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7" r:id="rId4"/>
    <p:sldId id="259" r:id="rId5"/>
    <p:sldId id="260" r:id="rId6"/>
    <p:sldId id="261" r:id="rId7"/>
    <p:sldId id="262" r:id="rId8"/>
    <p:sldId id="263" r:id="rId9"/>
    <p:sldId id="264" r:id="rId10"/>
    <p:sldId id="268" r:id="rId11"/>
    <p:sldId id="269" r:id="rId12"/>
    <p:sldId id="270" r:id="rId13"/>
    <p:sldId id="271" r:id="rId14"/>
    <p:sldId id="272" r:id="rId15"/>
    <p:sldId id="265" r:id="rId16"/>
    <p:sldId id="266" r:id="rId17"/>
    <p:sldId id="274"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4327EA8-30BD-46D5-99C0-D824B8A41BDF}"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FE55C-241B-4996-B1A2-5948DB13605D}" type="slidenum">
              <a:rPr lang="en-IN" smtClean="0"/>
              <a:t>‹#›</a:t>
            </a:fld>
            <a:endParaRPr lang="en-IN"/>
          </a:p>
        </p:txBody>
      </p:sp>
    </p:spTree>
    <p:extLst>
      <p:ext uri="{BB962C8B-B14F-4D97-AF65-F5344CB8AC3E}">
        <p14:creationId xmlns:p14="http://schemas.microsoft.com/office/powerpoint/2010/main" val="397347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327EA8-30BD-46D5-99C0-D824B8A41BDF}"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FE55C-241B-4996-B1A2-5948DB13605D}" type="slidenum">
              <a:rPr lang="en-IN" smtClean="0"/>
              <a:t>‹#›</a:t>
            </a:fld>
            <a:endParaRPr lang="en-IN"/>
          </a:p>
        </p:txBody>
      </p:sp>
    </p:spTree>
    <p:extLst>
      <p:ext uri="{BB962C8B-B14F-4D97-AF65-F5344CB8AC3E}">
        <p14:creationId xmlns:p14="http://schemas.microsoft.com/office/powerpoint/2010/main" val="4170879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327EA8-30BD-46D5-99C0-D824B8A41BDF}"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FE55C-241B-4996-B1A2-5948DB13605D}" type="slidenum">
              <a:rPr lang="en-IN" smtClean="0"/>
              <a:t>‹#›</a:t>
            </a:fld>
            <a:endParaRPr lang="en-IN"/>
          </a:p>
        </p:txBody>
      </p:sp>
    </p:spTree>
    <p:extLst>
      <p:ext uri="{BB962C8B-B14F-4D97-AF65-F5344CB8AC3E}">
        <p14:creationId xmlns:p14="http://schemas.microsoft.com/office/powerpoint/2010/main" val="82970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327EA8-30BD-46D5-99C0-D824B8A41BDF}"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FE55C-241B-4996-B1A2-5948DB13605D}" type="slidenum">
              <a:rPr lang="en-IN" smtClean="0"/>
              <a:t>‹#›</a:t>
            </a:fld>
            <a:endParaRPr lang="en-IN"/>
          </a:p>
        </p:txBody>
      </p:sp>
    </p:spTree>
    <p:extLst>
      <p:ext uri="{BB962C8B-B14F-4D97-AF65-F5344CB8AC3E}">
        <p14:creationId xmlns:p14="http://schemas.microsoft.com/office/powerpoint/2010/main" val="3052900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27EA8-30BD-46D5-99C0-D824B8A41BDF}"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FE55C-241B-4996-B1A2-5948DB13605D}" type="slidenum">
              <a:rPr lang="en-IN" smtClean="0"/>
              <a:t>‹#›</a:t>
            </a:fld>
            <a:endParaRPr lang="en-IN"/>
          </a:p>
        </p:txBody>
      </p:sp>
    </p:spTree>
    <p:extLst>
      <p:ext uri="{BB962C8B-B14F-4D97-AF65-F5344CB8AC3E}">
        <p14:creationId xmlns:p14="http://schemas.microsoft.com/office/powerpoint/2010/main" val="144808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4327EA8-30BD-46D5-99C0-D824B8A41BDF}"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6FE55C-241B-4996-B1A2-5948DB13605D}" type="slidenum">
              <a:rPr lang="en-IN" smtClean="0"/>
              <a:t>‹#›</a:t>
            </a:fld>
            <a:endParaRPr lang="en-IN"/>
          </a:p>
        </p:txBody>
      </p:sp>
    </p:spTree>
    <p:extLst>
      <p:ext uri="{BB962C8B-B14F-4D97-AF65-F5344CB8AC3E}">
        <p14:creationId xmlns:p14="http://schemas.microsoft.com/office/powerpoint/2010/main" val="650276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4327EA8-30BD-46D5-99C0-D824B8A41BDF}" type="datetimeFigureOut">
              <a:rPr lang="en-IN" smtClean="0"/>
              <a:t>18-10-2023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6FE55C-241B-4996-B1A2-5948DB13605D}" type="slidenum">
              <a:rPr lang="en-IN" smtClean="0"/>
              <a:t>‹#›</a:t>
            </a:fld>
            <a:endParaRPr lang="en-IN"/>
          </a:p>
        </p:txBody>
      </p:sp>
    </p:spTree>
    <p:extLst>
      <p:ext uri="{BB962C8B-B14F-4D97-AF65-F5344CB8AC3E}">
        <p14:creationId xmlns:p14="http://schemas.microsoft.com/office/powerpoint/2010/main" val="46204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4327EA8-30BD-46D5-99C0-D824B8A41BDF}" type="datetimeFigureOut">
              <a:rPr lang="en-IN" smtClean="0"/>
              <a:t>18-10-2023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6FE55C-241B-4996-B1A2-5948DB13605D}" type="slidenum">
              <a:rPr lang="en-IN" smtClean="0"/>
              <a:t>‹#›</a:t>
            </a:fld>
            <a:endParaRPr lang="en-IN"/>
          </a:p>
        </p:txBody>
      </p:sp>
    </p:spTree>
    <p:extLst>
      <p:ext uri="{BB962C8B-B14F-4D97-AF65-F5344CB8AC3E}">
        <p14:creationId xmlns:p14="http://schemas.microsoft.com/office/powerpoint/2010/main" val="3587558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327EA8-30BD-46D5-99C0-D824B8A41BDF}" type="datetimeFigureOut">
              <a:rPr lang="en-IN" smtClean="0"/>
              <a:t>18-10-2023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6FE55C-241B-4996-B1A2-5948DB13605D}" type="slidenum">
              <a:rPr lang="en-IN" smtClean="0"/>
              <a:t>‹#›</a:t>
            </a:fld>
            <a:endParaRPr lang="en-IN"/>
          </a:p>
        </p:txBody>
      </p:sp>
    </p:spTree>
    <p:extLst>
      <p:ext uri="{BB962C8B-B14F-4D97-AF65-F5344CB8AC3E}">
        <p14:creationId xmlns:p14="http://schemas.microsoft.com/office/powerpoint/2010/main" val="44918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327EA8-30BD-46D5-99C0-D824B8A41BDF}"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6FE55C-241B-4996-B1A2-5948DB13605D}" type="slidenum">
              <a:rPr lang="en-IN" smtClean="0"/>
              <a:t>‹#›</a:t>
            </a:fld>
            <a:endParaRPr lang="en-IN"/>
          </a:p>
        </p:txBody>
      </p:sp>
    </p:spTree>
    <p:extLst>
      <p:ext uri="{BB962C8B-B14F-4D97-AF65-F5344CB8AC3E}">
        <p14:creationId xmlns:p14="http://schemas.microsoft.com/office/powerpoint/2010/main" val="355695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327EA8-30BD-46D5-99C0-D824B8A41BDF}"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6FE55C-241B-4996-B1A2-5948DB13605D}" type="slidenum">
              <a:rPr lang="en-IN" smtClean="0"/>
              <a:t>‹#›</a:t>
            </a:fld>
            <a:endParaRPr lang="en-IN"/>
          </a:p>
        </p:txBody>
      </p:sp>
    </p:spTree>
    <p:extLst>
      <p:ext uri="{BB962C8B-B14F-4D97-AF65-F5344CB8AC3E}">
        <p14:creationId xmlns:p14="http://schemas.microsoft.com/office/powerpoint/2010/main" val="1828358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27EA8-30BD-46D5-99C0-D824B8A41BDF}" type="datetimeFigureOut">
              <a:rPr lang="en-IN" smtClean="0"/>
              <a:t>18-10-2023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6FE55C-241B-4996-B1A2-5948DB13605D}" type="slidenum">
              <a:rPr lang="en-IN" smtClean="0"/>
              <a:t>‹#›</a:t>
            </a:fld>
            <a:endParaRPr lang="en-IN"/>
          </a:p>
        </p:txBody>
      </p:sp>
    </p:spTree>
    <p:extLst>
      <p:ext uri="{BB962C8B-B14F-4D97-AF65-F5344CB8AC3E}">
        <p14:creationId xmlns:p14="http://schemas.microsoft.com/office/powerpoint/2010/main" val="4103260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608195" y="1472540"/>
            <a:ext cx="8975609" cy="4704423"/>
          </a:xfrm>
          <a:prstGeom prst="rect">
            <a:avLst/>
          </a:prstGeom>
        </p:spPr>
      </p:pic>
      <p:sp>
        <p:nvSpPr>
          <p:cNvPr id="6" name="Title 1"/>
          <p:cNvSpPr>
            <a:spLocks noGrp="1"/>
          </p:cNvSpPr>
          <p:nvPr>
            <p:ph type="title"/>
          </p:nvPr>
        </p:nvSpPr>
        <p:spPr>
          <a:xfrm>
            <a:off x="1608196" y="365125"/>
            <a:ext cx="9745604" cy="786781"/>
          </a:xfrm>
        </p:spPr>
        <p:txBody>
          <a:bodyPr>
            <a:normAutofit/>
          </a:bodyPr>
          <a:lstStyle/>
          <a:p>
            <a:r>
              <a:rPr lang="en-IN" sz="3600" b="1" dirty="0"/>
              <a:t>Regression</a:t>
            </a:r>
            <a:r>
              <a:rPr lang="en-IN" sz="2000" dirty="0"/>
              <a:t>				</a:t>
            </a:r>
            <a:r>
              <a:rPr lang="en-IN" sz="3600" b="1" dirty="0"/>
              <a:t>Classification</a:t>
            </a:r>
          </a:p>
        </p:txBody>
      </p:sp>
    </p:spTree>
    <p:extLst>
      <p:ext uri="{BB962C8B-B14F-4D97-AF65-F5344CB8AC3E}">
        <p14:creationId xmlns:p14="http://schemas.microsoft.com/office/powerpoint/2010/main" val="4010123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C9B2-E3C3-63A0-BF19-18BF95CA4E02}"/>
              </a:ext>
            </a:extLst>
          </p:cNvPr>
          <p:cNvSpPr>
            <a:spLocks noGrp="1"/>
          </p:cNvSpPr>
          <p:nvPr>
            <p:ph type="title"/>
          </p:nvPr>
        </p:nvSpPr>
        <p:spPr>
          <a:xfrm>
            <a:off x="838200" y="365125"/>
            <a:ext cx="10515600" cy="1043797"/>
          </a:xfrm>
        </p:spPr>
        <p:txBody>
          <a:bodyPr>
            <a:normAutofit fontScale="90000"/>
          </a:bodyPr>
          <a:lstStyle/>
          <a:p>
            <a:r>
              <a:rPr lang="en-US" b="0" i="0" dirty="0">
                <a:solidFill>
                  <a:schemeClr val="accent1"/>
                </a:solidFill>
                <a:effectLst/>
                <a:latin typeface="Lato"/>
              </a:rPr>
              <a:t>How logistic regression squeezes the output of linear regression between 0 and 1</a:t>
            </a:r>
            <a:endParaRPr lang="en-IN" dirty="0">
              <a:solidFill>
                <a:schemeClr val="accent1"/>
              </a:solidFill>
            </a:endParaRPr>
          </a:p>
        </p:txBody>
      </p:sp>
      <p:sp>
        <p:nvSpPr>
          <p:cNvPr id="3" name="Content Placeholder 2">
            <a:extLst>
              <a:ext uri="{FF2B5EF4-FFF2-40B4-BE49-F238E27FC236}">
                <a16:creationId xmlns:a16="http://schemas.microsoft.com/office/drawing/2014/main" id="{BE56058A-49A0-0C36-FD08-FA7251933EC9}"/>
              </a:ext>
            </a:extLst>
          </p:cNvPr>
          <p:cNvSpPr>
            <a:spLocks noGrp="1"/>
          </p:cNvSpPr>
          <p:nvPr>
            <p:ph idx="1"/>
          </p:nvPr>
        </p:nvSpPr>
        <p:spPr>
          <a:xfrm>
            <a:off x="839134" y="1576873"/>
            <a:ext cx="10579980" cy="4702728"/>
          </a:xfrm>
        </p:spPr>
        <p:txBody>
          <a:bodyPr>
            <a:normAutofit fontScale="92500" lnSpcReduction="20000"/>
          </a:bodyPr>
          <a:lstStyle/>
          <a:p>
            <a:pPr marL="0" indent="0">
              <a:buNone/>
            </a:pPr>
            <a:endParaRPr lang="en-IN" dirty="0"/>
          </a:p>
          <a:p>
            <a:pPr marL="0" indent="0">
              <a:buNone/>
            </a:pPr>
            <a:r>
              <a:rPr lang="en-IN" dirty="0"/>
              <a:t>Below is the </a:t>
            </a:r>
            <a:r>
              <a:rPr lang="en-IN" b="0" i="0" dirty="0">
                <a:solidFill>
                  <a:srgbClr val="222222"/>
                </a:solidFill>
                <a:effectLst/>
                <a:latin typeface="Lato"/>
              </a:rPr>
              <a:t>formula of logistic function:</a:t>
            </a:r>
          </a:p>
          <a:p>
            <a:pPr marL="0" indent="0">
              <a:buNone/>
            </a:pPr>
            <a:endParaRPr lang="en-IN" dirty="0"/>
          </a:p>
          <a:p>
            <a:pPr marL="0" indent="0">
              <a:buNone/>
            </a:pPr>
            <a:endParaRPr lang="en-IN" dirty="0"/>
          </a:p>
          <a:p>
            <a:pPr marL="0" indent="0">
              <a:buNone/>
            </a:pPr>
            <a:endParaRPr lang="en-IN" dirty="0"/>
          </a:p>
          <a:p>
            <a:pPr marL="0" indent="0">
              <a:buNone/>
            </a:pPr>
            <a:r>
              <a:rPr lang="en-US" sz="2400" b="0" i="0" dirty="0">
                <a:solidFill>
                  <a:srgbClr val="222222"/>
                </a:solidFill>
                <a:effectLst/>
                <a:latin typeface="Lato"/>
              </a:rPr>
              <a:t>We all know the equation of the best fit line in linear regression is: </a:t>
            </a:r>
          </a:p>
          <a:p>
            <a:pPr marL="0" indent="0">
              <a:buNone/>
            </a:pPr>
            <a:endParaRPr lang="en-US" sz="2400" b="0" i="0" dirty="0">
              <a:solidFill>
                <a:srgbClr val="222222"/>
              </a:solidFill>
              <a:effectLst/>
              <a:latin typeface="Lato"/>
            </a:endParaRPr>
          </a:p>
          <a:p>
            <a:pPr marL="0" indent="0">
              <a:buNone/>
            </a:pPr>
            <a:r>
              <a:rPr lang="en-US" sz="2400" dirty="0">
                <a:solidFill>
                  <a:srgbClr val="222222"/>
                </a:solidFill>
                <a:latin typeface="Lato"/>
              </a:rPr>
              <a:t>Y = b0 + b1x</a:t>
            </a:r>
            <a:endParaRPr lang="en-US" sz="2400" b="0" i="0" dirty="0">
              <a:solidFill>
                <a:srgbClr val="222222"/>
              </a:solidFill>
              <a:effectLst/>
              <a:latin typeface="Lato"/>
            </a:endParaRPr>
          </a:p>
          <a:p>
            <a:pPr marL="0" indent="0">
              <a:buNone/>
            </a:pPr>
            <a:endParaRPr lang="en-US" dirty="0">
              <a:solidFill>
                <a:srgbClr val="222222"/>
              </a:solidFill>
              <a:latin typeface="Lato"/>
            </a:endParaRPr>
          </a:p>
          <a:p>
            <a:pPr marL="0" indent="0">
              <a:buNone/>
            </a:pPr>
            <a:r>
              <a:rPr lang="en-IN" b="0" i="0" dirty="0">
                <a:solidFill>
                  <a:srgbClr val="222222"/>
                </a:solidFill>
                <a:effectLst/>
                <a:latin typeface="Lato"/>
              </a:rPr>
              <a:t>   </a:t>
            </a:r>
          </a:p>
          <a:p>
            <a:pPr marL="0" indent="0">
              <a:buNone/>
            </a:pPr>
            <a:endParaRPr lang="en-IN" dirty="0">
              <a:solidFill>
                <a:srgbClr val="222222"/>
              </a:solidFill>
              <a:latin typeface="Lato"/>
            </a:endParaRPr>
          </a:p>
          <a:p>
            <a:pPr marL="0" indent="0">
              <a:buNone/>
            </a:pPr>
            <a:r>
              <a:rPr lang="en-IN" dirty="0">
                <a:solidFill>
                  <a:srgbClr val="222222"/>
                </a:solidFill>
                <a:latin typeface="Lato"/>
              </a:rPr>
              <a:t>				</a:t>
            </a:r>
          </a:p>
          <a:p>
            <a:pPr marL="0" indent="0">
              <a:buNone/>
            </a:pPr>
            <a:endParaRPr lang="en-IN" dirty="0"/>
          </a:p>
        </p:txBody>
      </p:sp>
      <p:pic>
        <p:nvPicPr>
          <p:cNvPr id="1030" name="Picture 6" descr="Logistic Regression formula">
            <a:extLst>
              <a:ext uri="{FF2B5EF4-FFF2-40B4-BE49-F238E27FC236}">
                <a16:creationId xmlns:a16="http://schemas.microsoft.com/office/drawing/2014/main" id="{7EDFD619-178A-AF77-391D-2CE6797E5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7429" y="2836505"/>
            <a:ext cx="1923389" cy="739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256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87B0-5ED7-790B-447B-ED883FC7A5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76AECB-3BB8-C545-2B8A-AF6E27FAAC15}"/>
              </a:ext>
            </a:extLst>
          </p:cNvPr>
          <p:cNvSpPr>
            <a:spLocks noGrp="1"/>
          </p:cNvSpPr>
          <p:nvPr>
            <p:ph idx="1"/>
          </p:nvPr>
        </p:nvSpPr>
        <p:spPr/>
        <p:txBody>
          <a:bodyPr/>
          <a:lstStyle/>
          <a:p>
            <a:pPr marL="0" indent="0">
              <a:buNone/>
            </a:pPr>
            <a:r>
              <a:rPr lang="en-US" sz="2400" b="0" i="0" dirty="0">
                <a:solidFill>
                  <a:srgbClr val="222222"/>
                </a:solidFill>
                <a:effectLst/>
                <a:latin typeface="Lato"/>
              </a:rPr>
              <a:t>Let’s say instead of y we are taking probabilities (P). But there is an issue here, the value of (P) will exceed 1 or go below 0 and we know that range of Probability is (0-1). To overcome this issue we take </a:t>
            </a:r>
            <a:r>
              <a:rPr lang="en-US" sz="2400" b="1" i="1" dirty="0">
                <a:solidFill>
                  <a:srgbClr val="222222"/>
                </a:solidFill>
                <a:effectLst/>
                <a:latin typeface="Lato"/>
              </a:rPr>
              <a:t>“odds”</a:t>
            </a:r>
            <a:r>
              <a:rPr lang="en-US" sz="2400" b="0" i="0" dirty="0">
                <a:solidFill>
                  <a:srgbClr val="222222"/>
                </a:solidFill>
                <a:effectLst/>
                <a:latin typeface="Lato"/>
              </a:rPr>
              <a:t> of P:</a:t>
            </a:r>
          </a:p>
          <a:p>
            <a:endParaRPr lang="en-US" dirty="0">
              <a:solidFill>
                <a:srgbClr val="222222"/>
              </a:solidFill>
              <a:latin typeface="Lato"/>
            </a:endParaRPr>
          </a:p>
          <a:p>
            <a:endParaRPr lang="en-IN" dirty="0"/>
          </a:p>
          <a:p>
            <a:endParaRPr lang="en-IN" dirty="0"/>
          </a:p>
          <a:p>
            <a:pPr marL="0" indent="0">
              <a:buNone/>
            </a:pPr>
            <a:r>
              <a:rPr lang="en-US" sz="2400" b="0" i="0" dirty="0">
                <a:solidFill>
                  <a:srgbClr val="222222"/>
                </a:solidFill>
                <a:effectLst/>
                <a:latin typeface="Lato"/>
              </a:rPr>
              <a:t>Do you think we are done here? No, we are not. We know that odds can always be positive which means the range will always be (0,+∞ ). Odds are nothing but the ratio of the probability of success and probability of failure. </a:t>
            </a:r>
            <a:endParaRPr lang="en-IN" sz="2400" dirty="0"/>
          </a:p>
        </p:txBody>
      </p:sp>
      <p:pic>
        <p:nvPicPr>
          <p:cNvPr id="11" name="Picture 10">
            <a:extLst>
              <a:ext uri="{FF2B5EF4-FFF2-40B4-BE49-F238E27FC236}">
                <a16:creationId xmlns:a16="http://schemas.microsoft.com/office/drawing/2014/main" id="{393EFCC8-4FBF-BB04-69D6-3E1CF37008A5}"/>
              </a:ext>
            </a:extLst>
          </p:cNvPr>
          <p:cNvPicPr>
            <a:picLocks noChangeAspect="1"/>
          </p:cNvPicPr>
          <p:nvPr/>
        </p:nvPicPr>
        <p:blipFill>
          <a:blip r:embed="rId2"/>
          <a:stretch>
            <a:fillRect/>
          </a:stretch>
        </p:blipFill>
        <p:spPr>
          <a:xfrm>
            <a:off x="5063400" y="2842209"/>
            <a:ext cx="2065199" cy="1173582"/>
          </a:xfrm>
          <a:prstGeom prst="rect">
            <a:avLst/>
          </a:prstGeom>
        </p:spPr>
      </p:pic>
    </p:spTree>
    <p:extLst>
      <p:ext uri="{BB962C8B-B14F-4D97-AF65-F5344CB8AC3E}">
        <p14:creationId xmlns:p14="http://schemas.microsoft.com/office/powerpoint/2010/main" val="2564479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1C607-1BF8-C007-63E6-318D12549515}"/>
              </a:ext>
            </a:extLst>
          </p:cNvPr>
          <p:cNvSpPr>
            <a:spLocks noGrp="1"/>
          </p:cNvSpPr>
          <p:nvPr>
            <p:ph type="title"/>
          </p:nvPr>
        </p:nvSpPr>
        <p:spPr>
          <a:xfrm>
            <a:off x="838200" y="365126"/>
            <a:ext cx="10515600" cy="1025136"/>
          </a:xfrm>
        </p:spPr>
        <p:txBody>
          <a:bodyPr>
            <a:normAutofit/>
          </a:bodyPr>
          <a:lstStyle/>
          <a:p>
            <a:r>
              <a:rPr lang="en-IN" sz="3200" b="1" dirty="0">
                <a:solidFill>
                  <a:schemeClr val="accent1"/>
                </a:solidFill>
              </a:rPr>
              <a:t>Log Odds / Logit Function</a:t>
            </a:r>
          </a:p>
        </p:txBody>
      </p:sp>
      <p:sp>
        <p:nvSpPr>
          <p:cNvPr id="3" name="Content Placeholder 2">
            <a:extLst>
              <a:ext uri="{FF2B5EF4-FFF2-40B4-BE49-F238E27FC236}">
                <a16:creationId xmlns:a16="http://schemas.microsoft.com/office/drawing/2014/main" id="{1DBF413B-FD3E-FFD0-07F5-2E4D00718764}"/>
              </a:ext>
            </a:extLst>
          </p:cNvPr>
          <p:cNvSpPr>
            <a:spLocks noGrp="1"/>
          </p:cNvSpPr>
          <p:nvPr>
            <p:ph idx="1"/>
          </p:nvPr>
        </p:nvSpPr>
        <p:spPr>
          <a:xfrm>
            <a:off x="838200" y="1390262"/>
            <a:ext cx="10515600" cy="4786701"/>
          </a:xfrm>
        </p:spPr>
        <p:txBody>
          <a:bodyPr>
            <a:normAutofit fontScale="92500"/>
          </a:bodyPr>
          <a:lstStyle/>
          <a:p>
            <a:pPr marL="0" indent="0">
              <a:buNone/>
            </a:pPr>
            <a:r>
              <a:rPr lang="en-US" b="0" i="0" dirty="0">
                <a:solidFill>
                  <a:srgbClr val="222222"/>
                </a:solidFill>
                <a:effectLst/>
                <a:latin typeface="Lato"/>
              </a:rPr>
              <a:t>It is difficult to model a variable that has a restricted range. To control this we take the </a:t>
            </a:r>
            <a:r>
              <a:rPr lang="en-US" b="1" i="1" dirty="0">
                <a:solidFill>
                  <a:srgbClr val="222222"/>
                </a:solidFill>
                <a:effectLst/>
                <a:latin typeface="Lato"/>
              </a:rPr>
              <a:t>log of odds</a:t>
            </a:r>
            <a:r>
              <a:rPr lang="en-US" b="0" i="1" dirty="0">
                <a:solidFill>
                  <a:srgbClr val="222222"/>
                </a:solidFill>
                <a:effectLst/>
                <a:latin typeface="Lato"/>
              </a:rPr>
              <a:t> </a:t>
            </a:r>
            <a:r>
              <a:rPr lang="en-US" b="0" i="0" dirty="0">
                <a:solidFill>
                  <a:srgbClr val="222222"/>
                </a:solidFill>
                <a:effectLst/>
                <a:latin typeface="Lato"/>
              </a:rPr>
              <a:t>which has a range from (-∞,+∞).</a:t>
            </a:r>
          </a:p>
          <a:p>
            <a:pPr marL="0" indent="0">
              <a:buNone/>
            </a:pPr>
            <a:endParaRPr lang="en-US" dirty="0">
              <a:solidFill>
                <a:srgbClr val="222222"/>
              </a:solidFill>
              <a:latin typeface="Lato"/>
            </a:endParaRPr>
          </a:p>
          <a:p>
            <a:pPr marL="0" indent="0">
              <a:buNone/>
            </a:pPr>
            <a:endParaRPr lang="en-US" dirty="0">
              <a:solidFill>
                <a:srgbClr val="222222"/>
              </a:solidFill>
              <a:latin typeface="Lato"/>
            </a:endParaRPr>
          </a:p>
          <a:p>
            <a:pPr marL="0" indent="0">
              <a:buNone/>
            </a:pPr>
            <a:endParaRPr lang="en-US" dirty="0">
              <a:solidFill>
                <a:srgbClr val="222222"/>
              </a:solidFill>
              <a:latin typeface="Lato"/>
            </a:endParaRPr>
          </a:p>
          <a:p>
            <a:pPr marL="0" indent="0" algn="just">
              <a:buNone/>
            </a:pPr>
            <a:endParaRPr lang="en-US" b="0" i="0" dirty="0">
              <a:solidFill>
                <a:srgbClr val="222222"/>
              </a:solidFill>
              <a:effectLst/>
              <a:latin typeface="Lato"/>
            </a:endParaRPr>
          </a:p>
          <a:p>
            <a:pPr marL="0" indent="0" algn="just">
              <a:buNone/>
            </a:pPr>
            <a:r>
              <a:rPr lang="en-US" b="0" i="0" dirty="0">
                <a:solidFill>
                  <a:srgbClr val="222222"/>
                </a:solidFill>
                <a:effectLst/>
                <a:latin typeface="Lato"/>
              </a:rPr>
              <a:t>Now we just want a function of P because we want to predict probability right? not log of odds. To do so we will multiply by </a:t>
            </a:r>
            <a:r>
              <a:rPr lang="en-US" b="1" i="1" dirty="0">
                <a:solidFill>
                  <a:srgbClr val="222222"/>
                </a:solidFill>
                <a:effectLst/>
                <a:latin typeface="Lato"/>
              </a:rPr>
              <a:t>exponent</a:t>
            </a:r>
            <a:r>
              <a:rPr lang="en-US" b="0" i="0" dirty="0">
                <a:solidFill>
                  <a:srgbClr val="222222"/>
                </a:solidFill>
                <a:effectLst/>
                <a:latin typeface="Lato"/>
              </a:rPr>
              <a:t> on both sides and then solve for P.</a:t>
            </a:r>
          </a:p>
          <a:p>
            <a:pPr marL="0" indent="0">
              <a:buNone/>
            </a:pPr>
            <a:br>
              <a:rPr lang="en-US" b="0" i="0" dirty="0">
                <a:solidFill>
                  <a:srgbClr val="222222"/>
                </a:solidFill>
                <a:effectLst/>
                <a:latin typeface="Lato"/>
              </a:rPr>
            </a:br>
            <a:endParaRPr lang="en-US" dirty="0">
              <a:solidFill>
                <a:srgbClr val="222222"/>
              </a:solidFill>
              <a:latin typeface="Lato"/>
            </a:endParaRPr>
          </a:p>
          <a:p>
            <a:pPr marL="0" indent="0">
              <a:buNone/>
            </a:pPr>
            <a:endParaRPr lang="en-IN" dirty="0"/>
          </a:p>
        </p:txBody>
      </p:sp>
      <p:pic>
        <p:nvPicPr>
          <p:cNvPr id="3074" name="Picture 2" descr="log(p/1-p)">
            <a:extLst>
              <a:ext uri="{FF2B5EF4-FFF2-40B4-BE49-F238E27FC236}">
                <a16:creationId xmlns:a16="http://schemas.microsoft.com/office/drawing/2014/main" id="{019B587C-6A6E-59F4-0980-26FC69E8D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0" y="3119438"/>
            <a:ext cx="2095500" cy="61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042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B1446A-9916-113F-6B37-E6132B9CD570}"/>
              </a:ext>
            </a:extLst>
          </p:cNvPr>
          <p:cNvPicPr>
            <a:picLocks noGrp="1" noChangeAspect="1"/>
          </p:cNvPicPr>
          <p:nvPr>
            <p:ph idx="1"/>
          </p:nvPr>
        </p:nvPicPr>
        <p:blipFill>
          <a:blip r:embed="rId2"/>
          <a:stretch>
            <a:fillRect/>
          </a:stretch>
        </p:blipFill>
        <p:spPr>
          <a:xfrm>
            <a:off x="3732245" y="734014"/>
            <a:ext cx="4146989" cy="5325514"/>
          </a:xfrm>
        </p:spPr>
      </p:pic>
    </p:spTree>
    <p:extLst>
      <p:ext uri="{BB962C8B-B14F-4D97-AF65-F5344CB8AC3E}">
        <p14:creationId xmlns:p14="http://schemas.microsoft.com/office/powerpoint/2010/main" val="293551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DB7D488-2D72-D35B-2427-35C5803F0F5E}"/>
              </a:ext>
            </a:extLst>
          </p:cNvPr>
          <p:cNvPicPr>
            <a:picLocks noGrp="1" noChangeAspect="1"/>
          </p:cNvPicPr>
          <p:nvPr>
            <p:ph idx="1"/>
          </p:nvPr>
        </p:nvPicPr>
        <p:blipFill>
          <a:blip r:embed="rId2"/>
          <a:stretch>
            <a:fillRect/>
          </a:stretch>
        </p:blipFill>
        <p:spPr>
          <a:xfrm>
            <a:off x="2941153" y="1520890"/>
            <a:ext cx="5585837" cy="3502092"/>
          </a:xfrm>
        </p:spPr>
      </p:pic>
      <p:sp>
        <p:nvSpPr>
          <p:cNvPr id="8" name="TextBox 7">
            <a:extLst>
              <a:ext uri="{FF2B5EF4-FFF2-40B4-BE49-F238E27FC236}">
                <a16:creationId xmlns:a16="http://schemas.microsoft.com/office/drawing/2014/main" id="{0D3B8DA8-545F-3671-7E4B-39811BD5183C}"/>
              </a:ext>
            </a:extLst>
          </p:cNvPr>
          <p:cNvSpPr txBox="1"/>
          <p:nvPr/>
        </p:nvSpPr>
        <p:spPr>
          <a:xfrm>
            <a:off x="1922106" y="5327780"/>
            <a:ext cx="7940351" cy="369332"/>
          </a:xfrm>
          <a:prstGeom prst="rect">
            <a:avLst/>
          </a:prstGeom>
          <a:noFill/>
        </p:spPr>
        <p:txBody>
          <a:bodyPr wrap="square" rtlCol="0">
            <a:spAutoFit/>
          </a:bodyPr>
          <a:lstStyle/>
          <a:p>
            <a:r>
              <a:rPr lang="en-IN" dirty="0"/>
              <a:t>This sigmoid function squeezes a straight line to a S –shape curve. </a:t>
            </a:r>
          </a:p>
        </p:txBody>
      </p:sp>
    </p:spTree>
    <p:extLst>
      <p:ext uri="{BB962C8B-B14F-4D97-AF65-F5344CB8AC3E}">
        <p14:creationId xmlns:p14="http://schemas.microsoft.com/office/powerpoint/2010/main" val="1372997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7030A0"/>
                </a:solidFill>
              </a:rPr>
              <a:t>Linear Regression		     Sigmoid or </a:t>
            </a:r>
            <a:r>
              <a:rPr lang="en-IN" sz="4000" b="1" dirty="0" err="1">
                <a:solidFill>
                  <a:srgbClr val="7030A0"/>
                </a:solidFill>
              </a:rPr>
              <a:t>Logit</a:t>
            </a:r>
            <a:r>
              <a:rPr lang="en-IN" sz="4000" b="1" dirty="0">
                <a:solidFill>
                  <a:srgbClr val="7030A0"/>
                </a:solidFill>
              </a:rPr>
              <a:t> Function</a:t>
            </a:r>
          </a:p>
        </p:txBody>
      </p:sp>
      <p:pic>
        <p:nvPicPr>
          <p:cNvPr id="6" name="Content Placeholder 5"/>
          <p:cNvPicPr>
            <a:picLocks noGrp="1" noChangeAspect="1"/>
          </p:cNvPicPr>
          <p:nvPr>
            <p:ph idx="1"/>
          </p:nvPr>
        </p:nvPicPr>
        <p:blipFill>
          <a:blip r:embed="rId2"/>
          <a:stretch>
            <a:fillRect/>
          </a:stretch>
        </p:blipFill>
        <p:spPr>
          <a:xfrm>
            <a:off x="838200" y="1825625"/>
            <a:ext cx="10515600" cy="4515798"/>
          </a:xfrm>
          <a:prstGeom prst="rect">
            <a:avLst/>
          </a:prstGeom>
        </p:spPr>
      </p:pic>
    </p:spTree>
    <p:extLst>
      <p:ext uri="{BB962C8B-B14F-4D97-AF65-F5344CB8AC3E}">
        <p14:creationId xmlns:p14="http://schemas.microsoft.com/office/powerpoint/2010/main" val="3000437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Examples of Binary Classification Model</a:t>
            </a:r>
          </a:p>
        </p:txBody>
      </p:sp>
      <p:sp>
        <p:nvSpPr>
          <p:cNvPr id="3" name="Content Placeholder 2"/>
          <p:cNvSpPr>
            <a:spLocks noGrp="1"/>
          </p:cNvSpPr>
          <p:nvPr>
            <p:ph idx="1"/>
          </p:nvPr>
        </p:nvSpPr>
        <p:spPr/>
        <p:txBody>
          <a:bodyPr/>
          <a:lstStyle/>
          <a:p>
            <a:r>
              <a:rPr lang="en-IN" dirty="0"/>
              <a:t>Spam detection – spam or not</a:t>
            </a:r>
          </a:p>
          <a:p>
            <a:r>
              <a:rPr lang="en-IN" dirty="0"/>
              <a:t>Credit Card fraud detection – is fraud or not</a:t>
            </a:r>
          </a:p>
          <a:p>
            <a:r>
              <a:rPr lang="en-IN" dirty="0"/>
              <a:t>Cancer detection – either malignant or benign</a:t>
            </a:r>
          </a:p>
          <a:p>
            <a:r>
              <a:rPr lang="en-IN" dirty="0"/>
              <a:t>Marketing – Will user deposit in a term deposit or not</a:t>
            </a:r>
          </a:p>
          <a:p>
            <a:r>
              <a:rPr lang="en-IN" dirty="0"/>
              <a:t>Banking – Will customer take a loan or not</a:t>
            </a:r>
          </a:p>
          <a:p>
            <a:pPr marL="0" indent="0">
              <a:buNone/>
            </a:pPr>
            <a:endParaRPr lang="en-IN" dirty="0"/>
          </a:p>
          <a:p>
            <a:pPr marL="0" indent="0">
              <a:buNone/>
            </a:pPr>
            <a:r>
              <a:rPr lang="en-IN" dirty="0"/>
              <a:t>In logistic regression, we get a probability score that reflects the probability of occurrence of the event, in contrast to linear regression which gives the actual output.</a:t>
            </a:r>
          </a:p>
        </p:txBody>
      </p:sp>
    </p:spTree>
    <p:extLst>
      <p:ext uri="{BB962C8B-B14F-4D97-AF65-F5344CB8AC3E}">
        <p14:creationId xmlns:p14="http://schemas.microsoft.com/office/powerpoint/2010/main" val="2426577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C18B-D405-ED3B-92E7-DDA31F73459F}"/>
              </a:ext>
            </a:extLst>
          </p:cNvPr>
          <p:cNvSpPr>
            <a:spLocks noGrp="1"/>
          </p:cNvSpPr>
          <p:nvPr>
            <p:ph type="title"/>
          </p:nvPr>
        </p:nvSpPr>
        <p:spPr/>
        <p:txBody>
          <a:bodyPr/>
          <a:lstStyle/>
          <a:p>
            <a:r>
              <a:rPr lang="en-US" b="0" i="0" dirty="0">
                <a:solidFill>
                  <a:srgbClr val="610B4B"/>
                </a:solidFill>
                <a:effectLst/>
                <a:latin typeface="erdana"/>
              </a:rPr>
              <a:t>Types of Logistic Regression:</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A654ABB8-9401-FFF6-FD17-1831FBE63EE7}"/>
              </a:ext>
            </a:extLst>
          </p:cNvPr>
          <p:cNvSpPr>
            <a:spLocks noGrp="1"/>
          </p:cNvSpPr>
          <p:nvPr>
            <p:ph idx="1"/>
          </p:nvPr>
        </p:nvSpPr>
        <p:spPr>
          <a:xfrm>
            <a:off x="838200" y="1418253"/>
            <a:ext cx="10515600" cy="4758710"/>
          </a:xfrm>
        </p:spPr>
        <p:txBody>
          <a:bodyPr>
            <a:normAutofit/>
          </a:bodyPr>
          <a:lstStyle/>
          <a:p>
            <a:pPr marL="0" indent="0" algn="just">
              <a:buNone/>
            </a:pPr>
            <a:r>
              <a:rPr lang="en-US" b="0" i="0" dirty="0">
                <a:solidFill>
                  <a:srgbClr val="333333"/>
                </a:solidFill>
                <a:effectLst/>
                <a:latin typeface="inter-regular"/>
              </a:rPr>
              <a:t>On the basis of the categories, Logistic Regression can be classified into three types:</a:t>
            </a:r>
          </a:p>
          <a:p>
            <a:pPr marL="0" indent="0" algn="just">
              <a:buNone/>
            </a:pPr>
            <a:r>
              <a:rPr lang="en-US" b="1" i="0" dirty="0">
                <a:solidFill>
                  <a:schemeClr val="accent1"/>
                </a:solidFill>
                <a:effectLst/>
                <a:latin typeface="inter-bold"/>
              </a:rPr>
              <a:t>Binomial:</a:t>
            </a:r>
            <a:r>
              <a:rPr lang="en-US" b="0" i="0" dirty="0">
                <a:solidFill>
                  <a:schemeClr val="accent1"/>
                </a:solidFill>
                <a:effectLst/>
                <a:latin typeface="inter-regular"/>
              </a:rPr>
              <a:t> </a:t>
            </a:r>
            <a:r>
              <a:rPr lang="en-US" b="0" i="0" dirty="0">
                <a:solidFill>
                  <a:srgbClr val="000000"/>
                </a:solidFill>
                <a:effectLst/>
                <a:latin typeface="inter-regular"/>
              </a:rPr>
              <a:t>In binomial logistic regression, there can be only two possible types of the dependent variables, such as 0 or 1, Pass or Fail, etc.</a:t>
            </a:r>
          </a:p>
          <a:p>
            <a:pPr marL="0" indent="0" algn="just">
              <a:buNone/>
            </a:pPr>
            <a:r>
              <a:rPr lang="en-US" b="1" dirty="0">
                <a:solidFill>
                  <a:schemeClr val="accent1"/>
                </a:solidFill>
                <a:latin typeface="inter-bold"/>
              </a:rPr>
              <a:t>Multinomial: </a:t>
            </a:r>
            <a:r>
              <a:rPr lang="en-US" b="0" i="0" dirty="0">
                <a:solidFill>
                  <a:srgbClr val="000000"/>
                </a:solidFill>
                <a:effectLst/>
                <a:latin typeface="inter-regular"/>
              </a:rPr>
              <a:t>In multinomial Logistic regression, there can be 3 or more possible unordered types of the dependent variable, such as "cat", "dogs", or "sheep"</a:t>
            </a:r>
          </a:p>
          <a:p>
            <a:pPr marL="0" indent="0" algn="just">
              <a:buNone/>
            </a:pPr>
            <a:r>
              <a:rPr lang="en-US" b="1" dirty="0">
                <a:solidFill>
                  <a:schemeClr val="accent1"/>
                </a:solidFill>
                <a:latin typeface="inter-bold"/>
              </a:rPr>
              <a:t>Ordinal: </a:t>
            </a:r>
            <a:r>
              <a:rPr lang="en-US" b="0" i="0" dirty="0">
                <a:solidFill>
                  <a:srgbClr val="000000"/>
                </a:solidFill>
                <a:effectLst/>
                <a:latin typeface="inter-regular"/>
              </a:rPr>
              <a:t>In ordinal Logistic regression, there can be 3 or more possible ordered types of dependent variables, such as “Low", "Medium", or "High".</a:t>
            </a:r>
          </a:p>
          <a:p>
            <a:endParaRPr lang="en-IN" dirty="0"/>
          </a:p>
        </p:txBody>
      </p:sp>
    </p:spTree>
    <p:extLst>
      <p:ext uri="{BB962C8B-B14F-4D97-AF65-F5344CB8AC3E}">
        <p14:creationId xmlns:p14="http://schemas.microsoft.com/office/powerpoint/2010/main" val="679225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0A3E3-9F1B-25A7-81C5-7FAAD5BD5F25}"/>
              </a:ext>
            </a:extLst>
          </p:cNvPr>
          <p:cNvSpPr>
            <a:spLocks noGrp="1"/>
          </p:cNvSpPr>
          <p:nvPr>
            <p:ph type="title"/>
          </p:nvPr>
        </p:nvSpPr>
        <p:spPr>
          <a:xfrm>
            <a:off x="838200" y="1315616"/>
            <a:ext cx="10515600" cy="3918857"/>
          </a:xfrm>
        </p:spPr>
        <p:txBody>
          <a:bodyPr>
            <a:normAutofit fontScale="90000"/>
          </a:bodyPr>
          <a:lstStyle/>
          <a:p>
            <a:pPr algn="ctr"/>
            <a:br>
              <a:rPr lang="en-IN" sz="4400" b="1" dirty="0">
                <a:solidFill>
                  <a:schemeClr val="accent1"/>
                </a:solidFill>
              </a:rPr>
            </a:br>
            <a:r>
              <a:rPr lang="en-IN" sz="4900" b="1" dirty="0">
                <a:solidFill>
                  <a:schemeClr val="accent1"/>
                </a:solidFill>
              </a:rPr>
              <a:t>Thank You</a:t>
            </a:r>
            <a:br>
              <a:rPr lang="en-IN" sz="4400" b="1" dirty="0">
                <a:solidFill>
                  <a:schemeClr val="accent1"/>
                </a:solidFill>
              </a:rPr>
            </a:br>
            <a:br>
              <a:rPr lang="en-IN" sz="4400" b="1" dirty="0">
                <a:solidFill>
                  <a:schemeClr val="accent1"/>
                </a:solidFill>
              </a:rPr>
            </a:br>
            <a:br>
              <a:rPr lang="en-IN" sz="4400" b="1" dirty="0">
                <a:solidFill>
                  <a:schemeClr val="accent1"/>
                </a:solidFill>
              </a:rPr>
            </a:br>
            <a:r>
              <a:rPr lang="en-IN" sz="4400" b="1" dirty="0">
                <a:solidFill>
                  <a:schemeClr val="accent1"/>
                </a:solidFill>
              </a:rPr>
              <a:t>-</a:t>
            </a:r>
            <a:r>
              <a:rPr lang="en-IN" sz="3100" b="1" dirty="0">
                <a:solidFill>
                  <a:schemeClr val="accent1"/>
                </a:solidFill>
              </a:rPr>
              <a:t>Prepared by</a:t>
            </a:r>
            <a:br>
              <a:rPr lang="en-IN" sz="3100" b="1" dirty="0">
                <a:solidFill>
                  <a:schemeClr val="accent1"/>
                </a:solidFill>
              </a:rPr>
            </a:br>
            <a:r>
              <a:rPr lang="en-IN" sz="3100" b="1" dirty="0">
                <a:solidFill>
                  <a:schemeClr val="accent1"/>
                </a:solidFill>
              </a:rPr>
              <a:t>Jheelam Mondal</a:t>
            </a:r>
            <a:br>
              <a:rPr lang="en-IN" sz="3100" b="1" dirty="0">
                <a:solidFill>
                  <a:schemeClr val="accent1"/>
                </a:solidFill>
              </a:rPr>
            </a:br>
            <a:r>
              <a:rPr lang="en-IN" sz="3100" b="1" dirty="0">
                <a:solidFill>
                  <a:schemeClr val="accent1"/>
                </a:solidFill>
              </a:rPr>
              <a:t>Assistant Professor</a:t>
            </a:r>
            <a:br>
              <a:rPr lang="en-IN" sz="3100" b="1" dirty="0">
                <a:solidFill>
                  <a:schemeClr val="accent1"/>
                </a:solidFill>
              </a:rPr>
            </a:br>
            <a:r>
              <a:rPr lang="en-IN" sz="3100" b="1" dirty="0">
                <a:solidFill>
                  <a:schemeClr val="accent1"/>
                </a:solidFill>
              </a:rPr>
              <a:t>CSE Department</a:t>
            </a:r>
            <a:br>
              <a:rPr lang="en-IN" sz="3100" b="1" dirty="0">
                <a:solidFill>
                  <a:schemeClr val="accent1"/>
                </a:solidFill>
              </a:rPr>
            </a:br>
            <a:r>
              <a:rPr lang="en-IN" sz="3100" b="1" dirty="0">
                <a:solidFill>
                  <a:schemeClr val="accent1"/>
                </a:solidFill>
              </a:rPr>
              <a:t>Haldia Institute of Technology</a:t>
            </a:r>
            <a:br>
              <a:rPr lang="en-IN" sz="3100" b="1" dirty="0">
                <a:solidFill>
                  <a:schemeClr val="accent1"/>
                </a:solidFill>
              </a:rPr>
            </a:br>
            <a:endParaRPr lang="en-IN" sz="3100" b="1" dirty="0">
              <a:solidFill>
                <a:schemeClr val="accent1"/>
              </a:solidFill>
            </a:endParaRPr>
          </a:p>
        </p:txBody>
      </p:sp>
    </p:spTree>
    <p:extLst>
      <p:ext uri="{BB962C8B-B14F-4D97-AF65-F5344CB8AC3E}">
        <p14:creationId xmlns:p14="http://schemas.microsoft.com/office/powerpoint/2010/main" val="414426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175581" y="2054431"/>
            <a:ext cx="9840837" cy="4122532"/>
          </a:xfrm>
          <a:prstGeom prst="rect">
            <a:avLst/>
          </a:prstGeom>
        </p:spPr>
      </p:pic>
      <p:sp>
        <p:nvSpPr>
          <p:cNvPr id="6" name="Title 1"/>
          <p:cNvSpPr>
            <a:spLocks noGrp="1"/>
          </p:cNvSpPr>
          <p:nvPr>
            <p:ph type="title"/>
          </p:nvPr>
        </p:nvSpPr>
        <p:spPr>
          <a:xfrm>
            <a:off x="831273" y="365125"/>
            <a:ext cx="10522527" cy="1356797"/>
          </a:xfrm>
        </p:spPr>
        <p:txBody>
          <a:bodyPr>
            <a:normAutofit/>
          </a:bodyPr>
          <a:lstStyle/>
          <a:p>
            <a:r>
              <a:rPr lang="en-IN" sz="3600" b="1" dirty="0"/>
              <a:t>Logistic Regression is one of the techniques used in </a:t>
            </a:r>
            <a:r>
              <a:rPr lang="en-IN" sz="3600" b="1" dirty="0">
                <a:solidFill>
                  <a:srgbClr val="7030A0"/>
                </a:solidFill>
              </a:rPr>
              <a:t>Classification</a:t>
            </a:r>
            <a:r>
              <a:rPr lang="en-IN" sz="3600" b="1" dirty="0"/>
              <a:t> and it is a </a:t>
            </a:r>
            <a:r>
              <a:rPr lang="en-IN" sz="3600" b="1" dirty="0">
                <a:solidFill>
                  <a:srgbClr val="7030A0"/>
                </a:solidFill>
              </a:rPr>
              <a:t>binary classification </a:t>
            </a:r>
            <a:r>
              <a:rPr lang="en-IN" sz="3600" b="1" dirty="0"/>
              <a:t>algorithm.</a:t>
            </a:r>
          </a:p>
        </p:txBody>
      </p:sp>
    </p:spTree>
    <p:extLst>
      <p:ext uri="{BB962C8B-B14F-4D97-AF65-F5344CB8AC3E}">
        <p14:creationId xmlns:p14="http://schemas.microsoft.com/office/powerpoint/2010/main" val="964121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5443A-470D-8552-43B3-F6A3A5FC7714}"/>
              </a:ext>
            </a:extLst>
          </p:cNvPr>
          <p:cNvSpPr>
            <a:spLocks noGrp="1"/>
          </p:cNvSpPr>
          <p:nvPr>
            <p:ph type="title"/>
          </p:nvPr>
        </p:nvSpPr>
        <p:spPr>
          <a:xfrm>
            <a:off x="838200" y="457201"/>
            <a:ext cx="10515600" cy="727788"/>
          </a:xfrm>
        </p:spPr>
        <p:txBody>
          <a:bodyPr>
            <a:normAutofit fontScale="90000"/>
          </a:bodyPr>
          <a:lstStyle/>
          <a:p>
            <a:br>
              <a:rPr lang="en-IN" b="0" i="0" dirty="0">
                <a:solidFill>
                  <a:schemeClr val="accent1"/>
                </a:solidFill>
                <a:effectLst/>
                <a:latin typeface="Lato"/>
              </a:rPr>
            </a:br>
            <a:r>
              <a:rPr lang="en-IN" b="0" i="0" dirty="0">
                <a:solidFill>
                  <a:schemeClr val="accent1"/>
                </a:solidFill>
                <a:effectLst/>
                <a:latin typeface="Lato"/>
              </a:rPr>
              <a:t>What is Logistic Regression?</a:t>
            </a:r>
            <a:br>
              <a:rPr lang="en-IN" b="0" i="0" dirty="0">
                <a:solidFill>
                  <a:schemeClr val="accent1"/>
                </a:solidFill>
                <a:effectLst/>
                <a:latin typeface="Lato"/>
              </a:rPr>
            </a:br>
            <a:endParaRPr lang="en-IN" dirty="0">
              <a:solidFill>
                <a:schemeClr val="accent1"/>
              </a:solidFill>
            </a:endParaRPr>
          </a:p>
        </p:txBody>
      </p:sp>
      <p:sp>
        <p:nvSpPr>
          <p:cNvPr id="3" name="Content Placeholder 2">
            <a:extLst>
              <a:ext uri="{FF2B5EF4-FFF2-40B4-BE49-F238E27FC236}">
                <a16:creationId xmlns:a16="http://schemas.microsoft.com/office/drawing/2014/main" id="{24F52A7B-BC38-5F87-7718-E8EC9BC670BF}"/>
              </a:ext>
            </a:extLst>
          </p:cNvPr>
          <p:cNvSpPr>
            <a:spLocks noGrp="1"/>
          </p:cNvSpPr>
          <p:nvPr>
            <p:ph idx="1"/>
          </p:nvPr>
        </p:nvSpPr>
        <p:spPr>
          <a:xfrm>
            <a:off x="838200" y="1287624"/>
            <a:ext cx="10515600" cy="4889339"/>
          </a:xfrm>
        </p:spPr>
        <p:txBody>
          <a:bodyPr>
            <a:normAutofit/>
          </a:bodyPr>
          <a:lstStyle/>
          <a:p>
            <a:pPr marL="0" indent="0">
              <a:buNone/>
            </a:pPr>
            <a:r>
              <a:rPr lang="en-US" sz="2400" b="1" i="0" dirty="0">
                <a:solidFill>
                  <a:srgbClr val="222222"/>
                </a:solidFill>
                <a:effectLst/>
                <a:latin typeface="Lato"/>
              </a:rPr>
              <a:t>Logistic regression</a:t>
            </a:r>
            <a:r>
              <a:rPr lang="en-US" sz="2400" b="0" i="0" dirty="0">
                <a:solidFill>
                  <a:srgbClr val="222222"/>
                </a:solidFill>
                <a:effectLst/>
                <a:latin typeface="Lato"/>
              </a:rPr>
              <a:t> is the appropriate regression analysis to conduct when the dependent variable is dichotomous (binary). Like all regression analysis, logistic regression is a predictive analysis.</a:t>
            </a:r>
          </a:p>
          <a:p>
            <a:pPr marL="0" indent="0">
              <a:buNone/>
            </a:pPr>
            <a:endParaRPr lang="en-US" sz="2400" dirty="0">
              <a:solidFill>
                <a:srgbClr val="222222"/>
              </a:solidFill>
              <a:latin typeface="Lato"/>
            </a:endParaRPr>
          </a:p>
          <a:p>
            <a:pPr marL="0" indent="0">
              <a:buNone/>
            </a:pPr>
            <a:r>
              <a:rPr lang="en-US" sz="2400" dirty="0">
                <a:solidFill>
                  <a:srgbClr val="222222"/>
                </a:solidFill>
                <a:latin typeface="Lato"/>
              </a:rPr>
              <a:t>It is used when our dependent variable is </a:t>
            </a:r>
            <a:r>
              <a:rPr lang="en-US" sz="2400" b="1" dirty="0">
                <a:solidFill>
                  <a:srgbClr val="222222"/>
                </a:solidFill>
                <a:latin typeface="Lato"/>
              </a:rPr>
              <a:t>dichotomous or binary</a:t>
            </a:r>
            <a:r>
              <a:rPr lang="en-US" sz="2400" dirty="0">
                <a:solidFill>
                  <a:srgbClr val="222222"/>
                </a:solidFill>
                <a:latin typeface="Lato"/>
              </a:rPr>
              <a:t>. It just means a variable that has only 2 outputs, for example, A person will survive this accident or not, The student will pass this exam or not. The outcome can either be yes or no (2 outputs). </a:t>
            </a:r>
          </a:p>
          <a:p>
            <a:pPr marL="0" indent="0">
              <a:buNone/>
            </a:pPr>
            <a:endParaRPr lang="en-US" sz="2400" dirty="0">
              <a:solidFill>
                <a:srgbClr val="222222"/>
              </a:solidFill>
              <a:latin typeface="Lato"/>
            </a:endParaRPr>
          </a:p>
          <a:p>
            <a:pPr marL="0" indent="0">
              <a:buNone/>
            </a:pPr>
            <a:r>
              <a:rPr lang="en-US" sz="2400" dirty="0">
                <a:solidFill>
                  <a:srgbClr val="222222"/>
                </a:solidFill>
                <a:latin typeface="Lato"/>
              </a:rPr>
              <a:t>So, logistic regression is only used when the dependent variable is binary and in linear regression this dependent variable is continuous.</a:t>
            </a:r>
          </a:p>
          <a:p>
            <a:pPr marL="0" indent="0">
              <a:buNone/>
            </a:pPr>
            <a:endParaRPr lang="en-US" sz="2400" dirty="0">
              <a:solidFill>
                <a:srgbClr val="222222"/>
              </a:solidFill>
              <a:latin typeface="Lato"/>
            </a:endParaRPr>
          </a:p>
        </p:txBody>
      </p:sp>
    </p:spTree>
    <p:extLst>
      <p:ext uri="{BB962C8B-B14F-4D97-AF65-F5344CB8AC3E}">
        <p14:creationId xmlns:p14="http://schemas.microsoft.com/office/powerpoint/2010/main" val="1630191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62814" y="1754373"/>
            <a:ext cx="3752460" cy="4351338"/>
          </a:xfrm>
          <a:prstGeom prst="rect">
            <a:avLst/>
          </a:prstGeom>
        </p:spPr>
      </p:pic>
      <p:sp>
        <p:nvSpPr>
          <p:cNvPr id="5" name="Title 1"/>
          <p:cNvSpPr>
            <a:spLocks noGrp="1"/>
          </p:cNvSpPr>
          <p:nvPr>
            <p:ph type="title"/>
          </p:nvPr>
        </p:nvSpPr>
        <p:spPr>
          <a:xfrm>
            <a:off x="838200" y="365125"/>
            <a:ext cx="10515600" cy="1325563"/>
          </a:xfrm>
        </p:spPr>
        <p:txBody>
          <a:bodyPr>
            <a:normAutofit fontScale="90000"/>
          </a:bodyPr>
          <a:lstStyle/>
          <a:p>
            <a:r>
              <a:rPr lang="en-IN" sz="2400" b="1" dirty="0">
                <a:solidFill>
                  <a:schemeClr val="accent1"/>
                </a:solidFill>
              </a:rPr>
              <a:t>Why do we use Logistic regression and not Linear regression?</a:t>
            </a:r>
            <a:br>
              <a:rPr lang="en-IN" sz="2400" b="1" dirty="0">
                <a:solidFill>
                  <a:schemeClr val="accent1"/>
                </a:solidFill>
              </a:rPr>
            </a:br>
            <a:r>
              <a:rPr lang="en-IN" sz="2400" dirty="0"/>
              <a:t>Consider the following dataset example. Independent variable is age and corresponding Y value is whether the person has insurance or not (value is 0(no insurance) or 1(has insurance).</a:t>
            </a:r>
          </a:p>
        </p:txBody>
      </p:sp>
    </p:spTree>
    <p:extLst>
      <p:ext uri="{BB962C8B-B14F-4D97-AF65-F5344CB8AC3E}">
        <p14:creationId xmlns:p14="http://schemas.microsoft.com/office/powerpoint/2010/main" val="4213959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01932" y="1757547"/>
            <a:ext cx="7607515" cy="4419415"/>
          </a:xfrm>
          <a:prstGeom prst="rect">
            <a:avLst/>
          </a:prstGeom>
        </p:spPr>
      </p:pic>
      <p:sp>
        <p:nvSpPr>
          <p:cNvPr id="5" name="Title 1"/>
          <p:cNvSpPr>
            <a:spLocks noGrp="1"/>
          </p:cNvSpPr>
          <p:nvPr>
            <p:ph type="title"/>
          </p:nvPr>
        </p:nvSpPr>
        <p:spPr>
          <a:xfrm>
            <a:off x="831273" y="365126"/>
            <a:ext cx="10522527" cy="1309296"/>
          </a:xfrm>
        </p:spPr>
        <p:txBody>
          <a:bodyPr>
            <a:normAutofit fontScale="90000"/>
          </a:bodyPr>
          <a:lstStyle/>
          <a:p>
            <a:r>
              <a:rPr lang="en-IN" dirty="0"/>
              <a:t>If we consider the following scatter plot, 80% of cases is working fine with this regression line.</a:t>
            </a:r>
          </a:p>
        </p:txBody>
      </p:sp>
    </p:spTree>
    <p:extLst>
      <p:ext uri="{BB962C8B-B14F-4D97-AF65-F5344CB8AC3E}">
        <p14:creationId xmlns:p14="http://schemas.microsoft.com/office/powerpoint/2010/main" val="2750330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34897" y="1825625"/>
            <a:ext cx="7122205" cy="4351338"/>
          </a:xfrm>
          <a:prstGeom prst="rect">
            <a:avLst/>
          </a:prstGeom>
        </p:spPr>
      </p:pic>
      <p:sp>
        <p:nvSpPr>
          <p:cNvPr id="7" name="Title 1"/>
          <p:cNvSpPr>
            <a:spLocks noGrp="1"/>
          </p:cNvSpPr>
          <p:nvPr>
            <p:ph type="title"/>
          </p:nvPr>
        </p:nvSpPr>
        <p:spPr>
          <a:xfrm>
            <a:off x="838200" y="365125"/>
            <a:ext cx="10515600" cy="1460500"/>
          </a:xfrm>
        </p:spPr>
        <p:txBody>
          <a:bodyPr>
            <a:normAutofit fontScale="90000"/>
          </a:bodyPr>
          <a:lstStyle/>
          <a:p>
            <a:r>
              <a:rPr lang="en-IN" sz="2000" dirty="0"/>
              <a:t>The trend here is that persons who are of younger age do not have an insurance. So it is likely that a person with age 80 will have an insurance but in this below graph we can see simple linear regression line is not working fine as it is classifying the data is having no insurance. Same is the case with a person with age 25, where the classification shows that the person is having insurance, hence simple linear regression is not working fine.</a:t>
            </a:r>
          </a:p>
        </p:txBody>
      </p:sp>
    </p:spTree>
    <p:extLst>
      <p:ext uri="{BB962C8B-B14F-4D97-AF65-F5344CB8AC3E}">
        <p14:creationId xmlns:p14="http://schemas.microsoft.com/office/powerpoint/2010/main" val="344800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976562" y="2110581"/>
            <a:ext cx="6238875" cy="3781425"/>
          </a:xfrm>
          <a:prstGeom prst="rect">
            <a:avLst/>
          </a:prstGeom>
        </p:spPr>
      </p:pic>
      <p:sp>
        <p:nvSpPr>
          <p:cNvPr id="7" name="Title 1"/>
          <p:cNvSpPr>
            <a:spLocks noGrp="1"/>
          </p:cNvSpPr>
          <p:nvPr>
            <p:ph type="title"/>
          </p:nvPr>
        </p:nvSpPr>
        <p:spPr>
          <a:xfrm>
            <a:off x="838200" y="365125"/>
            <a:ext cx="10515600" cy="1325563"/>
          </a:xfrm>
        </p:spPr>
        <p:txBody>
          <a:bodyPr>
            <a:normAutofit/>
          </a:bodyPr>
          <a:lstStyle/>
          <a:p>
            <a:r>
              <a:rPr lang="en-IN" sz="3200" dirty="0"/>
              <a:t>Let us imagine that this type of curve is present. This is a much better fit.</a:t>
            </a:r>
          </a:p>
        </p:txBody>
      </p:sp>
    </p:spTree>
    <p:extLst>
      <p:ext uri="{BB962C8B-B14F-4D97-AF65-F5344CB8AC3E}">
        <p14:creationId xmlns:p14="http://schemas.microsoft.com/office/powerpoint/2010/main" val="4180353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22106" y="1825625"/>
            <a:ext cx="6947788" cy="4351338"/>
          </a:xfrm>
          <a:prstGeom prst="rect">
            <a:avLst/>
          </a:prstGeom>
        </p:spPr>
      </p:pic>
      <p:sp>
        <p:nvSpPr>
          <p:cNvPr id="5" name="Title 1"/>
          <p:cNvSpPr>
            <a:spLocks noGrp="1"/>
          </p:cNvSpPr>
          <p:nvPr>
            <p:ph type="title"/>
          </p:nvPr>
        </p:nvSpPr>
        <p:spPr>
          <a:xfrm>
            <a:off x="819397" y="365126"/>
            <a:ext cx="10534403" cy="1297420"/>
          </a:xfrm>
        </p:spPr>
        <p:txBody>
          <a:bodyPr>
            <a:normAutofit fontScale="90000"/>
          </a:bodyPr>
          <a:lstStyle/>
          <a:p>
            <a:r>
              <a:rPr lang="en-IN" dirty="0"/>
              <a:t>This curve is a S-shaped curve. And it classifies all the data points perfectly.</a:t>
            </a:r>
          </a:p>
        </p:txBody>
      </p:sp>
    </p:spTree>
    <p:extLst>
      <p:ext uri="{BB962C8B-B14F-4D97-AF65-F5344CB8AC3E}">
        <p14:creationId xmlns:p14="http://schemas.microsoft.com/office/powerpoint/2010/main" val="2057651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37337" y="1935678"/>
            <a:ext cx="8117325" cy="4241285"/>
          </a:xfrm>
          <a:prstGeom prst="rect">
            <a:avLst/>
          </a:prstGeom>
        </p:spPr>
      </p:pic>
      <p:sp>
        <p:nvSpPr>
          <p:cNvPr id="5" name="Title 1"/>
          <p:cNvSpPr>
            <a:spLocks noGrp="1"/>
          </p:cNvSpPr>
          <p:nvPr>
            <p:ph type="title"/>
          </p:nvPr>
        </p:nvSpPr>
        <p:spPr>
          <a:xfrm>
            <a:off x="838200" y="365125"/>
            <a:ext cx="10515600" cy="1325563"/>
          </a:xfrm>
        </p:spPr>
        <p:txBody>
          <a:bodyPr/>
          <a:lstStyle/>
          <a:p>
            <a:r>
              <a:rPr lang="en-IN" b="1" dirty="0">
                <a:solidFill>
                  <a:srgbClr val="7030A0"/>
                </a:solidFill>
              </a:rPr>
              <a:t>Standard logistic function or Sigmoid Curve</a:t>
            </a:r>
          </a:p>
        </p:txBody>
      </p:sp>
    </p:spTree>
    <p:extLst>
      <p:ext uri="{BB962C8B-B14F-4D97-AF65-F5344CB8AC3E}">
        <p14:creationId xmlns:p14="http://schemas.microsoft.com/office/powerpoint/2010/main" val="628446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806</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erdana</vt:lpstr>
      <vt:lpstr>inter-bold</vt:lpstr>
      <vt:lpstr>inter-regular</vt:lpstr>
      <vt:lpstr>Lato</vt:lpstr>
      <vt:lpstr>Office Theme</vt:lpstr>
      <vt:lpstr>Regression    Classification</vt:lpstr>
      <vt:lpstr>Logistic Regression is one of the techniques used in Classification and it is a binary classification algorithm.</vt:lpstr>
      <vt:lpstr> What is Logistic Regression? </vt:lpstr>
      <vt:lpstr>Why do we use Logistic regression and not Linear regression? Consider the following dataset example. Independent variable is age and corresponding Y value is whether the person has insurance or not (value is 0(no insurance) or 1(has insurance).</vt:lpstr>
      <vt:lpstr>If we consider the following scatter plot, 80% of cases is working fine with this regression line.</vt:lpstr>
      <vt:lpstr>The trend here is that persons who are of younger age do not have an insurance. So it is likely that a person with age 80 will have an insurance but in this below graph we can see simple linear regression line is not working fine as it is classifying the data is having no insurance. Same is the case with a person with age 25, where the classification shows that the person is having insurance, hence simple linear regression is not working fine.</vt:lpstr>
      <vt:lpstr>Let us imagine that this type of curve is present. This is a much better fit.</vt:lpstr>
      <vt:lpstr>This curve is a S-shaped curve. And it classifies all the data points perfectly.</vt:lpstr>
      <vt:lpstr>Standard logistic function or Sigmoid Curve</vt:lpstr>
      <vt:lpstr>How logistic regression squeezes the output of linear regression between 0 and 1</vt:lpstr>
      <vt:lpstr>PowerPoint Presentation</vt:lpstr>
      <vt:lpstr>Log Odds / Logit Function</vt:lpstr>
      <vt:lpstr>PowerPoint Presentation</vt:lpstr>
      <vt:lpstr>PowerPoint Presentation</vt:lpstr>
      <vt:lpstr>Linear Regression       Sigmoid or Logit Function</vt:lpstr>
      <vt:lpstr>Examples of Binary Classification Model</vt:lpstr>
      <vt:lpstr>Types of Logistic Regression: </vt:lpstr>
      <vt:lpstr> Thank You   -Prepared by Jheelam Mondal Assistant Professor CSE Department Haldia Institute of Technology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Classification</dc:title>
  <dc:creator>Microsoft account</dc:creator>
  <cp:lastModifiedBy>Jheelam Mondal</cp:lastModifiedBy>
  <cp:revision>32</cp:revision>
  <dcterms:created xsi:type="dcterms:W3CDTF">2022-04-01T05:05:31Z</dcterms:created>
  <dcterms:modified xsi:type="dcterms:W3CDTF">2023-10-18T01:24:47Z</dcterms:modified>
</cp:coreProperties>
</file>