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B1E5-FE61-4A28-E05E-2F6157AA8E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D15799-A849-2C4D-1CEF-203CDFF2C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395BF1-F388-A153-C64F-0352C07DCC43}"/>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5" name="Footer Placeholder 4">
            <a:extLst>
              <a:ext uri="{FF2B5EF4-FFF2-40B4-BE49-F238E27FC236}">
                <a16:creationId xmlns:a16="http://schemas.microsoft.com/office/drawing/2014/main" id="{A3DF5C1C-CB61-3BDE-DBB3-4AAAB43FB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FD93B-C5DE-1153-2F26-B6310D7ABECE}"/>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314751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7E01-E03E-C7CA-0497-E9A4817281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21C276-9A7C-9BA8-231E-8F473C51CD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1CB4A-14B5-609F-D51C-D67E1743BE22}"/>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5" name="Footer Placeholder 4">
            <a:extLst>
              <a:ext uri="{FF2B5EF4-FFF2-40B4-BE49-F238E27FC236}">
                <a16:creationId xmlns:a16="http://schemas.microsoft.com/office/drawing/2014/main" id="{7898DC11-A81E-E104-664F-ED40ED9E2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23F77-61DC-1B70-D492-DB0D7E0C8EEC}"/>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366550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CC6E4-D4D9-AB6E-438C-FCA849C346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3A8DC8-FF8E-7A34-E2CF-AE8A6A5B9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04985-364C-62DE-B0FB-B9EE80BE1872}"/>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5" name="Footer Placeholder 4">
            <a:extLst>
              <a:ext uri="{FF2B5EF4-FFF2-40B4-BE49-F238E27FC236}">
                <a16:creationId xmlns:a16="http://schemas.microsoft.com/office/drawing/2014/main" id="{259C0C92-740D-B4FE-C3FD-B0873E66AB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F47BE-424F-D356-49AB-503A33B20B09}"/>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222018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E6D6-A1F0-D9E4-036D-E15B1AA8A7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4A7E30-CEBF-8F05-03A9-B54D2B6C7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E8CE8-556F-55D0-B512-137C7DCABB84}"/>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5" name="Footer Placeholder 4">
            <a:extLst>
              <a:ext uri="{FF2B5EF4-FFF2-40B4-BE49-F238E27FC236}">
                <a16:creationId xmlns:a16="http://schemas.microsoft.com/office/drawing/2014/main" id="{7ADE63C6-FE77-7EED-3406-969703A44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3AFE51-EDCF-58AE-0011-FC90A0510862}"/>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156668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E127-6410-5F00-C1C1-06E17503C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5CBD9A-D49D-9E32-4FDD-089BDD1B6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23E36-F00B-ED88-183F-23F26120C672}"/>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5" name="Footer Placeholder 4">
            <a:extLst>
              <a:ext uri="{FF2B5EF4-FFF2-40B4-BE49-F238E27FC236}">
                <a16:creationId xmlns:a16="http://schemas.microsoft.com/office/drawing/2014/main" id="{96143E6B-18AE-DCEF-6EB2-0BB0417B9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C1648-4D6A-0AFA-4503-3E98C4DB4F24}"/>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114661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54B8-81B2-7D9E-34B8-4E216F678F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2F99CC-E39E-9FCB-20ED-B7141888E9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42B986-9280-CC6A-66E2-D38768818C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182BA6-A0C7-BFC3-F691-CCF11E36AA83}"/>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6" name="Footer Placeholder 5">
            <a:extLst>
              <a:ext uri="{FF2B5EF4-FFF2-40B4-BE49-F238E27FC236}">
                <a16:creationId xmlns:a16="http://schemas.microsoft.com/office/drawing/2014/main" id="{7DEFF3FC-0315-FAC8-E356-45020F78A5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870D1C-FFA6-7624-12A2-3596F9F08CCE}"/>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363141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6E4F-CDBF-D568-16D5-5F333CC3BC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E2EDA3-F341-85D9-E669-D39D0E60B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17979-F63E-685E-460D-C3F8C1841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5BB7FF-5CAF-2E80-417A-0BFA3F83E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AA3991-457D-0A08-3D13-4D16E46BBC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10900A-20F3-423E-FB73-55D364A7CD09}"/>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8" name="Footer Placeholder 7">
            <a:extLst>
              <a:ext uri="{FF2B5EF4-FFF2-40B4-BE49-F238E27FC236}">
                <a16:creationId xmlns:a16="http://schemas.microsoft.com/office/drawing/2014/main" id="{5FEDE09F-BF10-629E-A7BD-D707C4BC75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B85514-B59C-D2D1-F2CF-8BC9F5EAD8CE}"/>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358485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587D-17F9-6924-FD1F-F60726078A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EBD8D5-A00E-C433-9995-E21E580208BC}"/>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4" name="Footer Placeholder 3">
            <a:extLst>
              <a:ext uri="{FF2B5EF4-FFF2-40B4-BE49-F238E27FC236}">
                <a16:creationId xmlns:a16="http://schemas.microsoft.com/office/drawing/2014/main" id="{ABCA83E6-2495-7A49-8B28-584FD6E670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9F7EE5-56AB-FEA1-0602-B552E96DE061}"/>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130068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178C8D-DEC8-6869-CD74-418DD1C77999}"/>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3" name="Footer Placeholder 2">
            <a:extLst>
              <a:ext uri="{FF2B5EF4-FFF2-40B4-BE49-F238E27FC236}">
                <a16:creationId xmlns:a16="http://schemas.microsoft.com/office/drawing/2014/main" id="{0D30EC0E-FC27-4957-37AF-98166EABFD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DF365B-462A-3391-3C6C-E7EA50551028}"/>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34842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492B-7FE6-CD70-1B1D-2E33173C4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8EFD3C-1A7F-EC41-AD6A-D9AABA797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919C40-832D-12CC-C365-9113BEDAB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8C8C6-9104-0373-97CB-DA12320755DF}"/>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6" name="Footer Placeholder 5">
            <a:extLst>
              <a:ext uri="{FF2B5EF4-FFF2-40B4-BE49-F238E27FC236}">
                <a16:creationId xmlns:a16="http://schemas.microsoft.com/office/drawing/2014/main" id="{47127AB1-531A-1071-4153-B0E8924BB0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160F35-1A77-4C4D-8C92-6B5208BA5242}"/>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116744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0589-5031-EA8B-6DCE-17EE28EC9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2888CB-5CD8-73CF-7671-2D1CCBA4DA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561EBB-AA0A-B3FB-17F4-B89B29153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2D15B-DBE3-94F4-A56F-F910677D3CAB}"/>
              </a:ext>
            </a:extLst>
          </p:cNvPr>
          <p:cNvSpPr>
            <a:spLocks noGrp="1"/>
          </p:cNvSpPr>
          <p:nvPr>
            <p:ph type="dt" sz="half" idx="10"/>
          </p:nvPr>
        </p:nvSpPr>
        <p:spPr/>
        <p:txBody>
          <a:bodyPr/>
          <a:lstStyle/>
          <a:p>
            <a:fld id="{F6CA8CC3-E9C4-447A-8EF4-0DF63FFAD9B5}" type="datetimeFigureOut">
              <a:rPr lang="en-IN" smtClean="0"/>
              <a:t>22-09-2023</a:t>
            </a:fld>
            <a:endParaRPr lang="en-IN"/>
          </a:p>
        </p:txBody>
      </p:sp>
      <p:sp>
        <p:nvSpPr>
          <p:cNvPr id="6" name="Footer Placeholder 5">
            <a:extLst>
              <a:ext uri="{FF2B5EF4-FFF2-40B4-BE49-F238E27FC236}">
                <a16:creationId xmlns:a16="http://schemas.microsoft.com/office/drawing/2014/main" id="{88A7B6D7-C66C-759E-2EBB-3EC35CCF32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D7A7A6-DEAE-FD3F-A191-32884BFBDD72}"/>
              </a:ext>
            </a:extLst>
          </p:cNvPr>
          <p:cNvSpPr>
            <a:spLocks noGrp="1"/>
          </p:cNvSpPr>
          <p:nvPr>
            <p:ph type="sldNum" sz="quarter" idx="12"/>
          </p:nvPr>
        </p:nvSpPr>
        <p:spPr/>
        <p:txBody>
          <a:bodyPr/>
          <a:lstStyle/>
          <a:p>
            <a:fld id="{49E623B2-EB5F-4DD7-B435-0DD331F7542F}" type="slidenum">
              <a:rPr lang="en-IN" smtClean="0"/>
              <a:t>‹#›</a:t>
            </a:fld>
            <a:endParaRPr lang="en-IN"/>
          </a:p>
        </p:txBody>
      </p:sp>
    </p:spTree>
    <p:extLst>
      <p:ext uri="{BB962C8B-B14F-4D97-AF65-F5344CB8AC3E}">
        <p14:creationId xmlns:p14="http://schemas.microsoft.com/office/powerpoint/2010/main" val="311739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68C36-5D89-3FF6-7979-1E2642981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BB581D-5816-2E05-01C0-6E54D25F12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A9EA3-FA79-9448-F290-06C89DDD3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A8CC3-E9C4-447A-8EF4-0DF63FFAD9B5}" type="datetimeFigureOut">
              <a:rPr lang="en-IN" smtClean="0"/>
              <a:t>22-09-2023</a:t>
            </a:fld>
            <a:endParaRPr lang="en-IN"/>
          </a:p>
        </p:txBody>
      </p:sp>
      <p:sp>
        <p:nvSpPr>
          <p:cNvPr id="5" name="Footer Placeholder 4">
            <a:extLst>
              <a:ext uri="{FF2B5EF4-FFF2-40B4-BE49-F238E27FC236}">
                <a16:creationId xmlns:a16="http://schemas.microsoft.com/office/drawing/2014/main" id="{B8A78540-5E80-BDCB-667C-C63012CA5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4DBD92-D817-3945-6999-7B033858A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623B2-EB5F-4DD7-B435-0DD331F7542F}" type="slidenum">
              <a:rPr lang="en-IN" smtClean="0"/>
              <a:t>‹#›</a:t>
            </a:fld>
            <a:endParaRPr lang="en-IN"/>
          </a:p>
        </p:txBody>
      </p:sp>
    </p:spTree>
    <p:extLst>
      <p:ext uri="{BB962C8B-B14F-4D97-AF65-F5344CB8AC3E}">
        <p14:creationId xmlns:p14="http://schemas.microsoft.com/office/powerpoint/2010/main" val="88679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B606-9DD1-F171-A2CA-238A8FAA1C9D}"/>
              </a:ext>
            </a:extLst>
          </p:cNvPr>
          <p:cNvSpPr>
            <a:spLocks noGrp="1"/>
          </p:cNvSpPr>
          <p:nvPr>
            <p:ph type="ctrTitle"/>
          </p:nvPr>
        </p:nvSpPr>
        <p:spPr>
          <a:xfrm>
            <a:off x="1203649" y="345233"/>
            <a:ext cx="9464351" cy="1254967"/>
          </a:xfrm>
        </p:spPr>
        <p:txBody>
          <a:bodyPr>
            <a:normAutofit/>
          </a:bodyPr>
          <a:lstStyle/>
          <a:p>
            <a:r>
              <a:rPr lang="en-US" b="1" i="0" dirty="0">
                <a:solidFill>
                  <a:schemeClr val="accent5">
                    <a:lumMod val="75000"/>
                  </a:schemeClr>
                </a:solidFill>
                <a:effectLst/>
                <a:latin typeface="Source Sans Pro" panose="020B0503030403020204" pitchFamily="34" charset="0"/>
              </a:rPr>
              <a:t>Unsupervised Learning</a:t>
            </a:r>
            <a:r>
              <a:rPr lang="en-US" b="0" i="0" dirty="0">
                <a:solidFill>
                  <a:schemeClr val="accent5">
                    <a:lumMod val="75000"/>
                  </a:schemeClr>
                </a:solidFill>
                <a:effectLst/>
                <a:latin typeface="Source Sans Pro" panose="020B0503030403020204" pitchFamily="34" charset="0"/>
              </a:rPr>
              <a:t> </a:t>
            </a:r>
            <a:endParaRPr lang="en-IN" dirty="0">
              <a:solidFill>
                <a:schemeClr val="accent5">
                  <a:lumMod val="75000"/>
                </a:schemeClr>
              </a:solidFill>
            </a:endParaRPr>
          </a:p>
        </p:txBody>
      </p:sp>
      <p:sp>
        <p:nvSpPr>
          <p:cNvPr id="3" name="Subtitle 2">
            <a:extLst>
              <a:ext uri="{FF2B5EF4-FFF2-40B4-BE49-F238E27FC236}">
                <a16:creationId xmlns:a16="http://schemas.microsoft.com/office/drawing/2014/main" id="{20D709C8-A274-177E-D05D-6B610039BB8B}"/>
              </a:ext>
            </a:extLst>
          </p:cNvPr>
          <p:cNvSpPr>
            <a:spLocks noGrp="1"/>
          </p:cNvSpPr>
          <p:nvPr>
            <p:ph type="subTitle" idx="1"/>
          </p:nvPr>
        </p:nvSpPr>
        <p:spPr>
          <a:xfrm>
            <a:off x="1408922" y="1856792"/>
            <a:ext cx="9259078" cy="4161453"/>
          </a:xfrm>
        </p:spPr>
        <p:txBody>
          <a:bodyPr>
            <a:normAutofit fontScale="92500" lnSpcReduction="10000"/>
          </a:bodyPr>
          <a:lstStyle/>
          <a:p>
            <a:pPr algn="l"/>
            <a:r>
              <a:rPr lang="en-US" b="0" i="0" dirty="0">
                <a:solidFill>
                  <a:srgbClr val="222222"/>
                </a:solidFill>
                <a:effectLst/>
                <a:latin typeface="Source Sans Pro" panose="020B0503030403020204" pitchFamily="34" charset="0"/>
              </a:rPr>
              <a:t>It is a machine learning technique in which the users do not need to supervise the model. Instead, it allows the model to work on its own to discover patterns and information that was previously undetected. It mainly deals with the unlabeled data.</a:t>
            </a:r>
          </a:p>
          <a:p>
            <a:pPr algn="l"/>
            <a:r>
              <a:rPr lang="en-IN" dirty="0">
                <a:solidFill>
                  <a:srgbClr val="222222"/>
                </a:solidFill>
                <a:latin typeface="Source Sans Pro" panose="020B0503030403020204" pitchFamily="34" charset="0"/>
              </a:rPr>
              <a:t>Why unsupervised learning?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Unsupervised machine learning finds all kind of unknown patterns in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Unsupervised methods help you to find features which can be useful for categorization.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taken place in real time, so all the input data to be analyzed and labeled in the presence of learners.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easier to get unlabeled data from a computer than labeled data, which needs manual intervention.</a:t>
            </a:r>
          </a:p>
          <a:p>
            <a:pPr algn="l"/>
            <a:endParaRPr lang="en-US"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92256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77DF-173C-43DD-548C-0CB69248506E}"/>
              </a:ext>
            </a:extLst>
          </p:cNvPr>
          <p:cNvSpPr>
            <a:spLocks noGrp="1"/>
          </p:cNvSpPr>
          <p:nvPr>
            <p:ph type="title"/>
          </p:nvPr>
        </p:nvSpPr>
        <p:spPr/>
        <p:txBody>
          <a:bodyPr/>
          <a:lstStyle/>
          <a:p>
            <a:r>
              <a:rPr lang="en-IN" b="1" dirty="0">
                <a:solidFill>
                  <a:schemeClr val="accent5">
                    <a:lumMod val="75000"/>
                  </a:schemeClr>
                </a:solidFill>
              </a:rPr>
              <a:t>Diagram illustrating Unsupervised Learning</a:t>
            </a:r>
          </a:p>
        </p:txBody>
      </p:sp>
      <p:pic>
        <p:nvPicPr>
          <p:cNvPr id="1026" name="Picture 2" descr="See the source image">
            <a:extLst>
              <a:ext uri="{FF2B5EF4-FFF2-40B4-BE49-F238E27FC236}">
                <a16:creationId xmlns:a16="http://schemas.microsoft.com/office/drawing/2014/main" id="{1E52C614-8973-D66B-089E-D67398629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8376" y="2193856"/>
            <a:ext cx="10355424" cy="371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69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686F-7599-A7A8-81B3-F8C0C09BDD23}"/>
              </a:ext>
            </a:extLst>
          </p:cNvPr>
          <p:cNvSpPr>
            <a:spLocks noGrp="1"/>
          </p:cNvSpPr>
          <p:nvPr>
            <p:ph type="title"/>
          </p:nvPr>
        </p:nvSpPr>
        <p:spPr/>
        <p:txBody>
          <a:bodyPr/>
          <a:lstStyle/>
          <a:p>
            <a:r>
              <a:rPr lang="en-IN" b="1" dirty="0">
                <a:solidFill>
                  <a:schemeClr val="accent5">
                    <a:lumMod val="75000"/>
                  </a:schemeClr>
                </a:solidFill>
              </a:rPr>
              <a:t>Types of Unsupervised Learning</a:t>
            </a:r>
          </a:p>
        </p:txBody>
      </p:sp>
      <p:sp>
        <p:nvSpPr>
          <p:cNvPr id="3" name="Content Placeholder 2">
            <a:extLst>
              <a:ext uri="{FF2B5EF4-FFF2-40B4-BE49-F238E27FC236}">
                <a16:creationId xmlns:a16="http://schemas.microsoft.com/office/drawing/2014/main" id="{8FBD8A67-5559-0E70-A5B3-4C7EEB10FB39}"/>
              </a:ext>
            </a:extLst>
          </p:cNvPr>
          <p:cNvSpPr>
            <a:spLocks noGrp="1"/>
          </p:cNvSpPr>
          <p:nvPr>
            <p:ph idx="1"/>
          </p:nvPr>
        </p:nvSpPr>
        <p:spPr>
          <a:xfrm>
            <a:off x="838200" y="1825625"/>
            <a:ext cx="10515600" cy="4211281"/>
          </a:xfrm>
        </p:spPr>
        <p:txBody>
          <a:bodyPr>
            <a:normAutofit/>
          </a:bodyPr>
          <a:lstStyle/>
          <a:p>
            <a:r>
              <a:rPr lang="en-IN" sz="2400" dirty="0">
                <a:solidFill>
                  <a:schemeClr val="accent5">
                    <a:lumMod val="75000"/>
                  </a:schemeClr>
                </a:solidFill>
                <a:latin typeface="Source Sans Pro" panose="020B0503030403020204" pitchFamily="34" charset="0"/>
                <a:ea typeface="Source Sans Pro" panose="020B0503030403020204" pitchFamily="34" charset="0"/>
              </a:rPr>
              <a:t>Clustering</a:t>
            </a:r>
            <a:r>
              <a:rPr lang="en-IN" sz="2400" dirty="0">
                <a:latin typeface="Source Sans Pro" panose="020B0503030403020204" pitchFamily="34" charset="0"/>
                <a:ea typeface="Source Sans Pro" panose="020B0503030403020204" pitchFamily="34" charset="0"/>
              </a:rPr>
              <a:t> - </a:t>
            </a:r>
            <a:r>
              <a:rPr lang="en-US" sz="2400" b="0" i="0" dirty="0">
                <a:solidFill>
                  <a:srgbClr val="222222"/>
                </a:solidFill>
                <a:effectLst/>
                <a:latin typeface="Source Sans Pro" panose="020B0503030403020204" pitchFamily="34" charset="0"/>
                <a:ea typeface="Source Sans Pro" panose="020B0503030403020204" pitchFamily="34" charset="0"/>
              </a:rPr>
              <a:t>Clustering is an important concept when it comes to unsupervised learning. It mainly deals with finding a structure or pattern in a collection of uncategorized data. Unsupervised Learning Clustering algorithms will process your data and find natural clusters(groups) if they exist in the data. </a:t>
            </a:r>
          </a:p>
          <a:p>
            <a:pPr marL="0" indent="0">
              <a:buNone/>
            </a:pPr>
            <a:endParaRPr lang="en-IN" sz="2400" dirty="0">
              <a:latin typeface="Source Sans Pro" panose="020B0503030403020204" pitchFamily="34" charset="0"/>
              <a:ea typeface="Source Sans Pro" panose="020B0503030403020204" pitchFamily="34" charset="0"/>
            </a:endParaRPr>
          </a:p>
          <a:p>
            <a:r>
              <a:rPr lang="en-IN" sz="2400" dirty="0">
                <a:solidFill>
                  <a:schemeClr val="accent5">
                    <a:lumMod val="75000"/>
                  </a:schemeClr>
                </a:solidFill>
                <a:latin typeface="Source Sans Pro" panose="020B0503030403020204" pitchFamily="34" charset="0"/>
                <a:ea typeface="Source Sans Pro" panose="020B0503030403020204" pitchFamily="34" charset="0"/>
              </a:rPr>
              <a:t>Association</a:t>
            </a:r>
            <a:r>
              <a:rPr lang="en-IN" sz="2400" dirty="0">
                <a:latin typeface="Source Sans Pro" panose="020B0503030403020204" pitchFamily="34" charset="0"/>
                <a:ea typeface="Source Sans Pro" panose="020B0503030403020204" pitchFamily="34" charset="0"/>
              </a:rPr>
              <a:t> – </a:t>
            </a:r>
            <a:r>
              <a:rPr lang="en-US" sz="2400" b="0" i="0" dirty="0">
                <a:solidFill>
                  <a:srgbClr val="222222"/>
                </a:solidFill>
                <a:effectLst/>
                <a:latin typeface="Source Sans Pro" panose="020B0503030403020204" pitchFamily="34" charset="0"/>
                <a:ea typeface="Source Sans Pro" panose="020B0503030403020204" pitchFamily="34" charset="0"/>
              </a:rPr>
              <a:t>It allows one to establish associations amongst data objects inside large databases. This unsupervised technique is about discovering interesting relationships between variables in large databases. For example, people who buy a new home is most likely to buy new furniture. Another example is, groups of shopper based on their browsing and purchasing histories</a:t>
            </a:r>
          </a:p>
          <a:p>
            <a:endParaRPr lang="en-IN" dirty="0"/>
          </a:p>
        </p:txBody>
      </p:sp>
    </p:spTree>
    <p:extLst>
      <p:ext uri="{BB962C8B-B14F-4D97-AF65-F5344CB8AC3E}">
        <p14:creationId xmlns:p14="http://schemas.microsoft.com/office/powerpoint/2010/main" val="217597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E3A6-D22E-F9F5-CB2A-0C76B0765D9C}"/>
              </a:ext>
            </a:extLst>
          </p:cNvPr>
          <p:cNvSpPr>
            <a:spLocks noGrp="1"/>
          </p:cNvSpPr>
          <p:nvPr>
            <p:ph type="title"/>
          </p:nvPr>
        </p:nvSpPr>
        <p:spPr/>
        <p:txBody>
          <a:bodyPr>
            <a:normAutofit/>
          </a:bodyPr>
          <a:lstStyle/>
          <a:p>
            <a:r>
              <a:rPr lang="en-IN" sz="3600" b="1" dirty="0">
                <a:solidFill>
                  <a:schemeClr val="accent5">
                    <a:lumMod val="75000"/>
                  </a:schemeClr>
                </a:solidFill>
              </a:rPr>
              <a:t>Application areas of Unsupervised Learning Algorithms</a:t>
            </a:r>
          </a:p>
        </p:txBody>
      </p:sp>
      <p:sp>
        <p:nvSpPr>
          <p:cNvPr id="3" name="Content Placeholder 2">
            <a:extLst>
              <a:ext uri="{FF2B5EF4-FFF2-40B4-BE49-F238E27FC236}">
                <a16:creationId xmlns:a16="http://schemas.microsoft.com/office/drawing/2014/main" id="{8682FAEC-E8C7-FF63-5F68-B2C649856875}"/>
              </a:ext>
            </a:extLst>
          </p:cNvPr>
          <p:cNvSpPr>
            <a:spLocks noGrp="1"/>
          </p:cNvSpPr>
          <p:nvPr>
            <p:ph idx="1"/>
          </p:nvPr>
        </p:nvSpPr>
        <p:spPr/>
        <p:txBody>
          <a:bodyPr/>
          <a:lstStyle/>
          <a:p>
            <a:r>
              <a:rPr lang="en-US" b="1" i="0" dirty="0">
                <a:solidFill>
                  <a:srgbClr val="202124"/>
                </a:solidFill>
                <a:effectLst/>
                <a:latin typeface="arial" panose="020B0604020202020204" pitchFamily="34" charset="0"/>
              </a:rPr>
              <a:t>recommendation systems</a:t>
            </a:r>
          </a:p>
          <a:p>
            <a:r>
              <a:rPr lang="en-US" b="1" i="0" dirty="0">
                <a:solidFill>
                  <a:srgbClr val="202124"/>
                </a:solidFill>
                <a:effectLst/>
                <a:latin typeface="arial" panose="020B0604020202020204" pitchFamily="34" charset="0"/>
              </a:rPr>
              <a:t>products segmentation</a:t>
            </a:r>
          </a:p>
          <a:p>
            <a:r>
              <a:rPr lang="en-US" b="1" i="0" dirty="0">
                <a:solidFill>
                  <a:srgbClr val="202124"/>
                </a:solidFill>
                <a:effectLst/>
                <a:latin typeface="arial" panose="020B0604020202020204" pitchFamily="34" charset="0"/>
              </a:rPr>
              <a:t>data set labeling</a:t>
            </a:r>
          </a:p>
          <a:p>
            <a:r>
              <a:rPr lang="en-US" b="1" i="0" dirty="0">
                <a:solidFill>
                  <a:srgbClr val="202124"/>
                </a:solidFill>
                <a:effectLst/>
                <a:latin typeface="arial" panose="020B0604020202020204" pitchFamily="34" charset="0"/>
              </a:rPr>
              <a:t>customer segmentation</a:t>
            </a:r>
          </a:p>
          <a:p>
            <a:r>
              <a:rPr lang="en-US" b="1" i="0" dirty="0">
                <a:solidFill>
                  <a:srgbClr val="202124"/>
                </a:solidFill>
                <a:effectLst/>
                <a:latin typeface="arial" panose="020B0604020202020204" pitchFamily="34" charset="0"/>
              </a:rPr>
              <a:t>similarity detection</a:t>
            </a:r>
            <a:endParaRPr lang="en-IN" dirty="0"/>
          </a:p>
        </p:txBody>
      </p:sp>
    </p:spTree>
    <p:extLst>
      <p:ext uri="{BB962C8B-B14F-4D97-AF65-F5344CB8AC3E}">
        <p14:creationId xmlns:p14="http://schemas.microsoft.com/office/powerpoint/2010/main" val="373804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DFD7-122C-3109-86A6-FCEB3E3D77D9}"/>
              </a:ext>
            </a:extLst>
          </p:cNvPr>
          <p:cNvSpPr>
            <a:spLocks noGrp="1"/>
          </p:cNvSpPr>
          <p:nvPr>
            <p:ph type="title"/>
          </p:nvPr>
        </p:nvSpPr>
        <p:spPr>
          <a:xfrm>
            <a:off x="838200" y="365126"/>
            <a:ext cx="10515600" cy="894508"/>
          </a:xfrm>
        </p:spPr>
        <p:txBody>
          <a:bodyPr>
            <a:normAutofit/>
          </a:bodyPr>
          <a:lstStyle/>
          <a:p>
            <a:r>
              <a:rPr lang="en-US" sz="3600" b="1" i="0" dirty="0">
                <a:solidFill>
                  <a:schemeClr val="accent5">
                    <a:lumMod val="75000"/>
                  </a:schemeClr>
                </a:solidFill>
                <a:effectLst/>
                <a:latin typeface="Source Sans Pro" panose="020B0503030403020204" pitchFamily="34" charset="0"/>
              </a:rPr>
              <a:t>Supervised vs. Unsupervised Machine Learning</a:t>
            </a:r>
            <a:endParaRPr lang="en-IN" sz="36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2DE79676-1C09-A33B-3660-3FB849CBDCAD}"/>
              </a:ext>
            </a:extLst>
          </p:cNvPr>
          <p:cNvGraphicFramePr>
            <a:graphicFrameLocks noGrp="1"/>
          </p:cNvGraphicFramePr>
          <p:nvPr>
            <p:ph idx="1"/>
            <p:extLst>
              <p:ext uri="{D42A27DB-BD31-4B8C-83A1-F6EECF244321}">
                <p14:modId xmlns:p14="http://schemas.microsoft.com/office/powerpoint/2010/main" val="2653310414"/>
              </p:ext>
            </p:extLst>
          </p:nvPr>
        </p:nvGraphicFramePr>
        <p:xfrm>
          <a:off x="1007703" y="1156998"/>
          <a:ext cx="9321286" cy="4683964"/>
        </p:xfrm>
        <a:graphic>
          <a:graphicData uri="http://schemas.openxmlformats.org/drawingml/2006/table">
            <a:tbl>
              <a:tblPr/>
              <a:tblGrid>
                <a:gridCol w="4660643">
                  <a:extLst>
                    <a:ext uri="{9D8B030D-6E8A-4147-A177-3AD203B41FA5}">
                      <a16:colId xmlns:a16="http://schemas.microsoft.com/office/drawing/2014/main" val="569254388"/>
                    </a:ext>
                  </a:extLst>
                </a:gridCol>
                <a:gridCol w="4660643">
                  <a:extLst>
                    <a:ext uri="{9D8B030D-6E8A-4147-A177-3AD203B41FA5}">
                      <a16:colId xmlns:a16="http://schemas.microsoft.com/office/drawing/2014/main" val="4257341520"/>
                    </a:ext>
                  </a:extLst>
                </a:gridCol>
              </a:tblGrid>
              <a:tr h="296716">
                <a:tc>
                  <a:txBody>
                    <a:bodyPr/>
                    <a:lstStyle/>
                    <a:p>
                      <a:pPr algn="l" fontAlgn="t"/>
                      <a:r>
                        <a:rPr lang="en-IN" sz="1100">
                          <a:solidFill>
                            <a:srgbClr val="000000"/>
                          </a:solidFill>
                          <a:effectLst/>
                          <a:latin typeface="times new roman" panose="02020603050405020304" pitchFamily="18" charset="0"/>
                        </a:rPr>
                        <a:t>Supervised Learning</a:t>
                      </a:r>
                    </a:p>
                  </a:txBody>
                  <a:tcPr marL="54166" marR="54166" marT="54166" marB="54166">
                    <a:lnL w="7620" cap="flat" cmpd="sng" algn="ctr">
                      <a:solidFill>
                        <a:srgbClr val="80129F"/>
                      </a:solidFill>
                      <a:prstDash val="solid"/>
                      <a:round/>
                      <a:headEnd type="none" w="med" len="med"/>
                      <a:tailEnd type="none" w="med" len="med"/>
                    </a:lnL>
                    <a:lnR w="7620" cap="flat" cmpd="sng" algn="ctr">
                      <a:solidFill>
                        <a:srgbClr val="80129F"/>
                      </a:solidFill>
                      <a:prstDash val="solid"/>
                      <a:round/>
                      <a:headEnd type="none" w="med" len="med"/>
                      <a:tailEnd type="none" w="med" len="med"/>
                    </a:lnR>
                    <a:lnT w="7620" cap="flat" cmpd="sng" algn="ctr">
                      <a:solidFill>
                        <a:srgbClr val="80129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Unsupervised Learning</a:t>
                      </a:r>
                    </a:p>
                  </a:txBody>
                  <a:tcPr marL="54166" marR="54166" marT="54166" marB="54166">
                    <a:lnL w="7620" cap="flat" cmpd="sng" algn="ctr">
                      <a:solidFill>
                        <a:srgbClr val="80129F"/>
                      </a:solidFill>
                      <a:prstDash val="solid"/>
                      <a:round/>
                      <a:headEnd type="none" w="med" len="med"/>
                      <a:tailEnd type="none" w="med" len="med"/>
                    </a:lnL>
                    <a:lnR w="7620" cap="flat" cmpd="sng" algn="ctr">
                      <a:solidFill>
                        <a:srgbClr val="80129F"/>
                      </a:solidFill>
                      <a:prstDash val="solid"/>
                      <a:round/>
                      <a:headEnd type="none" w="med" len="med"/>
                      <a:tailEnd type="none" w="med" len="med"/>
                    </a:lnR>
                    <a:lnT w="7620" cap="flat" cmpd="sng" algn="ctr">
                      <a:solidFill>
                        <a:srgbClr val="80129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25038814"/>
                  </a:ext>
                </a:extLst>
              </a:tr>
              <a:tr h="601791">
                <a:tc>
                  <a:txBody>
                    <a:bodyPr/>
                    <a:lstStyle/>
                    <a:p>
                      <a:pPr algn="just" fontAlgn="t"/>
                      <a:r>
                        <a:rPr lang="en-US" sz="1100">
                          <a:solidFill>
                            <a:srgbClr val="333333"/>
                          </a:solidFill>
                          <a:effectLst/>
                          <a:latin typeface="inter-regular"/>
                        </a:rPr>
                        <a:t>Supervised learning algorithms are trained using labeled data.</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Unsupervised learning algorithms are trained using unlabeled data.</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2097889"/>
                  </a:ext>
                </a:extLst>
              </a:tr>
              <a:tr h="601791">
                <a:tc>
                  <a:txBody>
                    <a:bodyPr/>
                    <a:lstStyle/>
                    <a:p>
                      <a:pPr algn="just" fontAlgn="t"/>
                      <a:r>
                        <a:rPr lang="en-US" sz="1100">
                          <a:solidFill>
                            <a:srgbClr val="333333"/>
                          </a:solidFill>
                          <a:effectLst/>
                          <a:latin typeface="inter-regular"/>
                        </a:rPr>
                        <a:t>Supervised learning model takes direct feedback to check if it is predicting correct output or not.</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Unsupervised learning model does not take any feedback.</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5968195"/>
                  </a:ext>
                </a:extLst>
              </a:tr>
              <a:tr h="427078">
                <a:tc>
                  <a:txBody>
                    <a:bodyPr/>
                    <a:lstStyle/>
                    <a:p>
                      <a:pPr algn="just" fontAlgn="t"/>
                      <a:r>
                        <a:rPr lang="en-US" sz="1100">
                          <a:solidFill>
                            <a:srgbClr val="333333"/>
                          </a:solidFill>
                          <a:effectLst/>
                          <a:latin typeface="inter-regular"/>
                        </a:rPr>
                        <a:t>Supervised learning model predicts the output.</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Unsupervised learning model finds the hidden patterns in data.</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4734246"/>
                  </a:ext>
                </a:extLst>
              </a:tr>
              <a:tr h="601791">
                <a:tc>
                  <a:txBody>
                    <a:bodyPr/>
                    <a:lstStyle/>
                    <a:p>
                      <a:pPr algn="just" fontAlgn="t"/>
                      <a:r>
                        <a:rPr lang="en-US" sz="1100">
                          <a:solidFill>
                            <a:srgbClr val="333333"/>
                          </a:solidFill>
                          <a:effectLst/>
                          <a:latin typeface="inter-regular"/>
                        </a:rPr>
                        <a:t>In supervised learning, input data is provided to the model along with the output.</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In unsupervised learning, only input data is provided to the model.</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22854813"/>
                  </a:ext>
                </a:extLst>
              </a:tr>
              <a:tr h="776503">
                <a:tc>
                  <a:txBody>
                    <a:bodyPr/>
                    <a:lstStyle/>
                    <a:p>
                      <a:pPr algn="just" fontAlgn="t"/>
                      <a:r>
                        <a:rPr lang="en-US" sz="1100">
                          <a:solidFill>
                            <a:srgbClr val="333333"/>
                          </a:solidFill>
                          <a:effectLst/>
                          <a:latin typeface="inter-regular"/>
                        </a:rPr>
                        <a:t>The goal of supervised learning is to train the model so that it can predict the output when it is given new data.</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The goal of unsupervised learning is to find the hidden patterns and useful insights from the unknown dataset.</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3935683"/>
                  </a:ext>
                </a:extLst>
              </a:tr>
              <a:tr h="601791">
                <a:tc>
                  <a:txBody>
                    <a:bodyPr/>
                    <a:lstStyle/>
                    <a:p>
                      <a:pPr algn="just" fontAlgn="t"/>
                      <a:r>
                        <a:rPr lang="en-US" sz="1100">
                          <a:solidFill>
                            <a:srgbClr val="333333"/>
                          </a:solidFill>
                          <a:effectLst/>
                          <a:latin typeface="inter-regular"/>
                        </a:rPr>
                        <a:t>Supervised learning needs supervision to train the model.</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Unsupervised learning does not need any supervision to train the model.</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61204351"/>
                  </a:ext>
                </a:extLst>
              </a:tr>
              <a:tr h="776503">
                <a:tc>
                  <a:txBody>
                    <a:bodyPr/>
                    <a:lstStyle/>
                    <a:p>
                      <a:pPr algn="just" fontAlgn="t"/>
                      <a:r>
                        <a:rPr lang="en-US" sz="1100" dirty="0">
                          <a:solidFill>
                            <a:srgbClr val="333333"/>
                          </a:solidFill>
                          <a:effectLst/>
                          <a:latin typeface="inter-regular"/>
                        </a:rPr>
                        <a:t>Supervised learning can be categorized in </a:t>
                      </a:r>
                      <a:r>
                        <a:rPr lang="en-US" sz="1100" b="1" dirty="0">
                          <a:solidFill>
                            <a:srgbClr val="333333"/>
                          </a:solidFill>
                          <a:effectLst/>
                          <a:latin typeface="inter-bold"/>
                        </a:rPr>
                        <a:t>Classification</a:t>
                      </a:r>
                      <a:r>
                        <a:rPr lang="en-US" sz="1100" dirty="0">
                          <a:solidFill>
                            <a:srgbClr val="333333"/>
                          </a:solidFill>
                          <a:effectLst/>
                          <a:latin typeface="inter-regular"/>
                        </a:rPr>
                        <a:t> and </a:t>
                      </a:r>
                      <a:r>
                        <a:rPr lang="en-US" sz="1100" b="1" dirty="0">
                          <a:solidFill>
                            <a:srgbClr val="333333"/>
                          </a:solidFill>
                          <a:effectLst/>
                          <a:latin typeface="inter-bold"/>
                        </a:rPr>
                        <a:t>Regression</a:t>
                      </a:r>
                      <a:r>
                        <a:rPr lang="en-US" sz="1100" dirty="0">
                          <a:solidFill>
                            <a:srgbClr val="333333"/>
                          </a:solidFill>
                          <a:effectLst/>
                          <a:latin typeface="inter-regular"/>
                        </a:rPr>
                        <a:t> problems.</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dirty="0">
                          <a:solidFill>
                            <a:srgbClr val="333333"/>
                          </a:solidFill>
                          <a:effectLst/>
                          <a:latin typeface="inter-regular"/>
                        </a:rPr>
                        <a:t>Unsupervised Learning can be classified in </a:t>
                      </a:r>
                      <a:r>
                        <a:rPr lang="en-US" sz="1100" b="1" dirty="0">
                          <a:solidFill>
                            <a:srgbClr val="333333"/>
                          </a:solidFill>
                          <a:effectLst/>
                          <a:latin typeface="inter-bold"/>
                        </a:rPr>
                        <a:t>Clustering</a:t>
                      </a:r>
                      <a:r>
                        <a:rPr lang="en-US" sz="1100" dirty="0">
                          <a:solidFill>
                            <a:srgbClr val="333333"/>
                          </a:solidFill>
                          <a:effectLst/>
                          <a:latin typeface="inter-regular"/>
                        </a:rPr>
                        <a:t> and </a:t>
                      </a:r>
                      <a:r>
                        <a:rPr lang="en-US" sz="1100" b="1" dirty="0">
                          <a:solidFill>
                            <a:srgbClr val="333333"/>
                          </a:solidFill>
                          <a:effectLst/>
                          <a:latin typeface="inter-bold"/>
                        </a:rPr>
                        <a:t>Associations</a:t>
                      </a:r>
                      <a:r>
                        <a:rPr lang="en-US" sz="1100" dirty="0">
                          <a:solidFill>
                            <a:srgbClr val="333333"/>
                          </a:solidFill>
                          <a:effectLst/>
                          <a:latin typeface="inter-regular"/>
                        </a:rPr>
                        <a:t> problems.</a:t>
                      </a:r>
                    </a:p>
                  </a:txBody>
                  <a:tcPr marL="36111" marR="36111" marT="36111" marB="36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35558333"/>
                  </a:ext>
                </a:extLst>
              </a:tr>
            </a:tbl>
          </a:graphicData>
        </a:graphic>
      </p:graphicFrame>
    </p:spTree>
    <p:extLst>
      <p:ext uri="{BB962C8B-B14F-4D97-AF65-F5344CB8AC3E}">
        <p14:creationId xmlns:p14="http://schemas.microsoft.com/office/powerpoint/2010/main" val="164339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D985-37DC-6BCA-7914-463C59F17D03}"/>
              </a:ext>
            </a:extLst>
          </p:cNvPr>
          <p:cNvSpPr>
            <a:spLocks noGrp="1"/>
          </p:cNvSpPr>
          <p:nvPr>
            <p:ph type="title"/>
          </p:nvPr>
        </p:nvSpPr>
        <p:spPr/>
        <p:txBody>
          <a:bodyPr/>
          <a:lstStyle/>
          <a:p>
            <a:r>
              <a:rPr lang="en-IN" b="1" dirty="0">
                <a:solidFill>
                  <a:schemeClr val="accent5">
                    <a:lumMod val="75000"/>
                  </a:schemeClr>
                </a:solidFill>
              </a:rPr>
              <a:t>Clustering</a:t>
            </a:r>
          </a:p>
        </p:txBody>
      </p:sp>
      <p:pic>
        <p:nvPicPr>
          <p:cNvPr id="3076" name="Picture 4" descr="What is Clustering">
            <a:extLst>
              <a:ext uri="{FF2B5EF4-FFF2-40B4-BE49-F238E27FC236}">
                <a16:creationId xmlns:a16="http://schemas.microsoft.com/office/drawing/2014/main" id="{9D1344B7-7A5D-4F85-3FFE-81C130E1BE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5305" y="1825625"/>
            <a:ext cx="1044139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28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11D0-FB02-223F-0F3B-BCD5CFE87C21}"/>
              </a:ext>
            </a:extLst>
          </p:cNvPr>
          <p:cNvSpPr>
            <a:spLocks noGrp="1"/>
          </p:cNvSpPr>
          <p:nvPr>
            <p:ph type="title"/>
          </p:nvPr>
        </p:nvSpPr>
        <p:spPr/>
        <p:txBody>
          <a:bodyPr/>
          <a:lstStyle/>
          <a:p>
            <a:r>
              <a:rPr lang="en-IN" b="1" dirty="0">
                <a:solidFill>
                  <a:schemeClr val="accent5">
                    <a:lumMod val="75000"/>
                  </a:schemeClr>
                </a:solidFill>
              </a:rPr>
              <a:t>Applications of Clustering</a:t>
            </a:r>
          </a:p>
        </p:txBody>
      </p:sp>
      <p:pic>
        <p:nvPicPr>
          <p:cNvPr id="5" name="Content Placeholder 4">
            <a:extLst>
              <a:ext uri="{FF2B5EF4-FFF2-40B4-BE49-F238E27FC236}">
                <a16:creationId xmlns:a16="http://schemas.microsoft.com/office/drawing/2014/main" id="{CE91C66C-F8E4-A9E3-3BF6-DA5F76717E22}"/>
              </a:ext>
            </a:extLst>
          </p:cNvPr>
          <p:cNvPicPr>
            <a:picLocks noGrp="1" noChangeAspect="1"/>
          </p:cNvPicPr>
          <p:nvPr>
            <p:ph idx="1"/>
          </p:nvPr>
        </p:nvPicPr>
        <p:blipFill>
          <a:blip r:embed="rId2"/>
          <a:stretch>
            <a:fillRect/>
          </a:stretch>
        </p:blipFill>
        <p:spPr>
          <a:xfrm>
            <a:off x="2118049" y="1825625"/>
            <a:ext cx="7431561" cy="4351338"/>
          </a:xfrm>
        </p:spPr>
      </p:pic>
    </p:spTree>
    <p:extLst>
      <p:ext uri="{BB962C8B-B14F-4D97-AF65-F5344CB8AC3E}">
        <p14:creationId xmlns:p14="http://schemas.microsoft.com/office/powerpoint/2010/main" val="18432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A23B-82D8-3AD6-5BED-D6FA7E335DD8}"/>
              </a:ext>
            </a:extLst>
          </p:cNvPr>
          <p:cNvSpPr>
            <a:spLocks noGrp="1"/>
          </p:cNvSpPr>
          <p:nvPr>
            <p:ph type="title"/>
          </p:nvPr>
        </p:nvSpPr>
        <p:spPr/>
        <p:txBody>
          <a:bodyPr/>
          <a:lstStyle/>
          <a:p>
            <a:r>
              <a:rPr lang="en-IN" b="1" dirty="0">
                <a:solidFill>
                  <a:schemeClr val="accent5">
                    <a:lumMod val="75000"/>
                  </a:schemeClr>
                </a:solidFill>
              </a:rPr>
              <a:t>K-Means Clustering</a:t>
            </a:r>
          </a:p>
        </p:txBody>
      </p:sp>
      <p:sp>
        <p:nvSpPr>
          <p:cNvPr id="3" name="Content Placeholder 2">
            <a:extLst>
              <a:ext uri="{FF2B5EF4-FFF2-40B4-BE49-F238E27FC236}">
                <a16:creationId xmlns:a16="http://schemas.microsoft.com/office/drawing/2014/main" id="{60866A9B-89C5-18B7-34DA-3E8EC94934F9}"/>
              </a:ext>
            </a:extLst>
          </p:cNvPr>
          <p:cNvSpPr>
            <a:spLocks noGrp="1"/>
          </p:cNvSpPr>
          <p:nvPr>
            <p:ph idx="1"/>
          </p:nvPr>
        </p:nvSpPr>
        <p:spPr/>
        <p:txBody>
          <a:bodyPr>
            <a:normAutofit/>
          </a:bodyPr>
          <a:lstStyle/>
          <a:p>
            <a:r>
              <a:rPr lang="en-US" sz="2400" b="0" i="0" dirty="0">
                <a:solidFill>
                  <a:srgbClr val="222222"/>
                </a:solidFill>
                <a:effectLst/>
                <a:latin typeface="Source Sans Pro" panose="020B0503030403020204" pitchFamily="34" charset="0"/>
              </a:rPr>
              <a:t>K means it is an iterative clustering algorithm which helps you to find the highest value for every iteration. Initially, the desired number of clusters are selected. In this clustering method, you need to cluster the data points into K groups. A larger K means smaller groups with more granularity in the same way. A lower K means larger groups with less granularity.</a:t>
            </a:r>
          </a:p>
          <a:p>
            <a:endParaRPr lang="en-US" sz="2400" dirty="0">
              <a:solidFill>
                <a:srgbClr val="222222"/>
              </a:solidFill>
              <a:latin typeface="Source Sans Pro" panose="020B0503030403020204" pitchFamily="34" charset="0"/>
            </a:endParaRPr>
          </a:p>
          <a:p>
            <a:pPr marL="0" indent="0">
              <a:buNone/>
            </a:pPr>
            <a:endParaRPr lang="en-US" sz="2400" b="0" i="0" dirty="0">
              <a:solidFill>
                <a:srgbClr val="222222"/>
              </a:solidFill>
              <a:effectLst/>
              <a:latin typeface="Source Sans Pro" panose="020B0503030403020204" pitchFamily="34" charset="0"/>
            </a:endParaRPr>
          </a:p>
          <a:p>
            <a:r>
              <a:rPr lang="en-US" sz="2400" b="0" i="0" dirty="0">
                <a:solidFill>
                  <a:srgbClr val="222222"/>
                </a:solidFill>
                <a:effectLst/>
                <a:latin typeface="Source Sans Pro" panose="020B0503030403020204" pitchFamily="34" charset="0"/>
              </a:rPr>
              <a:t>The output of the algorithm is a group of “labels.” It assigns data point to one of the k groups. In k-means clustering, each group is defined by creating a centroid for each group. The centroids are like the heart of the cluster, which captures the points closest to them and adds them to the cluster.</a:t>
            </a:r>
            <a:endParaRPr 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35473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584</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vt:lpstr>
      <vt:lpstr>Calibri</vt:lpstr>
      <vt:lpstr>Calibri Light</vt:lpstr>
      <vt:lpstr>inter-bold</vt:lpstr>
      <vt:lpstr>inter-regular</vt:lpstr>
      <vt:lpstr>Source Sans Pro</vt:lpstr>
      <vt:lpstr>times new roman</vt:lpstr>
      <vt:lpstr>Office Theme</vt:lpstr>
      <vt:lpstr>Unsupervised Learning </vt:lpstr>
      <vt:lpstr>Diagram illustrating Unsupervised Learning</vt:lpstr>
      <vt:lpstr>Types of Unsupervised Learning</vt:lpstr>
      <vt:lpstr>Application areas of Unsupervised Learning Algorithms</vt:lpstr>
      <vt:lpstr>Supervised vs. Unsupervised Machine Learning</vt:lpstr>
      <vt:lpstr>Clustering</vt:lpstr>
      <vt:lpstr>Applications of Clustering</vt:lpstr>
      <vt:lpstr>K-Means 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 </dc:title>
  <dc:creator>Jheelam Mondal</dc:creator>
  <cp:lastModifiedBy>Jheelam Mondal</cp:lastModifiedBy>
  <cp:revision>25</cp:revision>
  <dcterms:created xsi:type="dcterms:W3CDTF">2022-08-02T06:29:11Z</dcterms:created>
  <dcterms:modified xsi:type="dcterms:W3CDTF">2023-09-22T06:44:30Z</dcterms:modified>
</cp:coreProperties>
</file>