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6" r:id="rId4"/>
    <p:sldId id="259" r:id="rId5"/>
    <p:sldId id="263" r:id="rId6"/>
    <p:sldId id="264" r:id="rId7"/>
    <p:sldId id="265" r:id="rId8"/>
    <p:sldId id="267" r:id="rId9"/>
    <p:sldId id="266"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2A43-4935-D693-9139-432AECEB53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99FE10-F89E-02EB-F712-F6396EE1A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B82440-0467-36FB-E46A-0BAED5C8DEBB}"/>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5" name="Footer Placeholder 4">
            <a:extLst>
              <a:ext uri="{FF2B5EF4-FFF2-40B4-BE49-F238E27FC236}">
                <a16:creationId xmlns:a16="http://schemas.microsoft.com/office/drawing/2014/main" id="{B7B9B932-5F45-7879-0CC8-1A51FDE84C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EF289-DAF3-95BA-9734-53DCFE1EBA58}"/>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375123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4124-7782-3580-2F37-E7CD6CFFF9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84859A-A5DF-A310-0269-599C5EEE8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B21E2-5C32-FE02-7CD4-78E9CE76FC94}"/>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5" name="Footer Placeholder 4">
            <a:extLst>
              <a:ext uri="{FF2B5EF4-FFF2-40B4-BE49-F238E27FC236}">
                <a16:creationId xmlns:a16="http://schemas.microsoft.com/office/drawing/2014/main" id="{BAF8BA6C-5519-1000-2C0B-4BD8E18F2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7E125-5C54-F5AC-92D5-859FF4B95D5C}"/>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335383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D0C58-6AED-4B88-2655-DDD9A6CF74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F4B574-602B-328C-49EE-A91BE6524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32C13-A2D1-22A4-899C-E1401D330C25}"/>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5" name="Footer Placeholder 4">
            <a:extLst>
              <a:ext uri="{FF2B5EF4-FFF2-40B4-BE49-F238E27FC236}">
                <a16:creationId xmlns:a16="http://schemas.microsoft.com/office/drawing/2014/main" id="{E907C9BD-1A8E-2CB6-AA23-3DB427063E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70163-3140-D501-A3C0-69805A5FCE58}"/>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308483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248B-9F85-0BC0-3912-9C8C767DB0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057CB5-7FA6-EF1A-A8E0-3185090826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DBE0E-C47E-5C29-6A30-F180DE770D77}"/>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5" name="Footer Placeholder 4">
            <a:extLst>
              <a:ext uri="{FF2B5EF4-FFF2-40B4-BE49-F238E27FC236}">
                <a16:creationId xmlns:a16="http://schemas.microsoft.com/office/drawing/2014/main" id="{663C6372-0516-D0FC-8E3A-88A4DEAE92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8191E-9629-FD2C-D7A5-57FD0946E167}"/>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233680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8EC5-356D-599F-76D1-9444CC3F5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86B0CB-4CA7-7550-72A2-13AAAADCC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891AE-62A7-F8DA-A648-7568E192BBB2}"/>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5" name="Footer Placeholder 4">
            <a:extLst>
              <a:ext uri="{FF2B5EF4-FFF2-40B4-BE49-F238E27FC236}">
                <a16:creationId xmlns:a16="http://schemas.microsoft.com/office/drawing/2014/main" id="{789ADB75-0BBE-773B-6BC1-B5CA01287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ACFC4-4712-02E1-9798-F6DFA0D51024}"/>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260547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E781-1695-3EE5-5CAA-658FC37B76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3A35A2-0695-7F56-A0DD-1F540571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7F7952-1FAE-B370-85C3-3E6DEE6080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B45CA3-F984-E8D6-F42C-933619A1C8AE}"/>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6" name="Footer Placeholder 5">
            <a:extLst>
              <a:ext uri="{FF2B5EF4-FFF2-40B4-BE49-F238E27FC236}">
                <a16:creationId xmlns:a16="http://schemas.microsoft.com/office/drawing/2014/main" id="{587FDCDE-EB59-E8F2-A6BE-D34FE17913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C66399-7EAE-CA1A-98DF-EF74F40F280E}"/>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138400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3E1E-5179-F6AB-5B65-B2F3ECF2C0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C8255C-7F04-140F-8DA4-0FB45B148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D0B044-0141-B755-2788-BA6DB5DCD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286BFF-1A72-3A27-F325-6134EAD89D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7B81F-FCAF-C4B3-BECE-D1490E9AE2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EFFE1B-94C4-45D9-319A-16B8ED6438C4}"/>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8" name="Footer Placeholder 7">
            <a:extLst>
              <a:ext uri="{FF2B5EF4-FFF2-40B4-BE49-F238E27FC236}">
                <a16:creationId xmlns:a16="http://schemas.microsoft.com/office/drawing/2014/main" id="{08D8D584-651E-E1D1-4142-C4DF553595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17FDBE-C943-C58E-B3CA-9505C7479B8E}"/>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411643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A162-3226-9A73-C854-05C91CA3FE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1FE709-6A84-D2BC-CB5A-E5FAE53FF1C4}"/>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4" name="Footer Placeholder 3">
            <a:extLst>
              <a:ext uri="{FF2B5EF4-FFF2-40B4-BE49-F238E27FC236}">
                <a16:creationId xmlns:a16="http://schemas.microsoft.com/office/drawing/2014/main" id="{4462973D-ED94-44FF-2AD0-64430F77D5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336B23-E037-5295-50A4-3BDEA9C69EF9}"/>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279035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579A7D-79F1-C94E-4515-9D82F2ADA1F8}"/>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3" name="Footer Placeholder 2">
            <a:extLst>
              <a:ext uri="{FF2B5EF4-FFF2-40B4-BE49-F238E27FC236}">
                <a16:creationId xmlns:a16="http://schemas.microsoft.com/office/drawing/2014/main" id="{64AF454C-F1BD-E67B-0188-12B35F0B12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51D267-1B69-C658-916E-F65F574D15E7}"/>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273592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2E46-3A7B-AEE2-7891-F4CB0FA6E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206A3E-682D-60F2-D69E-5491BF83A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FCDA1C-8D94-8274-9CE4-6440A0EBC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9F9B0-3096-BC91-832B-1DA3970C5325}"/>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6" name="Footer Placeholder 5">
            <a:extLst>
              <a:ext uri="{FF2B5EF4-FFF2-40B4-BE49-F238E27FC236}">
                <a16:creationId xmlns:a16="http://schemas.microsoft.com/office/drawing/2014/main" id="{9D123079-9326-18C9-2683-603E4B5BB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1B2666-0FF0-39CD-754A-ECB8CA9EBD89}"/>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154137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EDCF-C9F5-8B6D-025C-9FA7B46FC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1848B2-4B1D-6E83-6317-67BE311EE2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A32C12-95AD-152C-706A-EE6EE500F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3FE8E-5114-7388-64EA-FB22BE2F1C86}"/>
              </a:ext>
            </a:extLst>
          </p:cNvPr>
          <p:cNvSpPr>
            <a:spLocks noGrp="1"/>
          </p:cNvSpPr>
          <p:nvPr>
            <p:ph type="dt" sz="half" idx="10"/>
          </p:nvPr>
        </p:nvSpPr>
        <p:spPr/>
        <p:txBody>
          <a:bodyPr/>
          <a:lstStyle/>
          <a:p>
            <a:fld id="{E48EDB07-F828-42E1-8CB3-87FCE42E61C9}" type="datetimeFigureOut">
              <a:rPr lang="en-IN" smtClean="0"/>
              <a:t>24-03-2023</a:t>
            </a:fld>
            <a:endParaRPr lang="en-IN"/>
          </a:p>
        </p:txBody>
      </p:sp>
      <p:sp>
        <p:nvSpPr>
          <p:cNvPr id="6" name="Footer Placeholder 5">
            <a:extLst>
              <a:ext uri="{FF2B5EF4-FFF2-40B4-BE49-F238E27FC236}">
                <a16:creationId xmlns:a16="http://schemas.microsoft.com/office/drawing/2014/main" id="{A61294BA-D3B8-B239-770B-5F3D71AD98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3017C1-8DEA-4C18-01BE-4C3C24515CD3}"/>
              </a:ext>
            </a:extLst>
          </p:cNvPr>
          <p:cNvSpPr>
            <a:spLocks noGrp="1"/>
          </p:cNvSpPr>
          <p:nvPr>
            <p:ph type="sldNum" sz="quarter" idx="12"/>
          </p:nvPr>
        </p:nvSpPr>
        <p:spPr/>
        <p:txBody>
          <a:bodyPr/>
          <a:lstStyle/>
          <a:p>
            <a:fld id="{69D24E09-31EB-4CF8-BEBB-C9C16AFC6FF0}" type="slidenum">
              <a:rPr lang="en-IN" smtClean="0"/>
              <a:t>‹#›</a:t>
            </a:fld>
            <a:endParaRPr lang="en-IN"/>
          </a:p>
        </p:txBody>
      </p:sp>
    </p:spTree>
    <p:extLst>
      <p:ext uri="{BB962C8B-B14F-4D97-AF65-F5344CB8AC3E}">
        <p14:creationId xmlns:p14="http://schemas.microsoft.com/office/powerpoint/2010/main" val="51092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685DD-BCC1-3111-26F1-6ED4EF116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D9F049-BE8F-252F-7743-132035A2B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98AE47-BAA1-6AB6-E8CB-F0C8304C0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EDB07-F828-42E1-8CB3-87FCE42E61C9}" type="datetimeFigureOut">
              <a:rPr lang="en-IN" smtClean="0"/>
              <a:t>24-03-2023</a:t>
            </a:fld>
            <a:endParaRPr lang="en-IN"/>
          </a:p>
        </p:txBody>
      </p:sp>
      <p:sp>
        <p:nvSpPr>
          <p:cNvPr id="5" name="Footer Placeholder 4">
            <a:extLst>
              <a:ext uri="{FF2B5EF4-FFF2-40B4-BE49-F238E27FC236}">
                <a16:creationId xmlns:a16="http://schemas.microsoft.com/office/drawing/2014/main" id="{3A179EA1-B69E-D375-1301-E102DCC91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F136E5-1E60-1A31-664D-F2EB764A2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24E09-31EB-4CF8-BEBB-C9C16AFC6FF0}" type="slidenum">
              <a:rPr lang="en-IN" smtClean="0"/>
              <a:t>‹#›</a:t>
            </a:fld>
            <a:endParaRPr lang="en-IN"/>
          </a:p>
        </p:txBody>
      </p:sp>
    </p:spTree>
    <p:extLst>
      <p:ext uri="{BB962C8B-B14F-4D97-AF65-F5344CB8AC3E}">
        <p14:creationId xmlns:p14="http://schemas.microsoft.com/office/powerpoint/2010/main" val="151134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6121-AA1B-3182-E12E-FAABF341B426}"/>
              </a:ext>
            </a:extLst>
          </p:cNvPr>
          <p:cNvSpPr>
            <a:spLocks noGrp="1"/>
          </p:cNvSpPr>
          <p:nvPr>
            <p:ph type="title"/>
          </p:nvPr>
        </p:nvSpPr>
        <p:spPr>
          <a:xfrm>
            <a:off x="838200" y="365125"/>
            <a:ext cx="10515600" cy="978483"/>
          </a:xfrm>
        </p:spPr>
        <p:txBody>
          <a:bodyPr/>
          <a:lstStyle/>
          <a:p>
            <a:r>
              <a:rPr lang="en-IN" b="1" dirty="0">
                <a:solidFill>
                  <a:schemeClr val="accent1"/>
                </a:solidFill>
              </a:rPr>
              <a:t>Fundamentals of Spatial Filtering</a:t>
            </a:r>
          </a:p>
        </p:txBody>
      </p:sp>
      <p:sp>
        <p:nvSpPr>
          <p:cNvPr id="5" name="Content Placeholder 4">
            <a:extLst>
              <a:ext uri="{FF2B5EF4-FFF2-40B4-BE49-F238E27FC236}">
                <a16:creationId xmlns:a16="http://schemas.microsoft.com/office/drawing/2014/main" id="{F6697E5F-A89C-8FC4-764F-730A1FA2DE2D}"/>
              </a:ext>
            </a:extLst>
          </p:cNvPr>
          <p:cNvSpPr>
            <a:spLocks noGrp="1"/>
          </p:cNvSpPr>
          <p:nvPr>
            <p:ph idx="1"/>
          </p:nvPr>
        </p:nvSpPr>
        <p:spPr>
          <a:xfrm>
            <a:off x="838200" y="1268963"/>
            <a:ext cx="10515600" cy="4908000"/>
          </a:xfrm>
        </p:spPr>
        <p:txBody>
          <a:bodyPr>
            <a:normAutofit lnSpcReduction="10000"/>
          </a:bodyPr>
          <a:lstStyle/>
          <a:p>
            <a:pPr marL="0" indent="0">
              <a:buNone/>
            </a:pPr>
            <a:r>
              <a:rPr lang="en-US" b="1" i="0" dirty="0">
                <a:solidFill>
                  <a:srgbClr val="273239"/>
                </a:solidFill>
                <a:effectLst/>
                <a:latin typeface="urw-din"/>
              </a:rPr>
              <a:t>Spatial Filtering</a:t>
            </a:r>
            <a:r>
              <a:rPr lang="en-US" b="0" i="0" dirty="0">
                <a:solidFill>
                  <a:srgbClr val="273239"/>
                </a:solidFill>
                <a:effectLst/>
                <a:latin typeface="urw-din"/>
              </a:rPr>
              <a:t> technique is used directly on pixels of an image. Mask is usually considered to be added in size so that it has specific center pixel. This mask is moved on the image such that the center of the mask traverses all image pixels.</a:t>
            </a:r>
          </a:p>
          <a:p>
            <a:pPr marL="0" indent="0">
              <a:buNone/>
            </a:pPr>
            <a:endParaRPr lang="en-US" dirty="0">
              <a:solidFill>
                <a:srgbClr val="273239"/>
              </a:solidFill>
              <a:latin typeface="urw-din"/>
            </a:endParaRPr>
          </a:p>
          <a:p>
            <a:pPr marL="0" indent="0">
              <a:buNone/>
            </a:pPr>
            <a:r>
              <a:rPr lang="en-US" dirty="0">
                <a:solidFill>
                  <a:srgbClr val="273239"/>
                </a:solidFill>
                <a:latin typeface="urw-din"/>
              </a:rPr>
              <a:t>Spatial filtering modifies an image by replacing the value of each pixel by a function of the values of the pixels and its neighbors. </a:t>
            </a:r>
          </a:p>
          <a:p>
            <a:pPr marL="0" indent="0">
              <a:buNone/>
            </a:pPr>
            <a:r>
              <a:rPr lang="en-US" dirty="0">
                <a:solidFill>
                  <a:srgbClr val="273239"/>
                </a:solidFill>
                <a:latin typeface="urw-din"/>
              </a:rPr>
              <a:t>If the operation performed on the image pixels is linear, then the filter is called a linear spatial filter.</a:t>
            </a:r>
            <a:r>
              <a:rPr lang="en-IN" dirty="0">
                <a:solidFill>
                  <a:srgbClr val="273239"/>
                </a:solidFill>
                <a:latin typeface="urw-din"/>
              </a:rPr>
              <a:t> Otherwise it is non-linear spatial filter.</a:t>
            </a:r>
          </a:p>
          <a:p>
            <a:pPr marL="0" indent="0">
              <a:buNone/>
            </a:pPr>
            <a:endParaRPr lang="en-IN" dirty="0">
              <a:solidFill>
                <a:srgbClr val="273239"/>
              </a:solidFill>
              <a:latin typeface="urw-din"/>
            </a:endParaRPr>
          </a:p>
          <a:p>
            <a:pPr marL="0" indent="0">
              <a:buNone/>
            </a:pPr>
            <a:r>
              <a:rPr lang="en-IN" dirty="0">
                <a:solidFill>
                  <a:srgbClr val="273239"/>
                </a:solidFill>
                <a:latin typeface="urw-din"/>
              </a:rPr>
              <a:t>We will focus on linear spatial filter now.</a:t>
            </a:r>
            <a:endParaRPr lang="en-US" dirty="0">
              <a:solidFill>
                <a:srgbClr val="273239"/>
              </a:solidFill>
              <a:latin typeface="urw-din"/>
            </a:endParaRPr>
          </a:p>
        </p:txBody>
      </p:sp>
    </p:spTree>
    <p:extLst>
      <p:ext uri="{BB962C8B-B14F-4D97-AF65-F5344CB8AC3E}">
        <p14:creationId xmlns:p14="http://schemas.microsoft.com/office/powerpoint/2010/main" val="198157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05D5C-3F68-20EB-5EE7-B8C8EFB71030}"/>
              </a:ext>
            </a:extLst>
          </p:cNvPr>
          <p:cNvSpPr>
            <a:spLocks noGrp="1"/>
          </p:cNvSpPr>
          <p:nvPr>
            <p:ph idx="1"/>
          </p:nvPr>
        </p:nvSpPr>
        <p:spPr>
          <a:xfrm>
            <a:off x="838200" y="550506"/>
            <a:ext cx="10515600" cy="6158203"/>
          </a:xfrm>
        </p:spPr>
        <p:txBody>
          <a:bodyPr>
            <a:normAutofit lnSpcReduction="10000"/>
          </a:bodyPr>
          <a:lstStyle/>
          <a:p>
            <a:pPr marL="0" indent="0">
              <a:buNone/>
            </a:pPr>
            <a:r>
              <a:rPr lang="en-US" sz="2000" b="1" i="0" dirty="0">
                <a:effectLst/>
                <a:latin typeface="Open Sans" panose="020B0606030504020204" pitchFamily="34" charset="0"/>
              </a:rPr>
              <a:t>Review Questions:</a:t>
            </a:r>
          </a:p>
          <a:p>
            <a:r>
              <a:rPr lang="en-US" sz="2000" b="0" i="0" dirty="0">
                <a:solidFill>
                  <a:schemeClr val="accent1"/>
                </a:solidFill>
                <a:effectLst/>
                <a:latin typeface="Open Sans" panose="020B0606030504020204" pitchFamily="34" charset="0"/>
              </a:rPr>
              <a:t>Convolution and Correlation are functions of _____________</a:t>
            </a:r>
            <a:br>
              <a:rPr lang="en-US" sz="2000" dirty="0"/>
            </a:br>
            <a:r>
              <a:rPr lang="en-US" sz="2000" b="0" i="0" dirty="0">
                <a:solidFill>
                  <a:srgbClr val="3A3A3A"/>
                </a:solidFill>
                <a:effectLst/>
                <a:latin typeface="Open Sans" panose="020B0606030504020204" pitchFamily="34" charset="0"/>
              </a:rPr>
              <a:t>a) Distance</a:t>
            </a:r>
            <a:br>
              <a:rPr lang="en-US" sz="2000" dirty="0"/>
            </a:br>
            <a:r>
              <a:rPr lang="en-US" sz="2000" b="0" i="0" dirty="0">
                <a:solidFill>
                  <a:srgbClr val="3A3A3A"/>
                </a:solidFill>
                <a:effectLst/>
                <a:latin typeface="Open Sans" panose="020B0606030504020204" pitchFamily="34" charset="0"/>
              </a:rPr>
              <a:t>b) Time</a:t>
            </a:r>
            <a:br>
              <a:rPr lang="en-US" sz="2000" dirty="0"/>
            </a:br>
            <a:r>
              <a:rPr lang="en-US" sz="2000" b="0" i="0" dirty="0">
                <a:solidFill>
                  <a:srgbClr val="3A3A3A"/>
                </a:solidFill>
                <a:effectLst/>
                <a:latin typeface="Open Sans" panose="020B0606030504020204" pitchFamily="34" charset="0"/>
              </a:rPr>
              <a:t>c) Intensity</a:t>
            </a:r>
            <a:br>
              <a:rPr lang="en-US" sz="2000" dirty="0"/>
            </a:br>
            <a:r>
              <a:rPr lang="en-US" sz="2000" b="0" i="0" dirty="0">
                <a:solidFill>
                  <a:srgbClr val="3A3A3A"/>
                </a:solidFill>
                <a:effectLst/>
                <a:latin typeface="Open Sans" panose="020B0606030504020204" pitchFamily="34" charset="0"/>
              </a:rPr>
              <a:t>d) Displacement</a:t>
            </a:r>
          </a:p>
          <a:p>
            <a:r>
              <a:rPr lang="en-US" sz="2000" b="0" i="0" dirty="0">
                <a:solidFill>
                  <a:schemeClr val="accent1"/>
                </a:solidFill>
                <a:effectLst/>
                <a:latin typeface="Open Sans" panose="020B0606030504020204" pitchFamily="34" charset="0"/>
              </a:rPr>
              <a:t>What is the difference between Convolution and Correlation?</a:t>
            </a:r>
            <a:br>
              <a:rPr lang="en-US" sz="2000" dirty="0">
                <a:solidFill>
                  <a:schemeClr val="accent1"/>
                </a:solidFill>
              </a:rPr>
            </a:br>
            <a:r>
              <a:rPr lang="en-US" sz="2000" b="0" i="0" dirty="0">
                <a:solidFill>
                  <a:srgbClr val="3A3A3A"/>
                </a:solidFill>
                <a:effectLst/>
                <a:latin typeface="Open Sans" panose="020B0606030504020204" pitchFamily="34" charset="0"/>
              </a:rPr>
              <a:t>a) Image is pre-rotated by 180 degree for Correlation</a:t>
            </a:r>
            <a:br>
              <a:rPr lang="en-US" sz="2000" dirty="0"/>
            </a:br>
            <a:r>
              <a:rPr lang="en-US" sz="2000" b="0" i="0" dirty="0">
                <a:solidFill>
                  <a:srgbClr val="3A3A3A"/>
                </a:solidFill>
                <a:effectLst/>
                <a:latin typeface="Open Sans" panose="020B0606030504020204" pitchFamily="34" charset="0"/>
              </a:rPr>
              <a:t>b) Image is pre-rotated by 180 degree for Convolution</a:t>
            </a:r>
            <a:br>
              <a:rPr lang="en-US" sz="2000" dirty="0"/>
            </a:br>
            <a:r>
              <a:rPr lang="en-US" sz="2000" b="0" i="0" dirty="0">
                <a:solidFill>
                  <a:srgbClr val="3A3A3A"/>
                </a:solidFill>
                <a:effectLst/>
                <a:latin typeface="Open Sans" panose="020B0606030504020204" pitchFamily="34" charset="0"/>
              </a:rPr>
              <a:t>c) Image is pre-rotated by 90 degree for Correlation</a:t>
            </a:r>
            <a:br>
              <a:rPr lang="en-US" sz="2000" dirty="0"/>
            </a:br>
            <a:r>
              <a:rPr lang="en-US" sz="2000" b="0" i="0" dirty="0">
                <a:solidFill>
                  <a:srgbClr val="3A3A3A"/>
                </a:solidFill>
                <a:effectLst/>
                <a:latin typeface="Open Sans" panose="020B0606030504020204" pitchFamily="34" charset="0"/>
              </a:rPr>
              <a:t>d) Image is pre-rotated by 90 degree for Convolution</a:t>
            </a:r>
          </a:p>
          <a:p>
            <a:r>
              <a:rPr lang="en-US" sz="2000" b="0" i="0" dirty="0">
                <a:solidFill>
                  <a:schemeClr val="accent1"/>
                </a:solidFill>
                <a:effectLst/>
                <a:latin typeface="Open Sans" panose="020B0606030504020204" pitchFamily="34" charset="0"/>
              </a:rPr>
              <a:t>What is required to generate an M X N linear spatial filter?</a:t>
            </a:r>
            <a:br>
              <a:rPr lang="en-US" sz="2000" dirty="0">
                <a:solidFill>
                  <a:schemeClr val="accent1"/>
                </a:solidFill>
              </a:rPr>
            </a:br>
            <a:r>
              <a:rPr lang="en-US" sz="2000" b="0" i="0" dirty="0">
                <a:solidFill>
                  <a:srgbClr val="3A3A3A"/>
                </a:solidFill>
                <a:effectLst/>
                <a:latin typeface="Open Sans" panose="020B0606030504020204" pitchFamily="34" charset="0"/>
              </a:rPr>
              <a:t>a) MN mask coefficients</a:t>
            </a:r>
            <a:br>
              <a:rPr lang="en-US" sz="2000" dirty="0"/>
            </a:br>
            <a:r>
              <a:rPr lang="en-US" sz="2000" b="0" i="0" dirty="0">
                <a:solidFill>
                  <a:srgbClr val="3A3A3A"/>
                </a:solidFill>
                <a:effectLst/>
                <a:latin typeface="Open Sans" panose="020B0606030504020204" pitchFamily="34" charset="0"/>
              </a:rPr>
              <a:t>b) M+N coordinates</a:t>
            </a:r>
            <a:br>
              <a:rPr lang="en-US" sz="2000" dirty="0"/>
            </a:br>
            <a:r>
              <a:rPr lang="en-US" sz="2000" b="0" i="0" dirty="0">
                <a:solidFill>
                  <a:srgbClr val="3A3A3A"/>
                </a:solidFill>
                <a:effectLst/>
                <a:latin typeface="Open Sans" panose="020B0606030504020204" pitchFamily="34" charset="0"/>
              </a:rPr>
              <a:t>c) MN spatial coefficients</a:t>
            </a:r>
            <a:br>
              <a:rPr lang="en-US" sz="2000" dirty="0"/>
            </a:br>
            <a:r>
              <a:rPr lang="en-US" sz="2000" b="0" i="0" dirty="0">
                <a:solidFill>
                  <a:srgbClr val="3A3A3A"/>
                </a:solidFill>
                <a:effectLst/>
                <a:latin typeface="Open Sans" panose="020B0606030504020204" pitchFamily="34" charset="0"/>
              </a:rPr>
              <a:t>d) None of the Mentioned</a:t>
            </a:r>
          </a:p>
          <a:p>
            <a:r>
              <a:rPr lang="en-US" sz="2000" b="0" i="0" dirty="0">
                <a:solidFill>
                  <a:schemeClr val="accent1"/>
                </a:solidFill>
                <a:effectLst/>
                <a:latin typeface="Open Sans" panose="020B0606030504020204" pitchFamily="34" charset="0"/>
              </a:rPr>
              <a:t>What is the process of moving a filter mask over the image and computing the sum of products at each location called as?</a:t>
            </a:r>
            <a:br>
              <a:rPr lang="en-US" sz="2000" dirty="0">
                <a:solidFill>
                  <a:schemeClr val="accent1"/>
                </a:solidFill>
              </a:rPr>
            </a:br>
            <a:r>
              <a:rPr lang="en-US" sz="2000" b="0" i="0" dirty="0">
                <a:solidFill>
                  <a:srgbClr val="3A3A3A"/>
                </a:solidFill>
                <a:effectLst/>
                <a:latin typeface="Open Sans" panose="020B0606030504020204" pitchFamily="34" charset="0"/>
              </a:rPr>
              <a:t>a) Convolution</a:t>
            </a:r>
            <a:br>
              <a:rPr lang="en-US" sz="2000" dirty="0"/>
            </a:br>
            <a:r>
              <a:rPr lang="en-US" sz="2000" b="0" i="0" dirty="0">
                <a:solidFill>
                  <a:srgbClr val="3A3A3A"/>
                </a:solidFill>
                <a:effectLst/>
                <a:latin typeface="Open Sans" panose="020B0606030504020204" pitchFamily="34" charset="0"/>
              </a:rPr>
              <a:t>b) Correlation</a:t>
            </a:r>
            <a:br>
              <a:rPr lang="en-US" sz="2000" dirty="0"/>
            </a:br>
            <a:r>
              <a:rPr lang="en-US" sz="2000" b="0" i="0" dirty="0">
                <a:solidFill>
                  <a:srgbClr val="3A3A3A"/>
                </a:solidFill>
                <a:effectLst/>
                <a:latin typeface="Open Sans" panose="020B0606030504020204" pitchFamily="34" charset="0"/>
              </a:rPr>
              <a:t>c) Linear spatial filtering</a:t>
            </a:r>
            <a:br>
              <a:rPr lang="en-US" sz="2000" dirty="0"/>
            </a:br>
            <a:r>
              <a:rPr lang="en-US" sz="2000" b="0" i="0" dirty="0">
                <a:solidFill>
                  <a:srgbClr val="3A3A3A"/>
                </a:solidFill>
                <a:effectLst/>
                <a:latin typeface="Open Sans" panose="020B0606030504020204" pitchFamily="34" charset="0"/>
              </a:rPr>
              <a:t>d) Non linear spatial filtering</a:t>
            </a:r>
            <a:endParaRPr lang="en-IN" sz="2000" dirty="0"/>
          </a:p>
        </p:txBody>
      </p:sp>
    </p:spTree>
    <p:extLst>
      <p:ext uri="{BB962C8B-B14F-4D97-AF65-F5344CB8AC3E}">
        <p14:creationId xmlns:p14="http://schemas.microsoft.com/office/powerpoint/2010/main" val="40905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39B1-D85E-8821-6572-A2E4457AFB7B}"/>
              </a:ext>
            </a:extLst>
          </p:cNvPr>
          <p:cNvSpPr>
            <a:spLocks noGrp="1"/>
          </p:cNvSpPr>
          <p:nvPr>
            <p:ph type="title"/>
          </p:nvPr>
        </p:nvSpPr>
        <p:spPr>
          <a:xfrm>
            <a:off x="838200" y="365125"/>
            <a:ext cx="10515600" cy="763879"/>
          </a:xfrm>
        </p:spPr>
        <p:txBody>
          <a:bodyPr/>
          <a:lstStyle/>
          <a:p>
            <a:r>
              <a:rPr lang="en-IN" b="1" dirty="0"/>
              <a:t>Review Questions contd..</a:t>
            </a:r>
          </a:p>
        </p:txBody>
      </p:sp>
      <p:sp>
        <p:nvSpPr>
          <p:cNvPr id="3" name="Content Placeholder 2">
            <a:extLst>
              <a:ext uri="{FF2B5EF4-FFF2-40B4-BE49-F238E27FC236}">
                <a16:creationId xmlns:a16="http://schemas.microsoft.com/office/drawing/2014/main" id="{191E15F5-FF15-5057-5664-D557433C481E}"/>
              </a:ext>
            </a:extLst>
          </p:cNvPr>
          <p:cNvSpPr>
            <a:spLocks noGrp="1"/>
          </p:cNvSpPr>
          <p:nvPr>
            <p:ph idx="1"/>
          </p:nvPr>
        </p:nvSpPr>
        <p:spPr>
          <a:xfrm>
            <a:off x="838200" y="1371600"/>
            <a:ext cx="10515600" cy="4805363"/>
          </a:xfrm>
        </p:spPr>
        <p:txBody>
          <a:bodyPr>
            <a:normAutofit lnSpcReduction="10000"/>
          </a:bodyPr>
          <a:lstStyle/>
          <a:p>
            <a:r>
              <a:rPr lang="en-US" sz="2000" b="0" i="0" dirty="0">
                <a:solidFill>
                  <a:schemeClr val="accent1"/>
                </a:solidFill>
                <a:effectLst/>
                <a:latin typeface="Open Sans" panose="020B0606030504020204" pitchFamily="34" charset="0"/>
              </a:rPr>
              <a:t>In linear spatial filtering, what is the pixel of the image under mask corresponding to the mask coefficient w (1, -1), assuming a 3*3 mask?</a:t>
            </a:r>
            <a:br>
              <a:rPr lang="en-US" sz="2000" dirty="0">
                <a:solidFill>
                  <a:schemeClr val="accent1"/>
                </a:solidFill>
              </a:rPr>
            </a:br>
            <a:r>
              <a:rPr lang="en-US" sz="2000" b="0" i="0" dirty="0">
                <a:solidFill>
                  <a:srgbClr val="3A3A3A"/>
                </a:solidFill>
                <a:effectLst/>
                <a:latin typeface="Open Sans" panose="020B0606030504020204" pitchFamily="34" charset="0"/>
              </a:rPr>
              <a:t>a) f (x, -y)</a:t>
            </a:r>
            <a:br>
              <a:rPr lang="en-US" sz="2000" dirty="0"/>
            </a:br>
            <a:r>
              <a:rPr lang="en-US" sz="2000" b="0" i="0" dirty="0">
                <a:solidFill>
                  <a:srgbClr val="3A3A3A"/>
                </a:solidFill>
                <a:effectLst/>
                <a:latin typeface="Open Sans" panose="020B0606030504020204" pitchFamily="34" charset="0"/>
              </a:rPr>
              <a:t>b) f (x + 1, y)</a:t>
            </a:r>
            <a:br>
              <a:rPr lang="en-US" sz="2000" dirty="0"/>
            </a:br>
            <a:r>
              <a:rPr lang="en-US" sz="2000" b="0" i="0" dirty="0">
                <a:solidFill>
                  <a:srgbClr val="3A3A3A"/>
                </a:solidFill>
                <a:effectLst/>
                <a:latin typeface="Open Sans" panose="020B0606030504020204" pitchFamily="34" charset="0"/>
              </a:rPr>
              <a:t>c) f (x, y – 1)</a:t>
            </a:r>
            <a:br>
              <a:rPr lang="en-US" sz="2000" dirty="0"/>
            </a:br>
            <a:r>
              <a:rPr lang="en-US" sz="2000" b="0" i="0" dirty="0">
                <a:solidFill>
                  <a:srgbClr val="3A3A3A"/>
                </a:solidFill>
                <a:effectLst/>
                <a:latin typeface="Open Sans" panose="020B0606030504020204" pitchFamily="34" charset="0"/>
              </a:rPr>
              <a:t>d) f (x + 1, y – 1)</a:t>
            </a:r>
          </a:p>
          <a:p>
            <a:r>
              <a:rPr lang="en-US" sz="2000" b="0" i="0" dirty="0">
                <a:solidFill>
                  <a:schemeClr val="accent1"/>
                </a:solidFill>
                <a:effectLst/>
                <a:latin typeface="Open Sans" panose="020B0606030504020204" pitchFamily="34" charset="0"/>
              </a:rPr>
              <a:t>Which of the following method is/are used for padding the image?</a:t>
            </a:r>
            <a:br>
              <a:rPr lang="en-US" sz="2000" dirty="0">
                <a:solidFill>
                  <a:schemeClr val="accent1"/>
                </a:solidFill>
              </a:rPr>
            </a:br>
            <a:r>
              <a:rPr lang="en-US" sz="2000" b="0" i="0" dirty="0">
                <a:effectLst/>
                <a:latin typeface="Open Sans" panose="020B0606030504020204" pitchFamily="34" charset="0"/>
              </a:rPr>
              <a:t>a) Adding rows and column of 0 or other constant gray level</a:t>
            </a:r>
            <a:br>
              <a:rPr lang="en-US" sz="2000" dirty="0"/>
            </a:br>
            <a:r>
              <a:rPr lang="en-US" sz="2000" b="0" i="0" dirty="0">
                <a:effectLst/>
                <a:latin typeface="Open Sans" panose="020B0606030504020204" pitchFamily="34" charset="0"/>
              </a:rPr>
              <a:t>b) Simply replicating the rows or columns</a:t>
            </a:r>
            <a:br>
              <a:rPr lang="en-US" sz="2000" dirty="0"/>
            </a:br>
            <a:r>
              <a:rPr lang="en-US" sz="2000" b="0" i="0" dirty="0">
                <a:effectLst/>
                <a:latin typeface="Open Sans" panose="020B0606030504020204" pitchFamily="34" charset="0"/>
              </a:rPr>
              <a:t>c) All of the mentioned</a:t>
            </a:r>
            <a:br>
              <a:rPr lang="en-US" sz="2000" dirty="0"/>
            </a:br>
            <a:r>
              <a:rPr lang="en-US" sz="2000" b="0" i="0" dirty="0">
                <a:effectLst/>
                <a:latin typeface="Open Sans" panose="020B0606030504020204" pitchFamily="34" charset="0"/>
              </a:rPr>
              <a:t>d) None of the mentioned</a:t>
            </a:r>
          </a:p>
          <a:p>
            <a:r>
              <a:rPr lang="en-US" sz="2000" b="0" i="0" dirty="0">
                <a:solidFill>
                  <a:schemeClr val="accent1"/>
                </a:solidFill>
                <a:effectLst/>
                <a:latin typeface="Open Sans" panose="020B0606030504020204" pitchFamily="34" charset="0"/>
              </a:rPr>
              <a:t>In neighborhood operations working is being done with the value of image pixel in the neighborhood and the corresponding value of a subimage that has same dimension as neighborhood. The subimage is referred as _________</a:t>
            </a:r>
            <a:br>
              <a:rPr lang="en-US" sz="2000" dirty="0"/>
            </a:br>
            <a:r>
              <a:rPr lang="en-US" sz="2000" b="0" i="0" dirty="0">
                <a:effectLst/>
                <a:latin typeface="Open Sans" panose="020B0606030504020204" pitchFamily="34" charset="0"/>
              </a:rPr>
              <a:t>a) Filter</a:t>
            </a:r>
            <a:br>
              <a:rPr lang="en-US" sz="2000" dirty="0"/>
            </a:br>
            <a:r>
              <a:rPr lang="en-US" sz="2000" b="0" i="0" dirty="0">
                <a:effectLst/>
                <a:latin typeface="Open Sans" panose="020B0606030504020204" pitchFamily="34" charset="0"/>
              </a:rPr>
              <a:t>b) Mask</a:t>
            </a:r>
            <a:br>
              <a:rPr lang="en-US" sz="2000" dirty="0"/>
            </a:br>
            <a:r>
              <a:rPr lang="en-US" sz="2000" b="0" i="0" dirty="0">
                <a:effectLst/>
                <a:latin typeface="Open Sans" panose="020B0606030504020204" pitchFamily="34" charset="0"/>
              </a:rPr>
              <a:t>c) Template</a:t>
            </a:r>
            <a:br>
              <a:rPr lang="en-US" sz="2000" dirty="0"/>
            </a:br>
            <a:r>
              <a:rPr lang="en-US" sz="2000" b="0" i="0" dirty="0">
                <a:effectLst/>
                <a:latin typeface="Open Sans" panose="020B0606030504020204" pitchFamily="34" charset="0"/>
              </a:rPr>
              <a:t>d) All of the mentioned</a:t>
            </a:r>
          </a:p>
          <a:p>
            <a:endParaRPr lang="en-IN" sz="2000" dirty="0"/>
          </a:p>
        </p:txBody>
      </p:sp>
    </p:spTree>
    <p:extLst>
      <p:ext uri="{BB962C8B-B14F-4D97-AF65-F5344CB8AC3E}">
        <p14:creationId xmlns:p14="http://schemas.microsoft.com/office/powerpoint/2010/main" val="191371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7315-CB75-0F7A-47D0-C76A040A6F1B}"/>
              </a:ext>
            </a:extLst>
          </p:cNvPr>
          <p:cNvSpPr>
            <a:spLocks noGrp="1"/>
          </p:cNvSpPr>
          <p:nvPr>
            <p:ph type="title"/>
          </p:nvPr>
        </p:nvSpPr>
        <p:spPr>
          <a:xfrm>
            <a:off x="838200" y="365125"/>
            <a:ext cx="10515600" cy="838033"/>
          </a:xfrm>
        </p:spPr>
        <p:txBody>
          <a:bodyPr/>
          <a:lstStyle/>
          <a:p>
            <a:r>
              <a:rPr lang="en-IN" b="1" dirty="0">
                <a:solidFill>
                  <a:schemeClr val="accent1"/>
                </a:solidFill>
              </a:rPr>
              <a:t>Spatial Correlation/Convolution</a:t>
            </a:r>
          </a:p>
        </p:txBody>
      </p:sp>
      <p:sp>
        <p:nvSpPr>
          <p:cNvPr id="3" name="Content Placeholder 2">
            <a:extLst>
              <a:ext uri="{FF2B5EF4-FFF2-40B4-BE49-F238E27FC236}">
                <a16:creationId xmlns:a16="http://schemas.microsoft.com/office/drawing/2014/main" id="{6A058600-32ED-7498-9557-51F2DE10173E}"/>
              </a:ext>
            </a:extLst>
          </p:cNvPr>
          <p:cNvSpPr>
            <a:spLocks noGrp="1"/>
          </p:cNvSpPr>
          <p:nvPr>
            <p:ph idx="1"/>
          </p:nvPr>
        </p:nvSpPr>
        <p:spPr>
          <a:xfrm>
            <a:off x="838200" y="1203158"/>
            <a:ext cx="10515600" cy="4973805"/>
          </a:xfrm>
        </p:spPr>
        <p:txBody>
          <a:bodyPr/>
          <a:lstStyle/>
          <a:p>
            <a:r>
              <a:rPr lang="en-IN" dirty="0"/>
              <a:t>It is the process of moving the center of a mask over an image and computing the sum of products at each location.</a:t>
            </a:r>
          </a:p>
          <a:p>
            <a:r>
              <a:rPr lang="en-IN" dirty="0"/>
              <a:t>We use correlation to check similarity between two images.</a:t>
            </a:r>
          </a:p>
          <a:p>
            <a:r>
              <a:rPr lang="en-IN" dirty="0"/>
              <a:t>Difference between convolution and correlation is that convolution process rotates the matrix by 180 degrees.</a:t>
            </a:r>
          </a:p>
          <a:p>
            <a:r>
              <a:rPr lang="en-IN" dirty="0"/>
              <a:t>Other terms used to refer a spatial filter kernel are mask, template and window. We also use the term filter kernel or simply kernel.</a:t>
            </a:r>
          </a:p>
          <a:p>
            <a:r>
              <a:rPr lang="en-IN" dirty="0"/>
              <a:t>Kernel should be kept odd size so that the center pixel of the mask can traverse through the entire image.</a:t>
            </a:r>
          </a:p>
        </p:txBody>
      </p:sp>
    </p:spTree>
    <p:extLst>
      <p:ext uri="{BB962C8B-B14F-4D97-AF65-F5344CB8AC3E}">
        <p14:creationId xmlns:p14="http://schemas.microsoft.com/office/powerpoint/2010/main" val="330864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6992-9020-B4CF-D112-C4C409021FF4}"/>
              </a:ext>
            </a:extLst>
          </p:cNvPr>
          <p:cNvSpPr>
            <a:spLocks noGrp="1"/>
          </p:cNvSpPr>
          <p:nvPr>
            <p:ph type="ctrTitle"/>
          </p:nvPr>
        </p:nvSpPr>
        <p:spPr>
          <a:xfrm>
            <a:off x="1524000" y="709127"/>
            <a:ext cx="9144000" cy="821093"/>
          </a:xfrm>
        </p:spPr>
        <p:txBody>
          <a:bodyPr>
            <a:normAutofit fontScale="90000"/>
          </a:bodyPr>
          <a:lstStyle/>
          <a:p>
            <a:r>
              <a:rPr lang="en-IN" b="1" dirty="0">
                <a:solidFill>
                  <a:schemeClr val="accent1"/>
                </a:solidFill>
              </a:rPr>
              <a:t>SPATIAL CORRELATION</a:t>
            </a:r>
          </a:p>
        </p:txBody>
      </p:sp>
      <p:sp>
        <p:nvSpPr>
          <p:cNvPr id="3" name="Subtitle 2">
            <a:extLst>
              <a:ext uri="{FF2B5EF4-FFF2-40B4-BE49-F238E27FC236}">
                <a16:creationId xmlns:a16="http://schemas.microsoft.com/office/drawing/2014/main" id="{BBF0542B-AC7A-6198-F5E1-50B2CECCE5D0}"/>
              </a:ext>
            </a:extLst>
          </p:cNvPr>
          <p:cNvSpPr>
            <a:spLocks noGrp="1"/>
          </p:cNvSpPr>
          <p:nvPr>
            <p:ph type="subTitle" idx="1"/>
          </p:nvPr>
        </p:nvSpPr>
        <p:spPr>
          <a:xfrm>
            <a:off x="1524000" y="1530219"/>
            <a:ext cx="9144000" cy="5031002"/>
          </a:xfrm>
        </p:spPr>
        <p:txBody>
          <a:bodyPr>
            <a:noAutofit/>
          </a:bodyPr>
          <a:lstStyle/>
          <a:p>
            <a:pPr algn="l"/>
            <a:r>
              <a:rPr lang="en-US" sz="2800" b="0" i="0" dirty="0">
                <a:solidFill>
                  <a:srgbClr val="273239"/>
                </a:solidFill>
                <a:effectLst/>
                <a:latin typeface="urw-din"/>
              </a:rPr>
              <a:t>Correlation is a mathematical technique to see how close two things are related. </a:t>
            </a:r>
          </a:p>
          <a:p>
            <a:pPr algn="l"/>
            <a:r>
              <a:rPr lang="en-US" sz="2800" b="0" i="0" dirty="0">
                <a:solidFill>
                  <a:srgbClr val="273239"/>
                </a:solidFill>
                <a:effectLst/>
                <a:latin typeface="urw-din"/>
              </a:rPr>
              <a:t>In image processing terms, it is used to compute the response of a mask on an image. A mask is applied on a matrix from left to right. Mask slides over the matrix from left to right by one unit every time. Once the mask reaches the rightmost end, the mask is slid downward by one unit and again starts from left to right side. The computed output is assigned to the central pixel.</a:t>
            </a:r>
          </a:p>
          <a:p>
            <a:pPr algn="l"/>
            <a:r>
              <a:rPr lang="en-US" sz="2800" b="0" i="0" dirty="0">
                <a:solidFill>
                  <a:srgbClr val="273239"/>
                </a:solidFill>
                <a:effectLst/>
                <a:latin typeface="urw-din"/>
              </a:rPr>
              <a:t>The mask or the matrix can be 1-D or 2-D. Generally, the mask’s dimension is taken as an odd number, so that the central pixel can easily be found.</a:t>
            </a:r>
            <a:endParaRPr lang="en-IN" sz="2800" dirty="0"/>
          </a:p>
        </p:txBody>
      </p:sp>
    </p:spTree>
    <p:extLst>
      <p:ext uri="{BB962C8B-B14F-4D97-AF65-F5344CB8AC3E}">
        <p14:creationId xmlns:p14="http://schemas.microsoft.com/office/powerpoint/2010/main" val="253185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1965-576B-5B51-9EA3-61375087182B}"/>
              </a:ext>
            </a:extLst>
          </p:cNvPr>
          <p:cNvSpPr>
            <a:spLocks noGrp="1"/>
          </p:cNvSpPr>
          <p:nvPr>
            <p:ph type="title"/>
          </p:nvPr>
        </p:nvSpPr>
        <p:spPr>
          <a:xfrm>
            <a:off x="838200" y="365126"/>
            <a:ext cx="10515600" cy="1118442"/>
          </a:xfrm>
        </p:spPr>
        <p:txBody>
          <a:bodyPr/>
          <a:lstStyle/>
          <a:p>
            <a:r>
              <a:rPr lang="en-IN" b="1" dirty="0">
                <a:solidFill>
                  <a:schemeClr val="accent1"/>
                </a:solidFill>
              </a:rPr>
              <a:t>Correlation contd…</a:t>
            </a:r>
          </a:p>
        </p:txBody>
      </p:sp>
      <p:sp>
        <p:nvSpPr>
          <p:cNvPr id="3" name="Content Placeholder 2">
            <a:extLst>
              <a:ext uri="{FF2B5EF4-FFF2-40B4-BE49-F238E27FC236}">
                <a16:creationId xmlns:a16="http://schemas.microsoft.com/office/drawing/2014/main" id="{8CD21E42-3BAE-A40C-BD26-C1B0E753B7D0}"/>
              </a:ext>
            </a:extLst>
          </p:cNvPr>
          <p:cNvSpPr>
            <a:spLocks noGrp="1"/>
          </p:cNvSpPr>
          <p:nvPr>
            <p:ph idx="1"/>
          </p:nvPr>
        </p:nvSpPr>
        <p:spPr/>
        <p:txBody>
          <a:bodyPr/>
          <a:lstStyle/>
          <a:p>
            <a:pPr marL="0" indent="0">
              <a:buNone/>
            </a:pPr>
            <a:r>
              <a:rPr lang="en-IN" dirty="0">
                <a:solidFill>
                  <a:schemeClr val="accent1"/>
                </a:solidFill>
              </a:rPr>
              <a:t>Handling boundary pixels – 2 methods</a:t>
            </a:r>
          </a:p>
          <a:p>
            <a:pPr marL="514350" indent="-514350">
              <a:buAutoNum type="arabicParenR"/>
            </a:pPr>
            <a:r>
              <a:rPr lang="en-IN" dirty="0">
                <a:solidFill>
                  <a:schemeClr val="accent1"/>
                </a:solidFill>
              </a:rPr>
              <a:t>Zero padding(add 0’s to rows and columns)</a:t>
            </a:r>
          </a:p>
          <a:p>
            <a:pPr marL="514350" indent="-514350">
              <a:buAutoNum type="arabicParenR"/>
            </a:pPr>
            <a:r>
              <a:rPr lang="en-IN" dirty="0">
                <a:solidFill>
                  <a:schemeClr val="accent1"/>
                </a:solidFill>
              </a:rPr>
              <a:t>Wrap around(replicate rows and column values)</a:t>
            </a:r>
          </a:p>
          <a:p>
            <a:endParaRPr lang="en-IN" dirty="0">
              <a:solidFill>
                <a:srgbClr val="FF0000"/>
              </a:solidFill>
            </a:endParaRPr>
          </a:p>
          <a:p>
            <a:pPr marL="0" indent="0">
              <a:buNone/>
            </a:pPr>
            <a:endParaRPr lang="en-IN" dirty="0">
              <a:solidFill>
                <a:srgbClr val="FF0000"/>
              </a:solidFill>
            </a:endParaRPr>
          </a:p>
          <a:p>
            <a:endParaRPr lang="en-IN" dirty="0">
              <a:solidFill>
                <a:srgbClr val="FF0000"/>
              </a:solidFill>
            </a:endParaRPr>
          </a:p>
          <a:p>
            <a:r>
              <a:rPr lang="en-IN" dirty="0">
                <a:solidFill>
                  <a:srgbClr val="FF0000"/>
                </a:solidFill>
              </a:rPr>
              <a:t>Example of 1D correlation – Solve</a:t>
            </a:r>
          </a:p>
          <a:p>
            <a:r>
              <a:rPr lang="en-IN" dirty="0">
                <a:solidFill>
                  <a:srgbClr val="FF0000"/>
                </a:solidFill>
              </a:rPr>
              <a:t>Example of 2D correlation – Solve</a:t>
            </a:r>
          </a:p>
          <a:p>
            <a:endParaRPr lang="en-IN" dirty="0">
              <a:solidFill>
                <a:srgbClr val="FF0000"/>
              </a:solidFill>
            </a:endParaRPr>
          </a:p>
        </p:txBody>
      </p:sp>
    </p:spTree>
    <p:extLst>
      <p:ext uri="{BB962C8B-B14F-4D97-AF65-F5344CB8AC3E}">
        <p14:creationId xmlns:p14="http://schemas.microsoft.com/office/powerpoint/2010/main" val="223034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1C52-323F-EBA2-C26A-559036050105}"/>
              </a:ext>
            </a:extLst>
          </p:cNvPr>
          <p:cNvSpPr>
            <a:spLocks noGrp="1"/>
          </p:cNvSpPr>
          <p:nvPr>
            <p:ph type="title"/>
          </p:nvPr>
        </p:nvSpPr>
        <p:spPr>
          <a:xfrm>
            <a:off x="838200" y="365125"/>
            <a:ext cx="10515600" cy="735887"/>
          </a:xfrm>
        </p:spPr>
        <p:txBody>
          <a:bodyPr/>
          <a:lstStyle/>
          <a:p>
            <a:r>
              <a:rPr lang="en-IN" b="1" dirty="0">
                <a:solidFill>
                  <a:schemeClr val="accent1"/>
                </a:solidFill>
              </a:rPr>
              <a:t>Why correlation and convolution?</a:t>
            </a:r>
          </a:p>
        </p:txBody>
      </p:sp>
      <p:sp>
        <p:nvSpPr>
          <p:cNvPr id="3" name="Content Placeholder 2">
            <a:extLst>
              <a:ext uri="{FF2B5EF4-FFF2-40B4-BE49-F238E27FC236}">
                <a16:creationId xmlns:a16="http://schemas.microsoft.com/office/drawing/2014/main" id="{ECD9A13C-30AF-1A71-6FC2-636577748EB7}"/>
              </a:ext>
            </a:extLst>
          </p:cNvPr>
          <p:cNvSpPr>
            <a:spLocks noGrp="1"/>
          </p:cNvSpPr>
          <p:nvPr>
            <p:ph idx="1"/>
          </p:nvPr>
        </p:nvSpPr>
        <p:spPr>
          <a:xfrm>
            <a:off x="838200" y="1175657"/>
            <a:ext cx="10515600" cy="5001306"/>
          </a:xfrm>
        </p:spPr>
        <p:txBody>
          <a:bodyPr/>
          <a:lstStyle/>
          <a:p>
            <a:r>
              <a:rPr lang="en-US" b="0" i="0" dirty="0">
                <a:solidFill>
                  <a:srgbClr val="000000"/>
                </a:solidFill>
                <a:effectLst/>
                <a:latin typeface="Nunito" pitchFamily="2" charset="0"/>
              </a:rPr>
              <a:t>Till now we have discussed two important methods to manipulate images. </a:t>
            </a:r>
          </a:p>
          <a:p>
            <a:pPr marL="0" indent="0">
              <a:buNone/>
            </a:pPr>
            <a:r>
              <a:rPr lang="en-US" dirty="0">
                <a:solidFill>
                  <a:srgbClr val="000000"/>
                </a:solidFill>
                <a:latin typeface="Nunito" pitchFamily="2" charset="0"/>
              </a:rPr>
              <a:t>1) Graphs(Histogram)</a:t>
            </a:r>
          </a:p>
          <a:p>
            <a:pPr marL="0" indent="0">
              <a:buNone/>
            </a:pPr>
            <a:r>
              <a:rPr lang="en-US" b="0" i="0" dirty="0">
                <a:solidFill>
                  <a:srgbClr val="000000"/>
                </a:solidFill>
                <a:effectLst/>
                <a:latin typeface="Nunito" pitchFamily="2" charset="0"/>
              </a:rPr>
              <a:t>2) Gray level transformation functions</a:t>
            </a:r>
          </a:p>
          <a:p>
            <a:pPr marL="0" indent="0">
              <a:buNone/>
            </a:pPr>
            <a:endParaRPr lang="en-US" b="0" i="0" dirty="0">
              <a:solidFill>
                <a:srgbClr val="000000"/>
              </a:solidFill>
              <a:effectLst/>
              <a:latin typeface="Nunito" pitchFamily="2" charset="0"/>
            </a:endParaRPr>
          </a:p>
          <a:p>
            <a:r>
              <a:rPr lang="en-US" dirty="0">
                <a:solidFill>
                  <a:srgbClr val="000000"/>
                </a:solidFill>
                <a:latin typeface="Nunito" pitchFamily="2" charset="0"/>
              </a:rPr>
              <a:t>Correlation is a mathematical technique to see how similar two images are.</a:t>
            </a:r>
            <a:endParaRPr lang="en-US" b="0" i="0" dirty="0">
              <a:solidFill>
                <a:srgbClr val="000000"/>
              </a:solidFill>
              <a:effectLst/>
              <a:latin typeface="Nunito" pitchFamily="2" charset="0"/>
            </a:endParaRPr>
          </a:p>
          <a:p>
            <a:r>
              <a:rPr lang="en-US" b="0" i="0" dirty="0">
                <a:solidFill>
                  <a:srgbClr val="000000"/>
                </a:solidFill>
                <a:effectLst/>
                <a:latin typeface="Nunito" pitchFamily="2" charset="0"/>
              </a:rPr>
              <a:t>Convolution can achieve something, that the previous two methods of manipulating images can’t achieve. Those include the </a:t>
            </a:r>
            <a:r>
              <a:rPr lang="en-US" b="0" i="0" dirty="0">
                <a:solidFill>
                  <a:srgbClr val="FF0000"/>
                </a:solidFill>
                <a:effectLst/>
                <a:latin typeface="Nunito" pitchFamily="2" charset="0"/>
              </a:rPr>
              <a:t>blurring, sharpening, edge detection, noise reduction</a:t>
            </a:r>
            <a:r>
              <a:rPr lang="en-US" b="0" i="0" dirty="0">
                <a:solidFill>
                  <a:srgbClr val="000000"/>
                </a:solidFill>
                <a:effectLst/>
                <a:latin typeface="Nunito" pitchFamily="2" charset="0"/>
              </a:rPr>
              <a:t> etc.</a:t>
            </a:r>
            <a:endParaRPr lang="en-IN" dirty="0"/>
          </a:p>
        </p:txBody>
      </p:sp>
    </p:spTree>
    <p:extLst>
      <p:ext uri="{BB962C8B-B14F-4D97-AF65-F5344CB8AC3E}">
        <p14:creationId xmlns:p14="http://schemas.microsoft.com/office/powerpoint/2010/main" val="135910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D557-89F9-DF49-EF62-B209D0073E4E}"/>
              </a:ext>
            </a:extLst>
          </p:cNvPr>
          <p:cNvSpPr>
            <a:spLocks noGrp="1"/>
          </p:cNvSpPr>
          <p:nvPr>
            <p:ph type="title"/>
          </p:nvPr>
        </p:nvSpPr>
        <p:spPr/>
        <p:txBody>
          <a:bodyPr/>
          <a:lstStyle/>
          <a:p>
            <a:r>
              <a:rPr lang="en-IN" b="1" dirty="0">
                <a:solidFill>
                  <a:schemeClr val="accent1"/>
                </a:solidFill>
              </a:rPr>
              <a:t>Convolution contd..</a:t>
            </a:r>
            <a:endParaRPr lang="en-IN" dirty="0"/>
          </a:p>
        </p:txBody>
      </p:sp>
      <p:sp>
        <p:nvSpPr>
          <p:cNvPr id="3" name="Content Placeholder 2">
            <a:extLst>
              <a:ext uri="{FF2B5EF4-FFF2-40B4-BE49-F238E27FC236}">
                <a16:creationId xmlns:a16="http://schemas.microsoft.com/office/drawing/2014/main" id="{087FA403-FB05-EA3D-2F37-595467DBFB3E}"/>
              </a:ext>
            </a:extLst>
          </p:cNvPr>
          <p:cNvSpPr>
            <a:spLocks noGrp="1"/>
          </p:cNvSpPr>
          <p:nvPr>
            <p:ph idx="1"/>
          </p:nvPr>
        </p:nvSpPr>
        <p:spPr/>
        <p:txBody>
          <a:bodyPr/>
          <a:lstStyle/>
          <a:p>
            <a:pPr algn="just"/>
            <a:r>
              <a:rPr lang="en-US" b="0" i="0" dirty="0">
                <a:solidFill>
                  <a:srgbClr val="000000"/>
                </a:solidFill>
                <a:effectLst/>
                <a:latin typeface="Nunito" pitchFamily="2" charset="0"/>
              </a:rPr>
              <a:t>It can be mathematically represented as two ways</a:t>
            </a:r>
          </a:p>
          <a:p>
            <a:pPr algn="just"/>
            <a:r>
              <a:rPr lang="en-US" b="1" i="0" dirty="0">
                <a:solidFill>
                  <a:srgbClr val="000000"/>
                </a:solidFill>
                <a:effectLst/>
                <a:latin typeface="Nunito" pitchFamily="2" charset="0"/>
              </a:rPr>
              <a:t>g(</a:t>
            </a:r>
            <a:r>
              <a:rPr lang="en-US" b="1" i="0" dirty="0" err="1">
                <a:solidFill>
                  <a:srgbClr val="000000"/>
                </a:solidFill>
                <a:effectLst/>
                <a:latin typeface="Nunito" pitchFamily="2" charset="0"/>
              </a:rPr>
              <a:t>x,y</a:t>
            </a:r>
            <a:r>
              <a:rPr lang="en-US" b="1" i="0" dirty="0">
                <a:solidFill>
                  <a:srgbClr val="000000"/>
                </a:solidFill>
                <a:effectLst/>
                <a:latin typeface="Nunito" pitchFamily="2" charset="0"/>
              </a:rPr>
              <a:t>) = h(</a:t>
            </a:r>
            <a:r>
              <a:rPr lang="en-US" b="1" i="0" dirty="0" err="1">
                <a:solidFill>
                  <a:srgbClr val="000000"/>
                </a:solidFill>
                <a:effectLst/>
                <a:latin typeface="Nunito" pitchFamily="2" charset="0"/>
              </a:rPr>
              <a:t>x,y</a:t>
            </a:r>
            <a:r>
              <a:rPr lang="en-US" b="1" i="0" dirty="0">
                <a:solidFill>
                  <a:srgbClr val="000000"/>
                </a:solidFill>
                <a:effectLst/>
                <a:latin typeface="Nunito" pitchFamily="2" charset="0"/>
              </a:rPr>
              <a:t>) * f(</a:t>
            </a:r>
            <a:r>
              <a:rPr lang="en-US" b="1" i="0" dirty="0" err="1">
                <a:solidFill>
                  <a:srgbClr val="000000"/>
                </a:solidFill>
                <a:effectLst/>
                <a:latin typeface="Nunito" pitchFamily="2" charset="0"/>
              </a:rPr>
              <a:t>x,y</a:t>
            </a:r>
            <a:r>
              <a:rPr lang="en-US" b="1" i="0" dirty="0">
                <a:solidFill>
                  <a:srgbClr val="000000"/>
                </a:solidFill>
                <a:effectLst/>
                <a:latin typeface="Nunito" pitchFamily="2" charset="0"/>
              </a:rPr>
              <a:t>)</a:t>
            </a: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It can be explained as the “mask convolved with an image”.</a:t>
            </a:r>
          </a:p>
          <a:p>
            <a:pPr algn="just"/>
            <a:r>
              <a:rPr lang="en-US" b="0" i="0" dirty="0">
                <a:solidFill>
                  <a:srgbClr val="000000"/>
                </a:solidFill>
                <a:effectLst/>
                <a:latin typeface="Nunito" pitchFamily="2" charset="0"/>
              </a:rPr>
              <a:t>Or</a:t>
            </a:r>
          </a:p>
          <a:p>
            <a:pPr algn="just"/>
            <a:r>
              <a:rPr lang="en-US" b="1" i="0" dirty="0">
                <a:solidFill>
                  <a:srgbClr val="000000"/>
                </a:solidFill>
                <a:effectLst/>
                <a:latin typeface="Nunito" pitchFamily="2" charset="0"/>
              </a:rPr>
              <a:t>g(</a:t>
            </a:r>
            <a:r>
              <a:rPr lang="en-US" b="1" i="0" dirty="0" err="1">
                <a:solidFill>
                  <a:srgbClr val="000000"/>
                </a:solidFill>
                <a:effectLst/>
                <a:latin typeface="Nunito" pitchFamily="2" charset="0"/>
              </a:rPr>
              <a:t>x,y</a:t>
            </a:r>
            <a:r>
              <a:rPr lang="en-US" b="1" i="0" dirty="0">
                <a:solidFill>
                  <a:srgbClr val="000000"/>
                </a:solidFill>
                <a:effectLst/>
                <a:latin typeface="Nunito" pitchFamily="2" charset="0"/>
              </a:rPr>
              <a:t>) = f(</a:t>
            </a:r>
            <a:r>
              <a:rPr lang="en-US" b="1" i="0" dirty="0" err="1">
                <a:solidFill>
                  <a:srgbClr val="000000"/>
                </a:solidFill>
                <a:effectLst/>
                <a:latin typeface="Nunito" pitchFamily="2" charset="0"/>
              </a:rPr>
              <a:t>x,y</a:t>
            </a:r>
            <a:r>
              <a:rPr lang="en-US" b="1" i="0" dirty="0">
                <a:solidFill>
                  <a:srgbClr val="000000"/>
                </a:solidFill>
                <a:effectLst/>
                <a:latin typeface="Nunito" pitchFamily="2" charset="0"/>
              </a:rPr>
              <a:t>) * h(</a:t>
            </a:r>
            <a:r>
              <a:rPr lang="en-US" b="1" i="0" dirty="0" err="1">
                <a:solidFill>
                  <a:srgbClr val="000000"/>
                </a:solidFill>
                <a:effectLst/>
                <a:latin typeface="Nunito" pitchFamily="2" charset="0"/>
              </a:rPr>
              <a:t>x,y</a:t>
            </a:r>
            <a:r>
              <a:rPr lang="en-US" b="1" i="0" dirty="0">
                <a:solidFill>
                  <a:srgbClr val="000000"/>
                </a:solidFill>
                <a:effectLst/>
                <a:latin typeface="Nunito" pitchFamily="2" charset="0"/>
              </a:rPr>
              <a:t>)</a:t>
            </a: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It can be explained as “image convolved with mask”.</a:t>
            </a:r>
          </a:p>
          <a:p>
            <a:r>
              <a:rPr lang="en-US" b="0" i="0" dirty="0">
                <a:solidFill>
                  <a:srgbClr val="000000"/>
                </a:solidFill>
                <a:effectLst/>
                <a:latin typeface="Nunito" pitchFamily="2" charset="0"/>
              </a:rPr>
              <a:t>There are two ways to represent this because the convolution operator(*) is commutative. The h(</a:t>
            </a:r>
            <a:r>
              <a:rPr lang="en-US" b="0" i="0" dirty="0" err="1">
                <a:solidFill>
                  <a:srgbClr val="000000"/>
                </a:solidFill>
                <a:effectLst/>
                <a:latin typeface="Nunito" pitchFamily="2" charset="0"/>
              </a:rPr>
              <a:t>x,y</a:t>
            </a:r>
            <a:r>
              <a:rPr lang="en-US" b="0" i="0" dirty="0">
                <a:solidFill>
                  <a:srgbClr val="000000"/>
                </a:solidFill>
                <a:effectLst/>
                <a:latin typeface="Nunito" pitchFamily="2" charset="0"/>
              </a:rPr>
              <a:t>) is the mask or filter.</a:t>
            </a:r>
            <a:endParaRPr lang="en-IN" dirty="0"/>
          </a:p>
        </p:txBody>
      </p:sp>
    </p:spTree>
    <p:extLst>
      <p:ext uri="{BB962C8B-B14F-4D97-AF65-F5344CB8AC3E}">
        <p14:creationId xmlns:p14="http://schemas.microsoft.com/office/powerpoint/2010/main" val="310891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B09F-CA47-5FBD-6D34-2918E1DE4920}"/>
              </a:ext>
            </a:extLst>
          </p:cNvPr>
          <p:cNvSpPr>
            <a:spLocks noGrp="1"/>
          </p:cNvSpPr>
          <p:nvPr>
            <p:ph type="title"/>
          </p:nvPr>
        </p:nvSpPr>
        <p:spPr>
          <a:xfrm>
            <a:off x="838200" y="391886"/>
            <a:ext cx="10515600" cy="867747"/>
          </a:xfrm>
        </p:spPr>
        <p:txBody>
          <a:bodyPr>
            <a:normAutofit fontScale="90000"/>
          </a:bodyPr>
          <a:lstStyle/>
          <a:p>
            <a:br>
              <a:rPr lang="en-IN" b="0" i="0" dirty="0">
                <a:solidFill>
                  <a:srgbClr val="000000"/>
                </a:solidFill>
                <a:effectLst/>
                <a:latin typeface="Heebo" pitchFamily="2" charset="-79"/>
                <a:cs typeface="Heebo" pitchFamily="2" charset="-79"/>
              </a:rPr>
            </a:br>
            <a:r>
              <a:rPr lang="en-IN" sz="4900" b="1" dirty="0">
                <a:solidFill>
                  <a:schemeClr val="accent1"/>
                </a:solidFill>
              </a:rPr>
              <a:t>How to perform convolution?</a:t>
            </a:r>
            <a:br>
              <a:rPr lang="en-IN" sz="4900" b="1" dirty="0">
                <a:solidFill>
                  <a:schemeClr val="accent1"/>
                </a:solidFill>
              </a:rPr>
            </a:br>
            <a:endParaRPr lang="en-IN" sz="4900" b="1" dirty="0">
              <a:solidFill>
                <a:schemeClr val="accent1"/>
              </a:solidFill>
            </a:endParaRPr>
          </a:p>
        </p:txBody>
      </p:sp>
      <p:sp>
        <p:nvSpPr>
          <p:cNvPr id="3" name="Content Placeholder 2">
            <a:extLst>
              <a:ext uri="{FF2B5EF4-FFF2-40B4-BE49-F238E27FC236}">
                <a16:creationId xmlns:a16="http://schemas.microsoft.com/office/drawing/2014/main" id="{60CD2595-CF42-053F-6746-653678E2831D}"/>
              </a:ext>
            </a:extLst>
          </p:cNvPr>
          <p:cNvSpPr>
            <a:spLocks noGrp="1"/>
          </p:cNvSpPr>
          <p:nvPr>
            <p:ph idx="1"/>
          </p:nvPr>
        </p:nvSpPr>
        <p:spPr>
          <a:xfrm>
            <a:off x="838200" y="1399592"/>
            <a:ext cx="10515600" cy="4777371"/>
          </a:xfrm>
        </p:spPr>
        <p:txBody>
          <a:bodyPr/>
          <a:lstStyle/>
          <a:p>
            <a:pPr marL="0" indent="0">
              <a:buNone/>
            </a:pPr>
            <a:r>
              <a:rPr lang="en-US" b="0" i="0" dirty="0">
                <a:solidFill>
                  <a:srgbClr val="000000"/>
                </a:solidFill>
                <a:effectLst/>
                <a:latin typeface="Nunito" pitchFamily="2" charset="0"/>
              </a:rPr>
              <a:t>In order to perform convolution on an image, following steps should be taken.</a:t>
            </a:r>
          </a:p>
          <a:p>
            <a:pPr marL="0" indent="0">
              <a:buNone/>
            </a:pPr>
            <a:endParaRPr lang="en-US" b="0" i="0" dirty="0">
              <a:solidFill>
                <a:srgbClr val="000000"/>
              </a:solidFill>
              <a:effectLst/>
              <a:latin typeface="Nunito" pitchFamily="2" charset="0"/>
            </a:endParaRPr>
          </a:p>
          <a:p>
            <a:pPr algn="l">
              <a:buFont typeface="Arial" panose="020B0604020202020204" pitchFamily="34" charset="0"/>
              <a:buChar char="•"/>
            </a:pPr>
            <a:r>
              <a:rPr lang="en-US" b="0" i="0" dirty="0">
                <a:solidFill>
                  <a:srgbClr val="000000"/>
                </a:solidFill>
                <a:effectLst/>
                <a:latin typeface="Nunito" pitchFamily="2" charset="0"/>
              </a:rPr>
              <a:t>Flip the mask (horizontally and vertically) only once</a:t>
            </a:r>
          </a:p>
          <a:p>
            <a:pPr algn="l">
              <a:buFont typeface="Arial" panose="020B0604020202020204" pitchFamily="34" charset="0"/>
              <a:buChar char="•"/>
            </a:pPr>
            <a:r>
              <a:rPr lang="en-US" b="0" i="0" dirty="0">
                <a:solidFill>
                  <a:srgbClr val="000000"/>
                </a:solidFill>
                <a:effectLst/>
                <a:latin typeface="Nunito" pitchFamily="2" charset="0"/>
              </a:rPr>
              <a:t>Slide the mask onto the image.</a:t>
            </a:r>
          </a:p>
          <a:p>
            <a:pPr algn="l">
              <a:buFont typeface="Arial" panose="020B0604020202020204" pitchFamily="34" charset="0"/>
              <a:buChar char="•"/>
            </a:pPr>
            <a:r>
              <a:rPr lang="en-US" b="0" i="0" dirty="0">
                <a:solidFill>
                  <a:srgbClr val="000000"/>
                </a:solidFill>
                <a:effectLst/>
                <a:latin typeface="Nunito" pitchFamily="2" charset="0"/>
              </a:rPr>
              <a:t>Multiply the corresponding elements and then add them</a:t>
            </a:r>
          </a:p>
          <a:p>
            <a:pPr algn="l">
              <a:buFont typeface="Arial" panose="020B0604020202020204" pitchFamily="34" charset="0"/>
              <a:buChar char="•"/>
            </a:pPr>
            <a:r>
              <a:rPr lang="en-US" b="0" i="0" dirty="0">
                <a:solidFill>
                  <a:srgbClr val="000000"/>
                </a:solidFill>
                <a:effectLst/>
                <a:latin typeface="Nunito" pitchFamily="2" charset="0"/>
              </a:rPr>
              <a:t>Repeat this procedure until all values of the image has been calculated.</a:t>
            </a:r>
          </a:p>
          <a:p>
            <a:endParaRPr lang="en-IN" dirty="0"/>
          </a:p>
        </p:txBody>
      </p:sp>
    </p:spTree>
    <p:extLst>
      <p:ext uri="{BB962C8B-B14F-4D97-AF65-F5344CB8AC3E}">
        <p14:creationId xmlns:p14="http://schemas.microsoft.com/office/powerpoint/2010/main" val="201692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74AE9-6E91-A13F-B987-16D35005E72A}"/>
              </a:ext>
            </a:extLst>
          </p:cNvPr>
          <p:cNvSpPr>
            <a:spLocks noGrp="1"/>
          </p:cNvSpPr>
          <p:nvPr>
            <p:ph idx="1"/>
          </p:nvPr>
        </p:nvSpPr>
        <p:spPr/>
        <p:txBody>
          <a:bodyPr>
            <a:normAutofit lnSpcReduction="10000"/>
          </a:bodyPr>
          <a:lstStyle/>
          <a:p>
            <a:pPr marL="0" indent="0">
              <a:buNone/>
            </a:pPr>
            <a:r>
              <a:rPr lang="en-IN" b="1" u="sng" dirty="0">
                <a:solidFill>
                  <a:schemeClr val="accent1"/>
                </a:solidFill>
              </a:rPr>
              <a:t>Properties 			Convolution			Correlation</a:t>
            </a:r>
          </a:p>
          <a:p>
            <a:pPr marL="0" indent="0">
              <a:buNone/>
            </a:pPr>
            <a:r>
              <a:rPr lang="en-IN" dirty="0"/>
              <a:t>Commutative		f*g=g*f			-</a:t>
            </a:r>
          </a:p>
          <a:p>
            <a:pPr marL="0" indent="0">
              <a:buNone/>
            </a:pPr>
            <a:endParaRPr lang="en-IN" dirty="0"/>
          </a:p>
          <a:p>
            <a:pPr marL="0" indent="0">
              <a:buNone/>
            </a:pPr>
            <a:r>
              <a:rPr lang="en-IN" dirty="0"/>
              <a:t>Associative		   	f*(g*h) = (f*g)*h		-</a:t>
            </a:r>
          </a:p>
          <a:p>
            <a:pPr marL="0" indent="0">
              <a:buNone/>
            </a:pPr>
            <a:endParaRPr lang="en-IN" dirty="0"/>
          </a:p>
          <a:p>
            <a:pPr marL="0" indent="0">
              <a:buNone/>
            </a:pPr>
            <a:r>
              <a:rPr lang="en-IN" dirty="0"/>
              <a:t>Distributive			f*(g+h) = (f*g)+(f*h)	f*(g+h) = (f*g)+(f*h)</a:t>
            </a:r>
          </a:p>
          <a:p>
            <a:pPr marL="0" indent="0">
              <a:buNone/>
            </a:pPr>
            <a:endParaRPr lang="en-IN" dirty="0"/>
          </a:p>
          <a:p>
            <a:pPr marL="0" indent="0">
              <a:buNone/>
            </a:pPr>
            <a:r>
              <a:rPr lang="en-US" b="0" i="0" dirty="0">
                <a:solidFill>
                  <a:srgbClr val="273239"/>
                </a:solidFill>
                <a:effectLst/>
                <a:latin typeface="urw-din"/>
              </a:rPr>
              <a:t>Convolution and correlation give the same response if the mask is symmetric. </a:t>
            </a:r>
            <a:endParaRPr lang="en-IN" dirty="0"/>
          </a:p>
        </p:txBody>
      </p:sp>
    </p:spTree>
    <p:extLst>
      <p:ext uri="{BB962C8B-B14F-4D97-AF65-F5344CB8AC3E}">
        <p14:creationId xmlns:p14="http://schemas.microsoft.com/office/powerpoint/2010/main" val="169252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5AD0-80D1-364D-BDE4-CC13B3BD1A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F9A49C-0580-EBF1-BE58-47D3333D8C3A}"/>
              </a:ext>
            </a:extLst>
          </p:cNvPr>
          <p:cNvSpPr>
            <a:spLocks noGrp="1"/>
          </p:cNvSpPr>
          <p:nvPr>
            <p:ph idx="1"/>
          </p:nvPr>
        </p:nvSpPr>
        <p:spPr/>
        <p:txBody>
          <a:bodyPr/>
          <a:lstStyle/>
          <a:p>
            <a:r>
              <a:rPr lang="en-IN" dirty="0"/>
              <a:t>Example of Convolution for 1D image</a:t>
            </a:r>
          </a:p>
          <a:p>
            <a:r>
              <a:rPr lang="en-IN" dirty="0"/>
              <a:t>Example of Convolution for 2D image</a:t>
            </a:r>
          </a:p>
          <a:p>
            <a:endParaRPr lang="en-IN" dirty="0"/>
          </a:p>
        </p:txBody>
      </p:sp>
    </p:spTree>
    <p:extLst>
      <p:ext uri="{BB962C8B-B14F-4D97-AF65-F5344CB8AC3E}">
        <p14:creationId xmlns:p14="http://schemas.microsoft.com/office/powerpoint/2010/main" val="23564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1077</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Heebo</vt:lpstr>
      <vt:lpstr>Nunito</vt:lpstr>
      <vt:lpstr>Open Sans</vt:lpstr>
      <vt:lpstr>urw-din</vt:lpstr>
      <vt:lpstr>Office Theme</vt:lpstr>
      <vt:lpstr>Fundamentals of Spatial Filtering</vt:lpstr>
      <vt:lpstr>Spatial Correlation/Convolution</vt:lpstr>
      <vt:lpstr>SPATIAL CORRELATION</vt:lpstr>
      <vt:lpstr>Correlation contd…</vt:lpstr>
      <vt:lpstr>Why correlation and convolution?</vt:lpstr>
      <vt:lpstr>Convolution contd..</vt:lpstr>
      <vt:lpstr> How to perform convolution? </vt:lpstr>
      <vt:lpstr>PowerPoint Presentation</vt:lpstr>
      <vt:lpstr>PowerPoint Presentation</vt:lpstr>
      <vt:lpstr>PowerPoint Presentation</vt:lpstr>
      <vt:lpstr>Review Questions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CORRELATION</dc:title>
  <dc:creator>Jheelam Mondal</dc:creator>
  <cp:lastModifiedBy>Jheelam Mondal</cp:lastModifiedBy>
  <cp:revision>23</cp:revision>
  <dcterms:created xsi:type="dcterms:W3CDTF">2023-03-22T05:08:18Z</dcterms:created>
  <dcterms:modified xsi:type="dcterms:W3CDTF">2023-03-24T04:48:51Z</dcterms:modified>
</cp:coreProperties>
</file>