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F124-BFEA-F971-D082-ACCF5B922B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62C848-025C-ECBC-1081-099265C596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A0871D-5275-304F-DBE7-4982153DF969}"/>
              </a:ext>
            </a:extLst>
          </p:cNvPr>
          <p:cNvSpPr>
            <a:spLocks noGrp="1"/>
          </p:cNvSpPr>
          <p:nvPr>
            <p:ph type="dt" sz="half" idx="10"/>
          </p:nvPr>
        </p:nvSpPr>
        <p:spPr/>
        <p:txBody>
          <a:bodyPr/>
          <a:lstStyle/>
          <a:p>
            <a:fld id="{5F766854-9FE3-425A-AE11-993B2AC508B9}" type="datetimeFigureOut">
              <a:rPr lang="en-IN" smtClean="0"/>
              <a:t>15-02-2023</a:t>
            </a:fld>
            <a:endParaRPr lang="en-IN"/>
          </a:p>
        </p:txBody>
      </p:sp>
      <p:sp>
        <p:nvSpPr>
          <p:cNvPr id="5" name="Footer Placeholder 4">
            <a:extLst>
              <a:ext uri="{FF2B5EF4-FFF2-40B4-BE49-F238E27FC236}">
                <a16:creationId xmlns:a16="http://schemas.microsoft.com/office/drawing/2014/main" id="{2FDEBD5A-615D-AF7E-C840-1F2AA6F6DF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7D994-3733-46DC-4001-0B663214822B}"/>
              </a:ext>
            </a:extLst>
          </p:cNvPr>
          <p:cNvSpPr>
            <a:spLocks noGrp="1"/>
          </p:cNvSpPr>
          <p:nvPr>
            <p:ph type="sldNum" sz="quarter" idx="12"/>
          </p:nvPr>
        </p:nvSpPr>
        <p:spPr/>
        <p:txBody>
          <a:bodyPr/>
          <a:lstStyle/>
          <a:p>
            <a:fld id="{194AC772-41BD-43C7-ADE8-E9921F1C5BB3}" type="slidenum">
              <a:rPr lang="en-IN" smtClean="0"/>
              <a:t>‹#›</a:t>
            </a:fld>
            <a:endParaRPr lang="en-IN"/>
          </a:p>
        </p:txBody>
      </p:sp>
    </p:spTree>
    <p:extLst>
      <p:ext uri="{BB962C8B-B14F-4D97-AF65-F5344CB8AC3E}">
        <p14:creationId xmlns:p14="http://schemas.microsoft.com/office/powerpoint/2010/main" val="158056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2EFF-60E2-E683-51FF-BCDD7D8E97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74E0A2-43D1-2008-C980-49BF92ACBB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F643E3-466F-B310-512F-360C94A8098E}"/>
              </a:ext>
            </a:extLst>
          </p:cNvPr>
          <p:cNvSpPr>
            <a:spLocks noGrp="1"/>
          </p:cNvSpPr>
          <p:nvPr>
            <p:ph type="dt" sz="half" idx="10"/>
          </p:nvPr>
        </p:nvSpPr>
        <p:spPr/>
        <p:txBody>
          <a:bodyPr/>
          <a:lstStyle/>
          <a:p>
            <a:fld id="{5F766854-9FE3-425A-AE11-993B2AC508B9}" type="datetimeFigureOut">
              <a:rPr lang="en-IN" smtClean="0"/>
              <a:t>15-02-2023</a:t>
            </a:fld>
            <a:endParaRPr lang="en-IN"/>
          </a:p>
        </p:txBody>
      </p:sp>
      <p:sp>
        <p:nvSpPr>
          <p:cNvPr id="5" name="Footer Placeholder 4">
            <a:extLst>
              <a:ext uri="{FF2B5EF4-FFF2-40B4-BE49-F238E27FC236}">
                <a16:creationId xmlns:a16="http://schemas.microsoft.com/office/drawing/2014/main" id="{506E9F1D-777D-DC0E-ACC2-219884F6E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992470-C359-6FFE-0389-E58F73352BA7}"/>
              </a:ext>
            </a:extLst>
          </p:cNvPr>
          <p:cNvSpPr>
            <a:spLocks noGrp="1"/>
          </p:cNvSpPr>
          <p:nvPr>
            <p:ph type="sldNum" sz="quarter" idx="12"/>
          </p:nvPr>
        </p:nvSpPr>
        <p:spPr/>
        <p:txBody>
          <a:bodyPr/>
          <a:lstStyle/>
          <a:p>
            <a:fld id="{194AC772-41BD-43C7-ADE8-E9921F1C5BB3}" type="slidenum">
              <a:rPr lang="en-IN" smtClean="0"/>
              <a:t>‹#›</a:t>
            </a:fld>
            <a:endParaRPr lang="en-IN"/>
          </a:p>
        </p:txBody>
      </p:sp>
    </p:spTree>
    <p:extLst>
      <p:ext uri="{BB962C8B-B14F-4D97-AF65-F5344CB8AC3E}">
        <p14:creationId xmlns:p14="http://schemas.microsoft.com/office/powerpoint/2010/main" val="205136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1BEEF-5030-AD56-5AA5-851AB1219B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1F187A-B8E4-38B6-BFE7-50785F2D02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180A8F-D32F-75FA-3652-363D403022E2}"/>
              </a:ext>
            </a:extLst>
          </p:cNvPr>
          <p:cNvSpPr>
            <a:spLocks noGrp="1"/>
          </p:cNvSpPr>
          <p:nvPr>
            <p:ph type="dt" sz="half" idx="10"/>
          </p:nvPr>
        </p:nvSpPr>
        <p:spPr/>
        <p:txBody>
          <a:bodyPr/>
          <a:lstStyle/>
          <a:p>
            <a:fld id="{5F766854-9FE3-425A-AE11-993B2AC508B9}" type="datetimeFigureOut">
              <a:rPr lang="en-IN" smtClean="0"/>
              <a:t>15-02-2023</a:t>
            </a:fld>
            <a:endParaRPr lang="en-IN"/>
          </a:p>
        </p:txBody>
      </p:sp>
      <p:sp>
        <p:nvSpPr>
          <p:cNvPr id="5" name="Footer Placeholder 4">
            <a:extLst>
              <a:ext uri="{FF2B5EF4-FFF2-40B4-BE49-F238E27FC236}">
                <a16:creationId xmlns:a16="http://schemas.microsoft.com/office/drawing/2014/main" id="{17A62D2F-1F07-2042-9AF3-3E6BE3F16E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72E58B-0D65-275C-D627-933BC0C56153}"/>
              </a:ext>
            </a:extLst>
          </p:cNvPr>
          <p:cNvSpPr>
            <a:spLocks noGrp="1"/>
          </p:cNvSpPr>
          <p:nvPr>
            <p:ph type="sldNum" sz="quarter" idx="12"/>
          </p:nvPr>
        </p:nvSpPr>
        <p:spPr/>
        <p:txBody>
          <a:bodyPr/>
          <a:lstStyle/>
          <a:p>
            <a:fld id="{194AC772-41BD-43C7-ADE8-E9921F1C5BB3}" type="slidenum">
              <a:rPr lang="en-IN" smtClean="0"/>
              <a:t>‹#›</a:t>
            </a:fld>
            <a:endParaRPr lang="en-IN"/>
          </a:p>
        </p:txBody>
      </p:sp>
    </p:spTree>
    <p:extLst>
      <p:ext uri="{BB962C8B-B14F-4D97-AF65-F5344CB8AC3E}">
        <p14:creationId xmlns:p14="http://schemas.microsoft.com/office/powerpoint/2010/main" val="134883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1890-8A05-1437-5174-E6D9E89EA7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BC1F1F-ADDA-C4CD-EDA0-5F63669659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8FE0C-4CFA-C2AF-F9DB-EE24836E3511}"/>
              </a:ext>
            </a:extLst>
          </p:cNvPr>
          <p:cNvSpPr>
            <a:spLocks noGrp="1"/>
          </p:cNvSpPr>
          <p:nvPr>
            <p:ph type="dt" sz="half" idx="10"/>
          </p:nvPr>
        </p:nvSpPr>
        <p:spPr/>
        <p:txBody>
          <a:bodyPr/>
          <a:lstStyle/>
          <a:p>
            <a:fld id="{5F766854-9FE3-425A-AE11-993B2AC508B9}" type="datetimeFigureOut">
              <a:rPr lang="en-IN" smtClean="0"/>
              <a:t>15-02-2023</a:t>
            </a:fld>
            <a:endParaRPr lang="en-IN"/>
          </a:p>
        </p:txBody>
      </p:sp>
      <p:sp>
        <p:nvSpPr>
          <p:cNvPr id="5" name="Footer Placeholder 4">
            <a:extLst>
              <a:ext uri="{FF2B5EF4-FFF2-40B4-BE49-F238E27FC236}">
                <a16:creationId xmlns:a16="http://schemas.microsoft.com/office/drawing/2014/main" id="{20621EA0-FE89-DB51-109D-B56CE6D6C7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794A1-8513-FC45-B98E-51763ED0AC5D}"/>
              </a:ext>
            </a:extLst>
          </p:cNvPr>
          <p:cNvSpPr>
            <a:spLocks noGrp="1"/>
          </p:cNvSpPr>
          <p:nvPr>
            <p:ph type="sldNum" sz="quarter" idx="12"/>
          </p:nvPr>
        </p:nvSpPr>
        <p:spPr/>
        <p:txBody>
          <a:bodyPr/>
          <a:lstStyle/>
          <a:p>
            <a:fld id="{194AC772-41BD-43C7-ADE8-E9921F1C5BB3}" type="slidenum">
              <a:rPr lang="en-IN" smtClean="0"/>
              <a:t>‹#›</a:t>
            </a:fld>
            <a:endParaRPr lang="en-IN"/>
          </a:p>
        </p:txBody>
      </p:sp>
    </p:spTree>
    <p:extLst>
      <p:ext uri="{BB962C8B-B14F-4D97-AF65-F5344CB8AC3E}">
        <p14:creationId xmlns:p14="http://schemas.microsoft.com/office/powerpoint/2010/main" val="159829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B91-710F-352D-CBCE-B004057942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9E4249-2BC5-EC2A-967E-9CB7EFAD71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9A42EC-A17D-6593-4F83-D6EAEFFD2F3D}"/>
              </a:ext>
            </a:extLst>
          </p:cNvPr>
          <p:cNvSpPr>
            <a:spLocks noGrp="1"/>
          </p:cNvSpPr>
          <p:nvPr>
            <p:ph type="dt" sz="half" idx="10"/>
          </p:nvPr>
        </p:nvSpPr>
        <p:spPr/>
        <p:txBody>
          <a:bodyPr/>
          <a:lstStyle/>
          <a:p>
            <a:fld id="{5F766854-9FE3-425A-AE11-993B2AC508B9}" type="datetimeFigureOut">
              <a:rPr lang="en-IN" smtClean="0"/>
              <a:t>15-02-2023</a:t>
            </a:fld>
            <a:endParaRPr lang="en-IN"/>
          </a:p>
        </p:txBody>
      </p:sp>
      <p:sp>
        <p:nvSpPr>
          <p:cNvPr id="5" name="Footer Placeholder 4">
            <a:extLst>
              <a:ext uri="{FF2B5EF4-FFF2-40B4-BE49-F238E27FC236}">
                <a16:creationId xmlns:a16="http://schemas.microsoft.com/office/drawing/2014/main" id="{8BCA3B21-1F66-BC78-FEB5-BF9997759F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9C43D2-D203-1E7F-E5E7-62FED13B613C}"/>
              </a:ext>
            </a:extLst>
          </p:cNvPr>
          <p:cNvSpPr>
            <a:spLocks noGrp="1"/>
          </p:cNvSpPr>
          <p:nvPr>
            <p:ph type="sldNum" sz="quarter" idx="12"/>
          </p:nvPr>
        </p:nvSpPr>
        <p:spPr/>
        <p:txBody>
          <a:bodyPr/>
          <a:lstStyle/>
          <a:p>
            <a:fld id="{194AC772-41BD-43C7-ADE8-E9921F1C5BB3}" type="slidenum">
              <a:rPr lang="en-IN" smtClean="0"/>
              <a:t>‹#›</a:t>
            </a:fld>
            <a:endParaRPr lang="en-IN"/>
          </a:p>
        </p:txBody>
      </p:sp>
    </p:spTree>
    <p:extLst>
      <p:ext uri="{BB962C8B-B14F-4D97-AF65-F5344CB8AC3E}">
        <p14:creationId xmlns:p14="http://schemas.microsoft.com/office/powerpoint/2010/main" val="290825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BE4C-7BC2-EF59-CD8D-D99E0C39BF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C65EC1-A095-4D79-B4A6-0197363234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0CBE65-6E45-5AF2-3FF0-36292F2C6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CC8B3A-C41D-EA5F-BA11-FF88E13F94E5}"/>
              </a:ext>
            </a:extLst>
          </p:cNvPr>
          <p:cNvSpPr>
            <a:spLocks noGrp="1"/>
          </p:cNvSpPr>
          <p:nvPr>
            <p:ph type="dt" sz="half" idx="10"/>
          </p:nvPr>
        </p:nvSpPr>
        <p:spPr/>
        <p:txBody>
          <a:bodyPr/>
          <a:lstStyle/>
          <a:p>
            <a:fld id="{5F766854-9FE3-425A-AE11-993B2AC508B9}" type="datetimeFigureOut">
              <a:rPr lang="en-IN" smtClean="0"/>
              <a:t>15-02-2023</a:t>
            </a:fld>
            <a:endParaRPr lang="en-IN"/>
          </a:p>
        </p:txBody>
      </p:sp>
      <p:sp>
        <p:nvSpPr>
          <p:cNvPr id="6" name="Footer Placeholder 5">
            <a:extLst>
              <a:ext uri="{FF2B5EF4-FFF2-40B4-BE49-F238E27FC236}">
                <a16:creationId xmlns:a16="http://schemas.microsoft.com/office/drawing/2014/main" id="{96C4D6F4-BD3B-C887-2FCE-E86212C88D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7DC602-A277-9502-A133-1734ACEC21C1}"/>
              </a:ext>
            </a:extLst>
          </p:cNvPr>
          <p:cNvSpPr>
            <a:spLocks noGrp="1"/>
          </p:cNvSpPr>
          <p:nvPr>
            <p:ph type="sldNum" sz="quarter" idx="12"/>
          </p:nvPr>
        </p:nvSpPr>
        <p:spPr/>
        <p:txBody>
          <a:bodyPr/>
          <a:lstStyle/>
          <a:p>
            <a:fld id="{194AC772-41BD-43C7-ADE8-E9921F1C5BB3}" type="slidenum">
              <a:rPr lang="en-IN" smtClean="0"/>
              <a:t>‹#›</a:t>
            </a:fld>
            <a:endParaRPr lang="en-IN"/>
          </a:p>
        </p:txBody>
      </p:sp>
    </p:spTree>
    <p:extLst>
      <p:ext uri="{BB962C8B-B14F-4D97-AF65-F5344CB8AC3E}">
        <p14:creationId xmlns:p14="http://schemas.microsoft.com/office/powerpoint/2010/main" val="205578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5054-20AE-FBCF-09F3-9BCC3CF901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C3E999-4ADA-251B-CE90-4340C48C8B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D5388B-6960-0481-171E-978851921B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C7DB65-F7FB-B50F-CD64-3D6DB1322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1450C3-C3DA-534A-F58E-F1D32FDD4C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D4C68B-31B8-ABD6-36C1-848E390EA9F4}"/>
              </a:ext>
            </a:extLst>
          </p:cNvPr>
          <p:cNvSpPr>
            <a:spLocks noGrp="1"/>
          </p:cNvSpPr>
          <p:nvPr>
            <p:ph type="dt" sz="half" idx="10"/>
          </p:nvPr>
        </p:nvSpPr>
        <p:spPr/>
        <p:txBody>
          <a:bodyPr/>
          <a:lstStyle/>
          <a:p>
            <a:fld id="{5F766854-9FE3-425A-AE11-993B2AC508B9}" type="datetimeFigureOut">
              <a:rPr lang="en-IN" smtClean="0"/>
              <a:t>15-02-2023</a:t>
            </a:fld>
            <a:endParaRPr lang="en-IN"/>
          </a:p>
        </p:txBody>
      </p:sp>
      <p:sp>
        <p:nvSpPr>
          <p:cNvPr id="8" name="Footer Placeholder 7">
            <a:extLst>
              <a:ext uri="{FF2B5EF4-FFF2-40B4-BE49-F238E27FC236}">
                <a16:creationId xmlns:a16="http://schemas.microsoft.com/office/drawing/2014/main" id="{14953390-B1D8-1CAE-5510-501B37DAE0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2BBF00-D238-6289-4324-CAB434A5A1FC}"/>
              </a:ext>
            </a:extLst>
          </p:cNvPr>
          <p:cNvSpPr>
            <a:spLocks noGrp="1"/>
          </p:cNvSpPr>
          <p:nvPr>
            <p:ph type="sldNum" sz="quarter" idx="12"/>
          </p:nvPr>
        </p:nvSpPr>
        <p:spPr/>
        <p:txBody>
          <a:bodyPr/>
          <a:lstStyle/>
          <a:p>
            <a:fld id="{194AC772-41BD-43C7-ADE8-E9921F1C5BB3}" type="slidenum">
              <a:rPr lang="en-IN" smtClean="0"/>
              <a:t>‹#›</a:t>
            </a:fld>
            <a:endParaRPr lang="en-IN"/>
          </a:p>
        </p:txBody>
      </p:sp>
    </p:spTree>
    <p:extLst>
      <p:ext uri="{BB962C8B-B14F-4D97-AF65-F5344CB8AC3E}">
        <p14:creationId xmlns:p14="http://schemas.microsoft.com/office/powerpoint/2010/main" val="2991899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F29A-ADA7-3AC5-CD1E-FE3573AB4B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17804D-ACBD-3313-A188-B507FB8FFAD1}"/>
              </a:ext>
            </a:extLst>
          </p:cNvPr>
          <p:cNvSpPr>
            <a:spLocks noGrp="1"/>
          </p:cNvSpPr>
          <p:nvPr>
            <p:ph type="dt" sz="half" idx="10"/>
          </p:nvPr>
        </p:nvSpPr>
        <p:spPr/>
        <p:txBody>
          <a:bodyPr/>
          <a:lstStyle/>
          <a:p>
            <a:fld id="{5F766854-9FE3-425A-AE11-993B2AC508B9}" type="datetimeFigureOut">
              <a:rPr lang="en-IN" smtClean="0"/>
              <a:t>15-02-2023</a:t>
            </a:fld>
            <a:endParaRPr lang="en-IN"/>
          </a:p>
        </p:txBody>
      </p:sp>
      <p:sp>
        <p:nvSpPr>
          <p:cNvPr id="4" name="Footer Placeholder 3">
            <a:extLst>
              <a:ext uri="{FF2B5EF4-FFF2-40B4-BE49-F238E27FC236}">
                <a16:creationId xmlns:a16="http://schemas.microsoft.com/office/drawing/2014/main" id="{A58BFC49-255D-7FCE-E4AD-0F5D5D115C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EF59B8-3C99-7FB3-85FF-CD5778933370}"/>
              </a:ext>
            </a:extLst>
          </p:cNvPr>
          <p:cNvSpPr>
            <a:spLocks noGrp="1"/>
          </p:cNvSpPr>
          <p:nvPr>
            <p:ph type="sldNum" sz="quarter" idx="12"/>
          </p:nvPr>
        </p:nvSpPr>
        <p:spPr/>
        <p:txBody>
          <a:bodyPr/>
          <a:lstStyle/>
          <a:p>
            <a:fld id="{194AC772-41BD-43C7-ADE8-E9921F1C5BB3}" type="slidenum">
              <a:rPr lang="en-IN" smtClean="0"/>
              <a:t>‹#›</a:t>
            </a:fld>
            <a:endParaRPr lang="en-IN"/>
          </a:p>
        </p:txBody>
      </p:sp>
    </p:spTree>
    <p:extLst>
      <p:ext uri="{BB962C8B-B14F-4D97-AF65-F5344CB8AC3E}">
        <p14:creationId xmlns:p14="http://schemas.microsoft.com/office/powerpoint/2010/main" val="795957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628142-95F5-725F-33A4-15FCB9295FA3}"/>
              </a:ext>
            </a:extLst>
          </p:cNvPr>
          <p:cNvSpPr>
            <a:spLocks noGrp="1"/>
          </p:cNvSpPr>
          <p:nvPr>
            <p:ph type="dt" sz="half" idx="10"/>
          </p:nvPr>
        </p:nvSpPr>
        <p:spPr/>
        <p:txBody>
          <a:bodyPr/>
          <a:lstStyle/>
          <a:p>
            <a:fld id="{5F766854-9FE3-425A-AE11-993B2AC508B9}" type="datetimeFigureOut">
              <a:rPr lang="en-IN" smtClean="0"/>
              <a:t>15-02-2023</a:t>
            </a:fld>
            <a:endParaRPr lang="en-IN"/>
          </a:p>
        </p:txBody>
      </p:sp>
      <p:sp>
        <p:nvSpPr>
          <p:cNvPr id="3" name="Footer Placeholder 2">
            <a:extLst>
              <a:ext uri="{FF2B5EF4-FFF2-40B4-BE49-F238E27FC236}">
                <a16:creationId xmlns:a16="http://schemas.microsoft.com/office/drawing/2014/main" id="{3B49BFEB-7F1A-7DDE-76C6-BA4FD3BC4B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9EBDBF-3595-5EA0-09A2-357649812A21}"/>
              </a:ext>
            </a:extLst>
          </p:cNvPr>
          <p:cNvSpPr>
            <a:spLocks noGrp="1"/>
          </p:cNvSpPr>
          <p:nvPr>
            <p:ph type="sldNum" sz="quarter" idx="12"/>
          </p:nvPr>
        </p:nvSpPr>
        <p:spPr/>
        <p:txBody>
          <a:bodyPr/>
          <a:lstStyle/>
          <a:p>
            <a:fld id="{194AC772-41BD-43C7-ADE8-E9921F1C5BB3}" type="slidenum">
              <a:rPr lang="en-IN" smtClean="0"/>
              <a:t>‹#›</a:t>
            </a:fld>
            <a:endParaRPr lang="en-IN"/>
          </a:p>
        </p:txBody>
      </p:sp>
    </p:spTree>
    <p:extLst>
      <p:ext uri="{BB962C8B-B14F-4D97-AF65-F5344CB8AC3E}">
        <p14:creationId xmlns:p14="http://schemas.microsoft.com/office/powerpoint/2010/main" val="378051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2E19-6027-EA82-F0A2-72ED8B9343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702158-993B-B1DD-AC0A-9D7957406C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618965-E0DE-05D2-38D1-DB59BCFD5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8B81A6-3B26-9C94-C24F-F2FE8406CF44}"/>
              </a:ext>
            </a:extLst>
          </p:cNvPr>
          <p:cNvSpPr>
            <a:spLocks noGrp="1"/>
          </p:cNvSpPr>
          <p:nvPr>
            <p:ph type="dt" sz="half" idx="10"/>
          </p:nvPr>
        </p:nvSpPr>
        <p:spPr/>
        <p:txBody>
          <a:bodyPr/>
          <a:lstStyle/>
          <a:p>
            <a:fld id="{5F766854-9FE3-425A-AE11-993B2AC508B9}" type="datetimeFigureOut">
              <a:rPr lang="en-IN" smtClean="0"/>
              <a:t>15-02-2023</a:t>
            </a:fld>
            <a:endParaRPr lang="en-IN"/>
          </a:p>
        </p:txBody>
      </p:sp>
      <p:sp>
        <p:nvSpPr>
          <p:cNvPr id="6" name="Footer Placeholder 5">
            <a:extLst>
              <a:ext uri="{FF2B5EF4-FFF2-40B4-BE49-F238E27FC236}">
                <a16:creationId xmlns:a16="http://schemas.microsoft.com/office/drawing/2014/main" id="{7978B34F-A929-7743-4AD1-EB490E9B67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F2DBFD-28C4-FCC2-739F-C57D11566AC3}"/>
              </a:ext>
            </a:extLst>
          </p:cNvPr>
          <p:cNvSpPr>
            <a:spLocks noGrp="1"/>
          </p:cNvSpPr>
          <p:nvPr>
            <p:ph type="sldNum" sz="quarter" idx="12"/>
          </p:nvPr>
        </p:nvSpPr>
        <p:spPr/>
        <p:txBody>
          <a:bodyPr/>
          <a:lstStyle/>
          <a:p>
            <a:fld id="{194AC772-41BD-43C7-ADE8-E9921F1C5BB3}" type="slidenum">
              <a:rPr lang="en-IN" smtClean="0"/>
              <a:t>‹#›</a:t>
            </a:fld>
            <a:endParaRPr lang="en-IN"/>
          </a:p>
        </p:txBody>
      </p:sp>
    </p:spTree>
    <p:extLst>
      <p:ext uri="{BB962C8B-B14F-4D97-AF65-F5344CB8AC3E}">
        <p14:creationId xmlns:p14="http://schemas.microsoft.com/office/powerpoint/2010/main" val="191354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EBB86-C7C4-EA93-2AD6-C4560D133E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98F13E-4C46-E7F2-A8FD-7B25009284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E731D4-7FF1-26F8-F170-F4583449B4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9B30F5-EE4D-E599-048E-EB65840FDF0E}"/>
              </a:ext>
            </a:extLst>
          </p:cNvPr>
          <p:cNvSpPr>
            <a:spLocks noGrp="1"/>
          </p:cNvSpPr>
          <p:nvPr>
            <p:ph type="dt" sz="half" idx="10"/>
          </p:nvPr>
        </p:nvSpPr>
        <p:spPr/>
        <p:txBody>
          <a:bodyPr/>
          <a:lstStyle/>
          <a:p>
            <a:fld id="{5F766854-9FE3-425A-AE11-993B2AC508B9}" type="datetimeFigureOut">
              <a:rPr lang="en-IN" smtClean="0"/>
              <a:t>15-02-2023</a:t>
            </a:fld>
            <a:endParaRPr lang="en-IN"/>
          </a:p>
        </p:txBody>
      </p:sp>
      <p:sp>
        <p:nvSpPr>
          <p:cNvPr id="6" name="Footer Placeholder 5">
            <a:extLst>
              <a:ext uri="{FF2B5EF4-FFF2-40B4-BE49-F238E27FC236}">
                <a16:creationId xmlns:a16="http://schemas.microsoft.com/office/drawing/2014/main" id="{AAC8E22F-93F6-9184-36E3-FA2502AEBC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E983E9-D7D8-524F-9509-D552836C07AA}"/>
              </a:ext>
            </a:extLst>
          </p:cNvPr>
          <p:cNvSpPr>
            <a:spLocks noGrp="1"/>
          </p:cNvSpPr>
          <p:nvPr>
            <p:ph type="sldNum" sz="quarter" idx="12"/>
          </p:nvPr>
        </p:nvSpPr>
        <p:spPr/>
        <p:txBody>
          <a:bodyPr/>
          <a:lstStyle/>
          <a:p>
            <a:fld id="{194AC772-41BD-43C7-ADE8-E9921F1C5BB3}" type="slidenum">
              <a:rPr lang="en-IN" smtClean="0"/>
              <a:t>‹#›</a:t>
            </a:fld>
            <a:endParaRPr lang="en-IN"/>
          </a:p>
        </p:txBody>
      </p:sp>
    </p:spTree>
    <p:extLst>
      <p:ext uri="{BB962C8B-B14F-4D97-AF65-F5344CB8AC3E}">
        <p14:creationId xmlns:p14="http://schemas.microsoft.com/office/powerpoint/2010/main" val="424198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8A9D09-4494-7BFE-1056-652A4A904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E8E4A8-6E4C-7E92-8CEC-55796C63F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7A39E3-4994-4B30-F6A1-0E694E9A78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66854-9FE3-425A-AE11-993B2AC508B9}" type="datetimeFigureOut">
              <a:rPr lang="en-IN" smtClean="0"/>
              <a:t>15-02-2023</a:t>
            </a:fld>
            <a:endParaRPr lang="en-IN"/>
          </a:p>
        </p:txBody>
      </p:sp>
      <p:sp>
        <p:nvSpPr>
          <p:cNvPr id="5" name="Footer Placeholder 4">
            <a:extLst>
              <a:ext uri="{FF2B5EF4-FFF2-40B4-BE49-F238E27FC236}">
                <a16:creationId xmlns:a16="http://schemas.microsoft.com/office/drawing/2014/main" id="{CE314F59-F352-90C5-8ECC-79111C7CC6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CBF3A5-AB9B-4289-88D3-3EF102F5E6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AC772-41BD-43C7-ADE8-E9921F1C5BB3}" type="slidenum">
              <a:rPr lang="en-IN" smtClean="0"/>
              <a:t>‹#›</a:t>
            </a:fld>
            <a:endParaRPr lang="en-IN"/>
          </a:p>
        </p:txBody>
      </p:sp>
    </p:spTree>
    <p:extLst>
      <p:ext uri="{BB962C8B-B14F-4D97-AF65-F5344CB8AC3E}">
        <p14:creationId xmlns:p14="http://schemas.microsoft.com/office/powerpoint/2010/main" val="2966169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2FC45-0C90-8FA3-2DF7-C236109D21A1}"/>
              </a:ext>
            </a:extLst>
          </p:cNvPr>
          <p:cNvSpPr>
            <a:spLocks noGrp="1"/>
          </p:cNvSpPr>
          <p:nvPr>
            <p:ph type="ctrTitle"/>
          </p:nvPr>
        </p:nvSpPr>
        <p:spPr>
          <a:xfrm>
            <a:off x="1524000" y="1122363"/>
            <a:ext cx="9144000" cy="725098"/>
          </a:xfrm>
        </p:spPr>
        <p:txBody>
          <a:bodyPr>
            <a:normAutofit fontScale="90000"/>
          </a:bodyPr>
          <a:lstStyle/>
          <a:p>
            <a:r>
              <a:rPr lang="en-IN" b="1" dirty="0">
                <a:solidFill>
                  <a:schemeClr val="accent1"/>
                </a:solidFill>
              </a:rPr>
              <a:t>Image Sensing and Acquisition</a:t>
            </a:r>
          </a:p>
        </p:txBody>
      </p:sp>
      <p:sp>
        <p:nvSpPr>
          <p:cNvPr id="3" name="Subtitle 2">
            <a:extLst>
              <a:ext uri="{FF2B5EF4-FFF2-40B4-BE49-F238E27FC236}">
                <a16:creationId xmlns:a16="http://schemas.microsoft.com/office/drawing/2014/main" id="{CBC3CB87-F608-559C-DB5D-1E0EE7E11592}"/>
              </a:ext>
            </a:extLst>
          </p:cNvPr>
          <p:cNvSpPr>
            <a:spLocks noGrp="1"/>
          </p:cNvSpPr>
          <p:nvPr>
            <p:ph type="subTitle" idx="1"/>
          </p:nvPr>
        </p:nvSpPr>
        <p:spPr>
          <a:xfrm>
            <a:off x="1524000" y="2043404"/>
            <a:ext cx="9144000" cy="3214396"/>
          </a:xfrm>
        </p:spPr>
        <p:txBody>
          <a:bodyPr/>
          <a:lstStyle/>
          <a:p>
            <a:endParaRPr lang="en-IN" dirty="0"/>
          </a:p>
        </p:txBody>
      </p:sp>
      <p:pic>
        <p:nvPicPr>
          <p:cNvPr id="5" name="Picture 4">
            <a:extLst>
              <a:ext uri="{FF2B5EF4-FFF2-40B4-BE49-F238E27FC236}">
                <a16:creationId xmlns:a16="http://schemas.microsoft.com/office/drawing/2014/main" id="{7CAF55DE-EECB-5EEB-2CF1-7492B49237D3}"/>
              </a:ext>
            </a:extLst>
          </p:cNvPr>
          <p:cNvPicPr>
            <a:picLocks noChangeAspect="1"/>
          </p:cNvPicPr>
          <p:nvPr/>
        </p:nvPicPr>
        <p:blipFill>
          <a:blip r:embed="rId2"/>
          <a:stretch>
            <a:fillRect/>
          </a:stretch>
        </p:blipFill>
        <p:spPr>
          <a:xfrm>
            <a:off x="1524000" y="2043403"/>
            <a:ext cx="9161578" cy="3214396"/>
          </a:xfrm>
          <a:prstGeom prst="rect">
            <a:avLst/>
          </a:prstGeom>
        </p:spPr>
      </p:pic>
    </p:spTree>
    <p:extLst>
      <p:ext uri="{BB962C8B-B14F-4D97-AF65-F5344CB8AC3E}">
        <p14:creationId xmlns:p14="http://schemas.microsoft.com/office/powerpoint/2010/main" val="2346505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63398-29E8-4CBA-5B15-132AF5F9D379}"/>
              </a:ext>
            </a:extLst>
          </p:cNvPr>
          <p:cNvSpPr>
            <a:spLocks noGrp="1"/>
          </p:cNvSpPr>
          <p:nvPr>
            <p:ph type="title"/>
          </p:nvPr>
        </p:nvSpPr>
        <p:spPr>
          <a:xfrm>
            <a:off x="838200" y="365126"/>
            <a:ext cx="10515600" cy="875846"/>
          </a:xfrm>
        </p:spPr>
        <p:txBody>
          <a:bodyPr>
            <a:normAutofit/>
          </a:bodyPr>
          <a:lstStyle/>
          <a:p>
            <a:r>
              <a:rPr lang="en-IN" sz="3200" b="1" dirty="0">
                <a:solidFill>
                  <a:schemeClr val="accent1"/>
                </a:solidFill>
              </a:rPr>
              <a:t>Sampling and Quantization</a:t>
            </a:r>
          </a:p>
        </p:txBody>
      </p:sp>
      <p:sp>
        <p:nvSpPr>
          <p:cNvPr id="3" name="Content Placeholder 2">
            <a:extLst>
              <a:ext uri="{FF2B5EF4-FFF2-40B4-BE49-F238E27FC236}">
                <a16:creationId xmlns:a16="http://schemas.microsoft.com/office/drawing/2014/main" id="{1D402CCF-931F-A4C5-B04F-B3399034C6F8}"/>
              </a:ext>
            </a:extLst>
          </p:cNvPr>
          <p:cNvSpPr>
            <a:spLocks noGrp="1"/>
          </p:cNvSpPr>
          <p:nvPr>
            <p:ph idx="1"/>
          </p:nvPr>
        </p:nvSpPr>
        <p:spPr>
          <a:xfrm>
            <a:off x="838200" y="1119673"/>
            <a:ext cx="10515600" cy="5057290"/>
          </a:xfrm>
        </p:spPr>
        <p:txBody>
          <a:bodyPr>
            <a:normAutofit lnSpcReduction="10000"/>
          </a:bodyPr>
          <a:lstStyle/>
          <a:p>
            <a:pPr marL="0" indent="0" algn="just">
              <a:buNone/>
            </a:pPr>
            <a:r>
              <a:rPr lang="en-US" sz="2400" b="0" i="0" dirty="0">
                <a:solidFill>
                  <a:srgbClr val="000000"/>
                </a:solidFill>
                <a:effectLst/>
                <a:latin typeface="Nunito" pitchFamily="2" charset="0"/>
              </a:rPr>
              <a:t>The output of most of the image sensors is an analog signal, and we can not apply digital processing on it because we can not store it. We can not store it because it requires infinite memory to store a signal that can have infinite values.</a:t>
            </a:r>
          </a:p>
          <a:p>
            <a:pPr marL="0" indent="0" algn="just">
              <a:buNone/>
            </a:pPr>
            <a:r>
              <a:rPr lang="en-US" sz="2400" b="0" i="0" dirty="0">
                <a:solidFill>
                  <a:srgbClr val="000000"/>
                </a:solidFill>
                <a:effectLst/>
                <a:latin typeface="Nunito" pitchFamily="2" charset="0"/>
              </a:rPr>
              <a:t>So we have to convert an analog signal into a digital signal.</a:t>
            </a:r>
          </a:p>
          <a:p>
            <a:pPr marL="0" indent="0" algn="just">
              <a:buNone/>
            </a:pPr>
            <a:endParaRPr lang="en-US" sz="2400" b="0" i="0" dirty="0">
              <a:solidFill>
                <a:srgbClr val="000000"/>
              </a:solidFill>
              <a:effectLst/>
              <a:latin typeface="Nunito" pitchFamily="2" charset="0"/>
            </a:endParaRPr>
          </a:p>
          <a:p>
            <a:pPr marL="0" indent="0" algn="just">
              <a:buNone/>
            </a:pPr>
            <a:r>
              <a:rPr lang="en-US" sz="2400" b="0" i="0" dirty="0">
                <a:solidFill>
                  <a:srgbClr val="000000"/>
                </a:solidFill>
                <a:effectLst/>
                <a:latin typeface="Nunito" pitchFamily="2" charset="0"/>
              </a:rPr>
              <a:t>To create an image which is digital, we need to covert continuous data into digital form. There are two steps in which it is done.</a:t>
            </a:r>
          </a:p>
          <a:p>
            <a:pPr algn="l">
              <a:buFont typeface="Arial" panose="020B0604020202020204" pitchFamily="34" charset="0"/>
              <a:buChar char="•"/>
            </a:pPr>
            <a:r>
              <a:rPr lang="en-US" sz="2400" b="0" i="0" dirty="0">
                <a:solidFill>
                  <a:srgbClr val="000000"/>
                </a:solidFill>
                <a:effectLst/>
                <a:latin typeface="Nunito" pitchFamily="2" charset="0"/>
              </a:rPr>
              <a:t>Sampling</a:t>
            </a:r>
          </a:p>
          <a:p>
            <a:pPr algn="l">
              <a:buFont typeface="Arial" panose="020B0604020202020204" pitchFamily="34" charset="0"/>
              <a:buChar char="•"/>
            </a:pPr>
            <a:r>
              <a:rPr lang="en-US" sz="2400" b="0" i="0" dirty="0">
                <a:solidFill>
                  <a:srgbClr val="000000"/>
                </a:solidFill>
                <a:effectLst/>
                <a:latin typeface="Nunito" pitchFamily="2" charset="0"/>
              </a:rPr>
              <a:t>Quantization</a:t>
            </a:r>
          </a:p>
          <a:p>
            <a:pPr marL="0" indent="0" algn="l">
              <a:buNone/>
            </a:pPr>
            <a:endParaRPr lang="en-US" sz="2400" dirty="0">
              <a:solidFill>
                <a:srgbClr val="000000"/>
              </a:solidFill>
              <a:latin typeface="Nunito" pitchFamily="2" charset="0"/>
            </a:endParaRPr>
          </a:p>
          <a:p>
            <a:pPr marL="0" indent="0" algn="l">
              <a:buNone/>
            </a:pPr>
            <a:r>
              <a:rPr lang="en-US" sz="2400" dirty="0">
                <a:solidFill>
                  <a:srgbClr val="000000"/>
                </a:solidFill>
                <a:latin typeface="Nunito" pitchFamily="2" charset="0"/>
              </a:rPr>
              <a:t>To convert a continuous image f(x, y) into digital form, we have to sample the function in both co-ordinates and amplitude.</a:t>
            </a:r>
          </a:p>
        </p:txBody>
      </p:sp>
    </p:spTree>
    <p:extLst>
      <p:ext uri="{BB962C8B-B14F-4D97-AF65-F5344CB8AC3E}">
        <p14:creationId xmlns:p14="http://schemas.microsoft.com/office/powerpoint/2010/main" val="377915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E2A6-DF18-ADD3-6F2C-5FB987E2D281}"/>
              </a:ext>
            </a:extLst>
          </p:cNvPr>
          <p:cNvSpPr>
            <a:spLocks noGrp="1"/>
          </p:cNvSpPr>
          <p:nvPr>
            <p:ph type="title"/>
          </p:nvPr>
        </p:nvSpPr>
        <p:spPr>
          <a:xfrm>
            <a:off x="838200" y="531845"/>
            <a:ext cx="10515600" cy="1558212"/>
          </a:xfrm>
        </p:spPr>
        <p:txBody>
          <a:bodyPr>
            <a:noAutofit/>
          </a:bodyPr>
          <a:lstStyle/>
          <a:p>
            <a:br>
              <a:rPr lang="en-US" sz="2000" b="0" i="0" dirty="0">
                <a:solidFill>
                  <a:srgbClr val="000000"/>
                </a:solidFill>
                <a:effectLst/>
                <a:latin typeface="Nunito" pitchFamily="2" charset="0"/>
              </a:rPr>
            </a:br>
            <a:r>
              <a:rPr lang="en-US" sz="2000" b="0" i="0" dirty="0">
                <a:solidFill>
                  <a:srgbClr val="000000"/>
                </a:solidFill>
                <a:effectLst/>
                <a:latin typeface="Nunito" pitchFamily="2" charset="0"/>
              </a:rPr>
              <a:t>The basic idea behind converting an analog signal to its digital signal is </a:t>
            </a:r>
            <a:r>
              <a:rPr lang="en-US" sz="2000" dirty="0">
                <a:solidFill>
                  <a:srgbClr val="000000"/>
                </a:solidFill>
                <a:latin typeface="Nunito" pitchFamily="2" charset="0"/>
              </a:rPr>
              <a:t>to convert both of its axis(</a:t>
            </a:r>
            <a:r>
              <a:rPr lang="en-US" sz="2000" dirty="0" err="1">
                <a:solidFill>
                  <a:srgbClr val="000000"/>
                </a:solidFill>
                <a:latin typeface="Nunito" pitchFamily="2" charset="0"/>
              </a:rPr>
              <a:t>x,y</a:t>
            </a:r>
            <a:r>
              <a:rPr lang="en-US" sz="2000" dirty="0">
                <a:solidFill>
                  <a:srgbClr val="000000"/>
                </a:solidFill>
                <a:latin typeface="Nunito" pitchFamily="2" charset="0"/>
              </a:rPr>
              <a:t>) into a digital format.</a:t>
            </a:r>
            <a:br>
              <a:rPr lang="en-US" sz="2000" dirty="0">
                <a:solidFill>
                  <a:srgbClr val="000000"/>
                </a:solidFill>
                <a:latin typeface="Nunito" pitchFamily="2" charset="0"/>
              </a:rPr>
            </a:br>
            <a:br>
              <a:rPr lang="en-US" sz="2000" dirty="0">
                <a:solidFill>
                  <a:srgbClr val="000000"/>
                </a:solidFill>
                <a:latin typeface="Nunito" pitchFamily="2" charset="0"/>
              </a:rPr>
            </a:br>
            <a:endParaRPr lang="en-IN" sz="2000" dirty="0">
              <a:solidFill>
                <a:srgbClr val="000000"/>
              </a:solidFill>
              <a:latin typeface="Nunito" pitchFamily="2" charset="0"/>
            </a:endParaRPr>
          </a:p>
        </p:txBody>
      </p:sp>
      <p:sp>
        <p:nvSpPr>
          <p:cNvPr id="3" name="Content Placeholder 2">
            <a:extLst>
              <a:ext uri="{FF2B5EF4-FFF2-40B4-BE49-F238E27FC236}">
                <a16:creationId xmlns:a16="http://schemas.microsoft.com/office/drawing/2014/main" id="{87C0F48A-2226-5711-E092-2D543F26A313}"/>
              </a:ext>
            </a:extLst>
          </p:cNvPr>
          <p:cNvSpPr>
            <a:spLocks noGrp="1"/>
          </p:cNvSpPr>
          <p:nvPr>
            <p:ph idx="1"/>
          </p:nvPr>
        </p:nvSpPr>
        <p:spPr>
          <a:xfrm>
            <a:off x="838200" y="1614196"/>
            <a:ext cx="10515600" cy="4562767"/>
          </a:xfrm>
        </p:spPr>
        <p:txBody>
          <a:bodyPr>
            <a:normAutofit/>
          </a:bodyPr>
          <a:lstStyle/>
          <a:p>
            <a:pPr marL="0" indent="0">
              <a:buNone/>
            </a:pPr>
            <a:r>
              <a:rPr lang="en-US" sz="2000" b="0" i="0" dirty="0">
                <a:solidFill>
                  <a:srgbClr val="000000"/>
                </a:solidFill>
                <a:effectLst/>
                <a:latin typeface="Nunito" pitchFamily="2" charset="0"/>
              </a:rPr>
              <a:t>Since an image is continuous not just in its co-ordinates, but also in its amplitude, so the part that deals with the digitizing of co-ordinates is known as </a:t>
            </a:r>
            <a:r>
              <a:rPr lang="en-US" sz="2000" b="1" i="0" dirty="0">
                <a:solidFill>
                  <a:srgbClr val="000000"/>
                </a:solidFill>
                <a:effectLst/>
                <a:latin typeface="Nunito" pitchFamily="2" charset="0"/>
              </a:rPr>
              <a:t>sampling</a:t>
            </a:r>
            <a:r>
              <a:rPr lang="en-US" sz="2000" b="0" i="0" dirty="0">
                <a:solidFill>
                  <a:srgbClr val="000000"/>
                </a:solidFill>
                <a:effectLst/>
                <a:latin typeface="Nunito" pitchFamily="2" charset="0"/>
              </a:rPr>
              <a:t>. And the part that deals with digitizing the amplitude is known as </a:t>
            </a:r>
            <a:r>
              <a:rPr lang="en-US" sz="2000" b="1" i="0" dirty="0">
                <a:solidFill>
                  <a:srgbClr val="000000"/>
                </a:solidFill>
                <a:effectLst/>
                <a:latin typeface="Nunito" pitchFamily="2" charset="0"/>
              </a:rPr>
              <a:t>quantization</a:t>
            </a:r>
            <a:r>
              <a:rPr lang="en-US" sz="2000" b="0" i="0" dirty="0">
                <a:solidFill>
                  <a:srgbClr val="000000"/>
                </a:solidFill>
                <a:effectLst/>
                <a:latin typeface="Nunito" pitchFamily="2" charset="0"/>
              </a:rPr>
              <a:t>.</a:t>
            </a:r>
          </a:p>
          <a:p>
            <a:pPr marL="0" indent="0">
              <a:buNone/>
            </a:pPr>
            <a:endParaRPr lang="en-US" sz="2000" b="0" i="0" dirty="0">
              <a:solidFill>
                <a:srgbClr val="000000"/>
              </a:solidFill>
              <a:effectLst/>
              <a:latin typeface="Nunito" pitchFamily="2" charset="0"/>
            </a:endParaRPr>
          </a:p>
          <a:p>
            <a:pPr algn="just"/>
            <a:r>
              <a:rPr lang="en-US" sz="2000" dirty="0">
                <a:solidFill>
                  <a:srgbClr val="000000"/>
                </a:solidFill>
                <a:latin typeface="Nunito" pitchFamily="2" charset="0"/>
              </a:rPr>
              <a:t>The term sampling refers to take samples</a:t>
            </a:r>
          </a:p>
          <a:p>
            <a:pPr algn="just"/>
            <a:r>
              <a:rPr lang="en-US" sz="2000" dirty="0">
                <a:solidFill>
                  <a:srgbClr val="000000"/>
                </a:solidFill>
                <a:latin typeface="Nunito" pitchFamily="2" charset="0"/>
              </a:rPr>
              <a:t>We digitize x axis in sampling</a:t>
            </a:r>
          </a:p>
          <a:p>
            <a:pPr algn="just"/>
            <a:r>
              <a:rPr lang="en-US" sz="2000" dirty="0">
                <a:solidFill>
                  <a:srgbClr val="000000"/>
                </a:solidFill>
                <a:latin typeface="Nunito" pitchFamily="2" charset="0"/>
              </a:rPr>
              <a:t>It is done on independent variable</a:t>
            </a:r>
          </a:p>
          <a:p>
            <a:pPr marL="0" indent="0">
              <a:buNone/>
            </a:pPr>
            <a:endParaRPr lang="en-IN" sz="2400" dirty="0"/>
          </a:p>
          <a:p>
            <a:pPr marL="0" indent="0">
              <a:buNone/>
            </a:pPr>
            <a:r>
              <a:rPr lang="en-US" sz="1600" b="0" i="0" dirty="0">
                <a:solidFill>
                  <a:srgbClr val="333333"/>
                </a:solidFill>
                <a:effectLst/>
                <a:latin typeface="Open Sans" panose="020B0604020202020204" pitchFamily="34" charset="0"/>
              </a:rPr>
              <a:t>The </a:t>
            </a:r>
            <a:r>
              <a:rPr lang="en-US" sz="1600" b="1" i="0" dirty="0">
                <a:solidFill>
                  <a:srgbClr val="333333"/>
                </a:solidFill>
                <a:effectLst/>
                <a:latin typeface="Open Sans" panose="020B0604020202020204" pitchFamily="34" charset="0"/>
              </a:rPr>
              <a:t>key difference</a:t>
            </a:r>
            <a:r>
              <a:rPr lang="en-US" sz="1600" b="0" i="0" dirty="0">
                <a:solidFill>
                  <a:srgbClr val="333333"/>
                </a:solidFill>
                <a:effectLst/>
                <a:latin typeface="Open Sans" panose="020B0604020202020204" pitchFamily="34" charset="0"/>
              </a:rPr>
              <a:t> between </a:t>
            </a:r>
            <a:r>
              <a:rPr lang="en-US" sz="1600" b="1" i="0" dirty="0">
                <a:solidFill>
                  <a:srgbClr val="333333"/>
                </a:solidFill>
                <a:effectLst/>
                <a:latin typeface="Open Sans" panose="020B0604020202020204" pitchFamily="34" charset="0"/>
              </a:rPr>
              <a:t>uniform and nonuniform quantization </a:t>
            </a:r>
            <a:r>
              <a:rPr lang="en-US" sz="1600" b="0" i="0" dirty="0">
                <a:solidFill>
                  <a:srgbClr val="333333"/>
                </a:solidFill>
                <a:effectLst/>
                <a:latin typeface="Open Sans" panose="020B0604020202020204" pitchFamily="34" charset="0"/>
              </a:rPr>
              <a:t>is that </a:t>
            </a:r>
            <a:r>
              <a:rPr lang="en-US" sz="1600" i="0" dirty="0">
                <a:solidFill>
                  <a:srgbClr val="333333"/>
                </a:solidFill>
                <a:effectLst/>
                <a:latin typeface="Open Sans" panose="020B0604020202020204" pitchFamily="34" charset="0"/>
              </a:rPr>
              <a:t>uniform quantization has equal step sizes while, in nonuniform quantization, the step sizes are not equal.</a:t>
            </a:r>
            <a:r>
              <a:rPr lang="en-US" sz="1600" b="1" i="0" dirty="0">
                <a:solidFill>
                  <a:srgbClr val="333333"/>
                </a:solidFill>
                <a:effectLst/>
                <a:latin typeface="Open Sans" panose="020B0604020202020204" pitchFamily="34" charset="0"/>
              </a:rPr>
              <a:t> </a:t>
            </a:r>
            <a:r>
              <a:rPr lang="en-US" sz="1600" b="0" i="0" dirty="0">
                <a:solidFill>
                  <a:srgbClr val="333333"/>
                </a:solidFill>
                <a:effectLst/>
                <a:latin typeface="Open Sans" panose="020B0604020202020204" pitchFamily="34" charset="0"/>
              </a:rPr>
              <a:t>Another important difference between uniform and nonuniform quantization is that,  in the uniform quantization, some amount of quantization error can happen, but nonuniform quantization reduces the quantization error.</a:t>
            </a:r>
            <a:endParaRPr lang="en-IN" sz="2400" dirty="0"/>
          </a:p>
          <a:p>
            <a:pPr marL="0" indent="0">
              <a:buNone/>
            </a:pPr>
            <a:endParaRPr lang="en-IN" sz="2400" dirty="0"/>
          </a:p>
        </p:txBody>
      </p:sp>
    </p:spTree>
    <p:extLst>
      <p:ext uri="{BB962C8B-B14F-4D97-AF65-F5344CB8AC3E}">
        <p14:creationId xmlns:p14="http://schemas.microsoft.com/office/powerpoint/2010/main" val="3604891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DFABB-41BC-B959-BBB4-70B83F4A97BD}"/>
              </a:ext>
            </a:extLst>
          </p:cNvPr>
          <p:cNvSpPr>
            <a:spLocks noGrp="1"/>
          </p:cNvSpPr>
          <p:nvPr>
            <p:ph type="title"/>
          </p:nvPr>
        </p:nvSpPr>
        <p:spPr>
          <a:xfrm>
            <a:off x="838200" y="365126"/>
            <a:ext cx="9528110" cy="866516"/>
          </a:xfrm>
        </p:spPr>
        <p:txBody>
          <a:bodyPr>
            <a:normAutofit/>
          </a:bodyPr>
          <a:lstStyle/>
          <a:p>
            <a:r>
              <a:rPr lang="en-IN" sz="3600" b="1" dirty="0">
                <a:solidFill>
                  <a:schemeClr val="accent1"/>
                </a:solidFill>
              </a:rPr>
              <a:t>Differences between Sampling and Quantization</a:t>
            </a:r>
          </a:p>
        </p:txBody>
      </p:sp>
      <p:graphicFrame>
        <p:nvGraphicFramePr>
          <p:cNvPr id="4" name="Content Placeholder 3">
            <a:extLst>
              <a:ext uri="{FF2B5EF4-FFF2-40B4-BE49-F238E27FC236}">
                <a16:creationId xmlns:a16="http://schemas.microsoft.com/office/drawing/2014/main" id="{3911447F-EA69-B2DA-9675-DE93B8172D66}"/>
              </a:ext>
            </a:extLst>
          </p:cNvPr>
          <p:cNvGraphicFramePr>
            <a:graphicFrameLocks noGrp="1"/>
          </p:cNvGraphicFramePr>
          <p:nvPr>
            <p:ph idx="1"/>
            <p:extLst>
              <p:ext uri="{D42A27DB-BD31-4B8C-83A1-F6EECF244321}">
                <p14:modId xmlns:p14="http://schemas.microsoft.com/office/powerpoint/2010/main" val="586766632"/>
              </p:ext>
            </p:extLst>
          </p:nvPr>
        </p:nvGraphicFramePr>
        <p:xfrm>
          <a:off x="979714" y="1362269"/>
          <a:ext cx="8257592" cy="4246437"/>
        </p:xfrm>
        <a:graphic>
          <a:graphicData uri="http://schemas.openxmlformats.org/drawingml/2006/table">
            <a:tbl>
              <a:tblPr/>
              <a:tblGrid>
                <a:gridCol w="4128796">
                  <a:extLst>
                    <a:ext uri="{9D8B030D-6E8A-4147-A177-3AD203B41FA5}">
                      <a16:colId xmlns:a16="http://schemas.microsoft.com/office/drawing/2014/main" val="2683096220"/>
                    </a:ext>
                  </a:extLst>
                </a:gridCol>
                <a:gridCol w="4128796">
                  <a:extLst>
                    <a:ext uri="{9D8B030D-6E8A-4147-A177-3AD203B41FA5}">
                      <a16:colId xmlns:a16="http://schemas.microsoft.com/office/drawing/2014/main" val="479974249"/>
                    </a:ext>
                  </a:extLst>
                </a:gridCol>
              </a:tblGrid>
              <a:tr h="383662">
                <a:tc>
                  <a:txBody>
                    <a:bodyPr/>
                    <a:lstStyle/>
                    <a:p>
                      <a:pPr algn="ctr" fontAlgn="base"/>
                      <a:r>
                        <a:rPr lang="en-IN" sz="1400" b="1" dirty="0">
                          <a:effectLst/>
                        </a:rPr>
                        <a:t>Sampling</a:t>
                      </a:r>
                    </a:p>
                  </a:txBody>
                  <a:tcPr marL="60960" marR="60960" marT="60960" marB="6096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4CB96B"/>
                    </a:solidFill>
                  </a:tcPr>
                </a:tc>
                <a:tc>
                  <a:txBody>
                    <a:bodyPr/>
                    <a:lstStyle/>
                    <a:p>
                      <a:pPr algn="ctr" fontAlgn="base"/>
                      <a:r>
                        <a:rPr lang="en-IN" sz="1400" b="1">
                          <a:effectLst/>
                        </a:rPr>
                        <a:t>Quantization</a:t>
                      </a:r>
                    </a:p>
                  </a:txBody>
                  <a:tcPr marL="60960" marR="60960" marT="60960" marB="6096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4CB96B"/>
                    </a:solidFill>
                  </a:tcPr>
                </a:tc>
                <a:extLst>
                  <a:ext uri="{0D108BD9-81ED-4DB2-BD59-A6C34878D82A}">
                    <a16:rowId xmlns:a16="http://schemas.microsoft.com/office/drawing/2014/main" val="155654176"/>
                  </a:ext>
                </a:extLst>
              </a:tr>
              <a:tr h="462138">
                <a:tc>
                  <a:txBody>
                    <a:bodyPr/>
                    <a:lstStyle/>
                    <a:p>
                      <a:pPr algn="l" fontAlgn="base"/>
                      <a:r>
                        <a:rPr lang="en-IN" sz="1250" b="0">
                          <a:effectLst/>
                        </a:rPr>
                        <a:t>Digitization of co-ordinate values.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Digitization of amplitude values.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43530332"/>
                  </a:ext>
                </a:extLst>
              </a:tr>
              <a:tr h="462138">
                <a:tc>
                  <a:txBody>
                    <a:bodyPr/>
                    <a:lstStyle/>
                    <a:p>
                      <a:pPr algn="l" fontAlgn="base"/>
                      <a:r>
                        <a:rPr lang="en-IN" sz="1250" b="0">
                          <a:effectLst/>
                        </a:rPr>
                        <a:t>x-axis(time) – discretized.</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x-axis(time) – continuous.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07123695"/>
                  </a:ext>
                </a:extLst>
              </a:tr>
              <a:tr h="462138">
                <a:tc>
                  <a:txBody>
                    <a:bodyPr/>
                    <a:lstStyle/>
                    <a:p>
                      <a:pPr algn="l" fontAlgn="base"/>
                      <a:r>
                        <a:rPr lang="en-IN" sz="1250" b="0" dirty="0">
                          <a:effectLst/>
                        </a:rPr>
                        <a:t>y-axis(amplitude) – continuous.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base"/>
                      <a:r>
                        <a:rPr lang="en-IN" sz="1250" b="0">
                          <a:effectLst/>
                        </a:rPr>
                        <a:t>y-axis(amplitude) – discretized.</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28341718"/>
                  </a:ext>
                </a:extLst>
              </a:tr>
              <a:tr h="680127">
                <a:tc>
                  <a:txBody>
                    <a:bodyPr/>
                    <a:lstStyle/>
                    <a:p>
                      <a:pPr algn="l" fontAlgn="base"/>
                      <a:r>
                        <a:rPr lang="en-US" sz="1250" b="0">
                          <a:effectLst/>
                        </a:rPr>
                        <a:t>Sampling is done prior to the quantization process.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250" b="0">
                          <a:effectLst/>
                        </a:rPr>
                        <a:t>Quantizatin is done after the sampling process.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22260816"/>
                  </a:ext>
                </a:extLst>
              </a:tr>
              <a:tr h="680127">
                <a:tc>
                  <a:txBody>
                    <a:bodyPr/>
                    <a:lstStyle/>
                    <a:p>
                      <a:pPr algn="l" fontAlgn="base"/>
                      <a:r>
                        <a:rPr lang="en-US" sz="1250" b="0">
                          <a:effectLst/>
                        </a:rPr>
                        <a:t>It determines the spatial resolution of the digitized images.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250" b="0">
                          <a:effectLst/>
                        </a:rPr>
                        <a:t>It determines the number of grey levels in the digitized images.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35670367"/>
                  </a:ext>
                </a:extLst>
              </a:tr>
              <a:tr h="1116107">
                <a:tc>
                  <a:txBody>
                    <a:bodyPr/>
                    <a:lstStyle/>
                    <a:p>
                      <a:pPr algn="l" fontAlgn="base"/>
                      <a:r>
                        <a:rPr lang="en-US" sz="1250" b="0">
                          <a:effectLst/>
                        </a:rPr>
                        <a:t>A single amplitude value is selected from different values of the time interval to represent it.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250" b="0" dirty="0">
                          <a:effectLst/>
                        </a:rPr>
                        <a:t>Values representing the time intervals are rounded off to create a defined set of possible amplitude values.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72235681"/>
                  </a:ext>
                </a:extLst>
              </a:tr>
            </a:tbl>
          </a:graphicData>
        </a:graphic>
      </p:graphicFrame>
    </p:spTree>
    <p:extLst>
      <p:ext uri="{BB962C8B-B14F-4D97-AF65-F5344CB8AC3E}">
        <p14:creationId xmlns:p14="http://schemas.microsoft.com/office/powerpoint/2010/main" val="4160897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F2BEB-DC8F-B4FA-E2D1-4EE99293EE1E}"/>
              </a:ext>
            </a:extLst>
          </p:cNvPr>
          <p:cNvSpPr>
            <a:spLocks noGrp="1"/>
          </p:cNvSpPr>
          <p:nvPr>
            <p:ph idx="1"/>
          </p:nvPr>
        </p:nvSpPr>
        <p:spPr/>
        <p:txBody>
          <a:bodyPr>
            <a:normAutofit fontScale="92500" lnSpcReduction="10000"/>
          </a:bodyPr>
          <a:lstStyle/>
          <a:p>
            <a:pPr marL="0" indent="0" algn="ctr">
              <a:buNone/>
            </a:pPr>
            <a:r>
              <a:rPr lang="en-IN" sz="5400" dirty="0">
                <a:solidFill>
                  <a:schemeClr val="accent2">
                    <a:lumMod val="75000"/>
                  </a:schemeClr>
                </a:solidFill>
              </a:rPr>
              <a:t>THANK YOU</a:t>
            </a:r>
          </a:p>
          <a:p>
            <a:endParaRPr lang="en-IN" dirty="0"/>
          </a:p>
          <a:p>
            <a:endParaRPr lang="en-IN" dirty="0"/>
          </a:p>
          <a:p>
            <a:endParaRPr lang="en-IN" dirty="0"/>
          </a:p>
          <a:p>
            <a:endParaRPr lang="en-IN" dirty="0"/>
          </a:p>
          <a:p>
            <a:pPr marL="0" indent="0">
              <a:buNone/>
            </a:pPr>
            <a:r>
              <a:rPr lang="en-IN" dirty="0"/>
              <a:t>Prepared by - </a:t>
            </a:r>
          </a:p>
          <a:p>
            <a:pPr marL="0" indent="0">
              <a:buNone/>
            </a:pPr>
            <a:r>
              <a:rPr lang="en-IN" dirty="0"/>
              <a:t>Mrs. Jheelam Mondal</a:t>
            </a:r>
          </a:p>
          <a:p>
            <a:pPr marL="0" indent="0">
              <a:buNone/>
            </a:pPr>
            <a:r>
              <a:rPr lang="en-IN" dirty="0"/>
              <a:t>Asst. Prof, CSE department</a:t>
            </a:r>
          </a:p>
          <a:p>
            <a:pPr marL="0" indent="0">
              <a:buNone/>
            </a:pPr>
            <a:r>
              <a:rPr lang="en-IN" dirty="0"/>
              <a:t>Haldia Institute of Technology</a:t>
            </a:r>
          </a:p>
        </p:txBody>
      </p:sp>
    </p:spTree>
    <p:extLst>
      <p:ext uri="{BB962C8B-B14F-4D97-AF65-F5344CB8AC3E}">
        <p14:creationId xmlns:p14="http://schemas.microsoft.com/office/powerpoint/2010/main" val="3984306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D0D278E-A822-BDD7-C08E-F861CB850B7F}"/>
              </a:ext>
            </a:extLst>
          </p:cNvPr>
          <p:cNvPicPr>
            <a:picLocks noGrp="1" noChangeAspect="1"/>
          </p:cNvPicPr>
          <p:nvPr>
            <p:ph idx="1"/>
          </p:nvPr>
        </p:nvPicPr>
        <p:blipFill>
          <a:blip r:embed="rId2"/>
          <a:stretch>
            <a:fillRect/>
          </a:stretch>
        </p:blipFill>
        <p:spPr>
          <a:xfrm>
            <a:off x="1250303" y="989045"/>
            <a:ext cx="8149254" cy="4856449"/>
          </a:xfrm>
        </p:spPr>
      </p:pic>
    </p:spTree>
    <p:extLst>
      <p:ext uri="{BB962C8B-B14F-4D97-AF65-F5344CB8AC3E}">
        <p14:creationId xmlns:p14="http://schemas.microsoft.com/office/powerpoint/2010/main" val="352743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5C7234F-984E-D415-76FA-097E9EE4F41D}"/>
              </a:ext>
            </a:extLst>
          </p:cNvPr>
          <p:cNvPicPr>
            <a:picLocks noGrp="1" noChangeAspect="1"/>
          </p:cNvPicPr>
          <p:nvPr>
            <p:ph idx="1"/>
          </p:nvPr>
        </p:nvPicPr>
        <p:blipFill>
          <a:blip r:embed="rId2"/>
          <a:stretch>
            <a:fillRect/>
          </a:stretch>
        </p:blipFill>
        <p:spPr>
          <a:xfrm>
            <a:off x="767612" y="2108719"/>
            <a:ext cx="9311894" cy="2780523"/>
          </a:xfrm>
        </p:spPr>
      </p:pic>
      <p:sp>
        <p:nvSpPr>
          <p:cNvPr id="10" name="Title 1">
            <a:extLst>
              <a:ext uri="{FF2B5EF4-FFF2-40B4-BE49-F238E27FC236}">
                <a16:creationId xmlns:a16="http://schemas.microsoft.com/office/drawing/2014/main" id="{BEF86284-6454-57BE-0898-93608A5F763F}"/>
              </a:ext>
            </a:extLst>
          </p:cNvPr>
          <p:cNvSpPr txBox="1">
            <a:spLocks/>
          </p:cNvSpPr>
          <p:nvPr/>
        </p:nvSpPr>
        <p:spPr>
          <a:xfrm>
            <a:off x="988922" y="1122363"/>
            <a:ext cx="9679078" cy="7250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solidFill>
              </a:rPr>
              <a:t>A Simple Image Formation Model</a:t>
            </a:r>
          </a:p>
        </p:txBody>
      </p:sp>
      <p:sp>
        <p:nvSpPr>
          <p:cNvPr id="11" name="Title 1">
            <a:extLst>
              <a:ext uri="{FF2B5EF4-FFF2-40B4-BE49-F238E27FC236}">
                <a16:creationId xmlns:a16="http://schemas.microsoft.com/office/drawing/2014/main" id="{1BEFA900-06F2-E20F-042A-1376B84089D3}"/>
              </a:ext>
            </a:extLst>
          </p:cNvPr>
          <p:cNvSpPr txBox="1">
            <a:spLocks/>
          </p:cNvSpPr>
          <p:nvPr/>
        </p:nvSpPr>
        <p:spPr>
          <a:xfrm>
            <a:off x="1524000" y="1122363"/>
            <a:ext cx="9144000" cy="72509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b="1" dirty="0">
              <a:solidFill>
                <a:schemeClr val="accent1"/>
              </a:solidFill>
            </a:endParaRPr>
          </a:p>
        </p:txBody>
      </p:sp>
      <p:sp>
        <p:nvSpPr>
          <p:cNvPr id="12" name="Title 1">
            <a:extLst>
              <a:ext uri="{FF2B5EF4-FFF2-40B4-BE49-F238E27FC236}">
                <a16:creationId xmlns:a16="http://schemas.microsoft.com/office/drawing/2014/main" id="{2EC5A774-8A0A-3C23-D27B-7F0E8E51424E}"/>
              </a:ext>
            </a:extLst>
          </p:cNvPr>
          <p:cNvSpPr txBox="1">
            <a:spLocks/>
          </p:cNvSpPr>
          <p:nvPr/>
        </p:nvSpPr>
        <p:spPr>
          <a:xfrm>
            <a:off x="914400" y="5010539"/>
            <a:ext cx="9906000" cy="1035697"/>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solidFill>
              </a:rPr>
              <a:t>Appropriately these are called the </a:t>
            </a:r>
            <a:r>
              <a:rPr lang="en-IN" b="1" dirty="0">
                <a:solidFill>
                  <a:srgbClr val="FF0000"/>
                </a:solidFill>
              </a:rPr>
              <a:t>illumination</a:t>
            </a:r>
            <a:r>
              <a:rPr lang="en-IN" b="1" dirty="0">
                <a:solidFill>
                  <a:schemeClr val="accent1"/>
                </a:solidFill>
              </a:rPr>
              <a:t> and </a:t>
            </a:r>
            <a:r>
              <a:rPr lang="en-IN" b="1" dirty="0">
                <a:solidFill>
                  <a:srgbClr val="FF0000"/>
                </a:solidFill>
              </a:rPr>
              <a:t>reflectance</a:t>
            </a:r>
            <a:r>
              <a:rPr lang="en-IN" b="1" dirty="0">
                <a:solidFill>
                  <a:schemeClr val="accent1"/>
                </a:solidFill>
              </a:rPr>
              <a:t> components and are denoted by </a:t>
            </a:r>
            <a:r>
              <a:rPr lang="en-IN" b="1" dirty="0" err="1">
                <a:solidFill>
                  <a:srgbClr val="FF0000"/>
                </a:solidFill>
              </a:rPr>
              <a:t>i</a:t>
            </a:r>
            <a:r>
              <a:rPr lang="en-IN" b="1" dirty="0">
                <a:solidFill>
                  <a:srgbClr val="FF0000"/>
                </a:solidFill>
              </a:rPr>
              <a:t>(x,y)</a:t>
            </a:r>
            <a:r>
              <a:rPr lang="en-IN" b="1" dirty="0">
                <a:solidFill>
                  <a:schemeClr val="accent1"/>
                </a:solidFill>
              </a:rPr>
              <a:t> and </a:t>
            </a:r>
            <a:r>
              <a:rPr lang="en-IN" b="1" dirty="0">
                <a:solidFill>
                  <a:srgbClr val="FF0000"/>
                </a:solidFill>
              </a:rPr>
              <a:t>r(x,y)</a:t>
            </a:r>
            <a:r>
              <a:rPr lang="en-IN" b="1" dirty="0">
                <a:solidFill>
                  <a:schemeClr val="accent1"/>
                </a:solidFill>
              </a:rPr>
              <a:t> respectively.</a:t>
            </a:r>
          </a:p>
        </p:txBody>
      </p:sp>
    </p:spTree>
    <p:extLst>
      <p:ext uri="{BB962C8B-B14F-4D97-AF65-F5344CB8AC3E}">
        <p14:creationId xmlns:p14="http://schemas.microsoft.com/office/powerpoint/2010/main" val="195129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5A0953-BE5F-B278-3FF5-EA9C70D604EF}"/>
              </a:ext>
            </a:extLst>
          </p:cNvPr>
          <p:cNvPicPr>
            <a:picLocks noGrp="1" noChangeAspect="1"/>
          </p:cNvPicPr>
          <p:nvPr>
            <p:ph idx="1"/>
          </p:nvPr>
        </p:nvPicPr>
        <p:blipFill>
          <a:blip r:embed="rId2"/>
          <a:stretch>
            <a:fillRect/>
          </a:stretch>
        </p:blipFill>
        <p:spPr>
          <a:xfrm>
            <a:off x="1317419" y="671805"/>
            <a:ext cx="8126328" cy="4413380"/>
          </a:xfrm>
        </p:spPr>
      </p:pic>
      <p:sp>
        <p:nvSpPr>
          <p:cNvPr id="6" name="Title 1">
            <a:extLst>
              <a:ext uri="{FF2B5EF4-FFF2-40B4-BE49-F238E27FC236}">
                <a16:creationId xmlns:a16="http://schemas.microsoft.com/office/drawing/2014/main" id="{678F277A-9184-92C0-A44D-1D00FF874897}"/>
              </a:ext>
            </a:extLst>
          </p:cNvPr>
          <p:cNvSpPr txBox="1">
            <a:spLocks/>
          </p:cNvSpPr>
          <p:nvPr/>
        </p:nvSpPr>
        <p:spPr>
          <a:xfrm>
            <a:off x="1524000" y="5085185"/>
            <a:ext cx="9144000" cy="92372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chemeClr val="accent1"/>
                </a:solidFill>
              </a:rPr>
              <a:t>The two functions combine as a product to form f(x,y).</a:t>
            </a:r>
          </a:p>
        </p:txBody>
      </p:sp>
    </p:spTree>
    <p:extLst>
      <p:ext uri="{BB962C8B-B14F-4D97-AF65-F5344CB8AC3E}">
        <p14:creationId xmlns:p14="http://schemas.microsoft.com/office/powerpoint/2010/main" val="399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Simple Image Model Image: a 2-D light-intensity function f(x,y) - ppt  video online download">
            <a:extLst>
              <a:ext uri="{FF2B5EF4-FFF2-40B4-BE49-F238E27FC236}">
                <a16:creationId xmlns:a16="http://schemas.microsoft.com/office/drawing/2014/main" id="{9163E084-6E13-4B0A-677D-07D2E5169E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0303" y="494522"/>
            <a:ext cx="8438591" cy="4542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165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FA42-F331-19D8-23B2-E9824E5FB000}"/>
              </a:ext>
            </a:extLst>
          </p:cNvPr>
          <p:cNvSpPr>
            <a:spLocks noGrp="1"/>
          </p:cNvSpPr>
          <p:nvPr>
            <p:ph type="title"/>
          </p:nvPr>
        </p:nvSpPr>
        <p:spPr>
          <a:xfrm>
            <a:off x="838199" y="333829"/>
            <a:ext cx="11092544" cy="1320800"/>
          </a:xfrm>
        </p:spPr>
        <p:txBody>
          <a:bodyPr>
            <a:normAutofit/>
          </a:bodyPr>
          <a:lstStyle/>
          <a:p>
            <a:r>
              <a:rPr lang="en-IN" sz="2400" dirty="0">
                <a:solidFill>
                  <a:srgbClr val="0070C0"/>
                </a:solidFill>
              </a:rPr>
              <a:t>The previous figure shows the energy from an illumination source being reflected from a scene element.</a:t>
            </a:r>
          </a:p>
        </p:txBody>
      </p:sp>
      <p:sp>
        <p:nvSpPr>
          <p:cNvPr id="3" name="Content Placeholder 2">
            <a:extLst>
              <a:ext uri="{FF2B5EF4-FFF2-40B4-BE49-F238E27FC236}">
                <a16:creationId xmlns:a16="http://schemas.microsoft.com/office/drawing/2014/main" id="{337C1406-C1EE-0216-29B7-B64609CDECC9}"/>
              </a:ext>
            </a:extLst>
          </p:cNvPr>
          <p:cNvSpPr>
            <a:spLocks noGrp="1"/>
          </p:cNvSpPr>
          <p:nvPr>
            <p:ph idx="1"/>
          </p:nvPr>
        </p:nvSpPr>
        <p:spPr>
          <a:xfrm>
            <a:off x="838199" y="1825625"/>
            <a:ext cx="10990943" cy="4351338"/>
          </a:xfrm>
        </p:spPr>
        <p:txBody>
          <a:bodyPr/>
          <a:lstStyle/>
          <a:p>
            <a:r>
              <a:rPr lang="en-IN" dirty="0"/>
              <a:t>The first function performed by the imaging system is to collect the incoming energy and focus it on to an image plane.</a:t>
            </a:r>
          </a:p>
          <a:p>
            <a:r>
              <a:rPr lang="en-IN" dirty="0"/>
              <a:t>If the illumination is light, the front end of the imaging system is an optical lens that projects the viewed scene onto the lens focal plane.</a:t>
            </a:r>
          </a:p>
          <a:p>
            <a:r>
              <a:rPr lang="en-IN" dirty="0"/>
              <a:t>The sensor array, which is coincident with the focal plane, produces outputs proportional to the integral of the light received at each sensor.</a:t>
            </a:r>
          </a:p>
          <a:p>
            <a:r>
              <a:rPr lang="en-IN" dirty="0"/>
              <a:t>The </a:t>
            </a:r>
            <a:r>
              <a:rPr lang="en-IN" dirty="0" err="1"/>
              <a:t>analog</a:t>
            </a:r>
            <a:r>
              <a:rPr lang="en-IN" dirty="0"/>
              <a:t> signal is then digitized by the imaging system and the final output is a digital image.</a:t>
            </a:r>
          </a:p>
        </p:txBody>
      </p:sp>
    </p:spTree>
    <p:extLst>
      <p:ext uri="{BB962C8B-B14F-4D97-AF65-F5344CB8AC3E}">
        <p14:creationId xmlns:p14="http://schemas.microsoft.com/office/powerpoint/2010/main" val="2980277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564A-38FA-C7D1-7A8E-C1601B22AB1E}"/>
              </a:ext>
            </a:extLst>
          </p:cNvPr>
          <p:cNvSpPr>
            <a:spLocks noGrp="1"/>
          </p:cNvSpPr>
          <p:nvPr>
            <p:ph type="title"/>
          </p:nvPr>
        </p:nvSpPr>
        <p:spPr/>
        <p:txBody>
          <a:bodyPr/>
          <a:lstStyle/>
          <a:p>
            <a:r>
              <a:rPr lang="en-IN" sz="4300" b="1" dirty="0">
                <a:solidFill>
                  <a:schemeClr val="accent1"/>
                </a:solidFill>
              </a:rPr>
              <a:t>Geometric Model- Basic Transformation </a:t>
            </a:r>
          </a:p>
        </p:txBody>
      </p:sp>
      <p:sp>
        <p:nvSpPr>
          <p:cNvPr id="3" name="Content Placeholder 2">
            <a:extLst>
              <a:ext uri="{FF2B5EF4-FFF2-40B4-BE49-F238E27FC236}">
                <a16:creationId xmlns:a16="http://schemas.microsoft.com/office/drawing/2014/main" id="{2C6E044F-3DE0-B3DA-A88D-31B5F55C1CE5}"/>
              </a:ext>
            </a:extLst>
          </p:cNvPr>
          <p:cNvSpPr>
            <a:spLocks noGrp="1"/>
          </p:cNvSpPr>
          <p:nvPr>
            <p:ph idx="1"/>
          </p:nvPr>
        </p:nvSpPr>
        <p:spPr/>
        <p:txBody>
          <a:bodyPr>
            <a:normAutofit/>
          </a:bodyPr>
          <a:lstStyle/>
          <a:p>
            <a:r>
              <a:rPr lang="en-IN" sz="2400" dirty="0">
                <a:solidFill>
                  <a:srgbClr val="0070C0"/>
                </a:solidFill>
                <a:effectLst/>
                <a:latin typeface="Cambria" panose="02040503050406030204" pitchFamily="18" charset="0"/>
                <a:ea typeface="Times New Roman" panose="02020603050405020304" pitchFamily="18" charset="0"/>
                <a:cs typeface="Times New Roman" panose="02020603050405020304" pitchFamily="18" charset="0"/>
              </a:rPr>
              <a:t>Translation </a:t>
            </a:r>
          </a:p>
          <a:p>
            <a:pPr marL="0" indent="0">
              <a:buNone/>
            </a:pPr>
            <a:r>
              <a:rPr lang="en-US" sz="1600" dirty="0">
                <a:solidFill>
                  <a:srgbClr val="222222"/>
                </a:solidFill>
                <a:latin typeface="Roboto" panose="02000000000000000000" pitchFamily="2" charset="0"/>
              </a:rPr>
              <a:t>Translation refers to moving an object to a different position on the screen.</a:t>
            </a:r>
          </a:p>
          <a:p>
            <a:pPr marL="0" indent="0">
              <a:buNone/>
            </a:pPr>
            <a:r>
              <a:rPr lang="en-US" sz="1600" b="0" i="0" dirty="0">
                <a:solidFill>
                  <a:srgbClr val="222222"/>
                </a:solidFill>
                <a:effectLst/>
                <a:latin typeface="Roboto" panose="02000000000000000000" pitchFamily="2" charset="0"/>
              </a:rPr>
              <a:t>Or in other words, translation transformation moves a shape by a specified distance. If you translate a rectangle by 30 pixels along the x-axis and 90 pixels along the y-axis, the new origin will be 30 pixels to the right and 90 pixels down from the original rectangle’s top-left corner.</a:t>
            </a:r>
          </a:p>
          <a:p>
            <a:pPr marL="0" indent="0">
              <a:buNone/>
            </a:pPr>
            <a:endParaRPr lang="en-US" sz="1600" dirty="0">
              <a:solidFill>
                <a:srgbClr val="222222"/>
              </a:solidFill>
              <a:latin typeface="Roboto" panose="02000000000000000000" pitchFamily="2" charset="0"/>
            </a:endParaRPr>
          </a:p>
          <a:p>
            <a:pPr marL="0" indent="0">
              <a:buNone/>
            </a:pPr>
            <a:endParaRPr lang="en-US" sz="1600" b="0" i="0" dirty="0">
              <a:solidFill>
                <a:srgbClr val="222222"/>
              </a:solidFill>
              <a:effectLst/>
              <a:latin typeface="Roboto" panose="02000000000000000000" pitchFamily="2" charset="0"/>
            </a:endParaRPr>
          </a:p>
          <a:p>
            <a:pPr marL="0" indent="0">
              <a:buNone/>
            </a:pPr>
            <a:endParaRPr lang="en-US" sz="1600" dirty="0">
              <a:solidFill>
                <a:srgbClr val="222222"/>
              </a:solidFill>
              <a:latin typeface="Roboto" panose="02000000000000000000" pitchFamily="2" charset="0"/>
            </a:endParaRPr>
          </a:p>
          <a:p>
            <a:pPr marL="0" indent="0">
              <a:buNone/>
            </a:pPr>
            <a:endParaRPr lang="en-US" sz="1600" b="0" i="0" dirty="0">
              <a:solidFill>
                <a:srgbClr val="222222"/>
              </a:solidFill>
              <a:effectLst/>
              <a:latin typeface="Roboto" panose="02000000000000000000" pitchFamily="2" charset="0"/>
            </a:endParaRPr>
          </a:p>
          <a:p>
            <a:pPr marL="0" indent="0">
              <a:buNone/>
            </a:pPr>
            <a:endParaRPr lang="en-IN" sz="2400" dirty="0">
              <a:solidFill>
                <a:srgbClr val="0070C0"/>
              </a:solidFill>
              <a:latin typeface="Cambria" panose="020405030504060302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5796B5-B8E4-31ED-2741-5264F38A398D}"/>
              </a:ext>
            </a:extLst>
          </p:cNvPr>
          <p:cNvPicPr>
            <a:picLocks noChangeAspect="1"/>
          </p:cNvPicPr>
          <p:nvPr/>
        </p:nvPicPr>
        <p:blipFill>
          <a:blip r:embed="rId2"/>
          <a:stretch>
            <a:fillRect/>
          </a:stretch>
        </p:blipFill>
        <p:spPr>
          <a:xfrm>
            <a:off x="1411414" y="3494314"/>
            <a:ext cx="1699407" cy="2461473"/>
          </a:xfrm>
          <a:prstGeom prst="rect">
            <a:avLst/>
          </a:prstGeom>
        </p:spPr>
      </p:pic>
    </p:spTree>
    <p:extLst>
      <p:ext uri="{BB962C8B-B14F-4D97-AF65-F5344CB8AC3E}">
        <p14:creationId xmlns:p14="http://schemas.microsoft.com/office/powerpoint/2010/main" val="67919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0186-9F52-9F2C-09B4-03C61CCB0216}"/>
              </a:ext>
            </a:extLst>
          </p:cNvPr>
          <p:cNvSpPr>
            <a:spLocks noGrp="1"/>
          </p:cNvSpPr>
          <p:nvPr>
            <p:ph type="title"/>
          </p:nvPr>
        </p:nvSpPr>
        <p:spPr>
          <a:xfrm>
            <a:off x="838200" y="410547"/>
            <a:ext cx="10515600" cy="1632857"/>
          </a:xfrm>
        </p:spPr>
        <p:txBody>
          <a:bodyPr>
            <a:normAutofit fontScale="90000"/>
          </a:bodyPr>
          <a:lstStyle/>
          <a:p>
            <a:br>
              <a:rPr lang="en-US" sz="2400" dirty="0">
                <a:solidFill>
                  <a:srgbClr val="0070C0"/>
                </a:solidFill>
                <a:latin typeface="Cambria" panose="02040503050406030204" pitchFamily="18" charset="0"/>
                <a:cs typeface="Times New Roman" panose="02020603050405020304" pitchFamily="18" charset="0"/>
              </a:rPr>
            </a:br>
            <a:r>
              <a:rPr lang="en-US" sz="2400" dirty="0">
                <a:solidFill>
                  <a:srgbClr val="0070C0"/>
                </a:solidFill>
                <a:latin typeface="Cambria" panose="02040503050406030204" pitchFamily="18" charset="0"/>
                <a:cs typeface="Times New Roman" panose="02020603050405020304" pitchFamily="18" charset="0"/>
              </a:rPr>
              <a:t>Rotation </a:t>
            </a:r>
            <a:r>
              <a:rPr lang="en-US" sz="2200" dirty="0">
                <a:solidFill>
                  <a:srgbClr val="0070C0"/>
                </a:solidFill>
                <a:latin typeface="Cambria" panose="02040503050406030204" pitchFamily="18" charset="0"/>
                <a:cs typeface="Times New Roman" panose="02020603050405020304" pitchFamily="18" charset="0"/>
              </a:rPr>
              <a:t>- </a:t>
            </a:r>
            <a:r>
              <a:rPr lang="en-US" sz="2200" dirty="0">
                <a:solidFill>
                  <a:srgbClr val="222222"/>
                </a:solidFill>
                <a:latin typeface="Roboto" panose="02000000000000000000" pitchFamily="2" charset="0"/>
                <a:ea typeface="+mn-ea"/>
                <a:cs typeface="+mn-cs"/>
              </a:rPr>
              <a:t>refers to rotating a point. Or in other words, rotation transformation rotates a shape by a specified angle, expressed in degrees; 360 degrees correspond to a full rotation, and the shape appears the same. A rotation by 180 degrees is equivalent to flipping the shape vertically and horizontally.</a:t>
            </a:r>
            <a:br>
              <a:rPr lang="en-US" sz="2200" dirty="0">
                <a:solidFill>
                  <a:srgbClr val="222222"/>
                </a:solidFill>
                <a:latin typeface="Roboto" panose="02000000000000000000" pitchFamily="2" charset="0"/>
                <a:ea typeface="+mn-ea"/>
                <a:cs typeface="+mn-cs"/>
              </a:rPr>
            </a:br>
            <a:br>
              <a:rPr lang="en-US" sz="2200" dirty="0">
                <a:solidFill>
                  <a:srgbClr val="222222"/>
                </a:solidFill>
                <a:latin typeface="Roboto" panose="02000000000000000000" pitchFamily="2" charset="0"/>
                <a:ea typeface="+mn-ea"/>
                <a:cs typeface="+mn-cs"/>
              </a:rPr>
            </a:br>
            <a:br>
              <a:rPr lang="en-US" sz="1600" dirty="0">
                <a:solidFill>
                  <a:srgbClr val="222222"/>
                </a:solidFill>
                <a:latin typeface="Roboto" panose="02000000000000000000" pitchFamily="2" charset="0"/>
                <a:ea typeface="+mn-ea"/>
                <a:cs typeface="+mn-cs"/>
              </a:rPr>
            </a:br>
            <a:br>
              <a:rPr lang="en-US" sz="1600" dirty="0">
                <a:solidFill>
                  <a:srgbClr val="222222"/>
                </a:solidFill>
                <a:latin typeface="Roboto" panose="02000000000000000000" pitchFamily="2" charset="0"/>
                <a:ea typeface="+mn-ea"/>
                <a:cs typeface="+mn-cs"/>
              </a:rPr>
            </a:br>
            <a:r>
              <a:rPr lang="en-US" sz="1600" b="1" dirty="0">
                <a:solidFill>
                  <a:srgbClr val="0070C0"/>
                </a:solidFill>
                <a:latin typeface="Roboto" panose="02000000000000000000" pitchFamily="2" charset="0"/>
                <a:ea typeface="+mn-ea"/>
                <a:cs typeface="+mn-cs"/>
              </a:rPr>
              <a:t>BEFORE ROTATION</a:t>
            </a:r>
            <a:r>
              <a:rPr lang="en-US" sz="1600" dirty="0">
                <a:solidFill>
                  <a:srgbClr val="222222"/>
                </a:solidFill>
                <a:latin typeface="Roboto" panose="02000000000000000000" pitchFamily="2" charset="0"/>
                <a:ea typeface="+mn-ea"/>
                <a:cs typeface="+mn-cs"/>
              </a:rPr>
              <a:t>						</a:t>
            </a:r>
            <a:r>
              <a:rPr lang="en-US" sz="1600" b="1" dirty="0">
                <a:solidFill>
                  <a:srgbClr val="0070C0"/>
                </a:solidFill>
                <a:latin typeface="Roboto" panose="02000000000000000000" pitchFamily="2" charset="0"/>
                <a:ea typeface="+mn-ea"/>
                <a:cs typeface="+mn-cs"/>
              </a:rPr>
              <a:t>AFTER ROTATION</a:t>
            </a:r>
            <a:endParaRPr lang="en-IN" sz="1600" b="1" dirty="0">
              <a:solidFill>
                <a:srgbClr val="0070C0"/>
              </a:solidFill>
              <a:latin typeface="Roboto" panose="02000000000000000000" pitchFamily="2" charset="0"/>
              <a:ea typeface="+mn-ea"/>
              <a:cs typeface="+mn-cs"/>
            </a:endParaRPr>
          </a:p>
        </p:txBody>
      </p:sp>
      <p:pic>
        <p:nvPicPr>
          <p:cNvPr id="5" name="Content Placeholder 4">
            <a:extLst>
              <a:ext uri="{FF2B5EF4-FFF2-40B4-BE49-F238E27FC236}">
                <a16:creationId xmlns:a16="http://schemas.microsoft.com/office/drawing/2014/main" id="{8DEEF9A7-6A8F-A2FC-74AE-4F4F7E854CDD}"/>
              </a:ext>
            </a:extLst>
          </p:cNvPr>
          <p:cNvPicPr>
            <a:picLocks noGrp="1" noChangeAspect="1"/>
          </p:cNvPicPr>
          <p:nvPr>
            <p:ph idx="1"/>
          </p:nvPr>
        </p:nvPicPr>
        <p:blipFill>
          <a:blip r:embed="rId2"/>
          <a:stretch>
            <a:fillRect/>
          </a:stretch>
        </p:blipFill>
        <p:spPr>
          <a:xfrm>
            <a:off x="1101282" y="2425959"/>
            <a:ext cx="8323705" cy="2537926"/>
          </a:xfrm>
        </p:spPr>
      </p:pic>
    </p:spTree>
    <p:extLst>
      <p:ext uri="{BB962C8B-B14F-4D97-AF65-F5344CB8AC3E}">
        <p14:creationId xmlns:p14="http://schemas.microsoft.com/office/powerpoint/2010/main" val="280185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54E2-93B3-4D43-818D-47D9960E4FE4}"/>
              </a:ext>
            </a:extLst>
          </p:cNvPr>
          <p:cNvSpPr>
            <a:spLocks noGrp="1"/>
          </p:cNvSpPr>
          <p:nvPr>
            <p:ph type="title"/>
          </p:nvPr>
        </p:nvSpPr>
        <p:spPr>
          <a:xfrm>
            <a:off x="838200" y="365126"/>
            <a:ext cx="10515600" cy="1407690"/>
          </a:xfrm>
        </p:spPr>
        <p:txBody>
          <a:bodyPr>
            <a:noAutofit/>
          </a:bodyPr>
          <a:lstStyle/>
          <a:p>
            <a:br>
              <a:rPr lang="en-IN" sz="2000" b="1" dirty="0">
                <a:solidFill>
                  <a:schemeClr val="accent1"/>
                </a:solidFill>
              </a:rPr>
            </a:br>
            <a:r>
              <a:rPr lang="en-IN" sz="2800" b="1" dirty="0">
                <a:solidFill>
                  <a:schemeClr val="accent1"/>
                </a:solidFill>
              </a:rPr>
              <a:t>Scaling</a:t>
            </a:r>
            <a:r>
              <a:rPr lang="en-IN" sz="2000" b="1" dirty="0">
                <a:solidFill>
                  <a:schemeClr val="accent1"/>
                </a:solidFill>
              </a:rPr>
              <a:t> - </a:t>
            </a:r>
            <a:r>
              <a:rPr lang="en-US" sz="2000" dirty="0"/>
              <a:t>Refers to zooming in and out an object on different scales across axes.</a:t>
            </a:r>
            <a:r>
              <a:rPr lang="en-US" sz="2000" i="0" dirty="0">
                <a:solidFill>
                  <a:srgbClr val="222222"/>
                </a:solidFill>
                <a:effectLst/>
              </a:rPr>
              <a:t> The scaling transformation changes the dimensions of a shape but not its basic form. In the scaling process we either expand or compress the dimensions of an object. Scaling can be achieved by multiplying the original coordinates with the scaling factor to get the desired output.</a:t>
            </a:r>
            <a:br>
              <a:rPr lang="en-US" sz="2000" i="0" dirty="0">
                <a:solidFill>
                  <a:srgbClr val="222222"/>
                </a:solidFill>
                <a:effectLst/>
              </a:rPr>
            </a:br>
            <a:endParaRPr lang="en-IN" sz="2000" b="1" dirty="0"/>
          </a:p>
        </p:txBody>
      </p:sp>
      <p:sp>
        <p:nvSpPr>
          <p:cNvPr id="3" name="Content Placeholder 2">
            <a:extLst>
              <a:ext uri="{FF2B5EF4-FFF2-40B4-BE49-F238E27FC236}">
                <a16:creationId xmlns:a16="http://schemas.microsoft.com/office/drawing/2014/main" id="{6754B390-8E31-3249-FADB-B41AF82586CF}"/>
              </a:ext>
            </a:extLst>
          </p:cNvPr>
          <p:cNvSpPr>
            <a:spLocks noGrp="1"/>
          </p:cNvSpPr>
          <p:nvPr>
            <p:ph idx="1"/>
          </p:nvPr>
        </p:nvSpPr>
        <p:spPr>
          <a:xfrm>
            <a:off x="636073" y="1987420"/>
            <a:ext cx="10717727" cy="5762224"/>
          </a:xfrm>
        </p:spPr>
        <p:txBody>
          <a:bodyPr>
            <a:normAutofit/>
          </a:bodyPr>
          <a:lstStyle/>
          <a:p>
            <a:pPr marL="0" indent="0">
              <a:buNone/>
            </a:pPr>
            <a:endParaRPr lang="en-US" sz="2000" dirty="0">
              <a:solidFill>
                <a:srgbClr val="222222"/>
              </a:solidFill>
            </a:endParaRPr>
          </a:p>
          <a:p>
            <a:pPr marL="0" indent="0">
              <a:buNone/>
            </a:pPr>
            <a:endParaRPr lang="en-US" sz="2000" i="0" dirty="0">
              <a:solidFill>
                <a:srgbClr val="222222"/>
              </a:solidFill>
              <a:effectLst/>
            </a:endParaRPr>
          </a:p>
          <a:p>
            <a:pPr marL="0" indent="0">
              <a:buNone/>
            </a:pPr>
            <a:endParaRPr lang="en-US" sz="2000" dirty="0">
              <a:solidFill>
                <a:srgbClr val="222222"/>
              </a:solidFill>
            </a:endParaRPr>
          </a:p>
          <a:p>
            <a:pPr marL="0" indent="0">
              <a:buNone/>
            </a:pPr>
            <a:endParaRPr lang="en-US" sz="2000" i="0" dirty="0">
              <a:solidFill>
                <a:srgbClr val="222222"/>
              </a:solidFill>
              <a:effectLst/>
            </a:endParaRPr>
          </a:p>
          <a:p>
            <a:pPr marL="0" indent="0">
              <a:buNone/>
            </a:pPr>
            <a:endParaRPr lang="en-US" sz="2000" i="0" dirty="0">
              <a:solidFill>
                <a:srgbClr val="222222"/>
              </a:solidFill>
              <a:effectLst/>
            </a:endParaRPr>
          </a:p>
          <a:p>
            <a:pPr marL="0" indent="0">
              <a:buNone/>
            </a:pPr>
            <a:endParaRPr lang="en-US" sz="2000" dirty="0">
              <a:solidFill>
                <a:srgbClr val="222222"/>
              </a:solidFill>
            </a:endParaRPr>
          </a:p>
          <a:p>
            <a:pPr marL="0" indent="0">
              <a:buNone/>
            </a:pPr>
            <a:endParaRPr lang="en-US" sz="2000" i="0" dirty="0">
              <a:solidFill>
                <a:srgbClr val="222222"/>
              </a:solidFill>
              <a:effectLst/>
            </a:endParaRPr>
          </a:p>
          <a:p>
            <a:pPr marL="0" indent="0">
              <a:buNone/>
            </a:pPr>
            <a:endParaRPr lang="en-US" sz="2000" i="0" dirty="0">
              <a:solidFill>
                <a:srgbClr val="222222"/>
              </a:solidFill>
              <a:effectLst/>
            </a:endParaRPr>
          </a:p>
          <a:p>
            <a:pPr marL="0" indent="0">
              <a:buNone/>
            </a:pPr>
            <a:endParaRPr lang="en-US" sz="2000" dirty="0">
              <a:solidFill>
                <a:srgbClr val="222222"/>
              </a:solidFill>
            </a:endParaRPr>
          </a:p>
          <a:p>
            <a:pPr marL="0" indent="0">
              <a:buNone/>
            </a:pPr>
            <a:r>
              <a:rPr lang="en-US" sz="2000" b="1" i="0" dirty="0">
                <a:solidFill>
                  <a:schemeClr val="accent1"/>
                </a:solidFill>
                <a:effectLst/>
              </a:rPr>
              <a:t>	</a:t>
            </a:r>
            <a:br>
              <a:rPr lang="en-US" sz="2000" i="0" dirty="0">
                <a:solidFill>
                  <a:srgbClr val="222222"/>
                </a:solidFill>
                <a:effectLst/>
              </a:rPr>
            </a:br>
            <a:endParaRPr lang="en-IN" sz="2000" dirty="0"/>
          </a:p>
        </p:txBody>
      </p:sp>
      <p:pic>
        <p:nvPicPr>
          <p:cNvPr id="1034" name="Picture 10">
            <a:extLst>
              <a:ext uri="{FF2B5EF4-FFF2-40B4-BE49-F238E27FC236}">
                <a16:creationId xmlns:a16="http://schemas.microsoft.com/office/drawing/2014/main" id="{C4077277-917E-5B7E-441B-3C495E23C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425" y="1995488"/>
            <a:ext cx="69151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204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797</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Cambria</vt:lpstr>
      <vt:lpstr>Nunito</vt:lpstr>
      <vt:lpstr>Open Sans</vt:lpstr>
      <vt:lpstr>Roboto</vt:lpstr>
      <vt:lpstr>Office Theme</vt:lpstr>
      <vt:lpstr>Image Sensing and Acquisition</vt:lpstr>
      <vt:lpstr>PowerPoint Presentation</vt:lpstr>
      <vt:lpstr>PowerPoint Presentation</vt:lpstr>
      <vt:lpstr>PowerPoint Presentation</vt:lpstr>
      <vt:lpstr>PowerPoint Presentation</vt:lpstr>
      <vt:lpstr>The previous figure shows the energy from an illumination source being reflected from a scene element.</vt:lpstr>
      <vt:lpstr>Geometric Model- Basic Transformation </vt:lpstr>
      <vt:lpstr> Rotation - refers to rotating a point. Or in other words, rotation transformation rotates a shape by a specified angle, expressed in degrees; 360 degrees correspond to a full rotation, and the shape appears the same. A rotation by 180 degrees is equivalent to flipping the shape vertically and horizontally.    BEFORE ROTATION      AFTER ROTATION</vt:lpstr>
      <vt:lpstr> Scaling - Refers to zooming in and out an object on different scales across axes. The scaling transformation changes the dimensions of a shape but not its basic form. In the scaling process we either expand or compress the dimensions of an object. Scaling can be achieved by multiplying the original coordinates with the scaling factor to get the desired output. </vt:lpstr>
      <vt:lpstr>Sampling and Quantization</vt:lpstr>
      <vt:lpstr> The basic idea behind converting an analog signal to its digital signal is to convert both of its axis(x,y) into a digital format.  </vt:lpstr>
      <vt:lpstr>Differences between Sampling and Quantization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Sensing and Acquisition</dc:title>
  <dc:creator>Jheelam Mondal</dc:creator>
  <cp:lastModifiedBy>Jheelam Mondal</cp:lastModifiedBy>
  <cp:revision>26</cp:revision>
  <dcterms:created xsi:type="dcterms:W3CDTF">2023-02-08T05:32:14Z</dcterms:created>
  <dcterms:modified xsi:type="dcterms:W3CDTF">2023-02-15T09:58:50Z</dcterms:modified>
</cp:coreProperties>
</file>