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6" r:id="rId4"/>
    <p:sldId id="257"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F495-1480-BD83-C76F-042A2102D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20B4A0-AEE7-3A27-9548-089B37A12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E75F6-C3FF-54EB-6675-41FDB1CE18FE}"/>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5" name="Footer Placeholder 4">
            <a:extLst>
              <a:ext uri="{FF2B5EF4-FFF2-40B4-BE49-F238E27FC236}">
                <a16:creationId xmlns:a16="http://schemas.microsoft.com/office/drawing/2014/main" id="{C3CD84C9-D379-754A-A39C-E8CF8D6D1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38C05-97A8-DAA0-B027-3F70FA998829}"/>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14463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D281-FD95-6DFB-4D67-FC612EA75D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8501F6-C690-D826-D27D-CD281B04E6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A4305-E7FF-10A3-EA9E-EBF7912F5C49}"/>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5" name="Footer Placeholder 4">
            <a:extLst>
              <a:ext uri="{FF2B5EF4-FFF2-40B4-BE49-F238E27FC236}">
                <a16:creationId xmlns:a16="http://schemas.microsoft.com/office/drawing/2014/main" id="{F72ACA30-67AD-6634-42B3-75A303A0D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0F0DF4-0994-8E26-2E5C-FB5FCED96627}"/>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67257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712372-46A7-8BD6-9D56-31A3F887F8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F1EC67-4398-9BAF-42E4-EE96DA914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928A8-9FCA-731A-B6EB-B56F31F7813E}"/>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5" name="Footer Placeholder 4">
            <a:extLst>
              <a:ext uri="{FF2B5EF4-FFF2-40B4-BE49-F238E27FC236}">
                <a16:creationId xmlns:a16="http://schemas.microsoft.com/office/drawing/2014/main" id="{956C5CDB-9526-A702-398B-2C68414BB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15EE6-9EB5-DEBA-7DBB-4673AE3665B9}"/>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17254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19E2-342E-2A9D-6B15-2C3F017AD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30A7A-0A0A-CA64-D593-EFEE141DFE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4FEFD-C877-5C0A-2A61-C12CB372B35D}"/>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5" name="Footer Placeholder 4">
            <a:extLst>
              <a:ext uri="{FF2B5EF4-FFF2-40B4-BE49-F238E27FC236}">
                <a16:creationId xmlns:a16="http://schemas.microsoft.com/office/drawing/2014/main" id="{27772EA2-C3AF-EE13-3639-D95FEF182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06543-A9E7-C4E0-F51B-15AE8D26801E}"/>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323769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8082-26C9-5A8D-8822-F7F5C3E2F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901AFC-CBBB-8E4E-A8B9-763105663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59DE97-297E-4161-B9AF-0D310B11E33D}"/>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5" name="Footer Placeholder 4">
            <a:extLst>
              <a:ext uri="{FF2B5EF4-FFF2-40B4-BE49-F238E27FC236}">
                <a16:creationId xmlns:a16="http://schemas.microsoft.com/office/drawing/2014/main" id="{38D35025-BD06-EE68-B73B-2E2569AC4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C321E-3D9C-31B1-C538-3D277952C440}"/>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75139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F495-614C-A839-F3BB-47D0DC0239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7DF9F7-7CD1-16BC-DE09-E2F47799A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16102F-2D07-1598-9C7E-A439D6D3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5431C-DEDC-C249-2CC8-C60A709EEE40}"/>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6" name="Footer Placeholder 5">
            <a:extLst>
              <a:ext uri="{FF2B5EF4-FFF2-40B4-BE49-F238E27FC236}">
                <a16:creationId xmlns:a16="http://schemas.microsoft.com/office/drawing/2014/main" id="{5E7F569F-9D28-589D-F6F1-2287951536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B5990B-BDE9-C288-2E1A-08C4EB684745}"/>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138303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A880-9B64-24FF-BE25-86935EF4FC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6AE0B2-4153-6379-F38C-9625802E2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CE1F1-1899-0567-E987-3CE38FEDC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F1CE39-4178-4A5A-44B2-74BB7C635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E37218-761C-A2A6-2765-F76C9A3AD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837FFC-5018-8BC0-7051-7F06B7041298}"/>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8" name="Footer Placeholder 7">
            <a:extLst>
              <a:ext uri="{FF2B5EF4-FFF2-40B4-BE49-F238E27FC236}">
                <a16:creationId xmlns:a16="http://schemas.microsoft.com/office/drawing/2014/main" id="{42AF57ED-14F6-B45C-B0A8-083E84E971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63EFB7-64AC-3D09-56B9-FD28F6A076A6}"/>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416110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CE44-F3C2-2601-751F-E4264C40DD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83B27B-AD05-FC83-948D-055E25F85DA7}"/>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4" name="Footer Placeholder 3">
            <a:extLst>
              <a:ext uri="{FF2B5EF4-FFF2-40B4-BE49-F238E27FC236}">
                <a16:creationId xmlns:a16="http://schemas.microsoft.com/office/drawing/2014/main" id="{7683DEC9-C2E9-202A-214F-D848CD405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C6C20E-E9CD-BBE2-0EA5-33F7B055E357}"/>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115208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FE04C-2AC6-6A82-E1D4-63693F7BB7F7}"/>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3" name="Footer Placeholder 2">
            <a:extLst>
              <a:ext uri="{FF2B5EF4-FFF2-40B4-BE49-F238E27FC236}">
                <a16:creationId xmlns:a16="http://schemas.microsoft.com/office/drawing/2014/main" id="{987AB5A1-B5B7-515C-782E-5BFE94ED3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EBA99-A3E7-0B60-ACD8-25266D01FE2A}"/>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7696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DDCD-99E0-BD9B-16EF-C283D0E03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D0F8DA-881C-C24E-A696-022CC4C7E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C8CF4A-7628-FE77-6F8B-5AE1923CB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88158-765F-9F8B-55E2-A038F15D56A9}"/>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6" name="Footer Placeholder 5">
            <a:extLst>
              <a:ext uri="{FF2B5EF4-FFF2-40B4-BE49-F238E27FC236}">
                <a16:creationId xmlns:a16="http://schemas.microsoft.com/office/drawing/2014/main" id="{85441135-356D-7D8F-0712-ACC9D16A6B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7AB08-605D-5116-1A42-04C417368AB4}"/>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142007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9C81-A98C-46BE-A96E-40137236C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25F5E5-9F21-8227-B7AB-63FB1E652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65845B-9C2E-1107-42F3-B0276FEEE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3E5C1-1761-7442-FC4F-6E8D501F094A}"/>
              </a:ext>
            </a:extLst>
          </p:cNvPr>
          <p:cNvSpPr>
            <a:spLocks noGrp="1"/>
          </p:cNvSpPr>
          <p:nvPr>
            <p:ph type="dt" sz="half" idx="10"/>
          </p:nvPr>
        </p:nvSpPr>
        <p:spPr/>
        <p:txBody>
          <a:bodyPr/>
          <a:lstStyle/>
          <a:p>
            <a:fld id="{D08D430F-BB14-4C8B-9B6F-59D31E85765D}" type="datetimeFigureOut">
              <a:rPr lang="en-IN" smtClean="0"/>
              <a:t>13-02-2023</a:t>
            </a:fld>
            <a:endParaRPr lang="en-IN"/>
          </a:p>
        </p:txBody>
      </p:sp>
      <p:sp>
        <p:nvSpPr>
          <p:cNvPr id="6" name="Footer Placeholder 5">
            <a:extLst>
              <a:ext uri="{FF2B5EF4-FFF2-40B4-BE49-F238E27FC236}">
                <a16:creationId xmlns:a16="http://schemas.microsoft.com/office/drawing/2014/main" id="{1F1F5B77-197F-F10D-86DA-6A18E3EBEC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70A0C9-BC39-6395-FD7C-977D6E3DD6B0}"/>
              </a:ext>
            </a:extLst>
          </p:cNvPr>
          <p:cNvSpPr>
            <a:spLocks noGrp="1"/>
          </p:cNvSpPr>
          <p:nvPr>
            <p:ph type="sldNum" sz="quarter" idx="12"/>
          </p:nvPr>
        </p:nvSpPr>
        <p:spPr/>
        <p:txBody>
          <a:bodyPr/>
          <a:lstStyle/>
          <a:p>
            <a:fld id="{773EF5A2-93D6-4231-9987-DD1828B5D588}" type="slidenum">
              <a:rPr lang="en-IN" smtClean="0"/>
              <a:t>‹#›</a:t>
            </a:fld>
            <a:endParaRPr lang="en-IN"/>
          </a:p>
        </p:txBody>
      </p:sp>
    </p:spTree>
    <p:extLst>
      <p:ext uri="{BB962C8B-B14F-4D97-AF65-F5344CB8AC3E}">
        <p14:creationId xmlns:p14="http://schemas.microsoft.com/office/powerpoint/2010/main" val="36302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85AB7-86FF-DD8D-655E-78DDDE0CD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057FF-C5FE-E6FA-91A4-8718E94B2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6262F-B482-0745-BCD0-68E6A6971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D430F-BB14-4C8B-9B6F-59D31E85765D}" type="datetimeFigureOut">
              <a:rPr lang="en-IN" smtClean="0"/>
              <a:t>13-02-2023</a:t>
            </a:fld>
            <a:endParaRPr lang="en-IN"/>
          </a:p>
        </p:txBody>
      </p:sp>
      <p:sp>
        <p:nvSpPr>
          <p:cNvPr id="5" name="Footer Placeholder 4">
            <a:extLst>
              <a:ext uri="{FF2B5EF4-FFF2-40B4-BE49-F238E27FC236}">
                <a16:creationId xmlns:a16="http://schemas.microsoft.com/office/drawing/2014/main" id="{4816148F-3190-98A9-F512-0C234A0FB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ADC1A3-0671-7FAA-4790-DAE83CC98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EF5A2-93D6-4231-9987-DD1828B5D588}" type="slidenum">
              <a:rPr lang="en-IN" smtClean="0"/>
              <a:t>‹#›</a:t>
            </a:fld>
            <a:endParaRPr lang="en-IN"/>
          </a:p>
        </p:txBody>
      </p:sp>
    </p:spTree>
    <p:extLst>
      <p:ext uri="{BB962C8B-B14F-4D97-AF65-F5344CB8AC3E}">
        <p14:creationId xmlns:p14="http://schemas.microsoft.com/office/powerpoint/2010/main" val="297447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4A65-D003-B421-95DB-C0D35C978A7A}"/>
              </a:ext>
            </a:extLst>
          </p:cNvPr>
          <p:cNvSpPr>
            <a:spLocks noGrp="1"/>
          </p:cNvSpPr>
          <p:nvPr>
            <p:ph type="title"/>
          </p:nvPr>
        </p:nvSpPr>
        <p:spPr/>
        <p:txBody>
          <a:bodyPr/>
          <a:lstStyle/>
          <a:p>
            <a:r>
              <a:rPr lang="en-IN" b="1" dirty="0">
                <a:solidFill>
                  <a:schemeClr val="accent1"/>
                </a:solidFill>
              </a:rPr>
              <a:t>Introduction</a:t>
            </a:r>
          </a:p>
        </p:txBody>
      </p:sp>
      <p:sp>
        <p:nvSpPr>
          <p:cNvPr id="3" name="Content Placeholder 2">
            <a:extLst>
              <a:ext uri="{FF2B5EF4-FFF2-40B4-BE49-F238E27FC236}">
                <a16:creationId xmlns:a16="http://schemas.microsoft.com/office/drawing/2014/main" id="{607C4973-B954-F8EE-65A1-EF2797608DD0}"/>
              </a:ext>
            </a:extLst>
          </p:cNvPr>
          <p:cNvSpPr>
            <a:spLocks noGrp="1"/>
          </p:cNvSpPr>
          <p:nvPr>
            <p:ph idx="1"/>
          </p:nvPr>
        </p:nvSpPr>
        <p:spPr>
          <a:xfrm>
            <a:off x="838200" y="1446245"/>
            <a:ext cx="10515600" cy="4730718"/>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Signal processing is a discipline in electrical engineering and in mathematics that deals with analysis and processing of analog and digital signals. These signals include transmission signals , sound or voice signals , image signals , and other signals etc.</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Out of all these signals , the field that deals with the type of signals for which the input is an image and the output is also an image is done in image processing. As the name suggests, it deals with the processing on images.</a:t>
            </a:r>
          </a:p>
          <a:p>
            <a:pPr algn="just"/>
            <a:r>
              <a:rPr lang="en-US" b="1" i="0" dirty="0">
                <a:solidFill>
                  <a:srgbClr val="202124"/>
                </a:solidFill>
                <a:effectLst/>
                <a:latin typeface="arial" panose="020B0604020202020204" pitchFamily="34" charset="0"/>
              </a:rPr>
              <a:t>Analog signals have continuous electrical signals, while digital signals have non-continuous electrical signals</a:t>
            </a:r>
            <a:r>
              <a:rPr lang="en-US" b="0" i="0" dirty="0">
                <a:solidFill>
                  <a:srgbClr val="202124"/>
                </a:solidFill>
                <a:effectLst/>
                <a:latin typeface="arial" panose="020B0604020202020204" pitchFamily="34" charset="0"/>
              </a:rPr>
              <a:t>.</a:t>
            </a:r>
          </a:p>
          <a:p>
            <a:pPr algn="just"/>
            <a:r>
              <a:rPr lang="en-US" sz="2400" dirty="0">
                <a:solidFill>
                  <a:srgbClr val="202124"/>
                </a:solidFill>
                <a:latin typeface="Times New Roman" panose="02020603050405020304" pitchFamily="18" charset="0"/>
                <a:cs typeface="Times New Roman" panose="02020603050405020304" pitchFamily="18" charset="0"/>
              </a:rPr>
              <a:t>Analog image processing common example </a:t>
            </a:r>
            <a:r>
              <a:rPr lang="en-US" sz="2400" b="0" i="0" dirty="0">
                <a:solidFill>
                  <a:srgbClr val="000000"/>
                </a:solidFill>
                <a:effectLst/>
                <a:latin typeface="Times New Roman" panose="02020603050405020304" pitchFamily="18" charset="0"/>
                <a:cs typeface="Times New Roman" panose="02020603050405020304" pitchFamily="18" charset="0"/>
              </a:rPr>
              <a:t>is the television image.</a:t>
            </a:r>
          </a:p>
          <a:p>
            <a:r>
              <a:rPr lang="en-US" sz="2400" dirty="0">
                <a:solidFill>
                  <a:srgbClr val="202124"/>
                </a:solidFill>
                <a:latin typeface="Times New Roman" panose="02020603050405020304" pitchFamily="18" charset="0"/>
                <a:cs typeface="Times New Roman" panose="02020603050405020304" pitchFamily="18" charset="0"/>
              </a:rPr>
              <a:t>The digital image processing deals with developing a digital system that performs operations on a digital image.</a:t>
            </a:r>
            <a:endParaRPr lang="en-IN" sz="24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1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364A-CE1D-A68B-0ECF-3A39F9700330}"/>
              </a:ext>
            </a:extLst>
          </p:cNvPr>
          <p:cNvSpPr>
            <a:spLocks noGrp="1"/>
          </p:cNvSpPr>
          <p:nvPr>
            <p:ph type="title"/>
          </p:nvPr>
        </p:nvSpPr>
        <p:spPr>
          <a:xfrm>
            <a:off x="838200" y="365125"/>
            <a:ext cx="10515600" cy="847855"/>
          </a:xfrm>
        </p:spPr>
        <p:txBody>
          <a:bodyPr>
            <a:normAutofit/>
          </a:bodyPr>
          <a:lstStyle/>
          <a:p>
            <a:r>
              <a:rPr lang="en-US" sz="3200" b="1" i="0" dirty="0">
                <a:effectLst/>
                <a:latin typeface="source-serif-pro"/>
              </a:rPr>
              <a:t>Types of Images:</a:t>
            </a:r>
            <a:r>
              <a:rPr lang="en-US" sz="3200" b="0" i="0" dirty="0">
                <a:solidFill>
                  <a:schemeClr val="accent1"/>
                </a:solidFill>
                <a:effectLst/>
                <a:latin typeface="source-serif-pro"/>
              </a:rPr>
              <a:t> Binary, Grayscale, Color</a:t>
            </a:r>
            <a:endParaRPr lang="en-IN" sz="3200" dirty="0">
              <a:solidFill>
                <a:schemeClr val="accent1"/>
              </a:solidFill>
            </a:endParaRPr>
          </a:p>
        </p:txBody>
      </p:sp>
      <p:sp>
        <p:nvSpPr>
          <p:cNvPr id="3" name="Content Placeholder 2">
            <a:extLst>
              <a:ext uri="{FF2B5EF4-FFF2-40B4-BE49-F238E27FC236}">
                <a16:creationId xmlns:a16="http://schemas.microsoft.com/office/drawing/2014/main" id="{0A3CBEE1-F716-7DD0-1EAB-FA6D03B9CD58}"/>
              </a:ext>
            </a:extLst>
          </p:cNvPr>
          <p:cNvSpPr>
            <a:spLocks noGrp="1"/>
          </p:cNvSpPr>
          <p:nvPr>
            <p:ph idx="1"/>
          </p:nvPr>
        </p:nvSpPr>
        <p:spPr>
          <a:xfrm>
            <a:off x="670249" y="1212980"/>
            <a:ext cx="10515600" cy="5531822"/>
          </a:xfrm>
        </p:spPr>
        <p:txBody>
          <a:bodyPr>
            <a:normAutofit/>
          </a:bodyPr>
          <a:lstStyle/>
          <a:p>
            <a:pPr marL="0" indent="0">
              <a:buNone/>
            </a:pPr>
            <a:r>
              <a:rPr lang="en-IN" sz="1800" b="1"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BINARY IMAGE</a:t>
            </a:r>
            <a:r>
              <a:rPr lang="en-IN" sz="1800" b="1"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rPr>
              <a:t>:</a:t>
            </a:r>
            <a:r>
              <a:rPr lang="en-IN"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The binary image as its name suggests, contain only two pixel elements </a:t>
            </a:r>
            <a:r>
              <a:rPr lang="en-IN" sz="2000" spc="10" dirty="0" err="1">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i.e</a:t>
            </a:r>
            <a:r>
              <a:rPr lang="en-IN" sz="20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0 &amp; 1,where 0 refers to black and 1 refers to white. This image is also known as Monochrome. </a:t>
            </a:r>
            <a:r>
              <a:rPr lang="en-US" sz="2000" spc="10" dirty="0">
                <a:solidFill>
                  <a:srgbClr val="273239"/>
                </a:solidFill>
                <a:latin typeface="Times New Roman" panose="02020603050405020304" pitchFamily="18" charset="0"/>
                <a:cs typeface="Times New Roman" panose="02020603050405020304" pitchFamily="18" charset="0"/>
              </a:rPr>
              <a:t>In other words, a binary image has only two possible gray values or intensities 0 and 255, there are no intermediate values. Binary images are used as masks for indicating the pixels of interest in many image processing tasks. Below is the example of binary image.</a:t>
            </a:r>
          </a:p>
          <a:p>
            <a:endParaRPr lang="en-US" sz="1800" spc="10"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1800" spc="10" dirty="0">
              <a:solidFill>
                <a:srgbClr val="273239"/>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sz="2000" dirty="0"/>
          </a:p>
          <a:p>
            <a:pPr marL="0" indent="0">
              <a:buNone/>
            </a:pPr>
            <a:r>
              <a:rPr lang="en-IN" sz="1800" b="1"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800" b="1" spc="1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spc="1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b="1" spc="10" dirty="0">
                <a:solidFill>
                  <a:srgbClr val="273239"/>
                </a:solidFill>
                <a:latin typeface="Calibri" panose="020F0502020204030204" pitchFamily="34" charset="0"/>
                <a:ea typeface="Calibri" panose="020F0502020204030204" pitchFamily="34" charset="0"/>
                <a:cs typeface="Times New Roman" panose="02020603050405020304" pitchFamily="18" charset="0"/>
              </a:rPr>
              <a:t>					</a:t>
            </a:r>
            <a:r>
              <a:rPr lang="en-IN" sz="1800" b="1"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BINARY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3086" name="Picture 14">
            <a:extLst>
              <a:ext uri="{FF2B5EF4-FFF2-40B4-BE49-F238E27FC236}">
                <a16:creationId xmlns:a16="http://schemas.microsoft.com/office/drawing/2014/main" id="{373DBFAF-9D6B-35B5-7C6A-6FD7E3D97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429" y="3566291"/>
            <a:ext cx="3960066" cy="2231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09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CCF1-0445-D2D6-1A6D-B93D9845742D}"/>
              </a:ext>
            </a:extLst>
          </p:cNvPr>
          <p:cNvSpPr>
            <a:spLocks noGrp="1"/>
          </p:cNvSpPr>
          <p:nvPr>
            <p:ph type="title"/>
          </p:nvPr>
        </p:nvSpPr>
        <p:spPr>
          <a:xfrm>
            <a:off x="838200" y="365126"/>
            <a:ext cx="10515600" cy="773210"/>
          </a:xfrm>
        </p:spPr>
        <p:txBody>
          <a:bodyPr>
            <a:normAutofit/>
          </a:bodyPr>
          <a:lstStyle/>
          <a:p>
            <a:r>
              <a:rPr lang="en-US" sz="3200" b="1" spc="10" dirty="0">
                <a:solidFill>
                  <a:schemeClr val="accent1"/>
                </a:solidFill>
                <a:latin typeface="Calibri" panose="020F0502020204030204" pitchFamily="34" charset="0"/>
                <a:cs typeface="Times New Roman" panose="02020603050405020304" pitchFamily="18" charset="0"/>
              </a:rPr>
              <a:t>Grayscale Image</a:t>
            </a:r>
            <a:endParaRPr lang="en-IN" sz="3200" b="1" spc="10" dirty="0">
              <a:solidFill>
                <a:schemeClr val="accent1"/>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F85C36-0066-1A45-9312-3FB0C878319D}"/>
              </a:ext>
            </a:extLst>
          </p:cNvPr>
          <p:cNvSpPr>
            <a:spLocks noGrp="1"/>
          </p:cNvSpPr>
          <p:nvPr>
            <p:ph idx="1"/>
          </p:nvPr>
        </p:nvSpPr>
        <p:spPr>
          <a:xfrm>
            <a:off x="838200" y="915628"/>
            <a:ext cx="10515600" cy="5746429"/>
          </a:xfrm>
        </p:spPr>
        <p:txBody>
          <a:bodyPr>
            <a:normAutofit lnSpcReduction="10000"/>
          </a:bodyPr>
          <a:lstStyle/>
          <a:p>
            <a:pPr marL="0" indent="0">
              <a:buNone/>
            </a:pPr>
            <a:endParaRPr lang="en-US" sz="2000" b="0" i="0" dirty="0">
              <a:solidFill>
                <a:srgbClr val="292929"/>
              </a:solidFill>
              <a:effectLst/>
              <a:latin typeface="source-serif-pro"/>
            </a:endParaRPr>
          </a:p>
          <a:p>
            <a:pPr marL="0" indent="0">
              <a:buNone/>
            </a:pPr>
            <a:r>
              <a:rPr lang="en-US" sz="2000" b="0" i="0" dirty="0">
                <a:solidFill>
                  <a:srgbClr val="292929"/>
                </a:solidFill>
                <a:effectLst/>
                <a:latin typeface="source-serif-pro"/>
              </a:rPr>
              <a:t>Grayscale image has range of values from 0 to 255 </a:t>
            </a:r>
            <a:r>
              <a:rPr lang="en-US" sz="2000" b="0" i="0" dirty="0" err="1">
                <a:solidFill>
                  <a:srgbClr val="292929"/>
                </a:solidFill>
                <a:effectLst/>
                <a:latin typeface="source-serif-pro"/>
              </a:rPr>
              <a:t>i.e</a:t>
            </a:r>
            <a:r>
              <a:rPr lang="en-US" sz="2000" b="0" i="0" dirty="0">
                <a:solidFill>
                  <a:srgbClr val="292929"/>
                </a:solidFill>
                <a:effectLst/>
                <a:latin typeface="source-serif-pro"/>
              </a:rPr>
              <a:t> each pixel location can have any value between 0 and 255. </a:t>
            </a:r>
            <a:r>
              <a:rPr lang="en-US" sz="2000" dirty="0">
                <a:solidFill>
                  <a:srgbClr val="292929"/>
                </a:solidFill>
                <a:latin typeface="source-serif-pro"/>
              </a:rPr>
              <a:t>(</a:t>
            </a:r>
            <a:r>
              <a:rPr lang="en-IN" sz="2000" dirty="0">
                <a:solidFill>
                  <a:srgbClr val="292929"/>
                </a:solidFill>
                <a:latin typeface="source-serif-pro"/>
              </a:rPr>
              <a:t>127 stands for Gray). </a:t>
            </a:r>
            <a:r>
              <a:rPr lang="en-US" sz="2000" dirty="0">
                <a:solidFill>
                  <a:srgbClr val="292929"/>
                </a:solidFill>
                <a:latin typeface="source-serif-pro"/>
              </a:rPr>
              <a:t>If you watch old films around the 1950s, you are watching grayscale images (films are nothing but </a:t>
            </a:r>
            <a:r>
              <a:rPr lang="en-US" sz="2000" b="0" i="0" dirty="0">
                <a:solidFill>
                  <a:srgbClr val="292929"/>
                </a:solidFill>
                <a:effectLst/>
                <a:latin typeface="source-serif-pro"/>
              </a:rPr>
              <a:t>videos which are collection of individual images in proper sequence).</a:t>
            </a:r>
          </a:p>
          <a:p>
            <a:pPr marL="0" indent="0">
              <a:buNone/>
            </a:pPr>
            <a:endParaRPr lang="en-US" dirty="0">
              <a:solidFill>
                <a:srgbClr val="292929"/>
              </a:solidFill>
              <a:latin typeface="source-serif-pro"/>
            </a:endParaRPr>
          </a:p>
          <a:p>
            <a:pPr marL="0" indent="0">
              <a:buNone/>
            </a:pPr>
            <a:endParaRPr lang="en-US" sz="2400" dirty="0">
              <a:solidFill>
                <a:srgbClr val="292929"/>
              </a:solidFill>
              <a:latin typeface="source-serif-pro"/>
            </a:endParaRPr>
          </a:p>
          <a:p>
            <a:pPr marL="0" indent="0">
              <a:buNone/>
            </a:pPr>
            <a:endParaRPr lang="en-US" b="0" i="0" dirty="0">
              <a:solidFill>
                <a:srgbClr val="292929"/>
              </a:solidFill>
              <a:effectLst/>
              <a:latin typeface="source-serif-pro"/>
            </a:endParaRPr>
          </a:p>
          <a:p>
            <a:pPr marL="0" indent="0">
              <a:buNone/>
            </a:pPr>
            <a:endParaRPr lang="en-US" dirty="0">
              <a:solidFill>
                <a:srgbClr val="292929"/>
              </a:solidFill>
              <a:latin typeface="source-serif-pro"/>
            </a:endParaRPr>
          </a:p>
          <a:p>
            <a:pPr marL="0" indent="0">
              <a:buNone/>
            </a:pPr>
            <a:endParaRPr lang="en-IN" dirty="0"/>
          </a:p>
          <a:p>
            <a:pPr marL="0" indent="0">
              <a:buNone/>
            </a:pPr>
            <a:endParaRPr lang="en-IN" dirty="0"/>
          </a:p>
          <a:p>
            <a:pPr marL="0" indent="0">
              <a:buNone/>
            </a:pPr>
            <a:endParaRPr lang="en-IN" dirty="0"/>
          </a:p>
          <a:p>
            <a:pPr marL="0" indent="0">
              <a:buNone/>
            </a:pPr>
            <a:endParaRPr lang="en-US" sz="2000" b="0" i="0" dirty="0">
              <a:solidFill>
                <a:srgbClr val="202124"/>
              </a:solidFill>
              <a:effectLst/>
              <a:latin typeface="arial" panose="020B0604020202020204" pitchFamily="34" charset="0"/>
            </a:endParaRPr>
          </a:p>
          <a:p>
            <a:pPr marL="0" indent="0">
              <a:buNone/>
            </a:pPr>
            <a:r>
              <a:rPr lang="en-US" sz="2000" b="0" i="0" dirty="0">
                <a:solidFill>
                  <a:srgbClr val="202124"/>
                </a:solidFill>
                <a:effectLst/>
                <a:latin typeface="arial" panose="020B0604020202020204" pitchFamily="34" charset="0"/>
              </a:rPr>
              <a:t>In an 8-bit image </a:t>
            </a:r>
            <a:r>
              <a:rPr lang="en-US" sz="2000" b="1" i="0" dirty="0">
                <a:solidFill>
                  <a:srgbClr val="202124"/>
                </a:solidFill>
                <a:effectLst/>
                <a:latin typeface="arial" panose="020B0604020202020204" pitchFamily="34" charset="0"/>
              </a:rPr>
              <a:t>each pixel occupies exactly one byte</a:t>
            </a:r>
            <a:r>
              <a:rPr lang="en-US" sz="2000" b="0" i="0" dirty="0">
                <a:solidFill>
                  <a:srgbClr val="202124"/>
                </a:solidFill>
                <a:effectLst/>
                <a:latin typeface="arial" panose="020B0604020202020204" pitchFamily="34" charset="0"/>
              </a:rPr>
              <a:t>. This means each pixel has </a:t>
            </a:r>
            <a:r>
              <a:rPr lang="en-IN" sz="1800" spc="10" dirty="0">
                <a:solidFill>
                  <a:srgbClr val="273239"/>
                </a:solidFill>
                <a:effectLst/>
                <a:latin typeface="Times New Roman" panose="02020603050405020304" pitchFamily="18" charset="0"/>
                <a:ea typeface="Times New Roman" panose="02020603050405020304" pitchFamily="18" charset="0"/>
              </a:rPr>
              <a:t>2</a:t>
            </a:r>
            <a:r>
              <a:rPr lang="en-IN" sz="1800" spc="10" baseline="30000" dirty="0">
                <a:solidFill>
                  <a:srgbClr val="273239"/>
                </a:solidFill>
                <a:effectLst/>
                <a:latin typeface="Times New Roman" panose="02020603050405020304" pitchFamily="18" charset="0"/>
                <a:ea typeface="Times New Roman" panose="02020603050405020304" pitchFamily="18" charset="0"/>
              </a:rPr>
              <a:t>8</a:t>
            </a:r>
            <a:r>
              <a:rPr lang="en-US" sz="2000" b="0" i="0" dirty="0">
                <a:solidFill>
                  <a:srgbClr val="202124"/>
                </a:solidFill>
                <a:effectLst/>
                <a:latin typeface="arial" panose="020B0604020202020204" pitchFamily="34" charset="0"/>
              </a:rPr>
              <a:t> (256) possible numerical values, from 0 to 255.</a:t>
            </a:r>
            <a:endParaRPr lang="en-IN" sz="2000" dirty="0"/>
          </a:p>
        </p:txBody>
      </p:sp>
      <p:pic>
        <p:nvPicPr>
          <p:cNvPr id="7" name="Picture 6">
            <a:extLst>
              <a:ext uri="{FF2B5EF4-FFF2-40B4-BE49-F238E27FC236}">
                <a16:creationId xmlns:a16="http://schemas.microsoft.com/office/drawing/2014/main" id="{201FB364-E6CB-8138-6F66-D6978F7B0F39}"/>
              </a:ext>
            </a:extLst>
          </p:cNvPr>
          <p:cNvPicPr>
            <a:picLocks noChangeAspect="1"/>
          </p:cNvPicPr>
          <p:nvPr/>
        </p:nvPicPr>
        <p:blipFill>
          <a:blip r:embed="rId2"/>
          <a:stretch>
            <a:fillRect/>
          </a:stretch>
        </p:blipFill>
        <p:spPr>
          <a:xfrm>
            <a:off x="4170784" y="2376437"/>
            <a:ext cx="3536985" cy="3268583"/>
          </a:xfrm>
          <a:prstGeom prst="rect">
            <a:avLst/>
          </a:prstGeom>
        </p:spPr>
      </p:pic>
    </p:spTree>
    <p:extLst>
      <p:ext uri="{BB962C8B-B14F-4D97-AF65-F5344CB8AC3E}">
        <p14:creationId xmlns:p14="http://schemas.microsoft.com/office/powerpoint/2010/main" val="93489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7137-7F20-2B82-AB9A-E01757280932}"/>
              </a:ext>
            </a:extLst>
          </p:cNvPr>
          <p:cNvSpPr>
            <a:spLocks noGrp="1"/>
          </p:cNvSpPr>
          <p:nvPr>
            <p:ph type="title"/>
          </p:nvPr>
        </p:nvSpPr>
        <p:spPr>
          <a:xfrm>
            <a:off x="838200" y="365125"/>
            <a:ext cx="10515600" cy="978483"/>
          </a:xfrm>
        </p:spPr>
        <p:txBody>
          <a:bodyPr>
            <a:normAutofit/>
          </a:bodyPr>
          <a:lstStyle/>
          <a:p>
            <a:r>
              <a:rPr lang="en-IN" sz="3600" b="1" dirty="0" err="1">
                <a:solidFill>
                  <a:schemeClr val="accent1"/>
                </a:solidFill>
              </a:rPr>
              <a:t>Color</a:t>
            </a:r>
            <a:r>
              <a:rPr lang="en-IN" sz="3600" b="1" dirty="0">
                <a:solidFill>
                  <a:schemeClr val="accent1"/>
                </a:solidFill>
              </a:rPr>
              <a:t> Image</a:t>
            </a:r>
          </a:p>
        </p:txBody>
      </p:sp>
      <p:sp>
        <p:nvSpPr>
          <p:cNvPr id="3" name="Content Placeholder 2">
            <a:extLst>
              <a:ext uri="{FF2B5EF4-FFF2-40B4-BE49-F238E27FC236}">
                <a16:creationId xmlns:a16="http://schemas.microsoft.com/office/drawing/2014/main" id="{0BFB0AF8-A583-8007-8B4B-478F5DC5B030}"/>
              </a:ext>
            </a:extLst>
          </p:cNvPr>
          <p:cNvSpPr>
            <a:spLocks noGrp="1"/>
          </p:cNvSpPr>
          <p:nvPr>
            <p:ph idx="1"/>
          </p:nvPr>
        </p:nvSpPr>
        <p:spPr>
          <a:xfrm>
            <a:off x="838200" y="1240971"/>
            <a:ext cx="10515600" cy="4935992"/>
          </a:xfrm>
        </p:spPr>
        <p:txBody>
          <a:bodyPr>
            <a:normAutofit lnSpcReduction="10000"/>
          </a:bodyPr>
          <a:lstStyle/>
          <a:p>
            <a:pPr marL="0" lvl="0" indent="0" fontAlgn="base">
              <a:lnSpc>
                <a:spcPct val="115000"/>
              </a:lnSpc>
              <a:spcAft>
                <a:spcPts val="1000"/>
              </a:spcAft>
              <a:buNone/>
              <a:tabLst>
                <a:tab pos="457200" algn="l"/>
              </a:tabLst>
            </a:pPr>
            <a:r>
              <a:rPr lang="en-US" sz="2000" b="0" i="0" dirty="0">
                <a:solidFill>
                  <a:srgbClr val="292929"/>
                </a:solidFill>
                <a:effectLst/>
                <a:latin typeface="Times New Roman" panose="02020603050405020304" pitchFamily="18" charset="0"/>
                <a:cs typeface="Times New Roman" panose="02020603050405020304" pitchFamily="18" charset="0"/>
              </a:rPr>
              <a:t>Both binary image and grayscale image are 2-dimensional arrays, where at every location, you have one value to represent the pixel. T</a:t>
            </a:r>
            <a:r>
              <a:rPr lang="en-US" sz="2000" dirty="0">
                <a:solidFill>
                  <a:srgbClr val="292929"/>
                </a:solidFill>
                <a:latin typeface="Times New Roman" panose="02020603050405020304" pitchFamily="18" charset="0"/>
                <a:cs typeface="Times New Roman" panose="02020603050405020304" pitchFamily="18" charset="0"/>
              </a:rPr>
              <a:t>o</a:t>
            </a:r>
            <a:r>
              <a:rPr lang="en-US" sz="2000" b="0" i="0" dirty="0">
                <a:solidFill>
                  <a:srgbClr val="292929"/>
                </a:solidFill>
                <a:effectLst/>
                <a:latin typeface="Times New Roman" panose="02020603050405020304" pitchFamily="18" charset="0"/>
                <a:cs typeface="Times New Roman" panose="02020603050405020304" pitchFamily="18" charset="0"/>
              </a:rPr>
              <a:t> represent a color image, we need more than one value for each pixel. </a:t>
            </a:r>
            <a:r>
              <a:rPr lang="en-US" sz="1200" b="0" i="0" dirty="0">
                <a:solidFill>
                  <a:srgbClr val="292929"/>
                </a:solidFill>
                <a:effectLst/>
                <a:latin typeface="source-serif-pro"/>
              </a:rPr>
              <a:t> </a:t>
            </a:r>
            <a:r>
              <a:rPr lang="en-US" sz="2000" dirty="0">
                <a:solidFill>
                  <a:srgbClr val="292929"/>
                </a:solidFill>
                <a:latin typeface="Times New Roman" panose="02020603050405020304" pitchFamily="18" charset="0"/>
                <a:cs typeface="Times New Roman" panose="02020603050405020304" pitchFamily="18" charset="0"/>
              </a:rPr>
              <a:t>Typically one needs 3 values for each pixel to represent any color. This came from the idea that any color can be formed by combining 3 basic colors Red, Blue and Green. </a:t>
            </a:r>
            <a:br>
              <a:rPr lang="en-IN" sz="1800"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rgbClr val="292929"/>
                </a:solidFill>
                <a:latin typeface="Times New Roman" panose="02020603050405020304" pitchFamily="18" charset="0"/>
                <a:cs typeface="Times New Roman" panose="02020603050405020304" pitchFamily="18" charset="0"/>
              </a:rPr>
              <a:t>This is actually called </a:t>
            </a:r>
            <a:r>
              <a:rPr lang="en-US" sz="2000" b="1" dirty="0">
                <a:solidFill>
                  <a:srgbClr val="292929"/>
                </a:solidFill>
                <a:latin typeface="Times New Roman" panose="02020603050405020304" pitchFamily="18" charset="0"/>
                <a:cs typeface="Times New Roman" panose="02020603050405020304" pitchFamily="18" charset="0"/>
              </a:rPr>
              <a:t>RGB color format</a:t>
            </a:r>
            <a:r>
              <a:rPr lang="en-US" sz="2000" dirty="0">
                <a:solidFill>
                  <a:srgbClr val="292929"/>
                </a:solidFill>
                <a:latin typeface="Times New Roman" panose="02020603050405020304" pitchFamily="18" charset="0"/>
                <a:cs typeface="Times New Roman" panose="02020603050405020304" pitchFamily="18" charset="0"/>
              </a:rPr>
              <a:t>. </a:t>
            </a:r>
          </a:p>
          <a:p>
            <a:pPr marL="0" lvl="0" indent="0" fontAlgn="base">
              <a:lnSpc>
                <a:spcPct val="115000"/>
              </a:lnSpc>
              <a:spcAft>
                <a:spcPts val="1000"/>
              </a:spcAft>
              <a:buNone/>
              <a:tabLst>
                <a:tab pos="457200" algn="l"/>
              </a:tabLst>
            </a:pPr>
            <a:r>
              <a:rPr lang="en-IN" sz="1800" b="1" spc="10" dirty="0">
                <a:solidFill>
                  <a:srgbClr val="273239"/>
                </a:solidFill>
                <a:effectLst/>
                <a:ea typeface="Calibri" panose="020F0502020204030204" pitchFamily="34" charset="0"/>
              </a:rPr>
              <a:t>8 bit COLOR FORMAT </a:t>
            </a:r>
            <a:r>
              <a:rPr lang="en-IN" sz="1800" spc="10" dirty="0">
                <a:solidFill>
                  <a:srgbClr val="273239"/>
                </a:solidFill>
                <a:effectLst/>
                <a:latin typeface="Times New Roman" panose="02020603050405020304" pitchFamily="18" charset="0"/>
                <a:ea typeface="Calibri" panose="020F0502020204030204" pitchFamily="34" charset="0"/>
              </a:rPr>
              <a:t>– It is the most famous image format. It has 256 different shades of </a:t>
            </a:r>
            <a:r>
              <a:rPr lang="en-IN" sz="1800" spc="10" dirty="0" err="1">
                <a:solidFill>
                  <a:srgbClr val="273239"/>
                </a:solidFill>
                <a:effectLst/>
                <a:latin typeface="Times New Roman" panose="02020603050405020304" pitchFamily="18" charset="0"/>
                <a:ea typeface="Calibri" panose="020F0502020204030204" pitchFamily="34" charset="0"/>
              </a:rPr>
              <a:t>colors</a:t>
            </a:r>
            <a:r>
              <a:rPr lang="en-IN" sz="1800" spc="10" dirty="0">
                <a:solidFill>
                  <a:srgbClr val="273239"/>
                </a:solidFill>
                <a:effectLst/>
                <a:latin typeface="Times New Roman" panose="02020603050405020304" pitchFamily="18" charset="0"/>
                <a:ea typeface="Calibri" panose="020F0502020204030204" pitchFamily="34" charset="0"/>
              </a:rPr>
              <a:t> in i</a:t>
            </a:r>
            <a:r>
              <a:rPr lang="en-IN" sz="1800" spc="10" dirty="0">
                <a:solidFill>
                  <a:srgbClr val="273239"/>
                </a:solidFill>
                <a:latin typeface="Times New Roman" panose="02020603050405020304" pitchFamily="18" charset="0"/>
                <a:ea typeface="Calibri" panose="020F0502020204030204" pitchFamily="34" charset="0"/>
              </a:rPr>
              <a:t>t. Also called Grayscale image.</a:t>
            </a:r>
          </a:p>
          <a:p>
            <a:pPr marL="0" lvl="0" indent="0" fontAlgn="base">
              <a:lnSpc>
                <a:spcPct val="115000"/>
              </a:lnSpc>
              <a:spcAft>
                <a:spcPts val="1000"/>
              </a:spcAft>
              <a:buNone/>
              <a:tabLst>
                <a:tab pos="457200" algn="l"/>
              </a:tabLst>
            </a:pPr>
            <a:r>
              <a:rPr lang="en-IN" sz="1800" b="1" spc="10" dirty="0">
                <a:solidFill>
                  <a:srgbClr val="273239"/>
                </a:solidFill>
                <a:effectLst/>
                <a:latin typeface="Times New Roman" panose="02020603050405020304" pitchFamily="18" charset="0"/>
                <a:ea typeface="Calibri" panose="020F0502020204030204" pitchFamily="34" charset="0"/>
              </a:rPr>
              <a:t>16 bit COLOR FORMAT </a:t>
            </a:r>
            <a:r>
              <a:rPr lang="en-IN" sz="1800" spc="10" dirty="0">
                <a:solidFill>
                  <a:srgbClr val="273239"/>
                </a:solidFill>
                <a:effectLst/>
                <a:latin typeface="Times New Roman" panose="02020603050405020304" pitchFamily="18" charset="0"/>
                <a:ea typeface="Calibri" panose="020F0502020204030204" pitchFamily="34" charset="0"/>
              </a:rPr>
              <a:t>- It has 65,536 different </a:t>
            </a:r>
            <a:r>
              <a:rPr lang="en-IN" sz="1800" spc="10" dirty="0" err="1">
                <a:solidFill>
                  <a:srgbClr val="273239"/>
                </a:solidFill>
                <a:effectLst/>
                <a:latin typeface="Times New Roman" panose="02020603050405020304" pitchFamily="18" charset="0"/>
                <a:ea typeface="Calibri" panose="020F0502020204030204" pitchFamily="34" charset="0"/>
              </a:rPr>
              <a:t>colors</a:t>
            </a:r>
            <a:r>
              <a:rPr lang="en-IN" sz="1800" spc="10" dirty="0">
                <a:solidFill>
                  <a:srgbClr val="273239"/>
                </a:solidFill>
                <a:effectLst/>
                <a:latin typeface="Times New Roman" panose="02020603050405020304" pitchFamily="18" charset="0"/>
                <a:ea typeface="Calibri" panose="020F0502020204030204" pitchFamily="34" charset="0"/>
              </a:rPr>
              <a:t> in it. It is also known as High </a:t>
            </a:r>
            <a:r>
              <a:rPr lang="en-IN" sz="1800" spc="10" dirty="0" err="1">
                <a:solidFill>
                  <a:srgbClr val="273239"/>
                </a:solidFill>
                <a:effectLst/>
                <a:latin typeface="Times New Roman" panose="02020603050405020304" pitchFamily="18" charset="0"/>
                <a:ea typeface="Calibri" panose="020F0502020204030204" pitchFamily="34" charset="0"/>
              </a:rPr>
              <a:t>Color</a:t>
            </a:r>
            <a:r>
              <a:rPr lang="en-IN" sz="1800" spc="10" dirty="0">
                <a:solidFill>
                  <a:srgbClr val="273239"/>
                </a:solidFill>
                <a:effectLst/>
                <a:latin typeface="Times New Roman" panose="02020603050405020304" pitchFamily="18" charset="0"/>
                <a:ea typeface="Calibri" panose="020F0502020204030204" pitchFamily="34" charset="0"/>
              </a:rPr>
              <a:t> Format. </a:t>
            </a:r>
            <a:r>
              <a:rPr lang="en-US" sz="2000" dirty="0">
                <a:solidFill>
                  <a:srgbClr val="292929"/>
                </a:solidFill>
                <a:latin typeface="Times New Roman" panose="02020603050405020304" pitchFamily="18" charset="0"/>
                <a:cs typeface="Times New Roman" panose="02020603050405020304" pitchFamily="18" charset="0"/>
              </a:rPr>
              <a:t>(</a:t>
            </a:r>
            <a:r>
              <a:rPr lang="en-IN" sz="2000" dirty="0">
                <a:solidFill>
                  <a:srgbClr val="292929"/>
                </a:solidFill>
                <a:latin typeface="Times New Roman" panose="02020603050405020304" pitchFamily="18" charset="0"/>
                <a:cs typeface="Times New Roman" panose="02020603050405020304" pitchFamily="18" charset="0"/>
              </a:rPr>
              <a:t>5 bits for R, 6 bits for G, 5 bits for B)</a:t>
            </a:r>
          </a:p>
          <a:p>
            <a:pPr marL="0" indent="0" algn="just">
              <a:buNone/>
            </a:pPr>
            <a:r>
              <a:rPr lang="en-IN" sz="1800" b="1" spc="10" dirty="0">
                <a:solidFill>
                  <a:srgbClr val="273239"/>
                </a:solidFill>
                <a:latin typeface="Times New Roman" panose="02020603050405020304" pitchFamily="18" charset="0"/>
              </a:rPr>
              <a:t>24 bit COLOR FORMAT - </a:t>
            </a:r>
            <a:r>
              <a:rPr lang="en-US" sz="1800" spc="10" dirty="0">
                <a:solidFill>
                  <a:srgbClr val="273239"/>
                </a:solidFill>
                <a:latin typeface="Times New Roman" panose="02020603050405020304" pitchFamily="18" charset="0"/>
              </a:rPr>
              <a:t>The 24-bit color format is also known as the true color format. As 24 can be equally divided on 8, so it is distributed equally between 3 different colors (</a:t>
            </a:r>
            <a:r>
              <a:rPr lang="en-IN" sz="1800" spc="10" dirty="0">
                <a:solidFill>
                  <a:srgbClr val="273239"/>
                </a:solidFill>
                <a:latin typeface="Times New Roman" panose="02020603050405020304" pitchFamily="18" charset="0"/>
              </a:rPr>
              <a:t>8 bits for R, 8 bits for G, 8 bits for B)</a:t>
            </a:r>
            <a:endParaRPr lang="en-US" sz="1800" spc="10" dirty="0">
              <a:solidFill>
                <a:srgbClr val="273239"/>
              </a:solidFill>
              <a:latin typeface="Times New Roman" panose="02020603050405020304" pitchFamily="18" charset="0"/>
            </a:endParaRPr>
          </a:p>
          <a:p>
            <a:pPr marL="0" indent="0">
              <a:buNone/>
            </a:pPr>
            <a:br>
              <a:rPr lang="en-US" sz="1400" dirty="0"/>
            </a:br>
            <a:endParaRPr lang="en-IN" sz="2000" dirty="0">
              <a:solidFill>
                <a:srgbClr val="292929"/>
              </a:solidFill>
              <a:latin typeface="Times New Roman" panose="02020603050405020304" pitchFamily="18" charset="0"/>
              <a:cs typeface="Times New Roman" panose="02020603050405020304" pitchFamily="18" charset="0"/>
            </a:endParaRPr>
          </a:p>
          <a:p>
            <a:pPr marL="0" lvl="0" indent="0" fontAlgn="base">
              <a:lnSpc>
                <a:spcPct val="115000"/>
              </a:lnSpc>
              <a:spcAft>
                <a:spcPts val="1000"/>
              </a:spcAft>
              <a:buNone/>
              <a:tabLst>
                <a:tab pos="457200" algn="l"/>
              </a:tabLst>
            </a:pPr>
            <a:endParaRPr lang="en-IN" sz="2000" dirty="0">
              <a:solidFill>
                <a:srgbClr val="292929"/>
              </a:solidFill>
              <a:latin typeface="Times New Roman" panose="02020603050405020304" pitchFamily="18" charset="0"/>
              <a:cs typeface="Times New Roman" panose="02020603050405020304" pitchFamily="18" charset="0"/>
            </a:endParaRPr>
          </a:p>
          <a:p>
            <a:pPr marL="0" lvl="0" indent="0" fontAlgn="base">
              <a:lnSpc>
                <a:spcPct val="115000"/>
              </a:lnSpc>
              <a:spcAft>
                <a:spcPts val="1000"/>
              </a:spcAft>
              <a:buNone/>
              <a:tabLst>
                <a:tab pos="457200" algn="l"/>
              </a:tabLst>
            </a:pPr>
            <a:endParaRPr lang="en-IN" sz="2000" dirty="0">
              <a:solidFill>
                <a:srgbClr val="292929"/>
              </a:solidFill>
              <a:latin typeface="Times New Roman" panose="02020603050405020304" pitchFamily="18" charset="0"/>
              <a:cs typeface="Times New Roman" panose="02020603050405020304" pitchFamily="18" charset="0"/>
            </a:endParaRPr>
          </a:p>
          <a:p>
            <a:pPr marL="0" lvl="0" indent="0" fontAlgn="base">
              <a:lnSpc>
                <a:spcPct val="115000"/>
              </a:lnSpc>
              <a:spcAft>
                <a:spcPts val="1000"/>
              </a:spcAft>
              <a:buNone/>
              <a:tabLst>
                <a:tab pos="457200" algn="l"/>
              </a:tabLst>
            </a:pPr>
            <a:endParaRPr lang="en-IN" sz="20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76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5E6A-0262-382D-9D98-5A406FD4AE28}"/>
              </a:ext>
            </a:extLst>
          </p:cNvPr>
          <p:cNvSpPr>
            <a:spLocks noGrp="1"/>
          </p:cNvSpPr>
          <p:nvPr>
            <p:ph type="title"/>
          </p:nvPr>
        </p:nvSpPr>
        <p:spPr>
          <a:xfrm>
            <a:off x="838200" y="365126"/>
            <a:ext cx="10515600" cy="1137104"/>
          </a:xfrm>
        </p:spPr>
        <p:txBody>
          <a:bodyPr>
            <a:normAutofit fontScale="90000"/>
          </a:bodyPr>
          <a:lstStyle/>
          <a:p>
            <a:r>
              <a:rPr lang="en-IN" sz="3600" b="1" dirty="0">
                <a:solidFill>
                  <a:schemeClr val="accent1"/>
                </a:solidFill>
              </a:rPr>
              <a:t>Image as a Matrix</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599832-34A7-DD9C-07A0-117CED2B319A}"/>
              </a:ext>
            </a:extLst>
          </p:cNvPr>
          <p:cNvSpPr>
            <a:spLocks noGrp="1"/>
          </p:cNvSpPr>
          <p:nvPr>
            <p:ph idx="1"/>
          </p:nvPr>
        </p:nvSpPr>
        <p:spPr>
          <a:xfrm>
            <a:off x="838200" y="1825625"/>
            <a:ext cx="10515600" cy="3847387"/>
          </a:xfrm>
        </p:spPr>
        <p:txBody>
          <a:bodyPr/>
          <a:lstStyle/>
          <a:p>
            <a:pPr marL="0" indent="0">
              <a:buNone/>
            </a:pPr>
            <a:r>
              <a:rPr lang="en-IN" sz="1800"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As we know, images are represented in rows and columns we have the following syntax in which images are represented: </a:t>
            </a:r>
          </a:p>
          <a:p>
            <a:pPr marL="0" indent="0">
              <a:buNone/>
            </a:pPr>
            <a:endParaRPr lang="en-IN" sz="1800" spc="10" dirty="0">
              <a:solidFill>
                <a:srgbClr val="273239"/>
              </a:solidFill>
              <a:latin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r>
              <a:rPr lang="en-IN" sz="1800"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The right side of this equation is digital image by definition. Every element of this matrix is called image element , picture element , or pixel. </a:t>
            </a:r>
            <a:endParaRPr lang="en-IN" dirty="0"/>
          </a:p>
        </p:txBody>
      </p:sp>
      <p:pic>
        <p:nvPicPr>
          <p:cNvPr id="8" name="Picture 7">
            <a:extLst>
              <a:ext uri="{FF2B5EF4-FFF2-40B4-BE49-F238E27FC236}">
                <a16:creationId xmlns:a16="http://schemas.microsoft.com/office/drawing/2014/main" id="{1F911DC0-D469-1495-0347-A74A7D648F3D}"/>
              </a:ext>
            </a:extLst>
          </p:cNvPr>
          <p:cNvPicPr>
            <a:picLocks noChangeAspect="1"/>
          </p:cNvPicPr>
          <p:nvPr/>
        </p:nvPicPr>
        <p:blipFill>
          <a:blip r:embed="rId2"/>
          <a:stretch>
            <a:fillRect/>
          </a:stretch>
        </p:blipFill>
        <p:spPr>
          <a:xfrm>
            <a:off x="4148137" y="2533650"/>
            <a:ext cx="3895725" cy="1790700"/>
          </a:xfrm>
          <a:prstGeom prst="rect">
            <a:avLst/>
          </a:prstGeom>
        </p:spPr>
      </p:pic>
    </p:spTree>
    <p:extLst>
      <p:ext uri="{BB962C8B-B14F-4D97-AF65-F5344CB8AC3E}">
        <p14:creationId xmlns:p14="http://schemas.microsoft.com/office/powerpoint/2010/main" val="368309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07F2-4FDC-7A97-7A21-82E0B0808C45}"/>
              </a:ext>
            </a:extLst>
          </p:cNvPr>
          <p:cNvSpPr>
            <a:spLocks noGrp="1"/>
          </p:cNvSpPr>
          <p:nvPr>
            <p:ph type="title"/>
          </p:nvPr>
        </p:nvSpPr>
        <p:spPr>
          <a:xfrm>
            <a:off x="838200" y="365126"/>
            <a:ext cx="8464420" cy="941160"/>
          </a:xfrm>
        </p:spPr>
        <p:txBody>
          <a:bodyPr>
            <a:normAutofit fontScale="90000"/>
          </a:bodyPr>
          <a:lstStyle/>
          <a:p>
            <a:r>
              <a:rPr lang="en-IN" sz="1800" b="1" spc="1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OVERLAPPING FIELDS WITH IMAGE PROCESSING</a:t>
            </a:r>
            <a:br>
              <a:rPr lang="en-IN" sz="1800" b="1" dirty="0">
                <a:solidFill>
                  <a:schemeClr val="accent1"/>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solidFill>
                <a:schemeClr val="accent1"/>
              </a:solidFill>
            </a:endParaRPr>
          </a:p>
        </p:txBody>
      </p:sp>
      <p:pic>
        <p:nvPicPr>
          <p:cNvPr id="4" name="Content Placeholder 3">
            <a:extLst>
              <a:ext uri="{FF2B5EF4-FFF2-40B4-BE49-F238E27FC236}">
                <a16:creationId xmlns:a16="http://schemas.microsoft.com/office/drawing/2014/main" id="{00ED46A5-9327-C4B1-FFA3-0D69C3C40DDC}"/>
              </a:ext>
            </a:extLst>
          </p:cNvPr>
          <p:cNvPicPr>
            <a:picLocks noGrp="1" noChangeAspect="1"/>
          </p:cNvPicPr>
          <p:nvPr>
            <p:ph idx="1"/>
          </p:nvPr>
        </p:nvPicPr>
        <p:blipFill>
          <a:blip r:embed="rId2"/>
          <a:stretch>
            <a:fillRect/>
          </a:stretch>
        </p:blipFill>
        <p:spPr>
          <a:xfrm>
            <a:off x="1287624" y="1017037"/>
            <a:ext cx="6262117" cy="3576844"/>
          </a:xfrm>
          <a:prstGeom prst="rect">
            <a:avLst/>
          </a:prstGeom>
        </p:spPr>
      </p:pic>
    </p:spTree>
    <p:extLst>
      <p:ext uri="{BB962C8B-B14F-4D97-AF65-F5344CB8AC3E}">
        <p14:creationId xmlns:p14="http://schemas.microsoft.com/office/powerpoint/2010/main" val="295000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4443-3844-EB88-5745-915834F249F8}"/>
              </a:ext>
            </a:extLst>
          </p:cNvPr>
          <p:cNvSpPr>
            <a:spLocks noGrp="1"/>
          </p:cNvSpPr>
          <p:nvPr>
            <p:ph type="title"/>
          </p:nvPr>
        </p:nvSpPr>
        <p:spPr/>
        <p:txBody>
          <a:bodyPr/>
          <a:lstStyle/>
          <a:p>
            <a:r>
              <a:rPr lang="en-IN" sz="3200" b="1" dirty="0">
                <a:solidFill>
                  <a:schemeClr val="accent1"/>
                </a:solidFill>
              </a:rPr>
              <a:t>PHASES OF IMAGE PROCESSING:</a:t>
            </a:r>
            <a:br>
              <a:rPr lang="en-IN" sz="3200" b="1" dirty="0">
                <a:solidFill>
                  <a:schemeClr val="accent1"/>
                </a:solidFill>
              </a:rPr>
            </a:br>
            <a:endParaRPr lang="en-IN" sz="3200" b="1" dirty="0">
              <a:solidFill>
                <a:schemeClr val="accent1"/>
              </a:solidFill>
            </a:endParaRPr>
          </a:p>
        </p:txBody>
      </p:sp>
      <p:sp>
        <p:nvSpPr>
          <p:cNvPr id="3" name="Content Placeholder 2">
            <a:extLst>
              <a:ext uri="{FF2B5EF4-FFF2-40B4-BE49-F238E27FC236}">
                <a16:creationId xmlns:a16="http://schemas.microsoft.com/office/drawing/2014/main" id="{198D2CB4-48B5-72F7-D38B-FF35BC558B9D}"/>
              </a:ext>
            </a:extLst>
          </p:cNvPr>
          <p:cNvSpPr>
            <a:spLocks noGrp="1"/>
          </p:cNvSpPr>
          <p:nvPr>
            <p:ph idx="1"/>
          </p:nvPr>
        </p:nvSpPr>
        <p:spPr>
          <a:xfrm>
            <a:off x="903514" y="1464906"/>
            <a:ext cx="10769082" cy="4860018"/>
          </a:xfrm>
        </p:spPr>
        <p:txBody>
          <a:bodyPr>
            <a:normAutofit fontScale="62500" lnSpcReduction="20000"/>
          </a:bodyPr>
          <a:lstStyle/>
          <a:p>
            <a:pPr marL="0" indent="0" fontAlgn="base">
              <a:buNone/>
            </a:pPr>
            <a:r>
              <a:rPr lang="en-IN" sz="2900" spc="10" dirty="0">
                <a:solidFill>
                  <a:srgbClr val="273239"/>
                </a:solidFill>
                <a:effectLst/>
                <a:latin typeface="Times New Roman" panose="02020603050405020304" pitchFamily="18" charset="0"/>
                <a:ea typeface="Times New Roman" panose="02020603050405020304" pitchFamily="18" charset="0"/>
              </a:rPr>
              <a:t>1.</a:t>
            </a:r>
            <a:r>
              <a:rPr lang="en-IN" sz="2900" b="1" spc="10" dirty="0">
                <a:solidFill>
                  <a:srgbClr val="273239"/>
                </a:solidFill>
                <a:effectLst/>
                <a:latin typeface="Times New Roman" panose="02020603050405020304" pitchFamily="18" charset="0"/>
                <a:ea typeface="Times New Roman" panose="02020603050405020304" pitchFamily="18" charset="0"/>
              </a:rPr>
              <a:t>ACQUISITION</a:t>
            </a:r>
            <a:r>
              <a:rPr lang="en-IN" sz="2900" spc="10" dirty="0">
                <a:solidFill>
                  <a:srgbClr val="273239"/>
                </a:solidFill>
                <a:effectLst/>
                <a:latin typeface="Times New Roman" panose="02020603050405020304" pitchFamily="18" charset="0"/>
                <a:ea typeface="Times New Roman" panose="02020603050405020304" pitchFamily="18" charset="0"/>
              </a:rPr>
              <a:t>– It could be as simple as being given an image which is in digital form. The main work involves:</a:t>
            </a:r>
          </a:p>
          <a:p>
            <a:pPr marL="0" indent="0" fontAlgn="base">
              <a:buNone/>
            </a:pPr>
            <a:r>
              <a:rPr lang="en-IN" sz="2900" spc="10" dirty="0">
                <a:solidFill>
                  <a:srgbClr val="273239"/>
                </a:solidFill>
                <a:effectLst/>
                <a:latin typeface="Times New Roman" panose="02020603050405020304" pitchFamily="18" charset="0"/>
                <a:ea typeface="Times New Roman" panose="02020603050405020304" pitchFamily="18" charset="0"/>
              </a:rPr>
              <a:t> </a:t>
            </a:r>
            <a:br>
              <a:rPr lang="en-IN" sz="2900" spc="10" dirty="0">
                <a:solidFill>
                  <a:srgbClr val="273239"/>
                </a:solidFill>
                <a:effectLst/>
                <a:latin typeface="Times New Roman" panose="02020603050405020304" pitchFamily="18" charset="0"/>
                <a:ea typeface="Times New Roman" panose="02020603050405020304" pitchFamily="18" charset="0"/>
              </a:rPr>
            </a:br>
            <a:r>
              <a:rPr lang="en-IN" sz="2900" spc="10" dirty="0">
                <a:solidFill>
                  <a:srgbClr val="273239"/>
                </a:solidFill>
                <a:effectLst/>
                <a:latin typeface="Times New Roman" panose="02020603050405020304" pitchFamily="18" charset="0"/>
                <a:ea typeface="Times New Roman" panose="02020603050405020304" pitchFamily="18" charset="0"/>
              </a:rPr>
              <a:t>a) Scaling </a:t>
            </a:r>
            <a:br>
              <a:rPr lang="en-IN" sz="2900" spc="10" dirty="0">
                <a:solidFill>
                  <a:srgbClr val="273239"/>
                </a:solidFill>
                <a:effectLst/>
                <a:latin typeface="Times New Roman" panose="02020603050405020304" pitchFamily="18" charset="0"/>
                <a:ea typeface="Times New Roman" panose="02020603050405020304" pitchFamily="18" charset="0"/>
              </a:rPr>
            </a:br>
            <a:r>
              <a:rPr lang="en-IN" sz="2900" spc="10" dirty="0">
                <a:solidFill>
                  <a:srgbClr val="273239"/>
                </a:solidFill>
                <a:effectLst/>
                <a:latin typeface="Times New Roman" panose="02020603050405020304" pitchFamily="18" charset="0"/>
                <a:ea typeface="Times New Roman" panose="02020603050405020304" pitchFamily="18" charset="0"/>
              </a:rPr>
              <a:t>b) </a:t>
            </a:r>
            <a:r>
              <a:rPr lang="en-IN" sz="2900" spc="10" dirty="0" err="1">
                <a:solidFill>
                  <a:srgbClr val="273239"/>
                </a:solidFill>
                <a:effectLst/>
                <a:latin typeface="Times New Roman" panose="02020603050405020304" pitchFamily="18" charset="0"/>
                <a:ea typeface="Times New Roman" panose="02020603050405020304" pitchFamily="18" charset="0"/>
              </a:rPr>
              <a:t>Color</a:t>
            </a:r>
            <a:r>
              <a:rPr lang="en-IN" sz="2900" spc="10" dirty="0">
                <a:solidFill>
                  <a:srgbClr val="273239"/>
                </a:solidFill>
                <a:effectLst/>
                <a:latin typeface="Times New Roman" panose="02020603050405020304" pitchFamily="18" charset="0"/>
                <a:ea typeface="Times New Roman" panose="02020603050405020304" pitchFamily="18" charset="0"/>
              </a:rPr>
              <a:t> conversion(RGB to Gray or vice-versa) </a:t>
            </a:r>
          </a:p>
          <a:p>
            <a:pPr marL="0" indent="0" fontAlgn="base">
              <a:buNone/>
            </a:pPr>
            <a:br>
              <a:rPr lang="en-IN" sz="2900" spc="10" dirty="0">
                <a:solidFill>
                  <a:srgbClr val="273239"/>
                </a:solidFill>
                <a:effectLst/>
                <a:latin typeface="Times New Roman" panose="02020603050405020304" pitchFamily="18" charset="0"/>
                <a:ea typeface="Times New Roman" panose="02020603050405020304" pitchFamily="18" charset="0"/>
              </a:rPr>
            </a:br>
            <a:r>
              <a:rPr lang="en-IN" sz="2900" spc="10" dirty="0">
                <a:solidFill>
                  <a:srgbClr val="273239"/>
                </a:solidFill>
                <a:effectLst/>
                <a:latin typeface="Times New Roman" panose="02020603050405020304" pitchFamily="18" charset="0"/>
                <a:ea typeface="Times New Roman" panose="02020603050405020304" pitchFamily="18" charset="0"/>
              </a:rPr>
              <a:t>2.</a:t>
            </a:r>
            <a:r>
              <a:rPr lang="en-IN" sz="2900" b="1" spc="10" dirty="0">
                <a:solidFill>
                  <a:srgbClr val="273239"/>
                </a:solidFill>
                <a:effectLst/>
                <a:latin typeface="Times New Roman" panose="02020603050405020304" pitchFamily="18" charset="0"/>
                <a:ea typeface="Times New Roman" panose="02020603050405020304" pitchFamily="18" charset="0"/>
              </a:rPr>
              <a:t>IMAGE ENHANCEMENT</a:t>
            </a:r>
            <a:r>
              <a:rPr lang="en-IN" sz="2900" spc="10" dirty="0">
                <a:solidFill>
                  <a:srgbClr val="273239"/>
                </a:solidFill>
                <a:effectLst/>
                <a:latin typeface="Times New Roman" panose="02020603050405020304" pitchFamily="18" charset="0"/>
                <a:ea typeface="Times New Roman" panose="02020603050405020304" pitchFamily="18" charset="0"/>
              </a:rPr>
              <a:t>– It is amongst the simplest and most appealing in areas of Image Processing it is also used to extract some hidden details from an image and is subjective. Also a method that is quite useful for useful for enhancing X-ray images may not be the best approach for satellite images taken in the EM spectrum.</a:t>
            </a:r>
          </a:p>
          <a:p>
            <a:pPr marL="0" indent="0" fontAlgn="base">
              <a:buNone/>
            </a:pPr>
            <a:br>
              <a:rPr lang="en-IN" sz="2900" spc="10" dirty="0">
                <a:solidFill>
                  <a:srgbClr val="273239"/>
                </a:solidFill>
                <a:effectLst/>
                <a:latin typeface="Times New Roman" panose="02020603050405020304" pitchFamily="18" charset="0"/>
                <a:ea typeface="Times New Roman" panose="02020603050405020304" pitchFamily="18" charset="0"/>
              </a:rPr>
            </a:br>
            <a:r>
              <a:rPr lang="en-IN" sz="2900" spc="10" dirty="0">
                <a:solidFill>
                  <a:srgbClr val="273239"/>
                </a:solidFill>
                <a:effectLst/>
                <a:latin typeface="Times New Roman" panose="02020603050405020304" pitchFamily="18" charset="0"/>
                <a:ea typeface="Times New Roman" panose="02020603050405020304" pitchFamily="18" charset="0"/>
              </a:rPr>
              <a:t>3.</a:t>
            </a:r>
            <a:r>
              <a:rPr lang="en-IN" sz="2900" b="1" spc="10" dirty="0">
                <a:solidFill>
                  <a:srgbClr val="273239"/>
                </a:solidFill>
                <a:effectLst/>
                <a:latin typeface="Times New Roman" panose="02020603050405020304" pitchFamily="18" charset="0"/>
                <a:ea typeface="Times New Roman" panose="02020603050405020304" pitchFamily="18" charset="0"/>
              </a:rPr>
              <a:t>IMAGE RESTORATION</a:t>
            </a:r>
            <a:r>
              <a:rPr lang="en-IN" sz="2900" spc="10" dirty="0">
                <a:solidFill>
                  <a:srgbClr val="273239"/>
                </a:solidFill>
                <a:effectLst/>
                <a:latin typeface="Times New Roman" panose="02020603050405020304" pitchFamily="18" charset="0"/>
                <a:ea typeface="Times New Roman" panose="02020603050405020304" pitchFamily="18" charset="0"/>
              </a:rPr>
              <a:t>– It also deals with appealing of an image but it is objective(Restoration is based on mathematical or probabilistic model or image degradation). </a:t>
            </a:r>
          </a:p>
          <a:p>
            <a:pPr marL="0" indent="0" fontAlgn="base">
              <a:buNone/>
            </a:pPr>
            <a:br>
              <a:rPr lang="en-IN" sz="2900" spc="10" dirty="0">
                <a:solidFill>
                  <a:srgbClr val="273239"/>
                </a:solidFill>
                <a:effectLst/>
                <a:latin typeface="Times New Roman" panose="02020603050405020304" pitchFamily="18" charset="0"/>
                <a:ea typeface="Times New Roman" panose="02020603050405020304" pitchFamily="18" charset="0"/>
              </a:rPr>
            </a:br>
            <a:r>
              <a:rPr lang="en-IN" sz="2900" spc="10" dirty="0">
                <a:solidFill>
                  <a:srgbClr val="273239"/>
                </a:solidFill>
                <a:effectLst/>
                <a:latin typeface="Times New Roman" panose="02020603050405020304" pitchFamily="18" charset="0"/>
                <a:ea typeface="Times New Roman" panose="02020603050405020304" pitchFamily="18" charset="0"/>
              </a:rPr>
              <a:t>4.</a:t>
            </a:r>
            <a:r>
              <a:rPr lang="en-IN" sz="2900" b="1" spc="10" dirty="0">
                <a:solidFill>
                  <a:srgbClr val="273239"/>
                </a:solidFill>
                <a:effectLst/>
                <a:latin typeface="Times New Roman" panose="02020603050405020304" pitchFamily="18" charset="0"/>
                <a:ea typeface="Times New Roman" panose="02020603050405020304" pitchFamily="18" charset="0"/>
              </a:rPr>
              <a:t>COLOR IMAGE PROCESSING</a:t>
            </a:r>
            <a:r>
              <a:rPr lang="en-IN" sz="2900" spc="10" dirty="0">
                <a:solidFill>
                  <a:srgbClr val="273239"/>
                </a:solidFill>
                <a:effectLst/>
                <a:latin typeface="Times New Roman" panose="02020603050405020304" pitchFamily="18" charset="0"/>
                <a:ea typeface="Times New Roman" panose="02020603050405020304" pitchFamily="18" charset="0"/>
              </a:rPr>
              <a:t>– It deals with </a:t>
            </a:r>
            <a:r>
              <a:rPr lang="en-IN" sz="2900" spc="10" dirty="0" err="1">
                <a:solidFill>
                  <a:srgbClr val="273239"/>
                </a:solidFill>
                <a:effectLst/>
                <a:latin typeface="Times New Roman" panose="02020603050405020304" pitchFamily="18" charset="0"/>
                <a:ea typeface="Times New Roman" panose="02020603050405020304" pitchFamily="18" charset="0"/>
              </a:rPr>
              <a:t>pseudocolor</a:t>
            </a:r>
            <a:r>
              <a:rPr lang="en-IN" sz="2900" spc="10" dirty="0">
                <a:solidFill>
                  <a:srgbClr val="273239"/>
                </a:solidFill>
                <a:effectLst/>
                <a:latin typeface="Times New Roman" panose="02020603050405020304" pitchFamily="18" charset="0"/>
                <a:ea typeface="Times New Roman" panose="02020603050405020304" pitchFamily="18" charset="0"/>
              </a:rPr>
              <a:t> and full </a:t>
            </a:r>
            <a:r>
              <a:rPr lang="en-IN" sz="2900" spc="10" dirty="0" err="1">
                <a:solidFill>
                  <a:srgbClr val="273239"/>
                </a:solidFill>
                <a:effectLst/>
                <a:latin typeface="Times New Roman" panose="02020603050405020304" pitchFamily="18" charset="0"/>
                <a:ea typeface="Times New Roman" panose="02020603050405020304" pitchFamily="18" charset="0"/>
              </a:rPr>
              <a:t>color</a:t>
            </a:r>
            <a:r>
              <a:rPr lang="en-IN" sz="2900" spc="10" dirty="0">
                <a:solidFill>
                  <a:srgbClr val="273239"/>
                </a:solidFill>
                <a:effectLst/>
                <a:latin typeface="Times New Roman" panose="02020603050405020304" pitchFamily="18" charset="0"/>
                <a:ea typeface="Times New Roman" panose="02020603050405020304" pitchFamily="18" charset="0"/>
              </a:rPr>
              <a:t> image processing </a:t>
            </a:r>
            <a:r>
              <a:rPr lang="en-IN" sz="2900" spc="10" dirty="0" err="1">
                <a:solidFill>
                  <a:srgbClr val="273239"/>
                </a:solidFill>
                <a:effectLst/>
                <a:latin typeface="Times New Roman" panose="02020603050405020304" pitchFamily="18" charset="0"/>
                <a:ea typeface="Times New Roman" panose="02020603050405020304" pitchFamily="18" charset="0"/>
              </a:rPr>
              <a:t>color</a:t>
            </a:r>
            <a:r>
              <a:rPr lang="en-IN" sz="2900" spc="10" dirty="0">
                <a:solidFill>
                  <a:srgbClr val="273239"/>
                </a:solidFill>
                <a:effectLst/>
                <a:latin typeface="Times New Roman" panose="02020603050405020304" pitchFamily="18" charset="0"/>
                <a:ea typeface="Times New Roman" panose="02020603050405020304" pitchFamily="18" charset="0"/>
              </a:rPr>
              <a:t> models are applicable to digital image processing. </a:t>
            </a:r>
          </a:p>
          <a:p>
            <a:pPr marL="0" indent="0" fontAlgn="base">
              <a:buNone/>
            </a:pPr>
            <a:br>
              <a:rPr lang="en-IN" sz="2900" spc="10" dirty="0">
                <a:solidFill>
                  <a:srgbClr val="273239"/>
                </a:solidFill>
                <a:effectLst/>
                <a:latin typeface="Times New Roman" panose="02020603050405020304" pitchFamily="18" charset="0"/>
                <a:ea typeface="Times New Roman" panose="02020603050405020304" pitchFamily="18" charset="0"/>
              </a:rPr>
            </a:br>
            <a:r>
              <a:rPr lang="en-IN" sz="2900" spc="10" dirty="0">
                <a:solidFill>
                  <a:srgbClr val="273239"/>
                </a:solidFill>
                <a:effectLst/>
                <a:latin typeface="Times New Roman" panose="02020603050405020304" pitchFamily="18" charset="0"/>
                <a:ea typeface="Times New Roman" panose="02020603050405020304" pitchFamily="18" charset="0"/>
              </a:rPr>
              <a:t>5.</a:t>
            </a:r>
            <a:r>
              <a:rPr lang="en-IN" sz="2900" b="1" spc="10" dirty="0">
                <a:solidFill>
                  <a:srgbClr val="273239"/>
                </a:solidFill>
                <a:effectLst/>
                <a:latin typeface="Times New Roman" panose="02020603050405020304" pitchFamily="18" charset="0"/>
                <a:ea typeface="Times New Roman" panose="02020603050405020304" pitchFamily="18" charset="0"/>
              </a:rPr>
              <a:t>WAVELETS AND MULTI-RESOLUTION PROCESSING</a:t>
            </a:r>
            <a:r>
              <a:rPr lang="en-IN" sz="2900" spc="10" dirty="0">
                <a:solidFill>
                  <a:srgbClr val="273239"/>
                </a:solidFill>
                <a:effectLst/>
                <a:latin typeface="Times New Roman" panose="02020603050405020304" pitchFamily="18" charset="0"/>
                <a:ea typeface="Times New Roman" panose="02020603050405020304" pitchFamily="18" charset="0"/>
              </a:rPr>
              <a:t>– It is foundation of representing images in various degrees.</a:t>
            </a:r>
          </a:p>
          <a:p>
            <a:pPr marL="0" indent="0" fontAlgn="base">
              <a:buNone/>
            </a:pPr>
            <a:r>
              <a:rPr lang="en-IN" sz="2900" spc="10" dirty="0">
                <a:solidFill>
                  <a:srgbClr val="273239"/>
                </a:solidFill>
                <a:effectLst/>
                <a:latin typeface="Times New Roman" panose="02020603050405020304" pitchFamily="18" charset="0"/>
                <a:ea typeface="Times New Roman" panose="02020603050405020304" pitchFamily="18" charset="0"/>
              </a:rPr>
              <a:t> </a:t>
            </a:r>
            <a:br>
              <a:rPr lang="en-IN" sz="2900" spc="10" dirty="0">
                <a:solidFill>
                  <a:srgbClr val="273239"/>
                </a:solidFill>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56984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DC6C-8130-694E-0C87-05CBD7E599A1}"/>
              </a:ext>
            </a:extLst>
          </p:cNvPr>
          <p:cNvSpPr>
            <a:spLocks noGrp="1"/>
          </p:cNvSpPr>
          <p:nvPr>
            <p:ph type="title"/>
          </p:nvPr>
        </p:nvSpPr>
        <p:spPr>
          <a:xfrm>
            <a:off x="838200" y="365126"/>
            <a:ext cx="10515600" cy="1239740"/>
          </a:xfrm>
        </p:spPr>
        <p:txBody>
          <a:bodyPr>
            <a:normAutofit fontScale="90000"/>
          </a:bodyPr>
          <a:lstStyle/>
          <a:p>
            <a:r>
              <a:rPr lang="en-IN" sz="4400" b="1" dirty="0">
                <a:solidFill>
                  <a:schemeClr val="accent1"/>
                </a:solidFill>
              </a:rPr>
              <a:t>PHASES OF IMAGE PROCESSING (</a:t>
            </a:r>
            <a:r>
              <a:rPr lang="en-IN" sz="4400" b="1" dirty="0" err="1">
                <a:solidFill>
                  <a:schemeClr val="accent1"/>
                </a:solidFill>
              </a:rPr>
              <a:t>contd</a:t>
            </a:r>
            <a:r>
              <a:rPr lang="en-IN" sz="4400" b="1" dirty="0">
                <a:solidFill>
                  <a:schemeClr val="accent1"/>
                </a:solidFill>
              </a:rPr>
              <a:t>)..</a:t>
            </a:r>
            <a:br>
              <a:rPr lang="en-IN" sz="4400" b="1" dirty="0">
                <a:solidFill>
                  <a:schemeClr val="accent1"/>
                </a:solidFill>
              </a:rPr>
            </a:br>
            <a:endParaRPr lang="en-IN" dirty="0"/>
          </a:p>
        </p:txBody>
      </p:sp>
      <p:sp>
        <p:nvSpPr>
          <p:cNvPr id="3" name="Content Placeholder 2">
            <a:extLst>
              <a:ext uri="{FF2B5EF4-FFF2-40B4-BE49-F238E27FC236}">
                <a16:creationId xmlns:a16="http://schemas.microsoft.com/office/drawing/2014/main" id="{68CBCE59-040D-4294-C791-094E92233123}"/>
              </a:ext>
            </a:extLst>
          </p:cNvPr>
          <p:cNvSpPr>
            <a:spLocks noGrp="1"/>
          </p:cNvSpPr>
          <p:nvPr>
            <p:ph idx="1"/>
          </p:nvPr>
        </p:nvSpPr>
        <p:spPr/>
        <p:txBody>
          <a:bodyPr>
            <a:normAutofit fontScale="77500" lnSpcReduction="20000"/>
          </a:bodyPr>
          <a:lstStyle/>
          <a:p>
            <a:pPr marL="0" indent="0" fontAlgn="base">
              <a:buNone/>
            </a:pPr>
            <a:r>
              <a:rPr lang="en-IN" sz="2800" spc="10" dirty="0">
                <a:solidFill>
                  <a:srgbClr val="273239"/>
                </a:solidFill>
                <a:effectLst/>
                <a:latin typeface="Times New Roman" panose="02020603050405020304" pitchFamily="18" charset="0"/>
                <a:ea typeface="Times New Roman" panose="02020603050405020304" pitchFamily="18" charset="0"/>
              </a:rPr>
              <a:t>6.</a:t>
            </a:r>
            <a:r>
              <a:rPr lang="en-IN" sz="2800" b="1" spc="10" dirty="0">
                <a:solidFill>
                  <a:srgbClr val="273239"/>
                </a:solidFill>
                <a:effectLst/>
                <a:latin typeface="Times New Roman" panose="02020603050405020304" pitchFamily="18" charset="0"/>
                <a:ea typeface="Times New Roman" panose="02020603050405020304" pitchFamily="18" charset="0"/>
              </a:rPr>
              <a:t>IMAGE COMPRESSION</a:t>
            </a:r>
            <a:r>
              <a:rPr lang="en-IN" sz="2800" spc="10" dirty="0">
                <a:solidFill>
                  <a:srgbClr val="273239"/>
                </a:solidFill>
                <a:effectLst/>
                <a:latin typeface="Times New Roman" panose="02020603050405020304" pitchFamily="18" charset="0"/>
                <a:ea typeface="Times New Roman" panose="02020603050405020304" pitchFamily="18" charset="0"/>
              </a:rPr>
              <a:t>-It involves in developing some functions to perform this operation. It mainly deals with image size or resolution. </a:t>
            </a:r>
          </a:p>
          <a:p>
            <a:pPr marL="0" indent="0" fontAlgn="base">
              <a:buNone/>
            </a:pPr>
            <a:br>
              <a:rPr lang="en-IN" sz="2800" spc="10" dirty="0">
                <a:solidFill>
                  <a:srgbClr val="273239"/>
                </a:solidFill>
                <a:effectLst/>
                <a:latin typeface="Times New Roman" panose="02020603050405020304" pitchFamily="18" charset="0"/>
                <a:ea typeface="Times New Roman" panose="02020603050405020304" pitchFamily="18" charset="0"/>
              </a:rPr>
            </a:br>
            <a:r>
              <a:rPr lang="en-IN" sz="2800" spc="10" dirty="0">
                <a:solidFill>
                  <a:srgbClr val="273239"/>
                </a:solidFill>
                <a:effectLst/>
                <a:latin typeface="Times New Roman" panose="02020603050405020304" pitchFamily="18" charset="0"/>
                <a:ea typeface="Times New Roman" panose="02020603050405020304" pitchFamily="18" charset="0"/>
              </a:rPr>
              <a:t>7.</a:t>
            </a:r>
            <a:r>
              <a:rPr lang="en-IN" sz="2800" b="1" spc="10" dirty="0">
                <a:solidFill>
                  <a:srgbClr val="273239"/>
                </a:solidFill>
                <a:effectLst/>
                <a:latin typeface="Times New Roman" panose="02020603050405020304" pitchFamily="18" charset="0"/>
                <a:ea typeface="Times New Roman" panose="02020603050405020304" pitchFamily="18" charset="0"/>
              </a:rPr>
              <a:t>MORPHOLOGICAL PROCESSING</a:t>
            </a:r>
            <a:r>
              <a:rPr lang="en-IN" sz="2800" spc="10" dirty="0">
                <a:solidFill>
                  <a:srgbClr val="273239"/>
                </a:solidFill>
                <a:effectLst/>
                <a:latin typeface="Times New Roman" panose="02020603050405020304" pitchFamily="18" charset="0"/>
                <a:ea typeface="Times New Roman" panose="02020603050405020304" pitchFamily="18" charset="0"/>
              </a:rPr>
              <a:t>-It deals with tools for extracting image components that are useful in the representation &amp; description of shape. </a:t>
            </a:r>
          </a:p>
          <a:p>
            <a:pPr marL="0" indent="0" fontAlgn="base">
              <a:buNone/>
            </a:pPr>
            <a:br>
              <a:rPr lang="en-IN" sz="2800" spc="10" dirty="0">
                <a:solidFill>
                  <a:srgbClr val="273239"/>
                </a:solidFill>
                <a:effectLst/>
                <a:latin typeface="Times New Roman" panose="02020603050405020304" pitchFamily="18" charset="0"/>
                <a:ea typeface="Times New Roman" panose="02020603050405020304" pitchFamily="18" charset="0"/>
              </a:rPr>
            </a:br>
            <a:r>
              <a:rPr lang="en-IN" sz="2800" spc="10" dirty="0">
                <a:solidFill>
                  <a:srgbClr val="273239"/>
                </a:solidFill>
                <a:effectLst/>
                <a:latin typeface="Times New Roman" panose="02020603050405020304" pitchFamily="18" charset="0"/>
                <a:ea typeface="Times New Roman" panose="02020603050405020304" pitchFamily="18" charset="0"/>
              </a:rPr>
              <a:t>8.</a:t>
            </a:r>
            <a:r>
              <a:rPr lang="en-IN" sz="2800" b="1" spc="10" dirty="0">
                <a:solidFill>
                  <a:srgbClr val="273239"/>
                </a:solidFill>
                <a:effectLst/>
                <a:latin typeface="Times New Roman" panose="02020603050405020304" pitchFamily="18" charset="0"/>
                <a:ea typeface="Times New Roman" panose="02020603050405020304" pitchFamily="18" charset="0"/>
              </a:rPr>
              <a:t>SEGMENTATION PROCEDURE</a:t>
            </a:r>
            <a:r>
              <a:rPr lang="en-IN" sz="2800" spc="10" dirty="0">
                <a:solidFill>
                  <a:srgbClr val="273239"/>
                </a:solidFill>
                <a:effectLst/>
                <a:latin typeface="Times New Roman" panose="02020603050405020304" pitchFamily="18" charset="0"/>
                <a:ea typeface="Times New Roman" panose="02020603050405020304" pitchFamily="18" charset="0"/>
              </a:rPr>
              <a:t>-It includes partitioning an image into its constituent parts or objects. Autonomous segmentation is the most difficult task in Image Processing. </a:t>
            </a:r>
          </a:p>
          <a:p>
            <a:pPr marL="0" indent="0" fontAlgn="base">
              <a:buNone/>
            </a:pPr>
            <a:br>
              <a:rPr lang="en-IN" sz="2800" spc="10" dirty="0">
                <a:solidFill>
                  <a:srgbClr val="273239"/>
                </a:solidFill>
                <a:effectLst/>
                <a:latin typeface="Times New Roman" panose="02020603050405020304" pitchFamily="18" charset="0"/>
                <a:ea typeface="Times New Roman" panose="02020603050405020304" pitchFamily="18" charset="0"/>
              </a:rPr>
            </a:br>
            <a:r>
              <a:rPr lang="en-IN" sz="2800" spc="10" dirty="0">
                <a:solidFill>
                  <a:srgbClr val="273239"/>
                </a:solidFill>
                <a:effectLst/>
                <a:latin typeface="Times New Roman" panose="02020603050405020304" pitchFamily="18" charset="0"/>
                <a:ea typeface="Times New Roman" panose="02020603050405020304" pitchFamily="18" charset="0"/>
              </a:rPr>
              <a:t>9.</a:t>
            </a:r>
            <a:r>
              <a:rPr lang="en-IN" sz="2800" b="1" spc="10" dirty="0">
                <a:solidFill>
                  <a:srgbClr val="273239"/>
                </a:solidFill>
                <a:effectLst/>
                <a:latin typeface="Times New Roman" panose="02020603050405020304" pitchFamily="18" charset="0"/>
                <a:ea typeface="Times New Roman" panose="02020603050405020304" pitchFamily="18" charset="0"/>
              </a:rPr>
              <a:t>REPRESENTATION &amp; DESCRIPTION</a:t>
            </a:r>
            <a:r>
              <a:rPr lang="en-IN" sz="2800" spc="10" dirty="0">
                <a:solidFill>
                  <a:srgbClr val="273239"/>
                </a:solidFill>
                <a:effectLst/>
                <a:latin typeface="Times New Roman" panose="02020603050405020304" pitchFamily="18" charset="0"/>
                <a:ea typeface="Times New Roman" panose="02020603050405020304" pitchFamily="18" charset="0"/>
              </a:rPr>
              <a:t>-It follows output of segmentation stage, choosing a representation is only the part of solution for transforming raw data into processed data. </a:t>
            </a:r>
          </a:p>
          <a:p>
            <a:pPr marL="0" indent="0" fontAlgn="base">
              <a:buNone/>
            </a:pPr>
            <a:br>
              <a:rPr lang="en-IN" sz="2800" spc="10" dirty="0">
                <a:solidFill>
                  <a:srgbClr val="273239"/>
                </a:solidFill>
                <a:effectLst/>
                <a:latin typeface="Times New Roman" panose="02020603050405020304" pitchFamily="18" charset="0"/>
                <a:ea typeface="Times New Roman" panose="02020603050405020304" pitchFamily="18" charset="0"/>
              </a:rPr>
            </a:br>
            <a:r>
              <a:rPr lang="en-IN" sz="2800" spc="10" dirty="0">
                <a:solidFill>
                  <a:srgbClr val="273239"/>
                </a:solidFill>
                <a:effectLst/>
                <a:latin typeface="Times New Roman" panose="02020603050405020304" pitchFamily="18" charset="0"/>
                <a:ea typeface="Times New Roman" panose="02020603050405020304" pitchFamily="18" charset="0"/>
              </a:rPr>
              <a:t>10.</a:t>
            </a:r>
            <a:r>
              <a:rPr lang="en-IN" sz="2800" b="1" spc="10" dirty="0">
                <a:solidFill>
                  <a:srgbClr val="273239"/>
                </a:solidFill>
                <a:effectLst/>
                <a:latin typeface="Times New Roman" panose="02020603050405020304" pitchFamily="18" charset="0"/>
                <a:ea typeface="Times New Roman" panose="02020603050405020304" pitchFamily="18" charset="0"/>
              </a:rPr>
              <a:t>OBJECT DETECTION AND RECOGNITION</a:t>
            </a:r>
            <a:r>
              <a:rPr lang="en-IN" sz="2800" spc="10" dirty="0">
                <a:solidFill>
                  <a:srgbClr val="273239"/>
                </a:solidFill>
                <a:effectLst/>
                <a:latin typeface="Times New Roman" panose="02020603050405020304" pitchFamily="18" charset="0"/>
                <a:ea typeface="Times New Roman" panose="02020603050405020304" pitchFamily="18" charset="0"/>
              </a:rPr>
              <a:t>-It is a process that assigns a label to an object based on its descriptor. </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3765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96BB-3F72-13A3-C7B7-8594FA22197C}"/>
              </a:ext>
            </a:extLst>
          </p:cNvPr>
          <p:cNvSpPr>
            <a:spLocks noGrp="1"/>
          </p:cNvSpPr>
          <p:nvPr>
            <p:ph type="title"/>
          </p:nvPr>
        </p:nvSpPr>
        <p:spPr>
          <a:xfrm>
            <a:off x="838200" y="365126"/>
            <a:ext cx="10515600" cy="847854"/>
          </a:xfrm>
        </p:spPr>
        <p:txBody>
          <a:bodyPr>
            <a:normAutofit/>
          </a:bodyPr>
          <a:lstStyle/>
          <a:p>
            <a:r>
              <a:rPr lang="en-IN" sz="3600" b="1" dirty="0">
                <a:solidFill>
                  <a:srgbClr val="0070C0"/>
                </a:solidFill>
              </a:rPr>
              <a:t>Fundamental steps in image processing</a:t>
            </a:r>
          </a:p>
        </p:txBody>
      </p:sp>
      <p:pic>
        <p:nvPicPr>
          <p:cNvPr id="5" name="Content Placeholder 4">
            <a:extLst>
              <a:ext uri="{FF2B5EF4-FFF2-40B4-BE49-F238E27FC236}">
                <a16:creationId xmlns:a16="http://schemas.microsoft.com/office/drawing/2014/main" id="{A3EF014B-9379-71C9-981F-DDDA6E402E14}"/>
              </a:ext>
            </a:extLst>
          </p:cNvPr>
          <p:cNvPicPr>
            <a:picLocks noGrp="1" noChangeAspect="1"/>
          </p:cNvPicPr>
          <p:nvPr>
            <p:ph idx="1"/>
          </p:nvPr>
        </p:nvPicPr>
        <p:blipFill>
          <a:blip r:embed="rId2"/>
          <a:stretch>
            <a:fillRect/>
          </a:stretch>
        </p:blipFill>
        <p:spPr>
          <a:xfrm>
            <a:off x="838200" y="1222012"/>
            <a:ext cx="9313506" cy="5038829"/>
          </a:xfrm>
        </p:spPr>
      </p:pic>
    </p:spTree>
    <p:extLst>
      <p:ext uri="{BB962C8B-B14F-4D97-AF65-F5344CB8AC3E}">
        <p14:creationId xmlns:p14="http://schemas.microsoft.com/office/powerpoint/2010/main" val="388496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F2BEB-DC8F-B4FA-E2D1-4EE99293EE1E}"/>
              </a:ext>
            </a:extLst>
          </p:cNvPr>
          <p:cNvSpPr>
            <a:spLocks noGrp="1"/>
          </p:cNvSpPr>
          <p:nvPr>
            <p:ph idx="1"/>
          </p:nvPr>
        </p:nvSpPr>
        <p:spPr/>
        <p:txBody>
          <a:bodyPr>
            <a:normAutofit fontScale="92500" lnSpcReduction="10000"/>
          </a:bodyPr>
          <a:lstStyle/>
          <a:p>
            <a:pPr marL="0" indent="0" algn="ctr">
              <a:buNone/>
            </a:pPr>
            <a:r>
              <a:rPr lang="en-IN" sz="5400" dirty="0">
                <a:solidFill>
                  <a:schemeClr val="accent2">
                    <a:lumMod val="75000"/>
                  </a:schemeClr>
                </a:solidFill>
              </a:rPr>
              <a:t>THANK YOU</a:t>
            </a:r>
          </a:p>
          <a:p>
            <a:endParaRPr lang="en-IN" dirty="0"/>
          </a:p>
          <a:p>
            <a:endParaRPr lang="en-IN" dirty="0"/>
          </a:p>
          <a:p>
            <a:endParaRPr lang="en-IN" dirty="0"/>
          </a:p>
          <a:p>
            <a:endParaRPr lang="en-IN" dirty="0"/>
          </a:p>
          <a:p>
            <a:pPr marL="0" indent="0">
              <a:buNone/>
            </a:pPr>
            <a:r>
              <a:rPr lang="en-IN" dirty="0"/>
              <a:t>Prepared by - </a:t>
            </a:r>
          </a:p>
          <a:p>
            <a:pPr marL="0" indent="0">
              <a:buNone/>
            </a:pPr>
            <a:r>
              <a:rPr lang="en-IN" dirty="0"/>
              <a:t>Mrs. Jheelam Mondal</a:t>
            </a:r>
          </a:p>
          <a:p>
            <a:pPr marL="0" indent="0">
              <a:buNone/>
            </a:pPr>
            <a:r>
              <a:rPr lang="en-IN" dirty="0"/>
              <a:t>Asst. Prof, CSE department</a:t>
            </a:r>
          </a:p>
          <a:p>
            <a:pPr marL="0" indent="0">
              <a:buNone/>
            </a:pPr>
            <a:r>
              <a:rPr lang="en-IN" dirty="0"/>
              <a:t>Haldia Institute of Technology</a:t>
            </a:r>
          </a:p>
        </p:txBody>
      </p:sp>
    </p:spTree>
    <p:extLst>
      <p:ext uri="{BB962C8B-B14F-4D97-AF65-F5344CB8AC3E}">
        <p14:creationId xmlns:p14="http://schemas.microsoft.com/office/powerpoint/2010/main" val="398430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CFA4-D99A-ED92-DD49-2B35F6A3871A}"/>
              </a:ext>
            </a:extLst>
          </p:cNvPr>
          <p:cNvSpPr>
            <a:spLocks noGrp="1"/>
          </p:cNvSpPr>
          <p:nvPr>
            <p:ph type="title"/>
          </p:nvPr>
        </p:nvSpPr>
        <p:spPr>
          <a:xfrm>
            <a:off x="838200" y="365125"/>
            <a:ext cx="10515600" cy="1277063"/>
          </a:xfrm>
        </p:spPr>
        <p:txBody>
          <a:bodyPr>
            <a:normAutofit fontScale="90000"/>
          </a:bodyPr>
          <a:lstStyle/>
          <a:p>
            <a:r>
              <a:rPr lang="en-US" b="0" i="0" dirty="0">
                <a:solidFill>
                  <a:schemeClr val="accent1"/>
                </a:solidFill>
                <a:effectLst/>
                <a:latin typeface="Heebo" panose="020B0604020202020204" pitchFamily="2" charset="-79"/>
                <a:cs typeface="Heebo" panose="020B0604020202020204" pitchFamily="2" charset="-79"/>
              </a:rPr>
              <a:t>Prerequisites</a:t>
            </a:r>
            <a:br>
              <a:rPr lang="en-US" b="0" i="0" dirty="0">
                <a:solidFill>
                  <a:schemeClr val="accent1"/>
                </a:solidFill>
                <a:effectLst/>
                <a:latin typeface="Heebo" panose="020B0604020202020204" pitchFamily="2" charset="-79"/>
                <a:cs typeface="Heebo" panose="020B0604020202020204" pitchFamily="2" charset="-79"/>
              </a:rPr>
            </a:br>
            <a:endParaRPr lang="en-IN" dirty="0">
              <a:solidFill>
                <a:schemeClr val="accent1"/>
              </a:solidFill>
            </a:endParaRPr>
          </a:p>
        </p:txBody>
      </p:sp>
      <p:sp>
        <p:nvSpPr>
          <p:cNvPr id="3" name="Content Placeholder 2">
            <a:extLst>
              <a:ext uri="{FF2B5EF4-FFF2-40B4-BE49-F238E27FC236}">
                <a16:creationId xmlns:a16="http://schemas.microsoft.com/office/drawing/2014/main" id="{388205BE-B90F-B920-3DEB-C10E3FCC2A1B}"/>
              </a:ext>
            </a:extLst>
          </p:cNvPr>
          <p:cNvSpPr>
            <a:spLocks noGrp="1"/>
          </p:cNvSpPr>
          <p:nvPr>
            <p:ph idx="1"/>
          </p:nvPr>
        </p:nvSpPr>
        <p:spPr>
          <a:xfrm>
            <a:off x="838200" y="1240971"/>
            <a:ext cx="10515600" cy="4935992"/>
          </a:xfrm>
        </p:spPr>
        <p:txBody>
          <a:bodyPr>
            <a:normAutofit fontScale="92500"/>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Since DIP(Digital </a:t>
            </a:r>
            <a:r>
              <a:rPr lang="en-US" sz="2400" dirty="0">
                <a:solidFill>
                  <a:srgbClr val="000000"/>
                </a:solidFill>
                <a:latin typeface="Times New Roman" panose="02020603050405020304" pitchFamily="18" charset="0"/>
                <a:cs typeface="Times New Roman" panose="02020603050405020304" pitchFamily="18" charset="0"/>
              </a:rPr>
              <a:t>Image Processing)</a:t>
            </a:r>
            <a:r>
              <a:rPr lang="en-US" sz="2400" b="0" i="0" dirty="0">
                <a:solidFill>
                  <a:srgbClr val="000000"/>
                </a:solidFill>
                <a:effectLst/>
                <a:latin typeface="Times New Roman" panose="02020603050405020304" pitchFamily="18" charset="0"/>
                <a:cs typeface="Times New Roman" panose="02020603050405020304" pitchFamily="18" charset="0"/>
              </a:rPr>
              <a:t> is a subfield of signals and systems , so it would be good if you already have some knowledge about signals and systems , but it is not necessary. But you must have some basic concepts of digital electronics.</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Basic understanding of calculus , probability and differential equations is also required for better understanding.</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Basic programming skills</a:t>
            </a:r>
          </a:p>
          <a:p>
            <a:pPr algn="l"/>
            <a:endParaRPr lang="en-US" sz="24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Reference books – </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1. Digital Image Processing - R. Gonzalez, R. Woods </a:t>
            </a:r>
          </a:p>
          <a:p>
            <a:pPr marL="0" indent="0">
              <a:lnSpc>
                <a:spcPct val="100000"/>
              </a:lnSpc>
              <a:buNone/>
            </a:pPr>
            <a:r>
              <a:rPr lang="en-IN" sz="2400" dirty="0">
                <a:solidFill>
                  <a:srgbClr val="000000"/>
                </a:solidFill>
                <a:latin typeface="Times New Roman" panose="02020603050405020304" pitchFamily="18" charset="0"/>
                <a:cs typeface="Times New Roman" panose="02020603050405020304" pitchFamily="18" charset="0"/>
              </a:rPr>
              <a:t>2. Computer Graphics - Hearn, Baker, Pearson education</a:t>
            </a:r>
            <a:endParaRPr lang="en-US" sz="24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69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C186-4555-13FC-5E5D-CFE7F66853AF}"/>
              </a:ext>
            </a:extLst>
          </p:cNvPr>
          <p:cNvSpPr>
            <a:spLocks noGrp="1"/>
          </p:cNvSpPr>
          <p:nvPr>
            <p:ph type="ctrTitle"/>
          </p:nvPr>
        </p:nvSpPr>
        <p:spPr>
          <a:xfrm>
            <a:off x="1524000" y="727789"/>
            <a:ext cx="9144000" cy="1352938"/>
          </a:xfrm>
        </p:spPr>
        <p:txBody>
          <a:bodyPr>
            <a:normAutofit fontScale="90000"/>
          </a:bodyPr>
          <a:lstStyle/>
          <a:p>
            <a:pPr algn="l"/>
            <a:r>
              <a:rPr lang="en-IN" sz="3200" b="1" kern="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Components of Image Processing System – </a:t>
            </a:r>
            <a:br>
              <a:rPr lang="en-IN" sz="3200" b="1" kern="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dirty="0">
                <a:solidFill>
                  <a:srgbClr val="273239"/>
                </a:solidFill>
                <a:latin typeface="Times New Roman" panose="02020603050405020304" pitchFamily="18" charset="0"/>
              </a:rPr>
              <a:t>Image Processing System </a:t>
            </a:r>
            <a:r>
              <a:rPr lang="en-IN" sz="2200" dirty="0">
                <a:solidFill>
                  <a:srgbClr val="273239"/>
                </a:solidFill>
                <a:effectLst/>
                <a:latin typeface="Times New Roman" panose="02020603050405020304" pitchFamily="18" charset="0"/>
                <a:ea typeface="Times New Roman" panose="02020603050405020304" pitchFamily="18" charset="0"/>
              </a:rPr>
              <a:t>is the combination of the different elements involved in the digital image processing. Digital image processing is the processing of an image by means of a digital computer. Digital image processing uses different computer algorithms to perform image processing on the digital images.</a:t>
            </a:r>
            <a:br>
              <a:rPr lang="en-IN"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br>
            <a:endParaRPr lang="en-IN" sz="2200" dirty="0">
              <a:solidFill>
                <a:schemeClr val="accent1"/>
              </a:solidFill>
            </a:endParaRPr>
          </a:p>
        </p:txBody>
      </p:sp>
      <p:pic>
        <p:nvPicPr>
          <p:cNvPr id="6" name="Picture 5">
            <a:extLst>
              <a:ext uri="{FF2B5EF4-FFF2-40B4-BE49-F238E27FC236}">
                <a16:creationId xmlns:a16="http://schemas.microsoft.com/office/drawing/2014/main" id="{759D2703-E160-1366-8CA0-C4769F2D2A1A}"/>
              </a:ext>
            </a:extLst>
          </p:cNvPr>
          <p:cNvPicPr>
            <a:picLocks noChangeAspect="1"/>
          </p:cNvPicPr>
          <p:nvPr/>
        </p:nvPicPr>
        <p:blipFill>
          <a:blip r:embed="rId2"/>
          <a:stretch>
            <a:fillRect/>
          </a:stretch>
        </p:blipFill>
        <p:spPr>
          <a:xfrm>
            <a:off x="2183364" y="2080727"/>
            <a:ext cx="7501812" cy="4127387"/>
          </a:xfrm>
          <a:prstGeom prst="rect">
            <a:avLst/>
          </a:prstGeom>
        </p:spPr>
      </p:pic>
    </p:spTree>
    <p:extLst>
      <p:ext uri="{BB962C8B-B14F-4D97-AF65-F5344CB8AC3E}">
        <p14:creationId xmlns:p14="http://schemas.microsoft.com/office/powerpoint/2010/main" val="281502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BAA3A-2FC4-65D0-DDFB-E26D2DEA9B16}"/>
              </a:ext>
            </a:extLst>
          </p:cNvPr>
          <p:cNvSpPr>
            <a:spLocks noGrp="1"/>
          </p:cNvSpPr>
          <p:nvPr>
            <p:ph idx="1"/>
          </p:nvPr>
        </p:nvSpPr>
        <p:spPr>
          <a:xfrm>
            <a:off x="838200" y="233265"/>
            <a:ext cx="10563808" cy="6316825"/>
          </a:xfrm>
        </p:spPr>
        <p:txBody>
          <a:bodyPr>
            <a:normAutofit fontScale="25000" lnSpcReduction="20000"/>
          </a:bodyPr>
          <a:lstStyle/>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Sensors: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sensors senses the intensity, amplitude, co-ordinates and other features of the images and passes the result to the image processing hardware. It includes the problem domain.</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Hardware: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hardware is the dedicated hardware that is used to process the instructions obtained from the image sensors. It passes the result to general purpose computer.</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Computer: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Computer used in the image processing system is the general purpose computer that is used by us in our daily life.</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fontAlgn="base">
              <a:lnSpc>
                <a:spcPct val="115000"/>
              </a:lnSpc>
              <a:spcAft>
                <a:spcPts val="1000"/>
              </a:spcAft>
            </a:pP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Software: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software is the software that includes all the mechanisms and algorithms that are used in image processing system.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Mass Storage: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Mass storage stores the pixels of the images during the processing.</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Hard Copy Device: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Once the image is processed then it is stored in the hard copy device. It can be a pen drive or any external ROM device.</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Image Display: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It includes the monitor or display screen that displays the processed images.</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8000" b="1"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Network:</a:t>
            </a:r>
            <a:r>
              <a:rPr lang="en-IN" sz="8000" b="1" dirty="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Network is the connection of all the above elements of the image processing system.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226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F4DF-A9BF-AD1F-1E93-65F33F203AD5}"/>
              </a:ext>
            </a:extLst>
          </p:cNvPr>
          <p:cNvSpPr>
            <a:spLocks noGrp="1"/>
          </p:cNvSpPr>
          <p:nvPr>
            <p:ph type="title"/>
          </p:nvPr>
        </p:nvSpPr>
        <p:spPr/>
        <p:txBody>
          <a:bodyPr>
            <a:normAutofit/>
          </a:bodyPr>
          <a:lstStyle/>
          <a:p>
            <a:r>
              <a:rPr lang="en-IN" sz="3600" b="1" dirty="0">
                <a:solidFill>
                  <a:schemeClr val="accent1"/>
                </a:solidFill>
              </a:rPr>
              <a:t>How it works - </a:t>
            </a:r>
            <a:r>
              <a:rPr lang="en-IN" sz="2000" dirty="0">
                <a:latin typeface="Times New Roman" panose="02020603050405020304" pitchFamily="18" charset="0"/>
                <a:cs typeface="Times New Roman" panose="02020603050405020304" pitchFamily="18" charset="0"/>
              </a:rPr>
              <a:t>I</a:t>
            </a:r>
            <a:r>
              <a:rPr lang="en-US" sz="2000" i="0" dirty="0">
                <a:solidFill>
                  <a:srgbClr val="000000"/>
                </a:solidFill>
                <a:effectLst/>
                <a:latin typeface="Times New Roman" panose="02020603050405020304" pitchFamily="18" charset="0"/>
                <a:cs typeface="Times New Roman" panose="02020603050405020304" pitchFamily="18" charset="0"/>
              </a:rPr>
              <a:t>n the below figure, an image has been captured by a camera and has been sent to a digital system to remove all the other details, and just focus on the water drop by zooming it in such a way that the quality of the image remains the same.</a:t>
            </a:r>
            <a:endParaRPr lang="en-IN" sz="2000"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Introduction Image">
            <a:extLst>
              <a:ext uri="{FF2B5EF4-FFF2-40B4-BE49-F238E27FC236}">
                <a16:creationId xmlns:a16="http://schemas.microsoft.com/office/drawing/2014/main" id="{0C94C463-C14C-B17D-CAE9-A045F37AD7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8120" y="2771192"/>
            <a:ext cx="9308189" cy="318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99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204F-36F8-1579-5AC4-2A15D4746C7F}"/>
              </a:ext>
            </a:extLst>
          </p:cNvPr>
          <p:cNvSpPr>
            <a:spLocks noGrp="1"/>
          </p:cNvSpPr>
          <p:nvPr>
            <p:ph type="title"/>
          </p:nvPr>
        </p:nvSpPr>
        <p:spPr>
          <a:xfrm>
            <a:off x="838200" y="365126"/>
            <a:ext cx="10515600" cy="773209"/>
          </a:xfrm>
        </p:spPr>
        <p:txBody>
          <a:bodyPr>
            <a:normAutofit/>
          </a:bodyPr>
          <a:lstStyle/>
          <a:p>
            <a:r>
              <a:rPr lang="en-IN" sz="3600" b="1" dirty="0">
                <a:solidFill>
                  <a:schemeClr val="accent1"/>
                </a:solidFill>
              </a:rPr>
              <a:t>What is an Image?</a:t>
            </a:r>
          </a:p>
        </p:txBody>
      </p:sp>
      <p:sp>
        <p:nvSpPr>
          <p:cNvPr id="3" name="Content Placeholder 2">
            <a:extLst>
              <a:ext uri="{FF2B5EF4-FFF2-40B4-BE49-F238E27FC236}">
                <a16:creationId xmlns:a16="http://schemas.microsoft.com/office/drawing/2014/main" id="{278F4882-62BB-D59D-32AF-B47263F0D40D}"/>
              </a:ext>
            </a:extLst>
          </p:cNvPr>
          <p:cNvSpPr>
            <a:spLocks noGrp="1"/>
          </p:cNvSpPr>
          <p:nvPr>
            <p:ph idx="1"/>
          </p:nvPr>
        </p:nvSpPr>
        <p:spPr>
          <a:xfrm>
            <a:off x="838200" y="1240971"/>
            <a:ext cx="10515600" cy="4935992"/>
          </a:xfrm>
        </p:spPr>
        <p:txBody>
          <a:bodyPr>
            <a:normAutofit fontScale="92500" lnSpcReduction="10000"/>
          </a:bodyPr>
          <a:lstStyle/>
          <a:p>
            <a:pPr marL="0" indent="0">
              <a:buNone/>
            </a:pPr>
            <a:r>
              <a:rPr lang="en-US" dirty="0"/>
              <a:t>An image is a two-dimensional function </a:t>
            </a:r>
            <a:r>
              <a:rPr lang="en-US" b="1" dirty="0"/>
              <a:t>f(</a:t>
            </a:r>
            <a:r>
              <a:rPr lang="en-US" b="1" dirty="0" err="1"/>
              <a:t>x,y</a:t>
            </a:r>
            <a:r>
              <a:rPr lang="en-US" b="1" dirty="0"/>
              <a:t>)</a:t>
            </a:r>
            <a:r>
              <a:rPr lang="en-US" dirty="0"/>
              <a:t>, where x and y are the spatial (plane) coordinates, and the amplitude of </a:t>
            </a:r>
            <a:r>
              <a:rPr lang="en-US" b="1" dirty="0"/>
              <a:t>f </a:t>
            </a:r>
            <a:r>
              <a:rPr lang="en-US" dirty="0"/>
              <a:t>at any pair of coordinates(</a:t>
            </a:r>
            <a:r>
              <a:rPr lang="en-US" dirty="0" err="1"/>
              <a:t>x,y</a:t>
            </a:r>
            <a:r>
              <a:rPr lang="en-US" dirty="0"/>
              <a:t>) is called the </a:t>
            </a:r>
            <a:r>
              <a:rPr lang="en-US" b="1" dirty="0"/>
              <a:t>intensity</a:t>
            </a:r>
            <a:r>
              <a:rPr lang="en-US" dirty="0"/>
              <a:t> of the image.</a:t>
            </a:r>
          </a:p>
          <a:p>
            <a:pPr marL="0" indent="0">
              <a:spcBef>
                <a:spcPct val="0"/>
              </a:spcBef>
              <a:buNone/>
            </a:pPr>
            <a:endParaRPr lang="en-US" sz="3600" b="1" dirty="0">
              <a:solidFill>
                <a:schemeClr val="accent1"/>
              </a:solidFill>
              <a:latin typeface="+mj-lt"/>
              <a:ea typeface="+mj-ea"/>
              <a:cs typeface="+mj-cs"/>
            </a:endParaRPr>
          </a:p>
          <a:p>
            <a:pPr marL="0" indent="0">
              <a:spcBef>
                <a:spcPct val="0"/>
              </a:spcBef>
              <a:buNone/>
            </a:pPr>
            <a:r>
              <a:rPr lang="en-US" sz="3600" b="1" dirty="0">
                <a:solidFill>
                  <a:schemeClr val="accent1"/>
                </a:solidFill>
                <a:latin typeface="+mj-lt"/>
                <a:ea typeface="+mj-ea"/>
                <a:cs typeface="+mj-cs"/>
              </a:rPr>
              <a:t>What is a digital image?</a:t>
            </a:r>
          </a:p>
          <a:p>
            <a:pPr marL="0" indent="0">
              <a:buNone/>
            </a:pPr>
            <a:r>
              <a:rPr lang="en-US" dirty="0"/>
              <a:t>If </a:t>
            </a:r>
            <a:r>
              <a:rPr lang="en-US" b="1" dirty="0" err="1"/>
              <a:t>x,y</a:t>
            </a:r>
            <a:r>
              <a:rPr lang="en-US" dirty="0"/>
              <a:t> and the amplitude values of </a:t>
            </a:r>
            <a:r>
              <a:rPr lang="en-US" b="1" dirty="0"/>
              <a:t>f</a:t>
            </a:r>
            <a:r>
              <a:rPr lang="en-US" dirty="0"/>
              <a:t> are finite and discrete quantities, we call the image a digital image. A digital image is composed of a finite number of elements called </a:t>
            </a:r>
            <a:r>
              <a:rPr lang="en-US" b="1" dirty="0"/>
              <a:t>pixels</a:t>
            </a:r>
            <a:r>
              <a:rPr lang="en-US" dirty="0"/>
              <a:t>, each of which has a particular location and value.</a:t>
            </a:r>
          </a:p>
          <a:p>
            <a:pPr marL="0" indent="0">
              <a:buNone/>
            </a:pPr>
            <a:endParaRPr lang="en-US" b="0" i="0" dirty="0">
              <a:solidFill>
                <a:srgbClr val="292929"/>
              </a:solidFill>
              <a:effectLst/>
              <a:latin typeface="source-serif-pro"/>
            </a:endParaRPr>
          </a:p>
          <a:p>
            <a:pPr marL="0" indent="0">
              <a:buNone/>
            </a:pPr>
            <a:r>
              <a:rPr lang="en-US" b="0" i="0" dirty="0">
                <a:solidFill>
                  <a:srgbClr val="292929"/>
                </a:solidFill>
                <a:effectLst/>
                <a:latin typeface="source-serif-pro"/>
              </a:rPr>
              <a:t>Each point at every (</a:t>
            </a:r>
            <a:r>
              <a:rPr lang="en-US" b="0" i="0" dirty="0" err="1">
                <a:solidFill>
                  <a:srgbClr val="292929"/>
                </a:solidFill>
                <a:effectLst/>
                <a:latin typeface="source-serif-pro"/>
              </a:rPr>
              <a:t>x,y</a:t>
            </a:r>
            <a:r>
              <a:rPr lang="en-US" b="0" i="0" dirty="0">
                <a:solidFill>
                  <a:srgbClr val="292929"/>
                </a:solidFill>
                <a:effectLst/>
                <a:latin typeface="source-serif-pro"/>
              </a:rPr>
              <a:t>) is called amplitude or intensity of an image. When this amplitude and </a:t>
            </a:r>
            <a:r>
              <a:rPr lang="en-US" b="0" i="0" dirty="0" err="1">
                <a:solidFill>
                  <a:srgbClr val="292929"/>
                </a:solidFill>
                <a:effectLst/>
                <a:latin typeface="source-serif-pro"/>
              </a:rPr>
              <a:t>x,y</a:t>
            </a:r>
            <a:r>
              <a:rPr lang="en-US" b="0" i="0" dirty="0">
                <a:solidFill>
                  <a:srgbClr val="292929"/>
                </a:solidFill>
                <a:effectLst/>
                <a:latin typeface="source-serif-pro"/>
              </a:rPr>
              <a:t> points are discrete, then we call it a digital image. if the values are continuous values, then we call it an analog image.</a:t>
            </a:r>
            <a:endParaRPr lang="en-IN" dirty="0"/>
          </a:p>
        </p:txBody>
      </p:sp>
    </p:spTree>
    <p:extLst>
      <p:ext uri="{BB962C8B-B14F-4D97-AF65-F5344CB8AC3E}">
        <p14:creationId xmlns:p14="http://schemas.microsoft.com/office/powerpoint/2010/main" val="42034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E72-BB82-E68B-EA88-466C238BFE8A}"/>
              </a:ext>
            </a:extLst>
          </p:cNvPr>
          <p:cNvSpPr>
            <a:spLocks noGrp="1"/>
          </p:cNvSpPr>
          <p:nvPr>
            <p:ph type="title"/>
          </p:nvPr>
        </p:nvSpPr>
        <p:spPr>
          <a:xfrm>
            <a:off x="838200" y="365125"/>
            <a:ext cx="10515600" cy="1463675"/>
          </a:xfrm>
        </p:spPr>
        <p:txBody>
          <a:bodyPr>
            <a:noAutofit/>
          </a:bodyPr>
          <a:lstStyle/>
          <a:p>
            <a:r>
              <a:rPr lang="en-US" sz="3200" b="1" dirty="0">
                <a:solidFill>
                  <a:schemeClr val="accent1"/>
                </a:solidFill>
              </a:rPr>
              <a:t>First Digital Photograph Ever</a:t>
            </a:r>
            <a:r>
              <a:rPr lang="en-US" sz="3200" dirty="0">
                <a:solidFill>
                  <a:schemeClr val="accent1"/>
                </a:solidFill>
              </a:rPr>
              <a:t>: </a:t>
            </a:r>
            <a:r>
              <a:rPr lang="en-US" sz="3200" dirty="0"/>
              <a:t>Russell Kirsch in 1957 made a 176×176 pixel digital image by scanning a photograph of his three-month-old son.</a:t>
            </a:r>
            <a:endParaRPr lang="en-IN" sz="3200" dirty="0"/>
          </a:p>
        </p:txBody>
      </p:sp>
      <p:pic>
        <p:nvPicPr>
          <p:cNvPr id="2050" name="Picture 2" descr="What is an image? What is a digital image?">
            <a:extLst>
              <a:ext uri="{FF2B5EF4-FFF2-40B4-BE49-F238E27FC236}">
                <a16:creationId xmlns:a16="http://schemas.microsoft.com/office/drawing/2014/main" id="{0BABC292-59FF-5FC7-AA6C-574CCAD74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0195" y="1964110"/>
            <a:ext cx="3822635" cy="4119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22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DEA9E-3FA8-8199-3334-8F3AB4AA1A10}"/>
              </a:ext>
            </a:extLst>
          </p:cNvPr>
          <p:cNvSpPr>
            <a:spLocks noGrp="1"/>
          </p:cNvSpPr>
          <p:nvPr>
            <p:ph idx="1"/>
          </p:nvPr>
        </p:nvSpPr>
        <p:spPr>
          <a:xfrm>
            <a:off x="838200" y="634482"/>
            <a:ext cx="10515600" cy="5542481"/>
          </a:xfrm>
        </p:spPr>
        <p:txBody>
          <a:bodyPr>
            <a:normAutofit/>
          </a:bodyPr>
          <a:lstStyle/>
          <a:p>
            <a:pPr marL="0" indent="0">
              <a:buNone/>
            </a:pPr>
            <a:r>
              <a:rPr lang="en-US" b="1" i="0" dirty="0">
                <a:solidFill>
                  <a:schemeClr val="accent1"/>
                </a:solidFill>
                <a:effectLst/>
                <a:latin typeface="source-serif-pro"/>
              </a:rPr>
              <a:t>Pixel/</a:t>
            </a:r>
            <a:r>
              <a:rPr lang="en-IN" b="1" dirty="0">
                <a:solidFill>
                  <a:schemeClr val="accent1"/>
                </a:solidFill>
                <a:latin typeface="source-serif-pro"/>
              </a:rPr>
              <a:t>Picture elements/Image elements </a:t>
            </a:r>
            <a:r>
              <a:rPr lang="en-US" b="1" i="0" dirty="0">
                <a:solidFill>
                  <a:schemeClr val="accent1"/>
                </a:solidFill>
                <a:effectLst/>
                <a:latin typeface="source-serif-pro"/>
              </a:rPr>
              <a:t>: </a:t>
            </a:r>
          </a:p>
          <a:p>
            <a:pPr marL="0" indent="0">
              <a:buNone/>
            </a:pPr>
            <a:r>
              <a:rPr lang="en-US" b="0" i="0" dirty="0">
                <a:solidFill>
                  <a:srgbClr val="292929"/>
                </a:solidFill>
                <a:effectLst/>
                <a:latin typeface="source-serif-pro"/>
              </a:rPr>
              <a:t>In a digital image, all the coordinates on 2-D function and the corresponding values are finite. Each value available in every location is considered as a pixel. In other words, a pixel is the smallest part of an image. So a digital image can be thought as 2-d array of pixels.</a:t>
            </a:r>
          </a:p>
          <a:p>
            <a:pPr marL="0" indent="0">
              <a:buNone/>
            </a:pPr>
            <a:endParaRPr lang="en-US" b="1" i="0" dirty="0">
              <a:solidFill>
                <a:schemeClr val="accent1"/>
              </a:solidFill>
              <a:effectLst/>
              <a:latin typeface="source-serif-pro"/>
            </a:endParaRPr>
          </a:p>
          <a:p>
            <a:pPr marL="0" indent="0">
              <a:buNone/>
            </a:pPr>
            <a:r>
              <a:rPr lang="en-US" b="1" i="0" dirty="0">
                <a:solidFill>
                  <a:schemeClr val="accent1"/>
                </a:solidFill>
                <a:effectLst/>
                <a:latin typeface="source-serif-pro"/>
              </a:rPr>
              <a:t>Gray Level: </a:t>
            </a:r>
          </a:p>
          <a:p>
            <a:pPr marL="0" indent="0">
              <a:buNone/>
            </a:pPr>
            <a:r>
              <a:rPr lang="en-US" b="0" i="0" dirty="0">
                <a:solidFill>
                  <a:srgbClr val="292929"/>
                </a:solidFill>
                <a:effectLst/>
                <a:latin typeface="source-serif-pro"/>
              </a:rPr>
              <a:t>Each pixel has some intensity value which is called Gray level or Gray value. These values are usually represented in 8-bit int. So the range of values from 0 to 255. The values near to 0 indicates darker regions and the values near 255 represent brighter regions.</a:t>
            </a:r>
          </a:p>
          <a:p>
            <a:pPr marL="0" indent="0">
              <a:buNone/>
            </a:pPr>
            <a:endParaRPr lang="en-US" dirty="0">
              <a:solidFill>
                <a:srgbClr val="292929"/>
              </a:solidFill>
              <a:latin typeface="source-serif-pro"/>
            </a:endParaRPr>
          </a:p>
        </p:txBody>
      </p:sp>
    </p:spTree>
    <p:extLst>
      <p:ext uri="{BB962C8B-B14F-4D97-AF65-F5344CB8AC3E}">
        <p14:creationId xmlns:p14="http://schemas.microsoft.com/office/powerpoint/2010/main" val="45238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841F-6D4C-5986-422E-22D57447B5CC}"/>
              </a:ext>
            </a:extLst>
          </p:cNvPr>
          <p:cNvSpPr>
            <a:spLocks noGrp="1"/>
          </p:cNvSpPr>
          <p:nvPr>
            <p:ph type="title"/>
          </p:nvPr>
        </p:nvSpPr>
        <p:spPr>
          <a:xfrm>
            <a:off x="838200" y="139959"/>
            <a:ext cx="10591800" cy="905069"/>
          </a:xfrm>
        </p:spPr>
        <p:txBody>
          <a:bodyPr>
            <a:noAutofit/>
          </a:bodyPr>
          <a:lstStyle/>
          <a:p>
            <a:r>
              <a:rPr lang="en-IN" sz="3200" b="1" dirty="0">
                <a:solidFill>
                  <a:schemeClr val="accent1"/>
                </a:solidFill>
              </a:rPr>
              <a:t>In 8 bit representation, pixel intensity values change between 0(black) and 255(white)</a:t>
            </a:r>
          </a:p>
        </p:txBody>
      </p:sp>
      <p:pic>
        <p:nvPicPr>
          <p:cNvPr id="5" name="Content Placeholder 4">
            <a:extLst>
              <a:ext uri="{FF2B5EF4-FFF2-40B4-BE49-F238E27FC236}">
                <a16:creationId xmlns:a16="http://schemas.microsoft.com/office/drawing/2014/main" id="{EE3524B4-233C-63A3-6558-C17F86E31DD9}"/>
              </a:ext>
            </a:extLst>
          </p:cNvPr>
          <p:cNvPicPr>
            <a:picLocks noGrp="1" noChangeAspect="1"/>
          </p:cNvPicPr>
          <p:nvPr>
            <p:ph idx="1"/>
          </p:nvPr>
        </p:nvPicPr>
        <p:blipFill>
          <a:blip r:embed="rId2"/>
          <a:stretch>
            <a:fillRect/>
          </a:stretch>
        </p:blipFill>
        <p:spPr>
          <a:xfrm>
            <a:off x="979714" y="1045028"/>
            <a:ext cx="8304245" cy="5673013"/>
          </a:xfrm>
        </p:spPr>
      </p:pic>
    </p:spTree>
    <p:extLst>
      <p:ext uri="{BB962C8B-B14F-4D97-AF65-F5344CB8AC3E}">
        <p14:creationId xmlns:p14="http://schemas.microsoft.com/office/powerpoint/2010/main" val="99371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1679</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Calibri</vt:lpstr>
      <vt:lpstr>Calibri Light</vt:lpstr>
      <vt:lpstr>Cambria</vt:lpstr>
      <vt:lpstr>Heebo</vt:lpstr>
      <vt:lpstr>source-serif-pro</vt:lpstr>
      <vt:lpstr>Symbol</vt:lpstr>
      <vt:lpstr>Times New Roman</vt:lpstr>
      <vt:lpstr>Office Theme</vt:lpstr>
      <vt:lpstr>Introduction</vt:lpstr>
      <vt:lpstr>Prerequisites </vt:lpstr>
      <vt:lpstr>Components of Image Processing System –  Image Processing System is the combination of the different elements involved in the digital image processing. Digital image processing is the processing of an image by means of a digital computer. Digital image processing uses different computer algorithms to perform image processing on the digital images. </vt:lpstr>
      <vt:lpstr>PowerPoint Presentation</vt:lpstr>
      <vt:lpstr>How it works - In the below figure, an image has been captured by a camera and has been sent to a digital system to remove all the other details, and just focus on the water drop by zooming it in such a way that the quality of the image remains the same.</vt:lpstr>
      <vt:lpstr>What is an Image?</vt:lpstr>
      <vt:lpstr>First Digital Photograph Ever: Russell Kirsch in 1957 made a 176×176 pixel digital image by scanning a photograph of his three-month-old son.</vt:lpstr>
      <vt:lpstr>PowerPoint Presentation</vt:lpstr>
      <vt:lpstr>In 8 bit representation, pixel intensity values change between 0(black) and 255(white)</vt:lpstr>
      <vt:lpstr>Types of Images: Binary, Grayscale, Color</vt:lpstr>
      <vt:lpstr>Grayscale Image</vt:lpstr>
      <vt:lpstr>Color Image</vt:lpstr>
      <vt:lpstr>Image as a Matrix </vt:lpstr>
      <vt:lpstr>OVERLAPPING FIELDS WITH IMAGE PROCESSING </vt:lpstr>
      <vt:lpstr>PHASES OF IMAGE PROCESSING: </vt:lpstr>
      <vt:lpstr>PHASES OF IMAGE PROCESSING (contd).. </vt:lpstr>
      <vt:lpstr>Fundamental steps in image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Image Processing System –  Image Processing System is the combination of the different elements involved in the digital image processing. Digital image processing is the processing of an image by means of a digital computer. Digital image processing uses different computer algorithms to perform image processing on the digital images. </dc:title>
  <dc:creator>Jheelam Mondal</dc:creator>
  <cp:lastModifiedBy>Jheelam Mondal</cp:lastModifiedBy>
  <cp:revision>36</cp:revision>
  <dcterms:created xsi:type="dcterms:W3CDTF">2023-02-06T08:39:56Z</dcterms:created>
  <dcterms:modified xsi:type="dcterms:W3CDTF">2023-02-13T11:35:57Z</dcterms:modified>
</cp:coreProperties>
</file>