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328" r:id="rId2"/>
    <p:sldId id="30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2" r:id="rId11"/>
    <p:sldId id="265" r:id="rId12"/>
    <p:sldId id="283" r:id="rId13"/>
    <p:sldId id="266" r:id="rId14"/>
    <p:sldId id="267" r:id="rId15"/>
    <p:sldId id="284" r:id="rId16"/>
    <p:sldId id="269" r:id="rId17"/>
    <p:sldId id="285" r:id="rId18"/>
    <p:sldId id="270" r:id="rId19"/>
    <p:sldId id="271" r:id="rId20"/>
    <p:sldId id="272" r:id="rId21"/>
    <p:sldId id="273" r:id="rId22"/>
    <p:sldId id="286" r:id="rId23"/>
    <p:sldId id="287" r:id="rId24"/>
    <p:sldId id="288" r:id="rId25"/>
    <p:sldId id="301" r:id="rId26"/>
    <p:sldId id="296" r:id="rId27"/>
    <p:sldId id="274" r:id="rId28"/>
    <p:sldId id="299" r:id="rId29"/>
    <p:sldId id="289" r:id="rId30"/>
    <p:sldId id="290" r:id="rId31"/>
    <p:sldId id="291" r:id="rId32"/>
    <p:sldId id="297" r:id="rId33"/>
    <p:sldId id="275" r:id="rId34"/>
    <p:sldId id="300" r:id="rId35"/>
    <p:sldId id="292" r:id="rId36"/>
    <p:sldId id="293" r:id="rId37"/>
    <p:sldId id="294" r:id="rId38"/>
    <p:sldId id="295" r:id="rId39"/>
    <p:sldId id="298" r:id="rId40"/>
    <p:sldId id="276" r:id="rId41"/>
    <p:sldId id="27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7772400" cy="197510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Bodoni MT" pitchFamily="18" charset="0"/>
              </a:rPr>
              <a:t>Digital image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295400"/>
            <a:ext cx="7772400" cy="1508760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rgbClr val="FFFF00"/>
                </a:solidFill>
              </a:rPr>
              <a:t>Basic Relationships between Pixels</a:t>
            </a:r>
          </a:p>
          <a:p>
            <a:pPr algn="ctr"/>
            <a:endParaRPr lang="en-US" sz="2400" dirty="0">
              <a:solidFill>
                <a:srgbClr val="FFFF00"/>
              </a:solidFill>
            </a:endParaRPr>
          </a:p>
          <a:p>
            <a:pPr algn="ctr"/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4400" y="2819400"/>
            <a:ext cx="7407275" cy="1752600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) b &amp; c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 err="1">
                <a:solidFill>
                  <a:srgbClr val="FFFF00"/>
                </a:solidFill>
              </a:rPr>
              <a:t>Soln</a:t>
            </a:r>
            <a:r>
              <a:rPr lang="en-US" u="sng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FF00"/>
                </a:solidFill>
              </a:rPr>
              <a:t>b &amp; c are m-adjacent.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/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(ii) b &amp; 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/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(ii) b &amp; 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 err="1">
                <a:solidFill>
                  <a:srgbClr val="FFFF00"/>
                </a:solidFill>
              </a:rPr>
              <a:t>Soln</a:t>
            </a:r>
            <a:r>
              <a:rPr lang="en-US" u="sng" dirty="0">
                <a:solidFill>
                  <a:srgbClr val="FFFF00"/>
                </a:solidFill>
              </a:rPr>
              <a:t>:</a:t>
            </a:r>
            <a:r>
              <a:rPr lang="en-US" dirty="0">
                <a:solidFill>
                  <a:srgbClr val="FFFF00"/>
                </a:solidFill>
              </a:rPr>
              <a:t> b &amp; e are m-adjacent.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 err="1">
                <a:solidFill>
                  <a:srgbClr val="FFFF00"/>
                </a:solidFill>
              </a:rPr>
              <a:t>Soln</a:t>
            </a:r>
            <a:r>
              <a:rPr lang="en-US" u="sng" dirty="0">
                <a:solidFill>
                  <a:srgbClr val="FFFF00"/>
                </a:solidFill>
              </a:rPr>
              <a:t>:</a:t>
            </a:r>
            <a:r>
              <a:rPr lang="en-US" dirty="0">
                <a:solidFill>
                  <a:srgbClr val="FFFF00"/>
                </a:solidFill>
              </a:rPr>
              <a:t> e &amp;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are m-adjacent.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(iv) e &amp; c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(iv) e &amp; c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u="sng" dirty="0" err="1">
                <a:solidFill>
                  <a:srgbClr val="FFFF00"/>
                </a:solidFill>
              </a:rPr>
              <a:t>Soln</a:t>
            </a:r>
            <a:r>
              <a:rPr lang="en-US" u="sng" dirty="0">
                <a:solidFill>
                  <a:srgbClr val="FFFF00"/>
                </a:solidFill>
              </a:rPr>
              <a:t>:</a:t>
            </a:r>
            <a:r>
              <a:rPr lang="en-US" dirty="0">
                <a:solidFill>
                  <a:srgbClr val="FFFF00"/>
                </a:solidFill>
              </a:rPr>
              <a:t> e &amp; c are NOT m-adjacent.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Connectivity</a:t>
            </a:r>
            <a:r>
              <a:rPr lang="en-US" sz="2400" i="1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FF00"/>
                </a:solidFill>
              </a:rPr>
              <a:t>2 pixels are said to be connected if their exists a path between them.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Let ‘S’ represent subset of pixels in an image.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Two pixels p &amp; q are said to be connected in ‘S’ if their exists a path between them consisting entirely of pixels in ‘S’.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For any pixel p in S, the set of pixels that are connected to it in S is called a </a:t>
            </a:r>
            <a:r>
              <a:rPr lang="en-US" b="1" u="sng" dirty="0">
                <a:solidFill>
                  <a:srgbClr val="FFFF00"/>
                </a:solidFill>
              </a:rPr>
              <a:t>connected component of S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Paths:</a:t>
            </a:r>
            <a:r>
              <a:rPr lang="en-US" sz="2400" dirty="0">
                <a:solidFill>
                  <a:srgbClr val="FFFF00"/>
                </a:solidFill>
              </a:rPr>
              <a:t> A path from pixel p with coordinate ( x, y) with pixel q with coordinate ( s, t) is a sequence of distinct sequence with coordinates (x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, y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), (x</a:t>
            </a:r>
            <a:r>
              <a:rPr lang="en-US" sz="2400" baseline="-25000" dirty="0">
                <a:solidFill>
                  <a:srgbClr val="FFFF0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, y</a:t>
            </a:r>
            <a:r>
              <a:rPr lang="en-US" sz="2400" baseline="-25000" dirty="0">
                <a:solidFill>
                  <a:srgbClr val="FFFF0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), ….., (</a:t>
            </a:r>
            <a:r>
              <a:rPr lang="en-US" sz="2400" dirty="0" err="1">
                <a:solidFill>
                  <a:srgbClr val="FFFF00"/>
                </a:solidFill>
              </a:rPr>
              <a:t>x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 err="1">
                <a:solidFill>
                  <a:srgbClr val="FFFF00"/>
                </a:solidFill>
              </a:rPr>
              <a:t>y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) where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(x, y) = (x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, y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&amp; (s, t) = (</a:t>
            </a:r>
            <a:r>
              <a:rPr lang="en-US" sz="2400" dirty="0" err="1">
                <a:solidFill>
                  <a:srgbClr val="FFFF00"/>
                </a:solidFill>
              </a:rPr>
              <a:t>x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 err="1">
                <a:solidFill>
                  <a:srgbClr val="FFFF00"/>
                </a:solidFill>
              </a:rPr>
              <a:t>y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Closed path: (x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, y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) = (</a:t>
            </a:r>
            <a:r>
              <a:rPr lang="en-US" sz="2400" dirty="0" err="1">
                <a:solidFill>
                  <a:srgbClr val="FFFF00"/>
                </a:solidFill>
              </a:rPr>
              <a:t>x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 err="1">
                <a:solidFill>
                  <a:srgbClr val="FFFF00"/>
                </a:solidFill>
              </a:rPr>
              <a:t>y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Neighbors of a Pixel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600200"/>
            <a:ext cx="716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f(0,0)     f(0,1)     f(0,2)     f(0,3)     f(0,4) - - - - -</a:t>
            </a:r>
          </a:p>
          <a:p>
            <a:pPr algn="ctr"/>
            <a:r>
              <a:rPr lang="en-US" dirty="0"/>
              <a:t>                      f(1,0)     f(1,1)      f(1,2)     f(1,3)     f(1,4) - - - - -</a:t>
            </a:r>
          </a:p>
          <a:p>
            <a:pPr algn="ctr"/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=        f(2,0)     f(2,1)     f(2,2)     f(2,3)     f(2,4) - - - - -</a:t>
            </a:r>
          </a:p>
          <a:p>
            <a:pPr algn="ctr"/>
            <a:r>
              <a:rPr lang="en-US" dirty="0"/>
              <a:t>                      f(3,0)     f(3,1)      f(3,2)     f(3,3)     f(3,4)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FF00"/>
                </a:solidFill>
              </a:rPr>
              <a:t>                                                                                      </a:t>
            </a:r>
          </a:p>
          <a:p>
            <a:endParaRPr lang="en-US" dirty="0"/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 Consider the image segment shown in figure. Compute length of the </a:t>
            </a:r>
            <a:r>
              <a:rPr lang="en-US" b="1" i="1" dirty="0">
                <a:solidFill>
                  <a:srgbClr val="FFFF00"/>
                </a:solidFill>
              </a:rPr>
              <a:t>shortest-4, shortest-8 &amp; shortest-m paths </a:t>
            </a:r>
            <a:r>
              <a:rPr lang="en-US" dirty="0">
                <a:solidFill>
                  <a:srgbClr val="FFFF00"/>
                </a:solidFill>
              </a:rPr>
              <a:t>between pixels p &amp; q where,</a:t>
            </a: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1     2     3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So, Path does not exist.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1     2     3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 </a:t>
            </a:r>
            <a:r>
              <a:rPr lang="en-US" sz="2800" dirty="0">
                <a:solidFill>
                  <a:srgbClr val="FFFF00"/>
                </a:solidFill>
              </a:rPr>
              <a:t>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Neighbors of a Pixel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591342"/>
            <a:ext cx="7848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A Pixel p at coordinates ( x, y) has 4 horizontal and vertical neighbors.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Their coordinates are given by: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(x+1, y)                (x-1, y)                (x, y+1)             &amp;            (x, y-1)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f(2,1)                              f(0,1)                             f(1,2)                                             f(1,0)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This set of pixels is called the </a:t>
            </a:r>
            <a:r>
              <a:rPr lang="en-US" sz="2000" b="1" i="1" u="sng" dirty="0">
                <a:solidFill>
                  <a:srgbClr val="FFFF00"/>
                </a:solidFill>
              </a:rPr>
              <a:t>4-neighbors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of p denoted by N</a:t>
            </a:r>
            <a:r>
              <a:rPr lang="en-US" baseline="-25000" dirty="0">
                <a:solidFill>
                  <a:srgbClr val="FFFF00"/>
                </a:solidFill>
              </a:rPr>
              <a:t>4</a:t>
            </a:r>
            <a:r>
              <a:rPr lang="en-US" dirty="0">
                <a:solidFill>
                  <a:srgbClr val="FFFF00"/>
                </a:solidFill>
              </a:rPr>
              <a:t>(p).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Each pixel is unit distance from ( x ,y).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598474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f(0,0)     </a:t>
            </a:r>
            <a:r>
              <a:rPr lang="en-US" dirty="0">
                <a:solidFill>
                  <a:srgbClr val="FFFF00"/>
                </a:solidFill>
              </a:rPr>
              <a:t>f(0,1)</a:t>
            </a:r>
            <a:r>
              <a:rPr lang="en-US" dirty="0"/>
              <a:t>     f(0,2)     f(0,3)     f(0,4) - - - - -</a:t>
            </a:r>
          </a:p>
          <a:p>
            <a:pPr algn="ctr"/>
            <a:r>
              <a:rPr lang="en-US" dirty="0"/>
              <a:t>                      </a:t>
            </a:r>
            <a:r>
              <a:rPr lang="en-US" dirty="0">
                <a:solidFill>
                  <a:srgbClr val="FFFF00"/>
                </a:solidFill>
              </a:rPr>
              <a:t>f(1,0)     </a:t>
            </a:r>
            <a:r>
              <a:rPr lang="en-US" dirty="0">
                <a:solidFill>
                  <a:srgbClr val="FF0000"/>
                </a:solidFill>
              </a:rPr>
              <a:t>f(1,1)      </a:t>
            </a:r>
            <a:r>
              <a:rPr lang="en-US" dirty="0">
                <a:solidFill>
                  <a:srgbClr val="FFFF00"/>
                </a:solidFill>
              </a:rPr>
              <a:t>f(1,2)     </a:t>
            </a:r>
            <a:r>
              <a:rPr lang="en-US" dirty="0"/>
              <a:t>f(1,3)     f(1,4) - - - - -</a:t>
            </a:r>
          </a:p>
          <a:p>
            <a:pPr algn="ctr"/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=        f(2,0)     </a:t>
            </a:r>
            <a:r>
              <a:rPr lang="en-US" dirty="0">
                <a:solidFill>
                  <a:srgbClr val="FFFF00"/>
                </a:solidFill>
              </a:rPr>
              <a:t>f(2,1)</a:t>
            </a:r>
            <a:r>
              <a:rPr lang="en-US" dirty="0"/>
              <a:t>     f(2,2)     f(2,3)     f(2,4) - - - - -</a:t>
            </a:r>
          </a:p>
          <a:p>
            <a:pPr algn="ctr"/>
            <a:r>
              <a:rPr lang="en-US" dirty="0"/>
              <a:t>                      f(3,0)     f(3,1)      f(3,2)     f(3,3)     f(3,4)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endParaRPr lang="en-US" dirty="0"/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So, shortest-8 path = 4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1     2     3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So, shortest-m path = 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Neighbors of a Pixel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591342"/>
            <a:ext cx="7848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A Pixel p at coordinates ( x, y) has 4 diagonal neighbors.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Their coordinates are given by: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(x+1, y+1)          (x+1, y-1)         (x-1, y+1)             &amp;       (x-1, y-1)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f(2,2)                              f(2,0)                             f(0,2)                                         f(0,0)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This set of pixels is called the </a:t>
            </a:r>
            <a:r>
              <a:rPr lang="en-US" sz="2000" b="1" i="1" u="sng" dirty="0">
                <a:solidFill>
                  <a:srgbClr val="FFFF00"/>
                </a:solidFill>
              </a:rPr>
              <a:t>diagonal-neighbors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of p denoted by N</a:t>
            </a:r>
            <a:r>
              <a:rPr lang="en-US" baseline="-250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rgbClr val="FFFF00"/>
                </a:solidFill>
              </a:rPr>
              <a:t>(p).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diagonal neighbors  +  4-neighbors   =   8-neighbors of p.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They are denoted by N</a:t>
            </a:r>
            <a:r>
              <a:rPr lang="en-US" baseline="-25000" dirty="0">
                <a:solidFill>
                  <a:srgbClr val="FFFF00"/>
                </a:solidFill>
              </a:rPr>
              <a:t>8</a:t>
            </a:r>
            <a:r>
              <a:rPr lang="en-US" dirty="0">
                <a:solidFill>
                  <a:srgbClr val="FFFF00"/>
                </a:solidFill>
              </a:rPr>
              <a:t>(p).                           So, N</a:t>
            </a:r>
            <a:r>
              <a:rPr lang="en-US" baseline="-25000" dirty="0">
                <a:solidFill>
                  <a:srgbClr val="FFFF00"/>
                </a:solidFill>
              </a:rPr>
              <a:t>8</a:t>
            </a:r>
            <a:r>
              <a:rPr lang="en-US" dirty="0">
                <a:solidFill>
                  <a:srgbClr val="FFFF00"/>
                </a:solidFill>
              </a:rPr>
              <a:t>(p)   =  N</a:t>
            </a:r>
            <a:r>
              <a:rPr lang="en-US" baseline="-25000" dirty="0">
                <a:solidFill>
                  <a:srgbClr val="FFFF00"/>
                </a:solidFill>
              </a:rPr>
              <a:t>4</a:t>
            </a:r>
            <a:r>
              <a:rPr lang="en-US" dirty="0">
                <a:solidFill>
                  <a:srgbClr val="FFFF00"/>
                </a:solidFill>
              </a:rPr>
              <a:t>(p)  +  N</a:t>
            </a:r>
            <a:r>
              <a:rPr lang="en-US" baseline="-250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rgbClr val="FFFF00"/>
                </a:solidFill>
              </a:rPr>
              <a:t>(p)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598474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</a:t>
            </a:r>
            <a:r>
              <a:rPr lang="en-US" dirty="0">
                <a:solidFill>
                  <a:srgbClr val="FFFF00"/>
                </a:solidFill>
              </a:rPr>
              <a:t>f(0,0)     </a:t>
            </a:r>
            <a:r>
              <a:rPr lang="en-US" dirty="0"/>
              <a:t>f(0,1)     </a:t>
            </a:r>
            <a:r>
              <a:rPr lang="en-US" dirty="0">
                <a:solidFill>
                  <a:srgbClr val="FFFF00"/>
                </a:solidFill>
              </a:rPr>
              <a:t>f(0,2)</a:t>
            </a:r>
            <a:r>
              <a:rPr lang="en-US" dirty="0"/>
              <a:t>     f(0,3)     f(0,4) - - - - -</a:t>
            </a:r>
          </a:p>
          <a:p>
            <a:pPr algn="ctr"/>
            <a:r>
              <a:rPr lang="en-US" dirty="0"/>
              <a:t>                      f(1,0)     </a:t>
            </a:r>
            <a:r>
              <a:rPr lang="en-US" dirty="0">
                <a:solidFill>
                  <a:srgbClr val="FF0000"/>
                </a:solidFill>
              </a:rPr>
              <a:t>f(1,1)      </a:t>
            </a:r>
            <a:r>
              <a:rPr lang="en-US" dirty="0"/>
              <a:t>f(1,2)</a:t>
            </a:r>
            <a:r>
              <a:rPr lang="en-US" dirty="0">
                <a:solidFill>
                  <a:srgbClr val="FFFF00"/>
                </a:solidFill>
              </a:rPr>
              <a:t>     </a:t>
            </a:r>
            <a:r>
              <a:rPr lang="en-US" dirty="0"/>
              <a:t>f(1,3)     f(1,4) - - - - -</a:t>
            </a:r>
          </a:p>
          <a:p>
            <a:pPr algn="ctr"/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=        </a:t>
            </a:r>
            <a:r>
              <a:rPr lang="en-US" dirty="0">
                <a:solidFill>
                  <a:srgbClr val="FFFF00"/>
                </a:solidFill>
              </a:rPr>
              <a:t>f(2,0)     </a:t>
            </a:r>
            <a:r>
              <a:rPr lang="en-US" dirty="0"/>
              <a:t>f(2,1)     </a:t>
            </a:r>
            <a:r>
              <a:rPr lang="en-US" dirty="0">
                <a:solidFill>
                  <a:srgbClr val="FFFF00"/>
                </a:solidFill>
              </a:rPr>
              <a:t>f(2,2)</a:t>
            </a:r>
            <a:r>
              <a:rPr lang="en-US" dirty="0"/>
              <a:t>     f(2,3)     f(2,4) - - - - -</a:t>
            </a:r>
          </a:p>
          <a:p>
            <a:pPr algn="ctr"/>
            <a:r>
              <a:rPr lang="en-US" dirty="0"/>
              <a:t>                      f(3,0)     f(3,1)      f(3,2)     f(3,3)     f(3,4)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endParaRPr lang="en-US" dirty="0"/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Regions &amp; Boundaries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Region:  </a:t>
            </a:r>
            <a:r>
              <a:rPr lang="en-US" dirty="0">
                <a:solidFill>
                  <a:srgbClr val="FFFF00"/>
                </a:solidFill>
              </a:rPr>
              <a:t>Let R be a subset of pixels in an image. We call R a region of the image if R is a connected set. Two regions </a:t>
            </a:r>
            <a:r>
              <a:rPr lang="en-US" dirty="0" err="1">
                <a:solidFill>
                  <a:srgbClr val="FFFF00"/>
                </a:solidFill>
              </a:rPr>
              <a:t>Ri</a:t>
            </a:r>
            <a:r>
              <a:rPr lang="en-US" dirty="0">
                <a:solidFill>
                  <a:srgbClr val="FFFF00"/>
                </a:solidFill>
              </a:rPr>
              <a:t> and </a:t>
            </a:r>
            <a:r>
              <a:rPr lang="en-US" dirty="0" err="1">
                <a:solidFill>
                  <a:srgbClr val="FFFF00"/>
                </a:solidFill>
              </a:rPr>
              <a:t>Rj</a:t>
            </a:r>
            <a:r>
              <a:rPr lang="en-US" dirty="0">
                <a:solidFill>
                  <a:srgbClr val="FFFF00"/>
                </a:solidFill>
              </a:rPr>
              <a:t> are  said to be adjacent if their union form a connected set.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Regions that are not adjacent are said to be disjoint.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We consider 4- and 8- adjacency when referring to regions.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Below regions are adjacent only if 8-adjacency is used.</a:t>
            </a:r>
          </a:p>
          <a:p>
            <a:endParaRPr lang="en-US" sz="11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        </a:t>
            </a:r>
            <a:r>
              <a:rPr lang="en-US" sz="2400" dirty="0">
                <a:solidFill>
                  <a:srgbClr val="00B050"/>
                </a:solidFill>
              </a:rPr>
              <a:t>1     1     1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                                 1     0     1    </a:t>
            </a:r>
            <a:r>
              <a:rPr lang="en-US" sz="2400" dirty="0" err="1">
                <a:solidFill>
                  <a:srgbClr val="00B050"/>
                </a:solidFill>
              </a:rPr>
              <a:t>R</a:t>
            </a:r>
            <a:r>
              <a:rPr lang="en-US" sz="2400" baseline="-25000" dirty="0" err="1">
                <a:solidFill>
                  <a:srgbClr val="00B050"/>
                </a:solidFill>
              </a:rPr>
              <a:t>i</a:t>
            </a:r>
            <a:endParaRPr lang="en-US" sz="2400" baseline="-250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                                     0    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00B050"/>
                </a:solidFill>
              </a:rPr>
              <a:t>     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        0     0    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         1     1     1   </a:t>
            </a:r>
            <a:r>
              <a:rPr lang="en-US" sz="2400" dirty="0" err="1">
                <a:solidFill>
                  <a:srgbClr val="FFFF00"/>
                </a:solidFill>
              </a:rPr>
              <a:t>R</a:t>
            </a:r>
            <a:r>
              <a:rPr lang="en-US" sz="2400" baseline="-25000" dirty="0" err="1">
                <a:solidFill>
                  <a:srgbClr val="FFFF00"/>
                </a:solidFill>
              </a:rPr>
              <a:t>j</a:t>
            </a:r>
            <a:endParaRPr lang="en-US" sz="2400" baseline="-250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         1     1     1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Regions &amp; Boundaries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Boundaries (border or contour)</a:t>
            </a:r>
            <a:r>
              <a:rPr lang="en-US" sz="2400" dirty="0">
                <a:solidFill>
                  <a:srgbClr val="FFFF00"/>
                </a:solidFill>
              </a:rPr>
              <a:t>:  </a:t>
            </a:r>
            <a:r>
              <a:rPr lang="en-US" sz="2000" dirty="0">
                <a:solidFill>
                  <a:srgbClr val="FFFF00"/>
                </a:solidFill>
              </a:rPr>
              <a:t>The boundary of a region R is the set of points that are adjacent to points in the compliment of R. In other words, boundary of a region R is the set of pixels in the region that have one or more neighbors that are not in R.</a:t>
            </a:r>
            <a:r>
              <a:rPr lang="en-US" sz="2400" dirty="0">
                <a:solidFill>
                  <a:srgbClr val="FFFF00"/>
                </a:solidFill>
              </a:rPr>
              <a:t>                            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                 0     0     0      0     0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>
                <a:solidFill>
                  <a:srgbClr val="00B050"/>
                </a:solidFill>
              </a:rPr>
              <a:t>1      1</a:t>
            </a:r>
            <a:r>
              <a:rPr lang="en-US" sz="2400" dirty="0">
                <a:solidFill>
                  <a:srgbClr val="FFFF00"/>
                </a:solidFill>
              </a:rPr>
              <a:t>     0     0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>
                <a:solidFill>
                  <a:srgbClr val="00B050"/>
                </a:solidFill>
              </a:rPr>
              <a:t>1      1</a:t>
            </a:r>
            <a:r>
              <a:rPr lang="en-US" sz="2400" dirty="0">
                <a:solidFill>
                  <a:srgbClr val="FFFF00"/>
                </a:solidFill>
              </a:rPr>
              <a:t>     0     0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     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     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     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>
                <a:solidFill>
                  <a:srgbClr val="00B050"/>
                </a:solidFill>
              </a:rPr>
              <a:t>1      1     1     </a:t>
            </a:r>
            <a:r>
              <a:rPr lang="en-US" sz="2400" dirty="0">
                <a:solidFill>
                  <a:srgbClr val="FFFF00"/>
                </a:solidFill>
              </a:rPr>
              <a:t>0</a:t>
            </a:r>
            <a:endParaRPr lang="en-US" sz="2400" baseline="-250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0     0      0     0     0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>
                <a:solidFill>
                  <a:srgbClr val="FFFF00"/>
                </a:solidFill>
              </a:rPr>
              <a:t> colored 1 is </a:t>
            </a:r>
            <a:r>
              <a:rPr lang="en-US" sz="2000" cap="all" dirty="0">
                <a:solidFill>
                  <a:srgbClr val="FFFF00"/>
                </a:solidFill>
              </a:rPr>
              <a:t>not </a:t>
            </a:r>
            <a:r>
              <a:rPr lang="en-US" sz="2000" dirty="0">
                <a:solidFill>
                  <a:srgbClr val="FFFF00"/>
                </a:solidFill>
              </a:rPr>
              <a:t>a member of border if 4-connectivity is used between region and background. It is if 8-connectivity is used.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Adjacency</a:t>
            </a:r>
            <a:r>
              <a:rPr lang="en-US" sz="2800" i="1" u="sng" dirty="0">
                <a:solidFill>
                  <a:srgbClr val="FFFF00"/>
                </a:solidFill>
              </a:rPr>
              <a:t>:</a:t>
            </a:r>
            <a:r>
              <a:rPr lang="en-US" sz="2000" dirty="0">
                <a:solidFill>
                  <a:srgbClr val="FFFF00"/>
                </a:solidFill>
              </a:rPr>
              <a:t>  Two pixels are adjacent if they are neighbors and their intensity level ‘V’ satisfy some specific criteria of similarity.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  V = {1}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V = { 0, 2}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Binary image = { 0, 1}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Gray scale image = { 0, 1, 2, ------, 255}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In binary images, 2 pixels are adjacent if they are neighbors &amp; have some intensity values either 0 or 1.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In gray scale, image contains more gray level values in range 0 to 255.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4-adjacency: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4-adjacent if q is in the set of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0, 1}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1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1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    1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p in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>
                <a:solidFill>
                  <a:srgbClr val="FFFF00"/>
                </a:solidFill>
              </a:rPr>
              <a:t> color</a:t>
            </a:r>
          </a:p>
          <a:p>
            <a:r>
              <a:rPr lang="en-US" sz="2000" dirty="0">
                <a:solidFill>
                  <a:srgbClr val="FFFF00"/>
                </a:solidFill>
              </a:rPr>
              <a:t>q can be any value in </a:t>
            </a:r>
            <a:r>
              <a:rPr lang="en-US" sz="2000" b="1" cap="all" dirty="0">
                <a:solidFill>
                  <a:srgbClr val="00B050"/>
                </a:solidFill>
              </a:rPr>
              <a:t>green</a:t>
            </a:r>
            <a:r>
              <a:rPr lang="en-US" sz="2000" dirty="0">
                <a:solidFill>
                  <a:srgbClr val="FFFF00"/>
                </a:solidFill>
              </a:rPr>
              <a:t> color.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8-adjacency: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8-adjacent if q is in the set of N</a:t>
            </a:r>
            <a:r>
              <a:rPr lang="en-US" sz="2000" baseline="-25000" dirty="0">
                <a:solidFill>
                  <a:srgbClr val="FFFF00"/>
                </a:solidFill>
              </a:rPr>
              <a:t>8</a:t>
            </a:r>
            <a:r>
              <a:rPr lang="en-US" sz="2000" dirty="0">
                <a:solidFill>
                  <a:srgbClr val="FFFF00"/>
                </a:solidFill>
              </a:rPr>
              <a:t>(p).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1, 2}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    </a:t>
            </a:r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FF00"/>
                </a:solidFill>
              </a:rPr>
              <a:t>     0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0     0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p in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>
                <a:solidFill>
                  <a:srgbClr val="FFFF00"/>
                </a:solidFill>
              </a:rPr>
              <a:t> color</a:t>
            </a:r>
          </a:p>
          <a:p>
            <a:r>
              <a:rPr lang="en-US" sz="2000" dirty="0">
                <a:solidFill>
                  <a:srgbClr val="FFFF00"/>
                </a:solidFill>
              </a:rPr>
              <a:t>q can be any value in </a:t>
            </a:r>
            <a:r>
              <a:rPr lang="en-US" sz="2000" b="1" cap="all" dirty="0">
                <a:solidFill>
                  <a:srgbClr val="00B050"/>
                </a:solidFill>
              </a:rPr>
              <a:t>green</a:t>
            </a:r>
            <a:r>
              <a:rPr lang="en-US" sz="2000" dirty="0">
                <a:solidFill>
                  <a:srgbClr val="FFFF00"/>
                </a:solidFill>
              </a:rPr>
              <a:t> color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) b &amp; c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652</TotalTime>
  <Words>2869</Words>
  <Application>Microsoft Office PowerPoint</Application>
  <PresentationFormat>On-screen Show (4:3)</PresentationFormat>
  <Paragraphs>435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Bodoni MT</vt:lpstr>
      <vt:lpstr>Book Antiqua</vt:lpstr>
      <vt:lpstr>Century Gothic</vt:lpstr>
      <vt:lpstr>Lucida Sans</vt:lpstr>
      <vt:lpstr>Wingdings</vt:lpstr>
      <vt:lpstr>Wingdings 2</vt:lpstr>
      <vt:lpstr>Wingdings 3</vt:lpstr>
      <vt:lpstr>Apex</vt:lpstr>
      <vt:lpstr>Digital image processing</vt:lpstr>
      <vt:lpstr>Neighbors of a Pixel</vt:lpstr>
      <vt:lpstr>Neighbors of a Pixel</vt:lpstr>
      <vt:lpstr>Neighbors of a Pixel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Regions &amp; Boundaries</vt:lpstr>
      <vt:lpstr>Regions &amp; Boundaries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janu</dc:creator>
  <cp:lastModifiedBy>Jheelam Mondal</cp:lastModifiedBy>
  <cp:revision>136</cp:revision>
  <dcterms:created xsi:type="dcterms:W3CDTF">2006-08-16T00:00:00Z</dcterms:created>
  <dcterms:modified xsi:type="dcterms:W3CDTF">2023-02-17T07:46:32Z</dcterms:modified>
</cp:coreProperties>
</file>