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74" r:id="rId213"/>
    <p:sldId id="473" r:id="rId214"/>
    <p:sldId id="472" r:id="rId215"/>
    <p:sldId id="471" r:id="rId216"/>
    <p:sldId id="468" r:id="rId217"/>
    <p:sldId id="470" r:id="rId218"/>
    <p:sldId id="478" r:id="rId219"/>
    <p:sldId id="477" r:id="rId220"/>
    <p:sldId id="476" r:id="rId221"/>
    <p:sldId id="475" r:id="rId222"/>
    <p:sldId id="469" r:id="rId223"/>
    <p:sldId id="479" r:id="rId224"/>
    <p:sldId id="480" r:id="rId225"/>
    <p:sldId id="481" r:id="rId226"/>
    <p:sldId id="482" r:id="rId227"/>
    <p:sldId id="483" r:id="rId228"/>
    <p:sldId id="484" r:id="rId229"/>
    <p:sldId id="485" r:id="rId230"/>
    <p:sldId id="491" r:id="rId231"/>
    <p:sldId id="490" r:id="rId232"/>
    <p:sldId id="489" r:id="rId233"/>
    <p:sldId id="486" r:id="rId234"/>
    <p:sldId id="488" r:id="rId235"/>
    <p:sldId id="487" r:id="rId236"/>
    <p:sldId id="500" r:id="rId237"/>
    <p:sldId id="499" r:id="rId238"/>
    <p:sldId id="498" r:id="rId239"/>
    <p:sldId id="497" r:id="rId240"/>
    <p:sldId id="496" r:id="rId241"/>
    <p:sldId id="495" r:id="rId242"/>
    <p:sldId id="494" r:id="rId243"/>
    <p:sldId id="493" r:id="rId244"/>
    <p:sldId id="492" r:id="rId245"/>
    <p:sldId id="501" r:id="rId246"/>
    <p:sldId id="502" r:id="rId247"/>
    <p:sldId id="503" r:id="rId248"/>
    <p:sldId id="504" r:id="rId249"/>
    <p:sldId id="505" r:id="rId250"/>
    <p:sldId id="506" r:id="rId2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20"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61" y="887094"/>
            <a:ext cx="7872476" cy="63436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a:xfrm>
            <a:off x="364642" y="1052575"/>
            <a:ext cx="8346440" cy="3918585"/>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cpu-full-for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1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geeksforgeeks.org/thread-control-block-in-operating-syste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www.geeksforgeeks.org/kernel-level-threads-in-operating-system/" TargetMode="External"/><Relationship Id="rId2" Type="http://schemas.openxmlformats.org/officeDocument/2006/relationships/hyperlink" Target="https://www.geeksforgeeks.org/threads-and-its-types-in-operating-system/" TargetMode="Externa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operating-system"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803605"/>
            <a:ext cx="426148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AF50"/>
                </a:solidFill>
                <a:latin typeface="Microsoft Sans Serif"/>
                <a:cs typeface="Microsoft Sans Serif"/>
              </a:rPr>
              <a:t>Operating</a:t>
            </a:r>
            <a:r>
              <a:rPr sz="1800" spc="-30" dirty="0">
                <a:solidFill>
                  <a:srgbClr val="00AF50"/>
                </a:solidFill>
                <a:latin typeface="Microsoft Sans Serif"/>
                <a:cs typeface="Microsoft Sans Serif"/>
              </a:rPr>
              <a:t> </a:t>
            </a:r>
            <a:r>
              <a:rPr sz="1800" spc="-5" dirty="0">
                <a:solidFill>
                  <a:srgbClr val="00AF50"/>
                </a:solidFill>
                <a:latin typeface="Microsoft Sans Serif"/>
                <a:cs typeface="Microsoft Sans Serif"/>
              </a:rPr>
              <a:t>System</a:t>
            </a:r>
            <a:r>
              <a:rPr sz="1800" spc="20" dirty="0">
                <a:solidFill>
                  <a:srgbClr val="00AF50"/>
                </a:solidFill>
                <a:latin typeface="Microsoft Sans Serif"/>
                <a:cs typeface="Microsoft Sans Serif"/>
              </a:rPr>
              <a:t> </a:t>
            </a:r>
            <a:r>
              <a:rPr sz="1800" spc="-5" dirty="0">
                <a:solidFill>
                  <a:srgbClr val="00AF50"/>
                </a:solidFill>
                <a:latin typeface="Microsoft Sans Serif"/>
                <a:cs typeface="Microsoft Sans Serif"/>
              </a:rPr>
              <a:t>Definition</a:t>
            </a:r>
            <a:r>
              <a:rPr sz="1800" spc="-30" dirty="0">
                <a:solidFill>
                  <a:srgbClr val="00AF50"/>
                </a:solidFill>
                <a:latin typeface="Microsoft Sans Serif"/>
                <a:cs typeface="Microsoft Sans Serif"/>
              </a:rPr>
              <a:t> </a:t>
            </a:r>
            <a:r>
              <a:rPr sz="1800" dirty="0">
                <a:solidFill>
                  <a:srgbClr val="00AF50"/>
                </a:solidFill>
                <a:latin typeface="Microsoft Sans Serif"/>
                <a:cs typeface="Microsoft Sans Serif"/>
              </a:rPr>
              <a:t>and</a:t>
            </a:r>
            <a:r>
              <a:rPr sz="1800" spc="10" dirty="0">
                <a:solidFill>
                  <a:srgbClr val="00AF50"/>
                </a:solidFill>
                <a:latin typeface="Microsoft Sans Serif"/>
                <a:cs typeface="Microsoft Sans Serif"/>
              </a:rPr>
              <a:t> </a:t>
            </a:r>
            <a:r>
              <a:rPr sz="1800" dirty="0">
                <a:solidFill>
                  <a:srgbClr val="00AF50"/>
                </a:solidFill>
                <a:latin typeface="Microsoft Sans Serif"/>
                <a:cs typeface="Microsoft Sans Serif"/>
              </a:rPr>
              <a:t>Function</a:t>
            </a:r>
            <a:endParaRPr sz="1800">
              <a:latin typeface="Microsoft Sans Serif"/>
              <a:cs typeface="Microsoft Sans Serif"/>
            </a:endParaRPr>
          </a:p>
        </p:txBody>
      </p:sp>
      <p:sp>
        <p:nvSpPr>
          <p:cNvPr id="3" name="object 3"/>
          <p:cNvSpPr txBox="1"/>
          <p:nvPr/>
        </p:nvSpPr>
        <p:spPr>
          <a:xfrm>
            <a:off x="383540" y="1355851"/>
            <a:ext cx="8387080" cy="2372360"/>
          </a:xfrm>
          <a:prstGeom prst="rect">
            <a:avLst/>
          </a:prstGeom>
        </p:spPr>
        <p:txBody>
          <a:bodyPr vert="horz" wrap="square" lIns="0" tIns="11430" rIns="0" bIns="0" rtlCol="0">
            <a:spAutoFit/>
          </a:bodyPr>
          <a:lstStyle/>
          <a:p>
            <a:pPr marL="12700" marR="13970" algn="just">
              <a:lnSpc>
                <a:spcPct val="100000"/>
              </a:lnSpc>
              <a:spcBef>
                <a:spcPts val="90"/>
              </a:spcBef>
            </a:pPr>
            <a:r>
              <a:rPr sz="1400" spc="-20" dirty="0">
                <a:solidFill>
                  <a:srgbClr val="333333"/>
                </a:solidFill>
                <a:latin typeface="Microsoft Sans Serif"/>
                <a:cs typeface="Microsoft Sans Serif"/>
              </a:rPr>
              <a:t>In </a:t>
            </a:r>
            <a:r>
              <a:rPr sz="1400" spc="-10" dirty="0">
                <a:solidFill>
                  <a:srgbClr val="333333"/>
                </a:solidFill>
                <a:latin typeface="Microsoft Sans Serif"/>
                <a:cs typeface="Microsoft Sans Serif"/>
              </a:rPr>
              <a:t>the </a:t>
            </a:r>
            <a:r>
              <a:rPr sz="1400" spc="-5" dirty="0">
                <a:solidFill>
                  <a:srgbClr val="333333"/>
                </a:solidFill>
                <a:latin typeface="Microsoft Sans Serif"/>
                <a:cs typeface="Microsoft Sans Serif"/>
              </a:rPr>
              <a:t>Computer </a:t>
            </a:r>
            <a:r>
              <a:rPr sz="1400" spc="-10" dirty="0">
                <a:solidFill>
                  <a:srgbClr val="333333"/>
                </a:solidFill>
                <a:latin typeface="Microsoft Sans Serif"/>
                <a:cs typeface="Microsoft Sans Serif"/>
              </a:rPr>
              <a:t>System (comprises of Hardware </a:t>
            </a:r>
            <a:r>
              <a:rPr sz="1400" spc="-15" dirty="0">
                <a:solidFill>
                  <a:srgbClr val="333333"/>
                </a:solidFill>
                <a:latin typeface="Microsoft Sans Serif"/>
                <a:cs typeface="Microsoft Sans Serif"/>
              </a:rPr>
              <a:t>and </a:t>
            </a:r>
            <a:r>
              <a:rPr sz="1400" spc="-5" dirty="0">
                <a:solidFill>
                  <a:srgbClr val="333333"/>
                </a:solidFill>
                <a:latin typeface="Microsoft Sans Serif"/>
                <a:cs typeface="Microsoft Sans Serif"/>
              </a:rPr>
              <a:t>software), Hardware </a:t>
            </a:r>
            <a:r>
              <a:rPr sz="1400" dirty="0">
                <a:solidFill>
                  <a:srgbClr val="333333"/>
                </a:solidFill>
                <a:latin typeface="Microsoft Sans Serif"/>
                <a:cs typeface="Microsoft Sans Serif"/>
              </a:rPr>
              <a:t>can </a:t>
            </a:r>
            <a:r>
              <a:rPr sz="1400" spc="-5" dirty="0">
                <a:solidFill>
                  <a:srgbClr val="333333"/>
                </a:solidFill>
                <a:latin typeface="Microsoft Sans Serif"/>
                <a:cs typeface="Microsoft Sans Serif"/>
              </a:rPr>
              <a:t>only </a:t>
            </a:r>
            <a:r>
              <a:rPr sz="1400" spc="-10" dirty="0">
                <a:solidFill>
                  <a:srgbClr val="333333"/>
                </a:solidFill>
                <a:latin typeface="Microsoft Sans Serif"/>
                <a:cs typeface="Microsoft Sans Serif"/>
              </a:rPr>
              <a:t>understand </a:t>
            </a:r>
            <a:r>
              <a:rPr sz="1400" spc="-5" dirty="0">
                <a:solidFill>
                  <a:srgbClr val="333333"/>
                </a:solidFill>
                <a:latin typeface="Microsoft Sans Serif"/>
                <a:cs typeface="Microsoft Sans Serif"/>
              </a:rPr>
              <a:t>machine </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code</a:t>
            </a:r>
            <a:r>
              <a:rPr sz="1400" spc="15" dirty="0">
                <a:solidFill>
                  <a:srgbClr val="333333"/>
                </a:solidFill>
                <a:latin typeface="Microsoft Sans Serif"/>
                <a:cs typeface="Microsoft Sans Serif"/>
              </a:rPr>
              <a:t> </a:t>
            </a:r>
            <a:r>
              <a:rPr sz="1400" spc="-10" dirty="0">
                <a:solidFill>
                  <a:srgbClr val="333333"/>
                </a:solidFill>
                <a:latin typeface="Microsoft Sans Serif"/>
                <a:cs typeface="Microsoft Sans Serif"/>
              </a:rPr>
              <a:t>(in</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the</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form</a:t>
            </a:r>
            <a:r>
              <a:rPr sz="1400" spc="25" dirty="0">
                <a:solidFill>
                  <a:srgbClr val="333333"/>
                </a:solidFill>
                <a:latin typeface="Microsoft Sans Serif"/>
                <a:cs typeface="Microsoft Sans Serif"/>
              </a:rPr>
              <a:t> </a:t>
            </a:r>
            <a:r>
              <a:rPr sz="1400" spc="-10" dirty="0">
                <a:solidFill>
                  <a:srgbClr val="333333"/>
                </a:solidFill>
                <a:latin typeface="Microsoft Sans Serif"/>
                <a:cs typeface="Microsoft Sans Serif"/>
              </a:rPr>
              <a:t>of</a:t>
            </a:r>
            <a:r>
              <a:rPr sz="1400" spc="30" dirty="0">
                <a:solidFill>
                  <a:srgbClr val="333333"/>
                </a:solidFill>
                <a:latin typeface="Microsoft Sans Serif"/>
                <a:cs typeface="Microsoft Sans Serif"/>
              </a:rPr>
              <a:t> </a:t>
            </a:r>
            <a:r>
              <a:rPr sz="1400" spc="-5" dirty="0">
                <a:solidFill>
                  <a:srgbClr val="333333"/>
                </a:solidFill>
                <a:latin typeface="Microsoft Sans Serif"/>
                <a:cs typeface="Microsoft Sans Serif"/>
              </a:rPr>
              <a:t>0</a:t>
            </a:r>
            <a:r>
              <a:rPr sz="1400" spc="5" dirty="0">
                <a:solidFill>
                  <a:srgbClr val="333333"/>
                </a:solidFill>
                <a:latin typeface="Microsoft Sans Serif"/>
                <a:cs typeface="Microsoft Sans Serif"/>
              </a:rPr>
              <a:t> </a:t>
            </a:r>
            <a:r>
              <a:rPr sz="1400" spc="-10" dirty="0">
                <a:solidFill>
                  <a:srgbClr val="333333"/>
                </a:solidFill>
                <a:latin typeface="Microsoft Sans Serif"/>
                <a:cs typeface="Microsoft Sans Serif"/>
              </a:rPr>
              <a:t>and</a:t>
            </a:r>
            <a:r>
              <a:rPr sz="1400" spc="25" dirty="0">
                <a:solidFill>
                  <a:srgbClr val="333333"/>
                </a:solidFill>
                <a:latin typeface="Microsoft Sans Serif"/>
                <a:cs typeface="Microsoft Sans Serif"/>
              </a:rPr>
              <a:t> </a:t>
            </a:r>
            <a:r>
              <a:rPr sz="1400" spc="-10" dirty="0">
                <a:solidFill>
                  <a:srgbClr val="333333"/>
                </a:solidFill>
                <a:latin typeface="Microsoft Sans Serif"/>
                <a:cs typeface="Microsoft Sans Serif"/>
              </a:rPr>
              <a:t>1)</a:t>
            </a:r>
            <a:r>
              <a:rPr sz="1400" spc="25" dirty="0">
                <a:solidFill>
                  <a:srgbClr val="333333"/>
                </a:solidFill>
                <a:latin typeface="Microsoft Sans Serif"/>
                <a:cs typeface="Microsoft Sans Serif"/>
              </a:rPr>
              <a:t> </a:t>
            </a:r>
            <a:r>
              <a:rPr sz="1400" spc="-15" dirty="0">
                <a:solidFill>
                  <a:srgbClr val="333333"/>
                </a:solidFill>
                <a:latin typeface="Microsoft Sans Serif"/>
                <a:cs typeface="Microsoft Sans Serif"/>
              </a:rPr>
              <a:t>which</a:t>
            </a:r>
            <a:r>
              <a:rPr sz="1400" spc="55" dirty="0">
                <a:solidFill>
                  <a:srgbClr val="333333"/>
                </a:solidFill>
                <a:latin typeface="Microsoft Sans Serif"/>
                <a:cs typeface="Microsoft Sans Serif"/>
              </a:rPr>
              <a:t> </a:t>
            </a:r>
            <a:r>
              <a:rPr sz="1400" spc="-10" dirty="0">
                <a:solidFill>
                  <a:srgbClr val="333333"/>
                </a:solidFill>
                <a:latin typeface="Microsoft Sans Serif"/>
                <a:cs typeface="Microsoft Sans Serif"/>
              </a:rPr>
              <a:t>doesn't</a:t>
            </a:r>
            <a:r>
              <a:rPr sz="1400" spc="50" dirty="0">
                <a:solidFill>
                  <a:srgbClr val="333333"/>
                </a:solidFill>
                <a:latin typeface="Microsoft Sans Serif"/>
                <a:cs typeface="Microsoft Sans Serif"/>
              </a:rPr>
              <a:t> </a:t>
            </a:r>
            <a:r>
              <a:rPr sz="1400" dirty="0">
                <a:solidFill>
                  <a:srgbClr val="333333"/>
                </a:solidFill>
                <a:latin typeface="Microsoft Sans Serif"/>
                <a:cs typeface="Microsoft Sans Serif"/>
              </a:rPr>
              <a:t>make</a:t>
            </a:r>
            <a:r>
              <a:rPr sz="1400" spc="-20" dirty="0">
                <a:solidFill>
                  <a:srgbClr val="333333"/>
                </a:solidFill>
                <a:latin typeface="Microsoft Sans Serif"/>
                <a:cs typeface="Microsoft Sans Serif"/>
              </a:rPr>
              <a:t> </a:t>
            </a:r>
            <a:r>
              <a:rPr sz="1400" spc="-15" dirty="0">
                <a:solidFill>
                  <a:srgbClr val="333333"/>
                </a:solidFill>
                <a:latin typeface="Microsoft Sans Serif"/>
                <a:cs typeface="Microsoft Sans Serif"/>
              </a:rPr>
              <a:t>any</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sense</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to</a:t>
            </a:r>
            <a:r>
              <a:rPr sz="1400" spc="30" dirty="0">
                <a:solidFill>
                  <a:srgbClr val="333333"/>
                </a:solidFill>
                <a:latin typeface="Microsoft Sans Serif"/>
                <a:cs typeface="Microsoft Sans Serif"/>
              </a:rPr>
              <a:t> </a:t>
            </a:r>
            <a:r>
              <a:rPr sz="1400" spc="-5" dirty="0">
                <a:solidFill>
                  <a:srgbClr val="333333"/>
                </a:solidFill>
                <a:latin typeface="Microsoft Sans Serif"/>
                <a:cs typeface="Microsoft Sans Serif"/>
              </a:rPr>
              <a:t>a</a:t>
            </a:r>
            <a:r>
              <a:rPr sz="1400" spc="5" dirty="0">
                <a:solidFill>
                  <a:srgbClr val="333333"/>
                </a:solidFill>
                <a:latin typeface="Microsoft Sans Serif"/>
                <a:cs typeface="Microsoft Sans Serif"/>
              </a:rPr>
              <a:t> </a:t>
            </a:r>
            <a:r>
              <a:rPr sz="1400" spc="-10" dirty="0">
                <a:solidFill>
                  <a:srgbClr val="333333"/>
                </a:solidFill>
                <a:latin typeface="Microsoft Sans Serif"/>
                <a:cs typeface="Microsoft Sans Serif"/>
              </a:rPr>
              <a:t>naive</a:t>
            </a:r>
            <a:r>
              <a:rPr sz="1400" spc="35" dirty="0">
                <a:solidFill>
                  <a:srgbClr val="333333"/>
                </a:solidFill>
                <a:latin typeface="Microsoft Sans Serif"/>
                <a:cs typeface="Microsoft Sans Serif"/>
              </a:rPr>
              <a:t> </a:t>
            </a:r>
            <a:r>
              <a:rPr sz="1400" spc="-25" dirty="0">
                <a:solidFill>
                  <a:srgbClr val="333333"/>
                </a:solidFill>
                <a:latin typeface="Microsoft Sans Serif"/>
                <a:cs typeface="Microsoft Sans Serif"/>
              </a:rPr>
              <a:t>user.</a:t>
            </a:r>
            <a:endParaRPr sz="1400">
              <a:latin typeface="Microsoft Sans Serif"/>
              <a:cs typeface="Microsoft Sans Serif"/>
            </a:endParaRPr>
          </a:p>
          <a:p>
            <a:pPr marL="12700" marR="14604" algn="just">
              <a:lnSpc>
                <a:spcPct val="100000"/>
              </a:lnSpc>
            </a:pPr>
            <a:r>
              <a:rPr sz="1400" spc="5" dirty="0">
                <a:solidFill>
                  <a:srgbClr val="333333"/>
                </a:solidFill>
                <a:latin typeface="Microsoft Sans Serif"/>
                <a:cs typeface="Microsoft Sans Serif"/>
              </a:rPr>
              <a:t>We</a:t>
            </a:r>
            <a:r>
              <a:rPr sz="1400" spc="10" dirty="0">
                <a:solidFill>
                  <a:srgbClr val="333333"/>
                </a:solidFill>
                <a:latin typeface="Microsoft Sans Serif"/>
                <a:cs typeface="Microsoft Sans Serif"/>
              </a:rPr>
              <a:t> </a:t>
            </a:r>
            <a:r>
              <a:rPr sz="1400" spc="-15" dirty="0">
                <a:solidFill>
                  <a:srgbClr val="333333"/>
                </a:solidFill>
                <a:latin typeface="Microsoft Sans Serif"/>
                <a:cs typeface="Microsoft Sans Serif"/>
              </a:rPr>
              <a:t>need</a:t>
            </a:r>
            <a:r>
              <a:rPr sz="1400" spc="40" dirty="0">
                <a:solidFill>
                  <a:srgbClr val="333333"/>
                </a:solidFill>
                <a:latin typeface="Microsoft Sans Serif"/>
                <a:cs typeface="Microsoft Sans Serif"/>
              </a:rPr>
              <a:t> </a:t>
            </a:r>
            <a:r>
              <a:rPr sz="1400" spc="-5" dirty="0">
                <a:solidFill>
                  <a:srgbClr val="333333"/>
                </a:solidFill>
                <a:latin typeface="Microsoft Sans Serif"/>
                <a:cs typeface="Microsoft Sans Serif"/>
              </a:rPr>
              <a:t>a</a:t>
            </a:r>
            <a:r>
              <a:rPr sz="1400" spc="40" dirty="0">
                <a:solidFill>
                  <a:srgbClr val="333333"/>
                </a:solidFill>
                <a:latin typeface="Microsoft Sans Serif"/>
                <a:cs typeface="Microsoft Sans Serif"/>
              </a:rPr>
              <a:t> </a:t>
            </a:r>
            <a:r>
              <a:rPr sz="1400" spc="-10" dirty="0">
                <a:solidFill>
                  <a:srgbClr val="333333"/>
                </a:solidFill>
                <a:latin typeface="Microsoft Sans Serif"/>
                <a:cs typeface="Microsoft Sans Serif"/>
              </a:rPr>
              <a:t>system</a:t>
            </a:r>
            <a:r>
              <a:rPr sz="1400" spc="60" dirty="0">
                <a:solidFill>
                  <a:srgbClr val="333333"/>
                </a:solidFill>
                <a:latin typeface="Microsoft Sans Serif"/>
                <a:cs typeface="Microsoft Sans Serif"/>
              </a:rPr>
              <a:t> </a:t>
            </a:r>
            <a:r>
              <a:rPr sz="1400" spc="-10" dirty="0">
                <a:solidFill>
                  <a:srgbClr val="333333"/>
                </a:solidFill>
                <a:latin typeface="Microsoft Sans Serif"/>
                <a:cs typeface="Microsoft Sans Serif"/>
              </a:rPr>
              <a:t>which</a:t>
            </a:r>
            <a:r>
              <a:rPr sz="1400" spc="40" dirty="0">
                <a:solidFill>
                  <a:srgbClr val="333333"/>
                </a:solidFill>
                <a:latin typeface="Microsoft Sans Serif"/>
                <a:cs typeface="Microsoft Sans Serif"/>
              </a:rPr>
              <a:t> </a:t>
            </a:r>
            <a:r>
              <a:rPr sz="1400" dirty="0">
                <a:solidFill>
                  <a:srgbClr val="333333"/>
                </a:solidFill>
                <a:latin typeface="Microsoft Sans Serif"/>
                <a:cs typeface="Microsoft Sans Serif"/>
              </a:rPr>
              <a:t>can</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act</a:t>
            </a:r>
            <a:r>
              <a:rPr sz="1400" spc="40" dirty="0">
                <a:solidFill>
                  <a:srgbClr val="333333"/>
                </a:solidFill>
                <a:latin typeface="Microsoft Sans Serif"/>
                <a:cs typeface="Microsoft Sans Serif"/>
              </a:rPr>
              <a:t> </a:t>
            </a:r>
            <a:r>
              <a:rPr sz="1400" spc="-10" dirty="0">
                <a:solidFill>
                  <a:srgbClr val="333333"/>
                </a:solidFill>
                <a:latin typeface="Microsoft Sans Serif"/>
                <a:cs typeface="Microsoft Sans Serif"/>
              </a:rPr>
              <a:t>as</a:t>
            </a:r>
            <a:r>
              <a:rPr sz="1400" spc="45" dirty="0">
                <a:solidFill>
                  <a:srgbClr val="333333"/>
                </a:solidFill>
                <a:latin typeface="Microsoft Sans Serif"/>
                <a:cs typeface="Microsoft Sans Serif"/>
              </a:rPr>
              <a:t> </a:t>
            </a:r>
            <a:r>
              <a:rPr sz="1400" spc="-10" dirty="0">
                <a:solidFill>
                  <a:srgbClr val="333333"/>
                </a:solidFill>
                <a:latin typeface="Microsoft Sans Serif"/>
                <a:cs typeface="Microsoft Sans Serif"/>
              </a:rPr>
              <a:t>an</a:t>
            </a:r>
            <a:r>
              <a:rPr sz="1400" spc="60" dirty="0">
                <a:solidFill>
                  <a:srgbClr val="333333"/>
                </a:solidFill>
                <a:latin typeface="Microsoft Sans Serif"/>
                <a:cs typeface="Microsoft Sans Serif"/>
              </a:rPr>
              <a:t> </a:t>
            </a:r>
            <a:r>
              <a:rPr sz="1400" spc="-10" dirty="0">
                <a:solidFill>
                  <a:srgbClr val="333333"/>
                </a:solidFill>
                <a:latin typeface="Microsoft Sans Serif"/>
                <a:cs typeface="Microsoft Sans Serif"/>
              </a:rPr>
              <a:t>intermediary</a:t>
            </a:r>
            <a:r>
              <a:rPr sz="1400" spc="20" dirty="0">
                <a:solidFill>
                  <a:srgbClr val="333333"/>
                </a:solidFill>
                <a:latin typeface="Microsoft Sans Serif"/>
                <a:cs typeface="Microsoft Sans Serif"/>
              </a:rPr>
              <a:t> </a:t>
            </a:r>
            <a:r>
              <a:rPr sz="1400" spc="-15" dirty="0">
                <a:solidFill>
                  <a:srgbClr val="333333"/>
                </a:solidFill>
                <a:latin typeface="Microsoft Sans Serif"/>
                <a:cs typeface="Microsoft Sans Serif"/>
              </a:rPr>
              <a:t>and</a:t>
            </a:r>
            <a:r>
              <a:rPr sz="1400" spc="40" dirty="0">
                <a:solidFill>
                  <a:srgbClr val="333333"/>
                </a:solidFill>
                <a:latin typeface="Microsoft Sans Serif"/>
                <a:cs typeface="Microsoft Sans Serif"/>
              </a:rPr>
              <a:t> </a:t>
            </a:r>
            <a:r>
              <a:rPr sz="1400" spc="-5" dirty="0">
                <a:solidFill>
                  <a:srgbClr val="333333"/>
                </a:solidFill>
                <a:latin typeface="Microsoft Sans Serif"/>
                <a:cs typeface="Microsoft Sans Serif"/>
              </a:rPr>
              <a:t>manage</a:t>
            </a:r>
            <a:r>
              <a:rPr sz="1400" spc="40" dirty="0">
                <a:solidFill>
                  <a:srgbClr val="333333"/>
                </a:solidFill>
                <a:latin typeface="Microsoft Sans Serif"/>
                <a:cs typeface="Microsoft Sans Serif"/>
              </a:rPr>
              <a:t> </a:t>
            </a:r>
            <a:r>
              <a:rPr sz="1400" spc="-15" dirty="0">
                <a:solidFill>
                  <a:srgbClr val="333333"/>
                </a:solidFill>
                <a:latin typeface="Microsoft Sans Serif"/>
                <a:cs typeface="Microsoft Sans Serif"/>
              </a:rPr>
              <a:t>all</a:t>
            </a:r>
            <a:r>
              <a:rPr sz="1400" spc="45" dirty="0">
                <a:solidFill>
                  <a:srgbClr val="333333"/>
                </a:solidFill>
                <a:latin typeface="Microsoft Sans Serif"/>
                <a:cs typeface="Microsoft Sans Serif"/>
              </a:rPr>
              <a:t> </a:t>
            </a:r>
            <a:r>
              <a:rPr sz="1400" spc="-10" dirty="0">
                <a:solidFill>
                  <a:srgbClr val="333333"/>
                </a:solidFill>
                <a:latin typeface="Microsoft Sans Serif"/>
                <a:cs typeface="Microsoft Sans Serif"/>
              </a:rPr>
              <a:t>the</a:t>
            </a:r>
            <a:r>
              <a:rPr sz="1400" spc="35" dirty="0">
                <a:solidFill>
                  <a:srgbClr val="333333"/>
                </a:solidFill>
                <a:latin typeface="Microsoft Sans Serif"/>
                <a:cs typeface="Microsoft Sans Serif"/>
              </a:rPr>
              <a:t> </a:t>
            </a:r>
            <a:r>
              <a:rPr sz="1400" spc="-5" dirty="0">
                <a:solidFill>
                  <a:srgbClr val="333333"/>
                </a:solidFill>
                <a:latin typeface="Microsoft Sans Serif"/>
                <a:cs typeface="Microsoft Sans Serif"/>
              </a:rPr>
              <a:t>processes</a:t>
            </a:r>
            <a:r>
              <a:rPr sz="1400" spc="45" dirty="0">
                <a:solidFill>
                  <a:srgbClr val="333333"/>
                </a:solidFill>
                <a:latin typeface="Microsoft Sans Serif"/>
                <a:cs typeface="Microsoft Sans Serif"/>
              </a:rPr>
              <a:t> </a:t>
            </a:r>
            <a:r>
              <a:rPr sz="1400" spc="-15" dirty="0">
                <a:solidFill>
                  <a:srgbClr val="333333"/>
                </a:solidFill>
                <a:latin typeface="Microsoft Sans Serif"/>
                <a:cs typeface="Microsoft Sans Serif"/>
              </a:rPr>
              <a:t>and</a:t>
            </a:r>
            <a:r>
              <a:rPr sz="1400" spc="40" dirty="0">
                <a:solidFill>
                  <a:srgbClr val="333333"/>
                </a:solidFill>
                <a:latin typeface="Microsoft Sans Serif"/>
                <a:cs typeface="Microsoft Sans Serif"/>
              </a:rPr>
              <a:t> </a:t>
            </a:r>
            <a:r>
              <a:rPr sz="1400" spc="-10" dirty="0">
                <a:solidFill>
                  <a:srgbClr val="333333"/>
                </a:solidFill>
                <a:latin typeface="Microsoft Sans Serif"/>
                <a:cs typeface="Microsoft Sans Serif"/>
              </a:rPr>
              <a:t>resources</a:t>
            </a:r>
            <a:r>
              <a:rPr sz="1400" spc="45" dirty="0">
                <a:solidFill>
                  <a:srgbClr val="333333"/>
                </a:solidFill>
                <a:latin typeface="Microsoft Sans Serif"/>
                <a:cs typeface="Microsoft Sans Serif"/>
              </a:rPr>
              <a:t> </a:t>
            </a:r>
            <a:r>
              <a:rPr sz="1400" spc="-5" dirty="0">
                <a:solidFill>
                  <a:srgbClr val="333333"/>
                </a:solidFill>
                <a:latin typeface="Microsoft Sans Serif"/>
                <a:cs typeface="Microsoft Sans Serif"/>
              </a:rPr>
              <a:t>present </a:t>
            </a:r>
            <a:r>
              <a:rPr sz="1400" spc="-360" dirty="0">
                <a:solidFill>
                  <a:srgbClr val="333333"/>
                </a:solidFill>
                <a:latin typeface="Microsoft Sans Serif"/>
                <a:cs typeface="Microsoft Sans Serif"/>
              </a:rPr>
              <a:t> </a:t>
            </a:r>
            <a:r>
              <a:rPr sz="1400" spc="-5" dirty="0">
                <a:solidFill>
                  <a:srgbClr val="333333"/>
                </a:solidFill>
                <a:latin typeface="Microsoft Sans Serif"/>
                <a:cs typeface="Microsoft Sans Serif"/>
              </a:rPr>
              <a:t>in</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the</a:t>
            </a:r>
            <a:r>
              <a:rPr sz="1400" spc="25" dirty="0">
                <a:solidFill>
                  <a:srgbClr val="333333"/>
                </a:solidFill>
                <a:latin typeface="Microsoft Sans Serif"/>
                <a:cs typeface="Microsoft Sans Serif"/>
              </a:rPr>
              <a:t> </a:t>
            </a:r>
            <a:r>
              <a:rPr sz="1400" spc="-15" dirty="0">
                <a:solidFill>
                  <a:srgbClr val="333333"/>
                </a:solidFill>
                <a:latin typeface="Microsoft Sans Serif"/>
                <a:cs typeface="Microsoft Sans Serif"/>
              </a:rPr>
              <a:t>system.</a:t>
            </a:r>
            <a:endParaRPr sz="1400">
              <a:latin typeface="Microsoft Sans Serif"/>
              <a:cs typeface="Microsoft Sans Serif"/>
            </a:endParaRPr>
          </a:p>
          <a:p>
            <a:pPr>
              <a:lnSpc>
                <a:spcPct val="100000"/>
              </a:lnSpc>
              <a:spcBef>
                <a:spcPts val="45"/>
              </a:spcBef>
            </a:pPr>
            <a:endParaRPr sz="1450">
              <a:latin typeface="Microsoft Sans Serif"/>
              <a:cs typeface="Microsoft Sans Serif"/>
            </a:endParaRPr>
          </a:p>
          <a:p>
            <a:pPr marL="12700" marR="5080" algn="just">
              <a:lnSpc>
                <a:spcPct val="100000"/>
              </a:lnSpc>
            </a:pPr>
            <a:r>
              <a:rPr sz="1400" spc="-5" dirty="0">
                <a:solidFill>
                  <a:srgbClr val="333333"/>
                </a:solidFill>
                <a:latin typeface="Microsoft Sans Serif"/>
                <a:cs typeface="Microsoft Sans Serif"/>
              </a:rPr>
              <a:t>An </a:t>
            </a:r>
            <a:r>
              <a:rPr sz="1400" b="1" spc="-10" dirty="0">
                <a:solidFill>
                  <a:srgbClr val="FF0000"/>
                </a:solidFill>
                <a:latin typeface="Arial"/>
                <a:cs typeface="Arial"/>
              </a:rPr>
              <a:t>Operating System </a:t>
            </a:r>
            <a:r>
              <a:rPr sz="1400" spc="-10" dirty="0">
                <a:solidFill>
                  <a:srgbClr val="333333"/>
                </a:solidFill>
                <a:latin typeface="Microsoft Sans Serif"/>
                <a:cs typeface="Microsoft Sans Serif"/>
              </a:rPr>
              <a:t>can </a:t>
            </a:r>
            <a:r>
              <a:rPr sz="1400" dirty="0">
                <a:solidFill>
                  <a:srgbClr val="333333"/>
                </a:solidFill>
                <a:latin typeface="Microsoft Sans Serif"/>
                <a:cs typeface="Microsoft Sans Serif"/>
              </a:rPr>
              <a:t>be </a:t>
            </a:r>
            <a:r>
              <a:rPr sz="1400" spc="-5" dirty="0">
                <a:solidFill>
                  <a:srgbClr val="333333"/>
                </a:solidFill>
                <a:latin typeface="Microsoft Sans Serif"/>
                <a:cs typeface="Microsoft Sans Serif"/>
              </a:rPr>
              <a:t>defined </a:t>
            </a:r>
            <a:r>
              <a:rPr sz="1400" spc="-10" dirty="0">
                <a:solidFill>
                  <a:srgbClr val="333333"/>
                </a:solidFill>
                <a:latin typeface="Microsoft Sans Serif"/>
                <a:cs typeface="Microsoft Sans Serif"/>
              </a:rPr>
              <a:t>as </a:t>
            </a:r>
            <a:r>
              <a:rPr sz="1400" dirty="0">
                <a:solidFill>
                  <a:srgbClr val="333333"/>
                </a:solidFill>
                <a:latin typeface="Microsoft Sans Serif"/>
                <a:cs typeface="Microsoft Sans Serif"/>
              </a:rPr>
              <a:t>an </a:t>
            </a:r>
            <a:r>
              <a:rPr sz="1400" b="1" spc="-10" dirty="0">
                <a:solidFill>
                  <a:srgbClr val="FF0000"/>
                </a:solidFill>
                <a:latin typeface="Arial"/>
                <a:cs typeface="Arial"/>
              </a:rPr>
              <a:t>interface </a:t>
            </a:r>
            <a:r>
              <a:rPr sz="1400" b="1" spc="-5" dirty="0">
                <a:solidFill>
                  <a:srgbClr val="FF0000"/>
                </a:solidFill>
                <a:latin typeface="Arial"/>
                <a:cs typeface="Arial"/>
              </a:rPr>
              <a:t>between </a:t>
            </a:r>
            <a:r>
              <a:rPr sz="1400" b="1" spc="-10" dirty="0">
                <a:solidFill>
                  <a:srgbClr val="FF0000"/>
                </a:solidFill>
                <a:latin typeface="Arial"/>
                <a:cs typeface="Arial"/>
              </a:rPr>
              <a:t>user </a:t>
            </a:r>
            <a:r>
              <a:rPr sz="1400" b="1" spc="-5" dirty="0">
                <a:solidFill>
                  <a:srgbClr val="FF0000"/>
                </a:solidFill>
                <a:latin typeface="Arial"/>
                <a:cs typeface="Arial"/>
              </a:rPr>
              <a:t>and </a:t>
            </a:r>
            <a:r>
              <a:rPr sz="1400" b="1" spc="-10" dirty="0">
                <a:solidFill>
                  <a:srgbClr val="FF0000"/>
                </a:solidFill>
                <a:latin typeface="Arial"/>
                <a:cs typeface="Arial"/>
              </a:rPr>
              <a:t>hardware</a:t>
            </a:r>
            <a:r>
              <a:rPr sz="1400" spc="-10" dirty="0">
                <a:solidFill>
                  <a:srgbClr val="333333"/>
                </a:solidFill>
                <a:latin typeface="Microsoft Sans Serif"/>
                <a:cs typeface="Microsoft Sans Serif"/>
              </a:rPr>
              <a:t>. </a:t>
            </a:r>
            <a:r>
              <a:rPr sz="1400" spc="-20" dirty="0">
                <a:solidFill>
                  <a:srgbClr val="333333"/>
                </a:solidFill>
                <a:latin typeface="Microsoft Sans Serif"/>
                <a:cs typeface="Microsoft Sans Serif"/>
              </a:rPr>
              <a:t>It </a:t>
            </a:r>
            <a:r>
              <a:rPr sz="1400" spc="-10" dirty="0">
                <a:solidFill>
                  <a:srgbClr val="333333"/>
                </a:solidFill>
                <a:latin typeface="Microsoft Sans Serif"/>
                <a:cs typeface="Microsoft Sans Serif"/>
              </a:rPr>
              <a:t>is responsible </a:t>
            </a:r>
            <a:r>
              <a:rPr sz="1400" spc="5" dirty="0">
                <a:solidFill>
                  <a:srgbClr val="333333"/>
                </a:solidFill>
                <a:latin typeface="Microsoft Sans Serif"/>
                <a:cs typeface="Microsoft Sans Serif"/>
              </a:rPr>
              <a:t>for </a:t>
            </a:r>
            <a:r>
              <a:rPr sz="1400" spc="10" dirty="0">
                <a:solidFill>
                  <a:srgbClr val="333333"/>
                </a:solidFill>
                <a:latin typeface="Microsoft Sans Serif"/>
                <a:cs typeface="Microsoft Sans Serif"/>
              </a:rPr>
              <a:t> </a:t>
            </a:r>
            <a:r>
              <a:rPr sz="1400" spc="-5" dirty="0">
                <a:solidFill>
                  <a:srgbClr val="333333"/>
                </a:solidFill>
                <a:latin typeface="Microsoft Sans Serif"/>
                <a:cs typeface="Microsoft Sans Serif"/>
              </a:rPr>
              <a:t>the </a:t>
            </a:r>
            <a:r>
              <a:rPr sz="1400" spc="-10" dirty="0">
                <a:solidFill>
                  <a:srgbClr val="333333"/>
                </a:solidFill>
                <a:latin typeface="Microsoft Sans Serif"/>
                <a:cs typeface="Microsoft Sans Serif"/>
              </a:rPr>
              <a:t>execution of </a:t>
            </a:r>
            <a:r>
              <a:rPr sz="1400" spc="-15" dirty="0">
                <a:solidFill>
                  <a:srgbClr val="333333"/>
                </a:solidFill>
                <a:latin typeface="Microsoft Sans Serif"/>
                <a:cs typeface="Microsoft Sans Serif"/>
              </a:rPr>
              <a:t>all </a:t>
            </a:r>
            <a:r>
              <a:rPr sz="1400" spc="-10" dirty="0">
                <a:solidFill>
                  <a:srgbClr val="333333"/>
                </a:solidFill>
                <a:latin typeface="Microsoft Sans Serif"/>
                <a:cs typeface="Microsoft Sans Serif"/>
              </a:rPr>
              <a:t>the </a:t>
            </a:r>
            <a:r>
              <a:rPr sz="1400" spc="-5" dirty="0">
                <a:solidFill>
                  <a:srgbClr val="333333"/>
                </a:solidFill>
                <a:latin typeface="Microsoft Sans Serif"/>
                <a:cs typeface="Microsoft Sans Serif"/>
              </a:rPr>
              <a:t>processes </a:t>
            </a:r>
            <a:r>
              <a:rPr sz="1400" spc="-10" dirty="0">
                <a:solidFill>
                  <a:srgbClr val="333333"/>
                </a:solidFill>
                <a:latin typeface="Microsoft Sans Serif"/>
                <a:cs typeface="Microsoft Sans Serif"/>
              </a:rPr>
              <a:t>(</a:t>
            </a:r>
            <a:r>
              <a:rPr sz="1400" spc="-10" dirty="0">
                <a:latin typeface="Calibri"/>
                <a:cs typeface="Calibri"/>
              </a:rPr>
              <a:t>A </a:t>
            </a:r>
            <a:r>
              <a:rPr sz="1400" spc="-5" dirty="0">
                <a:latin typeface="Calibri"/>
                <a:cs typeface="Calibri"/>
              </a:rPr>
              <a:t>process </a:t>
            </a:r>
            <a:r>
              <a:rPr sz="1400" dirty="0">
                <a:latin typeface="Calibri"/>
                <a:cs typeface="Calibri"/>
              </a:rPr>
              <a:t>or </a:t>
            </a:r>
            <a:r>
              <a:rPr sz="1400" spc="-5" dirty="0">
                <a:latin typeface="Calibri"/>
                <a:cs typeface="Calibri"/>
              </a:rPr>
              <a:t>running </a:t>
            </a:r>
            <a:r>
              <a:rPr sz="1400" spc="-10" dirty="0">
                <a:latin typeface="Calibri"/>
                <a:cs typeface="Calibri"/>
              </a:rPr>
              <a:t>process </a:t>
            </a:r>
            <a:r>
              <a:rPr sz="1400" spc="-20" dirty="0">
                <a:latin typeface="Calibri"/>
                <a:cs typeface="Calibri"/>
              </a:rPr>
              <a:t>refers </a:t>
            </a:r>
            <a:r>
              <a:rPr sz="1400" spc="-25" dirty="0">
                <a:latin typeface="Calibri"/>
                <a:cs typeface="Calibri"/>
              </a:rPr>
              <a:t>to </a:t>
            </a:r>
            <a:r>
              <a:rPr sz="1400" spc="-5" dirty="0">
                <a:latin typeface="Calibri"/>
                <a:cs typeface="Calibri"/>
              </a:rPr>
              <a:t>a </a:t>
            </a:r>
            <a:r>
              <a:rPr sz="1400" b="1" spc="-10" dirty="0">
                <a:latin typeface="Calibri"/>
                <a:cs typeface="Calibri"/>
              </a:rPr>
              <a:t>set </a:t>
            </a:r>
            <a:r>
              <a:rPr sz="1400" b="1" dirty="0">
                <a:latin typeface="Calibri"/>
                <a:cs typeface="Calibri"/>
              </a:rPr>
              <a:t>of </a:t>
            </a:r>
            <a:r>
              <a:rPr sz="1400" b="1" spc="-5" dirty="0">
                <a:latin typeface="Calibri"/>
                <a:cs typeface="Calibri"/>
              </a:rPr>
              <a:t>instructions currently being </a:t>
            </a:r>
            <a:r>
              <a:rPr sz="1400" b="1" dirty="0">
                <a:latin typeface="Calibri"/>
                <a:cs typeface="Calibri"/>
              </a:rPr>
              <a:t> </a:t>
            </a:r>
            <a:r>
              <a:rPr sz="1400" b="1" spc="-5" dirty="0">
                <a:latin typeface="Calibri"/>
                <a:cs typeface="Calibri"/>
              </a:rPr>
              <a:t>processed </a:t>
            </a:r>
            <a:r>
              <a:rPr sz="1400" b="1" spc="-10" dirty="0">
                <a:latin typeface="Calibri"/>
                <a:cs typeface="Calibri"/>
              </a:rPr>
              <a:t>by the computer </a:t>
            </a:r>
            <a:r>
              <a:rPr sz="1400" spc="-10" dirty="0">
                <a:latin typeface="Calibri"/>
                <a:cs typeface="Calibri"/>
              </a:rPr>
              <a:t>processor</a:t>
            </a:r>
            <a:r>
              <a:rPr sz="1400" spc="-10" dirty="0">
                <a:solidFill>
                  <a:srgbClr val="333333"/>
                </a:solidFill>
                <a:latin typeface="Microsoft Sans Serif"/>
                <a:cs typeface="Microsoft Sans Serif"/>
              </a:rPr>
              <a:t>), </a:t>
            </a:r>
            <a:r>
              <a:rPr sz="1400" spc="-5" dirty="0">
                <a:solidFill>
                  <a:srgbClr val="333333"/>
                </a:solidFill>
                <a:latin typeface="Microsoft Sans Serif"/>
                <a:cs typeface="Microsoft Sans Serif"/>
              </a:rPr>
              <a:t>Resource Allocation, </a:t>
            </a:r>
            <a:r>
              <a:rPr sz="1400" u="sng" dirty="0">
                <a:solidFill>
                  <a:srgbClr val="0000FF"/>
                </a:solidFill>
                <a:uFill>
                  <a:solidFill>
                    <a:srgbClr val="0000FF"/>
                  </a:solidFill>
                </a:uFill>
                <a:latin typeface="Microsoft Sans Serif"/>
                <a:cs typeface="Microsoft Sans Serif"/>
                <a:hlinkClick r:id="rId2"/>
              </a:rPr>
              <a:t>CPU</a:t>
            </a:r>
            <a:r>
              <a:rPr sz="1400" dirty="0">
                <a:solidFill>
                  <a:srgbClr val="0000FF"/>
                </a:solidFill>
                <a:latin typeface="Microsoft Sans Serif"/>
                <a:cs typeface="Microsoft Sans Serif"/>
                <a:hlinkClick r:id="rId2"/>
              </a:rPr>
              <a:t> </a:t>
            </a:r>
            <a:r>
              <a:rPr sz="1400" spc="-10" dirty="0">
                <a:solidFill>
                  <a:srgbClr val="333333"/>
                </a:solidFill>
                <a:latin typeface="Microsoft Sans Serif"/>
                <a:cs typeface="Microsoft Sans Serif"/>
              </a:rPr>
              <a:t>management, File Management </a:t>
            </a:r>
            <a:r>
              <a:rPr sz="1400" spc="-5" dirty="0">
                <a:solidFill>
                  <a:srgbClr val="333333"/>
                </a:solidFill>
                <a:latin typeface="Microsoft Sans Serif"/>
                <a:cs typeface="Microsoft Sans Serif"/>
              </a:rPr>
              <a:t>and many </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other</a:t>
            </a:r>
            <a:r>
              <a:rPr sz="1400" spc="10" dirty="0">
                <a:solidFill>
                  <a:srgbClr val="333333"/>
                </a:solidFill>
                <a:latin typeface="Microsoft Sans Serif"/>
                <a:cs typeface="Microsoft Sans Serif"/>
              </a:rPr>
              <a:t> </a:t>
            </a:r>
            <a:r>
              <a:rPr sz="1400" spc="-5" dirty="0">
                <a:solidFill>
                  <a:srgbClr val="333333"/>
                </a:solidFill>
                <a:latin typeface="Microsoft Sans Serif"/>
                <a:cs typeface="Microsoft Sans Serif"/>
              </a:rPr>
              <a:t>tasks.</a:t>
            </a:r>
            <a:endParaRPr sz="1400">
              <a:latin typeface="Microsoft Sans Serif"/>
              <a:cs typeface="Microsoft Sans Serif"/>
            </a:endParaRPr>
          </a:p>
          <a:p>
            <a:pPr marL="12700" algn="just">
              <a:lnSpc>
                <a:spcPct val="100000"/>
              </a:lnSpc>
            </a:pPr>
            <a:r>
              <a:rPr sz="1400" spc="-5" dirty="0">
                <a:solidFill>
                  <a:srgbClr val="333333"/>
                </a:solidFill>
                <a:latin typeface="Microsoft Sans Serif"/>
                <a:cs typeface="Microsoft Sans Serif"/>
              </a:rPr>
              <a:t>The</a:t>
            </a:r>
            <a:r>
              <a:rPr sz="1400" spc="5" dirty="0">
                <a:solidFill>
                  <a:srgbClr val="333333"/>
                </a:solidFill>
                <a:latin typeface="Microsoft Sans Serif"/>
                <a:cs typeface="Microsoft Sans Serif"/>
              </a:rPr>
              <a:t> </a:t>
            </a:r>
            <a:r>
              <a:rPr sz="1400" spc="-10" dirty="0">
                <a:solidFill>
                  <a:srgbClr val="333333"/>
                </a:solidFill>
                <a:latin typeface="Microsoft Sans Serif"/>
                <a:cs typeface="Microsoft Sans Serif"/>
              </a:rPr>
              <a:t>purpose</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of</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an</a:t>
            </a:r>
            <a:r>
              <a:rPr sz="1400" spc="40" dirty="0">
                <a:solidFill>
                  <a:srgbClr val="333333"/>
                </a:solidFill>
                <a:latin typeface="Microsoft Sans Serif"/>
                <a:cs typeface="Microsoft Sans Serif"/>
              </a:rPr>
              <a:t> </a:t>
            </a:r>
            <a:r>
              <a:rPr sz="1400" spc="-10" dirty="0">
                <a:solidFill>
                  <a:srgbClr val="333333"/>
                </a:solidFill>
                <a:latin typeface="Microsoft Sans Serif"/>
                <a:cs typeface="Microsoft Sans Serif"/>
              </a:rPr>
              <a:t>operating</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system</a:t>
            </a:r>
            <a:r>
              <a:rPr sz="1400" spc="35" dirty="0">
                <a:solidFill>
                  <a:srgbClr val="333333"/>
                </a:solidFill>
                <a:latin typeface="Microsoft Sans Serif"/>
                <a:cs typeface="Microsoft Sans Serif"/>
              </a:rPr>
              <a:t> </a:t>
            </a:r>
            <a:r>
              <a:rPr sz="1400" spc="5" dirty="0">
                <a:solidFill>
                  <a:srgbClr val="333333"/>
                </a:solidFill>
                <a:latin typeface="Microsoft Sans Serif"/>
                <a:cs typeface="Microsoft Sans Serif"/>
              </a:rPr>
              <a:t>is</a:t>
            </a:r>
            <a:r>
              <a:rPr sz="1400" spc="20" dirty="0">
                <a:solidFill>
                  <a:srgbClr val="333333"/>
                </a:solidFill>
                <a:latin typeface="Microsoft Sans Serif"/>
                <a:cs typeface="Microsoft Sans Serif"/>
              </a:rPr>
              <a:t> </a:t>
            </a:r>
            <a:r>
              <a:rPr sz="1400" spc="5" dirty="0">
                <a:solidFill>
                  <a:srgbClr val="333333"/>
                </a:solidFill>
                <a:latin typeface="Microsoft Sans Serif"/>
                <a:cs typeface="Microsoft Sans Serif"/>
              </a:rPr>
              <a:t>to</a:t>
            </a:r>
            <a:r>
              <a:rPr sz="1400" spc="10" dirty="0">
                <a:solidFill>
                  <a:srgbClr val="333333"/>
                </a:solidFill>
                <a:latin typeface="Microsoft Sans Serif"/>
                <a:cs typeface="Microsoft Sans Serif"/>
              </a:rPr>
              <a:t> </a:t>
            </a:r>
            <a:r>
              <a:rPr sz="1400" spc="-10" dirty="0">
                <a:solidFill>
                  <a:srgbClr val="333333"/>
                </a:solidFill>
                <a:latin typeface="Microsoft Sans Serif"/>
                <a:cs typeface="Microsoft Sans Serif"/>
              </a:rPr>
              <a:t>provide</a:t>
            </a:r>
            <a:r>
              <a:rPr sz="1400" spc="30" dirty="0">
                <a:solidFill>
                  <a:srgbClr val="333333"/>
                </a:solidFill>
                <a:latin typeface="Microsoft Sans Serif"/>
                <a:cs typeface="Microsoft Sans Serif"/>
              </a:rPr>
              <a:t> </a:t>
            </a:r>
            <a:r>
              <a:rPr sz="1400" dirty="0">
                <a:solidFill>
                  <a:srgbClr val="333333"/>
                </a:solidFill>
                <a:latin typeface="Microsoft Sans Serif"/>
                <a:cs typeface="Microsoft Sans Serif"/>
              </a:rPr>
              <a:t>an</a:t>
            </a:r>
            <a:r>
              <a:rPr sz="1400" spc="10" dirty="0">
                <a:solidFill>
                  <a:srgbClr val="333333"/>
                </a:solidFill>
                <a:latin typeface="Microsoft Sans Serif"/>
                <a:cs typeface="Microsoft Sans Serif"/>
              </a:rPr>
              <a:t> </a:t>
            </a:r>
            <a:r>
              <a:rPr sz="1400" spc="-5" dirty="0">
                <a:solidFill>
                  <a:srgbClr val="333333"/>
                </a:solidFill>
                <a:latin typeface="Microsoft Sans Serif"/>
                <a:cs typeface="Microsoft Sans Serif"/>
              </a:rPr>
              <a:t>environment</a:t>
            </a:r>
            <a:r>
              <a:rPr sz="1400" spc="20" dirty="0">
                <a:solidFill>
                  <a:srgbClr val="333333"/>
                </a:solidFill>
                <a:latin typeface="Microsoft Sans Serif"/>
                <a:cs typeface="Microsoft Sans Serif"/>
              </a:rPr>
              <a:t> </a:t>
            </a:r>
            <a:r>
              <a:rPr sz="1400" spc="5" dirty="0">
                <a:solidFill>
                  <a:srgbClr val="333333"/>
                </a:solidFill>
                <a:latin typeface="Microsoft Sans Serif"/>
                <a:cs typeface="Microsoft Sans Serif"/>
              </a:rPr>
              <a:t>in</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which</a:t>
            </a:r>
            <a:r>
              <a:rPr sz="1400" spc="35" dirty="0">
                <a:solidFill>
                  <a:srgbClr val="333333"/>
                </a:solidFill>
                <a:latin typeface="Microsoft Sans Serif"/>
                <a:cs typeface="Microsoft Sans Serif"/>
              </a:rPr>
              <a:t> </a:t>
            </a:r>
            <a:r>
              <a:rPr sz="1400" spc="-5" dirty="0">
                <a:solidFill>
                  <a:srgbClr val="333333"/>
                </a:solidFill>
                <a:latin typeface="Microsoft Sans Serif"/>
                <a:cs typeface="Microsoft Sans Serif"/>
              </a:rPr>
              <a:t>a</a:t>
            </a:r>
            <a:r>
              <a:rPr sz="1400" spc="35" dirty="0">
                <a:solidFill>
                  <a:srgbClr val="333333"/>
                </a:solidFill>
                <a:latin typeface="Microsoft Sans Serif"/>
                <a:cs typeface="Microsoft Sans Serif"/>
              </a:rPr>
              <a:t> </a:t>
            </a:r>
            <a:r>
              <a:rPr sz="1400" spc="-5" dirty="0">
                <a:solidFill>
                  <a:srgbClr val="333333"/>
                </a:solidFill>
                <a:latin typeface="Microsoft Sans Serif"/>
                <a:cs typeface="Microsoft Sans Serif"/>
              </a:rPr>
              <a:t>user</a:t>
            </a:r>
            <a:r>
              <a:rPr sz="1400" spc="15" dirty="0">
                <a:solidFill>
                  <a:srgbClr val="333333"/>
                </a:solidFill>
                <a:latin typeface="Microsoft Sans Serif"/>
                <a:cs typeface="Microsoft Sans Serif"/>
              </a:rPr>
              <a:t> </a:t>
            </a:r>
            <a:r>
              <a:rPr sz="1400" spc="-5" dirty="0">
                <a:solidFill>
                  <a:srgbClr val="333333"/>
                </a:solidFill>
                <a:latin typeface="Microsoft Sans Serif"/>
                <a:cs typeface="Microsoft Sans Serif"/>
              </a:rPr>
              <a:t>can</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execute</a:t>
            </a:r>
            <a:r>
              <a:rPr sz="1400" spc="35" dirty="0">
                <a:solidFill>
                  <a:srgbClr val="333333"/>
                </a:solidFill>
                <a:latin typeface="Microsoft Sans Serif"/>
                <a:cs typeface="Microsoft Sans Serif"/>
              </a:rPr>
              <a:t> </a:t>
            </a:r>
            <a:r>
              <a:rPr sz="1400" spc="-10" dirty="0">
                <a:solidFill>
                  <a:srgbClr val="333333"/>
                </a:solidFill>
                <a:latin typeface="Microsoft Sans Serif"/>
                <a:cs typeface="Microsoft Sans Serif"/>
              </a:rPr>
              <a:t>programs</a:t>
            </a:r>
            <a:r>
              <a:rPr sz="1400" spc="20" dirty="0">
                <a:solidFill>
                  <a:srgbClr val="333333"/>
                </a:solidFill>
                <a:latin typeface="Microsoft Sans Serif"/>
                <a:cs typeface="Microsoft Sans Serif"/>
              </a:rPr>
              <a:t> </a:t>
            </a:r>
            <a:r>
              <a:rPr sz="1400" spc="15" dirty="0">
                <a:solidFill>
                  <a:srgbClr val="333333"/>
                </a:solidFill>
                <a:latin typeface="Microsoft Sans Serif"/>
                <a:cs typeface="Microsoft Sans Serif"/>
              </a:rPr>
              <a:t>in</a:t>
            </a:r>
            <a:endParaRPr sz="1400">
              <a:latin typeface="Microsoft Sans Serif"/>
              <a:cs typeface="Microsoft Sans Serif"/>
            </a:endParaRPr>
          </a:p>
          <a:p>
            <a:pPr marL="12700" algn="just">
              <a:lnSpc>
                <a:spcPct val="100000"/>
              </a:lnSpc>
            </a:pPr>
            <a:r>
              <a:rPr sz="1400" spc="-10" dirty="0">
                <a:solidFill>
                  <a:srgbClr val="333333"/>
                </a:solidFill>
                <a:latin typeface="Microsoft Sans Serif"/>
                <a:cs typeface="Microsoft Sans Serif"/>
              </a:rPr>
              <a:t>convenient</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and</a:t>
            </a:r>
            <a:r>
              <a:rPr sz="1400" spc="20" dirty="0">
                <a:solidFill>
                  <a:srgbClr val="333333"/>
                </a:solidFill>
                <a:latin typeface="Microsoft Sans Serif"/>
                <a:cs typeface="Microsoft Sans Serif"/>
              </a:rPr>
              <a:t> </a:t>
            </a:r>
            <a:r>
              <a:rPr sz="1400" spc="-15" dirty="0">
                <a:solidFill>
                  <a:srgbClr val="333333"/>
                </a:solidFill>
                <a:latin typeface="Microsoft Sans Serif"/>
                <a:cs typeface="Microsoft Sans Serif"/>
              </a:rPr>
              <a:t>efficient</a:t>
            </a:r>
            <a:r>
              <a:rPr sz="1400" spc="45" dirty="0">
                <a:solidFill>
                  <a:srgbClr val="333333"/>
                </a:solidFill>
                <a:latin typeface="Microsoft Sans Serif"/>
                <a:cs typeface="Microsoft Sans Serif"/>
              </a:rPr>
              <a:t> </a:t>
            </a:r>
            <a:r>
              <a:rPr sz="1400" spc="-20" dirty="0">
                <a:solidFill>
                  <a:srgbClr val="333333"/>
                </a:solidFill>
                <a:latin typeface="Microsoft Sans Serif"/>
                <a:cs typeface="Microsoft Sans Serif"/>
              </a:rPr>
              <a:t>manner.</a:t>
            </a:r>
            <a:endParaRPr sz="1400">
              <a:latin typeface="Microsoft Sans Serif"/>
              <a:cs typeface="Microsoft Sans Serif"/>
            </a:endParaRPr>
          </a:p>
        </p:txBody>
      </p:sp>
      <p:pic>
        <p:nvPicPr>
          <p:cNvPr id="4" name="object 4"/>
          <p:cNvPicPr/>
          <p:nvPr/>
        </p:nvPicPr>
        <p:blipFill>
          <a:blip r:embed="rId3" cstate="print"/>
          <a:stretch>
            <a:fillRect/>
          </a:stretch>
        </p:blipFill>
        <p:spPr>
          <a:xfrm>
            <a:off x="2209800" y="4343400"/>
            <a:ext cx="3913632" cy="22951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8175" y="33350"/>
            <a:ext cx="27559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AF50"/>
                </a:solidFill>
                <a:latin typeface="Microsoft Sans Serif"/>
                <a:cs typeface="Microsoft Sans Serif"/>
              </a:rPr>
              <a:t>Network</a:t>
            </a:r>
            <a:r>
              <a:rPr sz="1800" spc="20" dirty="0">
                <a:solidFill>
                  <a:srgbClr val="00AF50"/>
                </a:solidFill>
                <a:latin typeface="Microsoft Sans Serif"/>
                <a:cs typeface="Microsoft Sans Serif"/>
              </a:rPr>
              <a:t> </a:t>
            </a:r>
            <a:r>
              <a:rPr sz="1800" spc="-5" dirty="0">
                <a:solidFill>
                  <a:srgbClr val="00AF50"/>
                </a:solidFill>
                <a:latin typeface="Microsoft Sans Serif"/>
                <a:cs typeface="Microsoft Sans Serif"/>
              </a:rPr>
              <a:t>Operating</a:t>
            </a:r>
            <a:r>
              <a:rPr sz="1800" spc="-30" dirty="0">
                <a:solidFill>
                  <a:srgbClr val="00AF50"/>
                </a:solidFill>
                <a:latin typeface="Microsoft Sans Serif"/>
                <a:cs typeface="Microsoft Sans Serif"/>
              </a:rPr>
              <a:t> </a:t>
            </a:r>
            <a:r>
              <a:rPr sz="1800" spc="-5" dirty="0">
                <a:solidFill>
                  <a:srgbClr val="00AF50"/>
                </a:solidFill>
                <a:latin typeface="Microsoft Sans Serif"/>
                <a:cs typeface="Microsoft Sans Serif"/>
              </a:rPr>
              <a:t>System</a:t>
            </a:r>
            <a:endParaRPr sz="1800">
              <a:latin typeface="Microsoft Sans Serif"/>
              <a:cs typeface="Microsoft Sans Serif"/>
            </a:endParaRPr>
          </a:p>
        </p:txBody>
      </p:sp>
      <p:sp>
        <p:nvSpPr>
          <p:cNvPr id="3" name="object 3"/>
          <p:cNvSpPr txBox="1"/>
          <p:nvPr/>
        </p:nvSpPr>
        <p:spPr>
          <a:xfrm>
            <a:off x="1908175" y="402716"/>
            <a:ext cx="6670040" cy="391160"/>
          </a:xfrm>
          <a:prstGeom prst="rect">
            <a:avLst/>
          </a:prstGeom>
        </p:spPr>
        <p:txBody>
          <a:bodyPr vert="horz" wrap="square" lIns="0" tIns="12700" rIns="0" bIns="0" rtlCol="0">
            <a:spAutoFit/>
          </a:bodyPr>
          <a:lstStyle/>
          <a:p>
            <a:pPr marL="12700" marR="5080">
              <a:lnSpc>
                <a:spcPct val="100000"/>
              </a:lnSpc>
              <a:spcBef>
                <a:spcPts val="100"/>
              </a:spcBef>
            </a:pPr>
            <a:r>
              <a:rPr sz="1200" spc="-10" dirty="0">
                <a:solidFill>
                  <a:srgbClr val="333333"/>
                </a:solidFill>
                <a:latin typeface="Microsoft Sans Serif"/>
                <a:cs typeface="Microsoft Sans Serif"/>
              </a:rPr>
              <a:t>An</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Operating</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system,</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dirty="0">
                <a:solidFill>
                  <a:srgbClr val="333333"/>
                </a:solidFill>
                <a:latin typeface="Microsoft Sans Serif"/>
                <a:cs typeface="Microsoft Sans Serif"/>
              </a:rPr>
              <a:t> includes</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software</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associated</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protocols</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5" dirty="0">
                <a:solidFill>
                  <a:srgbClr val="333333"/>
                </a:solidFill>
                <a:latin typeface="Microsoft Sans Serif"/>
                <a:cs typeface="Microsoft Sans Serif"/>
              </a:rPr>
              <a:t> </a:t>
            </a:r>
            <a:r>
              <a:rPr sz="1200" spc="-10" dirty="0">
                <a:solidFill>
                  <a:srgbClr val="333333"/>
                </a:solidFill>
                <a:latin typeface="Microsoft Sans Serif"/>
                <a:cs typeface="Microsoft Sans Serif"/>
              </a:rPr>
              <a:t>communicate</a:t>
            </a:r>
            <a:r>
              <a:rPr sz="1200" spc="55" dirty="0">
                <a:solidFill>
                  <a:srgbClr val="333333"/>
                </a:solidFill>
                <a:latin typeface="Microsoft Sans Serif"/>
                <a:cs typeface="Microsoft Sans Serif"/>
              </a:rPr>
              <a:t> </a:t>
            </a:r>
            <a:r>
              <a:rPr sz="1200" spc="-5" dirty="0">
                <a:solidFill>
                  <a:srgbClr val="333333"/>
                </a:solidFill>
                <a:latin typeface="Microsoft Sans Serif"/>
                <a:cs typeface="Microsoft Sans Serif"/>
              </a:rPr>
              <a:t>with</a:t>
            </a:r>
            <a:r>
              <a:rPr sz="1200" dirty="0">
                <a:solidFill>
                  <a:srgbClr val="333333"/>
                </a:solidFill>
                <a:latin typeface="Microsoft Sans Serif"/>
                <a:cs typeface="Microsoft Sans Serif"/>
              </a:rPr>
              <a:t> other </a:t>
            </a:r>
            <a:r>
              <a:rPr sz="1200" spc="-305" dirty="0">
                <a:solidFill>
                  <a:srgbClr val="333333"/>
                </a:solidFill>
                <a:latin typeface="Microsoft Sans Serif"/>
                <a:cs typeface="Microsoft Sans Serif"/>
              </a:rPr>
              <a:t> </a:t>
            </a:r>
            <a:r>
              <a:rPr sz="1200" spc="-5" dirty="0">
                <a:solidFill>
                  <a:srgbClr val="333333"/>
                </a:solidFill>
                <a:latin typeface="Microsoft Sans Serif"/>
                <a:cs typeface="Microsoft Sans Serif"/>
              </a:rPr>
              <a:t>computers</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via</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a</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network</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conveniently</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cost-effectively,</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dirty="0">
                <a:solidFill>
                  <a:srgbClr val="333333"/>
                </a:solidFill>
                <a:latin typeface="Microsoft Sans Serif"/>
                <a:cs typeface="Microsoft Sans Serif"/>
              </a:rPr>
              <a:t> called</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Network</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Operating</a:t>
            </a:r>
            <a:r>
              <a:rPr sz="1200" spc="-70" dirty="0">
                <a:solidFill>
                  <a:srgbClr val="333333"/>
                </a:solidFill>
                <a:latin typeface="Microsoft Sans Serif"/>
                <a:cs typeface="Microsoft Sans Serif"/>
              </a:rPr>
              <a:t> </a:t>
            </a:r>
            <a:r>
              <a:rPr sz="1200" spc="-10" dirty="0">
                <a:solidFill>
                  <a:srgbClr val="333333"/>
                </a:solidFill>
                <a:latin typeface="Microsoft Sans Serif"/>
                <a:cs typeface="Microsoft Sans Serif"/>
              </a:rPr>
              <a:t>System.</a:t>
            </a:r>
            <a:endParaRPr sz="1200">
              <a:latin typeface="Microsoft Sans Serif"/>
              <a:cs typeface="Microsoft Sans Serif"/>
            </a:endParaRPr>
          </a:p>
        </p:txBody>
      </p:sp>
      <p:pic>
        <p:nvPicPr>
          <p:cNvPr id="4" name="object 4"/>
          <p:cNvPicPr/>
          <p:nvPr/>
        </p:nvPicPr>
        <p:blipFill>
          <a:blip r:embed="rId2" cstate="print"/>
          <a:stretch>
            <a:fillRect/>
          </a:stretch>
        </p:blipFill>
        <p:spPr>
          <a:xfrm>
            <a:off x="3581400" y="1371600"/>
            <a:ext cx="3657600" cy="316992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76961"/>
            <a:ext cx="7996555" cy="441642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Analysis</a:t>
            </a:r>
            <a:r>
              <a:rPr sz="1800" spc="20" dirty="0">
                <a:solidFill>
                  <a:srgbClr val="00AF50"/>
                </a:solidFill>
                <a:latin typeface="Calibri"/>
                <a:cs typeface="Calibri"/>
              </a:rPr>
              <a:t> </a:t>
            </a:r>
            <a:r>
              <a:rPr sz="1800" spc="5" dirty="0">
                <a:solidFill>
                  <a:srgbClr val="00AF50"/>
                </a:solidFill>
                <a:latin typeface="Calibri"/>
                <a:cs typeface="Calibri"/>
              </a:rPr>
              <a:t>of</a:t>
            </a:r>
            <a:r>
              <a:rPr sz="1800" spc="-10" dirty="0">
                <a:solidFill>
                  <a:srgbClr val="00AF50"/>
                </a:solidFill>
                <a:latin typeface="Calibri"/>
                <a:cs typeface="Calibri"/>
              </a:rPr>
              <a:t> </a:t>
            </a:r>
            <a:r>
              <a:rPr sz="1800" spc="-5" dirty="0">
                <a:solidFill>
                  <a:srgbClr val="00AF50"/>
                </a:solidFill>
                <a:latin typeface="Calibri"/>
                <a:cs typeface="Calibri"/>
              </a:rPr>
              <a:t>Strict</a:t>
            </a:r>
            <a:r>
              <a:rPr sz="1800" spc="-15" dirty="0">
                <a:solidFill>
                  <a:srgbClr val="00AF50"/>
                </a:solidFill>
                <a:latin typeface="Calibri"/>
                <a:cs typeface="Calibri"/>
              </a:rPr>
              <a:t> </a:t>
            </a:r>
            <a:r>
              <a:rPr sz="1800" spc="-10" dirty="0">
                <a:solidFill>
                  <a:srgbClr val="00AF50"/>
                </a:solidFill>
                <a:latin typeface="Calibri"/>
                <a:cs typeface="Calibri"/>
              </a:rPr>
              <a:t>Alternation</a:t>
            </a:r>
            <a:r>
              <a:rPr sz="1800" spc="50" dirty="0">
                <a:solidFill>
                  <a:srgbClr val="00AF50"/>
                </a:solidFill>
                <a:latin typeface="Calibri"/>
                <a:cs typeface="Calibri"/>
              </a:rPr>
              <a:t> </a:t>
            </a:r>
            <a:r>
              <a:rPr sz="1800" spc="-5" dirty="0">
                <a:solidFill>
                  <a:srgbClr val="00AF50"/>
                </a:solidFill>
                <a:latin typeface="Calibri"/>
                <a:cs typeface="Calibri"/>
              </a:rPr>
              <a:t>approach</a:t>
            </a:r>
            <a:endParaRPr sz="1800">
              <a:latin typeface="Calibri"/>
              <a:cs typeface="Calibri"/>
            </a:endParaRPr>
          </a:p>
          <a:p>
            <a:pPr>
              <a:lnSpc>
                <a:spcPct val="100000"/>
              </a:lnSpc>
              <a:spcBef>
                <a:spcPts val="20"/>
              </a:spcBef>
            </a:pPr>
            <a:endParaRPr sz="1750">
              <a:latin typeface="Calibri"/>
              <a:cs typeface="Calibri"/>
            </a:endParaRPr>
          </a:p>
          <a:p>
            <a:pPr marL="12700" algn="just">
              <a:lnSpc>
                <a:spcPct val="100000"/>
              </a:lnSpc>
            </a:pPr>
            <a:r>
              <a:rPr sz="1800" spc="-5" dirty="0">
                <a:latin typeface="Calibri"/>
                <a:cs typeface="Calibri"/>
              </a:rPr>
              <a:t>Let's</a:t>
            </a:r>
            <a:r>
              <a:rPr sz="1800" dirty="0">
                <a:latin typeface="Calibri"/>
                <a:cs typeface="Calibri"/>
              </a:rPr>
              <a:t> </a:t>
            </a:r>
            <a:r>
              <a:rPr sz="1800" spc="-15" dirty="0">
                <a:latin typeface="Calibri"/>
                <a:cs typeface="Calibri"/>
              </a:rPr>
              <a:t>analyze</a:t>
            </a:r>
            <a:r>
              <a:rPr sz="1800" spc="20" dirty="0">
                <a:latin typeface="Calibri"/>
                <a:cs typeface="Calibri"/>
              </a:rPr>
              <a:t> </a:t>
            </a:r>
            <a:r>
              <a:rPr sz="1800" spc="-5" dirty="0">
                <a:latin typeface="Calibri"/>
                <a:cs typeface="Calibri"/>
              </a:rPr>
              <a:t>Strict</a:t>
            </a:r>
            <a:r>
              <a:rPr sz="1800" spc="30" dirty="0">
                <a:latin typeface="Calibri"/>
                <a:cs typeface="Calibri"/>
              </a:rPr>
              <a:t> </a:t>
            </a:r>
            <a:r>
              <a:rPr sz="1800" spc="-10" dirty="0">
                <a:latin typeface="Calibri"/>
                <a:cs typeface="Calibri"/>
              </a:rPr>
              <a:t>Alternation</a:t>
            </a:r>
            <a:r>
              <a:rPr sz="1800" spc="70" dirty="0">
                <a:latin typeface="Calibri"/>
                <a:cs typeface="Calibri"/>
              </a:rPr>
              <a:t> </a:t>
            </a:r>
            <a:r>
              <a:rPr sz="1800" spc="-10" dirty="0">
                <a:latin typeface="Calibri"/>
                <a:cs typeface="Calibri"/>
              </a:rPr>
              <a:t>approach</a:t>
            </a:r>
            <a:r>
              <a:rPr sz="1800" spc="20" dirty="0">
                <a:latin typeface="Calibri"/>
                <a:cs typeface="Calibri"/>
              </a:rPr>
              <a:t> </a:t>
            </a:r>
            <a:r>
              <a:rPr sz="1800" dirty="0">
                <a:latin typeface="Calibri"/>
                <a:cs typeface="Calibri"/>
              </a:rPr>
              <a:t>on</a:t>
            </a:r>
            <a:r>
              <a:rPr sz="1800" spc="-5" dirty="0">
                <a:latin typeface="Calibri"/>
                <a:cs typeface="Calibri"/>
              </a:rPr>
              <a:t> the</a:t>
            </a:r>
            <a:r>
              <a:rPr sz="1800" spc="20" dirty="0">
                <a:latin typeface="Calibri"/>
                <a:cs typeface="Calibri"/>
              </a:rPr>
              <a:t> </a:t>
            </a:r>
            <a:r>
              <a:rPr sz="1800" spc="-10" dirty="0">
                <a:latin typeface="Calibri"/>
                <a:cs typeface="Calibri"/>
              </a:rPr>
              <a:t>basis</a:t>
            </a:r>
            <a:r>
              <a:rPr sz="1800" spc="25" dirty="0">
                <a:latin typeface="Calibri"/>
                <a:cs typeface="Calibri"/>
              </a:rPr>
              <a:t> </a:t>
            </a:r>
            <a:r>
              <a:rPr sz="1800" dirty="0">
                <a:latin typeface="Calibri"/>
                <a:cs typeface="Calibri"/>
              </a:rPr>
              <a:t>of</a:t>
            </a:r>
            <a:r>
              <a:rPr sz="1800" spc="10" dirty="0">
                <a:latin typeface="Calibri"/>
                <a:cs typeface="Calibri"/>
              </a:rPr>
              <a:t> </a:t>
            </a:r>
            <a:r>
              <a:rPr sz="1800" spc="-15" dirty="0">
                <a:latin typeface="Calibri"/>
                <a:cs typeface="Calibri"/>
              </a:rPr>
              <a:t>four</a:t>
            </a:r>
            <a:r>
              <a:rPr sz="1800" spc="25" dirty="0">
                <a:latin typeface="Calibri"/>
                <a:cs typeface="Calibri"/>
              </a:rPr>
              <a:t> </a:t>
            </a:r>
            <a:r>
              <a:rPr sz="1800" spc="-15" dirty="0">
                <a:latin typeface="Calibri"/>
                <a:cs typeface="Calibri"/>
              </a:rPr>
              <a:t>requirements.</a:t>
            </a:r>
            <a:endParaRPr sz="1800">
              <a:latin typeface="Calibri"/>
              <a:cs typeface="Calibri"/>
            </a:endParaRPr>
          </a:p>
          <a:p>
            <a:pPr marL="12700" algn="just">
              <a:lnSpc>
                <a:spcPct val="100000"/>
              </a:lnSpc>
              <a:spcBef>
                <a:spcPts val="5"/>
              </a:spcBef>
            </a:pPr>
            <a:r>
              <a:rPr sz="1800" spc="-5" dirty="0">
                <a:latin typeface="Calibri"/>
                <a:cs typeface="Calibri"/>
              </a:rPr>
              <a:t>Mutual</a:t>
            </a:r>
            <a:r>
              <a:rPr sz="1800" spc="5" dirty="0">
                <a:latin typeface="Calibri"/>
                <a:cs typeface="Calibri"/>
              </a:rPr>
              <a:t> </a:t>
            </a:r>
            <a:r>
              <a:rPr sz="1800" spc="-10" dirty="0">
                <a:latin typeface="Calibri"/>
                <a:cs typeface="Calibri"/>
              </a:rPr>
              <a:t>Exclusion</a:t>
            </a:r>
            <a:endParaRPr sz="1800">
              <a:latin typeface="Calibri"/>
              <a:cs typeface="Calibri"/>
            </a:endParaRPr>
          </a:p>
          <a:p>
            <a:pPr marL="12700" marR="5080" algn="just">
              <a:lnSpc>
                <a:spcPct val="100000"/>
              </a:lnSpc>
            </a:pPr>
            <a:r>
              <a:rPr sz="1800" spc="-5" dirty="0">
                <a:latin typeface="Calibri"/>
                <a:cs typeface="Calibri"/>
              </a:rPr>
              <a:t>The</a:t>
            </a:r>
            <a:r>
              <a:rPr sz="1800" dirty="0">
                <a:latin typeface="Calibri"/>
                <a:cs typeface="Calibri"/>
              </a:rPr>
              <a:t> </a:t>
            </a:r>
            <a:r>
              <a:rPr sz="1800" spc="-5" dirty="0">
                <a:latin typeface="Calibri"/>
                <a:cs typeface="Calibri"/>
              </a:rPr>
              <a:t>strict</a:t>
            </a:r>
            <a:r>
              <a:rPr sz="1800" dirty="0">
                <a:latin typeface="Calibri"/>
                <a:cs typeface="Calibri"/>
              </a:rPr>
              <a:t> </a:t>
            </a:r>
            <a:r>
              <a:rPr sz="1800" spc="-5" dirty="0">
                <a:latin typeface="Calibri"/>
                <a:cs typeface="Calibri"/>
              </a:rPr>
              <a:t>alternation</a:t>
            </a:r>
            <a:r>
              <a:rPr sz="1800" dirty="0">
                <a:latin typeface="Calibri"/>
                <a:cs typeface="Calibri"/>
              </a:rPr>
              <a:t> </a:t>
            </a:r>
            <a:r>
              <a:rPr sz="1800" spc="-5" dirty="0">
                <a:latin typeface="Calibri"/>
                <a:cs typeface="Calibri"/>
              </a:rPr>
              <a:t>approach</a:t>
            </a:r>
            <a:r>
              <a:rPr sz="1800" dirty="0">
                <a:latin typeface="Calibri"/>
                <a:cs typeface="Calibri"/>
              </a:rPr>
              <a:t> </a:t>
            </a:r>
            <a:r>
              <a:rPr sz="1800" spc="-10" dirty="0">
                <a:latin typeface="Calibri"/>
                <a:cs typeface="Calibri"/>
              </a:rPr>
              <a:t>provides</a:t>
            </a:r>
            <a:r>
              <a:rPr sz="1800" spc="-5" dirty="0">
                <a:latin typeface="Calibri"/>
                <a:cs typeface="Calibri"/>
              </a:rPr>
              <a:t> mutual</a:t>
            </a:r>
            <a:r>
              <a:rPr sz="1800" dirty="0">
                <a:latin typeface="Calibri"/>
                <a:cs typeface="Calibri"/>
              </a:rPr>
              <a:t> </a:t>
            </a:r>
            <a:r>
              <a:rPr sz="1800" spc="-10" dirty="0">
                <a:latin typeface="Calibri"/>
                <a:cs typeface="Calibri"/>
              </a:rPr>
              <a:t>exclusion</a:t>
            </a:r>
            <a:r>
              <a:rPr sz="1800" spc="-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every</a:t>
            </a:r>
            <a:r>
              <a:rPr sz="1800" dirty="0">
                <a:latin typeface="Calibri"/>
                <a:cs typeface="Calibri"/>
              </a:rPr>
              <a:t> </a:t>
            </a:r>
            <a:r>
              <a:rPr sz="1800" spc="-10" dirty="0">
                <a:latin typeface="Calibri"/>
                <a:cs typeface="Calibri"/>
              </a:rPr>
              <a:t>case.</a:t>
            </a:r>
            <a:r>
              <a:rPr sz="1800" spc="-5" dirty="0">
                <a:latin typeface="Calibri"/>
                <a:cs typeface="Calibri"/>
              </a:rPr>
              <a:t> This </a:t>
            </a:r>
            <a:r>
              <a:rPr sz="1800" dirty="0">
                <a:latin typeface="Calibri"/>
                <a:cs typeface="Calibri"/>
              </a:rPr>
              <a:t> </a:t>
            </a:r>
            <a:r>
              <a:rPr sz="1800" spc="-10" dirty="0">
                <a:latin typeface="Calibri"/>
                <a:cs typeface="Calibri"/>
              </a:rPr>
              <a:t>procedure works </a:t>
            </a:r>
            <a:r>
              <a:rPr sz="1800" dirty="0">
                <a:latin typeface="Calibri"/>
                <a:cs typeface="Calibri"/>
              </a:rPr>
              <a:t>only </a:t>
            </a:r>
            <a:r>
              <a:rPr sz="1800" spc="-15" dirty="0">
                <a:latin typeface="Calibri"/>
                <a:cs typeface="Calibri"/>
              </a:rPr>
              <a:t>for </a:t>
            </a:r>
            <a:r>
              <a:rPr sz="1800" spc="-5" dirty="0">
                <a:latin typeface="Calibri"/>
                <a:cs typeface="Calibri"/>
              </a:rPr>
              <a:t>two </a:t>
            </a:r>
            <a:r>
              <a:rPr sz="1800" spc="-10" dirty="0">
                <a:latin typeface="Calibri"/>
                <a:cs typeface="Calibri"/>
              </a:rPr>
              <a:t>processes. </a:t>
            </a:r>
            <a:r>
              <a:rPr sz="1800" spc="5" dirty="0">
                <a:latin typeface="Calibri"/>
                <a:cs typeface="Calibri"/>
              </a:rPr>
              <a:t>The </a:t>
            </a:r>
            <a:r>
              <a:rPr sz="1800" spc="-5" dirty="0">
                <a:latin typeface="Calibri"/>
                <a:cs typeface="Calibri"/>
              </a:rPr>
              <a:t>pseudo </a:t>
            </a:r>
            <a:r>
              <a:rPr sz="1800" dirty="0">
                <a:latin typeface="Calibri"/>
                <a:cs typeface="Calibri"/>
              </a:rPr>
              <a:t>code </a:t>
            </a:r>
            <a:r>
              <a:rPr sz="1800" spc="5" dirty="0">
                <a:latin typeface="Calibri"/>
                <a:cs typeface="Calibri"/>
              </a:rPr>
              <a:t>is </a:t>
            </a:r>
            <a:r>
              <a:rPr sz="1800" spc="-15" dirty="0">
                <a:latin typeface="Calibri"/>
                <a:cs typeface="Calibri"/>
              </a:rPr>
              <a:t>different for </a:t>
            </a:r>
            <a:r>
              <a:rPr sz="1800" dirty="0">
                <a:latin typeface="Calibri"/>
                <a:cs typeface="Calibri"/>
              </a:rPr>
              <a:t>both </a:t>
            </a:r>
            <a:r>
              <a:rPr sz="1800" spc="5" dirty="0">
                <a:latin typeface="Calibri"/>
                <a:cs typeface="Calibri"/>
              </a:rPr>
              <a:t>of </a:t>
            </a:r>
            <a:r>
              <a:rPr sz="1800" spc="-5" dirty="0">
                <a:latin typeface="Calibri"/>
                <a:cs typeface="Calibri"/>
              </a:rPr>
              <a:t>the </a:t>
            </a:r>
            <a:r>
              <a:rPr sz="1800" dirty="0">
                <a:latin typeface="Calibri"/>
                <a:cs typeface="Calibri"/>
              </a:rPr>
              <a:t> </a:t>
            </a:r>
            <a:r>
              <a:rPr sz="1800" spc="-10" dirty="0">
                <a:latin typeface="Calibri"/>
                <a:cs typeface="Calibri"/>
              </a:rPr>
              <a:t>processes.</a:t>
            </a:r>
            <a:r>
              <a:rPr sz="1800" spc="120" dirty="0">
                <a:latin typeface="Calibri"/>
                <a:cs typeface="Calibri"/>
              </a:rPr>
              <a:t> </a:t>
            </a:r>
            <a:r>
              <a:rPr sz="1800" spc="-5" dirty="0">
                <a:latin typeface="Calibri"/>
                <a:cs typeface="Calibri"/>
              </a:rPr>
              <a:t>The</a:t>
            </a:r>
            <a:r>
              <a:rPr sz="1800" spc="140" dirty="0">
                <a:latin typeface="Calibri"/>
                <a:cs typeface="Calibri"/>
              </a:rPr>
              <a:t> </a:t>
            </a:r>
            <a:r>
              <a:rPr sz="1800" spc="-10" dirty="0">
                <a:latin typeface="Calibri"/>
                <a:cs typeface="Calibri"/>
              </a:rPr>
              <a:t>process</a:t>
            </a:r>
            <a:r>
              <a:rPr sz="1800" spc="120" dirty="0">
                <a:latin typeface="Calibri"/>
                <a:cs typeface="Calibri"/>
              </a:rPr>
              <a:t> </a:t>
            </a:r>
            <a:r>
              <a:rPr sz="1800" spc="-5" dirty="0">
                <a:latin typeface="Calibri"/>
                <a:cs typeface="Calibri"/>
              </a:rPr>
              <a:t>will</a:t>
            </a:r>
            <a:r>
              <a:rPr sz="1800" spc="120" dirty="0">
                <a:latin typeface="Calibri"/>
                <a:cs typeface="Calibri"/>
              </a:rPr>
              <a:t> </a:t>
            </a:r>
            <a:r>
              <a:rPr sz="1800" spc="-5" dirty="0">
                <a:latin typeface="Calibri"/>
                <a:cs typeface="Calibri"/>
              </a:rPr>
              <a:t>only</a:t>
            </a:r>
            <a:r>
              <a:rPr sz="1800" spc="150" dirty="0">
                <a:latin typeface="Calibri"/>
                <a:cs typeface="Calibri"/>
              </a:rPr>
              <a:t> </a:t>
            </a:r>
            <a:r>
              <a:rPr sz="1800" spc="-15" dirty="0">
                <a:latin typeface="Calibri"/>
                <a:cs typeface="Calibri"/>
              </a:rPr>
              <a:t>enter</a:t>
            </a:r>
            <a:r>
              <a:rPr sz="1800" spc="125" dirty="0">
                <a:latin typeface="Calibri"/>
                <a:cs typeface="Calibri"/>
              </a:rPr>
              <a:t> </a:t>
            </a:r>
            <a:r>
              <a:rPr sz="1800" dirty="0">
                <a:latin typeface="Calibri"/>
                <a:cs typeface="Calibri"/>
              </a:rPr>
              <a:t>when</a:t>
            </a:r>
            <a:r>
              <a:rPr sz="1800" spc="120" dirty="0">
                <a:latin typeface="Calibri"/>
                <a:cs typeface="Calibri"/>
              </a:rPr>
              <a:t> </a:t>
            </a:r>
            <a:r>
              <a:rPr sz="1800" spc="-5" dirty="0">
                <a:latin typeface="Calibri"/>
                <a:cs typeface="Calibri"/>
              </a:rPr>
              <a:t>it</a:t>
            </a:r>
            <a:r>
              <a:rPr sz="1800" spc="120" dirty="0">
                <a:latin typeface="Calibri"/>
                <a:cs typeface="Calibri"/>
              </a:rPr>
              <a:t> </a:t>
            </a:r>
            <a:r>
              <a:rPr sz="1800" dirty="0">
                <a:latin typeface="Calibri"/>
                <a:cs typeface="Calibri"/>
              </a:rPr>
              <a:t>sees</a:t>
            </a:r>
            <a:r>
              <a:rPr sz="1800" spc="120" dirty="0">
                <a:latin typeface="Calibri"/>
                <a:cs typeface="Calibri"/>
              </a:rPr>
              <a:t> </a:t>
            </a:r>
            <a:r>
              <a:rPr sz="1800" spc="-10" dirty="0">
                <a:latin typeface="Calibri"/>
                <a:cs typeface="Calibri"/>
              </a:rPr>
              <a:t>that</a:t>
            </a:r>
            <a:r>
              <a:rPr sz="1800" spc="125" dirty="0">
                <a:latin typeface="Calibri"/>
                <a:cs typeface="Calibri"/>
              </a:rPr>
              <a:t> </a:t>
            </a:r>
            <a:r>
              <a:rPr sz="1800" dirty="0">
                <a:latin typeface="Calibri"/>
                <a:cs typeface="Calibri"/>
              </a:rPr>
              <a:t>the</a:t>
            </a:r>
            <a:r>
              <a:rPr sz="1800" spc="110" dirty="0">
                <a:latin typeface="Calibri"/>
                <a:cs typeface="Calibri"/>
              </a:rPr>
              <a:t> </a:t>
            </a:r>
            <a:r>
              <a:rPr sz="1800" dirty="0">
                <a:latin typeface="Calibri"/>
                <a:cs typeface="Calibri"/>
              </a:rPr>
              <a:t>turn</a:t>
            </a:r>
            <a:r>
              <a:rPr sz="1800" spc="135" dirty="0">
                <a:latin typeface="Calibri"/>
                <a:cs typeface="Calibri"/>
              </a:rPr>
              <a:t> </a:t>
            </a:r>
            <a:r>
              <a:rPr sz="1800" spc="-10" dirty="0">
                <a:latin typeface="Calibri"/>
                <a:cs typeface="Calibri"/>
              </a:rPr>
              <a:t>variable</a:t>
            </a:r>
            <a:r>
              <a:rPr sz="1800" spc="120" dirty="0">
                <a:latin typeface="Calibri"/>
                <a:cs typeface="Calibri"/>
              </a:rPr>
              <a:t> </a:t>
            </a:r>
            <a:r>
              <a:rPr sz="1800" spc="-5" dirty="0">
                <a:latin typeface="Calibri"/>
                <a:cs typeface="Calibri"/>
              </a:rPr>
              <a:t>is</a:t>
            </a:r>
            <a:r>
              <a:rPr sz="1800" spc="140" dirty="0">
                <a:latin typeface="Calibri"/>
                <a:cs typeface="Calibri"/>
              </a:rPr>
              <a:t> </a:t>
            </a:r>
            <a:r>
              <a:rPr sz="1800" spc="-5" dirty="0">
                <a:latin typeface="Calibri"/>
                <a:cs typeface="Calibri"/>
              </a:rPr>
              <a:t>equal</a:t>
            </a:r>
            <a:r>
              <a:rPr sz="1800" spc="125" dirty="0">
                <a:latin typeface="Calibri"/>
                <a:cs typeface="Calibri"/>
              </a:rPr>
              <a:t> </a:t>
            </a:r>
            <a:r>
              <a:rPr sz="1800" spc="-30" dirty="0">
                <a:latin typeface="Calibri"/>
                <a:cs typeface="Calibri"/>
              </a:rPr>
              <a:t>to </a:t>
            </a:r>
            <a:r>
              <a:rPr sz="1800" spc="-395" dirty="0">
                <a:latin typeface="Calibri"/>
                <a:cs typeface="Calibri"/>
              </a:rPr>
              <a:t> </a:t>
            </a:r>
            <a:r>
              <a:rPr sz="1800" spc="-5" dirty="0">
                <a:latin typeface="Calibri"/>
                <a:cs typeface="Calibri"/>
              </a:rPr>
              <a:t>its</a:t>
            </a:r>
            <a:r>
              <a:rPr sz="1800" dirty="0">
                <a:latin typeface="Calibri"/>
                <a:cs typeface="Calibri"/>
              </a:rPr>
              <a:t> </a:t>
            </a:r>
            <a:r>
              <a:rPr sz="1800" spc="-5" dirty="0">
                <a:latin typeface="Calibri"/>
                <a:cs typeface="Calibri"/>
              </a:rPr>
              <a:t>Process</a:t>
            </a:r>
            <a:r>
              <a:rPr sz="1800" dirty="0">
                <a:latin typeface="Calibri"/>
                <a:cs typeface="Calibri"/>
              </a:rPr>
              <a:t> ID</a:t>
            </a:r>
            <a:r>
              <a:rPr sz="1800" spc="5" dirty="0">
                <a:latin typeface="Calibri"/>
                <a:cs typeface="Calibri"/>
              </a:rPr>
              <a:t> </a:t>
            </a:r>
            <a:r>
              <a:rPr sz="1800" dirty="0">
                <a:latin typeface="Calibri"/>
                <a:cs typeface="Calibri"/>
              </a:rPr>
              <a:t>otherwise</a:t>
            </a:r>
            <a:r>
              <a:rPr sz="1800" spc="5" dirty="0">
                <a:latin typeface="Calibri"/>
                <a:cs typeface="Calibri"/>
              </a:rPr>
              <a:t> </a:t>
            </a:r>
            <a:r>
              <a:rPr sz="1800" spc="-5" dirty="0">
                <a:latin typeface="Calibri"/>
                <a:cs typeface="Calibri"/>
              </a:rPr>
              <a:t>not</a:t>
            </a:r>
            <a:r>
              <a:rPr sz="1800" dirty="0">
                <a:latin typeface="Calibri"/>
                <a:cs typeface="Calibri"/>
              </a:rPr>
              <a:t> Hence</a:t>
            </a:r>
            <a:r>
              <a:rPr sz="1800" spc="5" dirty="0">
                <a:latin typeface="Calibri"/>
                <a:cs typeface="Calibri"/>
              </a:rPr>
              <a:t> </a:t>
            </a:r>
            <a:r>
              <a:rPr sz="1800" spc="-10" dirty="0">
                <a:latin typeface="Calibri"/>
                <a:cs typeface="Calibri"/>
              </a:rPr>
              <a:t>No</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can</a:t>
            </a:r>
            <a:r>
              <a:rPr sz="1800" spc="-5" dirty="0">
                <a:latin typeface="Calibri"/>
                <a:cs typeface="Calibri"/>
              </a:rPr>
              <a:t> </a:t>
            </a:r>
            <a:r>
              <a:rPr sz="1800" spc="-10" dirty="0">
                <a:latin typeface="Calibri"/>
                <a:cs typeface="Calibri"/>
              </a:rPr>
              <a:t>enter</a:t>
            </a:r>
            <a:r>
              <a:rPr sz="1800" spc="-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critical</a:t>
            </a:r>
            <a:r>
              <a:rPr sz="1800" spc="-5" dirty="0">
                <a:latin typeface="Calibri"/>
                <a:cs typeface="Calibri"/>
              </a:rPr>
              <a:t> </a:t>
            </a:r>
            <a:r>
              <a:rPr sz="1800" dirty="0">
                <a:latin typeface="Calibri"/>
                <a:cs typeface="Calibri"/>
              </a:rPr>
              <a:t>section </a:t>
            </a:r>
            <a:r>
              <a:rPr sz="1800" spc="5" dirty="0">
                <a:latin typeface="Calibri"/>
                <a:cs typeface="Calibri"/>
              </a:rPr>
              <a:t> </a:t>
            </a:r>
            <a:r>
              <a:rPr sz="1800" spc="-15" dirty="0">
                <a:latin typeface="Calibri"/>
                <a:cs typeface="Calibri"/>
              </a:rPr>
              <a:t>regardless</a:t>
            </a:r>
            <a:r>
              <a:rPr sz="1800" spc="4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its</a:t>
            </a:r>
            <a:r>
              <a:rPr sz="1800" spc="10" dirty="0">
                <a:latin typeface="Calibri"/>
                <a:cs typeface="Calibri"/>
              </a:rPr>
              <a:t> </a:t>
            </a:r>
            <a:r>
              <a:rPr sz="1800" spc="-10" dirty="0">
                <a:latin typeface="Calibri"/>
                <a:cs typeface="Calibri"/>
              </a:rPr>
              <a:t>turn.</a:t>
            </a:r>
            <a:endParaRPr sz="1800">
              <a:latin typeface="Calibri"/>
              <a:cs typeface="Calibri"/>
            </a:endParaRPr>
          </a:p>
          <a:p>
            <a:pPr marL="12700">
              <a:lnSpc>
                <a:spcPct val="100000"/>
              </a:lnSpc>
              <a:spcBef>
                <a:spcPts val="5"/>
              </a:spcBef>
            </a:pPr>
            <a:r>
              <a:rPr sz="1800" spc="-10" dirty="0">
                <a:latin typeface="Calibri"/>
                <a:cs typeface="Calibri"/>
              </a:rPr>
              <a:t>Progress</a:t>
            </a:r>
            <a:endParaRPr sz="1800">
              <a:latin typeface="Calibri"/>
              <a:cs typeface="Calibri"/>
            </a:endParaRPr>
          </a:p>
          <a:p>
            <a:pPr marL="12700" marR="5080" algn="just">
              <a:lnSpc>
                <a:spcPct val="100000"/>
              </a:lnSpc>
            </a:pPr>
            <a:r>
              <a:rPr sz="1800" spc="-10" dirty="0">
                <a:latin typeface="Calibri"/>
                <a:cs typeface="Calibri"/>
              </a:rPr>
              <a:t>Progress </a:t>
            </a:r>
            <a:r>
              <a:rPr sz="1800" spc="-5" dirty="0">
                <a:latin typeface="Calibri"/>
                <a:cs typeface="Calibri"/>
              </a:rPr>
              <a:t>is not </a:t>
            </a:r>
            <a:r>
              <a:rPr sz="1800" spc="-10" dirty="0">
                <a:latin typeface="Calibri"/>
                <a:cs typeface="Calibri"/>
              </a:rPr>
              <a:t>guaranteed </a:t>
            </a:r>
            <a:r>
              <a:rPr sz="1800" spc="-5" dirty="0">
                <a:latin typeface="Calibri"/>
                <a:cs typeface="Calibri"/>
              </a:rPr>
              <a:t>in </a:t>
            </a:r>
            <a:r>
              <a:rPr sz="1800" spc="5" dirty="0">
                <a:latin typeface="Calibri"/>
                <a:cs typeface="Calibri"/>
              </a:rPr>
              <a:t>this </a:t>
            </a:r>
            <a:r>
              <a:rPr sz="1800" spc="-5" dirty="0">
                <a:latin typeface="Calibri"/>
                <a:cs typeface="Calibri"/>
              </a:rPr>
              <a:t>mechanism. </a:t>
            </a:r>
            <a:r>
              <a:rPr sz="1800" dirty="0">
                <a:latin typeface="Calibri"/>
                <a:cs typeface="Calibri"/>
              </a:rPr>
              <a:t>If Pi </a:t>
            </a:r>
            <a:r>
              <a:rPr sz="1800" spc="-5" dirty="0">
                <a:latin typeface="Calibri"/>
                <a:cs typeface="Calibri"/>
              </a:rPr>
              <a:t>doesn't </a:t>
            </a:r>
            <a:r>
              <a:rPr sz="1800" spc="-10" dirty="0">
                <a:latin typeface="Calibri"/>
                <a:cs typeface="Calibri"/>
              </a:rPr>
              <a:t>want </a:t>
            </a:r>
            <a:r>
              <a:rPr sz="1800" spc="-5" dirty="0">
                <a:latin typeface="Calibri"/>
                <a:cs typeface="Calibri"/>
              </a:rPr>
              <a:t>to </a:t>
            </a:r>
            <a:r>
              <a:rPr sz="1800" spc="-15" dirty="0">
                <a:latin typeface="Calibri"/>
                <a:cs typeface="Calibri"/>
              </a:rPr>
              <a:t>get </a:t>
            </a:r>
            <a:r>
              <a:rPr sz="1800" spc="-10" dirty="0">
                <a:latin typeface="Calibri"/>
                <a:cs typeface="Calibri"/>
              </a:rPr>
              <a:t>enter </a:t>
            </a:r>
            <a:r>
              <a:rPr sz="1800" spc="-15" dirty="0">
                <a:latin typeface="Calibri"/>
                <a:cs typeface="Calibri"/>
              </a:rPr>
              <a:t>into </a:t>
            </a:r>
            <a:r>
              <a:rPr sz="1800" dirty="0">
                <a:latin typeface="Calibri"/>
                <a:cs typeface="Calibri"/>
              </a:rPr>
              <a:t>the </a:t>
            </a:r>
            <a:r>
              <a:rPr sz="1800" spc="5" dirty="0">
                <a:latin typeface="Calibri"/>
                <a:cs typeface="Calibri"/>
              </a:rPr>
              <a:t> </a:t>
            </a:r>
            <a:r>
              <a:rPr sz="1800" spc="-5" dirty="0">
                <a:latin typeface="Calibri"/>
                <a:cs typeface="Calibri"/>
              </a:rPr>
              <a:t>critical section </a:t>
            </a:r>
            <a:r>
              <a:rPr sz="1800" spc="5" dirty="0">
                <a:latin typeface="Calibri"/>
                <a:cs typeface="Calibri"/>
              </a:rPr>
              <a:t>on </a:t>
            </a:r>
            <a:r>
              <a:rPr sz="1800" dirty="0">
                <a:latin typeface="Calibri"/>
                <a:cs typeface="Calibri"/>
              </a:rPr>
              <a:t>its turn then</a:t>
            </a:r>
            <a:r>
              <a:rPr sz="1800" spc="5" dirty="0">
                <a:latin typeface="Calibri"/>
                <a:cs typeface="Calibri"/>
              </a:rPr>
              <a:t> </a:t>
            </a:r>
            <a:r>
              <a:rPr sz="1800" dirty="0">
                <a:latin typeface="Calibri"/>
                <a:cs typeface="Calibri"/>
              </a:rPr>
              <a:t>Pj </a:t>
            </a:r>
            <a:r>
              <a:rPr sz="1800" spc="-10" dirty="0">
                <a:latin typeface="Calibri"/>
                <a:cs typeface="Calibri"/>
              </a:rPr>
              <a:t>got blocked </a:t>
            </a:r>
            <a:r>
              <a:rPr sz="1800" spc="-15" dirty="0">
                <a:latin typeface="Calibri"/>
                <a:cs typeface="Calibri"/>
              </a:rPr>
              <a:t>for</a:t>
            </a:r>
            <a:r>
              <a:rPr sz="1800" spc="-10" dirty="0">
                <a:latin typeface="Calibri"/>
                <a:cs typeface="Calibri"/>
              </a:rPr>
              <a:t> infinite </a:t>
            </a:r>
            <a:r>
              <a:rPr sz="1800" dirty="0">
                <a:latin typeface="Calibri"/>
                <a:cs typeface="Calibri"/>
              </a:rPr>
              <a:t>time. Pj </a:t>
            </a:r>
            <a:r>
              <a:rPr sz="1800" spc="-5" dirty="0">
                <a:latin typeface="Calibri"/>
                <a:cs typeface="Calibri"/>
              </a:rPr>
              <a:t>has </a:t>
            </a:r>
            <a:r>
              <a:rPr sz="1800" spc="-15" dirty="0">
                <a:latin typeface="Calibri"/>
                <a:cs typeface="Calibri"/>
              </a:rPr>
              <a:t>to</a:t>
            </a:r>
            <a:r>
              <a:rPr sz="1800" spc="-10" dirty="0">
                <a:latin typeface="Calibri"/>
                <a:cs typeface="Calibri"/>
              </a:rPr>
              <a:t> </a:t>
            </a:r>
            <a:r>
              <a:rPr sz="1800" spc="-5" dirty="0">
                <a:latin typeface="Calibri"/>
                <a:cs typeface="Calibri"/>
              </a:rPr>
              <a:t>wait </a:t>
            </a:r>
            <a:r>
              <a:rPr sz="1800" spc="-15" dirty="0">
                <a:latin typeface="Calibri"/>
                <a:cs typeface="Calibri"/>
              </a:rPr>
              <a:t>for</a:t>
            </a:r>
            <a:r>
              <a:rPr sz="1800" spc="375" dirty="0">
                <a:latin typeface="Calibri"/>
                <a:cs typeface="Calibri"/>
              </a:rPr>
              <a:t> </a:t>
            </a:r>
            <a:r>
              <a:rPr sz="1800" spc="-10" dirty="0">
                <a:latin typeface="Calibri"/>
                <a:cs typeface="Calibri"/>
              </a:rPr>
              <a:t>so </a:t>
            </a:r>
            <a:r>
              <a:rPr sz="1800" spc="-5" dirty="0">
                <a:latin typeface="Calibri"/>
                <a:cs typeface="Calibri"/>
              </a:rPr>
              <a:t> long</a:t>
            </a:r>
            <a:r>
              <a:rPr sz="1800" spc="1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its</a:t>
            </a:r>
            <a:r>
              <a:rPr sz="1800" spc="10" dirty="0">
                <a:latin typeface="Calibri"/>
                <a:cs typeface="Calibri"/>
              </a:rPr>
              <a:t> </a:t>
            </a:r>
            <a:r>
              <a:rPr sz="1800" spc="-5" dirty="0">
                <a:latin typeface="Calibri"/>
                <a:cs typeface="Calibri"/>
              </a:rPr>
              <a:t>turn</a:t>
            </a:r>
            <a:r>
              <a:rPr sz="1800" spc="15" dirty="0">
                <a:latin typeface="Calibri"/>
                <a:cs typeface="Calibri"/>
              </a:rPr>
              <a:t> </a:t>
            </a:r>
            <a:r>
              <a:rPr sz="1800" spc="-5" dirty="0">
                <a:latin typeface="Calibri"/>
                <a:cs typeface="Calibri"/>
              </a:rPr>
              <a:t>since</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turn</a:t>
            </a:r>
            <a:r>
              <a:rPr sz="1800" spc="10" dirty="0">
                <a:latin typeface="Calibri"/>
                <a:cs typeface="Calibri"/>
              </a:rPr>
              <a:t> </a:t>
            </a:r>
            <a:r>
              <a:rPr sz="1800" spc="-10" dirty="0">
                <a:latin typeface="Calibri"/>
                <a:cs typeface="Calibri"/>
              </a:rPr>
              <a:t>variable</a:t>
            </a:r>
            <a:r>
              <a:rPr sz="1800" spc="25"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remain</a:t>
            </a:r>
            <a:r>
              <a:rPr sz="1800" spc="15" dirty="0">
                <a:latin typeface="Calibri"/>
                <a:cs typeface="Calibri"/>
              </a:rPr>
              <a:t> </a:t>
            </a:r>
            <a:r>
              <a:rPr sz="1800" dirty="0">
                <a:latin typeface="Calibri"/>
                <a:cs typeface="Calibri"/>
              </a:rPr>
              <a:t>0 </a:t>
            </a:r>
            <a:r>
              <a:rPr sz="1800" spc="-15" dirty="0">
                <a:latin typeface="Calibri"/>
                <a:cs typeface="Calibri"/>
              </a:rPr>
              <a:t>until</a:t>
            </a:r>
            <a:r>
              <a:rPr sz="1800" spc="50" dirty="0">
                <a:latin typeface="Calibri"/>
                <a:cs typeface="Calibri"/>
              </a:rPr>
              <a:t> </a:t>
            </a:r>
            <a:r>
              <a:rPr sz="1800" dirty="0">
                <a:latin typeface="Calibri"/>
                <a:cs typeface="Calibri"/>
              </a:rPr>
              <a:t>Pi</a:t>
            </a:r>
            <a:r>
              <a:rPr sz="1800" spc="-5" dirty="0">
                <a:latin typeface="Calibri"/>
                <a:cs typeface="Calibri"/>
              </a:rPr>
              <a:t> </a:t>
            </a:r>
            <a:r>
              <a:rPr sz="1800" spc="-10" dirty="0">
                <a:latin typeface="Calibri"/>
                <a:cs typeface="Calibri"/>
              </a:rPr>
              <a:t>assigns</a:t>
            </a:r>
            <a:r>
              <a:rPr sz="1800" spc="40" dirty="0">
                <a:latin typeface="Calibri"/>
                <a:cs typeface="Calibri"/>
              </a:rPr>
              <a:t> </a:t>
            </a:r>
            <a:r>
              <a:rPr sz="1800" spc="-5" dirty="0">
                <a:latin typeface="Calibri"/>
                <a:cs typeface="Calibri"/>
              </a:rPr>
              <a:t>it</a:t>
            </a:r>
            <a:r>
              <a:rPr sz="1800" spc="20" dirty="0">
                <a:latin typeface="Calibri"/>
                <a:cs typeface="Calibri"/>
              </a:rPr>
              <a:t> </a:t>
            </a:r>
            <a:r>
              <a:rPr sz="1800" spc="-15" dirty="0">
                <a:latin typeface="Calibri"/>
                <a:cs typeface="Calibri"/>
              </a:rPr>
              <a:t>to</a:t>
            </a:r>
            <a:r>
              <a:rPr sz="1800" spc="15" dirty="0">
                <a:latin typeface="Calibri"/>
                <a:cs typeface="Calibri"/>
              </a:rPr>
              <a:t> </a:t>
            </a:r>
            <a:r>
              <a:rPr sz="1800" dirty="0">
                <a:latin typeface="Calibri"/>
                <a:cs typeface="Calibri"/>
              </a:rPr>
              <a:t>j.</a:t>
            </a:r>
            <a:endParaRPr sz="1800">
              <a:latin typeface="Calibri"/>
              <a:cs typeface="Calibri"/>
            </a:endParaRPr>
          </a:p>
          <a:p>
            <a:pPr marL="12700">
              <a:lnSpc>
                <a:spcPct val="100000"/>
              </a:lnSpc>
              <a:spcBef>
                <a:spcPts val="5"/>
              </a:spcBef>
            </a:pPr>
            <a:r>
              <a:rPr sz="1800" spc="-10" dirty="0">
                <a:latin typeface="Calibri"/>
                <a:cs typeface="Calibri"/>
              </a:rPr>
              <a:t>Portability</a:t>
            </a:r>
            <a:endParaRPr sz="1800">
              <a:latin typeface="Calibri"/>
              <a:cs typeface="Calibri"/>
            </a:endParaRPr>
          </a:p>
          <a:p>
            <a:pPr marL="12700">
              <a:lnSpc>
                <a:spcPct val="100000"/>
              </a:lnSpc>
            </a:pPr>
            <a:r>
              <a:rPr sz="1800" spc="-5" dirty="0">
                <a:latin typeface="Calibri"/>
                <a:cs typeface="Calibri"/>
              </a:rPr>
              <a:t>The</a:t>
            </a:r>
            <a:r>
              <a:rPr sz="1800" spc="265" dirty="0">
                <a:latin typeface="Calibri"/>
                <a:cs typeface="Calibri"/>
              </a:rPr>
              <a:t> </a:t>
            </a:r>
            <a:r>
              <a:rPr sz="1800" spc="-5" dirty="0">
                <a:latin typeface="Calibri"/>
                <a:cs typeface="Calibri"/>
              </a:rPr>
              <a:t>solution</a:t>
            </a:r>
            <a:r>
              <a:rPr sz="1800" spc="290" dirty="0">
                <a:latin typeface="Calibri"/>
                <a:cs typeface="Calibri"/>
              </a:rPr>
              <a:t> </a:t>
            </a:r>
            <a:r>
              <a:rPr sz="1800" spc="-10" dirty="0">
                <a:latin typeface="Calibri"/>
                <a:cs typeface="Calibri"/>
              </a:rPr>
              <a:t>provides</a:t>
            </a:r>
            <a:r>
              <a:rPr sz="1800" spc="265" dirty="0">
                <a:latin typeface="Calibri"/>
                <a:cs typeface="Calibri"/>
              </a:rPr>
              <a:t> </a:t>
            </a:r>
            <a:r>
              <a:rPr sz="1800" spc="-15" dirty="0">
                <a:latin typeface="Calibri"/>
                <a:cs typeface="Calibri"/>
              </a:rPr>
              <a:t>portability.</a:t>
            </a:r>
            <a:r>
              <a:rPr sz="1800" spc="275" dirty="0">
                <a:latin typeface="Calibri"/>
                <a:cs typeface="Calibri"/>
              </a:rPr>
              <a:t> </a:t>
            </a:r>
            <a:r>
              <a:rPr sz="1800" dirty="0">
                <a:latin typeface="Calibri"/>
                <a:cs typeface="Calibri"/>
              </a:rPr>
              <a:t>It</a:t>
            </a:r>
            <a:r>
              <a:rPr sz="1800" spc="270" dirty="0">
                <a:latin typeface="Calibri"/>
                <a:cs typeface="Calibri"/>
              </a:rPr>
              <a:t> </a:t>
            </a:r>
            <a:r>
              <a:rPr sz="1800" spc="-5" dirty="0">
                <a:latin typeface="Calibri"/>
                <a:cs typeface="Calibri"/>
              </a:rPr>
              <a:t>is</a:t>
            </a:r>
            <a:r>
              <a:rPr sz="1800" spc="260" dirty="0">
                <a:latin typeface="Calibri"/>
                <a:cs typeface="Calibri"/>
              </a:rPr>
              <a:t> </a:t>
            </a:r>
            <a:r>
              <a:rPr sz="1800" dirty="0">
                <a:latin typeface="Calibri"/>
                <a:cs typeface="Calibri"/>
              </a:rPr>
              <a:t>a</a:t>
            </a:r>
            <a:r>
              <a:rPr sz="1800" spc="275" dirty="0">
                <a:latin typeface="Calibri"/>
                <a:cs typeface="Calibri"/>
              </a:rPr>
              <a:t> </a:t>
            </a:r>
            <a:r>
              <a:rPr sz="1800" spc="-10" dirty="0">
                <a:latin typeface="Calibri"/>
                <a:cs typeface="Calibri"/>
              </a:rPr>
              <a:t>pure</a:t>
            </a:r>
            <a:r>
              <a:rPr sz="1800" spc="260" dirty="0">
                <a:latin typeface="Calibri"/>
                <a:cs typeface="Calibri"/>
              </a:rPr>
              <a:t> </a:t>
            </a:r>
            <a:r>
              <a:rPr sz="1800" spc="-10" dirty="0">
                <a:latin typeface="Calibri"/>
                <a:cs typeface="Calibri"/>
              </a:rPr>
              <a:t>software</a:t>
            </a:r>
            <a:r>
              <a:rPr sz="1800" spc="270" dirty="0">
                <a:latin typeface="Calibri"/>
                <a:cs typeface="Calibri"/>
              </a:rPr>
              <a:t> </a:t>
            </a:r>
            <a:r>
              <a:rPr sz="1800" dirty="0">
                <a:latin typeface="Calibri"/>
                <a:cs typeface="Calibri"/>
              </a:rPr>
              <a:t>mechanism</a:t>
            </a:r>
            <a:r>
              <a:rPr sz="1800" spc="280" dirty="0">
                <a:latin typeface="Calibri"/>
                <a:cs typeface="Calibri"/>
              </a:rPr>
              <a:t> </a:t>
            </a:r>
            <a:r>
              <a:rPr sz="1800" spc="-10" dirty="0">
                <a:latin typeface="Calibri"/>
                <a:cs typeface="Calibri"/>
              </a:rPr>
              <a:t>implemented</a:t>
            </a:r>
            <a:r>
              <a:rPr sz="1800" spc="275" dirty="0">
                <a:latin typeface="Calibri"/>
                <a:cs typeface="Calibri"/>
              </a:rPr>
              <a:t> </a:t>
            </a:r>
            <a:r>
              <a:rPr sz="1800" spc="-25" dirty="0">
                <a:latin typeface="Calibri"/>
                <a:cs typeface="Calibri"/>
              </a:rPr>
              <a:t>at</a:t>
            </a:r>
            <a:endParaRPr sz="1800">
              <a:latin typeface="Calibri"/>
              <a:cs typeface="Calibri"/>
            </a:endParaRPr>
          </a:p>
          <a:p>
            <a:pPr marL="12700">
              <a:lnSpc>
                <a:spcPct val="100000"/>
              </a:lnSpc>
            </a:pPr>
            <a:r>
              <a:rPr sz="1800" spc="-10" dirty="0">
                <a:latin typeface="Calibri"/>
                <a:cs typeface="Calibri"/>
              </a:rPr>
              <a:t>user</a:t>
            </a:r>
            <a:r>
              <a:rPr sz="1800" spc="20" dirty="0">
                <a:latin typeface="Calibri"/>
                <a:cs typeface="Calibri"/>
              </a:rPr>
              <a:t> </a:t>
            </a:r>
            <a:r>
              <a:rPr sz="1800" dirty="0">
                <a:latin typeface="Calibri"/>
                <a:cs typeface="Calibri"/>
              </a:rPr>
              <a:t>mode</a:t>
            </a:r>
            <a:r>
              <a:rPr sz="1800" spc="20" dirty="0">
                <a:latin typeface="Calibri"/>
                <a:cs typeface="Calibri"/>
              </a:rPr>
              <a:t> </a:t>
            </a:r>
            <a:r>
              <a:rPr sz="1800" spc="-5" dirty="0">
                <a:latin typeface="Calibri"/>
                <a:cs typeface="Calibri"/>
              </a:rPr>
              <a:t>and</a:t>
            </a:r>
            <a:r>
              <a:rPr sz="1800" spc="40" dirty="0">
                <a:latin typeface="Calibri"/>
                <a:cs typeface="Calibri"/>
              </a:rPr>
              <a:t> </a:t>
            </a:r>
            <a:r>
              <a:rPr sz="1800" spc="-5" dirty="0">
                <a:latin typeface="Calibri"/>
                <a:cs typeface="Calibri"/>
              </a:rPr>
              <a:t>doesn't</a:t>
            </a:r>
            <a:r>
              <a:rPr sz="1800" spc="10" dirty="0">
                <a:latin typeface="Calibri"/>
                <a:cs typeface="Calibri"/>
              </a:rPr>
              <a:t> </a:t>
            </a:r>
            <a:r>
              <a:rPr sz="1800" spc="-10" dirty="0">
                <a:latin typeface="Calibri"/>
                <a:cs typeface="Calibri"/>
              </a:rPr>
              <a:t>need</a:t>
            </a:r>
            <a:r>
              <a:rPr sz="1800" spc="50" dirty="0">
                <a:latin typeface="Calibri"/>
                <a:cs typeface="Calibri"/>
              </a:rPr>
              <a:t> </a:t>
            </a:r>
            <a:r>
              <a:rPr sz="1800" spc="-15" dirty="0">
                <a:latin typeface="Calibri"/>
                <a:cs typeface="Calibri"/>
              </a:rPr>
              <a:t>any</a:t>
            </a:r>
            <a:r>
              <a:rPr sz="1800" dirty="0">
                <a:latin typeface="Calibri"/>
                <a:cs typeface="Calibri"/>
              </a:rPr>
              <a:t> </a:t>
            </a:r>
            <a:r>
              <a:rPr sz="1800" spc="-5" dirty="0">
                <a:latin typeface="Calibri"/>
                <a:cs typeface="Calibri"/>
              </a:rPr>
              <a:t>special</a:t>
            </a:r>
            <a:r>
              <a:rPr sz="1800" spc="50" dirty="0">
                <a:latin typeface="Calibri"/>
                <a:cs typeface="Calibri"/>
              </a:rPr>
              <a:t> </a:t>
            </a:r>
            <a:r>
              <a:rPr sz="1800" spc="-10" dirty="0">
                <a:latin typeface="Calibri"/>
                <a:cs typeface="Calibri"/>
              </a:rPr>
              <a:t>instruction</a:t>
            </a:r>
            <a:r>
              <a:rPr sz="1800" spc="45" dirty="0">
                <a:latin typeface="Calibri"/>
                <a:cs typeface="Calibri"/>
              </a:rPr>
              <a:t> </a:t>
            </a:r>
            <a:r>
              <a:rPr sz="1800" spc="-10" dirty="0">
                <a:latin typeface="Calibri"/>
                <a:cs typeface="Calibri"/>
              </a:rPr>
              <a:t>from </a:t>
            </a:r>
            <a:r>
              <a:rPr sz="1800" spc="-5" dirty="0">
                <a:latin typeface="Calibri"/>
                <a:cs typeface="Calibri"/>
              </a:rPr>
              <a:t>the</a:t>
            </a:r>
            <a:r>
              <a:rPr sz="1800" spc="40" dirty="0">
                <a:latin typeface="Calibri"/>
                <a:cs typeface="Calibri"/>
              </a:rPr>
              <a:t> </a:t>
            </a:r>
            <a:r>
              <a:rPr sz="1800" spc="-15" dirty="0">
                <a:latin typeface="Calibri"/>
                <a:cs typeface="Calibri"/>
              </a:rPr>
              <a:t>Operating</a:t>
            </a:r>
            <a:r>
              <a:rPr sz="1800" spc="50" dirty="0">
                <a:latin typeface="Calibri"/>
                <a:cs typeface="Calibri"/>
              </a:rPr>
              <a:t> </a:t>
            </a:r>
            <a:r>
              <a:rPr sz="1800" spc="-20" dirty="0">
                <a:latin typeface="Calibri"/>
                <a:cs typeface="Calibri"/>
              </a:rPr>
              <a:t>System.</a:t>
            </a:r>
            <a:endParaRPr sz="1800">
              <a:latin typeface="Calibri"/>
              <a:cs typeface="Calibri"/>
            </a:endParaRPr>
          </a:p>
        </p:txBody>
      </p:sp>
      <p:pic>
        <p:nvPicPr>
          <p:cNvPr id="3" name="object 3"/>
          <p:cNvPicPr/>
          <p:nvPr/>
        </p:nvPicPr>
        <p:blipFill>
          <a:blip r:embed="rId2" cstate="print"/>
          <a:stretch>
            <a:fillRect/>
          </a:stretch>
        </p:blipFill>
        <p:spPr>
          <a:xfrm>
            <a:off x="3657600" y="4572000"/>
            <a:ext cx="1837944" cy="183794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70434"/>
            <a:ext cx="7809865" cy="633793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Interested</a:t>
            </a:r>
            <a:r>
              <a:rPr sz="1800" spc="55" dirty="0">
                <a:latin typeface="Calibri"/>
                <a:cs typeface="Calibri"/>
              </a:rPr>
              <a:t> </a:t>
            </a:r>
            <a:r>
              <a:rPr sz="1800" spc="-15" dirty="0">
                <a:latin typeface="Calibri"/>
                <a:cs typeface="Calibri"/>
              </a:rPr>
              <a:t>Variable</a:t>
            </a:r>
            <a:r>
              <a:rPr sz="1800" spc="-10" dirty="0">
                <a:latin typeface="Calibri"/>
                <a:cs typeface="Calibri"/>
              </a:rPr>
              <a:t> </a:t>
            </a:r>
            <a:r>
              <a:rPr sz="1800" spc="-5" dirty="0">
                <a:latin typeface="Calibri"/>
                <a:cs typeface="Calibri"/>
              </a:rPr>
              <a:t>Mechanism</a:t>
            </a:r>
            <a:endParaRPr sz="1800">
              <a:latin typeface="Calibri"/>
              <a:cs typeface="Calibri"/>
            </a:endParaRPr>
          </a:p>
          <a:p>
            <a:pPr marL="12700" marR="129539">
              <a:lnSpc>
                <a:spcPct val="100000"/>
              </a:lnSpc>
            </a:pPr>
            <a:r>
              <a:rPr sz="1800" spc="-35" dirty="0">
                <a:latin typeface="Calibri"/>
                <a:cs typeface="Calibri"/>
              </a:rPr>
              <a:t>We</a:t>
            </a:r>
            <a:r>
              <a:rPr sz="1800" spc="10" dirty="0">
                <a:latin typeface="Calibri"/>
                <a:cs typeface="Calibri"/>
              </a:rPr>
              <a:t> </a:t>
            </a:r>
            <a:r>
              <a:rPr sz="1800" spc="-15" dirty="0">
                <a:latin typeface="Calibri"/>
                <a:cs typeface="Calibri"/>
              </a:rPr>
              <a:t>have</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make</a:t>
            </a:r>
            <a:r>
              <a:rPr sz="1800" spc="-10" dirty="0">
                <a:latin typeface="Calibri"/>
                <a:cs typeface="Calibri"/>
              </a:rPr>
              <a:t> </a:t>
            </a:r>
            <a:r>
              <a:rPr sz="1800" spc="-15" dirty="0">
                <a:latin typeface="Calibri"/>
                <a:cs typeface="Calibri"/>
              </a:rPr>
              <a:t>sure</a:t>
            </a:r>
            <a:r>
              <a:rPr sz="1800" spc="15"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progress</a:t>
            </a:r>
            <a:r>
              <a:rPr sz="1800" spc="35" dirty="0">
                <a:latin typeface="Calibri"/>
                <a:cs typeface="Calibri"/>
              </a:rPr>
              <a:t> </a:t>
            </a:r>
            <a:r>
              <a:rPr sz="1800" spc="-15" dirty="0">
                <a:latin typeface="Calibri"/>
                <a:cs typeface="Calibri"/>
              </a:rPr>
              <a:t>must</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provided</a:t>
            </a:r>
            <a:r>
              <a:rPr sz="1800" spc="35" dirty="0">
                <a:latin typeface="Calibri"/>
                <a:cs typeface="Calibri"/>
              </a:rPr>
              <a:t> </a:t>
            </a:r>
            <a:r>
              <a:rPr sz="1800" spc="-5" dirty="0">
                <a:latin typeface="Calibri"/>
                <a:cs typeface="Calibri"/>
              </a:rPr>
              <a:t>by</a:t>
            </a:r>
            <a:r>
              <a:rPr sz="1800" dirty="0">
                <a:latin typeface="Calibri"/>
                <a:cs typeface="Calibri"/>
              </a:rPr>
              <a:t> our </a:t>
            </a:r>
            <a:r>
              <a:rPr sz="1800" spc="-10" dirty="0">
                <a:latin typeface="Calibri"/>
                <a:cs typeface="Calibri"/>
              </a:rPr>
              <a:t>synchronization </a:t>
            </a:r>
            <a:r>
              <a:rPr sz="1800" spc="-5" dirty="0">
                <a:latin typeface="Calibri"/>
                <a:cs typeface="Calibri"/>
              </a:rPr>
              <a:t> mechanism.</a:t>
            </a:r>
            <a:r>
              <a:rPr sz="1800" spc="25" dirty="0">
                <a:latin typeface="Calibri"/>
                <a:cs typeface="Calibri"/>
              </a:rPr>
              <a:t> </a:t>
            </a:r>
            <a:r>
              <a:rPr sz="1800"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turn</a:t>
            </a:r>
            <a:r>
              <a:rPr sz="1800" spc="35" dirty="0">
                <a:latin typeface="Calibri"/>
                <a:cs typeface="Calibri"/>
              </a:rPr>
              <a:t> </a:t>
            </a:r>
            <a:r>
              <a:rPr sz="1800" spc="-10" dirty="0">
                <a:latin typeface="Calibri"/>
                <a:cs typeface="Calibri"/>
              </a:rPr>
              <a:t>variable</a:t>
            </a:r>
            <a:r>
              <a:rPr sz="1800" spc="20" dirty="0">
                <a:latin typeface="Calibri"/>
                <a:cs typeface="Calibri"/>
              </a:rPr>
              <a:t> </a:t>
            </a:r>
            <a:r>
              <a:rPr sz="1800" spc="-5" dirty="0">
                <a:latin typeface="Calibri"/>
                <a:cs typeface="Calibri"/>
              </a:rPr>
              <a:t>mechanism,</a:t>
            </a:r>
            <a:r>
              <a:rPr sz="1800" spc="25" dirty="0">
                <a:latin typeface="Calibri"/>
                <a:cs typeface="Calibri"/>
              </a:rPr>
              <a:t> </a:t>
            </a:r>
            <a:r>
              <a:rPr sz="1800" spc="-15" dirty="0">
                <a:latin typeface="Calibri"/>
                <a:cs typeface="Calibri"/>
              </a:rPr>
              <a:t>progress</a:t>
            </a:r>
            <a:r>
              <a:rPr sz="1800" spc="40" dirty="0">
                <a:latin typeface="Calibri"/>
                <a:cs typeface="Calibri"/>
              </a:rPr>
              <a:t> </a:t>
            </a:r>
            <a:r>
              <a:rPr sz="1800" spc="-10" dirty="0">
                <a:latin typeface="Calibri"/>
                <a:cs typeface="Calibri"/>
              </a:rPr>
              <a:t>was</a:t>
            </a:r>
            <a:r>
              <a:rPr sz="1800" spc="-5" dirty="0">
                <a:latin typeface="Calibri"/>
                <a:cs typeface="Calibri"/>
              </a:rPr>
              <a:t> not</a:t>
            </a:r>
            <a:r>
              <a:rPr sz="1800" dirty="0">
                <a:latin typeface="Calibri"/>
                <a:cs typeface="Calibri"/>
              </a:rPr>
              <a:t> </a:t>
            </a:r>
            <a:r>
              <a:rPr sz="1800" spc="-10" dirty="0">
                <a:latin typeface="Calibri"/>
                <a:cs typeface="Calibri"/>
              </a:rPr>
              <a:t>provided</a:t>
            </a:r>
            <a:r>
              <a:rPr sz="1800" spc="40" dirty="0">
                <a:latin typeface="Calibri"/>
                <a:cs typeface="Calibri"/>
              </a:rPr>
              <a:t> </a:t>
            </a:r>
            <a:r>
              <a:rPr sz="1800" spc="-10" dirty="0">
                <a:latin typeface="Calibri"/>
                <a:cs typeface="Calibri"/>
              </a:rPr>
              <a:t>due</a:t>
            </a:r>
            <a:r>
              <a:rPr sz="1800" spc="3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 </a:t>
            </a:r>
            <a:r>
              <a:rPr sz="1800" spc="-390" dirty="0">
                <a:latin typeface="Calibri"/>
                <a:cs typeface="Calibri"/>
              </a:rPr>
              <a:t> </a:t>
            </a:r>
            <a:r>
              <a:rPr sz="1800" spc="-5" dirty="0">
                <a:latin typeface="Calibri"/>
                <a:cs typeface="Calibri"/>
              </a:rPr>
              <a:t>fact</a:t>
            </a:r>
            <a:r>
              <a:rPr sz="1800" spc="-30"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process </a:t>
            </a:r>
            <a:r>
              <a:rPr sz="1800" spc="-5" dirty="0">
                <a:latin typeface="Calibri"/>
                <a:cs typeface="Calibri"/>
              </a:rPr>
              <a:t>which</a:t>
            </a:r>
            <a:r>
              <a:rPr sz="1800" spc="10" dirty="0">
                <a:latin typeface="Calibri"/>
                <a:cs typeface="Calibri"/>
              </a:rPr>
              <a:t> </a:t>
            </a:r>
            <a:r>
              <a:rPr sz="1800" spc="-5" dirty="0">
                <a:latin typeface="Calibri"/>
                <a:cs typeface="Calibri"/>
              </a:rPr>
              <a:t>doesn't</a:t>
            </a:r>
            <a:r>
              <a:rPr sz="1800" spc="45" dirty="0">
                <a:latin typeface="Calibri"/>
                <a:cs typeface="Calibri"/>
              </a:rPr>
              <a:t> </a:t>
            </a:r>
            <a:r>
              <a:rPr sz="1800" spc="-15" dirty="0">
                <a:latin typeface="Calibri"/>
                <a:cs typeface="Calibri"/>
              </a:rPr>
              <a:t>want</a:t>
            </a:r>
            <a:r>
              <a:rPr sz="1800" spc="15" dirty="0">
                <a:latin typeface="Calibri"/>
                <a:cs typeface="Calibri"/>
              </a:rPr>
              <a:t> </a:t>
            </a:r>
            <a:r>
              <a:rPr sz="1800" spc="-15" dirty="0">
                <a:latin typeface="Calibri"/>
                <a:cs typeface="Calibri"/>
              </a:rPr>
              <a:t>to</a:t>
            </a:r>
            <a:r>
              <a:rPr sz="1800" spc="5" dirty="0">
                <a:latin typeface="Calibri"/>
                <a:cs typeface="Calibri"/>
              </a:rPr>
              <a:t> </a:t>
            </a:r>
            <a:r>
              <a:rPr sz="1800" spc="-20" dirty="0">
                <a:latin typeface="Calibri"/>
                <a:cs typeface="Calibri"/>
              </a:rPr>
              <a:t>enter</a:t>
            </a:r>
            <a:r>
              <a:rPr sz="1800" spc="4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r>
              <a:rPr sz="1800" spc="15" dirty="0">
                <a:latin typeface="Calibri"/>
                <a:cs typeface="Calibri"/>
              </a:rPr>
              <a:t> </a:t>
            </a:r>
            <a:r>
              <a:rPr sz="1800" spc="-5" dirty="0">
                <a:latin typeface="Calibri"/>
                <a:cs typeface="Calibri"/>
              </a:rPr>
              <a:t>section</a:t>
            </a:r>
            <a:r>
              <a:rPr sz="1800" spc="10" dirty="0">
                <a:latin typeface="Calibri"/>
                <a:cs typeface="Calibri"/>
              </a:rPr>
              <a:t> </a:t>
            </a:r>
            <a:r>
              <a:rPr sz="1800" spc="-5" dirty="0">
                <a:latin typeface="Calibri"/>
                <a:cs typeface="Calibri"/>
              </a:rPr>
              <a:t>does</a:t>
            </a:r>
            <a:r>
              <a:rPr sz="1800" spc="15" dirty="0">
                <a:latin typeface="Calibri"/>
                <a:cs typeface="Calibri"/>
              </a:rPr>
              <a:t> </a:t>
            </a:r>
            <a:r>
              <a:rPr sz="1800" spc="-5" dirty="0">
                <a:latin typeface="Calibri"/>
                <a:cs typeface="Calibri"/>
              </a:rPr>
              <a:t>not </a:t>
            </a:r>
            <a:r>
              <a:rPr sz="1800" dirty="0">
                <a:latin typeface="Calibri"/>
                <a:cs typeface="Calibri"/>
              </a:rPr>
              <a:t> </a:t>
            </a:r>
            <a:r>
              <a:rPr sz="1800" spc="-10" dirty="0">
                <a:latin typeface="Calibri"/>
                <a:cs typeface="Calibri"/>
              </a:rPr>
              <a:t>consider</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other</a:t>
            </a:r>
            <a:r>
              <a:rPr sz="1800" spc="15" dirty="0">
                <a:latin typeface="Calibri"/>
                <a:cs typeface="Calibri"/>
              </a:rPr>
              <a:t> </a:t>
            </a:r>
            <a:r>
              <a:rPr sz="1800" spc="-20" dirty="0">
                <a:latin typeface="Calibri"/>
                <a:cs typeface="Calibri"/>
              </a:rPr>
              <a:t>interested</a:t>
            </a:r>
            <a:r>
              <a:rPr sz="1800" spc="80" dirty="0">
                <a:latin typeface="Calibri"/>
                <a:cs typeface="Calibri"/>
              </a:rPr>
              <a:t> </a:t>
            </a:r>
            <a:r>
              <a:rPr sz="1800" spc="-10" dirty="0">
                <a:latin typeface="Calibri"/>
                <a:cs typeface="Calibri"/>
              </a:rPr>
              <a:t>process</a:t>
            </a:r>
            <a:r>
              <a:rPr sz="1800" spc="10" dirty="0">
                <a:latin typeface="Calibri"/>
                <a:cs typeface="Calibri"/>
              </a:rPr>
              <a:t> </a:t>
            </a:r>
            <a:r>
              <a:rPr sz="1800" dirty="0">
                <a:latin typeface="Calibri"/>
                <a:cs typeface="Calibri"/>
              </a:rPr>
              <a:t>as</a:t>
            </a:r>
            <a:r>
              <a:rPr sz="1800" spc="-10" dirty="0">
                <a:latin typeface="Calibri"/>
                <a:cs typeface="Calibri"/>
              </a:rPr>
              <a:t> well.</a:t>
            </a:r>
            <a:endParaRPr sz="1800">
              <a:latin typeface="Calibri"/>
              <a:cs typeface="Calibri"/>
            </a:endParaRPr>
          </a:p>
          <a:p>
            <a:pPr marL="12700" marR="104139">
              <a:lnSpc>
                <a:spcPct val="100000"/>
              </a:lnSpc>
              <a:spcBef>
                <a:spcPts val="5"/>
              </a:spcBef>
            </a:pPr>
            <a:r>
              <a:rPr sz="1800" spc="-5" dirty="0">
                <a:latin typeface="Calibri"/>
                <a:cs typeface="Calibri"/>
              </a:rPr>
              <a:t>The</a:t>
            </a:r>
            <a:r>
              <a:rPr sz="1800" spc="15" dirty="0">
                <a:latin typeface="Calibri"/>
                <a:cs typeface="Calibri"/>
              </a:rPr>
              <a:t> </a:t>
            </a:r>
            <a:r>
              <a:rPr sz="1800" spc="-5" dirty="0">
                <a:latin typeface="Calibri"/>
                <a:cs typeface="Calibri"/>
              </a:rPr>
              <a:t>other</a:t>
            </a:r>
            <a:r>
              <a:rPr sz="1800" spc="20" dirty="0">
                <a:latin typeface="Calibri"/>
                <a:cs typeface="Calibri"/>
              </a:rPr>
              <a:t> </a:t>
            </a:r>
            <a:r>
              <a:rPr sz="1800" spc="-10" dirty="0">
                <a:latin typeface="Calibri"/>
                <a:cs typeface="Calibri"/>
              </a:rPr>
              <a:t>process </a:t>
            </a:r>
            <a:r>
              <a:rPr sz="1800" spc="-5" dirty="0">
                <a:latin typeface="Calibri"/>
                <a:cs typeface="Calibri"/>
              </a:rPr>
              <a:t>will</a:t>
            </a:r>
            <a:r>
              <a:rPr sz="1800" spc="15" dirty="0">
                <a:latin typeface="Calibri"/>
                <a:cs typeface="Calibri"/>
              </a:rPr>
              <a:t> </a:t>
            </a:r>
            <a:r>
              <a:rPr sz="1800" spc="-5" dirty="0">
                <a:latin typeface="Calibri"/>
                <a:cs typeface="Calibri"/>
              </a:rPr>
              <a:t>also</a:t>
            </a:r>
            <a:r>
              <a:rPr sz="1800" spc="5" dirty="0">
                <a:latin typeface="Calibri"/>
                <a:cs typeface="Calibri"/>
              </a:rPr>
              <a:t> </a:t>
            </a:r>
            <a:r>
              <a:rPr sz="1800" spc="-15" dirty="0">
                <a:latin typeface="Calibri"/>
                <a:cs typeface="Calibri"/>
              </a:rPr>
              <a:t>have</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wait</a:t>
            </a:r>
            <a:r>
              <a:rPr sz="1800" spc="-10" dirty="0">
                <a:latin typeface="Calibri"/>
                <a:cs typeface="Calibri"/>
              </a:rPr>
              <a:t> </a:t>
            </a:r>
            <a:r>
              <a:rPr sz="1800" spc="-15" dirty="0">
                <a:latin typeface="Calibri"/>
                <a:cs typeface="Calibri"/>
              </a:rPr>
              <a:t>regardless</a:t>
            </a:r>
            <a:r>
              <a:rPr sz="1800" spc="35" dirty="0">
                <a:latin typeface="Calibri"/>
                <a:cs typeface="Calibri"/>
              </a:rPr>
              <a:t> </a:t>
            </a:r>
            <a:r>
              <a:rPr sz="1800" dirty="0">
                <a:latin typeface="Calibri"/>
                <a:cs typeface="Calibri"/>
              </a:rPr>
              <a:t>of</a:t>
            </a:r>
            <a:r>
              <a:rPr sz="1800" spc="-5" dirty="0">
                <a:latin typeface="Calibri"/>
                <a:cs typeface="Calibri"/>
              </a:rPr>
              <a:t> the</a:t>
            </a:r>
            <a:r>
              <a:rPr sz="1800" spc="15" dirty="0">
                <a:latin typeface="Calibri"/>
                <a:cs typeface="Calibri"/>
              </a:rPr>
              <a:t> </a:t>
            </a:r>
            <a:r>
              <a:rPr sz="1800" spc="-5" dirty="0">
                <a:latin typeface="Calibri"/>
                <a:cs typeface="Calibri"/>
              </a:rPr>
              <a:t>fact</a:t>
            </a:r>
            <a:r>
              <a:rPr sz="1800" dirty="0">
                <a:latin typeface="Calibri"/>
                <a:cs typeface="Calibri"/>
              </a:rPr>
              <a:t> </a:t>
            </a:r>
            <a:r>
              <a:rPr sz="1800" spc="-10" dirty="0">
                <a:latin typeface="Calibri"/>
                <a:cs typeface="Calibri"/>
              </a:rPr>
              <a:t>that</a:t>
            </a:r>
            <a:r>
              <a:rPr sz="1800" spc="20" dirty="0">
                <a:latin typeface="Calibri"/>
                <a:cs typeface="Calibri"/>
              </a:rPr>
              <a:t> </a:t>
            </a:r>
            <a:r>
              <a:rPr sz="1800" spc="-15" dirty="0">
                <a:latin typeface="Calibri"/>
                <a:cs typeface="Calibri"/>
              </a:rPr>
              <a:t>there</a:t>
            </a:r>
            <a:r>
              <a:rPr sz="1800" spc="3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no</a:t>
            </a:r>
            <a:r>
              <a:rPr sz="1800" spc="30" dirty="0">
                <a:latin typeface="Calibri"/>
                <a:cs typeface="Calibri"/>
              </a:rPr>
              <a:t> </a:t>
            </a:r>
            <a:r>
              <a:rPr sz="1800" spc="-5" dirty="0">
                <a:latin typeface="Calibri"/>
                <a:cs typeface="Calibri"/>
              </a:rPr>
              <a:t>one </a:t>
            </a:r>
            <a:r>
              <a:rPr sz="1800" dirty="0">
                <a:latin typeface="Calibri"/>
                <a:cs typeface="Calibri"/>
              </a:rPr>
              <a:t> </a:t>
            </a:r>
            <a:r>
              <a:rPr sz="1800" spc="-10" dirty="0">
                <a:latin typeface="Calibri"/>
                <a:cs typeface="Calibri"/>
              </a:rPr>
              <a:t>inside</a:t>
            </a:r>
            <a:r>
              <a:rPr sz="1800" spc="4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critical</a:t>
            </a:r>
            <a:r>
              <a:rPr sz="1800" dirty="0">
                <a:latin typeface="Calibri"/>
                <a:cs typeface="Calibri"/>
              </a:rPr>
              <a:t> </a:t>
            </a:r>
            <a:r>
              <a:rPr sz="1800" spc="-5" dirty="0">
                <a:latin typeface="Calibri"/>
                <a:cs typeface="Calibri"/>
              </a:rPr>
              <a:t>section.</a:t>
            </a:r>
            <a:r>
              <a:rPr sz="1800" spc="25" dirty="0">
                <a:latin typeface="Calibri"/>
                <a:cs typeface="Calibri"/>
              </a:rPr>
              <a:t> </a:t>
            </a:r>
            <a:r>
              <a:rPr sz="1800" dirty="0">
                <a:latin typeface="Calibri"/>
                <a:cs typeface="Calibri"/>
              </a:rPr>
              <a:t>If</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operating</a:t>
            </a:r>
            <a:r>
              <a:rPr sz="1800" spc="65" dirty="0">
                <a:latin typeface="Calibri"/>
                <a:cs typeface="Calibri"/>
              </a:rPr>
              <a:t> </a:t>
            </a:r>
            <a:r>
              <a:rPr sz="1800" spc="-25" dirty="0">
                <a:latin typeface="Calibri"/>
                <a:cs typeface="Calibri"/>
              </a:rPr>
              <a:t>system</a:t>
            </a:r>
            <a:r>
              <a:rPr sz="1800" spc="25" dirty="0">
                <a:latin typeface="Calibri"/>
                <a:cs typeface="Calibri"/>
              </a:rPr>
              <a:t> </a:t>
            </a:r>
            <a:r>
              <a:rPr sz="1800" spc="-10" dirty="0">
                <a:latin typeface="Calibri"/>
                <a:cs typeface="Calibri"/>
              </a:rPr>
              <a:t>can</a:t>
            </a:r>
            <a:r>
              <a:rPr sz="1800" spc="20" dirty="0">
                <a:latin typeface="Calibri"/>
                <a:cs typeface="Calibri"/>
              </a:rPr>
              <a:t> </a:t>
            </a:r>
            <a:r>
              <a:rPr sz="1800" spc="-15" dirty="0">
                <a:latin typeface="Calibri"/>
                <a:cs typeface="Calibri"/>
              </a:rPr>
              <a:t>make</a:t>
            </a:r>
            <a:r>
              <a:rPr sz="1800" spc="-5" dirty="0">
                <a:latin typeface="Calibri"/>
                <a:cs typeface="Calibri"/>
              </a:rPr>
              <a:t> </a:t>
            </a:r>
            <a:r>
              <a:rPr sz="1800" spc="-10" dirty="0">
                <a:latin typeface="Calibri"/>
                <a:cs typeface="Calibri"/>
              </a:rPr>
              <a:t>use</a:t>
            </a:r>
            <a:r>
              <a:rPr sz="1800" spc="20" dirty="0">
                <a:latin typeface="Calibri"/>
                <a:cs typeface="Calibri"/>
              </a:rPr>
              <a:t> </a:t>
            </a:r>
            <a:r>
              <a:rPr sz="1800" dirty="0">
                <a:latin typeface="Calibri"/>
                <a:cs typeface="Calibri"/>
              </a:rPr>
              <a:t>of an</a:t>
            </a:r>
            <a:r>
              <a:rPr sz="1800" spc="20" dirty="0">
                <a:latin typeface="Calibri"/>
                <a:cs typeface="Calibri"/>
              </a:rPr>
              <a:t> </a:t>
            </a:r>
            <a:r>
              <a:rPr sz="1800" spc="-25" dirty="0">
                <a:latin typeface="Calibri"/>
                <a:cs typeface="Calibri"/>
              </a:rPr>
              <a:t>extra</a:t>
            </a:r>
            <a:r>
              <a:rPr sz="1800" spc="30" dirty="0">
                <a:latin typeface="Calibri"/>
                <a:cs typeface="Calibri"/>
              </a:rPr>
              <a:t> </a:t>
            </a:r>
            <a:r>
              <a:rPr sz="1800" spc="-10" dirty="0">
                <a:latin typeface="Calibri"/>
                <a:cs typeface="Calibri"/>
              </a:rPr>
              <a:t>variable </a:t>
            </a:r>
            <a:r>
              <a:rPr sz="1800" spc="-395" dirty="0">
                <a:latin typeface="Calibri"/>
                <a:cs typeface="Calibri"/>
              </a:rPr>
              <a:t> </a:t>
            </a:r>
            <a:r>
              <a:rPr sz="1800" spc="-5" dirty="0">
                <a:latin typeface="Calibri"/>
                <a:cs typeface="Calibri"/>
              </a:rPr>
              <a:t>along</a:t>
            </a:r>
            <a:r>
              <a:rPr sz="1800" spc="15" dirty="0">
                <a:latin typeface="Calibri"/>
                <a:cs typeface="Calibri"/>
              </a:rPr>
              <a:t> </a:t>
            </a:r>
            <a:r>
              <a:rPr sz="1800" dirty="0">
                <a:latin typeface="Calibri"/>
                <a:cs typeface="Calibri"/>
              </a:rPr>
              <a:t>with</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turn</a:t>
            </a:r>
            <a:r>
              <a:rPr sz="1800" spc="10" dirty="0">
                <a:latin typeface="Calibri"/>
                <a:cs typeface="Calibri"/>
              </a:rPr>
              <a:t> </a:t>
            </a:r>
            <a:r>
              <a:rPr sz="1800" spc="-10" dirty="0">
                <a:latin typeface="Calibri"/>
                <a:cs typeface="Calibri"/>
              </a:rPr>
              <a:t>variable</a:t>
            </a:r>
            <a:r>
              <a:rPr sz="1800" spc="20" dirty="0">
                <a:latin typeface="Calibri"/>
                <a:cs typeface="Calibri"/>
              </a:rPr>
              <a:t> </a:t>
            </a:r>
            <a:r>
              <a:rPr sz="1800" spc="-10" dirty="0">
                <a:latin typeface="Calibri"/>
                <a:cs typeface="Calibri"/>
              </a:rPr>
              <a:t>then</a:t>
            </a:r>
            <a:r>
              <a:rPr sz="1800" spc="35" dirty="0">
                <a:latin typeface="Calibri"/>
                <a:cs typeface="Calibri"/>
              </a:rPr>
              <a:t> </a:t>
            </a:r>
            <a:r>
              <a:rPr sz="1800" spc="-5" dirty="0">
                <a:latin typeface="Calibri"/>
                <a:cs typeface="Calibri"/>
              </a:rPr>
              <a:t>this</a:t>
            </a:r>
            <a:r>
              <a:rPr sz="1800" spc="20" dirty="0">
                <a:latin typeface="Calibri"/>
                <a:cs typeface="Calibri"/>
              </a:rPr>
              <a:t> </a:t>
            </a:r>
            <a:r>
              <a:rPr sz="1800" spc="-10" dirty="0">
                <a:latin typeface="Calibri"/>
                <a:cs typeface="Calibri"/>
              </a:rPr>
              <a:t>problem</a:t>
            </a:r>
            <a:r>
              <a:rPr sz="1800" spc="45"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solved</a:t>
            </a:r>
            <a:r>
              <a:rPr sz="1800" spc="10" dirty="0">
                <a:latin typeface="Calibri"/>
                <a:cs typeface="Calibri"/>
              </a:rPr>
              <a:t> </a:t>
            </a:r>
            <a:r>
              <a:rPr sz="1800" spc="-5" dirty="0">
                <a:latin typeface="Calibri"/>
                <a:cs typeface="Calibri"/>
              </a:rPr>
              <a:t>and</a:t>
            </a:r>
            <a:r>
              <a:rPr sz="1800" spc="40" dirty="0">
                <a:latin typeface="Calibri"/>
                <a:cs typeface="Calibri"/>
              </a:rPr>
              <a:t> </a:t>
            </a:r>
            <a:r>
              <a:rPr sz="1800" spc="-5" dirty="0">
                <a:latin typeface="Calibri"/>
                <a:cs typeface="Calibri"/>
              </a:rPr>
              <a:t>our</a:t>
            </a:r>
            <a:r>
              <a:rPr sz="1800" dirty="0">
                <a:latin typeface="Calibri"/>
                <a:cs typeface="Calibri"/>
              </a:rPr>
              <a:t> </a:t>
            </a:r>
            <a:r>
              <a:rPr sz="1800" spc="-10" dirty="0">
                <a:latin typeface="Calibri"/>
                <a:cs typeface="Calibri"/>
              </a:rPr>
              <a:t>problem</a:t>
            </a:r>
            <a:r>
              <a:rPr sz="1800" spc="30" dirty="0">
                <a:latin typeface="Calibri"/>
                <a:cs typeface="Calibri"/>
              </a:rPr>
              <a:t> </a:t>
            </a:r>
            <a:r>
              <a:rPr sz="1800" spc="-10" dirty="0">
                <a:latin typeface="Calibri"/>
                <a:cs typeface="Calibri"/>
              </a:rPr>
              <a:t>can </a:t>
            </a:r>
            <a:r>
              <a:rPr sz="1800" spc="-5" dirty="0">
                <a:latin typeface="Calibri"/>
                <a:cs typeface="Calibri"/>
              </a:rPr>
              <a:t> </a:t>
            </a:r>
            <a:r>
              <a:rPr sz="1800" spc="-10" dirty="0">
                <a:latin typeface="Calibri"/>
                <a:cs typeface="Calibri"/>
              </a:rPr>
              <a:t>provide</a:t>
            </a:r>
            <a:r>
              <a:rPr sz="1800" spc="10" dirty="0">
                <a:latin typeface="Calibri"/>
                <a:cs typeface="Calibri"/>
              </a:rPr>
              <a:t> </a:t>
            </a:r>
            <a:r>
              <a:rPr sz="1800" spc="-15" dirty="0">
                <a:latin typeface="Calibri"/>
                <a:cs typeface="Calibri"/>
              </a:rPr>
              <a:t>progress</a:t>
            </a:r>
            <a:r>
              <a:rPr sz="1800" spc="15" dirty="0">
                <a:latin typeface="Calibri"/>
                <a:cs typeface="Calibri"/>
              </a:rPr>
              <a:t> </a:t>
            </a:r>
            <a:r>
              <a:rPr sz="1800" spc="-15" dirty="0">
                <a:latin typeface="Calibri"/>
                <a:cs typeface="Calibri"/>
              </a:rPr>
              <a:t>to</a:t>
            </a:r>
            <a:r>
              <a:rPr sz="1800" spc="30" dirty="0">
                <a:latin typeface="Calibri"/>
                <a:cs typeface="Calibri"/>
              </a:rPr>
              <a:t> </a:t>
            </a:r>
            <a:r>
              <a:rPr sz="1800" spc="-10" dirty="0">
                <a:latin typeface="Calibri"/>
                <a:cs typeface="Calibri"/>
              </a:rPr>
              <a:t>most</a:t>
            </a:r>
            <a:r>
              <a:rPr sz="1800" dirty="0">
                <a:latin typeface="Calibri"/>
                <a:cs typeface="Calibri"/>
              </a:rPr>
              <a:t> of</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extent.</a:t>
            </a:r>
            <a:endParaRPr sz="1800">
              <a:latin typeface="Calibri"/>
              <a:cs typeface="Calibri"/>
            </a:endParaRPr>
          </a:p>
          <a:p>
            <a:pPr marL="12700">
              <a:lnSpc>
                <a:spcPct val="100000"/>
              </a:lnSpc>
            </a:pPr>
            <a:r>
              <a:rPr sz="1800" spc="-20" dirty="0">
                <a:latin typeface="Calibri"/>
                <a:cs typeface="Calibri"/>
              </a:rPr>
              <a:t>Interested</a:t>
            </a:r>
            <a:r>
              <a:rPr sz="1800" spc="85" dirty="0">
                <a:latin typeface="Calibri"/>
                <a:cs typeface="Calibri"/>
              </a:rPr>
              <a:t> </a:t>
            </a:r>
            <a:r>
              <a:rPr sz="1800" spc="-10" dirty="0">
                <a:latin typeface="Calibri"/>
                <a:cs typeface="Calibri"/>
              </a:rPr>
              <a:t>variable</a:t>
            </a:r>
            <a:r>
              <a:rPr sz="1800" spc="20" dirty="0">
                <a:latin typeface="Calibri"/>
                <a:cs typeface="Calibri"/>
              </a:rPr>
              <a:t> </a:t>
            </a:r>
            <a:r>
              <a:rPr sz="1800" spc="-5" dirty="0">
                <a:latin typeface="Calibri"/>
                <a:cs typeface="Calibri"/>
              </a:rPr>
              <a:t>mechanism</a:t>
            </a:r>
            <a:r>
              <a:rPr sz="1800" spc="50" dirty="0">
                <a:latin typeface="Calibri"/>
                <a:cs typeface="Calibri"/>
              </a:rPr>
              <a:t> </a:t>
            </a:r>
            <a:r>
              <a:rPr sz="1800" spc="-15" dirty="0">
                <a:latin typeface="Calibri"/>
                <a:cs typeface="Calibri"/>
              </a:rPr>
              <a:t>makes</a:t>
            </a:r>
            <a:r>
              <a:rPr sz="1800" spc="-5" dirty="0">
                <a:latin typeface="Calibri"/>
                <a:cs typeface="Calibri"/>
              </a:rPr>
              <a:t> </a:t>
            </a:r>
            <a:r>
              <a:rPr sz="1800" spc="-10" dirty="0">
                <a:latin typeface="Calibri"/>
                <a:cs typeface="Calibri"/>
              </a:rPr>
              <a:t>use</a:t>
            </a:r>
            <a:r>
              <a:rPr sz="1800" spc="15" dirty="0">
                <a:latin typeface="Calibri"/>
                <a:cs typeface="Calibri"/>
              </a:rPr>
              <a:t> </a:t>
            </a:r>
            <a:r>
              <a:rPr sz="1800" dirty="0">
                <a:latin typeface="Calibri"/>
                <a:cs typeface="Calibri"/>
              </a:rPr>
              <a:t>of an</a:t>
            </a:r>
            <a:r>
              <a:rPr sz="1800" spc="20" dirty="0">
                <a:latin typeface="Calibri"/>
                <a:cs typeface="Calibri"/>
              </a:rPr>
              <a:t> </a:t>
            </a:r>
            <a:r>
              <a:rPr sz="1800" spc="-25" dirty="0">
                <a:latin typeface="Calibri"/>
                <a:cs typeface="Calibri"/>
              </a:rPr>
              <a:t>extra</a:t>
            </a:r>
            <a:r>
              <a:rPr sz="1800" spc="25" dirty="0">
                <a:latin typeface="Calibri"/>
                <a:cs typeface="Calibri"/>
              </a:rPr>
              <a:t> </a:t>
            </a:r>
            <a:r>
              <a:rPr sz="1800" dirty="0">
                <a:latin typeface="Calibri"/>
                <a:cs typeface="Calibri"/>
              </a:rPr>
              <a:t>Boolean</a:t>
            </a:r>
            <a:r>
              <a:rPr sz="1800" spc="-5" dirty="0">
                <a:latin typeface="Calibri"/>
                <a:cs typeface="Calibri"/>
              </a:rPr>
              <a:t> </a:t>
            </a:r>
            <a:r>
              <a:rPr sz="1800" spc="-10" dirty="0">
                <a:latin typeface="Calibri"/>
                <a:cs typeface="Calibri"/>
              </a:rPr>
              <a:t>variable</a:t>
            </a:r>
            <a:r>
              <a:rPr sz="1800" spc="40"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make</a:t>
            </a:r>
            <a:r>
              <a:rPr sz="1800" spc="-5" dirty="0">
                <a:latin typeface="Calibri"/>
                <a:cs typeface="Calibri"/>
              </a:rPr>
              <a:t> </a:t>
            </a:r>
            <a:r>
              <a:rPr sz="1800" spc="-15" dirty="0">
                <a:latin typeface="Calibri"/>
                <a:cs typeface="Calibri"/>
              </a:rPr>
              <a:t>sure</a:t>
            </a:r>
            <a:endParaRPr sz="1800">
              <a:latin typeface="Calibri"/>
              <a:cs typeface="Calibri"/>
            </a:endParaRPr>
          </a:p>
          <a:p>
            <a:pPr marL="12700">
              <a:lnSpc>
                <a:spcPct val="100000"/>
              </a:lnSpc>
              <a:spcBef>
                <a:spcPts val="5"/>
              </a:spcBef>
            </a:pPr>
            <a:r>
              <a:rPr sz="1800" spc="-10" dirty="0">
                <a:latin typeface="Calibri"/>
                <a:cs typeface="Calibri"/>
              </a:rPr>
              <a:t>that</a:t>
            </a:r>
            <a:r>
              <a:rPr sz="1800" spc="5" dirty="0">
                <a:latin typeface="Calibri"/>
                <a:cs typeface="Calibri"/>
              </a:rPr>
              <a:t> </a:t>
            </a:r>
            <a:r>
              <a:rPr sz="1800" spc="-5" dirty="0">
                <a:latin typeface="Calibri"/>
                <a:cs typeface="Calibri"/>
              </a:rPr>
              <a:t>the</a:t>
            </a:r>
            <a:r>
              <a:rPr sz="1800" spc="5" dirty="0">
                <a:latin typeface="Calibri"/>
                <a:cs typeface="Calibri"/>
              </a:rPr>
              <a:t> </a:t>
            </a:r>
            <a:r>
              <a:rPr sz="1800" spc="-15" dirty="0">
                <a:latin typeface="Calibri"/>
                <a:cs typeface="Calibri"/>
              </a:rPr>
              <a:t>progress</a:t>
            </a:r>
            <a:r>
              <a:rPr sz="1800" spc="25" dirty="0">
                <a:latin typeface="Calibri"/>
                <a:cs typeface="Calibri"/>
              </a:rPr>
              <a:t> </a:t>
            </a:r>
            <a:r>
              <a:rPr sz="1800" spc="-5" dirty="0">
                <a:latin typeface="Calibri"/>
                <a:cs typeface="Calibri"/>
              </a:rPr>
              <a:t>is</a:t>
            </a:r>
            <a:r>
              <a:rPr sz="1800" spc="-20" dirty="0">
                <a:latin typeface="Calibri"/>
                <a:cs typeface="Calibri"/>
              </a:rPr>
              <a:t> </a:t>
            </a:r>
            <a:r>
              <a:rPr sz="1800" spc="-10" dirty="0">
                <a:latin typeface="Calibri"/>
                <a:cs typeface="Calibri"/>
              </a:rPr>
              <a:t>provided.</a:t>
            </a:r>
            <a:endParaRPr sz="1800">
              <a:latin typeface="Calibri"/>
              <a:cs typeface="Calibri"/>
            </a:endParaRPr>
          </a:p>
          <a:p>
            <a:pPr marL="12700">
              <a:lnSpc>
                <a:spcPct val="100000"/>
              </a:lnSpc>
            </a:pPr>
            <a:r>
              <a:rPr sz="1800" b="1" spc="-20" dirty="0">
                <a:latin typeface="Calibri"/>
                <a:cs typeface="Calibri"/>
              </a:rPr>
              <a:t>For</a:t>
            </a:r>
            <a:r>
              <a:rPr sz="1800" b="1" spc="-15" dirty="0">
                <a:latin typeface="Calibri"/>
                <a:cs typeface="Calibri"/>
              </a:rPr>
              <a:t> </a:t>
            </a:r>
            <a:r>
              <a:rPr sz="1800" b="1" spc="-10" dirty="0">
                <a:latin typeface="Calibri"/>
                <a:cs typeface="Calibri"/>
              </a:rPr>
              <a:t>Process</a:t>
            </a:r>
            <a:r>
              <a:rPr sz="1800" b="1" spc="-35" dirty="0">
                <a:latin typeface="Calibri"/>
                <a:cs typeface="Calibri"/>
              </a:rPr>
              <a:t> </a:t>
            </a:r>
            <a:r>
              <a:rPr sz="1800" b="1" spc="-5" dirty="0">
                <a:latin typeface="Calibri"/>
                <a:cs typeface="Calibri"/>
              </a:rPr>
              <a:t>Pi</a:t>
            </a:r>
            <a:endParaRPr sz="1800">
              <a:latin typeface="Calibri"/>
              <a:cs typeface="Calibri"/>
            </a:endParaRPr>
          </a:p>
          <a:p>
            <a:pPr marL="12700" marR="6901815">
              <a:lnSpc>
                <a:spcPct val="100000"/>
              </a:lnSpc>
            </a:pPr>
            <a:r>
              <a:rPr sz="1800" spc="-5" dirty="0">
                <a:latin typeface="Calibri"/>
                <a:cs typeface="Calibri"/>
              </a:rPr>
              <a:t>Non </a:t>
            </a:r>
            <a:r>
              <a:rPr sz="1800" dirty="0">
                <a:latin typeface="Calibri"/>
                <a:cs typeface="Calibri"/>
              </a:rPr>
              <a:t>CS </a:t>
            </a:r>
            <a:r>
              <a:rPr sz="1800" spc="5" dirty="0">
                <a:latin typeface="Calibri"/>
                <a:cs typeface="Calibri"/>
              </a:rPr>
              <a:t> </a:t>
            </a:r>
            <a:r>
              <a:rPr sz="1800" spc="-10" dirty="0">
                <a:latin typeface="Calibri"/>
                <a:cs typeface="Calibri"/>
              </a:rPr>
              <a:t>Int[i] </a:t>
            </a:r>
            <a:r>
              <a:rPr sz="1800" dirty="0">
                <a:latin typeface="Calibri"/>
                <a:cs typeface="Calibri"/>
              </a:rPr>
              <a:t>=</a:t>
            </a:r>
            <a:r>
              <a:rPr sz="1800" spc="-15" dirty="0">
                <a:latin typeface="Calibri"/>
                <a:cs typeface="Calibri"/>
              </a:rPr>
              <a:t> </a:t>
            </a:r>
            <a:r>
              <a:rPr sz="1800" dirty="0">
                <a:latin typeface="Calibri"/>
                <a:cs typeface="Calibri"/>
              </a:rPr>
              <a:t>T</a:t>
            </a:r>
            <a:r>
              <a:rPr sz="1800" spc="-35" dirty="0">
                <a:latin typeface="Calibri"/>
                <a:cs typeface="Calibri"/>
              </a:rPr>
              <a:t> </a:t>
            </a:r>
            <a:r>
              <a:rPr sz="1800" dirty="0">
                <a:latin typeface="Calibri"/>
                <a:cs typeface="Calibri"/>
              </a:rPr>
              <a:t>;</a:t>
            </a:r>
            <a:endParaRPr sz="1800">
              <a:latin typeface="Calibri"/>
              <a:cs typeface="Calibri"/>
            </a:endParaRPr>
          </a:p>
          <a:p>
            <a:pPr marL="12700" marR="5983605">
              <a:lnSpc>
                <a:spcPct val="100000"/>
              </a:lnSpc>
            </a:pPr>
            <a:r>
              <a:rPr sz="1800" spc="-5" dirty="0">
                <a:latin typeface="Calibri"/>
                <a:cs typeface="Calibri"/>
              </a:rPr>
              <a:t>while</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Int[j]</a:t>
            </a:r>
            <a:r>
              <a:rPr sz="1800" spc="10" dirty="0">
                <a:latin typeface="Calibri"/>
                <a:cs typeface="Calibri"/>
              </a:rPr>
              <a:t> </a:t>
            </a:r>
            <a:r>
              <a:rPr sz="1800" spc="-5" dirty="0">
                <a:latin typeface="Calibri"/>
                <a:cs typeface="Calibri"/>
              </a:rPr>
              <a:t>==</a:t>
            </a:r>
            <a:r>
              <a:rPr sz="1800" dirty="0">
                <a:latin typeface="Calibri"/>
                <a:cs typeface="Calibri"/>
              </a:rPr>
              <a:t> T )</a:t>
            </a:r>
            <a:r>
              <a:rPr sz="1800" spc="-5" dirty="0">
                <a:latin typeface="Calibri"/>
                <a:cs typeface="Calibri"/>
              </a:rPr>
              <a:t> </a:t>
            </a:r>
            <a:r>
              <a:rPr sz="1800" dirty="0">
                <a:latin typeface="Calibri"/>
                <a:cs typeface="Calibri"/>
              </a:rPr>
              <a:t>; </a:t>
            </a:r>
            <a:r>
              <a:rPr sz="1800" spc="-395" dirty="0">
                <a:latin typeface="Calibri"/>
                <a:cs typeface="Calibri"/>
              </a:rPr>
              <a:t> </a:t>
            </a:r>
            <a:r>
              <a:rPr sz="1800" spc="-10" dirty="0">
                <a:latin typeface="Calibri"/>
                <a:cs typeface="Calibri"/>
              </a:rPr>
              <a:t>Critical</a:t>
            </a:r>
            <a:r>
              <a:rPr sz="1800" spc="25" dirty="0">
                <a:latin typeface="Calibri"/>
                <a:cs typeface="Calibri"/>
              </a:rPr>
              <a:t> </a:t>
            </a:r>
            <a:r>
              <a:rPr sz="1800" spc="-5" dirty="0">
                <a:latin typeface="Calibri"/>
                <a:cs typeface="Calibri"/>
              </a:rPr>
              <a:t>Section </a:t>
            </a:r>
            <a:r>
              <a:rPr sz="1800" dirty="0">
                <a:latin typeface="Calibri"/>
                <a:cs typeface="Calibri"/>
              </a:rPr>
              <a:t> </a:t>
            </a:r>
            <a:r>
              <a:rPr sz="1800" spc="-10" dirty="0">
                <a:latin typeface="Calibri"/>
                <a:cs typeface="Calibri"/>
              </a:rPr>
              <a:t>Int[i]</a:t>
            </a:r>
            <a:r>
              <a:rPr sz="1800" spc="1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F</a:t>
            </a:r>
            <a:r>
              <a:rPr sz="1800" spc="-15" dirty="0">
                <a:latin typeface="Calibri"/>
                <a:cs typeface="Calibri"/>
              </a:rPr>
              <a:t> </a:t>
            </a:r>
            <a:r>
              <a:rPr sz="1800" dirty="0">
                <a:latin typeface="Calibri"/>
                <a:cs typeface="Calibri"/>
              </a:rPr>
              <a:t>;</a:t>
            </a:r>
            <a:endParaRPr sz="1800">
              <a:latin typeface="Calibri"/>
              <a:cs typeface="Calibri"/>
            </a:endParaRPr>
          </a:p>
          <a:p>
            <a:pPr marL="12700">
              <a:lnSpc>
                <a:spcPct val="100000"/>
              </a:lnSpc>
              <a:spcBef>
                <a:spcPts val="5"/>
              </a:spcBef>
            </a:pPr>
            <a:r>
              <a:rPr sz="1800" b="1" spc="-15" dirty="0">
                <a:latin typeface="Calibri"/>
                <a:cs typeface="Calibri"/>
              </a:rPr>
              <a:t>For</a:t>
            </a:r>
            <a:r>
              <a:rPr sz="1800" b="1" spc="-20" dirty="0">
                <a:latin typeface="Calibri"/>
                <a:cs typeface="Calibri"/>
              </a:rPr>
              <a:t> </a:t>
            </a:r>
            <a:r>
              <a:rPr sz="1800" b="1" spc="-10" dirty="0">
                <a:latin typeface="Calibri"/>
                <a:cs typeface="Calibri"/>
              </a:rPr>
              <a:t>Process</a:t>
            </a:r>
            <a:r>
              <a:rPr sz="1800" b="1" spc="-35" dirty="0">
                <a:latin typeface="Calibri"/>
                <a:cs typeface="Calibri"/>
              </a:rPr>
              <a:t> </a:t>
            </a:r>
            <a:r>
              <a:rPr sz="1800" b="1" dirty="0">
                <a:latin typeface="Calibri"/>
                <a:cs typeface="Calibri"/>
              </a:rPr>
              <a:t>Pj</a:t>
            </a:r>
            <a:endParaRPr sz="1800">
              <a:latin typeface="Calibri"/>
              <a:cs typeface="Calibri"/>
            </a:endParaRPr>
          </a:p>
          <a:p>
            <a:pPr marL="12700">
              <a:lnSpc>
                <a:spcPct val="100000"/>
              </a:lnSpc>
            </a:pPr>
            <a:r>
              <a:rPr sz="1800" spc="-5" dirty="0">
                <a:latin typeface="Calibri"/>
                <a:cs typeface="Calibri"/>
              </a:rPr>
              <a:t>Non</a:t>
            </a:r>
            <a:r>
              <a:rPr sz="1800" spc="-25" dirty="0">
                <a:latin typeface="Calibri"/>
                <a:cs typeface="Calibri"/>
              </a:rPr>
              <a:t> </a:t>
            </a:r>
            <a:r>
              <a:rPr sz="1800" dirty="0">
                <a:latin typeface="Calibri"/>
                <a:cs typeface="Calibri"/>
              </a:rPr>
              <a:t>CS</a:t>
            </a:r>
            <a:endParaRPr sz="1800">
              <a:latin typeface="Calibri"/>
              <a:cs typeface="Calibri"/>
            </a:endParaRPr>
          </a:p>
          <a:p>
            <a:pPr marL="12700">
              <a:lnSpc>
                <a:spcPct val="100000"/>
              </a:lnSpc>
              <a:spcBef>
                <a:spcPts val="5"/>
              </a:spcBef>
            </a:pPr>
            <a:r>
              <a:rPr sz="1800" spc="-15" dirty="0">
                <a:latin typeface="Calibri"/>
                <a:cs typeface="Calibri"/>
              </a:rPr>
              <a:t>Int</a:t>
            </a:r>
            <a:r>
              <a:rPr sz="1800" dirty="0">
                <a:latin typeface="Calibri"/>
                <a:cs typeface="Calibri"/>
              </a:rPr>
              <a:t> [1]</a:t>
            </a:r>
            <a:r>
              <a:rPr sz="1800" spc="-1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T</a:t>
            </a:r>
            <a:r>
              <a:rPr sz="1800" spc="-30" dirty="0">
                <a:latin typeface="Calibri"/>
                <a:cs typeface="Calibri"/>
              </a:rPr>
              <a:t> </a:t>
            </a:r>
            <a:r>
              <a:rPr sz="1800" dirty="0">
                <a:latin typeface="Calibri"/>
                <a:cs typeface="Calibri"/>
              </a:rPr>
              <a:t>;</a:t>
            </a:r>
            <a:endParaRPr sz="1800">
              <a:latin typeface="Calibri"/>
              <a:cs typeface="Calibri"/>
            </a:endParaRPr>
          </a:p>
          <a:p>
            <a:pPr marL="12700" marR="5986780">
              <a:lnSpc>
                <a:spcPct val="100000"/>
              </a:lnSpc>
            </a:pPr>
            <a:r>
              <a:rPr sz="1800" spc="-5" dirty="0">
                <a:latin typeface="Calibri"/>
                <a:cs typeface="Calibri"/>
              </a:rPr>
              <a:t>while</a:t>
            </a:r>
            <a:r>
              <a:rPr sz="1800" dirty="0">
                <a:latin typeface="Calibri"/>
                <a:cs typeface="Calibri"/>
              </a:rPr>
              <a:t> (</a:t>
            </a:r>
            <a:r>
              <a:rPr sz="1800" spc="-5" dirty="0">
                <a:latin typeface="Calibri"/>
                <a:cs typeface="Calibri"/>
              </a:rPr>
              <a:t> </a:t>
            </a:r>
            <a:r>
              <a:rPr sz="1800" spc="-10" dirty="0">
                <a:latin typeface="Calibri"/>
                <a:cs typeface="Calibri"/>
              </a:rPr>
              <a:t>Int[i]</a:t>
            </a:r>
            <a:r>
              <a:rPr sz="1800" spc="10" dirty="0">
                <a:latin typeface="Calibri"/>
                <a:cs typeface="Calibri"/>
              </a:rPr>
              <a:t> </a:t>
            </a:r>
            <a:r>
              <a:rPr sz="1800" spc="-5" dirty="0">
                <a:latin typeface="Calibri"/>
                <a:cs typeface="Calibri"/>
              </a:rPr>
              <a:t>==</a:t>
            </a:r>
            <a:r>
              <a:rPr sz="1800" spc="5" dirty="0">
                <a:latin typeface="Calibri"/>
                <a:cs typeface="Calibri"/>
              </a:rPr>
              <a:t> </a:t>
            </a:r>
            <a:r>
              <a:rPr sz="1800" dirty="0">
                <a:latin typeface="Calibri"/>
                <a:cs typeface="Calibri"/>
              </a:rPr>
              <a:t>T</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 </a:t>
            </a:r>
            <a:r>
              <a:rPr sz="1800" spc="-395" dirty="0">
                <a:latin typeface="Calibri"/>
                <a:cs typeface="Calibri"/>
              </a:rPr>
              <a:t> </a:t>
            </a:r>
            <a:r>
              <a:rPr sz="1800" spc="-10" dirty="0">
                <a:latin typeface="Calibri"/>
                <a:cs typeface="Calibri"/>
              </a:rPr>
              <a:t>Critical</a:t>
            </a:r>
            <a:r>
              <a:rPr sz="1800" spc="10" dirty="0">
                <a:latin typeface="Calibri"/>
                <a:cs typeface="Calibri"/>
              </a:rPr>
              <a:t> </a:t>
            </a:r>
            <a:r>
              <a:rPr sz="1800" spc="-5" dirty="0">
                <a:latin typeface="Calibri"/>
                <a:cs typeface="Calibri"/>
              </a:rPr>
              <a:t>Section </a:t>
            </a:r>
            <a:r>
              <a:rPr sz="1800" dirty="0">
                <a:latin typeface="Calibri"/>
                <a:cs typeface="Calibri"/>
              </a:rPr>
              <a:t> </a:t>
            </a:r>
            <a:r>
              <a:rPr sz="1800" spc="-10" dirty="0">
                <a:latin typeface="Calibri"/>
                <a:cs typeface="Calibri"/>
              </a:rPr>
              <a:t>Int[j]=F</a:t>
            </a:r>
            <a:r>
              <a:rPr sz="1800" spc="5" dirty="0">
                <a:latin typeface="Calibri"/>
                <a:cs typeface="Calibri"/>
              </a:rPr>
              <a:t> </a:t>
            </a:r>
            <a:r>
              <a:rPr sz="1800" dirty="0">
                <a:latin typeface="Calibri"/>
                <a:cs typeface="Calibri"/>
              </a:rPr>
              <a:t>;</a:t>
            </a:r>
            <a:endParaRPr sz="18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22834"/>
            <a:ext cx="8077200" cy="249555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a:t>
            </a:r>
            <a:r>
              <a:rPr sz="1800" spc="15" dirty="0">
                <a:latin typeface="Calibri"/>
                <a:cs typeface="Calibri"/>
              </a:rPr>
              <a:t> </a:t>
            </a:r>
            <a:r>
              <a:rPr sz="1800" spc="-5" dirty="0">
                <a:latin typeface="Calibri"/>
                <a:cs typeface="Calibri"/>
              </a:rPr>
              <a:t>this</a:t>
            </a:r>
            <a:r>
              <a:rPr sz="1800" spc="20" dirty="0">
                <a:latin typeface="Calibri"/>
                <a:cs typeface="Calibri"/>
              </a:rPr>
              <a:t> </a:t>
            </a:r>
            <a:r>
              <a:rPr sz="1800" spc="-5" dirty="0">
                <a:latin typeface="Calibri"/>
                <a:cs typeface="Calibri"/>
              </a:rPr>
              <a:t>mechanism,</a:t>
            </a:r>
            <a:r>
              <a:rPr sz="1800" spc="30" dirty="0">
                <a:latin typeface="Calibri"/>
                <a:cs typeface="Calibri"/>
              </a:rPr>
              <a:t> </a:t>
            </a:r>
            <a:r>
              <a:rPr sz="1800" dirty="0">
                <a:latin typeface="Calibri"/>
                <a:cs typeface="Calibri"/>
              </a:rPr>
              <a:t>an</a:t>
            </a:r>
            <a:r>
              <a:rPr sz="1800" spc="20" dirty="0">
                <a:latin typeface="Calibri"/>
                <a:cs typeface="Calibri"/>
              </a:rPr>
              <a:t> </a:t>
            </a:r>
            <a:r>
              <a:rPr sz="1800" spc="-25" dirty="0">
                <a:latin typeface="Calibri"/>
                <a:cs typeface="Calibri"/>
              </a:rPr>
              <a:t>extra</a:t>
            </a:r>
            <a:r>
              <a:rPr sz="1800" spc="30" dirty="0">
                <a:latin typeface="Calibri"/>
                <a:cs typeface="Calibri"/>
              </a:rPr>
              <a:t> </a:t>
            </a:r>
            <a:r>
              <a:rPr sz="1800" spc="-10" dirty="0">
                <a:latin typeface="Calibri"/>
                <a:cs typeface="Calibri"/>
              </a:rPr>
              <a:t>variable</a:t>
            </a:r>
            <a:r>
              <a:rPr sz="1800" spc="65" dirty="0">
                <a:latin typeface="Calibri"/>
                <a:cs typeface="Calibri"/>
              </a:rPr>
              <a:t> </a:t>
            </a:r>
            <a:r>
              <a:rPr sz="1800" b="1" spc="-15" dirty="0">
                <a:latin typeface="Calibri"/>
                <a:cs typeface="Calibri"/>
              </a:rPr>
              <a:t>interested</a:t>
            </a:r>
            <a:r>
              <a:rPr sz="1800" b="1" spc="-45" dirty="0">
                <a:latin typeface="Calibri"/>
                <a:cs typeface="Calibri"/>
              </a:rPr>
              <a:t> </a:t>
            </a:r>
            <a:r>
              <a:rPr sz="1800" spc="-5" dirty="0">
                <a:latin typeface="Calibri"/>
                <a:cs typeface="Calibri"/>
              </a:rPr>
              <a:t>is </a:t>
            </a:r>
            <a:r>
              <a:rPr sz="1800" spc="-10" dirty="0">
                <a:latin typeface="Calibri"/>
                <a:cs typeface="Calibri"/>
              </a:rPr>
              <a:t>used.</a:t>
            </a:r>
            <a:r>
              <a:rPr sz="1800" spc="50" dirty="0">
                <a:latin typeface="Calibri"/>
                <a:cs typeface="Calibri"/>
              </a:rPr>
              <a:t> </a:t>
            </a:r>
            <a:r>
              <a:rPr sz="1800" spc="-5" dirty="0">
                <a:latin typeface="Calibri"/>
                <a:cs typeface="Calibri"/>
              </a:rPr>
              <a:t>This</a:t>
            </a:r>
            <a:r>
              <a:rPr sz="1800" spc="20" dirty="0">
                <a:latin typeface="Calibri"/>
                <a:cs typeface="Calibri"/>
              </a:rPr>
              <a:t> </a:t>
            </a:r>
            <a:r>
              <a:rPr sz="1800" spc="-5" dirty="0">
                <a:latin typeface="Calibri"/>
                <a:cs typeface="Calibri"/>
              </a:rPr>
              <a:t>is </a:t>
            </a:r>
            <a:r>
              <a:rPr sz="1800" dirty="0">
                <a:latin typeface="Calibri"/>
                <a:cs typeface="Calibri"/>
              </a:rPr>
              <a:t>a Boolean</a:t>
            </a:r>
            <a:r>
              <a:rPr sz="1800" spc="15" dirty="0">
                <a:latin typeface="Calibri"/>
                <a:cs typeface="Calibri"/>
              </a:rPr>
              <a:t> </a:t>
            </a:r>
            <a:r>
              <a:rPr sz="1800" spc="-10" dirty="0">
                <a:latin typeface="Calibri"/>
                <a:cs typeface="Calibri"/>
              </a:rPr>
              <a:t>variable</a:t>
            </a:r>
            <a:r>
              <a:rPr sz="1800" spc="20" dirty="0">
                <a:latin typeface="Calibri"/>
                <a:cs typeface="Calibri"/>
              </a:rPr>
              <a:t> </a:t>
            </a:r>
            <a:r>
              <a:rPr sz="1800" spc="-10" dirty="0">
                <a:latin typeface="Calibri"/>
                <a:cs typeface="Calibri"/>
              </a:rPr>
              <a:t>used</a:t>
            </a:r>
            <a:endParaRPr sz="1800">
              <a:latin typeface="Calibri"/>
              <a:cs typeface="Calibri"/>
            </a:endParaRPr>
          </a:p>
          <a:p>
            <a:pPr marL="12700">
              <a:lnSpc>
                <a:spcPct val="100000"/>
              </a:lnSpc>
            </a:pPr>
            <a:r>
              <a:rPr sz="1800" spc="-15" dirty="0">
                <a:latin typeface="Calibri"/>
                <a:cs typeface="Calibri"/>
              </a:rPr>
              <a:t>to</a:t>
            </a:r>
            <a:r>
              <a:rPr sz="1800" spc="5" dirty="0">
                <a:latin typeface="Calibri"/>
                <a:cs typeface="Calibri"/>
              </a:rPr>
              <a:t> </a:t>
            </a:r>
            <a:r>
              <a:rPr sz="1800" spc="-20" dirty="0">
                <a:latin typeface="Calibri"/>
                <a:cs typeface="Calibri"/>
              </a:rPr>
              <a:t>store</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interest</a:t>
            </a:r>
            <a:r>
              <a:rPr sz="1800" spc="65" dirty="0">
                <a:latin typeface="Calibri"/>
                <a:cs typeface="Calibri"/>
              </a:rPr>
              <a:t> </a:t>
            </a:r>
            <a:r>
              <a:rPr sz="1800" dirty="0">
                <a:latin typeface="Calibri"/>
                <a:cs typeface="Calibri"/>
              </a:rPr>
              <a:t>of </a:t>
            </a:r>
            <a:r>
              <a:rPr sz="1800" spc="-5" dirty="0">
                <a:latin typeface="Calibri"/>
                <a:cs typeface="Calibri"/>
              </a:rPr>
              <a:t>the</a:t>
            </a:r>
            <a:r>
              <a:rPr sz="1800" spc="15" dirty="0">
                <a:latin typeface="Calibri"/>
                <a:cs typeface="Calibri"/>
              </a:rPr>
              <a:t> </a:t>
            </a:r>
            <a:r>
              <a:rPr sz="1800" spc="-10" dirty="0">
                <a:latin typeface="Calibri"/>
                <a:cs typeface="Calibri"/>
              </a:rPr>
              <a:t>processes</a:t>
            </a:r>
            <a:r>
              <a:rPr sz="1800" spc="40"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get</a:t>
            </a:r>
            <a:r>
              <a:rPr sz="1800" spc="20" dirty="0">
                <a:latin typeface="Calibri"/>
                <a:cs typeface="Calibri"/>
              </a:rPr>
              <a:t> </a:t>
            </a:r>
            <a:r>
              <a:rPr sz="1800" spc="-20" dirty="0">
                <a:latin typeface="Calibri"/>
                <a:cs typeface="Calibri"/>
              </a:rPr>
              <a:t>enter</a:t>
            </a:r>
            <a:r>
              <a:rPr sz="1800" spc="45" dirty="0">
                <a:latin typeface="Calibri"/>
                <a:cs typeface="Calibri"/>
              </a:rPr>
              <a:t> </a:t>
            </a:r>
            <a:r>
              <a:rPr sz="1800" spc="-10" dirty="0">
                <a:latin typeface="Calibri"/>
                <a:cs typeface="Calibri"/>
              </a:rPr>
              <a:t>inside</a:t>
            </a:r>
            <a:r>
              <a:rPr sz="1800" spc="3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critical</a:t>
            </a:r>
            <a:r>
              <a:rPr sz="1800" spc="-5" dirty="0">
                <a:latin typeface="Calibri"/>
                <a:cs typeface="Calibri"/>
              </a:rPr>
              <a:t> section.</a:t>
            </a:r>
            <a:endParaRPr sz="1800">
              <a:latin typeface="Calibri"/>
              <a:cs typeface="Calibri"/>
            </a:endParaRPr>
          </a:p>
          <a:p>
            <a:pPr marL="12700" marR="5080">
              <a:lnSpc>
                <a:spcPct val="100000"/>
              </a:lnSpc>
            </a:pPr>
            <a:r>
              <a:rPr sz="1800" dirty="0">
                <a:latin typeface="Calibri"/>
                <a:cs typeface="Calibri"/>
              </a:rPr>
              <a:t>A</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which</a:t>
            </a:r>
            <a:r>
              <a:rPr sz="1800" spc="15" dirty="0">
                <a:latin typeface="Calibri"/>
                <a:cs typeface="Calibri"/>
              </a:rPr>
              <a:t> </a:t>
            </a:r>
            <a:r>
              <a:rPr sz="1800" spc="-10" dirty="0">
                <a:latin typeface="Calibri"/>
                <a:cs typeface="Calibri"/>
              </a:rPr>
              <a:t>wants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enter</a:t>
            </a:r>
            <a:r>
              <a:rPr sz="1800" spc="7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critical section</a:t>
            </a:r>
            <a:r>
              <a:rPr sz="1800" spc="15" dirty="0">
                <a:latin typeface="Calibri"/>
                <a:cs typeface="Calibri"/>
              </a:rPr>
              <a:t> </a:t>
            </a:r>
            <a:r>
              <a:rPr sz="1800" spc="-20" dirty="0">
                <a:latin typeface="Calibri"/>
                <a:cs typeface="Calibri"/>
              </a:rPr>
              <a:t>first</a:t>
            </a:r>
            <a:r>
              <a:rPr sz="1800" spc="15" dirty="0">
                <a:latin typeface="Calibri"/>
                <a:cs typeface="Calibri"/>
              </a:rPr>
              <a:t> </a:t>
            </a:r>
            <a:r>
              <a:rPr sz="1800" spc="-10" dirty="0">
                <a:latin typeface="Calibri"/>
                <a:cs typeface="Calibri"/>
              </a:rPr>
              <a:t>checks</a:t>
            </a:r>
            <a:r>
              <a:rPr sz="1800" spc="2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entry</a:t>
            </a:r>
            <a:r>
              <a:rPr sz="1800" spc="45" dirty="0">
                <a:latin typeface="Calibri"/>
                <a:cs typeface="Calibri"/>
              </a:rPr>
              <a:t> </a:t>
            </a:r>
            <a:r>
              <a:rPr sz="1800" spc="-5" dirty="0">
                <a:latin typeface="Calibri"/>
                <a:cs typeface="Calibri"/>
              </a:rPr>
              <a:t>section </a:t>
            </a:r>
            <a:r>
              <a:rPr sz="1800" dirty="0">
                <a:latin typeface="Calibri"/>
                <a:cs typeface="Calibri"/>
              </a:rPr>
              <a:t> </a:t>
            </a:r>
            <a:r>
              <a:rPr sz="1800" spc="-10" dirty="0">
                <a:latin typeface="Calibri"/>
                <a:cs typeface="Calibri"/>
              </a:rPr>
              <a:t>whether</a:t>
            </a:r>
            <a:r>
              <a:rPr sz="1800" spc="4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other</a:t>
            </a:r>
            <a:r>
              <a:rPr sz="1800" spc="25"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is </a:t>
            </a:r>
            <a:r>
              <a:rPr sz="1800" spc="-20" dirty="0">
                <a:latin typeface="Calibri"/>
                <a:cs typeface="Calibri"/>
              </a:rPr>
              <a:t>interested</a:t>
            </a:r>
            <a:r>
              <a:rPr sz="1800" spc="90"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get</a:t>
            </a:r>
            <a:r>
              <a:rPr sz="1800" spc="15" dirty="0">
                <a:latin typeface="Calibri"/>
                <a:cs typeface="Calibri"/>
              </a:rPr>
              <a:t> </a:t>
            </a:r>
            <a:r>
              <a:rPr sz="1800" spc="-10" dirty="0">
                <a:latin typeface="Calibri"/>
                <a:cs typeface="Calibri"/>
              </a:rPr>
              <a:t>inside.</a:t>
            </a:r>
            <a:r>
              <a:rPr sz="1800" spc="75" dirty="0">
                <a:latin typeface="Calibri"/>
                <a:cs typeface="Calibri"/>
              </a:rPr>
              <a:t> </a:t>
            </a:r>
            <a:r>
              <a:rPr sz="1800" spc="-5" dirty="0">
                <a:latin typeface="Calibri"/>
                <a:cs typeface="Calibri"/>
              </a:rPr>
              <a:t>The </a:t>
            </a:r>
            <a:r>
              <a:rPr sz="1800" spc="-10" dirty="0">
                <a:latin typeface="Calibri"/>
                <a:cs typeface="Calibri"/>
              </a:rPr>
              <a:t>process</a:t>
            </a:r>
            <a:r>
              <a:rPr sz="1800" spc="15" dirty="0">
                <a:latin typeface="Calibri"/>
                <a:cs typeface="Calibri"/>
              </a:rPr>
              <a:t> </a:t>
            </a:r>
            <a:r>
              <a:rPr sz="1800" spc="-5" dirty="0">
                <a:latin typeface="Calibri"/>
                <a:cs typeface="Calibri"/>
              </a:rPr>
              <a:t>will</a:t>
            </a:r>
            <a:r>
              <a:rPr sz="1800" dirty="0">
                <a:latin typeface="Calibri"/>
                <a:cs typeface="Calibri"/>
              </a:rPr>
              <a:t> </a:t>
            </a:r>
            <a:r>
              <a:rPr sz="1800" spc="-5" dirty="0">
                <a:latin typeface="Calibri"/>
                <a:cs typeface="Calibri"/>
              </a:rPr>
              <a:t>wait</a:t>
            </a:r>
            <a:r>
              <a:rPr sz="1800" spc="20"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the</a:t>
            </a:r>
            <a:r>
              <a:rPr sz="1800" spc="15" dirty="0">
                <a:latin typeface="Calibri"/>
                <a:cs typeface="Calibri"/>
              </a:rPr>
              <a:t> </a:t>
            </a:r>
            <a:r>
              <a:rPr sz="1800" spc="-5" dirty="0">
                <a:latin typeface="Calibri"/>
                <a:cs typeface="Calibri"/>
              </a:rPr>
              <a:t>time </a:t>
            </a:r>
            <a:r>
              <a:rPr sz="1800" spc="-390" dirty="0">
                <a:latin typeface="Calibri"/>
                <a:cs typeface="Calibri"/>
              </a:rPr>
              <a:t> </a:t>
            </a:r>
            <a:r>
              <a:rPr sz="1800" spc="-15" dirty="0">
                <a:latin typeface="Calibri"/>
                <a:cs typeface="Calibri"/>
              </a:rPr>
              <a:t>until</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other</a:t>
            </a:r>
            <a:r>
              <a:rPr sz="1800" spc="20"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interested.</a:t>
            </a:r>
            <a:endParaRPr sz="1800">
              <a:latin typeface="Calibri"/>
              <a:cs typeface="Calibri"/>
            </a:endParaRPr>
          </a:p>
          <a:p>
            <a:pPr marL="12700">
              <a:lnSpc>
                <a:spcPct val="100000"/>
              </a:lnSpc>
              <a:spcBef>
                <a:spcPts val="5"/>
              </a:spcBef>
            </a:pPr>
            <a:r>
              <a:rPr sz="1800" dirty="0">
                <a:latin typeface="Calibri"/>
                <a:cs typeface="Calibri"/>
              </a:rPr>
              <a:t>In</a:t>
            </a:r>
            <a:r>
              <a:rPr sz="1800" spc="15" dirty="0">
                <a:latin typeface="Calibri"/>
                <a:cs typeface="Calibri"/>
              </a:rPr>
              <a:t> </a:t>
            </a:r>
            <a:r>
              <a:rPr sz="1800" spc="-15" dirty="0">
                <a:latin typeface="Calibri"/>
                <a:cs typeface="Calibri"/>
              </a:rPr>
              <a:t>exit</a:t>
            </a:r>
            <a:r>
              <a:rPr sz="1800" spc="15" dirty="0">
                <a:latin typeface="Calibri"/>
                <a:cs typeface="Calibri"/>
              </a:rPr>
              <a:t> </a:t>
            </a:r>
            <a:r>
              <a:rPr sz="1800" spc="-5" dirty="0">
                <a:latin typeface="Calibri"/>
                <a:cs typeface="Calibri"/>
              </a:rPr>
              <a:t>section,</a:t>
            </a:r>
            <a:r>
              <a:rPr sz="180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process </a:t>
            </a:r>
            <a:r>
              <a:rPr sz="1800" spc="-15" dirty="0">
                <a:latin typeface="Calibri"/>
                <a:cs typeface="Calibri"/>
              </a:rPr>
              <a:t>makes</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value</a:t>
            </a:r>
            <a:r>
              <a:rPr sz="1800" spc="15" dirty="0">
                <a:latin typeface="Calibri"/>
                <a:cs typeface="Calibri"/>
              </a:rPr>
              <a:t> </a:t>
            </a:r>
            <a:r>
              <a:rPr sz="1800" dirty="0">
                <a:latin typeface="Calibri"/>
                <a:cs typeface="Calibri"/>
              </a:rPr>
              <a:t>of its</a:t>
            </a:r>
            <a:r>
              <a:rPr sz="1800" spc="-15" dirty="0">
                <a:latin typeface="Calibri"/>
                <a:cs typeface="Calibri"/>
              </a:rPr>
              <a:t> </a:t>
            </a:r>
            <a:r>
              <a:rPr sz="1800" spc="-20" dirty="0">
                <a:latin typeface="Calibri"/>
                <a:cs typeface="Calibri"/>
              </a:rPr>
              <a:t>interest</a:t>
            </a:r>
            <a:r>
              <a:rPr sz="1800" spc="65" dirty="0">
                <a:latin typeface="Calibri"/>
                <a:cs typeface="Calibri"/>
              </a:rPr>
              <a:t> </a:t>
            </a:r>
            <a:r>
              <a:rPr sz="1800" spc="-10" dirty="0">
                <a:latin typeface="Calibri"/>
                <a:cs typeface="Calibri"/>
              </a:rPr>
              <a:t>variable</a:t>
            </a:r>
            <a:r>
              <a:rPr sz="1800" spc="15" dirty="0">
                <a:latin typeface="Calibri"/>
                <a:cs typeface="Calibri"/>
              </a:rPr>
              <a:t> </a:t>
            </a:r>
            <a:r>
              <a:rPr sz="1800" spc="-10" dirty="0">
                <a:latin typeface="Calibri"/>
                <a:cs typeface="Calibri"/>
              </a:rPr>
              <a:t>false</a:t>
            </a:r>
            <a:r>
              <a:rPr sz="1800" spc="15" dirty="0">
                <a:latin typeface="Calibri"/>
                <a:cs typeface="Calibri"/>
              </a:rPr>
              <a:t> </a:t>
            </a:r>
            <a:r>
              <a:rPr sz="1800" spc="-5" dirty="0">
                <a:latin typeface="Calibri"/>
                <a:cs typeface="Calibri"/>
              </a:rPr>
              <a:t>so</a:t>
            </a:r>
            <a:r>
              <a:rPr sz="1800" spc="5"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the</a:t>
            </a:r>
            <a:endParaRPr sz="1800">
              <a:latin typeface="Calibri"/>
              <a:cs typeface="Calibri"/>
            </a:endParaRPr>
          </a:p>
          <a:p>
            <a:pPr marL="12700">
              <a:lnSpc>
                <a:spcPct val="100000"/>
              </a:lnSpc>
            </a:pPr>
            <a:r>
              <a:rPr sz="1800" spc="-5" dirty="0">
                <a:latin typeface="Calibri"/>
                <a:cs typeface="Calibri"/>
              </a:rPr>
              <a:t>other</a:t>
            </a:r>
            <a:r>
              <a:rPr sz="1800" spc="10" dirty="0">
                <a:latin typeface="Calibri"/>
                <a:cs typeface="Calibri"/>
              </a:rPr>
              <a:t> </a:t>
            </a:r>
            <a:r>
              <a:rPr sz="1800" spc="-10" dirty="0">
                <a:latin typeface="Calibri"/>
                <a:cs typeface="Calibri"/>
              </a:rPr>
              <a:t>process</a:t>
            </a:r>
            <a:r>
              <a:rPr sz="1800" spc="10" dirty="0">
                <a:latin typeface="Calibri"/>
                <a:cs typeface="Calibri"/>
              </a:rPr>
              <a:t> </a:t>
            </a:r>
            <a:r>
              <a:rPr sz="1800" spc="-10" dirty="0">
                <a:latin typeface="Calibri"/>
                <a:cs typeface="Calibri"/>
              </a:rPr>
              <a:t>can</a:t>
            </a:r>
            <a:r>
              <a:rPr sz="1800" spc="10" dirty="0">
                <a:latin typeface="Calibri"/>
                <a:cs typeface="Calibri"/>
              </a:rPr>
              <a:t> </a:t>
            </a:r>
            <a:r>
              <a:rPr sz="1800" spc="-15" dirty="0">
                <a:latin typeface="Calibri"/>
                <a:cs typeface="Calibri"/>
              </a:rPr>
              <a:t>get</a:t>
            </a:r>
            <a:r>
              <a:rPr sz="1800" spc="2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critical</a:t>
            </a:r>
            <a:r>
              <a:rPr sz="1800" spc="15" dirty="0">
                <a:latin typeface="Calibri"/>
                <a:cs typeface="Calibri"/>
              </a:rPr>
              <a:t> </a:t>
            </a:r>
            <a:r>
              <a:rPr sz="1800" spc="-5" dirty="0">
                <a:latin typeface="Calibri"/>
                <a:cs typeface="Calibri"/>
              </a:rPr>
              <a:t>section.</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10" dirty="0">
                <a:latin typeface="Calibri"/>
                <a:cs typeface="Calibri"/>
              </a:rPr>
              <a:t>table</a:t>
            </a:r>
            <a:r>
              <a:rPr sz="1800" spc="20" dirty="0">
                <a:latin typeface="Calibri"/>
                <a:cs typeface="Calibri"/>
              </a:rPr>
              <a:t> </a:t>
            </a:r>
            <a:r>
              <a:rPr sz="1800" spc="-10" dirty="0">
                <a:latin typeface="Calibri"/>
                <a:cs typeface="Calibri"/>
              </a:rPr>
              <a:t>shows</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possible</a:t>
            </a:r>
            <a:r>
              <a:rPr sz="1800" spc="40" dirty="0">
                <a:latin typeface="Calibri"/>
                <a:cs typeface="Calibri"/>
              </a:rPr>
              <a:t> </a:t>
            </a:r>
            <a:r>
              <a:rPr sz="1800" spc="-10" dirty="0">
                <a:latin typeface="Calibri"/>
                <a:cs typeface="Calibri"/>
              </a:rPr>
              <a:t>values</a:t>
            </a:r>
            <a:r>
              <a:rPr sz="1800" spc="20" dirty="0">
                <a:latin typeface="Calibri"/>
                <a:cs typeface="Calibri"/>
              </a:rPr>
              <a:t> </a:t>
            </a:r>
            <a:r>
              <a:rPr sz="1800" dirty="0">
                <a:latin typeface="Calibri"/>
                <a:cs typeface="Calibri"/>
              </a:rPr>
              <a:t>of </a:t>
            </a:r>
            <a:r>
              <a:rPr sz="1800" spc="-20" dirty="0">
                <a:latin typeface="Calibri"/>
                <a:cs typeface="Calibri"/>
              </a:rPr>
              <a:t>interest</a:t>
            </a:r>
            <a:r>
              <a:rPr sz="1800" spc="70" dirty="0">
                <a:latin typeface="Calibri"/>
                <a:cs typeface="Calibri"/>
              </a:rPr>
              <a:t> </a:t>
            </a:r>
            <a:r>
              <a:rPr sz="1800" spc="-10" dirty="0">
                <a:latin typeface="Calibri"/>
                <a:cs typeface="Calibri"/>
              </a:rPr>
              <a:t>variable</a:t>
            </a:r>
            <a:r>
              <a:rPr sz="1800" spc="20" dirty="0">
                <a:latin typeface="Calibri"/>
                <a:cs typeface="Calibri"/>
              </a:rPr>
              <a:t> </a:t>
            </a:r>
            <a:r>
              <a:rPr sz="1800" dirty="0">
                <a:latin typeface="Calibri"/>
                <a:cs typeface="Calibri"/>
              </a:rPr>
              <a:t>of </a:t>
            </a:r>
            <a:r>
              <a:rPr sz="1800" spc="-5" dirty="0">
                <a:latin typeface="Calibri"/>
                <a:cs typeface="Calibri"/>
              </a:rPr>
              <a:t>both</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processes</a:t>
            </a:r>
            <a:r>
              <a:rPr sz="1800" spc="40"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the</a:t>
            </a:r>
            <a:endParaRPr sz="1800">
              <a:latin typeface="Calibri"/>
              <a:cs typeface="Calibri"/>
            </a:endParaRPr>
          </a:p>
          <a:p>
            <a:pPr marL="12700">
              <a:lnSpc>
                <a:spcPct val="100000"/>
              </a:lnSpc>
            </a:pPr>
            <a:r>
              <a:rPr sz="1800" spc="-10" dirty="0">
                <a:latin typeface="Calibri"/>
                <a:cs typeface="Calibri"/>
              </a:rPr>
              <a:t>process</a:t>
            </a:r>
            <a:r>
              <a:rPr sz="1800" spc="5" dirty="0">
                <a:latin typeface="Calibri"/>
                <a:cs typeface="Calibri"/>
              </a:rPr>
              <a:t> </a:t>
            </a:r>
            <a:r>
              <a:rPr sz="1800" spc="-5" dirty="0">
                <a:latin typeface="Calibri"/>
                <a:cs typeface="Calibri"/>
              </a:rPr>
              <a:t>which</a:t>
            </a:r>
            <a:r>
              <a:rPr sz="1800" spc="5" dirty="0">
                <a:latin typeface="Calibri"/>
                <a:cs typeface="Calibri"/>
              </a:rPr>
              <a:t> </a:t>
            </a:r>
            <a:r>
              <a:rPr sz="1800" spc="-15" dirty="0">
                <a:latin typeface="Calibri"/>
                <a:cs typeface="Calibri"/>
              </a:rPr>
              <a:t>get</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chance</a:t>
            </a:r>
            <a:r>
              <a:rPr sz="1800" spc="1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the</a:t>
            </a:r>
            <a:r>
              <a:rPr sz="1800" spc="30" dirty="0">
                <a:latin typeface="Calibri"/>
                <a:cs typeface="Calibri"/>
              </a:rPr>
              <a:t> </a:t>
            </a:r>
            <a:r>
              <a:rPr sz="1800" spc="-5" dirty="0">
                <a:latin typeface="Calibri"/>
                <a:cs typeface="Calibri"/>
              </a:rPr>
              <a:t>scenario.</a:t>
            </a:r>
            <a:endParaRPr sz="1800">
              <a:latin typeface="Calibri"/>
              <a:cs typeface="Calibri"/>
            </a:endParaRPr>
          </a:p>
        </p:txBody>
      </p:sp>
      <p:graphicFrame>
        <p:nvGraphicFramePr>
          <p:cNvPr id="3" name="object 3"/>
          <p:cNvGraphicFramePr>
            <a:graphicFrameLocks noGrp="1"/>
          </p:cNvGraphicFramePr>
          <p:nvPr/>
        </p:nvGraphicFramePr>
        <p:xfrm>
          <a:off x="1519237" y="3881437"/>
          <a:ext cx="6110605" cy="1520190"/>
        </p:xfrm>
        <a:graphic>
          <a:graphicData uri="http://schemas.openxmlformats.org/drawingml/2006/table">
            <a:tbl>
              <a:tblPr firstRow="1" bandRow="1">
                <a:tableStyleId>{2D5ABB26-0587-4C30-8999-92F81FD0307C}</a:tableStyleId>
              </a:tblPr>
              <a:tblGrid>
                <a:gridCol w="2032000"/>
                <a:gridCol w="2032000"/>
                <a:gridCol w="2032000"/>
              </a:tblGrid>
              <a:tr h="309943">
                <a:tc>
                  <a:txBody>
                    <a:bodyPr/>
                    <a:lstStyle/>
                    <a:p>
                      <a:pPr marL="69215">
                        <a:lnSpc>
                          <a:spcPct val="100000"/>
                        </a:lnSpc>
                        <a:spcBef>
                          <a:spcPts val="440"/>
                        </a:spcBef>
                      </a:pPr>
                      <a:r>
                        <a:rPr sz="1100" spc="-10" dirty="0">
                          <a:latin typeface="Times New Roman"/>
                          <a:cs typeface="Times New Roman"/>
                        </a:rPr>
                        <a:t>Interest</a:t>
                      </a:r>
                      <a:r>
                        <a:rPr sz="1100" dirty="0">
                          <a:latin typeface="Times New Roman"/>
                          <a:cs typeface="Times New Roman"/>
                        </a:rPr>
                        <a:t> </a:t>
                      </a:r>
                      <a:r>
                        <a:rPr sz="1100" spc="-5" dirty="0">
                          <a:latin typeface="Times New Roman"/>
                          <a:cs typeface="Times New Roman"/>
                        </a:rPr>
                        <a:t>[Pi]</a:t>
                      </a:r>
                      <a:endParaRPr sz="1100">
                        <a:latin typeface="Times New Roman"/>
                        <a:cs typeface="Times New Roman"/>
                      </a:endParaRPr>
                    </a:p>
                  </a:txBody>
                  <a:tcPr marL="0" marR="0" marT="55880" marB="0">
                    <a:lnL w="9525">
                      <a:solidFill>
                        <a:srgbClr val="D02131"/>
                      </a:solidFill>
                      <a:prstDash val="solid"/>
                    </a:lnL>
                    <a:lnR w="9525">
                      <a:solidFill>
                        <a:srgbClr val="D02131"/>
                      </a:solidFill>
                      <a:prstDash val="solid"/>
                    </a:lnR>
                    <a:lnT w="9525">
                      <a:solidFill>
                        <a:srgbClr val="D02131"/>
                      </a:solidFill>
                      <a:prstDash val="solid"/>
                    </a:lnT>
                    <a:solidFill>
                      <a:srgbClr val="C6CCBD"/>
                    </a:solidFill>
                  </a:tcPr>
                </a:tc>
                <a:tc>
                  <a:txBody>
                    <a:bodyPr/>
                    <a:lstStyle/>
                    <a:p>
                      <a:pPr marL="69850">
                        <a:lnSpc>
                          <a:spcPct val="100000"/>
                        </a:lnSpc>
                        <a:spcBef>
                          <a:spcPts val="440"/>
                        </a:spcBef>
                      </a:pPr>
                      <a:r>
                        <a:rPr sz="1100" spc="-10" dirty="0">
                          <a:latin typeface="Times New Roman"/>
                          <a:cs typeface="Times New Roman"/>
                        </a:rPr>
                        <a:t>Interest</a:t>
                      </a:r>
                      <a:r>
                        <a:rPr sz="1100" spc="-5" dirty="0">
                          <a:latin typeface="Times New Roman"/>
                          <a:cs typeface="Times New Roman"/>
                        </a:rPr>
                        <a:t> [Pj]</a:t>
                      </a:r>
                      <a:endParaRPr sz="1100">
                        <a:latin typeface="Times New Roman"/>
                        <a:cs typeface="Times New Roman"/>
                      </a:endParaRPr>
                    </a:p>
                  </a:txBody>
                  <a:tcPr marL="0" marR="0" marT="55880" marB="0">
                    <a:lnL w="9525">
                      <a:solidFill>
                        <a:srgbClr val="D02131"/>
                      </a:solidFill>
                      <a:prstDash val="solid"/>
                    </a:lnL>
                    <a:lnR w="9525">
                      <a:solidFill>
                        <a:srgbClr val="D02131"/>
                      </a:solidFill>
                      <a:prstDash val="solid"/>
                    </a:lnR>
                    <a:lnT w="9525">
                      <a:solidFill>
                        <a:srgbClr val="D02131"/>
                      </a:solidFill>
                      <a:prstDash val="solid"/>
                    </a:lnT>
                    <a:solidFill>
                      <a:srgbClr val="C6CCBD"/>
                    </a:solidFill>
                  </a:tcPr>
                </a:tc>
                <a:tc>
                  <a:txBody>
                    <a:bodyPr/>
                    <a:lstStyle/>
                    <a:p>
                      <a:pPr marL="70485">
                        <a:lnSpc>
                          <a:spcPct val="100000"/>
                        </a:lnSpc>
                        <a:spcBef>
                          <a:spcPts val="440"/>
                        </a:spcBef>
                      </a:pPr>
                      <a:r>
                        <a:rPr sz="1100" spc="-10" dirty="0">
                          <a:latin typeface="Times New Roman"/>
                          <a:cs typeface="Times New Roman"/>
                        </a:rPr>
                        <a:t>Process</a:t>
                      </a:r>
                      <a:r>
                        <a:rPr sz="1100" spc="10" dirty="0">
                          <a:latin typeface="Times New Roman"/>
                          <a:cs typeface="Times New Roman"/>
                        </a:rPr>
                        <a:t> </a:t>
                      </a:r>
                      <a:r>
                        <a:rPr sz="1100" spc="-20" dirty="0">
                          <a:latin typeface="Times New Roman"/>
                          <a:cs typeface="Times New Roman"/>
                        </a:rPr>
                        <a:t>which</a:t>
                      </a:r>
                      <a:r>
                        <a:rPr sz="1100" spc="50" dirty="0">
                          <a:latin typeface="Times New Roman"/>
                          <a:cs typeface="Times New Roman"/>
                        </a:rPr>
                        <a:t> </a:t>
                      </a:r>
                      <a:r>
                        <a:rPr sz="1100" spc="-20" dirty="0">
                          <a:latin typeface="Times New Roman"/>
                          <a:cs typeface="Times New Roman"/>
                        </a:rPr>
                        <a:t>get</a:t>
                      </a:r>
                      <a:r>
                        <a:rPr sz="1100" spc="55" dirty="0">
                          <a:latin typeface="Times New Roman"/>
                          <a:cs typeface="Times New Roman"/>
                        </a:rPr>
                        <a:t> </a:t>
                      </a:r>
                      <a:r>
                        <a:rPr sz="1100" spc="-10" dirty="0">
                          <a:latin typeface="Times New Roman"/>
                          <a:cs typeface="Times New Roman"/>
                        </a:rPr>
                        <a:t>the</a:t>
                      </a:r>
                      <a:r>
                        <a:rPr sz="1100" dirty="0">
                          <a:latin typeface="Times New Roman"/>
                          <a:cs typeface="Times New Roman"/>
                        </a:rPr>
                        <a:t> </a:t>
                      </a:r>
                      <a:r>
                        <a:rPr sz="1100" spc="-10" dirty="0">
                          <a:latin typeface="Times New Roman"/>
                          <a:cs typeface="Times New Roman"/>
                        </a:rPr>
                        <a:t>chance</a:t>
                      </a:r>
                      <a:endParaRPr sz="1100">
                        <a:latin typeface="Times New Roman"/>
                        <a:cs typeface="Times New Roman"/>
                      </a:endParaRPr>
                    </a:p>
                  </a:txBody>
                  <a:tcPr marL="0" marR="0" marT="55880" marB="0">
                    <a:lnL w="9525">
                      <a:solidFill>
                        <a:srgbClr val="D02131"/>
                      </a:solidFill>
                      <a:prstDash val="solid"/>
                    </a:lnL>
                    <a:lnR w="9525">
                      <a:solidFill>
                        <a:srgbClr val="D02131"/>
                      </a:solidFill>
                      <a:prstDash val="solid"/>
                    </a:lnR>
                    <a:lnT w="9525">
                      <a:solidFill>
                        <a:srgbClr val="D02131"/>
                      </a:solidFill>
                      <a:prstDash val="solid"/>
                    </a:lnT>
                    <a:solidFill>
                      <a:srgbClr val="C6CCBD"/>
                    </a:solidFill>
                  </a:tcPr>
                </a:tc>
              </a:tr>
              <a:tr h="422211">
                <a:tc>
                  <a:txBody>
                    <a:bodyPr/>
                    <a:lstStyle/>
                    <a:p>
                      <a:pPr marL="46355">
                        <a:lnSpc>
                          <a:spcPct val="100000"/>
                        </a:lnSpc>
                        <a:spcBef>
                          <a:spcPts val="245"/>
                        </a:spcBef>
                      </a:pPr>
                      <a:r>
                        <a:rPr sz="1100" dirty="0">
                          <a:solidFill>
                            <a:srgbClr val="333333"/>
                          </a:solidFill>
                          <a:latin typeface="Microsoft Sans Serif"/>
                          <a:cs typeface="Microsoft Sans Serif"/>
                        </a:rPr>
                        <a:t>True</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45"/>
                        </a:spcBef>
                      </a:pPr>
                      <a:r>
                        <a:rPr sz="1100" dirty="0">
                          <a:solidFill>
                            <a:srgbClr val="333333"/>
                          </a:solidFill>
                          <a:latin typeface="Microsoft Sans Serif"/>
                          <a:cs typeface="Microsoft Sans Serif"/>
                        </a:rPr>
                        <a:t>True</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marR="34290">
                        <a:lnSpc>
                          <a:spcPct val="100000"/>
                        </a:lnSpc>
                        <a:spcBef>
                          <a:spcPts val="245"/>
                        </a:spcBef>
                      </a:pPr>
                      <a:r>
                        <a:rPr sz="1100" dirty="0">
                          <a:solidFill>
                            <a:srgbClr val="333333"/>
                          </a:solidFill>
                          <a:latin typeface="Microsoft Sans Serif"/>
                          <a:cs typeface="Microsoft Sans Serif"/>
                        </a:rPr>
                        <a:t>The</a:t>
                      </a:r>
                      <a:r>
                        <a:rPr sz="1100" spc="155" dirty="0">
                          <a:solidFill>
                            <a:srgbClr val="333333"/>
                          </a:solidFill>
                          <a:latin typeface="Microsoft Sans Serif"/>
                          <a:cs typeface="Microsoft Sans Serif"/>
                        </a:rPr>
                        <a:t> </a:t>
                      </a:r>
                      <a:r>
                        <a:rPr sz="1100" spc="-5" dirty="0">
                          <a:solidFill>
                            <a:srgbClr val="333333"/>
                          </a:solidFill>
                          <a:latin typeface="Microsoft Sans Serif"/>
                          <a:cs typeface="Microsoft Sans Serif"/>
                        </a:rPr>
                        <a:t>process</a:t>
                      </a:r>
                      <a:r>
                        <a:rPr sz="1100" spc="155" dirty="0">
                          <a:solidFill>
                            <a:srgbClr val="333333"/>
                          </a:solidFill>
                          <a:latin typeface="Microsoft Sans Serif"/>
                          <a:cs typeface="Microsoft Sans Serif"/>
                        </a:rPr>
                        <a:t> </a:t>
                      </a:r>
                      <a:r>
                        <a:rPr sz="1100" spc="-5" dirty="0">
                          <a:solidFill>
                            <a:srgbClr val="333333"/>
                          </a:solidFill>
                          <a:latin typeface="Microsoft Sans Serif"/>
                          <a:cs typeface="Microsoft Sans Serif"/>
                        </a:rPr>
                        <a:t>which</a:t>
                      </a:r>
                      <a:r>
                        <a:rPr sz="1100" spc="145" dirty="0">
                          <a:solidFill>
                            <a:srgbClr val="333333"/>
                          </a:solidFill>
                          <a:latin typeface="Microsoft Sans Serif"/>
                          <a:cs typeface="Microsoft Sans Serif"/>
                        </a:rPr>
                        <a:t> </a:t>
                      </a:r>
                      <a:r>
                        <a:rPr sz="1100" spc="-5" dirty="0">
                          <a:solidFill>
                            <a:srgbClr val="333333"/>
                          </a:solidFill>
                          <a:latin typeface="Microsoft Sans Serif"/>
                          <a:cs typeface="Microsoft Sans Serif"/>
                        </a:rPr>
                        <a:t>first</a:t>
                      </a:r>
                      <a:r>
                        <a:rPr sz="1100" spc="155" dirty="0">
                          <a:solidFill>
                            <a:srgbClr val="333333"/>
                          </a:solidFill>
                          <a:latin typeface="Microsoft Sans Serif"/>
                          <a:cs typeface="Microsoft Sans Serif"/>
                        </a:rPr>
                        <a:t> </a:t>
                      </a:r>
                      <a:r>
                        <a:rPr sz="1100" spc="-5" dirty="0">
                          <a:solidFill>
                            <a:srgbClr val="333333"/>
                          </a:solidFill>
                          <a:latin typeface="Microsoft Sans Serif"/>
                          <a:cs typeface="Microsoft Sans Serif"/>
                        </a:rPr>
                        <a:t>shows </a:t>
                      </a:r>
                      <a:r>
                        <a:rPr sz="1100" spc="-280" dirty="0">
                          <a:solidFill>
                            <a:srgbClr val="333333"/>
                          </a:solidFill>
                          <a:latin typeface="Microsoft Sans Serif"/>
                          <a:cs typeface="Microsoft Sans Serif"/>
                        </a:rPr>
                        <a:t> </a:t>
                      </a:r>
                      <a:r>
                        <a:rPr sz="1100" dirty="0">
                          <a:solidFill>
                            <a:srgbClr val="333333"/>
                          </a:solidFill>
                          <a:latin typeface="Microsoft Sans Serif"/>
                          <a:cs typeface="Microsoft Sans Serif"/>
                        </a:rPr>
                        <a:t>interest.</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r>
              <a:tr h="259333">
                <a:tc>
                  <a:txBody>
                    <a:bodyPr/>
                    <a:lstStyle/>
                    <a:p>
                      <a:pPr marL="46355">
                        <a:lnSpc>
                          <a:spcPct val="100000"/>
                        </a:lnSpc>
                        <a:spcBef>
                          <a:spcPts val="285"/>
                        </a:spcBef>
                      </a:pPr>
                      <a:r>
                        <a:rPr sz="1100" dirty="0">
                          <a:solidFill>
                            <a:srgbClr val="333333"/>
                          </a:solidFill>
                          <a:latin typeface="Microsoft Sans Serif"/>
                          <a:cs typeface="Microsoft Sans Serif"/>
                        </a:rPr>
                        <a:t>True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spc="-5" dirty="0">
                          <a:solidFill>
                            <a:srgbClr val="333333"/>
                          </a:solidFill>
                          <a:latin typeface="Microsoft Sans Serif"/>
                          <a:cs typeface="Microsoft Sans Serif"/>
                        </a:rPr>
                        <a:t>False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dirty="0">
                          <a:solidFill>
                            <a:srgbClr val="333333"/>
                          </a:solidFill>
                          <a:latin typeface="Microsoft Sans Serif"/>
                          <a:cs typeface="Microsoft Sans Serif"/>
                        </a:rPr>
                        <a:t>Pi</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4">
                <a:tc>
                  <a:txBody>
                    <a:bodyPr/>
                    <a:lstStyle/>
                    <a:p>
                      <a:pPr marL="46355">
                        <a:lnSpc>
                          <a:spcPct val="100000"/>
                        </a:lnSpc>
                        <a:spcBef>
                          <a:spcPts val="285"/>
                        </a:spcBef>
                      </a:pPr>
                      <a:r>
                        <a:rPr sz="1100" spc="-5" dirty="0">
                          <a:solidFill>
                            <a:srgbClr val="333333"/>
                          </a:solidFill>
                          <a:latin typeface="Microsoft Sans Serif"/>
                          <a:cs typeface="Microsoft Sans Serif"/>
                        </a:rPr>
                        <a:t>False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True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dirty="0">
                          <a:solidFill>
                            <a:srgbClr val="333333"/>
                          </a:solidFill>
                          <a:latin typeface="Microsoft Sans Serif"/>
                          <a:cs typeface="Microsoft Sans Serif"/>
                        </a:rPr>
                        <a:t>Pj</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33">
                <a:tc>
                  <a:txBody>
                    <a:bodyPr/>
                    <a:lstStyle/>
                    <a:p>
                      <a:pPr marL="46355">
                        <a:lnSpc>
                          <a:spcPct val="100000"/>
                        </a:lnSpc>
                        <a:spcBef>
                          <a:spcPts val="285"/>
                        </a:spcBef>
                      </a:pPr>
                      <a:r>
                        <a:rPr sz="1100" spc="-5" dirty="0">
                          <a:solidFill>
                            <a:srgbClr val="333333"/>
                          </a:solidFill>
                          <a:latin typeface="Microsoft Sans Serif"/>
                          <a:cs typeface="Microsoft Sans Serif"/>
                        </a:rPr>
                        <a:t>False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spc="-5" dirty="0">
                          <a:solidFill>
                            <a:srgbClr val="333333"/>
                          </a:solidFill>
                          <a:latin typeface="Microsoft Sans Serif"/>
                          <a:cs typeface="Microsoft Sans Serif"/>
                        </a:rPr>
                        <a:t>False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dirty="0">
                          <a:solidFill>
                            <a:srgbClr val="333333"/>
                          </a:solidFill>
                          <a:latin typeface="Microsoft Sans Serif"/>
                          <a:cs typeface="Microsoft Sans Serif"/>
                        </a:rPr>
                        <a:t>X</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
        <p:nvSpPr>
          <p:cNvPr id="4" name="object 4"/>
          <p:cNvSpPr txBox="1"/>
          <p:nvPr/>
        </p:nvSpPr>
        <p:spPr>
          <a:xfrm>
            <a:off x="1984375" y="5659323"/>
            <a:ext cx="409194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Let's</a:t>
            </a:r>
            <a:r>
              <a:rPr sz="1800" spc="-20" dirty="0">
                <a:latin typeface="Calibri"/>
                <a:cs typeface="Calibri"/>
              </a:rPr>
              <a:t> </a:t>
            </a:r>
            <a:r>
              <a:rPr sz="1800" spc="-15" dirty="0">
                <a:latin typeface="Calibri"/>
                <a:cs typeface="Calibri"/>
              </a:rPr>
              <a:t>analyze</a:t>
            </a:r>
            <a:r>
              <a:rPr sz="1800" spc="10" dirty="0">
                <a:latin typeface="Calibri"/>
                <a:cs typeface="Calibri"/>
              </a:rPr>
              <a:t> </a:t>
            </a:r>
            <a:r>
              <a:rPr sz="1800" spc="-5" dirty="0">
                <a:latin typeface="Calibri"/>
                <a:cs typeface="Calibri"/>
              </a:rPr>
              <a:t>the</a:t>
            </a:r>
            <a:r>
              <a:rPr sz="1800" spc="25" dirty="0">
                <a:latin typeface="Calibri"/>
                <a:cs typeface="Calibri"/>
              </a:rPr>
              <a:t> </a:t>
            </a:r>
            <a:r>
              <a:rPr sz="1800" spc="-5" dirty="0">
                <a:latin typeface="Calibri"/>
                <a:cs typeface="Calibri"/>
              </a:rPr>
              <a:t>mechanism</a:t>
            </a:r>
            <a:r>
              <a:rPr sz="1800" spc="20" dirty="0">
                <a:latin typeface="Calibri"/>
                <a:cs typeface="Calibri"/>
              </a:rPr>
              <a:t> </a:t>
            </a:r>
            <a:r>
              <a:rPr sz="1800" dirty="0">
                <a:latin typeface="Calibri"/>
                <a:cs typeface="Calibri"/>
              </a:rPr>
              <a:t>on </a:t>
            </a:r>
            <a:r>
              <a:rPr sz="1800" spc="-5" dirty="0">
                <a:latin typeface="Calibri"/>
                <a:cs typeface="Calibri"/>
              </a:rPr>
              <a:t>the</a:t>
            </a:r>
            <a:r>
              <a:rPr sz="1800" spc="10" dirty="0">
                <a:latin typeface="Calibri"/>
                <a:cs typeface="Calibri"/>
              </a:rPr>
              <a:t> </a:t>
            </a:r>
            <a:r>
              <a:rPr sz="1800" spc="-5" dirty="0">
                <a:latin typeface="Calibri"/>
                <a:cs typeface="Calibri"/>
              </a:rPr>
              <a:t>basis</a:t>
            </a:r>
            <a:r>
              <a:rPr sz="1800" spc="5" dirty="0">
                <a:latin typeface="Calibri"/>
                <a:cs typeface="Calibri"/>
              </a:rPr>
              <a:t> </a:t>
            </a:r>
            <a:r>
              <a:rPr sz="1800" dirty="0">
                <a:latin typeface="Calibri"/>
                <a:cs typeface="Calibri"/>
              </a:rPr>
              <a:t>of</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requirements.</a:t>
            </a:r>
            <a:endParaRPr sz="180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6837" y="2738437"/>
          <a:ext cx="6110605" cy="1076960"/>
        </p:xfrm>
        <a:graphic>
          <a:graphicData uri="http://schemas.openxmlformats.org/drawingml/2006/table">
            <a:tbl>
              <a:tblPr firstRow="1" bandRow="1">
                <a:tableStyleId>{2D5ABB26-0587-4C30-8999-92F81FD0307C}</a:tableStyleId>
              </a:tblPr>
              <a:tblGrid>
                <a:gridCol w="1524000"/>
                <a:gridCol w="1524000"/>
                <a:gridCol w="1524000"/>
                <a:gridCol w="1524000"/>
              </a:tblGrid>
              <a:tr h="309943">
                <a:tc>
                  <a:txBody>
                    <a:bodyPr/>
                    <a:lstStyle/>
                    <a:p>
                      <a:pPr marL="69215">
                        <a:lnSpc>
                          <a:spcPct val="100000"/>
                        </a:lnSpc>
                        <a:spcBef>
                          <a:spcPts val="434"/>
                        </a:spcBef>
                      </a:pPr>
                      <a:r>
                        <a:rPr sz="1100" spc="-10" dirty="0">
                          <a:latin typeface="Times New Roman"/>
                          <a:cs typeface="Times New Roman"/>
                        </a:rPr>
                        <a:t>Process</a:t>
                      </a:r>
                      <a:r>
                        <a:rPr sz="1100" spc="-15" dirty="0">
                          <a:latin typeface="Times New Roman"/>
                          <a:cs typeface="Times New Roman"/>
                        </a:rPr>
                        <a:t> </a:t>
                      </a:r>
                      <a:r>
                        <a:rPr sz="1100" dirty="0">
                          <a:latin typeface="Times New Roman"/>
                          <a:cs typeface="Times New Roman"/>
                        </a:rPr>
                        <a:t>Pi</a:t>
                      </a:r>
                      <a:endParaRPr sz="1100">
                        <a:latin typeface="Times New Roman"/>
                        <a:cs typeface="Times New Roman"/>
                      </a:endParaRPr>
                    </a:p>
                  </a:txBody>
                  <a:tcPr marL="0" marR="0" marT="55244" marB="0">
                    <a:lnL w="9525">
                      <a:solidFill>
                        <a:srgbClr val="1F23A6"/>
                      </a:solidFill>
                      <a:prstDash val="solid"/>
                    </a:lnL>
                    <a:lnR w="9525">
                      <a:solidFill>
                        <a:srgbClr val="1F23A6"/>
                      </a:solidFill>
                      <a:prstDash val="solid"/>
                    </a:lnR>
                    <a:lnT w="9525">
                      <a:solidFill>
                        <a:srgbClr val="1F23A6"/>
                      </a:solidFill>
                      <a:prstDash val="solid"/>
                    </a:lnT>
                    <a:solidFill>
                      <a:srgbClr val="C6CCBD"/>
                    </a:solidFill>
                  </a:tcPr>
                </a:tc>
                <a:tc>
                  <a:txBody>
                    <a:bodyPr/>
                    <a:lstStyle/>
                    <a:p>
                      <a:pPr marL="69850">
                        <a:lnSpc>
                          <a:spcPct val="100000"/>
                        </a:lnSpc>
                        <a:spcBef>
                          <a:spcPts val="434"/>
                        </a:spcBef>
                      </a:pPr>
                      <a:r>
                        <a:rPr sz="1100" spc="-10" dirty="0">
                          <a:latin typeface="Times New Roman"/>
                          <a:cs typeface="Times New Roman"/>
                        </a:rPr>
                        <a:t>Process </a:t>
                      </a:r>
                      <a:r>
                        <a:rPr sz="1100" spc="10" dirty="0">
                          <a:latin typeface="Times New Roman"/>
                          <a:cs typeface="Times New Roman"/>
                        </a:rPr>
                        <a:t>Pj</a:t>
                      </a:r>
                      <a:endParaRPr sz="1100">
                        <a:latin typeface="Times New Roman"/>
                        <a:cs typeface="Times New Roman"/>
                      </a:endParaRPr>
                    </a:p>
                  </a:txBody>
                  <a:tcPr marL="0" marR="0" marT="55244" marB="0">
                    <a:lnL w="9525">
                      <a:solidFill>
                        <a:srgbClr val="1F23A6"/>
                      </a:solidFill>
                      <a:prstDash val="solid"/>
                    </a:lnL>
                    <a:lnR w="9525">
                      <a:solidFill>
                        <a:srgbClr val="1F23A6"/>
                      </a:solidFill>
                      <a:prstDash val="solid"/>
                    </a:lnR>
                    <a:lnT w="9525">
                      <a:solidFill>
                        <a:srgbClr val="1F23A6"/>
                      </a:solidFill>
                      <a:prstDash val="solid"/>
                    </a:lnT>
                    <a:solidFill>
                      <a:srgbClr val="C6CCBD"/>
                    </a:solidFill>
                  </a:tcPr>
                </a:tc>
                <a:tc>
                  <a:txBody>
                    <a:bodyPr/>
                    <a:lstStyle/>
                    <a:p>
                      <a:pPr marL="69850">
                        <a:lnSpc>
                          <a:spcPct val="100000"/>
                        </a:lnSpc>
                        <a:spcBef>
                          <a:spcPts val="434"/>
                        </a:spcBef>
                      </a:pPr>
                      <a:r>
                        <a:rPr sz="1100" spc="-10" dirty="0">
                          <a:latin typeface="Times New Roman"/>
                          <a:cs typeface="Times New Roman"/>
                        </a:rPr>
                        <a:t>Process</a:t>
                      </a:r>
                      <a:r>
                        <a:rPr sz="1100" spc="-15" dirty="0">
                          <a:latin typeface="Times New Roman"/>
                          <a:cs typeface="Times New Roman"/>
                        </a:rPr>
                        <a:t> </a:t>
                      </a:r>
                      <a:r>
                        <a:rPr sz="1100" dirty="0">
                          <a:latin typeface="Times New Roman"/>
                          <a:cs typeface="Times New Roman"/>
                        </a:rPr>
                        <a:t>Pi</a:t>
                      </a:r>
                      <a:endParaRPr sz="1100">
                        <a:latin typeface="Times New Roman"/>
                        <a:cs typeface="Times New Roman"/>
                      </a:endParaRPr>
                    </a:p>
                  </a:txBody>
                  <a:tcPr marL="0" marR="0" marT="55244" marB="0">
                    <a:lnL w="9525">
                      <a:solidFill>
                        <a:srgbClr val="1F23A6"/>
                      </a:solidFill>
                      <a:prstDash val="solid"/>
                    </a:lnL>
                    <a:lnR w="9525">
                      <a:solidFill>
                        <a:srgbClr val="1F23A6"/>
                      </a:solidFill>
                      <a:prstDash val="solid"/>
                    </a:lnR>
                    <a:lnT w="9525">
                      <a:solidFill>
                        <a:srgbClr val="1F23A6"/>
                      </a:solidFill>
                      <a:prstDash val="solid"/>
                    </a:lnT>
                    <a:solidFill>
                      <a:srgbClr val="C6CCBD"/>
                    </a:solidFill>
                  </a:tcPr>
                </a:tc>
                <a:tc>
                  <a:txBody>
                    <a:bodyPr/>
                    <a:lstStyle/>
                    <a:p>
                      <a:pPr marL="70485">
                        <a:lnSpc>
                          <a:spcPct val="100000"/>
                        </a:lnSpc>
                        <a:spcBef>
                          <a:spcPts val="434"/>
                        </a:spcBef>
                      </a:pPr>
                      <a:r>
                        <a:rPr sz="1100" spc="-5" dirty="0">
                          <a:latin typeface="Times New Roman"/>
                          <a:cs typeface="Times New Roman"/>
                        </a:rPr>
                        <a:t>Process</a:t>
                      </a:r>
                      <a:r>
                        <a:rPr sz="1100" spc="-30" dirty="0">
                          <a:latin typeface="Times New Roman"/>
                          <a:cs typeface="Times New Roman"/>
                        </a:rPr>
                        <a:t> </a:t>
                      </a:r>
                      <a:r>
                        <a:rPr sz="1100" spc="5" dirty="0">
                          <a:latin typeface="Times New Roman"/>
                          <a:cs typeface="Times New Roman"/>
                        </a:rPr>
                        <a:t>Pj</a:t>
                      </a:r>
                      <a:endParaRPr sz="1100">
                        <a:latin typeface="Times New Roman"/>
                        <a:cs typeface="Times New Roman"/>
                      </a:endParaRPr>
                    </a:p>
                  </a:txBody>
                  <a:tcPr marL="0" marR="0" marT="55244" marB="0">
                    <a:lnL w="9525">
                      <a:solidFill>
                        <a:srgbClr val="1F23A6"/>
                      </a:solidFill>
                      <a:prstDash val="solid"/>
                    </a:lnL>
                    <a:lnR w="9525">
                      <a:solidFill>
                        <a:srgbClr val="1F23A6"/>
                      </a:solidFill>
                      <a:prstDash val="solid"/>
                    </a:lnR>
                    <a:lnT w="9525">
                      <a:solidFill>
                        <a:srgbClr val="1F23A6"/>
                      </a:solidFill>
                      <a:prstDash val="solid"/>
                    </a:lnT>
                    <a:solidFill>
                      <a:srgbClr val="C6CCBD"/>
                    </a:solidFill>
                  </a:tcPr>
                </a:tc>
              </a:tr>
              <a:tr h="757491">
                <a:tc>
                  <a:txBody>
                    <a:bodyPr/>
                    <a:lstStyle/>
                    <a:p>
                      <a:pPr marL="314325" indent="-268605">
                        <a:lnSpc>
                          <a:spcPct val="100000"/>
                        </a:lnSpc>
                        <a:spcBef>
                          <a:spcPts val="244"/>
                        </a:spcBef>
                        <a:buAutoNum type="arabicPeriod"/>
                        <a:tabLst>
                          <a:tab pos="314325" algn="l"/>
                          <a:tab pos="314960" algn="l"/>
                          <a:tab pos="613410" algn="l"/>
                          <a:tab pos="963930" algn="l"/>
                          <a:tab pos="1195070" algn="l"/>
                        </a:tabLst>
                      </a:pPr>
                      <a:r>
                        <a:rPr sz="1100" spc="-15" dirty="0">
                          <a:solidFill>
                            <a:srgbClr val="333333"/>
                          </a:solidFill>
                          <a:latin typeface="Microsoft Sans Serif"/>
                          <a:cs typeface="Microsoft Sans Serif"/>
                        </a:rPr>
                        <a:t>Int	</a:t>
                      </a:r>
                      <a:r>
                        <a:rPr sz="1100" spc="-5" dirty="0">
                          <a:solidFill>
                            <a:srgbClr val="333333"/>
                          </a:solidFill>
                          <a:latin typeface="Microsoft Sans Serif"/>
                          <a:cs typeface="Microsoft Sans Serif"/>
                        </a:rPr>
                        <a:t>[Pi]	</a:t>
                      </a:r>
                      <a:r>
                        <a:rPr sz="1100" dirty="0">
                          <a:solidFill>
                            <a:srgbClr val="333333"/>
                          </a:solidFill>
                          <a:latin typeface="Microsoft Sans Serif"/>
                          <a:cs typeface="Microsoft Sans Serif"/>
                        </a:rPr>
                        <a:t>=	</a:t>
                      </a:r>
                      <a:r>
                        <a:rPr sz="1100" spc="-10" dirty="0">
                          <a:solidFill>
                            <a:srgbClr val="333333"/>
                          </a:solidFill>
                          <a:latin typeface="Microsoft Sans Serif"/>
                          <a:cs typeface="Microsoft Sans Serif"/>
                        </a:rPr>
                        <a:t>True</a:t>
                      </a:r>
                      <a:endParaRPr sz="1100">
                        <a:latin typeface="Microsoft Sans Serif"/>
                        <a:cs typeface="Microsoft Sans Serif"/>
                      </a:endParaRPr>
                    </a:p>
                    <a:p>
                      <a:pPr marL="272415" marR="33020" indent="-272415">
                        <a:lnSpc>
                          <a:spcPct val="100000"/>
                        </a:lnSpc>
                        <a:buAutoNum type="arabicPeriod"/>
                        <a:tabLst>
                          <a:tab pos="272415" algn="l"/>
                        </a:tabLst>
                      </a:pPr>
                      <a:r>
                        <a:rPr sz="1100" spc="-10" dirty="0">
                          <a:solidFill>
                            <a:srgbClr val="333333"/>
                          </a:solidFill>
                          <a:latin typeface="Microsoft Sans Serif"/>
                          <a:cs typeface="Microsoft Sans Serif"/>
                        </a:rPr>
                        <a:t>while</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(Int</a:t>
                      </a:r>
                      <a:r>
                        <a:rPr sz="1100" spc="245" dirty="0">
                          <a:solidFill>
                            <a:srgbClr val="333333"/>
                          </a:solidFill>
                          <a:latin typeface="Microsoft Sans Serif"/>
                          <a:cs typeface="Microsoft Sans Serif"/>
                        </a:rPr>
                        <a:t> </a:t>
                      </a:r>
                      <a:r>
                        <a:rPr sz="1100" spc="-10" dirty="0">
                          <a:solidFill>
                            <a:srgbClr val="333333"/>
                          </a:solidFill>
                          <a:latin typeface="Microsoft Sans Serif"/>
                          <a:cs typeface="Microsoft Sans Serif"/>
                        </a:rPr>
                        <a:t>[Pj]</a:t>
                      </a:r>
                      <a:r>
                        <a:rPr sz="1100" spc="250" dirty="0">
                          <a:solidFill>
                            <a:srgbClr val="333333"/>
                          </a:solidFill>
                          <a:latin typeface="Microsoft Sans Serif"/>
                          <a:cs typeface="Microsoft Sans Serif"/>
                        </a:rPr>
                        <a:t> </a:t>
                      </a:r>
                      <a:r>
                        <a:rPr sz="1100" spc="5" dirty="0">
                          <a:solidFill>
                            <a:srgbClr val="333333"/>
                          </a:solidFill>
                          <a:latin typeface="Microsoft Sans Serif"/>
                          <a:cs typeface="Microsoft Sans Serif"/>
                        </a:rPr>
                        <a:t>== </a:t>
                      </a:r>
                      <a:r>
                        <a:rPr sz="1100" spc="-280" dirty="0">
                          <a:solidFill>
                            <a:srgbClr val="333333"/>
                          </a:solidFill>
                          <a:latin typeface="Microsoft Sans Serif"/>
                          <a:cs typeface="Microsoft Sans Serif"/>
                        </a:rPr>
                        <a:t> </a:t>
                      </a:r>
                      <a:r>
                        <a:rPr sz="1100" dirty="0">
                          <a:solidFill>
                            <a:srgbClr val="333333"/>
                          </a:solidFill>
                          <a:latin typeface="Microsoft Sans Serif"/>
                          <a:cs typeface="Microsoft Sans Serif"/>
                        </a:rPr>
                        <a:t>True);</a:t>
                      </a:r>
                      <a:endParaRPr sz="1100">
                        <a:latin typeface="Microsoft Sans Serif"/>
                        <a:cs typeface="Microsoft Sans Serif"/>
                      </a:endParaRPr>
                    </a:p>
                    <a:p>
                      <a:pPr marL="201295" indent="-155575">
                        <a:lnSpc>
                          <a:spcPct val="100000"/>
                        </a:lnSpc>
                        <a:buAutoNum type="arabicPeriod"/>
                        <a:tabLst>
                          <a:tab pos="201930" algn="l"/>
                        </a:tabLst>
                      </a:pPr>
                      <a:r>
                        <a:rPr sz="1100" spc="-5" dirty="0">
                          <a:solidFill>
                            <a:srgbClr val="333333"/>
                          </a:solidFill>
                          <a:latin typeface="Microsoft Sans Serif"/>
                          <a:cs typeface="Microsoft Sans Serif"/>
                        </a:rPr>
                        <a:t>Critical</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Section</a:t>
                      </a:r>
                      <a:endParaRPr sz="1100">
                        <a:latin typeface="Microsoft Sans Serif"/>
                        <a:cs typeface="Microsoft Sans Serif"/>
                      </a:endParaRPr>
                    </a:p>
                  </a:txBody>
                  <a:tcPr marL="0" marR="0" marT="3111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314960" indent="-269240">
                        <a:lnSpc>
                          <a:spcPct val="100000"/>
                        </a:lnSpc>
                        <a:spcBef>
                          <a:spcPts val="244"/>
                        </a:spcBef>
                        <a:buAutoNum type="arabicPeriod"/>
                        <a:tabLst>
                          <a:tab pos="314960" algn="l"/>
                          <a:tab pos="315595" algn="l"/>
                          <a:tab pos="613410" algn="l"/>
                          <a:tab pos="964565" algn="l"/>
                          <a:tab pos="1195705" algn="l"/>
                        </a:tabLst>
                      </a:pPr>
                      <a:r>
                        <a:rPr sz="1100" spc="-15" dirty="0">
                          <a:solidFill>
                            <a:srgbClr val="333333"/>
                          </a:solidFill>
                          <a:latin typeface="Microsoft Sans Serif"/>
                          <a:cs typeface="Microsoft Sans Serif"/>
                        </a:rPr>
                        <a:t>Int	</a:t>
                      </a:r>
                      <a:r>
                        <a:rPr sz="1100" dirty="0">
                          <a:solidFill>
                            <a:srgbClr val="333333"/>
                          </a:solidFill>
                          <a:latin typeface="Microsoft Sans Serif"/>
                          <a:cs typeface="Microsoft Sans Serif"/>
                        </a:rPr>
                        <a:t>[Pj]	=	</a:t>
                      </a:r>
                      <a:r>
                        <a:rPr sz="1100" spc="-10" dirty="0">
                          <a:solidFill>
                            <a:srgbClr val="333333"/>
                          </a:solidFill>
                          <a:latin typeface="Microsoft Sans Serif"/>
                          <a:cs typeface="Microsoft Sans Serif"/>
                        </a:rPr>
                        <a:t>True</a:t>
                      </a:r>
                      <a:endParaRPr sz="1100">
                        <a:latin typeface="Microsoft Sans Serif"/>
                        <a:cs typeface="Microsoft Sans Serif"/>
                      </a:endParaRPr>
                    </a:p>
                    <a:p>
                      <a:pPr marL="1162685" indent="-1116965">
                        <a:lnSpc>
                          <a:spcPct val="100000"/>
                        </a:lnSpc>
                        <a:buAutoNum type="arabicPeriod"/>
                        <a:tabLst>
                          <a:tab pos="1162685" algn="l"/>
                          <a:tab pos="1163320" algn="l"/>
                        </a:tabLst>
                      </a:pPr>
                      <a:r>
                        <a:rPr sz="1100" spc="-10" dirty="0">
                          <a:solidFill>
                            <a:srgbClr val="333333"/>
                          </a:solidFill>
                          <a:latin typeface="Microsoft Sans Serif"/>
                          <a:cs typeface="Microsoft Sans Serif"/>
                        </a:rPr>
                        <a:t>while</a:t>
                      </a:r>
                      <a:endParaRPr sz="1100">
                        <a:latin typeface="Microsoft Sans Serif"/>
                        <a:cs typeface="Microsoft Sans Serif"/>
                      </a:endParaRPr>
                    </a:p>
                    <a:p>
                      <a:pPr marL="46355">
                        <a:lnSpc>
                          <a:spcPct val="100000"/>
                        </a:lnSpc>
                      </a:pPr>
                      <a:r>
                        <a:rPr sz="1100" dirty="0">
                          <a:solidFill>
                            <a:srgbClr val="333333"/>
                          </a:solidFill>
                          <a:latin typeface="Microsoft Sans Serif"/>
                          <a:cs typeface="Microsoft Sans Serif"/>
                        </a:rPr>
                        <a:t>(Int[Pi]==True);</a:t>
                      </a:r>
                      <a:endParaRPr sz="1100">
                        <a:latin typeface="Microsoft Sans Serif"/>
                        <a:cs typeface="Microsoft Sans Serif"/>
                      </a:endParaRPr>
                    </a:p>
                  </a:txBody>
                  <a:tcPr marL="0" marR="0" marT="3111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300355" indent="-254000">
                        <a:lnSpc>
                          <a:spcPct val="100000"/>
                        </a:lnSpc>
                        <a:spcBef>
                          <a:spcPts val="244"/>
                        </a:spcBef>
                        <a:buAutoNum type="arabicPeriod"/>
                        <a:tabLst>
                          <a:tab pos="300355" algn="l"/>
                          <a:tab pos="300990" algn="l"/>
                          <a:tab pos="586740" algn="l"/>
                          <a:tab pos="922019" algn="l"/>
                          <a:tab pos="1138555" algn="l"/>
                        </a:tabLst>
                      </a:pPr>
                      <a:r>
                        <a:rPr sz="1100" spc="-5" dirty="0">
                          <a:solidFill>
                            <a:srgbClr val="333333"/>
                          </a:solidFill>
                          <a:latin typeface="Microsoft Sans Serif"/>
                          <a:cs typeface="Microsoft Sans Serif"/>
                        </a:rPr>
                        <a:t>Int	[Pi]	</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False</a:t>
                      </a:r>
                      <a:endParaRPr sz="1100">
                        <a:latin typeface="Microsoft Sans Serif"/>
                        <a:cs typeface="Microsoft Sans Serif"/>
                      </a:endParaRPr>
                    </a:p>
                    <a:p>
                      <a:pPr marL="315595" indent="-269240">
                        <a:lnSpc>
                          <a:spcPct val="100000"/>
                        </a:lnSpc>
                        <a:buAutoNum type="arabicPeriod"/>
                        <a:tabLst>
                          <a:tab pos="315595" algn="l"/>
                          <a:tab pos="316230" algn="l"/>
                          <a:tab pos="614045" algn="l"/>
                          <a:tab pos="965200" algn="l"/>
                          <a:tab pos="1196340" algn="l"/>
                        </a:tabLst>
                      </a:pPr>
                      <a:r>
                        <a:rPr sz="1100" spc="-15" dirty="0">
                          <a:solidFill>
                            <a:srgbClr val="333333"/>
                          </a:solidFill>
                          <a:latin typeface="Microsoft Sans Serif"/>
                          <a:cs typeface="Microsoft Sans Serif"/>
                        </a:rPr>
                        <a:t>Int	</a:t>
                      </a:r>
                      <a:r>
                        <a:rPr sz="1100" spc="-5" dirty="0">
                          <a:solidFill>
                            <a:srgbClr val="333333"/>
                          </a:solidFill>
                          <a:latin typeface="Microsoft Sans Serif"/>
                          <a:cs typeface="Microsoft Sans Serif"/>
                        </a:rPr>
                        <a:t>[Pi]	</a:t>
                      </a:r>
                      <a:r>
                        <a:rPr sz="1100" dirty="0">
                          <a:solidFill>
                            <a:srgbClr val="333333"/>
                          </a:solidFill>
                          <a:latin typeface="Microsoft Sans Serif"/>
                          <a:cs typeface="Microsoft Sans Serif"/>
                        </a:rPr>
                        <a:t>=	</a:t>
                      </a:r>
                      <a:r>
                        <a:rPr sz="1100" spc="-10" dirty="0">
                          <a:solidFill>
                            <a:srgbClr val="333333"/>
                          </a:solidFill>
                          <a:latin typeface="Microsoft Sans Serif"/>
                          <a:cs typeface="Microsoft Sans Serif"/>
                        </a:rPr>
                        <a:t>True</a:t>
                      </a:r>
                      <a:endParaRPr sz="1100">
                        <a:latin typeface="Microsoft Sans Serif"/>
                        <a:cs typeface="Microsoft Sans Serif"/>
                      </a:endParaRPr>
                    </a:p>
                    <a:p>
                      <a:pPr marL="273050" indent="-226060">
                        <a:lnSpc>
                          <a:spcPct val="100000"/>
                        </a:lnSpc>
                        <a:buAutoNum type="arabicPeriod"/>
                        <a:tabLst>
                          <a:tab pos="273050" algn="l"/>
                        </a:tabLst>
                      </a:pPr>
                      <a:r>
                        <a:rPr sz="1100" spc="-10" dirty="0">
                          <a:solidFill>
                            <a:srgbClr val="333333"/>
                          </a:solidFill>
                          <a:latin typeface="Microsoft Sans Serif"/>
                          <a:cs typeface="Microsoft Sans Serif"/>
                        </a:rPr>
                        <a:t>while</a:t>
                      </a:r>
                      <a:r>
                        <a:rPr sz="1100" spc="565" dirty="0">
                          <a:solidFill>
                            <a:srgbClr val="333333"/>
                          </a:solidFill>
                          <a:latin typeface="Microsoft Sans Serif"/>
                          <a:cs typeface="Microsoft Sans Serif"/>
                        </a:rPr>
                        <a:t> </a:t>
                      </a:r>
                      <a:r>
                        <a:rPr sz="1100" spc="-5" dirty="0">
                          <a:solidFill>
                            <a:srgbClr val="333333"/>
                          </a:solidFill>
                          <a:latin typeface="Microsoft Sans Serif"/>
                          <a:cs typeface="Microsoft Sans Serif"/>
                        </a:rPr>
                        <a:t>(Int</a:t>
                      </a:r>
                      <a:r>
                        <a:rPr sz="1100" spc="535" dirty="0">
                          <a:solidFill>
                            <a:srgbClr val="333333"/>
                          </a:solidFill>
                          <a:latin typeface="Microsoft Sans Serif"/>
                          <a:cs typeface="Microsoft Sans Serif"/>
                        </a:rPr>
                        <a:t> </a:t>
                      </a:r>
                      <a:r>
                        <a:rPr sz="1100" spc="-10" dirty="0">
                          <a:solidFill>
                            <a:srgbClr val="333333"/>
                          </a:solidFill>
                          <a:latin typeface="Microsoft Sans Serif"/>
                          <a:cs typeface="Microsoft Sans Serif"/>
                        </a:rPr>
                        <a:t>[Pj]</a:t>
                      </a:r>
                      <a:r>
                        <a:rPr sz="1100" spc="535" dirty="0">
                          <a:solidFill>
                            <a:srgbClr val="333333"/>
                          </a:solidFill>
                          <a:latin typeface="Microsoft Sans Serif"/>
                          <a:cs typeface="Microsoft Sans Serif"/>
                        </a:rPr>
                        <a:t> </a:t>
                      </a:r>
                      <a:r>
                        <a:rPr sz="1100" dirty="0">
                          <a:solidFill>
                            <a:srgbClr val="333333"/>
                          </a:solidFill>
                          <a:latin typeface="Microsoft Sans Serif"/>
                          <a:cs typeface="Microsoft Sans Serif"/>
                        </a:rPr>
                        <a:t>==</a:t>
                      </a:r>
                      <a:endParaRPr sz="1100">
                        <a:latin typeface="Microsoft Sans Serif"/>
                        <a:cs typeface="Microsoft Sans Serif"/>
                      </a:endParaRPr>
                    </a:p>
                    <a:p>
                      <a:pPr marL="46990">
                        <a:lnSpc>
                          <a:spcPct val="100000"/>
                        </a:lnSpc>
                      </a:pPr>
                      <a:r>
                        <a:rPr sz="1100" dirty="0">
                          <a:solidFill>
                            <a:srgbClr val="333333"/>
                          </a:solidFill>
                          <a:latin typeface="Microsoft Sans Serif"/>
                          <a:cs typeface="Microsoft Sans Serif"/>
                        </a:rPr>
                        <a:t>True);</a:t>
                      </a:r>
                      <a:r>
                        <a:rPr sz="1100" spc="-40" dirty="0">
                          <a:solidFill>
                            <a:srgbClr val="333333"/>
                          </a:solidFill>
                          <a:latin typeface="Microsoft Sans Serif"/>
                          <a:cs typeface="Microsoft Sans Serif"/>
                        </a:rPr>
                        <a:t> </a:t>
                      </a:r>
                      <a:r>
                        <a:rPr sz="1100" spc="-5" dirty="0">
                          <a:solidFill>
                            <a:srgbClr val="333333"/>
                          </a:solidFill>
                          <a:latin typeface="Microsoft Sans Serif"/>
                          <a:cs typeface="Microsoft Sans Serif"/>
                        </a:rPr>
                        <a:t>//waiting</a:t>
                      </a:r>
                      <a:r>
                        <a:rPr sz="1100" spc="-25" dirty="0">
                          <a:solidFill>
                            <a:srgbClr val="333333"/>
                          </a:solidFill>
                          <a:latin typeface="Microsoft Sans Serif"/>
                          <a:cs typeface="Microsoft Sans Serif"/>
                        </a:rPr>
                        <a:t> </a:t>
                      </a:r>
                      <a:r>
                        <a:rPr sz="1100" spc="10" dirty="0">
                          <a:solidFill>
                            <a:srgbClr val="333333"/>
                          </a:solidFill>
                          <a:latin typeface="Microsoft Sans Serif"/>
                          <a:cs typeface="Microsoft Sans Serif"/>
                        </a:rPr>
                        <a:t>for</a:t>
                      </a:r>
                      <a:r>
                        <a:rPr sz="1100" spc="-45" dirty="0">
                          <a:solidFill>
                            <a:srgbClr val="333333"/>
                          </a:solidFill>
                          <a:latin typeface="Microsoft Sans Serif"/>
                          <a:cs typeface="Microsoft Sans Serif"/>
                        </a:rPr>
                        <a:t> </a:t>
                      </a:r>
                      <a:r>
                        <a:rPr sz="1100" dirty="0">
                          <a:solidFill>
                            <a:srgbClr val="333333"/>
                          </a:solidFill>
                          <a:latin typeface="Microsoft Sans Serif"/>
                          <a:cs typeface="Microsoft Sans Serif"/>
                        </a:rPr>
                        <a:t>Pj</a:t>
                      </a:r>
                      <a:endParaRPr sz="1100">
                        <a:latin typeface="Microsoft Sans Serif"/>
                        <a:cs typeface="Microsoft Sans Serif"/>
                      </a:endParaRPr>
                    </a:p>
                  </a:txBody>
                  <a:tcPr marL="0" marR="0" marT="3111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marR="31750">
                        <a:lnSpc>
                          <a:spcPct val="100000"/>
                        </a:lnSpc>
                        <a:spcBef>
                          <a:spcPts val="244"/>
                        </a:spcBef>
                      </a:pPr>
                      <a:r>
                        <a:rPr sz="1100" spc="5" dirty="0">
                          <a:solidFill>
                            <a:srgbClr val="333333"/>
                          </a:solidFill>
                          <a:latin typeface="Microsoft Sans Serif"/>
                          <a:cs typeface="Microsoft Sans Serif"/>
                        </a:rPr>
                        <a:t>1.</a:t>
                      </a:r>
                      <a:r>
                        <a:rPr sz="1100" spc="145" dirty="0">
                          <a:solidFill>
                            <a:srgbClr val="333333"/>
                          </a:solidFill>
                          <a:latin typeface="Microsoft Sans Serif"/>
                          <a:cs typeface="Microsoft Sans Serif"/>
                        </a:rPr>
                        <a:t> </a:t>
                      </a:r>
                      <a:r>
                        <a:rPr sz="1100" spc="5" dirty="0">
                          <a:solidFill>
                            <a:srgbClr val="333333"/>
                          </a:solidFill>
                          <a:latin typeface="Microsoft Sans Serif"/>
                          <a:cs typeface="Microsoft Sans Serif"/>
                        </a:rPr>
                        <a:t>While</a:t>
                      </a:r>
                      <a:r>
                        <a:rPr sz="1100" spc="190" dirty="0">
                          <a:solidFill>
                            <a:srgbClr val="333333"/>
                          </a:solidFill>
                          <a:latin typeface="Microsoft Sans Serif"/>
                          <a:cs typeface="Microsoft Sans Serif"/>
                        </a:rPr>
                        <a:t> </a:t>
                      </a:r>
                      <a:r>
                        <a:rPr sz="1100" spc="-5" dirty="0">
                          <a:solidFill>
                            <a:srgbClr val="333333"/>
                          </a:solidFill>
                          <a:latin typeface="Microsoft Sans Serif"/>
                          <a:cs typeface="Microsoft Sans Serif"/>
                        </a:rPr>
                        <a:t>(Int</a:t>
                      </a:r>
                      <a:r>
                        <a:rPr sz="1100" spc="180" dirty="0">
                          <a:solidFill>
                            <a:srgbClr val="333333"/>
                          </a:solidFill>
                          <a:latin typeface="Microsoft Sans Serif"/>
                          <a:cs typeface="Microsoft Sans Serif"/>
                        </a:rPr>
                        <a:t> </a:t>
                      </a:r>
                      <a:r>
                        <a:rPr sz="1100" spc="-5" dirty="0">
                          <a:solidFill>
                            <a:srgbClr val="333333"/>
                          </a:solidFill>
                          <a:latin typeface="Microsoft Sans Serif"/>
                          <a:cs typeface="Microsoft Sans Serif"/>
                        </a:rPr>
                        <a:t>[Pi]</a:t>
                      </a:r>
                      <a:r>
                        <a:rPr sz="1100" spc="185" dirty="0">
                          <a:solidFill>
                            <a:srgbClr val="333333"/>
                          </a:solidFill>
                          <a:latin typeface="Microsoft Sans Serif"/>
                          <a:cs typeface="Microsoft Sans Serif"/>
                        </a:rPr>
                        <a:t> </a:t>
                      </a:r>
                      <a:r>
                        <a:rPr sz="1100" dirty="0">
                          <a:solidFill>
                            <a:srgbClr val="333333"/>
                          </a:solidFill>
                          <a:latin typeface="Microsoft Sans Serif"/>
                          <a:cs typeface="Microsoft Sans Serif"/>
                        </a:rPr>
                        <a:t>== </a:t>
                      </a:r>
                      <a:r>
                        <a:rPr sz="1100" spc="-280" dirty="0">
                          <a:solidFill>
                            <a:srgbClr val="333333"/>
                          </a:solidFill>
                          <a:latin typeface="Microsoft Sans Serif"/>
                          <a:cs typeface="Microsoft Sans Serif"/>
                        </a:rPr>
                        <a:t> </a:t>
                      </a:r>
                      <a:r>
                        <a:rPr sz="1100" dirty="0">
                          <a:solidFill>
                            <a:srgbClr val="333333"/>
                          </a:solidFill>
                          <a:latin typeface="Microsoft Sans Serif"/>
                          <a:cs typeface="Microsoft Sans Serif"/>
                        </a:rPr>
                        <a:t>True);</a:t>
                      </a:r>
                      <a:r>
                        <a:rPr sz="1100" spc="-35" dirty="0">
                          <a:solidFill>
                            <a:srgbClr val="333333"/>
                          </a:solidFill>
                          <a:latin typeface="Microsoft Sans Serif"/>
                          <a:cs typeface="Microsoft Sans Serif"/>
                        </a:rPr>
                        <a:t> </a:t>
                      </a:r>
                      <a:r>
                        <a:rPr sz="1100" spc="-5" dirty="0">
                          <a:solidFill>
                            <a:srgbClr val="333333"/>
                          </a:solidFill>
                          <a:latin typeface="Microsoft Sans Serif"/>
                          <a:cs typeface="Microsoft Sans Serif"/>
                        </a:rPr>
                        <a:t>//waiting</a:t>
                      </a:r>
                      <a:r>
                        <a:rPr sz="1100" spc="-20" dirty="0">
                          <a:solidFill>
                            <a:srgbClr val="333333"/>
                          </a:solidFill>
                          <a:latin typeface="Microsoft Sans Serif"/>
                          <a:cs typeface="Microsoft Sans Serif"/>
                        </a:rPr>
                        <a:t> </a:t>
                      </a:r>
                      <a:r>
                        <a:rPr sz="1100" spc="10" dirty="0">
                          <a:solidFill>
                            <a:srgbClr val="333333"/>
                          </a:solidFill>
                          <a:latin typeface="Microsoft Sans Serif"/>
                          <a:cs typeface="Microsoft Sans Serif"/>
                        </a:rPr>
                        <a:t>for</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Pj</a:t>
                      </a:r>
                      <a:endParaRPr sz="1100">
                        <a:latin typeface="Microsoft Sans Serif"/>
                        <a:cs typeface="Microsoft Sans Serif"/>
                      </a:endParaRPr>
                    </a:p>
                  </a:txBody>
                  <a:tcPr marL="0" marR="0" marT="31114" marB="0">
                    <a:lnL w="9525">
                      <a:solidFill>
                        <a:srgbClr val="C6CCBD"/>
                      </a:solidFill>
                      <a:prstDash val="solid"/>
                    </a:lnL>
                    <a:lnR w="9525">
                      <a:solidFill>
                        <a:srgbClr val="C6CCBD"/>
                      </a:solidFill>
                      <a:prstDash val="solid"/>
                    </a:lnR>
                    <a:lnB w="9525">
                      <a:solidFill>
                        <a:srgbClr val="C6CCBD"/>
                      </a:solidFill>
                      <a:prstDash val="solid"/>
                    </a:lnB>
                  </a:tcPr>
                </a:tc>
              </a:tr>
            </a:tbl>
          </a:graphicData>
        </a:graphic>
      </p:graphicFrame>
      <p:sp>
        <p:nvSpPr>
          <p:cNvPr id="3" name="object 3"/>
          <p:cNvSpPr txBox="1"/>
          <p:nvPr/>
        </p:nvSpPr>
        <p:spPr>
          <a:xfrm>
            <a:off x="841044" y="571880"/>
            <a:ext cx="7849234" cy="1995170"/>
          </a:xfrm>
          <a:prstGeom prst="rect">
            <a:avLst/>
          </a:prstGeom>
        </p:spPr>
        <p:txBody>
          <a:bodyPr vert="horz" wrap="square" lIns="0" tIns="13970" rIns="0" bIns="0" rtlCol="0">
            <a:spAutoFit/>
          </a:bodyPr>
          <a:lstStyle/>
          <a:p>
            <a:pPr marL="12700">
              <a:lnSpc>
                <a:spcPct val="100000"/>
              </a:lnSpc>
              <a:spcBef>
                <a:spcPts val="110"/>
              </a:spcBef>
            </a:pPr>
            <a:r>
              <a:rPr sz="1500" spc="5" dirty="0">
                <a:solidFill>
                  <a:srgbClr val="600A4A"/>
                </a:solidFill>
                <a:latin typeface="Microsoft Sans Serif"/>
                <a:cs typeface="Microsoft Sans Serif"/>
              </a:rPr>
              <a:t>Mutual</a:t>
            </a:r>
            <a:r>
              <a:rPr sz="1500" spc="-60" dirty="0">
                <a:solidFill>
                  <a:srgbClr val="600A4A"/>
                </a:solidFill>
                <a:latin typeface="Microsoft Sans Serif"/>
                <a:cs typeface="Microsoft Sans Serif"/>
              </a:rPr>
              <a:t> </a:t>
            </a:r>
            <a:r>
              <a:rPr sz="1500" dirty="0">
                <a:solidFill>
                  <a:srgbClr val="600A4A"/>
                </a:solidFill>
                <a:latin typeface="Microsoft Sans Serif"/>
                <a:cs typeface="Microsoft Sans Serif"/>
              </a:rPr>
              <a:t>Exclusion</a:t>
            </a:r>
            <a:endParaRPr sz="1500">
              <a:latin typeface="Microsoft Sans Serif"/>
              <a:cs typeface="Microsoft Sans Serif"/>
            </a:endParaRPr>
          </a:p>
          <a:p>
            <a:pPr marL="12700" marR="5080" algn="just">
              <a:lnSpc>
                <a:spcPct val="100000"/>
              </a:lnSpc>
              <a:spcBef>
                <a:spcPts val="10"/>
              </a:spcBef>
            </a:pPr>
            <a:r>
              <a:rPr sz="1200" dirty="0">
                <a:solidFill>
                  <a:srgbClr val="333333"/>
                </a:solidFill>
                <a:latin typeface="Microsoft Sans Serif"/>
                <a:cs typeface="Microsoft Sans Serif"/>
              </a:rPr>
              <a:t>In </a:t>
            </a:r>
            <a:r>
              <a:rPr sz="1200" spc="-5" dirty="0">
                <a:solidFill>
                  <a:srgbClr val="333333"/>
                </a:solidFill>
                <a:latin typeface="Microsoft Sans Serif"/>
                <a:cs typeface="Microsoft Sans Serif"/>
              </a:rPr>
              <a:t>interested </a:t>
            </a:r>
            <a:r>
              <a:rPr sz="1200" spc="-10" dirty="0">
                <a:solidFill>
                  <a:srgbClr val="333333"/>
                </a:solidFill>
                <a:latin typeface="Microsoft Sans Serif"/>
                <a:cs typeface="Microsoft Sans Serif"/>
              </a:rPr>
              <a:t>variable mechanism, </a:t>
            </a:r>
            <a:r>
              <a:rPr sz="1200" spc="5" dirty="0">
                <a:solidFill>
                  <a:srgbClr val="333333"/>
                </a:solidFill>
                <a:latin typeface="Microsoft Sans Serif"/>
                <a:cs typeface="Microsoft Sans Serif"/>
              </a:rPr>
              <a:t>if </a:t>
            </a:r>
            <a:r>
              <a:rPr sz="1200" spc="-5" dirty="0">
                <a:solidFill>
                  <a:srgbClr val="333333"/>
                </a:solidFill>
                <a:latin typeface="Microsoft Sans Serif"/>
                <a:cs typeface="Microsoft Sans Serif"/>
              </a:rPr>
              <a:t>one </a:t>
            </a:r>
            <a:r>
              <a:rPr sz="1200" spc="-10" dirty="0">
                <a:solidFill>
                  <a:srgbClr val="333333"/>
                </a:solidFill>
                <a:latin typeface="Microsoft Sans Serif"/>
                <a:cs typeface="Microsoft Sans Serif"/>
              </a:rPr>
              <a:t>process </a:t>
            </a:r>
            <a:r>
              <a:rPr sz="1200" spc="5" dirty="0">
                <a:solidFill>
                  <a:srgbClr val="333333"/>
                </a:solidFill>
                <a:latin typeface="Microsoft Sans Serif"/>
                <a:cs typeface="Microsoft Sans Serif"/>
              </a:rPr>
              <a:t>is </a:t>
            </a:r>
            <a:r>
              <a:rPr sz="1200" spc="-5" dirty="0">
                <a:solidFill>
                  <a:srgbClr val="333333"/>
                </a:solidFill>
                <a:latin typeface="Microsoft Sans Serif"/>
                <a:cs typeface="Microsoft Sans Serif"/>
              </a:rPr>
              <a:t>interested </a:t>
            </a:r>
            <a:r>
              <a:rPr sz="1200" spc="5" dirty="0">
                <a:solidFill>
                  <a:srgbClr val="333333"/>
                </a:solidFill>
                <a:latin typeface="Microsoft Sans Serif"/>
                <a:cs typeface="Microsoft Sans Serif"/>
              </a:rPr>
              <a:t>in </a:t>
            </a:r>
            <a:r>
              <a:rPr sz="1200" spc="-5" dirty="0">
                <a:solidFill>
                  <a:srgbClr val="333333"/>
                </a:solidFill>
                <a:latin typeface="Microsoft Sans Serif"/>
                <a:cs typeface="Microsoft Sans Serif"/>
              </a:rPr>
              <a:t>getting into </a:t>
            </a:r>
            <a:r>
              <a:rPr sz="1200" dirty="0">
                <a:solidFill>
                  <a:srgbClr val="333333"/>
                </a:solidFill>
                <a:latin typeface="Microsoft Sans Serif"/>
                <a:cs typeface="Microsoft Sans Serif"/>
              </a:rPr>
              <a:t>the </a:t>
            </a:r>
            <a:r>
              <a:rPr sz="1200" spc="-10" dirty="0">
                <a:solidFill>
                  <a:srgbClr val="333333"/>
                </a:solidFill>
                <a:latin typeface="Microsoft Sans Serif"/>
                <a:cs typeface="Microsoft Sans Serif"/>
              </a:rPr>
              <a:t>CPU </a:t>
            </a:r>
            <a:r>
              <a:rPr sz="1200" spc="-5" dirty="0">
                <a:solidFill>
                  <a:srgbClr val="333333"/>
                </a:solidFill>
                <a:latin typeface="Microsoft Sans Serif"/>
                <a:cs typeface="Microsoft Sans Serif"/>
              </a:rPr>
              <a:t>then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other process </a:t>
            </a:r>
            <a:r>
              <a:rPr sz="1200" spc="-15" dirty="0">
                <a:solidFill>
                  <a:srgbClr val="333333"/>
                </a:solidFill>
                <a:latin typeface="Microsoft Sans Serif"/>
                <a:cs typeface="Microsoft Sans Serif"/>
              </a:rPr>
              <a:t>will </a:t>
            </a:r>
            <a:r>
              <a:rPr sz="1200" spc="-5" dirty="0">
                <a:solidFill>
                  <a:srgbClr val="333333"/>
                </a:solidFill>
                <a:latin typeface="Microsoft Sans Serif"/>
                <a:cs typeface="Microsoft Sans Serif"/>
              </a:rPr>
              <a:t>wait </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until </a:t>
            </a:r>
            <a:r>
              <a:rPr sz="1200" spc="5" dirty="0">
                <a:solidFill>
                  <a:srgbClr val="333333"/>
                </a:solidFill>
                <a:latin typeface="Microsoft Sans Serif"/>
                <a:cs typeface="Microsoft Sans Serif"/>
              </a:rPr>
              <a:t>it </a:t>
            </a:r>
            <a:r>
              <a:rPr sz="1200" spc="-10" dirty="0">
                <a:solidFill>
                  <a:srgbClr val="333333"/>
                </a:solidFill>
                <a:latin typeface="Microsoft Sans Serif"/>
                <a:cs typeface="Microsoft Sans Serif"/>
              </a:rPr>
              <a:t>becomes </a:t>
            </a:r>
            <a:r>
              <a:rPr sz="1200" spc="-5" dirty="0">
                <a:solidFill>
                  <a:srgbClr val="333333"/>
                </a:solidFill>
                <a:latin typeface="Microsoft Sans Serif"/>
                <a:cs typeface="Microsoft Sans Serif"/>
              </a:rPr>
              <a:t>uninterested. Therefore, </a:t>
            </a:r>
            <a:r>
              <a:rPr sz="1200" spc="-10" dirty="0">
                <a:solidFill>
                  <a:srgbClr val="333333"/>
                </a:solidFill>
                <a:latin typeface="Microsoft Sans Serif"/>
                <a:cs typeface="Microsoft Sans Serif"/>
              </a:rPr>
              <a:t>more </a:t>
            </a:r>
            <a:r>
              <a:rPr sz="1200" spc="-5" dirty="0">
                <a:solidFill>
                  <a:srgbClr val="333333"/>
                </a:solidFill>
                <a:latin typeface="Microsoft Sans Serif"/>
                <a:cs typeface="Microsoft Sans Serif"/>
              </a:rPr>
              <a:t>than </a:t>
            </a:r>
            <a:r>
              <a:rPr sz="1200" spc="-10" dirty="0">
                <a:solidFill>
                  <a:srgbClr val="333333"/>
                </a:solidFill>
                <a:latin typeface="Microsoft Sans Serif"/>
                <a:cs typeface="Microsoft Sans Serif"/>
              </a:rPr>
              <a:t>one </a:t>
            </a:r>
            <a:r>
              <a:rPr sz="1200" spc="-5" dirty="0">
                <a:solidFill>
                  <a:srgbClr val="333333"/>
                </a:solidFill>
                <a:latin typeface="Microsoft Sans Serif"/>
                <a:cs typeface="Microsoft Sans Serif"/>
              </a:rPr>
              <a:t>process </a:t>
            </a:r>
            <a:r>
              <a:rPr sz="1200" spc="-10" dirty="0">
                <a:solidFill>
                  <a:srgbClr val="333333"/>
                </a:solidFill>
                <a:latin typeface="Microsoft Sans Serif"/>
                <a:cs typeface="Microsoft Sans Serif"/>
              </a:rPr>
              <a:t>can never </a:t>
            </a:r>
            <a:r>
              <a:rPr sz="1200" spc="-15" dirty="0">
                <a:solidFill>
                  <a:srgbClr val="333333"/>
                </a:solidFill>
                <a:latin typeface="Microsoft Sans Serif"/>
                <a:cs typeface="Microsoft Sans Serif"/>
              </a:rPr>
              <a:t>be </a:t>
            </a:r>
            <a:r>
              <a:rPr sz="1200" spc="-5" dirty="0">
                <a:solidFill>
                  <a:srgbClr val="333333"/>
                </a:solidFill>
                <a:latin typeface="Microsoft Sans Serif"/>
                <a:cs typeface="Microsoft Sans Serif"/>
              </a:rPr>
              <a:t>present </a:t>
            </a:r>
            <a:r>
              <a:rPr sz="1200" spc="-10" dirty="0">
                <a:solidFill>
                  <a:srgbClr val="333333"/>
                </a:solidFill>
                <a:latin typeface="Microsoft Sans Serif"/>
                <a:cs typeface="Microsoft Sans Serif"/>
              </a:rPr>
              <a:t>in the critical section </a:t>
            </a:r>
            <a:r>
              <a:rPr sz="1200" dirty="0">
                <a:solidFill>
                  <a:srgbClr val="333333"/>
                </a:solidFill>
                <a:latin typeface="Microsoft Sans Serif"/>
                <a:cs typeface="Microsoft Sans Serif"/>
              </a:rPr>
              <a:t>at the </a:t>
            </a:r>
            <a:r>
              <a:rPr sz="1200" spc="5" dirty="0">
                <a:solidFill>
                  <a:srgbClr val="333333"/>
                </a:solidFill>
                <a:latin typeface="Microsoft Sans Serif"/>
                <a:cs typeface="Microsoft Sans Serif"/>
              </a:rPr>
              <a:t> </a:t>
            </a:r>
            <a:r>
              <a:rPr sz="1200" spc="-15" dirty="0">
                <a:solidFill>
                  <a:srgbClr val="333333"/>
                </a:solidFill>
                <a:latin typeface="Microsoft Sans Serif"/>
                <a:cs typeface="Microsoft Sans Serif"/>
              </a:rPr>
              <a:t>same</a:t>
            </a:r>
            <a:r>
              <a:rPr sz="1200" spc="45"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hence</a:t>
            </a:r>
            <a:r>
              <a:rPr sz="1200" dirty="0">
                <a:solidFill>
                  <a:srgbClr val="333333"/>
                </a:solidFill>
                <a:latin typeface="Microsoft Sans Serif"/>
                <a:cs typeface="Microsoft Sans Serif"/>
              </a:rPr>
              <a:t> the </a:t>
            </a:r>
            <a:r>
              <a:rPr sz="1200" spc="-5" dirty="0">
                <a:solidFill>
                  <a:srgbClr val="333333"/>
                </a:solidFill>
                <a:latin typeface="Microsoft Sans Serif"/>
                <a:cs typeface="Microsoft Sans Serif"/>
              </a:rPr>
              <a:t>mechanism</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guarantees</a:t>
            </a:r>
            <a:r>
              <a:rPr sz="1200" spc="-50" dirty="0">
                <a:solidFill>
                  <a:srgbClr val="333333"/>
                </a:solidFill>
                <a:latin typeface="Microsoft Sans Serif"/>
                <a:cs typeface="Microsoft Sans Serif"/>
              </a:rPr>
              <a:t> </a:t>
            </a:r>
            <a:r>
              <a:rPr sz="1200" spc="-10" dirty="0">
                <a:solidFill>
                  <a:srgbClr val="333333"/>
                </a:solidFill>
                <a:latin typeface="Microsoft Sans Serif"/>
                <a:cs typeface="Microsoft Sans Serif"/>
              </a:rPr>
              <a:t>mutual</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exclusion.</a:t>
            </a:r>
            <a:endParaRPr sz="1200">
              <a:latin typeface="Microsoft Sans Serif"/>
              <a:cs typeface="Microsoft Sans Serif"/>
            </a:endParaRPr>
          </a:p>
          <a:p>
            <a:pPr marL="12700">
              <a:lnSpc>
                <a:spcPts val="1789"/>
              </a:lnSpc>
            </a:pPr>
            <a:r>
              <a:rPr sz="1500" spc="5" dirty="0">
                <a:solidFill>
                  <a:srgbClr val="600A4A"/>
                </a:solidFill>
                <a:latin typeface="Microsoft Sans Serif"/>
                <a:cs typeface="Microsoft Sans Serif"/>
              </a:rPr>
              <a:t>Progress</a:t>
            </a:r>
            <a:endParaRPr sz="1500">
              <a:latin typeface="Microsoft Sans Serif"/>
              <a:cs typeface="Microsoft Sans Serif"/>
            </a:endParaRPr>
          </a:p>
          <a:p>
            <a:pPr marL="12700" algn="just">
              <a:lnSpc>
                <a:spcPct val="100000"/>
              </a:lnSpc>
              <a:spcBef>
                <a:spcPts val="15"/>
              </a:spcBef>
            </a:pPr>
            <a:r>
              <a:rPr sz="1200" dirty="0">
                <a:solidFill>
                  <a:srgbClr val="333333"/>
                </a:solidFill>
                <a:latin typeface="Microsoft Sans Serif"/>
                <a:cs typeface="Microsoft Sans Serif"/>
              </a:rPr>
              <a:t>In</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this</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mechanism,</a:t>
            </a:r>
            <a:r>
              <a:rPr sz="1200" spc="225" dirty="0">
                <a:solidFill>
                  <a:srgbClr val="333333"/>
                </a:solidFill>
                <a:latin typeface="Microsoft Sans Serif"/>
                <a:cs typeface="Microsoft Sans Serif"/>
              </a:rPr>
              <a:t> </a:t>
            </a:r>
            <a:r>
              <a:rPr sz="1200" spc="5" dirty="0">
                <a:solidFill>
                  <a:srgbClr val="333333"/>
                </a:solidFill>
                <a:latin typeface="Microsoft Sans Serif"/>
                <a:cs typeface="Microsoft Sans Serif"/>
              </a:rPr>
              <a:t>if</a:t>
            </a:r>
            <a:r>
              <a:rPr sz="1200" spc="185" dirty="0">
                <a:solidFill>
                  <a:srgbClr val="333333"/>
                </a:solidFill>
                <a:latin typeface="Microsoft Sans Serif"/>
                <a:cs typeface="Microsoft Sans Serif"/>
              </a:rPr>
              <a:t> </a:t>
            </a:r>
            <a:r>
              <a:rPr sz="1200" dirty="0">
                <a:solidFill>
                  <a:srgbClr val="333333"/>
                </a:solidFill>
                <a:latin typeface="Microsoft Sans Serif"/>
                <a:cs typeface="Microsoft Sans Serif"/>
              </a:rPr>
              <a:t>a</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r>
              <a:rPr sz="1200" spc="17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not</a:t>
            </a:r>
            <a:r>
              <a:rPr sz="1200" spc="165" dirty="0">
                <a:solidFill>
                  <a:srgbClr val="333333"/>
                </a:solidFill>
                <a:latin typeface="Microsoft Sans Serif"/>
                <a:cs typeface="Microsoft Sans Serif"/>
              </a:rPr>
              <a:t> </a:t>
            </a:r>
            <a:r>
              <a:rPr sz="1200" spc="-5" dirty="0">
                <a:solidFill>
                  <a:srgbClr val="333333"/>
                </a:solidFill>
                <a:latin typeface="Microsoft Sans Serif"/>
                <a:cs typeface="Microsoft Sans Serif"/>
              </a:rPr>
              <a:t>interested</a:t>
            </a:r>
            <a:r>
              <a:rPr sz="1200" spc="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getting</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into</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critical</a:t>
            </a:r>
            <a:r>
              <a:rPr sz="1200" spc="215" dirty="0">
                <a:solidFill>
                  <a:srgbClr val="333333"/>
                </a:solidFill>
                <a:latin typeface="Microsoft Sans Serif"/>
                <a:cs typeface="Microsoft Sans Serif"/>
              </a:rPr>
              <a:t> </a:t>
            </a:r>
            <a:r>
              <a:rPr sz="1200" spc="-5" dirty="0">
                <a:solidFill>
                  <a:srgbClr val="333333"/>
                </a:solidFill>
                <a:latin typeface="Microsoft Sans Serif"/>
                <a:cs typeface="Microsoft Sans Serif"/>
              </a:rPr>
              <a:t>section</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then</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it</a:t>
            </a:r>
            <a:r>
              <a:rPr sz="1200" spc="215" dirty="0">
                <a:solidFill>
                  <a:srgbClr val="333333"/>
                </a:solidFill>
                <a:latin typeface="Microsoft Sans Serif"/>
                <a:cs typeface="Microsoft Sans Serif"/>
              </a:rPr>
              <a:t> </a:t>
            </a:r>
            <a:r>
              <a:rPr sz="1200" spc="-15" dirty="0">
                <a:solidFill>
                  <a:srgbClr val="333333"/>
                </a:solidFill>
                <a:latin typeface="Microsoft Sans Serif"/>
                <a:cs typeface="Microsoft Sans Serif"/>
              </a:rPr>
              <a:t>will</a:t>
            </a:r>
            <a:r>
              <a:rPr sz="1200" spc="210" dirty="0">
                <a:solidFill>
                  <a:srgbClr val="333333"/>
                </a:solidFill>
                <a:latin typeface="Microsoft Sans Serif"/>
                <a:cs typeface="Microsoft Sans Serif"/>
              </a:rPr>
              <a:t> </a:t>
            </a:r>
            <a:r>
              <a:rPr sz="1200" dirty="0">
                <a:solidFill>
                  <a:srgbClr val="333333"/>
                </a:solidFill>
                <a:latin typeface="Microsoft Sans Serif"/>
                <a:cs typeface="Microsoft Sans Serif"/>
              </a:rPr>
              <a:t>not</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stop</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other</a:t>
            </a:r>
            <a:endParaRPr sz="1200">
              <a:latin typeface="Microsoft Sans Serif"/>
              <a:cs typeface="Microsoft Sans Serif"/>
            </a:endParaRPr>
          </a:p>
          <a:p>
            <a:pPr marL="12700" algn="just">
              <a:lnSpc>
                <a:spcPts val="1435"/>
              </a:lnSpc>
            </a:pPr>
            <a:r>
              <a:rPr sz="1200" dirty="0">
                <a:solidFill>
                  <a:srgbClr val="333333"/>
                </a:solidFill>
                <a:latin typeface="Microsoft Sans Serif"/>
                <a:cs typeface="Microsoft Sans Serif"/>
              </a:rPr>
              <a:t>process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from</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getting</a:t>
            </a:r>
            <a:r>
              <a:rPr sz="1200" spc="-35" dirty="0">
                <a:solidFill>
                  <a:srgbClr val="333333"/>
                </a:solidFill>
                <a:latin typeface="Microsoft Sans Serif"/>
                <a:cs typeface="Microsoft Sans Serif"/>
              </a:rPr>
              <a:t> </a:t>
            </a:r>
            <a:r>
              <a:rPr sz="1200" dirty="0">
                <a:solidFill>
                  <a:srgbClr val="333333"/>
                </a:solidFill>
                <a:latin typeface="Microsoft Sans Serif"/>
                <a:cs typeface="Microsoft Sans Serif"/>
              </a:rPr>
              <a:t>into</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critical</a:t>
            </a:r>
            <a:r>
              <a:rPr sz="1200" spc="-40" dirty="0">
                <a:solidFill>
                  <a:srgbClr val="333333"/>
                </a:solidFill>
                <a:latin typeface="Microsoft Sans Serif"/>
                <a:cs typeface="Microsoft Sans Serif"/>
              </a:rPr>
              <a:t> </a:t>
            </a:r>
            <a:r>
              <a:rPr sz="1200" dirty="0">
                <a:solidFill>
                  <a:srgbClr val="333333"/>
                </a:solidFill>
                <a:latin typeface="Microsoft Sans Serif"/>
                <a:cs typeface="Microsoft Sans Serif"/>
              </a:rPr>
              <a:t>section.</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Therefore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progress</a:t>
            </a:r>
            <a:r>
              <a:rPr sz="1200" spc="-55" dirty="0">
                <a:solidFill>
                  <a:srgbClr val="333333"/>
                </a:solidFill>
                <a:latin typeface="Microsoft Sans Serif"/>
                <a:cs typeface="Microsoft Sans Serif"/>
              </a:rPr>
              <a:t> </a:t>
            </a:r>
            <a:r>
              <a:rPr sz="1200" spc="-5" dirty="0">
                <a:solidFill>
                  <a:srgbClr val="333333"/>
                </a:solidFill>
                <a:latin typeface="Microsoft Sans Serif"/>
                <a:cs typeface="Microsoft Sans Serif"/>
              </a:rPr>
              <a:t>will</a:t>
            </a:r>
            <a:r>
              <a:rPr sz="1200" dirty="0">
                <a:solidFill>
                  <a:srgbClr val="333333"/>
                </a:solidFill>
                <a:latin typeface="Microsoft Sans Serif"/>
                <a:cs typeface="Microsoft Sans Serif"/>
              </a:rPr>
              <a:t> definitely</a:t>
            </a:r>
            <a:r>
              <a:rPr sz="1200" spc="-60" dirty="0">
                <a:solidFill>
                  <a:srgbClr val="333333"/>
                </a:solidFill>
                <a:latin typeface="Microsoft Sans Serif"/>
                <a:cs typeface="Microsoft Sans Serif"/>
              </a:rPr>
              <a:t> </a:t>
            </a:r>
            <a:r>
              <a:rPr sz="1200" spc="-5" dirty="0">
                <a:solidFill>
                  <a:srgbClr val="333333"/>
                </a:solidFill>
                <a:latin typeface="Microsoft Sans Serif"/>
                <a:cs typeface="Microsoft Sans Serif"/>
              </a:rPr>
              <a:t>be</a:t>
            </a:r>
            <a:r>
              <a:rPr sz="1200" spc="5" dirty="0">
                <a:solidFill>
                  <a:srgbClr val="333333"/>
                </a:solidFill>
                <a:latin typeface="Microsoft Sans Serif"/>
                <a:cs typeface="Microsoft Sans Serif"/>
              </a:rPr>
              <a:t> provided</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by</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this</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method.</a:t>
            </a:r>
            <a:endParaRPr sz="1200">
              <a:latin typeface="Microsoft Sans Serif"/>
              <a:cs typeface="Microsoft Sans Serif"/>
            </a:endParaRPr>
          </a:p>
          <a:p>
            <a:pPr marL="12700">
              <a:lnSpc>
                <a:spcPts val="1795"/>
              </a:lnSpc>
            </a:pPr>
            <a:r>
              <a:rPr sz="1500" dirty="0">
                <a:solidFill>
                  <a:srgbClr val="600A4A"/>
                </a:solidFill>
                <a:latin typeface="Microsoft Sans Serif"/>
                <a:cs typeface="Microsoft Sans Serif"/>
              </a:rPr>
              <a:t>Bounded</a:t>
            </a:r>
            <a:r>
              <a:rPr sz="1500" spc="-45" dirty="0">
                <a:solidFill>
                  <a:srgbClr val="600A4A"/>
                </a:solidFill>
                <a:latin typeface="Microsoft Sans Serif"/>
                <a:cs typeface="Microsoft Sans Serif"/>
              </a:rPr>
              <a:t> </a:t>
            </a:r>
            <a:r>
              <a:rPr sz="1500" dirty="0">
                <a:solidFill>
                  <a:srgbClr val="600A4A"/>
                </a:solidFill>
                <a:latin typeface="Microsoft Sans Serif"/>
                <a:cs typeface="Microsoft Sans Serif"/>
              </a:rPr>
              <a:t>Waiting</a:t>
            </a:r>
            <a:endParaRPr sz="1500">
              <a:latin typeface="Microsoft Sans Serif"/>
              <a:cs typeface="Microsoft Sans Serif"/>
            </a:endParaRPr>
          </a:p>
          <a:p>
            <a:pPr marL="12700" algn="just">
              <a:lnSpc>
                <a:spcPct val="100000"/>
              </a:lnSpc>
              <a:spcBef>
                <a:spcPts val="15"/>
              </a:spcBef>
            </a:pPr>
            <a:r>
              <a:rPr sz="1200" spc="-70" dirty="0">
                <a:solidFill>
                  <a:srgbClr val="333333"/>
                </a:solidFill>
                <a:latin typeface="Microsoft Sans Serif"/>
                <a:cs typeface="Microsoft Sans Serif"/>
              </a:rPr>
              <a:t>To</a:t>
            </a:r>
            <a:r>
              <a:rPr sz="1200" spc="235" dirty="0">
                <a:solidFill>
                  <a:srgbClr val="333333"/>
                </a:solidFill>
                <a:latin typeface="Microsoft Sans Serif"/>
                <a:cs typeface="Microsoft Sans Serif"/>
              </a:rPr>
              <a:t> </a:t>
            </a:r>
            <a:r>
              <a:rPr sz="1200" spc="-5" dirty="0">
                <a:solidFill>
                  <a:srgbClr val="333333"/>
                </a:solidFill>
                <a:latin typeface="Microsoft Sans Serif"/>
                <a:cs typeface="Microsoft Sans Serif"/>
              </a:rPr>
              <a:t>analyze</a:t>
            </a:r>
            <a:r>
              <a:rPr sz="1200" spc="250" dirty="0">
                <a:solidFill>
                  <a:srgbClr val="333333"/>
                </a:solidFill>
                <a:latin typeface="Microsoft Sans Serif"/>
                <a:cs typeface="Microsoft Sans Serif"/>
              </a:rPr>
              <a:t> </a:t>
            </a:r>
            <a:r>
              <a:rPr sz="1200" spc="-10" dirty="0">
                <a:solidFill>
                  <a:srgbClr val="333333"/>
                </a:solidFill>
                <a:latin typeface="Microsoft Sans Serif"/>
                <a:cs typeface="Microsoft Sans Serif"/>
              </a:rPr>
              <a:t>bounded</a:t>
            </a:r>
            <a:r>
              <a:rPr sz="1200" spc="245" dirty="0">
                <a:solidFill>
                  <a:srgbClr val="333333"/>
                </a:solidFill>
                <a:latin typeface="Microsoft Sans Serif"/>
                <a:cs typeface="Microsoft Sans Serif"/>
              </a:rPr>
              <a:t> </a:t>
            </a:r>
            <a:r>
              <a:rPr sz="1200" spc="-10" dirty="0">
                <a:solidFill>
                  <a:srgbClr val="333333"/>
                </a:solidFill>
                <a:latin typeface="Microsoft Sans Serif"/>
                <a:cs typeface="Microsoft Sans Serif"/>
              </a:rPr>
              <a:t>waiting,</a:t>
            </a:r>
            <a:r>
              <a:rPr sz="1200" spc="245" dirty="0">
                <a:solidFill>
                  <a:srgbClr val="333333"/>
                </a:solidFill>
                <a:latin typeface="Microsoft Sans Serif"/>
                <a:cs typeface="Microsoft Sans Serif"/>
              </a:rPr>
              <a:t> </a:t>
            </a:r>
            <a:r>
              <a:rPr sz="1200" spc="-5" dirty="0">
                <a:solidFill>
                  <a:srgbClr val="333333"/>
                </a:solidFill>
                <a:latin typeface="Microsoft Sans Serif"/>
                <a:cs typeface="Microsoft Sans Serif"/>
              </a:rPr>
              <a:t>let</a:t>
            </a:r>
            <a:r>
              <a:rPr sz="1200" spc="240" dirty="0">
                <a:solidFill>
                  <a:srgbClr val="333333"/>
                </a:solidFill>
                <a:latin typeface="Microsoft Sans Serif"/>
                <a:cs typeface="Microsoft Sans Serif"/>
              </a:rPr>
              <a:t> </a:t>
            </a:r>
            <a:r>
              <a:rPr sz="1200" spc="-5" dirty="0">
                <a:solidFill>
                  <a:srgbClr val="333333"/>
                </a:solidFill>
                <a:latin typeface="Microsoft Sans Serif"/>
                <a:cs typeface="Microsoft Sans Serif"/>
              </a:rPr>
              <a:t>us</a:t>
            </a:r>
            <a:r>
              <a:rPr sz="1200" spc="235" dirty="0">
                <a:solidFill>
                  <a:srgbClr val="333333"/>
                </a:solidFill>
                <a:latin typeface="Microsoft Sans Serif"/>
                <a:cs typeface="Microsoft Sans Serif"/>
              </a:rPr>
              <a:t> </a:t>
            </a:r>
            <a:r>
              <a:rPr sz="1200" spc="-5" dirty="0">
                <a:solidFill>
                  <a:srgbClr val="333333"/>
                </a:solidFill>
                <a:latin typeface="Microsoft Sans Serif"/>
                <a:cs typeface="Microsoft Sans Serif"/>
              </a:rPr>
              <a:t>consider</a:t>
            </a:r>
            <a:r>
              <a:rPr sz="1200" spc="225" dirty="0">
                <a:solidFill>
                  <a:srgbClr val="333333"/>
                </a:solidFill>
                <a:latin typeface="Microsoft Sans Serif"/>
                <a:cs typeface="Microsoft Sans Serif"/>
              </a:rPr>
              <a:t> </a:t>
            </a:r>
            <a:r>
              <a:rPr sz="1200" spc="-10" dirty="0">
                <a:solidFill>
                  <a:srgbClr val="333333"/>
                </a:solidFill>
                <a:latin typeface="Microsoft Sans Serif"/>
                <a:cs typeface="Microsoft Sans Serif"/>
              </a:rPr>
              <a:t>two</a:t>
            </a:r>
            <a:r>
              <a:rPr sz="1200" spc="240" dirty="0">
                <a:solidFill>
                  <a:srgbClr val="333333"/>
                </a:solidFill>
                <a:latin typeface="Microsoft Sans Serif"/>
                <a:cs typeface="Microsoft Sans Serif"/>
              </a:rPr>
              <a:t> </a:t>
            </a:r>
            <a:r>
              <a:rPr sz="1200" dirty="0">
                <a:solidFill>
                  <a:srgbClr val="333333"/>
                </a:solidFill>
                <a:latin typeface="Microsoft Sans Serif"/>
                <a:cs typeface="Microsoft Sans Serif"/>
              </a:rPr>
              <a:t>processes</a:t>
            </a:r>
            <a:r>
              <a:rPr sz="1200" spc="240" dirty="0">
                <a:solidFill>
                  <a:srgbClr val="333333"/>
                </a:solidFill>
                <a:latin typeface="Microsoft Sans Serif"/>
                <a:cs typeface="Microsoft Sans Serif"/>
              </a:rPr>
              <a:t> </a:t>
            </a:r>
            <a:r>
              <a:rPr sz="1200" spc="-10" dirty="0">
                <a:solidFill>
                  <a:srgbClr val="333333"/>
                </a:solidFill>
                <a:latin typeface="Microsoft Sans Serif"/>
                <a:cs typeface="Microsoft Sans Serif"/>
              </a:rPr>
              <a:t>Pi</a:t>
            </a:r>
            <a:r>
              <a:rPr sz="1200" spc="260" dirty="0">
                <a:solidFill>
                  <a:srgbClr val="333333"/>
                </a:solidFill>
                <a:latin typeface="Microsoft Sans Serif"/>
                <a:cs typeface="Microsoft Sans Serif"/>
              </a:rPr>
              <a:t> </a:t>
            </a:r>
            <a:r>
              <a:rPr sz="1200" spc="-10" dirty="0">
                <a:solidFill>
                  <a:srgbClr val="333333"/>
                </a:solidFill>
                <a:latin typeface="Microsoft Sans Serif"/>
                <a:cs typeface="Microsoft Sans Serif"/>
              </a:rPr>
              <a:t>and</a:t>
            </a:r>
            <a:r>
              <a:rPr sz="1200" spc="245" dirty="0">
                <a:solidFill>
                  <a:srgbClr val="333333"/>
                </a:solidFill>
                <a:latin typeface="Microsoft Sans Serif"/>
                <a:cs typeface="Microsoft Sans Serif"/>
              </a:rPr>
              <a:t> </a:t>
            </a:r>
            <a:r>
              <a:rPr sz="1200" spc="-20" dirty="0">
                <a:solidFill>
                  <a:srgbClr val="333333"/>
                </a:solidFill>
                <a:latin typeface="Microsoft Sans Serif"/>
                <a:cs typeface="Microsoft Sans Serif"/>
              </a:rPr>
              <a:t>Pj,</a:t>
            </a:r>
            <a:r>
              <a:rPr sz="1200" spc="240"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r>
              <a:rPr sz="1200" spc="24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40" dirty="0">
                <a:solidFill>
                  <a:srgbClr val="333333"/>
                </a:solidFill>
                <a:latin typeface="Microsoft Sans Serif"/>
                <a:cs typeface="Microsoft Sans Serif"/>
              </a:rPr>
              <a:t> </a:t>
            </a:r>
            <a:r>
              <a:rPr sz="1200" spc="-5" dirty="0">
                <a:solidFill>
                  <a:srgbClr val="333333"/>
                </a:solidFill>
                <a:latin typeface="Microsoft Sans Serif"/>
                <a:cs typeface="Microsoft Sans Serif"/>
              </a:rPr>
              <a:t>cooperative</a:t>
            </a:r>
            <a:r>
              <a:rPr sz="1200" spc="24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processes</a:t>
            </a:r>
            <a:r>
              <a:rPr sz="1200" spc="245" dirty="0">
                <a:solidFill>
                  <a:srgbClr val="333333"/>
                </a:solidFill>
                <a:latin typeface="Microsoft Sans Serif"/>
                <a:cs typeface="Microsoft Sans Serif"/>
              </a:rPr>
              <a:t> </a:t>
            </a:r>
            <a:r>
              <a:rPr sz="1200" spc="-10" dirty="0">
                <a:solidFill>
                  <a:srgbClr val="333333"/>
                </a:solidFill>
                <a:latin typeface="Microsoft Sans Serif"/>
                <a:cs typeface="Microsoft Sans Serif"/>
              </a:rPr>
              <a:t>wants</a:t>
            </a:r>
            <a:r>
              <a:rPr sz="1200" spc="24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endParaRPr sz="1200">
              <a:latin typeface="Microsoft Sans Serif"/>
              <a:cs typeface="Microsoft Sans Serif"/>
            </a:endParaRPr>
          </a:p>
          <a:p>
            <a:pPr marL="12700" algn="just">
              <a:lnSpc>
                <a:spcPct val="100000"/>
              </a:lnSpc>
            </a:pPr>
            <a:r>
              <a:rPr sz="1200" spc="-5" dirty="0">
                <a:solidFill>
                  <a:srgbClr val="333333"/>
                </a:solidFill>
                <a:latin typeface="Microsoft Sans Serif"/>
                <a:cs typeface="Microsoft Sans Serif"/>
              </a:rPr>
              <a:t>execute</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 critical</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section.</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instructions</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executed</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by</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processes</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shown</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below</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relative</a:t>
            </a:r>
            <a:r>
              <a:rPr sz="1200" spc="-35" dirty="0">
                <a:solidFill>
                  <a:srgbClr val="333333"/>
                </a:solidFill>
                <a:latin typeface="Microsoft Sans Serif"/>
                <a:cs typeface="Microsoft Sans Serif"/>
              </a:rPr>
              <a:t> </a:t>
            </a:r>
            <a:r>
              <a:rPr sz="1200" spc="-15" dirty="0">
                <a:solidFill>
                  <a:srgbClr val="333333"/>
                </a:solidFill>
                <a:latin typeface="Microsoft Sans Serif"/>
                <a:cs typeface="Microsoft Sans Serif"/>
              </a:rPr>
              <a:t>manner.</a:t>
            </a:r>
            <a:endParaRPr sz="1200">
              <a:latin typeface="Microsoft Sans Serif"/>
              <a:cs typeface="Microsoft Sans Serif"/>
            </a:endParaRPr>
          </a:p>
        </p:txBody>
      </p:sp>
      <p:sp>
        <p:nvSpPr>
          <p:cNvPr id="4" name="object 4"/>
          <p:cNvSpPr txBox="1"/>
          <p:nvPr/>
        </p:nvSpPr>
        <p:spPr>
          <a:xfrm>
            <a:off x="612444" y="3987749"/>
            <a:ext cx="7999730" cy="2372995"/>
          </a:xfrm>
          <a:prstGeom prst="rect">
            <a:avLst/>
          </a:prstGeom>
        </p:spPr>
        <p:txBody>
          <a:bodyPr vert="horz" wrap="square" lIns="0" tIns="12065" rIns="0" bIns="0" rtlCol="0">
            <a:spAutoFit/>
          </a:bodyPr>
          <a:lstStyle/>
          <a:p>
            <a:pPr marL="12700" algn="just">
              <a:lnSpc>
                <a:spcPct val="100000"/>
              </a:lnSpc>
              <a:spcBef>
                <a:spcPts val="95"/>
              </a:spcBef>
            </a:pPr>
            <a:r>
              <a:rPr sz="1400" spc="-15" dirty="0">
                <a:latin typeface="Calibri"/>
                <a:cs typeface="Calibri"/>
              </a:rPr>
              <a:t>Initially,</a:t>
            </a:r>
            <a:r>
              <a:rPr sz="1400" spc="60" dirty="0">
                <a:latin typeface="Calibri"/>
                <a:cs typeface="Calibri"/>
              </a:rPr>
              <a:t> </a:t>
            </a:r>
            <a:r>
              <a:rPr sz="1400" spc="-15" dirty="0">
                <a:latin typeface="Calibri"/>
                <a:cs typeface="Calibri"/>
              </a:rPr>
              <a:t>the</a:t>
            </a:r>
            <a:r>
              <a:rPr sz="1400" spc="50" dirty="0">
                <a:latin typeface="Calibri"/>
                <a:cs typeface="Calibri"/>
              </a:rPr>
              <a:t> </a:t>
            </a:r>
            <a:r>
              <a:rPr sz="1400" spc="-5" dirty="0">
                <a:latin typeface="Calibri"/>
                <a:cs typeface="Calibri"/>
              </a:rPr>
              <a:t>interest</a:t>
            </a:r>
            <a:r>
              <a:rPr sz="1400" spc="40" dirty="0">
                <a:latin typeface="Calibri"/>
                <a:cs typeface="Calibri"/>
              </a:rPr>
              <a:t> </a:t>
            </a:r>
            <a:r>
              <a:rPr sz="1400" spc="-5" dirty="0">
                <a:latin typeface="Calibri"/>
                <a:cs typeface="Calibri"/>
              </a:rPr>
              <a:t>variable</a:t>
            </a:r>
            <a:r>
              <a:rPr sz="1400" spc="20" dirty="0">
                <a:latin typeface="Calibri"/>
                <a:cs typeface="Calibri"/>
              </a:rPr>
              <a:t> </a:t>
            </a:r>
            <a:r>
              <a:rPr sz="1400" dirty="0">
                <a:latin typeface="Calibri"/>
                <a:cs typeface="Calibri"/>
              </a:rPr>
              <a:t>of</a:t>
            </a:r>
            <a:r>
              <a:rPr sz="1400" spc="55" dirty="0">
                <a:latin typeface="Calibri"/>
                <a:cs typeface="Calibri"/>
              </a:rPr>
              <a:t> </a:t>
            </a:r>
            <a:r>
              <a:rPr sz="1400" spc="-5" dirty="0">
                <a:latin typeface="Calibri"/>
                <a:cs typeface="Calibri"/>
              </a:rPr>
              <a:t>both</a:t>
            </a:r>
            <a:r>
              <a:rPr sz="1400" spc="35" dirty="0">
                <a:latin typeface="Calibri"/>
                <a:cs typeface="Calibri"/>
              </a:rPr>
              <a:t> </a:t>
            </a:r>
            <a:r>
              <a:rPr sz="1400" spc="-5" dirty="0">
                <a:latin typeface="Calibri"/>
                <a:cs typeface="Calibri"/>
              </a:rPr>
              <a:t>the</a:t>
            </a:r>
            <a:r>
              <a:rPr sz="1400" spc="50" dirty="0">
                <a:latin typeface="Calibri"/>
                <a:cs typeface="Calibri"/>
              </a:rPr>
              <a:t> </a:t>
            </a:r>
            <a:r>
              <a:rPr sz="1400" spc="-5" dirty="0">
                <a:latin typeface="Calibri"/>
                <a:cs typeface="Calibri"/>
              </a:rPr>
              <a:t>processes</a:t>
            </a:r>
            <a:r>
              <a:rPr sz="1400" spc="40" dirty="0">
                <a:latin typeface="Calibri"/>
                <a:cs typeface="Calibri"/>
              </a:rPr>
              <a:t> </a:t>
            </a:r>
            <a:r>
              <a:rPr sz="1400" spc="-10" dirty="0">
                <a:latin typeface="Calibri"/>
                <a:cs typeface="Calibri"/>
              </a:rPr>
              <a:t>is</a:t>
            </a:r>
            <a:r>
              <a:rPr sz="1400" spc="25" dirty="0">
                <a:latin typeface="Calibri"/>
                <a:cs typeface="Calibri"/>
              </a:rPr>
              <a:t> </a:t>
            </a:r>
            <a:r>
              <a:rPr sz="1400" b="1" spc="-10" dirty="0">
                <a:latin typeface="Calibri"/>
                <a:cs typeface="Calibri"/>
              </a:rPr>
              <a:t>false</a:t>
            </a:r>
            <a:r>
              <a:rPr sz="1400" spc="-10" dirty="0">
                <a:latin typeface="Calibri"/>
                <a:cs typeface="Calibri"/>
              </a:rPr>
              <a:t>.</a:t>
            </a:r>
            <a:r>
              <a:rPr sz="1400" spc="30" dirty="0">
                <a:latin typeface="Calibri"/>
                <a:cs typeface="Calibri"/>
              </a:rPr>
              <a:t> </a:t>
            </a:r>
            <a:r>
              <a:rPr sz="1400" spc="-5" dirty="0">
                <a:latin typeface="Calibri"/>
                <a:cs typeface="Calibri"/>
              </a:rPr>
              <a:t>The</a:t>
            </a:r>
            <a:r>
              <a:rPr sz="1400" spc="50" dirty="0">
                <a:latin typeface="Calibri"/>
                <a:cs typeface="Calibri"/>
              </a:rPr>
              <a:t> </a:t>
            </a:r>
            <a:r>
              <a:rPr sz="1400" spc="-5" dirty="0">
                <a:latin typeface="Calibri"/>
                <a:cs typeface="Calibri"/>
              </a:rPr>
              <a:t>process</a:t>
            </a:r>
            <a:r>
              <a:rPr sz="1400" spc="30" dirty="0">
                <a:latin typeface="Calibri"/>
                <a:cs typeface="Calibri"/>
              </a:rPr>
              <a:t> </a:t>
            </a:r>
            <a:r>
              <a:rPr sz="1400" spc="-5" dirty="0">
                <a:latin typeface="Calibri"/>
                <a:cs typeface="Calibri"/>
              </a:rPr>
              <a:t>Pi</a:t>
            </a:r>
            <a:r>
              <a:rPr sz="1400" spc="15" dirty="0">
                <a:latin typeface="Calibri"/>
                <a:cs typeface="Calibri"/>
              </a:rPr>
              <a:t> </a:t>
            </a:r>
            <a:r>
              <a:rPr sz="1400" spc="-5" dirty="0">
                <a:latin typeface="Calibri"/>
                <a:cs typeface="Calibri"/>
              </a:rPr>
              <a:t>shows</a:t>
            </a:r>
            <a:r>
              <a:rPr sz="1400" spc="55" dirty="0">
                <a:latin typeface="Calibri"/>
                <a:cs typeface="Calibri"/>
              </a:rPr>
              <a:t> </a:t>
            </a:r>
            <a:r>
              <a:rPr sz="1400" spc="-5" dirty="0">
                <a:latin typeface="Calibri"/>
                <a:cs typeface="Calibri"/>
              </a:rPr>
              <a:t>the</a:t>
            </a:r>
            <a:r>
              <a:rPr sz="1400" spc="45" dirty="0">
                <a:latin typeface="Calibri"/>
                <a:cs typeface="Calibri"/>
              </a:rPr>
              <a:t> </a:t>
            </a:r>
            <a:r>
              <a:rPr sz="1400" spc="-10" dirty="0">
                <a:latin typeface="Calibri"/>
                <a:cs typeface="Calibri"/>
              </a:rPr>
              <a:t>interest</a:t>
            </a:r>
            <a:r>
              <a:rPr sz="1400" spc="40" dirty="0">
                <a:latin typeface="Calibri"/>
                <a:cs typeface="Calibri"/>
              </a:rPr>
              <a:t> </a:t>
            </a:r>
            <a:r>
              <a:rPr sz="1400" spc="-20" dirty="0">
                <a:latin typeface="Calibri"/>
                <a:cs typeface="Calibri"/>
              </a:rPr>
              <a:t>to</a:t>
            </a:r>
            <a:r>
              <a:rPr sz="1400" spc="60" dirty="0">
                <a:latin typeface="Calibri"/>
                <a:cs typeface="Calibri"/>
              </a:rPr>
              <a:t> </a:t>
            </a:r>
            <a:r>
              <a:rPr sz="1400" spc="-10" dirty="0">
                <a:latin typeface="Calibri"/>
                <a:cs typeface="Calibri"/>
              </a:rPr>
              <a:t>get</a:t>
            </a:r>
            <a:r>
              <a:rPr sz="1400" spc="30" dirty="0">
                <a:latin typeface="Calibri"/>
                <a:cs typeface="Calibri"/>
              </a:rPr>
              <a:t> </a:t>
            </a:r>
            <a:r>
              <a:rPr sz="1400" spc="-5" dirty="0">
                <a:latin typeface="Calibri"/>
                <a:cs typeface="Calibri"/>
              </a:rPr>
              <a:t>inside</a:t>
            </a:r>
            <a:r>
              <a:rPr sz="1400" spc="55" dirty="0">
                <a:latin typeface="Calibri"/>
                <a:cs typeface="Calibri"/>
              </a:rPr>
              <a:t> </a:t>
            </a:r>
            <a:r>
              <a:rPr sz="1400" spc="10" dirty="0">
                <a:latin typeface="Calibri"/>
                <a:cs typeface="Calibri"/>
              </a:rPr>
              <a:t>the</a:t>
            </a:r>
            <a:endParaRPr sz="1400">
              <a:latin typeface="Calibri"/>
              <a:cs typeface="Calibri"/>
            </a:endParaRPr>
          </a:p>
          <a:p>
            <a:pPr marL="12700" algn="just">
              <a:lnSpc>
                <a:spcPct val="100000"/>
              </a:lnSpc>
            </a:pPr>
            <a:r>
              <a:rPr sz="1400" spc="-10" dirty="0">
                <a:latin typeface="Calibri"/>
                <a:cs typeface="Calibri"/>
              </a:rPr>
              <a:t>critical </a:t>
            </a:r>
            <a:r>
              <a:rPr sz="1400" spc="-5" dirty="0">
                <a:latin typeface="Calibri"/>
                <a:cs typeface="Calibri"/>
              </a:rPr>
              <a:t>section.</a:t>
            </a:r>
            <a:endParaRPr sz="1400">
              <a:latin typeface="Calibri"/>
              <a:cs typeface="Calibri"/>
            </a:endParaRPr>
          </a:p>
          <a:p>
            <a:pPr marL="12700" algn="just">
              <a:lnSpc>
                <a:spcPct val="100000"/>
              </a:lnSpc>
            </a:pPr>
            <a:r>
              <a:rPr sz="1400" dirty="0">
                <a:latin typeface="Calibri"/>
                <a:cs typeface="Calibri"/>
              </a:rPr>
              <a:t>It</a:t>
            </a:r>
            <a:r>
              <a:rPr sz="1400" spc="10" dirty="0">
                <a:latin typeface="Calibri"/>
                <a:cs typeface="Calibri"/>
              </a:rPr>
              <a:t> </a:t>
            </a:r>
            <a:r>
              <a:rPr sz="1400" spc="-5" dirty="0">
                <a:latin typeface="Calibri"/>
                <a:cs typeface="Calibri"/>
              </a:rPr>
              <a:t>sets</a:t>
            </a:r>
            <a:r>
              <a:rPr sz="1400" spc="30" dirty="0">
                <a:latin typeface="Calibri"/>
                <a:cs typeface="Calibri"/>
              </a:rPr>
              <a:t> </a:t>
            </a:r>
            <a:r>
              <a:rPr sz="1400" spc="-5" dirty="0">
                <a:latin typeface="Calibri"/>
                <a:cs typeface="Calibri"/>
              </a:rPr>
              <a:t>its</a:t>
            </a:r>
            <a:r>
              <a:rPr sz="1400" spc="40" dirty="0">
                <a:latin typeface="Calibri"/>
                <a:cs typeface="Calibri"/>
              </a:rPr>
              <a:t> </a:t>
            </a:r>
            <a:r>
              <a:rPr sz="1400" spc="-10" dirty="0">
                <a:latin typeface="Calibri"/>
                <a:cs typeface="Calibri"/>
              </a:rPr>
              <a:t>Interest</a:t>
            </a:r>
            <a:r>
              <a:rPr sz="1400" spc="15" dirty="0">
                <a:latin typeface="Calibri"/>
                <a:cs typeface="Calibri"/>
              </a:rPr>
              <a:t> </a:t>
            </a:r>
            <a:r>
              <a:rPr sz="1400" spc="-10" dirty="0">
                <a:latin typeface="Calibri"/>
                <a:cs typeface="Calibri"/>
              </a:rPr>
              <a:t>Variable</a:t>
            </a:r>
            <a:r>
              <a:rPr sz="1400" spc="65" dirty="0">
                <a:latin typeface="Calibri"/>
                <a:cs typeface="Calibri"/>
              </a:rPr>
              <a:t> </a:t>
            </a:r>
            <a:r>
              <a:rPr sz="1400" spc="-25" dirty="0">
                <a:latin typeface="Calibri"/>
                <a:cs typeface="Calibri"/>
              </a:rPr>
              <a:t>to</a:t>
            </a:r>
            <a:r>
              <a:rPr sz="1400" spc="35" dirty="0">
                <a:latin typeface="Calibri"/>
                <a:cs typeface="Calibri"/>
              </a:rPr>
              <a:t> </a:t>
            </a:r>
            <a:r>
              <a:rPr sz="1400" spc="-10" dirty="0">
                <a:latin typeface="Calibri"/>
                <a:cs typeface="Calibri"/>
              </a:rPr>
              <a:t>true</a:t>
            </a:r>
            <a:r>
              <a:rPr sz="1400" spc="55" dirty="0">
                <a:latin typeface="Calibri"/>
                <a:cs typeface="Calibri"/>
              </a:rPr>
              <a:t> </a:t>
            </a:r>
            <a:r>
              <a:rPr sz="1400" spc="-5" dirty="0">
                <a:latin typeface="Calibri"/>
                <a:cs typeface="Calibri"/>
              </a:rPr>
              <a:t>and</a:t>
            </a:r>
            <a:r>
              <a:rPr sz="1400" spc="20" dirty="0">
                <a:latin typeface="Calibri"/>
                <a:cs typeface="Calibri"/>
              </a:rPr>
              <a:t> </a:t>
            </a:r>
            <a:r>
              <a:rPr sz="1400" dirty="0">
                <a:latin typeface="Calibri"/>
                <a:cs typeface="Calibri"/>
              </a:rPr>
              <a:t>check</a:t>
            </a:r>
            <a:r>
              <a:rPr sz="1400" spc="15" dirty="0">
                <a:latin typeface="Calibri"/>
                <a:cs typeface="Calibri"/>
              </a:rPr>
              <a:t> </a:t>
            </a:r>
            <a:r>
              <a:rPr sz="1400" spc="-5" dirty="0">
                <a:latin typeface="Calibri"/>
                <a:cs typeface="Calibri"/>
              </a:rPr>
              <a:t>whether</a:t>
            </a:r>
            <a:r>
              <a:rPr sz="1400" spc="40" dirty="0">
                <a:latin typeface="Calibri"/>
                <a:cs typeface="Calibri"/>
              </a:rPr>
              <a:t> </a:t>
            </a:r>
            <a:r>
              <a:rPr sz="1400" spc="-5" dirty="0">
                <a:latin typeface="Calibri"/>
                <a:cs typeface="Calibri"/>
              </a:rPr>
              <a:t>the</a:t>
            </a:r>
            <a:r>
              <a:rPr sz="1400" spc="25" dirty="0">
                <a:latin typeface="Calibri"/>
                <a:cs typeface="Calibri"/>
              </a:rPr>
              <a:t> </a:t>
            </a:r>
            <a:r>
              <a:rPr sz="1400" spc="-5" dirty="0">
                <a:latin typeface="Calibri"/>
                <a:cs typeface="Calibri"/>
              </a:rPr>
              <a:t>Pj</a:t>
            </a:r>
            <a:r>
              <a:rPr sz="1400" spc="30" dirty="0">
                <a:latin typeface="Calibri"/>
                <a:cs typeface="Calibri"/>
              </a:rPr>
              <a:t> </a:t>
            </a:r>
            <a:r>
              <a:rPr sz="1400" spc="-10" dirty="0">
                <a:latin typeface="Calibri"/>
                <a:cs typeface="Calibri"/>
              </a:rPr>
              <a:t>is</a:t>
            </a:r>
            <a:r>
              <a:rPr sz="1400" spc="30" dirty="0">
                <a:latin typeface="Calibri"/>
                <a:cs typeface="Calibri"/>
              </a:rPr>
              <a:t> </a:t>
            </a:r>
            <a:r>
              <a:rPr sz="1400" dirty="0">
                <a:latin typeface="Calibri"/>
                <a:cs typeface="Calibri"/>
              </a:rPr>
              <a:t>also</a:t>
            </a:r>
            <a:r>
              <a:rPr sz="1400" spc="40" dirty="0">
                <a:latin typeface="Calibri"/>
                <a:cs typeface="Calibri"/>
              </a:rPr>
              <a:t> </a:t>
            </a:r>
            <a:r>
              <a:rPr sz="1400" spc="-10" dirty="0">
                <a:latin typeface="Calibri"/>
                <a:cs typeface="Calibri"/>
              </a:rPr>
              <a:t>interested</a:t>
            </a:r>
            <a:r>
              <a:rPr sz="1400" spc="20" dirty="0">
                <a:latin typeface="Calibri"/>
                <a:cs typeface="Calibri"/>
              </a:rPr>
              <a:t> </a:t>
            </a:r>
            <a:r>
              <a:rPr sz="1400" spc="-5" dirty="0">
                <a:latin typeface="Calibri"/>
                <a:cs typeface="Calibri"/>
              </a:rPr>
              <a:t>or</a:t>
            </a:r>
            <a:r>
              <a:rPr sz="1400" spc="20" dirty="0">
                <a:latin typeface="Calibri"/>
                <a:cs typeface="Calibri"/>
              </a:rPr>
              <a:t> </a:t>
            </a:r>
            <a:r>
              <a:rPr sz="1400" spc="-5" dirty="0">
                <a:latin typeface="Calibri"/>
                <a:cs typeface="Calibri"/>
              </a:rPr>
              <a:t>not.</a:t>
            </a:r>
            <a:r>
              <a:rPr sz="1400" spc="55" dirty="0">
                <a:latin typeface="Calibri"/>
                <a:cs typeface="Calibri"/>
              </a:rPr>
              <a:t> </a:t>
            </a:r>
            <a:r>
              <a:rPr sz="1400" spc="-10" dirty="0">
                <a:latin typeface="Calibri"/>
                <a:cs typeface="Calibri"/>
              </a:rPr>
              <a:t>Since</a:t>
            </a:r>
            <a:r>
              <a:rPr sz="1400" spc="35" dirty="0">
                <a:latin typeface="Calibri"/>
                <a:cs typeface="Calibri"/>
              </a:rPr>
              <a:t> </a:t>
            </a:r>
            <a:r>
              <a:rPr sz="1400" spc="-10" dirty="0">
                <a:latin typeface="Calibri"/>
                <a:cs typeface="Calibri"/>
              </a:rPr>
              <a:t>the</a:t>
            </a:r>
            <a:r>
              <a:rPr sz="1400" spc="30" dirty="0">
                <a:latin typeface="Calibri"/>
                <a:cs typeface="Calibri"/>
              </a:rPr>
              <a:t> </a:t>
            </a:r>
            <a:r>
              <a:rPr sz="1400" dirty="0">
                <a:latin typeface="Calibri"/>
                <a:cs typeface="Calibri"/>
              </a:rPr>
              <a:t>other</a:t>
            </a:r>
            <a:r>
              <a:rPr sz="1400" spc="50" dirty="0">
                <a:latin typeface="Calibri"/>
                <a:cs typeface="Calibri"/>
              </a:rPr>
              <a:t> </a:t>
            </a:r>
            <a:r>
              <a:rPr sz="1400" spc="-5" dirty="0">
                <a:latin typeface="Calibri"/>
                <a:cs typeface="Calibri"/>
              </a:rPr>
              <a:t>process's</a:t>
            </a:r>
            <a:endParaRPr sz="1400">
              <a:latin typeface="Calibri"/>
              <a:cs typeface="Calibri"/>
            </a:endParaRPr>
          </a:p>
          <a:p>
            <a:pPr marL="12700" algn="just">
              <a:lnSpc>
                <a:spcPct val="100000"/>
              </a:lnSpc>
            </a:pPr>
            <a:r>
              <a:rPr sz="1400" spc="-20" dirty="0">
                <a:latin typeface="Calibri"/>
                <a:cs typeface="Calibri"/>
              </a:rPr>
              <a:t>interest</a:t>
            </a:r>
            <a:r>
              <a:rPr sz="1400" spc="105" dirty="0">
                <a:latin typeface="Calibri"/>
                <a:cs typeface="Calibri"/>
              </a:rPr>
              <a:t> </a:t>
            </a:r>
            <a:r>
              <a:rPr sz="1400" spc="-15" dirty="0">
                <a:latin typeface="Calibri"/>
                <a:cs typeface="Calibri"/>
              </a:rPr>
              <a:t>variable</a:t>
            </a:r>
            <a:r>
              <a:rPr sz="1400" spc="70" dirty="0">
                <a:latin typeface="Calibri"/>
                <a:cs typeface="Calibri"/>
              </a:rPr>
              <a:t> </a:t>
            </a:r>
            <a:r>
              <a:rPr sz="1400" spc="-10" dirty="0">
                <a:latin typeface="Calibri"/>
                <a:cs typeface="Calibri"/>
              </a:rPr>
              <a:t>is</a:t>
            </a:r>
            <a:r>
              <a:rPr sz="1400" spc="30" dirty="0">
                <a:latin typeface="Calibri"/>
                <a:cs typeface="Calibri"/>
              </a:rPr>
              <a:t> </a:t>
            </a:r>
            <a:r>
              <a:rPr sz="1400" spc="-10" dirty="0">
                <a:latin typeface="Calibri"/>
                <a:cs typeface="Calibri"/>
              </a:rPr>
              <a:t>false</a:t>
            </a:r>
            <a:r>
              <a:rPr sz="1400" spc="5" dirty="0">
                <a:latin typeface="Calibri"/>
                <a:cs typeface="Calibri"/>
              </a:rPr>
              <a:t> </a:t>
            </a:r>
            <a:r>
              <a:rPr sz="1400" spc="-10" dirty="0">
                <a:latin typeface="Calibri"/>
                <a:cs typeface="Calibri"/>
              </a:rPr>
              <a:t>hence</a:t>
            </a:r>
            <a:r>
              <a:rPr sz="1400" spc="30" dirty="0">
                <a:latin typeface="Calibri"/>
                <a:cs typeface="Calibri"/>
              </a:rPr>
              <a:t> </a:t>
            </a:r>
            <a:r>
              <a:rPr sz="1400" spc="-5" dirty="0">
                <a:latin typeface="Calibri"/>
                <a:cs typeface="Calibri"/>
              </a:rPr>
              <a:t>Pi</a:t>
            </a:r>
            <a:r>
              <a:rPr sz="1400" spc="15" dirty="0">
                <a:latin typeface="Calibri"/>
                <a:cs typeface="Calibri"/>
              </a:rPr>
              <a:t> </a:t>
            </a:r>
            <a:r>
              <a:rPr sz="1400" spc="-15" dirty="0">
                <a:latin typeface="Calibri"/>
                <a:cs typeface="Calibri"/>
              </a:rPr>
              <a:t>will</a:t>
            </a:r>
            <a:r>
              <a:rPr sz="1400" spc="35" dirty="0">
                <a:latin typeface="Calibri"/>
                <a:cs typeface="Calibri"/>
              </a:rPr>
              <a:t> </a:t>
            </a:r>
            <a:r>
              <a:rPr sz="1400" spc="-10" dirty="0">
                <a:latin typeface="Calibri"/>
                <a:cs typeface="Calibri"/>
              </a:rPr>
              <a:t>get</a:t>
            </a:r>
            <a:r>
              <a:rPr sz="1400" spc="10" dirty="0">
                <a:latin typeface="Calibri"/>
                <a:cs typeface="Calibri"/>
              </a:rPr>
              <a:t> </a:t>
            </a:r>
            <a:r>
              <a:rPr sz="1400" spc="-20" dirty="0">
                <a:latin typeface="Calibri"/>
                <a:cs typeface="Calibri"/>
              </a:rPr>
              <a:t>enter</a:t>
            </a:r>
            <a:r>
              <a:rPr sz="1400" spc="65" dirty="0">
                <a:latin typeface="Calibri"/>
                <a:cs typeface="Calibri"/>
              </a:rPr>
              <a:t> </a:t>
            </a:r>
            <a:r>
              <a:rPr sz="1400" spc="-25" dirty="0">
                <a:latin typeface="Calibri"/>
                <a:cs typeface="Calibri"/>
              </a:rPr>
              <a:t>into</a:t>
            </a:r>
            <a:r>
              <a:rPr sz="1400" spc="8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critical</a:t>
            </a:r>
            <a:r>
              <a:rPr sz="1400" spc="25" dirty="0">
                <a:latin typeface="Calibri"/>
                <a:cs typeface="Calibri"/>
              </a:rPr>
              <a:t> </a:t>
            </a:r>
            <a:r>
              <a:rPr sz="1400" spc="-5" dirty="0">
                <a:latin typeface="Calibri"/>
                <a:cs typeface="Calibri"/>
              </a:rPr>
              <a:t>section.</a:t>
            </a:r>
            <a:endParaRPr sz="1400">
              <a:latin typeface="Calibri"/>
              <a:cs typeface="Calibri"/>
            </a:endParaRPr>
          </a:p>
          <a:p>
            <a:pPr marL="12700" marR="10160" algn="just">
              <a:lnSpc>
                <a:spcPct val="100000"/>
              </a:lnSpc>
              <a:spcBef>
                <a:spcPts val="5"/>
              </a:spcBef>
            </a:pPr>
            <a:r>
              <a:rPr sz="1400" spc="-5" dirty="0">
                <a:latin typeface="Calibri"/>
                <a:cs typeface="Calibri"/>
              </a:rPr>
              <a:t>Meanwhile, </a:t>
            </a:r>
            <a:r>
              <a:rPr sz="1400" spc="-10" dirty="0">
                <a:latin typeface="Calibri"/>
                <a:cs typeface="Calibri"/>
              </a:rPr>
              <a:t>the process </a:t>
            </a:r>
            <a:r>
              <a:rPr sz="1400" spc="5" dirty="0">
                <a:latin typeface="Calibri"/>
                <a:cs typeface="Calibri"/>
              </a:rPr>
              <a:t>Pi </a:t>
            </a:r>
            <a:r>
              <a:rPr sz="1400" spc="-10" dirty="0">
                <a:latin typeface="Calibri"/>
                <a:cs typeface="Calibri"/>
              </a:rPr>
              <a:t>is </a:t>
            </a:r>
            <a:r>
              <a:rPr sz="1400" spc="-5" dirty="0">
                <a:latin typeface="Calibri"/>
                <a:cs typeface="Calibri"/>
              </a:rPr>
              <a:t>preempted and Pj </a:t>
            </a:r>
            <a:r>
              <a:rPr sz="1400" spc="-10" dirty="0">
                <a:latin typeface="Calibri"/>
                <a:cs typeface="Calibri"/>
              </a:rPr>
              <a:t>is </a:t>
            </a:r>
            <a:r>
              <a:rPr sz="1400" spc="-5" dirty="0">
                <a:latin typeface="Calibri"/>
                <a:cs typeface="Calibri"/>
              </a:rPr>
              <a:t>scheduled. Pj </a:t>
            </a:r>
            <a:r>
              <a:rPr sz="1400" spc="-10" dirty="0">
                <a:latin typeface="Calibri"/>
                <a:cs typeface="Calibri"/>
              </a:rPr>
              <a:t>is </a:t>
            </a:r>
            <a:r>
              <a:rPr sz="1400" spc="-5" dirty="0">
                <a:latin typeface="Calibri"/>
                <a:cs typeface="Calibri"/>
              </a:rPr>
              <a:t>a </a:t>
            </a:r>
            <a:r>
              <a:rPr sz="1400" spc="-10" dirty="0">
                <a:latin typeface="Calibri"/>
                <a:cs typeface="Calibri"/>
              </a:rPr>
              <a:t>cooperative process </a:t>
            </a:r>
            <a:r>
              <a:rPr sz="1400" spc="-5" dirty="0">
                <a:latin typeface="Calibri"/>
                <a:cs typeface="Calibri"/>
              </a:rPr>
              <a:t>and </a:t>
            </a:r>
            <a:r>
              <a:rPr sz="1400" spc="-10" dirty="0">
                <a:latin typeface="Calibri"/>
                <a:cs typeface="Calibri"/>
              </a:rPr>
              <a:t>therefore, </a:t>
            </a:r>
            <a:r>
              <a:rPr sz="1400" spc="5" dirty="0">
                <a:latin typeface="Calibri"/>
                <a:cs typeface="Calibri"/>
              </a:rPr>
              <a:t>it </a:t>
            </a:r>
            <a:r>
              <a:rPr sz="1400" spc="-5" dirty="0">
                <a:latin typeface="Calibri"/>
                <a:cs typeface="Calibri"/>
              </a:rPr>
              <a:t>also </a:t>
            </a:r>
            <a:r>
              <a:rPr sz="1400" dirty="0">
                <a:latin typeface="Calibri"/>
                <a:cs typeface="Calibri"/>
              </a:rPr>
              <a:t> </a:t>
            </a:r>
            <a:r>
              <a:rPr sz="1400" spc="-25" dirty="0">
                <a:latin typeface="Calibri"/>
                <a:cs typeface="Calibri"/>
              </a:rPr>
              <a:t>wants</a:t>
            </a:r>
            <a:r>
              <a:rPr sz="1400" spc="75" dirty="0">
                <a:latin typeface="Calibri"/>
                <a:cs typeface="Calibri"/>
              </a:rPr>
              <a:t> </a:t>
            </a:r>
            <a:r>
              <a:rPr sz="1400" spc="-25" dirty="0">
                <a:latin typeface="Calibri"/>
                <a:cs typeface="Calibri"/>
              </a:rPr>
              <a:t>to</a:t>
            </a:r>
            <a:r>
              <a:rPr sz="1400" spc="25" dirty="0">
                <a:latin typeface="Calibri"/>
                <a:cs typeface="Calibri"/>
              </a:rPr>
              <a:t> </a:t>
            </a:r>
            <a:r>
              <a:rPr sz="1400" spc="-20" dirty="0">
                <a:latin typeface="Calibri"/>
                <a:cs typeface="Calibri"/>
              </a:rPr>
              <a:t>enter</a:t>
            </a:r>
            <a:r>
              <a:rPr sz="1400" spc="55" dirty="0">
                <a:latin typeface="Calibri"/>
                <a:cs typeface="Calibri"/>
              </a:rPr>
              <a:t> </a:t>
            </a:r>
            <a:r>
              <a:rPr sz="1400" spc="-10" dirty="0">
                <a:latin typeface="Calibri"/>
                <a:cs typeface="Calibri"/>
              </a:rPr>
              <a:t>in</a:t>
            </a:r>
            <a:r>
              <a:rPr sz="1400" spc="10" dirty="0">
                <a:latin typeface="Calibri"/>
                <a:cs typeface="Calibri"/>
              </a:rPr>
              <a:t> </a:t>
            </a:r>
            <a:r>
              <a:rPr sz="1400" spc="-15" dirty="0">
                <a:latin typeface="Calibri"/>
                <a:cs typeface="Calibri"/>
              </a:rPr>
              <a:t>the</a:t>
            </a:r>
            <a:r>
              <a:rPr sz="1400" spc="45" dirty="0">
                <a:latin typeface="Calibri"/>
                <a:cs typeface="Calibri"/>
              </a:rPr>
              <a:t> </a:t>
            </a:r>
            <a:r>
              <a:rPr sz="1400" spc="-5" dirty="0">
                <a:latin typeface="Calibri"/>
                <a:cs typeface="Calibri"/>
              </a:rPr>
              <a:t>critical</a:t>
            </a:r>
            <a:r>
              <a:rPr sz="1400" dirty="0">
                <a:latin typeface="Calibri"/>
                <a:cs typeface="Calibri"/>
              </a:rPr>
              <a:t> </a:t>
            </a:r>
            <a:r>
              <a:rPr sz="1400" spc="-5" dirty="0">
                <a:latin typeface="Calibri"/>
                <a:cs typeface="Calibri"/>
              </a:rPr>
              <a:t>section.</a:t>
            </a:r>
            <a:r>
              <a:rPr sz="1400" spc="30" dirty="0">
                <a:latin typeface="Calibri"/>
                <a:cs typeface="Calibri"/>
              </a:rPr>
              <a:t> </a:t>
            </a:r>
            <a:r>
              <a:rPr sz="1400" dirty="0">
                <a:latin typeface="Calibri"/>
                <a:cs typeface="Calibri"/>
              </a:rPr>
              <a:t>It</a:t>
            </a:r>
            <a:r>
              <a:rPr sz="1400" spc="5" dirty="0">
                <a:latin typeface="Calibri"/>
                <a:cs typeface="Calibri"/>
              </a:rPr>
              <a:t> </a:t>
            </a:r>
            <a:r>
              <a:rPr sz="1400" spc="-15" dirty="0">
                <a:latin typeface="Calibri"/>
                <a:cs typeface="Calibri"/>
              </a:rPr>
              <a:t>shows</a:t>
            </a:r>
            <a:r>
              <a:rPr sz="1400" spc="25" dirty="0">
                <a:latin typeface="Calibri"/>
                <a:cs typeface="Calibri"/>
              </a:rPr>
              <a:t> </a:t>
            </a:r>
            <a:r>
              <a:rPr sz="1400" spc="-10" dirty="0">
                <a:latin typeface="Calibri"/>
                <a:cs typeface="Calibri"/>
              </a:rPr>
              <a:t>its</a:t>
            </a:r>
            <a:r>
              <a:rPr sz="1400" spc="25" dirty="0">
                <a:latin typeface="Calibri"/>
                <a:cs typeface="Calibri"/>
              </a:rPr>
              <a:t> </a:t>
            </a:r>
            <a:r>
              <a:rPr sz="1400" spc="-20" dirty="0">
                <a:latin typeface="Calibri"/>
                <a:cs typeface="Calibri"/>
              </a:rPr>
              <a:t>interest</a:t>
            </a:r>
            <a:r>
              <a:rPr sz="1400" spc="100" dirty="0">
                <a:latin typeface="Calibri"/>
                <a:cs typeface="Calibri"/>
              </a:rPr>
              <a:t> </a:t>
            </a:r>
            <a:r>
              <a:rPr sz="1400" spc="-10" dirty="0">
                <a:latin typeface="Calibri"/>
                <a:cs typeface="Calibri"/>
              </a:rPr>
              <a:t>by</a:t>
            </a:r>
            <a:r>
              <a:rPr sz="1400" spc="10" dirty="0">
                <a:latin typeface="Calibri"/>
                <a:cs typeface="Calibri"/>
              </a:rPr>
              <a:t> </a:t>
            </a:r>
            <a:r>
              <a:rPr sz="1400" spc="-15" dirty="0">
                <a:latin typeface="Calibri"/>
                <a:cs typeface="Calibri"/>
              </a:rPr>
              <a:t>setting</a:t>
            </a:r>
            <a:r>
              <a:rPr sz="1400" spc="85" dirty="0">
                <a:latin typeface="Calibri"/>
                <a:cs typeface="Calibri"/>
              </a:rPr>
              <a:t> </a:t>
            </a:r>
            <a:r>
              <a:rPr sz="1400" spc="-15" dirty="0">
                <a:latin typeface="Calibri"/>
                <a:cs typeface="Calibri"/>
              </a:rPr>
              <a:t>the</a:t>
            </a:r>
            <a:r>
              <a:rPr sz="1400" spc="20" dirty="0">
                <a:latin typeface="Calibri"/>
                <a:cs typeface="Calibri"/>
              </a:rPr>
              <a:t> </a:t>
            </a:r>
            <a:r>
              <a:rPr sz="1400" spc="-20" dirty="0">
                <a:latin typeface="Calibri"/>
                <a:cs typeface="Calibri"/>
              </a:rPr>
              <a:t>interest</a:t>
            </a:r>
            <a:r>
              <a:rPr sz="1400" spc="100" dirty="0">
                <a:latin typeface="Calibri"/>
                <a:cs typeface="Calibri"/>
              </a:rPr>
              <a:t> </a:t>
            </a:r>
            <a:r>
              <a:rPr sz="1400" spc="-15" dirty="0">
                <a:latin typeface="Calibri"/>
                <a:cs typeface="Calibri"/>
              </a:rPr>
              <a:t>variable</a:t>
            </a:r>
            <a:r>
              <a:rPr sz="1400" spc="80" dirty="0">
                <a:latin typeface="Calibri"/>
                <a:cs typeface="Calibri"/>
              </a:rPr>
              <a:t> </a:t>
            </a:r>
            <a:r>
              <a:rPr sz="1400" spc="-25" dirty="0">
                <a:latin typeface="Calibri"/>
                <a:cs typeface="Calibri"/>
              </a:rPr>
              <a:t>to</a:t>
            </a:r>
            <a:r>
              <a:rPr sz="1400" spc="25" dirty="0">
                <a:latin typeface="Calibri"/>
                <a:cs typeface="Calibri"/>
              </a:rPr>
              <a:t> </a:t>
            </a:r>
            <a:r>
              <a:rPr sz="1400" spc="-10" dirty="0">
                <a:latin typeface="Calibri"/>
                <a:cs typeface="Calibri"/>
              </a:rPr>
              <a:t>true.</a:t>
            </a:r>
            <a:endParaRPr sz="1400">
              <a:latin typeface="Calibri"/>
              <a:cs typeface="Calibri"/>
            </a:endParaRPr>
          </a:p>
          <a:p>
            <a:pPr marL="12700" marR="5080" algn="just">
              <a:lnSpc>
                <a:spcPct val="100000"/>
              </a:lnSpc>
            </a:pPr>
            <a:r>
              <a:rPr sz="1400" dirty="0">
                <a:latin typeface="Calibri"/>
                <a:cs typeface="Calibri"/>
              </a:rPr>
              <a:t>It </a:t>
            </a:r>
            <a:r>
              <a:rPr sz="1400" spc="-5" dirty="0">
                <a:latin typeface="Calibri"/>
                <a:cs typeface="Calibri"/>
              </a:rPr>
              <a:t>also checks whether </a:t>
            </a:r>
            <a:r>
              <a:rPr sz="1400" spc="-10" dirty="0">
                <a:latin typeface="Calibri"/>
                <a:cs typeface="Calibri"/>
              </a:rPr>
              <a:t>the </a:t>
            </a:r>
            <a:r>
              <a:rPr sz="1400" dirty="0">
                <a:latin typeface="Calibri"/>
                <a:cs typeface="Calibri"/>
              </a:rPr>
              <a:t>other</a:t>
            </a:r>
            <a:r>
              <a:rPr sz="1400" spc="5" dirty="0">
                <a:latin typeface="Calibri"/>
                <a:cs typeface="Calibri"/>
              </a:rPr>
              <a:t> </a:t>
            </a:r>
            <a:r>
              <a:rPr sz="1400" spc="-10" dirty="0">
                <a:latin typeface="Calibri"/>
                <a:cs typeface="Calibri"/>
              </a:rPr>
              <a:t>process </a:t>
            </a:r>
            <a:r>
              <a:rPr sz="1400" spc="5" dirty="0">
                <a:latin typeface="Calibri"/>
                <a:cs typeface="Calibri"/>
              </a:rPr>
              <a:t>is </a:t>
            </a:r>
            <a:r>
              <a:rPr sz="1400" spc="-5" dirty="0">
                <a:latin typeface="Calibri"/>
                <a:cs typeface="Calibri"/>
              </a:rPr>
              <a:t>also </a:t>
            </a:r>
            <a:r>
              <a:rPr sz="1400" spc="-10" dirty="0">
                <a:latin typeface="Calibri"/>
                <a:cs typeface="Calibri"/>
              </a:rPr>
              <a:t>interested </a:t>
            </a:r>
            <a:r>
              <a:rPr sz="1400" spc="-5" dirty="0">
                <a:latin typeface="Calibri"/>
                <a:cs typeface="Calibri"/>
              </a:rPr>
              <a:t>or</a:t>
            </a:r>
            <a:r>
              <a:rPr sz="1400" dirty="0">
                <a:latin typeface="Calibri"/>
                <a:cs typeface="Calibri"/>
              </a:rPr>
              <a:t> </a:t>
            </a:r>
            <a:r>
              <a:rPr sz="1400" spc="-5" dirty="0">
                <a:latin typeface="Calibri"/>
                <a:cs typeface="Calibri"/>
              </a:rPr>
              <a:t>not. </a:t>
            </a:r>
            <a:r>
              <a:rPr sz="1400" spc="-30" dirty="0">
                <a:latin typeface="Calibri"/>
                <a:cs typeface="Calibri"/>
              </a:rPr>
              <a:t>We</a:t>
            </a:r>
            <a:r>
              <a:rPr sz="1400" spc="-25" dirty="0">
                <a:latin typeface="Calibri"/>
                <a:cs typeface="Calibri"/>
              </a:rPr>
              <a:t> </a:t>
            </a:r>
            <a:r>
              <a:rPr sz="1400" spc="-5" dirty="0">
                <a:latin typeface="Calibri"/>
                <a:cs typeface="Calibri"/>
              </a:rPr>
              <a:t>should notice</a:t>
            </a:r>
            <a:r>
              <a:rPr sz="1400" spc="305" dirty="0">
                <a:latin typeface="Calibri"/>
                <a:cs typeface="Calibri"/>
              </a:rPr>
              <a:t> </a:t>
            </a:r>
            <a:r>
              <a:rPr sz="1400" spc="-5" dirty="0">
                <a:latin typeface="Calibri"/>
                <a:cs typeface="Calibri"/>
              </a:rPr>
              <a:t>that </a:t>
            </a:r>
            <a:r>
              <a:rPr sz="1400" spc="5" dirty="0">
                <a:latin typeface="Calibri"/>
                <a:cs typeface="Calibri"/>
              </a:rPr>
              <a:t>Pi </a:t>
            </a:r>
            <a:r>
              <a:rPr sz="1400" spc="-10" dirty="0">
                <a:latin typeface="Calibri"/>
                <a:cs typeface="Calibri"/>
              </a:rPr>
              <a:t>is</a:t>
            </a:r>
            <a:r>
              <a:rPr sz="1400" spc="295" dirty="0">
                <a:latin typeface="Calibri"/>
                <a:cs typeface="Calibri"/>
              </a:rPr>
              <a:t> </a:t>
            </a:r>
            <a:r>
              <a:rPr sz="1400" spc="-5" dirty="0">
                <a:latin typeface="Calibri"/>
                <a:cs typeface="Calibri"/>
              </a:rPr>
              <a:t>preempted </a:t>
            </a:r>
            <a:r>
              <a:rPr sz="1400" spc="10" dirty="0">
                <a:latin typeface="Calibri"/>
                <a:cs typeface="Calibri"/>
              </a:rPr>
              <a:t>but </a:t>
            </a:r>
            <a:r>
              <a:rPr sz="1400" spc="-305" dirty="0">
                <a:latin typeface="Calibri"/>
                <a:cs typeface="Calibri"/>
              </a:rPr>
              <a:t> </a:t>
            </a:r>
            <a:r>
              <a:rPr sz="1400" spc="-10" dirty="0">
                <a:latin typeface="Calibri"/>
                <a:cs typeface="Calibri"/>
              </a:rPr>
              <a:t>its interested </a:t>
            </a:r>
            <a:r>
              <a:rPr sz="1400" spc="-5" dirty="0">
                <a:latin typeface="Calibri"/>
                <a:cs typeface="Calibri"/>
              </a:rPr>
              <a:t>variable </a:t>
            </a:r>
            <a:r>
              <a:rPr sz="1400" spc="-10" dirty="0">
                <a:latin typeface="Calibri"/>
                <a:cs typeface="Calibri"/>
              </a:rPr>
              <a:t>is true </a:t>
            </a:r>
            <a:r>
              <a:rPr sz="1400" spc="-5" dirty="0">
                <a:latin typeface="Calibri"/>
                <a:cs typeface="Calibri"/>
              </a:rPr>
              <a:t>that means </a:t>
            </a:r>
            <a:r>
              <a:rPr sz="1400" spc="5" dirty="0">
                <a:latin typeface="Calibri"/>
                <a:cs typeface="Calibri"/>
              </a:rPr>
              <a:t>it </a:t>
            </a:r>
            <a:r>
              <a:rPr sz="1400" spc="-5" dirty="0">
                <a:latin typeface="Calibri"/>
                <a:cs typeface="Calibri"/>
              </a:rPr>
              <a:t>needs </a:t>
            </a:r>
            <a:r>
              <a:rPr sz="1400" spc="-25" dirty="0">
                <a:latin typeface="Calibri"/>
                <a:cs typeface="Calibri"/>
              </a:rPr>
              <a:t>to </a:t>
            </a:r>
            <a:r>
              <a:rPr sz="1400" dirty="0">
                <a:latin typeface="Calibri"/>
                <a:cs typeface="Calibri"/>
              </a:rPr>
              <a:t>further </a:t>
            </a:r>
            <a:r>
              <a:rPr sz="1400" spc="-10" dirty="0">
                <a:latin typeface="Calibri"/>
                <a:cs typeface="Calibri"/>
              </a:rPr>
              <a:t>execute </a:t>
            </a:r>
            <a:r>
              <a:rPr sz="1400" dirty="0">
                <a:latin typeface="Calibri"/>
                <a:cs typeface="Calibri"/>
              </a:rPr>
              <a:t>in </a:t>
            </a:r>
            <a:r>
              <a:rPr sz="1400" spc="-5" dirty="0">
                <a:latin typeface="Calibri"/>
                <a:cs typeface="Calibri"/>
              </a:rPr>
              <a:t>the critical section. </a:t>
            </a:r>
            <a:r>
              <a:rPr sz="1400" spc="-15" dirty="0">
                <a:latin typeface="Calibri"/>
                <a:cs typeface="Calibri"/>
              </a:rPr>
              <a:t>Therefore </a:t>
            </a:r>
            <a:r>
              <a:rPr sz="1400" spc="-5" dirty="0">
                <a:latin typeface="Calibri"/>
                <a:cs typeface="Calibri"/>
              </a:rPr>
              <a:t>Pj will </a:t>
            </a:r>
            <a:r>
              <a:rPr sz="1400" dirty="0">
                <a:latin typeface="Calibri"/>
                <a:cs typeface="Calibri"/>
              </a:rPr>
              <a:t>not </a:t>
            </a:r>
            <a:r>
              <a:rPr sz="1400" spc="5" dirty="0">
                <a:latin typeface="Calibri"/>
                <a:cs typeface="Calibri"/>
              </a:rPr>
              <a:t> </a:t>
            </a:r>
            <a:r>
              <a:rPr sz="1400" spc="-10" dirty="0">
                <a:latin typeface="Calibri"/>
                <a:cs typeface="Calibri"/>
              </a:rPr>
              <a:t>get</a:t>
            </a:r>
            <a:r>
              <a:rPr sz="1400" spc="10"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chance</a:t>
            </a:r>
            <a:r>
              <a:rPr sz="1400" spc="5" dirty="0">
                <a:latin typeface="Calibri"/>
                <a:cs typeface="Calibri"/>
              </a:rPr>
              <a:t> </a:t>
            </a:r>
            <a:r>
              <a:rPr sz="1400" spc="-10" dirty="0">
                <a:latin typeface="Calibri"/>
                <a:cs typeface="Calibri"/>
              </a:rPr>
              <a:t>and</a:t>
            </a:r>
            <a:r>
              <a:rPr sz="1400" spc="30" dirty="0">
                <a:latin typeface="Calibri"/>
                <a:cs typeface="Calibri"/>
              </a:rPr>
              <a:t> </a:t>
            </a:r>
            <a:r>
              <a:rPr sz="1400" spc="-10" dirty="0">
                <a:latin typeface="Calibri"/>
                <a:cs typeface="Calibri"/>
              </a:rPr>
              <a:t>gets</a:t>
            </a:r>
            <a:r>
              <a:rPr sz="1400" spc="25" dirty="0">
                <a:latin typeface="Calibri"/>
                <a:cs typeface="Calibri"/>
              </a:rPr>
              <a:t> </a:t>
            </a:r>
            <a:r>
              <a:rPr sz="1400" spc="-15" dirty="0">
                <a:latin typeface="Calibri"/>
                <a:cs typeface="Calibri"/>
              </a:rPr>
              <a:t>stuck</a:t>
            </a:r>
            <a:r>
              <a:rPr sz="1400" spc="10" dirty="0">
                <a:latin typeface="Calibri"/>
                <a:cs typeface="Calibri"/>
              </a:rPr>
              <a:t> </a:t>
            </a:r>
            <a:r>
              <a:rPr sz="1400" spc="-10" dirty="0">
                <a:latin typeface="Calibri"/>
                <a:cs typeface="Calibri"/>
              </a:rPr>
              <a:t>in</a:t>
            </a:r>
            <a:r>
              <a:rPr sz="1400" spc="30" dirty="0">
                <a:latin typeface="Calibri"/>
                <a:cs typeface="Calibri"/>
              </a:rPr>
              <a:t> </a:t>
            </a:r>
            <a:r>
              <a:rPr sz="1400" spc="-15" dirty="0">
                <a:latin typeface="Calibri"/>
                <a:cs typeface="Calibri"/>
              </a:rPr>
              <a:t>the</a:t>
            </a:r>
            <a:r>
              <a:rPr sz="1400" spc="20" dirty="0">
                <a:latin typeface="Calibri"/>
                <a:cs typeface="Calibri"/>
              </a:rPr>
              <a:t> </a:t>
            </a:r>
            <a:r>
              <a:rPr sz="1400" spc="-15" dirty="0">
                <a:latin typeface="Calibri"/>
                <a:cs typeface="Calibri"/>
              </a:rPr>
              <a:t>while</a:t>
            </a:r>
            <a:r>
              <a:rPr sz="1400" spc="70" dirty="0">
                <a:latin typeface="Calibri"/>
                <a:cs typeface="Calibri"/>
              </a:rPr>
              <a:t> </a:t>
            </a:r>
            <a:r>
              <a:rPr sz="1400" spc="-5" dirty="0">
                <a:latin typeface="Calibri"/>
                <a:cs typeface="Calibri"/>
              </a:rPr>
              <a:t>loop.</a:t>
            </a:r>
            <a:endParaRPr sz="1400">
              <a:latin typeface="Calibri"/>
              <a:cs typeface="Calibri"/>
            </a:endParaRPr>
          </a:p>
          <a:p>
            <a:pPr marL="12700" marR="5080" algn="just">
              <a:lnSpc>
                <a:spcPct val="100000"/>
              </a:lnSpc>
            </a:pPr>
            <a:r>
              <a:rPr sz="1400" spc="-5" dirty="0">
                <a:latin typeface="Calibri"/>
                <a:cs typeface="Calibri"/>
              </a:rPr>
              <a:t>Meanwhile, </a:t>
            </a:r>
            <a:r>
              <a:rPr sz="1400" dirty="0">
                <a:latin typeface="Calibri"/>
                <a:cs typeface="Calibri"/>
              </a:rPr>
              <a:t>CPU </a:t>
            </a:r>
            <a:r>
              <a:rPr sz="1400" spc="-5" dirty="0">
                <a:latin typeface="Calibri"/>
                <a:cs typeface="Calibri"/>
              </a:rPr>
              <a:t>changes Pi's </a:t>
            </a:r>
            <a:r>
              <a:rPr sz="1400" spc="-15" dirty="0">
                <a:latin typeface="Calibri"/>
                <a:cs typeface="Calibri"/>
              </a:rPr>
              <a:t>state </a:t>
            </a:r>
            <a:r>
              <a:rPr sz="1400" spc="-5" dirty="0">
                <a:latin typeface="Calibri"/>
                <a:cs typeface="Calibri"/>
              </a:rPr>
              <a:t>from </a:t>
            </a:r>
            <a:r>
              <a:rPr sz="1400" spc="-15" dirty="0">
                <a:latin typeface="Calibri"/>
                <a:cs typeface="Calibri"/>
              </a:rPr>
              <a:t>blocked </a:t>
            </a:r>
            <a:r>
              <a:rPr sz="1400" spc="-25" dirty="0">
                <a:latin typeface="Calibri"/>
                <a:cs typeface="Calibri"/>
              </a:rPr>
              <a:t>to</a:t>
            </a:r>
            <a:r>
              <a:rPr sz="1400" spc="265" dirty="0">
                <a:latin typeface="Calibri"/>
                <a:cs typeface="Calibri"/>
              </a:rPr>
              <a:t> </a:t>
            </a:r>
            <a:r>
              <a:rPr sz="1400" spc="-5" dirty="0">
                <a:latin typeface="Calibri"/>
                <a:cs typeface="Calibri"/>
              </a:rPr>
              <a:t>running. </a:t>
            </a:r>
            <a:r>
              <a:rPr sz="1400" spc="5" dirty="0">
                <a:latin typeface="Calibri"/>
                <a:cs typeface="Calibri"/>
              </a:rPr>
              <a:t>Pi </a:t>
            </a:r>
            <a:r>
              <a:rPr sz="1400" spc="-10" dirty="0">
                <a:latin typeface="Calibri"/>
                <a:cs typeface="Calibri"/>
              </a:rPr>
              <a:t>is yet </a:t>
            </a:r>
            <a:r>
              <a:rPr sz="1400" spc="-25" dirty="0">
                <a:latin typeface="Calibri"/>
                <a:cs typeface="Calibri"/>
              </a:rPr>
              <a:t>to</a:t>
            </a:r>
            <a:r>
              <a:rPr sz="1400" spc="265" dirty="0">
                <a:latin typeface="Calibri"/>
                <a:cs typeface="Calibri"/>
              </a:rPr>
              <a:t> </a:t>
            </a:r>
            <a:r>
              <a:rPr sz="1400" dirty="0">
                <a:latin typeface="Calibri"/>
                <a:cs typeface="Calibri"/>
              </a:rPr>
              <a:t>finish </a:t>
            </a:r>
            <a:r>
              <a:rPr sz="1400" spc="-10" dirty="0">
                <a:latin typeface="Calibri"/>
                <a:cs typeface="Calibri"/>
              </a:rPr>
              <a:t>its </a:t>
            </a:r>
            <a:r>
              <a:rPr sz="1400" spc="-5" dirty="0">
                <a:latin typeface="Calibri"/>
                <a:cs typeface="Calibri"/>
              </a:rPr>
              <a:t>critical </a:t>
            </a:r>
            <a:r>
              <a:rPr sz="1400" dirty="0">
                <a:latin typeface="Calibri"/>
                <a:cs typeface="Calibri"/>
              </a:rPr>
              <a:t>section </a:t>
            </a:r>
            <a:r>
              <a:rPr sz="1400" spc="-5" dirty="0">
                <a:latin typeface="Calibri"/>
                <a:cs typeface="Calibri"/>
              </a:rPr>
              <a:t>hence </a:t>
            </a:r>
            <a:r>
              <a:rPr sz="1400" spc="10" dirty="0">
                <a:latin typeface="Calibri"/>
                <a:cs typeface="Calibri"/>
              </a:rPr>
              <a:t>it </a:t>
            </a:r>
            <a:r>
              <a:rPr sz="1400" spc="15" dirty="0">
                <a:latin typeface="Calibri"/>
                <a:cs typeface="Calibri"/>
              </a:rPr>
              <a:t> </a:t>
            </a:r>
            <a:r>
              <a:rPr sz="1400" spc="-10" dirty="0">
                <a:latin typeface="Calibri"/>
                <a:cs typeface="Calibri"/>
              </a:rPr>
              <a:t>finishes</a:t>
            </a:r>
            <a:r>
              <a:rPr sz="1400" spc="5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critical</a:t>
            </a:r>
            <a:r>
              <a:rPr sz="1400" spc="15" dirty="0">
                <a:latin typeface="Calibri"/>
                <a:cs typeface="Calibri"/>
              </a:rPr>
              <a:t> </a:t>
            </a:r>
            <a:r>
              <a:rPr sz="1400" spc="-5" dirty="0">
                <a:latin typeface="Calibri"/>
                <a:cs typeface="Calibri"/>
              </a:rPr>
              <a:t>section</a:t>
            </a:r>
            <a:r>
              <a:rPr sz="1400" spc="35" dirty="0">
                <a:latin typeface="Calibri"/>
                <a:cs typeface="Calibri"/>
              </a:rPr>
              <a:t> </a:t>
            </a:r>
            <a:r>
              <a:rPr sz="1400" spc="-10" dirty="0">
                <a:latin typeface="Calibri"/>
                <a:cs typeface="Calibri"/>
              </a:rPr>
              <a:t>and</a:t>
            </a:r>
            <a:r>
              <a:rPr sz="1400" spc="10" dirty="0">
                <a:latin typeface="Calibri"/>
                <a:cs typeface="Calibri"/>
              </a:rPr>
              <a:t> </a:t>
            </a:r>
            <a:r>
              <a:rPr sz="1400" spc="-20" dirty="0">
                <a:latin typeface="Calibri"/>
                <a:cs typeface="Calibri"/>
              </a:rPr>
              <a:t>makes</a:t>
            </a:r>
            <a:r>
              <a:rPr sz="1400" spc="55" dirty="0">
                <a:latin typeface="Calibri"/>
                <a:cs typeface="Calibri"/>
              </a:rPr>
              <a:t> </a:t>
            </a:r>
            <a:r>
              <a:rPr sz="1400" spc="-5" dirty="0">
                <a:latin typeface="Calibri"/>
                <a:cs typeface="Calibri"/>
              </a:rPr>
              <a:t>an</a:t>
            </a:r>
            <a:r>
              <a:rPr sz="1400" spc="-20" dirty="0">
                <a:latin typeface="Calibri"/>
                <a:cs typeface="Calibri"/>
              </a:rPr>
              <a:t> </a:t>
            </a:r>
            <a:r>
              <a:rPr sz="1400" spc="-15" dirty="0">
                <a:latin typeface="Calibri"/>
                <a:cs typeface="Calibri"/>
              </a:rPr>
              <a:t>exit</a:t>
            </a:r>
            <a:r>
              <a:rPr sz="1400" spc="55" dirty="0">
                <a:latin typeface="Calibri"/>
                <a:cs typeface="Calibri"/>
              </a:rPr>
              <a:t> </a:t>
            </a:r>
            <a:r>
              <a:rPr sz="1400" spc="-10" dirty="0">
                <a:latin typeface="Calibri"/>
                <a:cs typeface="Calibri"/>
              </a:rPr>
              <a:t>by</a:t>
            </a:r>
            <a:r>
              <a:rPr sz="1400" spc="10" dirty="0">
                <a:latin typeface="Calibri"/>
                <a:cs typeface="Calibri"/>
              </a:rPr>
              <a:t> </a:t>
            </a:r>
            <a:r>
              <a:rPr sz="1400" spc="-15" dirty="0">
                <a:latin typeface="Calibri"/>
                <a:cs typeface="Calibri"/>
              </a:rPr>
              <a:t>setting</a:t>
            </a:r>
            <a:r>
              <a:rPr sz="1400" spc="65" dirty="0">
                <a:latin typeface="Calibri"/>
                <a:cs typeface="Calibri"/>
              </a:rPr>
              <a:t> </a:t>
            </a:r>
            <a:r>
              <a:rPr sz="1400" spc="-15" dirty="0">
                <a:latin typeface="Calibri"/>
                <a:cs typeface="Calibri"/>
              </a:rPr>
              <a:t>the</a:t>
            </a:r>
            <a:r>
              <a:rPr sz="1400" spc="45" dirty="0">
                <a:latin typeface="Calibri"/>
                <a:cs typeface="Calibri"/>
              </a:rPr>
              <a:t> </a:t>
            </a:r>
            <a:r>
              <a:rPr sz="1400" spc="-20" dirty="0">
                <a:latin typeface="Calibri"/>
                <a:cs typeface="Calibri"/>
              </a:rPr>
              <a:t>interest</a:t>
            </a:r>
            <a:r>
              <a:rPr sz="1400" spc="100" dirty="0">
                <a:latin typeface="Calibri"/>
                <a:cs typeface="Calibri"/>
              </a:rPr>
              <a:t> </a:t>
            </a:r>
            <a:r>
              <a:rPr sz="1400" spc="-15" dirty="0">
                <a:latin typeface="Calibri"/>
                <a:cs typeface="Calibri"/>
              </a:rPr>
              <a:t>variable</a:t>
            </a:r>
            <a:r>
              <a:rPr sz="1400" spc="75" dirty="0">
                <a:latin typeface="Calibri"/>
                <a:cs typeface="Calibri"/>
              </a:rPr>
              <a:t> </a:t>
            </a:r>
            <a:r>
              <a:rPr sz="1400" spc="-25" dirty="0">
                <a:latin typeface="Calibri"/>
                <a:cs typeface="Calibri"/>
              </a:rPr>
              <a:t>to</a:t>
            </a:r>
            <a:r>
              <a:rPr sz="1400" spc="25" dirty="0">
                <a:latin typeface="Calibri"/>
                <a:cs typeface="Calibri"/>
              </a:rPr>
              <a:t> </a:t>
            </a:r>
            <a:r>
              <a:rPr sz="1400" spc="-10" dirty="0">
                <a:latin typeface="Calibri"/>
                <a:cs typeface="Calibri"/>
              </a:rPr>
              <a:t>False.</a:t>
            </a:r>
            <a:endParaRPr sz="14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1046734"/>
            <a:ext cx="7920355" cy="3044190"/>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Semaphore</a:t>
            </a:r>
            <a:r>
              <a:rPr sz="1800" spc="15" dirty="0">
                <a:solidFill>
                  <a:srgbClr val="00AF50"/>
                </a:solidFill>
                <a:latin typeface="Calibri"/>
                <a:cs typeface="Calibri"/>
              </a:rPr>
              <a:t> </a:t>
            </a:r>
            <a:r>
              <a:rPr sz="1800" spc="-10" dirty="0">
                <a:solidFill>
                  <a:srgbClr val="00AF50"/>
                </a:solidFill>
                <a:latin typeface="Calibri"/>
                <a:cs typeface="Calibri"/>
              </a:rPr>
              <a:t>Definition</a:t>
            </a:r>
            <a:endParaRPr sz="1800">
              <a:latin typeface="Calibri"/>
              <a:cs typeface="Calibri"/>
            </a:endParaRPr>
          </a:p>
          <a:p>
            <a:pPr marL="12700" algn="just">
              <a:lnSpc>
                <a:spcPct val="100000"/>
              </a:lnSpc>
            </a:pPr>
            <a:r>
              <a:rPr sz="1800" spc="-5" dirty="0">
                <a:latin typeface="Calibri"/>
                <a:cs typeface="Calibri"/>
              </a:rPr>
              <a:t>Semaphore</a:t>
            </a:r>
            <a:r>
              <a:rPr sz="1800" spc="305" dirty="0">
                <a:latin typeface="Calibri"/>
                <a:cs typeface="Calibri"/>
              </a:rPr>
              <a:t> </a:t>
            </a:r>
            <a:r>
              <a:rPr sz="1800" spc="-5" dirty="0">
                <a:latin typeface="Calibri"/>
                <a:cs typeface="Calibri"/>
              </a:rPr>
              <a:t>is</a:t>
            </a:r>
            <a:r>
              <a:rPr sz="1800" spc="300" dirty="0">
                <a:latin typeface="Calibri"/>
                <a:cs typeface="Calibri"/>
              </a:rPr>
              <a:t> </a:t>
            </a:r>
            <a:r>
              <a:rPr sz="1800" dirty="0">
                <a:latin typeface="Calibri"/>
                <a:cs typeface="Calibri"/>
              </a:rPr>
              <a:t>a</a:t>
            </a:r>
            <a:r>
              <a:rPr sz="1800" spc="310" dirty="0">
                <a:latin typeface="Calibri"/>
                <a:cs typeface="Calibri"/>
              </a:rPr>
              <a:t> </a:t>
            </a:r>
            <a:r>
              <a:rPr sz="1800" spc="-10" dirty="0">
                <a:latin typeface="Calibri"/>
                <a:cs typeface="Calibri"/>
              </a:rPr>
              <a:t>Hardware</a:t>
            </a:r>
            <a:r>
              <a:rPr sz="1800" spc="310" dirty="0">
                <a:latin typeface="Calibri"/>
                <a:cs typeface="Calibri"/>
              </a:rPr>
              <a:t> </a:t>
            </a:r>
            <a:r>
              <a:rPr sz="1800" dirty="0">
                <a:latin typeface="Calibri"/>
                <a:cs typeface="Calibri"/>
              </a:rPr>
              <a:t>Solution.</a:t>
            </a:r>
            <a:r>
              <a:rPr sz="1800" spc="310" dirty="0">
                <a:latin typeface="Calibri"/>
                <a:cs typeface="Calibri"/>
              </a:rPr>
              <a:t> </a:t>
            </a:r>
            <a:r>
              <a:rPr sz="1800" spc="-5" dirty="0">
                <a:latin typeface="Calibri"/>
                <a:cs typeface="Calibri"/>
              </a:rPr>
              <a:t>This</a:t>
            </a:r>
            <a:r>
              <a:rPr sz="1800" spc="300" dirty="0">
                <a:latin typeface="Calibri"/>
                <a:cs typeface="Calibri"/>
              </a:rPr>
              <a:t> </a:t>
            </a:r>
            <a:r>
              <a:rPr sz="1800" spc="-10" dirty="0">
                <a:latin typeface="Calibri"/>
                <a:cs typeface="Calibri"/>
              </a:rPr>
              <a:t>Hardware</a:t>
            </a:r>
            <a:r>
              <a:rPr sz="1800" spc="305" dirty="0">
                <a:latin typeface="Calibri"/>
                <a:cs typeface="Calibri"/>
              </a:rPr>
              <a:t> </a:t>
            </a:r>
            <a:r>
              <a:rPr sz="1800" dirty="0">
                <a:latin typeface="Calibri"/>
                <a:cs typeface="Calibri"/>
              </a:rPr>
              <a:t>solution</a:t>
            </a:r>
            <a:r>
              <a:rPr sz="1800" spc="290" dirty="0">
                <a:latin typeface="Calibri"/>
                <a:cs typeface="Calibri"/>
              </a:rPr>
              <a:t> </a:t>
            </a:r>
            <a:r>
              <a:rPr sz="1800" spc="-5" dirty="0">
                <a:latin typeface="Calibri"/>
                <a:cs typeface="Calibri"/>
              </a:rPr>
              <a:t>is</a:t>
            </a:r>
            <a:r>
              <a:rPr sz="1800" spc="300" dirty="0">
                <a:latin typeface="Calibri"/>
                <a:cs typeface="Calibri"/>
              </a:rPr>
              <a:t> </a:t>
            </a:r>
            <a:r>
              <a:rPr sz="1800" spc="-10" dirty="0">
                <a:latin typeface="Calibri"/>
                <a:cs typeface="Calibri"/>
              </a:rPr>
              <a:t>written</a:t>
            </a:r>
            <a:r>
              <a:rPr sz="1800" spc="305" dirty="0">
                <a:latin typeface="Calibri"/>
                <a:cs typeface="Calibri"/>
              </a:rPr>
              <a:t> </a:t>
            </a:r>
            <a:r>
              <a:rPr sz="1800" dirty="0">
                <a:latin typeface="Calibri"/>
                <a:cs typeface="Calibri"/>
              </a:rPr>
              <a:t>or</a:t>
            </a:r>
            <a:r>
              <a:rPr sz="1800" spc="305" dirty="0">
                <a:latin typeface="Calibri"/>
                <a:cs typeface="Calibri"/>
              </a:rPr>
              <a:t> </a:t>
            </a:r>
            <a:r>
              <a:rPr sz="1800" spc="-5" dirty="0">
                <a:latin typeface="Calibri"/>
                <a:cs typeface="Calibri"/>
              </a:rPr>
              <a:t>given</a:t>
            </a:r>
            <a:r>
              <a:rPr sz="1800" spc="305" dirty="0">
                <a:latin typeface="Calibri"/>
                <a:cs typeface="Calibri"/>
              </a:rPr>
              <a:t> </a:t>
            </a:r>
            <a:r>
              <a:rPr sz="1800" spc="-30" dirty="0">
                <a:latin typeface="Calibri"/>
                <a:cs typeface="Calibri"/>
              </a:rPr>
              <a:t>to</a:t>
            </a:r>
            <a:endParaRPr sz="1800">
              <a:latin typeface="Calibri"/>
              <a:cs typeface="Calibri"/>
            </a:endParaRPr>
          </a:p>
          <a:p>
            <a:pPr marL="12700" algn="just">
              <a:lnSpc>
                <a:spcPct val="100000"/>
              </a:lnSpc>
            </a:pPr>
            <a:r>
              <a:rPr sz="1800" spc="-5" dirty="0">
                <a:latin typeface="Calibri"/>
                <a:cs typeface="Calibri"/>
              </a:rPr>
              <a:t>critical</a:t>
            </a:r>
            <a:r>
              <a:rPr sz="1800" spc="5" dirty="0">
                <a:latin typeface="Calibri"/>
                <a:cs typeface="Calibri"/>
              </a:rPr>
              <a:t> </a:t>
            </a:r>
            <a:r>
              <a:rPr sz="1800" spc="-5" dirty="0">
                <a:latin typeface="Calibri"/>
                <a:cs typeface="Calibri"/>
              </a:rPr>
              <a:t>section </a:t>
            </a:r>
            <a:r>
              <a:rPr sz="1800" spc="-10" dirty="0">
                <a:latin typeface="Calibri"/>
                <a:cs typeface="Calibri"/>
              </a:rPr>
              <a:t>problem.</a:t>
            </a:r>
            <a:endParaRPr sz="1800">
              <a:latin typeface="Calibri"/>
              <a:cs typeface="Calibri"/>
            </a:endParaRPr>
          </a:p>
          <a:p>
            <a:pPr marL="12700" algn="just">
              <a:lnSpc>
                <a:spcPct val="100000"/>
              </a:lnSpc>
            </a:pPr>
            <a:r>
              <a:rPr sz="1800" spc="-10" dirty="0">
                <a:solidFill>
                  <a:srgbClr val="FF0000"/>
                </a:solidFill>
                <a:latin typeface="Calibri"/>
                <a:cs typeface="Calibri"/>
              </a:rPr>
              <a:t>What</a:t>
            </a:r>
            <a:r>
              <a:rPr sz="1800" spc="10" dirty="0">
                <a:solidFill>
                  <a:srgbClr val="FF0000"/>
                </a:solidFill>
                <a:latin typeface="Calibri"/>
                <a:cs typeface="Calibri"/>
              </a:rPr>
              <a:t> </a:t>
            </a:r>
            <a:r>
              <a:rPr sz="1800" spc="-5" dirty="0">
                <a:solidFill>
                  <a:srgbClr val="FF0000"/>
                </a:solidFill>
                <a:latin typeface="Calibri"/>
                <a:cs typeface="Calibri"/>
              </a:rPr>
              <a:t>is</a:t>
            </a:r>
            <a:r>
              <a:rPr sz="1800" spc="-15" dirty="0">
                <a:solidFill>
                  <a:srgbClr val="FF0000"/>
                </a:solidFill>
                <a:latin typeface="Calibri"/>
                <a:cs typeface="Calibri"/>
              </a:rPr>
              <a:t> </a:t>
            </a:r>
            <a:r>
              <a:rPr sz="1800" dirty="0">
                <a:solidFill>
                  <a:srgbClr val="FF0000"/>
                </a:solidFill>
                <a:latin typeface="Calibri"/>
                <a:cs typeface="Calibri"/>
              </a:rPr>
              <a:t>a</a:t>
            </a:r>
            <a:r>
              <a:rPr sz="1800" spc="-5" dirty="0">
                <a:solidFill>
                  <a:srgbClr val="FF0000"/>
                </a:solidFill>
                <a:latin typeface="Calibri"/>
                <a:cs typeface="Calibri"/>
              </a:rPr>
              <a:t> </a:t>
            </a:r>
            <a:r>
              <a:rPr sz="1800" spc="-10" dirty="0">
                <a:solidFill>
                  <a:srgbClr val="FF0000"/>
                </a:solidFill>
                <a:latin typeface="Calibri"/>
                <a:cs typeface="Calibri"/>
              </a:rPr>
              <a:t>Critical</a:t>
            </a:r>
            <a:r>
              <a:rPr sz="1800" spc="20" dirty="0">
                <a:solidFill>
                  <a:srgbClr val="FF0000"/>
                </a:solidFill>
                <a:latin typeface="Calibri"/>
                <a:cs typeface="Calibri"/>
              </a:rPr>
              <a:t> </a:t>
            </a:r>
            <a:r>
              <a:rPr sz="1800" spc="-5" dirty="0">
                <a:solidFill>
                  <a:srgbClr val="FF0000"/>
                </a:solidFill>
                <a:latin typeface="Calibri"/>
                <a:cs typeface="Calibri"/>
              </a:rPr>
              <a:t>Section</a:t>
            </a:r>
            <a:r>
              <a:rPr sz="1800" spc="35" dirty="0">
                <a:solidFill>
                  <a:srgbClr val="FF0000"/>
                </a:solidFill>
                <a:latin typeface="Calibri"/>
                <a:cs typeface="Calibri"/>
              </a:rPr>
              <a:t> </a:t>
            </a:r>
            <a:r>
              <a:rPr sz="1800" spc="-5" dirty="0">
                <a:solidFill>
                  <a:srgbClr val="FF0000"/>
                </a:solidFill>
                <a:latin typeface="Calibri"/>
                <a:cs typeface="Calibri"/>
              </a:rPr>
              <a:t>Problem?</a:t>
            </a:r>
            <a:endParaRPr sz="1800">
              <a:latin typeface="Calibri"/>
              <a:cs typeface="Calibri"/>
            </a:endParaRPr>
          </a:p>
          <a:p>
            <a:pPr marL="12700" marR="6350" algn="just">
              <a:lnSpc>
                <a:spcPct val="100000"/>
              </a:lnSpc>
            </a:pPr>
            <a:r>
              <a:rPr sz="1800" spc="-5" dirty="0">
                <a:latin typeface="Calibri"/>
                <a:cs typeface="Calibri"/>
              </a:rPr>
              <a:t>The Critical Section </a:t>
            </a:r>
            <a:r>
              <a:rPr sz="1800" spc="-10" dirty="0">
                <a:latin typeface="Calibri"/>
                <a:cs typeface="Calibri"/>
              </a:rPr>
              <a:t>Problem </a:t>
            </a:r>
            <a:r>
              <a:rPr sz="1800" spc="-5" dirty="0">
                <a:latin typeface="Calibri"/>
                <a:cs typeface="Calibri"/>
              </a:rPr>
              <a:t>is </a:t>
            </a:r>
            <a:r>
              <a:rPr sz="1800" dirty="0">
                <a:latin typeface="Calibri"/>
                <a:cs typeface="Calibri"/>
              </a:rPr>
              <a:t>a </a:t>
            </a:r>
            <a:r>
              <a:rPr sz="1800" spc="-5" dirty="0">
                <a:latin typeface="Calibri"/>
                <a:cs typeface="Calibri"/>
              </a:rPr>
              <a:t>Code Snippet. This code snippet </a:t>
            </a:r>
            <a:r>
              <a:rPr sz="1800" spc="-10" dirty="0">
                <a:latin typeface="Calibri"/>
                <a:cs typeface="Calibri"/>
              </a:rPr>
              <a:t>contains </a:t>
            </a:r>
            <a:r>
              <a:rPr sz="1800" dirty="0">
                <a:latin typeface="Calibri"/>
                <a:cs typeface="Calibri"/>
              </a:rPr>
              <a:t>a </a:t>
            </a:r>
            <a:r>
              <a:rPr sz="1800" spc="-20" dirty="0">
                <a:latin typeface="Calibri"/>
                <a:cs typeface="Calibri"/>
              </a:rPr>
              <a:t>few </a:t>
            </a:r>
            <a:r>
              <a:rPr sz="1800" spc="-15" dirty="0">
                <a:latin typeface="Calibri"/>
                <a:cs typeface="Calibri"/>
              </a:rPr>
              <a:t> </a:t>
            </a:r>
            <a:r>
              <a:rPr sz="1800" spc="-10" dirty="0">
                <a:latin typeface="Calibri"/>
                <a:cs typeface="Calibri"/>
              </a:rPr>
              <a:t>variables.</a:t>
            </a:r>
            <a:r>
              <a:rPr sz="1800" spc="-5" dirty="0">
                <a:latin typeface="Calibri"/>
                <a:cs typeface="Calibri"/>
              </a:rPr>
              <a:t> These variables </a:t>
            </a:r>
            <a:r>
              <a:rPr sz="1800" spc="-10" dirty="0">
                <a:latin typeface="Calibri"/>
                <a:cs typeface="Calibri"/>
              </a:rPr>
              <a:t>can </a:t>
            </a:r>
            <a:r>
              <a:rPr sz="1800" spc="5" dirty="0">
                <a:latin typeface="Calibri"/>
                <a:cs typeface="Calibri"/>
              </a:rPr>
              <a:t>be </a:t>
            </a:r>
            <a:r>
              <a:rPr sz="1800" dirty="0">
                <a:latin typeface="Calibri"/>
                <a:cs typeface="Calibri"/>
              </a:rPr>
              <a:t>accessed </a:t>
            </a:r>
            <a:r>
              <a:rPr sz="1800" spc="-5" dirty="0">
                <a:latin typeface="Calibri"/>
                <a:cs typeface="Calibri"/>
              </a:rPr>
              <a:t>by </a:t>
            </a:r>
            <a:r>
              <a:rPr sz="1800" dirty="0">
                <a:latin typeface="Calibri"/>
                <a:cs typeface="Calibri"/>
              </a:rPr>
              <a:t>a </a:t>
            </a:r>
            <a:r>
              <a:rPr sz="1800" spc="-20" dirty="0">
                <a:latin typeface="Calibri"/>
                <a:cs typeface="Calibri"/>
              </a:rPr>
              <a:t>few</a:t>
            </a:r>
            <a:r>
              <a:rPr sz="1800" spc="365" dirty="0">
                <a:latin typeface="Calibri"/>
                <a:cs typeface="Calibri"/>
              </a:rPr>
              <a:t> </a:t>
            </a:r>
            <a:r>
              <a:rPr sz="1800" spc="-5" dirty="0">
                <a:latin typeface="Calibri"/>
                <a:cs typeface="Calibri"/>
              </a:rPr>
              <a:t>processes. There </a:t>
            </a:r>
            <a:r>
              <a:rPr sz="1800" spc="5" dirty="0">
                <a:latin typeface="Calibri"/>
                <a:cs typeface="Calibri"/>
              </a:rPr>
              <a:t>is </a:t>
            </a:r>
            <a:r>
              <a:rPr sz="1800" dirty="0">
                <a:latin typeface="Calibri"/>
                <a:cs typeface="Calibri"/>
              </a:rPr>
              <a:t>a </a:t>
            </a:r>
            <a:r>
              <a:rPr sz="1800" spc="-5" dirty="0">
                <a:latin typeface="Calibri"/>
                <a:cs typeface="Calibri"/>
              </a:rPr>
              <a:t>condition </a:t>
            </a:r>
            <a:r>
              <a:rPr sz="1800" dirty="0">
                <a:latin typeface="Calibri"/>
                <a:cs typeface="Calibri"/>
              </a:rPr>
              <a:t> </a:t>
            </a:r>
            <a:r>
              <a:rPr sz="1800" spc="-15" dirty="0">
                <a:latin typeface="Calibri"/>
                <a:cs typeface="Calibri"/>
              </a:rPr>
              <a:t>for</a:t>
            </a:r>
            <a:r>
              <a:rPr sz="1800" spc="-10" dirty="0">
                <a:latin typeface="Calibri"/>
                <a:cs typeface="Calibri"/>
              </a:rPr>
              <a:t> these</a:t>
            </a:r>
            <a:r>
              <a:rPr sz="1800" spc="40" dirty="0">
                <a:latin typeface="Calibri"/>
                <a:cs typeface="Calibri"/>
              </a:rPr>
              <a:t> </a:t>
            </a:r>
            <a:r>
              <a:rPr sz="1800" spc="-10" dirty="0">
                <a:latin typeface="Calibri"/>
                <a:cs typeface="Calibri"/>
              </a:rPr>
              <a:t>processes.</a:t>
            </a:r>
            <a:endParaRPr sz="1800">
              <a:latin typeface="Calibri"/>
              <a:cs typeface="Calibri"/>
            </a:endParaRPr>
          </a:p>
          <a:p>
            <a:pPr marL="12700" marR="5080" algn="just">
              <a:lnSpc>
                <a:spcPct val="100000"/>
              </a:lnSpc>
              <a:spcBef>
                <a:spcPts val="5"/>
              </a:spcBef>
            </a:pPr>
            <a:r>
              <a:rPr sz="1800" spc="-5" dirty="0">
                <a:latin typeface="Calibri"/>
                <a:cs typeface="Calibri"/>
              </a:rPr>
              <a:t>The condition is that </a:t>
            </a:r>
            <a:r>
              <a:rPr sz="1800" dirty="0">
                <a:latin typeface="Calibri"/>
                <a:cs typeface="Calibri"/>
              </a:rPr>
              <a:t>only </a:t>
            </a:r>
            <a:r>
              <a:rPr sz="1800" spc="-5" dirty="0">
                <a:latin typeface="Calibri"/>
                <a:cs typeface="Calibri"/>
              </a:rPr>
              <a:t>one process </a:t>
            </a:r>
            <a:r>
              <a:rPr sz="1800" spc="-10" dirty="0">
                <a:latin typeface="Calibri"/>
                <a:cs typeface="Calibri"/>
              </a:rPr>
              <a:t>can </a:t>
            </a:r>
            <a:r>
              <a:rPr sz="1800" spc="-5" dirty="0">
                <a:latin typeface="Calibri"/>
                <a:cs typeface="Calibri"/>
              </a:rPr>
              <a:t>only </a:t>
            </a:r>
            <a:r>
              <a:rPr sz="1800" spc="-15" dirty="0">
                <a:latin typeface="Calibri"/>
                <a:cs typeface="Calibri"/>
              </a:rPr>
              <a:t>enter </a:t>
            </a:r>
            <a:r>
              <a:rPr sz="1800" dirty="0">
                <a:latin typeface="Calibri"/>
                <a:cs typeface="Calibri"/>
              </a:rPr>
              <a:t>the </a:t>
            </a:r>
            <a:r>
              <a:rPr sz="1800" spc="-5" dirty="0">
                <a:latin typeface="Calibri"/>
                <a:cs typeface="Calibri"/>
              </a:rPr>
              <a:t>critical section. Remaining </a:t>
            </a:r>
            <a:r>
              <a:rPr sz="1800" dirty="0">
                <a:latin typeface="Calibri"/>
                <a:cs typeface="Calibri"/>
              </a:rPr>
              <a:t> </a:t>
            </a:r>
            <a:r>
              <a:rPr sz="1800" spc="-10" dirty="0">
                <a:latin typeface="Calibri"/>
                <a:cs typeface="Calibri"/>
              </a:rPr>
              <a:t>Processes</a:t>
            </a:r>
            <a:r>
              <a:rPr sz="1800" spc="-5" dirty="0">
                <a:latin typeface="Calibri"/>
                <a:cs typeface="Calibri"/>
              </a:rPr>
              <a:t> which</a:t>
            </a:r>
            <a:r>
              <a:rPr sz="1800" dirty="0">
                <a:latin typeface="Calibri"/>
                <a:cs typeface="Calibri"/>
              </a:rPr>
              <a:t> </a:t>
            </a:r>
            <a:r>
              <a:rPr sz="1800" spc="-10" dirty="0">
                <a:latin typeface="Calibri"/>
                <a:cs typeface="Calibri"/>
              </a:rPr>
              <a:t>are</a:t>
            </a:r>
            <a:r>
              <a:rPr sz="1800" spc="-5" dirty="0">
                <a:latin typeface="Calibri"/>
                <a:cs typeface="Calibri"/>
              </a:rPr>
              <a:t> </a:t>
            </a:r>
            <a:r>
              <a:rPr sz="1800" spc="-10" dirty="0">
                <a:latin typeface="Calibri"/>
                <a:cs typeface="Calibri"/>
              </a:rPr>
              <a:t>interested</a:t>
            </a:r>
            <a:r>
              <a:rPr sz="1800" spc="-5"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enter</a:t>
            </a:r>
            <a:r>
              <a:rPr sz="1800" spc="-10" dirty="0">
                <a:latin typeface="Calibri"/>
                <a:cs typeface="Calibri"/>
              </a:rPr>
              <a:t> </a:t>
            </a:r>
            <a:r>
              <a:rPr sz="1800" dirty="0">
                <a:latin typeface="Calibri"/>
                <a:cs typeface="Calibri"/>
              </a:rPr>
              <a:t>the </a:t>
            </a:r>
            <a:r>
              <a:rPr sz="1800" spc="-5" dirty="0">
                <a:latin typeface="Calibri"/>
                <a:cs typeface="Calibri"/>
              </a:rPr>
              <a:t>critical</a:t>
            </a:r>
            <a:r>
              <a:rPr sz="1800" dirty="0">
                <a:latin typeface="Calibri"/>
                <a:cs typeface="Calibri"/>
              </a:rPr>
              <a:t> </a:t>
            </a:r>
            <a:r>
              <a:rPr sz="1800" spc="-5" dirty="0">
                <a:latin typeface="Calibri"/>
                <a:cs typeface="Calibri"/>
              </a:rPr>
              <a:t>section</a:t>
            </a:r>
            <a:r>
              <a:rPr sz="1800" dirty="0">
                <a:latin typeface="Calibri"/>
                <a:cs typeface="Calibri"/>
              </a:rPr>
              <a:t> </a:t>
            </a:r>
            <a:r>
              <a:rPr sz="1800" spc="-10" dirty="0">
                <a:latin typeface="Calibri"/>
                <a:cs typeface="Calibri"/>
              </a:rPr>
              <a:t>have </a:t>
            </a:r>
            <a:r>
              <a:rPr sz="1800" spc="-15" dirty="0">
                <a:latin typeface="Calibri"/>
                <a:cs typeface="Calibri"/>
              </a:rPr>
              <a:t>to</a:t>
            </a:r>
            <a:r>
              <a:rPr sz="1800" spc="-10" dirty="0">
                <a:latin typeface="Calibri"/>
                <a:cs typeface="Calibri"/>
              </a:rPr>
              <a:t> </a:t>
            </a:r>
            <a:r>
              <a:rPr sz="1800" spc="-5" dirty="0">
                <a:latin typeface="Calibri"/>
                <a:cs typeface="Calibri"/>
              </a:rPr>
              <a:t>wait</a:t>
            </a:r>
            <a:r>
              <a:rPr sz="1800" dirty="0">
                <a:latin typeface="Calibri"/>
                <a:cs typeface="Calibri"/>
              </a:rPr>
              <a:t> </a:t>
            </a:r>
            <a:r>
              <a:rPr sz="1800" spc="-15" dirty="0">
                <a:latin typeface="Calibri"/>
                <a:cs typeface="Calibri"/>
              </a:rPr>
              <a:t>for</a:t>
            </a:r>
            <a:r>
              <a:rPr sz="1800" spc="-10" dirty="0">
                <a:latin typeface="Calibri"/>
                <a:cs typeface="Calibri"/>
              </a:rPr>
              <a:t> </a:t>
            </a:r>
            <a:r>
              <a:rPr sz="1800" spc="10" dirty="0">
                <a:latin typeface="Calibri"/>
                <a:cs typeface="Calibri"/>
              </a:rPr>
              <a:t>the </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complete</a:t>
            </a:r>
            <a:r>
              <a:rPr sz="1800" spc="20" dirty="0">
                <a:latin typeface="Calibri"/>
                <a:cs typeface="Calibri"/>
              </a:rPr>
              <a:t> </a:t>
            </a:r>
            <a:r>
              <a:rPr sz="1800" spc="-5" dirty="0">
                <a:latin typeface="Calibri"/>
                <a:cs typeface="Calibri"/>
              </a:rPr>
              <a:t>its</a:t>
            </a:r>
            <a:r>
              <a:rPr sz="1800" spc="10" dirty="0">
                <a:latin typeface="Calibri"/>
                <a:cs typeface="Calibri"/>
              </a:rPr>
              <a:t> </a:t>
            </a:r>
            <a:r>
              <a:rPr sz="1800" spc="-5" dirty="0">
                <a:latin typeface="Calibri"/>
                <a:cs typeface="Calibri"/>
              </a:rPr>
              <a:t>work</a:t>
            </a:r>
            <a:r>
              <a:rPr sz="1800" spc="-30" dirty="0">
                <a:latin typeface="Calibri"/>
                <a:cs typeface="Calibri"/>
              </a:rPr>
              <a:t> </a:t>
            </a:r>
            <a:r>
              <a:rPr sz="1800" spc="-5" dirty="0">
                <a:latin typeface="Calibri"/>
                <a:cs typeface="Calibri"/>
              </a:rPr>
              <a:t>and</a:t>
            </a:r>
            <a:r>
              <a:rPr sz="1800" spc="35" dirty="0">
                <a:latin typeface="Calibri"/>
                <a:cs typeface="Calibri"/>
              </a:rPr>
              <a:t> </a:t>
            </a:r>
            <a:r>
              <a:rPr sz="1800" spc="-10" dirty="0">
                <a:latin typeface="Calibri"/>
                <a:cs typeface="Calibri"/>
              </a:rPr>
              <a:t>then</a:t>
            </a:r>
            <a:r>
              <a:rPr sz="1800" spc="40" dirty="0">
                <a:latin typeface="Calibri"/>
                <a:cs typeface="Calibri"/>
              </a:rPr>
              <a:t> </a:t>
            </a:r>
            <a:r>
              <a:rPr sz="1800" spc="-20" dirty="0">
                <a:latin typeface="Calibri"/>
                <a:cs typeface="Calibri"/>
              </a:rPr>
              <a:t>enter</a:t>
            </a:r>
            <a:r>
              <a:rPr sz="1800" spc="4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endParaRPr sz="1800">
              <a:latin typeface="Calibri"/>
              <a:cs typeface="Calibri"/>
            </a:endParaRPr>
          </a:p>
          <a:p>
            <a:pPr marL="12700" algn="just">
              <a:lnSpc>
                <a:spcPct val="100000"/>
              </a:lnSpc>
              <a:spcBef>
                <a:spcPts val="5"/>
              </a:spcBef>
            </a:pPr>
            <a:r>
              <a:rPr sz="1800" spc="-10" dirty="0">
                <a:solidFill>
                  <a:srgbClr val="00AF50"/>
                </a:solidFill>
                <a:latin typeface="Calibri"/>
                <a:cs typeface="Calibri"/>
              </a:rPr>
              <a:t>Critical</a:t>
            </a:r>
            <a:r>
              <a:rPr sz="1800" spc="20" dirty="0">
                <a:solidFill>
                  <a:srgbClr val="00AF50"/>
                </a:solidFill>
                <a:latin typeface="Calibri"/>
                <a:cs typeface="Calibri"/>
              </a:rPr>
              <a:t> </a:t>
            </a:r>
            <a:r>
              <a:rPr sz="1800" spc="-5" dirty="0">
                <a:solidFill>
                  <a:srgbClr val="00AF50"/>
                </a:solidFill>
                <a:latin typeface="Calibri"/>
                <a:cs typeface="Calibri"/>
              </a:rPr>
              <a:t>Section</a:t>
            </a:r>
            <a:r>
              <a:rPr sz="1800" spc="15" dirty="0">
                <a:solidFill>
                  <a:srgbClr val="00AF50"/>
                </a:solidFill>
                <a:latin typeface="Calibri"/>
                <a:cs typeface="Calibri"/>
              </a:rPr>
              <a:t> </a:t>
            </a:r>
            <a:r>
              <a:rPr sz="1800" spc="-15" dirty="0">
                <a:solidFill>
                  <a:srgbClr val="00AF50"/>
                </a:solidFill>
                <a:latin typeface="Calibri"/>
                <a:cs typeface="Calibri"/>
              </a:rPr>
              <a:t>Representation</a:t>
            </a:r>
            <a:endParaRPr sz="1800">
              <a:latin typeface="Calibri"/>
              <a:cs typeface="Calibri"/>
            </a:endParaRPr>
          </a:p>
        </p:txBody>
      </p:sp>
      <p:pic>
        <p:nvPicPr>
          <p:cNvPr id="3" name="object 3"/>
          <p:cNvPicPr/>
          <p:nvPr/>
        </p:nvPicPr>
        <p:blipFill>
          <a:blip r:embed="rId2" cstate="print"/>
          <a:stretch>
            <a:fillRect/>
          </a:stretch>
        </p:blipFill>
        <p:spPr>
          <a:xfrm>
            <a:off x="1476393" y="4495800"/>
            <a:ext cx="6087579" cy="199072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99034"/>
            <a:ext cx="8301990" cy="574357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Problems</a:t>
            </a:r>
            <a:r>
              <a:rPr sz="1800" dirty="0">
                <a:solidFill>
                  <a:srgbClr val="00AF50"/>
                </a:solidFill>
                <a:latin typeface="Calibri"/>
                <a:cs typeface="Calibri"/>
              </a:rPr>
              <a:t> </a:t>
            </a:r>
            <a:r>
              <a:rPr sz="1800" spc="-5" dirty="0">
                <a:solidFill>
                  <a:srgbClr val="00AF50"/>
                </a:solidFill>
                <a:latin typeface="Calibri"/>
                <a:cs typeface="Calibri"/>
              </a:rPr>
              <a:t>in</a:t>
            </a:r>
            <a:r>
              <a:rPr sz="1800" spc="15" dirty="0">
                <a:solidFill>
                  <a:srgbClr val="00AF50"/>
                </a:solidFill>
                <a:latin typeface="Calibri"/>
                <a:cs typeface="Calibri"/>
              </a:rPr>
              <a:t> </a:t>
            </a:r>
            <a:r>
              <a:rPr sz="1800" spc="-10" dirty="0">
                <a:solidFill>
                  <a:srgbClr val="00AF50"/>
                </a:solidFill>
                <a:latin typeface="Calibri"/>
                <a:cs typeface="Calibri"/>
              </a:rPr>
              <a:t>Critical</a:t>
            </a:r>
            <a:r>
              <a:rPr sz="1800" spc="30" dirty="0">
                <a:solidFill>
                  <a:srgbClr val="00AF50"/>
                </a:solidFill>
                <a:latin typeface="Calibri"/>
                <a:cs typeface="Calibri"/>
              </a:rPr>
              <a:t> </a:t>
            </a:r>
            <a:r>
              <a:rPr sz="1800" spc="-5" dirty="0">
                <a:solidFill>
                  <a:srgbClr val="00AF50"/>
                </a:solidFill>
                <a:latin typeface="Calibri"/>
                <a:cs typeface="Calibri"/>
              </a:rPr>
              <a:t>Section</a:t>
            </a:r>
            <a:r>
              <a:rPr sz="1800" spc="45" dirty="0">
                <a:solidFill>
                  <a:srgbClr val="00AF50"/>
                </a:solidFill>
                <a:latin typeface="Calibri"/>
                <a:cs typeface="Calibri"/>
              </a:rPr>
              <a:t> </a:t>
            </a:r>
            <a:r>
              <a:rPr sz="1800" spc="-10" dirty="0">
                <a:solidFill>
                  <a:srgbClr val="00AF50"/>
                </a:solidFill>
                <a:latin typeface="Calibri"/>
                <a:cs typeface="Calibri"/>
              </a:rPr>
              <a:t>Problems</a:t>
            </a:r>
            <a:endParaRPr sz="1800">
              <a:latin typeface="Calibri"/>
              <a:cs typeface="Calibri"/>
            </a:endParaRPr>
          </a:p>
          <a:p>
            <a:pPr marL="12700" marR="5080" algn="just">
              <a:lnSpc>
                <a:spcPct val="100000"/>
              </a:lnSpc>
            </a:pPr>
            <a:r>
              <a:rPr sz="1800" spc="-10" dirty="0">
                <a:latin typeface="Calibri"/>
                <a:cs typeface="Calibri"/>
              </a:rPr>
              <a:t>There may be </a:t>
            </a:r>
            <a:r>
              <a:rPr sz="1800" dirty="0">
                <a:latin typeface="Calibri"/>
                <a:cs typeface="Calibri"/>
              </a:rPr>
              <a:t>a </a:t>
            </a:r>
            <a:r>
              <a:rPr sz="1800" spc="-20" dirty="0">
                <a:latin typeface="Calibri"/>
                <a:cs typeface="Calibri"/>
              </a:rPr>
              <a:t>state </a:t>
            </a:r>
            <a:r>
              <a:rPr sz="1800" dirty="0">
                <a:latin typeface="Calibri"/>
                <a:cs typeface="Calibri"/>
              </a:rPr>
              <a:t>where </a:t>
            </a:r>
            <a:r>
              <a:rPr sz="1800" spc="5" dirty="0">
                <a:latin typeface="Calibri"/>
                <a:cs typeface="Calibri"/>
              </a:rPr>
              <a:t>one </a:t>
            </a:r>
            <a:r>
              <a:rPr sz="1800" dirty="0">
                <a:latin typeface="Calibri"/>
                <a:cs typeface="Calibri"/>
              </a:rPr>
              <a:t>or </a:t>
            </a:r>
            <a:r>
              <a:rPr sz="1800" spc="-5" dirty="0">
                <a:latin typeface="Calibri"/>
                <a:cs typeface="Calibri"/>
              </a:rPr>
              <a:t>more </a:t>
            </a:r>
            <a:r>
              <a:rPr sz="1800" spc="-10" dirty="0">
                <a:latin typeface="Calibri"/>
                <a:cs typeface="Calibri"/>
              </a:rPr>
              <a:t>processes </a:t>
            </a:r>
            <a:r>
              <a:rPr sz="1800" spc="5" dirty="0">
                <a:latin typeface="Calibri"/>
                <a:cs typeface="Calibri"/>
              </a:rPr>
              <a:t>try </a:t>
            </a:r>
            <a:r>
              <a:rPr sz="1800" spc="-15" dirty="0">
                <a:latin typeface="Calibri"/>
                <a:cs typeface="Calibri"/>
              </a:rPr>
              <a:t>to enter </a:t>
            </a:r>
            <a:r>
              <a:rPr sz="1800" spc="-5" dirty="0">
                <a:latin typeface="Calibri"/>
                <a:cs typeface="Calibri"/>
              </a:rPr>
              <a:t>the critical </a:t>
            </a:r>
            <a:r>
              <a:rPr sz="1800" spc="-20" dirty="0">
                <a:latin typeface="Calibri"/>
                <a:cs typeface="Calibri"/>
              </a:rPr>
              <a:t>state. </a:t>
            </a:r>
            <a:r>
              <a:rPr sz="1800" spc="-5" dirty="0">
                <a:latin typeface="Calibri"/>
                <a:cs typeface="Calibri"/>
              </a:rPr>
              <a:t>After </a:t>
            </a:r>
            <a:r>
              <a:rPr sz="1800" dirty="0">
                <a:latin typeface="Calibri"/>
                <a:cs typeface="Calibri"/>
              </a:rPr>
              <a:t> </a:t>
            </a:r>
            <a:r>
              <a:rPr sz="1800" spc="-5" dirty="0">
                <a:latin typeface="Calibri"/>
                <a:cs typeface="Calibri"/>
              </a:rPr>
              <a:t>multiple </a:t>
            </a:r>
            <a:r>
              <a:rPr sz="1800" spc="-10" dirty="0">
                <a:latin typeface="Calibri"/>
                <a:cs typeface="Calibri"/>
              </a:rPr>
              <a:t>processes enter </a:t>
            </a:r>
            <a:r>
              <a:rPr sz="1800" dirty="0">
                <a:latin typeface="Calibri"/>
                <a:cs typeface="Calibri"/>
              </a:rPr>
              <a:t>the </a:t>
            </a:r>
            <a:r>
              <a:rPr sz="1800" spc="-5" dirty="0">
                <a:latin typeface="Calibri"/>
                <a:cs typeface="Calibri"/>
              </a:rPr>
              <a:t>Critical Section, </a:t>
            </a:r>
            <a:r>
              <a:rPr sz="1800" dirty="0">
                <a:latin typeface="Calibri"/>
                <a:cs typeface="Calibri"/>
              </a:rPr>
              <a:t>the </a:t>
            </a:r>
            <a:r>
              <a:rPr sz="1800" spc="-5" dirty="0">
                <a:latin typeface="Calibri"/>
                <a:cs typeface="Calibri"/>
              </a:rPr>
              <a:t>second </a:t>
            </a:r>
            <a:r>
              <a:rPr sz="1800" spc="-10" dirty="0">
                <a:latin typeface="Calibri"/>
                <a:cs typeface="Calibri"/>
              </a:rPr>
              <a:t>process </a:t>
            </a:r>
            <a:r>
              <a:rPr sz="1800" spc="-5" dirty="0">
                <a:latin typeface="Calibri"/>
                <a:cs typeface="Calibri"/>
              </a:rPr>
              <a:t>try </a:t>
            </a:r>
            <a:r>
              <a:rPr sz="1800" spc="-15" dirty="0">
                <a:latin typeface="Calibri"/>
                <a:cs typeface="Calibri"/>
              </a:rPr>
              <a:t>to </a:t>
            </a:r>
            <a:r>
              <a:rPr sz="1800" dirty="0">
                <a:latin typeface="Calibri"/>
                <a:cs typeface="Calibri"/>
              </a:rPr>
              <a:t>access </a:t>
            </a:r>
            <a:r>
              <a:rPr sz="1800" spc="-5" dirty="0">
                <a:latin typeface="Calibri"/>
                <a:cs typeface="Calibri"/>
              </a:rPr>
              <a:t>variable </a:t>
            </a:r>
            <a:r>
              <a:rPr sz="1800" dirty="0">
                <a:latin typeface="Calibri"/>
                <a:cs typeface="Calibri"/>
              </a:rPr>
              <a:t> </a:t>
            </a:r>
            <a:r>
              <a:rPr sz="1800" spc="-5" dirty="0">
                <a:latin typeface="Calibri"/>
                <a:cs typeface="Calibri"/>
              </a:rPr>
              <a:t>which</a:t>
            </a:r>
            <a:r>
              <a:rPr sz="1800" spc="15" dirty="0">
                <a:latin typeface="Calibri"/>
                <a:cs typeface="Calibri"/>
              </a:rPr>
              <a:t> </a:t>
            </a:r>
            <a:r>
              <a:rPr sz="1800" spc="-10" dirty="0">
                <a:latin typeface="Calibri"/>
                <a:cs typeface="Calibri"/>
              </a:rPr>
              <a:t>already</a:t>
            </a:r>
            <a:r>
              <a:rPr sz="1800" spc="25" dirty="0">
                <a:latin typeface="Calibri"/>
                <a:cs typeface="Calibri"/>
              </a:rPr>
              <a:t> </a:t>
            </a:r>
            <a:r>
              <a:rPr sz="1800" spc="-5" dirty="0">
                <a:latin typeface="Calibri"/>
                <a:cs typeface="Calibri"/>
              </a:rPr>
              <a:t>accessed</a:t>
            </a:r>
            <a:r>
              <a:rPr sz="1800" spc="40" dirty="0">
                <a:latin typeface="Calibri"/>
                <a:cs typeface="Calibri"/>
              </a:rPr>
              <a:t> </a:t>
            </a:r>
            <a:r>
              <a:rPr sz="1800" spc="-10" dirty="0">
                <a:latin typeface="Calibri"/>
                <a:cs typeface="Calibri"/>
              </a:rPr>
              <a:t>by</a:t>
            </a:r>
            <a:r>
              <a:rPr sz="1800"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first</a:t>
            </a:r>
            <a:r>
              <a:rPr sz="1800" spc="15" dirty="0">
                <a:latin typeface="Calibri"/>
                <a:cs typeface="Calibri"/>
              </a:rPr>
              <a:t> </a:t>
            </a:r>
            <a:r>
              <a:rPr sz="1800" spc="-10" dirty="0">
                <a:latin typeface="Calibri"/>
                <a:cs typeface="Calibri"/>
              </a:rPr>
              <a:t>process.</a:t>
            </a:r>
            <a:endParaRPr sz="1800">
              <a:latin typeface="Calibri"/>
              <a:cs typeface="Calibri"/>
            </a:endParaRPr>
          </a:p>
          <a:p>
            <a:pPr marL="12700">
              <a:lnSpc>
                <a:spcPct val="100000"/>
              </a:lnSpc>
              <a:spcBef>
                <a:spcPts val="5"/>
              </a:spcBef>
            </a:pPr>
            <a:r>
              <a:rPr sz="1800" spc="-10" dirty="0">
                <a:solidFill>
                  <a:srgbClr val="FF0000"/>
                </a:solidFill>
                <a:latin typeface="Calibri"/>
                <a:cs typeface="Calibri"/>
              </a:rPr>
              <a:t>Explanation</a:t>
            </a:r>
            <a:endParaRPr sz="1800">
              <a:latin typeface="Calibri"/>
              <a:cs typeface="Calibri"/>
            </a:endParaRPr>
          </a:p>
          <a:p>
            <a:pPr marL="12700">
              <a:lnSpc>
                <a:spcPct val="100000"/>
              </a:lnSpc>
            </a:pPr>
            <a:r>
              <a:rPr sz="1800" spc="-5" dirty="0">
                <a:latin typeface="Calibri"/>
                <a:cs typeface="Calibri"/>
              </a:rPr>
              <a:t>Suppose</a:t>
            </a:r>
            <a:r>
              <a:rPr sz="1800" spc="235" dirty="0">
                <a:latin typeface="Calibri"/>
                <a:cs typeface="Calibri"/>
              </a:rPr>
              <a:t> </a:t>
            </a:r>
            <a:r>
              <a:rPr sz="1800" spc="-10" dirty="0">
                <a:latin typeface="Calibri"/>
                <a:cs typeface="Calibri"/>
              </a:rPr>
              <a:t>there</a:t>
            </a:r>
            <a:r>
              <a:rPr sz="1800" spc="229" dirty="0">
                <a:latin typeface="Calibri"/>
                <a:cs typeface="Calibri"/>
              </a:rPr>
              <a:t> </a:t>
            </a:r>
            <a:r>
              <a:rPr sz="1800" spc="-5" dirty="0">
                <a:latin typeface="Calibri"/>
                <a:cs typeface="Calibri"/>
              </a:rPr>
              <a:t>is</a:t>
            </a:r>
            <a:r>
              <a:rPr sz="1800" spc="235" dirty="0">
                <a:latin typeface="Calibri"/>
                <a:cs typeface="Calibri"/>
              </a:rPr>
              <a:t> </a:t>
            </a:r>
            <a:r>
              <a:rPr sz="1800" dirty="0">
                <a:latin typeface="Calibri"/>
                <a:cs typeface="Calibri"/>
              </a:rPr>
              <a:t>a</a:t>
            </a:r>
            <a:r>
              <a:rPr sz="1800" spc="215" dirty="0">
                <a:latin typeface="Calibri"/>
                <a:cs typeface="Calibri"/>
              </a:rPr>
              <a:t> </a:t>
            </a:r>
            <a:r>
              <a:rPr sz="1800" spc="-5" dirty="0">
                <a:latin typeface="Calibri"/>
                <a:cs typeface="Calibri"/>
              </a:rPr>
              <a:t>variable</a:t>
            </a:r>
            <a:r>
              <a:rPr sz="1800" spc="240" dirty="0">
                <a:latin typeface="Calibri"/>
                <a:cs typeface="Calibri"/>
              </a:rPr>
              <a:t> </a:t>
            </a:r>
            <a:r>
              <a:rPr sz="1800" dirty="0">
                <a:latin typeface="Calibri"/>
                <a:cs typeface="Calibri"/>
              </a:rPr>
              <a:t>which</a:t>
            </a:r>
            <a:r>
              <a:rPr sz="1800" spc="204" dirty="0">
                <a:latin typeface="Calibri"/>
                <a:cs typeface="Calibri"/>
              </a:rPr>
              <a:t> </a:t>
            </a:r>
            <a:r>
              <a:rPr sz="1800" spc="-5" dirty="0">
                <a:latin typeface="Calibri"/>
                <a:cs typeface="Calibri"/>
              </a:rPr>
              <a:t>is</a:t>
            </a:r>
            <a:r>
              <a:rPr sz="1800" spc="235" dirty="0">
                <a:latin typeface="Calibri"/>
                <a:cs typeface="Calibri"/>
              </a:rPr>
              <a:t> </a:t>
            </a:r>
            <a:r>
              <a:rPr sz="1800" spc="-5" dirty="0">
                <a:latin typeface="Calibri"/>
                <a:cs typeface="Calibri"/>
              </a:rPr>
              <a:t>also</a:t>
            </a:r>
            <a:r>
              <a:rPr sz="1800" spc="225" dirty="0">
                <a:latin typeface="Calibri"/>
                <a:cs typeface="Calibri"/>
              </a:rPr>
              <a:t> </a:t>
            </a:r>
            <a:r>
              <a:rPr sz="1800" dirty="0">
                <a:latin typeface="Calibri"/>
                <a:cs typeface="Calibri"/>
              </a:rPr>
              <a:t>known</a:t>
            </a:r>
            <a:r>
              <a:rPr sz="1800" spc="215" dirty="0">
                <a:latin typeface="Calibri"/>
                <a:cs typeface="Calibri"/>
              </a:rPr>
              <a:t> </a:t>
            </a:r>
            <a:r>
              <a:rPr sz="1800" dirty="0">
                <a:latin typeface="Calibri"/>
                <a:cs typeface="Calibri"/>
              </a:rPr>
              <a:t>as</a:t>
            </a:r>
            <a:r>
              <a:rPr sz="1800" spc="204" dirty="0">
                <a:latin typeface="Calibri"/>
                <a:cs typeface="Calibri"/>
              </a:rPr>
              <a:t> </a:t>
            </a:r>
            <a:r>
              <a:rPr sz="1800" spc="-5" dirty="0">
                <a:latin typeface="Calibri"/>
                <a:cs typeface="Calibri"/>
              </a:rPr>
              <a:t>shared</a:t>
            </a:r>
            <a:r>
              <a:rPr sz="1800" spc="210" dirty="0">
                <a:latin typeface="Calibri"/>
                <a:cs typeface="Calibri"/>
              </a:rPr>
              <a:t> </a:t>
            </a:r>
            <a:r>
              <a:rPr sz="1800" spc="-5" dirty="0">
                <a:latin typeface="Calibri"/>
                <a:cs typeface="Calibri"/>
              </a:rPr>
              <a:t>variable.</a:t>
            </a:r>
            <a:r>
              <a:rPr sz="1800" spc="220" dirty="0">
                <a:latin typeface="Calibri"/>
                <a:cs typeface="Calibri"/>
              </a:rPr>
              <a:t> </a:t>
            </a:r>
            <a:r>
              <a:rPr sz="1800" dirty="0">
                <a:latin typeface="Calibri"/>
                <a:cs typeface="Calibri"/>
              </a:rPr>
              <a:t>Let</a:t>
            </a:r>
            <a:r>
              <a:rPr sz="1800" spc="240" dirty="0">
                <a:latin typeface="Calibri"/>
                <a:cs typeface="Calibri"/>
              </a:rPr>
              <a:t> </a:t>
            </a:r>
            <a:r>
              <a:rPr sz="1800" spc="5" dirty="0">
                <a:latin typeface="Calibri"/>
                <a:cs typeface="Calibri"/>
              </a:rPr>
              <a:t>us</a:t>
            </a:r>
            <a:r>
              <a:rPr sz="1800" spc="235" dirty="0">
                <a:latin typeface="Calibri"/>
                <a:cs typeface="Calibri"/>
              </a:rPr>
              <a:t> </a:t>
            </a:r>
            <a:r>
              <a:rPr sz="1800" spc="-5" dirty="0">
                <a:latin typeface="Calibri"/>
                <a:cs typeface="Calibri"/>
              </a:rPr>
              <a:t>define</a:t>
            </a:r>
            <a:r>
              <a:rPr sz="1800" spc="210" dirty="0">
                <a:latin typeface="Calibri"/>
                <a:cs typeface="Calibri"/>
              </a:rPr>
              <a:t> </a:t>
            </a:r>
            <a:r>
              <a:rPr sz="1800" spc="-5" dirty="0">
                <a:latin typeface="Calibri"/>
                <a:cs typeface="Calibri"/>
              </a:rPr>
              <a:t>that</a:t>
            </a:r>
            <a:endParaRPr sz="1800">
              <a:latin typeface="Calibri"/>
              <a:cs typeface="Calibri"/>
            </a:endParaRPr>
          </a:p>
          <a:p>
            <a:pPr marL="12700">
              <a:lnSpc>
                <a:spcPct val="100000"/>
              </a:lnSpc>
            </a:pPr>
            <a:r>
              <a:rPr sz="1800" spc="-10" dirty="0">
                <a:latin typeface="Calibri"/>
                <a:cs typeface="Calibri"/>
              </a:rPr>
              <a:t>shared</a:t>
            </a:r>
            <a:r>
              <a:rPr sz="1800" spc="5" dirty="0">
                <a:latin typeface="Calibri"/>
                <a:cs typeface="Calibri"/>
              </a:rPr>
              <a:t> </a:t>
            </a:r>
            <a:r>
              <a:rPr sz="1800" spc="-10" dirty="0">
                <a:latin typeface="Calibri"/>
                <a:cs typeface="Calibri"/>
              </a:rPr>
              <a:t>variable.</a:t>
            </a:r>
            <a:endParaRPr sz="1800">
              <a:latin typeface="Calibri"/>
              <a:cs typeface="Calibri"/>
            </a:endParaRPr>
          </a:p>
          <a:p>
            <a:pPr marL="12700">
              <a:lnSpc>
                <a:spcPct val="100000"/>
              </a:lnSpc>
            </a:pPr>
            <a:r>
              <a:rPr sz="1800" spc="-10" dirty="0">
                <a:latin typeface="Calibri"/>
                <a:cs typeface="Calibri"/>
              </a:rPr>
              <a:t>Here,</a:t>
            </a:r>
            <a:r>
              <a:rPr sz="1800" spc="20" dirty="0">
                <a:latin typeface="Calibri"/>
                <a:cs typeface="Calibri"/>
              </a:rPr>
              <a:t> </a:t>
            </a:r>
            <a:r>
              <a:rPr sz="1800" dirty="0">
                <a:latin typeface="Calibri"/>
                <a:cs typeface="Calibri"/>
              </a:rPr>
              <a:t>x</a:t>
            </a:r>
            <a:r>
              <a:rPr sz="1800" spc="-25"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shared</a:t>
            </a:r>
            <a:r>
              <a:rPr sz="1800" spc="30" dirty="0">
                <a:latin typeface="Calibri"/>
                <a:cs typeface="Calibri"/>
              </a:rPr>
              <a:t> </a:t>
            </a:r>
            <a:r>
              <a:rPr sz="1800" spc="-10" dirty="0">
                <a:latin typeface="Calibri"/>
                <a:cs typeface="Calibri"/>
              </a:rPr>
              <a:t>variable.</a:t>
            </a:r>
            <a:endParaRPr sz="1800">
              <a:latin typeface="Calibri"/>
              <a:cs typeface="Calibri"/>
            </a:endParaRPr>
          </a:p>
          <a:p>
            <a:pPr marL="12700">
              <a:lnSpc>
                <a:spcPct val="100000"/>
              </a:lnSpc>
            </a:pPr>
            <a:r>
              <a:rPr sz="1800" b="1" spc="-20" dirty="0">
                <a:latin typeface="Calibri"/>
                <a:cs typeface="Calibri"/>
              </a:rPr>
              <a:t>int</a:t>
            </a:r>
            <a:r>
              <a:rPr sz="1800" b="1" dirty="0">
                <a:latin typeface="Calibri"/>
                <a:cs typeface="Calibri"/>
              </a:rPr>
              <a:t> </a:t>
            </a:r>
            <a:r>
              <a:rPr sz="1800" dirty="0">
                <a:latin typeface="Calibri"/>
                <a:cs typeface="Calibri"/>
              </a:rPr>
              <a:t>x</a:t>
            </a:r>
            <a:r>
              <a:rPr sz="1800" spc="-30" dirty="0">
                <a:latin typeface="Calibri"/>
                <a:cs typeface="Calibri"/>
              </a:rPr>
              <a:t> </a:t>
            </a:r>
            <a:r>
              <a:rPr sz="1800" dirty="0">
                <a:latin typeface="Calibri"/>
                <a:cs typeface="Calibri"/>
              </a:rPr>
              <a:t>= </a:t>
            </a:r>
            <a:r>
              <a:rPr sz="1800" spc="-5" dirty="0">
                <a:latin typeface="Calibri"/>
                <a:cs typeface="Calibri"/>
              </a:rPr>
              <a:t>10;</a:t>
            </a:r>
            <a:endParaRPr sz="1800">
              <a:latin typeface="Calibri"/>
              <a:cs typeface="Calibri"/>
            </a:endParaRPr>
          </a:p>
          <a:p>
            <a:pPr>
              <a:lnSpc>
                <a:spcPct val="100000"/>
              </a:lnSpc>
            </a:pPr>
            <a:endParaRPr sz="1800">
              <a:latin typeface="Calibri"/>
              <a:cs typeface="Calibri"/>
            </a:endParaRPr>
          </a:p>
          <a:p>
            <a:pPr>
              <a:lnSpc>
                <a:spcPct val="100000"/>
              </a:lnSpc>
              <a:spcBef>
                <a:spcPts val="55"/>
              </a:spcBef>
            </a:pPr>
            <a:endParaRPr sz="1400">
              <a:latin typeface="Calibri"/>
              <a:cs typeface="Calibri"/>
            </a:endParaRPr>
          </a:p>
          <a:p>
            <a:pPr marL="1841500">
              <a:lnSpc>
                <a:spcPct val="100000"/>
              </a:lnSpc>
            </a:pPr>
            <a:r>
              <a:rPr sz="1800" b="1" spc="-10" dirty="0">
                <a:latin typeface="Calibri"/>
                <a:cs typeface="Calibri"/>
              </a:rPr>
              <a:t>Process</a:t>
            </a:r>
            <a:r>
              <a:rPr sz="1800" b="1" spc="-55" dirty="0">
                <a:latin typeface="Calibri"/>
                <a:cs typeface="Calibri"/>
              </a:rPr>
              <a:t> </a:t>
            </a:r>
            <a:r>
              <a:rPr sz="1800" b="1" dirty="0">
                <a:latin typeface="Calibri"/>
                <a:cs typeface="Calibri"/>
              </a:rPr>
              <a:t>1</a:t>
            </a:r>
            <a:endParaRPr sz="1800">
              <a:latin typeface="Calibri"/>
              <a:cs typeface="Calibri"/>
            </a:endParaRPr>
          </a:p>
          <a:p>
            <a:pPr marL="1841500" marR="5350510">
              <a:lnSpc>
                <a:spcPct val="100000"/>
              </a:lnSpc>
              <a:spcBef>
                <a:spcPts val="5"/>
              </a:spcBef>
            </a:pPr>
            <a:r>
              <a:rPr sz="1800" dirty="0">
                <a:latin typeface="Calibri"/>
                <a:cs typeface="Calibri"/>
              </a:rPr>
              <a:t>//</a:t>
            </a:r>
            <a:r>
              <a:rPr sz="1800" spc="-30" dirty="0">
                <a:latin typeface="Calibri"/>
                <a:cs typeface="Calibri"/>
              </a:rPr>
              <a:t> </a:t>
            </a:r>
            <a:r>
              <a:rPr sz="1800" spc="-5" dirty="0">
                <a:latin typeface="Calibri"/>
                <a:cs typeface="Calibri"/>
              </a:rPr>
              <a:t>Process</a:t>
            </a:r>
            <a:r>
              <a:rPr sz="1800" spc="-70" dirty="0">
                <a:latin typeface="Calibri"/>
                <a:cs typeface="Calibri"/>
              </a:rPr>
              <a:t> </a:t>
            </a:r>
            <a:r>
              <a:rPr sz="1800" dirty="0">
                <a:latin typeface="Calibri"/>
                <a:cs typeface="Calibri"/>
              </a:rPr>
              <a:t>1 </a:t>
            </a:r>
            <a:r>
              <a:rPr sz="1800" spc="-390" dirty="0">
                <a:latin typeface="Calibri"/>
                <a:cs typeface="Calibri"/>
              </a:rPr>
              <a:t> </a:t>
            </a:r>
            <a:r>
              <a:rPr sz="1800" b="1" spc="-20" dirty="0">
                <a:latin typeface="Calibri"/>
                <a:cs typeface="Calibri"/>
              </a:rPr>
              <a:t>int</a:t>
            </a:r>
            <a:r>
              <a:rPr sz="1800" b="1" spc="5" dirty="0">
                <a:latin typeface="Calibri"/>
                <a:cs typeface="Calibri"/>
              </a:rPr>
              <a:t> </a:t>
            </a:r>
            <a:r>
              <a:rPr sz="1800" dirty="0">
                <a:latin typeface="Calibri"/>
                <a:cs typeface="Calibri"/>
              </a:rPr>
              <a:t>s</a:t>
            </a:r>
            <a:r>
              <a:rPr sz="1800" spc="-20" dirty="0">
                <a:latin typeface="Calibri"/>
                <a:cs typeface="Calibri"/>
              </a:rPr>
              <a:t> </a:t>
            </a:r>
            <a:r>
              <a:rPr sz="1800" dirty="0">
                <a:latin typeface="Calibri"/>
                <a:cs typeface="Calibri"/>
              </a:rPr>
              <a:t>= 10; </a:t>
            </a:r>
            <a:r>
              <a:rPr sz="1800" spc="5" dirty="0">
                <a:latin typeface="Calibri"/>
                <a:cs typeface="Calibri"/>
              </a:rPr>
              <a:t> </a:t>
            </a:r>
            <a:r>
              <a:rPr sz="1800" b="1" spc="-15" dirty="0">
                <a:latin typeface="Calibri"/>
                <a:cs typeface="Calibri"/>
              </a:rPr>
              <a:t>int</a:t>
            </a:r>
            <a:r>
              <a:rPr sz="1800" b="1" spc="5" dirty="0">
                <a:latin typeface="Calibri"/>
                <a:cs typeface="Calibri"/>
              </a:rPr>
              <a:t> </a:t>
            </a:r>
            <a:r>
              <a:rPr sz="1800" dirty="0">
                <a:latin typeface="Calibri"/>
                <a:cs typeface="Calibri"/>
              </a:rPr>
              <a:t>u =</a:t>
            </a:r>
            <a:r>
              <a:rPr sz="1800" spc="-25" dirty="0">
                <a:latin typeface="Calibri"/>
                <a:cs typeface="Calibri"/>
              </a:rPr>
              <a:t> </a:t>
            </a:r>
            <a:r>
              <a:rPr sz="1800" dirty="0">
                <a:latin typeface="Calibri"/>
                <a:cs typeface="Calibri"/>
              </a:rPr>
              <a:t>20;</a:t>
            </a:r>
            <a:endParaRPr sz="1800">
              <a:latin typeface="Calibri"/>
              <a:cs typeface="Calibri"/>
            </a:endParaRPr>
          </a:p>
          <a:p>
            <a:pPr marL="1841500">
              <a:lnSpc>
                <a:spcPct val="100000"/>
              </a:lnSpc>
            </a:pPr>
            <a:r>
              <a:rPr sz="1800" dirty="0">
                <a:latin typeface="Calibri"/>
                <a:cs typeface="Calibri"/>
              </a:rPr>
              <a:t>x</a:t>
            </a:r>
            <a:r>
              <a:rPr sz="1800" spc="-3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s</a:t>
            </a:r>
            <a:r>
              <a:rPr sz="1800" spc="-5" dirty="0">
                <a:latin typeface="Calibri"/>
                <a:cs typeface="Calibri"/>
              </a:rPr>
              <a:t> </a:t>
            </a:r>
            <a:r>
              <a:rPr sz="1800" dirty="0">
                <a:latin typeface="Calibri"/>
                <a:cs typeface="Calibri"/>
              </a:rPr>
              <a:t>+</a:t>
            </a:r>
            <a:r>
              <a:rPr sz="1800" spc="-25" dirty="0">
                <a:latin typeface="Calibri"/>
                <a:cs typeface="Calibri"/>
              </a:rPr>
              <a:t> </a:t>
            </a:r>
            <a:r>
              <a:rPr sz="1800" spc="-10" dirty="0">
                <a:latin typeface="Calibri"/>
                <a:cs typeface="Calibri"/>
              </a:rPr>
              <a:t>u;</a:t>
            </a:r>
            <a:endParaRPr sz="1800">
              <a:latin typeface="Calibri"/>
              <a:cs typeface="Calibri"/>
            </a:endParaRPr>
          </a:p>
          <a:p>
            <a:pPr marL="1841500">
              <a:lnSpc>
                <a:spcPct val="100000"/>
              </a:lnSpc>
              <a:spcBef>
                <a:spcPts val="5"/>
              </a:spcBef>
            </a:pPr>
            <a:r>
              <a:rPr sz="1800" b="1" spc="-10" dirty="0">
                <a:latin typeface="Calibri"/>
                <a:cs typeface="Calibri"/>
              </a:rPr>
              <a:t>Process</a:t>
            </a:r>
            <a:r>
              <a:rPr sz="1800" b="1" spc="-50" dirty="0">
                <a:latin typeface="Calibri"/>
                <a:cs typeface="Calibri"/>
              </a:rPr>
              <a:t> </a:t>
            </a:r>
            <a:r>
              <a:rPr sz="1800" b="1" dirty="0">
                <a:latin typeface="Calibri"/>
                <a:cs typeface="Calibri"/>
              </a:rPr>
              <a:t>2</a:t>
            </a:r>
            <a:endParaRPr sz="1800">
              <a:latin typeface="Calibri"/>
              <a:cs typeface="Calibri"/>
            </a:endParaRPr>
          </a:p>
          <a:p>
            <a:pPr marL="1841500" marR="5350510">
              <a:lnSpc>
                <a:spcPct val="100000"/>
              </a:lnSpc>
            </a:pPr>
            <a:r>
              <a:rPr sz="1800" dirty="0">
                <a:latin typeface="Calibri"/>
                <a:cs typeface="Calibri"/>
              </a:rPr>
              <a:t>//</a:t>
            </a:r>
            <a:r>
              <a:rPr sz="1800" spc="-30" dirty="0">
                <a:latin typeface="Calibri"/>
                <a:cs typeface="Calibri"/>
              </a:rPr>
              <a:t> </a:t>
            </a:r>
            <a:r>
              <a:rPr sz="1800" spc="-5" dirty="0">
                <a:latin typeface="Calibri"/>
                <a:cs typeface="Calibri"/>
              </a:rPr>
              <a:t>Process</a:t>
            </a:r>
            <a:r>
              <a:rPr sz="1800" spc="-70" dirty="0">
                <a:latin typeface="Calibri"/>
                <a:cs typeface="Calibri"/>
              </a:rPr>
              <a:t> </a:t>
            </a:r>
            <a:r>
              <a:rPr sz="1800" dirty="0">
                <a:latin typeface="Calibri"/>
                <a:cs typeface="Calibri"/>
              </a:rPr>
              <a:t>2 </a:t>
            </a:r>
            <a:r>
              <a:rPr sz="1800" spc="-390" dirty="0">
                <a:latin typeface="Calibri"/>
                <a:cs typeface="Calibri"/>
              </a:rPr>
              <a:t> </a:t>
            </a:r>
            <a:r>
              <a:rPr sz="1800" b="1" spc="-20" dirty="0">
                <a:latin typeface="Calibri"/>
                <a:cs typeface="Calibri"/>
              </a:rPr>
              <a:t>int</a:t>
            </a:r>
            <a:r>
              <a:rPr sz="1800" b="1" spc="5" dirty="0">
                <a:latin typeface="Calibri"/>
                <a:cs typeface="Calibri"/>
              </a:rPr>
              <a:t> </a:t>
            </a:r>
            <a:r>
              <a:rPr sz="1800" dirty="0">
                <a:latin typeface="Calibri"/>
                <a:cs typeface="Calibri"/>
              </a:rPr>
              <a:t>s</a:t>
            </a:r>
            <a:r>
              <a:rPr sz="1800" spc="-20" dirty="0">
                <a:latin typeface="Calibri"/>
                <a:cs typeface="Calibri"/>
              </a:rPr>
              <a:t> </a:t>
            </a:r>
            <a:r>
              <a:rPr sz="1800" dirty="0">
                <a:latin typeface="Calibri"/>
                <a:cs typeface="Calibri"/>
              </a:rPr>
              <a:t>= 10; </a:t>
            </a:r>
            <a:r>
              <a:rPr sz="1800" spc="5" dirty="0">
                <a:latin typeface="Calibri"/>
                <a:cs typeface="Calibri"/>
              </a:rPr>
              <a:t> </a:t>
            </a:r>
            <a:r>
              <a:rPr sz="1800" b="1" spc="-15" dirty="0">
                <a:latin typeface="Calibri"/>
                <a:cs typeface="Calibri"/>
              </a:rPr>
              <a:t>int</a:t>
            </a:r>
            <a:r>
              <a:rPr sz="1800" b="1" spc="5" dirty="0">
                <a:latin typeface="Calibri"/>
                <a:cs typeface="Calibri"/>
              </a:rPr>
              <a:t> </a:t>
            </a:r>
            <a:r>
              <a:rPr sz="1800" dirty="0">
                <a:latin typeface="Calibri"/>
                <a:cs typeface="Calibri"/>
              </a:rPr>
              <a:t>u =</a:t>
            </a:r>
            <a:r>
              <a:rPr sz="1800" spc="-25" dirty="0">
                <a:latin typeface="Calibri"/>
                <a:cs typeface="Calibri"/>
              </a:rPr>
              <a:t> </a:t>
            </a:r>
            <a:r>
              <a:rPr sz="1800" dirty="0">
                <a:latin typeface="Calibri"/>
                <a:cs typeface="Calibri"/>
              </a:rPr>
              <a:t>20;</a:t>
            </a:r>
            <a:endParaRPr sz="1800">
              <a:latin typeface="Calibri"/>
              <a:cs typeface="Calibri"/>
            </a:endParaRPr>
          </a:p>
          <a:p>
            <a:pPr marL="1841500">
              <a:lnSpc>
                <a:spcPct val="100000"/>
              </a:lnSpc>
            </a:pPr>
            <a:r>
              <a:rPr sz="1800" dirty="0">
                <a:latin typeface="Calibri"/>
                <a:cs typeface="Calibri"/>
              </a:rPr>
              <a:t>x</a:t>
            </a:r>
            <a:r>
              <a:rPr sz="1800" spc="-35" dirty="0">
                <a:latin typeface="Calibri"/>
                <a:cs typeface="Calibri"/>
              </a:rPr>
              <a:t> </a:t>
            </a:r>
            <a:r>
              <a:rPr sz="1800" dirty="0">
                <a:latin typeface="Calibri"/>
                <a:cs typeface="Calibri"/>
              </a:rPr>
              <a:t>= s</a:t>
            </a:r>
            <a:r>
              <a:rPr sz="1800" spc="-5" dirty="0">
                <a:latin typeface="Calibri"/>
                <a:cs typeface="Calibri"/>
              </a:rPr>
              <a:t> </a:t>
            </a:r>
            <a:r>
              <a:rPr sz="1800" dirty="0">
                <a:latin typeface="Calibri"/>
                <a:cs typeface="Calibri"/>
              </a:rPr>
              <a:t>-</a:t>
            </a:r>
            <a:r>
              <a:rPr sz="1800" spc="-15" dirty="0">
                <a:latin typeface="Calibri"/>
                <a:cs typeface="Calibri"/>
              </a:rPr>
              <a:t> </a:t>
            </a:r>
            <a:r>
              <a:rPr sz="1800" spc="-10" dirty="0">
                <a:latin typeface="Calibri"/>
                <a:cs typeface="Calibri"/>
              </a:rPr>
              <a:t>u;</a:t>
            </a:r>
            <a:endParaRPr sz="180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22834"/>
            <a:ext cx="8150859" cy="304419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If</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process</a:t>
            </a:r>
            <a:r>
              <a:rPr sz="1800" spc="2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accessed</a:t>
            </a:r>
            <a:r>
              <a:rPr sz="1800" spc="20"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x</a:t>
            </a:r>
            <a:r>
              <a:rPr sz="1800" spc="35" dirty="0">
                <a:latin typeface="Calibri"/>
                <a:cs typeface="Calibri"/>
              </a:rPr>
              <a:t> </a:t>
            </a:r>
            <a:r>
              <a:rPr sz="1800" spc="-10" dirty="0">
                <a:latin typeface="Calibri"/>
                <a:cs typeface="Calibri"/>
              </a:rPr>
              <a:t>shared</a:t>
            </a:r>
            <a:r>
              <a:rPr sz="1800" spc="20" dirty="0">
                <a:latin typeface="Calibri"/>
                <a:cs typeface="Calibri"/>
              </a:rPr>
              <a:t> </a:t>
            </a:r>
            <a:r>
              <a:rPr sz="1800" spc="-5" dirty="0">
                <a:latin typeface="Calibri"/>
                <a:cs typeface="Calibri"/>
              </a:rPr>
              <a:t>variable</a:t>
            </a:r>
            <a:r>
              <a:rPr sz="1800" spc="20" dirty="0">
                <a:latin typeface="Calibri"/>
                <a:cs typeface="Calibri"/>
              </a:rPr>
              <a:t> </a:t>
            </a:r>
            <a:r>
              <a:rPr sz="1800" spc="5" dirty="0">
                <a:latin typeface="Calibri"/>
                <a:cs typeface="Calibri"/>
              </a:rPr>
              <a:t>one</a:t>
            </a:r>
            <a:r>
              <a:rPr sz="1800" spc="20" dirty="0">
                <a:latin typeface="Calibri"/>
                <a:cs typeface="Calibri"/>
              </a:rPr>
              <a:t> </a:t>
            </a:r>
            <a:r>
              <a:rPr sz="1800" spc="-10" dirty="0">
                <a:latin typeface="Calibri"/>
                <a:cs typeface="Calibri"/>
              </a:rPr>
              <a:t>after</a:t>
            </a:r>
            <a:r>
              <a:rPr sz="1800" spc="20" dirty="0">
                <a:latin typeface="Calibri"/>
                <a:cs typeface="Calibri"/>
              </a:rPr>
              <a:t> </a:t>
            </a:r>
            <a:r>
              <a:rPr sz="1800" spc="-25" dirty="0">
                <a:latin typeface="Calibri"/>
                <a:cs typeface="Calibri"/>
              </a:rPr>
              <a:t>other,</a:t>
            </a:r>
            <a:r>
              <a:rPr sz="1800" spc="35" dirty="0">
                <a:latin typeface="Calibri"/>
                <a:cs typeface="Calibri"/>
              </a:rPr>
              <a:t> </a:t>
            </a:r>
            <a:r>
              <a:rPr sz="1800" dirty="0">
                <a:latin typeface="Calibri"/>
                <a:cs typeface="Calibri"/>
              </a:rPr>
              <a:t>then</a:t>
            </a:r>
            <a:r>
              <a:rPr sz="1800" spc="15" dirty="0">
                <a:latin typeface="Calibri"/>
                <a:cs typeface="Calibri"/>
              </a:rPr>
              <a:t> </a:t>
            </a:r>
            <a:r>
              <a:rPr sz="1800" spc="-10" dirty="0">
                <a:latin typeface="Calibri"/>
                <a:cs typeface="Calibri"/>
              </a:rPr>
              <a:t>we</a:t>
            </a:r>
            <a:r>
              <a:rPr sz="1800" spc="15" dirty="0">
                <a:latin typeface="Calibri"/>
                <a:cs typeface="Calibri"/>
              </a:rPr>
              <a:t> </a:t>
            </a:r>
            <a:r>
              <a:rPr sz="1800" dirty="0">
                <a:latin typeface="Calibri"/>
                <a:cs typeface="Calibri"/>
              </a:rPr>
              <a:t>are</a:t>
            </a:r>
            <a:r>
              <a:rPr sz="1800" spc="15" dirty="0">
                <a:latin typeface="Calibri"/>
                <a:cs typeface="Calibri"/>
              </a:rPr>
              <a:t> </a:t>
            </a:r>
            <a:r>
              <a:rPr sz="1800" spc="-5" dirty="0">
                <a:latin typeface="Calibri"/>
                <a:cs typeface="Calibri"/>
              </a:rPr>
              <a:t>going</a:t>
            </a:r>
            <a:r>
              <a:rPr sz="1800" spc="45" dirty="0">
                <a:latin typeface="Calibri"/>
                <a:cs typeface="Calibri"/>
              </a:rPr>
              <a:t> </a:t>
            </a:r>
            <a:r>
              <a:rPr sz="1800" spc="-15" dirty="0">
                <a:latin typeface="Calibri"/>
                <a:cs typeface="Calibri"/>
              </a:rPr>
              <a:t>to</a:t>
            </a:r>
            <a:r>
              <a:rPr sz="1800" spc="35" dirty="0">
                <a:latin typeface="Calibri"/>
                <a:cs typeface="Calibri"/>
              </a:rPr>
              <a:t> </a:t>
            </a:r>
            <a:r>
              <a:rPr sz="1800" spc="10" dirty="0">
                <a:latin typeface="Calibri"/>
                <a:cs typeface="Calibri"/>
              </a:rPr>
              <a:t>be</a:t>
            </a:r>
            <a:endParaRPr sz="1800">
              <a:latin typeface="Calibri"/>
              <a:cs typeface="Calibri"/>
            </a:endParaRPr>
          </a:p>
          <a:p>
            <a:pPr marL="12700">
              <a:lnSpc>
                <a:spcPct val="100000"/>
              </a:lnSpc>
            </a:pPr>
            <a:r>
              <a:rPr sz="1800" spc="-5" dirty="0">
                <a:latin typeface="Calibri"/>
                <a:cs typeface="Calibri"/>
              </a:rPr>
              <a:t>in</a:t>
            </a:r>
            <a:r>
              <a:rPr sz="1800" spc="-10"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good position.</a:t>
            </a:r>
            <a:endParaRPr sz="1800">
              <a:latin typeface="Calibri"/>
              <a:cs typeface="Calibri"/>
            </a:endParaRPr>
          </a:p>
          <a:p>
            <a:pPr marL="12700" marR="1626235">
              <a:lnSpc>
                <a:spcPct val="100000"/>
              </a:lnSpc>
            </a:pPr>
            <a:r>
              <a:rPr sz="1800" dirty="0">
                <a:latin typeface="Calibri"/>
                <a:cs typeface="Calibri"/>
              </a:rPr>
              <a:t>If</a:t>
            </a:r>
            <a:r>
              <a:rPr sz="1800" spc="-5" dirty="0">
                <a:latin typeface="Calibri"/>
                <a:cs typeface="Calibri"/>
              </a:rPr>
              <a:t> Process </a:t>
            </a:r>
            <a:r>
              <a:rPr sz="1800" dirty="0">
                <a:latin typeface="Calibri"/>
                <a:cs typeface="Calibri"/>
              </a:rPr>
              <a:t>1 </a:t>
            </a:r>
            <a:r>
              <a:rPr sz="1800" spc="-5" dirty="0">
                <a:latin typeface="Calibri"/>
                <a:cs typeface="Calibri"/>
              </a:rPr>
              <a:t>is</a:t>
            </a:r>
            <a:r>
              <a:rPr sz="1800" spc="-15" dirty="0">
                <a:latin typeface="Calibri"/>
                <a:cs typeface="Calibri"/>
              </a:rPr>
              <a:t> </a:t>
            </a:r>
            <a:r>
              <a:rPr sz="1800" spc="-5" dirty="0">
                <a:latin typeface="Calibri"/>
                <a:cs typeface="Calibri"/>
              </a:rPr>
              <a:t>alone</a:t>
            </a:r>
            <a:r>
              <a:rPr sz="1800" spc="20" dirty="0">
                <a:latin typeface="Calibri"/>
                <a:cs typeface="Calibri"/>
              </a:rPr>
              <a:t> </a:t>
            </a:r>
            <a:r>
              <a:rPr sz="1800" spc="-20" dirty="0">
                <a:latin typeface="Calibri"/>
                <a:cs typeface="Calibri"/>
              </a:rPr>
              <a:t>executed,</a:t>
            </a:r>
            <a:r>
              <a:rPr sz="1800" spc="85" dirty="0">
                <a:latin typeface="Calibri"/>
                <a:cs typeface="Calibri"/>
              </a:rPr>
              <a:t> </a:t>
            </a:r>
            <a:r>
              <a:rPr sz="1800" spc="-10" dirty="0">
                <a:latin typeface="Calibri"/>
                <a:cs typeface="Calibri"/>
              </a:rPr>
              <a:t>then</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x</a:t>
            </a:r>
            <a:r>
              <a:rPr sz="1800" spc="10" dirty="0">
                <a:latin typeface="Calibri"/>
                <a:cs typeface="Calibri"/>
              </a:rPr>
              <a:t> </a:t>
            </a:r>
            <a:r>
              <a:rPr sz="1800" spc="-5" dirty="0">
                <a:latin typeface="Calibri"/>
                <a:cs typeface="Calibri"/>
              </a:rPr>
              <a:t>is</a:t>
            </a:r>
            <a:r>
              <a:rPr sz="1800" spc="-10" dirty="0">
                <a:latin typeface="Calibri"/>
                <a:cs typeface="Calibri"/>
              </a:rPr>
              <a:t> denoted</a:t>
            </a:r>
            <a:r>
              <a:rPr sz="1800" spc="6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x</a:t>
            </a:r>
            <a:r>
              <a:rPr sz="1800" spc="1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30; </a:t>
            </a:r>
            <a:r>
              <a:rPr sz="1800" spc="-39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shared</a:t>
            </a:r>
            <a:r>
              <a:rPr sz="1800" spc="40" dirty="0">
                <a:latin typeface="Calibri"/>
                <a:cs typeface="Calibri"/>
              </a:rPr>
              <a:t> </a:t>
            </a:r>
            <a:r>
              <a:rPr sz="1800" spc="-10" dirty="0">
                <a:latin typeface="Calibri"/>
                <a:cs typeface="Calibri"/>
              </a:rPr>
              <a:t>variable</a:t>
            </a:r>
            <a:r>
              <a:rPr sz="1800" spc="20" dirty="0">
                <a:latin typeface="Calibri"/>
                <a:cs typeface="Calibri"/>
              </a:rPr>
              <a:t> </a:t>
            </a:r>
            <a:r>
              <a:rPr sz="1800" dirty="0">
                <a:latin typeface="Calibri"/>
                <a:cs typeface="Calibri"/>
              </a:rPr>
              <a:t>x</a:t>
            </a:r>
            <a:r>
              <a:rPr sz="1800" spc="10" dirty="0">
                <a:latin typeface="Calibri"/>
                <a:cs typeface="Calibri"/>
              </a:rPr>
              <a:t> </a:t>
            </a:r>
            <a:r>
              <a:rPr sz="1800" spc="-10" dirty="0">
                <a:latin typeface="Calibri"/>
                <a:cs typeface="Calibri"/>
              </a:rPr>
              <a:t>changes</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30</a:t>
            </a:r>
            <a:r>
              <a:rPr sz="1800" dirty="0">
                <a:latin typeface="Calibri"/>
                <a:cs typeface="Calibri"/>
              </a:rPr>
              <a:t> </a:t>
            </a:r>
            <a:r>
              <a:rPr sz="1800" spc="-10" dirty="0">
                <a:latin typeface="Calibri"/>
                <a:cs typeface="Calibri"/>
              </a:rPr>
              <a:t>from</a:t>
            </a:r>
            <a:r>
              <a:rPr sz="1800" dirty="0">
                <a:latin typeface="Calibri"/>
                <a:cs typeface="Calibri"/>
              </a:rPr>
              <a:t> </a:t>
            </a:r>
            <a:r>
              <a:rPr sz="1800" spc="-5" dirty="0">
                <a:latin typeface="Calibri"/>
                <a:cs typeface="Calibri"/>
              </a:rPr>
              <a:t>10</a:t>
            </a:r>
            <a:endParaRPr sz="1800">
              <a:latin typeface="Calibri"/>
              <a:cs typeface="Calibri"/>
            </a:endParaRPr>
          </a:p>
          <a:p>
            <a:pPr marL="12700" marR="1556385">
              <a:lnSpc>
                <a:spcPct val="100000"/>
              </a:lnSpc>
              <a:spcBef>
                <a:spcPts val="5"/>
              </a:spcBef>
            </a:pPr>
            <a:r>
              <a:rPr sz="1800" dirty="0">
                <a:latin typeface="Calibri"/>
                <a:cs typeface="Calibri"/>
              </a:rPr>
              <a:t>If</a:t>
            </a:r>
            <a:r>
              <a:rPr sz="1800" spc="-5" dirty="0">
                <a:latin typeface="Calibri"/>
                <a:cs typeface="Calibri"/>
              </a:rPr>
              <a:t> Process </a:t>
            </a:r>
            <a:r>
              <a:rPr sz="1800" dirty="0">
                <a:latin typeface="Calibri"/>
                <a:cs typeface="Calibri"/>
              </a:rPr>
              <a:t>2 </a:t>
            </a:r>
            <a:r>
              <a:rPr sz="1800" spc="-5" dirty="0">
                <a:latin typeface="Calibri"/>
                <a:cs typeface="Calibri"/>
              </a:rPr>
              <a:t>is</a:t>
            </a:r>
            <a:r>
              <a:rPr sz="1800" spc="-10" dirty="0">
                <a:latin typeface="Calibri"/>
                <a:cs typeface="Calibri"/>
              </a:rPr>
              <a:t> </a:t>
            </a:r>
            <a:r>
              <a:rPr sz="1800" spc="-5" dirty="0">
                <a:latin typeface="Calibri"/>
                <a:cs typeface="Calibri"/>
              </a:rPr>
              <a:t>alone</a:t>
            </a:r>
            <a:r>
              <a:rPr sz="1800" spc="15" dirty="0">
                <a:latin typeface="Calibri"/>
                <a:cs typeface="Calibri"/>
              </a:rPr>
              <a:t> </a:t>
            </a:r>
            <a:r>
              <a:rPr sz="1800" spc="-20" dirty="0">
                <a:latin typeface="Calibri"/>
                <a:cs typeface="Calibri"/>
              </a:rPr>
              <a:t>executed,</a:t>
            </a:r>
            <a:r>
              <a:rPr sz="1800" spc="85" dirty="0">
                <a:latin typeface="Calibri"/>
                <a:cs typeface="Calibri"/>
              </a:rPr>
              <a:t> </a:t>
            </a:r>
            <a:r>
              <a:rPr sz="1800" spc="-10" dirty="0">
                <a:latin typeface="Calibri"/>
                <a:cs typeface="Calibri"/>
              </a:rPr>
              <a:t>then</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of</a:t>
            </a:r>
            <a:r>
              <a:rPr sz="1800" dirty="0">
                <a:latin typeface="Calibri"/>
                <a:cs typeface="Calibri"/>
              </a:rPr>
              <a:t> x</a:t>
            </a:r>
            <a:r>
              <a:rPr sz="1800" spc="10" dirty="0">
                <a:latin typeface="Calibri"/>
                <a:cs typeface="Calibri"/>
              </a:rPr>
              <a:t> </a:t>
            </a:r>
            <a:r>
              <a:rPr sz="1800" spc="-5" dirty="0">
                <a:latin typeface="Calibri"/>
                <a:cs typeface="Calibri"/>
              </a:rPr>
              <a:t>is</a:t>
            </a:r>
            <a:r>
              <a:rPr sz="1800" spc="-10" dirty="0">
                <a:latin typeface="Calibri"/>
                <a:cs typeface="Calibri"/>
              </a:rPr>
              <a:t> denoted</a:t>
            </a:r>
            <a:r>
              <a:rPr sz="1800" spc="6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x</a:t>
            </a:r>
            <a:r>
              <a:rPr sz="1800" spc="1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-10; </a:t>
            </a:r>
            <a:r>
              <a:rPr sz="1800" spc="-39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shared</a:t>
            </a:r>
            <a:r>
              <a:rPr sz="1800" spc="40" dirty="0">
                <a:latin typeface="Calibri"/>
                <a:cs typeface="Calibri"/>
              </a:rPr>
              <a:t> </a:t>
            </a:r>
            <a:r>
              <a:rPr sz="1800" spc="-10" dirty="0">
                <a:latin typeface="Calibri"/>
                <a:cs typeface="Calibri"/>
              </a:rPr>
              <a:t>variable</a:t>
            </a:r>
            <a:r>
              <a:rPr sz="1800" spc="20" dirty="0">
                <a:latin typeface="Calibri"/>
                <a:cs typeface="Calibri"/>
              </a:rPr>
              <a:t> </a:t>
            </a:r>
            <a:r>
              <a:rPr sz="1800" dirty="0">
                <a:latin typeface="Calibri"/>
                <a:cs typeface="Calibri"/>
              </a:rPr>
              <a:t>x</a:t>
            </a:r>
            <a:r>
              <a:rPr sz="1800" spc="10" dirty="0">
                <a:latin typeface="Calibri"/>
                <a:cs typeface="Calibri"/>
              </a:rPr>
              <a:t> </a:t>
            </a:r>
            <a:r>
              <a:rPr sz="1800" spc="-10" dirty="0">
                <a:latin typeface="Calibri"/>
                <a:cs typeface="Calibri"/>
              </a:rPr>
              <a:t>changes</a:t>
            </a:r>
            <a:r>
              <a:rPr sz="1800" spc="4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-10</a:t>
            </a:r>
            <a:r>
              <a:rPr sz="1800" spc="-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30</a:t>
            </a:r>
            <a:endParaRPr sz="1800">
              <a:latin typeface="Calibri"/>
              <a:cs typeface="Calibri"/>
            </a:endParaRPr>
          </a:p>
          <a:p>
            <a:pPr marL="12700" marR="7620" algn="just">
              <a:lnSpc>
                <a:spcPct val="100000"/>
              </a:lnSpc>
            </a:pPr>
            <a:r>
              <a:rPr sz="1800" dirty="0">
                <a:latin typeface="Calibri"/>
                <a:cs typeface="Calibri"/>
              </a:rPr>
              <a:t>If</a:t>
            </a:r>
            <a:r>
              <a:rPr sz="1800" spc="5" dirty="0">
                <a:latin typeface="Calibri"/>
                <a:cs typeface="Calibri"/>
              </a:rPr>
              <a:t> </a:t>
            </a:r>
            <a:r>
              <a:rPr sz="1800" spc="-5" dirty="0">
                <a:latin typeface="Calibri"/>
                <a:cs typeface="Calibri"/>
              </a:rPr>
              <a:t>both</a:t>
            </a:r>
            <a:r>
              <a:rPr sz="1800" dirty="0">
                <a:latin typeface="Calibri"/>
                <a:cs typeface="Calibri"/>
              </a:rPr>
              <a:t> the</a:t>
            </a:r>
            <a:r>
              <a:rPr sz="1800" spc="5" dirty="0">
                <a:latin typeface="Calibri"/>
                <a:cs typeface="Calibri"/>
              </a:rPr>
              <a:t> </a:t>
            </a:r>
            <a:r>
              <a:rPr sz="1800" spc="-10" dirty="0">
                <a:latin typeface="Calibri"/>
                <a:cs typeface="Calibri"/>
              </a:rPr>
              <a:t>processes</a:t>
            </a:r>
            <a:r>
              <a:rPr sz="1800" spc="-5" dirty="0">
                <a:latin typeface="Calibri"/>
                <a:cs typeface="Calibri"/>
              </a:rPr>
              <a:t> occur</a:t>
            </a:r>
            <a:r>
              <a:rPr sz="1800" dirty="0">
                <a:latin typeface="Calibri"/>
                <a:cs typeface="Calibri"/>
              </a:rPr>
              <a:t> </a:t>
            </a:r>
            <a:r>
              <a:rPr sz="1800" spc="-15" dirty="0">
                <a:latin typeface="Calibri"/>
                <a:cs typeface="Calibri"/>
              </a:rPr>
              <a:t>at</a:t>
            </a:r>
            <a:r>
              <a:rPr sz="1800" spc="-10" dirty="0">
                <a:latin typeface="Calibri"/>
                <a:cs typeface="Calibri"/>
              </a:rPr>
              <a:t> </a:t>
            </a:r>
            <a:r>
              <a:rPr sz="1800" spc="-5" dirty="0">
                <a:latin typeface="Calibri"/>
                <a:cs typeface="Calibri"/>
              </a:rPr>
              <a:t>the</a:t>
            </a:r>
            <a:r>
              <a:rPr sz="1800" dirty="0">
                <a:latin typeface="Calibri"/>
                <a:cs typeface="Calibri"/>
              </a:rPr>
              <a:t> same</a:t>
            </a:r>
            <a:r>
              <a:rPr sz="1800" spc="5" dirty="0">
                <a:latin typeface="Calibri"/>
                <a:cs typeface="Calibri"/>
              </a:rPr>
              <a:t> </a:t>
            </a:r>
            <a:r>
              <a:rPr sz="1800" spc="-5" dirty="0">
                <a:latin typeface="Calibri"/>
                <a:cs typeface="Calibri"/>
              </a:rPr>
              <a:t>time,</a:t>
            </a:r>
            <a:r>
              <a:rPr sz="1800" dirty="0">
                <a:latin typeface="Calibri"/>
                <a:cs typeface="Calibri"/>
              </a:rPr>
              <a:t> then</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compiler</a:t>
            </a:r>
            <a:r>
              <a:rPr sz="1800" dirty="0">
                <a:latin typeface="Calibri"/>
                <a:cs typeface="Calibri"/>
              </a:rPr>
              <a:t> would</a:t>
            </a:r>
            <a:r>
              <a:rPr sz="1800" spc="5" dirty="0">
                <a:latin typeface="Calibri"/>
                <a:cs typeface="Calibri"/>
              </a:rPr>
              <a:t> be  in  </a:t>
            </a:r>
            <a:r>
              <a:rPr sz="1800" dirty="0">
                <a:latin typeface="Calibri"/>
                <a:cs typeface="Calibri"/>
              </a:rPr>
              <a:t>a </a:t>
            </a:r>
            <a:r>
              <a:rPr sz="1800" spc="5" dirty="0">
                <a:latin typeface="Calibri"/>
                <a:cs typeface="Calibri"/>
              </a:rPr>
              <a:t> </a:t>
            </a:r>
            <a:r>
              <a:rPr sz="1800" spc="-10" dirty="0">
                <a:latin typeface="Calibri"/>
                <a:cs typeface="Calibri"/>
              </a:rPr>
              <a:t>confusion</a:t>
            </a:r>
            <a:r>
              <a:rPr sz="1800" spc="70" dirty="0">
                <a:latin typeface="Calibri"/>
                <a:cs typeface="Calibri"/>
              </a:rPr>
              <a:t> </a:t>
            </a:r>
            <a:r>
              <a:rPr sz="1800" spc="-15" dirty="0">
                <a:latin typeface="Calibri"/>
                <a:cs typeface="Calibri"/>
              </a:rPr>
              <a:t>to</a:t>
            </a:r>
            <a:r>
              <a:rPr sz="1800" spc="60" dirty="0">
                <a:latin typeface="Calibri"/>
                <a:cs typeface="Calibri"/>
              </a:rPr>
              <a:t> </a:t>
            </a:r>
            <a:r>
              <a:rPr sz="1800" spc="-5" dirty="0">
                <a:latin typeface="Calibri"/>
                <a:cs typeface="Calibri"/>
              </a:rPr>
              <a:t>choose</a:t>
            </a:r>
            <a:r>
              <a:rPr sz="1800" spc="55" dirty="0">
                <a:latin typeface="Calibri"/>
                <a:cs typeface="Calibri"/>
              </a:rPr>
              <a:t> </a:t>
            </a:r>
            <a:r>
              <a:rPr sz="1800" dirty="0">
                <a:latin typeface="Calibri"/>
                <a:cs typeface="Calibri"/>
              </a:rPr>
              <a:t>which</a:t>
            </a:r>
            <a:r>
              <a:rPr sz="1800" spc="70" dirty="0">
                <a:latin typeface="Calibri"/>
                <a:cs typeface="Calibri"/>
              </a:rPr>
              <a:t> </a:t>
            </a:r>
            <a:r>
              <a:rPr sz="1800" spc="-10" dirty="0">
                <a:latin typeface="Calibri"/>
                <a:cs typeface="Calibri"/>
              </a:rPr>
              <a:t>variable</a:t>
            </a:r>
            <a:r>
              <a:rPr sz="1800" spc="70" dirty="0">
                <a:latin typeface="Calibri"/>
                <a:cs typeface="Calibri"/>
              </a:rPr>
              <a:t> </a:t>
            </a:r>
            <a:r>
              <a:rPr sz="1800" spc="-5" dirty="0">
                <a:latin typeface="Calibri"/>
                <a:cs typeface="Calibri"/>
              </a:rPr>
              <a:t>value</a:t>
            </a:r>
            <a:r>
              <a:rPr sz="1800" spc="50" dirty="0">
                <a:latin typeface="Calibri"/>
                <a:cs typeface="Calibri"/>
              </a:rPr>
              <a:t> </a:t>
            </a:r>
            <a:r>
              <a:rPr sz="1800" dirty="0">
                <a:latin typeface="Calibri"/>
                <a:cs typeface="Calibri"/>
              </a:rPr>
              <a:t>i.e.</a:t>
            </a:r>
            <a:r>
              <a:rPr sz="1800" spc="55" dirty="0">
                <a:latin typeface="Calibri"/>
                <a:cs typeface="Calibri"/>
              </a:rPr>
              <a:t> </a:t>
            </a:r>
            <a:r>
              <a:rPr sz="1800" spc="-5" dirty="0">
                <a:latin typeface="Calibri"/>
                <a:cs typeface="Calibri"/>
              </a:rPr>
              <a:t>-10</a:t>
            </a:r>
            <a:r>
              <a:rPr sz="1800" spc="50" dirty="0">
                <a:latin typeface="Calibri"/>
                <a:cs typeface="Calibri"/>
              </a:rPr>
              <a:t> </a:t>
            </a:r>
            <a:r>
              <a:rPr sz="1800" spc="5" dirty="0">
                <a:latin typeface="Calibri"/>
                <a:cs typeface="Calibri"/>
              </a:rPr>
              <a:t>or</a:t>
            </a:r>
            <a:r>
              <a:rPr sz="1800" spc="55" dirty="0">
                <a:latin typeface="Calibri"/>
                <a:cs typeface="Calibri"/>
              </a:rPr>
              <a:t> </a:t>
            </a:r>
            <a:r>
              <a:rPr sz="1800" spc="-5" dirty="0">
                <a:latin typeface="Calibri"/>
                <a:cs typeface="Calibri"/>
              </a:rPr>
              <a:t>30.</a:t>
            </a:r>
            <a:r>
              <a:rPr sz="1800" spc="75" dirty="0">
                <a:latin typeface="Calibri"/>
                <a:cs typeface="Calibri"/>
              </a:rPr>
              <a:t> </a:t>
            </a:r>
            <a:r>
              <a:rPr sz="1800" spc="-5" dirty="0">
                <a:latin typeface="Calibri"/>
                <a:cs typeface="Calibri"/>
              </a:rPr>
              <a:t>This</a:t>
            </a:r>
            <a:r>
              <a:rPr sz="1800" spc="75" dirty="0">
                <a:latin typeface="Calibri"/>
                <a:cs typeface="Calibri"/>
              </a:rPr>
              <a:t> </a:t>
            </a:r>
            <a:r>
              <a:rPr sz="1800" spc="-20" dirty="0">
                <a:latin typeface="Calibri"/>
                <a:cs typeface="Calibri"/>
              </a:rPr>
              <a:t>state</a:t>
            </a:r>
            <a:r>
              <a:rPr sz="1800" spc="65" dirty="0">
                <a:latin typeface="Calibri"/>
                <a:cs typeface="Calibri"/>
              </a:rPr>
              <a:t> </a:t>
            </a:r>
            <a:r>
              <a:rPr sz="1800" spc="-10" dirty="0">
                <a:latin typeface="Calibri"/>
                <a:cs typeface="Calibri"/>
              </a:rPr>
              <a:t>faced</a:t>
            </a:r>
            <a:r>
              <a:rPr sz="1800" spc="45" dirty="0">
                <a:latin typeface="Calibri"/>
                <a:cs typeface="Calibri"/>
              </a:rPr>
              <a:t> </a:t>
            </a:r>
            <a:r>
              <a:rPr sz="1800" spc="-5" dirty="0">
                <a:latin typeface="Calibri"/>
                <a:cs typeface="Calibri"/>
              </a:rPr>
              <a:t>by</a:t>
            </a:r>
            <a:r>
              <a:rPr sz="1800" spc="80" dirty="0">
                <a:latin typeface="Calibri"/>
                <a:cs typeface="Calibri"/>
              </a:rPr>
              <a:t> </a:t>
            </a:r>
            <a:r>
              <a:rPr sz="1800" dirty="0">
                <a:latin typeface="Calibri"/>
                <a:cs typeface="Calibri"/>
              </a:rPr>
              <a:t>the</a:t>
            </a:r>
            <a:r>
              <a:rPr sz="1800" spc="45" dirty="0">
                <a:latin typeface="Calibri"/>
                <a:cs typeface="Calibri"/>
              </a:rPr>
              <a:t> </a:t>
            </a:r>
            <a:r>
              <a:rPr sz="1800" spc="-5" dirty="0">
                <a:latin typeface="Calibri"/>
                <a:cs typeface="Calibri"/>
              </a:rPr>
              <a:t>variable </a:t>
            </a:r>
            <a:r>
              <a:rPr sz="1800" spc="-395" dirty="0">
                <a:latin typeface="Calibri"/>
                <a:cs typeface="Calibri"/>
              </a:rPr>
              <a:t> </a:t>
            </a:r>
            <a:r>
              <a:rPr sz="1800" dirty="0">
                <a:latin typeface="Calibri"/>
                <a:cs typeface="Calibri"/>
              </a:rPr>
              <a:t>x</a:t>
            </a:r>
            <a:r>
              <a:rPr sz="1800" spc="-15" dirty="0">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Data</a:t>
            </a:r>
            <a:r>
              <a:rPr sz="1800" spc="30" dirty="0">
                <a:latin typeface="Calibri"/>
                <a:cs typeface="Calibri"/>
              </a:rPr>
              <a:t> </a:t>
            </a:r>
            <a:r>
              <a:rPr sz="1800" spc="-20" dirty="0">
                <a:latin typeface="Calibri"/>
                <a:cs typeface="Calibri"/>
              </a:rPr>
              <a:t>Inconsistency.</a:t>
            </a:r>
            <a:r>
              <a:rPr sz="1800" spc="50" dirty="0">
                <a:latin typeface="Calibri"/>
                <a:cs typeface="Calibri"/>
              </a:rPr>
              <a:t> </a:t>
            </a:r>
            <a:r>
              <a:rPr sz="1800" spc="-5" dirty="0">
                <a:latin typeface="Calibri"/>
                <a:cs typeface="Calibri"/>
              </a:rPr>
              <a:t>These</a:t>
            </a:r>
            <a:r>
              <a:rPr sz="1800" spc="25" dirty="0">
                <a:latin typeface="Calibri"/>
                <a:cs typeface="Calibri"/>
              </a:rPr>
              <a:t> </a:t>
            </a:r>
            <a:r>
              <a:rPr sz="1800" spc="-10" dirty="0">
                <a:latin typeface="Calibri"/>
                <a:cs typeface="Calibri"/>
              </a:rPr>
              <a:t>problems</a:t>
            </a:r>
            <a:r>
              <a:rPr sz="1800" spc="40" dirty="0">
                <a:latin typeface="Calibri"/>
                <a:cs typeface="Calibri"/>
              </a:rPr>
              <a:t> </a:t>
            </a:r>
            <a:r>
              <a:rPr sz="1800" spc="-10" dirty="0">
                <a:latin typeface="Calibri"/>
                <a:cs typeface="Calibri"/>
              </a:rPr>
              <a:t>can</a:t>
            </a:r>
            <a:r>
              <a:rPr sz="1800" spc="10" dirty="0">
                <a:latin typeface="Calibri"/>
                <a:cs typeface="Calibri"/>
              </a:rPr>
              <a:t> </a:t>
            </a:r>
            <a:r>
              <a:rPr sz="1800" spc="-5" dirty="0">
                <a:latin typeface="Calibri"/>
                <a:cs typeface="Calibri"/>
              </a:rPr>
              <a:t>also</a:t>
            </a:r>
            <a:r>
              <a:rPr sz="1800" spc="10"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solved</a:t>
            </a:r>
            <a:r>
              <a:rPr sz="1800" spc="45" dirty="0">
                <a:latin typeface="Calibri"/>
                <a:cs typeface="Calibri"/>
              </a:rPr>
              <a:t> </a:t>
            </a:r>
            <a:r>
              <a:rPr sz="1800" spc="-10" dirty="0">
                <a:latin typeface="Calibri"/>
                <a:cs typeface="Calibri"/>
              </a:rPr>
              <a:t>by</a:t>
            </a:r>
            <a:r>
              <a:rPr sz="1800" dirty="0">
                <a:latin typeface="Calibri"/>
                <a:cs typeface="Calibri"/>
              </a:rPr>
              <a:t> </a:t>
            </a:r>
            <a:r>
              <a:rPr sz="1800" spc="-15" dirty="0">
                <a:latin typeface="Calibri"/>
                <a:cs typeface="Calibri"/>
              </a:rPr>
              <a:t>Hardware</a:t>
            </a:r>
            <a:r>
              <a:rPr sz="1800" spc="20" dirty="0">
                <a:latin typeface="Calibri"/>
                <a:cs typeface="Calibri"/>
              </a:rPr>
              <a:t> </a:t>
            </a:r>
            <a:r>
              <a:rPr sz="1800" dirty="0">
                <a:latin typeface="Calibri"/>
                <a:cs typeface="Calibri"/>
              </a:rPr>
              <a:t>Locks</a:t>
            </a:r>
            <a:endParaRPr sz="1800">
              <a:latin typeface="Calibri"/>
              <a:cs typeface="Calibri"/>
            </a:endParaRPr>
          </a:p>
          <a:p>
            <a:pPr marL="12700" marR="6985" algn="just">
              <a:lnSpc>
                <a:spcPct val="100000"/>
              </a:lnSpc>
              <a:spcBef>
                <a:spcPts val="5"/>
              </a:spcBef>
            </a:pPr>
            <a:r>
              <a:rPr sz="1800" spc="-60" dirty="0">
                <a:latin typeface="Calibri"/>
                <a:cs typeface="Calibri"/>
              </a:rPr>
              <a:t>To, </a:t>
            </a:r>
            <a:r>
              <a:rPr sz="1800" spc="-15" dirty="0">
                <a:latin typeface="Calibri"/>
                <a:cs typeface="Calibri"/>
              </a:rPr>
              <a:t>prevent </a:t>
            </a:r>
            <a:r>
              <a:rPr sz="1800" dirty="0">
                <a:latin typeface="Calibri"/>
                <a:cs typeface="Calibri"/>
              </a:rPr>
              <a:t>such kind </a:t>
            </a:r>
            <a:r>
              <a:rPr sz="1800" spc="5" dirty="0">
                <a:latin typeface="Calibri"/>
                <a:cs typeface="Calibri"/>
              </a:rPr>
              <a:t>of </a:t>
            </a:r>
            <a:r>
              <a:rPr sz="1800" spc="-5" dirty="0">
                <a:latin typeface="Calibri"/>
                <a:cs typeface="Calibri"/>
              </a:rPr>
              <a:t>problems </a:t>
            </a:r>
            <a:r>
              <a:rPr sz="1800" spc="-10" dirty="0">
                <a:latin typeface="Calibri"/>
                <a:cs typeface="Calibri"/>
              </a:rPr>
              <a:t>can </a:t>
            </a:r>
            <a:r>
              <a:rPr sz="1800" spc="-5" dirty="0">
                <a:latin typeface="Calibri"/>
                <a:cs typeface="Calibri"/>
              </a:rPr>
              <a:t>also </a:t>
            </a:r>
            <a:r>
              <a:rPr sz="1800" spc="5" dirty="0">
                <a:latin typeface="Calibri"/>
                <a:cs typeface="Calibri"/>
              </a:rPr>
              <a:t>be </a:t>
            </a:r>
            <a:r>
              <a:rPr sz="1800" spc="-5" dirty="0">
                <a:latin typeface="Calibri"/>
                <a:cs typeface="Calibri"/>
              </a:rPr>
              <a:t>solved by </a:t>
            </a:r>
            <a:r>
              <a:rPr sz="1800" spc="-10" dirty="0">
                <a:latin typeface="Calibri"/>
                <a:cs typeface="Calibri"/>
              </a:rPr>
              <a:t>Hardware </a:t>
            </a:r>
            <a:r>
              <a:rPr sz="1800" spc="-5" dirty="0">
                <a:latin typeface="Calibri"/>
                <a:cs typeface="Calibri"/>
              </a:rPr>
              <a:t>solutions </a:t>
            </a:r>
            <a:r>
              <a:rPr sz="1800" spc="5" dirty="0">
                <a:latin typeface="Calibri"/>
                <a:cs typeface="Calibri"/>
              </a:rPr>
              <a:t>named </a:t>
            </a:r>
            <a:r>
              <a:rPr sz="1800" spc="10" dirty="0">
                <a:latin typeface="Calibri"/>
                <a:cs typeface="Calibri"/>
              </a:rPr>
              <a:t> </a:t>
            </a:r>
            <a:r>
              <a:rPr sz="1800" spc="-10" dirty="0">
                <a:solidFill>
                  <a:srgbClr val="FF0000"/>
                </a:solidFill>
                <a:latin typeface="Calibri"/>
                <a:cs typeface="Calibri"/>
              </a:rPr>
              <a:t>Semaphores</a:t>
            </a:r>
            <a:r>
              <a:rPr sz="1800" spc="-10" dirty="0">
                <a:latin typeface="Calibri"/>
                <a:cs typeface="Calibri"/>
              </a:rPr>
              <a:t>.</a:t>
            </a:r>
            <a:endParaRPr sz="1800">
              <a:latin typeface="Calibri"/>
              <a:cs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551129"/>
            <a:ext cx="8225790" cy="5882005"/>
          </a:xfrm>
          <a:prstGeom prst="rect">
            <a:avLst/>
          </a:prstGeom>
        </p:spPr>
        <p:txBody>
          <a:bodyPr vert="horz" wrap="square" lIns="0" tIns="13970" rIns="0" bIns="0" rtlCol="0">
            <a:spAutoFit/>
          </a:bodyPr>
          <a:lstStyle/>
          <a:p>
            <a:pPr marL="12700">
              <a:lnSpc>
                <a:spcPct val="100000"/>
              </a:lnSpc>
              <a:spcBef>
                <a:spcPts val="110"/>
              </a:spcBef>
            </a:pPr>
            <a:r>
              <a:rPr sz="1600" spc="-5" dirty="0">
                <a:solidFill>
                  <a:srgbClr val="00AF50"/>
                </a:solidFill>
                <a:latin typeface="Calibri"/>
                <a:cs typeface="Calibri"/>
              </a:rPr>
              <a:t>Semaphores</a:t>
            </a:r>
            <a:endParaRPr sz="1600">
              <a:latin typeface="Calibri"/>
              <a:cs typeface="Calibri"/>
            </a:endParaRPr>
          </a:p>
          <a:p>
            <a:pPr marL="12700" marR="5080" algn="just">
              <a:lnSpc>
                <a:spcPct val="100000"/>
              </a:lnSpc>
            </a:pPr>
            <a:r>
              <a:rPr sz="1600" dirty="0">
                <a:latin typeface="Calibri"/>
                <a:cs typeface="Calibri"/>
              </a:rPr>
              <a:t>The </a:t>
            </a:r>
            <a:r>
              <a:rPr sz="1600" spc="-10" dirty="0">
                <a:latin typeface="Calibri"/>
                <a:cs typeface="Calibri"/>
              </a:rPr>
              <a:t>Semaphore </a:t>
            </a:r>
            <a:r>
              <a:rPr sz="1600" spc="-5" dirty="0">
                <a:latin typeface="Calibri"/>
                <a:cs typeface="Calibri"/>
              </a:rPr>
              <a:t>is </a:t>
            </a:r>
            <a:r>
              <a:rPr sz="1600" spc="-10" dirty="0">
                <a:latin typeface="Calibri"/>
                <a:cs typeface="Calibri"/>
              </a:rPr>
              <a:t>just </a:t>
            </a:r>
            <a:r>
              <a:rPr sz="1600" dirty="0">
                <a:latin typeface="Calibri"/>
                <a:cs typeface="Calibri"/>
              </a:rPr>
              <a:t>a </a:t>
            </a:r>
            <a:r>
              <a:rPr sz="1600" spc="-5" dirty="0">
                <a:latin typeface="Calibri"/>
                <a:cs typeface="Calibri"/>
              </a:rPr>
              <a:t>normal </a:t>
            </a:r>
            <a:r>
              <a:rPr sz="1600" spc="-35" dirty="0">
                <a:latin typeface="Calibri"/>
                <a:cs typeface="Calibri"/>
              </a:rPr>
              <a:t>integer. </a:t>
            </a:r>
            <a:r>
              <a:rPr sz="1600" dirty="0">
                <a:latin typeface="Calibri"/>
                <a:cs typeface="Calibri"/>
              </a:rPr>
              <a:t>The </a:t>
            </a:r>
            <a:r>
              <a:rPr sz="1600" spc="-10" dirty="0">
                <a:latin typeface="Calibri"/>
                <a:cs typeface="Calibri"/>
              </a:rPr>
              <a:t>Semaphore cannot </a:t>
            </a:r>
            <a:r>
              <a:rPr sz="1600" spc="10" dirty="0">
                <a:latin typeface="Calibri"/>
                <a:cs typeface="Calibri"/>
              </a:rPr>
              <a:t>be </a:t>
            </a:r>
            <a:r>
              <a:rPr sz="1600" spc="-15" dirty="0">
                <a:latin typeface="Calibri"/>
                <a:cs typeface="Calibri"/>
              </a:rPr>
              <a:t>negative. </a:t>
            </a:r>
            <a:r>
              <a:rPr sz="1600" dirty="0">
                <a:latin typeface="Calibri"/>
                <a:cs typeface="Calibri"/>
              </a:rPr>
              <a:t>The </a:t>
            </a:r>
            <a:r>
              <a:rPr sz="1600" spc="-10" dirty="0">
                <a:latin typeface="Calibri"/>
                <a:cs typeface="Calibri"/>
              </a:rPr>
              <a:t>least value </a:t>
            </a:r>
            <a:r>
              <a:rPr sz="1600" spc="-5" dirty="0">
                <a:latin typeface="Calibri"/>
                <a:cs typeface="Calibri"/>
              </a:rPr>
              <a:t>for </a:t>
            </a:r>
            <a:r>
              <a:rPr sz="1600" dirty="0">
                <a:latin typeface="Calibri"/>
                <a:cs typeface="Calibri"/>
              </a:rPr>
              <a:t>a </a:t>
            </a:r>
            <a:r>
              <a:rPr sz="1600" spc="5" dirty="0">
                <a:latin typeface="Calibri"/>
                <a:cs typeface="Calibri"/>
              </a:rPr>
              <a:t> </a:t>
            </a:r>
            <a:r>
              <a:rPr sz="1600" spc="-5" dirty="0">
                <a:latin typeface="Calibri"/>
                <a:cs typeface="Calibri"/>
              </a:rPr>
              <a:t>Semaphore is </a:t>
            </a:r>
            <a:r>
              <a:rPr sz="1600" spc="-15" dirty="0">
                <a:solidFill>
                  <a:srgbClr val="FF0000"/>
                </a:solidFill>
                <a:latin typeface="Calibri"/>
                <a:cs typeface="Calibri"/>
              </a:rPr>
              <a:t>zero </a:t>
            </a:r>
            <a:r>
              <a:rPr sz="1600" spc="-5" dirty="0">
                <a:solidFill>
                  <a:srgbClr val="FF0000"/>
                </a:solidFill>
                <a:latin typeface="Calibri"/>
                <a:cs typeface="Calibri"/>
              </a:rPr>
              <a:t>(0)</a:t>
            </a:r>
            <a:r>
              <a:rPr sz="1600" spc="-5" dirty="0">
                <a:latin typeface="Calibri"/>
                <a:cs typeface="Calibri"/>
              </a:rPr>
              <a:t>. </a:t>
            </a:r>
            <a:r>
              <a:rPr sz="1600" dirty="0">
                <a:latin typeface="Calibri"/>
                <a:cs typeface="Calibri"/>
              </a:rPr>
              <a:t>The </a:t>
            </a:r>
            <a:r>
              <a:rPr sz="1600" spc="-10" dirty="0">
                <a:latin typeface="Calibri"/>
                <a:cs typeface="Calibri"/>
              </a:rPr>
              <a:t>Maximum value </a:t>
            </a:r>
            <a:r>
              <a:rPr sz="1600" spc="-5" dirty="0">
                <a:latin typeface="Calibri"/>
                <a:cs typeface="Calibri"/>
              </a:rPr>
              <a:t>of </a:t>
            </a:r>
            <a:r>
              <a:rPr sz="1600" dirty="0">
                <a:latin typeface="Calibri"/>
                <a:cs typeface="Calibri"/>
              </a:rPr>
              <a:t>a </a:t>
            </a:r>
            <a:r>
              <a:rPr sz="1600" spc="-5" dirty="0">
                <a:latin typeface="Calibri"/>
                <a:cs typeface="Calibri"/>
              </a:rPr>
              <a:t>Semaphore </a:t>
            </a:r>
            <a:r>
              <a:rPr sz="1600" spc="-10" dirty="0">
                <a:latin typeface="Calibri"/>
                <a:cs typeface="Calibri"/>
              </a:rPr>
              <a:t>can </a:t>
            </a:r>
            <a:r>
              <a:rPr sz="1600" dirty="0">
                <a:latin typeface="Calibri"/>
                <a:cs typeface="Calibri"/>
              </a:rPr>
              <a:t>be </a:t>
            </a:r>
            <a:r>
              <a:rPr sz="1600" spc="-5" dirty="0">
                <a:latin typeface="Calibri"/>
                <a:cs typeface="Calibri"/>
              </a:rPr>
              <a:t>anything. </a:t>
            </a:r>
            <a:r>
              <a:rPr sz="1600" dirty="0">
                <a:latin typeface="Calibri"/>
                <a:cs typeface="Calibri"/>
              </a:rPr>
              <a:t>The </a:t>
            </a:r>
            <a:r>
              <a:rPr sz="1600" spc="-10" dirty="0">
                <a:latin typeface="Calibri"/>
                <a:cs typeface="Calibri"/>
              </a:rPr>
              <a:t>Semaphores </a:t>
            </a:r>
            <a:r>
              <a:rPr sz="1600" spc="-5" dirty="0">
                <a:latin typeface="Calibri"/>
                <a:cs typeface="Calibri"/>
              </a:rPr>
              <a:t> usually </a:t>
            </a:r>
            <a:r>
              <a:rPr sz="1600" spc="-15" dirty="0">
                <a:latin typeface="Calibri"/>
                <a:cs typeface="Calibri"/>
              </a:rPr>
              <a:t>have </a:t>
            </a:r>
            <a:r>
              <a:rPr sz="1600" spc="-10" dirty="0">
                <a:latin typeface="Calibri"/>
                <a:cs typeface="Calibri"/>
              </a:rPr>
              <a:t>two </a:t>
            </a:r>
            <a:r>
              <a:rPr sz="1600" spc="-5" dirty="0">
                <a:latin typeface="Calibri"/>
                <a:cs typeface="Calibri"/>
              </a:rPr>
              <a:t>operations. </a:t>
            </a:r>
            <a:r>
              <a:rPr sz="1600" spc="5" dirty="0">
                <a:latin typeface="Calibri"/>
                <a:cs typeface="Calibri"/>
              </a:rPr>
              <a:t>The </a:t>
            </a:r>
            <a:r>
              <a:rPr sz="1600" spc="-10" dirty="0">
                <a:latin typeface="Calibri"/>
                <a:cs typeface="Calibri"/>
              </a:rPr>
              <a:t>two operations </a:t>
            </a:r>
            <a:r>
              <a:rPr sz="1600" spc="-15" dirty="0">
                <a:latin typeface="Calibri"/>
                <a:cs typeface="Calibri"/>
              </a:rPr>
              <a:t>have </a:t>
            </a:r>
            <a:r>
              <a:rPr sz="1600" dirty="0">
                <a:latin typeface="Calibri"/>
                <a:cs typeface="Calibri"/>
              </a:rPr>
              <a:t>the </a:t>
            </a:r>
            <a:r>
              <a:rPr sz="1600" spc="-10" dirty="0">
                <a:latin typeface="Calibri"/>
                <a:cs typeface="Calibri"/>
              </a:rPr>
              <a:t>capability </a:t>
            </a:r>
            <a:r>
              <a:rPr sz="1600" spc="-20" dirty="0">
                <a:latin typeface="Calibri"/>
                <a:cs typeface="Calibri"/>
              </a:rPr>
              <a:t>to </a:t>
            </a:r>
            <a:r>
              <a:rPr sz="1600" spc="-5" dirty="0">
                <a:latin typeface="Calibri"/>
                <a:cs typeface="Calibri"/>
              </a:rPr>
              <a:t>decide the </a:t>
            </a:r>
            <a:r>
              <a:rPr sz="1600" spc="-10" dirty="0">
                <a:latin typeface="Calibri"/>
                <a:cs typeface="Calibri"/>
              </a:rPr>
              <a:t>values </a:t>
            </a:r>
            <a:r>
              <a:rPr sz="1600" spc="-5" dirty="0">
                <a:latin typeface="Calibri"/>
                <a:cs typeface="Calibri"/>
              </a:rPr>
              <a:t>of </a:t>
            </a:r>
            <a:r>
              <a:rPr sz="1600" dirty="0">
                <a:latin typeface="Calibri"/>
                <a:cs typeface="Calibri"/>
              </a:rPr>
              <a:t>the </a:t>
            </a:r>
            <a:r>
              <a:rPr sz="1600" spc="5" dirty="0">
                <a:latin typeface="Calibri"/>
                <a:cs typeface="Calibri"/>
              </a:rPr>
              <a:t> </a:t>
            </a:r>
            <a:r>
              <a:rPr sz="1600" spc="-5" dirty="0">
                <a:latin typeface="Calibri"/>
                <a:cs typeface="Calibri"/>
              </a:rPr>
              <a:t>semaphores.</a:t>
            </a:r>
            <a:endParaRPr sz="1600">
              <a:latin typeface="Calibri"/>
              <a:cs typeface="Calibri"/>
            </a:endParaRPr>
          </a:p>
          <a:p>
            <a:pPr marL="12700" algn="just">
              <a:lnSpc>
                <a:spcPct val="100000"/>
              </a:lnSpc>
              <a:spcBef>
                <a:spcPts val="5"/>
              </a:spcBef>
            </a:pPr>
            <a:r>
              <a:rPr sz="1600" dirty="0">
                <a:latin typeface="Calibri"/>
                <a:cs typeface="Calibri"/>
              </a:rPr>
              <a:t>The</a:t>
            </a:r>
            <a:r>
              <a:rPr sz="1600" spc="-25" dirty="0">
                <a:latin typeface="Calibri"/>
                <a:cs typeface="Calibri"/>
              </a:rPr>
              <a:t> </a:t>
            </a:r>
            <a:r>
              <a:rPr sz="1600" spc="-10" dirty="0">
                <a:latin typeface="Calibri"/>
                <a:cs typeface="Calibri"/>
              </a:rPr>
              <a:t>two</a:t>
            </a:r>
            <a:r>
              <a:rPr sz="1600" spc="10" dirty="0">
                <a:latin typeface="Calibri"/>
                <a:cs typeface="Calibri"/>
              </a:rPr>
              <a:t> </a:t>
            </a:r>
            <a:r>
              <a:rPr sz="1600" spc="-5" dirty="0">
                <a:latin typeface="Calibri"/>
                <a:cs typeface="Calibri"/>
              </a:rPr>
              <a:t>Semaphore</a:t>
            </a:r>
            <a:r>
              <a:rPr sz="1600" spc="-30" dirty="0">
                <a:latin typeface="Calibri"/>
                <a:cs typeface="Calibri"/>
              </a:rPr>
              <a:t> </a:t>
            </a:r>
            <a:r>
              <a:rPr sz="1600" spc="-10" dirty="0">
                <a:latin typeface="Calibri"/>
                <a:cs typeface="Calibri"/>
              </a:rPr>
              <a:t>Operations</a:t>
            </a:r>
            <a:r>
              <a:rPr sz="1600" spc="35" dirty="0">
                <a:latin typeface="Calibri"/>
                <a:cs typeface="Calibri"/>
              </a:rPr>
              <a:t> </a:t>
            </a:r>
            <a:r>
              <a:rPr sz="1600" spc="-10" dirty="0">
                <a:latin typeface="Calibri"/>
                <a:cs typeface="Calibri"/>
              </a:rPr>
              <a:t>are:</a:t>
            </a:r>
            <a:endParaRPr sz="1600">
              <a:latin typeface="Calibri"/>
              <a:cs typeface="Calibri"/>
            </a:endParaRPr>
          </a:p>
          <a:p>
            <a:pPr marL="12700" algn="just">
              <a:lnSpc>
                <a:spcPct val="100000"/>
              </a:lnSpc>
            </a:pPr>
            <a:r>
              <a:rPr sz="1600" spc="-10" dirty="0">
                <a:solidFill>
                  <a:srgbClr val="FF0000"/>
                </a:solidFill>
                <a:latin typeface="Calibri"/>
                <a:cs typeface="Calibri"/>
              </a:rPr>
              <a:t>Wait</a:t>
            </a:r>
            <a:r>
              <a:rPr sz="1600" spc="-60" dirty="0">
                <a:solidFill>
                  <a:srgbClr val="FF0000"/>
                </a:solidFill>
                <a:latin typeface="Calibri"/>
                <a:cs typeface="Calibri"/>
              </a:rPr>
              <a:t> </a:t>
            </a:r>
            <a:r>
              <a:rPr sz="1600" dirty="0">
                <a:solidFill>
                  <a:srgbClr val="FF0000"/>
                </a:solidFill>
                <a:latin typeface="Calibri"/>
                <a:cs typeface="Calibri"/>
              </a:rPr>
              <a:t>(</a:t>
            </a:r>
            <a:r>
              <a:rPr sz="1600" spc="-20" dirty="0">
                <a:solidFill>
                  <a:srgbClr val="FF0000"/>
                </a:solidFill>
                <a:latin typeface="Calibri"/>
                <a:cs typeface="Calibri"/>
              </a:rPr>
              <a:t> </a:t>
            </a:r>
            <a:r>
              <a:rPr sz="1600" dirty="0">
                <a:solidFill>
                  <a:srgbClr val="FF0000"/>
                </a:solidFill>
                <a:latin typeface="Calibri"/>
                <a:cs typeface="Calibri"/>
              </a:rPr>
              <a:t>)</a:t>
            </a:r>
            <a:endParaRPr sz="1600">
              <a:latin typeface="Calibri"/>
              <a:cs typeface="Calibri"/>
            </a:endParaRPr>
          </a:p>
          <a:p>
            <a:pPr marL="12700" algn="just">
              <a:lnSpc>
                <a:spcPct val="100000"/>
              </a:lnSpc>
            </a:pPr>
            <a:r>
              <a:rPr sz="1600" dirty="0">
                <a:solidFill>
                  <a:srgbClr val="FF0000"/>
                </a:solidFill>
                <a:latin typeface="Calibri"/>
                <a:cs typeface="Calibri"/>
              </a:rPr>
              <a:t>Signal</a:t>
            </a:r>
            <a:r>
              <a:rPr sz="1600" spc="-60" dirty="0">
                <a:solidFill>
                  <a:srgbClr val="FF0000"/>
                </a:solidFill>
                <a:latin typeface="Calibri"/>
                <a:cs typeface="Calibri"/>
              </a:rPr>
              <a:t> </a:t>
            </a:r>
            <a:r>
              <a:rPr sz="1600" dirty="0">
                <a:solidFill>
                  <a:srgbClr val="FF0000"/>
                </a:solidFill>
                <a:latin typeface="Calibri"/>
                <a:cs typeface="Calibri"/>
              </a:rPr>
              <a:t>(</a:t>
            </a:r>
            <a:r>
              <a:rPr sz="1600" spc="-40" dirty="0">
                <a:solidFill>
                  <a:srgbClr val="FF0000"/>
                </a:solidFill>
                <a:latin typeface="Calibri"/>
                <a:cs typeface="Calibri"/>
              </a:rPr>
              <a:t> </a:t>
            </a:r>
            <a:r>
              <a:rPr sz="1600" dirty="0">
                <a:solidFill>
                  <a:srgbClr val="FF0000"/>
                </a:solidFill>
                <a:latin typeface="Calibri"/>
                <a:cs typeface="Calibri"/>
              </a:rPr>
              <a:t>)</a:t>
            </a:r>
            <a:endParaRPr sz="1600">
              <a:latin typeface="Calibri"/>
              <a:cs typeface="Calibri"/>
            </a:endParaRPr>
          </a:p>
          <a:p>
            <a:pPr marL="12700" algn="just">
              <a:lnSpc>
                <a:spcPct val="100000"/>
              </a:lnSpc>
            </a:pPr>
            <a:r>
              <a:rPr sz="1600" b="1" spc="-15" dirty="0">
                <a:solidFill>
                  <a:srgbClr val="00AF50"/>
                </a:solidFill>
                <a:latin typeface="Calibri"/>
                <a:cs typeface="Calibri"/>
              </a:rPr>
              <a:t>Wait</a:t>
            </a:r>
            <a:r>
              <a:rPr sz="1600" b="1" spc="-40" dirty="0">
                <a:solidFill>
                  <a:srgbClr val="00AF50"/>
                </a:solidFill>
                <a:latin typeface="Calibri"/>
                <a:cs typeface="Calibri"/>
              </a:rPr>
              <a:t> </a:t>
            </a:r>
            <a:r>
              <a:rPr sz="1600" b="1" dirty="0">
                <a:solidFill>
                  <a:srgbClr val="00AF50"/>
                </a:solidFill>
                <a:latin typeface="Calibri"/>
                <a:cs typeface="Calibri"/>
              </a:rPr>
              <a:t>Semaphore</a:t>
            </a:r>
            <a:r>
              <a:rPr sz="1600" b="1" spc="-45" dirty="0">
                <a:solidFill>
                  <a:srgbClr val="00AF50"/>
                </a:solidFill>
                <a:latin typeface="Calibri"/>
                <a:cs typeface="Calibri"/>
              </a:rPr>
              <a:t> </a:t>
            </a:r>
            <a:r>
              <a:rPr sz="1600" b="1" spc="-10" dirty="0">
                <a:solidFill>
                  <a:srgbClr val="00AF50"/>
                </a:solidFill>
                <a:latin typeface="Calibri"/>
                <a:cs typeface="Calibri"/>
              </a:rPr>
              <a:t>Operation</a:t>
            </a:r>
            <a:endParaRPr sz="1600">
              <a:latin typeface="Calibri"/>
              <a:cs typeface="Calibri"/>
            </a:endParaRPr>
          </a:p>
          <a:p>
            <a:pPr marL="12700" marR="5080" algn="just">
              <a:lnSpc>
                <a:spcPct val="100000"/>
              </a:lnSpc>
            </a:pPr>
            <a:r>
              <a:rPr sz="1600" dirty="0">
                <a:latin typeface="Calibri"/>
                <a:cs typeface="Calibri"/>
              </a:rPr>
              <a:t>The </a:t>
            </a:r>
            <a:r>
              <a:rPr sz="1600" spc="-10" dirty="0">
                <a:latin typeface="Calibri"/>
                <a:cs typeface="Calibri"/>
              </a:rPr>
              <a:t>Wait Operation </a:t>
            </a:r>
            <a:r>
              <a:rPr sz="1600" spc="-5" dirty="0">
                <a:latin typeface="Calibri"/>
                <a:cs typeface="Calibri"/>
              </a:rPr>
              <a:t>is used </a:t>
            </a:r>
            <a:r>
              <a:rPr sz="1600" spc="-5" dirty="0">
                <a:solidFill>
                  <a:srgbClr val="FF0000"/>
                </a:solidFill>
                <a:latin typeface="Calibri"/>
                <a:cs typeface="Calibri"/>
              </a:rPr>
              <a:t>for </a:t>
            </a:r>
            <a:r>
              <a:rPr sz="1600" dirty="0">
                <a:solidFill>
                  <a:srgbClr val="FF0000"/>
                </a:solidFill>
                <a:latin typeface="Calibri"/>
                <a:cs typeface="Calibri"/>
              </a:rPr>
              <a:t>deciding </a:t>
            </a:r>
            <a:r>
              <a:rPr sz="1600" spc="-5" dirty="0">
                <a:solidFill>
                  <a:srgbClr val="FF0000"/>
                </a:solidFill>
                <a:latin typeface="Calibri"/>
                <a:cs typeface="Calibri"/>
              </a:rPr>
              <a:t>the </a:t>
            </a:r>
            <a:r>
              <a:rPr sz="1600" spc="-10" dirty="0">
                <a:solidFill>
                  <a:srgbClr val="FF0000"/>
                </a:solidFill>
                <a:latin typeface="Calibri"/>
                <a:cs typeface="Calibri"/>
              </a:rPr>
              <a:t>condition </a:t>
            </a:r>
            <a:r>
              <a:rPr sz="1600" spc="-15" dirty="0">
                <a:solidFill>
                  <a:srgbClr val="FF0000"/>
                </a:solidFill>
                <a:latin typeface="Calibri"/>
                <a:cs typeface="Calibri"/>
              </a:rPr>
              <a:t>for </a:t>
            </a:r>
            <a:r>
              <a:rPr sz="1600" spc="-5" dirty="0">
                <a:solidFill>
                  <a:srgbClr val="FF0000"/>
                </a:solidFill>
                <a:latin typeface="Calibri"/>
                <a:cs typeface="Calibri"/>
              </a:rPr>
              <a:t>the process </a:t>
            </a:r>
            <a:r>
              <a:rPr sz="1600" spc="-20" dirty="0">
                <a:solidFill>
                  <a:srgbClr val="FF0000"/>
                </a:solidFill>
                <a:latin typeface="Calibri"/>
                <a:cs typeface="Calibri"/>
              </a:rPr>
              <a:t>to </a:t>
            </a:r>
            <a:r>
              <a:rPr sz="1600" spc="-10" dirty="0">
                <a:solidFill>
                  <a:srgbClr val="FF0000"/>
                </a:solidFill>
                <a:latin typeface="Calibri"/>
                <a:cs typeface="Calibri"/>
              </a:rPr>
              <a:t>enter </a:t>
            </a:r>
            <a:r>
              <a:rPr sz="1600" spc="-5" dirty="0">
                <a:solidFill>
                  <a:srgbClr val="FF0000"/>
                </a:solidFill>
                <a:latin typeface="Calibri"/>
                <a:cs typeface="Calibri"/>
              </a:rPr>
              <a:t>the critical </a:t>
            </a:r>
            <a:r>
              <a:rPr sz="1600" spc="-20" dirty="0">
                <a:solidFill>
                  <a:srgbClr val="FF0000"/>
                </a:solidFill>
                <a:latin typeface="Calibri"/>
                <a:cs typeface="Calibri"/>
              </a:rPr>
              <a:t>state </a:t>
            </a:r>
            <a:r>
              <a:rPr sz="1600" spc="-10" dirty="0">
                <a:latin typeface="Calibri"/>
                <a:cs typeface="Calibri"/>
              </a:rPr>
              <a:t>or </a:t>
            </a:r>
            <a:r>
              <a:rPr sz="1600" spc="-5" dirty="0">
                <a:latin typeface="Calibri"/>
                <a:cs typeface="Calibri"/>
              </a:rPr>
              <a:t> </a:t>
            </a:r>
            <a:r>
              <a:rPr sz="1600" spc="-10" dirty="0">
                <a:latin typeface="Calibri"/>
                <a:cs typeface="Calibri"/>
              </a:rPr>
              <a:t>wait for execution </a:t>
            </a:r>
            <a:r>
              <a:rPr sz="1600" spc="10" dirty="0">
                <a:latin typeface="Calibri"/>
                <a:cs typeface="Calibri"/>
              </a:rPr>
              <a:t>of </a:t>
            </a:r>
            <a:r>
              <a:rPr sz="1600" spc="-5" dirty="0">
                <a:latin typeface="Calibri"/>
                <a:cs typeface="Calibri"/>
              </a:rPr>
              <a:t>process. Here, the wait </a:t>
            </a:r>
            <a:r>
              <a:rPr sz="1600" spc="-10" dirty="0">
                <a:latin typeface="Calibri"/>
                <a:cs typeface="Calibri"/>
              </a:rPr>
              <a:t>operation </a:t>
            </a:r>
            <a:r>
              <a:rPr sz="1600" spc="-5" dirty="0">
                <a:latin typeface="Calibri"/>
                <a:cs typeface="Calibri"/>
              </a:rPr>
              <a:t>has many </a:t>
            </a:r>
            <a:r>
              <a:rPr sz="1600" spc="-15" dirty="0">
                <a:latin typeface="Calibri"/>
                <a:cs typeface="Calibri"/>
              </a:rPr>
              <a:t>different </a:t>
            </a:r>
            <a:r>
              <a:rPr sz="1600" spc="-5" dirty="0">
                <a:latin typeface="Calibri"/>
                <a:cs typeface="Calibri"/>
              </a:rPr>
              <a:t>names. </a:t>
            </a:r>
            <a:r>
              <a:rPr sz="1600" dirty="0">
                <a:latin typeface="Calibri"/>
                <a:cs typeface="Calibri"/>
              </a:rPr>
              <a:t>The </a:t>
            </a:r>
            <a:r>
              <a:rPr sz="1600" spc="-15" dirty="0">
                <a:latin typeface="Calibri"/>
                <a:cs typeface="Calibri"/>
              </a:rPr>
              <a:t>different </a:t>
            </a:r>
            <a:r>
              <a:rPr sz="1600" spc="-10" dirty="0">
                <a:latin typeface="Calibri"/>
                <a:cs typeface="Calibri"/>
              </a:rPr>
              <a:t> </a:t>
            </a:r>
            <a:r>
              <a:rPr sz="1600" dirty="0">
                <a:latin typeface="Calibri"/>
                <a:cs typeface="Calibri"/>
              </a:rPr>
              <a:t>names</a:t>
            </a:r>
            <a:r>
              <a:rPr sz="1600" spc="-40" dirty="0">
                <a:latin typeface="Calibri"/>
                <a:cs typeface="Calibri"/>
              </a:rPr>
              <a:t> </a:t>
            </a:r>
            <a:r>
              <a:rPr sz="1600" spc="-10" dirty="0">
                <a:latin typeface="Calibri"/>
                <a:cs typeface="Calibri"/>
              </a:rPr>
              <a:t>are:</a:t>
            </a:r>
            <a:endParaRPr sz="1600">
              <a:latin typeface="Calibri"/>
              <a:cs typeface="Calibri"/>
            </a:endParaRPr>
          </a:p>
          <a:p>
            <a:pPr marL="12700" marR="6565265">
              <a:lnSpc>
                <a:spcPct val="100000"/>
              </a:lnSpc>
              <a:spcBef>
                <a:spcPts val="5"/>
              </a:spcBef>
            </a:pPr>
            <a:r>
              <a:rPr sz="1600" spc="-5" dirty="0">
                <a:solidFill>
                  <a:srgbClr val="FF0000"/>
                </a:solidFill>
                <a:latin typeface="Calibri"/>
                <a:cs typeface="Calibri"/>
              </a:rPr>
              <a:t>Sleep</a:t>
            </a:r>
            <a:r>
              <a:rPr sz="1600" spc="5" dirty="0">
                <a:solidFill>
                  <a:srgbClr val="FF0000"/>
                </a:solidFill>
                <a:latin typeface="Calibri"/>
                <a:cs typeface="Calibri"/>
              </a:rPr>
              <a:t> </a:t>
            </a:r>
            <a:r>
              <a:rPr sz="1600" spc="-15" dirty="0">
                <a:solidFill>
                  <a:srgbClr val="FF0000"/>
                </a:solidFill>
                <a:latin typeface="Calibri"/>
                <a:cs typeface="Calibri"/>
              </a:rPr>
              <a:t>Operation </a:t>
            </a:r>
            <a:r>
              <a:rPr sz="1600" spc="-10" dirty="0">
                <a:solidFill>
                  <a:srgbClr val="FF0000"/>
                </a:solidFill>
                <a:latin typeface="Calibri"/>
                <a:cs typeface="Calibri"/>
              </a:rPr>
              <a:t> </a:t>
            </a:r>
            <a:r>
              <a:rPr sz="1600" spc="-5" dirty="0">
                <a:solidFill>
                  <a:srgbClr val="FF0000"/>
                </a:solidFill>
                <a:latin typeface="Calibri"/>
                <a:cs typeface="Calibri"/>
              </a:rPr>
              <a:t>Down </a:t>
            </a:r>
            <a:r>
              <a:rPr sz="1600" spc="-15" dirty="0">
                <a:solidFill>
                  <a:srgbClr val="FF0000"/>
                </a:solidFill>
                <a:latin typeface="Calibri"/>
                <a:cs typeface="Calibri"/>
              </a:rPr>
              <a:t>Operation </a:t>
            </a:r>
            <a:r>
              <a:rPr sz="1600" spc="-10" dirty="0">
                <a:solidFill>
                  <a:srgbClr val="FF0000"/>
                </a:solidFill>
                <a:latin typeface="Calibri"/>
                <a:cs typeface="Calibri"/>
              </a:rPr>
              <a:t> Decrease</a:t>
            </a:r>
            <a:r>
              <a:rPr sz="1600" spc="-20" dirty="0">
                <a:solidFill>
                  <a:srgbClr val="FF0000"/>
                </a:solidFill>
                <a:latin typeface="Calibri"/>
                <a:cs typeface="Calibri"/>
              </a:rPr>
              <a:t> </a:t>
            </a:r>
            <a:r>
              <a:rPr sz="1600" spc="-10" dirty="0">
                <a:solidFill>
                  <a:srgbClr val="FF0000"/>
                </a:solidFill>
                <a:latin typeface="Calibri"/>
                <a:cs typeface="Calibri"/>
              </a:rPr>
              <a:t>Operation</a:t>
            </a:r>
            <a:endParaRPr sz="1600">
              <a:latin typeface="Calibri"/>
              <a:cs typeface="Calibri"/>
            </a:endParaRPr>
          </a:p>
          <a:p>
            <a:pPr marL="12700">
              <a:lnSpc>
                <a:spcPct val="100000"/>
              </a:lnSpc>
              <a:spcBef>
                <a:spcPts val="5"/>
              </a:spcBef>
            </a:pPr>
            <a:r>
              <a:rPr sz="1600" dirty="0">
                <a:solidFill>
                  <a:srgbClr val="FF0000"/>
                </a:solidFill>
                <a:latin typeface="Calibri"/>
                <a:cs typeface="Calibri"/>
              </a:rPr>
              <a:t>P</a:t>
            </a:r>
            <a:r>
              <a:rPr sz="1600" spc="-20" dirty="0">
                <a:solidFill>
                  <a:srgbClr val="FF0000"/>
                </a:solidFill>
                <a:latin typeface="Calibri"/>
                <a:cs typeface="Calibri"/>
              </a:rPr>
              <a:t> </a:t>
            </a:r>
            <a:r>
              <a:rPr sz="1600" spc="-5" dirty="0">
                <a:solidFill>
                  <a:srgbClr val="FF0000"/>
                </a:solidFill>
                <a:latin typeface="Calibri"/>
                <a:cs typeface="Calibri"/>
              </a:rPr>
              <a:t>Function</a:t>
            </a:r>
            <a:r>
              <a:rPr sz="1600" spc="25" dirty="0">
                <a:solidFill>
                  <a:srgbClr val="FF0000"/>
                </a:solidFill>
                <a:latin typeface="Calibri"/>
                <a:cs typeface="Calibri"/>
              </a:rPr>
              <a:t> </a:t>
            </a:r>
            <a:r>
              <a:rPr sz="1600" spc="-10" dirty="0">
                <a:solidFill>
                  <a:srgbClr val="FF0000"/>
                </a:solidFill>
                <a:latin typeface="Calibri"/>
                <a:cs typeface="Calibri"/>
              </a:rPr>
              <a:t>(most</a:t>
            </a:r>
            <a:r>
              <a:rPr sz="1600" spc="15" dirty="0">
                <a:solidFill>
                  <a:srgbClr val="FF0000"/>
                </a:solidFill>
                <a:latin typeface="Calibri"/>
                <a:cs typeface="Calibri"/>
              </a:rPr>
              <a:t> </a:t>
            </a:r>
            <a:r>
              <a:rPr sz="1600" spc="-10" dirty="0">
                <a:solidFill>
                  <a:srgbClr val="FF0000"/>
                </a:solidFill>
                <a:latin typeface="Calibri"/>
                <a:cs typeface="Calibri"/>
              </a:rPr>
              <a:t>important</a:t>
            </a:r>
            <a:r>
              <a:rPr sz="1600" spc="20" dirty="0">
                <a:solidFill>
                  <a:srgbClr val="FF0000"/>
                </a:solidFill>
                <a:latin typeface="Calibri"/>
                <a:cs typeface="Calibri"/>
              </a:rPr>
              <a:t> </a:t>
            </a:r>
            <a:r>
              <a:rPr sz="1600" spc="-5" dirty="0">
                <a:solidFill>
                  <a:srgbClr val="FF0000"/>
                </a:solidFill>
                <a:latin typeface="Calibri"/>
                <a:cs typeface="Calibri"/>
              </a:rPr>
              <a:t>alias</a:t>
            </a:r>
            <a:r>
              <a:rPr sz="1600" dirty="0">
                <a:solidFill>
                  <a:srgbClr val="FF0000"/>
                </a:solidFill>
                <a:latin typeface="Calibri"/>
                <a:cs typeface="Calibri"/>
              </a:rPr>
              <a:t> name</a:t>
            </a:r>
            <a:r>
              <a:rPr sz="1600" spc="-30" dirty="0">
                <a:solidFill>
                  <a:srgbClr val="FF0000"/>
                </a:solidFill>
                <a:latin typeface="Calibri"/>
                <a:cs typeface="Calibri"/>
              </a:rPr>
              <a:t> </a:t>
            </a:r>
            <a:r>
              <a:rPr sz="1600" spc="-15" dirty="0">
                <a:solidFill>
                  <a:srgbClr val="FF0000"/>
                </a:solidFill>
                <a:latin typeface="Calibri"/>
                <a:cs typeface="Calibri"/>
              </a:rPr>
              <a:t>for</a:t>
            </a:r>
            <a:r>
              <a:rPr sz="1600" spc="15" dirty="0">
                <a:solidFill>
                  <a:srgbClr val="FF0000"/>
                </a:solidFill>
                <a:latin typeface="Calibri"/>
                <a:cs typeface="Calibri"/>
              </a:rPr>
              <a:t> </a:t>
            </a:r>
            <a:r>
              <a:rPr sz="1600" spc="-10" dirty="0">
                <a:solidFill>
                  <a:srgbClr val="FF0000"/>
                </a:solidFill>
                <a:latin typeface="Calibri"/>
                <a:cs typeface="Calibri"/>
              </a:rPr>
              <a:t>wait</a:t>
            </a:r>
            <a:r>
              <a:rPr sz="1600" spc="-5" dirty="0">
                <a:solidFill>
                  <a:srgbClr val="FF0000"/>
                </a:solidFill>
                <a:latin typeface="Calibri"/>
                <a:cs typeface="Calibri"/>
              </a:rPr>
              <a:t> </a:t>
            </a:r>
            <a:r>
              <a:rPr sz="1600" spc="-15" dirty="0">
                <a:solidFill>
                  <a:srgbClr val="FF0000"/>
                </a:solidFill>
                <a:latin typeface="Calibri"/>
                <a:cs typeface="Calibri"/>
              </a:rPr>
              <a:t>operation)</a:t>
            </a:r>
            <a:endParaRPr sz="1600">
              <a:latin typeface="Calibri"/>
              <a:cs typeface="Calibri"/>
            </a:endParaRPr>
          </a:p>
          <a:p>
            <a:pPr marL="12700">
              <a:lnSpc>
                <a:spcPct val="100000"/>
              </a:lnSpc>
            </a:pPr>
            <a:r>
              <a:rPr sz="1600" dirty="0">
                <a:latin typeface="Calibri"/>
                <a:cs typeface="Calibri"/>
              </a:rPr>
              <a:t>The</a:t>
            </a:r>
            <a:r>
              <a:rPr sz="1600" spc="-20" dirty="0">
                <a:latin typeface="Calibri"/>
                <a:cs typeface="Calibri"/>
              </a:rPr>
              <a:t> </a:t>
            </a:r>
            <a:r>
              <a:rPr sz="1600" spc="-10" dirty="0">
                <a:latin typeface="Calibri"/>
                <a:cs typeface="Calibri"/>
              </a:rPr>
              <a:t>Wait</a:t>
            </a:r>
            <a:r>
              <a:rPr sz="1600" spc="-40" dirty="0">
                <a:latin typeface="Calibri"/>
                <a:cs typeface="Calibri"/>
              </a:rPr>
              <a:t> </a:t>
            </a:r>
            <a:r>
              <a:rPr sz="1600" spc="-10" dirty="0">
                <a:latin typeface="Calibri"/>
                <a:cs typeface="Calibri"/>
              </a:rPr>
              <a:t>Operation</a:t>
            </a:r>
            <a:r>
              <a:rPr sz="1600" spc="25" dirty="0">
                <a:latin typeface="Calibri"/>
                <a:cs typeface="Calibri"/>
              </a:rPr>
              <a:t> </a:t>
            </a:r>
            <a:r>
              <a:rPr sz="1600" spc="-15" dirty="0">
                <a:latin typeface="Calibri"/>
                <a:cs typeface="Calibri"/>
              </a:rPr>
              <a:t>works</a:t>
            </a:r>
            <a:r>
              <a:rPr sz="1600" spc="30" dirty="0">
                <a:latin typeface="Calibri"/>
                <a:cs typeface="Calibri"/>
              </a:rPr>
              <a:t> </a:t>
            </a:r>
            <a:r>
              <a:rPr sz="1600" spc="-5" dirty="0">
                <a:latin typeface="Calibri"/>
                <a:cs typeface="Calibri"/>
              </a:rPr>
              <a:t>on</a:t>
            </a:r>
            <a:r>
              <a:rPr sz="1600" spc="-10" dirty="0">
                <a:latin typeface="Calibri"/>
                <a:cs typeface="Calibri"/>
              </a:rPr>
              <a:t> </a:t>
            </a:r>
            <a:r>
              <a:rPr sz="1600" spc="-5" dirty="0">
                <a:latin typeface="Calibri"/>
                <a:cs typeface="Calibri"/>
              </a:rPr>
              <a:t>the</a:t>
            </a:r>
            <a:r>
              <a:rPr sz="1600" spc="10" dirty="0">
                <a:latin typeface="Calibri"/>
                <a:cs typeface="Calibri"/>
              </a:rPr>
              <a:t> </a:t>
            </a:r>
            <a:r>
              <a:rPr sz="1600" spc="-5" dirty="0">
                <a:latin typeface="Calibri"/>
                <a:cs typeface="Calibri"/>
              </a:rPr>
              <a:t>basis</a:t>
            </a:r>
            <a:r>
              <a:rPr sz="1600" spc="-10" dirty="0">
                <a:latin typeface="Calibri"/>
                <a:cs typeface="Calibri"/>
              </a:rPr>
              <a:t> </a:t>
            </a:r>
            <a:r>
              <a:rPr sz="1600" spc="-5" dirty="0">
                <a:latin typeface="Calibri"/>
                <a:cs typeface="Calibri"/>
              </a:rPr>
              <a:t>of</a:t>
            </a:r>
            <a:r>
              <a:rPr sz="1600" spc="10" dirty="0">
                <a:latin typeface="Calibri"/>
                <a:cs typeface="Calibri"/>
              </a:rPr>
              <a:t> </a:t>
            </a:r>
            <a:r>
              <a:rPr sz="1600" dirty="0">
                <a:latin typeface="Calibri"/>
                <a:cs typeface="Calibri"/>
              </a:rPr>
              <a:t>Semaphore</a:t>
            </a:r>
            <a:r>
              <a:rPr sz="1600" spc="-25" dirty="0">
                <a:latin typeface="Calibri"/>
                <a:cs typeface="Calibri"/>
              </a:rPr>
              <a:t> </a:t>
            </a:r>
            <a:r>
              <a:rPr sz="1600" spc="-5" dirty="0">
                <a:latin typeface="Calibri"/>
                <a:cs typeface="Calibri"/>
              </a:rPr>
              <a:t>or</a:t>
            </a:r>
            <a:r>
              <a:rPr sz="1600" spc="10" dirty="0">
                <a:latin typeface="Calibri"/>
                <a:cs typeface="Calibri"/>
              </a:rPr>
              <a:t> </a:t>
            </a:r>
            <a:r>
              <a:rPr sz="1600" spc="-15" dirty="0">
                <a:latin typeface="Calibri"/>
                <a:cs typeface="Calibri"/>
              </a:rPr>
              <a:t>Mutex</a:t>
            </a:r>
            <a:r>
              <a:rPr sz="1600" dirty="0">
                <a:latin typeface="Calibri"/>
                <a:cs typeface="Calibri"/>
              </a:rPr>
              <a:t> </a:t>
            </a:r>
            <a:r>
              <a:rPr sz="1600" spc="-20" dirty="0">
                <a:latin typeface="Calibri"/>
                <a:cs typeface="Calibri"/>
              </a:rPr>
              <a:t>Value.</a:t>
            </a:r>
            <a:endParaRPr sz="1600">
              <a:latin typeface="Calibri"/>
              <a:cs typeface="Calibri"/>
            </a:endParaRPr>
          </a:p>
          <a:p>
            <a:pPr marL="12700">
              <a:lnSpc>
                <a:spcPct val="100000"/>
              </a:lnSpc>
            </a:pPr>
            <a:r>
              <a:rPr sz="1600" spc="-10" dirty="0">
                <a:latin typeface="Calibri"/>
                <a:cs typeface="Calibri"/>
              </a:rPr>
              <a:t>Here,</a:t>
            </a:r>
            <a:r>
              <a:rPr sz="1600" spc="30" dirty="0">
                <a:latin typeface="Calibri"/>
                <a:cs typeface="Calibri"/>
              </a:rPr>
              <a:t> </a:t>
            </a:r>
            <a:r>
              <a:rPr sz="1600" spc="-5" dirty="0">
                <a:latin typeface="Calibri"/>
                <a:cs typeface="Calibri"/>
              </a:rPr>
              <a:t>if</a:t>
            </a:r>
            <a:r>
              <a:rPr sz="1600" spc="35" dirty="0">
                <a:latin typeface="Calibri"/>
                <a:cs typeface="Calibri"/>
              </a:rPr>
              <a:t> </a:t>
            </a:r>
            <a:r>
              <a:rPr sz="1600" spc="-5" dirty="0">
                <a:latin typeface="Calibri"/>
                <a:cs typeface="Calibri"/>
              </a:rPr>
              <a:t>the</a:t>
            </a:r>
            <a:r>
              <a:rPr sz="1600" spc="15" dirty="0">
                <a:latin typeface="Calibri"/>
                <a:cs typeface="Calibri"/>
              </a:rPr>
              <a:t> </a:t>
            </a:r>
            <a:r>
              <a:rPr sz="1600" spc="-5" dirty="0">
                <a:latin typeface="Calibri"/>
                <a:cs typeface="Calibri"/>
              </a:rPr>
              <a:t>Semaphore</a:t>
            </a:r>
            <a:r>
              <a:rPr sz="1600" spc="15" dirty="0">
                <a:latin typeface="Calibri"/>
                <a:cs typeface="Calibri"/>
              </a:rPr>
              <a:t> </a:t>
            </a:r>
            <a:r>
              <a:rPr sz="1600" spc="-5" dirty="0">
                <a:latin typeface="Calibri"/>
                <a:cs typeface="Calibri"/>
              </a:rPr>
              <a:t>value</a:t>
            </a:r>
            <a:r>
              <a:rPr sz="1600" spc="20" dirty="0">
                <a:latin typeface="Calibri"/>
                <a:cs typeface="Calibri"/>
              </a:rPr>
              <a:t> </a:t>
            </a:r>
            <a:r>
              <a:rPr sz="1600" spc="-5" dirty="0">
                <a:latin typeface="Calibri"/>
                <a:cs typeface="Calibri"/>
              </a:rPr>
              <a:t>is</a:t>
            </a:r>
            <a:r>
              <a:rPr sz="1600" spc="20" dirty="0">
                <a:latin typeface="Calibri"/>
                <a:cs typeface="Calibri"/>
              </a:rPr>
              <a:t> </a:t>
            </a:r>
            <a:r>
              <a:rPr sz="1600" spc="-5" dirty="0">
                <a:latin typeface="Calibri"/>
                <a:cs typeface="Calibri"/>
              </a:rPr>
              <a:t>greater</a:t>
            </a:r>
            <a:r>
              <a:rPr sz="1600" spc="15" dirty="0">
                <a:latin typeface="Calibri"/>
                <a:cs typeface="Calibri"/>
              </a:rPr>
              <a:t> </a:t>
            </a:r>
            <a:r>
              <a:rPr sz="1600" spc="-5" dirty="0">
                <a:latin typeface="Calibri"/>
                <a:cs typeface="Calibri"/>
              </a:rPr>
              <a:t>than</a:t>
            </a:r>
            <a:r>
              <a:rPr sz="1600" spc="40" dirty="0">
                <a:latin typeface="Calibri"/>
                <a:cs typeface="Calibri"/>
              </a:rPr>
              <a:t> </a:t>
            </a:r>
            <a:r>
              <a:rPr sz="1600" spc="-20" dirty="0">
                <a:latin typeface="Calibri"/>
                <a:cs typeface="Calibri"/>
              </a:rPr>
              <a:t>zero</a:t>
            </a:r>
            <a:r>
              <a:rPr sz="1600" spc="45" dirty="0">
                <a:latin typeface="Calibri"/>
                <a:cs typeface="Calibri"/>
              </a:rPr>
              <a:t> </a:t>
            </a:r>
            <a:r>
              <a:rPr sz="1600" spc="-5" dirty="0">
                <a:latin typeface="Calibri"/>
                <a:cs typeface="Calibri"/>
              </a:rPr>
              <a:t>or</a:t>
            </a:r>
            <a:r>
              <a:rPr sz="1600" spc="15" dirty="0">
                <a:latin typeface="Calibri"/>
                <a:cs typeface="Calibri"/>
              </a:rPr>
              <a:t> </a:t>
            </a:r>
            <a:r>
              <a:rPr sz="1600" spc="-5" dirty="0">
                <a:latin typeface="Calibri"/>
                <a:cs typeface="Calibri"/>
              </a:rPr>
              <a:t>positive</a:t>
            </a:r>
            <a:r>
              <a:rPr sz="1600" spc="30" dirty="0">
                <a:latin typeface="Calibri"/>
                <a:cs typeface="Calibri"/>
              </a:rPr>
              <a:t> </a:t>
            </a:r>
            <a:r>
              <a:rPr sz="1600" spc="-5" dirty="0">
                <a:latin typeface="Calibri"/>
                <a:cs typeface="Calibri"/>
              </a:rPr>
              <a:t>then</a:t>
            </a:r>
            <a:r>
              <a:rPr sz="1600" spc="20" dirty="0">
                <a:latin typeface="Calibri"/>
                <a:cs typeface="Calibri"/>
              </a:rPr>
              <a:t> </a:t>
            </a:r>
            <a:r>
              <a:rPr sz="1600" dirty="0">
                <a:latin typeface="Calibri"/>
                <a:cs typeface="Calibri"/>
              </a:rPr>
              <a:t>the</a:t>
            </a:r>
            <a:r>
              <a:rPr sz="1600" spc="15" dirty="0">
                <a:latin typeface="Calibri"/>
                <a:cs typeface="Calibri"/>
              </a:rPr>
              <a:t> </a:t>
            </a:r>
            <a:r>
              <a:rPr sz="1600" spc="-5" dirty="0">
                <a:latin typeface="Calibri"/>
                <a:cs typeface="Calibri"/>
              </a:rPr>
              <a:t>Process</a:t>
            </a:r>
            <a:r>
              <a:rPr sz="1600" spc="25" dirty="0">
                <a:latin typeface="Calibri"/>
                <a:cs typeface="Calibri"/>
              </a:rPr>
              <a:t> </a:t>
            </a:r>
            <a:r>
              <a:rPr sz="1600" spc="-10" dirty="0">
                <a:latin typeface="Calibri"/>
                <a:cs typeface="Calibri"/>
              </a:rPr>
              <a:t>can</a:t>
            </a:r>
            <a:r>
              <a:rPr sz="1600" spc="15" dirty="0">
                <a:latin typeface="Calibri"/>
                <a:cs typeface="Calibri"/>
              </a:rPr>
              <a:t> </a:t>
            </a:r>
            <a:r>
              <a:rPr sz="1600" spc="-5" dirty="0">
                <a:latin typeface="Calibri"/>
                <a:cs typeface="Calibri"/>
              </a:rPr>
              <a:t>enter</a:t>
            </a:r>
            <a:r>
              <a:rPr sz="1600" spc="45" dirty="0">
                <a:latin typeface="Calibri"/>
                <a:cs typeface="Calibri"/>
              </a:rPr>
              <a:t> </a:t>
            </a:r>
            <a:r>
              <a:rPr sz="1600" spc="-5" dirty="0">
                <a:latin typeface="Calibri"/>
                <a:cs typeface="Calibri"/>
              </a:rPr>
              <a:t>the</a:t>
            </a:r>
            <a:r>
              <a:rPr sz="1600" spc="15" dirty="0">
                <a:latin typeface="Calibri"/>
                <a:cs typeface="Calibri"/>
              </a:rPr>
              <a:t> </a:t>
            </a:r>
            <a:r>
              <a:rPr sz="1600" spc="-5" dirty="0">
                <a:latin typeface="Calibri"/>
                <a:cs typeface="Calibri"/>
              </a:rPr>
              <a:t>Critical</a:t>
            </a:r>
            <a:endParaRPr sz="1600">
              <a:latin typeface="Calibri"/>
              <a:cs typeface="Calibri"/>
            </a:endParaRPr>
          </a:p>
          <a:p>
            <a:pPr marL="12700">
              <a:lnSpc>
                <a:spcPct val="100000"/>
              </a:lnSpc>
            </a:pPr>
            <a:r>
              <a:rPr sz="1600" spc="-5" dirty="0">
                <a:latin typeface="Calibri"/>
                <a:cs typeface="Calibri"/>
              </a:rPr>
              <a:t>Section</a:t>
            </a:r>
            <a:r>
              <a:rPr sz="1600" spc="-20" dirty="0">
                <a:latin typeface="Calibri"/>
                <a:cs typeface="Calibri"/>
              </a:rPr>
              <a:t> </a:t>
            </a:r>
            <a:r>
              <a:rPr sz="1600" spc="-10" dirty="0">
                <a:latin typeface="Calibri"/>
                <a:cs typeface="Calibri"/>
              </a:rPr>
              <a:t>Area.</a:t>
            </a:r>
            <a:endParaRPr sz="1600">
              <a:latin typeface="Calibri"/>
              <a:cs typeface="Calibri"/>
            </a:endParaRPr>
          </a:p>
          <a:p>
            <a:pPr marL="12700" marR="5080">
              <a:lnSpc>
                <a:spcPct val="100000"/>
              </a:lnSpc>
            </a:pPr>
            <a:r>
              <a:rPr sz="1600" dirty="0">
                <a:latin typeface="Calibri"/>
                <a:cs typeface="Calibri"/>
              </a:rPr>
              <a:t>If</a:t>
            </a:r>
            <a:r>
              <a:rPr sz="1600" spc="175" dirty="0">
                <a:latin typeface="Calibri"/>
                <a:cs typeface="Calibri"/>
              </a:rPr>
              <a:t> </a:t>
            </a:r>
            <a:r>
              <a:rPr sz="1600" spc="-5" dirty="0">
                <a:latin typeface="Calibri"/>
                <a:cs typeface="Calibri"/>
              </a:rPr>
              <a:t>the</a:t>
            </a:r>
            <a:r>
              <a:rPr sz="1600" spc="180" dirty="0">
                <a:latin typeface="Calibri"/>
                <a:cs typeface="Calibri"/>
              </a:rPr>
              <a:t> </a:t>
            </a:r>
            <a:r>
              <a:rPr sz="1600" spc="-5" dirty="0">
                <a:latin typeface="Calibri"/>
                <a:cs typeface="Calibri"/>
              </a:rPr>
              <a:t>Semaphore</a:t>
            </a:r>
            <a:r>
              <a:rPr sz="1600" spc="190" dirty="0">
                <a:latin typeface="Calibri"/>
                <a:cs typeface="Calibri"/>
              </a:rPr>
              <a:t> </a:t>
            </a:r>
            <a:r>
              <a:rPr sz="1600" spc="-10" dirty="0">
                <a:latin typeface="Calibri"/>
                <a:cs typeface="Calibri"/>
              </a:rPr>
              <a:t>value</a:t>
            </a:r>
            <a:r>
              <a:rPr sz="1600" spc="180" dirty="0">
                <a:latin typeface="Calibri"/>
                <a:cs typeface="Calibri"/>
              </a:rPr>
              <a:t> </a:t>
            </a:r>
            <a:r>
              <a:rPr sz="1600" spc="-5" dirty="0">
                <a:latin typeface="Calibri"/>
                <a:cs typeface="Calibri"/>
              </a:rPr>
              <a:t>is</a:t>
            </a:r>
            <a:r>
              <a:rPr sz="1600" spc="185" dirty="0">
                <a:latin typeface="Calibri"/>
                <a:cs typeface="Calibri"/>
              </a:rPr>
              <a:t> </a:t>
            </a:r>
            <a:r>
              <a:rPr sz="1600" spc="-5" dirty="0">
                <a:latin typeface="Calibri"/>
                <a:cs typeface="Calibri"/>
              </a:rPr>
              <a:t>equal</a:t>
            </a:r>
            <a:r>
              <a:rPr sz="1600" spc="185" dirty="0">
                <a:latin typeface="Calibri"/>
                <a:cs typeface="Calibri"/>
              </a:rPr>
              <a:t> </a:t>
            </a:r>
            <a:r>
              <a:rPr sz="1600" spc="-5" dirty="0">
                <a:latin typeface="Calibri"/>
                <a:cs typeface="Calibri"/>
              </a:rPr>
              <a:t>to</a:t>
            </a:r>
            <a:r>
              <a:rPr sz="1600" spc="185" dirty="0">
                <a:latin typeface="Calibri"/>
                <a:cs typeface="Calibri"/>
              </a:rPr>
              <a:t> </a:t>
            </a:r>
            <a:r>
              <a:rPr sz="1600" spc="-20" dirty="0">
                <a:latin typeface="Calibri"/>
                <a:cs typeface="Calibri"/>
              </a:rPr>
              <a:t>zero</a:t>
            </a:r>
            <a:r>
              <a:rPr sz="1600" spc="185" dirty="0">
                <a:latin typeface="Calibri"/>
                <a:cs typeface="Calibri"/>
              </a:rPr>
              <a:t> </a:t>
            </a:r>
            <a:r>
              <a:rPr sz="1600" dirty="0">
                <a:latin typeface="Calibri"/>
                <a:cs typeface="Calibri"/>
              </a:rPr>
              <a:t>then</a:t>
            </a:r>
            <a:r>
              <a:rPr sz="1600" spc="185" dirty="0">
                <a:latin typeface="Calibri"/>
                <a:cs typeface="Calibri"/>
              </a:rPr>
              <a:t> </a:t>
            </a:r>
            <a:r>
              <a:rPr sz="1600" spc="-5" dirty="0">
                <a:latin typeface="Calibri"/>
                <a:cs typeface="Calibri"/>
              </a:rPr>
              <a:t>the</a:t>
            </a:r>
            <a:r>
              <a:rPr sz="1600" spc="180" dirty="0">
                <a:latin typeface="Calibri"/>
                <a:cs typeface="Calibri"/>
              </a:rPr>
              <a:t> </a:t>
            </a:r>
            <a:r>
              <a:rPr sz="1600" spc="-5" dirty="0">
                <a:latin typeface="Calibri"/>
                <a:cs typeface="Calibri"/>
              </a:rPr>
              <a:t>Process</a:t>
            </a:r>
            <a:r>
              <a:rPr sz="1600" spc="190" dirty="0">
                <a:latin typeface="Calibri"/>
                <a:cs typeface="Calibri"/>
              </a:rPr>
              <a:t> </a:t>
            </a:r>
            <a:r>
              <a:rPr sz="1600" spc="-5" dirty="0">
                <a:latin typeface="Calibri"/>
                <a:cs typeface="Calibri"/>
              </a:rPr>
              <a:t>has</a:t>
            </a:r>
            <a:r>
              <a:rPr sz="1600" spc="190" dirty="0">
                <a:latin typeface="Calibri"/>
                <a:cs typeface="Calibri"/>
              </a:rPr>
              <a:t> </a:t>
            </a:r>
            <a:r>
              <a:rPr sz="1600" spc="-15" dirty="0">
                <a:latin typeface="Calibri"/>
                <a:cs typeface="Calibri"/>
              </a:rPr>
              <a:t>to</a:t>
            </a:r>
            <a:r>
              <a:rPr sz="1600" spc="190" dirty="0">
                <a:latin typeface="Calibri"/>
                <a:cs typeface="Calibri"/>
              </a:rPr>
              <a:t> </a:t>
            </a:r>
            <a:r>
              <a:rPr sz="1600" spc="-5" dirty="0">
                <a:latin typeface="Calibri"/>
                <a:cs typeface="Calibri"/>
              </a:rPr>
              <a:t>wait</a:t>
            </a:r>
            <a:r>
              <a:rPr sz="1600" spc="185" dirty="0">
                <a:latin typeface="Calibri"/>
                <a:cs typeface="Calibri"/>
              </a:rPr>
              <a:t> </a:t>
            </a:r>
            <a:r>
              <a:rPr sz="1600" spc="-15" dirty="0">
                <a:latin typeface="Calibri"/>
                <a:cs typeface="Calibri"/>
              </a:rPr>
              <a:t>for</a:t>
            </a:r>
            <a:r>
              <a:rPr sz="1600" spc="215" dirty="0">
                <a:latin typeface="Calibri"/>
                <a:cs typeface="Calibri"/>
              </a:rPr>
              <a:t> </a:t>
            </a:r>
            <a:r>
              <a:rPr sz="1600" spc="-5" dirty="0">
                <a:latin typeface="Calibri"/>
                <a:cs typeface="Calibri"/>
              </a:rPr>
              <a:t>the</a:t>
            </a:r>
            <a:r>
              <a:rPr sz="1600" spc="180" dirty="0">
                <a:latin typeface="Calibri"/>
                <a:cs typeface="Calibri"/>
              </a:rPr>
              <a:t> </a:t>
            </a:r>
            <a:r>
              <a:rPr sz="1600" spc="-10" dirty="0">
                <a:latin typeface="Calibri"/>
                <a:cs typeface="Calibri"/>
              </a:rPr>
              <a:t>Process</a:t>
            </a:r>
            <a:r>
              <a:rPr sz="1600" spc="210" dirty="0">
                <a:latin typeface="Calibri"/>
                <a:cs typeface="Calibri"/>
              </a:rPr>
              <a:t> </a:t>
            </a:r>
            <a:r>
              <a:rPr sz="1600" spc="-15" dirty="0">
                <a:latin typeface="Calibri"/>
                <a:cs typeface="Calibri"/>
              </a:rPr>
              <a:t>to</a:t>
            </a:r>
            <a:r>
              <a:rPr sz="1600" spc="185" dirty="0">
                <a:latin typeface="Calibri"/>
                <a:cs typeface="Calibri"/>
              </a:rPr>
              <a:t> </a:t>
            </a:r>
            <a:r>
              <a:rPr sz="1600" spc="-10" dirty="0">
                <a:latin typeface="Calibri"/>
                <a:cs typeface="Calibri"/>
              </a:rPr>
              <a:t>exit</a:t>
            </a:r>
            <a:r>
              <a:rPr sz="1600" spc="210" dirty="0">
                <a:latin typeface="Calibri"/>
                <a:cs typeface="Calibri"/>
              </a:rPr>
              <a:t> </a:t>
            </a:r>
            <a:r>
              <a:rPr sz="1600" dirty="0">
                <a:latin typeface="Calibri"/>
                <a:cs typeface="Calibri"/>
              </a:rPr>
              <a:t>the </a:t>
            </a:r>
            <a:r>
              <a:rPr sz="1600" spc="-350" dirty="0">
                <a:latin typeface="Calibri"/>
                <a:cs typeface="Calibri"/>
              </a:rPr>
              <a:t> </a:t>
            </a:r>
            <a:r>
              <a:rPr sz="1600" spc="-10" dirty="0">
                <a:latin typeface="Calibri"/>
                <a:cs typeface="Calibri"/>
              </a:rPr>
              <a:t>Critical</a:t>
            </a:r>
            <a:r>
              <a:rPr sz="1600" spc="5" dirty="0">
                <a:latin typeface="Calibri"/>
                <a:cs typeface="Calibri"/>
              </a:rPr>
              <a:t> </a:t>
            </a:r>
            <a:r>
              <a:rPr sz="1600" spc="-5" dirty="0">
                <a:latin typeface="Calibri"/>
                <a:cs typeface="Calibri"/>
              </a:rPr>
              <a:t>Section</a:t>
            </a:r>
            <a:r>
              <a:rPr sz="1600" spc="20" dirty="0">
                <a:latin typeface="Calibri"/>
                <a:cs typeface="Calibri"/>
              </a:rPr>
              <a:t> </a:t>
            </a:r>
            <a:r>
              <a:rPr sz="1600" spc="-10" dirty="0">
                <a:latin typeface="Calibri"/>
                <a:cs typeface="Calibri"/>
              </a:rPr>
              <a:t>Area.</a:t>
            </a:r>
            <a:endParaRPr sz="1600">
              <a:latin typeface="Calibri"/>
              <a:cs typeface="Calibri"/>
            </a:endParaRPr>
          </a:p>
          <a:p>
            <a:pPr marL="12700">
              <a:lnSpc>
                <a:spcPct val="100000"/>
              </a:lnSpc>
              <a:spcBef>
                <a:spcPts val="5"/>
              </a:spcBef>
            </a:pPr>
            <a:r>
              <a:rPr sz="1600" spc="-5" dirty="0">
                <a:latin typeface="Calibri"/>
                <a:cs typeface="Calibri"/>
              </a:rPr>
              <a:t>This</a:t>
            </a:r>
            <a:r>
              <a:rPr sz="1600" spc="114" dirty="0">
                <a:latin typeface="Calibri"/>
                <a:cs typeface="Calibri"/>
              </a:rPr>
              <a:t> </a:t>
            </a:r>
            <a:r>
              <a:rPr sz="1600" spc="-10" dirty="0">
                <a:latin typeface="Calibri"/>
                <a:cs typeface="Calibri"/>
              </a:rPr>
              <a:t>function</a:t>
            </a:r>
            <a:r>
              <a:rPr sz="1600" spc="140" dirty="0">
                <a:latin typeface="Calibri"/>
                <a:cs typeface="Calibri"/>
              </a:rPr>
              <a:t> </a:t>
            </a:r>
            <a:r>
              <a:rPr sz="1600" spc="-5" dirty="0">
                <a:latin typeface="Calibri"/>
                <a:cs typeface="Calibri"/>
              </a:rPr>
              <a:t>is</a:t>
            </a:r>
            <a:r>
              <a:rPr sz="1600" spc="135" dirty="0">
                <a:latin typeface="Calibri"/>
                <a:cs typeface="Calibri"/>
              </a:rPr>
              <a:t> </a:t>
            </a:r>
            <a:r>
              <a:rPr sz="1600" spc="-10" dirty="0">
                <a:latin typeface="Calibri"/>
                <a:cs typeface="Calibri"/>
              </a:rPr>
              <a:t>only</a:t>
            </a:r>
            <a:r>
              <a:rPr sz="1600" spc="114" dirty="0">
                <a:latin typeface="Calibri"/>
                <a:cs typeface="Calibri"/>
              </a:rPr>
              <a:t> </a:t>
            </a:r>
            <a:r>
              <a:rPr sz="1600" spc="-5" dirty="0">
                <a:latin typeface="Calibri"/>
                <a:cs typeface="Calibri"/>
              </a:rPr>
              <a:t>present</a:t>
            </a:r>
            <a:r>
              <a:rPr sz="1600" spc="140" dirty="0">
                <a:latin typeface="Calibri"/>
                <a:cs typeface="Calibri"/>
              </a:rPr>
              <a:t> </a:t>
            </a:r>
            <a:r>
              <a:rPr sz="1600" spc="-10" dirty="0">
                <a:latin typeface="Calibri"/>
                <a:cs typeface="Calibri"/>
              </a:rPr>
              <a:t>until</a:t>
            </a:r>
            <a:r>
              <a:rPr sz="1600" spc="135" dirty="0">
                <a:latin typeface="Calibri"/>
                <a:cs typeface="Calibri"/>
              </a:rPr>
              <a:t> </a:t>
            </a:r>
            <a:r>
              <a:rPr sz="1600" dirty="0">
                <a:latin typeface="Calibri"/>
                <a:cs typeface="Calibri"/>
              </a:rPr>
              <a:t>the</a:t>
            </a:r>
            <a:r>
              <a:rPr sz="1600" spc="114" dirty="0">
                <a:latin typeface="Calibri"/>
                <a:cs typeface="Calibri"/>
              </a:rPr>
              <a:t> </a:t>
            </a:r>
            <a:r>
              <a:rPr sz="1600" spc="-5" dirty="0">
                <a:latin typeface="Calibri"/>
                <a:cs typeface="Calibri"/>
              </a:rPr>
              <a:t>process</a:t>
            </a:r>
            <a:r>
              <a:rPr sz="1600" spc="140" dirty="0">
                <a:latin typeface="Calibri"/>
                <a:cs typeface="Calibri"/>
              </a:rPr>
              <a:t> </a:t>
            </a:r>
            <a:r>
              <a:rPr sz="1600" spc="-10" dirty="0">
                <a:latin typeface="Calibri"/>
                <a:cs typeface="Calibri"/>
              </a:rPr>
              <a:t>enters</a:t>
            </a:r>
            <a:r>
              <a:rPr sz="1600" spc="140" dirty="0">
                <a:latin typeface="Calibri"/>
                <a:cs typeface="Calibri"/>
              </a:rPr>
              <a:t> </a:t>
            </a:r>
            <a:r>
              <a:rPr sz="1600" spc="-5" dirty="0">
                <a:latin typeface="Calibri"/>
                <a:cs typeface="Calibri"/>
              </a:rPr>
              <a:t>the</a:t>
            </a:r>
            <a:r>
              <a:rPr sz="1600" spc="110" dirty="0">
                <a:latin typeface="Calibri"/>
                <a:cs typeface="Calibri"/>
              </a:rPr>
              <a:t> </a:t>
            </a:r>
            <a:r>
              <a:rPr sz="1600" spc="-5" dirty="0">
                <a:latin typeface="Calibri"/>
                <a:cs typeface="Calibri"/>
              </a:rPr>
              <a:t>critical</a:t>
            </a:r>
            <a:r>
              <a:rPr sz="1600" spc="140" dirty="0">
                <a:latin typeface="Calibri"/>
                <a:cs typeface="Calibri"/>
              </a:rPr>
              <a:t> </a:t>
            </a:r>
            <a:r>
              <a:rPr sz="1600" spc="-15" dirty="0">
                <a:latin typeface="Calibri"/>
                <a:cs typeface="Calibri"/>
              </a:rPr>
              <a:t>state.</a:t>
            </a:r>
            <a:r>
              <a:rPr sz="1600" spc="120" dirty="0">
                <a:latin typeface="Calibri"/>
                <a:cs typeface="Calibri"/>
              </a:rPr>
              <a:t> </a:t>
            </a:r>
            <a:r>
              <a:rPr sz="1600" dirty="0">
                <a:latin typeface="Calibri"/>
                <a:cs typeface="Calibri"/>
              </a:rPr>
              <a:t>If</a:t>
            </a:r>
            <a:r>
              <a:rPr sz="1600" spc="135" dirty="0">
                <a:latin typeface="Calibri"/>
                <a:cs typeface="Calibri"/>
              </a:rPr>
              <a:t> </a:t>
            </a:r>
            <a:r>
              <a:rPr sz="1600" spc="-5" dirty="0">
                <a:latin typeface="Calibri"/>
                <a:cs typeface="Calibri"/>
              </a:rPr>
              <a:t>the</a:t>
            </a:r>
            <a:r>
              <a:rPr sz="1600" spc="110" dirty="0">
                <a:latin typeface="Calibri"/>
                <a:cs typeface="Calibri"/>
              </a:rPr>
              <a:t> </a:t>
            </a:r>
            <a:r>
              <a:rPr sz="1600" spc="-5" dirty="0">
                <a:latin typeface="Calibri"/>
                <a:cs typeface="Calibri"/>
              </a:rPr>
              <a:t>Processes</a:t>
            </a:r>
            <a:r>
              <a:rPr sz="1600" spc="140" dirty="0">
                <a:latin typeface="Calibri"/>
                <a:cs typeface="Calibri"/>
              </a:rPr>
              <a:t> </a:t>
            </a:r>
            <a:r>
              <a:rPr sz="1600" spc="-10" dirty="0">
                <a:latin typeface="Calibri"/>
                <a:cs typeface="Calibri"/>
              </a:rPr>
              <a:t>enters</a:t>
            </a:r>
            <a:r>
              <a:rPr sz="1600" spc="145" dirty="0">
                <a:latin typeface="Calibri"/>
                <a:cs typeface="Calibri"/>
              </a:rPr>
              <a:t> </a:t>
            </a:r>
            <a:r>
              <a:rPr sz="1600" dirty="0">
                <a:latin typeface="Calibri"/>
                <a:cs typeface="Calibri"/>
              </a:rPr>
              <a:t>the</a:t>
            </a:r>
            <a:endParaRPr sz="1600">
              <a:latin typeface="Calibri"/>
              <a:cs typeface="Calibri"/>
            </a:endParaRPr>
          </a:p>
          <a:p>
            <a:pPr marL="12700">
              <a:lnSpc>
                <a:spcPct val="100000"/>
              </a:lnSpc>
            </a:pPr>
            <a:r>
              <a:rPr sz="1600" spc="-10" dirty="0">
                <a:latin typeface="Calibri"/>
                <a:cs typeface="Calibri"/>
              </a:rPr>
              <a:t>critical</a:t>
            </a:r>
            <a:r>
              <a:rPr sz="1600" spc="30" dirty="0">
                <a:latin typeface="Calibri"/>
                <a:cs typeface="Calibri"/>
              </a:rPr>
              <a:t> </a:t>
            </a:r>
            <a:r>
              <a:rPr sz="1600" spc="-25" dirty="0">
                <a:latin typeface="Calibri"/>
                <a:cs typeface="Calibri"/>
              </a:rPr>
              <a:t>state,</a:t>
            </a:r>
            <a:r>
              <a:rPr sz="1600" spc="50" dirty="0">
                <a:latin typeface="Calibri"/>
                <a:cs typeface="Calibri"/>
              </a:rPr>
              <a:t> </a:t>
            </a:r>
            <a:r>
              <a:rPr sz="1600" spc="-5" dirty="0">
                <a:latin typeface="Calibri"/>
                <a:cs typeface="Calibri"/>
              </a:rPr>
              <a:t>then</a:t>
            </a:r>
            <a:r>
              <a:rPr sz="1600" spc="-10" dirty="0">
                <a:latin typeface="Calibri"/>
                <a:cs typeface="Calibri"/>
              </a:rPr>
              <a:t> </a:t>
            </a:r>
            <a:r>
              <a:rPr sz="1600" spc="-5" dirty="0">
                <a:latin typeface="Calibri"/>
                <a:cs typeface="Calibri"/>
              </a:rPr>
              <a:t>the</a:t>
            </a:r>
            <a:r>
              <a:rPr sz="1600" spc="10" dirty="0">
                <a:latin typeface="Calibri"/>
                <a:cs typeface="Calibri"/>
              </a:rPr>
              <a:t> </a:t>
            </a:r>
            <a:r>
              <a:rPr sz="1600" spc="5" dirty="0">
                <a:latin typeface="Calibri"/>
                <a:cs typeface="Calibri"/>
              </a:rPr>
              <a:t>P</a:t>
            </a:r>
            <a:r>
              <a:rPr sz="1600" spc="-20" dirty="0">
                <a:latin typeface="Calibri"/>
                <a:cs typeface="Calibri"/>
              </a:rPr>
              <a:t> </a:t>
            </a:r>
            <a:r>
              <a:rPr sz="1600" spc="-5" dirty="0">
                <a:latin typeface="Calibri"/>
                <a:cs typeface="Calibri"/>
              </a:rPr>
              <a:t>Function</a:t>
            </a:r>
            <a:r>
              <a:rPr sz="1600" spc="15" dirty="0">
                <a:latin typeface="Calibri"/>
                <a:cs typeface="Calibri"/>
              </a:rPr>
              <a:t> </a:t>
            </a:r>
            <a:r>
              <a:rPr sz="1600" spc="-5" dirty="0">
                <a:latin typeface="Calibri"/>
                <a:cs typeface="Calibri"/>
              </a:rPr>
              <a:t>or</a:t>
            </a:r>
            <a:r>
              <a:rPr sz="1600" spc="10" dirty="0">
                <a:latin typeface="Calibri"/>
                <a:cs typeface="Calibri"/>
              </a:rPr>
              <a:t> </a:t>
            </a:r>
            <a:r>
              <a:rPr sz="1600" spc="-10" dirty="0">
                <a:latin typeface="Calibri"/>
                <a:cs typeface="Calibri"/>
              </a:rPr>
              <a:t>Wait</a:t>
            </a:r>
            <a:r>
              <a:rPr sz="1600" spc="-35" dirty="0">
                <a:latin typeface="Calibri"/>
                <a:cs typeface="Calibri"/>
              </a:rPr>
              <a:t> </a:t>
            </a:r>
            <a:r>
              <a:rPr sz="1600" spc="-10" dirty="0">
                <a:latin typeface="Calibri"/>
                <a:cs typeface="Calibri"/>
              </a:rPr>
              <a:t>Operation</a:t>
            </a:r>
            <a:r>
              <a:rPr sz="1600" spc="30" dirty="0">
                <a:latin typeface="Calibri"/>
                <a:cs typeface="Calibri"/>
              </a:rPr>
              <a:t> </a:t>
            </a:r>
            <a:r>
              <a:rPr sz="1600" dirty="0">
                <a:latin typeface="Calibri"/>
                <a:cs typeface="Calibri"/>
              </a:rPr>
              <a:t>has</a:t>
            </a:r>
            <a:r>
              <a:rPr sz="1600" spc="-15" dirty="0">
                <a:latin typeface="Calibri"/>
                <a:cs typeface="Calibri"/>
              </a:rPr>
              <a:t> </a:t>
            </a:r>
            <a:r>
              <a:rPr sz="1600" dirty="0">
                <a:latin typeface="Calibri"/>
                <a:cs typeface="Calibri"/>
              </a:rPr>
              <a:t>no</a:t>
            </a:r>
            <a:r>
              <a:rPr sz="1600" spc="-15" dirty="0">
                <a:latin typeface="Calibri"/>
                <a:cs typeface="Calibri"/>
              </a:rPr>
              <a:t> </a:t>
            </a:r>
            <a:r>
              <a:rPr sz="1600" spc="-5" dirty="0">
                <a:latin typeface="Calibri"/>
                <a:cs typeface="Calibri"/>
              </a:rPr>
              <a:t>job</a:t>
            </a:r>
            <a:r>
              <a:rPr sz="1600" spc="15" dirty="0">
                <a:latin typeface="Calibri"/>
                <a:cs typeface="Calibri"/>
              </a:rPr>
              <a:t> </a:t>
            </a:r>
            <a:r>
              <a:rPr sz="1600" spc="-15" dirty="0">
                <a:latin typeface="Calibri"/>
                <a:cs typeface="Calibri"/>
              </a:rPr>
              <a:t>to</a:t>
            </a:r>
            <a:r>
              <a:rPr sz="1600" spc="10" dirty="0">
                <a:latin typeface="Calibri"/>
                <a:cs typeface="Calibri"/>
              </a:rPr>
              <a:t> </a:t>
            </a:r>
            <a:r>
              <a:rPr sz="1600" spc="-5" dirty="0">
                <a:latin typeface="Calibri"/>
                <a:cs typeface="Calibri"/>
              </a:rPr>
              <a:t>do.</a:t>
            </a:r>
            <a:endParaRPr sz="1600">
              <a:latin typeface="Calibri"/>
              <a:cs typeface="Calibri"/>
            </a:endParaRPr>
          </a:p>
          <a:p>
            <a:pPr marL="12700">
              <a:lnSpc>
                <a:spcPct val="100000"/>
              </a:lnSpc>
            </a:pPr>
            <a:r>
              <a:rPr sz="1600" dirty="0">
                <a:latin typeface="Calibri"/>
                <a:cs typeface="Calibri"/>
              </a:rPr>
              <a:t>If</a:t>
            </a:r>
            <a:r>
              <a:rPr sz="1600" spc="-15" dirty="0">
                <a:latin typeface="Calibri"/>
                <a:cs typeface="Calibri"/>
              </a:rPr>
              <a:t> </a:t>
            </a:r>
            <a:r>
              <a:rPr sz="1600" spc="-5" dirty="0">
                <a:latin typeface="Calibri"/>
                <a:cs typeface="Calibri"/>
              </a:rPr>
              <a:t>the</a:t>
            </a:r>
            <a:r>
              <a:rPr sz="1600" spc="15" dirty="0">
                <a:latin typeface="Calibri"/>
                <a:cs typeface="Calibri"/>
              </a:rPr>
              <a:t> </a:t>
            </a:r>
            <a:r>
              <a:rPr sz="1600" spc="-10" dirty="0">
                <a:latin typeface="Calibri"/>
                <a:cs typeface="Calibri"/>
              </a:rPr>
              <a:t>Process</a:t>
            </a:r>
            <a:r>
              <a:rPr sz="1600" spc="15" dirty="0">
                <a:latin typeface="Calibri"/>
                <a:cs typeface="Calibri"/>
              </a:rPr>
              <a:t> </a:t>
            </a:r>
            <a:r>
              <a:rPr sz="1600" spc="-10" dirty="0">
                <a:latin typeface="Calibri"/>
                <a:cs typeface="Calibri"/>
              </a:rPr>
              <a:t>exits</a:t>
            </a:r>
            <a:r>
              <a:rPr sz="1600" spc="-5" dirty="0">
                <a:latin typeface="Calibri"/>
                <a:cs typeface="Calibri"/>
              </a:rPr>
              <a:t> the</a:t>
            </a:r>
            <a:r>
              <a:rPr sz="1600" spc="15" dirty="0">
                <a:latin typeface="Calibri"/>
                <a:cs typeface="Calibri"/>
              </a:rPr>
              <a:t> </a:t>
            </a:r>
            <a:r>
              <a:rPr sz="1600" spc="-10" dirty="0">
                <a:latin typeface="Calibri"/>
                <a:cs typeface="Calibri"/>
              </a:rPr>
              <a:t>Critical</a:t>
            </a:r>
            <a:r>
              <a:rPr sz="1600" spc="10" dirty="0">
                <a:latin typeface="Calibri"/>
                <a:cs typeface="Calibri"/>
              </a:rPr>
              <a:t> </a:t>
            </a:r>
            <a:r>
              <a:rPr sz="1600" spc="-5" dirty="0">
                <a:latin typeface="Calibri"/>
                <a:cs typeface="Calibri"/>
              </a:rPr>
              <a:t>Section</a:t>
            </a:r>
            <a:r>
              <a:rPr sz="1600" spc="15" dirty="0">
                <a:latin typeface="Calibri"/>
                <a:cs typeface="Calibri"/>
              </a:rPr>
              <a:t> </a:t>
            </a:r>
            <a:r>
              <a:rPr sz="1600" spc="-10" dirty="0">
                <a:latin typeface="Calibri"/>
                <a:cs typeface="Calibri"/>
              </a:rPr>
              <a:t>we</a:t>
            </a:r>
            <a:r>
              <a:rPr sz="1600" spc="15" dirty="0">
                <a:latin typeface="Calibri"/>
                <a:cs typeface="Calibri"/>
              </a:rPr>
              <a:t> </a:t>
            </a:r>
            <a:r>
              <a:rPr sz="1600" spc="-15" dirty="0">
                <a:latin typeface="Calibri"/>
                <a:cs typeface="Calibri"/>
              </a:rPr>
              <a:t>have to</a:t>
            </a:r>
            <a:r>
              <a:rPr sz="1600" spc="40" dirty="0">
                <a:latin typeface="Calibri"/>
                <a:cs typeface="Calibri"/>
              </a:rPr>
              <a:t> </a:t>
            </a:r>
            <a:r>
              <a:rPr sz="1600" spc="-10" dirty="0">
                <a:latin typeface="Calibri"/>
                <a:cs typeface="Calibri"/>
              </a:rPr>
              <a:t>reduce</a:t>
            </a:r>
            <a:r>
              <a:rPr sz="1600" spc="20" dirty="0">
                <a:latin typeface="Calibri"/>
                <a:cs typeface="Calibri"/>
              </a:rPr>
              <a:t> </a:t>
            </a:r>
            <a:r>
              <a:rPr sz="1600" spc="-5" dirty="0">
                <a:latin typeface="Calibri"/>
                <a:cs typeface="Calibri"/>
              </a:rPr>
              <a:t>the</a:t>
            </a:r>
            <a:r>
              <a:rPr sz="1600" spc="10" dirty="0">
                <a:latin typeface="Calibri"/>
                <a:cs typeface="Calibri"/>
              </a:rPr>
              <a:t> </a:t>
            </a:r>
            <a:r>
              <a:rPr sz="1600" spc="-10" dirty="0">
                <a:latin typeface="Calibri"/>
                <a:cs typeface="Calibri"/>
              </a:rPr>
              <a:t>value</a:t>
            </a:r>
            <a:r>
              <a:rPr sz="1600" spc="-5" dirty="0">
                <a:latin typeface="Calibri"/>
                <a:cs typeface="Calibri"/>
              </a:rPr>
              <a:t> of</a:t>
            </a:r>
            <a:r>
              <a:rPr sz="1600" spc="10" dirty="0">
                <a:latin typeface="Calibri"/>
                <a:cs typeface="Calibri"/>
              </a:rPr>
              <a:t> </a:t>
            </a:r>
            <a:r>
              <a:rPr sz="1600" spc="-5" dirty="0">
                <a:latin typeface="Calibri"/>
                <a:cs typeface="Calibri"/>
              </a:rPr>
              <a:t>Semaphore</a:t>
            </a:r>
            <a:endParaRPr sz="160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044" y="322834"/>
            <a:ext cx="4577715"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AF50"/>
                </a:solidFill>
                <a:latin typeface="Calibri"/>
                <a:cs typeface="Calibri"/>
              </a:rPr>
              <a:t>Basic</a:t>
            </a:r>
            <a:r>
              <a:rPr sz="1800" b="1" spc="10" dirty="0">
                <a:solidFill>
                  <a:srgbClr val="00AF50"/>
                </a:solidFill>
                <a:latin typeface="Calibri"/>
                <a:cs typeface="Calibri"/>
              </a:rPr>
              <a:t> </a:t>
            </a:r>
            <a:r>
              <a:rPr sz="1800" b="1" spc="-10" dirty="0">
                <a:solidFill>
                  <a:srgbClr val="00AF50"/>
                </a:solidFill>
                <a:latin typeface="Calibri"/>
                <a:cs typeface="Calibri"/>
              </a:rPr>
              <a:t>Algorithm</a:t>
            </a:r>
            <a:r>
              <a:rPr sz="1800" b="1" dirty="0">
                <a:solidFill>
                  <a:srgbClr val="00AF50"/>
                </a:solidFill>
                <a:latin typeface="Calibri"/>
                <a:cs typeface="Calibri"/>
              </a:rPr>
              <a:t> </a:t>
            </a:r>
            <a:r>
              <a:rPr sz="1800" b="1" spc="-5" dirty="0">
                <a:solidFill>
                  <a:srgbClr val="00AF50"/>
                </a:solidFill>
                <a:latin typeface="Calibri"/>
                <a:cs typeface="Calibri"/>
              </a:rPr>
              <a:t>of</a:t>
            </a:r>
            <a:r>
              <a:rPr sz="1800" b="1" dirty="0">
                <a:solidFill>
                  <a:srgbClr val="00AF50"/>
                </a:solidFill>
                <a:latin typeface="Calibri"/>
                <a:cs typeface="Calibri"/>
              </a:rPr>
              <a:t> P </a:t>
            </a:r>
            <a:r>
              <a:rPr sz="1800" b="1" spc="-10" dirty="0">
                <a:solidFill>
                  <a:srgbClr val="00AF50"/>
                </a:solidFill>
                <a:latin typeface="Calibri"/>
                <a:cs typeface="Calibri"/>
              </a:rPr>
              <a:t>Function</a:t>
            </a:r>
            <a:r>
              <a:rPr sz="1800" b="1" spc="40" dirty="0">
                <a:solidFill>
                  <a:srgbClr val="00AF50"/>
                </a:solidFill>
                <a:latin typeface="Calibri"/>
                <a:cs typeface="Calibri"/>
              </a:rPr>
              <a:t> </a:t>
            </a:r>
            <a:r>
              <a:rPr sz="1800" b="1" spc="-5" dirty="0">
                <a:solidFill>
                  <a:srgbClr val="00AF50"/>
                </a:solidFill>
                <a:latin typeface="Calibri"/>
                <a:cs typeface="Calibri"/>
              </a:rPr>
              <a:t>or</a:t>
            </a:r>
            <a:r>
              <a:rPr sz="1800" b="1" spc="5" dirty="0">
                <a:solidFill>
                  <a:srgbClr val="00AF50"/>
                </a:solidFill>
                <a:latin typeface="Calibri"/>
                <a:cs typeface="Calibri"/>
              </a:rPr>
              <a:t> </a:t>
            </a:r>
            <a:r>
              <a:rPr sz="1800" b="1" spc="-20" dirty="0">
                <a:solidFill>
                  <a:srgbClr val="00AF50"/>
                </a:solidFill>
                <a:latin typeface="Calibri"/>
                <a:cs typeface="Calibri"/>
              </a:rPr>
              <a:t>Wait</a:t>
            </a:r>
            <a:r>
              <a:rPr sz="1800" b="1" spc="20" dirty="0">
                <a:solidFill>
                  <a:srgbClr val="00AF50"/>
                </a:solidFill>
                <a:latin typeface="Calibri"/>
                <a:cs typeface="Calibri"/>
              </a:rPr>
              <a:t> </a:t>
            </a:r>
            <a:r>
              <a:rPr sz="1800" b="1" spc="-10" dirty="0">
                <a:solidFill>
                  <a:srgbClr val="00AF50"/>
                </a:solidFill>
                <a:latin typeface="Calibri"/>
                <a:cs typeface="Calibri"/>
              </a:rPr>
              <a:t>Operation</a:t>
            </a:r>
            <a:endParaRPr sz="1800">
              <a:latin typeface="Calibri"/>
              <a:cs typeface="Calibri"/>
            </a:endParaRPr>
          </a:p>
          <a:p>
            <a:pPr marL="12700">
              <a:lnSpc>
                <a:spcPct val="100000"/>
              </a:lnSpc>
            </a:pPr>
            <a:r>
              <a:rPr sz="1800" dirty="0"/>
              <a:t>P</a:t>
            </a:r>
            <a:r>
              <a:rPr sz="1800" spc="-15" dirty="0"/>
              <a:t> </a:t>
            </a:r>
            <a:r>
              <a:rPr sz="1800" spc="-10" dirty="0"/>
              <a:t>(Semaphore</a:t>
            </a:r>
            <a:r>
              <a:rPr sz="1800" spc="25" dirty="0"/>
              <a:t> </a:t>
            </a:r>
            <a:r>
              <a:rPr sz="1800" spc="-10" dirty="0"/>
              <a:t>value)</a:t>
            </a:r>
            <a:endParaRPr sz="1800"/>
          </a:p>
        </p:txBody>
      </p:sp>
      <p:sp>
        <p:nvSpPr>
          <p:cNvPr id="3" name="object 3"/>
          <p:cNvSpPr txBox="1"/>
          <p:nvPr/>
        </p:nvSpPr>
        <p:spPr>
          <a:xfrm>
            <a:off x="917244" y="871854"/>
            <a:ext cx="7614920" cy="4758055"/>
          </a:xfrm>
          <a:prstGeom prst="rect">
            <a:avLst/>
          </a:prstGeom>
        </p:spPr>
        <p:txBody>
          <a:bodyPr vert="horz" wrap="square" lIns="0" tIns="12700" rIns="0" bIns="0" rtlCol="0">
            <a:spAutoFit/>
          </a:bodyPr>
          <a:lstStyle/>
          <a:p>
            <a:pPr marL="317500">
              <a:lnSpc>
                <a:spcPct val="100000"/>
              </a:lnSpc>
              <a:spcBef>
                <a:spcPts val="100"/>
              </a:spcBef>
            </a:pPr>
            <a:r>
              <a:rPr sz="1800" dirty="0">
                <a:latin typeface="Calibri"/>
                <a:cs typeface="Calibri"/>
              </a:rPr>
              <a:t>{</a:t>
            </a:r>
            <a:endParaRPr sz="1800">
              <a:latin typeface="Calibri"/>
              <a:cs typeface="Calibri"/>
            </a:endParaRPr>
          </a:p>
          <a:p>
            <a:pPr marL="317500" marR="546100">
              <a:lnSpc>
                <a:spcPct val="100000"/>
              </a:lnSpc>
            </a:pPr>
            <a:r>
              <a:rPr sz="1800" spc="-5" dirty="0">
                <a:latin typeface="Calibri"/>
                <a:cs typeface="Calibri"/>
              </a:rPr>
              <a:t>Allow</a:t>
            </a:r>
            <a:r>
              <a:rPr sz="1800" spc="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process</a:t>
            </a:r>
            <a:r>
              <a:rPr sz="1800"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enter</a:t>
            </a:r>
            <a:r>
              <a:rPr sz="1800" spc="45" dirty="0">
                <a:latin typeface="Calibri"/>
                <a:cs typeface="Calibri"/>
              </a:rPr>
              <a:t> </a:t>
            </a:r>
            <a:r>
              <a:rPr sz="1800" b="1" spc="-10" dirty="0">
                <a:latin typeface="Calibri"/>
                <a:cs typeface="Calibri"/>
              </a:rPr>
              <a:t>if</a:t>
            </a:r>
            <a:r>
              <a:rPr sz="1800" b="1" spc="3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Semaphore</a:t>
            </a:r>
            <a:r>
              <a:rPr sz="1800" spc="45" dirty="0">
                <a:latin typeface="Calibri"/>
                <a:cs typeface="Calibri"/>
              </a:rPr>
              <a:t> </a:t>
            </a:r>
            <a:r>
              <a:rPr sz="1800" spc="-5" dirty="0">
                <a:latin typeface="Calibri"/>
                <a:cs typeface="Calibri"/>
              </a:rPr>
              <a:t>is</a:t>
            </a:r>
            <a:r>
              <a:rPr sz="1800" spc="-10" dirty="0">
                <a:latin typeface="Calibri"/>
                <a:cs typeface="Calibri"/>
              </a:rPr>
              <a:t> </a:t>
            </a:r>
            <a:r>
              <a:rPr sz="1800" spc="-20" dirty="0">
                <a:latin typeface="Calibri"/>
                <a:cs typeface="Calibri"/>
              </a:rPr>
              <a:t>greater</a:t>
            </a:r>
            <a:r>
              <a:rPr sz="1800" spc="70" dirty="0">
                <a:latin typeface="Calibri"/>
                <a:cs typeface="Calibri"/>
              </a:rPr>
              <a:t> </a:t>
            </a:r>
            <a:r>
              <a:rPr sz="1800" spc="-5" dirty="0">
                <a:latin typeface="Calibri"/>
                <a:cs typeface="Calibri"/>
              </a:rPr>
              <a:t>than</a:t>
            </a:r>
            <a:r>
              <a:rPr sz="1800" spc="20" dirty="0">
                <a:latin typeface="Calibri"/>
                <a:cs typeface="Calibri"/>
              </a:rPr>
              <a:t> </a:t>
            </a:r>
            <a:r>
              <a:rPr sz="1800" spc="-20" dirty="0">
                <a:latin typeface="Calibri"/>
                <a:cs typeface="Calibri"/>
              </a:rPr>
              <a:t>zero </a:t>
            </a:r>
            <a:r>
              <a:rPr sz="1800" spc="-390" dirty="0">
                <a:latin typeface="Calibri"/>
                <a:cs typeface="Calibri"/>
              </a:rPr>
              <a:t> </a:t>
            </a:r>
            <a:r>
              <a:rPr sz="1800" spc="5" dirty="0">
                <a:latin typeface="Calibri"/>
                <a:cs typeface="Calibri"/>
              </a:rPr>
              <a:t>or</a:t>
            </a:r>
            <a:r>
              <a:rPr sz="1800" spc="-10" dirty="0">
                <a:latin typeface="Calibri"/>
                <a:cs typeface="Calibri"/>
              </a:rPr>
              <a:t> positive.</a:t>
            </a:r>
            <a:endParaRPr sz="1800">
              <a:latin typeface="Calibri"/>
              <a:cs typeface="Calibri"/>
            </a:endParaRPr>
          </a:p>
          <a:p>
            <a:pPr marL="317500">
              <a:lnSpc>
                <a:spcPct val="100000"/>
              </a:lnSpc>
            </a:pPr>
            <a:r>
              <a:rPr sz="1800" spc="-5" dirty="0">
                <a:latin typeface="Calibri"/>
                <a:cs typeface="Calibri"/>
              </a:rPr>
              <a:t>Do</a:t>
            </a:r>
            <a:r>
              <a:rPr sz="1800" spc="1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allow</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b="1" spc="-10" dirty="0">
                <a:latin typeface="Calibri"/>
                <a:cs typeface="Calibri"/>
              </a:rPr>
              <a:t>if</a:t>
            </a:r>
            <a:r>
              <a:rPr sz="1800" b="1" spc="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spc="-20" dirty="0">
                <a:latin typeface="Calibri"/>
                <a:cs typeface="Calibri"/>
              </a:rPr>
              <a:t> </a:t>
            </a:r>
            <a:r>
              <a:rPr sz="1800" spc="-10" dirty="0">
                <a:latin typeface="Calibri"/>
                <a:cs typeface="Calibri"/>
              </a:rPr>
              <a:t>Semaphore</a:t>
            </a:r>
            <a:r>
              <a:rPr sz="1800" spc="70" dirty="0">
                <a:latin typeface="Calibri"/>
                <a:cs typeface="Calibri"/>
              </a:rPr>
              <a:t> </a:t>
            </a:r>
            <a:r>
              <a:rPr sz="1800" spc="-5" dirty="0">
                <a:latin typeface="Calibri"/>
                <a:cs typeface="Calibri"/>
              </a:rPr>
              <a:t>is</a:t>
            </a:r>
            <a:r>
              <a:rPr sz="1800" spc="-10" dirty="0">
                <a:latin typeface="Calibri"/>
                <a:cs typeface="Calibri"/>
              </a:rPr>
              <a:t> less</a:t>
            </a:r>
            <a:r>
              <a:rPr sz="1800" spc="15" dirty="0">
                <a:latin typeface="Calibri"/>
                <a:cs typeface="Calibri"/>
              </a:rPr>
              <a:t> </a:t>
            </a:r>
            <a:r>
              <a:rPr sz="1800" spc="-5" dirty="0">
                <a:latin typeface="Calibri"/>
                <a:cs typeface="Calibri"/>
              </a:rPr>
              <a:t>than</a:t>
            </a:r>
            <a:r>
              <a:rPr sz="1800" spc="40" dirty="0">
                <a:latin typeface="Calibri"/>
                <a:cs typeface="Calibri"/>
              </a:rPr>
              <a:t> </a:t>
            </a:r>
            <a:r>
              <a:rPr sz="1800" spc="-20" dirty="0">
                <a:latin typeface="Calibri"/>
                <a:cs typeface="Calibri"/>
              </a:rPr>
              <a:t>zero</a:t>
            </a:r>
            <a:r>
              <a:rPr sz="1800" spc="15" dirty="0">
                <a:latin typeface="Calibri"/>
                <a:cs typeface="Calibri"/>
              </a:rPr>
              <a:t> </a:t>
            </a:r>
            <a:r>
              <a:rPr sz="1800" spc="5" dirty="0">
                <a:latin typeface="Calibri"/>
                <a:cs typeface="Calibri"/>
              </a:rPr>
              <a:t>or</a:t>
            </a:r>
            <a:r>
              <a:rPr sz="1800" spc="-5" dirty="0">
                <a:latin typeface="Calibri"/>
                <a:cs typeface="Calibri"/>
              </a:rPr>
              <a:t> </a:t>
            </a:r>
            <a:r>
              <a:rPr sz="1800" spc="-40" dirty="0">
                <a:latin typeface="Calibri"/>
                <a:cs typeface="Calibri"/>
              </a:rPr>
              <a:t>ze</a:t>
            </a:r>
            <a:endParaRPr sz="1800">
              <a:latin typeface="Calibri"/>
              <a:cs typeface="Calibri"/>
            </a:endParaRPr>
          </a:p>
          <a:p>
            <a:pPr marL="317500">
              <a:lnSpc>
                <a:spcPct val="100000"/>
              </a:lnSpc>
            </a:pPr>
            <a:r>
              <a:rPr sz="1800" spc="-10" dirty="0">
                <a:latin typeface="Calibri"/>
                <a:cs typeface="Calibri"/>
              </a:rPr>
              <a:t>ro.</a:t>
            </a:r>
            <a:endParaRPr sz="1800">
              <a:latin typeface="Calibri"/>
              <a:cs typeface="Calibri"/>
            </a:endParaRPr>
          </a:p>
          <a:p>
            <a:pPr marL="317500">
              <a:lnSpc>
                <a:spcPct val="100000"/>
              </a:lnSpc>
              <a:spcBef>
                <a:spcPts val="5"/>
              </a:spcBef>
            </a:pPr>
            <a:r>
              <a:rPr sz="1800" spc="-10" dirty="0">
                <a:latin typeface="Calibri"/>
                <a:cs typeface="Calibri"/>
              </a:rPr>
              <a:t>Decrement</a:t>
            </a:r>
            <a:r>
              <a:rPr sz="1800" spc="5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Semaphore</a:t>
            </a:r>
            <a:r>
              <a:rPr sz="1800" spc="45" dirty="0">
                <a:latin typeface="Calibri"/>
                <a:cs typeface="Calibri"/>
              </a:rPr>
              <a:t> </a:t>
            </a:r>
            <a:r>
              <a:rPr sz="1800" spc="-10" dirty="0">
                <a:latin typeface="Calibri"/>
                <a:cs typeface="Calibri"/>
              </a:rPr>
              <a:t>value</a:t>
            </a:r>
            <a:r>
              <a:rPr sz="1800" spc="15" dirty="0">
                <a:latin typeface="Calibri"/>
                <a:cs typeface="Calibri"/>
              </a:rPr>
              <a:t> </a:t>
            </a:r>
            <a:r>
              <a:rPr sz="1800" b="1" spc="-10" dirty="0">
                <a:latin typeface="Calibri"/>
                <a:cs typeface="Calibri"/>
              </a:rPr>
              <a:t>if</a:t>
            </a:r>
            <a:r>
              <a:rPr sz="1800" b="1" spc="3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Process </a:t>
            </a:r>
            <a:r>
              <a:rPr sz="1800" spc="-10" dirty="0">
                <a:latin typeface="Calibri"/>
                <a:cs typeface="Calibri"/>
              </a:rPr>
              <a:t>leaves</a:t>
            </a:r>
            <a:r>
              <a:rPr sz="1800" spc="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Critical</a:t>
            </a:r>
            <a:r>
              <a:rPr sz="1800" spc="20" dirty="0">
                <a:latin typeface="Calibri"/>
                <a:cs typeface="Calibri"/>
              </a:rPr>
              <a:t> </a:t>
            </a:r>
            <a:r>
              <a:rPr sz="1800" spc="-20" dirty="0">
                <a:latin typeface="Calibri"/>
                <a:cs typeface="Calibri"/>
              </a:rPr>
              <a:t>State.</a:t>
            </a:r>
            <a:endParaRPr sz="1800">
              <a:latin typeface="Calibri"/>
              <a:cs typeface="Calibri"/>
            </a:endParaRPr>
          </a:p>
          <a:p>
            <a:pPr>
              <a:lnSpc>
                <a:spcPct val="100000"/>
              </a:lnSpc>
              <a:spcBef>
                <a:spcPts val="25"/>
              </a:spcBef>
            </a:pPr>
            <a:endParaRPr sz="1750">
              <a:latin typeface="Calibri"/>
              <a:cs typeface="Calibri"/>
            </a:endParaRPr>
          </a:p>
          <a:p>
            <a:pPr marL="317500">
              <a:lnSpc>
                <a:spcPct val="100000"/>
              </a:lnSpc>
            </a:pPr>
            <a:r>
              <a:rPr sz="1800" dirty="0">
                <a:latin typeface="Calibri"/>
                <a:cs typeface="Calibri"/>
              </a:rPr>
              <a:t>}</a:t>
            </a:r>
            <a:endParaRPr sz="1800">
              <a:latin typeface="Calibri"/>
              <a:cs typeface="Calibri"/>
            </a:endParaRPr>
          </a:p>
          <a:p>
            <a:pPr marL="12700">
              <a:lnSpc>
                <a:spcPct val="100000"/>
              </a:lnSpc>
              <a:spcBef>
                <a:spcPts val="1245"/>
              </a:spcBef>
            </a:pPr>
            <a:r>
              <a:rPr sz="1200" spc="-5" dirty="0">
                <a:solidFill>
                  <a:srgbClr val="FF0000"/>
                </a:solidFill>
                <a:latin typeface="Calibri"/>
                <a:cs typeface="Calibri"/>
              </a:rPr>
              <a:t>Signal </a:t>
            </a:r>
            <a:r>
              <a:rPr sz="1200" spc="-10" dirty="0">
                <a:solidFill>
                  <a:srgbClr val="FF0000"/>
                </a:solidFill>
                <a:latin typeface="Calibri"/>
                <a:cs typeface="Calibri"/>
              </a:rPr>
              <a:t>Semaphore</a:t>
            </a:r>
            <a:r>
              <a:rPr sz="1200" spc="5" dirty="0">
                <a:solidFill>
                  <a:srgbClr val="FF0000"/>
                </a:solidFill>
                <a:latin typeface="Calibri"/>
                <a:cs typeface="Calibri"/>
              </a:rPr>
              <a:t> </a:t>
            </a:r>
            <a:r>
              <a:rPr sz="1200" spc="-10" dirty="0">
                <a:solidFill>
                  <a:srgbClr val="FF0000"/>
                </a:solidFill>
                <a:latin typeface="Calibri"/>
                <a:cs typeface="Calibri"/>
              </a:rPr>
              <a:t>Operation</a:t>
            </a:r>
            <a:endParaRPr sz="1200">
              <a:latin typeface="Calibri"/>
              <a:cs typeface="Calibri"/>
            </a:endParaRPr>
          </a:p>
          <a:p>
            <a:pPr marL="12700">
              <a:lnSpc>
                <a:spcPct val="100000"/>
              </a:lnSpc>
            </a:pPr>
            <a:r>
              <a:rPr sz="1200" spc="-10" dirty="0">
                <a:latin typeface="Calibri"/>
                <a:cs typeface="Calibri"/>
              </a:rPr>
              <a:t>The</a:t>
            </a:r>
            <a:r>
              <a:rPr sz="1200" spc="95" dirty="0">
                <a:latin typeface="Calibri"/>
                <a:cs typeface="Calibri"/>
              </a:rPr>
              <a:t> </a:t>
            </a:r>
            <a:r>
              <a:rPr sz="1200" dirty="0">
                <a:latin typeface="Calibri"/>
                <a:cs typeface="Calibri"/>
              </a:rPr>
              <a:t>Signal</a:t>
            </a:r>
            <a:r>
              <a:rPr sz="1200" spc="114" dirty="0">
                <a:latin typeface="Calibri"/>
                <a:cs typeface="Calibri"/>
              </a:rPr>
              <a:t> </a:t>
            </a:r>
            <a:r>
              <a:rPr sz="1200" spc="-10" dirty="0">
                <a:latin typeface="Calibri"/>
                <a:cs typeface="Calibri"/>
              </a:rPr>
              <a:t>Semaphore</a:t>
            </a:r>
            <a:r>
              <a:rPr sz="1200" spc="130" dirty="0">
                <a:latin typeface="Calibri"/>
                <a:cs typeface="Calibri"/>
              </a:rPr>
              <a:t> </a:t>
            </a:r>
            <a:r>
              <a:rPr sz="1200" spc="-10" dirty="0">
                <a:latin typeface="Calibri"/>
                <a:cs typeface="Calibri"/>
              </a:rPr>
              <a:t>Operation</a:t>
            </a:r>
            <a:r>
              <a:rPr sz="1200" spc="140" dirty="0">
                <a:latin typeface="Calibri"/>
                <a:cs typeface="Calibri"/>
              </a:rPr>
              <a:t> </a:t>
            </a:r>
            <a:r>
              <a:rPr sz="1200" spc="-5" dirty="0">
                <a:latin typeface="Calibri"/>
                <a:cs typeface="Calibri"/>
              </a:rPr>
              <a:t>is</a:t>
            </a:r>
            <a:r>
              <a:rPr sz="1200" spc="100" dirty="0">
                <a:latin typeface="Calibri"/>
                <a:cs typeface="Calibri"/>
              </a:rPr>
              <a:t> </a:t>
            </a:r>
            <a:r>
              <a:rPr sz="1200" spc="-5" dirty="0">
                <a:latin typeface="Calibri"/>
                <a:cs typeface="Calibri"/>
              </a:rPr>
              <a:t>used</a:t>
            </a:r>
            <a:r>
              <a:rPr sz="1200" spc="114" dirty="0">
                <a:latin typeface="Calibri"/>
                <a:cs typeface="Calibri"/>
              </a:rPr>
              <a:t> </a:t>
            </a:r>
            <a:r>
              <a:rPr sz="1200" dirty="0">
                <a:latin typeface="Calibri"/>
                <a:cs typeface="Calibri"/>
              </a:rPr>
              <a:t>to</a:t>
            </a:r>
            <a:r>
              <a:rPr sz="1200" spc="110" dirty="0">
                <a:latin typeface="Calibri"/>
                <a:cs typeface="Calibri"/>
              </a:rPr>
              <a:t> </a:t>
            </a:r>
            <a:r>
              <a:rPr sz="1200" spc="-10" dirty="0">
                <a:solidFill>
                  <a:srgbClr val="FF0000"/>
                </a:solidFill>
                <a:latin typeface="Calibri"/>
                <a:cs typeface="Calibri"/>
              </a:rPr>
              <a:t>update</a:t>
            </a:r>
            <a:r>
              <a:rPr sz="1200" spc="100" dirty="0">
                <a:solidFill>
                  <a:srgbClr val="FF0000"/>
                </a:solidFill>
                <a:latin typeface="Calibri"/>
                <a:cs typeface="Calibri"/>
              </a:rPr>
              <a:t> </a:t>
            </a:r>
            <a:r>
              <a:rPr sz="1200" spc="-5" dirty="0">
                <a:solidFill>
                  <a:srgbClr val="FF0000"/>
                </a:solidFill>
                <a:latin typeface="Calibri"/>
                <a:cs typeface="Calibri"/>
              </a:rPr>
              <a:t>the</a:t>
            </a:r>
            <a:r>
              <a:rPr sz="1200" spc="120" dirty="0">
                <a:solidFill>
                  <a:srgbClr val="FF0000"/>
                </a:solidFill>
                <a:latin typeface="Calibri"/>
                <a:cs typeface="Calibri"/>
              </a:rPr>
              <a:t> </a:t>
            </a:r>
            <a:r>
              <a:rPr sz="1200" spc="-10" dirty="0">
                <a:solidFill>
                  <a:srgbClr val="FF0000"/>
                </a:solidFill>
                <a:latin typeface="Calibri"/>
                <a:cs typeface="Calibri"/>
              </a:rPr>
              <a:t>value</a:t>
            </a:r>
            <a:r>
              <a:rPr sz="1200" spc="120" dirty="0">
                <a:solidFill>
                  <a:srgbClr val="FF0000"/>
                </a:solidFill>
                <a:latin typeface="Calibri"/>
                <a:cs typeface="Calibri"/>
              </a:rPr>
              <a:t> </a:t>
            </a:r>
            <a:r>
              <a:rPr sz="1200" spc="-5" dirty="0">
                <a:solidFill>
                  <a:srgbClr val="FF0000"/>
                </a:solidFill>
                <a:latin typeface="Calibri"/>
                <a:cs typeface="Calibri"/>
              </a:rPr>
              <a:t>of</a:t>
            </a:r>
            <a:r>
              <a:rPr sz="1200" spc="114" dirty="0">
                <a:solidFill>
                  <a:srgbClr val="FF0000"/>
                </a:solidFill>
                <a:latin typeface="Calibri"/>
                <a:cs typeface="Calibri"/>
              </a:rPr>
              <a:t> </a:t>
            </a:r>
            <a:r>
              <a:rPr sz="1200" spc="-5" dirty="0">
                <a:solidFill>
                  <a:srgbClr val="FF0000"/>
                </a:solidFill>
                <a:latin typeface="Calibri"/>
                <a:cs typeface="Calibri"/>
              </a:rPr>
              <a:t>Semaphore</a:t>
            </a:r>
            <a:r>
              <a:rPr sz="1200" spc="-5" dirty="0">
                <a:latin typeface="Calibri"/>
                <a:cs typeface="Calibri"/>
              </a:rPr>
              <a:t>.</a:t>
            </a:r>
            <a:r>
              <a:rPr sz="1200" spc="130" dirty="0">
                <a:latin typeface="Calibri"/>
                <a:cs typeface="Calibri"/>
              </a:rPr>
              <a:t> </a:t>
            </a:r>
            <a:r>
              <a:rPr sz="1200" spc="-10" dirty="0">
                <a:latin typeface="Calibri"/>
                <a:cs typeface="Calibri"/>
              </a:rPr>
              <a:t>The</a:t>
            </a:r>
            <a:r>
              <a:rPr sz="1200" spc="114" dirty="0">
                <a:latin typeface="Calibri"/>
                <a:cs typeface="Calibri"/>
              </a:rPr>
              <a:t> </a:t>
            </a:r>
            <a:r>
              <a:rPr sz="1200" spc="-10" dirty="0">
                <a:latin typeface="Calibri"/>
                <a:cs typeface="Calibri"/>
              </a:rPr>
              <a:t>Semaphore</a:t>
            </a:r>
            <a:r>
              <a:rPr sz="1200" spc="130" dirty="0">
                <a:latin typeface="Calibri"/>
                <a:cs typeface="Calibri"/>
              </a:rPr>
              <a:t> </a:t>
            </a:r>
            <a:r>
              <a:rPr sz="1200" spc="-5" dirty="0">
                <a:latin typeface="Calibri"/>
                <a:cs typeface="Calibri"/>
              </a:rPr>
              <a:t>value</a:t>
            </a:r>
            <a:r>
              <a:rPr sz="1200" spc="100" dirty="0">
                <a:latin typeface="Calibri"/>
                <a:cs typeface="Calibri"/>
              </a:rPr>
              <a:t> </a:t>
            </a:r>
            <a:r>
              <a:rPr sz="1200" spc="-10" dirty="0">
                <a:latin typeface="Calibri"/>
                <a:cs typeface="Calibri"/>
              </a:rPr>
              <a:t>is</a:t>
            </a:r>
            <a:r>
              <a:rPr sz="1200" spc="130" dirty="0">
                <a:latin typeface="Calibri"/>
                <a:cs typeface="Calibri"/>
              </a:rPr>
              <a:t> </a:t>
            </a:r>
            <a:r>
              <a:rPr sz="1200" spc="-10" dirty="0">
                <a:latin typeface="Calibri"/>
                <a:cs typeface="Calibri"/>
              </a:rPr>
              <a:t>updated</a:t>
            </a:r>
            <a:r>
              <a:rPr sz="1200" spc="114" dirty="0">
                <a:latin typeface="Calibri"/>
                <a:cs typeface="Calibri"/>
              </a:rPr>
              <a:t> </a:t>
            </a:r>
            <a:r>
              <a:rPr sz="1200" spc="-5" dirty="0">
                <a:latin typeface="Calibri"/>
                <a:cs typeface="Calibri"/>
              </a:rPr>
              <a:t>when</a:t>
            </a:r>
            <a:r>
              <a:rPr sz="1200" spc="110" dirty="0">
                <a:latin typeface="Calibri"/>
                <a:cs typeface="Calibri"/>
              </a:rPr>
              <a:t> </a:t>
            </a:r>
            <a:r>
              <a:rPr sz="1200" spc="-5" dirty="0">
                <a:latin typeface="Calibri"/>
                <a:cs typeface="Calibri"/>
              </a:rPr>
              <a:t>the</a:t>
            </a:r>
            <a:endParaRPr sz="1200">
              <a:latin typeface="Calibri"/>
              <a:cs typeface="Calibri"/>
            </a:endParaRPr>
          </a:p>
          <a:p>
            <a:pPr marL="12700" marR="4305300">
              <a:lnSpc>
                <a:spcPct val="100000"/>
              </a:lnSpc>
              <a:spcBef>
                <a:spcPts val="5"/>
              </a:spcBef>
            </a:pPr>
            <a:r>
              <a:rPr sz="1200" spc="-5" dirty="0">
                <a:latin typeface="Calibri"/>
                <a:cs typeface="Calibri"/>
              </a:rPr>
              <a:t>new processes</a:t>
            </a:r>
            <a:r>
              <a:rPr sz="1200" spc="25" dirty="0">
                <a:latin typeface="Calibri"/>
                <a:cs typeface="Calibri"/>
              </a:rPr>
              <a:t> </a:t>
            </a:r>
            <a:r>
              <a:rPr sz="1200" spc="-15" dirty="0">
                <a:latin typeface="Calibri"/>
                <a:cs typeface="Calibri"/>
              </a:rPr>
              <a:t>are</a:t>
            </a:r>
            <a:r>
              <a:rPr sz="1200" spc="15" dirty="0">
                <a:latin typeface="Calibri"/>
                <a:cs typeface="Calibri"/>
              </a:rPr>
              <a:t> </a:t>
            </a:r>
            <a:r>
              <a:rPr sz="1200" spc="-10" dirty="0">
                <a:latin typeface="Calibri"/>
                <a:cs typeface="Calibri"/>
              </a:rPr>
              <a:t>ready</a:t>
            </a:r>
            <a:r>
              <a:rPr sz="1200" spc="20" dirty="0">
                <a:latin typeface="Calibri"/>
                <a:cs typeface="Calibri"/>
              </a:rPr>
              <a:t> </a:t>
            </a:r>
            <a:r>
              <a:rPr sz="1200" dirty="0">
                <a:latin typeface="Calibri"/>
                <a:cs typeface="Calibri"/>
              </a:rPr>
              <a:t>to</a:t>
            </a:r>
            <a:r>
              <a:rPr sz="1200" spc="-25" dirty="0">
                <a:latin typeface="Calibri"/>
                <a:cs typeface="Calibri"/>
              </a:rPr>
              <a:t> </a:t>
            </a:r>
            <a:r>
              <a:rPr sz="1200" spc="-5" dirty="0">
                <a:latin typeface="Calibri"/>
                <a:cs typeface="Calibri"/>
              </a:rPr>
              <a:t>enter</a:t>
            </a:r>
            <a:r>
              <a:rPr sz="1200" spc="-25" dirty="0">
                <a:latin typeface="Calibri"/>
                <a:cs typeface="Calibri"/>
              </a:rPr>
              <a:t> </a:t>
            </a:r>
            <a:r>
              <a:rPr sz="1200" dirty="0">
                <a:latin typeface="Calibri"/>
                <a:cs typeface="Calibri"/>
              </a:rPr>
              <a:t>the</a:t>
            </a:r>
            <a:r>
              <a:rPr sz="1200" spc="-15" dirty="0">
                <a:latin typeface="Calibri"/>
                <a:cs typeface="Calibri"/>
              </a:rPr>
              <a:t> </a:t>
            </a:r>
            <a:r>
              <a:rPr sz="1200" spc="-10" dirty="0">
                <a:latin typeface="Calibri"/>
                <a:cs typeface="Calibri"/>
              </a:rPr>
              <a:t>Critical</a:t>
            </a:r>
            <a:r>
              <a:rPr sz="1200" spc="25" dirty="0">
                <a:latin typeface="Calibri"/>
                <a:cs typeface="Calibri"/>
              </a:rPr>
              <a:t> </a:t>
            </a:r>
            <a:r>
              <a:rPr sz="1200" spc="-5" dirty="0">
                <a:latin typeface="Calibri"/>
                <a:cs typeface="Calibri"/>
              </a:rPr>
              <a:t>Section. </a:t>
            </a:r>
            <a:r>
              <a:rPr sz="1200" spc="-254" dirty="0">
                <a:latin typeface="Calibri"/>
                <a:cs typeface="Calibri"/>
              </a:rPr>
              <a:t> </a:t>
            </a:r>
            <a:r>
              <a:rPr sz="1200" spc="-10" dirty="0">
                <a:latin typeface="Calibri"/>
                <a:cs typeface="Calibri"/>
              </a:rPr>
              <a:t>The</a:t>
            </a:r>
            <a:r>
              <a:rPr sz="1200" spc="10" dirty="0">
                <a:latin typeface="Calibri"/>
                <a:cs typeface="Calibri"/>
              </a:rPr>
              <a:t> </a:t>
            </a:r>
            <a:r>
              <a:rPr sz="1200" spc="-5" dirty="0">
                <a:latin typeface="Calibri"/>
                <a:cs typeface="Calibri"/>
              </a:rPr>
              <a:t>Signal</a:t>
            </a:r>
            <a:r>
              <a:rPr sz="1200" spc="10" dirty="0">
                <a:latin typeface="Calibri"/>
                <a:cs typeface="Calibri"/>
              </a:rPr>
              <a:t> </a:t>
            </a:r>
            <a:r>
              <a:rPr sz="1200" spc="-10" dirty="0">
                <a:latin typeface="Calibri"/>
                <a:cs typeface="Calibri"/>
              </a:rPr>
              <a:t>Operation</a:t>
            </a:r>
            <a:r>
              <a:rPr sz="1200" spc="10" dirty="0">
                <a:latin typeface="Calibri"/>
                <a:cs typeface="Calibri"/>
              </a:rPr>
              <a:t> </a:t>
            </a:r>
            <a:r>
              <a:rPr sz="1200" spc="-10" dirty="0">
                <a:latin typeface="Calibri"/>
                <a:cs typeface="Calibri"/>
              </a:rPr>
              <a:t>is</a:t>
            </a:r>
            <a:r>
              <a:rPr sz="1200" spc="25" dirty="0">
                <a:latin typeface="Calibri"/>
                <a:cs typeface="Calibri"/>
              </a:rPr>
              <a:t> </a:t>
            </a:r>
            <a:r>
              <a:rPr sz="1200" spc="-5" dirty="0">
                <a:latin typeface="Calibri"/>
                <a:cs typeface="Calibri"/>
              </a:rPr>
              <a:t>also</a:t>
            </a:r>
            <a:r>
              <a:rPr sz="1200" spc="5" dirty="0">
                <a:latin typeface="Calibri"/>
                <a:cs typeface="Calibri"/>
              </a:rPr>
              <a:t> </a:t>
            </a:r>
            <a:r>
              <a:rPr sz="1200" spc="-5" dirty="0">
                <a:latin typeface="Calibri"/>
                <a:cs typeface="Calibri"/>
              </a:rPr>
              <a:t>known</a:t>
            </a:r>
            <a:r>
              <a:rPr sz="1200" spc="15" dirty="0">
                <a:latin typeface="Calibri"/>
                <a:cs typeface="Calibri"/>
              </a:rPr>
              <a:t> </a:t>
            </a:r>
            <a:r>
              <a:rPr sz="1200" dirty="0">
                <a:latin typeface="Calibri"/>
                <a:cs typeface="Calibri"/>
              </a:rPr>
              <a:t>as:</a:t>
            </a:r>
            <a:endParaRPr sz="1200">
              <a:latin typeface="Calibri"/>
              <a:cs typeface="Calibri"/>
            </a:endParaRPr>
          </a:p>
          <a:p>
            <a:pPr marL="12700" marR="6398260">
              <a:lnSpc>
                <a:spcPct val="100000"/>
              </a:lnSpc>
            </a:pPr>
            <a:r>
              <a:rPr sz="1200" spc="-30" dirty="0">
                <a:solidFill>
                  <a:srgbClr val="00AF50"/>
                </a:solidFill>
                <a:latin typeface="Calibri"/>
                <a:cs typeface="Calibri"/>
              </a:rPr>
              <a:t>Wake</a:t>
            </a:r>
            <a:r>
              <a:rPr sz="1200" spc="-15" dirty="0">
                <a:solidFill>
                  <a:srgbClr val="00AF50"/>
                </a:solidFill>
                <a:latin typeface="Calibri"/>
                <a:cs typeface="Calibri"/>
              </a:rPr>
              <a:t> </a:t>
            </a:r>
            <a:r>
              <a:rPr sz="1200" spc="-5" dirty="0">
                <a:solidFill>
                  <a:srgbClr val="00AF50"/>
                </a:solidFill>
                <a:latin typeface="Calibri"/>
                <a:cs typeface="Calibri"/>
              </a:rPr>
              <a:t>up</a:t>
            </a:r>
            <a:r>
              <a:rPr sz="1200" spc="-20" dirty="0">
                <a:solidFill>
                  <a:srgbClr val="00AF50"/>
                </a:solidFill>
                <a:latin typeface="Calibri"/>
                <a:cs typeface="Calibri"/>
              </a:rPr>
              <a:t> </a:t>
            </a:r>
            <a:r>
              <a:rPr sz="1200" spc="-10" dirty="0">
                <a:solidFill>
                  <a:srgbClr val="00AF50"/>
                </a:solidFill>
                <a:latin typeface="Calibri"/>
                <a:cs typeface="Calibri"/>
              </a:rPr>
              <a:t>Operation </a:t>
            </a:r>
            <a:r>
              <a:rPr sz="1200" spc="-254" dirty="0">
                <a:solidFill>
                  <a:srgbClr val="00AF50"/>
                </a:solidFill>
                <a:latin typeface="Calibri"/>
                <a:cs typeface="Calibri"/>
              </a:rPr>
              <a:t> </a:t>
            </a:r>
            <a:r>
              <a:rPr sz="1200" spc="-5" dirty="0">
                <a:solidFill>
                  <a:srgbClr val="00AF50"/>
                </a:solidFill>
                <a:latin typeface="Calibri"/>
                <a:cs typeface="Calibri"/>
              </a:rPr>
              <a:t>Up</a:t>
            </a:r>
            <a:r>
              <a:rPr sz="1200" dirty="0">
                <a:solidFill>
                  <a:srgbClr val="00AF50"/>
                </a:solidFill>
                <a:latin typeface="Calibri"/>
                <a:cs typeface="Calibri"/>
              </a:rPr>
              <a:t> </a:t>
            </a:r>
            <a:r>
              <a:rPr sz="1200" spc="-10" dirty="0">
                <a:solidFill>
                  <a:srgbClr val="00AF50"/>
                </a:solidFill>
                <a:latin typeface="Calibri"/>
                <a:cs typeface="Calibri"/>
              </a:rPr>
              <a:t>Operation </a:t>
            </a:r>
            <a:r>
              <a:rPr sz="1200" spc="-5" dirty="0">
                <a:solidFill>
                  <a:srgbClr val="00AF50"/>
                </a:solidFill>
                <a:latin typeface="Calibri"/>
                <a:cs typeface="Calibri"/>
              </a:rPr>
              <a:t> Increase</a:t>
            </a:r>
            <a:r>
              <a:rPr sz="1200" spc="-25" dirty="0">
                <a:solidFill>
                  <a:srgbClr val="00AF50"/>
                </a:solidFill>
                <a:latin typeface="Calibri"/>
                <a:cs typeface="Calibri"/>
              </a:rPr>
              <a:t> </a:t>
            </a:r>
            <a:r>
              <a:rPr sz="1200" spc="-10" dirty="0">
                <a:solidFill>
                  <a:srgbClr val="00AF50"/>
                </a:solidFill>
                <a:latin typeface="Calibri"/>
                <a:cs typeface="Calibri"/>
              </a:rPr>
              <a:t>Operation</a:t>
            </a:r>
            <a:endParaRPr sz="1200">
              <a:latin typeface="Calibri"/>
              <a:cs typeface="Calibri"/>
            </a:endParaRPr>
          </a:p>
          <a:p>
            <a:pPr marL="12700">
              <a:lnSpc>
                <a:spcPct val="100000"/>
              </a:lnSpc>
            </a:pPr>
            <a:r>
              <a:rPr sz="1200" dirty="0">
                <a:solidFill>
                  <a:srgbClr val="00AF50"/>
                </a:solidFill>
                <a:latin typeface="Calibri"/>
                <a:cs typeface="Calibri"/>
              </a:rPr>
              <a:t>V</a:t>
            </a:r>
            <a:r>
              <a:rPr sz="1200" spc="5" dirty="0">
                <a:solidFill>
                  <a:srgbClr val="00AF50"/>
                </a:solidFill>
                <a:latin typeface="Calibri"/>
                <a:cs typeface="Calibri"/>
              </a:rPr>
              <a:t> </a:t>
            </a:r>
            <a:r>
              <a:rPr sz="1200" spc="-10" dirty="0">
                <a:solidFill>
                  <a:srgbClr val="00AF50"/>
                </a:solidFill>
                <a:latin typeface="Calibri"/>
                <a:cs typeface="Calibri"/>
              </a:rPr>
              <a:t>Function</a:t>
            </a:r>
            <a:r>
              <a:rPr sz="1200" spc="10" dirty="0">
                <a:solidFill>
                  <a:srgbClr val="00AF50"/>
                </a:solidFill>
                <a:latin typeface="Calibri"/>
                <a:cs typeface="Calibri"/>
              </a:rPr>
              <a:t> </a:t>
            </a:r>
            <a:r>
              <a:rPr sz="1200" spc="-10" dirty="0">
                <a:solidFill>
                  <a:srgbClr val="00AF50"/>
                </a:solidFill>
                <a:latin typeface="Calibri"/>
                <a:cs typeface="Calibri"/>
              </a:rPr>
              <a:t>(most</a:t>
            </a:r>
            <a:r>
              <a:rPr sz="1200" spc="25" dirty="0">
                <a:solidFill>
                  <a:srgbClr val="00AF50"/>
                </a:solidFill>
                <a:latin typeface="Calibri"/>
                <a:cs typeface="Calibri"/>
              </a:rPr>
              <a:t> </a:t>
            </a:r>
            <a:r>
              <a:rPr sz="1200" spc="-10" dirty="0">
                <a:solidFill>
                  <a:srgbClr val="00AF50"/>
                </a:solidFill>
                <a:latin typeface="Calibri"/>
                <a:cs typeface="Calibri"/>
              </a:rPr>
              <a:t>important</a:t>
            </a:r>
            <a:r>
              <a:rPr sz="1200" spc="20" dirty="0">
                <a:solidFill>
                  <a:srgbClr val="00AF50"/>
                </a:solidFill>
                <a:latin typeface="Calibri"/>
                <a:cs typeface="Calibri"/>
              </a:rPr>
              <a:t> </a:t>
            </a:r>
            <a:r>
              <a:rPr sz="1200" spc="-10" dirty="0">
                <a:solidFill>
                  <a:srgbClr val="00AF50"/>
                </a:solidFill>
                <a:latin typeface="Calibri"/>
                <a:cs typeface="Calibri"/>
              </a:rPr>
              <a:t>alias</a:t>
            </a:r>
            <a:r>
              <a:rPr sz="1200" spc="30" dirty="0">
                <a:solidFill>
                  <a:srgbClr val="00AF50"/>
                </a:solidFill>
                <a:latin typeface="Calibri"/>
                <a:cs typeface="Calibri"/>
              </a:rPr>
              <a:t> </a:t>
            </a:r>
            <a:r>
              <a:rPr sz="1200" spc="-5" dirty="0">
                <a:solidFill>
                  <a:srgbClr val="00AF50"/>
                </a:solidFill>
                <a:latin typeface="Calibri"/>
                <a:cs typeface="Calibri"/>
              </a:rPr>
              <a:t>name</a:t>
            </a:r>
            <a:r>
              <a:rPr sz="1200" spc="20" dirty="0">
                <a:solidFill>
                  <a:srgbClr val="00AF50"/>
                </a:solidFill>
                <a:latin typeface="Calibri"/>
                <a:cs typeface="Calibri"/>
              </a:rPr>
              <a:t> </a:t>
            </a:r>
            <a:r>
              <a:rPr sz="1200" spc="-15" dirty="0">
                <a:solidFill>
                  <a:srgbClr val="00AF50"/>
                </a:solidFill>
                <a:latin typeface="Calibri"/>
                <a:cs typeface="Calibri"/>
              </a:rPr>
              <a:t>for</a:t>
            </a:r>
            <a:r>
              <a:rPr sz="1200" spc="5" dirty="0">
                <a:solidFill>
                  <a:srgbClr val="00AF50"/>
                </a:solidFill>
                <a:latin typeface="Calibri"/>
                <a:cs typeface="Calibri"/>
              </a:rPr>
              <a:t> </a:t>
            </a:r>
            <a:r>
              <a:rPr sz="1200" spc="-5" dirty="0">
                <a:solidFill>
                  <a:srgbClr val="00AF50"/>
                </a:solidFill>
                <a:latin typeface="Calibri"/>
                <a:cs typeface="Calibri"/>
              </a:rPr>
              <a:t>signal</a:t>
            </a:r>
            <a:r>
              <a:rPr sz="1200" spc="15" dirty="0">
                <a:solidFill>
                  <a:srgbClr val="00AF50"/>
                </a:solidFill>
                <a:latin typeface="Calibri"/>
                <a:cs typeface="Calibri"/>
              </a:rPr>
              <a:t> </a:t>
            </a:r>
            <a:r>
              <a:rPr sz="1200" spc="-10" dirty="0">
                <a:solidFill>
                  <a:srgbClr val="00AF50"/>
                </a:solidFill>
                <a:latin typeface="Calibri"/>
                <a:cs typeface="Calibri"/>
              </a:rPr>
              <a:t>operation)</a:t>
            </a:r>
            <a:endParaRPr sz="1200">
              <a:latin typeface="Calibri"/>
              <a:cs typeface="Calibri"/>
            </a:endParaRPr>
          </a:p>
          <a:p>
            <a:pPr marL="12700" marR="6350" algn="just">
              <a:lnSpc>
                <a:spcPct val="100000"/>
              </a:lnSpc>
            </a:pPr>
            <a:r>
              <a:rPr sz="1200" spc="-35" dirty="0">
                <a:latin typeface="Calibri"/>
                <a:cs typeface="Calibri"/>
              </a:rPr>
              <a:t>We</a:t>
            </a:r>
            <a:r>
              <a:rPr sz="1200" spc="45" dirty="0">
                <a:latin typeface="Calibri"/>
                <a:cs typeface="Calibri"/>
              </a:rPr>
              <a:t> </a:t>
            </a:r>
            <a:r>
              <a:rPr sz="1200" spc="-5" dirty="0">
                <a:latin typeface="Calibri"/>
                <a:cs typeface="Calibri"/>
              </a:rPr>
              <a:t>know</a:t>
            </a:r>
            <a:r>
              <a:rPr sz="1200" spc="75" dirty="0">
                <a:latin typeface="Calibri"/>
                <a:cs typeface="Calibri"/>
              </a:rPr>
              <a:t> </a:t>
            </a:r>
            <a:r>
              <a:rPr sz="1200" spc="-5" dirty="0">
                <a:latin typeface="Calibri"/>
                <a:cs typeface="Calibri"/>
              </a:rPr>
              <a:t>that</a:t>
            </a:r>
            <a:r>
              <a:rPr sz="1200" spc="55" dirty="0">
                <a:latin typeface="Calibri"/>
                <a:cs typeface="Calibri"/>
              </a:rPr>
              <a:t> </a:t>
            </a:r>
            <a:r>
              <a:rPr sz="1200" spc="-5" dirty="0">
                <a:latin typeface="Calibri"/>
                <a:cs typeface="Calibri"/>
              </a:rPr>
              <a:t>the</a:t>
            </a:r>
            <a:r>
              <a:rPr sz="1200" spc="45" dirty="0">
                <a:latin typeface="Calibri"/>
                <a:cs typeface="Calibri"/>
              </a:rPr>
              <a:t> </a:t>
            </a:r>
            <a:r>
              <a:rPr sz="1200" spc="-5" dirty="0">
                <a:latin typeface="Calibri"/>
                <a:cs typeface="Calibri"/>
              </a:rPr>
              <a:t>semaphore</a:t>
            </a:r>
            <a:r>
              <a:rPr sz="1200" spc="75" dirty="0">
                <a:latin typeface="Calibri"/>
                <a:cs typeface="Calibri"/>
              </a:rPr>
              <a:t> </a:t>
            </a:r>
            <a:r>
              <a:rPr sz="1200" spc="-10" dirty="0">
                <a:latin typeface="Calibri"/>
                <a:cs typeface="Calibri"/>
              </a:rPr>
              <a:t>value</a:t>
            </a:r>
            <a:r>
              <a:rPr sz="1200" spc="70" dirty="0">
                <a:latin typeface="Calibri"/>
                <a:cs typeface="Calibri"/>
              </a:rPr>
              <a:t> </a:t>
            </a:r>
            <a:r>
              <a:rPr sz="1200" spc="-10" dirty="0">
                <a:latin typeface="Calibri"/>
                <a:cs typeface="Calibri"/>
              </a:rPr>
              <a:t>is</a:t>
            </a:r>
            <a:r>
              <a:rPr sz="1200" spc="80" dirty="0">
                <a:latin typeface="Calibri"/>
                <a:cs typeface="Calibri"/>
              </a:rPr>
              <a:t> </a:t>
            </a:r>
            <a:r>
              <a:rPr sz="1200" spc="-5" dirty="0">
                <a:solidFill>
                  <a:srgbClr val="FF0000"/>
                </a:solidFill>
                <a:latin typeface="Calibri"/>
                <a:cs typeface="Calibri"/>
              </a:rPr>
              <a:t>decreased</a:t>
            </a:r>
            <a:r>
              <a:rPr sz="1200" spc="90" dirty="0">
                <a:solidFill>
                  <a:srgbClr val="FF0000"/>
                </a:solidFill>
                <a:latin typeface="Calibri"/>
                <a:cs typeface="Calibri"/>
              </a:rPr>
              <a:t> </a:t>
            </a:r>
            <a:r>
              <a:rPr sz="1200" spc="-5" dirty="0">
                <a:solidFill>
                  <a:srgbClr val="FF0000"/>
                </a:solidFill>
                <a:latin typeface="Calibri"/>
                <a:cs typeface="Calibri"/>
              </a:rPr>
              <a:t>by</a:t>
            </a:r>
            <a:r>
              <a:rPr sz="1200" spc="50" dirty="0">
                <a:solidFill>
                  <a:srgbClr val="FF0000"/>
                </a:solidFill>
                <a:latin typeface="Calibri"/>
                <a:cs typeface="Calibri"/>
              </a:rPr>
              <a:t> </a:t>
            </a:r>
            <a:r>
              <a:rPr sz="1200" spc="-10" dirty="0">
                <a:solidFill>
                  <a:srgbClr val="FF0000"/>
                </a:solidFill>
                <a:latin typeface="Calibri"/>
                <a:cs typeface="Calibri"/>
              </a:rPr>
              <a:t>one</a:t>
            </a:r>
            <a:r>
              <a:rPr sz="1200" spc="75" dirty="0">
                <a:solidFill>
                  <a:srgbClr val="FF0000"/>
                </a:solidFill>
                <a:latin typeface="Calibri"/>
                <a:cs typeface="Calibri"/>
              </a:rPr>
              <a:t> </a:t>
            </a:r>
            <a:r>
              <a:rPr sz="1200" spc="-10" dirty="0">
                <a:latin typeface="Calibri"/>
                <a:cs typeface="Calibri"/>
              </a:rPr>
              <a:t>in</a:t>
            </a:r>
            <a:r>
              <a:rPr sz="1200" spc="35" dirty="0">
                <a:latin typeface="Calibri"/>
                <a:cs typeface="Calibri"/>
              </a:rPr>
              <a:t> </a:t>
            </a:r>
            <a:r>
              <a:rPr sz="1200" spc="-5" dirty="0">
                <a:latin typeface="Calibri"/>
                <a:cs typeface="Calibri"/>
              </a:rPr>
              <a:t>the</a:t>
            </a:r>
            <a:r>
              <a:rPr sz="1200" spc="80" dirty="0">
                <a:latin typeface="Calibri"/>
                <a:cs typeface="Calibri"/>
              </a:rPr>
              <a:t> </a:t>
            </a:r>
            <a:r>
              <a:rPr sz="1200" spc="-5" dirty="0">
                <a:latin typeface="Calibri"/>
                <a:cs typeface="Calibri"/>
              </a:rPr>
              <a:t>wait</a:t>
            </a:r>
            <a:r>
              <a:rPr sz="1200" spc="50" dirty="0">
                <a:latin typeface="Calibri"/>
                <a:cs typeface="Calibri"/>
              </a:rPr>
              <a:t> </a:t>
            </a:r>
            <a:r>
              <a:rPr sz="1200" spc="-10" dirty="0">
                <a:latin typeface="Calibri"/>
                <a:cs typeface="Calibri"/>
              </a:rPr>
              <a:t>operation</a:t>
            </a:r>
            <a:r>
              <a:rPr sz="1200" spc="65" dirty="0">
                <a:latin typeface="Calibri"/>
                <a:cs typeface="Calibri"/>
              </a:rPr>
              <a:t> </a:t>
            </a:r>
            <a:r>
              <a:rPr sz="1200" spc="-5" dirty="0">
                <a:latin typeface="Calibri"/>
                <a:cs typeface="Calibri"/>
              </a:rPr>
              <a:t>when</a:t>
            </a:r>
            <a:r>
              <a:rPr sz="1200" spc="40" dirty="0">
                <a:latin typeface="Calibri"/>
                <a:cs typeface="Calibri"/>
              </a:rPr>
              <a:t> </a:t>
            </a:r>
            <a:r>
              <a:rPr sz="1200" spc="-5" dirty="0">
                <a:latin typeface="Calibri"/>
                <a:cs typeface="Calibri"/>
              </a:rPr>
              <a:t>the</a:t>
            </a:r>
            <a:r>
              <a:rPr sz="1200" spc="70" dirty="0">
                <a:latin typeface="Calibri"/>
                <a:cs typeface="Calibri"/>
              </a:rPr>
              <a:t> </a:t>
            </a:r>
            <a:r>
              <a:rPr sz="1200" spc="-5" dirty="0">
                <a:latin typeface="Calibri"/>
                <a:cs typeface="Calibri"/>
              </a:rPr>
              <a:t>process</a:t>
            </a:r>
            <a:r>
              <a:rPr sz="1200" spc="85" dirty="0">
                <a:latin typeface="Calibri"/>
                <a:cs typeface="Calibri"/>
              </a:rPr>
              <a:t> </a:t>
            </a:r>
            <a:r>
              <a:rPr sz="1200" spc="-10" dirty="0">
                <a:latin typeface="Calibri"/>
                <a:cs typeface="Calibri"/>
              </a:rPr>
              <a:t>left</a:t>
            </a:r>
            <a:r>
              <a:rPr sz="1200" spc="50" dirty="0">
                <a:latin typeface="Calibri"/>
                <a:cs typeface="Calibri"/>
              </a:rPr>
              <a:t> </a:t>
            </a:r>
            <a:r>
              <a:rPr sz="1200" spc="-5" dirty="0">
                <a:latin typeface="Calibri"/>
                <a:cs typeface="Calibri"/>
              </a:rPr>
              <a:t>the</a:t>
            </a:r>
            <a:r>
              <a:rPr sz="1200" spc="55" dirty="0">
                <a:latin typeface="Calibri"/>
                <a:cs typeface="Calibri"/>
              </a:rPr>
              <a:t> </a:t>
            </a:r>
            <a:r>
              <a:rPr sz="1200" spc="-5" dirty="0">
                <a:latin typeface="Calibri"/>
                <a:cs typeface="Calibri"/>
              </a:rPr>
              <a:t>critical</a:t>
            </a:r>
            <a:r>
              <a:rPr sz="1200" spc="60" dirty="0">
                <a:latin typeface="Calibri"/>
                <a:cs typeface="Calibri"/>
              </a:rPr>
              <a:t> </a:t>
            </a:r>
            <a:r>
              <a:rPr sz="1200" spc="-10" dirty="0">
                <a:latin typeface="Calibri"/>
                <a:cs typeface="Calibri"/>
              </a:rPr>
              <a:t>state.</a:t>
            </a:r>
            <a:r>
              <a:rPr sz="1200" spc="55" dirty="0">
                <a:latin typeface="Calibri"/>
                <a:cs typeface="Calibri"/>
              </a:rPr>
              <a:t> </a:t>
            </a:r>
            <a:r>
              <a:rPr sz="1200" spc="-5" dirty="0">
                <a:latin typeface="Calibri"/>
                <a:cs typeface="Calibri"/>
              </a:rPr>
              <a:t>So, </a:t>
            </a:r>
            <a:r>
              <a:rPr sz="1200" spc="-260" dirty="0">
                <a:latin typeface="Calibri"/>
                <a:cs typeface="Calibri"/>
              </a:rPr>
              <a:t> </a:t>
            </a:r>
            <a:r>
              <a:rPr sz="1200" dirty="0">
                <a:latin typeface="Calibri"/>
                <a:cs typeface="Calibri"/>
              </a:rPr>
              <a:t>to </a:t>
            </a:r>
            <a:r>
              <a:rPr sz="1200" spc="-10" dirty="0">
                <a:latin typeface="Calibri"/>
                <a:cs typeface="Calibri"/>
              </a:rPr>
              <a:t>counter </a:t>
            </a:r>
            <a:r>
              <a:rPr sz="1200" spc="-5" dirty="0">
                <a:latin typeface="Calibri"/>
                <a:cs typeface="Calibri"/>
              </a:rPr>
              <a:t>balance </a:t>
            </a:r>
            <a:r>
              <a:rPr sz="1200" dirty="0">
                <a:latin typeface="Calibri"/>
                <a:cs typeface="Calibri"/>
              </a:rPr>
              <a:t>the </a:t>
            </a:r>
            <a:r>
              <a:rPr sz="1200" spc="-5" dirty="0">
                <a:latin typeface="Calibri"/>
                <a:cs typeface="Calibri"/>
              </a:rPr>
              <a:t>decreased </a:t>
            </a:r>
            <a:r>
              <a:rPr sz="1200" dirty="0">
                <a:latin typeface="Calibri"/>
                <a:cs typeface="Calibri"/>
              </a:rPr>
              <a:t>number 1 we </a:t>
            </a:r>
            <a:r>
              <a:rPr sz="1200" spc="5" dirty="0">
                <a:latin typeface="Calibri"/>
                <a:cs typeface="Calibri"/>
              </a:rPr>
              <a:t>use </a:t>
            </a:r>
            <a:r>
              <a:rPr sz="1200" spc="-5" dirty="0">
                <a:latin typeface="Calibri"/>
                <a:cs typeface="Calibri"/>
              </a:rPr>
              <a:t>signal </a:t>
            </a:r>
            <a:r>
              <a:rPr sz="1200" spc="-10" dirty="0">
                <a:latin typeface="Calibri"/>
                <a:cs typeface="Calibri"/>
              </a:rPr>
              <a:t>operation </a:t>
            </a:r>
            <a:r>
              <a:rPr sz="1200" dirty="0">
                <a:latin typeface="Calibri"/>
                <a:cs typeface="Calibri"/>
              </a:rPr>
              <a:t>which </a:t>
            </a:r>
            <a:r>
              <a:rPr sz="1200" spc="-5" dirty="0">
                <a:latin typeface="Calibri"/>
                <a:cs typeface="Calibri"/>
              </a:rPr>
              <a:t>increments the </a:t>
            </a:r>
            <a:r>
              <a:rPr sz="1200" spc="-10" dirty="0">
                <a:latin typeface="Calibri"/>
                <a:cs typeface="Calibri"/>
              </a:rPr>
              <a:t>semaphore value. </a:t>
            </a:r>
            <a:r>
              <a:rPr sz="1200" spc="-5" dirty="0">
                <a:latin typeface="Calibri"/>
                <a:cs typeface="Calibri"/>
              </a:rPr>
              <a:t>This </a:t>
            </a:r>
            <a:r>
              <a:rPr sz="1200" spc="-10" dirty="0">
                <a:latin typeface="Calibri"/>
                <a:cs typeface="Calibri"/>
              </a:rPr>
              <a:t>induces </a:t>
            </a:r>
            <a:r>
              <a:rPr sz="1200" spc="-5" dirty="0">
                <a:latin typeface="Calibri"/>
                <a:cs typeface="Calibri"/>
              </a:rPr>
              <a:t> the </a:t>
            </a:r>
            <a:r>
              <a:rPr sz="1200" spc="-10" dirty="0">
                <a:latin typeface="Calibri"/>
                <a:cs typeface="Calibri"/>
              </a:rPr>
              <a:t>critical</a:t>
            </a:r>
            <a:r>
              <a:rPr sz="1200" spc="30" dirty="0">
                <a:latin typeface="Calibri"/>
                <a:cs typeface="Calibri"/>
              </a:rPr>
              <a:t> </a:t>
            </a:r>
            <a:r>
              <a:rPr sz="1200" spc="-5" dirty="0">
                <a:latin typeface="Calibri"/>
                <a:cs typeface="Calibri"/>
              </a:rPr>
              <a:t>section</a:t>
            </a:r>
            <a:r>
              <a:rPr sz="1200" spc="10" dirty="0">
                <a:latin typeface="Calibri"/>
                <a:cs typeface="Calibri"/>
              </a:rPr>
              <a:t> </a:t>
            </a:r>
            <a:r>
              <a:rPr sz="1200" dirty="0">
                <a:latin typeface="Calibri"/>
                <a:cs typeface="Calibri"/>
              </a:rPr>
              <a:t>to</a:t>
            </a:r>
            <a:r>
              <a:rPr sz="1200" spc="5" dirty="0">
                <a:latin typeface="Calibri"/>
                <a:cs typeface="Calibri"/>
              </a:rPr>
              <a:t> </a:t>
            </a:r>
            <a:r>
              <a:rPr sz="1200" spc="-10" dirty="0">
                <a:latin typeface="Calibri"/>
                <a:cs typeface="Calibri"/>
              </a:rPr>
              <a:t>receive</a:t>
            </a:r>
            <a:r>
              <a:rPr sz="1200" spc="-5" dirty="0">
                <a:latin typeface="Calibri"/>
                <a:cs typeface="Calibri"/>
              </a:rPr>
              <a:t> </a:t>
            </a:r>
            <a:r>
              <a:rPr sz="1200" spc="-15" dirty="0">
                <a:latin typeface="Calibri"/>
                <a:cs typeface="Calibri"/>
              </a:rPr>
              <a:t>more</a:t>
            </a:r>
            <a:r>
              <a:rPr sz="1200" spc="45" dirty="0">
                <a:latin typeface="Calibri"/>
                <a:cs typeface="Calibri"/>
              </a:rPr>
              <a:t> </a:t>
            </a:r>
            <a:r>
              <a:rPr sz="1200" spc="-5" dirty="0">
                <a:latin typeface="Calibri"/>
                <a:cs typeface="Calibri"/>
              </a:rPr>
              <a:t>and</a:t>
            </a:r>
            <a:r>
              <a:rPr sz="1200" spc="5" dirty="0">
                <a:latin typeface="Calibri"/>
                <a:cs typeface="Calibri"/>
              </a:rPr>
              <a:t> </a:t>
            </a:r>
            <a:r>
              <a:rPr sz="1200" spc="-15" dirty="0">
                <a:latin typeface="Calibri"/>
                <a:cs typeface="Calibri"/>
              </a:rPr>
              <a:t>more</a:t>
            </a:r>
            <a:r>
              <a:rPr sz="1200" spc="15" dirty="0">
                <a:latin typeface="Calibri"/>
                <a:cs typeface="Calibri"/>
              </a:rPr>
              <a:t> </a:t>
            </a:r>
            <a:r>
              <a:rPr sz="1200" spc="-5" dirty="0">
                <a:latin typeface="Calibri"/>
                <a:cs typeface="Calibri"/>
              </a:rPr>
              <a:t>processes</a:t>
            </a:r>
            <a:r>
              <a:rPr sz="1200" spc="30" dirty="0">
                <a:latin typeface="Calibri"/>
                <a:cs typeface="Calibri"/>
              </a:rPr>
              <a:t> </a:t>
            </a:r>
            <a:r>
              <a:rPr sz="1200" spc="-10" dirty="0">
                <a:latin typeface="Calibri"/>
                <a:cs typeface="Calibri"/>
              </a:rPr>
              <a:t>into</a:t>
            </a:r>
            <a:r>
              <a:rPr sz="1200" spc="5" dirty="0">
                <a:latin typeface="Calibri"/>
                <a:cs typeface="Calibri"/>
              </a:rPr>
              <a:t> </a:t>
            </a:r>
            <a:r>
              <a:rPr sz="1200" spc="-5" dirty="0">
                <a:latin typeface="Calibri"/>
                <a:cs typeface="Calibri"/>
              </a:rPr>
              <a:t>it.</a:t>
            </a:r>
            <a:endParaRPr sz="1200">
              <a:latin typeface="Calibri"/>
              <a:cs typeface="Calibri"/>
            </a:endParaRPr>
          </a:p>
          <a:p>
            <a:pPr marL="12700" algn="just">
              <a:lnSpc>
                <a:spcPct val="100000"/>
              </a:lnSpc>
              <a:spcBef>
                <a:spcPts val="5"/>
              </a:spcBef>
            </a:pPr>
            <a:r>
              <a:rPr sz="1200" spc="-10" dirty="0">
                <a:latin typeface="Calibri"/>
                <a:cs typeface="Calibri"/>
              </a:rPr>
              <a:t>The</a:t>
            </a:r>
            <a:r>
              <a:rPr sz="1200" spc="90" dirty="0">
                <a:latin typeface="Calibri"/>
                <a:cs typeface="Calibri"/>
              </a:rPr>
              <a:t> </a:t>
            </a:r>
            <a:r>
              <a:rPr sz="1200" spc="-5" dirty="0">
                <a:latin typeface="Calibri"/>
                <a:cs typeface="Calibri"/>
              </a:rPr>
              <a:t>most</a:t>
            </a:r>
            <a:r>
              <a:rPr sz="1200" spc="95" dirty="0">
                <a:latin typeface="Calibri"/>
                <a:cs typeface="Calibri"/>
              </a:rPr>
              <a:t> </a:t>
            </a:r>
            <a:r>
              <a:rPr sz="1200" spc="-5" dirty="0">
                <a:latin typeface="Calibri"/>
                <a:cs typeface="Calibri"/>
              </a:rPr>
              <a:t>important</a:t>
            </a:r>
            <a:r>
              <a:rPr sz="1200" spc="95" dirty="0">
                <a:latin typeface="Calibri"/>
                <a:cs typeface="Calibri"/>
              </a:rPr>
              <a:t> </a:t>
            </a:r>
            <a:r>
              <a:rPr sz="1200" spc="-5" dirty="0">
                <a:latin typeface="Calibri"/>
                <a:cs typeface="Calibri"/>
              </a:rPr>
              <a:t>part</a:t>
            </a:r>
            <a:r>
              <a:rPr sz="1200" spc="100" dirty="0">
                <a:latin typeface="Calibri"/>
                <a:cs typeface="Calibri"/>
              </a:rPr>
              <a:t> </a:t>
            </a:r>
            <a:r>
              <a:rPr sz="1200" spc="-10" dirty="0">
                <a:latin typeface="Calibri"/>
                <a:cs typeface="Calibri"/>
              </a:rPr>
              <a:t>is</a:t>
            </a:r>
            <a:r>
              <a:rPr sz="1200" spc="95" dirty="0">
                <a:latin typeface="Calibri"/>
                <a:cs typeface="Calibri"/>
              </a:rPr>
              <a:t> </a:t>
            </a:r>
            <a:r>
              <a:rPr sz="1200" spc="-5" dirty="0">
                <a:latin typeface="Calibri"/>
                <a:cs typeface="Calibri"/>
              </a:rPr>
              <a:t>that</a:t>
            </a:r>
            <a:r>
              <a:rPr sz="1200" spc="100" dirty="0">
                <a:latin typeface="Calibri"/>
                <a:cs typeface="Calibri"/>
              </a:rPr>
              <a:t> </a:t>
            </a:r>
            <a:r>
              <a:rPr sz="1200" spc="-10" dirty="0">
                <a:latin typeface="Calibri"/>
                <a:cs typeface="Calibri"/>
              </a:rPr>
              <a:t>this</a:t>
            </a:r>
            <a:r>
              <a:rPr sz="1200" spc="100" dirty="0">
                <a:latin typeface="Calibri"/>
                <a:cs typeface="Calibri"/>
              </a:rPr>
              <a:t> </a:t>
            </a:r>
            <a:r>
              <a:rPr sz="1200" spc="-5" dirty="0">
                <a:latin typeface="Calibri"/>
                <a:cs typeface="Calibri"/>
              </a:rPr>
              <a:t>Signal</a:t>
            </a:r>
            <a:r>
              <a:rPr sz="1200" spc="85" dirty="0">
                <a:latin typeface="Calibri"/>
                <a:cs typeface="Calibri"/>
              </a:rPr>
              <a:t> </a:t>
            </a:r>
            <a:r>
              <a:rPr sz="1200" spc="-10" dirty="0">
                <a:latin typeface="Calibri"/>
                <a:cs typeface="Calibri"/>
              </a:rPr>
              <a:t>Operation</a:t>
            </a:r>
            <a:r>
              <a:rPr sz="1200" spc="85" dirty="0">
                <a:latin typeface="Calibri"/>
                <a:cs typeface="Calibri"/>
              </a:rPr>
              <a:t> </a:t>
            </a:r>
            <a:r>
              <a:rPr sz="1200" spc="-5" dirty="0">
                <a:latin typeface="Calibri"/>
                <a:cs typeface="Calibri"/>
              </a:rPr>
              <a:t>or</a:t>
            </a:r>
            <a:r>
              <a:rPr sz="1200" spc="105" dirty="0">
                <a:latin typeface="Calibri"/>
                <a:cs typeface="Calibri"/>
              </a:rPr>
              <a:t> </a:t>
            </a:r>
            <a:r>
              <a:rPr sz="1200" dirty="0">
                <a:latin typeface="Calibri"/>
                <a:cs typeface="Calibri"/>
              </a:rPr>
              <a:t>V</a:t>
            </a:r>
            <a:r>
              <a:rPr sz="1200" spc="80" dirty="0">
                <a:latin typeface="Calibri"/>
                <a:cs typeface="Calibri"/>
              </a:rPr>
              <a:t> </a:t>
            </a:r>
            <a:r>
              <a:rPr sz="1200" spc="-5" dirty="0">
                <a:latin typeface="Calibri"/>
                <a:cs typeface="Calibri"/>
              </a:rPr>
              <a:t>Function</a:t>
            </a:r>
            <a:r>
              <a:rPr sz="1200" spc="85" dirty="0">
                <a:latin typeface="Calibri"/>
                <a:cs typeface="Calibri"/>
              </a:rPr>
              <a:t> </a:t>
            </a:r>
            <a:r>
              <a:rPr sz="1200" spc="-10" dirty="0">
                <a:latin typeface="Calibri"/>
                <a:cs typeface="Calibri"/>
              </a:rPr>
              <a:t>is</a:t>
            </a:r>
            <a:r>
              <a:rPr sz="1200" spc="100" dirty="0">
                <a:latin typeface="Calibri"/>
                <a:cs typeface="Calibri"/>
              </a:rPr>
              <a:t> </a:t>
            </a:r>
            <a:r>
              <a:rPr sz="1200" spc="-10" dirty="0">
                <a:latin typeface="Calibri"/>
                <a:cs typeface="Calibri"/>
              </a:rPr>
              <a:t>executed</a:t>
            </a:r>
            <a:r>
              <a:rPr sz="1200" spc="110" dirty="0">
                <a:latin typeface="Calibri"/>
                <a:cs typeface="Calibri"/>
              </a:rPr>
              <a:t> </a:t>
            </a:r>
            <a:r>
              <a:rPr sz="1200" spc="-10" dirty="0">
                <a:latin typeface="Calibri"/>
                <a:cs typeface="Calibri"/>
              </a:rPr>
              <a:t>only</a:t>
            </a:r>
            <a:r>
              <a:rPr sz="1200" spc="100" dirty="0">
                <a:latin typeface="Calibri"/>
                <a:cs typeface="Calibri"/>
              </a:rPr>
              <a:t> </a:t>
            </a:r>
            <a:r>
              <a:rPr sz="1200" spc="-5" dirty="0">
                <a:latin typeface="Calibri"/>
                <a:cs typeface="Calibri"/>
              </a:rPr>
              <a:t>when</a:t>
            </a:r>
            <a:r>
              <a:rPr sz="1200" spc="85" dirty="0">
                <a:latin typeface="Calibri"/>
                <a:cs typeface="Calibri"/>
              </a:rPr>
              <a:t> </a:t>
            </a:r>
            <a:r>
              <a:rPr sz="1200" spc="-5" dirty="0">
                <a:latin typeface="Calibri"/>
                <a:cs typeface="Calibri"/>
              </a:rPr>
              <a:t>the</a:t>
            </a:r>
            <a:r>
              <a:rPr sz="1200" spc="95" dirty="0">
                <a:latin typeface="Calibri"/>
                <a:cs typeface="Calibri"/>
              </a:rPr>
              <a:t> </a:t>
            </a:r>
            <a:r>
              <a:rPr sz="1200" spc="-5" dirty="0">
                <a:latin typeface="Calibri"/>
                <a:cs typeface="Calibri"/>
              </a:rPr>
              <a:t>process</a:t>
            </a:r>
            <a:r>
              <a:rPr sz="1200" spc="100" dirty="0">
                <a:latin typeface="Calibri"/>
                <a:cs typeface="Calibri"/>
              </a:rPr>
              <a:t> </a:t>
            </a:r>
            <a:r>
              <a:rPr sz="1200" spc="-5" dirty="0">
                <a:latin typeface="Calibri"/>
                <a:cs typeface="Calibri"/>
              </a:rPr>
              <a:t>comes</a:t>
            </a:r>
            <a:r>
              <a:rPr sz="1200" spc="95" dirty="0">
                <a:latin typeface="Calibri"/>
                <a:cs typeface="Calibri"/>
              </a:rPr>
              <a:t> </a:t>
            </a:r>
            <a:r>
              <a:rPr sz="1200" spc="-10" dirty="0">
                <a:latin typeface="Calibri"/>
                <a:cs typeface="Calibri"/>
              </a:rPr>
              <a:t>out</a:t>
            </a:r>
            <a:r>
              <a:rPr sz="1200" spc="90" dirty="0">
                <a:latin typeface="Calibri"/>
                <a:cs typeface="Calibri"/>
              </a:rPr>
              <a:t> </a:t>
            </a:r>
            <a:r>
              <a:rPr sz="1200" spc="-5" dirty="0">
                <a:latin typeface="Calibri"/>
                <a:cs typeface="Calibri"/>
              </a:rPr>
              <a:t>of</a:t>
            </a:r>
            <a:r>
              <a:rPr sz="1200" spc="85" dirty="0">
                <a:latin typeface="Calibri"/>
                <a:cs typeface="Calibri"/>
              </a:rPr>
              <a:t> </a:t>
            </a:r>
            <a:r>
              <a:rPr sz="1200" spc="-5" dirty="0">
                <a:latin typeface="Calibri"/>
                <a:cs typeface="Calibri"/>
              </a:rPr>
              <a:t>the</a:t>
            </a:r>
            <a:endParaRPr sz="1200">
              <a:latin typeface="Calibri"/>
              <a:cs typeface="Calibri"/>
            </a:endParaRPr>
          </a:p>
          <a:p>
            <a:pPr marL="12700" algn="just">
              <a:lnSpc>
                <a:spcPct val="100000"/>
              </a:lnSpc>
            </a:pPr>
            <a:r>
              <a:rPr sz="1200" spc="-10" dirty="0">
                <a:latin typeface="Calibri"/>
                <a:cs typeface="Calibri"/>
              </a:rPr>
              <a:t>critical</a:t>
            </a:r>
            <a:r>
              <a:rPr sz="1200" spc="35" dirty="0">
                <a:latin typeface="Calibri"/>
                <a:cs typeface="Calibri"/>
              </a:rPr>
              <a:t> </a:t>
            </a:r>
            <a:r>
              <a:rPr sz="1200" spc="-5" dirty="0">
                <a:latin typeface="Calibri"/>
                <a:cs typeface="Calibri"/>
              </a:rPr>
              <a:t>section.</a:t>
            </a:r>
            <a:r>
              <a:rPr sz="1200" spc="35" dirty="0">
                <a:latin typeface="Calibri"/>
                <a:cs typeface="Calibri"/>
              </a:rPr>
              <a:t> </a:t>
            </a:r>
            <a:r>
              <a:rPr sz="1200" spc="-10" dirty="0">
                <a:latin typeface="Calibri"/>
                <a:cs typeface="Calibri"/>
              </a:rPr>
              <a:t>The</a:t>
            </a:r>
            <a:r>
              <a:rPr sz="1200" spc="25" dirty="0">
                <a:latin typeface="Calibri"/>
                <a:cs typeface="Calibri"/>
              </a:rPr>
              <a:t> </a:t>
            </a:r>
            <a:r>
              <a:rPr sz="1200" spc="-10" dirty="0">
                <a:latin typeface="Calibri"/>
                <a:cs typeface="Calibri"/>
              </a:rPr>
              <a:t>value</a:t>
            </a:r>
            <a:r>
              <a:rPr sz="1200" spc="-5" dirty="0">
                <a:latin typeface="Calibri"/>
                <a:cs typeface="Calibri"/>
              </a:rPr>
              <a:t> </a:t>
            </a:r>
            <a:r>
              <a:rPr sz="1200" spc="-10" dirty="0">
                <a:latin typeface="Calibri"/>
                <a:cs typeface="Calibri"/>
              </a:rPr>
              <a:t>of</a:t>
            </a:r>
            <a:r>
              <a:rPr sz="1200" spc="15" dirty="0">
                <a:latin typeface="Calibri"/>
                <a:cs typeface="Calibri"/>
              </a:rPr>
              <a:t> </a:t>
            </a:r>
            <a:r>
              <a:rPr sz="1200" spc="-10" dirty="0">
                <a:latin typeface="Calibri"/>
                <a:cs typeface="Calibri"/>
              </a:rPr>
              <a:t>semaphore</a:t>
            </a:r>
            <a:r>
              <a:rPr sz="1200" spc="55" dirty="0">
                <a:latin typeface="Calibri"/>
                <a:cs typeface="Calibri"/>
              </a:rPr>
              <a:t> </a:t>
            </a:r>
            <a:r>
              <a:rPr sz="1200" spc="-5" dirty="0">
                <a:latin typeface="Calibri"/>
                <a:cs typeface="Calibri"/>
              </a:rPr>
              <a:t>cannot</a:t>
            </a:r>
            <a:r>
              <a:rPr sz="1200" spc="30" dirty="0">
                <a:latin typeface="Calibri"/>
                <a:cs typeface="Calibri"/>
              </a:rPr>
              <a:t> </a:t>
            </a:r>
            <a:r>
              <a:rPr sz="1200" spc="-5" dirty="0">
                <a:latin typeface="Calibri"/>
                <a:cs typeface="Calibri"/>
              </a:rPr>
              <a:t>be</a:t>
            </a:r>
            <a:r>
              <a:rPr sz="1200" dirty="0">
                <a:latin typeface="Calibri"/>
                <a:cs typeface="Calibri"/>
              </a:rPr>
              <a:t> </a:t>
            </a:r>
            <a:r>
              <a:rPr sz="1200" spc="-10" dirty="0">
                <a:latin typeface="Calibri"/>
                <a:cs typeface="Calibri"/>
              </a:rPr>
              <a:t>incremented</a:t>
            </a:r>
            <a:r>
              <a:rPr sz="1200" spc="45" dirty="0">
                <a:latin typeface="Calibri"/>
                <a:cs typeface="Calibri"/>
              </a:rPr>
              <a:t> </a:t>
            </a:r>
            <a:r>
              <a:rPr sz="1200" spc="-15" dirty="0">
                <a:latin typeface="Calibri"/>
                <a:cs typeface="Calibri"/>
              </a:rPr>
              <a:t>before</a:t>
            </a:r>
            <a:r>
              <a:rPr sz="1200" spc="25" dirty="0">
                <a:latin typeface="Calibri"/>
                <a:cs typeface="Calibri"/>
              </a:rPr>
              <a:t> </a:t>
            </a:r>
            <a:r>
              <a:rPr sz="1200" spc="-5" dirty="0">
                <a:latin typeface="Calibri"/>
                <a:cs typeface="Calibri"/>
              </a:rPr>
              <a:t>the</a:t>
            </a:r>
            <a:r>
              <a:rPr sz="1200" spc="5" dirty="0">
                <a:latin typeface="Calibri"/>
                <a:cs typeface="Calibri"/>
              </a:rPr>
              <a:t> </a:t>
            </a:r>
            <a:r>
              <a:rPr sz="1200" spc="-10" dirty="0">
                <a:latin typeface="Calibri"/>
                <a:cs typeface="Calibri"/>
              </a:rPr>
              <a:t>exit</a:t>
            </a:r>
            <a:r>
              <a:rPr sz="1200" spc="35" dirty="0">
                <a:latin typeface="Calibri"/>
                <a:cs typeface="Calibri"/>
              </a:rPr>
              <a:t> </a:t>
            </a:r>
            <a:r>
              <a:rPr sz="1200" spc="-10" dirty="0">
                <a:latin typeface="Calibri"/>
                <a:cs typeface="Calibri"/>
              </a:rPr>
              <a:t>of</a:t>
            </a:r>
            <a:r>
              <a:rPr sz="1200" spc="15" dirty="0">
                <a:latin typeface="Calibri"/>
                <a:cs typeface="Calibri"/>
              </a:rPr>
              <a:t> </a:t>
            </a:r>
            <a:r>
              <a:rPr sz="1200" spc="-10" dirty="0">
                <a:latin typeface="Calibri"/>
                <a:cs typeface="Calibri"/>
              </a:rPr>
              <a:t>process</a:t>
            </a:r>
            <a:r>
              <a:rPr sz="1200" spc="35" dirty="0">
                <a:latin typeface="Calibri"/>
                <a:cs typeface="Calibri"/>
              </a:rPr>
              <a:t> </a:t>
            </a:r>
            <a:r>
              <a:rPr sz="1200" spc="-15" dirty="0">
                <a:latin typeface="Calibri"/>
                <a:cs typeface="Calibri"/>
              </a:rPr>
              <a:t>from</a:t>
            </a:r>
            <a:r>
              <a:rPr sz="1200" spc="50" dirty="0">
                <a:latin typeface="Calibri"/>
                <a:cs typeface="Calibri"/>
              </a:rPr>
              <a:t> </a:t>
            </a:r>
            <a:r>
              <a:rPr sz="1200" spc="-5" dirty="0">
                <a:latin typeface="Calibri"/>
                <a:cs typeface="Calibri"/>
              </a:rPr>
              <a:t>the</a:t>
            </a:r>
            <a:r>
              <a:rPr sz="1200" dirty="0">
                <a:latin typeface="Calibri"/>
                <a:cs typeface="Calibri"/>
              </a:rPr>
              <a:t> </a:t>
            </a:r>
            <a:r>
              <a:rPr sz="1200" spc="-10" dirty="0">
                <a:latin typeface="Calibri"/>
                <a:cs typeface="Calibri"/>
              </a:rPr>
              <a:t>critical</a:t>
            </a:r>
            <a:r>
              <a:rPr sz="1200" spc="40" dirty="0">
                <a:latin typeface="Calibri"/>
                <a:cs typeface="Calibri"/>
              </a:rPr>
              <a:t> </a:t>
            </a:r>
            <a:r>
              <a:rPr sz="1200" spc="-5" dirty="0">
                <a:latin typeface="Calibri"/>
                <a:cs typeface="Calibri"/>
              </a:rPr>
              <a:t>section</a:t>
            </a:r>
            <a:endParaRPr sz="12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844" y="399034"/>
            <a:ext cx="4695825"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AF50"/>
                </a:solidFill>
                <a:latin typeface="Calibri"/>
                <a:cs typeface="Calibri"/>
              </a:rPr>
              <a:t>Basic</a:t>
            </a:r>
            <a:r>
              <a:rPr sz="1800" b="1" spc="5" dirty="0">
                <a:solidFill>
                  <a:srgbClr val="00AF50"/>
                </a:solidFill>
                <a:latin typeface="Calibri"/>
                <a:cs typeface="Calibri"/>
              </a:rPr>
              <a:t> </a:t>
            </a:r>
            <a:r>
              <a:rPr sz="1800" b="1" spc="-10" dirty="0">
                <a:solidFill>
                  <a:srgbClr val="00AF50"/>
                </a:solidFill>
                <a:latin typeface="Calibri"/>
                <a:cs typeface="Calibri"/>
              </a:rPr>
              <a:t>Algorithm</a:t>
            </a:r>
            <a:r>
              <a:rPr sz="1800" b="1" spc="-5" dirty="0">
                <a:solidFill>
                  <a:srgbClr val="00AF50"/>
                </a:solidFill>
                <a:latin typeface="Calibri"/>
                <a:cs typeface="Calibri"/>
              </a:rPr>
              <a:t> of</a:t>
            </a:r>
            <a:r>
              <a:rPr sz="1800" b="1" dirty="0">
                <a:solidFill>
                  <a:srgbClr val="00AF50"/>
                </a:solidFill>
                <a:latin typeface="Calibri"/>
                <a:cs typeface="Calibri"/>
              </a:rPr>
              <a:t> V</a:t>
            </a:r>
            <a:r>
              <a:rPr sz="1800" b="1" spc="10" dirty="0">
                <a:solidFill>
                  <a:srgbClr val="00AF50"/>
                </a:solidFill>
                <a:latin typeface="Calibri"/>
                <a:cs typeface="Calibri"/>
              </a:rPr>
              <a:t> </a:t>
            </a:r>
            <a:r>
              <a:rPr sz="1800" b="1" spc="-10" dirty="0">
                <a:solidFill>
                  <a:srgbClr val="00AF50"/>
                </a:solidFill>
                <a:latin typeface="Calibri"/>
                <a:cs typeface="Calibri"/>
              </a:rPr>
              <a:t>Function</a:t>
            </a:r>
            <a:r>
              <a:rPr sz="1800" b="1" spc="15" dirty="0">
                <a:solidFill>
                  <a:srgbClr val="00AF50"/>
                </a:solidFill>
                <a:latin typeface="Calibri"/>
                <a:cs typeface="Calibri"/>
              </a:rPr>
              <a:t> </a:t>
            </a:r>
            <a:r>
              <a:rPr sz="1800" b="1" spc="-5" dirty="0">
                <a:solidFill>
                  <a:srgbClr val="00AF50"/>
                </a:solidFill>
                <a:latin typeface="Calibri"/>
                <a:cs typeface="Calibri"/>
              </a:rPr>
              <a:t>or</a:t>
            </a:r>
            <a:r>
              <a:rPr sz="1800" b="1" spc="5" dirty="0">
                <a:solidFill>
                  <a:srgbClr val="00AF50"/>
                </a:solidFill>
                <a:latin typeface="Calibri"/>
                <a:cs typeface="Calibri"/>
              </a:rPr>
              <a:t> </a:t>
            </a:r>
            <a:r>
              <a:rPr sz="1800" b="1" spc="-10" dirty="0">
                <a:solidFill>
                  <a:srgbClr val="00AF50"/>
                </a:solidFill>
                <a:latin typeface="Calibri"/>
                <a:cs typeface="Calibri"/>
              </a:rPr>
              <a:t>Signal</a:t>
            </a:r>
            <a:r>
              <a:rPr sz="1800" b="1" spc="10" dirty="0">
                <a:solidFill>
                  <a:srgbClr val="00AF50"/>
                </a:solidFill>
                <a:latin typeface="Calibri"/>
                <a:cs typeface="Calibri"/>
              </a:rPr>
              <a:t> </a:t>
            </a:r>
            <a:r>
              <a:rPr sz="1800" b="1" spc="-15" dirty="0">
                <a:solidFill>
                  <a:srgbClr val="00AF50"/>
                </a:solidFill>
                <a:latin typeface="Calibri"/>
                <a:cs typeface="Calibri"/>
              </a:rPr>
              <a:t>Operation</a:t>
            </a:r>
            <a:endParaRPr sz="1800">
              <a:latin typeface="Calibri"/>
              <a:cs typeface="Calibri"/>
            </a:endParaRPr>
          </a:p>
          <a:p>
            <a:pPr marL="12700">
              <a:lnSpc>
                <a:spcPct val="100000"/>
              </a:lnSpc>
            </a:pPr>
            <a:r>
              <a:rPr sz="1800" dirty="0"/>
              <a:t>V</a:t>
            </a:r>
            <a:r>
              <a:rPr sz="1800" spc="-5" dirty="0"/>
              <a:t> </a:t>
            </a:r>
            <a:r>
              <a:rPr sz="1800" spc="-10" dirty="0"/>
              <a:t>(Semaphore</a:t>
            </a:r>
            <a:r>
              <a:rPr sz="1800" spc="30" dirty="0"/>
              <a:t> </a:t>
            </a:r>
            <a:r>
              <a:rPr sz="1800" spc="-10" dirty="0"/>
              <a:t>value)</a:t>
            </a:r>
            <a:endParaRPr sz="1800"/>
          </a:p>
        </p:txBody>
      </p:sp>
      <p:sp>
        <p:nvSpPr>
          <p:cNvPr id="3" name="object 3"/>
          <p:cNvSpPr txBox="1"/>
          <p:nvPr/>
        </p:nvSpPr>
        <p:spPr>
          <a:xfrm>
            <a:off x="764844" y="948054"/>
            <a:ext cx="7692390" cy="489394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endParaRPr sz="1800">
              <a:latin typeface="Calibri"/>
              <a:cs typeface="Calibri"/>
            </a:endParaRPr>
          </a:p>
          <a:p>
            <a:pPr marL="12700">
              <a:lnSpc>
                <a:spcPct val="100000"/>
              </a:lnSpc>
            </a:pPr>
            <a:r>
              <a:rPr sz="1800" dirty="0">
                <a:latin typeface="Calibri"/>
                <a:cs typeface="Calibri"/>
              </a:rPr>
              <a:t>If </a:t>
            </a:r>
            <a:r>
              <a:rPr sz="1800" spc="-5" dirty="0">
                <a:latin typeface="Calibri"/>
                <a:cs typeface="Calibri"/>
              </a:rPr>
              <a:t>the</a:t>
            </a:r>
            <a:r>
              <a:rPr sz="1800" spc="20"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goes</a:t>
            </a:r>
            <a:r>
              <a:rPr sz="1800" spc="15" dirty="0">
                <a:latin typeface="Calibri"/>
                <a:cs typeface="Calibri"/>
              </a:rPr>
              <a:t> </a:t>
            </a:r>
            <a:r>
              <a:rPr sz="1800" spc="-5" dirty="0">
                <a:latin typeface="Calibri"/>
                <a:cs typeface="Calibri"/>
              </a:rPr>
              <a:t>out</a:t>
            </a:r>
            <a:r>
              <a:rPr sz="1800" spc="20" dirty="0">
                <a:latin typeface="Calibri"/>
                <a:cs typeface="Calibri"/>
              </a:rPr>
              <a:t> </a:t>
            </a:r>
            <a:r>
              <a:rPr sz="1800" dirty="0">
                <a:latin typeface="Calibri"/>
                <a:cs typeface="Calibri"/>
              </a:rPr>
              <a:t>of</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critical</a:t>
            </a:r>
            <a:r>
              <a:rPr sz="1800" spc="5" dirty="0">
                <a:latin typeface="Calibri"/>
                <a:cs typeface="Calibri"/>
              </a:rPr>
              <a:t> </a:t>
            </a:r>
            <a:r>
              <a:rPr sz="1800" spc="-5" dirty="0">
                <a:latin typeface="Calibri"/>
                <a:cs typeface="Calibri"/>
              </a:rPr>
              <a:t>section</a:t>
            </a:r>
            <a:r>
              <a:rPr sz="1800" spc="20" dirty="0">
                <a:latin typeface="Calibri"/>
                <a:cs typeface="Calibri"/>
              </a:rPr>
              <a:t> </a:t>
            </a:r>
            <a:r>
              <a:rPr sz="1800" spc="-10" dirty="0">
                <a:latin typeface="Calibri"/>
                <a:cs typeface="Calibri"/>
              </a:rPr>
              <a:t>then</a:t>
            </a:r>
            <a:r>
              <a:rPr sz="1800" spc="40" dirty="0">
                <a:latin typeface="Calibri"/>
                <a:cs typeface="Calibri"/>
              </a:rPr>
              <a:t> </a:t>
            </a:r>
            <a:r>
              <a:rPr sz="1800" spc="-5" dirty="0">
                <a:latin typeface="Calibri"/>
                <a:cs typeface="Calibri"/>
              </a:rPr>
              <a:t>add</a:t>
            </a:r>
            <a:r>
              <a:rPr sz="1800" spc="15" dirty="0">
                <a:latin typeface="Calibri"/>
                <a:cs typeface="Calibri"/>
              </a:rPr>
              <a:t> </a:t>
            </a:r>
            <a:r>
              <a:rPr sz="1800" dirty="0">
                <a:latin typeface="Calibri"/>
                <a:cs typeface="Calibri"/>
              </a:rPr>
              <a:t>1</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semaphore</a:t>
            </a:r>
            <a:r>
              <a:rPr sz="1800" spc="25" dirty="0">
                <a:latin typeface="Calibri"/>
                <a:cs typeface="Calibri"/>
              </a:rPr>
              <a:t> </a:t>
            </a:r>
            <a:r>
              <a:rPr sz="1800" spc="-10" dirty="0">
                <a:latin typeface="Calibri"/>
                <a:cs typeface="Calibri"/>
              </a:rPr>
              <a:t>valu</a:t>
            </a:r>
            <a:endParaRPr sz="1800">
              <a:latin typeface="Calibri"/>
              <a:cs typeface="Calibri"/>
            </a:endParaRPr>
          </a:p>
          <a:p>
            <a:pPr marL="12700">
              <a:lnSpc>
                <a:spcPct val="100000"/>
              </a:lnSpc>
            </a:pPr>
            <a:r>
              <a:rPr sz="1800" dirty="0">
                <a:latin typeface="Calibri"/>
                <a:cs typeface="Calibri"/>
              </a:rPr>
              <a:t>e</a:t>
            </a:r>
            <a:endParaRPr sz="1800">
              <a:latin typeface="Calibri"/>
              <a:cs typeface="Calibri"/>
            </a:endParaRPr>
          </a:p>
          <a:p>
            <a:pPr marL="12700">
              <a:lnSpc>
                <a:spcPct val="100000"/>
              </a:lnSpc>
            </a:pPr>
            <a:r>
              <a:rPr sz="1800" spc="-5" dirty="0">
                <a:latin typeface="Calibri"/>
                <a:cs typeface="Calibri"/>
              </a:rPr>
              <a:t>Else</a:t>
            </a:r>
            <a:r>
              <a:rPr sz="1800" spc="10" dirty="0">
                <a:latin typeface="Calibri"/>
                <a:cs typeface="Calibri"/>
              </a:rPr>
              <a:t> </a:t>
            </a:r>
            <a:r>
              <a:rPr sz="1800" spc="-15" dirty="0">
                <a:latin typeface="Calibri"/>
                <a:cs typeface="Calibri"/>
              </a:rPr>
              <a:t>keep</a:t>
            </a:r>
            <a:r>
              <a:rPr sz="1800" dirty="0">
                <a:latin typeface="Calibri"/>
                <a:cs typeface="Calibri"/>
              </a:rPr>
              <a:t> </a:t>
            </a:r>
            <a:r>
              <a:rPr sz="1800" spc="-5" dirty="0">
                <a:latin typeface="Calibri"/>
                <a:cs typeface="Calibri"/>
              </a:rPr>
              <a:t>calm </a:t>
            </a:r>
            <a:r>
              <a:rPr sz="1800" spc="-15" dirty="0">
                <a:latin typeface="Calibri"/>
                <a:cs typeface="Calibri"/>
              </a:rPr>
              <a:t>until</a:t>
            </a:r>
            <a:r>
              <a:rPr sz="1800" spc="35" dirty="0">
                <a:latin typeface="Calibri"/>
                <a:cs typeface="Calibri"/>
              </a:rPr>
              <a:t> </a:t>
            </a:r>
            <a:r>
              <a:rPr sz="1800" spc="-10" dirty="0">
                <a:latin typeface="Calibri"/>
                <a:cs typeface="Calibri"/>
              </a:rPr>
              <a:t>process</a:t>
            </a:r>
            <a:r>
              <a:rPr sz="1800" spc="15" dirty="0">
                <a:latin typeface="Calibri"/>
                <a:cs typeface="Calibri"/>
              </a:rPr>
              <a:t> </a:t>
            </a:r>
            <a:r>
              <a:rPr sz="1800" spc="-15" dirty="0">
                <a:latin typeface="Calibri"/>
                <a:cs typeface="Calibri"/>
              </a:rPr>
              <a:t>exits</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a:p>
            <a:pPr>
              <a:lnSpc>
                <a:spcPct val="100000"/>
              </a:lnSpc>
              <a:spcBef>
                <a:spcPts val="5"/>
              </a:spcBef>
            </a:pPr>
            <a:endParaRPr sz="1900">
              <a:latin typeface="Calibri"/>
              <a:cs typeface="Calibri"/>
            </a:endParaRPr>
          </a:p>
          <a:p>
            <a:pPr marL="317500">
              <a:lnSpc>
                <a:spcPct val="100000"/>
              </a:lnSpc>
            </a:pPr>
            <a:r>
              <a:rPr sz="1400" spc="-25" dirty="0">
                <a:solidFill>
                  <a:srgbClr val="FF0000"/>
                </a:solidFill>
                <a:latin typeface="Calibri"/>
                <a:cs typeface="Calibri"/>
              </a:rPr>
              <a:t>Types</a:t>
            </a:r>
            <a:r>
              <a:rPr sz="1400" spc="20" dirty="0">
                <a:solidFill>
                  <a:srgbClr val="FF0000"/>
                </a:solidFill>
                <a:latin typeface="Calibri"/>
                <a:cs typeface="Calibri"/>
              </a:rPr>
              <a:t> </a:t>
            </a:r>
            <a:r>
              <a:rPr sz="1400" dirty="0">
                <a:solidFill>
                  <a:srgbClr val="FF0000"/>
                </a:solidFill>
                <a:latin typeface="Calibri"/>
                <a:cs typeface="Calibri"/>
              </a:rPr>
              <a:t>of</a:t>
            </a:r>
            <a:r>
              <a:rPr sz="1400" spc="-20" dirty="0">
                <a:solidFill>
                  <a:srgbClr val="FF0000"/>
                </a:solidFill>
                <a:latin typeface="Calibri"/>
                <a:cs typeface="Calibri"/>
              </a:rPr>
              <a:t> </a:t>
            </a:r>
            <a:r>
              <a:rPr sz="1400" spc="-10" dirty="0">
                <a:solidFill>
                  <a:srgbClr val="FF0000"/>
                </a:solidFill>
                <a:latin typeface="Calibri"/>
                <a:cs typeface="Calibri"/>
              </a:rPr>
              <a:t>Semaphores</a:t>
            </a:r>
            <a:endParaRPr sz="1400">
              <a:latin typeface="Calibri"/>
              <a:cs typeface="Calibri"/>
            </a:endParaRPr>
          </a:p>
          <a:p>
            <a:pPr marL="317500" marR="4760595">
              <a:lnSpc>
                <a:spcPct val="100000"/>
              </a:lnSpc>
            </a:pPr>
            <a:r>
              <a:rPr sz="1400" spc="-15" dirty="0">
                <a:latin typeface="Calibri"/>
                <a:cs typeface="Calibri"/>
              </a:rPr>
              <a:t>There</a:t>
            </a:r>
            <a:r>
              <a:rPr sz="1400" spc="35" dirty="0">
                <a:latin typeface="Calibri"/>
                <a:cs typeface="Calibri"/>
              </a:rPr>
              <a:t> </a:t>
            </a:r>
            <a:r>
              <a:rPr sz="1400" spc="-15" dirty="0">
                <a:latin typeface="Calibri"/>
                <a:cs typeface="Calibri"/>
              </a:rPr>
              <a:t>are</a:t>
            </a:r>
            <a:r>
              <a:rPr sz="1400" spc="10" dirty="0">
                <a:latin typeface="Calibri"/>
                <a:cs typeface="Calibri"/>
              </a:rPr>
              <a:t> </a:t>
            </a:r>
            <a:r>
              <a:rPr sz="1400" spc="-20" dirty="0">
                <a:latin typeface="Calibri"/>
                <a:cs typeface="Calibri"/>
              </a:rPr>
              <a:t>two</a:t>
            </a:r>
            <a:r>
              <a:rPr sz="1400" spc="40" dirty="0">
                <a:latin typeface="Calibri"/>
                <a:cs typeface="Calibri"/>
              </a:rPr>
              <a:t> </a:t>
            </a:r>
            <a:r>
              <a:rPr sz="1400" spc="-10" dirty="0">
                <a:latin typeface="Calibri"/>
                <a:cs typeface="Calibri"/>
              </a:rPr>
              <a:t>types</a:t>
            </a:r>
            <a:r>
              <a:rPr sz="1400" spc="30" dirty="0">
                <a:latin typeface="Calibri"/>
                <a:cs typeface="Calibri"/>
              </a:rPr>
              <a:t> </a:t>
            </a:r>
            <a:r>
              <a:rPr sz="1400" spc="-5" dirty="0">
                <a:latin typeface="Calibri"/>
                <a:cs typeface="Calibri"/>
              </a:rPr>
              <a:t>of</a:t>
            </a:r>
            <a:r>
              <a:rPr sz="1400" spc="-35" dirty="0">
                <a:latin typeface="Calibri"/>
                <a:cs typeface="Calibri"/>
              </a:rPr>
              <a:t> </a:t>
            </a:r>
            <a:r>
              <a:rPr sz="1400" spc="-10" dirty="0">
                <a:latin typeface="Calibri"/>
                <a:cs typeface="Calibri"/>
              </a:rPr>
              <a:t>Semaphores. </a:t>
            </a:r>
            <a:r>
              <a:rPr sz="1400" spc="-300" dirty="0">
                <a:latin typeface="Calibri"/>
                <a:cs typeface="Calibri"/>
              </a:rPr>
              <a:t> </a:t>
            </a:r>
            <a:r>
              <a:rPr sz="1400" spc="-15" dirty="0">
                <a:latin typeface="Calibri"/>
                <a:cs typeface="Calibri"/>
              </a:rPr>
              <a:t>They</a:t>
            </a:r>
            <a:r>
              <a:rPr sz="1400" spc="35" dirty="0">
                <a:latin typeface="Calibri"/>
                <a:cs typeface="Calibri"/>
              </a:rPr>
              <a:t> </a:t>
            </a:r>
            <a:r>
              <a:rPr sz="1400" spc="-15" dirty="0">
                <a:latin typeface="Calibri"/>
                <a:cs typeface="Calibri"/>
              </a:rPr>
              <a:t>are:</a:t>
            </a:r>
            <a:endParaRPr sz="1400">
              <a:latin typeface="Calibri"/>
              <a:cs typeface="Calibri"/>
            </a:endParaRPr>
          </a:p>
          <a:p>
            <a:pPr marL="490855" indent="-173990">
              <a:lnSpc>
                <a:spcPct val="100000"/>
              </a:lnSpc>
              <a:buAutoNum type="arabicPeriod"/>
              <a:tabLst>
                <a:tab pos="491490" algn="l"/>
              </a:tabLst>
            </a:pPr>
            <a:r>
              <a:rPr sz="1400" spc="-5" dirty="0">
                <a:solidFill>
                  <a:srgbClr val="00AF50"/>
                </a:solidFill>
                <a:latin typeface="Calibri"/>
                <a:cs typeface="Calibri"/>
              </a:rPr>
              <a:t>Binary</a:t>
            </a:r>
            <a:r>
              <a:rPr sz="1400" spc="25" dirty="0">
                <a:solidFill>
                  <a:srgbClr val="00AF50"/>
                </a:solidFill>
                <a:latin typeface="Calibri"/>
                <a:cs typeface="Calibri"/>
              </a:rPr>
              <a:t> </a:t>
            </a:r>
            <a:r>
              <a:rPr sz="1400" spc="-15" dirty="0">
                <a:solidFill>
                  <a:srgbClr val="00AF50"/>
                </a:solidFill>
                <a:latin typeface="Calibri"/>
                <a:cs typeface="Calibri"/>
              </a:rPr>
              <a:t>Semaphore</a:t>
            </a:r>
            <a:endParaRPr sz="1400">
              <a:latin typeface="Calibri"/>
              <a:cs typeface="Calibri"/>
            </a:endParaRPr>
          </a:p>
          <a:p>
            <a:pPr marL="317500" marR="5080" algn="just">
              <a:lnSpc>
                <a:spcPct val="100000"/>
              </a:lnSpc>
              <a:spcBef>
                <a:spcPts val="5"/>
              </a:spcBef>
            </a:pPr>
            <a:r>
              <a:rPr sz="1400" spc="-10" dirty="0">
                <a:latin typeface="Calibri"/>
                <a:cs typeface="Calibri"/>
              </a:rPr>
              <a:t>Here, there are </a:t>
            </a:r>
            <a:r>
              <a:rPr sz="1400" spc="-5" dirty="0">
                <a:latin typeface="Calibri"/>
                <a:cs typeface="Calibri"/>
              </a:rPr>
              <a:t>only </a:t>
            </a:r>
            <a:r>
              <a:rPr sz="1400" spc="-15" dirty="0">
                <a:latin typeface="Calibri"/>
                <a:cs typeface="Calibri"/>
              </a:rPr>
              <a:t>two</a:t>
            </a:r>
            <a:r>
              <a:rPr sz="1400" spc="285" dirty="0">
                <a:latin typeface="Calibri"/>
                <a:cs typeface="Calibri"/>
              </a:rPr>
              <a:t> </a:t>
            </a:r>
            <a:r>
              <a:rPr sz="1400" spc="-10" dirty="0">
                <a:latin typeface="Calibri"/>
                <a:cs typeface="Calibri"/>
              </a:rPr>
              <a:t>values </a:t>
            </a:r>
            <a:r>
              <a:rPr sz="1400" spc="-5" dirty="0">
                <a:latin typeface="Calibri"/>
                <a:cs typeface="Calibri"/>
              </a:rPr>
              <a:t>of </a:t>
            </a:r>
            <a:r>
              <a:rPr sz="1400" spc="-10" dirty="0">
                <a:latin typeface="Calibri"/>
                <a:cs typeface="Calibri"/>
              </a:rPr>
              <a:t>Semaphore</a:t>
            </a:r>
            <a:r>
              <a:rPr sz="1400" spc="295" dirty="0">
                <a:latin typeface="Calibri"/>
                <a:cs typeface="Calibri"/>
              </a:rPr>
              <a:t> </a:t>
            </a:r>
            <a:r>
              <a:rPr sz="1400" spc="-10" dirty="0">
                <a:latin typeface="Calibri"/>
                <a:cs typeface="Calibri"/>
              </a:rPr>
              <a:t>in </a:t>
            </a:r>
            <a:r>
              <a:rPr sz="1400" spc="5" dirty="0">
                <a:latin typeface="Calibri"/>
                <a:cs typeface="Calibri"/>
              </a:rPr>
              <a:t>Binary </a:t>
            </a:r>
            <a:r>
              <a:rPr sz="1400" spc="-10" dirty="0">
                <a:latin typeface="Calibri"/>
                <a:cs typeface="Calibri"/>
              </a:rPr>
              <a:t>Semaphore </a:t>
            </a:r>
            <a:r>
              <a:rPr sz="1400" spc="-5" dirty="0">
                <a:latin typeface="Calibri"/>
                <a:cs typeface="Calibri"/>
              </a:rPr>
              <a:t>Concept. The </a:t>
            </a:r>
            <a:r>
              <a:rPr sz="1400" spc="-15" dirty="0">
                <a:latin typeface="Calibri"/>
                <a:cs typeface="Calibri"/>
              </a:rPr>
              <a:t>two </a:t>
            </a:r>
            <a:r>
              <a:rPr sz="1400" spc="-10" dirty="0">
                <a:latin typeface="Calibri"/>
                <a:cs typeface="Calibri"/>
              </a:rPr>
              <a:t>values are</a:t>
            </a:r>
            <a:r>
              <a:rPr sz="1400" spc="295" dirty="0">
                <a:latin typeface="Calibri"/>
                <a:cs typeface="Calibri"/>
              </a:rPr>
              <a:t> </a:t>
            </a:r>
            <a:r>
              <a:rPr sz="1400" spc="-5" dirty="0">
                <a:latin typeface="Calibri"/>
                <a:cs typeface="Calibri"/>
              </a:rPr>
              <a:t>1 </a:t>
            </a:r>
            <a:r>
              <a:rPr sz="1400" dirty="0">
                <a:latin typeface="Calibri"/>
                <a:cs typeface="Calibri"/>
              </a:rPr>
              <a:t> </a:t>
            </a:r>
            <a:r>
              <a:rPr sz="1400" spc="-10" dirty="0">
                <a:latin typeface="Calibri"/>
                <a:cs typeface="Calibri"/>
              </a:rPr>
              <a:t>and</a:t>
            </a:r>
            <a:r>
              <a:rPr sz="1400" spc="30" dirty="0">
                <a:latin typeface="Calibri"/>
                <a:cs typeface="Calibri"/>
              </a:rPr>
              <a:t> </a:t>
            </a:r>
            <a:r>
              <a:rPr sz="1400" spc="-10" dirty="0">
                <a:latin typeface="Calibri"/>
                <a:cs typeface="Calibri"/>
              </a:rPr>
              <a:t>0.</a:t>
            </a:r>
            <a:endParaRPr sz="1400">
              <a:latin typeface="Calibri"/>
              <a:cs typeface="Calibri"/>
            </a:endParaRPr>
          </a:p>
          <a:p>
            <a:pPr marL="317500" marR="5080" algn="just">
              <a:lnSpc>
                <a:spcPct val="100000"/>
              </a:lnSpc>
            </a:pPr>
            <a:r>
              <a:rPr sz="1400" dirty="0">
                <a:latin typeface="Calibri"/>
                <a:cs typeface="Calibri"/>
              </a:rPr>
              <a:t>If </a:t>
            </a:r>
            <a:r>
              <a:rPr sz="1400" spc="-15" dirty="0">
                <a:latin typeface="Calibri"/>
                <a:cs typeface="Calibri"/>
              </a:rPr>
              <a:t>the Value </a:t>
            </a:r>
            <a:r>
              <a:rPr sz="1400" spc="-5" dirty="0">
                <a:latin typeface="Calibri"/>
                <a:cs typeface="Calibri"/>
              </a:rPr>
              <a:t>of </a:t>
            </a:r>
            <a:r>
              <a:rPr sz="1400" dirty="0">
                <a:latin typeface="Calibri"/>
                <a:cs typeface="Calibri"/>
              </a:rPr>
              <a:t>Binary </a:t>
            </a:r>
            <a:r>
              <a:rPr sz="1400" spc="-5" dirty="0">
                <a:latin typeface="Calibri"/>
                <a:cs typeface="Calibri"/>
              </a:rPr>
              <a:t>Semaphore </a:t>
            </a:r>
            <a:r>
              <a:rPr sz="1400" spc="-10" dirty="0">
                <a:latin typeface="Calibri"/>
                <a:cs typeface="Calibri"/>
              </a:rPr>
              <a:t>is 1, </a:t>
            </a:r>
            <a:r>
              <a:rPr sz="1400" dirty="0">
                <a:latin typeface="Calibri"/>
                <a:cs typeface="Calibri"/>
              </a:rPr>
              <a:t>then </a:t>
            </a:r>
            <a:r>
              <a:rPr sz="1400" spc="-5" dirty="0">
                <a:latin typeface="Calibri"/>
                <a:cs typeface="Calibri"/>
              </a:rPr>
              <a:t>the process </a:t>
            </a:r>
            <a:r>
              <a:rPr sz="1400" spc="-10" dirty="0">
                <a:latin typeface="Calibri"/>
                <a:cs typeface="Calibri"/>
              </a:rPr>
              <a:t>has the </a:t>
            </a:r>
            <a:r>
              <a:rPr sz="1400" spc="-5" dirty="0">
                <a:latin typeface="Calibri"/>
                <a:cs typeface="Calibri"/>
              </a:rPr>
              <a:t>capability </a:t>
            </a:r>
            <a:r>
              <a:rPr sz="1400" spc="-25" dirty="0">
                <a:latin typeface="Calibri"/>
                <a:cs typeface="Calibri"/>
              </a:rPr>
              <a:t>to </a:t>
            </a:r>
            <a:r>
              <a:rPr sz="1400" spc="-5" dirty="0">
                <a:latin typeface="Calibri"/>
                <a:cs typeface="Calibri"/>
              </a:rPr>
              <a:t>enter </a:t>
            </a:r>
            <a:r>
              <a:rPr sz="1400" spc="-10" dirty="0">
                <a:latin typeface="Calibri"/>
                <a:cs typeface="Calibri"/>
              </a:rPr>
              <a:t>the </a:t>
            </a:r>
            <a:r>
              <a:rPr sz="1400" dirty="0">
                <a:latin typeface="Calibri"/>
                <a:cs typeface="Calibri"/>
              </a:rPr>
              <a:t>critical section </a:t>
            </a:r>
            <a:r>
              <a:rPr sz="1400" spc="5" dirty="0">
                <a:latin typeface="Calibri"/>
                <a:cs typeface="Calibri"/>
              </a:rPr>
              <a:t> </a:t>
            </a:r>
            <a:r>
              <a:rPr sz="1400" spc="-10" dirty="0">
                <a:latin typeface="Calibri"/>
                <a:cs typeface="Calibri"/>
              </a:rPr>
              <a:t>area. </a:t>
            </a:r>
            <a:r>
              <a:rPr sz="1400" dirty="0">
                <a:latin typeface="Calibri"/>
                <a:cs typeface="Calibri"/>
              </a:rPr>
              <a:t>If </a:t>
            </a:r>
            <a:r>
              <a:rPr sz="1400" spc="-15" dirty="0">
                <a:latin typeface="Calibri"/>
                <a:cs typeface="Calibri"/>
              </a:rPr>
              <a:t>the value </a:t>
            </a:r>
            <a:r>
              <a:rPr sz="1400" spc="-5" dirty="0">
                <a:latin typeface="Calibri"/>
                <a:cs typeface="Calibri"/>
              </a:rPr>
              <a:t>of Binary Semaphore </a:t>
            </a:r>
            <a:r>
              <a:rPr sz="1400" spc="-10" dirty="0">
                <a:latin typeface="Calibri"/>
                <a:cs typeface="Calibri"/>
              </a:rPr>
              <a:t>is </a:t>
            </a:r>
            <a:r>
              <a:rPr sz="1400" spc="-5" dirty="0">
                <a:latin typeface="Calibri"/>
                <a:cs typeface="Calibri"/>
              </a:rPr>
              <a:t>0 </a:t>
            </a:r>
            <a:r>
              <a:rPr sz="1400" dirty="0">
                <a:latin typeface="Calibri"/>
                <a:cs typeface="Calibri"/>
              </a:rPr>
              <a:t>then </a:t>
            </a:r>
            <a:r>
              <a:rPr sz="1400" spc="-10" dirty="0">
                <a:latin typeface="Calibri"/>
                <a:cs typeface="Calibri"/>
              </a:rPr>
              <a:t>the </a:t>
            </a:r>
            <a:r>
              <a:rPr sz="1400" spc="-5" dirty="0">
                <a:latin typeface="Calibri"/>
                <a:cs typeface="Calibri"/>
              </a:rPr>
              <a:t>process </a:t>
            </a:r>
            <a:r>
              <a:rPr sz="1400" spc="-10" dirty="0">
                <a:latin typeface="Calibri"/>
                <a:cs typeface="Calibri"/>
              </a:rPr>
              <a:t>does not </a:t>
            </a:r>
            <a:r>
              <a:rPr sz="1400" spc="-20" dirty="0">
                <a:latin typeface="Calibri"/>
                <a:cs typeface="Calibri"/>
              </a:rPr>
              <a:t>have </a:t>
            </a:r>
            <a:r>
              <a:rPr sz="1400" spc="-5" dirty="0">
                <a:latin typeface="Calibri"/>
                <a:cs typeface="Calibri"/>
              </a:rPr>
              <a:t>the capability </a:t>
            </a:r>
            <a:r>
              <a:rPr sz="1400" spc="-25" dirty="0">
                <a:latin typeface="Calibri"/>
                <a:cs typeface="Calibri"/>
              </a:rPr>
              <a:t>to </a:t>
            </a:r>
            <a:r>
              <a:rPr sz="1400" spc="-5" dirty="0">
                <a:latin typeface="Calibri"/>
                <a:cs typeface="Calibri"/>
              </a:rPr>
              <a:t>enter </a:t>
            </a:r>
            <a:r>
              <a:rPr sz="1400" spc="5" dirty="0">
                <a:latin typeface="Calibri"/>
                <a:cs typeface="Calibri"/>
              </a:rPr>
              <a:t>the </a:t>
            </a:r>
            <a:r>
              <a:rPr sz="1400" spc="10" dirty="0">
                <a:latin typeface="Calibri"/>
                <a:cs typeface="Calibri"/>
              </a:rPr>
              <a:t> </a:t>
            </a:r>
            <a:r>
              <a:rPr sz="1400" spc="-10" dirty="0">
                <a:latin typeface="Calibri"/>
                <a:cs typeface="Calibri"/>
              </a:rPr>
              <a:t>critical</a:t>
            </a:r>
            <a:r>
              <a:rPr sz="1400" spc="10" dirty="0">
                <a:latin typeface="Calibri"/>
                <a:cs typeface="Calibri"/>
              </a:rPr>
              <a:t> </a:t>
            </a:r>
            <a:r>
              <a:rPr sz="1400" spc="-5" dirty="0">
                <a:latin typeface="Calibri"/>
                <a:cs typeface="Calibri"/>
              </a:rPr>
              <a:t>section</a:t>
            </a:r>
            <a:r>
              <a:rPr sz="1400" spc="35" dirty="0">
                <a:latin typeface="Calibri"/>
                <a:cs typeface="Calibri"/>
              </a:rPr>
              <a:t> </a:t>
            </a:r>
            <a:r>
              <a:rPr sz="1400" spc="-10" dirty="0">
                <a:latin typeface="Calibri"/>
                <a:cs typeface="Calibri"/>
              </a:rPr>
              <a:t>area.</a:t>
            </a:r>
            <a:endParaRPr sz="1400">
              <a:latin typeface="Calibri"/>
              <a:cs typeface="Calibri"/>
            </a:endParaRPr>
          </a:p>
          <a:p>
            <a:pPr marL="490855" indent="-173990" algn="just">
              <a:lnSpc>
                <a:spcPct val="100000"/>
              </a:lnSpc>
              <a:buAutoNum type="arabicPeriod" startAt="2"/>
              <a:tabLst>
                <a:tab pos="491490" algn="l"/>
              </a:tabLst>
            </a:pPr>
            <a:r>
              <a:rPr sz="1400" spc="-15" dirty="0">
                <a:solidFill>
                  <a:srgbClr val="00AF50"/>
                </a:solidFill>
                <a:latin typeface="Calibri"/>
                <a:cs typeface="Calibri"/>
              </a:rPr>
              <a:t>Counting</a:t>
            </a:r>
            <a:r>
              <a:rPr sz="1400" spc="80" dirty="0">
                <a:solidFill>
                  <a:srgbClr val="00AF50"/>
                </a:solidFill>
                <a:latin typeface="Calibri"/>
                <a:cs typeface="Calibri"/>
              </a:rPr>
              <a:t> </a:t>
            </a:r>
            <a:r>
              <a:rPr sz="1400" spc="-15" dirty="0">
                <a:solidFill>
                  <a:srgbClr val="00AF50"/>
                </a:solidFill>
                <a:latin typeface="Calibri"/>
                <a:cs typeface="Calibri"/>
              </a:rPr>
              <a:t>Semaphore</a:t>
            </a:r>
            <a:endParaRPr sz="1400">
              <a:latin typeface="Calibri"/>
              <a:cs typeface="Calibri"/>
            </a:endParaRPr>
          </a:p>
          <a:p>
            <a:pPr marL="317500" algn="just">
              <a:lnSpc>
                <a:spcPct val="100000"/>
              </a:lnSpc>
            </a:pPr>
            <a:r>
              <a:rPr sz="1400" spc="-10" dirty="0">
                <a:latin typeface="Calibri"/>
                <a:cs typeface="Calibri"/>
              </a:rPr>
              <a:t>Here,</a:t>
            </a:r>
            <a:r>
              <a:rPr sz="1400" spc="105" dirty="0">
                <a:latin typeface="Calibri"/>
                <a:cs typeface="Calibri"/>
              </a:rPr>
              <a:t> </a:t>
            </a:r>
            <a:r>
              <a:rPr sz="1400" spc="-5" dirty="0">
                <a:latin typeface="Calibri"/>
                <a:cs typeface="Calibri"/>
              </a:rPr>
              <a:t>there</a:t>
            </a:r>
            <a:r>
              <a:rPr sz="1400" spc="95" dirty="0">
                <a:latin typeface="Calibri"/>
                <a:cs typeface="Calibri"/>
              </a:rPr>
              <a:t> </a:t>
            </a:r>
            <a:r>
              <a:rPr sz="1400" spc="-10" dirty="0">
                <a:latin typeface="Calibri"/>
                <a:cs typeface="Calibri"/>
              </a:rPr>
              <a:t>are</a:t>
            </a:r>
            <a:r>
              <a:rPr sz="1400" spc="125" dirty="0">
                <a:latin typeface="Calibri"/>
                <a:cs typeface="Calibri"/>
              </a:rPr>
              <a:t> </a:t>
            </a:r>
            <a:r>
              <a:rPr sz="1400" spc="-15" dirty="0">
                <a:latin typeface="Calibri"/>
                <a:cs typeface="Calibri"/>
              </a:rPr>
              <a:t>two</a:t>
            </a:r>
            <a:r>
              <a:rPr sz="1400" spc="100" dirty="0">
                <a:latin typeface="Calibri"/>
                <a:cs typeface="Calibri"/>
              </a:rPr>
              <a:t> </a:t>
            </a:r>
            <a:r>
              <a:rPr sz="1400" dirty="0">
                <a:latin typeface="Calibri"/>
                <a:cs typeface="Calibri"/>
              </a:rPr>
              <a:t>sets</a:t>
            </a:r>
            <a:r>
              <a:rPr sz="1400" spc="100" dirty="0">
                <a:latin typeface="Calibri"/>
                <a:cs typeface="Calibri"/>
              </a:rPr>
              <a:t> </a:t>
            </a:r>
            <a:r>
              <a:rPr sz="1400" dirty="0">
                <a:latin typeface="Calibri"/>
                <a:cs typeface="Calibri"/>
              </a:rPr>
              <a:t>of</a:t>
            </a:r>
            <a:r>
              <a:rPr sz="1400" spc="105" dirty="0">
                <a:latin typeface="Calibri"/>
                <a:cs typeface="Calibri"/>
              </a:rPr>
              <a:t> </a:t>
            </a:r>
            <a:r>
              <a:rPr sz="1400" spc="-5" dirty="0">
                <a:latin typeface="Calibri"/>
                <a:cs typeface="Calibri"/>
              </a:rPr>
              <a:t>values</a:t>
            </a:r>
            <a:r>
              <a:rPr sz="1400" spc="100" dirty="0">
                <a:latin typeface="Calibri"/>
                <a:cs typeface="Calibri"/>
              </a:rPr>
              <a:t> </a:t>
            </a:r>
            <a:r>
              <a:rPr sz="1400" dirty="0">
                <a:latin typeface="Calibri"/>
                <a:cs typeface="Calibri"/>
              </a:rPr>
              <a:t>of</a:t>
            </a:r>
            <a:r>
              <a:rPr sz="1400" spc="95" dirty="0">
                <a:latin typeface="Calibri"/>
                <a:cs typeface="Calibri"/>
              </a:rPr>
              <a:t> </a:t>
            </a:r>
            <a:r>
              <a:rPr sz="1400" spc="-5" dirty="0">
                <a:latin typeface="Calibri"/>
                <a:cs typeface="Calibri"/>
              </a:rPr>
              <a:t>Semaphore</a:t>
            </a:r>
            <a:r>
              <a:rPr sz="1400" spc="114" dirty="0">
                <a:latin typeface="Calibri"/>
                <a:cs typeface="Calibri"/>
              </a:rPr>
              <a:t> </a:t>
            </a:r>
            <a:r>
              <a:rPr sz="1400" spc="5" dirty="0">
                <a:latin typeface="Calibri"/>
                <a:cs typeface="Calibri"/>
              </a:rPr>
              <a:t>in</a:t>
            </a:r>
            <a:r>
              <a:rPr sz="1400" spc="80" dirty="0">
                <a:latin typeface="Calibri"/>
                <a:cs typeface="Calibri"/>
              </a:rPr>
              <a:t> </a:t>
            </a:r>
            <a:r>
              <a:rPr sz="1400" dirty="0">
                <a:latin typeface="Calibri"/>
                <a:cs typeface="Calibri"/>
              </a:rPr>
              <a:t>Counting</a:t>
            </a:r>
            <a:r>
              <a:rPr sz="1400" spc="85" dirty="0">
                <a:latin typeface="Calibri"/>
                <a:cs typeface="Calibri"/>
              </a:rPr>
              <a:t> </a:t>
            </a:r>
            <a:r>
              <a:rPr sz="1400" spc="-5" dirty="0">
                <a:latin typeface="Calibri"/>
                <a:cs typeface="Calibri"/>
              </a:rPr>
              <a:t>Semaphore</a:t>
            </a:r>
            <a:r>
              <a:rPr sz="1400" spc="114" dirty="0">
                <a:latin typeface="Calibri"/>
                <a:cs typeface="Calibri"/>
              </a:rPr>
              <a:t> </a:t>
            </a:r>
            <a:r>
              <a:rPr sz="1400" spc="-5" dirty="0">
                <a:latin typeface="Calibri"/>
                <a:cs typeface="Calibri"/>
              </a:rPr>
              <a:t>Concept.</a:t>
            </a:r>
            <a:r>
              <a:rPr sz="1400" spc="120" dirty="0">
                <a:latin typeface="Calibri"/>
                <a:cs typeface="Calibri"/>
              </a:rPr>
              <a:t> </a:t>
            </a:r>
            <a:r>
              <a:rPr sz="1400" spc="-5" dirty="0">
                <a:latin typeface="Calibri"/>
                <a:cs typeface="Calibri"/>
              </a:rPr>
              <a:t>The</a:t>
            </a:r>
            <a:r>
              <a:rPr sz="1400" spc="120" dirty="0">
                <a:latin typeface="Calibri"/>
                <a:cs typeface="Calibri"/>
              </a:rPr>
              <a:t> </a:t>
            </a:r>
            <a:r>
              <a:rPr sz="1400" spc="-15" dirty="0">
                <a:latin typeface="Calibri"/>
                <a:cs typeface="Calibri"/>
              </a:rPr>
              <a:t>two</a:t>
            </a:r>
            <a:r>
              <a:rPr sz="1400" spc="130" dirty="0">
                <a:latin typeface="Calibri"/>
                <a:cs typeface="Calibri"/>
              </a:rPr>
              <a:t> </a:t>
            </a:r>
            <a:r>
              <a:rPr sz="1400" spc="-10" dirty="0">
                <a:latin typeface="Calibri"/>
                <a:cs typeface="Calibri"/>
              </a:rPr>
              <a:t>types</a:t>
            </a:r>
            <a:r>
              <a:rPr sz="1400" spc="100" dirty="0">
                <a:latin typeface="Calibri"/>
                <a:cs typeface="Calibri"/>
              </a:rPr>
              <a:t> </a:t>
            </a:r>
            <a:r>
              <a:rPr sz="1400" spc="5" dirty="0">
                <a:latin typeface="Calibri"/>
                <a:cs typeface="Calibri"/>
              </a:rPr>
              <a:t>of</a:t>
            </a:r>
            <a:endParaRPr sz="1400">
              <a:latin typeface="Calibri"/>
              <a:cs typeface="Calibri"/>
            </a:endParaRPr>
          </a:p>
          <a:p>
            <a:pPr marL="317500" algn="just">
              <a:lnSpc>
                <a:spcPct val="100000"/>
              </a:lnSpc>
              <a:spcBef>
                <a:spcPts val="5"/>
              </a:spcBef>
            </a:pPr>
            <a:r>
              <a:rPr sz="1400" spc="-15" dirty="0">
                <a:latin typeface="Calibri"/>
                <a:cs typeface="Calibri"/>
              </a:rPr>
              <a:t>values</a:t>
            </a:r>
            <a:r>
              <a:rPr sz="1400" spc="55" dirty="0">
                <a:latin typeface="Calibri"/>
                <a:cs typeface="Calibri"/>
              </a:rPr>
              <a:t> </a:t>
            </a:r>
            <a:r>
              <a:rPr sz="1400" spc="-15" dirty="0">
                <a:latin typeface="Calibri"/>
                <a:cs typeface="Calibri"/>
              </a:rPr>
              <a:t>are</a:t>
            </a:r>
            <a:r>
              <a:rPr sz="1400" spc="20" dirty="0">
                <a:latin typeface="Calibri"/>
                <a:cs typeface="Calibri"/>
              </a:rPr>
              <a:t> </a:t>
            </a:r>
            <a:r>
              <a:rPr sz="1400" spc="-15" dirty="0">
                <a:latin typeface="Calibri"/>
                <a:cs typeface="Calibri"/>
              </a:rPr>
              <a:t>values</a:t>
            </a:r>
            <a:r>
              <a:rPr sz="1400" spc="60" dirty="0">
                <a:latin typeface="Calibri"/>
                <a:cs typeface="Calibri"/>
              </a:rPr>
              <a:t> </a:t>
            </a:r>
            <a:r>
              <a:rPr sz="1400" spc="-20" dirty="0">
                <a:solidFill>
                  <a:srgbClr val="FF0000"/>
                </a:solidFill>
                <a:latin typeface="Calibri"/>
                <a:cs typeface="Calibri"/>
              </a:rPr>
              <a:t>greater</a:t>
            </a:r>
            <a:r>
              <a:rPr sz="1400" spc="90" dirty="0">
                <a:solidFill>
                  <a:srgbClr val="FF0000"/>
                </a:solidFill>
                <a:latin typeface="Calibri"/>
                <a:cs typeface="Calibri"/>
              </a:rPr>
              <a:t> </a:t>
            </a:r>
            <a:r>
              <a:rPr sz="1400" spc="-10" dirty="0">
                <a:solidFill>
                  <a:srgbClr val="FF0000"/>
                </a:solidFill>
                <a:latin typeface="Calibri"/>
                <a:cs typeface="Calibri"/>
              </a:rPr>
              <a:t>than</a:t>
            </a:r>
            <a:r>
              <a:rPr sz="1400" spc="35" dirty="0">
                <a:solidFill>
                  <a:srgbClr val="FF0000"/>
                </a:solidFill>
                <a:latin typeface="Calibri"/>
                <a:cs typeface="Calibri"/>
              </a:rPr>
              <a:t> </a:t>
            </a:r>
            <a:r>
              <a:rPr sz="1400" spc="-10" dirty="0">
                <a:solidFill>
                  <a:srgbClr val="FF0000"/>
                </a:solidFill>
                <a:latin typeface="Calibri"/>
                <a:cs typeface="Calibri"/>
              </a:rPr>
              <a:t>and</a:t>
            </a:r>
            <a:r>
              <a:rPr sz="1400" spc="30" dirty="0">
                <a:solidFill>
                  <a:srgbClr val="FF0000"/>
                </a:solidFill>
                <a:latin typeface="Calibri"/>
                <a:cs typeface="Calibri"/>
              </a:rPr>
              <a:t> </a:t>
            </a:r>
            <a:r>
              <a:rPr sz="1400" spc="-10" dirty="0">
                <a:solidFill>
                  <a:srgbClr val="FF0000"/>
                </a:solidFill>
                <a:latin typeface="Calibri"/>
                <a:cs typeface="Calibri"/>
              </a:rPr>
              <a:t>equal</a:t>
            </a:r>
            <a:r>
              <a:rPr sz="1400" spc="40" dirty="0">
                <a:solidFill>
                  <a:srgbClr val="FF0000"/>
                </a:solidFill>
                <a:latin typeface="Calibri"/>
                <a:cs typeface="Calibri"/>
              </a:rPr>
              <a:t> </a:t>
            </a:r>
            <a:r>
              <a:rPr sz="1400" spc="-25" dirty="0">
                <a:solidFill>
                  <a:srgbClr val="FF0000"/>
                </a:solidFill>
                <a:latin typeface="Calibri"/>
                <a:cs typeface="Calibri"/>
              </a:rPr>
              <a:t>to</a:t>
            </a:r>
            <a:r>
              <a:rPr sz="1400" spc="25" dirty="0">
                <a:solidFill>
                  <a:srgbClr val="FF0000"/>
                </a:solidFill>
                <a:latin typeface="Calibri"/>
                <a:cs typeface="Calibri"/>
              </a:rPr>
              <a:t> </a:t>
            </a:r>
            <a:r>
              <a:rPr sz="1400" spc="-10" dirty="0">
                <a:solidFill>
                  <a:srgbClr val="FF0000"/>
                </a:solidFill>
                <a:latin typeface="Calibri"/>
                <a:cs typeface="Calibri"/>
              </a:rPr>
              <a:t>one</a:t>
            </a:r>
            <a:r>
              <a:rPr sz="1400" spc="30" dirty="0">
                <a:solidFill>
                  <a:srgbClr val="FF0000"/>
                </a:solidFill>
                <a:latin typeface="Calibri"/>
                <a:cs typeface="Calibri"/>
              </a:rPr>
              <a:t> </a:t>
            </a:r>
            <a:r>
              <a:rPr sz="1400" spc="-10" dirty="0">
                <a:latin typeface="Calibri"/>
                <a:cs typeface="Calibri"/>
              </a:rPr>
              <a:t>and</a:t>
            </a:r>
            <a:r>
              <a:rPr sz="1400" spc="10" dirty="0">
                <a:latin typeface="Calibri"/>
                <a:cs typeface="Calibri"/>
              </a:rPr>
              <a:t> </a:t>
            </a:r>
            <a:r>
              <a:rPr sz="1400" spc="-10" dirty="0">
                <a:latin typeface="Calibri"/>
                <a:cs typeface="Calibri"/>
              </a:rPr>
              <a:t>other</a:t>
            </a:r>
            <a:r>
              <a:rPr sz="1400" spc="45" dirty="0">
                <a:latin typeface="Calibri"/>
                <a:cs typeface="Calibri"/>
              </a:rPr>
              <a:t> </a:t>
            </a:r>
            <a:r>
              <a:rPr sz="1400" spc="-15" dirty="0">
                <a:latin typeface="Calibri"/>
                <a:cs typeface="Calibri"/>
              </a:rPr>
              <a:t>type</a:t>
            </a:r>
            <a:r>
              <a:rPr sz="1400" spc="45" dirty="0">
                <a:latin typeface="Calibri"/>
                <a:cs typeface="Calibri"/>
              </a:rPr>
              <a:t> </a:t>
            </a:r>
            <a:r>
              <a:rPr sz="1400" spc="-10" dirty="0">
                <a:latin typeface="Calibri"/>
                <a:cs typeface="Calibri"/>
              </a:rPr>
              <a:t>is</a:t>
            </a:r>
            <a:r>
              <a:rPr sz="1400" spc="30" dirty="0">
                <a:latin typeface="Calibri"/>
                <a:cs typeface="Calibri"/>
              </a:rPr>
              <a:t> </a:t>
            </a:r>
            <a:r>
              <a:rPr sz="1400" spc="-15" dirty="0">
                <a:latin typeface="Calibri"/>
                <a:cs typeface="Calibri"/>
              </a:rPr>
              <a:t>value</a:t>
            </a:r>
            <a:r>
              <a:rPr sz="1400" spc="45" dirty="0">
                <a:latin typeface="Calibri"/>
                <a:cs typeface="Calibri"/>
              </a:rPr>
              <a:t> </a:t>
            </a:r>
            <a:r>
              <a:rPr sz="1400" spc="-10" dirty="0">
                <a:solidFill>
                  <a:srgbClr val="FF0000"/>
                </a:solidFill>
                <a:latin typeface="Calibri"/>
                <a:cs typeface="Calibri"/>
              </a:rPr>
              <a:t>equal</a:t>
            </a:r>
            <a:r>
              <a:rPr sz="1400" spc="40" dirty="0">
                <a:solidFill>
                  <a:srgbClr val="FF0000"/>
                </a:solidFill>
                <a:latin typeface="Calibri"/>
                <a:cs typeface="Calibri"/>
              </a:rPr>
              <a:t> </a:t>
            </a:r>
            <a:r>
              <a:rPr sz="1400" spc="-25" dirty="0">
                <a:solidFill>
                  <a:srgbClr val="FF0000"/>
                </a:solidFill>
                <a:latin typeface="Calibri"/>
                <a:cs typeface="Calibri"/>
              </a:rPr>
              <a:t>to</a:t>
            </a:r>
            <a:r>
              <a:rPr sz="1400" spc="25" dirty="0">
                <a:solidFill>
                  <a:srgbClr val="FF0000"/>
                </a:solidFill>
                <a:latin typeface="Calibri"/>
                <a:cs typeface="Calibri"/>
              </a:rPr>
              <a:t> </a:t>
            </a:r>
            <a:r>
              <a:rPr sz="1400" spc="-15" dirty="0">
                <a:solidFill>
                  <a:srgbClr val="FF0000"/>
                </a:solidFill>
                <a:latin typeface="Calibri"/>
                <a:cs typeface="Calibri"/>
              </a:rPr>
              <a:t>zero</a:t>
            </a:r>
            <a:r>
              <a:rPr sz="1400" spc="-15" dirty="0">
                <a:latin typeface="Calibri"/>
                <a:cs typeface="Calibri"/>
              </a:rPr>
              <a:t>.</a:t>
            </a:r>
            <a:endParaRPr sz="1400">
              <a:latin typeface="Calibri"/>
              <a:cs typeface="Calibri"/>
            </a:endParaRPr>
          </a:p>
          <a:p>
            <a:pPr marL="317500" marR="6350" algn="just">
              <a:lnSpc>
                <a:spcPct val="100000"/>
              </a:lnSpc>
            </a:pPr>
            <a:r>
              <a:rPr sz="1400" dirty="0">
                <a:latin typeface="Calibri"/>
                <a:cs typeface="Calibri"/>
              </a:rPr>
              <a:t>If </a:t>
            </a:r>
            <a:r>
              <a:rPr sz="1400" spc="-15" dirty="0">
                <a:latin typeface="Calibri"/>
                <a:cs typeface="Calibri"/>
              </a:rPr>
              <a:t>the Value </a:t>
            </a:r>
            <a:r>
              <a:rPr sz="1400" spc="-5" dirty="0">
                <a:latin typeface="Calibri"/>
                <a:cs typeface="Calibri"/>
              </a:rPr>
              <a:t>of </a:t>
            </a:r>
            <a:r>
              <a:rPr sz="1400" dirty="0">
                <a:latin typeface="Calibri"/>
                <a:cs typeface="Calibri"/>
              </a:rPr>
              <a:t>Binary </a:t>
            </a:r>
            <a:r>
              <a:rPr sz="1400" spc="-5" dirty="0">
                <a:latin typeface="Calibri"/>
                <a:cs typeface="Calibri"/>
              </a:rPr>
              <a:t>Semaphore </a:t>
            </a:r>
            <a:r>
              <a:rPr sz="1400" spc="-10" dirty="0">
                <a:latin typeface="Calibri"/>
                <a:cs typeface="Calibri"/>
              </a:rPr>
              <a:t>is greater </a:t>
            </a:r>
            <a:r>
              <a:rPr sz="1400" spc="-5" dirty="0">
                <a:latin typeface="Calibri"/>
                <a:cs typeface="Calibri"/>
              </a:rPr>
              <a:t>than or </a:t>
            </a:r>
            <a:r>
              <a:rPr sz="1400" dirty="0">
                <a:latin typeface="Calibri"/>
                <a:cs typeface="Calibri"/>
              </a:rPr>
              <a:t>equal </a:t>
            </a:r>
            <a:r>
              <a:rPr sz="1400" spc="-25" dirty="0">
                <a:latin typeface="Calibri"/>
                <a:cs typeface="Calibri"/>
              </a:rPr>
              <a:t>to </a:t>
            </a:r>
            <a:r>
              <a:rPr sz="1400" dirty="0">
                <a:latin typeface="Calibri"/>
                <a:cs typeface="Calibri"/>
              </a:rPr>
              <a:t>1, </a:t>
            </a:r>
            <a:r>
              <a:rPr sz="1400" spc="-5" dirty="0">
                <a:latin typeface="Calibri"/>
                <a:cs typeface="Calibri"/>
              </a:rPr>
              <a:t>then the </a:t>
            </a:r>
            <a:r>
              <a:rPr sz="1400" spc="-10" dirty="0">
                <a:latin typeface="Calibri"/>
                <a:cs typeface="Calibri"/>
              </a:rPr>
              <a:t>process has the </a:t>
            </a:r>
            <a:r>
              <a:rPr sz="1400" spc="-5" dirty="0">
                <a:latin typeface="Calibri"/>
                <a:cs typeface="Calibri"/>
              </a:rPr>
              <a:t>capability </a:t>
            </a:r>
            <a:r>
              <a:rPr sz="1400" spc="-20" dirty="0">
                <a:latin typeface="Calibri"/>
                <a:cs typeface="Calibri"/>
              </a:rPr>
              <a:t>to </a:t>
            </a:r>
            <a:r>
              <a:rPr sz="1400" spc="-15" dirty="0">
                <a:latin typeface="Calibri"/>
                <a:cs typeface="Calibri"/>
              </a:rPr>
              <a:t> </a:t>
            </a:r>
            <a:r>
              <a:rPr sz="1400" spc="-10" dirty="0">
                <a:latin typeface="Calibri"/>
                <a:cs typeface="Calibri"/>
              </a:rPr>
              <a:t>enter</a:t>
            </a:r>
            <a:r>
              <a:rPr sz="1400" spc="-5" dirty="0">
                <a:latin typeface="Calibri"/>
                <a:cs typeface="Calibri"/>
              </a:rPr>
              <a:t> the critical </a:t>
            </a:r>
            <a:r>
              <a:rPr sz="1400" dirty="0">
                <a:latin typeface="Calibri"/>
                <a:cs typeface="Calibri"/>
              </a:rPr>
              <a:t>section </a:t>
            </a:r>
            <a:r>
              <a:rPr sz="1400" spc="-5" dirty="0">
                <a:latin typeface="Calibri"/>
                <a:cs typeface="Calibri"/>
              </a:rPr>
              <a:t>area. </a:t>
            </a:r>
            <a:r>
              <a:rPr sz="1400" dirty="0">
                <a:latin typeface="Calibri"/>
                <a:cs typeface="Calibri"/>
              </a:rPr>
              <a:t>If </a:t>
            </a:r>
            <a:r>
              <a:rPr sz="1400" spc="-15" dirty="0">
                <a:latin typeface="Calibri"/>
                <a:cs typeface="Calibri"/>
              </a:rPr>
              <a:t>the</a:t>
            </a:r>
            <a:r>
              <a:rPr sz="1400" spc="-10" dirty="0">
                <a:latin typeface="Calibri"/>
                <a:cs typeface="Calibri"/>
              </a:rPr>
              <a:t> value</a:t>
            </a:r>
            <a:r>
              <a:rPr sz="1400" spc="-5" dirty="0">
                <a:latin typeface="Calibri"/>
                <a:cs typeface="Calibri"/>
              </a:rPr>
              <a:t> </a:t>
            </a:r>
            <a:r>
              <a:rPr sz="1400" dirty="0">
                <a:latin typeface="Calibri"/>
                <a:cs typeface="Calibri"/>
              </a:rPr>
              <a:t>of </a:t>
            </a:r>
            <a:r>
              <a:rPr sz="1400" spc="-5" dirty="0">
                <a:latin typeface="Calibri"/>
                <a:cs typeface="Calibri"/>
              </a:rPr>
              <a:t>Binary Semaphore </a:t>
            </a:r>
            <a:r>
              <a:rPr sz="1400" spc="-10" dirty="0">
                <a:latin typeface="Calibri"/>
                <a:cs typeface="Calibri"/>
              </a:rPr>
              <a:t>is</a:t>
            </a:r>
            <a:r>
              <a:rPr sz="1400" spc="295" dirty="0">
                <a:latin typeface="Calibri"/>
                <a:cs typeface="Calibri"/>
              </a:rPr>
              <a:t> </a:t>
            </a:r>
            <a:r>
              <a:rPr sz="1400" spc="-5" dirty="0">
                <a:latin typeface="Calibri"/>
                <a:cs typeface="Calibri"/>
              </a:rPr>
              <a:t>0 </a:t>
            </a:r>
            <a:r>
              <a:rPr sz="1400" dirty="0">
                <a:latin typeface="Calibri"/>
                <a:cs typeface="Calibri"/>
              </a:rPr>
              <a:t>then </a:t>
            </a:r>
            <a:r>
              <a:rPr sz="1400" spc="-15" dirty="0">
                <a:latin typeface="Calibri"/>
                <a:cs typeface="Calibri"/>
              </a:rPr>
              <a:t>the</a:t>
            </a:r>
            <a:r>
              <a:rPr sz="1400" spc="285" dirty="0">
                <a:latin typeface="Calibri"/>
                <a:cs typeface="Calibri"/>
              </a:rPr>
              <a:t> </a:t>
            </a:r>
            <a:r>
              <a:rPr sz="1400" spc="-5" dirty="0">
                <a:latin typeface="Calibri"/>
                <a:cs typeface="Calibri"/>
              </a:rPr>
              <a:t>process </a:t>
            </a:r>
            <a:r>
              <a:rPr sz="1400" spc="-10" dirty="0">
                <a:latin typeface="Calibri"/>
                <a:cs typeface="Calibri"/>
              </a:rPr>
              <a:t>does </a:t>
            </a:r>
            <a:r>
              <a:rPr sz="1400" dirty="0">
                <a:latin typeface="Calibri"/>
                <a:cs typeface="Calibri"/>
              </a:rPr>
              <a:t>not </a:t>
            </a:r>
            <a:r>
              <a:rPr sz="1400" spc="-10" dirty="0">
                <a:latin typeface="Calibri"/>
                <a:cs typeface="Calibri"/>
              </a:rPr>
              <a:t>have </a:t>
            </a:r>
            <a:r>
              <a:rPr sz="1400" spc="-5" dirty="0">
                <a:latin typeface="Calibri"/>
                <a:cs typeface="Calibri"/>
              </a:rPr>
              <a:t> </a:t>
            </a:r>
            <a:r>
              <a:rPr sz="1400" spc="-15" dirty="0">
                <a:latin typeface="Calibri"/>
                <a:cs typeface="Calibri"/>
              </a:rPr>
              <a:t>the</a:t>
            </a:r>
            <a:r>
              <a:rPr sz="1400" spc="40" dirty="0">
                <a:latin typeface="Calibri"/>
                <a:cs typeface="Calibri"/>
              </a:rPr>
              <a:t> </a:t>
            </a:r>
            <a:r>
              <a:rPr sz="1400" spc="-10" dirty="0">
                <a:latin typeface="Calibri"/>
                <a:cs typeface="Calibri"/>
              </a:rPr>
              <a:t>capability</a:t>
            </a:r>
            <a:r>
              <a:rPr sz="1400" spc="65" dirty="0">
                <a:latin typeface="Calibri"/>
                <a:cs typeface="Calibri"/>
              </a:rPr>
              <a:t> </a:t>
            </a:r>
            <a:r>
              <a:rPr sz="1400" spc="-25" dirty="0">
                <a:latin typeface="Calibri"/>
                <a:cs typeface="Calibri"/>
              </a:rPr>
              <a:t>to</a:t>
            </a:r>
            <a:r>
              <a:rPr sz="1400" spc="30" dirty="0">
                <a:latin typeface="Calibri"/>
                <a:cs typeface="Calibri"/>
              </a:rPr>
              <a:t> </a:t>
            </a:r>
            <a:r>
              <a:rPr sz="1400" spc="-20" dirty="0">
                <a:latin typeface="Calibri"/>
                <a:cs typeface="Calibri"/>
              </a:rPr>
              <a:t>enter</a:t>
            </a:r>
            <a:r>
              <a:rPr sz="1400" spc="60" dirty="0">
                <a:latin typeface="Calibri"/>
                <a:cs typeface="Calibri"/>
              </a:rPr>
              <a:t> </a:t>
            </a:r>
            <a:r>
              <a:rPr sz="1400" spc="-15" dirty="0">
                <a:latin typeface="Calibri"/>
                <a:cs typeface="Calibri"/>
              </a:rPr>
              <a:t>the</a:t>
            </a:r>
            <a:r>
              <a:rPr sz="1400" spc="45" dirty="0">
                <a:latin typeface="Calibri"/>
                <a:cs typeface="Calibri"/>
              </a:rPr>
              <a:t> </a:t>
            </a:r>
            <a:r>
              <a:rPr sz="1400" spc="-5" dirty="0">
                <a:latin typeface="Calibri"/>
                <a:cs typeface="Calibri"/>
              </a:rPr>
              <a:t>critical</a:t>
            </a:r>
            <a:r>
              <a:rPr sz="1400" spc="15" dirty="0">
                <a:latin typeface="Calibri"/>
                <a:cs typeface="Calibri"/>
              </a:rPr>
              <a:t> </a:t>
            </a:r>
            <a:r>
              <a:rPr sz="1400" spc="-5" dirty="0">
                <a:latin typeface="Calibri"/>
                <a:cs typeface="Calibri"/>
              </a:rPr>
              <a:t>section</a:t>
            </a:r>
            <a:r>
              <a:rPr sz="1400" spc="35" dirty="0">
                <a:latin typeface="Calibri"/>
                <a:cs typeface="Calibri"/>
              </a:rPr>
              <a:t> </a:t>
            </a:r>
            <a:r>
              <a:rPr sz="1400" spc="-10" dirty="0">
                <a:latin typeface="Calibri"/>
                <a:cs typeface="Calibri"/>
              </a:rPr>
              <a:t>area.</a:t>
            </a:r>
            <a:endParaRPr sz="1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908049"/>
            <a:ext cx="8225155" cy="3198495"/>
          </a:xfrm>
          <a:prstGeom prst="rect">
            <a:avLst/>
          </a:prstGeom>
        </p:spPr>
        <p:txBody>
          <a:bodyPr vert="horz" wrap="square" lIns="0" tIns="13335" rIns="0" bIns="0" rtlCol="0">
            <a:spAutoFit/>
          </a:bodyPr>
          <a:lstStyle/>
          <a:p>
            <a:pPr marL="12700">
              <a:lnSpc>
                <a:spcPct val="100000"/>
              </a:lnSpc>
              <a:spcBef>
                <a:spcPts val="105"/>
              </a:spcBef>
            </a:pPr>
            <a:r>
              <a:rPr sz="1600" spc="-15" dirty="0">
                <a:solidFill>
                  <a:srgbClr val="FF0000"/>
                </a:solidFill>
                <a:latin typeface="Calibri"/>
                <a:cs typeface="Calibri"/>
              </a:rPr>
              <a:t>Advantages</a:t>
            </a:r>
            <a:r>
              <a:rPr sz="1600" spc="-5" dirty="0">
                <a:solidFill>
                  <a:srgbClr val="FF0000"/>
                </a:solidFill>
                <a:latin typeface="Calibri"/>
                <a:cs typeface="Calibri"/>
              </a:rPr>
              <a:t> of</a:t>
            </a:r>
            <a:r>
              <a:rPr sz="1600" spc="10" dirty="0">
                <a:solidFill>
                  <a:srgbClr val="FF0000"/>
                </a:solidFill>
                <a:latin typeface="Calibri"/>
                <a:cs typeface="Calibri"/>
              </a:rPr>
              <a:t> </a:t>
            </a:r>
            <a:r>
              <a:rPr sz="1600" spc="-10" dirty="0">
                <a:solidFill>
                  <a:srgbClr val="FF0000"/>
                </a:solidFill>
                <a:latin typeface="Calibri"/>
                <a:cs typeface="Calibri"/>
              </a:rPr>
              <a:t>Network</a:t>
            </a:r>
            <a:r>
              <a:rPr sz="1600" spc="40" dirty="0">
                <a:solidFill>
                  <a:srgbClr val="FF0000"/>
                </a:solidFill>
                <a:latin typeface="Calibri"/>
                <a:cs typeface="Calibri"/>
              </a:rPr>
              <a:t> </a:t>
            </a:r>
            <a:r>
              <a:rPr sz="1600" spc="-15" dirty="0">
                <a:solidFill>
                  <a:srgbClr val="FF0000"/>
                </a:solidFill>
                <a:latin typeface="Calibri"/>
                <a:cs typeface="Calibri"/>
              </a:rPr>
              <a:t>Operating</a:t>
            </a:r>
            <a:r>
              <a:rPr sz="1600" spc="35" dirty="0">
                <a:solidFill>
                  <a:srgbClr val="FF0000"/>
                </a:solidFill>
                <a:latin typeface="Calibri"/>
                <a:cs typeface="Calibri"/>
              </a:rPr>
              <a:t> </a:t>
            </a:r>
            <a:r>
              <a:rPr sz="1600" spc="-20" dirty="0">
                <a:solidFill>
                  <a:srgbClr val="FF0000"/>
                </a:solidFill>
                <a:latin typeface="Calibri"/>
                <a:cs typeface="Calibri"/>
              </a:rPr>
              <a:t>System</a:t>
            </a:r>
            <a:endParaRPr sz="1600">
              <a:latin typeface="Calibri"/>
              <a:cs typeface="Calibri"/>
            </a:endParaRPr>
          </a:p>
          <a:p>
            <a:pPr marL="12700" marR="5080">
              <a:lnSpc>
                <a:spcPct val="100000"/>
              </a:lnSpc>
              <a:spcBef>
                <a:spcPts val="5"/>
              </a:spcBef>
              <a:buFont typeface="Wingdings"/>
              <a:buChar char=""/>
              <a:tabLst>
                <a:tab pos="220345" algn="l"/>
              </a:tabLst>
            </a:pPr>
            <a:r>
              <a:rPr sz="1600" dirty="0">
                <a:latin typeface="Calibri"/>
                <a:cs typeface="Calibri"/>
              </a:rPr>
              <a:t>In</a:t>
            </a:r>
            <a:r>
              <a:rPr sz="1600" spc="45" dirty="0">
                <a:latin typeface="Calibri"/>
                <a:cs typeface="Calibri"/>
              </a:rPr>
              <a:t> </a:t>
            </a:r>
            <a:r>
              <a:rPr sz="1600" spc="-10" dirty="0">
                <a:latin typeface="Calibri"/>
                <a:cs typeface="Calibri"/>
              </a:rPr>
              <a:t>this</a:t>
            </a:r>
            <a:r>
              <a:rPr sz="1600" spc="50" dirty="0">
                <a:latin typeface="Calibri"/>
                <a:cs typeface="Calibri"/>
              </a:rPr>
              <a:t> </a:t>
            </a:r>
            <a:r>
              <a:rPr sz="1600" spc="-5" dirty="0">
                <a:latin typeface="Calibri"/>
                <a:cs typeface="Calibri"/>
              </a:rPr>
              <a:t>type</a:t>
            </a:r>
            <a:r>
              <a:rPr sz="1600" spc="60" dirty="0">
                <a:latin typeface="Calibri"/>
                <a:cs typeface="Calibri"/>
              </a:rPr>
              <a:t> </a:t>
            </a:r>
            <a:r>
              <a:rPr sz="1600" spc="-5" dirty="0">
                <a:latin typeface="Calibri"/>
                <a:cs typeface="Calibri"/>
              </a:rPr>
              <a:t>of</a:t>
            </a:r>
            <a:r>
              <a:rPr sz="1600" spc="60" dirty="0">
                <a:latin typeface="Calibri"/>
                <a:cs typeface="Calibri"/>
              </a:rPr>
              <a:t> </a:t>
            </a:r>
            <a:r>
              <a:rPr sz="1600" spc="-10" dirty="0">
                <a:latin typeface="Calibri"/>
                <a:cs typeface="Calibri"/>
              </a:rPr>
              <a:t>operating</a:t>
            </a:r>
            <a:r>
              <a:rPr sz="1600" spc="60" dirty="0">
                <a:latin typeface="Calibri"/>
                <a:cs typeface="Calibri"/>
              </a:rPr>
              <a:t> </a:t>
            </a:r>
            <a:r>
              <a:rPr sz="1600" spc="-15" dirty="0">
                <a:latin typeface="Calibri"/>
                <a:cs typeface="Calibri"/>
              </a:rPr>
              <a:t>system,</a:t>
            </a:r>
            <a:r>
              <a:rPr sz="1600" spc="65" dirty="0">
                <a:latin typeface="Calibri"/>
                <a:cs typeface="Calibri"/>
              </a:rPr>
              <a:t> </a:t>
            </a:r>
            <a:r>
              <a:rPr sz="1600" spc="-10" dirty="0">
                <a:latin typeface="Calibri"/>
                <a:cs typeface="Calibri"/>
              </a:rPr>
              <a:t>network</a:t>
            </a:r>
            <a:r>
              <a:rPr sz="1600" spc="70" dirty="0">
                <a:latin typeface="Calibri"/>
                <a:cs typeface="Calibri"/>
              </a:rPr>
              <a:t> </a:t>
            </a:r>
            <a:r>
              <a:rPr sz="1600" spc="-15" dirty="0">
                <a:latin typeface="Calibri"/>
                <a:cs typeface="Calibri"/>
              </a:rPr>
              <a:t>traffic</a:t>
            </a:r>
            <a:r>
              <a:rPr sz="1600" spc="45" dirty="0">
                <a:latin typeface="Calibri"/>
                <a:cs typeface="Calibri"/>
              </a:rPr>
              <a:t> </a:t>
            </a:r>
            <a:r>
              <a:rPr sz="1600" spc="-5" dirty="0">
                <a:latin typeface="Calibri"/>
                <a:cs typeface="Calibri"/>
              </a:rPr>
              <a:t>reduces</a:t>
            </a:r>
            <a:r>
              <a:rPr sz="1600" spc="35" dirty="0">
                <a:latin typeface="Calibri"/>
                <a:cs typeface="Calibri"/>
              </a:rPr>
              <a:t> </a:t>
            </a:r>
            <a:r>
              <a:rPr sz="1600" dirty="0">
                <a:latin typeface="Calibri"/>
                <a:cs typeface="Calibri"/>
              </a:rPr>
              <a:t>due</a:t>
            </a:r>
            <a:r>
              <a:rPr sz="1600" spc="70" dirty="0">
                <a:latin typeface="Calibri"/>
                <a:cs typeface="Calibri"/>
              </a:rPr>
              <a:t> </a:t>
            </a:r>
            <a:r>
              <a:rPr sz="1600" spc="-5" dirty="0">
                <a:latin typeface="Calibri"/>
                <a:cs typeface="Calibri"/>
              </a:rPr>
              <a:t>to</a:t>
            </a:r>
            <a:r>
              <a:rPr sz="1600" spc="40" dirty="0">
                <a:latin typeface="Calibri"/>
                <a:cs typeface="Calibri"/>
              </a:rPr>
              <a:t> </a:t>
            </a:r>
            <a:r>
              <a:rPr sz="1600" dirty="0">
                <a:latin typeface="Calibri"/>
                <a:cs typeface="Calibri"/>
              </a:rPr>
              <a:t>the</a:t>
            </a:r>
            <a:r>
              <a:rPr sz="1600" spc="45" dirty="0">
                <a:latin typeface="Calibri"/>
                <a:cs typeface="Calibri"/>
              </a:rPr>
              <a:t> </a:t>
            </a:r>
            <a:r>
              <a:rPr sz="1600" spc="-5" dirty="0">
                <a:latin typeface="Calibri"/>
                <a:cs typeface="Calibri"/>
              </a:rPr>
              <a:t>division</a:t>
            </a:r>
            <a:r>
              <a:rPr sz="1600" spc="55" dirty="0">
                <a:latin typeface="Calibri"/>
                <a:cs typeface="Calibri"/>
              </a:rPr>
              <a:t> </a:t>
            </a:r>
            <a:r>
              <a:rPr sz="1600" spc="-5" dirty="0">
                <a:latin typeface="Calibri"/>
                <a:cs typeface="Calibri"/>
              </a:rPr>
              <a:t>between</a:t>
            </a:r>
            <a:r>
              <a:rPr sz="1600" spc="50" dirty="0">
                <a:latin typeface="Calibri"/>
                <a:cs typeface="Calibri"/>
              </a:rPr>
              <a:t> </a:t>
            </a:r>
            <a:r>
              <a:rPr sz="1600" spc="-10" dirty="0">
                <a:latin typeface="Calibri"/>
                <a:cs typeface="Calibri"/>
              </a:rPr>
              <a:t>clients</a:t>
            </a:r>
            <a:r>
              <a:rPr sz="1600" spc="45" dirty="0">
                <a:latin typeface="Calibri"/>
                <a:cs typeface="Calibri"/>
              </a:rPr>
              <a:t> </a:t>
            </a:r>
            <a:r>
              <a:rPr sz="1600" spc="5" dirty="0">
                <a:latin typeface="Calibri"/>
                <a:cs typeface="Calibri"/>
              </a:rPr>
              <a:t>and </a:t>
            </a:r>
            <a:r>
              <a:rPr sz="1600" spc="-345" dirty="0">
                <a:latin typeface="Calibri"/>
                <a:cs typeface="Calibri"/>
              </a:rPr>
              <a:t> </a:t>
            </a:r>
            <a:r>
              <a:rPr sz="1600" spc="-5" dirty="0">
                <a:latin typeface="Calibri"/>
                <a:cs typeface="Calibri"/>
              </a:rPr>
              <a:t>the</a:t>
            </a:r>
            <a:r>
              <a:rPr sz="1600" spc="5" dirty="0">
                <a:latin typeface="Calibri"/>
                <a:cs typeface="Calibri"/>
              </a:rPr>
              <a:t> </a:t>
            </a:r>
            <a:r>
              <a:rPr sz="1600" spc="-30" dirty="0">
                <a:latin typeface="Calibri"/>
                <a:cs typeface="Calibri"/>
              </a:rPr>
              <a:t>server.</a:t>
            </a:r>
            <a:endParaRPr sz="1600">
              <a:latin typeface="Calibri"/>
              <a:cs typeface="Calibri"/>
            </a:endParaRPr>
          </a:p>
          <a:p>
            <a:pPr marL="219710" indent="-207645">
              <a:lnSpc>
                <a:spcPct val="100000"/>
              </a:lnSpc>
              <a:buFont typeface="Wingdings"/>
              <a:buChar char=""/>
              <a:tabLst>
                <a:tab pos="220345" algn="l"/>
              </a:tabLst>
            </a:pPr>
            <a:r>
              <a:rPr sz="1600" dirty="0">
                <a:latin typeface="Calibri"/>
                <a:cs typeface="Calibri"/>
              </a:rPr>
              <a:t>This</a:t>
            </a:r>
            <a:r>
              <a:rPr sz="1600" spc="-15" dirty="0">
                <a:latin typeface="Calibri"/>
                <a:cs typeface="Calibri"/>
              </a:rPr>
              <a:t> </a:t>
            </a:r>
            <a:r>
              <a:rPr sz="1600" spc="-5" dirty="0">
                <a:latin typeface="Calibri"/>
                <a:cs typeface="Calibri"/>
              </a:rPr>
              <a:t>type</a:t>
            </a:r>
            <a:r>
              <a:rPr sz="1600" spc="-10" dirty="0">
                <a:latin typeface="Calibri"/>
                <a:cs typeface="Calibri"/>
              </a:rPr>
              <a:t> </a:t>
            </a:r>
            <a:r>
              <a:rPr sz="1600" spc="-5" dirty="0">
                <a:latin typeface="Calibri"/>
                <a:cs typeface="Calibri"/>
              </a:rPr>
              <a:t>of</a:t>
            </a:r>
            <a:r>
              <a:rPr sz="1600" spc="10" dirty="0">
                <a:latin typeface="Calibri"/>
                <a:cs typeface="Calibri"/>
              </a:rPr>
              <a:t> </a:t>
            </a:r>
            <a:r>
              <a:rPr sz="1600" spc="-20" dirty="0">
                <a:latin typeface="Calibri"/>
                <a:cs typeface="Calibri"/>
              </a:rPr>
              <a:t>system</a:t>
            </a:r>
            <a:r>
              <a:rPr sz="1600" spc="30" dirty="0">
                <a:latin typeface="Calibri"/>
                <a:cs typeface="Calibri"/>
              </a:rPr>
              <a:t> </a:t>
            </a:r>
            <a:r>
              <a:rPr sz="1600" spc="-5" dirty="0">
                <a:latin typeface="Calibri"/>
                <a:cs typeface="Calibri"/>
              </a:rPr>
              <a:t>is</a:t>
            </a:r>
            <a:r>
              <a:rPr sz="1600" spc="15" dirty="0">
                <a:latin typeface="Calibri"/>
                <a:cs typeface="Calibri"/>
              </a:rPr>
              <a:t> </a:t>
            </a:r>
            <a:r>
              <a:rPr sz="1600" spc="-5" dirty="0">
                <a:latin typeface="Calibri"/>
                <a:cs typeface="Calibri"/>
              </a:rPr>
              <a:t>less</a:t>
            </a:r>
            <a:r>
              <a:rPr sz="1600" spc="-10" dirty="0">
                <a:latin typeface="Calibri"/>
                <a:cs typeface="Calibri"/>
              </a:rPr>
              <a:t> expensive</a:t>
            </a:r>
            <a:r>
              <a:rPr sz="1600" spc="10" dirty="0">
                <a:latin typeface="Calibri"/>
                <a:cs typeface="Calibri"/>
              </a:rPr>
              <a:t> </a:t>
            </a:r>
            <a:r>
              <a:rPr sz="1600" spc="-20" dirty="0">
                <a:latin typeface="Calibri"/>
                <a:cs typeface="Calibri"/>
              </a:rPr>
              <a:t>to</a:t>
            </a:r>
            <a:r>
              <a:rPr sz="1600" spc="30" dirty="0">
                <a:latin typeface="Calibri"/>
                <a:cs typeface="Calibri"/>
              </a:rPr>
              <a:t> </a:t>
            </a:r>
            <a:r>
              <a:rPr sz="1600" spc="-5" dirty="0">
                <a:latin typeface="Calibri"/>
                <a:cs typeface="Calibri"/>
              </a:rPr>
              <a:t>set</a:t>
            </a:r>
            <a:r>
              <a:rPr sz="1600" spc="-15" dirty="0">
                <a:latin typeface="Calibri"/>
                <a:cs typeface="Calibri"/>
              </a:rPr>
              <a:t> </a:t>
            </a:r>
            <a:r>
              <a:rPr sz="1600" dirty="0">
                <a:latin typeface="Calibri"/>
                <a:cs typeface="Calibri"/>
              </a:rPr>
              <a:t>up</a:t>
            </a:r>
            <a:r>
              <a:rPr sz="1600" spc="-10" dirty="0">
                <a:latin typeface="Calibri"/>
                <a:cs typeface="Calibri"/>
              </a:rPr>
              <a:t> </a:t>
            </a:r>
            <a:r>
              <a:rPr sz="1600" dirty="0">
                <a:latin typeface="Calibri"/>
                <a:cs typeface="Calibri"/>
              </a:rPr>
              <a:t>and</a:t>
            </a:r>
            <a:r>
              <a:rPr sz="1600" spc="-10" dirty="0">
                <a:latin typeface="Calibri"/>
                <a:cs typeface="Calibri"/>
              </a:rPr>
              <a:t> maintain.</a:t>
            </a:r>
            <a:endParaRPr sz="1600">
              <a:latin typeface="Calibri"/>
              <a:cs typeface="Calibri"/>
            </a:endParaRPr>
          </a:p>
          <a:p>
            <a:pPr marL="12700">
              <a:lnSpc>
                <a:spcPct val="100000"/>
              </a:lnSpc>
            </a:pPr>
            <a:r>
              <a:rPr sz="1600" spc="-15" dirty="0">
                <a:solidFill>
                  <a:srgbClr val="FF0000"/>
                </a:solidFill>
                <a:latin typeface="Calibri"/>
                <a:cs typeface="Calibri"/>
              </a:rPr>
              <a:t>Disadvantages</a:t>
            </a:r>
            <a:r>
              <a:rPr sz="1600" spc="25" dirty="0">
                <a:solidFill>
                  <a:srgbClr val="FF0000"/>
                </a:solidFill>
                <a:latin typeface="Calibri"/>
                <a:cs typeface="Calibri"/>
              </a:rPr>
              <a:t> </a:t>
            </a:r>
            <a:r>
              <a:rPr sz="1600" spc="-5" dirty="0">
                <a:solidFill>
                  <a:srgbClr val="FF0000"/>
                </a:solidFill>
                <a:latin typeface="Calibri"/>
                <a:cs typeface="Calibri"/>
              </a:rPr>
              <a:t>of</a:t>
            </a:r>
            <a:r>
              <a:rPr sz="1600" spc="15" dirty="0">
                <a:solidFill>
                  <a:srgbClr val="FF0000"/>
                </a:solidFill>
                <a:latin typeface="Calibri"/>
                <a:cs typeface="Calibri"/>
              </a:rPr>
              <a:t> </a:t>
            </a:r>
            <a:r>
              <a:rPr sz="1600" spc="-10" dirty="0">
                <a:solidFill>
                  <a:srgbClr val="FF0000"/>
                </a:solidFill>
                <a:latin typeface="Calibri"/>
                <a:cs typeface="Calibri"/>
              </a:rPr>
              <a:t>Network</a:t>
            </a:r>
            <a:r>
              <a:rPr sz="1600" spc="40" dirty="0">
                <a:solidFill>
                  <a:srgbClr val="FF0000"/>
                </a:solidFill>
                <a:latin typeface="Calibri"/>
                <a:cs typeface="Calibri"/>
              </a:rPr>
              <a:t> </a:t>
            </a:r>
            <a:r>
              <a:rPr sz="1600" spc="-15" dirty="0">
                <a:solidFill>
                  <a:srgbClr val="FF0000"/>
                </a:solidFill>
                <a:latin typeface="Calibri"/>
                <a:cs typeface="Calibri"/>
              </a:rPr>
              <a:t>Operating</a:t>
            </a:r>
            <a:r>
              <a:rPr sz="1600" spc="10" dirty="0">
                <a:solidFill>
                  <a:srgbClr val="FF0000"/>
                </a:solidFill>
                <a:latin typeface="Calibri"/>
                <a:cs typeface="Calibri"/>
              </a:rPr>
              <a:t> </a:t>
            </a:r>
            <a:r>
              <a:rPr sz="1600" spc="-20" dirty="0">
                <a:solidFill>
                  <a:srgbClr val="FF0000"/>
                </a:solidFill>
                <a:latin typeface="Calibri"/>
                <a:cs typeface="Calibri"/>
              </a:rPr>
              <a:t>System</a:t>
            </a:r>
            <a:endParaRPr sz="1600">
              <a:latin typeface="Calibri"/>
              <a:cs typeface="Calibri"/>
            </a:endParaRPr>
          </a:p>
          <a:p>
            <a:pPr marL="219710" indent="-207645">
              <a:lnSpc>
                <a:spcPct val="100000"/>
              </a:lnSpc>
              <a:buFont typeface="Wingdings"/>
              <a:buChar char=""/>
              <a:tabLst>
                <a:tab pos="220345" algn="l"/>
              </a:tabLst>
            </a:pPr>
            <a:r>
              <a:rPr sz="1600" dirty="0">
                <a:latin typeface="Calibri"/>
                <a:cs typeface="Calibri"/>
              </a:rPr>
              <a:t>In</a:t>
            </a:r>
            <a:r>
              <a:rPr sz="1600" spc="-5" dirty="0">
                <a:latin typeface="Calibri"/>
                <a:cs typeface="Calibri"/>
              </a:rPr>
              <a:t> </a:t>
            </a:r>
            <a:r>
              <a:rPr sz="1600" spc="-10" dirty="0">
                <a:latin typeface="Calibri"/>
                <a:cs typeface="Calibri"/>
              </a:rPr>
              <a:t>this</a:t>
            </a:r>
            <a:r>
              <a:rPr sz="1600" dirty="0">
                <a:latin typeface="Calibri"/>
                <a:cs typeface="Calibri"/>
              </a:rPr>
              <a:t> </a:t>
            </a:r>
            <a:r>
              <a:rPr sz="1600" spc="-5" dirty="0">
                <a:latin typeface="Calibri"/>
                <a:cs typeface="Calibri"/>
              </a:rPr>
              <a:t>type</a:t>
            </a:r>
            <a:r>
              <a:rPr sz="1600" spc="20" dirty="0">
                <a:latin typeface="Calibri"/>
                <a:cs typeface="Calibri"/>
              </a:rPr>
              <a:t> </a:t>
            </a:r>
            <a:r>
              <a:rPr sz="1600" spc="-5" dirty="0">
                <a:latin typeface="Calibri"/>
                <a:cs typeface="Calibri"/>
              </a:rPr>
              <a:t>of</a:t>
            </a:r>
            <a:r>
              <a:rPr sz="1600" spc="15" dirty="0">
                <a:latin typeface="Calibri"/>
                <a:cs typeface="Calibri"/>
              </a:rPr>
              <a:t> </a:t>
            </a:r>
            <a:r>
              <a:rPr sz="1600" spc="-15" dirty="0">
                <a:latin typeface="Calibri"/>
                <a:cs typeface="Calibri"/>
              </a:rPr>
              <a:t>operating</a:t>
            </a:r>
            <a:r>
              <a:rPr sz="1600" spc="35" dirty="0">
                <a:latin typeface="Calibri"/>
                <a:cs typeface="Calibri"/>
              </a:rPr>
              <a:t> </a:t>
            </a:r>
            <a:r>
              <a:rPr sz="1600" spc="-20" dirty="0">
                <a:latin typeface="Calibri"/>
                <a:cs typeface="Calibri"/>
              </a:rPr>
              <a:t>system,</a:t>
            </a:r>
            <a:r>
              <a:rPr sz="1600" spc="15" dirty="0">
                <a:latin typeface="Calibri"/>
                <a:cs typeface="Calibri"/>
              </a:rPr>
              <a:t> </a:t>
            </a:r>
            <a:r>
              <a:rPr sz="1600" spc="-5" dirty="0">
                <a:latin typeface="Calibri"/>
                <a:cs typeface="Calibri"/>
              </a:rPr>
              <a:t>the</a:t>
            </a:r>
            <a:r>
              <a:rPr sz="1600" spc="15" dirty="0">
                <a:latin typeface="Calibri"/>
                <a:cs typeface="Calibri"/>
              </a:rPr>
              <a:t> </a:t>
            </a:r>
            <a:r>
              <a:rPr sz="1600" spc="-15" dirty="0">
                <a:latin typeface="Calibri"/>
                <a:cs typeface="Calibri"/>
              </a:rPr>
              <a:t>failure</a:t>
            </a:r>
            <a:r>
              <a:rPr sz="1600" spc="25" dirty="0">
                <a:latin typeface="Calibri"/>
                <a:cs typeface="Calibri"/>
              </a:rPr>
              <a:t> </a:t>
            </a:r>
            <a:r>
              <a:rPr sz="1600" spc="-5" dirty="0">
                <a:latin typeface="Calibri"/>
                <a:cs typeface="Calibri"/>
              </a:rPr>
              <a:t>of</a:t>
            </a:r>
            <a:r>
              <a:rPr sz="1600" spc="15" dirty="0">
                <a:latin typeface="Calibri"/>
                <a:cs typeface="Calibri"/>
              </a:rPr>
              <a:t> </a:t>
            </a:r>
            <a:r>
              <a:rPr sz="1600" spc="-10" dirty="0">
                <a:latin typeface="Calibri"/>
                <a:cs typeface="Calibri"/>
              </a:rPr>
              <a:t>any</a:t>
            </a:r>
            <a:r>
              <a:rPr sz="1600" spc="-5" dirty="0">
                <a:latin typeface="Calibri"/>
                <a:cs typeface="Calibri"/>
              </a:rPr>
              <a:t> node in </a:t>
            </a:r>
            <a:r>
              <a:rPr sz="1600" dirty="0">
                <a:latin typeface="Calibri"/>
                <a:cs typeface="Calibri"/>
              </a:rPr>
              <a:t>a </a:t>
            </a:r>
            <a:r>
              <a:rPr sz="1600" spc="-20" dirty="0">
                <a:latin typeface="Calibri"/>
                <a:cs typeface="Calibri"/>
              </a:rPr>
              <a:t>system</a:t>
            </a:r>
            <a:r>
              <a:rPr sz="1600" spc="30" dirty="0">
                <a:latin typeface="Calibri"/>
                <a:cs typeface="Calibri"/>
              </a:rPr>
              <a:t> </a:t>
            </a:r>
            <a:r>
              <a:rPr sz="1600" spc="-20" dirty="0">
                <a:latin typeface="Calibri"/>
                <a:cs typeface="Calibri"/>
              </a:rPr>
              <a:t>affects</a:t>
            </a:r>
            <a:r>
              <a:rPr sz="1600" spc="45" dirty="0">
                <a:latin typeface="Calibri"/>
                <a:cs typeface="Calibri"/>
              </a:rPr>
              <a:t> </a:t>
            </a:r>
            <a:r>
              <a:rPr sz="1600" spc="-5" dirty="0">
                <a:latin typeface="Calibri"/>
                <a:cs typeface="Calibri"/>
              </a:rPr>
              <a:t>the</a:t>
            </a:r>
            <a:r>
              <a:rPr sz="1600" spc="20" dirty="0">
                <a:latin typeface="Calibri"/>
                <a:cs typeface="Calibri"/>
              </a:rPr>
              <a:t> </a:t>
            </a:r>
            <a:r>
              <a:rPr sz="1600" dirty="0">
                <a:latin typeface="Calibri"/>
                <a:cs typeface="Calibri"/>
              </a:rPr>
              <a:t>whole</a:t>
            </a:r>
            <a:r>
              <a:rPr sz="1600" spc="-5" dirty="0">
                <a:latin typeface="Calibri"/>
                <a:cs typeface="Calibri"/>
              </a:rPr>
              <a:t> </a:t>
            </a:r>
            <a:r>
              <a:rPr sz="1600" spc="-20" dirty="0">
                <a:latin typeface="Calibri"/>
                <a:cs typeface="Calibri"/>
              </a:rPr>
              <a:t>system.</a:t>
            </a:r>
            <a:endParaRPr sz="1600">
              <a:latin typeface="Calibri"/>
              <a:cs typeface="Calibri"/>
            </a:endParaRPr>
          </a:p>
          <a:p>
            <a:pPr marL="219710" indent="-207645">
              <a:lnSpc>
                <a:spcPct val="100000"/>
              </a:lnSpc>
              <a:buFont typeface="Wingdings"/>
              <a:buChar char=""/>
              <a:tabLst>
                <a:tab pos="220345" algn="l"/>
              </a:tabLst>
            </a:pPr>
            <a:r>
              <a:rPr sz="1600" spc="-5" dirty="0">
                <a:latin typeface="Calibri"/>
                <a:cs typeface="Calibri"/>
              </a:rPr>
              <a:t>Security</a:t>
            </a:r>
            <a:r>
              <a:rPr sz="1600" spc="110" dirty="0">
                <a:latin typeface="Calibri"/>
                <a:cs typeface="Calibri"/>
              </a:rPr>
              <a:t> </a:t>
            </a:r>
            <a:r>
              <a:rPr sz="1600" dirty="0">
                <a:latin typeface="Calibri"/>
                <a:cs typeface="Calibri"/>
              </a:rPr>
              <a:t>and</a:t>
            </a:r>
            <a:r>
              <a:rPr sz="1600" spc="90" dirty="0">
                <a:latin typeface="Calibri"/>
                <a:cs typeface="Calibri"/>
              </a:rPr>
              <a:t> </a:t>
            </a:r>
            <a:r>
              <a:rPr sz="1600" spc="-5" dirty="0">
                <a:latin typeface="Calibri"/>
                <a:cs typeface="Calibri"/>
              </a:rPr>
              <a:t>performance</a:t>
            </a:r>
            <a:r>
              <a:rPr sz="1600" spc="90" dirty="0">
                <a:latin typeface="Calibri"/>
                <a:cs typeface="Calibri"/>
              </a:rPr>
              <a:t> </a:t>
            </a:r>
            <a:r>
              <a:rPr sz="1600" spc="-5" dirty="0">
                <a:latin typeface="Calibri"/>
                <a:cs typeface="Calibri"/>
              </a:rPr>
              <a:t>are</a:t>
            </a:r>
            <a:r>
              <a:rPr sz="1600" spc="110" dirty="0">
                <a:latin typeface="Calibri"/>
                <a:cs typeface="Calibri"/>
              </a:rPr>
              <a:t> </a:t>
            </a:r>
            <a:r>
              <a:rPr sz="1600" spc="-10" dirty="0">
                <a:latin typeface="Calibri"/>
                <a:cs typeface="Calibri"/>
              </a:rPr>
              <a:t>important</a:t>
            </a:r>
            <a:r>
              <a:rPr sz="1600" spc="110" dirty="0">
                <a:latin typeface="Calibri"/>
                <a:cs typeface="Calibri"/>
              </a:rPr>
              <a:t> </a:t>
            </a:r>
            <a:r>
              <a:rPr sz="1600" spc="-5" dirty="0">
                <a:latin typeface="Calibri"/>
                <a:cs typeface="Calibri"/>
              </a:rPr>
              <a:t>issues.</a:t>
            </a:r>
            <a:r>
              <a:rPr sz="1600" spc="100" dirty="0">
                <a:latin typeface="Calibri"/>
                <a:cs typeface="Calibri"/>
              </a:rPr>
              <a:t> </a:t>
            </a:r>
            <a:r>
              <a:rPr sz="1600" spc="5" dirty="0">
                <a:latin typeface="Calibri"/>
                <a:cs typeface="Calibri"/>
              </a:rPr>
              <a:t>So</a:t>
            </a:r>
            <a:r>
              <a:rPr sz="1600" spc="110" dirty="0">
                <a:latin typeface="Calibri"/>
                <a:cs typeface="Calibri"/>
              </a:rPr>
              <a:t> </a:t>
            </a:r>
            <a:r>
              <a:rPr sz="1600" spc="-5" dirty="0">
                <a:latin typeface="Calibri"/>
                <a:cs typeface="Calibri"/>
              </a:rPr>
              <a:t>trained</a:t>
            </a:r>
            <a:r>
              <a:rPr sz="1600" spc="85" dirty="0">
                <a:latin typeface="Calibri"/>
                <a:cs typeface="Calibri"/>
              </a:rPr>
              <a:t> </a:t>
            </a:r>
            <a:r>
              <a:rPr sz="1600" dirty="0">
                <a:latin typeface="Calibri"/>
                <a:cs typeface="Calibri"/>
              </a:rPr>
              <a:t>network</a:t>
            </a:r>
            <a:r>
              <a:rPr sz="1600" spc="80" dirty="0">
                <a:latin typeface="Calibri"/>
                <a:cs typeface="Calibri"/>
              </a:rPr>
              <a:t> </a:t>
            </a:r>
            <a:r>
              <a:rPr sz="1600" spc="-10" dirty="0">
                <a:latin typeface="Calibri"/>
                <a:cs typeface="Calibri"/>
              </a:rPr>
              <a:t>administrators</a:t>
            </a:r>
            <a:r>
              <a:rPr sz="1600" spc="114" dirty="0">
                <a:latin typeface="Calibri"/>
                <a:cs typeface="Calibri"/>
              </a:rPr>
              <a:t> </a:t>
            </a:r>
            <a:r>
              <a:rPr sz="1600" spc="-5" dirty="0">
                <a:latin typeface="Calibri"/>
                <a:cs typeface="Calibri"/>
              </a:rPr>
              <a:t>are</a:t>
            </a:r>
            <a:r>
              <a:rPr sz="1600" spc="110" dirty="0">
                <a:latin typeface="Calibri"/>
                <a:cs typeface="Calibri"/>
              </a:rPr>
              <a:t> </a:t>
            </a:r>
            <a:r>
              <a:rPr sz="1600" spc="-10" dirty="0">
                <a:latin typeface="Calibri"/>
                <a:cs typeface="Calibri"/>
              </a:rPr>
              <a:t>required</a:t>
            </a:r>
            <a:endParaRPr sz="1600">
              <a:latin typeface="Calibri"/>
              <a:cs typeface="Calibri"/>
            </a:endParaRPr>
          </a:p>
          <a:p>
            <a:pPr marL="12700">
              <a:lnSpc>
                <a:spcPct val="100000"/>
              </a:lnSpc>
              <a:spcBef>
                <a:spcPts val="5"/>
              </a:spcBef>
            </a:pPr>
            <a:r>
              <a:rPr sz="1600" spc="-15" dirty="0">
                <a:latin typeface="Calibri"/>
                <a:cs typeface="Calibri"/>
              </a:rPr>
              <a:t>for</a:t>
            </a:r>
            <a:r>
              <a:rPr sz="1600" spc="-10" dirty="0">
                <a:latin typeface="Calibri"/>
                <a:cs typeface="Calibri"/>
              </a:rPr>
              <a:t> network</a:t>
            </a:r>
            <a:r>
              <a:rPr sz="1600" spc="25" dirty="0">
                <a:latin typeface="Calibri"/>
                <a:cs typeface="Calibri"/>
              </a:rPr>
              <a:t> </a:t>
            </a:r>
            <a:r>
              <a:rPr sz="1600" spc="-10" dirty="0">
                <a:latin typeface="Calibri"/>
                <a:cs typeface="Calibri"/>
              </a:rPr>
              <a:t>administration.</a:t>
            </a:r>
            <a:endParaRPr sz="1600">
              <a:latin typeface="Calibri"/>
              <a:cs typeface="Calibri"/>
            </a:endParaRPr>
          </a:p>
          <a:p>
            <a:pPr>
              <a:lnSpc>
                <a:spcPct val="100000"/>
              </a:lnSpc>
              <a:spcBef>
                <a:spcPts val="25"/>
              </a:spcBef>
            </a:pPr>
            <a:endParaRPr sz="1550">
              <a:latin typeface="Calibri"/>
              <a:cs typeface="Calibri"/>
            </a:endParaRPr>
          </a:p>
          <a:p>
            <a:pPr marL="12700" algn="just">
              <a:lnSpc>
                <a:spcPct val="100000"/>
              </a:lnSpc>
            </a:pPr>
            <a:r>
              <a:rPr sz="1600" spc="-10" dirty="0">
                <a:solidFill>
                  <a:srgbClr val="00AF50"/>
                </a:solidFill>
                <a:latin typeface="Calibri"/>
                <a:cs typeface="Calibri"/>
              </a:rPr>
              <a:t>Real</a:t>
            </a:r>
            <a:r>
              <a:rPr sz="1600" spc="-15" dirty="0">
                <a:solidFill>
                  <a:srgbClr val="00AF50"/>
                </a:solidFill>
                <a:latin typeface="Calibri"/>
                <a:cs typeface="Calibri"/>
              </a:rPr>
              <a:t> </a:t>
            </a:r>
            <a:r>
              <a:rPr sz="1600" spc="5" dirty="0">
                <a:solidFill>
                  <a:srgbClr val="00AF50"/>
                </a:solidFill>
                <a:latin typeface="Calibri"/>
                <a:cs typeface="Calibri"/>
              </a:rPr>
              <a:t>Time</a:t>
            </a:r>
            <a:r>
              <a:rPr sz="1600" spc="-50" dirty="0">
                <a:solidFill>
                  <a:srgbClr val="00AF50"/>
                </a:solidFill>
                <a:latin typeface="Calibri"/>
                <a:cs typeface="Calibri"/>
              </a:rPr>
              <a:t> </a:t>
            </a:r>
            <a:r>
              <a:rPr sz="1600" spc="-10" dirty="0">
                <a:solidFill>
                  <a:srgbClr val="00AF50"/>
                </a:solidFill>
                <a:latin typeface="Calibri"/>
                <a:cs typeface="Calibri"/>
              </a:rPr>
              <a:t>Operating </a:t>
            </a:r>
            <a:r>
              <a:rPr sz="1600" spc="-20" dirty="0">
                <a:solidFill>
                  <a:srgbClr val="00AF50"/>
                </a:solidFill>
                <a:latin typeface="Calibri"/>
                <a:cs typeface="Calibri"/>
              </a:rPr>
              <a:t>System</a:t>
            </a:r>
            <a:endParaRPr sz="1600">
              <a:latin typeface="Calibri"/>
              <a:cs typeface="Calibri"/>
            </a:endParaRPr>
          </a:p>
          <a:p>
            <a:pPr marL="12700" marR="5080" algn="just">
              <a:lnSpc>
                <a:spcPct val="100000"/>
              </a:lnSpc>
              <a:spcBef>
                <a:spcPts val="5"/>
              </a:spcBef>
            </a:pPr>
            <a:r>
              <a:rPr sz="1600" dirty="0">
                <a:latin typeface="Calibri"/>
                <a:cs typeface="Calibri"/>
              </a:rPr>
              <a:t>In </a:t>
            </a:r>
            <a:r>
              <a:rPr sz="1600" spc="-5" dirty="0">
                <a:latin typeface="Calibri"/>
                <a:cs typeface="Calibri"/>
              </a:rPr>
              <a:t>Real-Time </a:t>
            </a:r>
            <a:r>
              <a:rPr sz="1600" spc="-15" dirty="0">
                <a:latin typeface="Calibri"/>
                <a:cs typeface="Calibri"/>
              </a:rPr>
              <a:t>Systems, </a:t>
            </a:r>
            <a:r>
              <a:rPr sz="1600" spc="-5" dirty="0">
                <a:latin typeface="Calibri"/>
                <a:cs typeface="Calibri"/>
              </a:rPr>
              <a:t>each job </a:t>
            </a:r>
            <a:r>
              <a:rPr sz="1600" spc="-10" dirty="0">
                <a:latin typeface="Calibri"/>
                <a:cs typeface="Calibri"/>
              </a:rPr>
              <a:t>carries </a:t>
            </a:r>
            <a:r>
              <a:rPr sz="1600" dirty="0">
                <a:latin typeface="Calibri"/>
                <a:cs typeface="Calibri"/>
              </a:rPr>
              <a:t>a </a:t>
            </a:r>
            <a:r>
              <a:rPr sz="1600" spc="-10" dirty="0">
                <a:latin typeface="Calibri"/>
                <a:cs typeface="Calibri"/>
              </a:rPr>
              <a:t>certain </a:t>
            </a:r>
            <a:r>
              <a:rPr sz="1600" spc="-5" dirty="0">
                <a:latin typeface="Calibri"/>
                <a:cs typeface="Calibri"/>
              </a:rPr>
              <a:t>deadline within which </a:t>
            </a:r>
            <a:r>
              <a:rPr sz="1600" spc="5" dirty="0">
                <a:latin typeface="Calibri"/>
                <a:cs typeface="Calibri"/>
              </a:rPr>
              <a:t>the </a:t>
            </a:r>
            <a:r>
              <a:rPr sz="1600" spc="-5" dirty="0">
                <a:latin typeface="Calibri"/>
                <a:cs typeface="Calibri"/>
              </a:rPr>
              <a:t>job is supposed to be </a:t>
            </a:r>
            <a:r>
              <a:rPr sz="1600" dirty="0">
                <a:latin typeface="Calibri"/>
                <a:cs typeface="Calibri"/>
              </a:rPr>
              <a:t> </a:t>
            </a:r>
            <a:r>
              <a:rPr sz="1600" spc="-10" dirty="0">
                <a:latin typeface="Calibri"/>
                <a:cs typeface="Calibri"/>
              </a:rPr>
              <a:t>completed, </a:t>
            </a:r>
            <a:r>
              <a:rPr sz="1600" dirty="0">
                <a:latin typeface="Calibri"/>
                <a:cs typeface="Calibri"/>
              </a:rPr>
              <a:t>otherwise, </a:t>
            </a:r>
            <a:r>
              <a:rPr sz="1600" spc="-5" dirty="0">
                <a:latin typeface="Calibri"/>
                <a:cs typeface="Calibri"/>
              </a:rPr>
              <a:t>the huge </a:t>
            </a:r>
            <a:r>
              <a:rPr sz="1600" dirty="0">
                <a:latin typeface="Calibri"/>
                <a:cs typeface="Calibri"/>
              </a:rPr>
              <a:t>loss </a:t>
            </a:r>
            <a:r>
              <a:rPr sz="1600" spc="-5" dirty="0">
                <a:latin typeface="Calibri"/>
                <a:cs typeface="Calibri"/>
              </a:rPr>
              <a:t>will </a:t>
            </a:r>
            <a:r>
              <a:rPr sz="1600" dirty="0">
                <a:latin typeface="Calibri"/>
                <a:cs typeface="Calibri"/>
              </a:rPr>
              <a:t>be </a:t>
            </a:r>
            <a:r>
              <a:rPr sz="1600" spc="-5" dirty="0">
                <a:latin typeface="Calibri"/>
                <a:cs typeface="Calibri"/>
              </a:rPr>
              <a:t>there, or even if the result is </a:t>
            </a:r>
            <a:r>
              <a:rPr sz="1600" spc="-10" dirty="0">
                <a:latin typeface="Calibri"/>
                <a:cs typeface="Calibri"/>
              </a:rPr>
              <a:t>produced, </a:t>
            </a:r>
            <a:r>
              <a:rPr sz="1600" spc="-5" dirty="0">
                <a:latin typeface="Calibri"/>
                <a:cs typeface="Calibri"/>
              </a:rPr>
              <a:t>it </a:t>
            </a:r>
            <a:r>
              <a:rPr sz="1600" dirty="0">
                <a:latin typeface="Calibri"/>
                <a:cs typeface="Calibri"/>
              </a:rPr>
              <a:t>will </a:t>
            </a:r>
            <a:r>
              <a:rPr sz="1600" spc="-5" dirty="0">
                <a:latin typeface="Calibri"/>
                <a:cs typeface="Calibri"/>
              </a:rPr>
              <a:t>be </a:t>
            </a:r>
            <a:r>
              <a:rPr sz="1600" dirty="0">
                <a:latin typeface="Calibri"/>
                <a:cs typeface="Calibri"/>
              </a:rPr>
              <a:t> </a:t>
            </a:r>
            <a:r>
              <a:rPr sz="1600" spc="-10" dirty="0">
                <a:latin typeface="Calibri"/>
                <a:cs typeface="Calibri"/>
              </a:rPr>
              <a:t>completely</a:t>
            </a:r>
            <a:r>
              <a:rPr sz="1600" spc="35" dirty="0">
                <a:latin typeface="Calibri"/>
                <a:cs typeface="Calibri"/>
              </a:rPr>
              <a:t> </a:t>
            </a:r>
            <a:r>
              <a:rPr sz="1600" spc="-10" dirty="0">
                <a:latin typeface="Calibri"/>
                <a:cs typeface="Calibri"/>
              </a:rPr>
              <a:t>useless.</a:t>
            </a:r>
            <a:endParaRPr sz="1600">
              <a:latin typeface="Calibri"/>
              <a:cs typeface="Calibri"/>
            </a:endParaRPr>
          </a:p>
        </p:txBody>
      </p:sp>
      <p:pic>
        <p:nvPicPr>
          <p:cNvPr id="3" name="object 3"/>
          <p:cNvPicPr/>
          <p:nvPr/>
        </p:nvPicPr>
        <p:blipFill>
          <a:blip r:embed="rId2" cstate="print"/>
          <a:stretch>
            <a:fillRect/>
          </a:stretch>
        </p:blipFill>
        <p:spPr>
          <a:xfrm>
            <a:off x="2209800" y="4216393"/>
            <a:ext cx="5271770" cy="2480063"/>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322834"/>
            <a:ext cx="8150859" cy="5789295"/>
          </a:xfrm>
          <a:prstGeom prst="rect">
            <a:avLst/>
          </a:prstGeom>
        </p:spPr>
        <p:txBody>
          <a:bodyPr vert="horz" wrap="square" lIns="0" tIns="12700" rIns="0" bIns="0" rtlCol="0">
            <a:spAutoFit/>
          </a:bodyPr>
          <a:lstStyle/>
          <a:p>
            <a:pPr marL="12700" algn="just">
              <a:lnSpc>
                <a:spcPct val="100000"/>
              </a:lnSpc>
              <a:spcBef>
                <a:spcPts val="100"/>
              </a:spcBef>
            </a:pPr>
            <a:r>
              <a:rPr sz="1800" spc="-20" dirty="0">
                <a:solidFill>
                  <a:srgbClr val="00AF50"/>
                </a:solidFill>
                <a:latin typeface="Calibri"/>
                <a:cs typeface="Calibri"/>
              </a:rPr>
              <a:t>Advantages</a:t>
            </a:r>
            <a:r>
              <a:rPr sz="1800" spc="50" dirty="0">
                <a:solidFill>
                  <a:srgbClr val="00AF50"/>
                </a:solidFill>
                <a:latin typeface="Calibri"/>
                <a:cs typeface="Calibri"/>
              </a:rPr>
              <a:t> </a:t>
            </a:r>
            <a:r>
              <a:rPr sz="1800" spc="5" dirty="0">
                <a:solidFill>
                  <a:srgbClr val="00AF50"/>
                </a:solidFill>
                <a:latin typeface="Calibri"/>
                <a:cs typeface="Calibri"/>
              </a:rPr>
              <a:t>of</a:t>
            </a:r>
            <a:r>
              <a:rPr sz="1800" spc="-15" dirty="0">
                <a:solidFill>
                  <a:srgbClr val="00AF50"/>
                </a:solidFill>
                <a:latin typeface="Calibri"/>
                <a:cs typeface="Calibri"/>
              </a:rPr>
              <a:t> </a:t>
            </a:r>
            <a:r>
              <a:rPr sz="1800" dirty="0">
                <a:solidFill>
                  <a:srgbClr val="00AF50"/>
                </a:solidFill>
                <a:latin typeface="Calibri"/>
                <a:cs typeface="Calibri"/>
              </a:rPr>
              <a:t>a</a:t>
            </a:r>
            <a:r>
              <a:rPr sz="1800" spc="-15" dirty="0">
                <a:solidFill>
                  <a:srgbClr val="00AF50"/>
                </a:solidFill>
                <a:latin typeface="Calibri"/>
                <a:cs typeface="Calibri"/>
              </a:rPr>
              <a:t> </a:t>
            </a:r>
            <a:r>
              <a:rPr sz="1800" spc="-5" dirty="0">
                <a:solidFill>
                  <a:srgbClr val="00AF50"/>
                </a:solidFill>
                <a:latin typeface="Calibri"/>
                <a:cs typeface="Calibri"/>
              </a:rPr>
              <a:t>Semaphore</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Semaphores</a:t>
            </a:r>
            <a:r>
              <a:rPr sz="1800" spc="425" dirty="0">
                <a:latin typeface="Calibri"/>
                <a:cs typeface="Calibri"/>
              </a:rPr>
              <a:t> </a:t>
            </a:r>
            <a:r>
              <a:rPr sz="1800" dirty="0">
                <a:latin typeface="Calibri"/>
                <a:cs typeface="Calibri"/>
              </a:rPr>
              <a:t>are</a:t>
            </a:r>
            <a:r>
              <a:rPr sz="1800" spc="430" dirty="0">
                <a:latin typeface="Calibri"/>
                <a:cs typeface="Calibri"/>
              </a:rPr>
              <a:t> </a:t>
            </a:r>
            <a:r>
              <a:rPr sz="1800" spc="-5" dirty="0">
                <a:latin typeface="Calibri"/>
                <a:cs typeface="Calibri"/>
              </a:rPr>
              <a:t>machine</a:t>
            </a:r>
            <a:r>
              <a:rPr sz="1800" spc="434" dirty="0">
                <a:latin typeface="Calibri"/>
                <a:cs typeface="Calibri"/>
              </a:rPr>
              <a:t> </a:t>
            </a:r>
            <a:r>
              <a:rPr sz="1800" spc="-5" dirty="0">
                <a:latin typeface="Calibri"/>
                <a:cs typeface="Calibri"/>
              </a:rPr>
              <a:t>independent</a:t>
            </a:r>
            <a:r>
              <a:rPr sz="1800" spc="445" dirty="0">
                <a:latin typeface="Calibri"/>
                <a:cs typeface="Calibri"/>
              </a:rPr>
              <a:t> </a:t>
            </a:r>
            <a:r>
              <a:rPr sz="1800" spc="-5" dirty="0">
                <a:latin typeface="Calibri"/>
                <a:cs typeface="Calibri"/>
              </a:rPr>
              <a:t>since</a:t>
            </a:r>
            <a:r>
              <a:rPr sz="1800" spc="434" dirty="0">
                <a:latin typeface="Calibri"/>
                <a:cs typeface="Calibri"/>
              </a:rPr>
              <a:t> </a:t>
            </a:r>
            <a:r>
              <a:rPr sz="1800" spc="-5" dirty="0">
                <a:latin typeface="Calibri"/>
                <a:cs typeface="Calibri"/>
              </a:rPr>
              <a:t>their</a:t>
            </a:r>
            <a:r>
              <a:rPr sz="1800" spc="440" dirty="0">
                <a:latin typeface="Calibri"/>
                <a:cs typeface="Calibri"/>
              </a:rPr>
              <a:t> </a:t>
            </a:r>
            <a:r>
              <a:rPr sz="1800" spc="-5" dirty="0">
                <a:latin typeface="Calibri"/>
                <a:cs typeface="Calibri"/>
              </a:rPr>
              <a:t>implementation</a:t>
            </a:r>
            <a:r>
              <a:rPr sz="1800" spc="434" dirty="0">
                <a:latin typeface="Calibri"/>
                <a:cs typeface="Calibri"/>
              </a:rPr>
              <a:t> </a:t>
            </a:r>
            <a:r>
              <a:rPr sz="1800" spc="-5" dirty="0">
                <a:latin typeface="Calibri"/>
                <a:cs typeface="Calibri"/>
              </a:rPr>
              <a:t>and</a:t>
            </a:r>
            <a:r>
              <a:rPr sz="1800" spc="425" dirty="0">
                <a:latin typeface="Calibri"/>
                <a:cs typeface="Calibri"/>
              </a:rPr>
              <a:t> </a:t>
            </a:r>
            <a:r>
              <a:rPr sz="1800" spc="-5" dirty="0">
                <a:latin typeface="Calibri"/>
                <a:cs typeface="Calibri"/>
              </a:rPr>
              <a:t>codes</a:t>
            </a:r>
            <a:r>
              <a:rPr sz="1800" spc="434" dirty="0">
                <a:latin typeface="Calibri"/>
                <a:cs typeface="Calibri"/>
              </a:rPr>
              <a:t> </a:t>
            </a:r>
            <a:r>
              <a:rPr sz="1800" spc="-10" dirty="0">
                <a:latin typeface="Calibri"/>
                <a:cs typeface="Calibri"/>
              </a:rPr>
              <a:t>are</a:t>
            </a:r>
            <a:endParaRPr sz="1800">
              <a:latin typeface="Calibri"/>
              <a:cs typeface="Calibri"/>
            </a:endParaRPr>
          </a:p>
          <a:p>
            <a:pPr marL="12700" algn="just">
              <a:lnSpc>
                <a:spcPct val="100000"/>
              </a:lnSpc>
            </a:pPr>
            <a:r>
              <a:rPr sz="1800" spc="-15" dirty="0">
                <a:latin typeface="Calibri"/>
                <a:cs typeface="Calibri"/>
              </a:rPr>
              <a:t>written</a:t>
            </a:r>
            <a:r>
              <a:rPr sz="1800" spc="20" dirty="0">
                <a:latin typeface="Calibri"/>
                <a:cs typeface="Calibri"/>
              </a:rPr>
              <a:t> </a:t>
            </a:r>
            <a:r>
              <a:rPr sz="1800" spc="-5" dirty="0">
                <a:latin typeface="Calibri"/>
                <a:cs typeface="Calibri"/>
              </a:rPr>
              <a:t>in</a:t>
            </a:r>
            <a:r>
              <a:rPr sz="1800" spc="20" dirty="0">
                <a:latin typeface="Calibri"/>
                <a:cs typeface="Calibri"/>
              </a:rPr>
              <a:t> </a:t>
            </a:r>
            <a:r>
              <a:rPr sz="1800" spc="-5" dirty="0">
                <a:latin typeface="Calibri"/>
                <a:cs typeface="Calibri"/>
              </a:rPr>
              <a:t>the</a:t>
            </a:r>
            <a:r>
              <a:rPr sz="1800" spc="45" dirty="0">
                <a:latin typeface="Calibri"/>
                <a:cs typeface="Calibri"/>
              </a:rPr>
              <a:t> </a:t>
            </a:r>
            <a:r>
              <a:rPr sz="1800" spc="-10" dirty="0">
                <a:latin typeface="Calibri"/>
                <a:cs typeface="Calibri"/>
              </a:rPr>
              <a:t>microkernel's</a:t>
            </a:r>
            <a:r>
              <a:rPr sz="1800" spc="5" dirty="0">
                <a:latin typeface="Calibri"/>
                <a:cs typeface="Calibri"/>
              </a:rPr>
              <a:t> </a:t>
            </a:r>
            <a:r>
              <a:rPr sz="1800" spc="-5" dirty="0">
                <a:latin typeface="Calibri"/>
                <a:cs typeface="Calibri"/>
              </a:rPr>
              <a:t>machine</a:t>
            </a:r>
            <a:r>
              <a:rPr sz="1800" spc="45" dirty="0">
                <a:latin typeface="Calibri"/>
                <a:cs typeface="Calibri"/>
              </a:rPr>
              <a:t> </a:t>
            </a:r>
            <a:r>
              <a:rPr sz="1800" spc="-15" dirty="0">
                <a:latin typeface="Calibri"/>
                <a:cs typeface="Calibri"/>
              </a:rPr>
              <a:t>independent</a:t>
            </a:r>
            <a:r>
              <a:rPr sz="1800" spc="125" dirty="0">
                <a:latin typeface="Calibri"/>
                <a:cs typeface="Calibri"/>
              </a:rPr>
              <a:t> </a:t>
            </a:r>
            <a:r>
              <a:rPr sz="1800" spc="-10" dirty="0">
                <a:latin typeface="Calibri"/>
                <a:cs typeface="Calibri"/>
              </a:rPr>
              <a:t>code</a:t>
            </a:r>
            <a:r>
              <a:rPr sz="1800" spc="20" dirty="0">
                <a:latin typeface="Calibri"/>
                <a:cs typeface="Calibri"/>
              </a:rPr>
              <a:t> </a:t>
            </a:r>
            <a:r>
              <a:rPr sz="1800" spc="-10" dirty="0">
                <a:latin typeface="Calibri"/>
                <a:cs typeface="Calibri"/>
              </a:rPr>
              <a:t>area.</a:t>
            </a:r>
            <a:endParaRPr sz="1800">
              <a:latin typeface="Calibri"/>
              <a:cs typeface="Calibri"/>
            </a:endParaRPr>
          </a:p>
          <a:p>
            <a:pPr marL="12700" marR="5080" algn="just">
              <a:lnSpc>
                <a:spcPct val="100000"/>
              </a:lnSpc>
              <a:buFont typeface="Microsoft Sans Serif"/>
              <a:buChar char="•"/>
              <a:tabLst>
                <a:tab pos="144145" algn="l"/>
              </a:tabLst>
            </a:pPr>
            <a:r>
              <a:rPr sz="1800" spc="-5" dirty="0">
                <a:latin typeface="Calibri"/>
                <a:cs typeface="Calibri"/>
              </a:rPr>
              <a:t>They strictly </a:t>
            </a:r>
            <a:r>
              <a:rPr sz="1800" spc="-15" dirty="0">
                <a:latin typeface="Calibri"/>
                <a:cs typeface="Calibri"/>
              </a:rPr>
              <a:t>enforce </a:t>
            </a:r>
            <a:r>
              <a:rPr sz="1800" spc="-5" dirty="0">
                <a:latin typeface="Calibri"/>
                <a:cs typeface="Calibri"/>
              </a:rPr>
              <a:t>mutual </a:t>
            </a:r>
            <a:r>
              <a:rPr sz="1800" spc="-10" dirty="0">
                <a:latin typeface="Calibri"/>
                <a:cs typeface="Calibri"/>
              </a:rPr>
              <a:t>exclusion </a:t>
            </a:r>
            <a:r>
              <a:rPr sz="1800" spc="10" dirty="0">
                <a:latin typeface="Calibri"/>
                <a:cs typeface="Calibri"/>
              </a:rPr>
              <a:t>and </a:t>
            </a:r>
            <a:r>
              <a:rPr sz="1800" spc="-5" dirty="0">
                <a:latin typeface="Calibri"/>
                <a:cs typeface="Calibri"/>
              </a:rPr>
              <a:t>let </a:t>
            </a:r>
            <a:r>
              <a:rPr sz="1800" spc="-10" dirty="0">
                <a:latin typeface="Calibri"/>
                <a:cs typeface="Calibri"/>
              </a:rPr>
              <a:t>processes </a:t>
            </a:r>
            <a:r>
              <a:rPr sz="1800" spc="-15" dirty="0">
                <a:latin typeface="Calibri"/>
                <a:cs typeface="Calibri"/>
              </a:rPr>
              <a:t>enter </a:t>
            </a:r>
            <a:r>
              <a:rPr sz="1800" spc="10" dirty="0">
                <a:latin typeface="Calibri"/>
                <a:cs typeface="Calibri"/>
              </a:rPr>
              <a:t>the </a:t>
            </a:r>
            <a:r>
              <a:rPr sz="1800" spc="-5" dirty="0">
                <a:latin typeface="Calibri"/>
                <a:cs typeface="Calibri"/>
              </a:rPr>
              <a:t>crucial part </a:t>
            </a:r>
            <a:r>
              <a:rPr sz="1800" spc="5" dirty="0">
                <a:latin typeface="Calibri"/>
                <a:cs typeface="Calibri"/>
              </a:rPr>
              <a:t>one </a:t>
            </a:r>
            <a:r>
              <a:rPr sz="1800" spc="-15" dirty="0">
                <a:latin typeface="Calibri"/>
                <a:cs typeface="Calibri"/>
              </a:rPr>
              <a:t>at </a:t>
            </a:r>
            <a:r>
              <a:rPr sz="1800" dirty="0">
                <a:latin typeface="Calibri"/>
                <a:cs typeface="Calibri"/>
              </a:rPr>
              <a:t>a </a:t>
            </a:r>
            <a:r>
              <a:rPr sz="1800" spc="-395"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(only</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case</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binary</a:t>
            </a:r>
            <a:r>
              <a:rPr sz="1800" spc="50" dirty="0">
                <a:latin typeface="Calibri"/>
                <a:cs typeface="Calibri"/>
              </a:rPr>
              <a:t> </a:t>
            </a:r>
            <a:r>
              <a:rPr sz="1800" spc="-10" dirty="0">
                <a:latin typeface="Calibri"/>
                <a:cs typeface="Calibri"/>
              </a:rPr>
              <a:t>semaphores).</a:t>
            </a:r>
            <a:endParaRPr sz="1800">
              <a:latin typeface="Calibri"/>
              <a:cs typeface="Calibri"/>
            </a:endParaRPr>
          </a:p>
          <a:p>
            <a:pPr marL="12700" marR="6985" algn="just">
              <a:lnSpc>
                <a:spcPct val="100000"/>
              </a:lnSpc>
              <a:spcBef>
                <a:spcPts val="5"/>
              </a:spcBef>
              <a:buFont typeface="Microsoft Sans Serif"/>
              <a:buChar char="•"/>
              <a:tabLst>
                <a:tab pos="144145" algn="l"/>
              </a:tabLst>
            </a:pPr>
            <a:r>
              <a:rPr sz="1800" spc="-5" dirty="0">
                <a:latin typeface="Calibri"/>
                <a:cs typeface="Calibri"/>
              </a:rPr>
              <a:t>With </a:t>
            </a:r>
            <a:r>
              <a:rPr sz="1800" dirty="0">
                <a:latin typeface="Calibri"/>
                <a:cs typeface="Calibri"/>
              </a:rPr>
              <a:t>the use </a:t>
            </a:r>
            <a:r>
              <a:rPr sz="1800" spc="5" dirty="0">
                <a:latin typeface="Calibri"/>
                <a:cs typeface="Calibri"/>
              </a:rPr>
              <a:t>of </a:t>
            </a:r>
            <a:r>
              <a:rPr sz="1800" spc="-10" dirty="0">
                <a:latin typeface="Calibri"/>
                <a:cs typeface="Calibri"/>
              </a:rPr>
              <a:t>semaphores, </a:t>
            </a:r>
            <a:r>
              <a:rPr sz="1800" spc="5" dirty="0">
                <a:latin typeface="Calibri"/>
                <a:cs typeface="Calibri"/>
              </a:rPr>
              <a:t>no </a:t>
            </a:r>
            <a:r>
              <a:rPr sz="1800" spc="-10" dirty="0">
                <a:latin typeface="Calibri"/>
                <a:cs typeface="Calibri"/>
              </a:rPr>
              <a:t>resources are lost</a:t>
            </a:r>
            <a:r>
              <a:rPr sz="1800" spc="385" dirty="0">
                <a:latin typeface="Calibri"/>
                <a:cs typeface="Calibri"/>
              </a:rPr>
              <a:t> </a:t>
            </a:r>
            <a:r>
              <a:rPr sz="1800" dirty="0">
                <a:latin typeface="Calibri"/>
                <a:cs typeface="Calibri"/>
              </a:rPr>
              <a:t>due </a:t>
            </a:r>
            <a:r>
              <a:rPr sz="1800" spc="-15" dirty="0">
                <a:latin typeface="Calibri"/>
                <a:cs typeface="Calibri"/>
              </a:rPr>
              <a:t>to </a:t>
            </a:r>
            <a:r>
              <a:rPr sz="1800" spc="-10" dirty="0">
                <a:latin typeface="Calibri"/>
                <a:cs typeface="Calibri"/>
              </a:rPr>
              <a:t>busy waiting </a:t>
            </a:r>
            <a:r>
              <a:rPr sz="1800" dirty="0">
                <a:latin typeface="Calibri"/>
                <a:cs typeface="Calibri"/>
              </a:rPr>
              <a:t>since we </a:t>
            </a:r>
            <a:r>
              <a:rPr sz="1800" spc="10" dirty="0">
                <a:latin typeface="Calibri"/>
                <a:cs typeface="Calibri"/>
              </a:rPr>
              <a:t>do </a:t>
            </a:r>
            <a:r>
              <a:rPr sz="1800" spc="15" dirty="0">
                <a:latin typeface="Calibri"/>
                <a:cs typeface="Calibri"/>
              </a:rPr>
              <a:t> </a:t>
            </a:r>
            <a:r>
              <a:rPr sz="1800" spc="-5" dirty="0">
                <a:latin typeface="Calibri"/>
                <a:cs typeface="Calibri"/>
              </a:rPr>
              <a:t>not need any </a:t>
            </a:r>
            <a:r>
              <a:rPr sz="1800" spc="-10" dirty="0">
                <a:latin typeface="Calibri"/>
                <a:cs typeface="Calibri"/>
              </a:rPr>
              <a:t>processor </a:t>
            </a:r>
            <a:r>
              <a:rPr sz="1800" spc="-5" dirty="0">
                <a:latin typeface="Calibri"/>
                <a:cs typeface="Calibri"/>
              </a:rPr>
              <a:t>time </a:t>
            </a:r>
            <a:r>
              <a:rPr sz="1800" spc="-15" dirty="0">
                <a:latin typeface="Calibri"/>
                <a:cs typeface="Calibri"/>
              </a:rPr>
              <a:t>to </a:t>
            </a:r>
            <a:r>
              <a:rPr sz="1800" spc="-5" dirty="0">
                <a:latin typeface="Calibri"/>
                <a:cs typeface="Calibri"/>
              </a:rPr>
              <a:t>verify </a:t>
            </a:r>
            <a:r>
              <a:rPr sz="1800" spc="-10" dirty="0">
                <a:latin typeface="Calibri"/>
                <a:cs typeface="Calibri"/>
              </a:rPr>
              <a:t>that </a:t>
            </a:r>
            <a:r>
              <a:rPr sz="1800" dirty="0">
                <a:latin typeface="Calibri"/>
                <a:cs typeface="Calibri"/>
              </a:rPr>
              <a:t>a </a:t>
            </a:r>
            <a:r>
              <a:rPr sz="1800" spc="-5" dirty="0">
                <a:latin typeface="Calibri"/>
                <a:cs typeface="Calibri"/>
              </a:rPr>
              <a:t>condition is met </a:t>
            </a:r>
            <a:r>
              <a:rPr sz="1800" spc="-20" dirty="0">
                <a:latin typeface="Calibri"/>
                <a:cs typeface="Calibri"/>
              </a:rPr>
              <a:t>before </a:t>
            </a:r>
            <a:r>
              <a:rPr sz="1800" spc="-5" dirty="0">
                <a:latin typeface="Calibri"/>
                <a:cs typeface="Calibri"/>
              </a:rPr>
              <a:t>allowing </a:t>
            </a:r>
            <a:r>
              <a:rPr sz="1800" dirty="0">
                <a:latin typeface="Calibri"/>
                <a:cs typeface="Calibri"/>
              </a:rPr>
              <a:t>a </a:t>
            </a:r>
            <a:r>
              <a:rPr sz="1800" spc="-10" dirty="0">
                <a:latin typeface="Calibri"/>
                <a:cs typeface="Calibri"/>
              </a:rPr>
              <a:t>process </a:t>
            </a:r>
            <a:r>
              <a:rPr sz="1800" spc="-5" dirty="0">
                <a:latin typeface="Calibri"/>
                <a:cs typeface="Calibri"/>
              </a:rPr>
              <a:t> access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crucial </a:t>
            </a:r>
            <a:r>
              <a:rPr sz="1800" spc="-10" dirty="0">
                <a:latin typeface="Calibri"/>
                <a:cs typeface="Calibri"/>
              </a:rPr>
              <a:t>area.</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Semaphores</a:t>
            </a:r>
            <a:r>
              <a:rPr sz="1800" spc="60" dirty="0">
                <a:latin typeface="Calibri"/>
                <a:cs typeface="Calibri"/>
              </a:rPr>
              <a:t> </a:t>
            </a:r>
            <a:r>
              <a:rPr sz="1800" spc="-20" dirty="0">
                <a:latin typeface="Calibri"/>
                <a:cs typeface="Calibri"/>
              </a:rPr>
              <a:t>have</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very</a:t>
            </a:r>
            <a:r>
              <a:rPr sz="1800" spc="25" dirty="0">
                <a:latin typeface="Calibri"/>
                <a:cs typeface="Calibri"/>
              </a:rPr>
              <a:t> </a:t>
            </a:r>
            <a:r>
              <a:rPr sz="1800" spc="-5" dirty="0">
                <a:latin typeface="Calibri"/>
                <a:cs typeface="Calibri"/>
              </a:rPr>
              <a:t>good</a:t>
            </a:r>
            <a:r>
              <a:rPr sz="1800" spc="15" dirty="0">
                <a:latin typeface="Calibri"/>
                <a:cs typeface="Calibri"/>
              </a:rPr>
              <a:t> </a:t>
            </a:r>
            <a:r>
              <a:rPr sz="1800" spc="-10" dirty="0">
                <a:latin typeface="Calibri"/>
                <a:cs typeface="Calibri"/>
              </a:rPr>
              <a:t>management</a:t>
            </a:r>
            <a:r>
              <a:rPr sz="1800" spc="70" dirty="0">
                <a:latin typeface="Calibri"/>
                <a:cs typeface="Calibri"/>
              </a:rPr>
              <a:t> </a:t>
            </a:r>
            <a:r>
              <a:rPr sz="1800" dirty="0">
                <a:latin typeface="Calibri"/>
                <a:cs typeface="Calibri"/>
              </a:rPr>
              <a:t>of </a:t>
            </a:r>
            <a:r>
              <a:rPr sz="1800" spc="-15" dirty="0">
                <a:latin typeface="Calibri"/>
                <a:cs typeface="Calibri"/>
              </a:rPr>
              <a:t>resources</a:t>
            </a:r>
            <a:endParaRPr sz="1800">
              <a:latin typeface="Calibri"/>
              <a:cs typeface="Calibri"/>
            </a:endParaRPr>
          </a:p>
          <a:p>
            <a:pPr marL="12700" marR="6985" algn="just">
              <a:lnSpc>
                <a:spcPct val="100000"/>
              </a:lnSpc>
              <a:spcBef>
                <a:spcPts val="5"/>
              </a:spcBef>
              <a:buFont typeface="Microsoft Sans Serif"/>
              <a:buChar char="•"/>
              <a:tabLst>
                <a:tab pos="144145" algn="l"/>
              </a:tabLst>
            </a:pPr>
            <a:r>
              <a:rPr sz="1800" spc="-5" dirty="0">
                <a:latin typeface="Calibri"/>
                <a:cs typeface="Calibri"/>
              </a:rPr>
              <a:t>They forbid </a:t>
            </a:r>
            <a:r>
              <a:rPr sz="1800" spc="-15" dirty="0">
                <a:latin typeface="Calibri"/>
                <a:cs typeface="Calibri"/>
              </a:rPr>
              <a:t>several </a:t>
            </a:r>
            <a:r>
              <a:rPr sz="1800" spc="-10" dirty="0">
                <a:latin typeface="Calibri"/>
                <a:cs typeface="Calibri"/>
              </a:rPr>
              <a:t>processes </a:t>
            </a:r>
            <a:r>
              <a:rPr sz="1800" spc="-5" dirty="0">
                <a:latin typeface="Calibri"/>
                <a:cs typeface="Calibri"/>
              </a:rPr>
              <a:t>from </a:t>
            </a:r>
            <a:r>
              <a:rPr sz="1800" spc="-10" dirty="0">
                <a:latin typeface="Calibri"/>
                <a:cs typeface="Calibri"/>
              </a:rPr>
              <a:t>entering </a:t>
            </a:r>
            <a:r>
              <a:rPr sz="1800" dirty="0">
                <a:latin typeface="Calibri"/>
                <a:cs typeface="Calibri"/>
              </a:rPr>
              <a:t>the </a:t>
            </a:r>
            <a:r>
              <a:rPr sz="1800" spc="-5" dirty="0">
                <a:latin typeface="Calibri"/>
                <a:cs typeface="Calibri"/>
              </a:rPr>
              <a:t>crucial </a:t>
            </a:r>
            <a:r>
              <a:rPr sz="1800" spc="-10" dirty="0">
                <a:latin typeface="Calibri"/>
                <a:cs typeface="Calibri"/>
              </a:rPr>
              <a:t>area. </a:t>
            </a:r>
            <a:r>
              <a:rPr sz="1800" dirty="0">
                <a:latin typeface="Calibri"/>
                <a:cs typeface="Calibri"/>
              </a:rPr>
              <a:t>They are </a:t>
            </a:r>
            <a:r>
              <a:rPr sz="1800" spc="-5" dirty="0">
                <a:latin typeface="Calibri"/>
                <a:cs typeface="Calibri"/>
              </a:rPr>
              <a:t>significantly </a:t>
            </a:r>
            <a:r>
              <a:rPr sz="1800" dirty="0">
                <a:latin typeface="Calibri"/>
                <a:cs typeface="Calibri"/>
              </a:rPr>
              <a:t> </a:t>
            </a:r>
            <a:r>
              <a:rPr sz="1800" spc="-5" dirty="0">
                <a:latin typeface="Calibri"/>
                <a:cs typeface="Calibri"/>
              </a:rPr>
              <a:t>more </a:t>
            </a:r>
            <a:r>
              <a:rPr sz="1800" spc="-15" dirty="0">
                <a:latin typeface="Calibri"/>
                <a:cs typeface="Calibri"/>
              </a:rPr>
              <a:t>effective </a:t>
            </a:r>
            <a:r>
              <a:rPr sz="1800" dirty="0">
                <a:latin typeface="Calibri"/>
                <a:cs typeface="Calibri"/>
              </a:rPr>
              <a:t>than </a:t>
            </a:r>
            <a:r>
              <a:rPr sz="1800" spc="-5" dirty="0">
                <a:latin typeface="Calibri"/>
                <a:cs typeface="Calibri"/>
              </a:rPr>
              <a:t>other </a:t>
            </a:r>
            <a:r>
              <a:rPr sz="1800" spc="-10" dirty="0">
                <a:latin typeface="Calibri"/>
                <a:cs typeface="Calibri"/>
              </a:rPr>
              <a:t>synchronization </a:t>
            </a:r>
            <a:r>
              <a:rPr sz="1800" spc="-5" dirty="0">
                <a:latin typeface="Calibri"/>
                <a:cs typeface="Calibri"/>
              </a:rPr>
              <a:t>approaches </a:t>
            </a:r>
            <a:r>
              <a:rPr sz="1800" dirty="0">
                <a:latin typeface="Calibri"/>
                <a:cs typeface="Calibri"/>
              </a:rPr>
              <a:t>since mutual </a:t>
            </a:r>
            <a:r>
              <a:rPr sz="1800" spc="-15" dirty="0">
                <a:latin typeface="Calibri"/>
                <a:cs typeface="Calibri"/>
              </a:rPr>
              <a:t>exclusion </a:t>
            </a:r>
            <a:r>
              <a:rPr sz="1800" spc="-5" dirty="0">
                <a:latin typeface="Calibri"/>
                <a:cs typeface="Calibri"/>
              </a:rPr>
              <a:t>is </a:t>
            </a:r>
            <a:r>
              <a:rPr sz="1800" spc="5" dirty="0">
                <a:latin typeface="Calibri"/>
                <a:cs typeface="Calibri"/>
              </a:rPr>
              <a:t>made </a:t>
            </a:r>
            <a:r>
              <a:rPr sz="1800" spc="10" dirty="0">
                <a:latin typeface="Calibri"/>
                <a:cs typeface="Calibri"/>
              </a:rPr>
              <a:t> </a:t>
            </a:r>
            <a:r>
              <a:rPr sz="1800" spc="-10" dirty="0">
                <a:latin typeface="Calibri"/>
                <a:cs typeface="Calibri"/>
              </a:rPr>
              <a:t>possible</a:t>
            </a:r>
            <a:r>
              <a:rPr sz="1800" spc="40" dirty="0">
                <a:latin typeface="Calibri"/>
                <a:cs typeface="Calibri"/>
              </a:rPr>
              <a:t> </a:t>
            </a:r>
            <a:r>
              <a:rPr sz="1800" spc="-5" dirty="0">
                <a:latin typeface="Calibri"/>
                <a:cs typeface="Calibri"/>
              </a:rPr>
              <a:t>in</a:t>
            </a:r>
            <a:r>
              <a:rPr sz="1800" spc="10" dirty="0">
                <a:latin typeface="Calibri"/>
                <a:cs typeface="Calibri"/>
              </a:rPr>
              <a:t> </a:t>
            </a:r>
            <a:r>
              <a:rPr sz="1800" spc="-10" dirty="0">
                <a:latin typeface="Calibri"/>
                <a:cs typeface="Calibri"/>
              </a:rPr>
              <a:t>this</a:t>
            </a:r>
            <a:r>
              <a:rPr sz="1800" spc="15" dirty="0">
                <a:latin typeface="Calibri"/>
                <a:cs typeface="Calibri"/>
              </a:rPr>
              <a:t> </a:t>
            </a:r>
            <a:r>
              <a:rPr sz="1800" spc="-40" dirty="0">
                <a:latin typeface="Calibri"/>
                <a:cs typeface="Calibri"/>
              </a:rPr>
              <a:t>way.</a:t>
            </a:r>
            <a:endParaRPr sz="1800">
              <a:latin typeface="Calibri"/>
              <a:cs typeface="Calibri"/>
            </a:endParaRPr>
          </a:p>
          <a:p>
            <a:pPr marL="12700" algn="just">
              <a:lnSpc>
                <a:spcPct val="100000"/>
              </a:lnSpc>
            </a:pPr>
            <a:r>
              <a:rPr sz="1800" spc="-15" dirty="0">
                <a:solidFill>
                  <a:srgbClr val="00AF50"/>
                </a:solidFill>
                <a:latin typeface="Calibri"/>
                <a:cs typeface="Calibri"/>
              </a:rPr>
              <a:t>Disadvantages</a:t>
            </a:r>
            <a:r>
              <a:rPr sz="1800" spc="50" dirty="0">
                <a:solidFill>
                  <a:srgbClr val="00AF50"/>
                </a:solidFill>
                <a:latin typeface="Calibri"/>
                <a:cs typeface="Calibri"/>
              </a:rPr>
              <a:t> </a:t>
            </a:r>
            <a:r>
              <a:rPr sz="1800" spc="5" dirty="0">
                <a:solidFill>
                  <a:srgbClr val="00AF50"/>
                </a:solidFill>
                <a:latin typeface="Calibri"/>
                <a:cs typeface="Calibri"/>
              </a:rPr>
              <a:t>of</a:t>
            </a:r>
            <a:r>
              <a:rPr sz="1800" spc="-10" dirty="0">
                <a:solidFill>
                  <a:srgbClr val="00AF50"/>
                </a:solidFill>
                <a:latin typeface="Calibri"/>
                <a:cs typeface="Calibri"/>
              </a:rPr>
              <a:t> </a:t>
            </a:r>
            <a:r>
              <a:rPr sz="1800" dirty="0">
                <a:solidFill>
                  <a:srgbClr val="00AF50"/>
                </a:solidFill>
                <a:latin typeface="Calibri"/>
                <a:cs typeface="Calibri"/>
              </a:rPr>
              <a:t>a</a:t>
            </a:r>
            <a:r>
              <a:rPr sz="1800" spc="-10" dirty="0">
                <a:solidFill>
                  <a:srgbClr val="00AF50"/>
                </a:solidFill>
                <a:latin typeface="Calibri"/>
                <a:cs typeface="Calibri"/>
              </a:rPr>
              <a:t> Semaphore</a:t>
            </a:r>
            <a:endParaRPr sz="1800">
              <a:latin typeface="Calibri"/>
              <a:cs typeface="Calibri"/>
            </a:endParaRPr>
          </a:p>
          <a:p>
            <a:pPr marL="143510" indent="-131445" algn="just">
              <a:lnSpc>
                <a:spcPct val="100000"/>
              </a:lnSpc>
              <a:buFont typeface="Microsoft Sans Serif"/>
              <a:buChar char="•"/>
              <a:tabLst>
                <a:tab pos="144145" algn="l"/>
              </a:tabLst>
            </a:pPr>
            <a:r>
              <a:rPr sz="1800" dirty="0">
                <a:latin typeface="Calibri"/>
                <a:cs typeface="Calibri"/>
              </a:rPr>
              <a:t>Due</a:t>
            </a:r>
            <a:r>
              <a:rPr sz="1800" spc="235" dirty="0">
                <a:latin typeface="Calibri"/>
                <a:cs typeface="Calibri"/>
              </a:rPr>
              <a:t> </a:t>
            </a:r>
            <a:r>
              <a:rPr sz="1800" spc="-15" dirty="0">
                <a:latin typeface="Calibri"/>
                <a:cs typeface="Calibri"/>
              </a:rPr>
              <a:t>to</a:t>
            </a:r>
            <a:r>
              <a:rPr sz="1800" spc="235" dirty="0">
                <a:latin typeface="Calibri"/>
                <a:cs typeface="Calibri"/>
              </a:rPr>
              <a:t> </a:t>
            </a:r>
            <a:r>
              <a:rPr sz="1800" dirty="0">
                <a:latin typeface="Calibri"/>
                <a:cs typeface="Calibri"/>
              </a:rPr>
              <a:t>the</a:t>
            </a:r>
            <a:r>
              <a:rPr sz="1800" spc="240" dirty="0">
                <a:latin typeface="Calibri"/>
                <a:cs typeface="Calibri"/>
              </a:rPr>
              <a:t> </a:t>
            </a:r>
            <a:r>
              <a:rPr sz="1800" spc="-5" dirty="0">
                <a:latin typeface="Calibri"/>
                <a:cs typeface="Calibri"/>
              </a:rPr>
              <a:t>employment</a:t>
            </a:r>
            <a:r>
              <a:rPr sz="1800" spc="250" dirty="0">
                <a:latin typeface="Calibri"/>
                <a:cs typeface="Calibri"/>
              </a:rPr>
              <a:t> </a:t>
            </a:r>
            <a:r>
              <a:rPr sz="1800" dirty="0">
                <a:latin typeface="Calibri"/>
                <a:cs typeface="Calibri"/>
              </a:rPr>
              <a:t>of</a:t>
            </a:r>
            <a:r>
              <a:rPr sz="1800" spc="225" dirty="0">
                <a:latin typeface="Calibri"/>
                <a:cs typeface="Calibri"/>
              </a:rPr>
              <a:t> </a:t>
            </a:r>
            <a:r>
              <a:rPr sz="1800" spc="-10" dirty="0">
                <a:latin typeface="Calibri"/>
                <a:cs typeface="Calibri"/>
              </a:rPr>
              <a:t>semaphores,</a:t>
            </a:r>
            <a:r>
              <a:rPr sz="1800" spc="254" dirty="0">
                <a:latin typeface="Calibri"/>
                <a:cs typeface="Calibri"/>
              </a:rPr>
              <a:t> </a:t>
            </a:r>
            <a:r>
              <a:rPr sz="1800" spc="-5" dirty="0">
                <a:latin typeface="Calibri"/>
                <a:cs typeface="Calibri"/>
              </a:rPr>
              <a:t>it</a:t>
            </a:r>
            <a:r>
              <a:rPr sz="1800" spc="245" dirty="0">
                <a:latin typeface="Calibri"/>
                <a:cs typeface="Calibri"/>
              </a:rPr>
              <a:t> </a:t>
            </a:r>
            <a:r>
              <a:rPr sz="1800" spc="-5" dirty="0">
                <a:latin typeface="Calibri"/>
                <a:cs typeface="Calibri"/>
              </a:rPr>
              <a:t>is</a:t>
            </a:r>
            <a:r>
              <a:rPr sz="1800" spc="240" dirty="0">
                <a:latin typeface="Calibri"/>
                <a:cs typeface="Calibri"/>
              </a:rPr>
              <a:t> </a:t>
            </a:r>
            <a:r>
              <a:rPr sz="1800" spc="-5" dirty="0">
                <a:latin typeface="Calibri"/>
                <a:cs typeface="Calibri"/>
              </a:rPr>
              <a:t>possible</a:t>
            </a:r>
            <a:r>
              <a:rPr sz="1800" spc="245" dirty="0">
                <a:latin typeface="Calibri"/>
                <a:cs typeface="Calibri"/>
              </a:rPr>
              <a:t> </a:t>
            </a:r>
            <a:r>
              <a:rPr sz="1800" spc="-15" dirty="0">
                <a:latin typeface="Calibri"/>
                <a:cs typeface="Calibri"/>
              </a:rPr>
              <a:t>for</a:t>
            </a:r>
            <a:r>
              <a:rPr sz="1800" spc="220" dirty="0">
                <a:latin typeface="Calibri"/>
                <a:cs typeface="Calibri"/>
              </a:rPr>
              <a:t> </a:t>
            </a:r>
            <a:r>
              <a:rPr sz="1800" dirty="0">
                <a:latin typeface="Calibri"/>
                <a:cs typeface="Calibri"/>
              </a:rPr>
              <a:t>high</a:t>
            </a:r>
            <a:r>
              <a:rPr sz="1800" spc="240" dirty="0">
                <a:latin typeface="Calibri"/>
                <a:cs typeface="Calibri"/>
              </a:rPr>
              <a:t> </a:t>
            </a:r>
            <a:r>
              <a:rPr sz="1800" spc="-5" dirty="0">
                <a:latin typeface="Calibri"/>
                <a:cs typeface="Calibri"/>
              </a:rPr>
              <a:t>priority</a:t>
            </a:r>
            <a:r>
              <a:rPr sz="1800" spc="225" dirty="0">
                <a:latin typeface="Calibri"/>
                <a:cs typeface="Calibri"/>
              </a:rPr>
              <a:t> </a:t>
            </a:r>
            <a:r>
              <a:rPr sz="1800" spc="-10" dirty="0">
                <a:latin typeface="Calibri"/>
                <a:cs typeface="Calibri"/>
              </a:rPr>
              <a:t>processes</a:t>
            </a:r>
            <a:r>
              <a:rPr sz="1800" spc="245" dirty="0">
                <a:latin typeface="Calibri"/>
                <a:cs typeface="Calibri"/>
              </a:rPr>
              <a:t> </a:t>
            </a:r>
            <a:r>
              <a:rPr sz="1800" spc="-30" dirty="0">
                <a:latin typeface="Calibri"/>
                <a:cs typeface="Calibri"/>
              </a:rPr>
              <a:t>to</a:t>
            </a:r>
            <a:endParaRPr sz="1800">
              <a:latin typeface="Calibri"/>
              <a:cs typeface="Calibri"/>
            </a:endParaRPr>
          </a:p>
          <a:p>
            <a:pPr marL="12700" algn="just">
              <a:lnSpc>
                <a:spcPct val="100000"/>
              </a:lnSpc>
              <a:spcBef>
                <a:spcPts val="5"/>
              </a:spcBef>
            </a:pPr>
            <a:r>
              <a:rPr sz="1800" spc="-10" dirty="0">
                <a:latin typeface="Calibri"/>
                <a:cs typeface="Calibri"/>
              </a:rPr>
              <a:t>reach</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vital</a:t>
            </a:r>
            <a:r>
              <a:rPr sz="1800" spc="15" dirty="0">
                <a:latin typeface="Calibri"/>
                <a:cs typeface="Calibri"/>
              </a:rPr>
              <a:t> </a:t>
            </a:r>
            <a:r>
              <a:rPr sz="1800" spc="-10" dirty="0">
                <a:latin typeface="Calibri"/>
                <a:cs typeface="Calibri"/>
              </a:rPr>
              <a:t>area</a:t>
            </a:r>
            <a:r>
              <a:rPr sz="1800" spc="5" dirty="0">
                <a:latin typeface="Calibri"/>
                <a:cs typeface="Calibri"/>
              </a:rPr>
              <a:t> </a:t>
            </a:r>
            <a:r>
              <a:rPr sz="1800" spc="-20" dirty="0">
                <a:latin typeface="Calibri"/>
                <a:cs typeface="Calibri"/>
              </a:rPr>
              <a:t>before</a:t>
            </a:r>
            <a:r>
              <a:rPr sz="1800" spc="40" dirty="0">
                <a:latin typeface="Calibri"/>
                <a:cs typeface="Calibri"/>
              </a:rPr>
              <a:t> </a:t>
            </a:r>
            <a:r>
              <a:rPr sz="1800" dirty="0">
                <a:latin typeface="Calibri"/>
                <a:cs typeface="Calibri"/>
              </a:rPr>
              <a:t>low</a:t>
            </a:r>
            <a:r>
              <a:rPr sz="1800" spc="5" dirty="0">
                <a:latin typeface="Calibri"/>
                <a:cs typeface="Calibri"/>
              </a:rPr>
              <a:t> </a:t>
            </a:r>
            <a:r>
              <a:rPr sz="1800" spc="-5" dirty="0">
                <a:latin typeface="Calibri"/>
                <a:cs typeface="Calibri"/>
              </a:rPr>
              <a:t>priority</a:t>
            </a:r>
            <a:r>
              <a:rPr sz="1800" spc="5" dirty="0">
                <a:latin typeface="Calibri"/>
                <a:cs typeface="Calibri"/>
              </a:rPr>
              <a:t> </a:t>
            </a:r>
            <a:r>
              <a:rPr sz="1800" spc="-10" dirty="0">
                <a:latin typeface="Calibri"/>
                <a:cs typeface="Calibri"/>
              </a:rPr>
              <a:t>processes.</a:t>
            </a:r>
            <a:endParaRPr sz="1800">
              <a:latin typeface="Calibri"/>
              <a:cs typeface="Calibri"/>
            </a:endParaRPr>
          </a:p>
          <a:p>
            <a:pPr marL="143510" indent="-131445" algn="just">
              <a:lnSpc>
                <a:spcPct val="100000"/>
              </a:lnSpc>
              <a:buFont typeface="Microsoft Sans Serif"/>
              <a:buChar char="•"/>
              <a:tabLst>
                <a:tab pos="144145" algn="l"/>
              </a:tabLst>
            </a:pPr>
            <a:r>
              <a:rPr sz="1800" spc="-5" dirty="0">
                <a:latin typeface="Calibri"/>
                <a:cs typeface="Calibri"/>
              </a:rPr>
              <a:t>Because</a:t>
            </a:r>
            <a:r>
              <a:rPr sz="1800" spc="45" dirty="0">
                <a:latin typeface="Calibri"/>
                <a:cs typeface="Calibri"/>
              </a:rPr>
              <a:t> </a:t>
            </a:r>
            <a:r>
              <a:rPr sz="1800" spc="-5" dirty="0">
                <a:latin typeface="Calibri"/>
                <a:cs typeface="Calibri"/>
              </a:rPr>
              <a:t>semaphores</a:t>
            </a:r>
            <a:r>
              <a:rPr sz="1800" spc="50" dirty="0">
                <a:latin typeface="Calibri"/>
                <a:cs typeface="Calibri"/>
              </a:rPr>
              <a:t> </a:t>
            </a:r>
            <a:r>
              <a:rPr sz="1800" dirty="0">
                <a:latin typeface="Calibri"/>
                <a:cs typeface="Calibri"/>
              </a:rPr>
              <a:t>are</a:t>
            </a:r>
            <a:r>
              <a:rPr sz="1800" spc="40" dirty="0">
                <a:latin typeface="Calibri"/>
                <a:cs typeface="Calibri"/>
              </a:rPr>
              <a:t> </a:t>
            </a:r>
            <a:r>
              <a:rPr sz="1800" dirty="0">
                <a:latin typeface="Calibri"/>
                <a:cs typeface="Calibri"/>
              </a:rPr>
              <a:t>a</a:t>
            </a:r>
            <a:r>
              <a:rPr sz="1800" spc="50" dirty="0">
                <a:latin typeface="Calibri"/>
                <a:cs typeface="Calibri"/>
              </a:rPr>
              <a:t> </a:t>
            </a:r>
            <a:r>
              <a:rPr sz="1800" spc="-5" dirty="0">
                <a:latin typeface="Calibri"/>
                <a:cs typeface="Calibri"/>
              </a:rPr>
              <a:t>little</a:t>
            </a:r>
            <a:r>
              <a:rPr sz="1800" spc="65" dirty="0">
                <a:latin typeface="Calibri"/>
                <a:cs typeface="Calibri"/>
              </a:rPr>
              <a:t> </a:t>
            </a:r>
            <a:r>
              <a:rPr sz="1800" spc="-10" dirty="0">
                <a:latin typeface="Calibri"/>
                <a:cs typeface="Calibri"/>
              </a:rPr>
              <a:t>complex,</a:t>
            </a:r>
            <a:r>
              <a:rPr sz="1800" spc="55" dirty="0">
                <a:latin typeface="Calibri"/>
                <a:cs typeface="Calibri"/>
              </a:rPr>
              <a:t> </a:t>
            </a:r>
            <a:r>
              <a:rPr sz="1800" spc="-5" dirty="0">
                <a:latin typeface="Calibri"/>
                <a:cs typeface="Calibri"/>
              </a:rPr>
              <a:t>it</a:t>
            </a:r>
            <a:r>
              <a:rPr sz="1800" spc="70" dirty="0">
                <a:latin typeface="Calibri"/>
                <a:cs typeface="Calibri"/>
              </a:rPr>
              <a:t> </a:t>
            </a:r>
            <a:r>
              <a:rPr sz="1800" spc="-5" dirty="0">
                <a:latin typeface="Calibri"/>
                <a:cs typeface="Calibri"/>
              </a:rPr>
              <a:t>is</a:t>
            </a:r>
            <a:r>
              <a:rPr sz="1800" spc="45" dirty="0">
                <a:latin typeface="Calibri"/>
                <a:cs typeface="Calibri"/>
              </a:rPr>
              <a:t> </a:t>
            </a:r>
            <a:r>
              <a:rPr sz="1800" spc="-10" dirty="0">
                <a:latin typeface="Calibri"/>
                <a:cs typeface="Calibri"/>
              </a:rPr>
              <a:t>important</a:t>
            </a:r>
            <a:r>
              <a:rPr sz="1800" spc="70" dirty="0">
                <a:latin typeface="Calibri"/>
                <a:cs typeface="Calibri"/>
              </a:rPr>
              <a:t> </a:t>
            </a:r>
            <a:r>
              <a:rPr sz="1800" spc="-15" dirty="0">
                <a:latin typeface="Calibri"/>
                <a:cs typeface="Calibri"/>
              </a:rPr>
              <a:t>to</a:t>
            </a:r>
            <a:r>
              <a:rPr sz="1800" spc="55" dirty="0">
                <a:latin typeface="Calibri"/>
                <a:cs typeface="Calibri"/>
              </a:rPr>
              <a:t> </a:t>
            </a:r>
            <a:r>
              <a:rPr sz="1800" dirty="0">
                <a:latin typeface="Calibri"/>
                <a:cs typeface="Calibri"/>
              </a:rPr>
              <a:t>design</a:t>
            </a:r>
            <a:r>
              <a:rPr sz="1800" spc="45" dirty="0">
                <a:latin typeface="Calibri"/>
                <a:cs typeface="Calibri"/>
              </a:rPr>
              <a:t> </a:t>
            </a:r>
            <a:r>
              <a:rPr sz="1800" dirty="0">
                <a:latin typeface="Calibri"/>
                <a:cs typeface="Calibri"/>
              </a:rPr>
              <a:t>the</a:t>
            </a:r>
            <a:r>
              <a:rPr sz="1800" spc="40" dirty="0">
                <a:latin typeface="Calibri"/>
                <a:cs typeface="Calibri"/>
              </a:rPr>
              <a:t> </a:t>
            </a:r>
            <a:r>
              <a:rPr sz="1800" spc="-5" dirty="0">
                <a:latin typeface="Calibri"/>
                <a:cs typeface="Calibri"/>
              </a:rPr>
              <a:t>wait</a:t>
            </a:r>
            <a:r>
              <a:rPr sz="1800" spc="40" dirty="0">
                <a:latin typeface="Calibri"/>
                <a:cs typeface="Calibri"/>
              </a:rPr>
              <a:t> </a:t>
            </a:r>
            <a:r>
              <a:rPr sz="1800" spc="10" dirty="0">
                <a:latin typeface="Calibri"/>
                <a:cs typeface="Calibri"/>
              </a:rPr>
              <a:t>and</a:t>
            </a:r>
            <a:r>
              <a:rPr sz="1800" spc="40" dirty="0">
                <a:latin typeface="Calibri"/>
                <a:cs typeface="Calibri"/>
              </a:rPr>
              <a:t> </a:t>
            </a:r>
            <a:r>
              <a:rPr sz="1800" spc="-5" dirty="0">
                <a:latin typeface="Calibri"/>
                <a:cs typeface="Calibri"/>
              </a:rPr>
              <a:t>signal</a:t>
            </a:r>
            <a:endParaRPr sz="1800">
              <a:latin typeface="Calibri"/>
              <a:cs typeface="Calibri"/>
            </a:endParaRPr>
          </a:p>
          <a:p>
            <a:pPr marL="12700" algn="just">
              <a:lnSpc>
                <a:spcPct val="100000"/>
              </a:lnSpc>
            </a:pPr>
            <a:r>
              <a:rPr sz="1800" spc="-5" dirty="0">
                <a:latin typeface="Calibri"/>
                <a:cs typeface="Calibri"/>
              </a:rPr>
              <a:t>actions in</a:t>
            </a:r>
            <a:r>
              <a:rPr sz="1800" spc="10" dirty="0">
                <a:latin typeface="Calibri"/>
                <a:cs typeface="Calibri"/>
              </a:rPr>
              <a:t> </a:t>
            </a:r>
            <a:r>
              <a:rPr sz="1800" dirty="0">
                <a:latin typeface="Calibri"/>
                <a:cs typeface="Calibri"/>
              </a:rPr>
              <a:t>a</a:t>
            </a:r>
            <a:r>
              <a:rPr sz="1800" spc="25" dirty="0">
                <a:latin typeface="Calibri"/>
                <a:cs typeface="Calibri"/>
              </a:rPr>
              <a:t> </a:t>
            </a:r>
            <a:r>
              <a:rPr sz="1800" spc="-15" dirty="0">
                <a:latin typeface="Calibri"/>
                <a:cs typeface="Calibri"/>
              </a:rPr>
              <a:t>way</a:t>
            </a:r>
            <a:r>
              <a:rPr sz="1800" spc="-25" dirty="0">
                <a:latin typeface="Calibri"/>
                <a:cs typeface="Calibri"/>
              </a:rPr>
              <a:t> </a:t>
            </a:r>
            <a:r>
              <a:rPr sz="1800" spc="-10" dirty="0">
                <a:latin typeface="Calibri"/>
                <a:cs typeface="Calibri"/>
              </a:rPr>
              <a:t>that</a:t>
            </a:r>
            <a:r>
              <a:rPr sz="1800" spc="15" dirty="0">
                <a:latin typeface="Calibri"/>
                <a:cs typeface="Calibri"/>
              </a:rPr>
              <a:t> </a:t>
            </a:r>
            <a:r>
              <a:rPr sz="1800" spc="-15" dirty="0">
                <a:latin typeface="Calibri"/>
                <a:cs typeface="Calibri"/>
              </a:rPr>
              <a:t>avoids</a:t>
            </a:r>
            <a:r>
              <a:rPr sz="1800" spc="-5" dirty="0">
                <a:latin typeface="Calibri"/>
                <a:cs typeface="Calibri"/>
              </a:rPr>
              <a:t> </a:t>
            </a:r>
            <a:r>
              <a:rPr sz="1800" spc="-10" dirty="0">
                <a:latin typeface="Calibri"/>
                <a:cs typeface="Calibri"/>
              </a:rPr>
              <a:t>deadlocks.</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Programming</a:t>
            </a:r>
            <a:r>
              <a:rPr sz="1800" spc="330" dirty="0">
                <a:latin typeface="Calibri"/>
                <a:cs typeface="Calibri"/>
              </a:rPr>
              <a:t> </a:t>
            </a:r>
            <a:r>
              <a:rPr sz="1800" dirty="0">
                <a:latin typeface="Calibri"/>
                <a:cs typeface="Calibri"/>
              </a:rPr>
              <a:t>a</a:t>
            </a:r>
            <a:r>
              <a:rPr sz="1800" spc="340" dirty="0">
                <a:latin typeface="Calibri"/>
                <a:cs typeface="Calibri"/>
              </a:rPr>
              <a:t> </a:t>
            </a:r>
            <a:r>
              <a:rPr sz="1800" spc="-5" dirty="0">
                <a:latin typeface="Calibri"/>
                <a:cs typeface="Calibri"/>
              </a:rPr>
              <a:t>semaphore</a:t>
            </a:r>
            <a:r>
              <a:rPr sz="1800" spc="335" dirty="0">
                <a:latin typeface="Calibri"/>
                <a:cs typeface="Calibri"/>
              </a:rPr>
              <a:t> </a:t>
            </a:r>
            <a:r>
              <a:rPr sz="1800" spc="5" dirty="0">
                <a:latin typeface="Calibri"/>
                <a:cs typeface="Calibri"/>
              </a:rPr>
              <a:t>is</a:t>
            </a:r>
            <a:r>
              <a:rPr sz="1800" spc="330" dirty="0">
                <a:latin typeface="Calibri"/>
                <a:cs typeface="Calibri"/>
              </a:rPr>
              <a:t> </a:t>
            </a:r>
            <a:r>
              <a:rPr sz="1800" spc="-5" dirty="0">
                <a:latin typeface="Calibri"/>
                <a:cs typeface="Calibri"/>
              </a:rPr>
              <a:t>very</a:t>
            </a:r>
            <a:r>
              <a:rPr sz="1800" spc="335" dirty="0">
                <a:latin typeface="Calibri"/>
                <a:cs typeface="Calibri"/>
              </a:rPr>
              <a:t> </a:t>
            </a:r>
            <a:r>
              <a:rPr sz="1800" dirty="0">
                <a:latin typeface="Calibri"/>
                <a:cs typeface="Calibri"/>
              </a:rPr>
              <a:t>challenging,</a:t>
            </a:r>
            <a:r>
              <a:rPr sz="1800" spc="350" dirty="0">
                <a:latin typeface="Calibri"/>
                <a:cs typeface="Calibri"/>
              </a:rPr>
              <a:t> </a:t>
            </a:r>
            <a:r>
              <a:rPr sz="1800" spc="-5" dirty="0">
                <a:latin typeface="Calibri"/>
                <a:cs typeface="Calibri"/>
              </a:rPr>
              <a:t>and</a:t>
            </a:r>
            <a:r>
              <a:rPr sz="1800" spc="330" dirty="0">
                <a:latin typeface="Calibri"/>
                <a:cs typeface="Calibri"/>
              </a:rPr>
              <a:t> </a:t>
            </a:r>
            <a:r>
              <a:rPr sz="1800" spc="-5" dirty="0">
                <a:latin typeface="Calibri"/>
                <a:cs typeface="Calibri"/>
              </a:rPr>
              <a:t>there</a:t>
            </a:r>
            <a:r>
              <a:rPr sz="1800" spc="330" dirty="0">
                <a:latin typeface="Calibri"/>
                <a:cs typeface="Calibri"/>
              </a:rPr>
              <a:t> </a:t>
            </a:r>
            <a:r>
              <a:rPr sz="1800" spc="-5" dirty="0">
                <a:latin typeface="Calibri"/>
                <a:cs typeface="Calibri"/>
              </a:rPr>
              <a:t>is</a:t>
            </a:r>
            <a:r>
              <a:rPr sz="1800" spc="325" dirty="0">
                <a:latin typeface="Calibri"/>
                <a:cs typeface="Calibri"/>
              </a:rPr>
              <a:t> </a:t>
            </a:r>
            <a:r>
              <a:rPr sz="1800" dirty="0">
                <a:latin typeface="Calibri"/>
                <a:cs typeface="Calibri"/>
              </a:rPr>
              <a:t>a</a:t>
            </a:r>
            <a:r>
              <a:rPr sz="1800" spc="365" dirty="0">
                <a:latin typeface="Calibri"/>
                <a:cs typeface="Calibri"/>
              </a:rPr>
              <a:t> </a:t>
            </a:r>
            <a:r>
              <a:rPr sz="1800" spc="-10" dirty="0">
                <a:latin typeface="Calibri"/>
                <a:cs typeface="Calibri"/>
              </a:rPr>
              <a:t>danger</a:t>
            </a:r>
            <a:r>
              <a:rPr sz="1800" spc="335" dirty="0">
                <a:latin typeface="Calibri"/>
                <a:cs typeface="Calibri"/>
              </a:rPr>
              <a:t> </a:t>
            </a:r>
            <a:r>
              <a:rPr sz="1800" spc="-5" dirty="0">
                <a:latin typeface="Calibri"/>
                <a:cs typeface="Calibri"/>
              </a:rPr>
              <a:t>that</a:t>
            </a:r>
            <a:r>
              <a:rPr sz="1800" spc="335" dirty="0">
                <a:latin typeface="Calibri"/>
                <a:cs typeface="Calibri"/>
              </a:rPr>
              <a:t> </a:t>
            </a:r>
            <a:r>
              <a:rPr sz="1800" spc="-5" dirty="0">
                <a:latin typeface="Calibri"/>
                <a:cs typeface="Calibri"/>
              </a:rPr>
              <a:t>mutual</a:t>
            </a:r>
            <a:endParaRPr sz="1800">
              <a:latin typeface="Calibri"/>
              <a:cs typeface="Calibri"/>
            </a:endParaRPr>
          </a:p>
          <a:p>
            <a:pPr marL="12700" algn="just">
              <a:lnSpc>
                <a:spcPct val="100000"/>
              </a:lnSpc>
            </a:pPr>
            <a:r>
              <a:rPr sz="1800" spc="-15" dirty="0">
                <a:latin typeface="Calibri"/>
                <a:cs typeface="Calibri"/>
              </a:rPr>
              <a:t>exclusion</a:t>
            </a:r>
            <a:r>
              <a:rPr sz="1800" spc="25" dirty="0">
                <a:latin typeface="Calibri"/>
                <a:cs typeface="Calibri"/>
              </a:rPr>
              <a:t> </a:t>
            </a:r>
            <a:r>
              <a:rPr sz="1800" spc="-5" dirty="0">
                <a:latin typeface="Calibri"/>
                <a:cs typeface="Calibri"/>
              </a:rPr>
              <a:t>won't</a:t>
            </a:r>
            <a:r>
              <a:rPr sz="1800" spc="-10" dirty="0">
                <a:latin typeface="Calibri"/>
                <a:cs typeface="Calibri"/>
              </a:rPr>
              <a:t> </a:t>
            </a:r>
            <a:r>
              <a:rPr sz="1800" spc="-5" dirty="0">
                <a:latin typeface="Calibri"/>
                <a:cs typeface="Calibri"/>
              </a:rPr>
              <a:t>be</a:t>
            </a:r>
            <a:r>
              <a:rPr sz="1800" dirty="0">
                <a:latin typeface="Calibri"/>
                <a:cs typeface="Calibri"/>
              </a:rPr>
              <a:t> </a:t>
            </a:r>
            <a:r>
              <a:rPr sz="1800" spc="-10" dirty="0">
                <a:latin typeface="Calibri"/>
                <a:cs typeface="Calibri"/>
              </a:rPr>
              <a:t>achieved.</a:t>
            </a:r>
            <a:endParaRPr sz="1800">
              <a:latin typeface="Calibri"/>
              <a:cs typeface="Calibri"/>
            </a:endParaRPr>
          </a:p>
          <a:p>
            <a:pPr marL="143510" indent="-131445" algn="just">
              <a:lnSpc>
                <a:spcPct val="100000"/>
              </a:lnSpc>
              <a:spcBef>
                <a:spcPts val="5"/>
              </a:spcBef>
              <a:buFont typeface="Microsoft Sans Serif"/>
              <a:buChar char="•"/>
              <a:tabLst>
                <a:tab pos="144145" algn="l"/>
              </a:tabLst>
            </a:pPr>
            <a:r>
              <a:rPr sz="1800" spc="-5" dirty="0">
                <a:latin typeface="Calibri"/>
                <a:cs typeface="Calibri"/>
              </a:rPr>
              <a:t>The</a:t>
            </a:r>
            <a:r>
              <a:rPr sz="1800" spc="254" dirty="0">
                <a:latin typeface="Calibri"/>
                <a:cs typeface="Calibri"/>
              </a:rPr>
              <a:t> </a:t>
            </a:r>
            <a:r>
              <a:rPr sz="1800" spc="-5" dirty="0">
                <a:latin typeface="Calibri"/>
                <a:cs typeface="Calibri"/>
              </a:rPr>
              <a:t>wait</a:t>
            </a:r>
            <a:r>
              <a:rPr sz="1800" spc="260" dirty="0">
                <a:latin typeface="Calibri"/>
                <a:cs typeface="Calibri"/>
              </a:rPr>
              <a:t> </a:t>
            </a:r>
            <a:r>
              <a:rPr sz="1800" dirty="0">
                <a:latin typeface="Calibri"/>
                <a:cs typeface="Calibri"/>
              </a:rPr>
              <a:t>(</a:t>
            </a:r>
            <a:r>
              <a:rPr sz="1800" spc="270" dirty="0">
                <a:latin typeface="Calibri"/>
                <a:cs typeface="Calibri"/>
              </a:rPr>
              <a:t> </a:t>
            </a:r>
            <a:r>
              <a:rPr sz="1800" dirty="0">
                <a:latin typeface="Calibri"/>
                <a:cs typeface="Calibri"/>
              </a:rPr>
              <a:t>)</a:t>
            </a:r>
            <a:r>
              <a:rPr sz="1800" spc="265" dirty="0">
                <a:latin typeface="Calibri"/>
                <a:cs typeface="Calibri"/>
              </a:rPr>
              <a:t> </a:t>
            </a:r>
            <a:r>
              <a:rPr sz="1800" spc="10" dirty="0">
                <a:latin typeface="Calibri"/>
                <a:cs typeface="Calibri"/>
              </a:rPr>
              <a:t>and</a:t>
            </a:r>
            <a:r>
              <a:rPr sz="1800" spc="265" dirty="0">
                <a:latin typeface="Calibri"/>
                <a:cs typeface="Calibri"/>
              </a:rPr>
              <a:t> </a:t>
            </a:r>
            <a:r>
              <a:rPr sz="1800" spc="-5" dirty="0">
                <a:latin typeface="Calibri"/>
                <a:cs typeface="Calibri"/>
              </a:rPr>
              <a:t>signal</a:t>
            </a:r>
            <a:r>
              <a:rPr sz="1800" spc="285" dirty="0">
                <a:latin typeface="Calibri"/>
                <a:cs typeface="Calibri"/>
              </a:rPr>
              <a:t> </a:t>
            </a:r>
            <a:r>
              <a:rPr sz="1800" dirty="0">
                <a:latin typeface="Calibri"/>
                <a:cs typeface="Calibri"/>
              </a:rPr>
              <a:t>(</a:t>
            </a:r>
            <a:r>
              <a:rPr sz="1800" spc="275" dirty="0">
                <a:latin typeface="Calibri"/>
                <a:cs typeface="Calibri"/>
              </a:rPr>
              <a:t> </a:t>
            </a:r>
            <a:r>
              <a:rPr sz="1800" dirty="0">
                <a:latin typeface="Calibri"/>
                <a:cs typeface="Calibri"/>
              </a:rPr>
              <a:t>)</a:t>
            </a:r>
            <a:r>
              <a:rPr sz="1800" spc="265" dirty="0">
                <a:latin typeface="Calibri"/>
                <a:cs typeface="Calibri"/>
              </a:rPr>
              <a:t> </a:t>
            </a:r>
            <a:r>
              <a:rPr sz="1800" spc="-5" dirty="0">
                <a:latin typeface="Calibri"/>
                <a:cs typeface="Calibri"/>
              </a:rPr>
              <a:t>actions</a:t>
            </a:r>
            <a:r>
              <a:rPr sz="1800" spc="265" dirty="0">
                <a:latin typeface="Calibri"/>
                <a:cs typeface="Calibri"/>
              </a:rPr>
              <a:t> </a:t>
            </a:r>
            <a:r>
              <a:rPr sz="1800" spc="-10" dirty="0">
                <a:latin typeface="Calibri"/>
                <a:cs typeface="Calibri"/>
              </a:rPr>
              <a:t>must</a:t>
            </a:r>
            <a:r>
              <a:rPr sz="1800" spc="290" dirty="0">
                <a:latin typeface="Calibri"/>
                <a:cs typeface="Calibri"/>
              </a:rPr>
              <a:t> </a:t>
            </a:r>
            <a:r>
              <a:rPr sz="1800" spc="-5" dirty="0">
                <a:latin typeface="Calibri"/>
                <a:cs typeface="Calibri"/>
              </a:rPr>
              <a:t>be</a:t>
            </a:r>
            <a:r>
              <a:rPr sz="1800" spc="285" dirty="0">
                <a:latin typeface="Calibri"/>
                <a:cs typeface="Calibri"/>
              </a:rPr>
              <a:t> </a:t>
            </a:r>
            <a:r>
              <a:rPr sz="1800" spc="-5" dirty="0">
                <a:latin typeface="Calibri"/>
                <a:cs typeface="Calibri"/>
              </a:rPr>
              <a:t>carried</a:t>
            </a:r>
            <a:r>
              <a:rPr sz="1800" spc="254" dirty="0">
                <a:latin typeface="Calibri"/>
                <a:cs typeface="Calibri"/>
              </a:rPr>
              <a:t> </a:t>
            </a:r>
            <a:r>
              <a:rPr sz="1800" dirty="0">
                <a:latin typeface="Calibri"/>
                <a:cs typeface="Calibri"/>
              </a:rPr>
              <a:t>out</a:t>
            </a:r>
            <a:r>
              <a:rPr sz="1800" spc="285" dirty="0">
                <a:latin typeface="Calibri"/>
                <a:cs typeface="Calibri"/>
              </a:rPr>
              <a:t> </a:t>
            </a:r>
            <a:r>
              <a:rPr sz="1800" spc="-5" dirty="0">
                <a:latin typeface="Calibri"/>
                <a:cs typeface="Calibri"/>
              </a:rPr>
              <a:t>in</a:t>
            </a:r>
            <a:r>
              <a:rPr sz="1800" spc="280" dirty="0">
                <a:latin typeface="Calibri"/>
                <a:cs typeface="Calibri"/>
              </a:rPr>
              <a:t> </a:t>
            </a:r>
            <a:r>
              <a:rPr sz="1800" dirty="0">
                <a:latin typeface="Calibri"/>
                <a:cs typeface="Calibri"/>
              </a:rPr>
              <a:t>the</a:t>
            </a:r>
            <a:r>
              <a:rPr sz="1800" spc="254" dirty="0">
                <a:latin typeface="Calibri"/>
                <a:cs typeface="Calibri"/>
              </a:rPr>
              <a:t> </a:t>
            </a:r>
            <a:r>
              <a:rPr sz="1800" spc="-10" dirty="0">
                <a:latin typeface="Calibri"/>
                <a:cs typeface="Calibri"/>
              </a:rPr>
              <a:t>appropriate</a:t>
            </a:r>
            <a:r>
              <a:rPr sz="1800" spc="290" dirty="0">
                <a:latin typeface="Calibri"/>
                <a:cs typeface="Calibri"/>
              </a:rPr>
              <a:t> </a:t>
            </a:r>
            <a:r>
              <a:rPr sz="1800" spc="-10" dirty="0">
                <a:latin typeface="Calibri"/>
                <a:cs typeface="Calibri"/>
              </a:rPr>
              <a:t>order</a:t>
            </a:r>
            <a:r>
              <a:rPr sz="1800" spc="290" dirty="0">
                <a:latin typeface="Calibri"/>
                <a:cs typeface="Calibri"/>
              </a:rPr>
              <a:t> </a:t>
            </a:r>
            <a:r>
              <a:rPr sz="1800" spc="-30" dirty="0">
                <a:latin typeface="Calibri"/>
                <a:cs typeface="Calibri"/>
              </a:rPr>
              <a:t>to</a:t>
            </a:r>
            <a:endParaRPr sz="1800">
              <a:latin typeface="Calibri"/>
              <a:cs typeface="Calibri"/>
            </a:endParaRPr>
          </a:p>
          <a:p>
            <a:pPr marL="12700" algn="just">
              <a:lnSpc>
                <a:spcPct val="100000"/>
              </a:lnSpc>
            </a:pPr>
            <a:r>
              <a:rPr sz="1800" spc="-20" dirty="0">
                <a:latin typeface="Calibri"/>
                <a:cs typeface="Calibri"/>
              </a:rPr>
              <a:t>prevent</a:t>
            </a:r>
            <a:r>
              <a:rPr sz="1800" spc="25" dirty="0">
                <a:latin typeface="Calibri"/>
                <a:cs typeface="Calibri"/>
              </a:rPr>
              <a:t> </a:t>
            </a:r>
            <a:r>
              <a:rPr sz="1800" spc="-10" dirty="0">
                <a:latin typeface="Calibri"/>
                <a:cs typeface="Calibri"/>
              </a:rPr>
              <a:t>deadlocks.</a:t>
            </a:r>
            <a:endParaRPr sz="180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46634"/>
            <a:ext cx="8225155" cy="56210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AF50"/>
                </a:solidFill>
                <a:latin typeface="Calibri"/>
                <a:cs typeface="Calibri"/>
              </a:rPr>
              <a:t>Solving</a:t>
            </a:r>
            <a:r>
              <a:rPr sz="1800" spc="20" dirty="0">
                <a:solidFill>
                  <a:srgbClr val="00AF50"/>
                </a:solidFill>
                <a:latin typeface="Calibri"/>
                <a:cs typeface="Calibri"/>
              </a:rPr>
              <a:t> </a:t>
            </a:r>
            <a:r>
              <a:rPr sz="1800" spc="-10" dirty="0">
                <a:solidFill>
                  <a:srgbClr val="00AF50"/>
                </a:solidFill>
                <a:latin typeface="Calibri"/>
                <a:cs typeface="Calibri"/>
              </a:rPr>
              <a:t>Classical</a:t>
            </a:r>
            <a:r>
              <a:rPr sz="1800" spc="40" dirty="0">
                <a:solidFill>
                  <a:srgbClr val="00AF50"/>
                </a:solidFill>
                <a:latin typeface="Calibri"/>
                <a:cs typeface="Calibri"/>
              </a:rPr>
              <a:t> </a:t>
            </a:r>
            <a:r>
              <a:rPr sz="1800" spc="-10" dirty="0">
                <a:solidFill>
                  <a:srgbClr val="00AF50"/>
                </a:solidFill>
                <a:latin typeface="Calibri"/>
                <a:cs typeface="Calibri"/>
              </a:rPr>
              <a:t>Synchronization</a:t>
            </a:r>
            <a:r>
              <a:rPr sz="1800" spc="10" dirty="0">
                <a:solidFill>
                  <a:srgbClr val="00AF50"/>
                </a:solidFill>
                <a:latin typeface="Calibri"/>
                <a:cs typeface="Calibri"/>
              </a:rPr>
              <a:t> </a:t>
            </a:r>
            <a:r>
              <a:rPr sz="1800" spc="-10" dirty="0">
                <a:solidFill>
                  <a:srgbClr val="00AF50"/>
                </a:solidFill>
                <a:latin typeface="Calibri"/>
                <a:cs typeface="Calibri"/>
              </a:rPr>
              <a:t>Problems</a:t>
            </a:r>
            <a:r>
              <a:rPr sz="1800" spc="25" dirty="0">
                <a:solidFill>
                  <a:srgbClr val="00AF50"/>
                </a:solidFill>
                <a:latin typeface="Calibri"/>
                <a:cs typeface="Calibri"/>
              </a:rPr>
              <a:t> </a:t>
            </a:r>
            <a:r>
              <a:rPr sz="1800" spc="-10" dirty="0">
                <a:solidFill>
                  <a:srgbClr val="00AF50"/>
                </a:solidFill>
                <a:latin typeface="Calibri"/>
                <a:cs typeface="Calibri"/>
              </a:rPr>
              <a:t>using</a:t>
            </a:r>
            <a:r>
              <a:rPr sz="1800" spc="50" dirty="0">
                <a:solidFill>
                  <a:srgbClr val="00AF50"/>
                </a:solidFill>
                <a:latin typeface="Calibri"/>
                <a:cs typeface="Calibri"/>
              </a:rPr>
              <a:t> </a:t>
            </a:r>
            <a:r>
              <a:rPr sz="1800" spc="-10" dirty="0">
                <a:solidFill>
                  <a:srgbClr val="00AF50"/>
                </a:solidFill>
                <a:latin typeface="Calibri"/>
                <a:cs typeface="Calibri"/>
              </a:rPr>
              <a:t>Semaphore</a:t>
            </a:r>
            <a:r>
              <a:rPr sz="1800" spc="55" dirty="0">
                <a:solidFill>
                  <a:srgbClr val="00AF50"/>
                </a:solidFill>
                <a:latin typeface="Calibri"/>
                <a:cs typeface="Calibri"/>
              </a:rPr>
              <a:t> </a:t>
            </a:r>
            <a:r>
              <a:rPr sz="1800" spc="-5" dirty="0">
                <a:solidFill>
                  <a:srgbClr val="00AF50"/>
                </a:solidFill>
                <a:latin typeface="Calibri"/>
                <a:cs typeface="Calibri"/>
              </a:rPr>
              <a:t>Concept</a:t>
            </a:r>
            <a:endParaRPr sz="1800">
              <a:latin typeface="Calibri"/>
              <a:cs typeface="Calibri"/>
            </a:endParaRPr>
          </a:p>
          <a:p>
            <a:pPr marL="12700">
              <a:lnSpc>
                <a:spcPct val="100000"/>
              </a:lnSpc>
            </a:pPr>
            <a:r>
              <a:rPr sz="1800" spc="-5" dirty="0">
                <a:solidFill>
                  <a:srgbClr val="FF0000"/>
                </a:solidFill>
                <a:latin typeface="Calibri"/>
                <a:cs typeface="Calibri"/>
              </a:rPr>
              <a:t>1)</a:t>
            </a:r>
            <a:r>
              <a:rPr sz="1800" spc="5" dirty="0">
                <a:solidFill>
                  <a:srgbClr val="FF0000"/>
                </a:solidFill>
                <a:latin typeface="Calibri"/>
                <a:cs typeface="Calibri"/>
              </a:rPr>
              <a:t> </a:t>
            </a:r>
            <a:r>
              <a:rPr sz="1800" spc="-5" dirty="0">
                <a:solidFill>
                  <a:srgbClr val="FF0000"/>
                </a:solidFill>
                <a:latin typeface="Calibri"/>
                <a:cs typeface="Calibri"/>
              </a:rPr>
              <a:t>Solving</a:t>
            </a:r>
            <a:r>
              <a:rPr sz="1800" spc="40" dirty="0">
                <a:solidFill>
                  <a:srgbClr val="FF0000"/>
                </a:solidFill>
                <a:latin typeface="Calibri"/>
                <a:cs typeface="Calibri"/>
              </a:rPr>
              <a:t> </a:t>
            </a:r>
            <a:r>
              <a:rPr sz="1800" spc="-15" dirty="0">
                <a:solidFill>
                  <a:srgbClr val="FF0000"/>
                </a:solidFill>
                <a:latin typeface="Calibri"/>
                <a:cs typeface="Calibri"/>
              </a:rPr>
              <a:t>Readers</a:t>
            </a:r>
            <a:r>
              <a:rPr sz="1800" spc="-5" dirty="0">
                <a:solidFill>
                  <a:srgbClr val="FF0000"/>
                </a:solidFill>
                <a:latin typeface="Calibri"/>
                <a:cs typeface="Calibri"/>
              </a:rPr>
              <a:t> </a:t>
            </a:r>
            <a:r>
              <a:rPr sz="1800" dirty="0">
                <a:solidFill>
                  <a:srgbClr val="FF0000"/>
                </a:solidFill>
                <a:latin typeface="Calibri"/>
                <a:cs typeface="Calibri"/>
              </a:rPr>
              <a:t>-</a:t>
            </a:r>
            <a:r>
              <a:rPr sz="1800" spc="25" dirty="0">
                <a:solidFill>
                  <a:srgbClr val="FF0000"/>
                </a:solidFill>
                <a:latin typeface="Calibri"/>
                <a:cs typeface="Calibri"/>
              </a:rPr>
              <a:t> </a:t>
            </a:r>
            <a:r>
              <a:rPr sz="1800" spc="-20" dirty="0">
                <a:solidFill>
                  <a:srgbClr val="FF0000"/>
                </a:solidFill>
                <a:latin typeface="Calibri"/>
                <a:cs typeface="Calibri"/>
              </a:rPr>
              <a:t>Writers</a:t>
            </a:r>
            <a:r>
              <a:rPr sz="1800" spc="-10" dirty="0">
                <a:solidFill>
                  <a:srgbClr val="FF0000"/>
                </a:solidFill>
                <a:latin typeface="Calibri"/>
                <a:cs typeface="Calibri"/>
              </a:rPr>
              <a:t> Problem</a:t>
            </a:r>
            <a:r>
              <a:rPr sz="1800" spc="10" dirty="0">
                <a:solidFill>
                  <a:srgbClr val="FF0000"/>
                </a:solidFill>
                <a:latin typeface="Calibri"/>
                <a:cs typeface="Calibri"/>
              </a:rPr>
              <a:t> </a:t>
            </a:r>
            <a:r>
              <a:rPr sz="1800" spc="-10" dirty="0">
                <a:solidFill>
                  <a:srgbClr val="FF0000"/>
                </a:solidFill>
                <a:latin typeface="Calibri"/>
                <a:cs typeface="Calibri"/>
              </a:rPr>
              <a:t>using</a:t>
            </a:r>
            <a:r>
              <a:rPr sz="1800" spc="40" dirty="0">
                <a:solidFill>
                  <a:srgbClr val="FF0000"/>
                </a:solidFill>
                <a:latin typeface="Calibri"/>
                <a:cs typeface="Calibri"/>
              </a:rPr>
              <a:t> </a:t>
            </a:r>
            <a:r>
              <a:rPr sz="1800" spc="-10" dirty="0">
                <a:solidFill>
                  <a:srgbClr val="FF0000"/>
                </a:solidFill>
                <a:latin typeface="Calibri"/>
                <a:cs typeface="Calibri"/>
              </a:rPr>
              <a:t>Semaphore</a:t>
            </a:r>
            <a:endParaRPr sz="1800">
              <a:latin typeface="Calibri"/>
              <a:cs typeface="Calibri"/>
            </a:endParaRPr>
          </a:p>
          <a:p>
            <a:pPr marL="12700">
              <a:lnSpc>
                <a:spcPct val="100000"/>
              </a:lnSpc>
            </a:pPr>
            <a:r>
              <a:rPr sz="1800" b="1" spc="-10" dirty="0">
                <a:latin typeface="Calibri"/>
                <a:cs typeface="Calibri"/>
              </a:rPr>
              <a:t>Definition:</a:t>
            </a:r>
            <a:endParaRPr sz="1800">
              <a:latin typeface="Calibri"/>
              <a:cs typeface="Calibri"/>
            </a:endParaRPr>
          </a:p>
          <a:p>
            <a:pPr marL="12700">
              <a:lnSpc>
                <a:spcPct val="100000"/>
              </a:lnSpc>
            </a:pPr>
            <a:r>
              <a:rPr sz="1800" spc="-20" dirty="0">
                <a:latin typeface="Calibri"/>
                <a:cs typeface="Calibri"/>
              </a:rPr>
              <a:t>First</a:t>
            </a:r>
            <a:r>
              <a:rPr sz="1800" spc="1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all</a:t>
            </a:r>
            <a:r>
              <a:rPr sz="1800" spc="-5" dirty="0">
                <a:latin typeface="Calibri"/>
                <a:cs typeface="Calibri"/>
              </a:rPr>
              <a:t> let</a:t>
            </a:r>
            <a:r>
              <a:rPr sz="1800" spc="15" dirty="0">
                <a:latin typeface="Calibri"/>
                <a:cs typeface="Calibri"/>
              </a:rPr>
              <a:t> </a:t>
            </a:r>
            <a:r>
              <a:rPr sz="1800" spc="-5" dirty="0">
                <a:latin typeface="Calibri"/>
                <a:cs typeface="Calibri"/>
              </a:rPr>
              <a:t>us</a:t>
            </a:r>
            <a:r>
              <a:rPr sz="1800" spc="-10" dirty="0">
                <a:latin typeface="Calibri"/>
                <a:cs typeface="Calibri"/>
              </a:rPr>
              <a:t> </a:t>
            </a:r>
            <a:r>
              <a:rPr sz="1800" dirty="0">
                <a:latin typeface="Calibri"/>
                <a:cs typeface="Calibri"/>
              </a:rPr>
              <a:t>all</a:t>
            </a:r>
            <a:r>
              <a:rPr sz="1800" spc="10" dirty="0">
                <a:latin typeface="Calibri"/>
                <a:cs typeface="Calibri"/>
              </a:rPr>
              <a:t> </a:t>
            </a:r>
            <a:r>
              <a:rPr sz="1800" spc="-5" dirty="0">
                <a:latin typeface="Calibri"/>
                <a:cs typeface="Calibri"/>
              </a:rPr>
              <a:t>know</a:t>
            </a:r>
            <a:r>
              <a:rPr sz="1800" spc="10" dirty="0">
                <a:latin typeface="Calibri"/>
                <a:cs typeface="Calibri"/>
              </a:rPr>
              <a:t> </a:t>
            </a:r>
            <a:r>
              <a:rPr sz="1800" spc="-5" dirty="0">
                <a:latin typeface="Calibri"/>
                <a:cs typeface="Calibri"/>
              </a:rPr>
              <a:t>about the</a:t>
            </a:r>
            <a:r>
              <a:rPr sz="1800" spc="40" dirty="0">
                <a:latin typeface="Calibri"/>
                <a:cs typeface="Calibri"/>
              </a:rPr>
              <a:t> </a:t>
            </a:r>
            <a:r>
              <a:rPr sz="1800" spc="-10" dirty="0">
                <a:latin typeface="Calibri"/>
                <a:cs typeface="Calibri"/>
              </a:rPr>
              <a:t>Readers</a:t>
            </a:r>
            <a:r>
              <a:rPr sz="1800" dirty="0">
                <a:latin typeface="Calibri"/>
                <a:cs typeface="Calibri"/>
              </a:rPr>
              <a:t> - </a:t>
            </a:r>
            <a:r>
              <a:rPr sz="1800" spc="-20" dirty="0">
                <a:latin typeface="Calibri"/>
                <a:cs typeface="Calibri"/>
              </a:rPr>
              <a:t>Writers</a:t>
            </a:r>
            <a:r>
              <a:rPr sz="1800" spc="-15" dirty="0">
                <a:latin typeface="Calibri"/>
                <a:cs typeface="Calibri"/>
              </a:rPr>
              <a:t> </a:t>
            </a:r>
            <a:r>
              <a:rPr sz="1800" spc="-5" dirty="0">
                <a:latin typeface="Calibri"/>
                <a:cs typeface="Calibri"/>
              </a:rPr>
              <a:t>Problem.</a:t>
            </a:r>
            <a:endParaRPr sz="1800">
              <a:latin typeface="Calibri"/>
              <a:cs typeface="Calibri"/>
            </a:endParaRPr>
          </a:p>
          <a:p>
            <a:pPr marL="12700" marR="156845" algn="just">
              <a:lnSpc>
                <a:spcPct val="100000"/>
              </a:lnSpc>
            </a:pPr>
            <a:r>
              <a:rPr sz="1800" dirty="0">
                <a:latin typeface="Calibri"/>
                <a:cs typeface="Calibri"/>
              </a:rPr>
              <a:t>In </a:t>
            </a:r>
            <a:r>
              <a:rPr sz="1800" spc="-15" dirty="0">
                <a:latin typeface="Calibri"/>
                <a:cs typeface="Calibri"/>
              </a:rPr>
              <a:t>Readers </a:t>
            </a:r>
            <a:r>
              <a:rPr sz="1800" dirty="0">
                <a:latin typeface="Calibri"/>
                <a:cs typeface="Calibri"/>
              </a:rPr>
              <a:t>- </a:t>
            </a:r>
            <a:r>
              <a:rPr sz="1800" spc="-20" dirty="0">
                <a:latin typeface="Calibri"/>
                <a:cs typeface="Calibri"/>
              </a:rPr>
              <a:t>Writers </a:t>
            </a:r>
            <a:r>
              <a:rPr sz="1800" spc="-10" dirty="0">
                <a:latin typeface="Calibri"/>
                <a:cs typeface="Calibri"/>
              </a:rPr>
              <a:t>Problems there are two Actors </a:t>
            </a:r>
            <a:r>
              <a:rPr sz="1800" spc="-15" dirty="0">
                <a:latin typeface="Calibri"/>
                <a:cs typeface="Calibri"/>
              </a:rPr>
              <a:t>for </a:t>
            </a:r>
            <a:r>
              <a:rPr sz="1800" spc="-5" dirty="0">
                <a:latin typeface="Calibri"/>
                <a:cs typeface="Calibri"/>
              </a:rPr>
              <a:t>the </a:t>
            </a:r>
            <a:r>
              <a:rPr sz="1800" spc="-10" dirty="0">
                <a:latin typeface="Calibri"/>
                <a:cs typeface="Calibri"/>
              </a:rPr>
              <a:t>problem. </a:t>
            </a:r>
            <a:r>
              <a:rPr sz="1800" spc="-5" dirty="0">
                <a:latin typeface="Calibri"/>
                <a:cs typeface="Calibri"/>
              </a:rPr>
              <a:t>They </a:t>
            </a:r>
            <a:r>
              <a:rPr sz="1800" spc="-10" dirty="0">
                <a:latin typeface="Calibri"/>
                <a:cs typeface="Calibri"/>
              </a:rPr>
              <a:t>are Reader </a:t>
            </a:r>
            <a:r>
              <a:rPr sz="1800" spc="-5" dirty="0">
                <a:latin typeface="Calibri"/>
                <a:cs typeface="Calibri"/>
              </a:rPr>
              <a:t> and </a:t>
            </a:r>
            <a:r>
              <a:rPr sz="1800" spc="-40" dirty="0">
                <a:latin typeface="Calibri"/>
                <a:cs typeface="Calibri"/>
              </a:rPr>
              <a:t>Writer. </a:t>
            </a:r>
            <a:r>
              <a:rPr sz="1800" spc="-5" dirty="0">
                <a:latin typeface="Calibri"/>
                <a:cs typeface="Calibri"/>
              </a:rPr>
              <a:t>The </a:t>
            </a:r>
            <a:r>
              <a:rPr sz="1800" spc="-5" dirty="0">
                <a:solidFill>
                  <a:srgbClr val="FF0000"/>
                </a:solidFill>
                <a:latin typeface="Calibri"/>
                <a:cs typeface="Calibri"/>
              </a:rPr>
              <a:t>Reader </a:t>
            </a:r>
            <a:r>
              <a:rPr sz="1800" dirty="0">
                <a:solidFill>
                  <a:srgbClr val="FF0000"/>
                </a:solidFill>
                <a:latin typeface="Calibri"/>
                <a:cs typeface="Calibri"/>
              </a:rPr>
              <a:t>- </a:t>
            </a:r>
            <a:r>
              <a:rPr sz="1800" spc="-15" dirty="0">
                <a:solidFill>
                  <a:srgbClr val="FF0000"/>
                </a:solidFill>
                <a:latin typeface="Calibri"/>
                <a:cs typeface="Calibri"/>
              </a:rPr>
              <a:t>Writer </a:t>
            </a:r>
            <a:r>
              <a:rPr sz="1800" spc="-10" dirty="0">
                <a:solidFill>
                  <a:srgbClr val="FF0000"/>
                </a:solidFill>
                <a:latin typeface="Calibri"/>
                <a:cs typeface="Calibri"/>
              </a:rPr>
              <a:t>Problem </a:t>
            </a:r>
            <a:r>
              <a:rPr sz="1800" spc="-5" dirty="0">
                <a:solidFill>
                  <a:srgbClr val="FF0000"/>
                </a:solidFill>
                <a:latin typeface="Calibri"/>
                <a:cs typeface="Calibri"/>
              </a:rPr>
              <a:t>tries </a:t>
            </a:r>
            <a:r>
              <a:rPr sz="1800" spc="-15" dirty="0">
                <a:solidFill>
                  <a:srgbClr val="FF0000"/>
                </a:solidFill>
                <a:latin typeface="Calibri"/>
                <a:cs typeface="Calibri"/>
              </a:rPr>
              <a:t>to </a:t>
            </a:r>
            <a:r>
              <a:rPr sz="1800" spc="-5" dirty="0">
                <a:solidFill>
                  <a:srgbClr val="FF0000"/>
                </a:solidFill>
                <a:latin typeface="Calibri"/>
                <a:cs typeface="Calibri"/>
              </a:rPr>
              <a:t>access </a:t>
            </a:r>
            <a:r>
              <a:rPr sz="1800" spc="5" dirty="0">
                <a:solidFill>
                  <a:srgbClr val="FF0000"/>
                </a:solidFill>
                <a:latin typeface="Calibri"/>
                <a:cs typeface="Calibri"/>
              </a:rPr>
              <a:t>or </a:t>
            </a:r>
            <a:r>
              <a:rPr sz="1800" spc="-5" dirty="0">
                <a:solidFill>
                  <a:srgbClr val="FF0000"/>
                </a:solidFill>
                <a:latin typeface="Calibri"/>
                <a:cs typeface="Calibri"/>
              </a:rPr>
              <a:t>change </a:t>
            </a:r>
            <a:r>
              <a:rPr sz="1800" dirty="0">
                <a:solidFill>
                  <a:srgbClr val="FF0000"/>
                </a:solidFill>
                <a:latin typeface="Calibri"/>
                <a:cs typeface="Calibri"/>
              </a:rPr>
              <a:t>the </a:t>
            </a:r>
            <a:r>
              <a:rPr sz="1800" spc="-5" dirty="0">
                <a:solidFill>
                  <a:srgbClr val="FF0000"/>
                </a:solidFill>
                <a:latin typeface="Calibri"/>
                <a:cs typeface="Calibri"/>
              </a:rPr>
              <a:t>value </a:t>
            </a:r>
            <a:r>
              <a:rPr sz="1800" spc="5" dirty="0">
                <a:solidFill>
                  <a:srgbClr val="FF0000"/>
                </a:solidFill>
                <a:latin typeface="Calibri"/>
                <a:cs typeface="Calibri"/>
              </a:rPr>
              <a:t>of </a:t>
            </a:r>
            <a:r>
              <a:rPr sz="1800" spc="-5" dirty="0">
                <a:solidFill>
                  <a:srgbClr val="FF0000"/>
                </a:solidFill>
                <a:latin typeface="Calibri"/>
                <a:cs typeface="Calibri"/>
              </a:rPr>
              <a:t>the </a:t>
            </a:r>
            <a:r>
              <a:rPr sz="1800" dirty="0">
                <a:solidFill>
                  <a:srgbClr val="FF0000"/>
                </a:solidFill>
                <a:latin typeface="Calibri"/>
                <a:cs typeface="Calibri"/>
              </a:rPr>
              <a:t> </a:t>
            </a:r>
            <a:r>
              <a:rPr sz="1800" spc="-10" dirty="0">
                <a:solidFill>
                  <a:srgbClr val="FF0000"/>
                </a:solidFill>
                <a:latin typeface="Calibri"/>
                <a:cs typeface="Calibri"/>
              </a:rPr>
              <a:t>Shared </a:t>
            </a:r>
            <a:r>
              <a:rPr sz="1800" spc="-15" dirty="0">
                <a:solidFill>
                  <a:srgbClr val="FF0000"/>
                </a:solidFill>
                <a:latin typeface="Calibri"/>
                <a:cs typeface="Calibri"/>
              </a:rPr>
              <a:t>Variable</a:t>
            </a:r>
            <a:r>
              <a:rPr sz="1800" spc="-15" dirty="0">
                <a:latin typeface="Calibri"/>
                <a:cs typeface="Calibri"/>
              </a:rPr>
              <a:t>. </a:t>
            </a:r>
            <a:r>
              <a:rPr sz="1800" dirty="0">
                <a:latin typeface="Calibri"/>
                <a:cs typeface="Calibri"/>
              </a:rPr>
              <a:t>Due </a:t>
            </a:r>
            <a:r>
              <a:rPr sz="1800" spc="-15" dirty="0">
                <a:latin typeface="Calibri"/>
                <a:cs typeface="Calibri"/>
              </a:rPr>
              <a:t>to </a:t>
            </a:r>
            <a:r>
              <a:rPr sz="1800" spc="-10" dirty="0">
                <a:latin typeface="Calibri"/>
                <a:cs typeface="Calibri"/>
              </a:rPr>
              <a:t>this, parallel </a:t>
            </a:r>
            <a:r>
              <a:rPr sz="1800" spc="-15" dirty="0">
                <a:latin typeface="Calibri"/>
                <a:cs typeface="Calibri"/>
              </a:rPr>
              <a:t>execution </a:t>
            </a:r>
            <a:r>
              <a:rPr sz="1800" dirty="0">
                <a:latin typeface="Calibri"/>
                <a:cs typeface="Calibri"/>
              </a:rPr>
              <a:t>of </a:t>
            </a:r>
            <a:r>
              <a:rPr sz="1800" spc="-5" dirty="0">
                <a:latin typeface="Calibri"/>
                <a:cs typeface="Calibri"/>
              </a:rPr>
              <a:t>accessing </a:t>
            </a:r>
            <a:r>
              <a:rPr sz="1800" dirty="0">
                <a:latin typeface="Calibri"/>
                <a:cs typeface="Calibri"/>
              </a:rPr>
              <a:t>and </a:t>
            </a:r>
            <a:r>
              <a:rPr sz="1800" spc="-5" dirty="0">
                <a:latin typeface="Calibri"/>
                <a:cs typeface="Calibri"/>
              </a:rPr>
              <a:t>changing </a:t>
            </a:r>
            <a:r>
              <a:rPr sz="1800" spc="-10" dirty="0">
                <a:latin typeface="Calibri"/>
                <a:cs typeface="Calibri"/>
              </a:rPr>
              <a:t>operation </a:t>
            </a:r>
            <a:r>
              <a:rPr sz="1800" spc="-5" dirty="0">
                <a:latin typeface="Calibri"/>
                <a:cs typeface="Calibri"/>
              </a:rPr>
              <a:t> </a:t>
            </a:r>
            <a:r>
              <a:rPr sz="1800" spc="-20" dirty="0">
                <a:latin typeface="Calibri"/>
                <a:cs typeface="Calibri"/>
              </a:rPr>
              <a:t>data </a:t>
            </a:r>
            <a:r>
              <a:rPr sz="1800" spc="-10" dirty="0">
                <a:latin typeface="Calibri"/>
                <a:cs typeface="Calibri"/>
              </a:rPr>
              <a:t>faults </a:t>
            </a:r>
            <a:r>
              <a:rPr sz="1800" spc="-20" dirty="0">
                <a:latin typeface="Calibri"/>
                <a:cs typeface="Calibri"/>
              </a:rPr>
              <a:t>take </a:t>
            </a:r>
            <a:r>
              <a:rPr sz="1800" spc="-5" dirty="0">
                <a:latin typeface="Calibri"/>
                <a:cs typeface="Calibri"/>
              </a:rPr>
              <a:t>place. </a:t>
            </a:r>
            <a:r>
              <a:rPr sz="1800" dirty="0">
                <a:latin typeface="Calibri"/>
                <a:cs typeface="Calibri"/>
              </a:rPr>
              <a:t>Due </a:t>
            </a:r>
            <a:r>
              <a:rPr sz="1800" spc="-15" dirty="0">
                <a:latin typeface="Calibri"/>
                <a:cs typeface="Calibri"/>
              </a:rPr>
              <a:t>to </a:t>
            </a:r>
            <a:r>
              <a:rPr sz="1800" spc="-5" dirty="0">
                <a:latin typeface="Calibri"/>
                <a:cs typeface="Calibri"/>
              </a:rPr>
              <a:t>this, </a:t>
            </a:r>
            <a:r>
              <a:rPr sz="1800" spc="-10" dirty="0">
                <a:latin typeface="Calibri"/>
                <a:cs typeface="Calibri"/>
              </a:rPr>
              <a:t>expected </a:t>
            </a:r>
            <a:r>
              <a:rPr sz="1800" spc="-5" dirty="0">
                <a:latin typeface="Calibri"/>
                <a:cs typeface="Calibri"/>
              </a:rPr>
              <a:t>outputs </a:t>
            </a:r>
            <a:r>
              <a:rPr sz="1800" dirty="0">
                <a:latin typeface="Calibri"/>
                <a:cs typeface="Calibri"/>
              </a:rPr>
              <a:t>are </a:t>
            </a:r>
            <a:r>
              <a:rPr sz="1800" spc="-5" dirty="0">
                <a:latin typeface="Calibri"/>
                <a:cs typeface="Calibri"/>
              </a:rPr>
              <a:t>not the actual outputs </a:t>
            </a:r>
            <a:r>
              <a:rPr sz="1800" spc="5" dirty="0">
                <a:latin typeface="Calibri"/>
                <a:cs typeface="Calibri"/>
              </a:rPr>
              <a:t>of </a:t>
            </a:r>
            <a:r>
              <a:rPr sz="1800" spc="10" dirty="0">
                <a:latin typeface="Calibri"/>
                <a:cs typeface="Calibri"/>
              </a:rPr>
              <a:t>the </a:t>
            </a:r>
            <a:r>
              <a:rPr sz="1800" spc="15" dirty="0">
                <a:latin typeface="Calibri"/>
                <a:cs typeface="Calibri"/>
              </a:rPr>
              <a:t> </a:t>
            </a:r>
            <a:r>
              <a:rPr sz="1800" spc="-10" dirty="0">
                <a:latin typeface="Calibri"/>
                <a:cs typeface="Calibri"/>
              </a:rPr>
              <a:t>problem.</a:t>
            </a:r>
            <a:r>
              <a:rPr sz="1800" spc="20" dirty="0">
                <a:latin typeface="Calibri"/>
                <a:cs typeface="Calibri"/>
              </a:rPr>
              <a:t> </a:t>
            </a:r>
            <a:r>
              <a:rPr sz="1800" spc="-5" dirty="0">
                <a:latin typeface="Calibri"/>
                <a:cs typeface="Calibri"/>
              </a:rPr>
              <a:t>This</a:t>
            </a:r>
            <a:r>
              <a:rPr sz="1800" spc="1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problem</a:t>
            </a:r>
            <a:r>
              <a:rPr sz="1800" spc="3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Readers</a:t>
            </a:r>
            <a:r>
              <a:rPr sz="1800" spc="-5" dirty="0">
                <a:latin typeface="Calibri"/>
                <a:cs typeface="Calibri"/>
              </a:rPr>
              <a:t> </a:t>
            </a:r>
            <a:r>
              <a:rPr sz="1800" dirty="0">
                <a:latin typeface="Calibri"/>
                <a:cs typeface="Calibri"/>
              </a:rPr>
              <a:t>-</a:t>
            </a:r>
            <a:r>
              <a:rPr sz="1800" spc="25" dirty="0">
                <a:latin typeface="Calibri"/>
                <a:cs typeface="Calibri"/>
              </a:rPr>
              <a:t> </a:t>
            </a:r>
            <a:r>
              <a:rPr sz="1800" spc="-20" dirty="0">
                <a:latin typeface="Calibri"/>
                <a:cs typeface="Calibri"/>
              </a:rPr>
              <a:t>Writers</a:t>
            </a:r>
            <a:endParaRPr sz="1800">
              <a:latin typeface="Calibri"/>
              <a:cs typeface="Calibri"/>
            </a:endParaRPr>
          </a:p>
          <a:p>
            <a:pPr marL="12700" algn="just">
              <a:lnSpc>
                <a:spcPct val="100000"/>
              </a:lnSpc>
              <a:spcBef>
                <a:spcPts val="5"/>
              </a:spcBef>
            </a:pPr>
            <a:r>
              <a:rPr sz="1800" spc="-5" dirty="0">
                <a:latin typeface="Calibri"/>
                <a:cs typeface="Calibri"/>
              </a:rPr>
              <a:t>The</a:t>
            </a:r>
            <a:r>
              <a:rPr sz="1800" spc="15" dirty="0">
                <a:latin typeface="Calibri"/>
                <a:cs typeface="Calibri"/>
              </a:rPr>
              <a:t> </a:t>
            </a:r>
            <a:r>
              <a:rPr sz="1800" spc="-10" dirty="0">
                <a:latin typeface="Calibri"/>
                <a:cs typeface="Calibri"/>
              </a:rPr>
              <a:t>duties</a:t>
            </a:r>
            <a:r>
              <a:rPr sz="1800" spc="45" dirty="0">
                <a:latin typeface="Calibri"/>
                <a:cs typeface="Calibri"/>
              </a:rPr>
              <a:t> </a:t>
            </a:r>
            <a:r>
              <a:rPr sz="1800" dirty="0">
                <a:latin typeface="Calibri"/>
                <a:cs typeface="Calibri"/>
              </a:rPr>
              <a:t>of</a:t>
            </a:r>
            <a:r>
              <a:rPr sz="1800" spc="5" dirty="0">
                <a:latin typeface="Calibri"/>
                <a:cs typeface="Calibri"/>
              </a:rPr>
              <a:t> </a:t>
            </a:r>
            <a:r>
              <a:rPr sz="1800" spc="-15" dirty="0">
                <a:latin typeface="Calibri"/>
                <a:cs typeface="Calibri"/>
              </a:rPr>
              <a:t>Readers</a:t>
            </a:r>
            <a:r>
              <a:rPr sz="1800" spc="15" dirty="0">
                <a:latin typeface="Calibri"/>
                <a:cs typeface="Calibri"/>
              </a:rPr>
              <a:t> </a:t>
            </a:r>
            <a:r>
              <a:rPr sz="1800" spc="-5" dirty="0">
                <a:latin typeface="Calibri"/>
                <a:cs typeface="Calibri"/>
              </a:rPr>
              <a:t>and</a:t>
            </a:r>
            <a:r>
              <a:rPr sz="1800" spc="15" dirty="0">
                <a:latin typeface="Calibri"/>
                <a:cs typeface="Calibri"/>
              </a:rPr>
              <a:t> </a:t>
            </a:r>
            <a:r>
              <a:rPr sz="1800" spc="-20" dirty="0">
                <a:latin typeface="Calibri"/>
                <a:cs typeface="Calibri"/>
              </a:rPr>
              <a:t>Writers</a:t>
            </a:r>
            <a:r>
              <a:rPr sz="1800" spc="-15" dirty="0">
                <a:latin typeface="Calibri"/>
                <a:cs typeface="Calibri"/>
              </a:rPr>
              <a:t> </a:t>
            </a:r>
            <a:r>
              <a:rPr sz="1800" spc="-10" dirty="0">
                <a:latin typeface="Calibri"/>
                <a:cs typeface="Calibri"/>
              </a:rPr>
              <a:t>are</a:t>
            </a:r>
            <a:r>
              <a:rPr sz="1800" spc="20" dirty="0">
                <a:latin typeface="Calibri"/>
                <a:cs typeface="Calibri"/>
              </a:rPr>
              <a:t> </a:t>
            </a:r>
            <a:r>
              <a:rPr sz="1800" spc="-20" dirty="0">
                <a:latin typeface="Calibri"/>
                <a:cs typeface="Calibri"/>
              </a:rPr>
              <a:t>different</a:t>
            </a:r>
            <a:r>
              <a:rPr sz="1800" spc="7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each</a:t>
            </a:r>
            <a:r>
              <a:rPr sz="1800" spc="20" dirty="0">
                <a:latin typeface="Calibri"/>
                <a:cs typeface="Calibri"/>
              </a:rPr>
              <a:t> </a:t>
            </a:r>
            <a:r>
              <a:rPr sz="1800" spc="-40" dirty="0">
                <a:latin typeface="Calibri"/>
                <a:cs typeface="Calibri"/>
              </a:rPr>
              <a:t>other.</a:t>
            </a:r>
            <a:endParaRPr sz="1800">
              <a:latin typeface="Calibri"/>
              <a:cs typeface="Calibri"/>
            </a:endParaRPr>
          </a:p>
          <a:p>
            <a:pPr>
              <a:lnSpc>
                <a:spcPct val="100000"/>
              </a:lnSpc>
              <a:spcBef>
                <a:spcPts val="10"/>
              </a:spcBef>
            </a:pPr>
            <a:endParaRPr sz="2450">
              <a:latin typeface="Calibri"/>
              <a:cs typeface="Calibri"/>
            </a:endParaRPr>
          </a:p>
          <a:p>
            <a:pPr marL="165100" marR="2341245">
              <a:lnSpc>
                <a:spcPct val="100000"/>
              </a:lnSpc>
              <a:spcBef>
                <a:spcPts val="5"/>
              </a:spcBef>
            </a:pPr>
            <a:r>
              <a:rPr sz="1800" spc="-5" dirty="0">
                <a:latin typeface="Calibri"/>
                <a:cs typeface="Calibri"/>
              </a:rPr>
              <a:t>The</a:t>
            </a:r>
            <a:r>
              <a:rPr sz="1800" spc="15" dirty="0">
                <a:latin typeface="Calibri"/>
                <a:cs typeface="Calibri"/>
              </a:rPr>
              <a:t> </a:t>
            </a:r>
            <a:r>
              <a:rPr sz="1800" spc="-10" dirty="0">
                <a:latin typeface="Calibri"/>
                <a:cs typeface="Calibri"/>
              </a:rPr>
              <a:t>Reader</a:t>
            </a:r>
            <a:r>
              <a:rPr sz="1800" spc="20" dirty="0">
                <a:latin typeface="Calibri"/>
                <a:cs typeface="Calibri"/>
              </a:rPr>
              <a:t> </a:t>
            </a:r>
            <a:r>
              <a:rPr sz="1800" spc="-10" dirty="0">
                <a:latin typeface="Calibri"/>
                <a:cs typeface="Calibri"/>
              </a:rPr>
              <a:t>duty</a:t>
            </a:r>
            <a:r>
              <a:rPr sz="1800" spc="20" dirty="0">
                <a:latin typeface="Calibri"/>
                <a:cs typeface="Calibri"/>
              </a:rPr>
              <a:t> </a:t>
            </a:r>
            <a:r>
              <a:rPr sz="1800" spc="-5" dirty="0">
                <a:latin typeface="Calibri"/>
                <a:cs typeface="Calibri"/>
              </a:rPr>
              <a:t>is</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read</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value</a:t>
            </a:r>
            <a:r>
              <a:rPr sz="1800" spc="20" dirty="0">
                <a:latin typeface="Calibri"/>
                <a:cs typeface="Calibri"/>
              </a:rPr>
              <a:t> </a:t>
            </a:r>
            <a:r>
              <a:rPr sz="1800" dirty="0">
                <a:latin typeface="Calibri"/>
                <a:cs typeface="Calibri"/>
              </a:rPr>
              <a:t>of </a:t>
            </a:r>
            <a:r>
              <a:rPr sz="1800" spc="-5" dirty="0">
                <a:latin typeface="Calibri"/>
                <a:cs typeface="Calibri"/>
              </a:rPr>
              <a:t>the</a:t>
            </a:r>
            <a:r>
              <a:rPr sz="1800" spc="15" dirty="0">
                <a:latin typeface="Calibri"/>
                <a:cs typeface="Calibri"/>
              </a:rPr>
              <a:t> </a:t>
            </a:r>
            <a:r>
              <a:rPr sz="1800" spc="-15" dirty="0">
                <a:latin typeface="Calibri"/>
                <a:cs typeface="Calibri"/>
              </a:rPr>
              <a:t>Shared</a:t>
            </a:r>
            <a:r>
              <a:rPr sz="1800" spc="45" dirty="0">
                <a:latin typeface="Calibri"/>
                <a:cs typeface="Calibri"/>
              </a:rPr>
              <a:t> </a:t>
            </a:r>
            <a:r>
              <a:rPr sz="1800" spc="-15" dirty="0">
                <a:latin typeface="Calibri"/>
                <a:cs typeface="Calibri"/>
              </a:rPr>
              <a:t>Variable. </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Writer</a:t>
            </a:r>
            <a:r>
              <a:rPr sz="1800" spc="-5" dirty="0">
                <a:latin typeface="Calibri"/>
                <a:cs typeface="Calibri"/>
              </a:rPr>
              <a:t> duty</a:t>
            </a:r>
            <a:r>
              <a:rPr sz="1800" spc="4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change</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Shared</a:t>
            </a:r>
            <a:r>
              <a:rPr sz="1800" spc="40" dirty="0">
                <a:latin typeface="Calibri"/>
                <a:cs typeface="Calibri"/>
              </a:rPr>
              <a:t> </a:t>
            </a:r>
            <a:r>
              <a:rPr sz="1800" spc="-15" dirty="0">
                <a:latin typeface="Calibri"/>
                <a:cs typeface="Calibri"/>
              </a:rPr>
              <a:t>Variable. </a:t>
            </a:r>
            <a:r>
              <a:rPr sz="1800" spc="-395" dirty="0">
                <a:latin typeface="Calibri"/>
                <a:cs typeface="Calibri"/>
              </a:rPr>
              <a:t> </a:t>
            </a:r>
            <a:r>
              <a:rPr sz="1800" spc="-40" dirty="0">
                <a:latin typeface="Calibri"/>
                <a:cs typeface="Calibri"/>
              </a:rPr>
              <a:t>Now,</a:t>
            </a:r>
            <a:r>
              <a:rPr sz="1800" spc="-15" dirty="0">
                <a:latin typeface="Calibri"/>
                <a:cs typeface="Calibri"/>
              </a:rPr>
              <a:t> </a:t>
            </a:r>
            <a:r>
              <a:rPr sz="1800" spc="-10" dirty="0">
                <a:latin typeface="Calibri"/>
                <a:cs typeface="Calibri"/>
              </a:rPr>
              <a:t>let</a:t>
            </a:r>
            <a:r>
              <a:rPr sz="1800" dirty="0">
                <a:latin typeface="Calibri"/>
                <a:cs typeface="Calibri"/>
              </a:rPr>
              <a:t> </a:t>
            </a:r>
            <a:r>
              <a:rPr sz="1800" spc="-10" dirty="0">
                <a:latin typeface="Calibri"/>
                <a:cs typeface="Calibri"/>
              </a:rPr>
              <a:t>us</a:t>
            </a:r>
            <a:r>
              <a:rPr sz="1800" spc="15" dirty="0">
                <a:latin typeface="Calibri"/>
                <a:cs typeface="Calibri"/>
              </a:rPr>
              <a:t> </a:t>
            </a:r>
            <a:r>
              <a:rPr sz="1800" spc="-10" dirty="0">
                <a:latin typeface="Calibri"/>
                <a:cs typeface="Calibri"/>
              </a:rPr>
              <a:t>solve</a:t>
            </a:r>
            <a:r>
              <a:rPr sz="1800" spc="25" dirty="0">
                <a:latin typeface="Calibri"/>
                <a:cs typeface="Calibri"/>
              </a:rPr>
              <a:t> </a:t>
            </a:r>
            <a:r>
              <a:rPr sz="1800" spc="-10" dirty="0">
                <a:latin typeface="Calibri"/>
                <a:cs typeface="Calibri"/>
              </a:rPr>
              <a:t>this</a:t>
            </a:r>
            <a:r>
              <a:rPr sz="1800" spc="15" dirty="0">
                <a:latin typeface="Calibri"/>
                <a:cs typeface="Calibri"/>
              </a:rPr>
              <a:t> </a:t>
            </a:r>
            <a:r>
              <a:rPr sz="1800" spc="-10" dirty="0">
                <a:latin typeface="Calibri"/>
                <a:cs typeface="Calibri"/>
              </a:rPr>
              <a:t>problem</a:t>
            </a:r>
            <a:r>
              <a:rPr sz="1800" spc="5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help</a:t>
            </a:r>
            <a:r>
              <a:rPr sz="1800" spc="35" dirty="0">
                <a:latin typeface="Calibri"/>
                <a:cs typeface="Calibri"/>
              </a:rPr>
              <a:t> </a:t>
            </a:r>
            <a:r>
              <a:rPr sz="1800" spc="5" dirty="0">
                <a:latin typeface="Calibri"/>
                <a:cs typeface="Calibri"/>
              </a:rPr>
              <a:t>of </a:t>
            </a:r>
            <a:r>
              <a:rPr sz="1800" dirty="0">
                <a:latin typeface="Calibri"/>
                <a:cs typeface="Calibri"/>
              </a:rPr>
              <a:t>a </a:t>
            </a:r>
            <a:r>
              <a:rPr sz="1800" spc="-10" dirty="0">
                <a:latin typeface="Calibri"/>
                <a:cs typeface="Calibri"/>
              </a:rPr>
              <a:t>Semaphore. </a:t>
            </a:r>
            <a:r>
              <a:rPr sz="1800" spc="-5" dirty="0">
                <a:latin typeface="Calibri"/>
                <a:cs typeface="Calibri"/>
              </a:rPr>
              <a:t> </a:t>
            </a:r>
            <a:r>
              <a:rPr sz="1800" b="1" spc="-15" dirty="0">
                <a:latin typeface="Calibri"/>
                <a:cs typeface="Calibri"/>
              </a:rPr>
              <a:t>Required</a:t>
            </a:r>
            <a:r>
              <a:rPr sz="1800" b="1" spc="-5" dirty="0">
                <a:latin typeface="Calibri"/>
                <a:cs typeface="Calibri"/>
              </a:rPr>
              <a:t> </a:t>
            </a:r>
            <a:r>
              <a:rPr sz="1800" b="1" spc="-15" dirty="0">
                <a:latin typeface="Calibri"/>
                <a:cs typeface="Calibri"/>
              </a:rPr>
              <a:t>Data</a:t>
            </a:r>
            <a:endParaRPr sz="1800">
              <a:latin typeface="Calibri"/>
              <a:cs typeface="Calibri"/>
            </a:endParaRPr>
          </a:p>
          <a:p>
            <a:pPr marL="165100" marR="5080" algn="just">
              <a:lnSpc>
                <a:spcPct val="100000"/>
              </a:lnSpc>
              <a:spcBef>
                <a:spcPts val="5"/>
              </a:spcBef>
            </a:pPr>
            <a:r>
              <a:rPr sz="1800" spc="-20" dirty="0">
                <a:latin typeface="Calibri"/>
                <a:cs typeface="Calibri"/>
              </a:rPr>
              <a:t>First </a:t>
            </a:r>
            <a:r>
              <a:rPr sz="1800" spc="5" dirty="0">
                <a:latin typeface="Calibri"/>
                <a:cs typeface="Calibri"/>
              </a:rPr>
              <a:t>of </a:t>
            </a:r>
            <a:r>
              <a:rPr sz="1800" dirty="0">
                <a:latin typeface="Calibri"/>
                <a:cs typeface="Calibri"/>
              </a:rPr>
              <a:t>all </a:t>
            </a:r>
            <a:r>
              <a:rPr sz="1800" spc="-5" dirty="0">
                <a:latin typeface="Calibri"/>
                <a:cs typeface="Calibri"/>
              </a:rPr>
              <a:t>let us consider </a:t>
            </a:r>
            <a:r>
              <a:rPr sz="1800" spc="-10" dirty="0">
                <a:latin typeface="Calibri"/>
                <a:cs typeface="Calibri"/>
              </a:rPr>
              <a:t>there </a:t>
            </a:r>
            <a:r>
              <a:rPr sz="1800" spc="-5" dirty="0">
                <a:latin typeface="Calibri"/>
                <a:cs typeface="Calibri"/>
              </a:rPr>
              <a:t>is </a:t>
            </a:r>
            <a:r>
              <a:rPr sz="1800" spc="-10" dirty="0">
                <a:latin typeface="Calibri"/>
                <a:cs typeface="Calibri"/>
              </a:rPr>
              <a:t>Critical </a:t>
            </a:r>
            <a:r>
              <a:rPr sz="1800" spc="-5" dirty="0">
                <a:latin typeface="Calibri"/>
                <a:cs typeface="Calibri"/>
              </a:rPr>
              <a:t>Section which </a:t>
            </a:r>
            <a:r>
              <a:rPr sz="1800" spc="-10" dirty="0">
                <a:latin typeface="Calibri"/>
                <a:cs typeface="Calibri"/>
              </a:rPr>
              <a:t>contains </a:t>
            </a:r>
            <a:r>
              <a:rPr sz="1800" dirty="0">
                <a:latin typeface="Calibri"/>
                <a:cs typeface="Calibri"/>
              </a:rPr>
              <a:t>a </a:t>
            </a:r>
            <a:r>
              <a:rPr sz="1800" spc="-10" dirty="0">
                <a:latin typeface="Calibri"/>
                <a:cs typeface="Calibri"/>
              </a:rPr>
              <a:t>shared </a:t>
            </a:r>
            <a:r>
              <a:rPr sz="1800" spc="-5" dirty="0">
                <a:latin typeface="Calibri"/>
                <a:cs typeface="Calibri"/>
              </a:rPr>
              <a:t>variable. </a:t>
            </a:r>
            <a:r>
              <a:rPr sz="1800" dirty="0">
                <a:latin typeface="Calibri"/>
                <a:cs typeface="Calibri"/>
              </a:rPr>
              <a:t>Let </a:t>
            </a:r>
            <a:r>
              <a:rPr sz="1800" spc="5" dirty="0">
                <a:latin typeface="Calibri"/>
                <a:cs typeface="Calibri"/>
              </a:rPr>
              <a:t> </a:t>
            </a:r>
            <a:r>
              <a:rPr sz="1800" spc="-5" dirty="0">
                <a:latin typeface="Calibri"/>
                <a:cs typeface="Calibri"/>
              </a:rPr>
              <a:t>us consider that </a:t>
            </a:r>
            <a:r>
              <a:rPr sz="1800" spc="-10" dirty="0">
                <a:latin typeface="Calibri"/>
                <a:cs typeface="Calibri"/>
              </a:rPr>
              <a:t>there </a:t>
            </a:r>
            <a:r>
              <a:rPr sz="1800" dirty="0">
                <a:latin typeface="Calibri"/>
                <a:cs typeface="Calibri"/>
              </a:rPr>
              <a:t>are </a:t>
            </a:r>
            <a:r>
              <a:rPr sz="1800" spc="-10" dirty="0">
                <a:latin typeface="Calibri"/>
                <a:cs typeface="Calibri"/>
              </a:rPr>
              <a:t>two</a:t>
            </a:r>
            <a:r>
              <a:rPr sz="1800" spc="385" dirty="0">
                <a:latin typeface="Calibri"/>
                <a:cs typeface="Calibri"/>
              </a:rPr>
              <a:t> </a:t>
            </a:r>
            <a:r>
              <a:rPr sz="1800" spc="-10" dirty="0">
                <a:latin typeface="Calibri"/>
                <a:cs typeface="Calibri"/>
              </a:rPr>
              <a:t>processes. </a:t>
            </a:r>
            <a:r>
              <a:rPr sz="1800" dirty="0">
                <a:latin typeface="Calibri"/>
                <a:cs typeface="Calibri"/>
              </a:rPr>
              <a:t>The </a:t>
            </a:r>
            <a:r>
              <a:rPr sz="1800" spc="-20" dirty="0">
                <a:latin typeface="Calibri"/>
                <a:cs typeface="Calibri"/>
              </a:rPr>
              <a:t>first</a:t>
            </a:r>
            <a:r>
              <a:rPr sz="1800" spc="365" dirty="0">
                <a:latin typeface="Calibri"/>
                <a:cs typeface="Calibri"/>
              </a:rPr>
              <a:t> </a:t>
            </a:r>
            <a:r>
              <a:rPr sz="1800" spc="-5" dirty="0">
                <a:latin typeface="Calibri"/>
                <a:cs typeface="Calibri"/>
              </a:rPr>
              <a:t>process is </a:t>
            </a:r>
            <a:r>
              <a:rPr sz="1800" dirty="0">
                <a:latin typeface="Calibri"/>
                <a:cs typeface="Calibri"/>
              </a:rPr>
              <a:t>the </a:t>
            </a:r>
            <a:r>
              <a:rPr sz="1800" spc="5" dirty="0">
                <a:latin typeface="Calibri"/>
                <a:cs typeface="Calibri"/>
              </a:rPr>
              <a:t>one </a:t>
            </a:r>
            <a:r>
              <a:rPr sz="1800" spc="-5" dirty="0">
                <a:latin typeface="Calibri"/>
                <a:cs typeface="Calibri"/>
              </a:rPr>
              <a:t>which </a:t>
            </a:r>
            <a:r>
              <a:rPr sz="1800" spc="-15" dirty="0">
                <a:latin typeface="Calibri"/>
                <a:cs typeface="Calibri"/>
              </a:rPr>
              <a:t>always </a:t>
            </a:r>
            <a:r>
              <a:rPr sz="1800" spc="-10" dirty="0">
                <a:latin typeface="Calibri"/>
                <a:cs typeface="Calibri"/>
              </a:rPr>
              <a:t> </a:t>
            </a:r>
            <a:r>
              <a:rPr sz="1800" spc="-5" dirty="0">
                <a:latin typeface="Calibri"/>
                <a:cs typeface="Calibri"/>
              </a:rPr>
              <a:t>tries </a:t>
            </a:r>
            <a:r>
              <a:rPr sz="1800" spc="-15" dirty="0">
                <a:latin typeface="Calibri"/>
                <a:cs typeface="Calibri"/>
              </a:rPr>
              <a:t>to </a:t>
            </a:r>
            <a:r>
              <a:rPr sz="1800" spc="-5" dirty="0">
                <a:latin typeface="Calibri"/>
                <a:cs typeface="Calibri"/>
              </a:rPr>
              <a:t>access the shared variable. The second </a:t>
            </a:r>
            <a:r>
              <a:rPr sz="1800" spc="-10" dirty="0">
                <a:latin typeface="Calibri"/>
                <a:cs typeface="Calibri"/>
              </a:rPr>
              <a:t>process </a:t>
            </a:r>
            <a:r>
              <a:rPr sz="1800" spc="-5" dirty="0">
                <a:latin typeface="Calibri"/>
                <a:cs typeface="Calibri"/>
              </a:rPr>
              <a:t>is </a:t>
            </a:r>
            <a:r>
              <a:rPr sz="1800" dirty="0">
                <a:latin typeface="Calibri"/>
                <a:cs typeface="Calibri"/>
              </a:rPr>
              <a:t>the </a:t>
            </a:r>
            <a:r>
              <a:rPr sz="1800" spc="-5" dirty="0">
                <a:latin typeface="Calibri"/>
                <a:cs typeface="Calibri"/>
              </a:rPr>
              <a:t>one which </a:t>
            </a:r>
            <a:r>
              <a:rPr sz="1800" spc="-10" dirty="0">
                <a:latin typeface="Calibri"/>
                <a:cs typeface="Calibri"/>
              </a:rPr>
              <a:t>always </a:t>
            </a:r>
            <a:r>
              <a:rPr sz="1800" spc="-5" dirty="0">
                <a:latin typeface="Calibri"/>
                <a:cs typeface="Calibri"/>
              </a:rPr>
              <a:t>tries </a:t>
            </a:r>
            <a:r>
              <a:rPr sz="1800" spc="-30" dirty="0">
                <a:latin typeface="Calibri"/>
                <a:cs typeface="Calibri"/>
              </a:rPr>
              <a:t>to </a:t>
            </a:r>
            <a:r>
              <a:rPr sz="1800" spc="-25" dirty="0">
                <a:latin typeface="Calibri"/>
                <a:cs typeface="Calibri"/>
              </a:rPr>
              <a:t> </a:t>
            </a:r>
            <a:r>
              <a:rPr sz="1800" spc="-10" dirty="0">
                <a:latin typeface="Calibri"/>
                <a:cs typeface="Calibri"/>
              </a:rPr>
              <a:t>change</a:t>
            </a:r>
            <a:r>
              <a:rPr sz="1800" spc="3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value</a:t>
            </a:r>
            <a:r>
              <a:rPr sz="1800" spc="20" dirty="0">
                <a:latin typeface="Calibri"/>
                <a:cs typeface="Calibri"/>
              </a:rPr>
              <a:t> </a:t>
            </a:r>
            <a:r>
              <a:rPr sz="1800" dirty="0">
                <a:latin typeface="Calibri"/>
                <a:cs typeface="Calibri"/>
              </a:rPr>
              <a:t>of</a:t>
            </a:r>
            <a:r>
              <a:rPr sz="1800" spc="-2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variable.</a:t>
            </a:r>
            <a:endParaRPr sz="1800">
              <a:latin typeface="Calibri"/>
              <a:cs typeface="Calibri"/>
            </a:endParaRPr>
          </a:p>
          <a:p>
            <a:pPr marL="165100">
              <a:lnSpc>
                <a:spcPct val="100000"/>
              </a:lnSpc>
            </a:pPr>
            <a:r>
              <a:rPr sz="1800" b="1" spc="-10" dirty="0">
                <a:latin typeface="Calibri"/>
                <a:cs typeface="Calibri"/>
              </a:rPr>
              <a:t>Solution</a:t>
            </a:r>
            <a:endParaRPr sz="18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8575" y="709625"/>
            <a:ext cx="4664710" cy="5950585"/>
          </a:xfrm>
          <a:prstGeom prst="rect">
            <a:avLst/>
          </a:prstGeom>
        </p:spPr>
        <p:txBody>
          <a:bodyPr vert="horz" wrap="square" lIns="0" tIns="13335" rIns="0" bIns="0" rtlCol="0">
            <a:spAutoFit/>
          </a:bodyPr>
          <a:lstStyle/>
          <a:p>
            <a:pPr marL="12700" algn="just">
              <a:lnSpc>
                <a:spcPts val="1255"/>
              </a:lnSpc>
              <a:spcBef>
                <a:spcPts val="105"/>
              </a:spcBef>
            </a:pPr>
            <a:r>
              <a:rPr sz="1050" spc="-5" dirty="0">
                <a:latin typeface="Calibri"/>
                <a:cs typeface="Calibri"/>
              </a:rPr>
              <a:t>So,</a:t>
            </a:r>
            <a:r>
              <a:rPr sz="1050" dirty="0">
                <a:latin typeface="Calibri"/>
                <a:cs typeface="Calibri"/>
              </a:rPr>
              <a:t> </a:t>
            </a:r>
            <a:r>
              <a:rPr sz="1050" spc="-5" dirty="0">
                <a:latin typeface="Calibri"/>
                <a:cs typeface="Calibri"/>
              </a:rPr>
              <a:t>we</a:t>
            </a:r>
            <a:r>
              <a:rPr sz="1050" dirty="0">
                <a:latin typeface="Calibri"/>
                <a:cs typeface="Calibri"/>
              </a:rPr>
              <a:t> </a:t>
            </a:r>
            <a:r>
              <a:rPr sz="1050" spc="5" dirty="0">
                <a:latin typeface="Calibri"/>
                <a:cs typeface="Calibri"/>
              </a:rPr>
              <a:t>can</a:t>
            </a:r>
            <a:r>
              <a:rPr sz="1050" spc="-30" dirty="0">
                <a:latin typeface="Calibri"/>
                <a:cs typeface="Calibri"/>
              </a:rPr>
              <a:t> </a:t>
            </a:r>
            <a:r>
              <a:rPr sz="1050" spc="-5" dirty="0">
                <a:latin typeface="Calibri"/>
                <a:cs typeface="Calibri"/>
              </a:rPr>
              <a:t>allow</a:t>
            </a:r>
            <a:r>
              <a:rPr sz="1050" spc="-10" dirty="0">
                <a:latin typeface="Calibri"/>
                <a:cs typeface="Calibri"/>
              </a:rPr>
              <a:t> </a:t>
            </a:r>
            <a:r>
              <a:rPr sz="1050" dirty="0">
                <a:latin typeface="Calibri"/>
                <a:cs typeface="Calibri"/>
              </a:rPr>
              <a:t>the</a:t>
            </a:r>
            <a:r>
              <a:rPr sz="1050" spc="-20" dirty="0">
                <a:latin typeface="Calibri"/>
                <a:cs typeface="Calibri"/>
              </a:rPr>
              <a:t> </a:t>
            </a:r>
            <a:r>
              <a:rPr sz="1050" dirty="0">
                <a:latin typeface="Calibri"/>
                <a:cs typeface="Calibri"/>
              </a:rPr>
              <a:t>reader</a:t>
            </a:r>
            <a:r>
              <a:rPr sz="1050" spc="-10" dirty="0">
                <a:latin typeface="Calibri"/>
                <a:cs typeface="Calibri"/>
              </a:rPr>
              <a:t> </a:t>
            </a:r>
            <a:r>
              <a:rPr sz="1050" dirty="0">
                <a:latin typeface="Calibri"/>
                <a:cs typeface="Calibri"/>
              </a:rPr>
              <a:t>if</a:t>
            </a:r>
            <a:r>
              <a:rPr sz="1050" spc="-15" dirty="0">
                <a:latin typeface="Calibri"/>
                <a:cs typeface="Calibri"/>
              </a:rPr>
              <a:t> </a:t>
            </a:r>
            <a:r>
              <a:rPr sz="1050" dirty="0">
                <a:latin typeface="Calibri"/>
                <a:cs typeface="Calibri"/>
              </a:rPr>
              <a:t>the</a:t>
            </a:r>
            <a:r>
              <a:rPr sz="1050" spc="5" dirty="0">
                <a:latin typeface="Calibri"/>
                <a:cs typeface="Calibri"/>
              </a:rPr>
              <a:t> </a:t>
            </a:r>
            <a:r>
              <a:rPr sz="1050" dirty="0">
                <a:latin typeface="Calibri"/>
                <a:cs typeface="Calibri"/>
              </a:rPr>
              <a:t>value</a:t>
            </a:r>
            <a:r>
              <a:rPr sz="1050" spc="-20" dirty="0">
                <a:latin typeface="Calibri"/>
                <a:cs typeface="Calibri"/>
              </a:rPr>
              <a:t> </a:t>
            </a:r>
            <a:r>
              <a:rPr sz="1050" spc="-5" dirty="0">
                <a:latin typeface="Calibri"/>
                <a:cs typeface="Calibri"/>
              </a:rPr>
              <a:t>of</a:t>
            </a:r>
            <a:r>
              <a:rPr sz="1050" spc="-10" dirty="0">
                <a:latin typeface="Calibri"/>
                <a:cs typeface="Calibri"/>
              </a:rPr>
              <a:t> </a:t>
            </a:r>
            <a:r>
              <a:rPr sz="1050" spc="-5" dirty="0">
                <a:latin typeface="Calibri"/>
                <a:cs typeface="Calibri"/>
              </a:rPr>
              <a:t>semaphore</a:t>
            </a:r>
            <a:r>
              <a:rPr sz="1050" dirty="0">
                <a:latin typeface="Calibri"/>
                <a:cs typeface="Calibri"/>
              </a:rPr>
              <a:t> </a:t>
            </a:r>
            <a:r>
              <a:rPr sz="1050" spc="-5" dirty="0">
                <a:latin typeface="Calibri"/>
                <a:cs typeface="Calibri"/>
              </a:rPr>
              <a:t>1.</a:t>
            </a:r>
            <a:endParaRPr sz="1050">
              <a:latin typeface="Calibri"/>
              <a:cs typeface="Calibri"/>
            </a:endParaRPr>
          </a:p>
          <a:p>
            <a:pPr marL="12700" algn="just">
              <a:lnSpc>
                <a:spcPts val="1255"/>
              </a:lnSpc>
            </a:pPr>
            <a:r>
              <a:rPr sz="1050" b="1" dirty="0">
                <a:latin typeface="Calibri"/>
                <a:cs typeface="Calibri"/>
              </a:rPr>
              <a:t>Algorithm</a:t>
            </a:r>
            <a:r>
              <a:rPr sz="1050" b="1" spc="-70" dirty="0">
                <a:latin typeface="Calibri"/>
                <a:cs typeface="Calibri"/>
              </a:rPr>
              <a:t> </a:t>
            </a:r>
            <a:r>
              <a:rPr sz="1050" b="1" dirty="0">
                <a:latin typeface="Calibri"/>
                <a:cs typeface="Calibri"/>
              </a:rPr>
              <a:t>for</a:t>
            </a:r>
            <a:r>
              <a:rPr sz="1050" b="1" spc="-5" dirty="0">
                <a:latin typeface="Calibri"/>
                <a:cs typeface="Calibri"/>
              </a:rPr>
              <a:t> </a:t>
            </a:r>
            <a:r>
              <a:rPr sz="1050" b="1" dirty="0">
                <a:latin typeface="Calibri"/>
                <a:cs typeface="Calibri"/>
              </a:rPr>
              <a:t>Solving</a:t>
            </a:r>
            <a:r>
              <a:rPr sz="1050" b="1" spc="-40" dirty="0">
                <a:latin typeface="Calibri"/>
                <a:cs typeface="Calibri"/>
              </a:rPr>
              <a:t> </a:t>
            </a:r>
            <a:r>
              <a:rPr sz="1050" b="1" dirty="0">
                <a:latin typeface="Calibri"/>
                <a:cs typeface="Calibri"/>
              </a:rPr>
              <a:t>Readers</a:t>
            </a:r>
            <a:r>
              <a:rPr sz="1050" b="1" spc="-5" dirty="0">
                <a:latin typeface="Calibri"/>
                <a:cs typeface="Calibri"/>
              </a:rPr>
              <a:t> </a:t>
            </a:r>
            <a:r>
              <a:rPr sz="1050" b="1" dirty="0">
                <a:latin typeface="Calibri"/>
                <a:cs typeface="Calibri"/>
              </a:rPr>
              <a:t>- Writers</a:t>
            </a:r>
            <a:r>
              <a:rPr sz="1050" b="1" spc="-35" dirty="0">
                <a:latin typeface="Calibri"/>
                <a:cs typeface="Calibri"/>
              </a:rPr>
              <a:t> </a:t>
            </a:r>
            <a:r>
              <a:rPr sz="1050" b="1" dirty="0">
                <a:latin typeface="Calibri"/>
                <a:cs typeface="Calibri"/>
              </a:rPr>
              <a:t>Problem</a:t>
            </a:r>
            <a:r>
              <a:rPr sz="1050" b="1" spc="-40" dirty="0">
                <a:latin typeface="Calibri"/>
                <a:cs typeface="Calibri"/>
              </a:rPr>
              <a:t> </a:t>
            </a:r>
            <a:r>
              <a:rPr sz="1050" b="1" dirty="0">
                <a:latin typeface="Calibri"/>
                <a:cs typeface="Calibri"/>
              </a:rPr>
              <a:t>with</a:t>
            </a:r>
            <a:r>
              <a:rPr sz="1050" b="1" spc="10" dirty="0">
                <a:latin typeface="Calibri"/>
                <a:cs typeface="Calibri"/>
              </a:rPr>
              <a:t> </a:t>
            </a:r>
            <a:r>
              <a:rPr sz="1050" b="1" dirty="0">
                <a:latin typeface="Calibri"/>
                <a:cs typeface="Calibri"/>
              </a:rPr>
              <a:t>the</a:t>
            </a:r>
            <a:r>
              <a:rPr sz="1050" b="1" spc="-15" dirty="0">
                <a:latin typeface="Calibri"/>
                <a:cs typeface="Calibri"/>
              </a:rPr>
              <a:t> </a:t>
            </a:r>
            <a:r>
              <a:rPr sz="1050" b="1" dirty="0">
                <a:latin typeface="Calibri"/>
                <a:cs typeface="Calibri"/>
              </a:rPr>
              <a:t>help</a:t>
            </a:r>
            <a:r>
              <a:rPr sz="1050" b="1" spc="-10" dirty="0">
                <a:latin typeface="Calibri"/>
                <a:cs typeface="Calibri"/>
              </a:rPr>
              <a:t> </a:t>
            </a:r>
            <a:r>
              <a:rPr sz="1050" b="1" spc="5" dirty="0">
                <a:latin typeface="Calibri"/>
                <a:cs typeface="Calibri"/>
              </a:rPr>
              <a:t>of</a:t>
            </a:r>
            <a:r>
              <a:rPr sz="1050" b="1" spc="-15" dirty="0">
                <a:latin typeface="Calibri"/>
                <a:cs typeface="Calibri"/>
              </a:rPr>
              <a:t> </a:t>
            </a:r>
            <a:r>
              <a:rPr sz="1050" b="1" spc="5" dirty="0">
                <a:latin typeface="Calibri"/>
                <a:cs typeface="Calibri"/>
              </a:rPr>
              <a:t>Binary</a:t>
            </a:r>
            <a:r>
              <a:rPr sz="1050" b="1" spc="-40" dirty="0">
                <a:latin typeface="Calibri"/>
                <a:cs typeface="Calibri"/>
              </a:rPr>
              <a:t> </a:t>
            </a:r>
            <a:r>
              <a:rPr sz="1050" b="1" dirty="0">
                <a:latin typeface="Calibri"/>
                <a:cs typeface="Calibri"/>
              </a:rPr>
              <a:t>Semaphore</a:t>
            </a:r>
            <a:endParaRPr sz="1050">
              <a:latin typeface="Calibri"/>
              <a:cs typeface="Calibri"/>
            </a:endParaRPr>
          </a:p>
          <a:p>
            <a:pPr marL="12700" marR="3255645" algn="just">
              <a:lnSpc>
                <a:spcPct val="100000"/>
              </a:lnSpc>
              <a:spcBef>
                <a:spcPts val="15"/>
              </a:spcBef>
            </a:pPr>
            <a:r>
              <a:rPr sz="1050" dirty="0">
                <a:latin typeface="Calibri"/>
                <a:cs typeface="Calibri"/>
              </a:rPr>
              <a:t>/*</a:t>
            </a:r>
            <a:r>
              <a:rPr sz="1050" spc="-30" dirty="0">
                <a:latin typeface="Calibri"/>
                <a:cs typeface="Calibri"/>
              </a:rPr>
              <a:t> </a:t>
            </a:r>
            <a:r>
              <a:rPr sz="1050" dirty="0">
                <a:latin typeface="Calibri"/>
                <a:cs typeface="Calibri"/>
              </a:rPr>
              <a:t>Process</a:t>
            </a:r>
            <a:r>
              <a:rPr sz="1050" spc="-15" dirty="0">
                <a:latin typeface="Calibri"/>
                <a:cs typeface="Calibri"/>
              </a:rPr>
              <a:t> </a:t>
            </a:r>
            <a:r>
              <a:rPr sz="1050" dirty="0">
                <a:latin typeface="Calibri"/>
                <a:cs typeface="Calibri"/>
              </a:rPr>
              <a:t>1</a:t>
            </a:r>
            <a:r>
              <a:rPr sz="1050" spc="-10" dirty="0">
                <a:latin typeface="Calibri"/>
                <a:cs typeface="Calibri"/>
              </a:rPr>
              <a:t> </a:t>
            </a:r>
            <a:r>
              <a:rPr sz="1050" dirty="0">
                <a:latin typeface="Calibri"/>
                <a:cs typeface="Calibri"/>
              </a:rPr>
              <a:t>-</a:t>
            </a:r>
            <a:r>
              <a:rPr sz="1050" spc="-20" dirty="0">
                <a:latin typeface="Calibri"/>
                <a:cs typeface="Calibri"/>
              </a:rPr>
              <a:t> </a:t>
            </a:r>
            <a:r>
              <a:rPr sz="1050" dirty="0">
                <a:latin typeface="Calibri"/>
                <a:cs typeface="Calibri"/>
              </a:rPr>
              <a:t>-</a:t>
            </a:r>
            <a:r>
              <a:rPr sz="1050" spc="10" dirty="0">
                <a:latin typeface="Calibri"/>
                <a:cs typeface="Calibri"/>
              </a:rPr>
              <a:t> </a:t>
            </a:r>
            <a:r>
              <a:rPr sz="1050" dirty="0">
                <a:latin typeface="Calibri"/>
                <a:cs typeface="Calibri"/>
              </a:rPr>
              <a:t>-</a:t>
            </a:r>
            <a:r>
              <a:rPr sz="1050" spc="-20" dirty="0">
                <a:latin typeface="Calibri"/>
                <a:cs typeface="Calibri"/>
              </a:rPr>
              <a:t> </a:t>
            </a:r>
            <a:r>
              <a:rPr sz="1050" dirty="0">
                <a:latin typeface="Calibri"/>
                <a:cs typeface="Calibri"/>
              </a:rPr>
              <a:t>&gt;</a:t>
            </a:r>
            <a:r>
              <a:rPr sz="1050" spc="-10" dirty="0">
                <a:latin typeface="Calibri"/>
                <a:cs typeface="Calibri"/>
              </a:rPr>
              <a:t> </a:t>
            </a:r>
            <a:r>
              <a:rPr sz="1050" dirty="0">
                <a:latin typeface="Calibri"/>
                <a:cs typeface="Calibri"/>
              </a:rPr>
              <a:t>Reader </a:t>
            </a:r>
            <a:r>
              <a:rPr sz="1050" spc="-225" dirty="0">
                <a:latin typeface="Calibri"/>
                <a:cs typeface="Calibri"/>
              </a:rPr>
              <a:t> </a:t>
            </a:r>
            <a:r>
              <a:rPr sz="1050" dirty="0">
                <a:latin typeface="Calibri"/>
                <a:cs typeface="Calibri"/>
              </a:rPr>
              <a:t>Process 2 - - - &gt; Writer */ </a:t>
            </a:r>
            <a:r>
              <a:rPr sz="1050" spc="-225" dirty="0">
                <a:latin typeface="Calibri"/>
                <a:cs typeface="Calibri"/>
              </a:rPr>
              <a:t> </a:t>
            </a:r>
            <a:r>
              <a:rPr sz="1050" dirty="0">
                <a:latin typeface="Calibri"/>
                <a:cs typeface="Calibri"/>
              </a:rPr>
              <a:t>Solving</a:t>
            </a:r>
            <a:r>
              <a:rPr sz="1050" spc="-25" dirty="0">
                <a:latin typeface="Calibri"/>
                <a:cs typeface="Calibri"/>
              </a:rPr>
              <a:t> </a:t>
            </a:r>
            <a:r>
              <a:rPr sz="1050" dirty="0">
                <a:latin typeface="Calibri"/>
                <a:cs typeface="Calibri"/>
              </a:rPr>
              <a:t>(</a:t>
            </a:r>
            <a:r>
              <a:rPr sz="1050" b="1" dirty="0">
                <a:latin typeface="Calibri"/>
                <a:cs typeface="Calibri"/>
              </a:rPr>
              <a:t>int</a:t>
            </a:r>
            <a:r>
              <a:rPr sz="1050" b="1" spc="-10" dirty="0">
                <a:latin typeface="Calibri"/>
                <a:cs typeface="Calibri"/>
              </a:rPr>
              <a:t> </a:t>
            </a:r>
            <a:r>
              <a:rPr sz="1050" spc="-5" dirty="0">
                <a:latin typeface="Calibri"/>
                <a:cs typeface="Calibri"/>
              </a:rPr>
              <a:t>n)</a:t>
            </a:r>
            <a:endParaRPr sz="1050">
              <a:latin typeface="Calibri"/>
              <a:cs typeface="Calibri"/>
            </a:endParaRPr>
          </a:p>
          <a:p>
            <a:pPr marL="12700">
              <a:lnSpc>
                <a:spcPts val="1250"/>
              </a:lnSpc>
            </a:pPr>
            <a:r>
              <a:rPr sz="1050" dirty="0">
                <a:latin typeface="Calibri"/>
                <a:cs typeface="Calibri"/>
              </a:rPr>
              <a:t>{</a:t>
            </a:r>
            <a:endParaRPr sz="1050">
              <a:latin typeface="Calibri"/>
              <a:cs typeface="Calibri"/>
            </a:endParaRPr>
          </a:p>
          <a:p>
            <a:pPr marL="12700">
              <a:lnSpc>
                <a:spcPts val="1255"/>
              </a:lnSpc>
              <a:spcBef>
                <a:spcPts val="10"/>
              </a:spcBef>
            </a:pPr>
            <a:r>
              <a:rPr sz="1050" b="1" dirty="0">
                <a:latin typeface="Calibri"/>
                <a:cs typeface="Calibri"/>
              </a:rPr>
              <a:t>if</a:t>
            </a:r>
            <a:r>
              <a:rPr sz="1050" b="1" spc="-35" dirty="0">
                <a:latin typeface="Calibri"/>
                <a:cs typeface="Calibri"/>
              </a:rPr>
              <a:t> </a:t>
            </a:r>
            <a:r>
              <a:rPr sz="1050" spc="-5" dirty="0">
                <a:latin typeface="Calibri"/>
                <a:cs typeface="Calibri"/>
              </a:rPr>
              <a:t>(n==0)</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5"/>
              </a:spcBef>
            </a:pPr>
            <a:r>
              <a:rPr sz="1050" spc="-5" dirty="0">
                <a:latin typeface="Calibri"/>
                <a:cs typeface="Calibri"/>
              </a:rPr>
              <a:t>//You</a:t>
            </a:r>
            <a:r>
              <a:rPr sz="1050" spc="-30" dirty="0">
                <a:latin typeface="Calibri"/>
                <a:cs typeface="Calibri"/>
              </a:rPr>
              <a:t> </a:t>
            </a:r>
            <a:r>
              <a:rPr sz="1050" dirty="0">
                <a:latin typeface="Calibri"/>
                <a:cs typeface="Calibri"/>
              </a:rPr>
              <a:t>cannot</a:t>
            </a:r>
            <a:r>
              <a:rPr sz="1050" spc="-15" dirty="0">
                <a:latin typeface="Calibri"/>
                <a:cs typeface="Calibri"/>
              </a:rPr>
              <a:t> </a:t>
            </a:r>
            <a:r>
              <a:rPr sz="1050" dirty="0">
                <a:latin typeface="Calibri"/>
                <a:cs typeface="Calibri"/>
              </a:rPr>
              <a:t>enter</a:t>
            </a:r>
            <a:r>
              <a:rPr sz="1050" spc="-30" dirty="0">
                <a:latin typeface="Calibri"/>
                <a:cs typeface="Calibri"/>
              </a:rPr>
              <a:t> </a:t>
            </a:r>
            <a:r>
              <a:rPr sz="1050" dirty="0">
                <a:latin typeface="Calibri"/>
                <a:cs typeface="Calibri"/>
              </a:rPr>
              <a:t>the critical</a:t>
            </a:r>
            <a:r>
              <a:rPr sz="1050" spc="-50" dirty="0">
                <a:latin typeface="Calibri"/>
                <a:cs typeface="Calibri"/>
              </a:rPr>
              <a:t> </a:t>
            </a:r>
            <a:r>
              <a:rPr sz="1050" dirty="0">
                <a:latin typeface="Calibri"/>
                <a:cs typeface="Calibri"/>
              </a:rPr>
              <a:t>section</a:t>
            </a:r>
            <a:r>
              <a:rPr sz="1050" spc="-30" dirty="0">
                <a:latin typeface="Calibri"/>
                <a:cs typeface="Calibri"/>
              </a:rPr>
              <a:t> </a:t>
            </a:r>
            <a:r>
              <a:rPr sz="1050" spc="-5" dirty="0">
                <a:latin typeface="Calibri"/>
                <a:cs typeface="Calibri"/>
              </a:rPr>
              <a:t>area.</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5"/>
              </a:spcBef>
            </a:pPr>
            <a:r>
              <a:rPr sz="1050" b="1" dirty="0">
                <a:latin typeface="Calibri"/>
                <a:cs typeface="Calibri"/>
              </a:rPr>
              <a:t>if</a:t>
            </a:r>
            <a:r>
              <a:rPr sz="1050" b="1" spc="-35" dirty="0">
                <a:latin typeface="Calibri"/>
                <a:cs typeface="Calibri"/>
              </a:rPr>
              <a:t> </a:t>
            </a:r>
            <a:r>
              <a:rPr sz="1050" spc="-5" dirty="0">
                <a:latin typeface="Calibri"/>
                <a:cs typeface="Calibri"/>
              </a:rPr>
              <a:t>(n==1)</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0"/>
              </a:spcBef>
            </a:pPr>
            <a:r>
              <a:rPr sz="1050" spc="-5" dirty="0">
                <a:latin typeface="Calibri"/>
                <a:cs typeface="Calibri"/>
              </a:rPr>
              <a:t>Enter </a:t>
            </a:r>
            <a:r>
              <a:rPr sz="1050" dirty="0">
                <a:latin typeface="Calibri"/>
                <a:cs typeface="Calibri"/>
              </a:rPr>
              <a:t>the</a:t>
            </a:r>
            <a:r>
              <a:rPr sz="1050" spc="-25" dirty="0">
                <a:latin typeface="Calibri"/>
                <a:cs typeface="Calibri"/>
              </a:rPr>
              <a:t> </a:t>
            </a:r>
            <a:r>
              <a:rPr sz="1050" spc="-5" dirty="0">
                <a:latin typeface="Calibri"/>
                <a:cs typeface="Calibri"/>
              </a:rPr>
              <a:t>process which</a:t>
            </a:r>
            <a:r>
              <a:rPr sz="1050" spc="-25" dirty="0">
                <a:latin typeface="Calibri"/>
                <a:cs typeface="Calibri"/>
              </a:rPr>
              <a:t> </a:t>
            </a:r>
            <a:r>
              <a:rPr sz="1050" dirty="0">
                <a:latin typeface="Calibri"/>
                <a:cs typeface="Calibri"/>
              </a:rPr>
              <a:t>you</a:t>
            </a:r>
            <a:r>
              <a:rPr sz="1050" spc="-5" dirty="0">
                <a:latin typeface="Calibri"/>
                <a:cs typeface="Calibri"/>
              </a:rPr>
              <a:t> want</a:t>
            </a:r>
            <a:r>
              <a:rPr sz="1050" spc="-15" dirty="0">
                <a:latin typeface="Calibri"/>
                <a:cs typeface="Calibri"/>
              </a:rPr>
              <a:t> </a:t>
            </a:r>
            <a:r>
              <a:rPr sz="1050" spc="5" dirty="0">
                <a:latin typeface="Calibri"/>
                <a:cs typeface="Calibri"/>
              </a:rPr>
              <a:t>to</a:t>
            </a:r>
            <a:r>
              <a:rPr sz="1050" spc="-5" dirty="0">
                <a:latin typeface="Calibri"/>
                <a:cs typeface="Calibri"/>
              </a:rPr>
              <a:t> perform</a:t>
            </a:r>
            <a:endParaRPr sz="1050">
              <a:latin typeface="Calibri"/>
              <a:cs typeface="Calibri"/>
            </a:endParaRPr>
          </a:p>
          <a:p>
            <a:pPr marL="12700">
              <a:lnSpc>
                <a:spcPts val="1255"/>
              </a:lnSpc>
            </a:pPr>
            <a:r>
              <a:rPr sz="1050" dirty="0">
                <a:latin typeface="Calibri"/>
                <a:cs typeface="Calibri"/>
              </a:rPr>
              <a:t>scan</a:t>
            </a:r>
            <a:r>
              <a:rPr sz="1050" spc="-40" dirty="0">
                <a:latin typeface="Calibri"/>
                <a:cs typeface="Calibri"/>
              </a:rPr>
              <a:t> </a:t>
            </a:r>
            <a:r>
              <a:rPr sz="1050" spc="-5" dirty="0">
                <a:latin typeface="Calibri"/>
                <a:cs typeface="Calibri"/>
              </a:rPr>
              <a:t>(op)</a:t>
            </a:r>
            <a:endParaRPr sz="1050">
              <a:latin typeface="Calibri"/>
              <a:cs typeface="Calibri"/>
            </a:endParaRPr>
          </a:p>
          <a:p>
            <a:pPr marL="12700">
              <a:lnSpc>
                <a:spcPts val="1255"/>
              </a:lnSpc>
              <a:spcBef>
                <a:spcPts val="15"/>
              </a:spcBef>
            </a:pPr>
            <a:r>
              <a:rPr sz="1050" b="1" dirty="0">
                <a:latin typeface="Calibri"/>
                <a:cs typeface="Calibri"/>
              </a:rPr>
              <a:t>if</a:t>
            </a:r>
            <a:r>
              <a:rPr sz="1050" b="1" spc="-35" dirty="0">
                <a:latin typeface="Calibri"/>
                <a:cs typeface="Calibri"/>
              </a:rPr>
              <a:t> </a:t>
            </a:r>
            <a:r>
              <a:rPr sz="1050" spc="-5" dirty="0">
                <a:latin typeface="Calibri"/>
                <a:cs typeface="Calibri"/>
              </a:rPr>
              <a:t>(op==1)</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0"/>
              </a:spcBef>
            </a:pPr>
            <a:r>
              <a:rPr sz="1050" dirty="0">
                <a:latin typeface="Calibri"/>
                <a:cs typeface="Calibri"/>
              </a:rPr>
              <a:t>Read</a:t>
            </a:r>
            <a:r>
              <a:rPr sz="1050" spc="-50" dirty="0">
                <a:latin typeface="Calibri"/>
                <a:cs typeface="Calibri"/>
              </a:rPr>
              <a:t> </a:t>
            </a:r>
            <a:r>
              <a:rPr sz="1050" dirty="0">
                <a:latin typeface="Calibri"/>
                <a:cs typeface="Calibri"/>
              </a:rPr>
              <a:t>(</a:t>
            </a:r>
            <a:r>
              <a:rPr sz="1050" spc="-35" dirty="0">
                <a:latin typeface="Calibri"/>
                <a:cs typeface="Calibri"/>
              </a:rPr>
              <a:t> </a:t>
            </a:r>
            <a:r>
              <a:rPr sz="1050" dirty="0">
                <a:latin typeface="Calibri"/>
                <a:cs typeface="Calibri"/>
              </a:rPr>
              <a:t>)</a:t>
            </a:r>
            <a:endParaRPr sz="1050">
              <a:latin typeface="Calibri"/>
              <a:cs typeface="Calibri"/>
            </a:endParaRPr>
          </a:p>
          <a:p>
            <a:pPr marL="12700">
              <a:lnSpc>
                <a:spcPts val="1255"/>
              </a:lnSpc>
            </a:pPr>
            <a:r>
              <a:rPr sz="1050" dirty="0">
                <a:latin typeface="Calibri"/>
                <a:cs typeface="Calibri"/>
              </a:rPr>
              <a:t>}</a:t>
            </a:r>
            <a:r>
              <a:rPr sz="1050" spc="-45" dirty="0">
                <a:latin typeface="Calibri"/>
                <a:cs typeface="Calibri"/>
              </a:rPr>
              <a:t> </a:t>
            </a:r>
            <a:r>
              <a:rPr sz="1050" dirty="0">
                <a:latin typeface="Calibri"/>
                <a:cs typeface="Calibri"/>
              </a:rPr>
              <a:t>//</a:t>
            </a:r>
            <a:r>
              <a:rPr sz="1050" spc="-30" dirty="0">
                <a:latin typeface="Calibri"/>
                <a:cs typeface="Calibri"/>
              </a:rPr>
              <a:t> </a:t>
            </a:r>
            <a:r>
              <a:rPr sz="1050" dirty="0">
                <a:latin typeface="Calibri"/>
                <a:cs typeface="Calibri"/>
              </a:rPr>
              <a:t>read</a:t>
            </a:r>
            <a:endParaRPr sz="1050">
              <a:latin typeface="Calibri"/>
              <a:cs typeface="Calibri"/>
            </a:endParaRPr>
          </a:p>
          <a:p>
            <a:pPr marL="12700">
              <a:lnSpc>
                <a:spcPts val="1255"/>
              </a:lnSpc>
              <a:spcBef>
                <a:spcPts val="15"/>
              </a:spcBef>
            </a:pPr>
            <a:r>
              <a:rPr sz="1050" b="1" dirty="0">
                <a:latin typeface="Calibri"/>
                <a:cs typeface="Calibri"/>
              </a:rPr>
              <a:t>else</a:t>
            </a:r>
            <a:r>
              <a:rPr sz="1050" b="1" spc="-45" dirty="0">
                <a:latin typeface="Calibri"/>
                <a:cs typeface="Calibri"/>
              </a:rPr>
              <a:t> </a:t>
            </a:r>
            <a:r>
              <a:rPr sz="1050" b="1" dirty="0">
                <a:latin typeface="Calibri"/>
                <a:cs typeface="Calibri"/>
              </a:rPr>
              <a:t>if</a:t>
            </a:r>
            <a:r>
              <a:rPr sz="1050" b="1" spc="-25" dirty="0">
                <a:latin typeface="Calibri"/>
                <a:cs typeface="Calibri"/>
              </a:rPr>
              <a:t> </a:t>
            </a:r>
            <a:r>
              <a:rPr sz="1050" spc="-5" dirty="0">
                <a:latin typeface="Calibri"/>
                <a:cs typeface="Calibri"/>
              </a:rPr>
              <a:t>(op==2)</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0"/>
              </a:spcBef>
            </a:pPr>
            <a:r>
              <a:rPr sz="1050" spc="-5" dirty="0">
                <a:latin typeface="Calibri"/>
                <a:cs typeface="Calibri"/>
              </a:rPr>
              <a:t>Write</a:t>
            </a:r>
            <a:r>
              <a:rPr sz="1050" spc="-40" dirty="0">
                <a:latin typeface="Calibri"/>
                <a:cs typeface="Calibri"/>
              </a:rPr>
              <a:t> </a:t>
            </a:r>
            <a:r>
              <a:rPr sz="1050" dirty="0">
                <a:latin typeface="Calibri"/>
                <a:cs typeface="Calibri"/>
              </a:rPr>
              <a:t>(</a:t>
            </a:r>
            <a:r>
              <a:rPr sz="1050" spc="-35" dirty="0">
                <a:latin typeface="Calibri"/>
                <a:cs typeface="Calibri"/>
              </a:rPr>
              <a:t> </a:t>
            </a:r>
            <a:r>
              <a:rPr sz="1050" dirty="0">
                <a:latin typeface="Calibri"/>
                <a:cs typeface="Calibri"/>
              </a:rPr>
              <a:t>)</a:t>
            </a:r>
            <a:endParaRPr sz="1050">
              <a:latin typeface="Calibri"/>
              <a:cs typeface="Calibri"/>
            </a:endParaRPr>
          </a:p>
          <a:p>
            <a:pPr marL="12700">
              <a:lnSpc>
                <a:spcPts val="1255"/>
              </a:lnSpc>
            </a:pPr>
            <a:r>
              <a:rPr sz="1050" dirty="0">
                <a:latin typeface="Calibri"/>
                <a:cs typeface="Calibri"/>
              </a:rPr>
              <a:t>}</a:t>
            </a:r>
            <a:r>
              <a:rPr sz="1050" spc="-45" dirty="0">
                <a:latin typeface="Calibri"/>
                <a:cs typeface="Calibri"/>
              </a:rPr>
              <a:t> </a:t>
            </a:r>
            <a:r>
              <a:rPr sz="1050" dirty="0">
                <a:latin typeface="Calibri"/>
                <a:cs typeface="Calibri"/>
              </a:rPr>
              <a:t>//</a:t>
            </a:r>
            <a:r>
              <a:rPr sz="1050" spc="-25" dirty="0">
                <a:latin typeface="Calibri"/>
                <a:cs typeface="Calibri"/>
              </a:rPr>
              <a:t> </a:t>
            </a:r>
            <a:r>
              <a:rPr sz="1050" spc="-5" dirty="0">
                <a:latin typeface="Calibri"/>
                <a:cs typeface="Calibri"/>
              </a:rPr>
              <a:t>write</a:t>
            </a:r>
            <a:endParaRPr sz="1050">
              <a:latin typeface="Calibri"/>
              <a:cs typeface="Calibri"/>
            </a:endParaRPr>
          </a:p>
          <a:p>
            <a:pPr marL="12700">
              <a:lnSpc>
                <a:spcPts val="1255"/>
              </a:lnSpc>
              <a:spcBef>
                <a:spcPts val="15"/>
              </a:spcBef>
            </a:pPr>
            <a:r>
              <a:rPr sz="1050" dirty="0">
                <a:latin typeface="Calibri"/>
                <a:cs typeface="Calibri"/>
              </a:rPr>
              <a:t>}</a:t>
            </a:r>
            <a:r>
              <a:rPr sz="1050" spc="-20" dirty="0">
                <a:latin typeface="Calibri"/>
                <a:cs typeface="Calibri"/>
              </a:rPr>
              <a:t> </a:t>
            </a:r>
            <a:r>
              <a:rPr sz="1050" dirty="0">
                <a:latin typeface="Calibri"/>
                <a:cs typeface="Calibri"/>
              </a:rPr>
              <a:t>// </a:t>
            </a:r>
            <a:r>
              <a:rPr sz="1050" spc="-5" dirty="0">
                <a:latin typeface="Calibri"/>
                <a:cs typeface="Calibri"/>
              </a:rPr>
              <a:t>if</a:t>
            </a:r>
            <a:r>
              <a:rPr sz="1050" spc="-10" dirty="0">
                <a:latin typeface="Calibri"/>
                <a:cs typeface="Calibri"/>
              </a:rPr>
              <a:t> </a:t>
            </a:r>
            <a:r>
              <a:rPr sz="1050" spc="-5" dirty="0">
                <a:latin typeface="Calibri"/>
                <a:cs typeface="Calibri"/>
              </a:rPr>
              <a:t>condition</a:t>
            </a:r>
            <a:r>
              <a:rPr sz="1050" spc="-25" dirty="0">
                <a:latin typeface="Calibri"/>
                <a:cs typeface="Calibri"/>
              </a:rPr>
              <a:t> </a:t>
            </a:r>
            <a:r>
              <a:rPr sz="1050" spc="-5" dirty="0">
                <a:latin typeface="Calibri"/>
                <a:cs typeface="Calibri"/>
              </a:rPr>
              <a:t>for</a:t>
            </a:r>
            <a:r>
              <a:rPr sz="1050" spc="-15" dirty="0">
                <a:latin typeface="Calibri"/>
                <a:cs typeface="Calibri"/>
              </a:rPr>
              <a:t> </a:t>
            </a:r>
            <a:r>
              <a:rPr sz="1050" dirty="0">
                <a:latin typeface="Calibri"/>
                <a:cs typeface="Calibri"/>
              </a:rPr>
              <a:t>entering</a:t>
            </a:r>
            <a:r>
              <a:rPr sz="1050" spc="-20" dirty="0">
                <a:latin typeface="Calibri"/>
                <a:cs typeface="Calibri"/>
              </a:rPr>
              <a:t> </a:t>
            </a:r>
            <a:r>
              <a:rPr sz="1050" dirty="0">
                <a:latin typeface="Calibri"/>
                <a:cs typeface="Calibri"/>
              </a:rPr>
              <a:t>critical</a:t>
            </a:r>
            <a:r>
              <a:rPr sz="1050" spc="-25" dirty="0">
                <a:latin typeface="Calibri"/>
                <a:cs typeface="Calibri"/>
              </a:rPr>
              <a:t> </a:t>
            </a:r>
            <a:r>
              <a:rPr sz="1050" dirty="0">
                <a:latin typeface="Calibri"/>
                <a:cs typeface="Calibri"/>
              </a:rPr>
              <a:t>section</a:t>
            </a:r>
            <a:endParaRPr sz="1050">
              <a:latin typeface="Calibri"/>
              <a:cs typeface="Calibri"/>
            </a:endParaRPr>
          </a:p>
          <a:p>
            <a:pPr marL="12700">
              <a:lnSpc>
                <a:spcPts val="1255"/>
              </a:lnSpc>
            </a:pPr>
            <a:r>
              <a:rPr sz="1050" dirty="0">
                <a:latin typeface="Calibri"/>
                <a:cs typeface="Calibri"/>
              </a:rPr>
              <a:t>}</a:t>
            </a:r>
            <a:r>
              <a:rPr sz="1050" spc="-45" dirty="0">
                <a:latin typeface="Calibri"/>
                <a:cs typeface="Calibri"/>
              </a:rPr>
              <a:t> </a:t>
            </a:r>
            <a:r>
              <a:rPr sz="1050" dirty="0">
                <a:latin typeface="Calibri"/>
                <a:cs typeface="Calibri"/>
              </a:rPr>
              <a:t>//</a:t>
            </a:r>
            <a:r>
              <a:rPr sz="1050" spc="-30" dirty="0">
                <a:latin typeface="Calibri"/>
                <a:cs typeface="Calibri"/>
              </a:rPr>
              <a:t> </a:t>
            </a:r>
            <a:r>
              <a:rPr sz="1050" dirty="0">
                <a:latin typeface="Calibri"/>
                <a:cs typeface="Calibri"/>
              </a:rPr>
              <a:t>Solving</a:t>
            </a:r>
            <a:endParaRPr sz="1050">
              <a:latin typeface="Calibri"/>
              <a:cs typeface="Calibri"/>
            </a:endParaRPr>
          </a:p>
          <a:p>
            <a:pPr>
              <a:lnSpc>
                <a:spcPct val="100000"/>
              </a:lnSpc>
              <a:spcBef>
                <a:spcPts val="40"/>
              </a:spcBef>
            </a:pPr>
            <a:endParaRPr sz="1000">
              <a:latin typeface="Calibri"/>
              <a:cs typeface="Calibri"/>
            </a:endParaRPr>
          </a:p>
          <a:p>
            <a:pPr marL="12700">
              <a:lnSpc>
                <a:spcPct val="100000"/>
              </a:lnSpc>
            </a:pPr>
            <a:r>
              <a:rPr sz="1050" dirty="0">
                <a:latin typeface="Calibri"/>
                <a:cs typeface="Calibri"/>
              </a:rPr>
              <a:t>Main</a:t>
            </a:r>
            <a:r>
              <a:rPr sz="1050" spc="-50" dirty="0">
                <a:latin typeface="Calibri"/>
                <a:cs typeface="Calibri"/>
              </a:rPr>
              <a:t> </a:t>
            </a:r>
            <a:r>
              <a:rPr sz="1050" dirty="0">
                <a:latin typeface="Calibri"/>
                <a:cs typeface="Calibri"/>
              </a:rPr>
              <a:t>(</a:t>
            </a:r>
            <a:r>
              <a:rPr sz="1050" spc="-35" dirty="0">
                <a:latin typeface="Calibri"/>
                <a:cs typeface="Calibri"/>
              </a:rPr>
              <a:t> </a:t>
            </a:r>
            <a:r>
              <a:rPr sz="1050" dirty="0">
                <a:latin typeface="Calibri"/>
                <a:cs typeface="Calibri"/>
              </a:rPr>
              <a:t>)</a:t>
            </a:r>
            <a:endParaRPr sz="1050">
              <a:latin typeface="Calibri"/>
              <a:cs typeface="Calibri"/>
            </a:endParaRPr>
          </a:p>
          <a:p>
            <a:pPr marL="12700">
              <a:lnSpc>
                <a:spcPts val="1255"/>
              </a:lnSpc>
              <a:spcBef>
                <a:spcPts val="15"/>
              </a:spcBef>
            </a:pPr>
            <a:r>
              <a:rPr sz="1050" dirty="0">
                <a:latin typeface="Calibri"/>
                <a:cs typeface="Calibri"/>
              </a:rPr>
              <a:t>{</a:t>
            </a:r>
            <a:endParaRPr sz="1050">
              <a:latin typeface="Calibri"/>
              <a:cs typeface="Calibri"/>
            </a:endParaRPr>
          </a:p>
          <a:p>
            <a:pPr marL="12700">
              <a:lnSpc>
                <a:spcPts val="1255"/>
              </a:lnSpc>
            </a:pPr>
            <a:r>
              <a:rPr sz="1050" b="1" spc="5" dirty="0">
                <a:latin typeface="Calibri"/>
                <a:cs typeface="Calibri"/>
              </a:rPr>
              <a:t>do</a:t>
            </a:r>
            <a:endParaRPr sz="1050">
              <a:latin typeface="Calibri"/>
              <a:cs typeface="Calibri"/>
            </a:endParaRPr>
          </a:p>
          <a:p>
            <a:pPr marL="12700">
              <a:lnSpc>
                <a:spcPts val="1255"/>
              </a:lnSpc>
              <a:spcBef>
                <a:spcPts val="10"/>
              </a:spcBef>
            </a:pPr>
            <a:r>
              <a:rPr sz="1050" dirty="0">
                <a:latin typeface="Calibri"/>
                <a:cs typeface="Calibri"/>
              </a:rPr>
              <a:t>{</a:t>
            </a:r>
            <a:endParaRPr sz="1050">
              <a:latin typeface="Calibri"/>
              <a:cs typeface="Calibri"/>
            </a:endParaRPr>
          </a:p>
          <a:p>
            <a:pPr marL="12700">
              <a:lnSpc>
                <a:spcPts val="1255"/>
              </a:lnSpc>
            </a:pPr>
            <a:r>
              <a:rPr sz="1050" dirty="0">
                <a:latin typeface="Calibri"/>
                <a:cs typeface="Calibri"/>
              </a:rPr>
              <a:t>{</a:t>
            </a:r>
            <a:endParaRPr sz="1050">
              <a:latin typeface="Calibri"/>
              <a:cs typeface="Calibri"/>
            </a:endParaRPr>
          </a:p>
          <a:p>
            <a:pPr marL="12700">
              <a:lnSpc>
                <a:spcPts val="1255"/>
              </a:lnSpc>
              <a:spcBef>
                <a:spcPts val="15"/>
              </a:spcBef>
            </a:pPr>
            <a:r>
              <a:rPr sz="1050" dirty="0">
                <a:latin typeface="Calibri"/>
                <a:cs typeface="Calibri"/>
              </a:rPr>
              <a:t>Process</a:t>
            </a:r>
            <a:r>
              <a:rPr sz="1050" spc="-50" dirty="0">
                <a:latin typeface="Calibri"/>
                <a:cs typeface="Calibri"/>
              </a:rPr>
              <a:t> </a:t>
            </a:r>
            <a:r>
              <a:rPr sz="1050" spc="-5" dirty="0">
                <a:latin typeface="Calibri"/>
                <a:cs typeface="Calibri"/>
              </a:rPr>
              <a:t>(Semaphore)</a:t>
            </a:r>
            <a:endParaRPr sz="1050">
              <a:latin typeface="Calibri"/>
              <a:cs typeface="Calibri"/>
            </a:endParaRPr>
          </a:p>
          <a:p>
            <a:pPr marL="12700" marR="1603375">
              <a:lnSpc>
                <a:spcPts val="1270"/>
              </a:lnSpc>
              <a:spcBef>
                <a:spcPts val="30"/>
              </a:spcBef>
            </a:pPr>
            <a:r>
              <a:rPr sz="1050" dirty="0">
                <a:latin typeface="Calibri"/>
                <a:cs typeface="Calibri"/>
              </a:rPr>
              <a:t>// </a:t>
            </a:r>
            <a:r>
              <a:rPr sz="1050" spc="-5" dirty="0">
                <a:latin typeface="Calibri"/>
                <a:cs typeface="Calibri"/>
              </a:rPr>
              <a:t>Enter </a:t>
            </a:r>
            <a:r>
              <a:rPr sz="1050" dirty="0">
                <a:latin typeface="Calibri"/>
                <a:cs typeface="Calibri"/>
              </a:rPr>
              <a:t>the </a:t>
            </a:r>
            <a:r>
              <a:rPr sz="1050" spc="-5" dirty="0">
                <a:latin typeface="Calibri"/>
                <a:cs typeface="Calibri"/>
              </a:rPr>
              <a:t>Entry </a:t>
            </a:r>
            <a:r>
              <a:rPr sz="1050" dirty="0">
                <a:latin typeface="Calibri"/>
                <a:cs typeface="Calibri"/>
              </a:rPr>
              <a:t>section </a:t>
            </a:r>
            <a:r>
              <a:rPr sz="1050" spc="-5" dirty="0">
                <a:latin typeface="Calibri"/>
                <a:cs typeface="Calibri"/>
              </a:rPr>
              <a:t>if </a:t>
            </a:r>
            <a:r>
              <a:rPr sz="1050" dirty="0">
                <a:latin typeface="Calibri"/>
                <a:cs typeface="Calibri"/>
              </a:rPr>
              <a:t>the </a:t>
            </a:r>
            <a:r>
              <a:rPr sz="1050" spc="-5" dirty="0">
                <a:latin typeface="Calibri"/>
                <a:cs typeface="Calibri"/>
              </a:rPr>
              <a:t>Semaphore </a:t>
            </a:r>
            <a:r>
              <a:rPr sz="1050" dirty="0">
                <a:latin typeface="Calibri"/>
                <a:cs typeface="Calibri"/>
              </a:rPr>
              <a:t>value </a:t>
            </a:r>
            <a:r>
              <a:rPr sz="1050" spc="-5" dirty="0">
                <a:latin typeface="Calibri"/>
                <a:cs typeface="Calibri"/>
              </a:rPr>
              <a:t>is one. </a:t>
            </a:r>
            <a:r>
              <a:rPr sz="1050" spc="-225" dirty="0">
                <a:latin typeface="Calibri"/>
                <a:cs typeface="Calibri"/>
              </a:rPr>
              <a:t> </a:t>
            </a:r>
            <a:r>
              <a:rPr sz="1050" spc="-5" dirty="0">
                <a:latin typeface="Calibri"/>
                <a:cs typeface="Calibri"/>
              </a:rPr>
              <a:t>Entry</a:t>
            </a:r>
            <a:r>
              <a:rPr sz="1050" dirty="0">
                <a:latin typeface="Calibri"/>
                <a:cs typeface="Calibri"/>
              </a:rPr>
              <a:t> Section</a:t>
            </a:r>
            <a:endParaRPr sz="1050">
              <a:latin typeface="Calibri"/>
              <a:cs typeface="Calibri"/>
            </a:endParaRPr>
          </a:p>
          <a:p>
            <a:pPr marL="12700">
              <a:lnSpc>
                <a:spcPts val="1205"/>
              </a:lnSpc>
            </a:pPr>
            <a:r>
              <a:rPr sz="1050" spc="-5" dirty="0">
                <a:latin typeface="Calibri"/>
                <a:cs typeface="Calibri"/>
              </a:rPr>
              <a:t>Critical</a:t>
            </a:r>
            <a:r>
              <a:rPr sz="1050" spc="-45" dirty="0">
                <a:latin typeface="Calibri"/>
                <a:cs typeface="Calibri"/>
              </a:rPr>
              <a:t> </a:t>
            </a:r>
            <a:r>
              <a:rPr sz="1050" dirty="0">
                <a:latin typeface="Calibri"/>
                <a:cs typeface="Calibri"/>
              </a:rPr>
              <a:t>Section</a:t>
            </a:r>
            <a:endParaRPr sz="1050">
              <a:latin typeface="Calibri"/>
              <a:cs typeface="Calibri"/>
            </a:endParaRPr>
          </a:p>
          <a:p>
            <a:pPr marL="12700">
              <a:lnSpc>
                <a:spcPts val="1255"/>
              </a:lnSpc>
              <a:spcBef>
                <a:spcPts val="15"/>
              </a:spcBef>
            </a:pPr>
            <a:r>
              <a:rPr sz="1050" spc="-5" dirty="0">
                <a:latin typeface="Calibri"/>
                <a:cs typeface="Calibri"/>
              </a:rPr>
              <a:t>Exit</a:t>
            </a:r>
            <a:r>
              <a:rPr sz="1050" spc="-50" dirty="0">
                <a:latin typeface="Calibri"/>
                <a:cs typeface="Calibri"/>
              </a:rPr>
              <a:t> </a:t>
            </a:r>
            <a:r>
              <a:rPr sz="1050" dirty="0">
                <a:latin typeface="Calibri"/>
                <a:cs typeface="Calibri"/>
              </a:rPr>
              <a:t>Section</a:t>
            </a:r>
            <a:endParaRPr sz="1050">
              <a:latin typeface="Calibri"/>
              <a:cs typeface="Calibri"/>
            </a:endParaRPr>
          </a:p>
          <a:p>
            <a:pPr marL="12700">
              <a:lnSpc>
                <a:spcPts val="1255"/>
              </a:lnSpc>
            </a:pPr>
            <a:r>
              <a:rPr sz="1050" dirty="0">
                <a:latin typeface="Calibri"/>
                <a:cs typeface="Calibri"/>
              </a:rPr>
              <a:t>}</a:t>
            </a:r>
            <a:r>
              <a:rPr sz="1050" spc="-35" dirty="0">
                <a:latin typeface="Calibri"/>
                <a:cs typeface="Calibri"/>
              </a:rPr>
              <a:t> </a:t>
            </a:r>
            <a:r>
              <a:rPr sz="1050" dirty="0">
                <a:latin typeface="Calibri"/>
                <a:cs typeface="Calibri"/>
              </a:rPr>
              <a:t>//</a:t>
            </a:r>
            <a:r>
              <a:rPr sz="1050" spc="-20" dirty="0">
                <a:latin typeface="Calibri"/>
                <a:cs typeface="Calibri"/>
              </a:rPr>
              <a:t> </a:t>
            </a:r>
            <a:r>
              <a:rPr sz="1050" spc="-5" dirty="0">
                <a:latin typeface="Calibri"/>
                <a:cs typeface="Calibri"/>
              </a:rPr>
              <a:t>Entry</a:t>
            </a:r>
            <a:r>
              <a:rPr sz="1050" spc="-30" dirty="0">
                <a:latin typeface="Calibri"/>
                <a:cs typeface="Calibri"/>
              </a:rPr>
              <a:t> </a:t>
            </a:r>
            <a:r>
              <a:rPr sz="1050" dirty="0">
                <a:latin typeface="Calibri"/>
                <a:cs typeface="Calibri"/>
              </a:rPr>
              <a:t>Section</a:t>
            </a:r>
            <a:endParaRPr sz="1050">
              <a:latin typeface="Calibri"/>
              <a:cs typeface="Calibri"/>
            </a:endParaRPr>
          </a:p>
          <a:p>
            <a:pPr marL="12700">
              <a:lnSpc>
                <a:spcPct val="100000"/>
              </a:lnSpc>
              <a:spcBef>
                <a:spcPts val="10"/>
              </a:spcBef>
            </a:pPr>
            <a:r>
              <a:rPr sz="1050" dirty="0">
                <a:latin typeface="Calibri"/>
                <a:cs typeface="Calibri"/>
              </a:rPr>
              <a:t>}</a:t>
            </a:r>
            <a:r>
              <a:rPr sz="1050" spc="-45" dirty="0">
                <a:latin typeface="Calibri"/>
                <a:cs typeface="Calibri"/>
              </a:rPr>
              <a:t> </a:t>
            </a:r>
            <a:r>
              <a:rPr sz="1050" dirty="0">
                <a:latin typeface="Calibri"/>
                <a:cs typeface="Calibri"/>
              </a:rPr>
              <a:t>//</a:t>
            </a:r>
            <a:r>
              <a:rPr sz="1050" spc="-30" dirty="0">
                <a:latin typeface="Calibri"/>
                <a:cs typeface="Calibri"/>
              </a:rPr>
              <a:t> </a:t>
            </a:r>
            <a:r>
              <a:rPr sz="1050" dirty="0">
                <a:latin typeface="Calibri"/>
                <a:cs typeface="Calibri"/>
              </a:rPr>
              <a:t>main</a:t>
            </a:r>
            <a:endParaRPr sz="1050">
              <a:latin typeface="Calibri"/>
              <a:cs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631063"/>
            <a:ext cx="7691755" cy="4474210"/>
          </a:xfrm>
          <a:prstGeom prst="rect">
            <a:avLst/>
          </a:prstGeom>
        </p:spPr>
        <p:txBody>
          <a:bodyPr vert="horz" wrap="square" lIns="0" tIns="12700" rIns="0" bIns="0" rtlCol="0">
            <a:spAutoFit/>
          </a:bodyPr>
          <a:lstStyle/>
          <a:p>
            <a:pPr marL="12700" algn="just">
              <a:lnSpc>
                <a:spcPct val="100000"/>
              </a:lnSpc>
              <a:spcBef>
                <a:spcPts val="100"/>
              </a:spcBef>
            </a:pPr>
            <a:r>
              <a:rPr sz="1800" b="1" spc="-15" dirty="0">
                <a:latin typeface="Calibri"/>
                <a:cs typeface="Calibri"/>
              </a:rPr>
              <a:t>Solving</a:t>
            </a:r>
            <a:r>
              <a:rPr sz="1800" b="1" spc="35" dirty="0">
                <a:latin typeface="Calibri"/>
                <a:cs typeface="Calibri"/>
              </a:rPr>
              <a:t> </a:t>
            </a:r>
            <a:r>
              <a:rPr sz="1800" b="1" spc="-10" dirty="0">
                <a:latin typeface="Calibri"/>
                <a:cs typeface="Calibri"/>
              </a:rPr>
              <a:t>Readers</a:t>
            </a:r>
            <a:r>
              <a:rPr sz="1800" b="1" spc="-15" dirty="0">
                <a:latin typeface="Calibri"/>
                <a:cs typeface="Calibri"/>
              </a:rPr>
              <a:t> </a:t>
            </a:r>
            <a:r>
              <a:rPr sz="1800" b="1" dirty="0">
                <a:latin typeface="Calibri"/>
                <a:cs typeface="Calibri"/>
              </a:rPr>
              <a:t>- </a:t>
            </a:r>
            <a:r>
              <a:rPr sz="1800" b="1" spc="-15" dirty="0">
                <a:latin typeface="Calibri"/>
                <a:cs typeface="Calibri"/>
              </a:rPr>
              <a:t>Writers</a:t>
            </a:r>
            <a:r>
              <a:rPr sz="1800" b="1" spc="-10" dirty="0">
                <a:latin typeface="Calibri"/>
                <a:cs typeface="Calibri"/>
              </a:rPr>
              <a:t> Problem</a:t>
            </a:r>
            <a:r>
              <a:rPr sz="1800" b="1" spc="5" dirty="0">
                <a:latin typeface="Calibri"/>
                <a:cs typeface="Calibri"/>
              </a:rPr>
              <a:t> </a:t>
            </a:r>
            <a:r>
              <a:rPr sz="1800" b="1" spc="-5" dirty="0">
                <a:latin typeface="Calibri"/>
                <a:cs typeface="Calibri"/>
              </a:rPr>
              <a:t>with</a:t>
            </a:r>
            <a:r>
              <a:rPr sz="1800" b="1" spc="-10" dirty="0">
                <a:latin typeface="Calibri"/>
                <a:cs typeface="Calibri"/>
              </a:rPr>
              <a:t> </a:t>
            </a:r>
            <a:r>
              <a:rPr sz="1800" b="1" spc="-5" dirty="0">
                <a:latin typeface="Calibri"/>
                <a:cs typeface="Calibri"/>
              </a:rPr>
              <a:t>the</a:t>
            </a:r>
            <a:r>
              <a:rPr sz="1800" b="1" spc="10" dirty="0">
                <a:latin typeface="Calibri"/>
                <a:cs typeface="Calibri"/>
              </a:rPr>
              <a:t> </a:t>
            </a:r>
            <a:r>
              <a:rPr sz="1800" b="1" spc="-10" dirty="0">
                <a:latin typeface="Calibri"/>
                <a:cs typeface="Calibri"/>
              </a:rPr>
              <a:t>help</a:t>
            </a:r>
            <a:r>
              <a:rPr sz="1800" b="1" spc="-5" dirty="0">
                <a:latin typeface="Calibri"/>
                <a:cs typeface="Calibri"/>
              </a:rPr>
              <a:t> of</a:t>
            </a:r>
            <a:r>
              <a:rPr sz="1800" b="1" spc="10" dirty="0">
                <a:latin typeface="Calibri"/>
                <a:cs typeface="Calibri"/>
              </a:rPr>
              <a:t> </a:t>
            </a:r>
            <a:r>
              <a:rPr sz="1800" b="1" spc="-10" dirty="0">
                <a:latin typeface="Calibri"/>
                <a:cs typeface="Calibri"/>
              </a:rPr>
              <a:t>Counting</a:t>
            </a:r>
            <a:r>
              <a:rPr sz="1800" b="1" spc="25" dirty="0">
                <a:latin typeface="Calibri"/>
                <a:cs typeface="Calibri"/>
              </a:rPr>
              <a:t> </a:t>
            </a:r>
            <a:r>
              <a:rPr sz="1800" b="1" spc="-10" dirty="0">
                <a:latin typeface="Calibri"/>
                <a:cs typeface="Calibri"/>
              </a:rPr>
              <a:t>Semaphore</a:t>
            </a:r>
            <a:endParaRPr sz="1800">
              <a:latin typeface="Calibri"/>
              <a:cs typeface="Calibri"/>
            </a:endParaRPr>
          </a:p>
          <a:p>
            <a:pPr marL="12700" algn="just">
              <a:lnSpc>
                <a:spcPct val="100000"/>
              </a:lnSpc>
            </a:pPr>
            <a:r>
              <a:rPr sz="1800" spc="-35" dirty="0">
                <a:latin typeface="Calibri"/>
                <a:cs typeface="Calibri"/>
              </a:rPr>
              <a:t>We</a:t>
            </a:r>
            <a:r>
              <a:rPr sz="1800" spc="254" dirty="0">
                <a:latin typeface="Calibri"/>
                <a:cs typeface="Calibri"/>
              </a:rPr>
              <a:t> </a:t>
            </a:r>
            <a:r>
              <a:rPr sz="1800" spc="-5" dirty="0">
                <a:latin typeface="Calibri"/>
                <a:cs typeface="Calibri"/>
              </a:rPr>
              <a:t>know</a:t>
            </a:r>
            <a:r>
              <a:rPr sz="1800" spc="275" dirty="0">
                <a:latin typeface="Calibri"/>
                <a:cs typeface="Calibri"/>
              </a:rPr>
              <a:t> </a:t>
            </a:r>
            <a:r>
              <a:rPr sz="1800" spc="-10" dirty="0">
                <a:latin typeface="Calibri"/>
                <a:cs typeface="Calibri"/>
              </a:rPr>
              <a:t>that</a:t>
            </a:r>
            <a:r>
              <a:rPr sz="1800" spc="265" dirty="0">
                <a:latin typeface="Calibri"/>
                <a:cs typeface="Calibri"/>
              </a:rPr>
              <a:t> </a:t>
            </a:r>
            <a:r>
              <a:rPr sz="1800" dirty="0">
                <a:latin typeface="Calibri"/>
                <a:cs typeface="Calibri"/>
              </a:rPr>
              <a:t>the</a:t>
            </a:r>
            <a:r>
              <a:rPr sz="1800" spc="285" dirty="0">
                <a:latin typeface="Calibri"/>
                <a:cs typeface="Calibri"/>
              </a:rPr>
              <a:t> </a:t>
            </a:r>
            <a:r>
              <a:rPr sz="1800" spc="-5" dirty="0">
                <a:latin typeface="Calibri"/>
                <a:cs typeface="Calibri"/>
              </a:rPr>
              <a:t>Counting</a:t>
            </a:r>
            <a:r>
              <a:rPr sz="1800" spc="265" dirty="0">
                <a:latin typeface="Calibri"/>
                <a:cs typeface="Calibri"/>
              </a:rPr>
              <a:t> </a:t>
            </a:r>
            <a:r>
              <a:rPr sz="1800" spc="-5" dirty="0">
                <a:latin typeface="Calibri"/>
                <a:cs typeface="Calibri"/>
              </a:rPr>
              <a:t>Semaphore</a:t>
            </a:r>
            <a:r>
              <a:rPr sz="1800" spc="260" dirty="0">
                <a:latin typeface="Calibri"/>
                <a:cs typeface="Calibri"/>
              </a:rPr>
              <a:t> </a:t>
            </a:r>
            <a:r>
              <a:rPr sz="1800" dirty="0">
                <a:latin typeface="Calibri"/>
                <a:cs typeface="Calibri"/>
              </a:rPr>
              <a:t>allows</a:t>
            </a:r>
            <a:r>
              <a:rPr sz="1800" spc="260" dirty="0">
                <a:latin typeface="Calibri"/>
                <a:cs typeface="Calibri"/>
              </a:rPr>
              <a:t> </a:t>
            </a:r>
            <a:r>
              <a:rPr sz="1800" spc="-5" dirty="0">
                <a:latin typeface="Calibri"/>
                <a:cs typeface="Calibri"/>
              </a:rPr>
              <a:t>the</a:t>
            </a:r>
            <a:r>
              <a:rPr sz="1800" spc="285" dirty="0">
                <a:latin typeface="Calibri"/>
                <a:cs typeface="Calibri"/>
              </a:rPr>
              <a:t> </a:t>
            </a:r>
            <a:r>
              <a:rPr sz="1800" spc="-10" dirty="0">
                <a:latin typeface="Calibri"/>
                <a:cs typeface="Calibri"/>
              </a:rPr>
              <a:t>process</a:t>
            </a:r>
            <a:r>
              <a:rPr sz="1800" spc="285" dirty="0">
                <a:latin typeface="Calibri"/>
                <a:cs typeface="Calibri"/>
              </a:rPr>
              <a:t> </a:t>
            </a:r>
            <a:r>
              <a:rPr sz="1800" spc="-15" dirty="0">
                <a:latin typeface="Calibri"/>
                <a:cs typeface="Calibri"/>
              </a:rPr>
              <a:t>to</a:t>
            </a:r>
            <a:r>
              <a:rPr sz="1800" spc="275" dirty="0">
                <a:latin typeface="Calibri"/>
                <a:cs typeface="Calibri"/>
              </a:rPr>
              <a:t> </a:t>
            </a:r>
            <a:r>
              <a:rPr sz="1800" spc="-15" dirty="0">
                <a:latin typeface="Calibri"/>
                <a:cs typeface="Calibri"/>
              </a:rPr>
              <a:t>enter</a:t>
            </a:r>
            <a:r>
              <a:rPr sz="1800" spc="260" dirty="0">
                <a:latin typeface="Calibri"/>
                <a:cs typeface="Calibri"/>
              </a:rPr>
              <a:t> </a:t>
            </a:r>
            <a:r>
              <a:rPr sz="1800" dirty="0">
                <a:latin typeface="Calibri"/>
                <a:cs typeface="Calibri"/>
              </a:rPr>
              <a:t>the</a:t>
            </a:r>
            <a:r>
              <a:rPr sz="1800" spc="280" dirty="0">
                <a:latin typeface="Calibri"/>
                <a:cs typeface="Calibri"/>
              </a:rPr>
              <a:t> </a:t>
            </a:r>
            <a:r>
              <a:rPr sz="1800" spc="-5" dirty="0">
                <a:latin typeface="Calibri"/>
                <a:cs typeface="Calibri"/>
              </a:rPr>
              <a:t>critical</a:t>
            </a:r>
            <a:endParaRPr sz="1800">
              <a:latin typeface="Calibri"/>
              <a:cs typeface="Calibri"/>
            </a:endParaRPr>
          </a:p>
          <a:p>
            <a:pPr marL="12700" algn="just">
              <a:lnSpc>
                <a:spcPct val="100000"/>
              </a:lnSpc>
            </a:pPr>
            <a:r>
              <a:rPr sz="1800" spc="-5" dirty="0">
                <a:latin typeface="Calibri"/>
                <a:cs typeface="Calibri"/>
              </a:rPr>
              <a:t>section</a:t>
            </a:r>
            <a:r>
              <a:rPr sz="1800" spc="20" dirty="0">
                <a:latin typeface="Calibri"/>
                <a:cs typeface="Calibri"/>
              </a:rPr>
              <a:t> </a:t>
            </a:r>
            <a:r>
              <a:rPr sz="1800" spc="-5" dirty="0">
                <a:latin typeface="Calibri"/>
                <a:cs typeface="Calibri"/>
              </a:rPr>
              <a:t>if</a:t>
            </a:r>
            <a:r>
              <a:rPr sz="180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Counting</a:t>
            </a:r>
            <a:r>
              <a:rPr sz="1800" spc="70" dirty="0">
                <a:latin typeface="Calibri"/>
                <a:cs typeface="Calibri"/>
              </a:rPr>
              <a:t> </a:t>
            </a:r>
            <a:r>
              <a:rPr sz="1800" spc="-10" dirty="0">
                <a:latin typeface="Calibri"/>
                <a:cs typeface="Calibri"/>
              </a:rPr>
              <a:t>Semaphore</a:t>
            </a:r>
            <a:r>
              <a:rPr sz="1800" spc="45" dirty="0">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greater</a:t>
            </a:r>
            <a:r>
              <a:rPr sz="1800" spc="45" dirty="0">
                <a:latin typeface="Calibri"/>
                <a:cs typeface="Calibri"/>
              </a:rPr>
              <a:t> </a:t>
            </a:r>
            <a:r>
              <a:rPr sz="1800" spc="-5" dirty="0">
                <a:latin typeface="Calibri"/>
                <a:cs typeface="Calibri"/>
              </a:rPr>
              <a:t>than</a:t>
            </a:r>
            <a:r>
              <a:rPr sz="1800" spc="15" dirty="0">
                <a:latin typeface="Calibri"/>
                <a:cs typeface="Calibri"/>
              </a:rPr>
              <a:t> </a:t>
            </a:r>
            <a:r>
              <a:rPr sz="1800" spc="5" dirty="0">
                <a:latin typeface="Calibri"/>
                <a:cs typeface="Calibri"/>
              </a:rPr>
              <a:t>or</a:t>
            </a:r>
            <a:r>
              <a:rPr sz="1800" spc="-5" dirty="0">
                <a:latin typeface="Calibri"/>
                <a:cs typeface="Calibri"/>
              </a:rPr>
              <a:t> equal</a:t>
            </a:r>
            <a:r>
              <a:rPr sz="1800" spc="4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1.</a:t>
            </a:r>
            <a:endParaRPr sz="1800">
              <a:latin typeface="Calibri"/>
              <a:cs typeface="Calibri"/>
            </a:endParaRPr>
          </a:p>
          <a:p>
            <a:pPr marL="12700" marR="5080" algn="just">
              <a:lnSpc>
                <a:spcPct val="100000"/>
              </a:lnSpc>
            </a:pPr>
            <a:r>
              <a:rPr sz="1800" spc="-40" dirty="0">
                <a:latin typeface="Calibri"/>
                <a:cs typeface="Calibri"/>
              </a:rPr>
              <a:t>Now, </a:t>
            </a:r>
            <a:r>
              <a:rPr sz="1800" spc="-10" dirty="0">
                <a:latin typeface="Calibri"/>
                <a:cs typeface="Calibri"/>
              </a:rPr>
              <a:t>we are </a:t>
            </a:r>
            <a:r>
              <a:rPr sz="1800" spc="-5" dirty="0">
                <a:latin typeface="Calibri"/>
                <a:cs typeface="Calibri"/>
              </a:rPr>
              <a:t>going </a:t>
            </a:r>
            <a:r>
              <a:rPr sz="1800" spc="-15" dirty="0">
                <a:latin typeface="Calibri"/>
                <a:cs typeface="Calibri"/>
              </a:rPr>
              <a:t>to </a:t>
            </a:r>
            <a:r>
              <a:rPr sz="1800" spc="-5" dirty="0">
                <a:latin typeface="Calibri"/>
                <a:cs typeface="Calibri"/>
              </a:rPr>
              <a:t>allow the </a:t>
            </a:r>
            <a:r>
              <a:rPr sz="1800" spc="-10" dirty="0">
                <a:latin typeface="Calibri"/>
                <a:cs typeface="Calibri"/>
              </a:rPr>
              <a:t>writer </a:t>
            </a:r>
            <a:r>
              <a:rPr sz="1800" spc="-15" dirty="0">
                <a:latin typeface="Calibri"/>
                <a:cs typeface="Calibri"/>
              </a:rPr>
              <a:t>to </a:t>
            </a:r>
            <a:r>
              <a:rPr sz="1800" dirty="0">
                <a:latin typeface="Calibri"/>
                <a:cs typeface="Calibri"/>
              </a:rPr>
              <a:t>work or </a:t>
            </a:r>
            <a:r>
              <a:rPr sz="1800" spc="-20" dirty="0">
                <a:latin typeface="Calibri"/>
                <a:cs typeface="Calibri"/>
              </a:rPr>
              <a:t>execute </a:t>
            </a:r>
            <a:r>
              <a:rPr sz="1800" spc="-5" dirty="0">
                <a:latin typeface="Calibri"/>
                <a:cs typeface="Calibri"/>
              </a:rPr>
              <a:t>its task if the value </a:t>
            </a:r>
            <a:r>
              <a:rPr sz="1800" spc="5" dirty="0">
                <a:latin typeface="Calibri"/>
                <a:cs typeface="Calibri"/>
              </a:rPr>
              <a:t>of </a:t>
            </a:r>
            <a:r>
              <a:rPr sz="1800" spc="10" dirty="0">
                <a:latin typeface="Calibri"/>
                <a:cs typeface="Calibri"/>
              </a:rPr>
              <a:t> </a:t>
            </a:r>
            <a:r>
              <a:rPr sz="1800" spc="-5" dirty="0">
                <a:latin typeface="Calibri"/>
                <a:cs typeface="Calibri"/>
              </a:rPr>
              <a:t>Counting Semaphore </a:t>
            </a:r>
            <a:r>
              <a:rPr sz="1800" spc="-10" dirty="0">
                <a:latin typeface="Calibri"/>
                <a:cs typeface="Calibri"/>
              </a:rPr>
              <a:t>value </a:t>
            </a:r>
            <a:r>
              <a:rPr sz="1800" spc="-5" dirty="0">
                <a:latin typeface="Calibri"/>
                <a:cs typeface="Calibri"/>
              </a:rPr>
              <a:t>is </a:t>
            </a:r>
            <a:r>
              <a:rPr sz="1800" spc="-10" dirty="0">
                <a:latin typeface="Calibri"/>
                <a:cs typeface="Calibri"/>
              </a:rPr>
              <a:t>greater </a:t>
            </a:r>
            <a:r>
              <a:rPr sz="1800" dirty="0">
                <a:latin typeface="Calibri"/>
                <a:cs typeface="Calibri"/>
              </a:rPr>
              <a:t>than </a:t>
            </a:r>
            <a:r>
              <a:rPr sz="1800" spc="5" dirty="0">
                <a:latin typeface="Calibri"/>
                <a:cs typeface="Calibri"/>
              </a:rPr>
              <a:t>or </a:t>
            </a:r>
            <a:r>
              <a:rPr sz="1800" spc="-5" dirty="0">
                <a:latin typeface="Calibri"/>
                <a:cs typeface="Calibri"/>
              </a:rPr>
              <a:t>equal </a:t>
            </a:r>
            <a:r>
              <a:rPr sz="1800" spc="-15" dirty="0">
                <a:latin typeface="Calibri"/>
                <a:cs typeface="Calibri"/>
              </a:rPr>
              <a:t>to </a:t>
            </a:r>
            <a:r>
              <a:rPr sz="1800" spc="-5" dirty="0">
                <a:latin typeface="Calibri"/>
                <a:cs typeface="Calibri"/>
              </a:rPr>
              <a:t>1. This </a:t>
            </a:r>
            <a:r>
              <a:rPr sz="1800" dirty="0">
                <a:latin typeface="Calibri"/>
                <a:cs typeface="Calibri"/>
              </a:rPr>
              <a:t>allows </a:t>
            </a:r>
            <a:r>
              <a:rPr sz="1800" spc="-5" dirty="0">
                <a:latin typeface="Calibri"/>
                <a:cs typeface="Calibri"/>
              </a:rPr>
              <a:t>that </a:t>
            </a:r>
            <a:r>
              <a:rPr sz="1800" dirty="0">
                <a:latin typeface="Calibri"/>
                <a:cs typeface="Calibri"/>
              </a:rPr>
              <a:t>the </a:t>
            </a:r>
            <a:r>
              <a:rPr sz="1800" spc="-15" dirty="0">
                <a:latin typeface="Calibri"/>
                <a:cs typeface="Calibri"/>
              </a:rPr>
              <a:t>data </a:t>
            </a:r>
            <a:r>
              <a:rPr sz="1800" spc="-10" dirty="0">
                <a:latin typeface="Calibri"/>
                <a:cs typeface="Calibri"/>
              </a:rPr>
              <a:t> changes</a:t>
            </a:r>
            <a:r>
              <a:rPr sz="1800" spc="60" dirty="0">
                <a:latin typeface="Calibri"/>
                <a:cs typeface="Calibri"/>
              </a:rPr>
              <a:t> </a:t>
            </a:r>
            <a:r>
              <a:rPr sz="1800" spc="-10" dirty="0">
                <a:latin typeface="Calibri"/>
                <a:cs typeface="Calibri"/>
              </a:rPr>
              <a:t>are error</a:t>
            </a:r>
            <a:r>
              <a:rPr sz="1800" dirty="0">
                <a:latin typeface="Calibri"/>
                <a:cs typeface="Calibri"/>
              </a:rPr>
              <a:t> </a:t>
            </a:r>
            <a:r>
              <a:rPr sz="1800" spc="-15" dirty="0">
                <a:latin typeface="Calibri"/>
                <a:cs typeface="Calibri"/>
              </a:rPr>
              <a:t>free.</a:t>
            </a:r>
            <a:endParaRPr sz="1800">
              <a:latin typeface="Calibri"/>
              <a:cs typeface="Calibri"/>
            </a:endParaRPr>
          </a:p>
          <a:p>
            <a:pPr marL="12700" marR="5080" algn="just">
              <a:lnSpc>
                <a:spcPct val="100000"/>
              </a:lnSpc>
              <a:spcBef>
                <a:spcPts val="5"/>
              </a:spcBef>
            </a:pPr>
            <a:r>
              <a:rPr sz="1800" spc="-35" dirty="0">
                <a:latin typeface="Calibri"/>
                <a:cs typeface="Calibri"/>
              </a:rPr>
              <a:t>We</a:t>
            </a:r>
            <a:r>
              <a:rPr sz="1800" spc="-30" dirty="0">
                <a:latin typeface="Calibri"/>
                <a:cs typeface="Calibri"/>
              </a:rPr>
              <a:t> </a:t>
            </a:r>
            <a:r>
              <a:rPr sz="1800" spc="-10" dirty="0">
                <a:latin typeface="Calibri"/>
                <a:cs typeface="Calibri"/>
              </a:rPr>
              <a:t>can </a:t>
            </a:r>
            <a:r>
              <a:rPr sz="1800" dirty="0">
                <a:latin typeface="Calibri"/>
                <a:cs typeface="Calibri"/>
              </a:rPr>
              <a:t>allow </a:t>
            </a:r>
            <a:r>
              <a:rPr sz="1800" spc="-5" dirty="0">
                <a:latin typeface="Calibri"/>
                <a:cs typeface="Calibri"/>
              </a:rPr>
              <a:t>the reader </a:t>
            </a:r>
            <a:r>
              <a:rPr sz="1800" spc="-15" dirty="0">
                <a:latin typeface="Calibri"/>
                <a:cs typeface="Calibri"/>
              </a:rPr>
              <a:t>to</a:t>
            </a:r>
            <a:r>
              <a:rPr sz="1800" spc="-10" dirty="0">
                <a:latin typeface="Calibri"/>
                <a:cs typeface="Calibri"/>
              </a:rPr>
              <a:t> </a:t>
            </a:r>
            <a:r>
              <a:rPr sz="1800" dirty="0">
                <a:latin typeface="Calibri"/>
                <a:cs typeface="Calibri"/>
              </a:rPr>
              <a:t>work or </a:t>
            </a:r>
            <a:r>
              <a:rPr sz="1800" spc="-20" dirty="0">
                <a:latin typeface="Calibri"/>
                <a:cs typeface="Calibri"/>
              </a:rPr>
              <a:t>execute</a:t>
            </a:r>
            <a:r>
              <a:rPr sz="1800" spc="-15" dirty="0">
                <a:latin typeface="Calibri"/>
                <a:cs typeface="Calibri"/>
              </a:rPr>
              <a:t> </a:t>
            </a:r>
            <a:r>
              <a:rPr sz="1800" spc="-5" dirty="0">
                <a:latin typeface="Calibri"/>
                <a:cs typeface="Calibri"/>
              </a:rPr>
              <a:t>its</a:t>
            </a:r>
            <a:r>
              <a:rPr sz="1800" dirty="0">
                <a:latin typeface="Calibri"/>
                <a:cs typeface="Calibri"/>
              </a:rPr>
              <a:t> </a:t>
            </a:r>
            <a:r>
              <a:rPr sz="1800" spc="-10" dirty="0">
                <a:latin typeface="Calibri"/>
                <a:cs typeface="Calibri"/>
              </a:rPr>
              <a:t>task </a:t>
            </a:r>
            <a:r>
              <a:rPr sz="1800" spc="-5" dirty="0">
                <a:latin typeface="Calibri"/>
                <a:cs typeface="Calibri"/>
              </a:rPr>
              <a:t>if </a:t>
            </a:r>
            <a:r>
              <a:rPr sz="1800" dirty="0">
                <a:latin typeface="Calibri"/>
                <a:cs typeface="Calibri"/>
              </a:rPr>
              <a:t>the </a:t>
            </a:r>
            <a:r>
              <a:rPr sz="1800" spc="-5" dirty="0">
                <a:latin typeface="Calibri"/>
                <a:cs typeface="Calibri"/>
              </a:rPr>
              <a:t>value </a:t>
            </a:r>
            <a:r>
              <a:rPr sz="1800" dirty="0">
                <a:latin typeface="Calibri"/>
                <a:cs typeface="Calibri"/>
              </a:rPr>
              <a:t>of </a:t>
            </a:r>
            <a:r>
              <a:rPr sz="1800" spc="-5" dirty="0">
                <a:latin typeface="Calibri"/>
                <a:cs typeface="Calibri"/>
              </a:rPr>
              <a:t>Counting </a:t>
            </a:r>
            <a:r>
              <a:rPr sz="1800" dirty="0">
                <a:latin typeface="Calibri"/>
                <a:cs typeface="Calibri"/>
              </a:rPr>
              <a:t> </a:t>
            </a:r>
            <a:r>
              <a:rPr sz="1800" spc="-5" dirty="0">
                <a:latin typeface="Calibri"/>
                <a:cs typeface="Calibri"/>
              </a:rPr>
              <a:t>Semaphore is </a:t>
            </a:r>
            <a:r>
              <a:rPr sz="1800" spc="-10" dirty="0">
                <a:latin typeface="Calibri"/>
                <a:cs typeface="Calibri"/>
              </a:rPr>
              <a:t>greater </a:t>
            </a:r>
            <a:r>
              <a:rPr sz="1800" dirty="0">
                <a:latin typeface="Calibri"/>
                <a:cs typeface="Calibri"/>
              </a:rPr>
              <a:t>than </a:t>
            </a:r>
            <a:r>
              <a:rPr sz="1800" spc="5" dirty="0">
                <a:latin typeface="Calibri"/>
                <a:cs typeface="Calibri"/>
              </a:rPr>
              <a:t>or </a:t>
            </a:r>
            <a:r>
              <a:rPr sz="1800" dirty="0">
                <a:latin typeface="Calibri"/>
                <a:cs typeface="Calibri"/>
              </a:rPr>
              <a:t>equal </a:t>
            </a:r>
            <a:r>
              <a:rPr sz="1800" spc="-15" dirty="0">
                <a:latin typeface="Calibri"/>
                <a:cs typeface="Calibri"/>
              </a:rPr>
              <a:t>to </a:t>
            </a:r>
            <a:r>
              <a:rPr sz="1800" dirty="0">
                <a:latin typeface="Calibri"/>
                <a:cs typeface="Calibri"/>
              </a:rPr>
              <a:t>1 </a:t>
            </a:r>
            <a:r>
              <a:rPr sz="1800" spc="5" dirty="0">
                <a:latin typeface="Calibri"/>
                <a:cs typeface="Calibri"/>
              </a:rPr>
              <a:t>or </a:t>
            </a:r>
            <a:r>
              <a:rPr sz="1800" spc="-5" dirty="0">
                <a:latin typeface="Calibri"/>
                <a:cs typeface="Calibri"/>
              </a:rPr>
              <a:t>Counting </a:t>
            </a:r>
            <a:r>
              <a:rPr sz="1800" dirty="0">
                <a:latin typeface="Calibri"/>
                <a:cs typeface="Calibri"/>
              </a:rPr>
              <a:t>Semaphore </a:t>
            </a:r>
            <a:r>
              <a:rPr sz="1800" spc="5" dirty="0">
                <a:latin typeface="Calibri"/>
                <a:cs typeface="Calibri"/>
              </a:rPr>
              <a:t>is </a:t>
            </a:r>
            <a:r>
              <a:rPr sz="1800" spc="-5" dirty="0">
                <a:latin typeface="Calibri"/>
                <a:cs typeface="Calibri"/>
              </a:rPr>
              <a:t>equal </a:t>
            </a:r>
            <a:r>
              <a:rPr sz="1800" spc="-15" dirty="0">
                <a:latin typeface="Calibri"/>
                <a:cs typeface="Calibri"/>
              </a:rPr>
              <a:t>to </a:t>
            </a:r>
            <a:r>
              <a:rPr sz="1800" spc="-5" dirty="0">
                <a:latin typeface="Calibri"/>
                <a:cs typeface="Calibri"/>
              </a:rPr>
              <a:t>0. This </a:t>
            </a:r>
            <a:r>
              <a:rPr sz="1800" dirty="0">
                <a:latin typeface="Calibri"/>
                <a:cs typeface="Calibri"/>
              </a:rPr>
              <a:t> </a:t>
            </a:r>
            <a:r>
              <a:rPr sz="1800" spc="-5" dirty="0">
                <a:latin typeface="Calibri"/>
                <a:cs typeface="Calibri"/>
              </a:rPr>
              <a:t>is because the Reader </a:t>
            </a:r>
            <a:r>
              <a:rPr sz="1800" spc="-10" dirty="0">
                <a:latin typeface="Calibri"/>
                <a:cs typeface="Calibri"/>
              </a:rPr>
              <a:t>just </a:t>
            </a:r>
            <a:r>
              <a:rPr sz="1800" spc="-5" dirty="0">
                <a:latin typeface="Calibri"/>
                <a:cs typeface="Calibri"/>
              </a:rPr>
              <a:t>reads the value </a:t>
            </a:r>
            <a:r>
              <a:rPr sz="1800" spc="5" dirty="0">
                <a:latin typeface="Calibri"/>
                <a:cs typeface="Calibri"/>
              </a:rPr>
              <a:t>of </a:t>
            </a:r>
            <a:r>
              <a:rPr sz="1800" spc="-10" dirty="0">
                <a:latin typeface="Calibri"/>
                <a:cs typeface="Calibri"/>
              </a:rPr>
              <a:t>Shared </a:t>
            </a:r>
            <a:r>
              <a:rPr sz="1800" spc="-15" dirty="0">
                <a:latin typeface="Calibri"/>
                <a:cs typeface="Calibri"/>
              </a:rPr>
              <a:t>Variable. </a:t>
            </a:r>
            <a:r>
              <a:rPr sz="1800" spc="-5" dirty="0">
                <a:latin typeface="Calibri"/>
                <a:cs typeface="Calibri"/>
              </a:rPr>
              <a:t>But </a:t>
            </a:r>
            <a:r>
              <a:rPr sz="1800" spc="-10" dirty="0">
                <a:latin typeface="Calibri"/>
                <a:cs typeface="Calibri"/>
              </a:rPr>
              <a:t>according </a:t>
            </a:r>
            <a:r>
              <a:rPr sz="1800" spc="-15" dirty="0">
                <a:latin typeface="Calibri"/>
                <a:cs typeface="Calibri"/>
              </a:rPr>
              <a:t>to </a:t>
            </a:r>
            <a:r>
              <a:rPr sz="1800" spc="10" dirty="0">
                <a:latin typeface="Calibri"/>
                <a:cs typeface="Calibri"/>
              </a:rPr>
              <a:t>the </a:t>
            </a:r>
            <a:r>
              <a:rPr sz="1800" spc="15" dirty="0">
                <a:latin typeface="Calibri"/>
                <a:cs typeface="Calibri"/>
              </a:rPr>
              <a:t> </a:t>
            </a:r>
            <a:r>
              <a:rPr sz="1800" spc="-10" dirty="0">
                <a:latin typeface="Calibri"/>
                <a:cs typeface="Calibri"/>
              </a:rPr>
              <a:t>rules </a:t>
            </a:r>
            <a:r>
              <a:rPr sz="1800" dirty="0">
                <a:latin typeface="Calibri"/>
                <a:cs typeface="Calibri"/>
              </a:rPr>
              <a:t>laid </a:t>
            </a:r>
            <a:r>
              <a:rPr sz="1800" spc="-5" dirty="0">
                <a:latin typeface="Calibri"/>
                <a:cs typeface="Calibri"/>
              </a:rPr>
              <a:t>by </a:t>
            </a:r>
            <a:r>
              <a:rPr sz="1800" dirty="0">
                <a:latin typeface="Calibri"/>
                <a:cs typeface="Calibri"/>
              </a:rPr>
              <a:t>the </a:t>
            </a:r>
            <a:r>
              <a:rPr sz="1800" spc="-5" dirty="0">
                <a:latin typeface="Calibri"/>
                <a:cs typeface="Calibri"/>
              </a:rPr>
              <a:t>Semaphore </a:t>
            </a:r>
            <a:r>
              <a:rPr sz="1800" spc="-10" dirty="0">
                <a:latin typeface="Calibri"/>
                <a:cs typeface="Calibri"/>
              </a:rPr>
              <a:t>we </a:t>
            </a:r>
            <a:r>
              <a:rPr sz="1800" spc="-5" dirty="0">
                <a:latin typeface="Calibri"/>
                <a:cs typeface="Calibri"/>
              </a:rPr>
              <a:t>can only </a:t>
            </a:r>
            <a:r>
              <a:rPr sz="1800" spc="-15" dirty="0">
                <a:latin typeface="Calibri"/>
                <a:cs typeface="Calibri"/>
              </a:rPr>
              <a:t>enter </a:t>
            </a:r>
            <a:r>
              <a:rPr sz="1800" dirty="0">
                <a:latin typeface="Calibri"/>
                <a:cs typeface="Calibri"/>
              </a:rPr>
              <a:t>the critical section </a:t>
            </a:r>
            <a:r>
              <a:rPr sz="1800" spc="-5" dirty="0">
                <a:latin typeface="Calibri"/>
                <a:cs typeface="Calibri"/>
              </a:rPr>
              <a:t>if </a:t>
            </a:r>
            <a:r>
              <a:rPr sz="1800" dirty="0">
                <a:latin typeface="Calibri"/>
                <a:cs typeface="Calibri"/>
              </a:rPr>
              <a:t>the </a:t>
            </a:r>
            <a:r>
              <a:rPr sz="1800" spc="-10" dirty="0">
                <a:latin typeface="Calibri"/>
                <a:cs typeface="Calibri"/>
              </a:rPr>
              <a:t>value </a:t>
            </a:r>
            <a:r>
              <a:rPr sz="1800" spc="10" dirty="0">
                <a:latin typeface="Calibri"/>
                <a:cs typeface="Calibri"/>
              </a:rPr>
              <a:t>of </a:t>
            </a:r>
            <a:r>
              <a:rPr sz="1800" spc="15" dirty="0">
                <a:latin typeface="Calibri"/>
                <a:cs typeface="Calibri"/>
              </a:rPr>
              <a:t> </a:t>
            </a:r>
            <a:r>
              <a:rPr sz="1800" spc="-10" dirty="0">
                <a:latin typeface="Calibri"/>
                <a:cs typeface="Calibri"/>
              </a:rPr>
              <a:t>Counting</a:t>
            </a:r>
            <a:r>
              <a:rPr sz="1800" spc="60" dirty="0">
                <a:latin typeface="Calibri"/>
                <a:cs typeface="Calibri"/>
              </a:rPr>
              <a:t> </a:t>
            </a:r>
            <a:r>
              <a:rPr sz="1800" spc="-10" dirty="0">
                <a:latin typeface="Calibri"/>
                <a:cs typeface="Calibri"/>
              </a:rPr>
              <a:t>Semaphore</a:t>
            </a:r>
            <a:r>
              <a:rPr sz="1800" spc="4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greater</a:t>
            </a:r>
            <a:r>
              <a:rPr sz="1800" spc="35" dirty="0">
                <a:latin typeface="Calibri"/>
                <a:cs typeface="Calibri"/>
              </a:rPr>
              <a:t> </a:t>
            </a:r>
            <a:r>
              <a:rPr sz="1800" spc="-5" dirty="0">
                <a:latin typeface="Calibri"/>
                <a:cs typeface="Calibri"/>
              </a:rPr>
              <a:t>than</a:t>
            </a:r>
            <a:r>
              <a:rPr sz="1800" spc="40" dirty="0">
                <a:latin typeface="Calibri"/>
                <a:cs typeface="Calibri"/>
              </a:rPr>
              <a:t> </a:t>
            </a:r>
            <a:r>
              <a:rPr sz="1800" spc="5" dirty="0">
                <a:latin typeface="Calibri"/>
                <a:cs typeface="Calibri"/>
              </a:rPr>
              <a:t>or</a:t>
            </a:r>
            <a:r>
              <a:rPr sz="1800" spc="-5" dirty="0">
                <a:latin typeface="Calibri"/>
                <a:cs typeface="Calibri"/>
              </a:rPr>
              <a:t> </a:t>
            </a:r>
            <a:r>
              <a:rPr sz="1800" spc="-10" dirty="0">
                <a:latin typeface="Calibri"/>
                <a:cs typeface="Calibri"/>
              </a:rPr>
              <a:t>equal</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1.</a:t>
            </a:r>
            <a:endParaRPr sz="1800">
              <a:latin typeface="Calibri"/>
              <a:cs typeface="Calibri"/>
            </a:endParaRPr>
          </a:p>
          <a:p>
            <a:pPr>
              <a:lnSpc>
                <a:spcPct val="100000"/>
              </a:lnSpc>
              <a:spcBef>
                <a:spcPts val="55"/>
              </a:spcBef>
            </a:pPr>
            <a:endParaRPr sz="2100">
              <a:latin typeface="Calibri"/>
              <a:cs typeface="Calibri"/>
            </a:endParaRPr>
          </a:p>
          <a:p>
            <a:pPr marL="12700">
              <a:lnSpc>
                <a:spcPct val="100000"/>
              </a:lnSpc>
            </a:pPr>
            <a:r>
              <a:rPr sz="1800" spc="-10" dirty="0">
                <a:latin typeface="Calibri"/>
                <a:cs typeface="Calibri"/>
              </a:rPr>
              <a:t>So,</a:t>
            </a:r>
            <a:r>
              <a:rPr sz="1800" spc="5"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can</a:t>
            </a:r>
            <a:r>
              <a:rPr sz="1800" spc="10" dirty="0">
                <a:latin typeface="Calibri"/>
                <a:cs typeface="Calibri"/>
              </a:rPr>
              <a:t> </a:t>
            </a:r>
            <a:r>
              <a:rPr sz="1800" spc="-5" dirty="0">
                <a:latin typeface="Calibri"/>
                <a:cs typeface="Calibri"/>
              </a:rPr>
              <a:t>allow</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reader</a:t>
            </a:r>
            <a:r>
              <a:rPr sz="1800" spc="40" dirty="0">
                <a:latin typeface="Calibri"/>
                <a:cs typeface="Calibri"/>
              </a:rPr>
              <a:t> </a:t>
            </a:r>
            <a:r>
              <a:rPr sz="1800" spc="-5" dirty="0">
                <a:latin typeface="Calibri"/>
                <a:cs typeface="Calibri"/>
              </a:rPr>
              <a:t>if</a:t>
            </a:r>
            <a:r>
              <a:rPr sz="180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value</a:t>
            </a:r>
            <a:r>
              <a:rPr sz="1800" spc="20" dirty="0">
                <a:latin typeface="Calibri"/>
                <a:cs typeface="Calibri"/>
              </a:rPr>
              <a:t> </a:t>
            </a:r>
            <a:r>
              <a:rPr sz="1800" dirty="0">
                <a:latin typeface="Calibri"/>
                <a:cs typeface="Calibri"/>
              </a:rPr>
              <a:t>of </a:t>
            </a:r>
            <a:r>
              <a:rPr sz="1800" spc="-10" dirty="0">
                <a:latin typeface="Calibri"/>
                <a:cs typeface="Calibri"/>
              </a:rPr>
              <a:t>Counting</a:t>
            </a:r>
            <a:r>
              <a:rPr sz="1800" spc="60" dirty="0">
                <a:latin typeface="Calibri"/>
                <a:cs typeface="Calibri"/>
              </a:rPr>
              <a:t> </a:t>
            </a:r>
            <a:r>
              <a:rPr sz="1800" spc="-10" dirty="0">
                <a:latin typeface="Calibri"/>
                <a:cs typeface="Calibri"/>
              </a:rPr>
              <a:t>Semaphore</a:t>
            </a:r>
            <a:r>
              <a:rPr sz="1800" spc="40" dirty="0">
                <a:latin typeface="Calibri"/>
                <a:cs typeface="Calibri"/>
              </a:rPr>
              <a:t> </a:t>
            </a:r>
            <a:r>
              <a:rPr sz="1800" spc="-5" dirty="0">
                <a:latin typeface="Calibri"/>
                <a:cs typeface="Calibri"/>
              </a:rPr>
              <a:t>is </a:t>
            </a:r>
            <a:r>
              <a:rPr sz="1800" spc="-20" dirty="0">
                <a:latin typeface="Calibri"/>
                <a:cs typeface="Calibri"/>
              </a:rPr>
              <a:t>greater</a:t>
            </a:r>
            <a:r>
              <a:rPr sz="1800" spc="40" dirty="0">
                <a:latin typeface="Calibri"/>
                <a:cs typeface="Calibri"/>
              </a:rPr>
              <a:t> </a:t>
            </a:r>
            <a:r>
              <a:rPr sz="1800" spc="-5" dirty="0">
                <a:latin typeface="Calibri"/>
                <a:cs typeface="Calibri"/>
              </a:rPr>
              <a:t>than</a:t>
            </a:r>
            <a:r>
              <a:rPr sz="1800" spc="40" dirty="0">
                <a:latin typeface="Calibri"/>
                <a:cs typeface="Calibri"/>
              </a:rPr>
              <a:t> </a:t>
            </a:r>
            <a:r>
              <a:rPr sz="1800" dirty="0">
                <a:latin typeface="Calibri"/>
                <a:cs typeface="Calibri"/>
              </a:rPr>
              <a:t>or</a:t>
            </a:r>
            <a:endParaRPr sz="1800">
              <a:latin typeface="Calibri"/>
              <a:cs typeface="Calibri"/>
            </a:endParaRPr>
          </a:p>
          <a:p>
            <a:pPr marL="12700">
              <a:lnSpc>
                <a:spcPct val="100000"/>
              </a:lnSpc>
              <a:spcBef>
                <a:spcPts val="5"/>
              </a:spcBef>
            </a:pPr>
            <a:r>
              <a:rPr sz="1800" spc="-10" dirty="0">
                <a:latin typeface="Calibri"/>
                <a:cs typeface="Calibri"/>
              </a:rPr>
              <a:t>equal</a:t>
            </a:r>
            <a:r>
              <a:rPr sz="1800" spc="15" dirty="0">
                <a:latin typeface="Calibri"/>
                <a:cs typeface="Calibri"/>
              </a:rPr>
              <a:t> </a:t>
            </a:r>
            <a:r>
              <a:rPr sz="1800" spc="-15" dirty="0">
                <a:latin typeface="Calibri"/>
                <a:cs typeface="Calibri"/>
              </a:rPr>
              <a:t>to</a:t>
            </a:r>
            <a:r>
              <a:rPr sz="1800" spc="-20" dirty="0">
                <a:latin typeface="Calibri"/>
                <a:cs typeface="Calibri"/>
              </a:rPr>
              <a:t> </a:t>
            </a:r>
            <a:r>
              <a:rPr sz="1800" dirty="0">
                <a:latin typeface="Calibri"/>
                <a:cs typeface="Calibri"/>
              </a:rPr>
              <a:t>1.</a:t>
            </a:r>
            <a:endParaRPr sz="1800">
              <a:latin typeface="Calibri"/>
              <a:cs typeface="Calibri"/>
            </a:endParaRPr>
          </a:p>
          <a:p>
            <a:pPr marL="12700">
              <a:lnSpc>
                <a:spcPct val="100000"/>
              </a:lnSpc>
            </a:pPr>
            <a:r>
              <a:rPr sz="1800" b="1" spc="-10" dirty="0">
                <a:latin typeface="Calibri"/>
                <a:cs typeface="Calibri"/>
              </a:rPr>
              <a:t>Algorithm</a:t>
            </a:r>
            <a:r>
              <a:rPr sz="1800" b="1" spc="-5" dirty="0">
                <a:latin typeface="Calibri"/>
                <a:cs typeface="Calibri"/>
              </a:rPr>
              <a:t> </a:t>
            </a:r>
            <a:r>
              <a:rPr sz="1800" b="1" spc="-10" dirty="0">
                <a:latin typeface="Calibri"/>
                <a:cs typeface="Calibri"/>
              </a:rPr>
              <a:t>for</a:t>
            </a:r>
            <a:r>
              <a:rPr sz="1800" b="1" spc="10" dirty="0">
                <a:latin typeface="Calibri"/>
                <a:cs typeface="Calibri"/>
              </a:rPr>
              <a:t> </a:t>
            </a:r>
            <a:r>
              <a:rPr sz="1800" b="1" spc="-15" dirty="0">
                <a:latin typeface="Calibri"/>
                <a:cs typeface="Calibri"/>
              </a:rPr>
              <a:t>Solving</a:t>
            </a:r>
            <a:r>
              <a:rPr sz="1800" b="1" spc="35" dirty="0">
                <a:latin typeface="Calibri"/>
                <a:cs typeface="Calibri"/>
              </a:rPr>
              <a:t> </a:t>
            </a:r>
            <a:r>
              <a:rPr sz="1800" b="1" spc="-10" dirty="0">
                <a:latin typeface="Calibri"/>
                <a:cs typeface="Calibri"/>
              </a:rPr>
              <a:t>Readers </a:t>
            </a:r>
            <a:r>
              <a:rPr sz="1800" b="1" dirty="0">
                <a:latin typeface="Calibri"/>
                <a:cs typeface="Calibri"/>
              </a:rPr>
              <a:t>-</a:t>
            </a:r>
            <a:r>
              <a:rPr sz="1800" b="1" spc="5" dirty="0">
                <a:latin typeface="Calibri"/>
                <a:cs typeface="Calibri"/>
              </a:rPr>
              <a:t> </a:t>
            </a:r>
            <a:r>
              <a:rPr sz="1800" b="1" spc="-15" dirty="0">
                <a:latin typeface="Calibri"/>
                <a:cs typeface="Calibri"/>
              </a:rPr>
              <a:t>Writers</a:t>
            </a:r>
            <a:r>
              <a:rPr sz="1800" b="1" spc="-25" dirty="0">
                <a:latin typeface="Calibri"/>
                <a:cs typeface="Calibri"/>
              </a:rPr>
              <a:t> </a:t>
            </a:r>
            <a:r>
              <a:rPr sz="1800" b="1" spc="-10" dirty="0">
                <a:latin typeface="Calibri"/>
                <a:cs typeface="Calibri"/>
              </a:rPr>
              <a:t>Problem</a:t>
            </a:r>
            <a:r>
              <a:rPr sz="1800" b="1" dirty="0">
                <a:latin typeface="Calibri"/>
                <a:cs typeface="Calibri"/>
              </a:rPr>
              <a:t> </a:t>
            </a:r>
            <a:r>
              <a:rPr sz="1800" b="1" spc="-5" dirty="0">
                <a:latin typeface="Calibri"/>
                <a:cs typeface="Calibri"/>
              </a:rPr>
              <a:t>with the</a:t>
            </a:r>
            <a:r>
              <a:rPr sz="1800" b="1" dirty="0">
                <a:latin typeface="Calibri"/>
                <a:cs typeface="Calibri"/>
              </a:rPr>
              <a:t> </a:t>
            </a:r>
            <a:r>
              <a:rPr sz="1800" b="1" spc="-10" dirty="0">
                <a:latin typeface="Calibri"/>
                <a:cs typeface="Calibri"/>
              </a:rPr>
              <a:t>help</a:t>
            </a:r>
            <a:r>
              <a:rPr sz="1800" b="1" spc="-5" dirty="0">
                <a:latin typeface="Calibri"/>
                <a:cs typeface="Calibri"/>
              </a:rPr>
              <a:t> of</a:t>
            </a:r>
            <a:r>
              <a:rPr sz="1800" b="1" spc="10" dirty="0">
                <a:latin typeface="Calibri"/>
                <a:cs typeface="Calibri"/>
              </a:rPr>
              <a:t> </a:t>
            </a:r>
            <a:r>
              <a:rPr sz="1800" b="1" spc="-5" dirty="0">
                <a:latin typeface="Calibri"/>
                <a:cs typeface="Calibri"/>
              </a:rPr>
              <a:t>Binary</a:t>
            </a:r>
            <a:endParaRPr sz="1800">
              <a:latin typeface="Calibri"/>
              <a:cs typeface="Calibri"/>
            </a:endParaRPr>
          </a:p>
          <a:p>
            <a:pPr marL="12700">
              <a:lnSpc>
                <a:spcPct val="100000"/>
              </a:lnSpc>
            </a:pPr>
            <a:r>
              <a:rPr sz="1800" b="1" spc="-10" dirty="0">
                <a:latin typeface="Calibri"/>
                <a:cs typeface="Calibri"/>
              </a:rPr>
              <a:t>Semaphore</a:t>
            </a:r>
            <a:endParaRPr sz="18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9429" y="405130"/>
            <a:ext cx="4307840" cy="6231890"/>
          </a:xfrm>
          <a:prstGeom prst="rect">
            <a:avLst/>
          </a:prstGeom>
        </p:spPr>
        <p:txBody>
          <a:bodyPr vert="horz" wrap="square" lIns="0" tIns="13335" rIns="0" bIns="0" rtlCol="0">
            <a:spAutoFit/>
          </a:bodyPr>
          <a:lstStyle/>
          <a:p>
            <a:pPr marL="12700" marR="2835910" algn="just">
              <a:lnSpc>
                <a:spcPct val="100000"/>
              </a:lnSpc>
              <a:spcBef>
                <a:spcPts val="105"/>
              </a:spcBef>
            </a:pPr>
            <a:r>
              <a:rPr sz="1100" dirty="0">
                <a:latin typeface="Calibri"/>
                <a:cs typeface="Calibri"/>
              </a:rPr>
              <a:t>/*</a:t>
            </a:r>
            <a:r>
              <a:rPr sz="1100" spc="-20" dirty="0">
                <a:latin typeface="Calibri"/>
                <a:cs typeface="Calibri"/>
              </a:rPr>
              <a:t> </a:t>
            </a:r>
            <a:r>
              <a:rPr sz="1100" spc="-5" dirty="0">
                <a:latin typeface="Calibri"/>
                <a:cs typeface="Calibri"/>
              </a:rPr>
              <a:t>Process</a:t>
            </a:r>
            <a:r>
              <a:rPr sz="1100" spc="-15" dirty="0">
                <a:latin typeface="Calibri"/>
                <a:cs typeface="Calibri"/>
              </a:rPr>
              <a:t> </a:t>
            </a:r>
            <a:r>
              <a:rPr sz="1100" dirty="0">
                <a:latin typeface="Calibri"/>
                <a:cs typeface="Calibri"/>
              </a:rPr>
              <a:t>1</a:t>
            </a:r>
            <a:r>
              <a:rPr sz="1100" spc="-30" dirty="0">
                <a:latin typeface="Calibri"/>
                <a:cs typeface="Calibri"/>
              </a:rPr>
              <a:t> </a:t>
            </a:r>
            <a:r>
              <a:rPr sz="1100" dirty="0">
                <a:latin typeface="Calibri"/>
                <a:cs typeface="Calibri"/>
              </a:rPr>
              <a:t>-</a:t>
            </a:r>
            <a:r>
              <a:rPr sz="1100" spc="10" dirty="0">
                <a:latin typeface="Calibri"/>
                <a:cs typeface="Calibri"/>
              </a:rPr>
              <a:t> </a:t>
            </a:r>
            <a:r>
              <a:rPr sz="1100" dirty="0">
                <a:latin typeface="Calibri"/>
                <a:cs typeface="Calibri"/>
              </a:rPr>
              <a:t>-</a:t>
            </a:r>
            <a:r>
              <a:rPr sz="1100" spc="-20" dirty="0">
                <a:latin typeface="Calibri"/>
                <a:cs typeface="Calibri"/>
              </a:rPr>
              <a:t> </a:t>
            </a:r>
            <a:r>
              <a:rPr sz="1100" dirty="0">
                <a:latin typeface="Calibri"/>
                <a:cs typeface="Calibri"/>
              </a:rPr>
              <a:t>- &gt;</a:t>
            </a:r>
            <a:r>
              <a:rPr sz="1100" spc="-15" dirty="0">
                <a:latin typeface="Calibri"/>
                <a:cs typeface="Calibri"/>
              </a:rPr>
              <a:t> </a:t>
            </a:r>
            <a:r>
              <a:rPr sz="1100" dirty="0">
                <a:latin typeface="Calibri"/>
                <a:cs typeface="Calibri"/>
              </a:rPr>
              <a:t>Reader </a:t>
            </a:r>
            <a:r>
              <a:rPr sz="1100" spc="-235" dirty="0">
                <a:latin typeface="Calibri"/>
                <a:cs typeface="Calibri"/>
              </a:rPr>
              <a:t> </a:t>
            </a:r>
            <a:r>
              <a:rPr sz="1100" spc="-5" dirty="0">
                <a:latin typeface="Calibri"/>
                <a:cs typeface="Calibri"/>
              </a:rPr>
              <a:t>Process </a:t>
            </a:r>
            <a:r>
              <a:rPr sz="1100" dirty="0">
                <a:latin typeface="Calibri"/>
                <a:cs typeface="Calibri"/>
              </a:rPr>
              <a:t>2 - - - &gt; Writer */ </a:t>
            </a:r>
            <a:r>
              <a:rPr sz="1100" spc="-235" dirty="0">
                <a:latin typeface="Calibri"/>
                <a:cs typeface="Calibri"/>
              </a:rPr>
              <a:t> </a:t>
            </a:r>
            <a:r>
              <a:rPr sz="1100" dirty="0">
                <a:latin typeface="Calibri"/>
                <a:cs typeface="Calibri"/>
              </a:rPr>
              <a:t>Solving</a:t>
            </a:r>
            <a:r>
              <a:rPr sz="1100" spc="-55" dirty="0">
                <a:latin typeface="Calibri"/>
                <a:cs typeface="Calibri"/>
              </a:rPr>
              <a:t> </a:t>
            </a:r>
            <a:r>
              <a:rPr sz="1100" spc="-5" dirty="0">
                <a:latin typeface="Calibri"/>
                <a:cs typeface="Calibri"/>
              </a:rPr>
              <a:t>(</a:t>
            </a:r>
            <a:r>
              <a:rPr sz="1100" b="1" spc="-5" dirty="0">
                <a:latin typeface="Calibri"/>
                <a:cs typeface="Calibri"/>
              </a:rPr>
              <a:t>int</a:t>
            </a:r>
            <a:r>
              <a:rPr sz="1100" b="1" spc="10" dirty="0">
                <a:latin typeface="Calibri"/>
                <a:cs typeface="Calibri"/>
              </a:rPr>
              <a:t> </a:t>
            </a:r>
            <a:r>
              <a:rPr sz="1100" spc="-10" dirty="0">
                <a:latin typeface="Calibri"/>
                <a:cs typeface="Calibri"/>
              </a:rPr>
              <a:t>n)</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b="1" spc="-5" dirty="0">
                <a:latin typeface="Calibri"/>
                <a:cs typeface="Calibri"/>
              </a:rPr>
              <a:t>if</a:t>
            </a:r>
            <a:r>
              <a:rPr sz="1100" b="1" spc="-40" dirty="0">
                <a:latin typeface="Calibri"/>
                <a:cs typeface="Calibri"/>
              </a:rPr>
              <a:t> </a:t>
            </a:r>
            <a:r>
              <a:rPr sz="1100" spc="-5" dirty="0">
                <a:latin typeface="Calibri"/>
                <a:cs typeface="Calibri"/>
              </a:rPr>
              <a:t>(n==0)</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spc="-5" dirty="0">
                <a:latin typeface="Calibri"/>
                <a:cs typeface="Calibri"/>
              </a:rPr>
              <a:t>//You</a:t>
            </a:r>
            <a:r>
              <a:rPr sz="1100" spc="-20" dirty="0">
                <a:latin typeface="Calibri"/>
                <a:cs typeface="Calibri"/>
              </a:rPr>
              <a:t> </a:t>
            </a:r>
            <a:r>
              <a:rPr sz="1100" spc="-5" dirty="0">
                <a:latin typeface="Calibri"/>
                <a:cs typeface="Calibri"/>
              </a:rPr>
              <a:t>cannot</a:t>
            </a:r>
            <a:r>
              <a:rPr sz="1100" spc="5" dirty="0">
                <a:latin typeface="Calibri"/>
                <a:cs typeface="Calibri"/>
              </a:rPr>
              <a:t> </a:t>
            </a:r>
            <a:r>
              <a:rPr sz="1100" spc="-5" dirty="0">
                <a:latin typeface="Calibri"/>
                <a:cs typeface="Calibri"/>
              </a:rPr>
              <a:t>enter</a:t>
            </a:r>
            <a:r>
              <a:rPr sz="1100" spc="-20" dirty="0">
                <a:latin typeface="Calibri"/>
                <a:cs typeface="Calibri"/>
              </a:rPr>
              <a:t> </a:t>
            </a:r>
            <a:r>
              <a:rPr sz="1100" spc="-5" dirty="0">
                <a:latin typeface="Calibri"/>
                <a:cs typeface="Calibri"/>
              </a:rPr>
              <a:t>the</a:t>
            </a:r>
            <a:r>
              <a:rPr sz="1100" spc="15" dirty="0">
                <a:latin typeface="Calibri"/>
                <a:cs typeface="Calibri"/>
              </a:rPr>
              <a:t> </a:t>
            </a:r>
            <a:r>
              <a:rPr sz="1100" spc="-5" dirty="0">
                <a:latin typeface="Calibri"/>
                <a:cs typeface="Calibri"/>
              </a:rPr>
              <a:t>critical</a:t>
            </a:r>
            <a:r>
              <a:rPr sz="1100" spc="-30" dirty="0">
                <a:latin typeface="Calibri"/>
                <a:cs typeface="Calibri"/>
              </a:rPr>
              <a:t> </a:t>
            </a:r>
            <a:r>
              <a:rPr sz="1100" spc="-5" dirty="0">
                <a:latin typeface="Calibri"/>
                <a:cs typeface="Calibri"/>
              </a:rPr>
              <a:t>section</a:t>
            </a:r>
            <a:r>
              <a:rPr sz="1100" spc="-15" dirty="0">
                <a:latin typeface="Calibri"/>
                <a:cs typeface="Calibri"/>
              </a:rPr>
              <a:t> </a:t>
            </a:r>
            <a:r>
              <a:rPr sz="1100" dirty="0">
                <a:latin typeface="Calibri"/>
                <a:cs typeface="Calibri"/>
              </a:rPr>
              <a:t>area.</a:t>
            </a:r>
            <a:endParaRPr sz="1100">
              <a:latin typeface="Calibri"/>
              <a:cs typeface="Calibri"/>
            </a:endParaRPr>
          </a:p>
          <a:p>
            <a:pPr marL="12700">
              <a:lnSpc>
                <a:spcPct val="100000"/>
              </a:lnSpc>
              <a:spcBef>
                <a:spcPts val="5"/>
              </a:spcBef>
            </a:pPr>
            <a:r>
              <a:rPr sz="1100" dirty="0">
                <a:latin typeface="Calibri"/>
                <a:cs typeface="Calibri"/>
              </a:rPr>
              <a:t>}</a:t>
            </a:r>
            <a:endParaRPr sz="1100">
              <a:latin typeface="Calibri"/>
              <a:cs typeface="Calibri"/>
            </a:endParaRPr>
          </a:p>
          <a:p>
            <a:pPr marL="12700">
              <a:lnSpc>
                <a:spcPct val="100000"/>
              </a:lnSpc>
            </a:pPr>
            <a:r>
              <a:rPr sz="1100" b="1" spc="-5" dirty="0">
                <a:latin typeface="Calibri"/>
                <a:cs typeface="Calibri"/>
              </a:rPr>
              <a:t>if</a:t>
            </a:r>
            <a:r>
              <a:rPr sz="1100" b="1" spc="-40" dirty="0">
                <a:latin typeface="Calibri"/>
                <a:cs typeface="Calibri"/>
              </a:rPr>
              <a:t> </a:t>
            </a:r>
            <a:r>
              <a:rPr sz="1100" spc="-5" dirty="0">
                <a:latin typeface="Calibri"/>
                <a:cs typeface="Calibri"/>
              </a:rPr>
              <a:t>(n&gt;=1)</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spc="-5" dirty="0">
                <a:latin typeface="Calibri"/>
                <a:cs typeface="Calibri"/>
              </a:rPr>
              <a:t>Enter</a:t>
            </a:r>
            <a:r>
              <a:rPr sz="1100" dirty="0">
                <a:latin typeface="Calibri"/>
                <a:cs typeface="Calibri"/>
              </a:rPr>
              <a:t> </a:t>
            </a:r>
            <a:r>
              <a:rPr sz="1100" spc="-5" dirty="0">
                <a:latin typeface="Calibri"/>
                <a:cs typeface="Calibri"/>
              </a:rPr>
              <a:t>the</a:t>
            </a:r>
            <a:r>
              <a:rPr sz="1100" spc="-15" dirty="0">
                <a:latin typeface="Calibri"/>
                <a:cs typeface="Calibri"/>
              </a:rPr>
              <a:t> </a:t>
            </a:r>
            <a:r>
              <a:rPr sz="1100" spc="-5" dirty="0">
                <a:latin typeface="Calibri"/>
                <a:cs typeface="Calibri"/>
              </a:rPr>
              <a:t>process</a:t>
            </a:r>
            <a:r>
              <a:rPr sz="1100" spc="-15" dirty="0">
                <a:latin typeface="Calibri"/>
                <a:cs typeface="Calibri"/>
              </a:rPr>
              <a:t> </a:t>
            </a:r>
            <a:r>
              <a:rPr sz="1100" dirty="0">
                <a:latin typeface="Calibri"/>
                <a:cs typeface="Calibri"/>
              </a:rPr>
              <a:t>which</a:t>
            </a:r>
            <a:r>
              <a:rPr sz="1100" spc="-15" dirty="0">
                <a:latin typeface="Calibri"/>
                <a:cs typeface="Calibri"/>
              </a:rPr>
              <a:t> </a:t>
            </a:r>
            <a:r>
              <a:rPr sz="1100" dirty="0">
                <a:latin typeface="Calibri"/>
                <a:cs typeface="Calibri"/>
              </a:rPr>
              <a:t>you</a:t>
            </a:r>
            <a:r>
              <a:rPr sz="1100" spc="-20" dirty="0">
                <a:latin typeface="Calibri"/>
                <a:cs typeface="Calibri"/>
              </a:rPr>
              <a:t> </a:t>
            </a:r>
            <a:r>
              <a:rPr sz="1100" dirty="0">
                <a:latin typeface="Calibri"/>
                <a:cs typeface="Calibri"/>
              </a:rPr>
              <a:t>want</a:t>
            </a:r>
            <a:r>
              <a:rPr sz="1100" spc="-10" dirty="0">
                <a:latin typeface="Calibri"/>
                <a:cs typeface="Calibri"/>
              </a:rPr>
              <a:t> </a:t>
            </a:r>
            <a:r>
              <a:rPr sz="1100" spc="-5" dirty="0">
                <a:latin typeface="Calibri"/>
                <a:cs typeface="Calibri"/>
              </a:rPr>
              <a:t>to</a:t>
            </a:r>
            <a:r>
              <a:rPr sz="1100" spc="-25" dirty="0">
                <a:latin typeface="Calibri"/>
                <a:cs typeface="Calibri"/>
              </a:rPr>
              <a:t> </a:t>
            </a:r>
            <a:r>
              <a:rPr sz="1100" dirty="0">
                <a:latin typeface="Calibri"/>
                <a:cs typeface="Calibri"/>
              </a:rPr>
              <a:t>perform</a:t>
            </a:r>
            <a:endParaRPr sz="1100">
              <a:latin typeface="Calibri"/>
              <a:cs typeface="Calibri"/>
            </a:endParaRPr>
          </a:p>
          <a:p>
            <a:pPr marL="12700">
              <a:lnSpc>
                <a:spcPct val="100000"/>
              </a:lnSpc>
            </a:pPr>
            <a:r>
              <a:rPr sz="1100" spc="-5" dirty="0">
                <a:latin typeface="Calibri"/>
                <a:cs typeface="Calibri"/>
              </a:rPr>
              <a:t>scan</a:t>
            </a:r>
            <a:r>
              <a:rPr sz="1100" spc="-50" dirty="0">
                <a:latin typeface="Calibri"/>
                <a:cs typeface="Calibri"/>
              </a:rPr>
              <a:t> </a:t>
            </a:r>
            <a:r>
              <a:rPr sz="1100" spc="-5" dirty="0">
                <a:latin typeface="Calibri"/>
                <a:cs typeface="Calibri"/>
              </a:rPr>
              <a:t>(op)</a:t>
            </a:r>
            <a:endParaRPr sz="1100">
              <a:latin typeface="Calibri"/>
              <a:cs typeface="Calibri"/>
            </a:endParaRPr>
          </a:p>
          <a:p>
            <a:pPr marL="12700">
              <a:lnSpc>
                <a:spcPct val="100000"/>
              </a:lnSpc>
            </a:pPr>
            <a:r>
              <a:rPr sz="1100" b="1" spc="-5" dirty="0">
                <a:latin typeface="Calibri"/>
                <a:cs typeface="Calibri"/>
              </a:rPr>
              <a:t>if</a:t>
            </a:r>
            <a:r>
              <a:rPr sz="1100" b="1" spc="-35" dirty="0">
                <a:latin typeface="Calibri"/>
                <a:cs typeface="Calibri"/>
              </a:rPr>
              <a:t> </a:t>
            </a:r>
            <a:r>
              <a:rPr sz="1100" spc="-5" dirty="0">
                <a:latin typeface="Calibri"/>
                <a:cs typeface="Calibri"/>
              </a:rPr>
              <a:t>(op==1)</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dirty="0">
                <a:latin typeface="Calibri"/>
                <a:cs typeface="Calibri"/>
              </a:rPr>
              <a:t>Read</a:t>
            </a:r>
            <a:r>
              <a:rPr sz="1100" spc="-45" dirty="0">
                <a:latin typeface="Calibri"/>
                <a:cs typeface="Calibri"/>
              </a:rPr>
              <a:t> </a:t>
            </a:r>
            <a:r>
              <a:rPr sz="1100" dirty="0">
                <a:latin typeface="Calibri"/>
                <a:cs typeface="Calibri"/>
              </a:rPr>
              <a:t>(</a:t>
            </a:r>
            <a:r>
              <a:rPr sz="1100" spc="-10" dirty="0">
                <a:latin typeface="Calibri"/>
                <a:cs typeface="Calibri"/>
              </a:rPr>
              <a:t> </a:t>
            </a:r>
            <a:r>
              <a:rPr sz="1100" dirty="0">
                <a:latin typeface="Calibri"/>
                <a:cs typeface="Calibri"/>
              </a:rPr>
              <a:t>)</a:t>
            </a:r>
            <a:endParaRPr sz="1100">
              <a:latin typeface="Calibri"/>
              <a:cs typeface="Calibri"/>
            </a:endParaRPr>
          </a:p>
          <a:p>
            <a:pPr marL="12700">
              <a:lnSpc>
                <a:spcPct val="100000"/>
              </a:lnSpc>
              <a:spcBef>
                <a:spcPts val="5"/>
              </a:spcBef>
            </a:pPr>
            <a:r>
              <a:rPr sz="1100" dirty="0">
                <a:latin typeface="Calibri"/>
                <a:cs typeface="Calibri"/>
              </a:rPr>
              <a:t>}</a:t>
            </a:r>
            <a:r>
              <a:rPr sz="1100" spc="-25" dirty="0">
                <a:latin typeface="Calibri"/>
                <a:cs typeface="Calibri"/>
              </a:rPr>
              <a:t> </a:t>
            </a:r>
            <a:r>
              <a:rPr sz="1100" dirty="0">
                <a:latin typeface="Calibri"/>
                <a:cs typeface="Calibri"/>
              </a:rPr>
              <a:t>//</a:t>
            </a:r>
            <a:r>
              <a:rPr sz="1100" spc="-30" dirty="0">
                <a:latin typeface="Calibri"/>
                <a:cs typeface="Calibri"/>
              </a:rPr>
              <a:t> </a:t>
            </a:r>
            <a:r>
              <a:rPr sz="1100" dirty="0">
                <a:latin typeface="Calibri"/>
                <a:cs typeface="Calibri"/>
              </a:rPr>
              <a:t>read</a:t>
            </a:r>
            <a:endParaRPr sz="1100">
              <a:latin typeface="Calibri"/>
              <a:cs typeface="Calibri"/>
            </a:endParaRPr>
          </a:p>
          <a:p>
            <a:pPr marL="12700">
              <a:lnSpc>
                <a:spcPct val="100000"/>
              </a:lnSpc>
            </a:pPr>
            <a:r>
              <a:rPr sz="1100" b="1" spc="-5" dirty="0">
                <a:latin typeface="Calibri"/>
                <a:cs typeface="Calibri"/>
              </a:rPr>
              <a:t>else</a:t>
            </a:r>
            <a:r>
              <a:rPr sz="1100" b="1" spc="-15" dirty="0">
                <a:latin typeface="Calibri"/>
                <a:cs typeface="Calibri"/>
              </a:rPr>
              <a:t> </a:t>
            </a:r>
            <a:r>
              <a:rPr sz="1100" b="1" spc="-5" dirty="0">
                <a:latin typeface="Calibri"/>
                <a:cs typeface="Calibri"/>
              </a:rPr>
              <a:t>if</a:t>
            </a:r>
            <a:r>
              <a:rPr sz="1100" b="1" spc="-25" dirty="0">
                <a:latin typeface="Calibri"/>
                <a:cs typeface="Calibri"/>
              </a:rPr>
              <a:t> </a:t>
            </a:r>
            <a:r>
              <a:rPr sz="1100" spc="-5" dirty="0">
                <a:latin typeface="Calibri"/>
                <a:cs typeface="Calibri"/>
              </a:rPr>
              <a:t>(op==2)</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dirty="0">
                <a:latin typeface="Calibri"/>
                <a:cs typeface="Calibri"/>
              </a:rPr>
              <a:t>Write</a:t>
            </a:r>
            <a:r>
              <a:rPr sz="1100" spc="-40" dirty="0">
                <a:latin typeface="Calibri"/>
                <a:cs typeface="Calibri"/>
              </a:rPr>
              <a:t> </a:t>
            </a:r>
            <a:r>
              <a:rPr sz="1100" dirty="0">
                <a:latin typeface="Calibri"/>
                <a:cs typeface="Calibri"/>
              </a:rPr>
              <a:t>(</a:t>
            </a:r>
            <a:r>
              <a:rPr sz="1100" spc="-35" dirty="0">
                <a:latin typeface="Calibri"/>
                <a:cs typeface="Calibri"/>
              </a:rPr>
              <a:t> </a:t>
            </a:r>
            <a:r>
              <a:rPr sz="1100" dirty="0">
                <a:latin typeface="Calibri"/>
                <a:cs typeface="Calibri"/>
              </a:rPr>
              <a:t>)</a:t>
            </a:r>
            <a:endParaRPr sz="1100">
              <a:latin typeface="Calibri"/>
              <a:cs typeface="Calibri"/>
            </a:endParaRPr>
          </a:p>
          <a:p>
            <a:pPr marL="12700">
              <a:lnSpc>
                <a:spcPct val="100000"/>
              </a:lnSpc>
            </a:pPr>
            <a:r>
              <a:rPr sz="1100" dirty="0">
                <a:latin typeface="Calibri"/>
                <a:cs typeface="Calibri"/>
              </a:rPr>
              <a:t>}</a:t>
            </a:r>
            <a:r>
              <a:rPr sz="1100" spc="-25" dirty="0">
                <a:latin typeface="Calibri"/>
                <a:cs typeface="Calibri"/>
              </a:rPr>
              <a:t> </a:t>
            </a:r>
            <a:r>
              <a:rPr sz="1100" dirty="0">
                <a:latin typeface="Calibri"/>
                <a:cs typeface="Calibri"/>
              </a:rPr>
              <a:t>//</a:t>
            </a:r>
            <a:r>
              <a:rPr sz="1100" spc="-30" dirty="0">
                <a:latin typeface="Calibri"/>
                <a:cs typeface="Calibri"/>
              </a:rPr>
              <a:t> </a:t>
            </a:r>
            <a:r>
              <a:rPr sz="1100" dirty="0">
                <a:latin typeface="Calibri"/>
                <a:cs typeface="Calibri"/>
              </a:rPr>
              <a:t>write</a:t>
            </a:r>
            <a:endParaRPr sz="1100">
              <a:latin typeface="Calibri"/>
              <a:cs typeface="Calibri"/>
            </a:endParaRPr>
          </a:p>
          <a:p>
            <a:pPr marL="12700">
              <a:lnSpc>
                <a:spcPct val="100000"/>
              </a:lnSpc>
            </a:pPr>
            <a:r>
              <a:rPr sz="1100" dirty="0">
                <a:latin typeface="Calibri"/>
                <a:cs typeface="Calibri"/>
              </a:rPr>
              <a:t>}</a:t>
            </a:r>
            <a:r>
              <a:rPr sz="1100" spc="-10" dirty="0">
                <a:latin typeface="Calibri"/>
                <a:cs typeface="Calibri"/>
              </a:rPr>
              <a:t> </a:t>
            </a:r>
            <a:r>
              <a:rPr sz="1100" dirty="0">
                <a:latin typeface="Calibri"/>
                <a:cs typeface="Calibri"/>
              </a:rPr>
              <a:t>//</a:t>
            </a:r>
            <a:r>
              <a:rPr sz="1100" spc="-10" dirty="0">
                <a:latin typeface="Calibri"/>
                <a:cs typeface="Calibri"/>
              </a:rPr>
              <a:t> </a:t>
            </a:r>
            <a:r>
              <a:rPr sz="1100" spc="5" dirty="0">
                <a:latin typeface="Calibri"/>
                <a:cs typeface="Calibri"/>
              </a:rPr>
              <a:t>if</a:t>
            </a:r>
            <a:r>
              <a:rPr sz="1100" spc="-15" dirty="0">
                <a:latin typeface="Calibri"/>
                <a:cs typeface="Calibri"/>
              </a:rPr>
              <a:t> </a:t>
            </a:r>
            <a:r>
              <a:rPr sz="1100" spc="-5" dirty="0">
                <a:latin typeface="Calibri"/>
                <a:cs typeface="Calibri"/>
              </a:rPr>
              <a:t>condition</a:t>
            </a:r>
            <a:r>
              <a:rPr sz="1100" spc="-40" dirty="0">
                <a:latin typeface="Calibri"/>
                <a:cs typeface="Calibri"/>
              </a:rPr>
              <a:t> </a:t>
            </a:r>
            <a:r>
              <a:rPr sz="1100" spc="-5" dirty="0">
                <a:latin typeface="Calibri"/>
                <a:cs typeface="Calibri"/>
              </a:rPr>
              <a:t>for</a:t>
            </a:r>
            <a:r>
              <a:rPr sz="1100" dirty="0">
                <a:latin typeface="Calibri"/>
                <a:cs typeface="Calibri"/>
              </a:rPr>
              <a:t> entering</a:t>
            </a:r>
            <a:r>
              <a:rPr sz="1100" spc="-35" dirty="0">
                <a:latin typeface="Calibri"/>
                <a:cs typeface="Calibri"/>
              </a:rPr>
              <a:t> </a:t>
            </a:r>
            <a:r>
              <a:rPr sz="1100" dirty="0">
                <a:latin typeface="Calibri"/>
                <a:cs typeface="Calibri"/>
              </a:rPr>
              <a:t>critical</a:t>
            </a:r>
            <a:r>
              <a:rPr sz="1100" spc="-40" dirty="0">
                <a:latin typeface="Calibri"/>
                <a:cs typeface="Calibri"/>
              </a:rPr>
              <a:t> </a:t>
            </a:r>
            <a:r>
              <a:rPr sz="1100" spc="-5" dirty="0">
                <a:latin typeface="Calibri"/>
                <a:cs typeface="Calibri"/>
              </a:rPr>
              <a:t>section</a:t>
            </a:r>
            <a:endParaRPr sz="1100">
              <a:latin typeface="Calibri"/>
              <a:cs typeface="Calibri"/>
            </a:endParaRPr>
          </a:p>
          <a:p>
            <a:pPr marL="12700">
              <a:lnSpc>
                <a:spcPct val="100000"/>
              </a:lnSpc>
            </a:pPr>
            <a:r>
              <a:rPr sz="1100" dirty="0">
                <a:latin typeface="Calibri"/>
                <a:cs typeface="Calibri"/>
              </a:rPr>
              <a:t>}</a:t>
            </a:r>
            <a:r>
              <a:rPr sz="1100" spc="-30" dirty="0">
                <a:latin typeface="Calibri"/>
                <a:cs typeface="Calibri"/>
              </a:rPr>
              <a:t> </a:t>
            </a:r>
            <a:r>
              <a:rPr sz="1100" dirty="0">
                <a:latin typeface="Calibri"/>
                <a:cs typeface="Calibri"/>
              </a:rPr>
              <a:t>//</a:t>
            </a:r>
            <a:r>
              <a:rPr sz="1100" spc="-30" dirty="0">
                <a:latin typeface="Calibri"/>
                <a:cs typeface="Calibri"/>
              </a:rPr>
              <a:t> </a:t>
            </a:r>
            <a:r>
              <a:rPr sz="1100" dirty="0">
                <a:latin typeface="Calibri"/>
                <a:cs typeface="Calibri"/>
              </a:rPr>
              <a:t>Solving</a:t>
            </a:r>
            <a:endParaRPr sz="1100">
              <a:latin typeface="Calibri"/>
              <a:cs typeface="Calibri"/>
            </a:endParaRPr>
          </a:p>
          <a:p>
            <a:pPr>
              <a:lnSpc>
                <a:spcPct val="100000"/>
              </a:lnSpc>
              <a:spcBef>
                <a:spcPts val="40"/>
              </a:spcBef>
            </a:pPr>
            <a:endParaRPr sz="1050">
              <a:latin typeface="Calibri"/>
              <a:cs typeface="Calibri"/>
            </a:endParaRPr>
          </a:p>
          <a:p>
            <a:pPr marL="12700">
              <a:lnSpc>
                <a:spcPct val="100000"/>
              </a:lnSpc>
            </a:pPr>
            <a:r>
              <a:rPr sz="1100" dirty="0">
                <a:latin typeface="Calibri"/>
                <a:cs typeface="Calibri"/>
              </a:rPr>
              <a:t>Main</a:t>
            </a:r>
            <a:r>
              <a:rPr sz="1100" spc="-45" dirty="0">
                <a:latin typeface="Calibri"/>
                <a:cs typeface="Calibri"/>
              </a:rPr>
              <a:t> </a:t>
            </a:r>
            <a:r>
              <a:rPr sz="1100" dirty="0">
                <a:latin typeface="Calibri"/>
                <a:cs typeface="Calibri"/>
              </a:rPr>
              <a:t>(</a:t>
            </a:r>
            <a:r>
              <a:rPr sz="1100" spc="-35" dirty="0">
                <a:latin typeface="Calibri"/>
                <a:cs typeface="Calibri"/>
              </a:rPr>
              <a:t> </a:t>
            </a:r>
            <a:r>
              <a:rPr sz="1100" dirty="0">
                <a:latin typeface="Calibri"/>
                <a:cs typeface="Calibri"/>
              </a:rPr>
              <a:t>)</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pPr>
            <a:r>
              <a:rPr sz="1100" b="1" spc="5" dirty="0">
                <a:latin typeface="Calibri"/>
                <a:cs typeface="Calibri"/>
              </a:rPr>
              <a:t>do</a:t>
            </a:r>
            <a:endParaRPr sz="1100">
              <a:latin typeface="Calibri"/>
              <a:cs typeface="Calibri"/>
            </a:endParaRPr>
          </a:p>
          <a:p>
            <a:pPr marL="12700">
              <a:lnSpc>
                <a:spcPct val="100000"/>
              </a:lnSpc>
            </a:pPr>
            <a:r>
              <a:rPr sz="1100" dirty="0">
                <a:latin typeface="Calibri"/>
                <a:cs typeface="Calibri"/>
              </a:rPr>
              <a:t>{</a:t>
            </a:r>
            <a:endParaRPr sz="1100">
              <a:latin typeface="Calibri"/>
              <a:cs typeface="Calibri"/>
            </a:endParaRPr>
          </a:p>
          <a:p>
            <a:pPr marL="12700">
              <a:lnSpc>
                <a:spcPct val="100000"/>
              </a:lnSpc>
              <a:spcBef>
                <a:spcPts val="5"/>
              </a:spcBef>
            </a:pPr>
            <a:r>
              <a:rPr sz="1100" spc="-5" dirty="0">
                <a:latin typeface="Calibri"/>
                <a:cs typeface="Calibri"/>
              </a:rPr>
              <a:t>Process</a:t>
            </a:r>
            <a:r>
              <a:rPr sz="1100" spc="-25" dirty="0">
                <a:latin typeface="Calibri"/>
                <a:cs typeface="Calibri"/>
              </a:rPr>
              <a:t> </a:t>
            </a:r>
            <a:r>
              <a:rPr sz="1100" spc="-5" dirty="0">
                <a:latin typeface="Calibri"/>
                <a:cs typeface="Calibri"/>
              </a:rPr>
              <a:t>(Semaphore)</a:t>
            </a:r>
            <a:endParaRPr sz="1100">
              <a:latin typeface="Calibri"/>
              <a:cs typeface="Calibri"/>
            </a:endParaRPr>
          </a:p>
          <a:p>
            <a:pPr marL="12700" marR="5080">
              <a:lnSpc>
                <a:spcPct val="100000"/>
              </a:lnSpc>
            </a:pPr>
            <a:r>
              <a:rPr sz="1100" dirty="0">
                <a:latin typeface="Calibri"/>
                <a:cs typeface="Calibri"/>
              </a:rPr>
              <a:t>// </a:t>
            </a:r>
            <a:r>
              <a:rPr sz="1100" spc="-5" dirty="0">
                <a:latin typeface="Calibri"/>
                <a:cs typeface="Calibri"/>
              </a:rPr>
              <a:t>Enter the Entry section </a:t>
            </a:r>
            <a:r>
              <a:rPr sz="1100" spc="5" dirty="0">
                <a:latin typeface="Calibri"/>
                <a:cs typeface="Calibri"/>
              </a:rPr>
              <a:t>if </a:t>
            </a:r>
            <a:r>
              <a:rPr sz="1100" spc="-5" dirty="0">
                <a:latin typeface="Calibri"/>
                <a:cs typeface="Calibri"/>
              </a:rPr>
              <a:t>the Semaphore </a:t>
            </a:r>
            <a:r>
              <a:rPr sz="1100" dirty="0">
                <a:latin typeface="Calibri"/>
                <a:cs typeface="Calibri"/>
              </a:rPr>
              <a:t>value </a:t>
            </a:r>
            <a:r>
              <a:rPr sz="1100" spc="5" dirty="0">
                <a:latin typeface="Calibri"/>
                <a:cs typeface="Calibri"/>
              </a:rPr>
              <a:t>is </a:t>
            </a:r>
            <a:r>
              <a:rPr sz="1100" dirty="0">
                <a:latin typeface="Calibri"/>
                <a:cs typeface="Calibri"/>
              </a:rPr>
              <a:t>greater </a:t>
            </a:r>
            <a:r>
              <a:rPr sz="1100" spc="-5" dirty="0">
                <a:latin typeface="Calibri"/>
                <a:cs typeface="Calibri"/>
              </a:rPr>
              <a:t>or </a:t>
            </a:r>
            <a:r>
              <a:rPr sz="1100" dirty="0">
                <a:latin typeface="Calibri"/>
                <a:cs typeface="Calibri"/>
              </a:rPr>
              <a:t>equal </a:t>
            </a:r>
            <a:r>
              <a:rPr sz="1100" spc="-5" dirty="0">
                <a:latin typeface="Calibri"/>
                <a:cs typeface="Calibri"/>
              </a:rPr>
              <a:t>to one. </a:t>
            </a:r>
            <a:r>
              <a:rPr sz="1100" spc="-235" dirty="0">
                <a:latin typeface="Calibri"/>
                <a:cs typeface="Calibri"/>
              </a:rPr>
              <a:t> </a:t>
            </a:r>
            <a:r>
              <a:rPr sz="1100" spc="-5" dirty="0">
                <a:latin typeface="Calibri"/>
                <a:cs typeface="Calibri"/>
              </a:rPr>
              <a:t>Entry</a:t>
            </a:r>
            <a:r>
              <a:rPr sz="1100" spc="10" dirty="0">
                <a:latin typeface="Calibri"/>
                <a:cs typeface="Calibri"/>
              </a:rPr>
              <a:t> </a:t>
            </a:r>
            <a:r>
              <a:rPr sz="1100" spc="-5" dirty="0">
                <a:latin typeface="Calibri"/>
                <a:cs typeface="Calibri"/>
              </a:rPr>
              <a:t>Section</a:t>
            </a:r>
            <a:endParaRPr sz="1100">
              <a:latin typeface="Calibri"/>
              <a:cs typeface="Calibri"/>
            </a:endParaRPr>
          </a:p>
          <a:p>
            <a:pPr marL="12700" marR="3216910">
              <a:lnSpc>
                <a:spcPct val="100000"/>
              </a:lnSpc>
            </a:pPr>
            <a:r>
              <a:rPr sz="1100" dirty="0">
                <a:latin typeface="Calibri"/>
                <a:cs typeface="Calibri"/>
              </a:rPr>
              <a:t>Critical</a:t>
            </a:r>
            <a:r>
              <a:rPr sz="1100" spc="245" dirty="0">
                <a:latin typeface="Calibri"/>
                <a:cs typeface="Calibri"/>
              </a:rPr>
              <a:t> </a:t>
            </a:r>
            <a:r>
              <a:rPr sz="1100" spc="-5" dirty="0">
                <a:latin typeface="Calibri"/>
                <a:cs typeface="Calibri"/>
              </a:rPr>
              <a:t>Section </a:t>
            </a:r>
            <a:r>
              <a:rPr sz="1100" dirty="0">
                <a:latin typeface="Calibri"/>
                <a:cs typeface="Calibri"/>
              </a:rPr>
              <a:t> </a:t>
            </a:r>
            <a:r>
              <a:rPr sz="1100" spc="-5" dirty="0">
                <a:latin typeface="Calibri"/>
                <a:cs typeface="Calibri"/>
              </a:rPr>
              <a:t>Exit Section </a:t>
            </a:r>
            <a:r>
              <a:rPr sz="1100" dirty="0">
                <a:latin typeface="Calibri"/>
                <a:cs typeface="Calibri"/>
              </a:rPr>
              <a:t> Re</a:t>
            </a:r>
            <a:r>
              <a:rPr sz="1100" spc="5" dirty="0">
                <a:latin typeface="Calibri"/>
                <a:cs typeface="Calibri"/>
              </a:rPr>
              <a:t>m</a:t>
            </a:r>
            <a:r>
              <a:rPr sz="1100" dirty="0">
                <a:latin typeface="Calibri"/>
                <a:cs typeface="Calibri"/>
              </a:rPr>
              <a:t>a</a:t>
            </a:r>
            <a:r>
              <a:rPr sz="1100" spc="5" dirty="0">
                <a:latin typeface="Calibri"/>
                <a:cs typeface="Calibri"/>
              </a:rPr>
              <a:t>i</a:t>
            </a:r>
            <a:r>
              <a:rPr sz="1100" spc="-5" dirty="0">
                <a:latin typeface="Calibri"/>
                <a:cs typeface="Calibri"/>
              </a:rPr>
              <a:t>nd</a:t>
            </a:r>
            <a:r>
              <a:rPr sz="1100" dirty="0">
                <a:latin typeface="Calibri"/>
                <a:cs typeface="Calibri"/>
              </a:rPr>
              <a:t>er</a:t>
            </a:r>
            <a:r>
              <a:rPr sz="1100" spc="-30" dirty="0">
                <a:latin typeface="Calibri"/>
                <a:cs typeface="Calibri"/>
              </a:rPr>
              <a:t> </a:t>
            </a:r>
            <a:r>
              <a:rPr sz="1100" spc="-5" dirty="0">
                <a:latin typeface="Calibri"/>
                <a:cs typeface="Calibri"/>
              </a:rPr>
              <a:t>Se</a:t>
            </a:r>
            <a:r>
              <a:rPr sz="1100" spc="-15" dirty="0">
                <a:latin typeface="Calibri"/>
                <a:cs typeface="Calibri"/>
              </a:rPr>
              <a:t>c</a:t>
            </a:r>
            <a:r>
              <a:rPr sz="1100" spc="-10" dirty="0">
                <a:latin typeface="Calibri"/>
                <a:cs typeface="Calibri"/>
              </a:rPr>
              <a:t>t</a:t>
            </a:r>
            <a:r>
              <a:rPr sz="1100" spc="5" dirty="0">
                <a:latin typeface="Calibri"/>
                <a:cs typeface="Calibri"/>
              </a:rPr>
              <a:t>i</a:t>
            </a:r>
            <a:r>
              <a:rPr sz="1100" spc="-10" dirty="0">
                <a:latin typeface="Calibri"/>
                <a:cs typeface="Calibri"/>
              </a:rPr>
              <a:t>o</a:t>
            </a:r>
            <a:r>
              <a:rPr sz="1100" dirty="0">
                <a:latin typeface="Calibri"/>
                <a:cs typeface="Calibri"/>
              </a:rPr>
              <a:t>n</a:t>
            </a:r>
            <a:endParaRPr sz="1100">
              <a:latin typeface="Calibri"/>
              <a:cs typeface="Calibri"/>
            </a:endParaRPr>
          </a:p>
          <a:p>
            <a:pPr marL="12700">
              <a:lnSpc>
                <a:spcPct val="100000"/>
              </a:lnSpc>
            </a:pPr>
            <a:r>
              <a:rPr sz="1100" dirty="0">
                <a:latin typeface="Calibri"/>
                <a:cs typeface="Calibri"/>
              </a:rPr>
              <a:t>}</a:t>
            </a:r>
            <a:r>
              <a:rPr sz="1100" spc="-25" dirty="0">
                <a:latin typeface="Calibri"/>
                <a:cs typeface="Calibri"/>
              </a:rPr>
              <a:t> </a:t>
            </a:r>
            <a:r>
              <a:rPr sz="1100" dirty="0">
                <a:latin typeface="Calibri"/>
                <a:cs typeface="Calibri"/>
              </a:rPr>
              <a:t>//</a:t>
            </a:r>
            <a:r>
              <a:rPr sz="1100" spc="-30" dirty="0">
                <a:latin typeface="Calibri"/>
                <a:cs typeface="Calibri"/>
              </a:rPr>
              <a:t> </a:t>
            </a:r>
            <a:r>
              <a:rPr sz="1100" spc="-5" dirty="0">
                <a:latin typeface="Calibri"/>
                <a:cs typeface="Calibri"/>
              </a:rPr>
              <a:t>do</a:t>
            </a:r>
            <a:endParaRPr sz="1100">
              <a:latin typeface="Calibri"/>
              <a:cs typeface="Calibri"/>
            </a:endParaRPr>
          </a:p>
          <a:p>
            <a:pPr marL="12700">
              <a:lnSpc>
                <a:spcPct val="100000"/>
              </a:lnSpc>
            </a:pPr>
            <a:r>
              <a:rPr sz="1100" b="1" spc="-5" dirty="0">
                <a:latin typeface="Calibri"/>
                <a:cs typeface="Calibri"/>
              </a:rPr>
              <a:t>while</a:t>
            </a:r>
            <a:r>
              <a:rPr sz="1100" b="1" spc="-30" dirty="0">
                <a:latin typeface="Calibri"/>
                <a:cs typeface="Calibri"/>
              </a:rPr>
              <a:t> </a:t>
            </a:r>
            <a:r>
              <a:rPr sz="1100" dirty="0">
                <a:latin typeface="Calibri"/>
                <a:cs typeface="Calibri"/>
              </a:rPr>
              <a:t>(</a:t>
            </a:r>
            <a:r>
              <a:rPr sz="1100" b="1" dirty="0">
                <a:latin typeface="Calibri"/>
                <a:cs typeface="Calibri"/>
              </a:rPr>
              <a:t>true</a:t>
            </a:r>
            <a:r>
              <a:rPr sz="1100" dirty="0">
                <a:latin typeface="Calibri"/>
                <a:cs typeface="Calibri"/>
              </a:rPr>
              <a:t>);</a:t>
            </a:r>
            <a:endParaRPr sz="1100">
              <a:latin typeface="Calibri"/>
              <a:cs typeface="Calibri"/>
            </a:endParaRPr>
          </a:p>
          <a:p>
            <a:pPr marL="12700">
              <a:lnSpc>
                <a:spcPct val="100000"/>
              </a:lnSpc>
              <a:spcBef>
                <a:spcPts val="5"/>
              </a:spcBef>
            </a:pPr>
            <a:r>
              <a:rPr sz="1100" dirty="0">
                <a:latin typeface="Calibri"/>
                <a:cs typeface="Calibri"/>
              </a:rPr>
              <a:t>}</a:t>
            </a:r>
            <a:r>
              <a:rPr sz="1100" spc="-20" dirty="0">
                <a:latin typeface="Calibri"/>
                <a:cs typeface="Calibri"/>
              </a:rPr>
              <a:t> </a:t>
            </a:r>
            <a:r>
              <a:rPr sz="1100" dirty="0">
                <a:latin typeface="Calibri"/>
                <a:cs typeface="Calibri"/>
              </a:rPr>
              <a:t>//</a:t>
            </a:r>
            <a:r>
              <a:rPr sz="1100" spc="-25" dirty="0">
                <a:latin typeface="Calibri"/>
                <a:cs typeface="Calibri"/>
              </a:rPr>
              <a:t> </a:t>
            </a:r>
            <a:r>
              <a:rPr sz="1100" spc="-5" dirty="0">
                <a:latin typeface="Calibri"/>
                <a:cs typeface="Calibri"/>
              </a:rPr>
              <a:t>Entry</a:t>
            </a:r>
            <a:r>
              <a:rPr sz="1100" dirty="0">
                <a:latin typeface="Calibri"/>
                <a:cs typeface="Calibri"/>
              </a:rPr>
              <a:t> </a:t>
            </a:r>
            <a:r>
              <a:rPr sz="1100" spc="-5" dirty="0">
                <a:latin typeface="Calibri"/>
                <a:cs typeface="Calibri"/>
              </a:rPr>
              <a:t>Section</a:t>
            </a:r>
            <a:endParaRPr sz="1100">
              <a:latin typeface="Calibri"/>
              <a:cs typeface="Calibri"/>
            </a:endParaRPr>
          </a:p>
          <a:p>
            <a:pPr marL="12700">
              <a:lnSpc>
                <a:spcPct val="100000"/>
              </a:lnSpc>
            </a:pPr>
            <a:r>
              <a:rPr sz="1100" dirty="0">
                <a:latin typeface="Calibri"/>
                <a:cs typeface="Calibri"/>
              </a:rPr>
              <a:t>}</a:t>
            </a:r>
            <a:r>
              <a:rPr sz="1100" spc="-25" dirty="0">
                <a:latin typeface="Calibri"/>
                <a:cs typeface="Calibri"/>
              </a:rPr>
              <a:t> </a:t>
            </a:r>
            <a:r>
              <a:rPr sz="1100" dirty="0">
                <a:latin typeface="Calibri"/>
                <a:cs typeface="Calibri"/>
              </a:rPr>
              <a:t>//</a:t>
            </a:r>
            <a:r>
              <a:rPr sz="1100" spc="-25" dirty="0">
                <a:latin typeface="Calibri"/>
                <a:cs typeface="Calibri"/>
              </a:rPr>
              <a:t> </a:t>
            </a:r>
            <a:r>
              <a:rPr sz="1100" dirty="0">
                <a:latin typeface="Calibri"/>
                <a:cs typeface="Calibri"/>
              </a:rPr>
              <a:t>main</a:t>
            </a:r>
            <a:endParaRPr sz="11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99034"/>
            <a:ext cx="8227059" cy="591121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2.</a:t>
            </a:r>
            <a:r>
              <a:rPr sz="1800" dirty="0">
                <a:latin typeface="Calibri"/>
                <a:cs typeface="Calibri"/>
              </a:rPr>
              <a:t> </a:t>
            </a:r>
            <a:r>
              <a:rPr sz="1800" spc="-5" dirty="0">
                <a:latin typeface="Calibri"/>
                <a:cs typeface="Calibri"/>
              </a:rPr>
              <a:t>Solving</a:t>
            </a:r>
            <a:r>
              <a:rPr sz="1800" spc="25" dirty="0">
                <a:latin typeface="Calibri"/>
                <a:cs typeface="Calibri"/>
              </a:rPr>
              <a:t> </a:t>
            </a:r>
            <a:r>
              <a:rPr sz="1800" spc="-5" dirty="0">
                <a:latin typeface="Calibri"/>
                <a:cs typeface="Calibri"/>
              </a:rPr>
              <a:t>Bound</a:t>
            </a:r>
            <a:r>
              <a:rPr sz="1800" spc="15" dirty="0">
                <a:latin typeface="Calibri"/>
                <a:cs typeface="Calibri"/>
              </a:rPr>
              <a:t> </a:t>
            </a:r>
            <a:r>
              <a:rPr sz="1800" spc="-15" dirty="0">
                <a:latin typeface="Calibri"/>
                <a:cs typeface="Calibri"/>
              </a:rPr>
              <a:t>Buffer</a:t>
            </a:r>
            <a:r>
              <a:rPr sz="1800" spc="40" dirty="0">
                <a:latin typeface="Calibri"/>
                <a:cs typeface="Calibri"/>
              </a:rPr>
              <a:t> </a:t>
            </a:r>
            <a:r>
              <a:rPr sz="1800" spc="-10" dirty="0">
                <a:latin typeface="Calibri"/>
                <a:cs typeface="Calibri"/>
              </a:rPr>
              <a:t>Problem</a:t>
            </a:r>
            <a:r>
              <a:rPr sz="1800" spc="5" dirty="0">
                <a:latin typeface="Calibri"/>
                <a:cs typeface="Calibri"/>
              </a:rPr>
              <a:t> </a:t>
            </a:r>
            <a:r>
              <a:rPr sz="1800" spc="-10" dirty="0">
                <a:latin typeface="Calibri"/>
                <a:cs typeface="Calibri"/>
              </a:rPr>
              <a:t>using</a:t>
            </a:r>
            <a:r>
              <a:rPr sz="1800" spc="4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concept</a:t>
            </a:r>
            <a:r>
              <a:rPr sz="1800" spc="25" dirty="0">
                <a:latin typeface="Calibri"/>
                <a:cs typeface="Calibri"/>
              </a:rPr>
              <a:t> </a:t>
            </a:r>
            <a:r>
              <a:rPr sz="1800" spc="5" dirty="0">
                <a:latin typeface="Calibri"/>
                <a:cs typeface="Calibri"/>
              </a:rPr>
              <a:t>of </a:t>
            </a:r>
            <a:r>
              <a:rPr sz="1800" spc="-10" dirty="0">
                <a:latin typeface="Calibri"/>
                <a:cs typeface="Calibri"/>
              </a:rPr>
              <a:t>Semaphores</a:t>
            </a:r>
            <a:endParaRPr sz="1800">
              <a:latin typeface="Calibri"/>
              <a:cs typeface="Calibri"/>
            </a:endParaRPr>
          </a:p>
          <a:p>
            <a:pPr marL="12700">
              <a:lnSpc>
                <a:spcPct val="100000"/>
              </a:lnSpc>
            </a:pPr>
            <a:r>
              <a:rPr sz="1800" b="1" spc="-10" dirty="0">
                <a:latin typeface="Calibri"/>
                <a:cs typeface="Calibri"/>
              </a:rPr>
              <a:t>Definition:</a:t>
            </a:r>
            <a:endParaRPr sz="1800">
              <a:latin typeface="Calibri"/>
              <a:cs typeface="Calibri"/>
            </a:endParaRPr>
          </a:p>
          <a:p>
            <a:pPr marL="12700" marR="6350" algn="just">
              <a:lnSpc>
                <a:spcPct val="100000"/>
              </a:lnSpc>
            </a:pPr>
            <a:r>
              <a:rPr sz="1800" spc="-5" dirty="0">
                <a:latin typeface="Calibri"/>
                <a:cs typeface="Calibri"/>
              </a:rPr>
              <a:t>The Producer-Consumer problem is </a:t>
            </a:r>
            <a:r>
              <a:rPr sz="1800" dirty="0">
                <a:latin typeface="Calibri"/>
                <a:cs typeface="Calibri"/>
              </a:rPr>
              <a:t>another </a:t>
            </a:r>
            <a:r>
              <a:rPr sz="1800" spc="-5" dirty="0">
                <a:latin typeface="Calibri"/>
                <a:cs typeface="Calibri"/>
              </a:rPr>
              <a:t>name </a:t>
            </a:r>
            <a:r>
              <a:rPr sz="1800" spc="-15" dirty="0">
                <a:latin typeface="Calibri"/>
                <a:cs typeface="Calibri"/>
              </a:rPr>
              <a:t>for </a:t>
            </a:r>
            <a:r>
              <a:rPr sz="1800" dirty="0">
                <a:latin typeface="Calibri"/>
                <a:cs typeface="Calibri"/>
              </a:rPr>
              <a:t>Bound </a:t>
            </a:r>
            <a:r>
              <a:rPr sz="1800" spc="-15" dirty="0">
                <a:latin typeface="Calibri"/>
                <a:cs typeface="Calibri"/>
              </a:rPr>
              <a:t>Buffer </a:t>
            </a:r>
            <a:r>
              <a:rPr sz="1800" spc="-5" dirty="0">
                <a:latin typeface="Calibri"/>
                <a:cs typeface="Calibri"/>
              </a:rPr>
              <a:t>Problem. </a:t>
            </a:r>
            <a:r>
              <a:rPr sz="1800" dirty="0">
                <a:latin typeface="Calibri"/>
                <a:cs typeface="Calibri"/>
              </a:rPr>
              <a:t>In this </a:t>
            </a:r>
            <a:r>
              <a:rPr sz="1800" spc="5" dirty="0">
                <a:latin typeface="Calibri"/>
                <a:cs typeface="Calibri"/>
              </a:rPr>
              <a:t> </a:t>
            </a:r>
            <a:r>
              <a:rPr sz="1800" spc="-5" dirty="0">
                <a:latin typeface="Calibri"/>
                <a:cs typeface="Calibri"/>
              </a:rPr>
              <a:t>issue, </a:t>
            </a:r>
            <a:r>
              <a:rPr sz="1800" spc="-10" dirty="0">
                <a:latin typeface="Calibri"/>
                <a:cs typeface="Calibri"/>
              </a:rPr>
              <a:t>there are </a:t>
            </a:r>
            <a:r>
              <a:rPr sz="1800" dirty="0">
                <a:latin typeface="Calibri"/>
                <a:cs typeface="Calibri"/>
              </a:rPr>
              <a:t>n </a:t>
            </a:r>
            <a:r>
              <a:rPr sz="1800" spc="-5" dirty="0">
                <a:latin typeface="Calibri"/>
                <a:cs typeface="Calibri"/>
              </a:rPr>
              <a:t>slots in </a:t>
            </a:r>
            <a:r>
              <a:rPr sz="1800" dirty="0">
                <a:latin typeface="Calibri"/>
                <a:cs typeface="Calibri"/>
              </a:rPr>
              <a:t>a </a:t>
            </a:r>
            <a:r>
              <a:rPr sz="1800" spc="-35" dirty="0">
                <a:latin typeface="Calibri"/>
                <a:cs typeface="Calibri"/>
              </a:rPr>
              <a:t>buffer, </a:t>
            </a:r>
            <a:r>
              <a:rPr sz="1800" spc="-5" dirty="0">
                <a:latin typeface="Calibri"/>
                <a:cs typeface="Calibri"/>
              </a:rPr>
              <a:t>and each slot </a:t>
            </a:r>
            <a:r>
              <a:rPr sz="1800" spc="-10" dirty="0">
                <a:latin typeface="Calibri"/>
                <a:cs typeface="Calibri"/>
              </a:rPr>
              <a:t>may </a:t>
            </a:r>
            <a:r>
              <a:rPr sz="1800" dirty="0">
                <a:latin typeface="Calibri"/>
                <a:cs typeface="Calibri"/>
              </a:rPr>
              <a:t>hold </a:t>
            </a:r>
            <a:r>
              <a:rPr sz="1800" spc="5" dirty="0">
                <a:latin typeface="Calibri"/>
                <a:cs typeface="Calibri"/>
              </a:rPr>
              <a:t>one </a:t>
            </a:r>
            <a:r>
              <a:rPr sz="1800" spc="-10" dirty="0">
                <a:latin typeface="Calibri"/>
                <a:cs typeface="Calibri"/>
              </a:rPr>
              <a:t>data </a:t>
            </a:r>
            <a:r>
              <a:rPr sz="1800" spc="-5" dirty="0">
                <a:latin typeface="Calibri"/>
                <a:cs typeface="Calibri"/>
              </a:rPr>
              <a:t>unit. Producer </a:t>
            </a:r>
            <a:r>
              <a:rPr sz="1800" spc="10" dirty="0">
                <a:latin typeface="Calibri"/>
                <a:cs typeface="Calibri"/>
              </a:rPr>
              <a:t>and </a:t>
            </a:r>
            <a:r>
              <a:rPr sz="1800" spc="15" dirty="0">
                <a:latin typeface="Calibri"/>
                <a:cs typeface="Calibri"/>
              </a:rPr>
              <a:t> </a:t>
            </a:r>
            <a:r>
              <a:rPr sz="1800" spc="-5" dirty="0">
                <a:latin typeface="Calibri"/>
                <a:cs typeface="Calibri"/>
              </a:rPr>
              <a:t>Consumer </a:t>
            </a:r>
            <a:r>
              <a:rPr sz="1800" dirty="0">
                <a:latin typeface="Calibri"/>
                <a:cs typeface="Calibri"/>
              </a:rPr>
              <a:t>are the </a:t>
            </a:r>
            <a:r>
              <a:rPr sz="1800" spc="-10" dirty="0">
                <a:latin typeface="Calibri"/>
                <a:cs typeface="Calibri"/>
              </a:rPr>
              <a:t>two operations that are </a:t>
            </a:r>
            <a:r>
              <a:rPr sz="1800" spc="-5" dirty="0">
                <a:latin typeface="Calibri"/>
                <a:cs typeface="Calibri"/>
              </a:rPr>
              <a:t>using </a:t>
            </a:r>
            <a:r>
              <a:rPr sz="1800" dirty="0">
                <a:latin typeface="Calibri"/>
                <a:cs typeface="Calibri"/>
              </a:rPr>
              <a:t>the </a:t>
            </a:r>
            <a:r>
              <a:rPr sz="1800" spc="-40" dirty="0">
                <a:latin typeface="Calibri"/>
                <a:cs typeface="Calibri"/>
              </a:rPr>
              <a:t>buffer. </a:t>
            </a:r>
            <a:r>
              <a:rPr sz="1800" dirty="0">
                <a:latin typeface="Calibri"/>
                <a:cs typeface="Calibri"/>
              </a:rPr>
              <a:t>Both </a:t>
            </a:r>
            <a:r>
              <a:rPr sz="1800" spc="-5" dirty="0">
                <a:latin typeface="Calibri"/>
                <a:cs typeface="Calibri"/>
              </a:rPr>
              <a:t>the producer </a:t>
            </a:r>
            <a:r>
              <a:rPr sz="1800" dirty="0">
                <a:latin typeface="Calibri"/>
                <a:cs typeface="Calibri"/>
              </a:rPr>
              <a:t>and the </a:t>
            </a:r>
            <a:r>
              <a:rPr sz="1800" spc="5" dirty="0">
                <a:latin typeface="Calibri"/>
                <a:cs typeface="Calibri"/>
              </a:rPr>
              <a:t> </a:t>
            </a:r>
            <a:r>
              <a:rPr sz="1800" spc="-10" dirty="0">
                <a:latin typeface="Calibri"/>
                <a:cs typeface="Calibri"/>
              </a:rPr>
              <a:t>consumer</a:t>
            </a:r>
            <a:r>
              <a:rPr sz="1800" spc="45" dirty="0">
                <a:latin typeface="Calibri"/>
                <a:cs typeface="Calibri"/>
              </a:rPr>
              <a:t> </a:t>
            </a:r>
            <a:r>
              <a:rPr sz="1800" spc="-15" dirty="0">
                <a:latin typeface="Calibri"/>
                <a:cs typeface="Calibri"/>
              </a:rPr>
              <a:t>attempt</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enter</a:t>
            </a:r>
            <a:r>
              <a:rPr sz="1800" spc="45" dirty="0">
                <a:latin typeface="Calibri"/>
                <a:cs typeface="Calibri"/>
              </a:rPr>
              <a:t> </a:t>
            </a:r>
            <a:r>
              <a:rPr sz="1800" spc="-5" dirty="0">
                <a:latin typeface="Calibri"/>
                <a:cs typeface="Calibri"/>
              </a:rPr>
              <a:t>and</a:t>
            </a:r>
            <a:r>
              <a:rPr sz="1800" spc="35" dirty="0">
                <a:latin typeface="Calibri"/>
                <a:cs typeface="Calibri"/>
              </a:rPr>
              <a:t> </a:t>
            </a:r>
            <a:r>
              <a:rPr sz="1800" spc="-15" dirty="0">
                <a:latin typeface="Calibri"/>
                <a:cs typeface="Calibri"/>
              </a:rPr>
              <a:t>delete</a:t>
            </a:r>
            <a:r>
              <a:rPr sz="1800" spc="40" dirty="0">
                <a:latin typeface="Calibri"/>
                <a:cs typeface="Calibri"/>
              </a:rPr>
              <a:t> </a:t>
            </a:r>
            <a:r>
              <a:rPr sz="1800" spc="-15" dirty="0">
                <a:latin typeface="Calibri"/>
                <a:cs typeface="Calibri"/>
              </a:rPr>
              <a:t>data.</a:t>
            </a:r>
            <a:endParaRPr sz="1800">
              <a:latin typeface="Calibri"/>
              <a:cs typeface="Calibri"/>
            </a:endParaRPr>
          </a:p>
          <a:p>
            <a:pPr marL="12700">
              <a:lnSpc>
                <a:spcPct val="100000"/>
              </a:lnSpc>
              <a:spcBef>
                <a:spcPts val="5"/>
              </a:spcBef>
            </a:pPr>
            <a:r>
              <a:rPr sz="1800" b="1" spc="-10" dirty="0">
                <a:latin typeface="Calibri"/>
                <a:cs typeface="Calibri"/>
              </a:rPr>
              <a:t>Solution:</a:t>
            </a:r>
            <a:endParaRPr sz="1800">
              <a:latin typeface="Calibri"/>
              <a:cs typeface="Calibri"/>
            </a:endParaRPr>
          </a:p>
          <a:p>
            <a:pPr marL="12700">
              <a:lnSpc>
                <a:spcPct val="100000"/>
              </a:lnSpc>
            </a:pPr>
            <a:r>
              <a:rPr sz="1800" spc="-35" dirty="0">
                <a:latin typeface="Calibri"/>
                <a:cs typeface="Calibri"/>
              </a:rPr>
              <a:t>Now,</a:t>
            </a:r>
            <a:r>
              <a:rPr sz="1800" spc="535" dirty="0">
                <a:latin typeface="Calibri"/>
                <a:cs typeface="Calibri"/>
              </a:rPr>
              <a:t> </a:t>
            </a:r>
            <a:r>
              <a:rPr sz="1800" spc="-10" dirty="0">
                <a:latin typeface="Calibri"/>
                <a:cs typeface="Calibri"/>
              </a:rPr>
              <a:t>we</a:t>
            </a:r>
            <a:r>
              <a:rPr sz="1800" spc="520" dirty="0">
                <a:latin typeface="Calibri"/>
                <a:cs typeface="Calibri"/>
              </a:rPr>
              <a:t> </a:t>
            </a:r>
            <a:r>
              <a:rPr sz="1800" spc="-10" dirty="0">
                <a:latin typeface="Calibri"/>
                <a:cs typeface="Calibri"/>
              </a:rPr>
              <a:t>are</a:t>
            </a:r>
            <a:r>
              <a:rPr sz="1800" spc="525" dirty="0">
                <a:latin typeface="Calibri"/>
                <a:cs typeface="Calibri"/>
              </a:rPr>
              <a:t> </a:t>
            </a:r>
            <a:r>
              <a:rPr sz="1800" spc="-10" dirty="0">
                <a:latin typeface="Calibri"/>
                <a:cs typeface="Calibri"/>
              </a:rPr>
              <a:t>going</a:t>
            </a:r>
            <a:r>
              <a:rPr sz="1800" spc="550" dirty="0">
                <a:latin typeface="Calibri"/>
                <a:cs typeface="Calibri"/>
              </a:rPr>
              <a:t> </a:t>
            </a:r>
            <a:r>
              <a:rPr sz="1800" spc="-15" dirty="0">
                <a:latin typeface="Calibri"/>
                <a:cs typeface="Calibri"/>
              </a:rPr>
              <a:t>to</a:t>
            </a:r>
            <a:r>
              <a:rPr sz="1800" spc="540" dirty="0">
                <a:latin typeface="Calibri"/>
                <a:cs typeface="Calibri"/>
              </a:rPr>
              <a:t> </a:t>
            </a:r>
            <a:r>
              <a:rPr sz="1800" spc="-10" dirty="0">
                <a:latin typeface="Calibri"/>
                <a:cs typeface="Calibri"/>
              </a:rPr>
              <a:t>solve</a:t>
            </a:r>
            <a:r>
              <a:rPr sz="1800" spc="525" dirty="0">
                <a:latin typeface="Calibri"/>
                <a:cs typeface="Calibri"/>
              </a:rPr>
              <a:t> </a:t>
            </a:r>
            <a:r>
              <a:rPr sz="1800" dirty="0">
                <a:latin typeface="Calibri"/>
                <a:cs typeface="Calibri"/>
              </a:rPr>
              <a:t>the</a:t>
            </a:r>
            <a:r>
              <a:rPr sz="1800" spc="545" dirty="0">
                <a:latin typeface="Calibri"/>
                <a:cs typeface="Calibri"/>
              </a:rPr>
              <a:t> </a:t>
            </a:r>
            <a:r>
              <a:rPr sz="1800" spc="-10" dirty="0">
                <a:latin typeface="Calibri"/>
                <a:cs typeface="Calibri"/>
              </a:rPr>
              <a:t>problem</a:t>
            </a:r>
            <a:r>
              <a:rPr sz="1800" spc="520" dirty="0">
                <a:latin typeface="Calibri"/>
                <a:cs typeface="Calibri"/>
              </a:rPr>
              <a:t> </a:t>
            </a:r>
            <a:r>
              <a:rPr sz="1800" spc="-5" dirty="0">
                <a:latin typeface="Calibri"/>
                <a:cs typeface="Calibri"/>
              </a:rPr>
              <a:t>faced</a:t>
            </a:r>
            <a:r>
              <a:rPr sz="1800" spc="535" dirty="0">
                <a:latin typeface="Calibri"/>
                <a:cs typeface="Calibri"/>
              </a:rPr>
              <a:t> </a:t>
            </a:r>
            <a:r>
              <a:rPr sz="1800" spc="-5" dirty="0">
                <a:latin typeface="Calibri"/>
                <a:cs typeface="Calibri"/>
              </a:rPr>
              <a:t>in</a:t>
            </a:r>
            <a:r>
              <a:rPr sz="1800" spc="525" dirty="0">
                <a:latin typeface="Calibri"/>
                <a:cs typeface="Calibri"/>
              </a:rPr>
              <a:t> </a:t>
            </a:r>
            <a:r>
              <a:rPr sz="1800" dirty="0">
                <a:latin typeface="Calibri"/>
                <a:cs typeface="Calibri"/>
              </a:rPr>
              <a:t>the</a:t>
            </a:r>
            <a:r>
              <a:rPr sz="1800" spc="525" dirty="0">
                <a:latin typeface="Calibri"/>
                <a:cs typeface="Calibri"/>
              </a:rPr>
              <a:t> </a:t>
            </a:r>
            <a:r>
              <a:rPr sz="1800" spc="5" dirty="0">
                <a:latin typeface="Calibri"/>
                <a:cs typeface="Calibri"/>
              </a:rPr>
              <a:t>Bound </a:t>
            </a:r>
            <a:r>
              <a:rPr sz="1800" spc="120" dirty="0">
                <a:latin typeface="Calibri"/>
                <a:cs typeface="Calibri"/>
              </a:rPr>
              <a:t> </a:t>
            </a:r>
            <a:r>
              <a:rPr sz="1800" spc="-15" dirty="0">
                <a:latin typeface="Calibri"/>
                <a:cs typeface="Calibri"/>
              </a:rPr>
              <a:t>Buffer</a:t>
            </a:r>
            <a:r>
              <a:rPr sz="1800" spc="530" dirty="0">
                <a:latin typeface="Calibri"/>
                <a:cs typeface="Calibri"/>
              </a:rPr>
              <a:t> </a:t>
            </a:r>
            <a:r>
              <a:rPr sz="1800" spc="5" dirty="0">
                <a:latin typeface="Calibri"/>
                <a:cs typeface="Calibri"/>
              </a:rPr>
              <a:t>or </a:t>
            </a:r>
            <a:r>
              <a:rPr sz="1800" spc="110" dirty="0">
                <a:latin typeface="Calibri"/>
                <a:cs typeface="Calibri"/>
              </a:rPr>
              <a:t> </a:t>
            </a:r>
            <a:r>
              <a:rPr sz="1800" spc="-10" dirty="0">
                <a:latin typeface="Calibri"/>
                <a:cs typeface="Calibri"/>
              </a:rPr>
              <a:t>Producer</a:t>
            </a:r>
            <a:endParaRPr sz="1800">
              <a:latin typeface="Calibri"/>
              <a:cs typeface="Calibri"/>
            </a:endParaRPr>
          </a:p>
          <a:p>
            <a:pPr marL="12700">
              <a:lnSpc>
                <a:spcPct val="100000"/>
              </a:lnSpc>
            </a:pPr>
            <a:r>
              <a:rPr sz="1800" spc="-5" dirty="0">
                <a:latin typeface="Calibri"/>
                <a:cs typeface="Calibri"/>
              </a:rPr>
              <a:t>Consumer</a:t>
            </a:r>
            <a:r>
              <a:rPr sz="1800" spc="20" dirty="0">
                <a:latin typeface="Calibri"/>
                <a:cs typeface="Calibri"/>
              </a:rPr>
              <a:t> </a:t>
            </a:r>
            <a:r>
              <a:rPr sz="1800" spc="-10" dirty="0">
                <a:latin typeface="Calibri"/>
                <a:cs typeface="Calibri"/>
              </a:rPr>
              <a:t>Problem.</a:t>
            </a:r>
            <a:endParaRPr sz="1800">
              <a:latin typeface="Calibri"/>
              <a:cs typeface="Calibri"/>
            </a:endParaRPr>
          </a:p>
          <a:p>
            <a:pPr marL="88900">
              <a:lnSpc>
                <a:spcPct val="100000"/>
              </a:lnSpc>
              <a:spcBef>
                <a:spcPts val="965"/>
              </a:spcBef>
            </a:pPr>
            <a:r>
              <a:rPr sz="1800" spc="-35" dirty="0">
                <a:latin typeface="Calibri"/>
                <a:cs typeface="Calibri"/>
              </a:rPr>
              <a:t>We</a:t>
            </a:r>
            <a:r>
              <a:rPr sz="1800" spc="185" dirty="0">
                <a:latin typeface="Calibri"/>
                <a:cs typeface="Calibri"/>
              </a:rPr>
              <a:t> </a:t>
            </a:r>
            <a:r>
              <a:rPr sz="1800" spc="-5" dirty="0">
                <a:latin typeface="Calibri"/>
                <a:cs typeface="Calibri"/>
              </a:rPr>
              <a:t>already</a:t>
            </a:r>
            <a:r>
              <a:rPr sz="1800" spc="200" dirty="0">
                <a:latin typeface="Calibri"/>
                <a:cs typeface="Calibri"/>
              </a:rPr>
              <a:t> </a:t>
            </a:r>
            <a:r>
              <a:rPr sz="1800" spc="-5" dirty="0">
                <a:latin typeface="Calibri"/>
                <a:cs typeface="Calibri"/>
              </a:rPr>
              <a:t>know</a:t>
            </a:r>
            <a:r>
              <a:rPr sz="1800" spc="200" dirty="0">
                <a:latin typeface="Calibri"/>
                <a:cs typeface="Calibri"/>
              </a:rPr>
              <a:t> </a:t>
            </a:r>
            <a:r>
              <a:rPr sz="1800" spc="-10" dirty="0">
                <a:latin typeface="Calibri"/>
                <a:cs typeface="Calibri"/>
              </a:rPr>
              <a:t>that</a:t>
            </a:r>
            <a:r>
              <a:rPr sz="1800" spc="185" dirty="0">
                <a:latin typeface="Calibri"/>
                <a:cs typeface="Calibri"/>
              </a:rPr>
              <a:t> </a:t>
            </a:r>
            <a:r>
              <a:rPr sz="1800" spc="-5" dirty="0">
                <a:latin typeface="Calibri"/>
                <a:cs typeface="Calibri"/>
              </a:rPr>
              <a:t>the</a:t>
            </a:r>
            <a:r>
              <a:rPr sz="1800" spc="210" dirty="0">
                <a:latin typeface="Calibri"/>
                <a:cs typeface="Calibri"/>
              </a:rPr>
              <a:t> </a:t>
            </a:r>
            <a:r>
              <a:rPr sz="1800" dirty="0">
                <a:latin typeface="Calibri"/>
                <a:cs typeface="Calibri"/>
              </a:rPr>
              <a:t>duty</a:t>
            </a:r>
            <a:r>
              <a:rPr sz="1800" spc="190" dirty="0">
                <a:latin typeface="Calibri"/>
                <a:cs typeface="Calibri"/>
              </a:rPr>
              <a:t> </a:t>
            </a:r>
            <a:r>
              <a:rPr sz="1800" spc="5" dirty="0">
                <a:latin typeface="Calibri"/>
                <a:cs typeface="Calibri"/>
              </a:rPr>
              <a:t>of</a:t>
            </a:r>
            <a:r>
              <a:rPr sz="1800" spc="195" dirty="0">
                <a:latin typeface="Calibri"/>
                <a:cs typeface="Calibri"/>
              </a:rPr>
              <a:t> </a:t>
            </a:r>
            <a:r>
              <a:rPr sz="1800" spc="-5" dirty="0">
                <a:latin typeface="Calibri"/>
                <a:cs typeface="Calibri"/>
              </a:rPr>
              <a:t>the</a:t>
            </a:r>
            <a:r>
              <a:rPr sz="1800" spc="185" dirty="0">
                <a:latin typeface="Calibri"/>
                <a:cs typeface="Calibri"/>
              </a:rPr>
              <a:t> </a:t>
            </a:r>
            <a:r>
              <a:rPr sz="1800" spc="-10" dirty="0">
                <a:latin typeface="Calibri"/>
                <a:cs typeface="Calibri"/>
              </a:rPr>
              <a:t>Producer</a:t>
            </a:r>
            <a:r>
              <a:rPr sz="1800" spc="195" dirty="0">
                <a:latin typeface="Calibri"/>
                <a:cs typeface="Calibri"/>
              </a:rPr>
              <a:t> </a:t>
            </a:r>
            <a:r>
              <a:rPr sz="1800" spc="-5" dirty="0">
                <a:latin typeface="Calibri"/>
                <a:cs typeface="Calibri"/>
              </a:rPr>
              <a:t>is</a:t>
            </a:r>
            <a:r>
              <a:rPr sz="1800" spc="185" dirty="0">
                <a:latin typeface="Calibri"/>
                <a:cs typeface="Calibri"/>
              </a:rPr>
              <a:t> </a:t>
            </a:r>
            <a:r>
              <a:rPr sz="1800" spc="-15" dirty="0">
                <a:latin typeface="Calibri"/>
                <a:cs typeface="Calibri"/>
              </a:rPr>
              <a:t>to</a:t>
            </a:r>
            <a:r>
              <a:rPr sz="1800" spc="204" dirty="0">
                <a:latin typeface="Calibri"/>
                <a:cs typeface="Calibri"/>
              </a:rPr>
              <a:t> </a:t>
            </a:r>
            <a:r>
              <a:rPr sz="1800" spc="-10" dirty="0">
                <a:latin typeface="Calibri"/>
                <a:cs typeface="Calibri"/>
              </a:rPr>
              <a:t>enter</a:t>
            </a:r>
            <a:r>
              <a:rPr sz="1800" spc="210" dirty="0">
                <a:latin typeface="Calibri"/>
                <a:cs typeface="Calibri"/>
              </a:rPr>
              <a:t> </a:t>
            </a:r>
            <a:r>
              <a:rPr sz="1800" spc="-20" dirty="0">
                <a:latin typeface="Calibri"/>
                <a:cs typeface="Calibri"/>
              </a:rPr>
              <a:t>data</a:t>
            </a:r>
            <a:r>
              <a:rPr sz="1800" spc="215" dirty="0">
                <a:latin typeface="Calibri"/>
                <a:cs typeface="Calibri"/>
              </a:rPr>
              <a:t> </a:t>
            </a:r>
            <a:r>
              <a:rPr sz="1800" spc="-5" dirty="0">
                <a:latin typeface="Calibri"/>
                <a:cs typeface="Calibri"/>
              </a:rPr>
              <a:t>in</a:t>
            </a:r>
            <a:r>
              <a:rPr sz="1800" spc="180" dirty="0">
                <a:latin typeface="Calibri"/>
                <a:cs typeface="Calibri"/>
              </a:rPr>
              <a:t> </a:t>
            </a:r>
            <a:r>
              <a:rPr sz="1800" spc="-5" dirty="0">
                <a:latin typeface="Calibri"/>
                <a:cs typeface="Calibri"/>
              </a:rPr>
              <a:t>which</a:t>
            </a:r>
            <a:r>
              <a:rPr sz="1800" spc="185" dirty="0">
                <a:latin typeface="Calibri"/>
                <a:cs typeface="Calibri"/>
              </a:rPr>
              <a:t> </a:t>
            </a:r>
            <a:r>
              <a:rPr sz="1800" spc="-5" dirty="0">
                <a:latin typeface="Calibri"/>
                <a:cs typeface="Calibri"/>
              </a:rPr>
              <a:t>ever</a:t>
            </a:r>
            <a:r>
              <a:rPr sz="1800" spc="190" dirty="0">
                <a:latin typeface="Calibri"/>
                <a:cs typeface="Calibri"/>
              </a:rPr>
              <a:t> </a:t>
            </a:r>
            <a:r>
              <a:rPr sz="1800" spc="-5" dirty="0">
                <a:latin typeface="Calibri"/>
                <a:cs typeface="Calibri"/>
              </a:rPr>
              <a:t>area</a:t>
            </a:r>
            <a:endParaRPr sz="1800">
              <a:latin typeface="Calibri"/>
              <a:cs typeface="Calibri"/>
            </a:endParaRPr>
          </a:p>
          <a:p>
            <a:pPr marL="88900">
              <a:lnSpc>
                <a:spcPct val="100000"/>
              </a:lnSpc>
            </a:pPr>
            <a:r>
              <a:rPr sz="1800" spc="-10" dirty="0">
                <a:latin typeface="Calibri"/>
                <a:cs typeface="Calibri"/>
              </a:rPr>
              <a:t>possible.</a:t>
            </a:r>
            <a:endParaRPr sz="1800">
              <a:latin typeface="Calibri"/>
              <a:cs typeface="Calibri"/>
            </a:endParaRPr>
          </a:p>
          <a:p>
            <a:pPr marL="88900">
              <a:lnSpc>
                <a:spcPct val="100000"/>
              </a:lnSpc>
            </a:pPr>
            <a:r>
              <a:rPr sz="1800" spc="-5" dirty="0">
                <a:latin typeface="Calibri"/>
                <a:cs typeface="Calibri"/>
              </a:rPr>
              <a:t>The</a:t>
            </a:r>
            <a:r>
              <a:rPr sz="1800" spc="229" dirty="0">
                <a:latin typeface="Calibri"/>
                <a:cs typeface="Calibri"/>
              </a:rPr>
              <a:t> </a:t>
            </a:r>
            <a:r>
              <a:rPr sz="1800" spc="-5" dirty="0">
                <a:latin typeface="Calibri"/>
                <a:cs typeface="Calibri"/>
              </a:rPr>
              <a:t>duty</a:t>
            </a:r>
            <a:r>
              <a:rPr sz="1800" spc="245" dirty="0">
                <a:latin typeface="Calibri"/>
                <a:cs typeface="Calibri"/>
              </a:rPr>
              <a:t> </a:t>
            </a:r>
            <a:r>
              <a:rPr sz="1800" spc="5" dirty="0">
                <a:latin typeface="Calibri"/>
                <a:cs typeface="Calibri"/>
              </a:rPr>
              <a:t>of</a:t>
            </a:r>
            <a:r>
              <a:rPr sz="1800" spc="245" dirty="0">
                <a:latin typeface="Calibri"/>
                <a:cs typeface="Calibri"/>
              </a:rPr>
              <a:t> </a:t>
            </a:r>
            <a:r>
              <a:rPr sz="1800" spc="-5" dirty="0">
                <a:latin typeface="Calibri"/>
                <a:cs typeface="Calibri"/>
              </a:rPr>
              <a:t>Consumer</a:t>
            </a:r>
            <a:r>
              <a:rPr sz="1800" spc="245" dirty="0">
                <a:latin typeface="Calibri"/>
                <a:cs typeface="Calibri"/>
              </a:rPr>
              <a:t> </a:t>
            </a:r>
            <a:r>
              <a:rPr sz="1800" spc="-5" dirty="0">
                <a:latin typeface="Calibri"/>
                <a:cs typeface="Calibri"/>
              </a:rPr>
              <a:t>is</a:t>
            </a:r>
            <a:r>
              <a:rPr sz="1800" spc="235" dirty="0">
                <a:latin typeface="Calibri"/>
                <a:cs typeface="Calibri"/>
              </a:rPr>
              <a:t> </a:t>
            </a:r>
            <a:r>
              <a:rPr sz="1800" spc="-15" dirty="0">
                <a:latin typeface="Calibri"/>
                <a:cs typeface="Calibri"/>
              </a:rPr>
              <a:t>to</a:t>
            </a:r>
            <a:r>
              <a:rPr sz="1800" spc="250" dirty="0">
                <a:latin typeface="Calibri"/>
                <a:cs typeface="Calibri"/>
              </a:rPr>
              <a:t> </a:t>
            </a:r>
            <a:r>
              <a:rPr sz="1800" spc="-10" dirty="0">
                <a:latin typeface="Calibri"/>
                <a:cs typeface="Calibri"/>
              </a:rPr>
              <a:t>remove</a:t>
            </a:r>
            <a:r>
              <a:rPr sz="1800" spc="235" dirty="0">
                <a:latin typeface="Calibri"/>
                <a:cs typeface="Calibri"/>
              </a:rPr>
              <a:t> </a:t>
            </a:r>
            <a:r>
              <a:rPr sz="1800" spc="-5" dirty="0">
                <a:latin typeface="Calibri"/>
                <a:cs typeface="Calibri"/>
              </a:rPr>
              <a:t>the</a:t>
            </a:r>
            <a:r>
              <a:rPr sz="1800" spc="235" dirty="0">
                <a:latin typeface="Calibri"/>
                <a:cs typeface="Calibri"/>
              </a:rPr>
              <a:t> </a:t>
            </a:r>
            <a:r>
              <a:rPr sz="1800" spc="-20" dirty="0">
                <a:latin typeface="Calibri"/>
                <a:cs typeface="Calibri"/>
              </a:rPr>
              <a:t>data</a:t>
            </a:r>
            <a:r>
              <a:rPr sz="1800" spc="270" dirty="0">
                <a:latin typeface="Calibri"/>
                <a:cs typeface="Calibri"/>
              </a:rPr>
              <a:t> </a:t>
            </a:r>
            <a:r>
              <a:rPr sz="1800" spc="-5" dirty="0">
                <a:latin typeface="Calibri"/>
                <a:cs typeface="Calibri"/>
              </a:rPr>
              <a:t>produced</a:t>
            </a:r>
            <a:r>
              <a:rPr sz="1800" spc="240" dirty="0">
                <a:latin typeface="Calibri"/>
                <a:cs typeface="Calibri"/>
              </a:rPr>
              <a:t> </a:t>
            </a:r>
            <a:r>
              <a:rPr sz="1800" spc="-5" dirty="0">
                <a:latin typeface="Calibri"/>
                <a:cs typeface="Calibri"/>
              </a:rPr>
              <a:t>by</a:t>
            </a:r>
            <a:r>
              <a:rPr sz="1800" spc="245" dirty="0">
                <a:latin typeface="Calibri"/>
                <a:cs typeface="Calibri"/>
              </a:rPr>
              <a:t> </a:t>
            </a:r>
            <a:r>
              <a:rPr sz="1800" dirty="0">
                <a:latin typeface="Calibri"/>
                <a:cs typeface="Calibri"/>
              </a:rPr>
              <a:t>the</a:t>
            </a:r>
            <a:r>
              <a:rPr sz="1800" spc="235" dirty="0">
                <a:latin typeface="Calibri"/>
                <a:cs typeface="Calibri"/>
              </a:rPr>
              <a:t> </a:t>
            </a:r>
            <a:r>
              <a:rPr sz="1800" spc="-10" dirty="0">
                <a:latin typeface="Calibri"/>
                <a:cs typeface="Calibri"/>
              </a:rPr>
              <a:t>Producer</a:t>
            </a:r>
            <a:r>
              <a:rPr sz="1800" spc="245" dirty="0">
                <a:latin typeface="Calibri"/>
                <a:cs typeface="Calibri"/>
              </a:rPr>
              <a:t> </a:t>
            </a:r>
            <a:r>
              <a:rPr sz="1800" spc="5" dirty="0">
                <a:latin typeface="Calibri"/>
                <a:cs typeface="Calibri"/>
              </a:rPr>
              <a:t>or</a:t>
            </a:r>
            <a:r>
              <a:rPr sz="1800" spc="235" dirty="0">
                <a:latin typeface="Calibri"/>
                <a:cs typeface="Calibri"/>
              </a:rPr>
              <a:t> </a:t>
            </a:r>
            <a:r>
              <a:rPr sz="1800" spc="-10" dirty="0">
                <a:latin typeface="Calibri"/>
                <a:cs typeface="Calibri"/>
              </a:rPr>
              <a:t>already</a:t>
            </a:r>
            <a:endParaRPr sz="1800">
              <a:latin typeface="Calibri"/>
              <a:cs typeface="Calibri"/>
            </a:endParaRPr>
          </a:p>
          <a:p>
            <a:pPr marL="88900">
              <a:lnSpc>
                <a:spcPct val="100000"/>
              </a:lnSpc>
            </a:pPr>
            <a:r>
              <a:rPr sz="1800" spc="-15" dirty="0">
                <a:latin typeface="Calibri"/>
                <a:cs typeface="Calibri"/>
              </a:rPr>
              <a:t>present</a:t>
            </a:r>
            <a:r>
              <a:rPr sz="1800" spc="60" dirty="0">
                <a:latin typeface="Calibri"/>
                <a:cs typeface="Calibri"/>
              </a:rPr>
              <a:t> </a:t>
            </a:r>
            <a:r>
              <a:rPr sz="1800" spc="-20" dirty="0">
                <a:latin typeface="Calibri"/>
                <a:cs typeface="Calibri"/>
              </a:rPr>
              <a:t>data</a:t>
            </a:r>
            <a:r>
              <a:rPr sz="1800" spc="20" dirty="0">
                <a:latin typeface="Calibri"/>
                <a:cs typeface="Calibri"/>
              </a:rPr>
              <a:t> </a:t>
            </a:r>
            <a:r>
              <a:rPr sz="1800" spc="-10" dirty="0">
                <a:latin typeface="Calibri"/>
                <a:cs typeface="Calibri"/>
              </a:rPr>
              <a:t>where</a:t>
            </a:r>
            <a:r>
              <a:rPr sz="1800" spc="10" dirty="0">
                <a:latin typeface="Calibri"/>
                <a:cs typeface="Calibri"/>
              </a:rPr>
              <a:t> </a:t>
            </a:r>
            <a:r>
              <a:rPr sz="1800" spc="-15" dirty="0">
                <a:latin typeface="Calibri"/>
                <a:cs typeface="Calibri"/>
              </a:rPr>
              <a:t>ever</a:t>
            </a:r>
            <a:r>
              <a:rPr sz="1800" spc="15" dirty="0">
                <a:latin typeface="Calibri"/>
                <a:cs typeface="Calibri"/>
              </a:rPr>
              <a:t> </a:t>
            </a:r>
            <a:r>
              <a:rPr sz="1800" spc="-10" dirty="0">
                <a:latin typeface="Calibri"/>
                <a:cs typeface="Calibri"/>
              </a:rPr>
              <a:t>possible.</a:t>
            </a:r>
            <a:endParaRPr sz="1800">
              <a:latin typeface="Calibri"/>
              <a:cs typeface="Calibri"/>
            </a:endParaRPr>
          </a:p>
          <a:p>
            <a:pPr marL="88900" marR="159385">
              <a:lnSpc>
                <a:spcPct val="100000"/>
              </a:lnSpc>
              <a:spcBef>
                <a:spcPts val="5"/>
              </a:spcBef>
            </a:pPr>
            <a:r>
              <a:rPr sz="1800" spc="-35" dirty="0">
                <a:latin typeface="Calibri"/>
                <a:cs typeface="Calibri"/>
              </a:rPr>
              <a:t>Now,</a:t>
            </a:r>
            <a:r>
              <a:rPr sz="1800" spc="150" dirty="0">
                <a:latin typeface="Calibri"/>
                <a:cs typeface="Calibri"/>
              </a:rPr>
              <a:t> </a:t>
            </a:r>
            <a:r>
              <a:rPr sz="1800" spc="-5" dirty="0">
                <a:latin typeface="Calibri"/>
                <a:cs typeface="Calibri"/>
              </a:rPr>
              <a:t>let</a:t>
            </a:r>
            <a:r>
              <a:rPr sz="1800" spc="145" dirty="0">
                <a:latin typeface="Calibri"/>
                <a:cs typeface="Calibri"/>
              </a:rPr>
              <a:t> </a:t>
            </a:r>
            <a:r>
              <a:rPr sz="1800" spc="-5" dirty="0">
                <a:latin typeface="Calibri"/>
                <a:cs typeface="Calibri"/>
              </a:rPr>
              <a:t>us</a:t>
            </a:r>
            <a:r>
              <a:rPr sz="1800" spc="160" dirty="0">
                <a:latin typeface="Calibri"/>
                <a:cs typeface="Calibri"/>
              </a:rPr>
              <a:t> </a:t>
            </a:r>
            <a:r>
              <a:rPr sz="1800" spc="-15" dirty="0">
                <a:latin typeface="Calibri"/>
                <a:cs typeface="Calibri"/>
              </a:rPr>
              <a:t>understand</a:t>
            </a:r>
            <a:r>
              <a:rPr sz="1800" spc="170" dirty="0">
                <a:latin typeface="Calibri"/>
                <a:cs typeface="Calibri"/>
              </a:rPr>
              <a:t> </a:t>
            </a:r>
            <a:r>
              <a:rPr sz="1800" spc="-5" dirty="0">
                <a:latin typeface="Calibri"/>
                <a:cs typeface="Calibri"/>
              </a:rPr>
              <a:t>how</a:t>
            </a:r>
            <a:r>
              <a:rPr sz="1800" spc="155" dirty="0">
                <a:latin typeface="Calibri"/>
                <a:cs typeface="Calibri"/>
              </a:rPr>
              <a:t> </a:t>
            </a:r>
            <a:r>
              <a:rPr sz="1800" dirty="0">
                <a:latin typeface="Calibri"/>
                <a:cs typeface="Calibri"/>
              </a:rPr>
              <a:t>these</a:t>
            </a:r>
            <a:r>
              <a:rPr sz="1800" spc="145" dirty="0">
                <a:latin typeface="Calibri"/>
                <a:cs typeface="Calibri"/>
              </a:rPr>
              <a:t> </a:t>
            </a:r>
            <a:r>
              <a:rPr sz="1800" spc="-10" dirty="0">
                <a:latin typeface="Calibri"/>
                <a:cs typeface="Calibri"/>
              </a:rPr>
              <a:t>two</a:t>
            </a:r>
            <a:r>
              <a:rPr sz="1800" spc="155" dirty="0">
                <a:latin typeface="Calibri"/>
                <a:cs typeface="Calibri"/>
              </a:rPr>
              <a:t> </a:t>
            </a:r>
            <a:r>
              <a:rPr sz="1800" spc="-10" dirty="0">
                <a:latin typeface="Calibri"/>
                <a:cs typeface="Calibri"/>
              </a:rPr>
              <a:t>Producers</a:t>
            </a:r>
            <a:r>
              <a:rPr sz="1800" spc="170" dirty="0">
                <a:latin typeface="Calibri"/>
                <a:cs typeface="Calibri"/>
              </a:rPr>
              <a:t> </a:t>
            </a:r>
            <a:r>
              <a:rPr sz="1800" dirty="0">
                <a:latin typeface="Calibri"/>
                <a:cs typeface="Calibri"/>
              </a:rPr>
              <a:t>and</a:t>
            </a:r>
            <a:r>
              <a:rPr sz="1800" spc="140" dirty="0">
                <a:latin typeface="Calibri"/>
                <a:cs typeface="Calibri"/>
              </a:rPr>
              <a:t> </a:t>
            </a:r>
            <a:r>
              <a:rPr sz="1800" spc="-5" dirty="0">
                <a:latin typeface="Calibri"/>
                <a:cs typeface="Calibri"/>
              </a:rPr>
              <a:t>Consumers</a:t>
            </a:r>
            <a:r>
              <a:rPr sz="1800" spc="145" dirty="0">
                <a:latin typeface="Calibri"/>
                <a:cs typeface="Calibri"/>
              </a:rPr>
              <a:t> </a:t>
            </a:r>
            <a:r>
              <a:rPr sz="1800" spc="-10" dirty="0">
                <a:latin typeface="Calibri"/>
                <a:cs typeface="Calibri"/>
              </a:rPr>
              <a:t>are</a:t>
            </a:r>
            <a:r>
              <a:rPr sz="1800" spc="160" dirty="0">
                <a:latin typeface="Calibri"/>
                <a:cs typeface="Calibri"/>
              </a:rPr>
              <a:t> </a:t>
            </a:r>
            <a:r>
              <a:rPr sz="1800" spc="-5" dirty="0">
                <a:latin typeface="Calibri"/>
                <a:cs typeface="Calibri"/>
              </a:rPr>
              <a:t>going</a:t>
            </a:r>
            <a:r>
              <a:rPr sz="1800" spc="170" dirty="0">
                <a:latin typeface="Calibri"/>
                <a:cs typeface="Calibri"/>
              </a:rPr>
              <a:t> </a:t>
            </a:r>
            <a:r>
              <a:rPr sz="1800" spc="-15" dirty="0">
                <a:latin typeface="Calibri"/>
                <a:cs typeface="Calibri"/>
              </a:rPr>
              <a:t>to</a:t>
            </a:r>
            <a:r>
              <a:rPr sz="1800" spc="155" dirty="0">
                <a:latin typeface="Calibri"/>
                <a:cs typeface="Calibri"/>
              </a:rPr>
              <a:t> </a:t>
            </a:r>
            <a:r>
              <a:rPr sz="1800" spc="-5" dirty="0">
                <a:latin typeface="Calibri"/>
                <a:cs typeface="Calibri"/>
              </a:rPr>
              <a:t>work </a:t>
            </a:r>
            <a:r>
              <a:rPr sz="1800" spc="-390" dirty="0">
                <a:latin typeface="Calibri"/>
                <a:cs typeface="Calibri"/>
              </a:rPr>
              <a:t> </a:t>
            </a:r>
            <a:r>
              <a:rPr sz="1800" spc="-5" dirty="0">
                <a:latin typeface="Calibri"/>
                <a:cs typeface="Calibri"/>
              </a:rPr>
              <a:t>along</a:t>
            </a:r>
            <a:r>
              <a:rPr sz="1800" spc="10" dirty="0">
                <a:latin typeface="Calibri"/>
                <a:cs typeface="Calibri"/>
              </a:rPr>
              <a:t> </a:t>
            </a:r>
            <a:r>
              <a:rPr sz="1800" dirty="0">
                <a:latin typeface="Calibri"/>
                <a:cs typeface="Calibri"/>
              </a:rPr>
              <a:t>with</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concepts</a:t>
            </a:r>
            <a:r>
              <a:rPr sz="1800" spc="20" dirty="0">
                <a:latin typeface="Calibri"/>
                <a:cs typeface="Calibri"/>
              </a:rPr>
              <a:t> </a:t>
            </a:r>
            <a:r>
              <a:rPr sz="1800" spc="5" dirty="0">
                <a:latin typeface="Calibri"/>
                <a:cs typeface="Calibri"/>
              </a:rPr>
              <a:t>of </a:t>
            </a:r>
            <a:r>
              <a:rPr sz="1800" spc="-5" dirty="0">
                <a:latin typeface="Calibri"/>
                <a:cs typeface="Calibri"/>
              </a:rPr>
              <a:t>Binary</a:t>
            </a:r>
            <a:r>
              <a:rPr sz="1800" dirty="0">
                <a:latin typeface="Calibri"/>
                <a:cs typeface="Calibri"/>
              </a:rPr>
              <a:t> </a:t>
            </a:r>
            <a:r>
              <a:rPr sz="1800" spc="-5" dirty="0">
                <a:latin typeface="Calibri"/>
                <a:cs typeface="Calibri"/>
              </a:rPr>
              <a:t>and</a:t>
            </a:r>
            <a:r>
              <a:rPr sz="1800" spc="40" dirty="0">
                <a:latin typeface="Calibri"/>
                <a:cs typeface="Calibri"/>
              </a:rPr>
              <a:t> </a:t>
            </a:r>
            <a:r>
              <a:rPr sz="1800" spc="-10" dirty="0">
                <a:latin typeface="Calibri"/>
                <a:cs typeface="Calibri"/>
              </a:rPr>
              <a:t>Counting</a:t>
            </a:r>
            <a:r>
              <a:rPr sz="1800" spc="45" dirty="0">
                <a:latin typeface="Calibri"/>
                <a:cs typeface="Calibri"/>
              </a:rPr>
              <a:t> </a:t>
            </a:r>
            <a:r>
              <a:rPr sz="1800" spc="-10" dirty="0">
                <a:latin typeface="Calibri"/>
                <a:cs typeface="Calibri"/>
              </a:rPr>
              <a:t>Semaphore.</a:t>
            </a:r>
            <a:endParaRPr sz="1800">
              <a:latin typeface="Calibri"/>
              <a:cs typeface="Calibri"/>
            </a:endParaRPr>
          </a:p>
          <a:p>
            <a:pPr marL="88900">
              <a:lnSpc>
                <a:spcPct val="100000"/>
              </a:lnSpc>
            </a:pPr>
            <a:r>
              <a:rPr sz="1800" b="1" spc="-10" dirty="0">
                <a:latin typeface="Calibri"/>
                <a:cs typeface="Calibri"/>
              </a:rPr>
              <a:t>Solving</a:t>
            </a:r>
            <a:r>
              <a:rPr sz="1800" b="1" spc="150" dirty="0">
                <a:latin typeface="Calibri"/>
                <a:cs typeface="Calibri"/>
              </a:rPr>
              <a:t> </a:t>
            </a:r>
            <a:r>
              <a:rPr sz="1800" b="1" spc="-10" dirty="0">
                <a:latin typeface="Calibri"/>
                <a:cs typeface="Calibri"/>
              </a:rPr>
              <a:t>Bound</a:t>
            </a:r>
            <a:r>
              <a:rPr sz="1800" b="1" spc="525" dirty="0">
                <a:latin typeface="Calibri"/>
                <a:cs typeface="Calibri"/>
              </a:rPr>
              <a:t> </a:t>
            </a:r>
            <a:r>
              <a:rPr sz="1800" b="1" spc="-5" dirty="0">
                <a:latin typeface="Calibri"/>
                <a:cs typeface="Calibri"/>
              </a:rPr>
              <a:t>Buffer</a:t>
            </a:r>
            <a:r>
              <a:rPr sz="1800" b="1" spc="535" dirty="0">
                <a:latin typeface="Calibri"/>
                <a:cs typeface="Calibri"/>
              </a:rPr>
              <a:t> </a:t>
            </a:r>
            <a:r>
              <a:rPr sz="1800" b="1" spc="-5" dirty="0">
                <a:latin typeface="Calibri"/>
                <a:cs typeface="Calibri"/>
              </a:rPr>
              <a:t>or</a:t>
            </a:r>
            <a:r>
              <a:rPr sz="1800" b="1" spc="545" dirty="0">
                <a:latin typeface="Calibri"/>
                <a:cs typeface="Calibri"/>
              </a:rPr>
              <a:t> </a:t>
            </a:r>
            <a:r>
              <a:rPr sz="1800" b="1" spc="-15" dirty="0">
                <a:latin typeface="Calibri"/>
                <a:cs typeface="Calibri"/>
              </a:rPr>
              <a:t>Producer</a:t>
            </a:r>
            <a:r>
              <a:rPr sz="1800" b="1" spc="550" dirty="0">
                <a:latin typeface="Calibri"/>
                <a:cs typeface="Calibri"/>
              </a:rPr>
              <a:t> </a:t>
            </a:r>
            <a:r>
              <a:rPr sz="1800" b="1" spc="-10" dirty="0">
                <a:latin typeface="Calibri"/>
                <a:cs typeface="Calibri"/>
              </a:rPr>
              <a:t>Consumer</a:t>
            </a:r>
            <a:r>
              <a:rPr sz="1800" b="1" spc="550" dirty="0">
                <a:latin typeface="Calibri"/>
                <a:cs typeface="Calibri"/>
              </a:rPr>
              <a:t> </a:t>
            </a:r>
            <a:r>
              <a:rPr sz="1800" b="1" spc="-15" dirty="0">
                <a:latin typeface="Calibri"/>
                <a:cs typeface="Calibri"/>
              </a:rPr>
              <a:t>Problem</a:t>
            </a:r>
            <a:r>
              <a:rPr sz="1800" b="1" spc="540" dirty="0">
                <a:latin typeface="Calibri"/>
                <a:cs typeface="Calibri"/>
              </a:rPr>
              <a:t> </a:t>
            </a:r>
            <a:r>
              <a:rPr sz="1800" b="1" spc="-5" dirty="0">
                <a:latin typeface="Calibri"/>
                <a:cs typeface="Calibri"/>
              </a:rPr>
              <a:t>with</a:t>
            </a:r>
            <a:r>
              <a:rPr sz="1800" b="1" spc="505" dirty="0">
                <a:latin typeface="Calibri"/>
                <a:cs typeface="Calibri"/>
              </a:rPr>
              <a:t> </a:t>
            </a:r>
            <a:r>
              <a:rPr sz="1800" b="1" spc="-5" dirty="0">
                <a:latin typeface="Calibri"/>
                <a:cs typeface="Calibri"/>
              </a:rPr>
              <a:t>the</a:t>
            </a:r>
            <a:r>
              <a:rPr sz="1800" b="1" spc="540" dirty="0">
                <a:latin typeface="Calibri"/>
                <a:cs typeface="Calibri"/>
              </a:rPr>
              <a:t> </a:t>
            </a:r>
            <a:r>
              <a:rPr sz="1800" b="1" spc="-10" dirty="0">
                <a:latin typeface="Calibri"/>
                <a:cs typeface="Calibri"/>
              </a:rPr>
              <a:t>help</a:t>
            </a:r>
            <a:r>
              <a:rPr sz="1800" b="1" spc="530" dirty="0">
                <a:latin typeface="Calibri"/>
                <a:cs typeface="Calibri"/>
              </a:rPr>
              <a:t> </a:t>
            </a:r>
            <a:r>
              <a:rPr sz="1800" b="1" spc="-5" dirty="0">
                <a:latin typeface="Calibri"/>
                <a:cs typeface="Calibri"/>
              </a:rPr>
              <a:t>of</a:t>
            </a:r>
            <a:r>
              <a:rPr sz="1800" b="1" spc="545" dirty="0">
                <a:latin typeface="Calibri"/>
                <a:cs typeface="Calibri"/>
              </a:rPr>
              <a:t> </a:t>
            </a:r>
            <a:r>
              <a:rPr sz="1800" b="1" spc="-5" dirty="0">
                <a:latin typeface="Calibri"/>
                <a:cs typeface="Calibri"/>
              </a:rPr>
              <a:t>Binary</a:t>
            </a:r>
            <a:endParaRPr sz="1800">
              <a:latin typeface="Calibri"/>
              <a:cs typeface="Calibri"/>
            </a:endParaRPr>
          </a:p>
          <a:p>
            <a:pPr marL="88900">
              <a:lnSpc>
                <a:spcPct val="100000"/>
              </a:lnSpc>
            </a:pPr>
            <a:r>
              <a:rPr sz="1800" b="1" spc="-10" dirty="0">
                <a:latin typeface="Calibri"/>
                <a:cs typeface="Calibri"/>
              </a:rPr>
              <a:t>Semaphore</a:t>
            </a:r>
            <a:endParaRPr sz="1800">
              <a:latin typeface="Calibri"/>
              <a:cs typeface="Calibri"/>
            </a:endParaRPr>
          </a:p>
          <a:p>
            <a:pPr marL="88900">
              <a:lnSpc>
                <a:spcPct val="100000"/>
              </a:lnSpc>
            </a:pPr>
            <a:r>
              <a:rPr sz="1800" spc="-35" dirty="0">
                <a:latin typeface="Calibri"/>
                <a:cs typeface="Calibri"/>
              </a:rPr>
              <a:t>We</a:t>
            </a:r>
            <a:r>
              <a:rPr sz="1800" spc="20" dirty="0">
                <a:latin typeface="Calibri"/>
                <a:cs typeface="Calibri"/>
              </a:rPr>
              <a:t> </a:t>
            </a:r>
            <a:r>
              <a:rPr sz="1800" spc="-5" dirty="0">
                <a:latin typeface="Calibri"/>
                <a:cs typeface="Calibri"/>
              </a:rPr>
              <a:t>know</a:t>
            </a:r>
            <a:r>
              <a:rPr sz="1800" spc="40" dirty="0">
                <a:latin typeface="Calibri"/>
                <a:cs typeface="Calibri"/>
              </a:rPr>
              <a:t> </a:t>
            </a:r>
            <a:r>
              <a:rPr sz="1800" spc="-10" dirty="0">
                <a:latin typeface="Calibri"/>
                <a:cs typeface="Calibri"/>
              </a:rPr>
              <a:t>that</a:t>
            </a:r>
            <a:r>
              <a:rPr sz="1800" spc="30" dirty="0">
                <a:latin typeface="Calibri"/>
                <a:cs typeface="Calibri"/>
              </a:rPr>
              <a:t> </a:t>
            </a:r>
            <a:r>
              <a:rPr sz="1800" dirty="0">
                <a:latin typeface="Calibri"/>
                <a:cs typeface="Calibri"/>
              </a:rPr>
              <a:t>the</a:t>
            </a:r>
            <a:r>
              <a:rPr sz="1800" spc="50" dirty="0">
                <a:latin typeface="Calibri"/>
                <a:cs typeface="Calibri"/>
              </a:rPr>
              <a:t> </a:t>
            </a:r>
            <a:r>
              <a:rPr sz="1800" dirty="0">
                <a:latin typeface="Calibri"/>
                <a:cs typeface="Calibri"/>
              </a:rPr>
              <a:t>Binary</a:t>
            </a:r>
            <a:r>
              <a:rPr sz="1800" spc="50" dirty="0">
                <a:latin typeface="Calibri"/>
                <a:cs typeface="Calibri"/>
              </a:rPr>
              <a:t> </a:t>
            </a:r>
            <a:r>
              <a:rPr sz="1800" spc="-5" dirty="0">
                <a:latin typeface="Calibri"/>
                <a:cs typeface="Calibri"/>
              </a:rPr>
              <a:t>Semaphore</a:t>
            </a:r>
            <a:r>
              <a:rPr sz="1800" spc="10" dirty="0">
                <a:latin typeface="Calibri"/>
                <a:cs typeface="Calibri"/>
              </a:rPr>
              <a:t> </a:t>
            </a:r>
            <a:r>
              <a:rPr sz="1800" spc="-5" dirty="0">
                <a:latin typeface="Calibri"/>
                <a:cs typeface="Calibri"/>
              </a:rPr>
              <a:t>allows</a:t>
            </a:r>
            <a:r>
              <a:rPr sz="1800" spc="25" dirty="0">
                <a:latin typeface="Calibri"/>
                <a:cs typeface="Calibri"/>
              </a:rPr>
              <a:t> </a:t>
            </a:r>
            <a:r>
              <a:rPr sz="1800" dirty="0">
                <a:latin typeface="Calibri"/>
                <a:cs typeface="Calibri"/>
              </a:rPr>
              <a:t>the</a:t>
            </a:r>
            <a:r>
              <a:rPr sz="1800" spc="50" dirty="0">
                <a:latin typeface="Calibri"/>
                <a:cs typeface="Calibri"/>
              </a:rPr>
              <a:t> </a:t>
            </a:r>
            <a:r>
              <a:rPr sz="1800" spc="-10" dirty="0">
                <a:latin typeface="Calibri"/>
                <a:cs typeface="Calibri"/>
              </a:rPr>
              <a:t>process</a:t>
            </a:r>
            <a:r>
              <a:rPr sz="1800" spc="50" dirty="0">
                <a:latin typeface="Calibri"/>
                <a:cs typeface="Calibri"/>
              </a:rPr>
              <a:t> </a:t>
            </a:r>
            <a:r>
              <a:rPr sz="1800" spc="-15" dirty="0">
                <a:latin typeface="Calibri"/>
                <a:cs typeface="Calibri"/>
              </a:rPr>
              <a:t>to</a:t>
            </a:r>
            <a:r>
              <a:rPr sz="1800" spc="65" dirty="0">
                <a:latin typeface="Calibri"/>
                <a:cs typeface="Calibri"/>
              </a:rPr>
              <a:t> </a:t>
            </a:r>
            <a:r>
              <a:rPr sz="1800" spc="-15" dirty="0">
                <a:latin typeface="Calibri"/>
                <a:cs typeface="Calibri"/>
              </a:rPr>
              <a:t>enter</a:t>
            </a:r>
            <a:r>
              <a:rPr sz="1800" spc="70" dirty="0">
                <a:latin typeface="Calibri"/>
                <a:cs typeface="Calibri"/>
              </a:rPr>
              <a:t> </a:t>
            </a:r>
            <a:r>
              <a:rPr sz="1800" spc="-5" dirty="0">
                <a:latin typeface="Calibri"/>
                <a:cs typeface="Calibri"/>
              </a:rPr>
              <a:t>the</a:t>
            </a:r>
            <a:r>
              <a:rPr sz="1800" spc="45" dirty="0">
                <a:latin typeface="Calibri"/>
                <a:cs typeface="Calibri"/>
              </a:rPr>
              <a:t> </a:t>
            </a:r>
            <a:r>
              <a:rPr sz="1800" spc="-10" dirty="0">
                <a:latin typeface="Calibri"/>
                <a:cs typeface="Calibri"/>
              </a:rPr>
              <a:t>critical</a:t>
            </a:r>
            <a:r>
              <a:rPr sz="1800" spc="50" dirty="0">
                <a:latin typeface="Calibri"/>
                <a:cs typeface="Calibri"/>
              </a:rPr>
              <a:t> </a:t>
            </a:r>
            <a:r>
              <a:rPr sz="1800" dirty="0">
                <a:latin typeface="Calibri"/>
                <a:cs typeface="Calibri"/>
              </a:rPr>
              <a:t>section</a:t>
            </a:r>
            <a:r>
              <a:rPr sz="1800" spc="30" dirty="0">
                <a:latin typeface="Calibri"/>
                <a:cs typeface="Calibri"/>
              </a:rPr>
              <a:t> </a:t>
            </a:r>
            <a:r>
              <a:rPr sz="1800" spc="-10" dirty="0">
                <a:latin typeface="Calibri"/>
                <a:cs typeface="Calibri"/>
              </a:rPr>
              <a:t>if</a:t>
            </a:r>
            <a:endParaRPr sz="1800">
              <a:latin typeface="Calibri"/>
              <a:cs typeface="Calibri"/>
            </a:endParaRPr>
          </a:p>
          <a:p>
            <a:pPr marL="88900">
              <a:lnSpc>
                <a:spcPct val="100000"/>
              </a:lnSpc>
              <a:spcBef>
                <a:spcPts val="5"/>
              </a:spcBef>
            </a:pPr>
            <a:r>
              <a:rPr sz="1800" spc="-5" dirty="0">
                <a:latin typeface="Calibri"/>
                <a:cs typeface="Calibri"/>
              </a:rPr>
              <a:t>the</a:t>
            </a:r>
            <a:r>
              <a:rPr sz="1800" spc="5"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of</a:t>
            </a:r>
            <a:r>
              <a:rPr sz="1800" spc="-5" dirty="0">
                <a:latin typeface="Calibri"/>
                <a:cs typeface="Calibri"/>
              </a:rPr>
              <a:t> Binary</a:t>
            </a:r>
            <a:r>
              <a:rPr sz="1800" spc="15" dirty="0">
                <a:latin typeface="Calibri"/>
                <a:cs typeface="Calibri"/>
              </a:rPr>
              <a:t> </a:t>
            </a:r>
            <a:r>
              <a:rPr sz="1800" spc="-10" dirty="0">
                <a:latin typeface="Calibri"/>
                <a:cs typeface="Calibri"/>
              </a:rPr>
              <a:t>Semaphore</a:t>
            </a:r>
            <a:r>
              <a:rPr sz="1800" spc="4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1.</a:t>
            </a:r>
            <a:endParaRPr sz="1800">
              <a:latin typeface="Calibri"/>
              <a:cs typeface="Calibri"/>
            </a:endParaRPr>
          </a:p>
          <a:p>
            <a:pPr marL="88900">
              <a:lnSpc>
                <a:spcPct val="100000"/>
              </a:lnSpc>
            </a:pPr>
            <a:r>
              <a:rPr sz="1800" spc="-35" dirty="0">
                <a:latin typeface="Calibri"/>
                <a:cs typeface="Calibri"/>
              </a:rPr>
              <a:t>Now,</a:t>
            </a:r>
            <a:r>
              <a:rPr sz="1800" spc="5" dirty="0">
                <a:latin typeface="Calibri"/>
                <a:cs typeface="Calibri"/>
              </a:rPr>
              <a:t> </a:t>
            </a:r>
            <a:r>
              <a:rPr sz="1800" spc="-10" dirty="0">
                <a:latin typeface="Calibri"/>
                <a:cs typeface="Calibri"/>
              </a:rPr>
              <a:t>we are</a:t>
            </a:r>
            <a:r>
              <a:rPr sz="1800" spc="15" dirty="0">
                <a:latin typeface="Calibri"/>
                <a:cs typeface="Calibri"/>
              </a:rPr>
              <a:t> </a:t>
            </a:r>
            <a:r>
              <a:rPr sz="1800" spc="-5" dirty="0">
                <a:latin typeface="Calibri"/>
                <a:cs typeface="Calibri"/>
              </a:rPr>
              <a:t>going</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allow</a:t>
            </a:r>
            <a:r>
              <a:rPr sz="1800" spc="1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writer</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work </a:t>
            </a:r>
            <a:r>
              <a:rPr sz="1800" spc="5" dirty="0">
                <a:latin typeface="Calibri"/>
                <a:cs typeface="Calibri"/>
              </a:rPr>
              <a:t>or</a:t>
            </a:r>
            <a:r>
              <a:rPr sz="1800" spc="20" dirty="0">
                <a:latin typeface="Calibri"/>
                <a:cs typeface="Calibri"/>
              </a:rPr>
              <a:t> </a:t>
            </a:r>
            <a:r>
              <a:rPr sz="1800" spc="-20" dirty="0">
                <a:latin typeface="Calibri"/>
                <a:cs typeface="Calibri"/>
              </a:rPr>
              <a:t>execute</a:t>
            </a:r>
            <a:r>
              <a:rPr sz="1800" spc="20" dirty="0">
                <a:latin typeface="Calibri"/>
                <a:cs typeface="Calibri"/>
              </a:rPr>
              <a:t> </a:t>
            </a:r>
            <a:r>
              <a:rPr sz="1800" spc="-5" dirty="0">
                <a:latin typeface="Calibri"/>
                <a:cs typeface="Calibri"/>
              </a:rPr>
              <a:t>its</a:t>
            </a:r>
            <a:r>
              <a:rPr sz="1800" spc="10" dirty="0">
                <a:latin typeface="Calibri"/>
                <a:cs typeface="Calibri"/>
              </a:rPr>
              <a:t> </a:t>
            </a:r>
            <a:r>
              <a:rPr sz="1800" spc="-10" dirty="0">
                <a:latin typeface="Calibri"/>
                <a:cs typeface="Calibri"/>
              </a:rPr>
              <a:t>task</a:t>
            </a:r>
            <a:r>
              <a:rPr sz="1800" spc="20" dirty="0">
                <a:latin typeface="Calibri"/>
                <a:cs typeface="Calibri"/>
              </a:rPr>
              <a:t> </a:t>
            </a:r>
            <a:r>
              <a:rPr sz="1800" spc="-5" dirty="0">
                <a:latin typeface="Calibri"/>
                <a:cs typeface="Calibri"/>
              </a:rPr>
              <a:t>if</a:t>
            </a:r>
            <a:r>
              <a:rPr sz="1800" spc="2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value</a:t>
            </a:r>
            <a:r>
              <a:rPr sz="1800" spc="20" dirty="0">
                <a:latin typeface="Calibri"/>
                <a:cs typeface="Calibri"/>
              </a:rPr>
              <a:t> </a:t>
            </a:r>
            <a:r>
              <a:rPr sz="1800" spc="5" dirty="0">
                <a:latin typeface="Calibri"/>
                <a:cs typeface="Calibri"/>
              </a:rPr>
              <a:t>of</a:t>
            </a:r>
            <a:r>
              <a:rPr sz="1800" dirty="0">
                <a:latin typeface="Calibri"/>
                <a:cs typeface="Calibri"/>
              </a:rPr>
              <a:t> Binary</a:t>
            </a:r>
            <a:endParaRPr sz="1800">
              <a:latin typeface="Calibri"/>
              <a:cs typeface="Calibri"/>
            </a:endParaRPr>
          </a:p>
          <a:p>
            <a:pPr marL="88900">
              <a:lnSpc>
                <a:spcPct val="100000"/>
              </a:lnSpc>
            </a:pPr>
            <a:r>
              <a:rPr sz="1800" spc="-10" dirty="0">
                <a:latin typeface="Calibri"/>
                <a:cs typeface="Calibri"/>
              </a:rPr>
              <a:t>Semaphore</a:t>
            </a:r>
            <a:r>
              <a:rPr sz="1800" spc="40" dirty="0">
                <a:latin typeface="Calibri"/>
                <a:cs typeface="Calibri"/>
              </a:rPr>
              <a:t> </a:t>
            </a:r>
            <a:r>
              <a:rPr sz="1800" spc="-10" dirty="0">
                <a:latin typeface="Calibri"/>
                <a:cs typeface="Calibri"/>
              </a:rPr>
              <a:t>value</a:t>
            </a:r>
            <a:r>
              <a:rPr sz="1800" spc="2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1.</a:t>
            </a:r>
            <a:r>
              <a:rPr sz="1800" spc="5" dirty="0">
                <a:latin typeface="Calibri"/>
                <a:cs typeface="Calibri"/>
              </a:rPr>
              <a:t> </a:t>
            </a:r>
            <a:r>
              <a:rPr sz="1800" spc="-5" dirty="0">
                <a:latin typeface="Calibri"/>
                <a:cs typeface="Calibri"/>
              </a:rPr>
              <a:t>This allows</a:t>
            </a:r>
            <a:r>
              <a:rPr sz="1800" spc="-10" dirty="0">
                <a:latin typeface="Calibri"/>
                <a:cs typeface="Calibri"/>
              </a:rPr>
              <a:t> that</a:t>
            </a:r>
            <a:r>
              <a:rPr sz="1800" spc="20" dirty="0">
                <a:latin typeface="Calibri"/>
                <a:cs typeface="Calibri"/>
              </a:rPr>
              <a:t> </a:t>
            </a:r>
            <a:r>
              <a:rPr sz="1800" spc="-5" dirty="0">
                <a:latin typeface="Calibri"/>
                <a:cs typeface="Calibri"/>
              </a:rPr>
              <a:t>the</a:t>
            </a:r>
            <a:r>
              <a:rPr sz="1800" spc="40" dirty="0">
                <a:latin typeface="Calibri"/>
                <a:cs typeface="Calibri"/>
              </a:rPr>
              <a:t> </a:t>
            </a:r>
            <a:r>
              <a:rPr sz="1800" spc="-20" dirty="0">
                <a:latin typeface="Calibri"/>
                <a:cs typeface="Calibri"/>
              </a:rPr>
              <a:t>data</a:t>
            </a:r>
            <a:r>
              <a:rPr sz="1800" spc="25" dirty="0">
                <a:latin typeface="Calibri"/>
                <a:cs typeface="Calibri"/>
              </a:rPr>
              <a:t> </a:t>
            </a:r>
            <a:r>
              <a:rPr sz="1800" spc="-10" dirty="0">
                <a:latin typeface="Calibri"/>
                <a:cs typeface="Calibri"/>
              </a:rPr>
              <a:t>changes</a:t>
            </a:r>
            <a:r>
              <a:rPr sz="1800" spc="4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error</a:t>
            </a:r>
            <a:r>
              <a:rPr sz="1800" dirty="0">
                <a:latin typeface="Calibri"/>
                <a:cs typeface="Calibri"/>
              </a:rPr>
              <a:t> </a:t>
            </a:r>
            <a:r>
              <a:rPr sz="1800" spc="-15" dirty="0">
                <a:latin typeface="Calibri"/>
                <a:cs typeface="Calibri"/>
              </a:rPr>
              <a:t>free.</a:t>
            </a:r>
            <a:endParaRPr sz="18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044" y="780415"/>
            <a:ext cx="7691755" cy="4416425"/>
          </a:xfrm>
          <a:prstGeom prst="rect">
            <a:avLst/>
          </a:prstGeom>
        </p:spPr>
        <p:txBody>
          <a:bodyPr vert="horz" wrap="square" lIns="0" tIns="12700" rIns="0" bIns="0" rtlCol="0">
            <a:spAutoFit/>
          </a:bodyPr>
          <a:lstStyle/>
          <a:p>
            <a:pPr marL="12700" marR="5080" algn="just">
              <a:lnSpc>
                <a:spcPct val="100000"/>
              </a:lnSpc>
              <a:spcBef>
                <a:spcPts val="100"/>
              </a:spcBef>
            </a:pPr>
            <a:r>
              <a:rPr sz="1800" spc="-35" dirty="0">
                <a:latin typeface="Calibri"/>
                <a:cs typeface="Calibri"/>
              </a:rPr>
              <a:t>Now, </a:t>
            </a:r>
            <a:r>
              <a:rPr sz="1800" spc="-5" dirty="0">
                <a:latin typeface="Calibri"/>
                <a:cs typeface="Calibri"/>
              </a:rPr>
              <a:t>let us assume that the Producer is </a:t>
            </a:r>
            <a:r>
              <a:rPr sz="1800" spc="-10" dirty="0">
                <a:latin typeface="Calibri"/>
                <a:cs typeface="Calibri"/>
              </a:rPr>
              <a:t>creating </a:t>
            </a:r>
            <a:r>
              <a:rPr sz="1800" dirty="0">
                <a:latin typeface="Calibri"/>
                <a:cs typeface="Calibri"/>
              </a:rPr>
              <a:t>a </a:t>
            </a:r>
            <a:r>
              <a:rPr sz="1800" spc="-20" dirty="0">
                <a:latin typeface="Calibri"/>
                <a:cs typeface="Calibri"/>
              </a:rPr>
              <a:t>few </a:t>
            </a:r>
            <a:r>
              <a:rPr sz="1800" spc="-10" dirty="0">
                <a:latin typeface="Calibri"/>
                <a:cs typeface="Calibri"/>
              </a:rPr>
              <a:t>shared </a:t>
            </a:r>
            <a:r>
              <a:rPr sz="1800" spc="-5" dirty="0">
                <a:latin typeface="Calibri"/>
                <a:cs typeface="Calibri"/>
              </a:rPr>
              <a:t>variables </a:t>
            </a:r>
            <a:r>
              <a:rPr sz="1800" dirty="0">
                <a:latin typeface="Calibri"/>
                <a:cs typeface="Calibri"/>
              </a:rPr>
              <a:t>inside the </a:t>
            </a:r>
            <a:r>
              <a:rPr sz="1800" spc="5" dirty="0">
                <a:latin typeface="Calibri"/>
                <a:cs typeface="Calibri"/>
              </a:rPr>
              <a:t> </a:t>
            </a:r>
            <a:r>
              <a:rPr sz="1800" spc="-5" dirty="0">
                <a:latin typeface="Calibri"/>
                <a:cs typeface="Calibri"/>
              </a:rPr>
              <a:t>critical</a:t>
            </a:r>
            <a:r>
              <a:rPr sz="1800" spc="20" dirty="0">
                <a:latin typeface="Calibri"/>
                <a:cs typeface="Calibri"/>
              </a:rPr>
              <a:t> </a:t>
            </a:r>
            <a:r>
              <a:rPr sz="1800" spc="-5" dirty="0">
                <a:latin typeface="Calibri"/>
                <a:cs typeface="Calibri"/>
              </a:rPr>
              <a:t>section.</a:t>
            </a:r>
            <a:endParaRPr sz="1800">
              <a:latin typeface="Calibri"/>
              <a:cs typeface="Calibri"/>
            </a:endParaRPr>
          </a:p>
          <a:p>
            <a:pPr marL="12700" marR="5080" algn="just">
              <a:lnSpc>
                <a:spcPct val="100000"/>
              </a:lnSpc>
            </a:pPr>
            <a:r>
              <a:rPr sz="1800" spc="-40" dirty="0">
                <a:latin typeface="Calibri"/>
                <a:cs typeface="Calibri"/>
              </a:rPr>
              <a:t>Now, </a:t>
            </a:r>
            <a:r>
              <a:rPr sz="1800" spc="-10" dirty="0">
                <a:latin typeface="Calibri"/>
                <a:cs typeface="Calibri"/>
              </a:rPr>
              <a:t>let us </a:t>
            </a:r>
            <a:r>
              <a:rPr sz="1800" spc="-5" dirty="0">
                <a:latin typeface="Calibri"/>
                <a:cs typeface="Calibri"/>
              </a:rPr>
              <a:t>allow the </a:t>
            </a:r>
            <a:r>
              <a:rPr sz="1800" spc="-10" dirty="0">
                <a:latin typeface="Calibri"/>
                <a:cs typeface="Calibri"/>
              </a:rPr>
              <a:t>process </a:t>
            </a:r>
            <a:r>
              <a:rPr sz="1800" dirty="0">
                <a:latin typeface="Calibri"/>
                <a:cs typeface="Calibri"/>
              </a:rPr>
              <a:t>named </a:t>
            </a:r>
            <a:r>
              <a:rPr sz="1800" spc="-10" dirty="0">
                <a:latin typeface="Calibri"/>
                <a:cs typeface="Calibri"/>
              </a:rPr>
              <a:t>Producer </a:t>
            </a:r>
            <a:r>
              <a:rPr sz="1800" dirty="0">
                <a:latin typeface="Calibri"/>
                <a:cs typeface="Calibri"/>
              </a:rPr>
              <a:t>and </a:t>
            </a:r>
            <a:r>
              <a:rPr sz="1800" spc="-10" dirty="0">
                <a:latin typeface="Calibri"/>
                <a:cs typeface="Calibri"/>
              </a:rPr>
              <a:t>produce new value </a:t>
            </a:r>
            <a:r>
              <a:rPr sz="1800" spc="-5" dirty="0">
                <a:latin typeface="Calibri"/>
                <a:cs typeface="Calibri"/>
              </a:rPr>
              <a:t>inside </a:t>
            </a:r>
            <a:r>
              <a:rPr sz="1800" dirty="0">
                <a:latin typeface="Calibri"/>
                <a:cs typeface="Calibri"/>
              </a:rPr>
              <a:t>the </a:t>
            </a:r>
            <a:r>
              <a:rPr sz="1800" spc="5" dirty="0">
                <a:latin typeface="Calibri"/>
                <a:cs typeface="Calibri"/>
              </a:rPr>
              <a:t> </a:t>
            </a:r>
            <a:r>
              <a:rPr sz="1800" spc="-5" dirty="0">
                <a:latin typeface="Calibri"/>
                <a:cs typeface="Calibri"/>
              </a:rPr>
              <a:t>critical </a:t>
            </a:r>
            <a:r>
              <a:rPr sz="1800" dirty="0">
                <a:latin typeface="Calibri"/>
                <a:cs typeface="Calibri"/>
              </a:rPr>
              <a:t>section </a:t>
            </a:r>
            <a:r>
              <a:rPr sz="1800" spc="-10" dirty="0">
                <a:latin typeface="Calibri"/>
                <a:cs typeface="Calibri"/>
              </a:rPr>
              <a:t>after </a:t>
            </a:r>
            <a:r>
              <a:rPr sz="1800" spc="-5" dirty="0">
                <a:latin typeface="Calibri"/>
                <a:cs typeface="Calibri"/>
              </a:rPr>
              <a:t>entering </a:t>
            </a:r>
            <a:r>
              <a:rPr sz="1800" dirty="0">
                <a:latin typeface="Calibri"/>
                <a:cs typeface="Calibri"/>
              </a:rPr>
              <a:t>the </a:t>
            </a:r>
            <a:r>
              <a:rPr sz="1800" spc="-10" dirty="0">
                <a:latin typeface="Calibri"/>
                <a:cs typeface="Calibri"/>
              </a:rPr>
              <a:t>Critical </a:t>
            </a:r>
            <a:r>
              <a:rPr sz="1800" spc="-5" dirty="0">
                <a:latin typeface="Calibri"/>
                <a:cs typeface="Calibri"/>
              </a:rPr>
              <a:t>Section. </a:t>
            </a:r>
            <a:r>
              <a:rPr sz="1800" spc="5" dirty="0">
                <a:latin typeface="Calibri"/>
                <a:cs typeface="Calibri"/>
              </a:rPr>
              <a:t>The </a:t>
            </a:r>
            <a:r>
              <a:rPr sz="1800" spc="-10" dirty="0">
                <a:latin typeface="Calibri"/>
                <a:cs typeface="Calibri"/>
              </a:rPr>
              <a:t>entry </a:t>
            </a:r>
            <a:r>
              <a:rPr sz="1800" spc="5" dirty="0">
                <a:latin typeface="Calibri"/>
                <a:cs typeface="Calibri"/>
              </a:rPr>
              <a:t>is </a:t>
            </a:r>
            <a:r>
              <a:rPr sz="1800" spc="-5" dirty="0">
                <a:latin typeface="Calibri"/>
                <a:cs typeface="Calibri"/>
              </a:rPr>
              <a:t>accepted </a:t>
            </a:r>
            <a:r>
              <a:rPr sz="1800" dirty="0">
                <a:latin typeface="Calibri"/>
                <a:cs typeface="Calibri"/>
              </a:rPr>
              <a:t>only </a:t>
            </a:r>
            <a:r>
              <a:rPr sz="1800" spc="-5" dirty="0">
                <a:latin typeface="Calibri"/>
                <a:cs typeface="Calibri"/>
              </a:rPr>
              <a:t>if </a:t>
            </a:r>
            <a:r>
              <a:rPr sz="1800" spc="5" dirty="0">
                <a:latin typeface="Calibri"/>
                <a:cs typeface="Calibri"/>
              </a:rPr>
              <a:t>the </a:t>
            </a:r>
            <a:r>
              <a:rPr sz="1800" spc="10" dirty="0">
                <a:latin typeface="Calibri"/>
                <a:cs typeface="Calibri"/>
              </a:rPr>
              <a:t> </a:t>
            </a:r>
            <a:r>
              <a:rPr sz="1800" spc="-10" dirty="0">
                <a:latin typeface="Calibri"/>
                <a:cs typeface="Calibri"/>
              </a:rPr>
              <a:t>value</a:t>
            </a:r>
            <a:r>
              <a:rPr sz="1800" spc="15" dirty="0">
                <a:latin typeface="Calibri"/>
                <a:cs typeface="Calibri"/>
              </a:rPr>
              <a:t> </a:t>
            </a:r>
            <a:r>
              <a:rPr sz="1800" dirty="0">
                <a:latin typeface="Calibri"/>
                <a:cs typeface="Calibri"/>
              </a:rPr>
              <a:t>of </a:t>
            </a:r>
            <a:r>
              <a:rPr sz="1800" spc="-5" dirty="0">
                <a:latin typeface="Calibri"/>
                <a:cs typeface="Calibri"/>
              </a:rPr>
              <a:t>Binary</a:t>
            </a:r>
            <a:r>
              <a:rPr sz="1800" spc="20" dirty="0">
                <a:latin typeface="Calibri"/>
                <a:cs typeface="Calibri"/>
              </a:rPr>
              <a:t> </a:t>
            </a:r>
            <a:r>
              <a:rPr sz="1800" spc="-10" dirty="0">
                <a:latin typeface="Calibri"/>
                <a:cs typeface="Calibri"/>
              </a:rPr>
              <a:t>Semaphore</a:t>
            </a:r>
            <a:r>
              <a:rPr sz="1800" spc="40" dirty="0">
                <a:latin typeface="Calibri"/>
                <a:cs typeface="Calibri"/>
              </a:rPr>
              <a:t> </a:t>
            </a:r>
            <a:r>
              <a:rPr sz="1800" spc="-5" dirty="0">
                <a:latin typeface="Calibri"/>
                <a:cs typeface="Calibri"/>
              </a:rPr>
              <a:t>is</a:t>
            </a:r>
            <a:r>
              <a:rPr sz="1800" spc="-10" dirty="0">
                <a:latin typeface="Calibri"/>
                <a:cs typeface="Calibri"/>
              </a:rPr>
              <a:t> equal</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1.</a:t>
            </a:r>
            <a:endParaRPr sz="1800">
              <a:latin typeface="Calibri"/>
              <a:cs typeface="Calibri"/>
            </a:endParaRPr>
          </a:p>
          <a:p>
            <a:pPr marL="12700" marR="5080" algn="just">
              <a:lnSpc>
                <a:spcPct val="100000"/>
              </a:lnSpc>
              <a:spcBef>
                <a:spcPts val="5"/>
              </a:spcBef>
            </a:pPr>
            <a:r>
              <a:rPr sz="1800" spc="-35" dirty="0">
                <a:latin typeface="Calibri"/>
                <a:cs typeface="Calibri"/>
              </a:rPr>
              <a:t>Now, </a:t>
            </a:r>
            <a:r>
              <a:rPr sz="1800" spc="-5" dirty="0">
                <a:latin typeface="Calibri"/>
                <a:cs typeface="Calibri"/>
              </a:rPr>
              <a:t>let us allow the </a:t>
            </a:r>
            <a:r>
              <a:rPr sz="1800" spc="-10" dirty="0">
                <a:latin typeface="Calibri"/>
                <a:cs typeface="Calibri"/>
              </a:rPr>
              <a:t>process </a:t>
            </a:r>
            <a:r>
              <a:rPr sz="1800" spc="-5" dirty="0">
                <a:latin typeface="Calibri"/>
                <a:cs typeface="Calibri"/>
              </a:rPr>
              <a:t>named Consumer </a:t>
            </a:r>
            <a:r>
              <a:rPr sz="1800" dirty="0">
                <a:latin typeface="Calibri"/>
                <a:cs typeface="Calibri"/>
              </a:rPr>
              <a:t>and </a:t>
            </a:r>
            <a:r>
              <a:rPr sz="1800" spc="-5" dirty="0">
                <a:latin typeface="Calibri"/>
                <a:cs typeface="Calibri"/>
              </a:rPr>
              <a:t>delete </a:t>
            </a:r>
            <a:r>
              <a:rPr sz="1800" dirty="0">
                <a:latin typeface="Calibri"/>
                <a:cs typeface="Calibri"/>
              </a:rPr>
              <a:t>the </a:t>
            </a:r>
            <a:r>
              <a:rPr sz="1800" spc="-10" dirty="0">
                <a:latin typeface="Calibri"/>
                <a:cs typeface="Calibri"/>
              </a:rPr>
              <a:t>processes created </a:t>
            </a:r>
            <a:r>
              <a:rPr sz="1800" spc="-5" dirty="0">
                <a:latin typeface="Calibri"/>
                <a:cs typeface="Calibri"/>
              </a:rPr>
              <a:t> </a:t>
            </a:r>
            <a:r>
              <a:rPr sz="1800" spc="-10" dirty="0">
                <a:latin typeface="Calibri"/>
                <a:cs typeface="Calibri"/>
              </a:rPr>
              <a:t>after entering </a:t>
            </a:r>
            <a:r>
              <a:rPr sz="1800" spc="5" dirty="0">
                <a:latin typeface="Calibri"/>
                <a:cs typeface="Calibri"/>
              </a:rPr>
              <a:t>the </a:t>
            </a:r>
            <a:r>
              <a:rPr sz="1800" spc="-10" dirty="0">
                <a:latin typeface="Calibri"/>
                <a:cs typeface="Calibri"/>
              </a:rPr>
              <a:t>Critical </a:t>
            </a:r>
            <a:r>
              <a:rPr sz="1800" spc="-5" dirty="0">
                <a:latin typeface="Calibri"/>
                <a:cs typeface="Calibri"/>
              </a:rPr>
              <a:t>Section. The </a:t>
            </a:r>
            <a:r>
              <a:rPr sz="1800" spc="-10" dirty="0">
                <a:latin typeface="Calibri"/>
                <a:cs typeface="Calibri"/>
              </a:rPr>
              <a:t>entry </a:t>
            </a:r>
            <a:r>
              <a:rPr sz="1800" spc="-5" dirty="0">
                <a:latin typeface="Calibri"/>
                <a:cs typeface="Calibri"/>
              </a:rPr>
              <a:t>is </a:t>
            </a:r>
            <a:r>
              <a:rPr sz="1800" dirty="0">
                <a:latin typeface="Calibri"/>
                <a:cs typeface="Calibri"/>
              </a:rPr>
              <a:t>accepted </a:t>
            </a:r>
            <a:r>
              <a:rPr sz="1800" spc="-5" dirty="0">
                <a:latin typeface="Calibri"/>
                <a:cs typeface="Calibri"/>
              </a:rPr>
              <a:t>only if </a:t>
            </a:r>
            <a:r>
              <a:rPr sz="1800" dirty="0">
                <a:latin typeface="Calibri"/>
                <a:cs typeface="Calibri"/>
              </a:rPr>
              <a:t>the </a:t>
            </a:r>
            <a:r>
              <a:rPr sz="1800" spc="-10" dirty="0">
                <a:latin typeface="Calibri"/>
                <a:cs typeface="Calibri"/>
              </a:rPr>
              <a:t>value </a:t>
            </a:r>
            <a:r>
              <a:rPr sz="1800" spc="5" dirty="0">
                <a:latin typeface="Calibri"/>
                <a:cs typeface="Calibri"/>
              </a:rPr>
              <a:t>of </a:t>
            </a:r>
            <a:r>
              <a:rPr sz="1800" dirty="0">
                <a:latin typeface="Calibri"/>
                <a:cs typeface="Calibri"/>
              </a:rPr>
              <a:t>Binary </a:t>
            </a:r>
            <a:r>
              <a:rPr sz="1800" spc="5" dirty="0">
                <a:latin typeface="Calibri"/>
                <a:cs typeface="Calibri"/>
              </a:rPr>
              <a:t> </a:t>
            </a:r>
            <a:r>
              <a:rPr sz="1800" spc="-10" dirty="0">
                <a:latin typeface="Calibri"/>
                <a:cs typeface="Calibri"/>
              </a:rPr>
              <a:t>Semaphore</a:t>
            </a:r>
            <a:r>
              <a:rPr sz="1800" spc="3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equal</a:t>
            </a:r>
            <a:r>
              <a:rPr sz="1800" spc="3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1.</a:t>
            </a:r>
            <a:endParaRPr sz="1800">
              <a:latin typeface="Calibri"/>
              <a:cs typeface="Calibri"/>
            </a:endParaRPr>
          </a:p>
          <a:p>
            <a:pPr marL="12700" marR="5080" algn="just">
              <a:lnSpc>
                <a:spcPct val="100000"/>
              </a:lnSpc>
            </a:pPr>
            <a:r>
              <a:rPr sz="1800" spc="-35" dirty="0">
                <a:latin typeface="Calibri"/>
                <a:cs typeface="Calibri"/>
              </a:rPr>
              <a:t>Now, </a:t>
            </a:r>
            <a:r>
              <a:rPr sz="1800" spc="-5" dirty="0">
                <a:latin typeface="Calibri"/>
                <a:cs typeface="Calibri"/>
              </a:rPr>
              <a:t>it is our </a:t>
            </a:r>
            <a:r>
              <a:rPr sz="1800" dirty="0">
                <a:latin typeface="Calibri"/>
                <a:cs typeface="Calibri"/>
              </a:rPr>
              <a:t>duty </a:t>
            </a:r>
            <a:r>
              <a:rPr sz="1800" spc="-15" dirty="0">
                <a:latin typeface="Calibri"/>
                <a:cs typeface="Calibri"/>
              </a:rPr>
              <a:t>to </a:t>
            </a:r>
            <a:r>
              <a:rPr sz="1800" spc="-10" dirty="0">
                <a:latin typeface="Calibri"/>
                <a:cs typeface="Calibri"/>
              </a:rPr>
              <a:t>prevent </a:t>
            </a:r>
            <a:r>
              <a:rPr sz="1800" dirty="0">
                <a:latin typeface="Calibri"/>
                <a:cs typeface="Calibri"/>
              </a:rPr>
              <a:t>the </a:t>
            </a:r>
            <a:r>
              <a:rPr sz="1800" spc="-10" dirty="0">
                <a:latin typeface="Calibri"/>
                <a:cs typeface="Calibri"/>
              </a:rPr>
              <a:t>Producer </a:t>
            </a:r>
            <a:r>
              <a:rPr sz="1800" dirty="0">
                <a:latin typeface="Calibri"/>
                <a:cs typeface="Calibri"/>
              </a:rPr>
              <a:t>and Consumer </a:t>
            </a:r>
            <a:r>
              <a:rPr sz="1800" spc="-10" dirty="0">
                <a:latin typeface="Calibri"/>
                <a:cs typeface="Calibri"/>
              </a:rPr>
              <a:t>gets </a:t>
            </a:r>
            <a:r>
              <a:rPr sz="1800" spc="-15" dirty="0">
                <a:latin typeface="Calibri"/>
                <a:cs typeface="Calibri"/>
              </a:rPr>
              <a:t>executed at </a:t>
            </a:r>
            <a:r>
              <a:rPr sz="1800" spc="10" dirty="0">
                <a:latin typeface="Calibri"/>
                <a:cs typeface="Calibri"/>
              </a:rPr>
              <a:t>the </a:t>
            </a:r>
            <a:r>
              <a:rPr sz="1800" spc="15" dirty="0">
                <a:latin typeface="Calibri"/>
                <a:cs typeface="Calibri"/>
              </a:rPr>
              <a:t> </a:t>
            </a:r>
            <a:r>
              <a:rPr sz="1800" spc="-5" dirty="0">
                <a:latin typeface="Calibri"/>
                <a:cs typeface="Calibri"/>
              </a:rPr>
              <a:t>same time.</a:t>
            </a:r>
            <a:r>
              <a:rPr sz="1800" dirty="0">
                <a:latin typeface="Calibri"/>
                <a:cs typeface="Calibri"/>
              </a:rPr>
              <a:t> </a:t>
            </a:r>
            <a:r>
              <a:rPr sz="1800" spc="-10" dirty="0">
                <a:latin typeface="Calibri"/>
                <a:cs typeface="Calibri"/>
              </a:rPr>
              <a:t>So,</a:t>
            </a:r>
            <a:r>
              <a:rPr sz="1800" spc="-5" dirty="0">
                <a:latin typeface="Calibri"/>
                <a:cs typeface="Calibri"/>
              </a:rPr>
              <a:t> </a:t>
            </a:r>
            <a:r>
              <a:rPr sz="1800" spc="-10" dirty="0">
                <a:latin typeface="Calibri"/>
                <a:cs typeface="Calibri"/>
              </a:rPr>
              <a:t>we </a:t>
            </a:r>
            <a:r>
              <a:rPr sz="1800" spc="-5" dirty="0">
                <a:latin typeface="Calibri"/>
                <a:cs typeface="Calibri"/>
              </a:rPr>
              <a:t>give </a:t>
            </a:r>
            <a:r>
              <a:rPr sz="1800" dirty="0">
                <a:latin typeface="Calibri"/>
                <a:cs typeface="Calibri"/>
              </a:rPr>
              <a:t>the </a:t>
            </a:r>
            <a:r>
              <a:rPr sz="1800" spc="-5" dirty="0">
                <a:latin typeface="Calibri"/>
                <a:cs typeface="Calibri"/>
              </a:rPr>
              <a:t>user </a:t>
            </a:r>
            <a:r>
              <a:rPr sz="1800" dirty="0">
                <a:latin typeface="Calibri"/>
                <a:cs typeface="Calibri"/>
              </a:rPr>
              <a:t>or the </a:t>
            </a:r>
            <a:r>
              <a:rPr sz="1800" spc="-10" dirty="0">
                <a:latin typeface="Calibri"/>
                <a:cs typeface="Calibri"/>
              </a:rPr>
              <a:t>computer</a:t>
            </a:r>
            <a:r>
              <a:rPr sz="1800" spc="-5" dirty="0">
                <a:latin typeface="Calibri"/>
                <a:cs typeface="Calibri"/>
              </a:rPr>
              <a:t> </a:t>
            </a:r>
            <a:r>
              <a:rPr sz="1800" dirty="0">
                <a:latin typeface="Calibri"/>
                <a:cs typeface="Calibri"/>
              </a:rPr>
              <a:t>an </a:t>
            </a:r>
            <a:r>
              <a:rPr sz="1800" spc="-5" dirty="0">
                <a:latin typeface="Calibri"/>
                <a:cs typeface="Calibri"/>
              </a:rPr>
              <a:t>option</a:t>
            </a:r>
            <a:r>
              <a:rPr sz="1800" dirty="0">
                <a:latin typeface="Calibri"/>
                <a:cs typeface="Calibri"/>
              </a:rPr>
              <a:t> </a:t>
            </a:r>
            <a:r>
              <a:rPr sz="1800" spc="-5" dirty="0">
                <a:latin typeface="Calibri"/>
                <a:cs typeface="Calibri"/>
              </a:rPr>
              <a:t>to</a:t>
            </a:r>
            <a:r>
              <a:rPr sz="1800" dirty="0">
                <a:latin typeface="Calibri"/>
                <a:cs typeface="Calibri"/>
              </a:rPr>
              <a:t> </a:t>
            </a:r>
            <a:r>
              <a:rPr sz="1800" spc="-5" dirty="0">
                <a:latin typeface="Calibri"/>
                <a:cs typeface="Calibri"/>
              </a:rPr>
              <a:t>choose which </a:t>
            </a:r>
            <a:r>
              <a:rPr sz="1800" dirty="0">
                <a:latin typeface="Calibri"/>
                <a:cs typeface="Calibri"/>
              </a:rPr>
              <a:t> </a:t>
            </a:r>
            <a:r>
              <a:rPr sz="1800" spc="-10" dirty="0">
                <a:latin typeface="Calibri"/>
                <a:cs typeface="Calibri"/>
              </a:rPr>
              <a:t>operation </a:t>
            </a:r>
            <a:r>
              <a:rPr sz="1800" spc="-15" dirty="0">
                <a:latin typeface="Calibri"/>
                <a:cs typeface="Calibri"/>
              </a:rPr>
              <a:t>to </a:t>
            </a:r>
            <a:r>
              <a:rPr sz="1800" spc="5" dirty="0">
                <a:latin typeface="Calibri"/>
                <a:cs typeface="Calibri"/>
              </a:rPr>
              <a:t>be </a:t>
            </a:r>
            <a:r>
              <a:rPr sz="1800" spc="-5" dirty="0">
                <a:latin typeface="Calibri"/>
                <a:cs typeface="Calibri"/>
              </a:rPr>
              <a:t>performed </a:t>
            </a:r>
            <a:r>
              <a:rPr sz="1800" spc="-15" dirty="0">
                <a:latin typeface="Calibri"/>
                <a:cs typeface="Calibri"/>
              </a:rPr>
              <a:t>at </a:t>
            </a:r>
            <a:r>
              <a:rPr sz="1800" dirty="0">
                <a:latin typeface="Calibri"/>
                <a:cs typeface="Calibri"/>
              </a:rPr>
              <a:t>the </a:t>
            </a:r>
            <a:r>
              <a:rPr sz="1800" spc="-5" dirty="0">
                <a:latin typeface="Calibri"/>
                <a:cs typeface="Calibri"/>
              </a:rPr>
              <a:t>time </a:t>
            </a:r>
            <a:r>
              <a:rPr sz="1800" spc="5" dirty="0">
                <a:latin typeface="Calibri"/>
                <a:cs typeface="Calibri"/>
              </a:rPr>
              <a:t>of </a:t>
            </a:r>
            <a:r>
              <a:rPr sz="1800" spc="-5" dirty="0">
                <a:latin typeface="Calibri"/>
                <a:cs typeface="Calibri"/>
              </a:rPr>
              <a:t>Entering </a:t>
            </a:r>
            <a:r>
              <a:rPr sz="1800" dirty="0">
                <a:latin typeface="Calibri"/>
                <a:cs typeface="Calibri"/>
              </a:rPr>
              <a:t>the </a:t>
            </a:r>
            <a:r>
              <a:rPr sz="1800" spc="-5" dirty="0">
                <a:latin typeface="Calibri"/>
                <a:cs typeface="Calibri"/>
              </a:rPr>
              <a:t>Entry </a:t>
            </a:r>
            <a:r>
              <a:rPr sz="1800" dirty="0">
                <a:latin typeface="Calibri"/>
                <a:cs typeface="Calibri"/>
              </a:rPr>
              <a:t>Section </a:t>
            </a:r>
            <a:r>
              <a:rPr sz="1800" spc="5" dirty="0">
                <a:latin typeface="Calibri"/>
                <a:cs typeface="Calibri"/>
              </a:rPr>
              <a:t>of </a:t>
            </a:r>
            <a:r>
              <a:rPr sz="1800" spc="-5" dirty="0">
                <a:latin typeface="Calibri"/>
                <a:cs typeface="Calibri"/>
              </a:rPr>
              <a:t>the Critical </a:t>
            </a:r>
            <a:r>
              <a:rPr sz="1800" dirty="0">
                <a:latin typeface="Calibri"/>
                <a:cs typeface="Calibri"/>
              </a:rPr>
              <a:t> </a:t>
            </a:r>
            <a:r>
              <a:rPr sz="1800" spc="-5" dirty="0">
                <a:latin typeface="Calibri"/>
                <a:cs typeface="Calibri"/>
              </a:rPr>
              <a:t>Section</a:t>
            </a:r>
            <a:endParaRPr sz="1800">
              <a:latin typeface="Calibri"/>
              <a:cs typeface="Calibri"/>
            </a:endParaRPr>
          </a:p>
          <a:p>
            <a:pPr marL="12700" marR="5080" algn="just">
              <a:lnSpc>
                <a:spcPct val="100000"/>
              </a:lnSpc>
              <a:spcBef>
                <a:spcPts val="5"/>
              </a:spcBef>
            </a:pPr>
            <a:r>
              <a:rPr sz="1800" b="1" spc="-10" dirty="0">
                <a:latin typeface="Calibri"/>
                <a:cs typeface="Calibri"/>
              </a:rPr>
              <a:t>Solving Bound </a:t>
            </a:r>
            <a:r>
              <a:rPr sz="1800" b="1" spc="-5" dirty="0">
                <a:latin typeface="Calibri"/>
                <a:cs typeface="Calibri"/>
              </a:rPr>
              <a:t>Buffer or Producer </a:t>
            </a:r>
            <a:r>
              <a:rPr sz="1800" b="1" spc="-10" dirty="0">
                <a:latin typeface="Calibri"/>
                <a:cs typeface="Calibri"/>
              </a:rPr>
              <a:t>Consumer Problem </a:t>
            </a:r>
            <a:r>
              <a:rPr sz="1800" b="1" spc="-5" dirty="0">
                <a:latin typeface="Calibri"/>
                <a:cs typeface="Calibri"/>
              </a:rPr>
              <a:t>with </a:t>
            </a:r>
            <a:r>
              <a:rPr sz="1800" b="1" dirty="0">
                <a:latin typeface="Calibri"/>
                <a:cs typeface="Calibri"/>
              </a:rPr>
              <a:t>the </a:t>
            </a:r>
            <a:r>
              <a:rPr sz="1800" b="1" spc="-10" dirty="0">
                <a:latin typeface="Calibri"/>
                <a:cs typeface="Calibri"/>
              </a:rPr>
              <a:t>help </a:t>
            </a:r>
            <a:r>
              <a:rPr sz="1800" b="1" spc="-5" dirty="0">
                <a:latin typeface="Calibri"/>
                <a:cs typeface="Calibri"/>
              </a:rPr>
              <a:t>of </a:t>
            </a:r>
            <a:r>
              <a:rPr sz="1800" b="1" spc="-10" dirty="0">
                <a:latin typeface="Calibri"/>
                <a:cs typeface="Calibri"/>
              </a:rPr>
              <a:t>Counting </a:t>
            </a:r>
            <a:r>
              <a:rPr sz="1800" b="1" spc="-5" dirty="0">
                <a:latin typeface="Calibri"/>
                <a:cs typeface="Calibri"/>
              </a:rPr>
              <a:t> </a:t>
            </a:r>
            <a:r>
              <a:rPr sz="1800" b="1" spc="-10" dirty="0">
                <a:latin typeface="Calibri"/>
                <a:cs typeface="Calibri"/>
              </a:rPr>
              <a:t>Semaphore</a:t>
            </a:r>
            <a:endParaRPr sz="1800">
              <a:latin typeface="Calibri"/>
              <a:cs typeface="Calibri"/>
            </a:endParaRPr>
          </a:p>
          <a:p>
            <a:pPr marL="12700" algn="just">
              <a:lnSpc>
                <a:spcPct val="100000"/>
              </a:lnSpc>
            </a:pPr>
            <a:r>
              <a:rPr sz="1800" spc="-35" dirty="0">
                <a:latin typeface="Calibri"/>
                <a:cs typeface="Calibri"/>
              </a:rPr>
              <a:t>We</a:t>
            </a:r>
            <a:r>
              <a:rPr sz="1800" spc="420" dirty="0">
                <a:latin typeface="Calibri"/>
                <a:cs typeface="Calibri"/>
              </a:rPr>
              <a:t> </a:t>
            </a:r>
            <a:r>
              <a:rPr sz="1800" dirty="0">
                <a:latin typeface="Calibri"/>
                <a:cs typeface="Calibri"/>
              </a:rPr>
              <a:t>know</a:t>
            </a:r>
            <a:r>
              <a:rPr sz="1800" spc="434" dirty="0">
                <a:latin typeface="Calibri"/>
                <a:cs typeface="Calibri"/>
              </a:rPr>
              <a:t> </a:t>
            </a:r>
            <a:r>
              <a:rPr sz="1800" spc="-10" dirty="0">
                <a:latin typeface="Calibri"/>
                <a:cs typeface="Calibri"/>
              </a:rPr>
              <a:t>that</a:t>
            </a:r>
            <a:r>
              <a:rPr sz="1800" spc="430" dirty="0">
                <a:latin typeface="Calibri"/>
                <a:cs typeface="Calibri"/>
              </a:rPr>
              <a:t> </a:t>
            </a:r>
            <a:r>
              <a:rPr sz="1800" dirty="0">
                <a:latin typeface="Calibri"/>
                <a:cs typeface="Calibri"/>
              </a:rPr>
              <a:t>the</a:t>
            </a:r>
            <a:r>
              <a:rPr sz="1800" spc="420" dirty="0">
                <a:latin typeface="Calibri"/>
                <a:cs typeface="Calibri"/>
              </a:rPr>
              <a:t> </a:t>
            </a:r>
            <a:r>
              <a:rPr sz="1800" dirty="0">
                <a:latin typeface="Calibri"/>
                <a:cs typeface="Calibri"/>
              </a:rPr>
              <a:t>Binary</a:t>
            </a:r>
            <a:r>
              <a:rPr sz="1800" spc="430" dirty="0">
                <a:latin typeface="Calibri"/>
                <a:cs typeface="Calibri"/>
              </a:rPr>
              <a:t> </a:t>
            </a:r>
            <a:r>
              <a:rPr sz="1800" spc="-5" dirty="0">
                <a:latin typeface="Calibri"/>
                <a:cs typeface="Calibri"/>
              </a:rPr>
              <a:t>Semaphore</a:t>
            </a:r>
            <a:r>
              <a:rPr sz="1800" spc="430" dirty="0">
                <a:latin typeface="Calibri"/>
                <a:cs typeface="Calibri"/>
              </a:rPr>
              <a:t> </a:t>
            </a:r>
            <a:r>
              <a:rPr sz="1800" spc="-5" dirty="0">
                <a:latin typeface="Calibri"/>
                <a:cs typeface="Calibri"/>
              </a:rPr>
              <a:t>allows</a:t>
            </a:r>
            <a:r>
              <a:rPr sz="1800" spc="430" dirty="0">
                <a:latin typeface="Calibri"/>
                <a:cs typeface="Calibri"/>
              </a:rPr>
              <a:t> </a:t>
            </a:r>
            <a:r>
              <a:rPr sz="1800" spc="-5" dirty="0">
                <a:latin typeface="Calibri"/>
                <a:cs typeface="Calibri"/>
              </a:rPr>
              <a:t>the</a:t>
            </a:r>
            <a:r>
              <a:rPr sz="1800" spc="445" dirty="0">
                <a:latin typeface="Calibri"/>
                <a:cs typeface="Calibri"/>
              </a:rPr>
              <a:t> </a:t>
            </a:r>
            <a:r>
              <a:rPr sz="1800" spc="-10" dirty="0">
                <a:latin typeface="Calibri"/>
                <a:cs typeface="Calibri"/>
              </a:rPr>
              <a:t>process</a:t>
            </a:r>
            <a:r>
              <a:rPr sz="1800" spc="430" dirty="0">
                <a:latin typeface="Calibri"/>
                <a:cs typeface="Calibri"/>
              </a:rPr>
              <a:t> </a:t>
            </a:r>
            <a:r>
              <a:rPr sz="1800" spc="-15" dirty="0">
                <a:latin typeface="Calibri"/>
                <a:cs typeface="Calibri"/>
              </a:rPr>
              <a:t>to</a:t>
            </a:r>
            <a:r>
              <a:rPr sz="1800" spc="445" dirty="0">
                <a:latin typeface="Calibri"/>
                <a:cs typeface="Calibri"/>
              </a:rPr>
              <a:t> </a:t>
            </a:r>
            <a:r>
              <a:rPr sz="1800" spc="-10" dirty="0">
                <a:latin typeface="Calibri"/>
                <a:cs typeface="Calibri"/>
              </a:rPr>
              <a:t>enter</a:t>
            </a:r>
            <a:r>
              <a:rPr sz="1800" spc="434" dirty="0">
                <a:latin typeface="Calibri"/>
                <a:cs typeface="Calibri"/>
              </a:rPr>
              <a:t> </a:t>
            </a:r>
            <a:r>
              <a:rPr sz="1800" dirty="0">
                <a:latin typeface="Calibri"/>
                <a:cs typeface="Calibri"/>
              </a:rPr>
              <a:t>the</a:t>
            </a:r>
            <a:r>
              <a:rPr sz="1800" spc="420" dirty="0">
                <a:latin typeface="Calibri"/>
                <a:cs typeface="Calibri"/>
              </a:rPr>
              <a:t> </a:t>
            </a:r>
            <a:r>
              <a:rPr sz="1800" spc="-5" dirty="0">
                <a:latin typeface="Calibri"/>
                <a:cs typeface="Calibri"/>
              </a:rPr>
              <a:t>critical</a:t>
            </a:r>
            <a:endParaRPr sz="1800">
              <a:latin typeface="Calibri"/>
              <a:cs typeface="Calibri"/>
            </a:endParaRPr>
          </a:p>
          <a:p>
            <a:pPr marL="12700" algn="just">
              <a:lnSpc>
                <a:spcPct val="100000"/>
              </a:lnSpc>
            </a:pPr>
            <a:r>
              <a:rPr sz="1800" spc="-5" dirty="0">
                <a:latin typeface="Calibri"/>
                <a:cs typeface="Calibri"/>
              </a:rPr>
              <a:t>section</a:t>
            </a:r>
            <a:r>
              <a:rPr sz="1800" spc="20" dirty="0">
                <a:latin typeface="Calibri"/>
                <a:cs typeface="Calibri"/>
              </a:rPr>
              <a:t> </a:t>
            </a:r>
            <a:r>
              <a:rPr sz="1800" spc="-5" dirty="0">
                <a:latin typeface="Calibri"/>
                <a:cs typeface="Calibri"/>
              </a:rPr>
              <a:t>if</a:t>
            </a:r>
            <a:r>
              <a:rPr sz="180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Counting</a:t>
            </a:r>
            <a:r>
              <a:rPr sz="1800" spc="70" dirty="0">
                <a:latin typeface="Calibri"/>
                <a:cs typeface="Calibri"/>
              </a:rPr>
              <a:t> </a:t>
            </a:r>
            <a:r>
              <a:rPr sz="1800" spc="-10" dirty="0">
                <a:latin typeface="Calibri"/>
                <a:cs typeface="Calibri"/>
              </a:rPr>
              <a:t>Semaphore</a:t>
            </a:r>
            <a:r>
              <a:rPr sz="1800" spc="50" dirty="0">
                <a:latin typeface="Calibri"/>
                <a:cs typeface="Calibri"/>
              </a:rPr>
              <a:t> </a:t>
            </a:r>
            <a:r>
              <a:rPr sz="1800" spc="-5" dirty="0">
                <a:latin typeface="Calibri"/>
                <a:cs typeface="Calibri"/>
              </a:rPr>
              <a:t>is</a:t>
            </a:r>
            <a:r>
              <a:rPr sz="1800" spc="15" dirty="0">
                <a:latin typeface="Calibri"/>
                <a:cs typeface="Calibri"/>
              </a:rPr>
              <a:t> </a:t>
            </a:r>
            <a:r>
              <a:rPr sz="1800" dirty="0">
                <a:latin typeface="Calibri"/>
                <a:cs typeface="Calibri"/>
              </a:rPr>
              <a:t>1 </a:t>
            </a:r>
            <a:r>
              <a:rPr sz="1800" spc="5" dirty="0">
                <a:latin typeface="Calibri"/>
                <a:cs typeface="Calibri"/>
              </a:rPr>
              <a:t>or</a:t>
            </a:r>
            <a:r>
              <a:rPr sz="1800" spc="-5" dirty="0">
                <a:latin typeface="Calibri"/>
                <a:cs typeface="Calibri"/>
              </a:rPr>
              <a:t> </a:t>
            </a:r>
            <a:r>
              <a:rPr sz="1800" spc="-20" dirty="0">
                <a:latin typeface="Calibri"/>
                <a:cs typeface="Calibri"/>
              </a:rPr>
              <a:t>greater</a:t>
            </a:r>
            <a:r>
              <a:rPr sz="1800" spc="45" dirty="0">
                <a:latin typeface="Calibri"/>
                <a:cs typeface="Calibri"/>
              </a:rPr>
              <a:t> </a:t>
            </a:r>
            <a:r>
              <a:rPr sz="1800" spc="-5" dirty="0">
                <a:latin typeface="Calibri"/>
                <a:cs typeface="Calibri"/>
              </a:rPr>
              <a:t>than</a:t>
            </a:r>
            <a:r>
              <a:rPr sz="1800" spc="15" dirty="0">
                <a:latin typeface="Calibri"/>
                <a:cs typeface="Calibri"/>
              </a:rPr>
              <a:t> </a:t>
            </a:r>
            <a:r>
              <a:rPr sz="1800" spc="-5" dirty="0">
                <a:latin typeface="Calibri"/>
                <a:cs typeface="Calibri"/>
              </a:rPr>
              <a:t>1.</a:t>
            </a:r>
            <a:endParaRPr sz="18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44" y="214960"/>
            <a:ext cx="7466965" cy="5027930"/>
          </a:xfrm>
          <a:prstGeom prst="rect">
            <a:avLst/>
          </a:prstGeom>
        </p:spPr>
        <p:txBody>
          <a:bodyPr vert="horz" wrap="square" lIns="0" tIns="12700" rIns="0" bIns="0" rtlCol="0">
            <a:spAutoFit/>
          </a:bodyPr>
          <a:lstStyle/>
          <a:p>
            <a:pPr marL="12700" marR="5080" algn="just">
              <a:lnSpc>
                <a:spcPct val="100000"/>
              </a:lnSpc>
              <a:spcBef>
                <a:spcPts val="100"/>
              </a:spcBef>
            </a:pPr>
            <a:r>
              <a:rPr sz="1800" spc="-40" dirty="0">
                <a:latin typeface="Calibri"/>
                <a:cs typeface="Calibri"/>
              </a:rPr>
              <a:t>Now, </a:t>
            </a:r>
            <a:r>
              <a:rPr sz="1800" spc="-10" dirty="0">
                <a:latin typeface="Calibri"/>
                <a:cs typeface="Calibri"/>
              </a:rPr>
              <a:t>we are going </a:t>
            </a:r>
            <a:r>
              <a:rPr sz="1800" spc="-15" dirty="0">
                <a:latin typeface="Calibri"/>
                <a:cs typeface="Calibri"/>
              </a:rPr>
              <a:t>to </a:t>
            </a:r>
            <a:r>
              <a:rPr sz="1800" dirty="0">
                <a:latin typeface="Calibri"/>
                <a:cs typeface="Calibri"/>
              </a:rPr>
              <a:t>allow </a:t>
            </a:r>
            <a:r>
              <a:rPr sz="1800" spc="-5" dirty="0">
                <a:latin typeface="Calibri"/>
                <a:cs typeface="Calibri"/>
              </a:rPr>
              <a:t>the </a:t>
            </a:r>
            <a:r>
              <a:rPr sz="1800" spc="-10" dirty="0">
                <a:latin typeface="Calibri"/>
                <a:cs typeface="Calibri"/>
              </a:rPr>
              <a:t>writer </a:t>
            </a:r>
            <a:r>
              <a:rPr sz="1800" spc="-15" dirty="0">
                <a:latin typeface="Calibri"/>
                <a:cs typeface="Calibri"/>
              </a:rPr>
              <a:t>to </a:t>
            </a:r>
            <a:r>
              <a:rPr sz="1800" spc="-5" dirty="0">
                <a:latin typeface="Calibri"/>
                <a:cs typeface="Calibri"/>
              </a:rPr>
              <a:t>work </a:t>
            </a:r>
            <a:r>
              <a:rPr sz="1800" dirty="0">
                <a:latin typeface="Calibri"/>
                <a:cs typeface="Calibri"/>
              </a:rPr>
              <a:t>or </a:t>
            </a:r>
            <a:r>
              <a:rPr sz="1800" spc="-15" dirty="0">
                <a:latin typeface="Calibri"/>
                <a:cs typeface="Calibri"/>
              </a:rPr>
              <a:t>execute </a:t>
            </a:r>
            <a:r>
              <a:rPr sz="1800" spc="-5" dirty="0">
                <a:latin typeface="Calibri"/>
                <a:cs typeface="Calibri"/>
              </a:rPr>
              <a:t>its </a:t>
            </a:r>
            <a:r>
              <a:rPr sz="1800" spc="-10" dirty="0">
                <a:latin typeface="Calibri"/>
                <a:cs typeface="Calibri"/>
              </a:rPr>
              <a:t>task </a:t>
            </a:r>
            <a:r>
              <a:rPr sz="1800" spc="-5" dirty="0">
                <a:latin typeface="Calibri"/>
                <a:cs typeface="Calibri"/>
              </a:rPr>
              <a:t>if the </a:t>
            </a:r>
            <a:r>
              <a:rPr sz="1800" spc="-10" dirty="0">
                <a:latin typeface="Calibri"/>
                <a:cs typeface="Calibri"/>
              </a:rPr>
              <a:t>value </a:t>
            </a:r>
            <a:r>
              <a:rPr sz="1800" spc="10" dirty="0">
                <a:latin typeface="Calibri"/>
                <a:cs typeface="Calibri"/>
              </a:rPr>
              <a:t>of </a:t>
            </a:r>
            <a:r>
              <a:rPr sz="1800" spc="15" dirty="0">
                <a:latin typeface="Calibri"/>
                <a:cs typeface="Calibri"/>
              </a:rPr>
              <a:t> </a:t>
            </a:r>
            <a:r>
              <a:rPr sz="1800" spc="-5" dirty="0">
                <a:latin typeface="Calibri"/>
                <a:cs typeface="Calibri"/>
              </a:rPr>
              <a:t>Counting</a:t>
            </a:r>
            <a:r>
              <a:rPr sz="1800" spc="395" dirty="0">
                <a:latin typeface="Calibri"/>
                <a:cs typeface="Calibri"/>
              </a:rPr>
              <a:t> </a:t>
            </a:r>
            <a:r>
              <a:rPr sz="1800" spc="-5" dirty="0">
                <a:latin typeface="Calibri"/>
                <a:cs typeface="Calibri"/>
              </a:rPr>
              <a:t>Semaphore is </a:t>
            </a:r>
            <a:r>
              <a:rPr sz="1800" dirty="0">
                <a:latin typeface="Calibri"/>
                <a:cs typeface="Calibri"/>
              </a:rPr>
              <a:t>1 </a:t>
            </a:r>
            <a:r>
              <a:rPr sz="1800" spc="5" dirty="0">
                <a:latin typeface="Calibri"/>
                <a:cs typeface="Calibri"/>
              </a:rPr>
              <a:t>or </a:t>
            </a:r>
            <a:r>
              <a:rPr sz="1800" spc="-10" dirty="0">
                <a:latin typeface="Calibri"/>
                <a:cs typeface="Calibri"/>
              </a:rPr>
              <a:t>greater </a:t>
            </a:r>
            <a:r>
              <a:rPr sz="1800" dirty="0">
                <a:latin typeface="Calibri"/>
                <a:cs typeface="Calibri"/>
              </a:rPr>
              <a:t>than </a:t>
            </a:r>
            <a:r>
              <a:rPr sz="1800" spc="-5" dirty="0">
                <a:latin typeface="Calibri"/>
                <a:cs typeface="Calibri"/>
              </a:rPr>
              <a:t>1. This allows </a:t>
            </a:r>
            <a:r>
              <a:rPr sz="1800" spc="-10" dirty="0">
                <a:latin typeface="Calibri"/>
                <a:cs typeface="Calibri"/>
              </a:rPr>
              <a:t>that </a:t>
            </a:r>
            <a:r>
              <a:rPr sz="1800" dirty="0">
                <a:latin typeface="Calibri"/>
                <a:cs typeface="Calibri"/>
              </a:rPr>
              <a:t>the </a:t>
            </a:r>
            <a:r>
              <a:rPr sz="1800" spc="-20" dirty="0">
                <a:latin typeface="Calibri"/>
                <a:cs typeface="Calibri"/>
              </a:rPr>
              <a:t>data</a:t>
            </a:r>
            <a:r>
              <a:rPr sz="1800" spc="365" dirty="0">
                <a:latin typeface="Calibri"/>
                <a:cs typeface="Calibri"/>
              </a:rPr>
              <a:t> </a:t>
            </a:r>
            <a:r>
              <a:rPr sz="1800" spc="-5" dirty="0">
                <a:latin typeface="Calibri"/>
                <a:cs typeface="Calibri"/>
              </a:rPr>
              <a:t>changes </a:t>
            </a:r>
            <a:r>
              <a:rPr sz="180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error</a:t>
            </a:r>
            <a:r>
              <a:rPr sz="1800" dirty="0">
                <a:latin typeface="Calibri"/>
                <a:cs typeface="Calibri"/>
              </a:rPr>
              <a:t> </a:t>
            </a:r>
            <a:r>
              <a:rPr sz="1800" spc="-10" dirty="0">
                <a:latin typeface="Calibri"/>
                <a:cs typeface="Calibri"/>
              </a:rPr>
              <a:t>free.</a:t>
            </a:r>
            <a:endParaRPr sz="1800">
              <a:latin typeface="Calibri"/>
              <a:cs typeface="Calibri"/>
            </a:endParaRPr>
          </a:p>
          <a:p>
            <a:pPr marL="12700" algn="just">
              <a:lnSpc>
                <a:spcPct val="100000"/>
              </a:lnSpc>
              <a:spcBef>
                <a:spcPts val="5"/>
              </a:spcBef>
            </a:pPr>
            <a:r>
              <a:rPr sz="1800" spc="-40" dirty="0">
                <a:latin typeface="Calibri"/>
                <a:cs typeface="Calibri"/>
              </a:rPr>
              <a:t>Now,</a:t>
            </a:r>
            <a:r>
              <a:rPr sz="1800" spc="160" dirty="0">
                <a:latin typeface="Calibri"/>
                <a:cs typeface="Calibri"/>
              </a:rPr>
              <a:t> </a:t>
            </a:r>
            <a:r>
              <a:rPr sz="1800" spc="-10" dirty="0">
                <a:latin typeface="Calibri"/>
                <a:cs typeface="Calibri"/>
              </a:rPr>
              <a:t>let</a:t>
            </a:r>
            <a:r>
              <a:rPr sz="1800" spc="145" dirty="0">
                <a:latin typeface="Calibri"/>
                <a:cs typeface="Calibri"/>
              </a:rPr>
              <a:t> </a:t>
            </a:r>
            <a:r>
              <a:rPr sz="1800" spc="-10" dirty="0">
                <a:latin typeface="Calibri"/>
                <a:cs typeface="Calibri"/>
              </a:rPr>
              <a:t>us</a:t>
            </a:r>
            <a:r>
              <a:rPr sz="1800" spc="140" dirty="0">
                <a:latin typeface="Calibri"/>
                <a:cs typeface="Calibri"/>
              </a:rPr>
              <a:t> </a:t>
            </a:r>
            <a:r>
              <a:rPr sz="1800" dirty="0">
                <a:latin typeface="Calibri"/>
                <a:cs typeface="Calibri"/>
              </a:rPr>
              <a:t>assume</a:t>
            </a:r>
            <a:r>
              <a:rPr sz="1800" spc="130" dirty="0">
                <a:latin typeface="Calibri"/>
                <a:cs typeface="Calibri"/>
              </a:rPr>
              <a:t> </a:t>
            </a:r>
            <a:r>
              <a:rPr sz="1800" spc="-10" dirty="0">
                <a:latin typeface="Calibri"/>
                <a:cs typeface="Calibri"/>
              </a:rPr>
              <a:t>that</a:t>
            </a:r>
            <a:r>
              <a:rPr sz="1800" spc="150" dirty="0">
                <a:latin typeface="Calibri"/>
                <a:cs typeface="Calibri"/>
              </a:rPr>
              <a:t> </a:t>
            </a:r>
            <a:r>
              <a:rPr sz="1800" dirty="0">
                <a:latin typeface="Calibri"/>
                <a:cs typeface="Calibri"/>
              </a:rPr>
              <a:t>the</a:t>
            </a:r>
            <a:r>
              <a:rPr sz="1800" spc="165" dirty="0">
                <a:latin typeface="Calibri"/>
                <a:cs typeface="Calibri"/>
              </a:rPr>
              <a:t> </a:t>
            </a:r>
            <a:r>
              <a:rPr sz="1800" spc="-10" dirty="0">
                <a:latin typeface="Calibri"/>
                <a:cs typeface="Calibri"/>
              </a:rPr>
              <a:t>Producer</a:t>
            </a:r>
            <a:r>
              <a:rPr sz="1800" spc="175" dirty="0">
                <a:latin typeface="Calibri"/>
                <a:cs typeface="Calibri"/>
              </a:rPr>
              <a:t> </a:t>
            </a:r>
            <a:r>
              <a:rPr sz="1800" spc="-5" dirty="0">
                <a:latin typeface="Calibri"/>
                <a:cs typeface="Calibri"/>
              </a:rPr>
              <a:t>is</a:t>
            </a:r>
            <a:r>
              <a:rPr sz="1800" spc="140" dirty="0">
                <a:latin typeface="Calibri"/>
                <a:cs typeface="Calibri"/>
              </a:rPr>
              <a:t> </a:t>
            </a:r>
            <a:r>
              <a:rPr sz="1800" spc="-5" dirty="0">
                <a:latin typeface="Calibri"/>
                <a:cs typeface="Calibri"/>
              </a:rPr>
              <a:t>creating</a:t>
            </a:r>
            <a:r>
              <a:rPr sz="1800" spc="170" dirty="0">
                <a:latin typeface="Calibri"/>
                <a:cs typeface="Calibri"/>
              </a:rPr>
              <a:t> </a:t>
            </a:r>
            <a:r>
              <a:rPr sz="1800" dirty="0">
                <a:latin typeface="Calibri"/>
                <a:cs typeface="Calibri"/>
              </a:rPr>
              <a:t>a</a:t>
            </a:r>
            <a:r>
              <a:rPr sz="1800" spc="150" dirty="0">
                <a:latin typeface="Calibri"/>
                <a:cs typeface="Calibri"/>
              </a:rPr>
              <a:t> </a:t>
            </a:r>
            <a:r>
              <a:rPr sz="1800" spc="-20" dirty="0">
                <a:latin typeface="Calibri"/>
                <a:cs typeface="Calibri"/>
              </a:rPr>
              <a:t>few</a:t>
            </a:r>
            <a:r>
              <a:rPr sz="1800" spc="160" dirty="0">
                <a:latin typeface="Calibri"/>
                <a:cs typeface="Calibri"/>
              </a:rPr>
              <a:t> </a:t>
            </a:r>
            <a:r>
              <a:rPr sz="1800" spc="-5" dirty="0">
                <a:latin typeface="Calibri"/>
                <a:cs typeface="Calibri"/>
              </a:rPr>
              <a:t>shared</a:t>
            </a:r>
            <a:r>
              <a:rPr sz="1800" spc="145" dirty="0">
                <a:latin typeface="Calibri"/>
                <a:cs typeface="Calibri"/>
              </a:rPr>
              <a:t> </a:t>
            </a:r>
            <a:r>
              <a:rPr sz="1800" spc="-5" dirty="0">
                <a:latin typeface="Calibri"/>
                <a:cs typeface="Calibri"/>
              </a:rPr>
              <a:t>variables</a:t>
            </a:r>
            <a:r>
              <a:rPr sz="1800" spc="140" dirty="0">
                <a:latin typeface="Calibri"/>
                <a:cs typeface="Calibri"/>
              </a:rPr>
              <a:t> </a:t>
            </a:r>
            <a:r>
              <a:rPr sz="1800" spc="-5" dirty="0">
                <a:latin typeface="Calibri"/>
                <a:cs typeface="Calibri"/>
              </a:rPr>
              <a:t>inside</a:t>
            </a:r>
            <a:endParaRPr sz="1800">
              <a:latin typeface="Calibri"/>
              <a:cs typeface="Calibri"/>
            </a:endParaRPr>
          </a:p>
          <a:p>
            <a:pPr marL="12700" algn="just">
              <a:lnSpc>
                <a:spcPct val="100000"/>
              </a:lnSpc>
            </a:pPr>
            <a:r>
              <a:rPr sz="1800" spc="-5" dirty="0">
                <a:latin typeface="Calibri"/>
                <a:cs typeface="Calibri"/>
              </a:rPr>
              <a:t>the</a:t>
            </a:r>
            <a:r>
              <a:rPr sz="1800" spc="-10" dirty="0">
                <a:latin typeface="Calibri"/>
                <a:cs typeface="Calibri"/>
              </a:rPr>
              <a:t> </a:t>
            </a:r>
            <a:r>
              <a:rPr sz="1800" spc="-5" dirty="0">
                <a:latin typeface="Calibri"/>
                <a:cs typeface="Calibri"/>
              </a:rPr>
              <a:t>critical</a:t>
            </a:r>
            <a:r>
              <a:rPr sz="1800" dirty="0">
                <a:latin typeface="Calibri"/>
                <a:cs typeface="Calibri"/>
              </a:rPr>
              <a:t> </a:t>
            </a:r>
            <a:r>
              <a:rPr sz="1800" spc="-5" dirty="0">
                <a:latin typeface="Calibri"/>
                <a:cs typeface="Calibri"/>
              </a:rPr>
              <a:t>section.</a:t>
            </a:r>
            <a:endParaRPr sz="1800">
              <a:latin typeface="Calibri"/>
              <a:cs typeface="Calibri"/>
            </a:endParaRPr>
          </a:p>
          <a:p>
            <a:pPr marL="12700" marR="9525" algn="just">
              <a:lnSpc>
                <a:spcPct val="100000"/>
              </a:lnSpc>
            </a:pPr>
            <a:r>
              <a:rPr sz="1800" spc="-40" dirty="0">
                <a:latin typeface="Calibri"/>
                <a:cs typeface="Calibri"/>
              </a:rPr>
              <a:t>Now,</a:t>
            </a:r>
            <a:r>
              <a:rPr sz="1800" spc="-35" dirty="0">
                <a:latin typeface="Calibri"/>
                <a:cs typeface="Calibri"/>
              </a:rPr>
              <a:t> </a:t>
            </a:r>
            <a:r>
              <a:rPr sz="1800" spc="-10" dirty="0">
                <a:latin typeface="Calibri"/>
                <a:cs typeface="Calibri"/>
              </a:rPr>
              <a:t>let us </a:t>
            </a:r>
            <a:r>
              <a:rPr sz="1800" spc="-5" dirty="0">
                <a:latin typeface="Calibri"/>
                <a:cs typeface="Calibri"/>
              </a:rPr>
              <a:t>allow the </a:t>
            </a:r>
            <a:r>
              <a:rPr sz="1800" spc="-10" dirty="0">
                <a:latin typeface="Calibri"/>
                <a:cs typeface="Calibri"/>
              </a:rPr>
              <a:t>process </a:t>
            </a:r>
            <a:r>
              <a:rPr sz="1800" dirty="0">
                <a:latin typeface="Calibri"/>
                <a:cs typeface="Calibri"/>
              </a:rPr>
              <a:t>named </a:t>
            </a:r>
            <a:r>
              <a:rPr sz="1800" spc="-10" dirty="0">
                <a:latin typeface="Calibri"/>
                <a:cs typeface="Calibri"/>
              </a:rPr>
              <a:t>Producer</a:t>
            </a:r>
            <a:r>
              <a:rPr sz="1800" spc="-5" dirty="0">
                <a:latin typeface="Calibri"/>
                <a:cs typeface="Calibri"/>
              </a:rPr>
              <a:t> </a:t>
            </a:r>
            <a:r>
              <a:rPr sz="1800" dirty="0">
                <a:latin typeface="Calibri"/>
                <a:cs typeface="Calibri"/>
              </a:rPr>
              <a:t>and </a:t>
            </a:r>
            <a:r>
              <a:rPr sz="1800" spc="-10" dirty="0">
                <a:latin typeface="Calibri"/>
                <a:cs typeface="Calibri"/>
              </a:rPr>
              <a:t>produce</a:t>
            </a:r>
            <a:r>
              <a:rPr sz="1800" spc="385" dirty="0">
                <a:latin typeface="Calibri"/>
                <a:cs typeface="Calibri"/>
              </a:rPr>
              <a:t> </a:t>
            </a:r>
            <a:r>
              <a:rPr sz="1800" spc="-5" dirty="0">
                <a:latin typeface="Calibri"/>
                <a:cs typeface="Calibri"/>
              </a:rPr>
              <a:t>new</a:t>
            </a:r>
            <a:r>
              <a:rPr sz="1800" spc="395" dirty="0">
                <a:latin typeface="Calibri"/>
                <a:cs typeface="Calibri"/>
              </a:rPr>
              <a:t> </a:t>
            </a:r>
            <a:r>
              <a:rPr sz="1800" spc="-10" dirty="0">
                <a:latin typeface="Calibri"/>
                <a:cs typeface="Calibri"/>
              </a:rPr>
              <a:t>value </a:t>
            </a:r>
            <a:r>
              <a:rPr sz="1800" spc="-5" dirty="0">
                <a:latin typeface="Calibri"/>
                <a:cs typeface="Calibri"/>
              </a:rPr>
              <a:t>inside </a:t>
            </a:r>
            <a:r>
              <a:rPr sz="1800" dirty="0">
                <a:latin typeface="Calibri"/>
                <a:cs typeface="Calibri"/>
              </a:rPr>
              <a:t> </a:t>
            </a:r>
            <a:r>
              <a:rPr sz="1800" spc="-5" dirty="0">
                <a:latin typeface="Calibri"/>
                <a:cs typeface="Calibri"/>
              </a:rPr>
              <a:t>the</a:t>
            </a:r>
            <a:r>
              <a:rPr sz="1800" spc="45" dirty="0">
                <a:latin typeface="Calibri"/>
                <a:cs typeface="Calibri"/>
              </a:rPr>
              <a:t> </a:t>
            </a:r>
            <a:r>
              <a:rPr sz="1800" spc="-5" dirty="0">
                <a:latin typeface="Calibri"/>
                <a:cs typeface="Calibri"/>
              </a:rPr>
              <a:t>critical</a:t>
            </a:r>
            <a:r>
              <a:rPr sz="1800" spc="50" dirty="0">
                <a:latin typeface="Calibri"/>
                <a:cs typeface="Calibri"/>
              </a:rPr>
              <a:t> </a:t>
            </a:r>
            <a:r>
              <a:rPr sz="1800" spc="-5" dirty="0">
                <a:latin typeface="Calibri"/>
                <a:cs typeface="Calibri"/>
              </a:rPr>
              <a:t>section</a:t>
            </a:r>
            <a:r>
              <a:rPr sz="1800" spc="70" dirty="0">
                <a:latin typeface="Calibri"/>
                <a:cs typeface="Calibri"/>
              </a:rPr>
              <a:t> </a:t>
            </a:r>
            <a:r>
              <a:rPr sz="1800" spc="-10" dirty="0">
                <a:latin typeface="Calibri"/>
                <a:cs typeface="Calibri"/>
              </a:rPr>
              <a:t>after</a:t>
            </a:r>
            <a:r>
              <a:rPr sz="1800" spc="50" dirty="0">
                <a:latin typeface="Calibri"/>
                <a:cs typeface="Calibri"/>
              </a:rPr>
              <a:t> </a:t>
            </a:r>
            <a:r>
              <a:rPr sz="1800" spc="-5" dirty="0">
                <a:latin typeface="Calibri"/>
                <a:cs typeface="Calibri"/>
              </a:rPr>
              <a:t>entering</a:t>
            </a:r>
            <a:r>
              <a:rPr sz="1800" spc="75" dirty="0">
                <a:latin typeface="Calibri"/>
                <a:cs typeface="Calibri"/>
              </a:rPr>
              <a:t> </a:t>
            </a:r>
            <a:r>
              <a:rPr sz="1800" spc="-5" dirty="0">
                <a:latin typeface="Calibri"/>
                <a:cs typeface="Calibri"/>
              </a:rPr>
              <a:t>the</a:t>
            </a:r>
            <a:r>
              <a:rPr sz="1800" spc="45" dirty="0">
                <a:latin typeface="Calibri"/>
                <a:cs typeface="Calibri"/>
              </a:rPr>
              <a:t> </a:t>
            </a:r>
            <a:r>
              <a:rPr sz="1800" spc="-5" dirty="0">
                <a:latin typeface="Calibri"/>
                <a:cs typeface="Calibri"/>
              </a:rPr>
              <a:t>Critical</a:t>
            </a:r>
            <a:r>
              <a:rPr sz="1800" spc="55" dirty="0">
                <a:latin typeface="Calibri"/>
                <a:cs typeface="Calibri"/>
              </a:rPr>
              <a:t> </a:t>
            </a:r>
            <a:r>
              <a:rPr sz="1800" spc="-5" dirty="0">
                <a:latin typeface="Calibri"/>
                <a:cs typeface="Calibri"/>
              </a:rPr>
              <a:t>Section.</a:t>
            </a:r>
            <a:r>
              <a:rPr sz="1800" spc="55" dirty="0">
                <a:latin typeface="Calibri"/>
                <a:cs typeface="Calibri"/>
              </a:rPr>
              <a:t> </a:t>
            </a:r>
            <a:r>
              <a:rPr sz="1800" spc="-5" dirty="0">
                <a:latin typeface="Calibri"/>
                <a:cs typeface="Calibri"/>
              </a:rPr>
              <a:t>The</a:t>
            </a:r>
            <a:r>
              <a:rPr sz="1800" spc="70" dirty="0">
                <a:latin typeface="Calibri"/>
                <a:cs typeface="Calibri"/>
              </a:rPr>
              <a:t> </a:t>
            </a:r>
            <a:r>
              <a:rPr sz="1800" spc="-10" dirty="0">
                <a:latin typeface="Calibri"/>
                <a:cs typeface="Calibri"/>
              </a:rPr>
              <a:t>entry</a:t>
            </a:r>
            <a:r>
              <a:rPr sz="1800" spc="55" dirty="0">
                <a:latin typeface="Calibri"/>
                <a:cs typeface="Calibri"/>
              </a:rPr>
              <a:t> </a:t>
            </a:r>
            <a:r>
              <a:rPr sz="1800" spc="5" dirty="0">
                <a:latin typeface="Calibri"/>
                <a:cs typeface="Calibri"/>
              </a:rPr>
              <a:t>is</a:t>
            </a:r>
            <a:r>
              <a:rPr sz="1800" spc="70" dirty="0">
                <a:latin typeface="Calibri"/>
                <a:cs typeface="Calibri"/>
              </a:rPr>
              <a:t> </a:t>
            </a:r>
            <a:r>
              <a:rPr sz="1800" spc="-5" dirty="0">
                <a:latin typeface="Calibri"/>
                <a:cs typeface="Calibri"/>
              </a:rPr>
              <a:t>accepted</a:t>
            </a:r>
            <a:r>
              <a:rPr sz="1800" spc="50" dirty="0">
                <a:latin typeface="Calibri"/>
                <a:cs typeface="Calibri"/>
              </a:rPr>
              <a:t> </a:t>
            </a:r>
            <a:r>
              <a:rPr sz="1800" spc="-5" dirty="0">
                <a:latin typeface="Calibri"/>
                <a:cs typeface="Calibri"/>
              </a:rPr>
              <a:t>only </a:t>
            </a:r>
            <a:r>
              <a:rPr sz="1800" spc="-395" dirty="0">
                <a:latin typeface="Calibri"/>
                <a:cs typeface="Calibri"/>
              </a:rPr>
              <a:t> </a:t>
            </a:r>
            <a:r>
              <a:rPr sz="1800" spc="-5" dirty="0">
                <a:latin typeface="Calibri"/>
                <a:cs typeface="Calibri"/>
              </a:rPr>
              <a:t>if the</a:t>
            </a:r>
            <a:r>
              <a:rPr sz="1800" spc="4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Counting</a:t>
            </a:r>
            <a:r>
              <a:rPr sz="1800" spc="70" dirty="0">
                <a:latin typeface="Calibri"/>
                <a:cs typeface="Calibri"/>
              </a:rPr>
              <a:t> </a:t>
            </a:r>
            <a:r>
              <a:rPr sz="1800" spc="-10" dirty="0">
                <a:latin typeface="Calibri"/>
                <a:cs typeface="Calibri"/>
              </a:rPr>
              <a:t>Semaphore</a:t>
            </a:r>
            <a:r>
              <a:rPr sz="1800" spc="45"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equal</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or</a:t>
            </a:r>
            <a:r>
              <a:rPr sz="1800" spc="-5" dirty="0">
                <a:latin typeface="Calibri"/>
                <a:cs typeface="Calibri"/>
              </a:rPr>
              <a:t> </a:t>
            </a:r>
            <a:r>
              <a:rPr sz="1800" spc="-15" dirty="0">
                <a:latin typeface="Calibri"/>
                <a:cs typeface="Calibri"/>
              </a:rPr>
              <a:t>greater</a:t>
            </a:r>
            <a:r>
              <a:rPr sz="1800" spc="35" dirty="0">
                <a:latin typeface="Calibri"/>
                <a:cs typeface="Calibri"/>
              </a:rPr>
              <a:t> </a:t>
            </a:r>
            <a:r>
              <a:rPr sz="1800" spc="-5" dirty="0">
                <a:latin typeface="Calibri"/>
                <a:cs typeface="Calibri"/>
              </a:rPr>
              <a:t>than</a:t>
            </a:r>
            <a:r>
              <a:rPr sz="1800" spc="15" dirty="0">
                <a:latin typeface="Calibri"/>
                <a:cs typeface="Calibri"/>
              </a:rPr>
              <a:t> </a:t>
            </a:r>
            <a:r>
              <a:rPr sz="1800" spc="-5" dirty="0">
                <a:latin typeface="Calibri"/>
                <a:cs typeface="Calibri"/>
              </a:rPr>
              <a:t>1.</a:t>
            </a:r>
            <a:endParaRPr sz="1800">
              <a:latin typeface="Calibri"/>
              <a:cs typeface="Calibri"/>
            </a:endParaRPr>
          </a:p>
          <a:p>
            <a:pPr marL="12700" marR="8255" algn="just">
              <a:lnSpc>
                <a:spcPct val="100000"/>
              </a:lnSpc>
              <a:spcBef>
                <a:spcPts val="5"/>
              </a:spcBef>
            </a:pPr>
            <a:r>
              <a:rPr sz="1800" spc="-40" dirty="0">
                <a:latin typeface="Calibri"/>
                <a:cs typeface="Calibri"/>
              </a:rPr>
              <a:t>Now,</a:t>
            </a:r>
            <a:r>
              <a:rPr sz="1800" spc="-35" dirty="0">
                <a:latin typeface="Calibri"/>
                <a:cs typeface="Calibri"/>
              </a:rPr>
              <a:t> </a:t>
            </a:r>
            <a:r>
              <a:rPr sz="1800" spc="-10" dirty="0">
                <a:latin typeface="Calibri"/>
                <a:cs typeface="Calibri"/>
              </a:rPr>
              <a:t>let</a:t>
            </a:r>
            <a:r>
              <a:rPr sz="1800" spc="-5" dirty="0">
                <a:latin typeface="Calibri"/>
                <a:cs typeface="Calibri"/>
              </a:rPr>
              <a:t> </a:t>
            </a:r>
            <a:r>
              <a:rPr sz="1800" spc="-10" dirty="0">
                <a:latin typeface="Calibri"/>
                <a:cs typeface="Calibri"/>
              </a:rPr>
              <a:t>us</a:t>
            </a:r>
            <a:r>
              <a:rPr sz="1800" spc="-5" dirty="0">
                <a:latin typeface="Calibri"/>
                <a:cs typeface="Calibri"/>
              </a:rPr>
              <a:t> allow</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named</a:t>
            </a:r>
            <a:r>
              <a:rPr sz="1800" spc="5" dirty="0">
                <a:latin typeface="Calibri"/>
                <a:cs typeface="Calibri"/>
              </a:rPr>
              <a:t> </a:t>
            </a:r>
            <a:r>
              <a:rPr sz="1800" spc="-5" dirty="0">
                <a:latin typeface="Calibri"/>
                <a:cs typeface="Calibri"/>
              </a:rPr>
              <a:t>Consumer</a:t>
            </a:r>
            <a:r>
              <a:rPr sz="1800" dirty="0">
                <a:latin typeface="Calibri"/>
                <a:cs typeface="Calibri"/>
              </a:rPr>
              <a:t> and</a:t>
            </a:r>
            <a:r>
              <a:rPr sz="1800" spc="5" dirty="0">
                <a:latin typeface="Calibri"/>
                <a:cs typeface="Calibri"/>
              </a:rPr>
              <a:t> </a:t>
            </a:r>
            <a:r>
              <a:rPr sz="1800" spc="-5" dirty="0">
                <a:latin typeface="Calibri"/>
                <a:cs typeface="Calibri"/>
              </a:rPr>
              <a:t>delete</a:t>
            </a:r>
            <a:r>
              <a:rPr sz="1800" dirty="0">
                <a:latin typeface="Calibri"/>
                <a:cs typeface="Calibri"/>
              </a:rPr>
              <a:t> the</a:t>
            </a:r>
            <a:r>
              <a:rPr sz="1800" spc="405" dirty="0">
                <a:latin typeface="Calibri"/>
                <a:cs typeface="Calibri"/>
              </a:rPr>
              <a:t> </a:t>
            </a:r>
            <a:r>
              <a:rPr sz="1800" spc="-10" dirty="0">
                <a:latin typeface="Calibri"/>
                <a:cs typeface="Calibri"/>
              </a:rPr>
              <a:t>processes </a:t>
            </a:r>
            <a:r>
              <a:rPr sz="1800" spc="-5" dirty="0">
                <a:latin typeface="Calibri"/>
                <a:cs typeface="Calibri"/>
              </a:rPr>
              <a:t> </a:t>
            </a:r>
            <a:r>
              <a:rPr sz="1800" spc="-15" dirty="0">
                <a:latin typeface="Calibri"/>
                <a:cs typeface="Calibri"/>
              </a:rPr>
              <a:t>created </a:t>
            </a:r>
            <a:r>
              <a:rPr sz="1800" spc="-5" dirty="0">
                <a:latin typeface="Calibri"/>
                <a:cs typeface="Calibri"/>
              </a:rPr>
              <a:t>after </a:t>
            </a:r>
            <a:r>
              <a:rPr sz="1800" spc="-10" dirty="0">
                <a:latin typeface="Calibri"/>
                <a:cs typeface="Calibri"/>
              </a:rPr>
              <a:t>entering</a:t>
            </a:r>
            <a:r>
              <a:rPr sz="1800" spc="385" dirty="0">
                <a:latin typeface="Calibri"/>
                <a:cs typeface="Calibri"/>
              </a:rPr>
              <a:t> </a:t>
            </a:r>
            <a:r>
              <a:rPr sz="1800" dirty="0">
                <a:latin typeface="Calibri"/>
                <a:cs typeface="Calibri"/>
              </a:rPr>
              <a:t>the </a:t>
            </a:r>
            <a:r>
              <a:rPr sz="1800" spc="-5" dirty="0">
                <a:latin typeface="Calibri"/>
                <a:cs typeface="Calibri"/>
              </a:rPr>
              <a:t>Critical Section. </a:t>
            </a:r>
            <a:r>
              <a:rPr sz="1800" spc="5" dirty="0">
                <a:latin typeface="Calibri"/>
                <a:cs typeface="Calibri"/>
              </a:rPr>
              <a:t>The </a:t>
            </a:r>
            <a:r>
              <a:rPr sz="1800" spc="-10" dirty="0">
                <a:latin typeface="Calibri"/>
                <a:cs typeface="Calibri"/>
              </a:rPr>
              <a:t>entry</a:t>
            </a:r>
            <a:r>
              <a:rPr sz="1800" spc="385" dirty="0">
                <a:latin typeface="Calibri"/>
                <a:cs typeface="Calibri"/>
              </a:rPr>
              <a:t> </a:t>
            </a:r>
            <a:r>
              <a:rPr sz="1800" spc="-5" dirty="0">
                <a:latin typeface="Calibri"/>
                <a:cs typeface="Calibri"/>
              </a:rPr>
              <a:t>is </a:t>
            </a:r>
            <a:r>
              <a:rPr sz="1800" dirty="0">
                <a:latin typeface="Calibri"/>
                <a:cs typeface="Calibri"/>
              </a:rPr>
              <a:t>accepted </a:t>
            </a:r>
            <a:r>
              <a:rPr sz="1800" spc="5" dirty="0">
                <a:latin typeface="Calibri"/>
                <a:cs typeface="Calibri"/>
              </a:rPr>
              <a:t>only </a:t>
            </a:r>
            <a:r>
              <a:rPr sz="1800" spc="-5" dirty="0">
                <a:latin typeface="Calibri"/>
                <a:cs typeface="Calibri"/>
              </a:rPr>
              <a:t>if </a:t>
            </a:r>
            <a:r>
              <a:rPr sz="1800" spc="10" dirty="0">
                <a:latin typeface="Calibri"/>
                <a:cs typeface="Calibri"/>
              </a:rPr>
              <a:t>the </a:t>
            </a:r>
            <a:r>
              <a:rPr sz="1800" spc="15" dirty="0">
                <a:latin typeface="Calibri"/>
                <a:cs typeface="Calibri"/>
              </a:rPr>
              <a:t> </a:t>
            </a:r>
            <a:r>
              <a:rPr sz="1800" spc="-10" dirty="0">
                <a:latin typeface="Calibri"/>
                <a:cs typeface="Calibri"/>
              </a:rPr>
              <a:t>value</a:t>
            </a:r>
            <a:r>
              <a:rPr sz="1800" spc="20" dirty="0">
                <a:latin typeface="Calibri"/>
                <a:cs typeface="Calibri"/>
              </a:rPr>
              <a:t> </a:t>
            </a:r>
            <a:r>
              <a:rPr sz="1800" dirty="0">
                <a:latin typeface="Calibri"/>
                <a:cs typeface="Calibri"/>
              </a:rPr>
              <a:t>of </a:t>
            </a:r>
            <a:r>
              <a:rPr sz="1800" spc="-10" dirty="0">
                <a:latin typeface="Calibri"/>
                <a:cs typeface="Calibri"/>
              </a:rPr>
              <a:t>Counting</a:t>
            </a:r>
            <a:r>
              <a:rPr sz="1800" spc="45" dirty="0">
                <a:latin typeface="Calibri"/>
                <a:cs typeface="Calibri"/>
              </a:rPr>
              <a:t> </a:t>
            </a:r>
            <a:r>
              <a:rPr sz="1800" spc="-10" dirty="0">
                <a:latin typeface="Calibri"/>
                <a:cs typeface="Calibri"/>
              </a:rPr>
              <a:t>Semaphore</a:t>
            </a:r>
            <a:r>
              <a:rPr sz="1800" spc="6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1</a:t>
            </a:r>
            <a:r>
              <a:rPr sz="1800" spc="-5" dirty="0">
                <a:latin typeface="Calibri"/>
                <a:cs typeface="Calibri"/>
              </a:rPr>
              <a:t> </a:t>
            </a:r>
            <a:r>
              <a:rPr sz="1800" dirty="0">
                <a:latin typeface="Calibri"/>
                <a:cs typeface="Calibri"/>
              </a:rPr>
              <a:t>or</a:t>
            </a:r>
            <a:r>
              <a:rPr sz="1800" spc="-5" dirty="0">
                <a:latin typeface="Calibri"/>
                <a:cs typeface="Calibri"/>
              </a:rPr>
              <a:t> </a:t>
            </a:r>
            <a:r>
              <a:rPr sz="1800" spc="-20" dirty="0">
                <a:latin typeface="Calibri"/>
                <a:cs typeface="Calibri"/>
              </a:rPr>
              <a:t>greater</a:t>
            </a:r>
            <a:r>
              <a:rPr sz="1800" spc="40" dirty="0">
                <a:latin typeface="Calibri"/>
                <a:cs typeface="Calibri"/>
              </a:rPr>
              <a:t> </a:t>
            </a:r>
            <a:r>
              <a:rPr sz="1800" spc="-5" dirty="0">
                <a:latin typeface="Calibri"/>
                <a:cs typeface="Calibri"/>
              </a:rPr>
              <a:t>than</a:t>
            </a:r>
            <a:r>
              <a:rPr sz="1800" spc="35" dirty="0">
                <a:latin typeface="Calibri"/>
                <a:cs typeface="Calibri"/>
              </a:rPr>
              <a:t> </a:t>
            </a:r>
            <a:r>
              <a:rPr sz="1800" dirty="0">
                <a:latin typeface="Calibri"/>
                <a:cs typeface="Calibri"/>
              </a:rPr>
              <a:t>1.</a:t>
            </a:r>
            <a:endParaRPr sz="1800">
              <a:latin typeface="Calibri"/>
              <a:cs typeface="Calibri"/>
            </a:endParaRPr>
          </a:p>
          <a:p>
            <a:pPr marL="12700" marR="8255" algn="just">
              <a:lnSpc>
                <a:spcPct val="100000"/>
              </a:lnSpc>
              <a:spcBef>
                <a:spcPts val="5"/>
              </a:spcBef>
            </a:pPr>
            <a:r>
              <a:rPr sz="1800" spc="-35" dirty="0">
                <a:latin typeface="Calibri"/>
                <a:cs typeface="Calibri"/>
              </a:rPr>
              <a:t>Now, </a:t>
            </a:r>
            <a:r>
              <a:rPr sz="1800" spc="-5" dirty="0">
                <a:latin typeface="Calibri"/>
                <a:cs typeface="Calibri"/>
              </a:rPr>
              <a:t>it is our duty </a:t>
            </a:r>
            <a:r>
              <a:rPr sz="1800" spc="-15" dirty="0">
                <a:latin typeface="Calibri"/>
                <a:cs typeface="Calibri"/>
              </a:rPr>
              <a:t>to </a:t>
            </a:r>
            <a:r>
              <a:rPr sz="1800" spc="-10" dirty="0">
                <a:latin typeface="Calibri"/>
                <a:cs typeface="Calibri"/>
              </a:rPr>
              <a:t>prevent </a:t>
            </a:r>
            <a:r>
              <a:rPr sz="1800" spc="5" dirty="0">
                <a:latin typeface="Calibri"/>
                <a:cs typeface="Calibri"/>
              </a:rPr>
              <a:t>the </a:t>
            </a:r>
            <a:r>
              <a:rPr sz="1800" spc="-10" dirty="0">
                <a:latin typeface="Calibri"/>
                <a:cs typeface="Calibri"/>
              </a:rPr>
              <a:t>Producer </a:t>
            </a:r>
            <a:r>
              <a:rPr sz="1800" dirty="0">
                <a:latin typeface="Calibri"/>
                <a:cs typeface="Calibri"/>
              </a:rPr>
              <a:t>and </a:t>
            </a:r>
            <a:r>
              <a:rPr sz="1800" spc="-5" dirty="0">
                <a:latin typeface="Calibri"/>
                <a:cs typeface="Calibri"/>
              </a:rPr>
              <a:t>Consumer </a:t>
            </a:r>
            <a:r>
              <a:rPr sz="1800" spc="-10" dirty="0">
                <a:latin typeface="Calibri"/>
                <a:cs typeface="Calibri"/>
              </a:rPr>
              <a:t>gets </a:t>
            </a:r>
            <a:r>
              <a:rPr sz="1800" spc="-15" dirty="0">
                <a:latin typeface="Calibri"/>
                <a:cs typeface="Calibri"/>
              </a:rPr>
              <a:t>executed at </a:t>
            </a:r>
            <a:r>
              <a:rPr sz="1800" dirty="0">
                <a:latin typeface="Calibri"/>
                <a:cs typeface="Calibri"/>
              </a:rPr>
              <a:t>the </a:t>
            </a:r>
            <a:r>
              <a:rPr sz="1800" spc="5" dirty="0">
                <a:latin typeface="Calibri"/>
                <a:cs typeface="Calibri"/>
              </a:rPr>
              <a:t> </a:t>
            </a:r>
            <a:r>
              <a:rPr sz="1800" spc="-5" dirty="0">
                <a:latin typeface="Calibri"/>
                <a:cs typeface="Calibri"/>
              </a:rPr>
              <a:t>same time. </a:t>
            </a:r>
            <a:r>
              <a:rPr sz="1800" spc="-10" dirty="0">
                <a:latin typeface="Calibri"/>
                <a:cs typeface="Calibri"/>
              </a:rPr>
              <a:t>So, we </a:t>
            </a:r>
            <a:r>
              <a:rPr sz="1800" spc="-15" dirty="0">
                <a:latin typeface="Calibri"/>
                <a:cs typeface="Calibri"/>
              </a:rPr>
              <a:t>give </a:t>
            </a:r>
            <a:r>
              <a:rPr sz="1800" dirty="0">
                <a:latin typeface="Calibri"/>
                <a:cs typeface="Calibri"/>
              </a:rPr>
              <a:t>the </a:t>
            </a:r>
            <a:r>
              <a:rPr sz="1800" spc="-5" dirty="0">
                <a:latin typeface="Calibri"/>
                <a:cs typeface="Calibri"/>
              </a:rPr>
              <a:t>user </a:t>
            </a:r>
            <a:r>
              <a:rPr sz="1800" dirty="0">
                <a:latin typeface="Calibri"/>
                <a:cs typeface="Calibri"/>
              </a:rPr>
              <a:t>or </a:t>
            </a:r>
            <a:r>
              <a:rPr sz="1800" spc="-5" dirty="0">
                <a:latin typeface="Calibri"/>
                <a:cs typeface="Calibri"/>
              </a:rPr>
              <a:t>the </a:t>
            </a:r>
            <a:r>
              <a:rPr sz="1800" spc="-10" dirty="0">
                <a:latin typeface="Calibri"/>
                <a:cs typeface="Calibri"/>
              </a:rPr>
              <a:t>computer </a:t>
            </a:r>
            <a:r>
              <a:rPr sz="1800" dirty="0">
                <a:latin typeface="Calibri"/>
                <a:cs typeface="Calibri"/>
              </a:rPr>
              <a:t>an </a:t>
            </a:r>
            <a:r>
              <a:rPr sz="1800" spc="-5" dirty="0">
                <a:latin typeface="Calibri"/>
                <a:cs typeface="Calibri"/>
              </a:rPr>
              <a:t>option </a:t>
            </a:r>
            <a:r>
              <a:rPr sz="1800" spc="-15" dirty="0">
                <a:latin typeface="Calibri"/>
                <a:cs typeface="Calibri"/>
              </a:rPr>
              <a:t>to </a:t>
            </a:r>
            <a:r>
              <a:rPr sz="1800" spc="-5" dirty="0">
                <a:latin typeface="Calibri"/>
                <a:cs typeface="Calibri"/>
              </a:rPr>
              <a:t>choose which </a:t>
            </a:r>
            <a:r>
              <a:rPr sz="1800" dirty="0">
                <a:latin typeface="Calibri"/>
                <a:cs typeface="Calibri"/>
              </a:rPr>
              <a:t> </a:t>
            </a:r>
            <a:r>
              <a:rPr sz="1800" spc="-10" dirty="0">
                <a:latin typeface="Calibri"/>
                <a:cs typeface="Calibri"/>
              </a:rPr>
              <a:t>operation </a:t>
            </a:r>
            <a:r>
              <a:rPr sz="1800" spc="-15" dirty="0">
                <a:latin typeface="Calibri"/>
                <a:cs typeface="Calibri"/>
              </a:rPr>
              <a:t>to </a:t>
            </a:r>
            <a:r>
              <a:rPr sz="1800" spc="5" dirty="0">
                <a:latin typeface="Calibri"/>
                <a:cs typeface="Calibri"/>
              </a:rPr>
              <a:t>be </a:t>
            </a:r>
            <a:r>
              <a:rPr sz="1800" spc="-10" dirty="0">
                <a:latin typeface="Calibri"/>
                <a:cs typeface="Calibri"/>
              </a:rPr>
              <a:t>performed </a:t>
            </a:r>
            <a:r>
              <a:rPr sz="1800" spc="-15" dirty="0">
                <a:latin typeface="Calibri"/>
                <a:cs typeface="Calibri"/>
              </a:rPr>
              <a:t>at </a:t>
            </a:r>
            <a:r>
              <a:rPr sz="1800" dirty="0">
                <a:latin typeface="Calibri"/>
                <a:cs typeface="Calibri"/>
              </a:rPr>
              <a:t>the time </a:t>
            </a:r>
            <a:r>
              <a:rPr sz="1800" spc="5" dirty="0">
                <a:latin typeface="Calibri"/>
                <a:cs typeface="Calibri"/>
              </a:rPr>
              <a:t>of </a:t>
            </a:r>
            <a:r>
              <a:rPr sz="1800" spc="-10" dirty="0">
                <a:latin typeface="Calibri"/>
                <a:cs typeface="Calibri"/>
              </a:rPr>
              <a:t>Entering </a:t>
            </a:r>
            <a:r>
              <a:rPr sz="1800" dirty="0">
                <a:latin typeface="Calibri"/>
                <a:cs typeface="Calibri"/>
              </a:rPr>
              <a:t>the </a:t>
            </a:r>
            <a:r>
              <a:rPr sz="1800" spc="-5" dirty="0">
                <a:latin typeface="Calibri"/>
                <a:cs typeface="Calibri"/>
              </a:rPr>
              <a:t>Entry </a:t>
            </a:r>
            <a:r>
              <a:rPr sz="1800" dirty="0">
                <a:latin typeface="Calibri"/>
                <a:cs typeface="Calibri"/>
              </a:rPr>
              <a:t>Section </a:t>
            </a:r>
            <a:r>
              <a:rPr sz="1800" spc="5" dirty="0">
                <a:latin typeface="Calibri"/>
                <a:cs typeface="Calibri"/>
              </a:rPr>
              <a:t>of </a:t>
            </a:r>
            <a:r>
              <a:rPr sz="1800" spc="-5" dirty="0">
                <a:latin typeface="Calibri"/>
                <a:cs typeface="Calibri"/>
              </a:rPr>
              <a:t>the </a:t>
            </a:r>
            <a:r>
              <a:rPr sz="1800" dirty="0">
                <a:latin typeface="Calibri"/>
                <a:cs typeface="Calibri"/>
              </a:rPr>
              <a:t> </a:t>
            </a:r>
            <a:r>
              <a:rPr sz="1800" spc="-10" dirty="0">
                <a:latin typeface="Calibri"/>
                <a:cs typeface="Calibri"/>
              </a:rPr>
              <a:t>Critical</a:t>
            </a:r>
            <a:r>
              <a:rPr sz="1800" spc="20" dirty="0">
                <a:latin typeface="Calibri"/>
                <a:cs typeface="Calibri"/>
              </a:rPr>
              <a:t> </a:t>
            </a:r>
            <a:r>
              <a:rPr sz="1800" spc="-5" dirty="0">
                <a:latin typeface="Calibri"/>
                <a:cs typeface="Calibri"/>
              </a:rPr>
              <a:t>Section</a:t>
            </a:r>
            <a:endParaRPr sz="1800">
              <a:latin typeface="Calibri"/>
              <a:cs typeface="Calibri"/>
            </a:endParaRPr>
          </a:p>
          <a:p>
            <a:pPr>
              <a:lnSpc>
                <a:spcPct val="100000"/>
              </a:lnSpc>
              <a:spcBef>
                <a:spcPts val="20"/>
              </a:spcBef>
            </a:pPr>
            <a:endParaRPr sz="2150">
              <a:latin typeface="Calibri"/>
              <a:cs typeface="Calibri"/>
            </a:endParaRPr>
          </a:p>
          <a:p>
            <a:pPr marL="88900">
              <a:lnSpc>
                <a:spcPct val="100000"/>
              </a:lnSpc>
              <a:spcBef>
                <a:spcPts val="5"/>
              </a:spcBef>
            </a:pPr>
            <a:r>
              <a:rPr sz="1800" dirty="0">
                <a:solidFill>
                  <a:srgbClr val="00AF50"/>
                </a:solidFill>
                <a:latin typeface="Calibri"/>
                <a:cs typeface="Calibri"/>
              </a:rPr>
              <a:t>3. </a:t>
            </a:r>
            <a:r>
              <a:rPr sz="1800" spc="-5" dirty="0">
                <a:solidFill>
                  <a:srgbClr val="00AF50"/>
                </a:solidFill>
                <a:latin typeface="Calibri"/>
                <a:cs typeface="Calibri"/>
              </a:rPr>
              <a:t>Solving</a:t>
            </a:r>
            <a:r>
              <a:rPr sz="1800" spc="15" dirty="0">
                <a:solidFill>
                  <a:srgbClr val="00AF50"/>
                </a:solidFill>
                <a:latin typeface="Calibri"/>
                <a:cs typeface="Calibri"/>
              </a:rPr>
              <a:t> </a:t>
            </a:r>
            <a:r>
              <a:rPr sz="1800" spc="-10" dirty="0">
                <a:solidFill>
                  <a:srgbClr val="00AF50"/>
                </a:solidFill>
                <a:latin typeface="Calibri"/>
                <a:cs typeface="Calibri"/>
              </a:rPr>
              <a:t>Dining</a:t>
            </a:r>
            <a:r>
              <a:rPr sz="1800" spc="60" dirty="0">
                <a:solidFill>
                  <a:srgbClr val="00AF50"/>
                </a:solidFill>
                <a:latin typeface="Calibri"/>
                <a:cs typeface="Calibri"/>
              </a:rPr>
              <a:t> </a:t>
            </a:r>
            <a:r>
              <a:rPr sz="1800" spc="-5" dirty="0">
                <a:solidFill>
                  <a:srgbClr val="00AF50"/>
                </a:solidFill>
                <a:latin typeface="Calibri"/>
                <a:cs typeface="Calibri"/>
              </a:rPr>
              <a:t>Philosopher's</a:t>
            </a:r>
            <a:r>
              <a:rPr sz="1800" spc="20" dirty="0">
                <a:solidFill>
                  <a:srgbClr val="00AF50"/>
                </a:solidFill>
                <a:latin typeface="Calibri"/>
                <a:cs typeface="Calibri"/>
              </a:rPr>
              <a:t> </a:t>
            </a:r>
            <a:r>
              <a:rPr sz="1800" spc="-10" dirty="0">
                <a:solidFill>
                  <a:srgbClr val="00AF50"/>
                </a:solidFill>
                <a:latin typeface="Calibri"/>
                <a:cs typeface="Calibri"/>
              </a:rPr>
              <a:t>Problem</a:t>
            </a:r>
            <a:r>
              <a:rPr sz="1800" spc="20" dirty="0">
                <a:solidFill>
                  <a:srgbClr val="00AF50"/>
                </a:solidFill>
                <a:latin typeface="Calibri"/>
                <a:cs typeface="Calibri"/>
              </a:rPr>
              <a:t> </a:t>
            </a:r>
            <a:r>
              <a:rPr sz="1800" spc="-10" dirty="0">
                <a:solidFill>
                  <a:srgbClr val="00AF50"/>
                </a:solidFill>
                <a:latin typeface="Calibri"/>
                <a:cs typeface="Calibri"/>
              </a:rPr>
              <a:t>using</a:t>
            </a:r>
            <a:r>
              <a:rPr sz="1800" spc="35" dirty="0">
                <a:solidFill>
                  <a:srgbClr val="00AF50"/>
                </a:solidFill>
                <a:latin typeface="Calibri"/>
                <a:cs typeface="Calibri"/>
              </a:rPr>
              <a:t> </a:t>
            </a:r>
            <a:r>
              <a:rPr sz="1800" spc="-5" dirty="0">
                <a:solidFill>
                  <a:srgbClr val="00AF50"/>
                </a:solidFill>
                <a:latin typeface="Calibri"/>
                <a:cs typeface="Calibri"/>
              </a:rPr>
              <a:t>the</a:t>
            </a:r>
            <a:r>
              <a:rPr sz="1800" spc="20" dirty="0">
                <a:solidFill>
                  <a:srgbClr val="00AF50"/>
                </a:solidFill>
                <a:latin typeface="Calibri"/>
                <a:cs typeface="Calibri"/>
              </a:rPr>
              <a:t> </a:t>
            </a:r>
            <a:r>
              <a:rPr sz="1800" spc="-10" dirty="0">
                <a:solidFill>
                  <a:srgbClr val="00AF50"/>
                </a:solidFill>
                <a:latin typeface="Calibri"/>
                <a:cs typeface="Calibri"/>
              </a:rPr>
              <a:t>concept</a:t>
            </a:r>
            <a:r>
              <a:rPr sz="1800" spc="20" dirty="0">
                <a:solidFill>
                  <a:srgbClr val="00AF50"/>
                </a:solidFill>
                <a:latin typeface="Calibri"/>
                <a:cs typeface="Calibri"/>
              </a:rPr>
              <a:t> </a:t>
            </a:r>
            <a:r>
              <a:rPr sz="1800" dirty="0">
                <a:solidFill>
                  <a:srgbClr val="00AF50"/>
                </a:solidFill>
                <a:latin typeface="Calibri"/>
                <a:cs typeface="Calibri"/>
              </a:rPr>
              <a:t>of</a:t>
            </a:r>
            <a:r>
              <a:rPr sz="1800" spc="-5" dirty="0">
                <a:solidFill>
                  <a:srgbClr val="00AF50"/>
                </a:solidFill>
                <a:latin typeface="Calibri"/>
                <a:cs typeface="Calibri"/>
              </a:rPr>
              <a:t> </a:t>
            </a:r>
            <a:r>
              <a:rPr sz="1800" spc="-10" dirty="0">
                <a:solidFill>
                  <a:srgbClr val="00AF50"/>
                </a:solidFill>
                <a:latin typeface="Calibri"/>
                <a:cs typeface="Calibri"/>
              </a:rPr>
              <a:t>Semaphores</a:t>
            </a:r>
            <a:endParaRPr sz="1800">
              <a:latin typeface="Calibri"/>
              <a:cs typeface="Calibri"/>
            </a:endParaRPr>
          </a:p>
          <a:p>
            <a:pPr marL="88900">
              <a:lnSpc>
                <a:spcPct val="100000"/>
              </a:lnSpc>
            </a:pPr>
            <a:r>
              <a:rPr sz="1800" b="1" spc="-10" dirty="0">
                <a:solidFill>
                  <a:srgbClr val="00AF50"/>
                </a:solidFill>
                <a:latin typeface="Calibri"/>
                <a:cs typeface="Calibri"/>
              </a:rPr>
              <a:t>Definition:</a:t>
            </a:r>
            <a:endParaRPr sz="1800">
              <a:latin typeface="Calibri"/>
              <a:cs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631063"/>
            <a:ext cx="7844155" cy="276987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The </a:t>
            </a:r>
            <a:r>
              <a:rPr sz="1800" dirty="0">
                <a:latin typeface="Calibri"/>
                <a:cs typeface="Calibri"/>
              </a:rPr>
              <a:t>dining </a:t>
            </a:r>
            <a:r>
              <a:rPr sz="1800" spc="-5" dirty="0">
                <a:latin typeface="Calibri"/>
                <a:cs typeface="Calibri"/>
              </a:rPr>
              <a:t>philosopher's problem is the classical </a:t>
            </a:r>
            <a:r>
              <a:rPr sz="1800" spc="-10" dirty="0">
                <a:latin typeface="Calibri"/>
                <a:cs typeface="Calibri"/>
              </a:rPr>
              <a:t>problem </a:t>
            </a:r>
            <a:r>
              <a:rPr sz="1800" spc="5" dirty="0">
                <a:latin typeface="Calibri"/>
                <a:cs typeface="Calibri"/>
              </a:rPr>
              <a:t>of </a:t>
            </a:r>
            <a:r>
              <a:rPr sz="1800" spc="-10" dirty="0">
                <a:latin typeface="Calibri"/>
                <a:cs typeface="Calibri"/>
              </a:rPr>
              <a:t>synchronization </a:t>
            </a:r>
            <a:r>
              <a:rPr sz="1800" spc="-5" dirty="0">
                <a:latin typeface="Calibri"/>
                <a:cs typeface="Calibri"/>
              </a:rPr>
              <a:t>which </a:t>
            </a:r>
            <a:r>
              <a:rPr sz="1800" dirty="0">
                <a:latin typeface="Calibri"/>
                <a:cs typeface="Calibri"/>
              </a:rPr>
              <a:t> </a:t>
            </a:r>
            <a:r>
              <a:rPr sz="1800" spc="-15" dirty="0">
                <a:latin typeface="Calibri"/>
                <a:cs typeface="Calibri"/>
              </a:rPr>
              <a:t>says</a:t>
            </a:r>
            <a:r>
              <a:rPr sz="1800" spc="275" dirty="0">
                <a:latin typeface="Calibri"/>
                <a:cs typeface="Calibri"/>
              </a:rPr>
              <a:t> </a:t>
            </a:r>
            <a:r>
              <a:rPr sz="1800" spc="-10" dirty="0">
                <a:latin typeface="Calibri"/>
                <a:cs typeface="Calibri"/>
              </a:rPr>
              <a:t>that</a:t>
            </a:r>
            <a:r>
              <a:rPr sz="1800" spc="300" dirty="0">
                <a:latin typeface="Calibri"/>
                <a:cs typeface="Calibri"/>
              </a:rPr>
              <a:t> </a:t>
            </a:r>
            <a:r>
              <a:rPr sz="1800" spc="-10" dirty="0">
                <a:latin typeface="Calibri"/>
                <a:cs typeface="Calibri"/>
              </a:rPr>
              <a:t>Five</a:t>
            </a:r>
            <a:r>
              <a:rPr sz="1800" spc="310" dirty="0">
                <a:latin typeface="Calibri"/>
                <a:cs typeface="Calibri"/>
              </a:rPr>
              <a:t> </a:t>
            </a:r>
            <a:r>
              <a:rPr sz="1800" spc="-5" dirty="0">
                <a:latin typeface="Calibri"/>
                <a:cs typeface="Calibri"/>
              </a:rPr>
              <a:t>philosophers</a:t>
            </a:r>
            <a:r>
              <a:rPr sz="1800" spc="285" dirty="0">
                <a:latin typeface="Calibri"/>
                <a:cs typeface="Calibri"/>
              </a:rPr>
              <a:t> </a:t>
            </a:r>
            <a:r>
              <a:rPr sz="1800" dirty="0">
                <a:latin typeface="Calibri"/>
                <a:cs typeface="Calibri"/>
              </a:rPr>
              <a:t>are</a:t>
            </a:r>
            <a:r>
              <a:rPr sz="1800" spc="300" dirty="0">
                <a:latin typeface="Calibri"/>
                <a:cs typeface="Calibri"/>
              </a:rPr>
              <a:t> </a:t>
            </a:r>
            <a:r>
              <a:rPr sz="1800" spc="-10" dirty="0">
                <a:latin typeface="Calibri"/>
                <a:cs typeface="Calibri"/>
              </a:rPr>
              <a:t>sitting</a:t>
            </a:r>
            <a:r>
              <a:rPr sz="1800" spc="300" dirty="0">
                <a:latin typeface="Calibri"/>
                <a:cs typeface="Calibri"/>
              </a:rPr>
              <a:t> </a:t>
            </a:r>
            <a:r>
              <a:rPr sz="1800" spc="-5" dirty="0">
                <a:latin typeface="Calibri"/>
                <a:cs typeface="Calibri"/>
              </a:rPr>
              <a:t>around</a:t>
            </a:r>
            <a:r>
              <a:rPr sz="1800" spc="285" dirty="0">
                <a:latin typeface="Calibri"/>
                <a:cs typeface="Calibri"/>
              </a:rPr>
              <a:t> </a:t>
            </a:r>
            <a:r>
              <a:rPr sz="1800" dirty="0">
                <a:latin typeface="Calibri"/>
                <a:cs typeface="Calibri"/>
              </a:rPr>
              <a:t>a</a:t>
            </a:r>
            <a:r>
              <a:rPr sz="1800" spc="310" dirty="0">
                <a:latin typeface="Calibri"/>
                <a:cs typeface="Calibri"/>
              </a:rPr>
              <a:t> </a:t>
            </a:r>
            <a:r>
              <a:rPr sz="1800" spc="-10" dirty="0">
                <a:latin typeface="Calibri"/>
                <a:cs typeface="Calibri"/>
              </a:rPr>
              <a:t>circular</a:t>
            </a:r>
            <a:r>
              <a:rPr sz="1800" spc="315" dirty="0">
                <a:latin typeface="Calibri"/>
                <a:cs typeface="Calibri"/>
              </a:rPr>
              <a:t> </a:t>
            </a:r>
            <a:r>
              <a:rPr sz="1800" spc="-5" dirty="0">
                <a:latin typeface="Calibri"/>
                <a:cs typeface="Calibri"/>
              </a:rPr>
              <a:t>table</a:t>
            </a:r>
            <a:r>
              <a:rPr sz="1800" spc="280" dirty="0">
                <a:latin typeface="Calibri"/>
                <a:cs typeface="Calibri"/>
              </a:rPr>
              <a:t> </a:t>
            </a:r>
            <a:r>
              <a:rPr sz="1800" dirty="0">
                <a:latin typeface="Calibri"/>
                <a:cs typeface="Calibri"/>
              </a:rPr>
              <a:t>and</a:t>
            </a:r>
            <a:r>
              <a:rPr sz="1800" spc="300" dirty="0">
                <a:latin typeface="Calibri"/>
                <a:cs typeface="Calibri"/>
              </a:rPr>
              <a:t> </a:t>
            </a:r>
            <a:r>
              <a:rPr sz="1800" spc="-5" dirty="0">
                <a:latin typeface="Calibri"/>
                <a:cs typeface="Calibri"/>
              </a:rPr>
              <a:t>their</a:t>
            </a:r>
            <a:r>
              <a:rPr sz="1800" spc="290" dirty="0">
                <a:latin typeface="Calibri"/>
                <a:cs typeface="Calibri"/>
              </a:rPr>
              <a:t> </a:t>
            </a:r>
            <a:r>
              <a:rPr sz="1800" dirty="0">
                <a:latin typeface="Calibri"/>
                <a:cs typeface="Calibri"/>
              </a:rPr>
              <a:t>job</a:t>
            </a:r>
            <a:r>
              <a:rPr sz="1800" spc="300" dirty="0">
                <a:latin typeface="Calibri"/>
                <a:cs typeface="Calibri"/>
              </a:rPr>
              <a:t> </a:t>
            </a:r>
            <a:r>
              <a:rPr sz="1800" spc="-5" dirty="0">
                <a:latin typeface="Calibri"/>
                <a:cs typeface="Calibri"/>
              </a:rPr>
              <a:t>is</a:t>
            </a:r>
            <a:r>
              <a:rPr sz="1800" spc="305" dirty="0">
                <a:latin typeface="Calibri"/>
                <a:cs typeface="Calibri"/>
              </a:rPr>
              <a:t> </a:t>
            </a:r>
            <a:r>
              <a:rPr sz="1800" spc="-30" dirty="0">
                <a:latin typeface="Calibri"/>
                <a:cs typeface="Calibri"/>
              </a:rPr>
              <a:t>to </a:t>
            </a:r>
            <a:r>
              <a:rPr sz="1800" spc="-395" dirty="0">
                <a:latin typeface="Calibri"/>
                <a:cs typeface="Calibri"/>
              </a:rPr>
              <a:t> </a:t>
            </a:r>
            <a:r>
              <a:rPr sz="1800" spc="-10" dirty="0">
                <a:latin typeface="Calibri"/>
                <a:cs typeface="Calibri"/>
              </a:rPr>
              <a:t>think </a:t>
            </a:r>
            <a:r>
              <a:rPr sz="1800" dirty="0">
                <a:latin typeface="Calibri"/>
                <a:cs typeface="Calibri"/>
              </a:rPr>
              <a:t>and </a:t>
            </a:r>
            <a:r>
              <a:rPr sz="1800" spc="-15" dirty="0">
                <a:latin typeface="Calibri"/>
                <a:cs typeface="Calibri"/>
              </a:rPr>
              <a:t>eat alternatively. </a:t>
            </a:r>
            <a:r>
              <a:rPr sz="1800" dirty="0">
                <a:latin typeface="Calibri"/>
                <a:cs typeface="Calibri"/>
              </a:rPr>
              <a:t>A bowl </a:t>
            </a:r>
            <a:r>
              <a:rPr sz="1800" spc="5" dirty="0">
                <a:latin typeface="Calibri"/>
                <a:cs typeface="Calibri"/>
              </a:rPr>
              <a:t>of </a:t>
            </a:r>
            <a:r>
              <a:rPr sz="1800" spc="-5" dirty="0">
                <a:latin typeface="Calibri"/>
                <a:cs typeface="Calibri"/>
              </a:rPr>
              <a:t>noodles is </a:t>
            </a:r>
            <a:r>
              <a:rPr sz="1800" dirty="0">
                <a:latin typeface="Calibri"/>
                <a:cs typeface="Calibri"/>
              </a:rPr>
              <a:t>placed </a:t>
            </a:r>
            <a:r>
              <a:rPr sz="1800" spc="-15" dirty="0">
                <a:latin typeface="Calibri"/>
                <a:cs typeface="Calibri"/>
              </a:rPr>
              <a:t>at </a:t>
            </a:r>
            <a:r>
              <a:rPr sz="1800" dirty="0">
                <a:latin typeface="Calibri"/>
                <a:cs typeface="Calibri"/>
              </a:rPr>
              <a:t>the </a:t>
            </a:r>
            <a:r>
              <a:rPr sz="1800" spc="-10" dirty="0">
                <a:latin typeface="Calibri"/>
                <a:cs typeface="Calibri"/>
              </a:rPr>
              <a:t>center </a:t>
            </a:r>
            <a:r>
              <a:rPr sz="1800" spc="5" dirty="0">
                <a:latin typeface="Calibri"/>
                <a:cs typeface="Calibri"/>
              </a:rPr>
              <a:t>of </a:t>
            </a:r>
            <a:r>
              <a:rPr sz="1800" spc="-5" dirty="0">
                <a:latin typeface="Calibri"/>
                <a:cs typeface="Calibri"/>
              </a:rPr>
              <a:t>the table </a:t>
            </a:r>
            <a:r>
              <a:rPr sz="1800" dirty="0">
                <a:latin typeface="Calibri"/>
                <a:cs typeface="Calibri"/>
              </a:rPr>
              <a:t> </a:t>
            </a:r>
            <a:r>
              <a:rPr sz="1800" spc="-5" dirty="0">
                <a:latin typeface="Calibri"/>
                <a:cs typeface="Calibri"/>
              </a:rPr>
              <a:t>along with five </a:t>
            </a:r>
            <a:r>
              <a:rPr sz="1800" spc="-10" dirty="0">
                <a:latin typeface="Calibri"/>
                <a:cs typeface="Calibri"/>
              </a:rPr>
              <a:t>chopsticks </a:t>
            </a:r>
            <a:r>
              <a:rPr sz="1800" spc="-15" dirty="0">
                <a:latin typeface="Calibri"/>
                <a:cs typeface="Calibri"/>
              </a:rPr>
              <a:t>for </a:t>
            </a:r>
            <a:r>
              <a:rPr sz="1800" dirty="0">
                <a:latin typeface="Calibri"/>
                <a:cs typeface="Calibri"/>
              </a:rPr>
              <a:t>each of the </a:t>
            </a:r>
            <a:r>
              <a:rPr sz="1800" spc="-10" dirty="0">
                <a:latin typeface="Calibri"/>
                <a:cs typeface="Calibri"/>
              </a:rPr>
              <a:t>philosophers. </a:t>
            </a:r>
            <a:r>
              <a:rPr sz="1800" spc="-80" dirty="0">
                <a:latin typeface="Calibri"/>
                <a:cs typeface="Calibri"/>
              </a:rPr>
              <a:t>To </a:t>
            </a:r>
            <a:r>
              <a:rPr sz="1800" spc="-15" dirty="0">
                <a:latin typeface="Calibri"/>
                <a:cs typeface="Calibri"/>
              </a:rPr>
              <a:t>eat </a:t>
            </a:r>
            <a:r>
              <a:rPr sz="1800" dirty="0">
                <a:latin typeface="Calibri"/>
                <a:cs typeface="Calibri"/>
              </a:rPr>
              <a:t>a </a:t>
            </a:r>
            <a:r>
              <a:rPr sz="1800" spc="-5" dirty="0">
                <a:latin typeface="Calibri"/>
                <a:cs typeface="Calibri"/>
              </a:rPr>
              <a:t>philosopher needs </a:t>
            </a:r>
            <a:r>
              <a:rPr sz="1800" dirty="0">
                <a:latin typeface="Calibri"/>
                <a:cs typeface="Calibri"/>
              </a:rPr>
              <a:t> </a:t>
            </a:r>
            <a:r>
              <a:rPr sz="1800" spc="-5" dirty="0">
                <a:latin typeface="Calibri"/>
                <a:cs typeface="Calibri"/>
              </a:rPr>
              <a:t>both </a:t>
            </a:r>
            <a:r>
              <a:rPr sz="1800" dirty="0">
                <a:latin typeface="Calibri"/>
                <a:cs typeface="Calibri"/>
              </a:rPr>
              <a:t>their </a:t>
            </a:r>
            <a:r>
              <a:rPr sz="1800" spc="-10" dirty="0">
                <a:latin typeface="Calibri"/>
                <a:cs typeface="Calibri"/>
              </a:rPr>
              <a:t>right </a:t>
            </a:r>
            <a:r>
              <a:rPr sz="1800" dirty="0">
                <a:latin typeface="Calibri"/>
                <a:cs typeface="Calibri"/>
              </a:rPr>
              <a:t>and a </a:t>
            </a:r>
            <a:r>
              <a:rPr sz="1800" spc="-10" dirty="0">
                <a:latin typeface="Calibri"/>
                <a:cs typeface="Calibri"/>
              </a:rPr>
              <a:t>left </a:t>
            </a:r>
            <a:r>
              <a:rPr sz="1800" spc="-5" dirty="0">
                <a:latin typeface="Calibri"/>
                <a:cs typeface="Calibri"/>
              </a:rPr>
              <a:t>chopstick. </a:t>
            </a:r>
            <a:r>
              <a:rPr sz="1800" dirty="0">
                <a:latin typeface="Calibri"/>
                <a:cs typeface="Calibri"/>
              </a:rPr>
              <a:t>A </a:t>
            </a:r>
            <a:r>
              <a:rPr sz="1800" spc="-5" dirty="0">
                <a:latin typeface="Calibri"/>
                <a:cs typeface="Calibri"/>
              </a:rPr>
              <a:t>philosopher </a:t>
            </a:r>
            <a:r>
              <a:rPr sz="1800" dirty="0">
                <a:latin typeface="Calibri"/>
                <a:cs typeface="Calibri"/>
              </a:rPr>
              <a:t>can </a:t>
            </a:r>
            <a:r>
              <a:rPr sz="1800" spc="-5" dirty="0">
                <a:latin typeface="Calibri"/>
                <a:cs typeface="Calibri"/>
              </a:rPr>
              <a:t>only </a:t>
            </a:r>
            <a:r>
              <a:rPr sz="1800" spc="-10" dirty="0">
                <a:latin typeface="Calibri"/>
                <a:cs typeface="Calibri"/>
              </a:rPr>
              <a:t>eat </a:t>
            </a:r>
            <a:r>
              <a:rPr sz="1800" spc="-5" dirty="0">
                <a:latin typeface="Calibri"/>
                <a:cs typeface="Calibri"/>
              </a:rPr>
              <a:t>if both immediate </a:t>
            </a:r>
            <a:r>
              <a:rPr sz="1800" dirty="0">
                <a:latin typeface="Calibri"/>
                <a:cs typeface="Calibri"/>
              </a:rPr>
              <a:t> </a:t>
            </a:r>
            <a:r>
              <a:rPr sz="1800" spc="-15" dirty="0">
                <a:latin typeface="Calibri"/>
                <a:cs typeface="Calibri"/>
              </a:rPr>
              <a:t>left</a:t>
            </a:r>
            <a:r>
              <a:rPr sz="1800" spc="195" dirty="0">
                <a:latin typeface="Calibri"/>
                <a:cs typeface="Calibri"/>
              </a:rPr>
              <a:t> </a:t>
            </a:r>
            <a:r>
              <a:rPr sz="1800" dirty="0">
                <a:latin typeface="Calibri"/>
                <a:cs typeface="Calibri"/>
              </a:rPr>
              <a:t>and</a:t>
            </a:r>
            <a:r>
              <a:rPr sz="1800" spc="190" dirty="0">
                <a:latin typeface="Calibri"/>
                <a:cs typeface="Calibri"/>
              </a:rPr>
              <a:t> </a:t>
            </a:r>
            <a:r>
              <a:rPr sz="1800" spc="-10" dirty="0">
                <a:latin typeface="Calibri"/>
                <a:cs typeface="Calibri"/>
              </a:rPr>
              <a:t>right</a:t>
            </a:r>
            <a:r>
              <a:rPr sz="1800" spc="195" dirty="0">
                <a:latin typeface="Calibri"/>
                <a:cs typeface="Calibri"/>
              </a:rPr>
              <a:t> </a:t>
            </a:r>
            <a:r>
              <a:rPr sz="1800" spc="-5" dirty="0">
                <a:latin typeface="Calibri"/>
                <a:cs typeface="Calibri"/>
              </a:rPr>
              <a:t>chopsticks</a:t>
            </a:r>
            <a:r>
              <a:rPr sz="1800" spc="185" dirty="0">
                <a:latin typeface="Calibri"/>
                <a:cs typeface="Calibri"/>
              </a:rPr>
              <a:t> </a:t>
            </a:r>
            <a:r>
              <a:rPr sz="1800" spc="5" dirty="0">
                <a:latin typeface="Calibri"/>
                <a:cs typeface="Calibri"/>
              </a:rPr>
              <a:t>of</a:t>
            </a:r>
            <a:r>
              <a:rPr sz="1800" spc="200" dirty="0">
                <a:latin typeface="Calibri"/>
                <a:cs typeface="Calibri"/>
              </a:rPr>
              <a:t> </a:t>
            </a:r>
            <a:r>
              <a:rPr sz="1800" spc="-5" dirty="0">
                <a:latin typeface="Calibri"/>
                <a:cs typeface="Calibri"/>
              </a:rPr>
              <a:t>the</a:t>
            </a:r>
            <a:r>
              <a:rPr sz="1800" spc="210" dirty="0">
                <a:latin typeface="Calibri"/>
                <a:cs typeface="Calibri"/>
              </a:rPr>
              <a:t> </a:t>
            </a:r>
            <a:r>
              <a:rPr sz="1800" spc="-5" dirty="0">
                <a:latin typeface="Calibri"/>
                <a:cs typeface="Calibri"/>
              </a:rPr>
              <a:t>philosopher</a:t>
            </a:r>
            <a:r>
              <a:rPr sz="1800" spc="204" dirty="0">
                <a:latin typeface="Calibri"/>
                <a:cs typeface="Calibri"/>
              </a:rPr>
              <a:t> </a:t>
            </a:r>
            <a:r>
              <a:rPr sz="1800" spc="-5" dirty="0">
                <a:latin typeface="Calibri"/>
                <a:cs typeface="Calibri"/>
              </a:rPr>
              <a:t>is</a:t>
            </a:r>
            <a:r>
              <a:rPr sz="1800" spc="190" dirty="0">
                <a:latin typeface="Calibri"/>
                <a:cs typeface="Calibri"/>
              </a:rPr>
              <a:t> </a:t>
            </a:r>
            <a:r>
              <a:rPr sz="1800" spc="-10" dirty="0">
                <a:latin typeface="Calibri"/>
                <a:cs typeface="Calibri"/>
              </a:rPr>
              <a:t>available.</a:t>
            </a:r>
            <a:r>
              <a:rPr sz="1800" spc="195" dirty="0">
                <a:latin typeface="Calibri"/>
                <a:cs typeface="Calibri"/>
              </a:rPr>
              <a:t> </a:t>
            </a:r>
            <a:r>
              <a:rPr sz="1800" dirty="0">
                <a:latin typeface="Calibri"/>
                <a:cs typeface="Calibri"/>
              </a:rPr>
              <a:t>In</a:t>
            </a:r>
            <a:r>
              <a:rPr sz="1800" spc="185" dirty="0">
                <a:latin typeface="Calibri"/>
                <a:cs typeface="Calibri"/>
              </a:rPr>
              <a:t> </a:t>
            </a:r>
            <a:r>
              <a:rPr sz="1800" spc="-10" dirty="0">
                <a:latin typeface="Calibri"/>
                <a:cs typeface="Calibri"/>
              </a:rPr>
              <a:t>case</a:t>
            </a:r>
            <a:r>
              <a:rPr sz="1800" spc="215" dirty="0">
                <a:latin typeface="Calibri"/>
                <a:cs typeface="Calibri"/>
              </a:rPr>
              <a:t> </a:t>
            </a:r>
            <a:r>
              <a:rPr sz="1800" spc="-5" dirty="0">
                <a:latin typeface="Calibri"/>
                <a:cs typeface="Calibri"/>
              </a:rPr>
              <a:t>if</a:t>
            </a:r>
            <a:r>
              <a:rPr sz="1800" spc="200" dirty="0">
                <a:latin typeface="Calibri"/>
                <a:cs typeface="Calibri"/>
              </a:rPr>
              <a:t> </a:t>
            </a:r>
            <a:r>
              <a:rPr sz="1800" spc="-5" dirty="0">
                <a:latin typeface="Calibri"/>
                <a:cs typeface="Calibri"/>
              </a:rPr>
              <a:t>both</a:t>
            </a:r>
            <a:r>
              <a:rPr sz="1800" spc="190" dirty="0">
                <a:latin typeface="Calibri"/>
                <a:cs typeface="Calibri"/>
              </a:rPr>
              <a:t> </a:t>
            </a:r>
            <a:r>
              <a:rPr sz="1800" spc="-5" dirty="0">
                <a:latin typeface="Calibri"/>
                <a:cs typeface="Calibri"/>
              </a:rPr>
              <a:t>immediate </a:t>
            </a:r>
            <a:r>
              <a:rPr sz="1800" spc="-395" dirty="0">
                <a:latin typeface="Calibri"/>
                <a:cs typeface="Calibri"/>
              </a:rPr>
              <a:t> </a:t>
            </a:r>
            <a:r>
              <a:rPr sz="1800" spc="-15" dirty="0">
                <a:latin typeface="Calibri"/>
                <a:cs typeface="Calibri"/>
              </a:rPr>
              <a:t>left </a:t>
            </a:r>
            <a:r>
              <a:rPr sz="1800" spc="10" dirty="0">
                <a:latin typeface="Calibri"/>
                <a:cs typeface="Calibri"/>
              </a:rPr>
              <a:t>and </a:t>
            </a:r>
            <a:r>
              <a:rPr sz="1800" spc="-5" dirty="0">
                <a:latin typeface="Calibri"/>
                <a:cs typeface="Calibri"/>
              </a:rPr>
              <a:t>right chopsticks </a:t>
            </a:r>
            <a:r>
              <a:rPr sz="1800" dirty="0">
                <a:latin typeface="Calibri"/>
                <a:cs typeface="Calibri"/>
              </a:rPr>
              <a:t>of the </a:t>
            </a:r>
            <a:r>
              <a:rPr sz="1800" spc="-5" dirty="0">
                <a:latin typeface="Calibri"/>
                <a:cs typeface="Calibri"/>
              </a:rPr>
              <a:t>philosopher </a:t>
            </a:r>
            <a:r>
              <a:rPr sz="1800" spc="-10" dirty="0">
                <a:latin typeface="Calibri"/>
                <a:cs typeface="Calibri"/>
              </a:rPr>
              <a:t>are </a:t>
            </a:r>
            <a:r>
              <a:rPr sz="1800" spc="-5" dirty="0">
                <a:latin typeface="Calibri"/>
                <a:cs typeface="Calibri"/>
              </a:rPr>
              <a:t>not available </a:t>
            </a:r>
            <a:r>
              <a:rPr sz="1800" dirty="0">
                <a:latin typeface="Calibri"/>
                <a:cs typeface="Calibri"/>
              </a:rPr>
              <a:t>then the </a:t>
            </a:r>
            <a:r>
              <a:rPr sz="1800" spc="-5" dirty="0">
                <a:latin typeface="Calibri"/>
                <a:cs typeface="Calibri"/>
              </a:rPr>
              <a:t>philosopher </a:t>
            </a:r>
            <a:r>
              <a:rPr sz="1800" dirty="0">
                <a:latin typeface="Calibri"/>
                <a:cs typeface="Calibri"/>
              </a:rPr>
              <a:t> </a:t>
            </a:r>
            <a:r>
              <a:rPr sz="1800" spc="-5" dirty="0">
                <a:latin typeface="Calibri"/>
                <a:cs typeface="Calibri"/>
              </a:rPr>
              <a:t>puts</a:t>
            </a:r>
            <a:r>
              <a:rPr sz="1800" spc="35" dirty="0">
                <a:latin typeface="Calibri"/>
                <a:cs typeface="Calibri"/>
              </a:rPr>
              <a:t> </a:t>
            </a:r>
            <a:r>
              <a:rPr sz="1800" dirty="0">
                <a:latin typeface="Calibri"/>
                <a:cs typeface="Calibri"/>
              </a:rPr>
              <a:t>down</a:t>
            </a:r>
            <a:r>
              <a:rPr sz="1800" spc="-10" dirty="0">
                <a:latin typeface="Calibri"/>
                <a:cs typeface="Calibri"/>
              </a:rPr>
              <a:t> their</a:t>
            </a:r>
            <a:r>
              <a:rPr sz="1800" spc="20" dirty="0">
                <a:latin typeface="Calibri"/>
                <a:cs typeface="Calibri"/>
              </a:rPr>
              <a:t> </a:t>
            </a:r>
            <a:r>
              <a:rPr sz="1800" spc="-5" dirty="0">
                <a:latin typeface="Calibri"/>
                <a:cs typeface="Calibri"/>
              </a:rPr>
              <a:t>(either</a:t>
            </a:r>
            <a:r>
              <a:rPr sz="1800" spc="45" dirty="0">
                <a:latin typeface="Calibri"/>
                <a:cs typeface="Calibri"/>
              </a:rPr>
              <a:t> </a:t>
            </a:r>
            <a:r>
              <a:rPr sz="1800" spc="-10" dirty="0">
                <a:latin typeface="Calibri"/>
                <a:cs typeface="Calibri"/>
              </a:rPr>
              <a:t>left</a:t>
            </a:r>
            <a:r>
              <a:rPr sz="1800" spc="25" dirty="0">
                <a:latin typeface="Calibri"/>
                <a:cs typeface="Calibri"/>
              </a:rPr>
              <a:t> </a:t>
            </a:r>
            <a:r>
              <a:rPr sz="1800" spc="5" dirty="0">
                <a:latin typeface="Calibri"/>
                <a:cs typeface="Calibri"/>
              </a:rPr>
              <a:t>or</a:t>
            </a:r>
            <a:r>
              <a:rPr sz="1800" spc="-5" dirty="0">
                <a:latin typeface="Calibri"/>
                <a:cs typeface="Calibri"/>
              </a:rPr>
              <a:t> </a:t>
            </a:r>
            <a:r>
              <a:rPr sz="1800" spc="-10" dirty="0">
                <a:latin typeface="Calibri"/>
                <a:cs typeface="Calibri"/>
              </a:rPr>
              <a:t>right)</a:t>
            </a:r>
            <a:r>
              <a:rPr sz="1800" spc="55" dirty="0">
                <a:latin typeface="Calibri"/>
                <a:cs typeface="Calibri"/>
              </a:rPr>
              <a:t> </a:t>
            </a:r>
            <a:r>
              <a:rPr sz="1800" spc="-10" dirty="0">
                <a:latin typeface="Calibri"/>
                <a:cs typeface="Calibri"/>
              </a:rPr>
              <a:t>chopstick</a:t>
            </a:r>
            <a:r>
              <a:rPr sz="1800" spc="5" dirty="0">
                <a:latin typeface="Calibri"/>
                <a:cs typeface="Calibri"/>
              </a:rPr>
              <a:t> </a:t>
            </a:r>
            <a:r>
              <a:rPr sz="1800" spc="-5" dirty="0">
                <a:latin typeface="Calibri"/>
                <a:cs typeface="Calibri"/>
              </a:rPr>
              <a:t>and</a:t>
            </a:r>
            <a:r>
              <a:rPr sz="1800" spc="35" dirty="0">
                <a:latin typeface="Calibri"/>
                <a:cs typeface="Calibri"/>
              </a:rPr>
              <a:t> </a:t>
            </a:r>
            <a:r>
              <a:rPr sz="1800" spc="-15" dirty="0">
                <a:latin typeface="Calibri"/>
                <a:cs typeface="Calibri"/>
              </a:rPr>
              <a:t>starts</a:t>
            </a:r>
            <a:r>
              <a:rPr sz="1800" spc="-5" dirty="0">
                <a:latin typeface="Calibri"/>
                <a:cs typeface="Calibri"/>
              </a:rPr>
              <a:t> </a:t>
            </a:r>
            <a:r>
              <a:rPr sz="1800" spc="-10" dirty="0">
                <a:latin typeface="Calibri"/>
                <a:cs typeface="Calibri"/>
              </a:rPr>
              <a:t>thinking</a:t>
            </a:r>
            <a:r>
              <a:rPr sz="1800" spc="65" dirty="0">
                <a:latin typeface="Calibri"/>
                <a:cs typeface="Calibri"/>
              </a:rPr>
              <a:t> </a:t>
            </a:r>
            <a:r>
              <a:rPr sz="1800" spc="-10" dirty="0">
                <a:latin typeface="Calibri"/>
                <a:cs typeface="Calibri"/>
              </a:rPr>
              <a:t>again.</a:t>
            </a:r>
            <a:endParaRPr sz="1800">
              <a:latin typeface="Calibri"/>
              <a:cs typeface="Calibri"/>
            </a:endParaRPr>
          </a:p>
          <a:p>
            <a:pPr marL="12700" algn="just">
              <a:lnSpc>
                <a:spcPct val="100000"/>
              </a:lnSpc>
              <a:spcBef>
                <a:spcPts val="5"/>
              </a:spcBef>
            </a:pPr>
            <a:r>
              <a:rPr sz="1800" spc="-5" dirty="0">
                <a:latin typeface="Calibri"/>
                <a:cs typeface="Calibri"/>
              </a:rPr>
              <a:t>The</a:t>
            </a:r>
            <a:r>
              <a:rPr sz="1800" spc="95" dirty="0">
                <a:latin typeface="Calibri"/>
                <a:cs typeface="Calibri"/>
              </a:rPr>
              <a:t> </a:t>
            </a:r>
            <a:r>
              <a:rPr sz="1800" spc="-5" dirty="0">
                <a:latin typeface="Calibri"/>
                <a:cs typeface="Calibri"/>
              </a:rPr>
              <a:t>dining</a:t>
            </a:r>
            <a:r>
              <a:rPr sz="1800" spc="100" dirty="0">
                <a:latin typeface="Calibri"/>
                <a:cs typeface="Calibri"/>
              </a:rPr>
              <a:t> </a:t>
            </a:r>
            <a:r>
              <a:rPr sz="1800" spc="-5" dirty="0">
                <a:latin typeface="Calibri"/>
                <a:cs typeface="Calibri"/>
              </a:rPr>
              <a:t>philosopher</a:t>
            </a:r>
            <a:r>
              <a:rPr sz="1800" spc="110" dirty="0">
                <a:latin typeface="Calibri"/>
                <a:cs typeface="Calibri"/>
              </a:rPr>
              <a:t> </a:t>
            </a:r>
            <a:r>
              <a:rPr sz="1800" spc="-10" dirty="0">
                <a:latin typeface="Calibri"/>
                <a:cs typeface="Calibri"/>
              </a:rPr>
              <a:t>demonstrates</a:t>
            </a:r>
            <a:r>
              <a:rPr sz="1800" spc="80" dirty="0">
                <a:latin typeface="Calibri"/>
                <a:cs typeface="Calibri"/>
              </a:rPr>
              <a:t> </a:t>
            </a:r>
            <a:r>
              <a:rPr sz="1800" dirty="0">
                <a:latin typeface="Calibri"/>
                <a:cs typeface="Calibri"/>
              </a:rPr>
              <a:t>a</a:t>
            </a:r>
            <a:r>
              <a:rPr sz="1800" spc="105" dirty="0">
                <a:latin typeface="Calibri"/>
                <a:cs typeface="Calibri"/>
              </a:rPr>
              <a:t> </a:t>
            </a:r>
            <a:r>
              <a:rPr sz="1800" spc="-10" dirty="0">
                <a:latin typeface="Calibri"/>
                <a:cs typeface="Calibri"/>
              </a:rPr>
              <a:t>large</a:t>
            </a:r>
            <a:r>
              <a:rPr sz="1800" spc="70" dirty="0">
                <a:latin typeface="Calibri"/>
                <a:cs typeface="Calibri"/>
              </a:rPr>
              <a:t> </a:t>
            </a:r>
            <a:r>
              <a:rPr sz="1800" dirty="0">
                <a:latin typeface="Calibri"/>
                <a:cs typeface="Calibri"/>
              </a:rPr>
              <a:t>class</a:t>
            </a:r>
            <a:r>
              <a:rPr sz="1800" spc="70" dirty="0">
                <a:latin typeface="Calibri"/>
                <a:cs typeface="Calibri"/>
              </a:rPr>
              <a:t> </a:t>
            </a:r>
            <a:r>
              <a:rPr sz="1800" dirty="0">
                <a:latin typeface="Calibri"/>
                <a:cs typeface="Calibri"/>
              </a:rPr>
              <a:t>of</a:t>
            </a:r>
            <a:r>
              <a:rPr sz="1800" spc="110" dirty="0">
                <a:latin typeface="Calibri"/>
                <a:cs typeface="Calibri"/>
              </a:rPr>
              <a:t> </a:t>
            </a:r>
            <a:r>
              <a:rPr sz="1800" spc="-10" dirty="0">
                <a:latin typeface="Calibri"/>
                <a:cs typeface="Calibri"/>
              </a:rPr>
              <a:t>concurrency</a:t>
            </a:r>
            <a:r>
              <a:rPr sz="1800" spc="130" dirty="0">
                <a:latin typeface="Calibri"/>
                <a:cs typeface="Calibri"/>
              </a:rPr>
              <a:t> </a:t>
            </a:r>
            <a:r>
              <a:rPr sz="1800" spc="-15" dirty="0">
                <a:latin typeface="Calibri"/>
                <a:cs typeface="Calibri"/>
              </a:rPr>
              <a:t>control</a:t>
            </a:r>
            <a:r>
              <a:rPr sz="1800" spc="105" dirty="0">
                <a:latin typeface="Calibri"/>
                <a:cs typeface="Calibri"/>
              </a:rPr>
              <a:t> </a:t>
            </a:r>
            <a:r>
              <a:rPr sz="1800" spc="-10" dirty="0">
                <a:latin typeface="Calibri"/>
                <a:cs typeface="Calibri"/>
              </a:rPr>
              <a:t>problems</a:t>
            </a:r>
            <a:endParaRPr sz="1800">
              <a:latin typeface="Calibri"/>
              <a:cs typeface="Calibri"/>
            </a:endParaRPr>
          </a:p>
          <a:p>
            <a:pPr marL="12700" algn="just">
              <a:lnSpc>
                <a:spcPct val="100000"/>
              </a:lnSpc>
            </a:pPr>
            <a:r>
              <a:rPr sz="1800" spc="-5" dirty="0">
                <a:latin typeface="Calibri"/>
                <a:cs typeface="Calibri"/>
              </a:rPr>
              <a:t>hence</a:t>
            </a:r>
            <a:r>
              <a:rPr sz="1800" spc="35" dirty="0">
                <a:latin typeface="Calibri"/>
                <a:cs typeface="Calibri"/>
              </a:rPr>
              <a:t> </a:t>
            </a:r>
            <a:r>
              <a:rPr sz="1800" dirty="0">
                <a:latin typeface="Calibri"/>
                <a:cs typeface="Calibri"/>
              </a:rPr>
              <a:t>it's</a:t>
            </a:r>
            <a:r>
              <a:rPr sz="1800" spc="-20" dirty="0">
                <a:latin typeface="Calibri"/>
                <a:cs typeface="Calibri"/>
              </a:rPr>
              <a:t> </a:t>
            </a:r>
            <a:r>
              <a:rPr sz="1800" dirty="0">
                <a:latin typeface="Calibri"/>
                <a:cs typeface="Calibri"/>
              </a:rPr>
              <a:t>a</a:t>
            </a:r>
            <a:r>
              <a:rPr sz="1800" spc="-5" dirty="0">
                <a:latin typeface="Calibri"/>
                <a:cs typeface="Calibri"/>
              </a:rPr>
              <a:t> classic</a:t>
            </a:r>
            <a:r>
              <a:rPr sz="1800" spc="20" dirty="0">
                <a:latin typeface="Calibri"/>
                <a:cs typeface="Calibri"/>
              </a:rPr>
              <a:t> </a:t>
            </a:r>
            <a:r>
              <a:rPr sz="1800" spc="-10" dirty="0">
                <a:latin typeface="Calibri"/>
                <a:cs typeface="Calibri"/>
              </a:rPr>
              <a:t>synchronization</a:t>
            </a:r>
            <a:r>
              <a:rPr sz="1800" spc="20" dirty="0">
                <a:latin typeface="Calibri"/>
                <a:cs typeface="Calibri"/>
              </a:rPr>
              <a:t> </a:t>
            </a:r>
            <a:r>
              <a:rPr sz="1800" spc="-10" dirty="0">
                <a:latin typeface="Calibri"/>
                <a:cs typeface="Calibri"/>
              </a:rPr>
              <a:t>problem.</a:t>
            </a:r>
            <a:endParaRPr sz="1800">
              <a:latin typeface="Calibri"/>
              <a:cs typeface="Calibri"/>
            </a:endParaRPr>
          </a:p>
        </p:txBody>
      </p:sp>
      <p:pic>
        <p:nvPicPr>
          <p:cNvPr id="3" name="object 3"/>
          <p:cNvPicPr/>
          <p:nvPr/>
        </p:nvPicPr>
        <p:blipFill>
          <a:blip r:embed="rId2" cstate="print"/>
          <a:stretch>
            <a:fillRect/>
          </a:stretch>
        </p:blipFill>
        <p:spPr>
          <a:xfrm>
            <a:off x="3048000" y="3733800"/>
            <a:ext cx="2380488" cy="2380488"/>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551129"/>
            <a:ext cx="7920990" cy="1123950"/>
          </a:xfrm>
          <a:prstGeom prst="rect">
            <a:avLst/>
          </a:prstGeom>
        </p:spPr>
        <p:txBody>
          <a:bodyPr vert="horz" wrap="square" lIns="0" tIns="12700" rIns="0" bIns="0" rtlCol="0">
            <a:spAutoFit/>
          </a:bodyPr>
          <a:lstStyle/>
          <a:p>
            <a:pPr marL="12700" marR="5080" algn="just">
              <a:lnSpc>
                <a:spcPct val="100000"/>
              </a:lnSpc>
              <a:spcBef>
                <a:spcPts val="100"/>
              </a:spcBef>
            </a:pPr>
            <a:r>
              <a:rPr sz="1800" b="1" spc="-10" dirty="0">
                <a:latin typeface="Calibri"/>
                <a:cs typeface="Calibri"/>
              </a:rPr>
              <a:t>Dining</a:t>
            </a:r>
            <a:r>
              <a:rPr sz="1800" b="1" spc="-5" dirty="0">
                <a:latin typeface="Calibri"/>
                <a:cs typeface="Calibri"/>
              </a:rPr>
              <a:t> </a:t>
            </a:r>
            <a:r>
              <a:rPr sz="1800" b="1" spc="-10" dirty="0">
                <a:latin typeface="Calibri"/>
                <a:cs typeface="Calibri"/>
              </a:rPr>
              <a:t>Philosophers</a:t>
            </a:r>
            <a:r>
              <a:rPr sz="1800" b="1" spc="-5" dirty="0">
                <a:latin typeface="Calibri"/>
                <a:cs typeface="Calibri"/>
              </a:rPr>
              <a:t> </a:t>
            </a:r>
            <a:r>
              <a:rPr sz="1800" b="1" spc="-10" dirty="0">
                <a:latin typeface="Calibri"/>
                <a:cs typeface="Calibri"/>
              </a:rPr>
              <a:t>Problem</a:t>
            </a:r>
            <a:r>
              <a:rPr sz="1800" spc="-10" dirty="0">
                <a:latin typeface="Calibri"/>
                <a:cs typeface="Calibri"/>
              </a:rPr>
              <a:t>-</a:t>
            </a:r>
            <a:r>
              <a:rPr sz="1800" spc="-5" dirty="0">
                <a:latin typeface="Calibri"/>
                <a:cs typeface="Calibri"/>
              </a:rPr>
              <a:t> Let's</a:t>
            </a:r>
            <a:r>
              <a:rPr sz="1800" dirty="0">
                <a:latin typeface="Calibri"/>
                <a:cs typeface="Calibri"/>
              </a:rPr>
              <a:t> </a:t>
            </a:r>
            <a:r>
              <a:rPr sz="1800" spc="-15" dirty="0">
                <a:latin typeface="Calibri"/>
                <a:cs typeface="Calibri"/>
              </a:rPr>
              <a:t>understand</a:t>
            </a:r>
            <a:r>
              <a:rPr sz="1800" spc="-10"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Dining</a:t>
            </a:r>
            <a:r>
              <a:rPr sz="1800" spc="405" dirty="0">
                <a:latin typeface="Calibri"/>
                <a:cs typeface="Calibri"/>
              </a:rPr>
              <a:t> </a:t>
            </a:r>
            <a:r>
              <a:rPr sz="1800" spc="-5" dirty="0">
                <a:latin typeface="Calibri"/>
                <a:cs typeface="Calibri"/>
              </a:rPr>
              <a:t>Philosophers</a:t>
            </a:r>
            <a:r>
              <a:rPr sz="1800" spc="395" dirty="0">
                <a:latin typeface="Calibri"/>
                <a:cs typeface="Calibri"/>
              </a:rPr>
              <a:t> </a:t>
            </a:r>
            <a:r>
              <a:rPr sz="1800" spc="-10" dirty="0">
                <a:latin typeface="Calibri"/>
                <a:cs typeface="Calibri"/>
              </a:rPr>
              <a:t>Problem </a:t>
            </a:r>
            <a:r>
              <a:rPr sz="1800" spc="-395" dirty="0">
                <a:latin typeface="Calibri"/>
                <a:cs typeface="Calibri"/>
              </a:rPr>
              <a:t> </a:t>
            </a:r>
            <a:r>
              <a:rPr sz="1800" dirty="0">
                <a:latin typeface="Calibri"/>
                <a:cs typeface="Calibri"/>
              </a:rPr>
              <a:t>with </a:t>
            </a:r>
            <a:r>
              <a:rPr sz="1800" spc="-5" dirty="0">
                <a:latin typeface="Calibri"/>
                <a:cs typeface="Calibri"/>
              </a:rPr>
              <a:t>the </a:t>
            </a:r>
            <a:r>
              <a:rPr sz="1800" dirty="0">
                <a:latin typeface="Calibri"/>
                <a:cs typeface="Calibri"/>
              </a:rPr>
              <a:t>below </a:t>
            </a:r>
            <a:r>
              <a:rPr sz="1800" spc="-10" dirty="0">
                <a:latin typeface="Calibri"/>
                <a:cs typeface="Calibri"/>
              </a:rPr>
              <a:t>code, we </a:t>
            </a:r>
            <a:r>
              <a:rPr sz="1800" spc="-15" dirty="0">
                <a:latin typeface="Calibri"/>
                <a:cs typeface="Calibri"/>
              </a:rPr>
              <a:t>have </a:t>
            </a:r>
            <a:r>
              <a:rPr sz="1800" spc="-5" dirty="0">
                <a:latin typeface="Calibri"/>
                <a:cs typeface="Calibri"/>
              </a:rPr>
              <a:t>used </a:t>
            </a:r>
            <a:r>
              <a:rPr sz="1800" spc="5" dirty="0">
                <a:latin typeface="Calibri"/>
                <a:cs typeface="Calibri"/>
              </a:rPr>
              <a:t>fig </a:t>
            </a:r>
            <a:r>
              <a:rPr sz="1800" dirty="0">
                <a:latin typeface="Calibri"/>
                <a:cs typeface="Calibri"/>
              </a:rPr>
              <a:t>1 as a </a:t>
            </a:r>
            <a:r>
              <a:rPr sz="1800" spc="-15" dirty="0">
                <a:latin typeface="Calibri"/>
                <a:cs typeface="Calibri"/>
              </a:rPr>
              <a:t>reference to make </a:t>
            </a:r>
            <a:r>
              <a:rPr sz="1800" spc="-10" dirty="0">
                <a:latin typeface="Calibri"/>
                <a:cs typeface="Calibri"/>
              </a:rPr>
              <a:t>you understand </a:t>
            </a:r>
            <a:r>
              <a:rPr sz="1800" dirty="0">
                <a:latin typeface="Calibri"/>
                <a:cs typeface="Calibri"/>
              </a:rPr>
              <a:t>the </a:t>
            </a:r>
            <a:r>
              <a:rPr sz="1800" spc="5" dirty="0">
                <a:latin typeface="Calibri"/>
                <a:cs typeface="Calibri"/>
              </a:rPr>
              <a:t> </a:t>
            </a:r>
            <a:r>
              <a:rPr sz="1800" spc="-10" dirty="0">
                <a:latin typeface="Calibri"/>
                <a:cs typeface="Calibri"/>
              </a:rPr>
              <a:t>problem </a:t>
            </a:r>
            <a:r>
              <a:rPr sz="1800" spc="-25" dirty="0">
                <a:latin typeface="Calibri"/>
                <a:cs typeface="Calibri"/>
              </a:rPr>
              <a:t>exactly. </a:t>
            </a:r>
            <a:r>
              <a:rPr sz="1800" dirty="0">
                <a:latin typeface="Calibri"/>
                <a:cs typeface="Calibri"/>
              </a:rPr>
              <a:t>The </a:t>
            </a:r>
            <a:r>
              <a:rPr sz="1800" spc="-5" dirty="0">
                <a:latin typeface="Calibri"/>
                <a:cs typeface="Calibri"/>
              </a:rPr>
              <a:t>five Philosophers </a:t>
            </a:r>
            <a:r>
              <a:rPr sz="1800" spc="-10" dirty="0">
                <a:latin typeface="Calibri"/>
                <a:cs typeface="Calibri"/>
              </a:rPr>
              <a:t>are represented </a:t>
            </a:r>
            <a:r>
              <a:rPr sz="1800" dirty="0">
                <a:latin typeface="Calibri"/>
                <a:cs typeface="Calibri"/>
              </a:rPr>
              <a:t>as P0, P1, P2, P3, and P4 </a:t>
            </a:r>
            <a:r>
              <a:rPr sz="1800" spc="-5" dirty="0">
                <a:latin typeface="Calibri"/>
                <a:cs typeface="Calibri"/>
              </a:rPr>
              <a:t>and </a:t>
            </a:r>
            <a:r>
              <a:rPr sz="1800" dirty="0">
                <a:latin typeface="Calibri"/>
                <a:cs typeface="Calibri"/>
              </a:rPr>
              <a:t> </a:t>
            </a:r>
            <a:r>
              <a:rPr sz="1800" spc="-10" dirty="0">
                <a:latin typeface="Calibri"/>
                <a:cs typeface="Calibri"/>
              </a:rPr>
              <a:t>five</a:t>
            </a:r>
            <a:r>
              <a:rPr sz="1800" spc="10" dirty="0">
                <a:latin typeface="Calibri"/>
                <a:cs typeface="Calibri"/>
              </a:rPr>
              <a:t> </a:t>
            </a:r>
            <a:r>
              <a:rPr sz="1800" spc="-10" dirty="0">
                <a:latin typeface="Calibri"/>
                <a:cs typeface="Calibri"/>
              </a:rPr>
              <a:t>chopsticks</a:t>
            </a:r>
            <a:r>
              <a:rPr sz="1800" spc="25" dirty="0">
                <a:latin typeface="Calibri"/>
                <a:cs typeface="Calibri"/>
              </a:rPr>
              <a:t> </a:t>
            </a:r>
            <a:r>
              <a:rPr sz="1800" spc="-10" dirty="0">
                <a:latin typeface="Calibri"/>
                <a:cs typeface="Calibri"/>
              </a:rPr>
              <a:t>by</a:t>
            </a:r>
            <a:r>
              <a:rPr sz="1800" dirty="0">
                <a:latin typeface="Calibri"/>
                <a:cs typeface="Calibri"/>
              </a:rPr>
              <a:t> </a:t>
            </a:r>
            <a:r>
              <a:rPr sz="1800" spc="-5" dirty="0">
                <a:latin typeface="Calibri"/>
                <a:cs typeface="Calibri"/>
              </a:rPr>
              <a:t>C0,</a:t>
            </a:r>
            <a:r>
              <a:rPr sz="1800" spc="5" dirty="0">
                <a:latin typeface="Calibri"/>
                <a:cs typeface="Calibri"/>
              </a:rPr>
              <a:t> </a:t>
            </a:r>
            <a:r>
              <a:rPr sz="1800" spc="-5" dirty="0">
                <a:latin typeface="Calibri"/>
                <a:cs typeface="Calibri"/>
              </a:rPr>
              <a:t>C1,</a:t>
            </a:r>
            <a:r>
              <a:rPr sz="1800" spc="5" dirty="0">
                <a:latin typeface="Calibri"/>
                <a:cs typeface="Calibri"/>
              </a:rPr>
              <a:t> </a:t>
            </a:r>
            <a:r>
              <a:rPr sz="1800" spc="-5" dirty="0">
                <a:latin typeface="Calibri"/>
                <a:cs typeface="Calibri"/>
              </a:rPr>
              <a:t>C2,</a:t>
            </a:r>
            <a:r>
              <a:rPr sz="1800" spc="5" dirty="0">
                <a:latin typeface="Calibri"/>
                <a:cs typeface="Calibri"/>
              </a:rPr>
              <a:t> </a:t>
            </a:r>
            <a:r>
              <a:rPr sz="1800" spc="-5" dirty="0">
                <a:latin typeface="Calibri"/>
                <a:cs typeface="Calibri"/>
              </a:rPr>
              <a:t>C3,</a:t>
            </a:r>
            <a:r>
              <a:rPr sz="1800" spc="5" dirty="0">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C4.</a:t>
            </a:r>
            <a:endParaRPr sz="1800">
              <a:latin typeface="Calibri"/>
              <a:cs typeface="Calibri"/>
            </a:endParaRPr>
          </a:p>
        </p:txBody>
      </p:sp>
      <p:pic>
        <p:nvPicPr>
          <p:cNvPr id="3" name="object 3"/>
          <p:cNvPicPr/>
          <p:nvPr/>
        </p:nvPicPr>
        <p:blipFill>
          <a:blip r:embed="rId2" cstate="print"/>
          <a:stretch>
            <a:fillRect/>
          </a:stretch>
        </p:blipFill>
        <p:spPr>
          <a:xfrm>
            <a:off x="2276569" y="3267017"/>
            <a:ext cx="4354317" cy="26088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499998"/>
            <a:ext cx="8154034" cy="222123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33333"/>
                </a:solidFill>
                <a:latin typeface="Microsoft Sans Serif"/>
                <a:cs typeface="Microsoft Sans Serif"/>
              </a:rPr>
              <a:t>The</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Application</a:t>
            </a:r>
            <a:r>
              <a:rPr sz="1200" spc="8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a</a:t>
            </a:r>
            <a:r>
              <a:rPr sz="1200" spc="80" dirty="0">
                <a:solidFill>
                  <a:srgbClr val="333333"/>
                </a:solidFill>
                <a:latin typeface="Microsoft Sans Serif"/>
                <a:cs typeface="Microsoft Sans Serif"/>
              </a:rPr>
              <a:t> </a:t>
            </a:r>
            <a:r>
              <a:rPr sz="1200" spc="-15" dirty="0">
                <a:solidFill>
                  <a:srgbClr val="333333"/>
                </a:solidFill>
                <a:latin typeface="Microsoft Sans Serif"/>
                <a:cs typeface="Microsoft Sans Serif"/>
              </a:rPr>
              <a:t>Real-Time</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system</a:t>
            </a:r>
            <a:r>
              <a:rPr sz="1200" spc="55" dirty="0">
                <a:solidFill>
                  <a:srgbClr val="333333"/>
                </a:solidFill>
                <a:latin typeface="Microsoft Sans Serif"/>
                <a:cs typeface="Microsoft Sans Serif"/>
              </a:rPr>
              <a:t> </a:t>
            </a:r>
            <a:r>
              <a:rPr sz="1200" dirty="0">
                <a:solidFill>
                  <a:srgbClr val="333333"/>
                </a:solidFill>
                <a:latin typeface="Microsoft Sans Serif"/>
                <a:cs typeface="Microsoft Sans Serif"/>
              </a:rPr>
              <a:t>exists</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105" dirty="0">
                <a:solidFill>
                  <a:srgbClr val="333333"/>
                </a:solidFill>
                <a:latin typeface="Microsoft Sans Serif"/>
                <a:cs typeface="Microsoft Sans Serif"/>
              </a:rPr>
              <a:t> </a:t>
            </a:r>
            <a:r>
              <a:rPr sz="1200" spc="-10" dirty="0">
                <a:solidFill>
                  <a:srgbClr val="FF0000"/>
                </a:solidFill>
                <a:latin typeface="Microsoft Sans Serif"/>
                <a:cs typeface="Microsoft Sans Serif"/>
              </a:rPr>
              <a:t>case</a:t>
            </a:r>
            <a:r>
              <a:rPr sz="1200" spc="105" dirty="0">
                <a:solidFill>
                  <a:srgbClr val="FF0000"/>
                </a:solidFill>
                <a:latin typeface="Microsoft Sans Serif"/>
                <a:cs typeface="Microsoft Sans Serif"/>
              </a:rPr>
              <a:t> </a:t>
            </a:r>
            <a:r>
              <a:rPr sz="1200" dirty="0">
                <a:solidFill>
                  <a:srgbClr val="FF0000"/>
                </a:solidFill>
                <a:latin typeface="Microsoft Sans Serif"/>
                <a:cs typeface="Microsoft Sans Serif"/>
              </a:rPr>
              <a:t>of</a:t>
            </a:r>
            <a:r>
              <a:rPr sz="1200" spc="70" dirty="0">
                <a:solidFill>
                  <a:srgbClr val="FF0000"/>
                </a:solidFill>
                <a:latin typeface="Microsoft Sans Serif"/>
                <a:cs typeface="Microsoft Sans Serif"/>
              </a:rPr>
              <a:t> </a:t>
            </a:r>
            <a:r>
              <a:rPr sz="1200" spc="-10" dirty="0">
                <a:solidFill>
                  <a:srgbClr val="FF0000"/>
                </a:solidFill>
                <a:latin typeface="Microsoft Sans Serif"/>
                <a:cs typeface="Microsoft Sans Serif"/>
              </a:rPr>
              <a:t>military</a:t>
            </a:r>
            <a:r>
              <a:rPr sz="1200" spc="100" dirty="0">
                <a:solidFill>
                  <a:srgbClr val="FF0000"/>
                </a:solidFill>
                <a:latin typeface="Microsoft Sans Serif"/>
                <a:cs typeface="Microsoft Sans Serif"/>
              </a:rPr>
              <a:t> </a:t>
            </a:r>
            <a:r>
              <a:rPr sz="1200" spc="-10" dirty="0">
                <a:solidFill>
                  <a:srgbClr val="FF0000"/>
                </a:solidFill>
                <a:latin typeface="Microsoft Sans Serif"/>
                <a:cs typeface="Microsoft Sans Serif"/>
              </a:rPr>
              <a:t>applications</a:t>
            </a:r>
            <a:r>
              <a:rPr sz="1200" spc="-10" dirty="0">
                <a:solidFill>
                  <a:srgbClr val="333333"/>
                </a:solidFill>
                <a:latin typeface="Microsoft Sans Serif"/>
                <a:cs typeface="Microsoft Sans Serif"/>
              </a:rPr>
              <a:t>,</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if</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you</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want</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drop</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a</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missile,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then</a:t>
            </a:r>
            <a:r>
              <a:rPr sz="1200" spc="10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endParaRPr sz="1200">
              <a:latin typeface="Microsoft Sans Serif"/>
              <a:cs typeface="Microsoft Sans Serif"/>
            </a:endParaRPr>
          </a:p>
          <a:p>
            <a:pPr marL="12700">
              <a:lnSpc>
                <a:spcPct val="100000"/>
              </a:lnSpc>
            </a:pPr>
            <a:r>
              <a:rPr sz="1200" spc="-5" dirty="0">
                <a:solidFill>
                  <a:srgbClr val="333333"/>
                </a:solidFill>
                <a:latin typeface="Microsoft Sans Serif"/>
                <a:cs typeface="Microsoft Sans Serif"/>
              </a:rPr>
              <a:t>missile</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supposed</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be dropped</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with</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a</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certain</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precision.</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solidFill>
                  <a:srgbClr val="600A4A"/>
                </a:solidFill>
                <a:latin typeface="Microsoft Sans Serif"/>
                <a:cs typeface="Microsoft Sans Serif"/>
              </a:rPr>
              <a:t>Advantages</a:t>
            </a:r>
            <a:r>
              <a:rPr sz="1200" spc="-25" dirty="0">
                <a:solidFill>
                  <a:srgbClr val="600A4A"/>
                </a:solidFill>
                <a:latin typeface="Microsoft Sans Serif"/>
                <a:cs typeface="Microsoft Sans Serif"/>
              </a:rPr>
              <a:t> </a:t>
            </a:r>
            <a:r>
              <a:rPr sz="1200" dirty="0">
                <a:solidFill>
                  <a:srgbClr val="600A4A"/>
                </a:solidFill>
                <a:latin typeface="Microsoft Sans Serif"/>
                <a:cs typeface="Microsoft Sans Serif"/>
              </a:rPr>
              <a:t>of</a:t>
            </a:r>
            <a:r>
              <a:rPr sz="1200" spc="25" dirty="0">
                <a:solidFill>
                  <a:srgbClr val="600A4A"/>
                </a:solidFill>
                <a:latin typeface="Microsoft Sans Serif"/>
                <a:cs typeface="Microsoft Sans Serif"/>
              </a:rPr>
              <a:t> </a:t>
            </a:r>
            <a:r>
              <a:rPr sz="1200" spc="-5" dirty="0">
                <a:solidFill>
                  <a:srgbClr val="600A4A"/>
                </a:solidFill>
                <a:latin typeface="Microsoft Sans Serif"/>
                <a:cs typeface="Microsoft Sans Serif"/>
              </a:rPr>
              <a:t>Real-time</a:t>
            </a:r>
            <a:r>
              <a:rPr sz="1200" spc="-20" dirty="0">
                <a:solidFill>
                  <a:srgbClr val="600A4A"/>
                </a:solidFill>
                <a:latin typeface="Microsoft Sans Serif"/>
                <a:cs typeface="Microsoft Sans Serif"/>
              </a:rPr>
              <a:t> </a:t>
            </a:r>
            <a:r>
              <a:rPr sz="1200" dirty="0">
                <a:solidFill>
                  <a:srgbClr val="600A4A"/>
                </a:solidFill>
                <a:latin typeface="Microsoft Sans Serif"/>
                <a:cs typeface="Microsoft Sans Serif"/>
              </a:rPr>
              <a:t>operating</a:t>
            </a:r>
            <a:r>
              <a:rPr sz="1200" spc="-85" dirty="0">
                <a:solidFill>
                  <a:srgbClr val="600A4A"/>
                </a:solidFill>
                <a:latin typeface="Microsoft Sans Serif"/>
                <a:cs typeface="Microsoft Sans Serif"/>
              </a:rPr>
              <a:t> </a:t>
            </a:r>
            <a:r>
              <a:rPr sz="1200" spc="-5" dirty="0">
                <a:solidFill>
                  <a:srgbClr val="600A4A"/>
                </a:solidFill>
                <a:latin typeface="Microsoft Sans Serif"/>
                <a:cs typeface="Microsoft Sans Serif"/>
              </a:rPr>
              <a:t>system:</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09855" indent="-97790">
              <a:lnSpc>
                <a:spcPct val="100000"/>
              </a:lnSpc>
              <a:buChar char="•"/>
              <a:tabLst>
                <a:tab pos="110489" algn="l"/>
              </a:tabLst>
            </a:pPr>
            <a:r>
              <a:rPr sz="1200" spc="-5" dirty="0">
                <a:latin typeface="Microsoft Sans Serif"/>
                <a:cs typeface="Microsoft Sans Serif"/>
              </a:rPr>
              <a:t>Easy</a:t>
            </a:r>
            <a:r>
              <a:rPr sz="1200" spc="25" dirty="0">
                <a:latin typeface="Microsoft Sans Serif"/>
                <a:cs typeface="Microsoft Sans Serif"/>
              </a:rPr>
              <a:t> </a:t>
            </a:r>
            <a:r>
              <a:rPr sz="1200" dirty="0">
                <a:latin typeface="Microsoft Sans Serif"/>
                <a:cs typeface="Microsoft Sans Serif"/>
              </a:rPr>
              <a:t>to</a:t>
            </a:r>
            <a:r>
              <a:rPr sz="1200" spc="35" dirty="0">
                <a:latin typeface="Microsoft Sans Serif"/>
                <a:cs typeface="Microsoft Sans Serif"/>
              </a:rPr>
              <a:t> </a:t>
            </a:r>
            <a:r>
              <a:rPr sz="1200" dirty="0">
                <a:latin typeface="Microsoft Sans Serif"/>
                <a:cs typeface="Microsoft Sans Serif"/>
              </a:rPr>
              <a:t>layout,</a:t>
            </a:r>
            <a:r>
              <a:rPr sz="1200" spc="-15" dirty="0">
                <a:latin typeface="Microsoft Sans Serif"/>
                <a:cs typeface="Microsoft Sans Serif"/>
              </a:rPr>
              <a:t> </a:t>
            </a:r>
            <a:r>
              <a:rPr sz="1200" dirty="0">
                <a:latin typeface="Microsoft Sans Serif"/>
                <a:cs typeface="Microsoft Sans Serif"/>
              </a:rPr>
              <a:t>develop</a:t>
            </a:r>
            <a:r>
              <a:rPr sz="1200" spc="-35" dirty="0">
                <a:latin typeface="Microsoft Sans Serif"/>
                <a:cs typeface="Microsoft Sans Serif"/>
              </a:rPr>
              <a:t> </a:t>
            </a:r>
            <a:r>
              <a:rPr sz="1200" dirty="0">
                <a:latin typeface="Microsoft Sans Serif"/>
                <a:cs typeface="Microsoft Sans Serif"/>
              </a:rPr>
              <a:t>and</a:t>
            </a:r>
            <a:r>
              <a:rPr sz="1200" spc="10" dirty="0">
                <a:latin typeface="Microsoft Sans Serif"/>
                <a:cs typeface="Microsoft Sans Serif"/>
              </a:rPr>
              <a:t> </a:t>
            </a:r>
            <a:r>
              <a:rPr sz="1200" spc="-5" dirty="0">
                <a:latin typeface="Microsoft Sans Serif"/>
                <a:cs typeface="Microsoft Sans Serif"/>
              </a:rPr>
              <a:t>execute</a:t>
            </a:r>
            <a:r>
              <a:rPr sz="1200" spc="5" dirty="0">
                <a:latin typeface="Microsoft Sans Serif"/>
                <a:cs typeface="Microsoft Sans Serif"/>
              </a:rPr>
              <a:t> </a:t>
            </a:r>
            <a:r>
              <a:rPr sz="1200" spc="-5" dirty="0">
                <a:latin typeface="Microsoft Sans Serif"/>
                <a:cs typeface="Microsoft Sans Serif"/>
              </a:rPr>
              <a:t>real-time</a:t>
            </a:r>
            <a:r>
              <a:rPr sz="1200" spc="-20" dirty="0">
                <a:latin typeface="Microsoft Sans Serif"/>
                <a:cs typeface="Microsoft Sans Serif"/>
              </a:rPr>
              <a:t> </a:t>
            </a:r>
            <a:r>
              <a:rPr sz="1200" spc="-5" dirty="0">
                <a:latin typeface="Microsoft Sans Serif"/>
                <a:cs typeface="Microsoft Sans Serif"/>
              </a:rPr>
              <a:t>applications</a:t>
            </a:r>
            <a:r>
              <a:rPr sz="1200" spc="-15" dirty="0">
                <a:latin typeface="Microsoft Sans Serif"/>
                <a:cs typeface="Microsoft Sans Serif"/>
              </a:rPr>
              <a:t> </a:t>
            </a:r>
            <a:r>
              <a:rPr sz="1200" dirty="0">
                <a:latin typeface="Microsoft Sans Serif"/>
                <a:cs typeface="Microsoft Sans Serif"/>
              </a:rPr>
              <a:t>under</a:t>
            </a:r>
            <a:r>
              <a:rPr sz="1200" spc="-15" dirty="0">
                <a:latin typeface="Microsoft Sans Serif"/>
                <a:cs typeface="Microsoft Sans Serif"/>
              </a:rPr>
              <a:t> </a:t>
            </a:r>
            <a:r>
              <a:rPr sz="1200" dirty="0">
                <a:latin typeface="Microsoft Sans Serif"/>
                <a:cs typeface="Microsoft Sans Serif"/>
              </a:rPr>
              <a:t>the</a:t>
            </a:r>
            <a:r>
              <a:rPr sz="1200" spc="5" dirty="0">
                <a:latin typeface="Microsoft Sans Serif"/>
                <a:cs typeface="Microsoft Sans Serif"/>
              </a:rPr>
              <a:t> </a:t>
            </a:r>
            <a:r>
              <a:rPr sz="1200" dirty="0">
                <a:latin typeface="Microsoft Sans Serif"/>
                <a:cs typeface="Microsoft Sans Serif"/>
              </a:rPr>
              <a:t>real-time</a:t>
            </a:r>
            <a:r>
              <a:rPr sz="1200" spc="-10" dirty="0">
                <a:latin typeface="Microsoft Sans Serif"/>
                <a:cs typeface="Microsoft Sans Serif"/>
              </a:rPr>
              <a:t> </a:t>
            </a:r>
            <a:r>
              <a:rPr sz="1200" dirty="0">
                <a:latin typeface="Microsoft Sans Serif"/>
                <a:cs typeface="Microsoft Sans Serif"/>
              </a:rPr>
              <a:t>operating</a:t>
            </a:r>
            <a:r>
              <a:rPr sz="1200" spc="-60" dirty="0">
                <a:latin typeface="Microsoft Sans Serif"/>
                <a:cs typeface="Microsoft Sans Serif"/>
              </a:rPr>
              <a:t> </a:t>
            </a:r>
            <a:r>
              <a:rPr sz="1200" spc="-10" dirty="0">
                <a:latin typeface="Microsoft Sans Serif"/>
                <a:cs typeface="Microsoft Sans Serif"/>
              </a:rPr>
              <a:t>system.</a:t>
            </a:r>
            <a:endParaRPr sz="1200">
              <a:latin typeface="Microsoft Sans Serif"/>
              <a:cs typeface="Microsoft Sans Serif"/>
            </a:endParaRPr>
          </a:p>
          <a:p>
            <a:pPr marL="109855" indent="-97790">
              <a:lnSpc>
                <a:spcPct val="100000"/>
              </a:lnSpc>
              <a:spcBef>
                <a:spcPts val="5"/>
              </a:spcBef>
              <a:buChar char="•"/>
              <a:tabLst>
                <a:tab pos="110489" algn="l"/>
              </a:tabLst>
            </a:pPr>
            <a:r>
              <a:rPr sz="1200" dirty="0">
                <a:latin typeface="Microsoft Sans Serif"/>
                <a:cs typeface="Microsoft Sans Serif"/>
              </a:rPr>
              <a:t>In</a:t>
            </a:r>
            <a:r>
              <a:rPr sz="1200" spc="20" dirty="0">
                <a:latin typeface="Microsoft Sans Serif"/>
                <a:cs typeface="Microsoft Sans Serif"/>
              </a:rPr>
              <a:t> </a:t>
            </a:r>
            <a:r>
              <a:rPr sz="1200" spc="-5" dirty="0">
                <a:latin typeface="Microsoft Sans Serif"/>
                <a:cs typeface="Microsoft Sans Serif"/>
              </a:rPr>
              <a:t>a</a:t>
            </a:r>
            <a:r>
              <a:rPr sz="1200" dirty="0">
                <a:latin typeface="Microsoft Sans Serif"/>
                <a:cs typeface="Microsoft Sans Serif"/>
              </a:rPr>
              <a:t> </a:t>
            </a:r>
            <a:r>
              <a:rPr sz="1200" spc="-5" dirty="0">
                <a:latin typeface="Microsoft Sans Serif"/>
                <a:cs typeface="Microsoft Sans Serif"/>
              </a:rPr>
              <a:t>Real-time</a:t>
            </a:r>
            <a:r>
              <a:rPr sz="1200" dirty="0">
                <a:latin typeface="Microsoft Sans Serif"/>
                <a:cs typeface="Microsoft Sans Serif"/>
              </a:rPr>
              <a:t> </a:t>
            </a:r>
            <a:r>
              <a:rPr sz="1200" spc="-5" dirty="0">
                <a:latin typeface="Microsoft Sans Serif"/>
                <a:cs typeface="Microsoft Sans Serif"/>
              </a:rPr>
              <a:t>operating</a:t>
            </a:r>
            <a:r>
              <a:rPr sz="1200" spc="-40" dirty="0">
                <a:latin typeface="Microsoft Sans Serif"/>
                <a:cs typeface="Microsoft Sans Serif"/>
              </a:rPr>
              <a:t> </a:t>
            </a:r>
            <a:r>
              <a:rPr sz="1200" spc="-5" dirty="0">
                <a:latin typeface="Microsoft Sans Serif"/>
                <a:cs typeface="Microsoft Sans Serif"/>
              </a:rPr>
              <a:t>system,</a:t>
            </a:r>
            <a:r>
              <a:rPr sz="1200" spc="45" dirty="0">
                <a:latin typeface="Microsoft Sans Serif"/>
                <a:cs typeface="Microsoft Sans Serif"/>
              </a:rPr>
              <a:t> </a:t>
            </a:r>
            <a:r>
              <a:rPr sz="1200" dirty="0">
                <a:latin typeface="Microsoft Sans Serif"/>
                <a:cs typeface="Microsoft Sans Serif"/>
              </a:rPr>
              <a:t>the</a:t>
            </a:r>
            <a:r>
              <a:rPr sz="1200" spc="25" dirty="0">
                <a:latin typeface="Microsoft Sans Serif"/>
                <a:cs typeface="Microsoft Sans Serif"/>
              </a:rPr>
              <a:t> </a:t>
            </a:r>
            <a:r>
              <a:rPr sz="1200" spc="-15" dirty="0">
                <a:latin typeface="Microsoft Sans Serif"/>
                <a:cs typeface="Microsoft Sans Serif"/>
              </a:rPr>
              <a:t>maximum</a:t>
            </a:r>
            <a:r>
              <a:rPr sz="1200" spc="70" dirty="0">
                <a:latin typeface="Microsoft Sans Serif"/>
                <a:cs typeface="Microsoft Sans Serif"/>
              </a:rPr>
              <a:t> </a:t>
            </a:r>
            <a:r>
              <a:rPr sz="1200" dirty="0">
                <a:latin typeface="Microsoft Sans Serif"/>
                <a:cs typeface="Microsoft Sans Serif"/>
              </a:rPr>
              <a:t>utilization</a:t>
            </a:r>
            <a:r>
              <a:rPr sz="1200" spc="-60" dirty="0">
                <a:latin typeface="Microsoft Sans Serif"/>
                <a:cs typeface="Microsoft Sans Serif"/>
              </a:rPr>
              <a:t> </a:t>
            </a:r>
            <a:r>
              <a:rPr sz="1200" dirty="0">
                <a:latin typeface="Microsoft Sans Serif"/>
                <a:cs typeface="Microsoft Sans Serif"/>
              </a:rPr>
              <a:t>of</a:t>
            </a:r>
            <a:r>
              <a:rPr sz="1200" spc="20" dirty="0">
                <a:latin typeface="Microsoft Sans Serif"/>
                <a:cs typeface="Microsoft Sans Serif"/>
              </a:rPr>
              <a:t> </a:t>
            </a:r>
            <a:r>
              <a:rPr sz="1200" dirty="0">
                <a:latin typeface="Microsoft Sans Serif"/>
                <a:cs typeface="Microsoft Sans Serif"/>
              </a:rPr>
              <a:t>devices</a:t>
            </a:r>
            <a:r>
              <a:rPr sz="1200" spc="-20" dirty="0">
                <a:latin typeface="Microsoft Sans Serif"/>
                <a:cs typeface="Microsoft Sans Serif"/>
              </a:rPr>
              <a:t> </a:t>
            </a:r>
            <a:r>
              <a:rPr sz="1200" spc="-5" dirty="0">
                <a:latin typeface="Microsoft Sans Serif"/>
                <a:cs typeface="Microsoft Sans Serif"/>
              </a:rPr>
              <a:t>and</a:t>
            </a:r>
            <a:r>
              <a:rPr sz="1200" dirty="0">
                <a:latin typeface="Microsoft Sans Serif"/>
                <a:cs typeface="Microsoft Sans Serif"/>
              </a:rPr>
              <a:t> </a:t>
            </a:r>
            <a:r>
              <a:rPr sz="1200" spc="-5" dirty="0">
                <a:latin typeface="Microsoft Sans Serif"/>
                <a:cs typeface="Microsoft Sans Serif"/>
              </a:rPr>
              <a:t>systems.</a:t>
            </a:r>
            <a:endParaRPr sz="1200">
              <a:latin typeface="Microsoft Sans Serif"/>
              <a:cs typeface="Microsoft Sans Serif"/>
            </a:endParaRPr>
          </a:p>
          <a:p>
            <a:pPr>
              <a:lnSpc>
                <a:spcPct val="100000"/>
              </a:lnSpc>
              <a:spcBef>
                <a:spcPts val="25"/>
              </a:spcBef>
              <a:buFont typeface="Microsoft Sans Serif"/>
              <a:buChar char="•"/>
            </a:pPr>
            <a:endParaRPr sz="1250">
              <a:latin typeface="Microsoft Sans Serif"/>
              <a:cs typeface="Microsoft Sans Serif"/>
            </a:endParaRPr>
          </a:p>
          <a:p>
            <a:pPr marL="12700">
              <a:lnSpc>
                <a:spcPct val="100000"/>
              </a:lnSpc>
            </a:pPr>
            <a:r>
              <a:rPr sz="1200" dirty="0">
                <a:solidFill>
                  <a:srgbClr val="600A4A"/>
                </a:solidFill>
                <a:latin typeface="Microsoft Sans Serif"/>
                <a:cs typeface="Microsoft Sans Serif"/>
              </a:rPr>
              <a:t>Disadvantages</a:t>
            </a:r>
            <a:r>
              <a:rPr sz="1200" spc="-55" dirty="0">
                <a:solidFill>
                  <a:srgbClr val="600A4A"/>
                </a:solidFill>
                <a:latin typeface="Microsoft Sans Serif"/>
                <a:cs typeface="Microsoft Sans Serif"/>
              </a:rPr>
              <a:t> </a:t>
            </a:r>
            <a:r>
              <a:rPr sz="1200" dirty="0">
                <a:solidFill>
                  <a:srgbClr val="600A4A"/>
                </a:solidFill>
                <a:latin typeface="Microsoft Sans Serif"/>
                <a:cs typeface="Microsoft Sans Serif"/>
              </a:rPr>
              <a:t>of</a:t>
            </a:r>
            <a:r>
              <a:rPr sz="1200" spc="15" dirty="0">
                <a:solidFill>
                  <a:srgbClr val="600A4A"/>
                </a:solidFill>
                <a:latin typeface="Microsoft Sans Serif"/>
                <a:cs typeface="Microsoft Sans Serif"/>
              </a:rPr>
              <a:t> </a:t>
            </a:r>
            <a:r>
              <a:rPr sz="1200" spc="-5" dirty="0">
                <a:solidFill>
                  <a:srgbClr val="600A4A"/>
                </a:solidFill>
                <a:latin typeface="Microsoft Sans Serif"/>
                <a:cs typeface="Microsoft Sans Serif"/>
              </a:rPr>
              <a:t>Real-time</a:t>
            </a:r>
            <a:r>
              <a:rPr sz="1200" spc="-20" dirty="0">
                <a:solidFill>
                  <a:srgbClr val="600A4A"/>
                </a:solidFill>
                <a:latin typeface="Microsoft Sans Serif"/>
                <a:cs typeface="Microsoft Sans Serif"/>
              </a:rPr>
              <a:t> </a:t>
            </a:r>
            <a:r>
              <a:rPr sz="1200" dirty="0">
                <a:solidFill>
                  <a:srgbClr val="600A4A"/>
                </a:solidFill>
                <a:latin typeface="Microsoft Sans Serif"/>
                <a:cs typeface="Microsoft Sans Serif"/>
              </a:rPr>
              <a:t>operating</a:t>
            </a:r>
            <a:r>
              <a:rPr sz="1200" spc="-70" dirty="0">
                <a:solidFill>
                  <a:srgbClr val="600A4A"/>
                </a:solidFill>
                <a:latin typeface="Microsoft Sans Serif"/>
                <a:cs typeface="Microsoft Sans Serif"/>
              </a:rPr>
              <a:t> </a:t>
            </a:r>
            <a:r>
              <a:rPr sz="1200" spc="-10" dirty="0">
                <a:solidFill>
                  <a:srgbClr val="600A4A"/>
                </a:solidFill>
                <a:latin typeface="Microsoft Sans Serif"/>
                <a:cs typeface="Microsoft Sans Serif"/>
              </a:rPr>
              <a:t>system:</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67310" indent="-55244">
              <a:lnSpc>
                <a:spcPct val="100000"/>
              </a:lnSpc>
              <a:buChar char="•"/>
              <a:tabLst>
                <a:tab pos="67945" algn="l"/>
              </a:tabLst>
            </a:pPr>
            <a:r>
              <a:rPr sz="1200" spc="-5" dirty="0">
                <a:latin typeface="Microsoft Sans Serif"/>
                <a:cs typeface="Microsoft Sans Serif"/>
              </a:rPr>
              <a:t>Real-time</a:t>
            </a:r>
            <a:r>
              <a:rPr sz="1200" spc="-25" dirty="0">
                <a:latin typeface="Microsoft Sans Serif"/>
                <a:cs typeface="Microsoft Sans Serif"/>
              </a:rPr>
              <a:t> </a:t>
            </a:r>
            <a:r>
              <a:rPr sz="1200" dirty="0">
                <a:latin typeface="Microsoft Sans Serif"/>
                <a:cs typeface="Microsoft Sans Serif"/>
              </a:rPr>
              <a:t>operating</a:t>
            </a:r>
            <a:r>
              <a:rPr sz="1200" spc="-70" dirty="0">
                <a:latin typeface="Microsoft Sans Serif"/>
                <a:cs typeface="Microsoft Sans Serif"/>
              </a:rPr>
              <a:t> </a:t>
            </a:r>
            <a:r>
              <a:rPr sz="1200" spc="-5" dirty="0">
                <a:latin typeface="Microsoft Sans Serif"/>
                <a:cs typeface="Microsoft Sans Serif"/>
              </a:rPr>
              <a:t>systems</a:t>
            </a:r>
            <a:r>
              <a:rPr sz="1200" spc="70" dirty="0">
                <a:latin typeface="Microsoft Sans Serif"/>
                <a:cs typeface="Microsoft Sans Serif"/>
              </a:rPr>
              <a:t> </a:t>
            </a:r>
            <a:r>
              <a:rPr sz="1200" dirty="0">
                <a:latin typeface="Microsoft Sans Serif"/>
                <a:cs typeface="Microsoft Sans Serif"/>
              </a:rPr>
              <a:t>are</a:t>
            </a:r>
            <a:r>
              <a:rPr sz="1200" spc="5" dirty="0">
                <a:latin typeface="Microsoft Sans Serif"/>
                <a:cs typeface="Microsoft Sans Serif"/>
              </a:rPr>
              <a:t> </a:t>
            </a:r>
            <a:r>
              <a:rPr sz="1200" dirty="0">
                <a:latin typeface="Microsoft Sans Serif"/>
                <a:cs typeface="Microsoft Sans Serif"/>
              </a:rPr>
              <a:t>very costly to</a:t>
            </a:r>
            <a:r>
              <a:rPr sz="1200" spc="25" dirty="0">
                <a:latin typeface="Microsoft Sans Serif"/>
                <a:cs typeface="Microsoft Sans Serif"/>
              </a:rPr>
              <a:t> </a:t>
            </a:r>
            <a:r>
              <a:rPr sz="1200" spc="-5" dirty="0">
                <a:latin typeface="Microsoft Sans Serif"/>
                <a:cs typeface="Microsoft Sans Serif"/>
              </a:rPr>
              <a:t>develop.</a:t>
            </a:r>
            <a:endParaRPr sz="1200">
              <a:latin typeface="Microsoft Sans Serif"/>
              <a:cs typeface="Microsoft Sans Serif"/>
            </a:endParaRPr>
          </a:p>
          <a:p>
            <a:pPr marL="67310" indent="-55244">
              <a:lnSpc>
                <a:spcPct val="100000"/>
              </a:lnSpc>
              <a:buChar char="•"/>
              <a:tabLst>
                <a:tab pos="67945" algn="l"/>
              </a:tabLst>
            </a:pPr>
            <a:r>
              <a:rPr sz="1200" spc="-5" dirty="0">
                <a:latin typeface="Microsoft Sans Serif"/>
                <a:cs typeface="Microsoft Sans Serif"/>
              </a:rPr>
              <a:t>Real-time</a:t>
            </a:r>
            <a:r>
              <a:rPr sz="1200" spc="-20" dirty="0">
                <a:latin typeface="Microsoft Sans Serif"/>
                <a:cs typeface="Microsoft Sans Serif"/>
              </a:rPr>
              <a:t> </a:t>
            </a:r>
            <a:r>
              <a:rPr sz="1200" dirty="0">
                <a:latin typeface="Microsoft Sans Serif"/>
                <a:cs typeface="Microsoft Sans Serif"/>
              </a:rPr>
              <a:t>operating</a:t>
            </a:r>
            <a:r>
              <a:rPr sz="1200" spc="-65" dirty="0">
                <a:latin typeface="Microsoft Sans Serif"/>
                <a:cs typeface="Microsoft Sans Serif"/>
              </a:rPr>
              <a:t> </a:t>
            </a:r>
            <a:r>
              <a:rPr sz="1200" spc="-5" dirty="0">
                <a:latin typeface="Microsoft Sans Serif"/>
                <a:cs typeface="Microsoft Sans Serif"/>
              </a:rPr>
              <a:t>systems</a:t>
            </a:r>
            <a:r>
              <a:rPr sz="1200" spc="75" dirty="0">
                <a:latin typeface="Microsoft Sans Serif"/>
                <a:cs typeface="Microsoft Sans Serif"/>
              </a:rPr>
              <a:t> </a:t>
            </a:r>
            <a:r>
              <a:rPr sz="1200" dirty="0">
                <a:latin typeface="Microsoft Sans Serif"/>
                <a:cs typeface="Microsoft Sans Serif"/>
              </a:rPr>
              <a:t>are</a:t>
            </a:r>
            <a:r>
              <a:rPr sz="1200" spc="5" dirty="0">
                <a:latin typeface="Microsoft Sans Serif"/>
                <a:cs typeface="Microsoft Sans Serif"/>
              </a:rPr>
              <a:t> </a:t>
            </a:r>
            <a:r>
              <a:rPr sz="1200" dirty="0">
                <a:latin typeface="Microsoft Sans Serif"/>
                <a:cs typeface="Microsoft Sans Serif"/>
              </a:rPr>
              <a:t>very</a:t>
            </a:r>
            <a:r>
              <a:rPr sz="1200" spc="5" dirty="0">
                <a:latin typeface="Microsoft Sans Serif"/>
                <a:cs typeface="Microsoft Sans Serif"/>
              </a:rPr>
              <a:t> </a:t>
            </a:r>
            <a:r>
              <a:rPr sz="1200" spc="-5" dirty="0">
                <a:latin typeface="Microsoft Sans Serif"/>
                <a:cs typeface="Microsoft Sans Serif"/>
              </a:rPr>
              <a:t>complex</a:t>
            </a:r>
            <a:r>
              <a:rPr sz="1200" spc="30" dirty="0">
                <a:latin typeface="Microsoft Sans Serif"/>
                <a:cs typeface="Microsoft Sans Serif"/>
              </a:rPr>
              <a:t> </a:t>
            </a:r>
            <a:r>
              <a:rPr sz="1200" spc="-5" dirty="0">
                <a:latin typeface="Microsoft Sans Serif"/>
                <a:cs typeface="Microsoft Sans Serif"/>
              </a:rPr>
              <a:t>and</a:t>
            </a:r>
            <a:r>
              <a:rPr sz="1200" spc="-15" dirty="0">
                <a:latin typeface="Microsoft Sans Serif"/>
                <a:cs typeface="Microsoft Sans Serif"/>
              </a:rPr>
              <a:t> </a:t>
            </a:r>
            <a:r>
              <a:rPr sz="1200" spc="-5" dirty="0">
                <a:latin typeface="Microsoft Sans Serif"/>
                <a:cs typeface="Microsoft Sans Serif"/>
              </a:rPr>
              <a:t>can</a:t>
            </a:r>
            <a:r>
              <a:rPr sz="1200" spc="30" dirty="0">
                <a:latin typeface="Microsoft Sans Serif"/>
                <a:cs typeface="Microsoft Sans Serif"/>
              </a:rPr>
              <a:t> </a:t>
            </a:r>
            <a:r>
              <a:rPr sz="1200" spc="-10" dirty="0">
                <a:latin typeface="Microsoft Sans Serif"/>
                <a:cs typeface="Microsoft Sans Serif"/>
              </a:rPr>
              <a:t>consume</a:t>
            </a:r>
            <a:r>
              <a:rPr sz="1200" spc="30" dirty="0">
                <a:latin typeface="Microsoft Sans Serif"/>
                <a:cs typeface="Microsoft Sans Serif"/>
              </a:rPr>
              <a:t> </a:t>
            </a:r>
            <a:r>
              <a:rPr sz="1200" dirty="0">
                <a:latin typeface="Microsoft Sans Serif"/>
                <a:cs typeface="Microsoft Sans Serif"/>
              </a:rPr>
              <a:t>critical</a:t>
            </a:r>
            <a:r>
              <a:rPr sz="1200" spc="-45" dirty="0">
                <a:latin typeface="Microsoft Sans Serif"/>
                <a:cs typeface="Microsoft Sans Serif"/>
              </a:rPr>
              <a:t> </a:t>
            </a:r>
            <a:r>
              <a:rPr sz="1200" spc="-10" dirty="0">
                <a:latin typeface="Microsoft Sans Serif"/>
                <a:cs typeface="Microsoft Sans Serif"/>
              </a:rPr>
              <a:t>CPU</a:t>
            </a:r>
            <a:r>
              <a:rPr sz="1200" spc="25" dirty="0">
                <a:latin typeface="Microsoft Sans Serif"/>
                <a:cs typeface="Microsoft Sans Serif"/>
              </a:rPr>
              <a:t> </a:t>
            </a:r>
            <a:r>
              <a:rPr sz="1200" dirty="0">
                <a:latin typeface="Microsoft Sans Serif"/>
                <a:cs typeface="Microsoft Sans Serif"/>
              </a:rPr>
              <a:t>cycles.</a:t>
            </a:r>
            <a:endParaRPr sz="1200">
              <a:latin typeface="Microsoft Sans Serif"/>
              <a:cs typeface="Microsoft Sans Serif"/>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28930"/>
            <a:ext cx="8301990" cy="5574030"/>
          </a:xfrm>
          <a:prstGeom prst="rect">
            <a:avLst/>
          </a:prstGeom>
        </p:spPr>
        <p:txBody>
          <a:bodyPr vert="horz" wrap="square" lIns="0" tIns="11430" rIns="0" bIns="0" rtlCol="0">
            <a:spAutoFit/>
          </a:bodyPr>
          <a:lstStyle/>
          <a:p>
            <a:pPr marL="12700">
              <a:lnSpc>
                <a:spcPct val="100000"/>
              </a:lnSpc>
              <a:spcBef>
                <a:spcPts val="90"/>
              </a:spcBef>
            </a:pPr>
            <a:r>
              <a:rPr sz="1400" spc="-20" dirty="0">
                <a:latin typeface="Calibri"/>
                <a:cs typeface="Calibri"/>
              </a:rPr>
              <a:t>Void </a:t>
            </a:r>
            <a:r>
              <a:rPr sz="1400" spc="-10" dirty="0">
                <a:latin typeface="Calibri"/>
                <a:cs typeface="Calibri"/>
              </a:rPr>
              <a:t>Philosopher</a:t>
            </a:r>
            <a:endParaRPr sz="1400">
              <a:latin typeface="Calibri"/>
              <a:cs typeface="Calibri"/>
            </a:endParaRPr>
          </a:p>
          <a:p>
            <a:pPr marL="52069">
              <a:lnSpc>
                <a:spcPct val="100000"/>
              </a:lnSpc>
            </a:pPr>
            <a:r>
              <a:rPr sz="1400" spc="-5" dirty="0">
                <a:latin typeface="Calibri"/>
                <a:cs typeface="Calibri"/>
              </a:rPr>
              <a:t>{</a:t>
            </a:r>
            <a:endParaRPr sz="1400">
              <a:latin typeface="Calibri"/>
              <a:cs typeface="Calibri"/>
            </a:endParaRPr>
          </a:p>
          <a:p>
            <a:pPr marL="52069">
              <a:lnSpc>
                <a:spcPct val="100000"/>
              </a:lnSpc>
            </a:pPr>
            <a:r>
              <a:rPr sz="1400" b="1" spc="-10" dirty="0">
                <a:latin typeface="Calibri"/>
                <a:cs typeface="Calibri"/>
              </a:rPr>
              <a:t>while</a:t>
            </a:r>
            <a:r>
              <a:rPr sz="1400" spc="-10" dirty="0">
                <a:latin typeface="Calibri"/>
                <a:cs typeface="Calibri"/>
              </a:rPr>
              <a:t>(1)</a:t>
            </a:r>
            <a:endParaRPr sz="1400">
              <a:latin typeface="Calibri"/>
              <a:cs typeface="Calibri"/>
            </a:endParaRPr>
          </a:p>
          <a:p>
            <a:pPr marL="91440">
              <a:lnSpc>
                <a:spcPct val="100000"/>
              </a:lnSpc>
              <a:spcBef>
                <a:spcPts val="5"/>
              </a:spcBef>
            </a:pPr>
            <a:r>
              <a:rPr sz="1400" spc="-5" dirty="0">
                <a:latin typeface="Calibri"/>
                <a:cs typeface="Calibri"/>
              </a:rPr>
              <a:t>{</a:t>
            </a:r>
            <a:endParaRPr sz="1400">
              <a:latin typeface="Calibri"/>
              <a:cs typeface="Calibri"/>
            </a:endParaRPr>
          </a:p>
          <a:p>
            <a:pPr marL="131445">
              <a:lnSpc>
                <a:spcPct val="100000"/>
              </a:lnSpc>
            </a:pPr>
            <a:r>
              <a:rPr sz="1400" spc="-15" dirty="0">
                <a:latin typeface="Calibri"/>
                <a:cs typeface="Calibri"/>
              </a:rPr>
              <a:t>take_chopstick[i];</a:t>
            </a:r>
            <a:endParaRPr sz="1400">
              <a:latin typeface="Calibri"/>
              <a:cs typeface="Calibri"/>
            </a:endParaRPr>
          </a:p>
          <a:p>
            <a:pPr marL="131445">
              <a:lnSpc>
                <a:spcPct val="100000"/>
              </a:lnSpc>
            </a:pPr>
            <a:r>
              <a:rPr sz="1400" spc="-15" dirty="0">
                <a:latin typeface="Calibri"/>
                <a:cs typeface="Calibri"/>
              </a:rPr>
              <a:t>take_chopstick[</a:t>
            </a:r>
            <a:r>
              <a:rPr sz="1400" spc="85" dirty="0">
                <a:latin typeface="Calibri"/>
                <a:cs typeface="Calibri"/>
              </a:rPr>
              <a:t> </a:t>
            </a:r>
            <a:r>
              <a:rPr sz="1400" spc="-10" dirty="0">
                <a:latin typeface="Calibri"/>
                <a:cs typeface="Calibri"/>
              </a:rPr>
              <a:t>(i+1)</a:t>
            </a:r>
            <a:r>
              <a:rPr sz="1400" spc="20" dirty="0">
                <a:latin typeface="Calibri"/>
                <a:cs typeface="Calibri"/>
              </a:rPr>
              <a:t> </a:t>
            </a:r>
            <a:r>
              <a:rPr sz="1400" spc="-5" dirty="0">
                <a:latin typeface="Calibri"/>
                <a:cs typeface="Calibri"/>
              </a:rPr>
              <a:t>% </a:t>
            </a:r>
            <a:r>
              <a:rPr sz="1400" spc="-10" dirty="0">
                <a:latin typeface="Calibri"/>
                <a:cs typeface="Calibri"/>
              </a:rPr>
              <a:t>5] </a:t>
            </a:r>
            <a:r>
              <a:rPr sz="1400" spc="-5" dirty="0">
                <a:latin typeface="Calibri"/>
                <a:cs typeface="Calibri"/>
              </a:rPr>
              <a:t>;</a:t>
            </a:r>
            <a:endParaRPr sz="1400">
              <a:latin typeface="Calibri"/>
              <a:cs typeface="Calibri"/>
            </a:endParaRPr>
          </a:p>
          <a:p>
            <a:pPr marL="131445">
              <a:lnSpc>
                <a:spcPct val="100000"/>
              </a:lnSpc>
            </a:pPr>
            <a:r>
              <a:rPr sz="1400" spc="-5" dirty="0">
                <a:latin typeface="Calibri"/>
                <a:cs typeface="Calibri"/>
              </a:rPr>
              <a:t>.</a:t>
            </a:r>
            <a:r>
              <a:rPr sz="1400" spc="-40" dirty="0">
                <a:latin typeface="Calibri"/>
                <a:cs typeface="Calibri"/>
              </a:rPr>
              <a:t> </a:t>
            </a:r>
            <a:r>
              <a:rPr sz="1400" spc="-5" dirty="0">
                <a:latin typeface="Calibri"/>
                <a:cs typeface="Calibri"/>
              </a:rPr>
              <a:t>.</a:t>
            </a:r>
            <a:endParaRPr sz="1400">
              <a:latin typeface="Calibri"/>
              <a:cs typeface="Calibri"/>
            </a:endParaRPr>
          </a:p>
          <a:p>
            <a:pPr marL="131445">
              <a:lnSpc>
                <a:spcPct val="100000"/>
              </a:lnSpc>
            </a:pPr>
            <a:r>
              <a:rPr sz="1400" spc="-5" dirty="0">
                <a:latin typeface="Calibri"/>
                <a:cs typeface="Calibri"/>
              </a:rPr>
              <a:t>.</a:t>
            </a:r>
            <a:r>
              <a:rPr sz="1400" spc="-15" dirty="0">
                <a:latin typeface="Calibri"/>
                <a:cs typeface="Calibri"/>
              </a:rPr>
              <a:t> </a:t>
            </a:r>
            <a:r>
              <a:rPr sz="1400" spc="-35" dirty="0">
                <a:latin typeface="Calibri"/>
                <a:cs typeface="Calibri"/>
              </a:rPr>
              <a:t>EATING</a:t>
            </a:r>
            <a:r>
              <a:rPr sz="1400" spc="40" dirty="0">
                <a:latin typeface="Calibri"/>
                <a:cs typeface="Calibri"/>
              </a:rPr>
              <a:t> </a:t>
            </a:r>
            <a:r>
              <a:rPr sz="1400" spc="-10" dirty="0">
                <a:latin typeface="Calibri"/>
                <a:cs typeface="Calibri"/>
              </a:rPr>
              <a:t>THE</a:t>
            </a:r>
            <a:r>
              <a:rPr sz="1400" spc="-5" dirty="0">
                <a:latin typeface="Calibri"/>
                <a:cs typeface="Calibri"/>
              </a:rPr>
              <a:t> </a:t>
            </a:r>
            <a:r>
              <a:rPr sz="1400" spc="-15" dirty="0">
                <a:latin typeface="Calibri"/>
                <a:cs typeface="Calibri"/>
              </a:rPr>
              <a:t>NOODLE</a:t>
            </a:r>
            <a:endParaRPr sz="1400">
              <a:latin typeface="Calibri"/>
              <a:cs typeface="Calibri"/>
            </a:endParaRPr>
          </a:p>
          <a:p>
            <a:pPr marL="131445">
              <a:lnSpc>
                <a:spcPct val="100000"/>
              </a:lnSpc>
            </a:pPr>
            <a:r>
              <a:rPr sz="1400" spc="-5" dirty="0">
                <a:latin typeface="Calibri"/>
                <a:cs typeface="Calibri"/>
              </a:rPr>
              <a:t>.</a:t>
            </a:r>
            <a:endParaRPr sz="1400">
              <a:latin typeface="Calibri"/>
              <a:cs typeface="Calibri"/>
            </a:endParaRPr>
          </a:p>
          <a:p>
            <a:pPr marL="131445" marR="6285230">
              <a:lnSpc>
                <a:spcPct val="100000"/>
              </a:lnSpc>
              <a:spcBef>
                <a:spcPts val="5"/>
              </a:spcBef>
            </a:pPr>
            <a:r>
              <a:rPr sz="1400" spc="-10" dirty="0">
                <a:latin typeface="Calibri"/>
                <a:cs typeface="Calibri"/>
              </a:rPr>
              <a:t>put_chopstick[i]</a:t>
            </a:r>
            <a:r>
              <a:rPr sz="1400" spc="-5" dirty="0">
                <a:latin typeface="Calibri"/>
                <a:cs typeface="Calibri"/>
              </a:rPr>
              <a:t> </a:t>
            </a:r>
            <a:r>
              <a:rPr sz="1400" dirty="0">
                <a:latin typeface="Calibri"/>
                <a:cs typeface="Calibri"/>
              </a:rPr>
              <a:t>); </a:t>
            </a:r>
            <a:r>
              <a:rPr sz="1400" spc="5" dirty="0">
                <a:latin typeface="Calibri"/>
                <a:cs typeface="Calibri"/>
              </a:rPr>
              <a:t> </a:t>
            </a:r>
            <a:r>
              <a:rPr sz="1400" spc="-15" dirty="0">
                <a:latin typeface="Calibri"/>
                <a:cs typeface="Calibri"/>
              </a:rPr>
              <a:t>put_chopstick[</a:t>
            </a:r>
            <a:r>
              <a:rPr sz="1400" spc="90" dirty="0">
                <a:latin typeface="Calibri"/>
                <a:cs typeface="Calibri"/>
              </a:rPr>
              <a:t> </a:t>
            </a:r>
            <a:r>
              <a:rPr sz="1400" spc="-10" dirty="0">
                <a:latin typeface="Calibri"/>
                <a:cs typeface="Calibri"/>
              </a:rPr>
              <a:t>(i+1)</a:t>
            </a:r>
            <a:r>
              <a:rPr sz="1400" spc="25" dirty="0">
                <a:latin typeface="Calibri"/>
                <a:cs typeface="Calibri"/>
              </a:rPr>
              <a:t> </a:t>
            </a:r>
            <a:r>
              <a:rPr sz="1400" spc="-10" dirty="0">
                <a:latin typeface="Calibri"/>
                <a:cs typeface="Calibri"/>
              </a:rPr>
              <a:t>%</a:t>
            </a:r>
            <a:r>
              <a:rPr sz="1400" spc="10" dirty="0">
                <a:latin typeface="Calibri"/>
                <a:cs typeface="Calibri"/>
              </a:rPr>
              <a:t> </a:t>
            </a:r>
            <a:r>
              <a:rPr sz="1400" spc="-10" dirty="0">
                <a:latin typeface="Calibri"/>
                <a:cs typeface="Calibri"/>
              </a:rPr>
              <a:t>5]</a:t>
            </a:r>
            <a:r>
              <a:rPr sz="1400" dirty="0">
                <a:latin typeface="Calibri"/>
                <a:cs typeface="Calibri"/>
              </a:rPr>
              <a:t> </a:t>
            </a:r>
            <a:r>
              <a:rPr sz="1400" spc="-5" dirty="0">
                <a:latin typeface="Calibri"/>
                <a:cs typeface="Calibri"/>
              </a:rPr>
              <a:t>;</a:t>
            </a:r>
            <a:endParaRPr sz="1400">
              <a:latin typeface="Calibri"/>
              <a:cs typeface="Calibri"/>
            </a:endParaRPr>
          </a:p>
          <a:p>
            <a:pPr marL="131445">
              <a:lnSpc>
                <a:spcPct val="100000"/>
              </a:lnSpc>
            </a:pPr>
            <a:r>
              <a:rPr sz="1400" spc="-5" dirty="0">
                <a:latin typeface="Calibri"/>
                <a:cs typeface="Calibri"/>
              </a:rPr>
              <a:t>.</a:t>
            </a:r>
            <a:endParaRPr sz="1400">
              <a:latin typeface="Calibri"/>
              <a:cs typeface="Calibri"/>
            </a:endParaRPr>
          </a:p>
          <a:p>
            <a:pPr marL="131445">
              <a:lnSpc>
                <a:spcPct val="100000"/>
              </a:lnSpc>
            </a:pPr>
            <a:r>
              <a:rPr sz="1400" spc="-5" dirty="0">
                <a:latin typeface="Calibri"/>
                <a:cs typeface="Calibri"/>
              </a:rPr>
              <a:t>.</a:t>
            </a:r>
            <a:r>
              <a:rPr sz="1400" spc="-40" dirty="0">
                <a:latin typeface="Calibri"/>
                <a:cs typeface="Calibri"/>
              </a:rPr>
              <a:t> </a:t>
            </a:r>
            <a:r>
              <a:rPr sz="1400" spc="-10" dirty="0">
                <a:latin typeface="Calibri"/>
                <a:cs typeface="Calibri"/>
              </a:rPr>
              <a:t>THINKING</a:t>
            </a:r>
            <a:endParaRPr sz="1400">
              <a:latin typeface="Calibri"/>
              <a:cs typeface="Calibri"/>
            </a:endParaRPr>
          </a:p>
          <a:p>
            <a:pPr marL="91440">
              <a:lnSpc>
                <a:spcPct val="100000"/>
              </a:lnSpc>
            </a:pPr>
            <a:r>
              <a:rPr sz="1400" spc="-5" dirty="0">
                <a:latin typeface="Calibri"/>
                <a:cs typeface="Calibri"/>
              </a:rPr>
              <a:t>}</a:t>
            </a:r>
            <a:endParaRPr sz="1400">
              <a:latin typeface="Calibri"/>
              <a:cs typeface="Calibri"/>
            </a:endParaRPr>
          </a:p>
          <a:p>
            <a:pPr marL="12700">
              <a:lnSpc>
                <a:spcPct val="100000"/>
              </a:lnSpc>
            </a:pPr>
            <a:r>
              <a:rPr sz="1400" spc="-5" dirty="0">
                <a:latin typeface="Calibri"/>
                <a:cs typeface="Calibri"/>
              </a:rPr>
              <a:t>}</a:t>
            </a:r>
            <a:endParaRPr sz="1400">
              <a:latin typeface="Calibri"/>
              <a:cs typeface="Calibri"/>
            </a:endParaRPr>
          </a:p>
          <a:p>
            <a:pPr>
              <a:lnSpc>
                <a:spcPct val="100000"/>
              </a:lnSpc>
              <a:spcBef>
                <a:spcPts val="35"/>
              </a:spcBef>
            </a:pPr>
            <a:endParaRPr sz="1350">
              <a:latin typeface="Calibri"/>
              <a:cs typeface="Calibri"/>
            </a:endParaRPr>
          </a:p>
          <a:p>
            <a:pPr marL="12700">
              <a:lnSpc>
                <a:spcPct val="100000"/>
              </a:lnSpc>
            </a:pPr>
            <a:r>
              <a:rPr sz="1400" spc="-10" dirty="0">
                <a:latin typeface="Calibri"/>
                <a:cs typeface="Calibri"/>
              </a:rPr>
              <a:t>Let's</a:t>
            </a:r>
            <a:r>
              <a:rPr sz="1400" spc="20" dirty="0">
                <a:latin typeface="Calibri"/>
                <a:cs typeface="Calibri"/>
              </a:rPr>
              <a:t> </a:t>
            </a:r>
            <a:r>
              <a:rPr sz="1400" spc="-10" dirty="0">
                <a:latin typeface="Calibri"/>
                <a:cs typeface="Calibri"/>
              </a:rPr>
              <a:t>discuss</a:t>
            </a:r>
            <a:r>
              <a:rPr sz="1400" spc="25" dirty="0">
                <a:latin typeface="Calibri"/>
                <a:cs typeface="Calibri"/>
              </a:rPr>
              <a:t> </a:t>
            </a:r>
            <a:r>
              <a:rPr sz="1400" spc="-15" dirty="0">
                <a:latin typeface="Calibri"/>
                <a:cs typeface="Calibri"/>
              </a:rPr>
              <a:t>the</a:t>
            </a:r>
            <a:r>
              <a:rPr sz="1400" spc="40" dirty="0">
                <a:latin typeface="Calibri"/>
                <a:cs typeface="Calibri"/>
              </a:rPr>
              <a:t> </a:t>
            </a:r>
            <a:r>
              <a:rPr sz="1400" spc="-15" dirty="0">
                <a:latin typeface="Calibri"/>
                <a:cs typeface="Calibri"/>
              </a:rPr>
              <a:t>above</a:t>
            </a:r>
            <a:r>
              <a:rPr sz="1400" spc="45" dirty="0">
                <a:latin typeface="Calibri"/>
                <a:cs typeface="Calibri"/>
              </a:rPr>
              <a:t> </a:t>
            </a:r>
            <a:r>
              <a:rPr sz="1400" spc="-5" dirty="0">
                <a:latin typeface="Calibri"/>
                <a:cs typeface="Calibri"/>
              </a:rPr>
              <a:t>code:</a:t>
            </a:r>
            <a:endParaRPr sz="1400">
              <a:latin typeface="Calibri"/>
              <a:cs typeface="Calibri"/>
            </a:endParaRPr>
          </a:p>
          <a:p>
            <a:pPr>
              <a:lnSpc>
                <a:spcPct val="100000"/>
              </a:lnSpc>
              <a:spcBef>
                <a:spcPts val="35"/>
              </a:spcBef>
            </a:pPr>
            <a:endParaRPr sz="1350">
              <a:latin typeface="Calibri"/>
              <a:cs typeface="Calibri"/>
            </a:endParaRPr>
          </a:p>
          <a:p>
            <a:pPr marL="12700" marR="6985" algn="just">
              <a:lnSpc>
                <a:spcPct val="100000"/>
              </a:lnSpc>
            </a:pPr>
            <a:r>
              <a:rPr sz="1400" spc="-5" dirty="0">
                <a:latin typeface="Calibri"/>
                <a:cs typeface="Calibri"/>
              </a:rPr>
              <a:t>Suppose Philosopher </a:t>
            </a:r>
            <a:r>
              <a:rPr sz="1400" spc="5" dirty="0">
                <a:latin typeface="Calibri"/>
                <a:cs typeface="Calibri"/>
              </a:rPr>
              <a:t>P0 </a:t>
            </a:r>
            <a:r>
              <a:rPr sz="1400" spc="-15" dirty="0">
                <a:latin typeface="Calibri"/>
                <a:cs typeface="Calibri"/>
              </a:rPr>
              <a:t>wants </a:t>
            </a:r>
            <a:r>
              <a:rPr sz="1400" spc="-25" dirty="0">
                <a:latin typeface="Calibri"/>
                <a:cs typeface="Calibri"/>
              </a:rPr>
              <a:t>to</a:t>
            </a:r>
            <a:r>
              <a:rPr sz="1400" spc="265" dirty="0">
                <a:latin typeface="Calibri"/>
                <a:cs typeface="Calibri"/>
              </a:rPr>
              <a:t> </a:t>
            </a:r>
            <a:r>
              <a:rPr sz="1400" dirty="0">
                <a:latin typeface="Calibri"/>
                <a:cs typeface="Calibri"/>
              </a:rPr>
              <a:t>eat, </a:t>
            </a:r>
            <a:r>
              <a:rPr sz="1400" spc="5" dirty="0">
                <a:latin typeface="Calibri"/>
                <a:cs typeface="Calibri"/>
              </a:rPr>
              <a:t>it </a:t>
            </a:r>
            <a:r>
              <a:rPr sz="1400" spc="-10" dirty="0">
                <a:latin typeface="Calibri"/>
                <a:cs typeface="Calibri"/>
              </a:rPr>
              <a:t>will </a:t>
            </a:r>
            <a:r>
              <a:rPr sz="1400" spc="-5" dirty="0">
                <a:latin typeface="Calibri"/>
                <a:cs typeface="Calibri"/>
              </a:rPr>
              <a:t>enter </a:t>
            </a:r>
            <a:r>
              <a:rPr sz="1400" spc="-10" dirty="0">
                <a:latin typeface="Calibri"/>
                <a:cs typeface="Calibri"/>
              </a:rPr>
              <a:t>in </a:t>
            </a:r>
            <a:r>
              <a:rPr sz="1400" spc="-5" dirty="0">
                <a:latin typeface="Calibri"/>
                <a:cs typeface="Calibri"/>
              </a:rPr>
              <a:t>Philosopher() function, </a:t>
            </a:r>
            <a:r>
              <a:rPr sz="1400" spc="5" dirty="0">
                <a:latin typeface="Calibri"/>
                <a:cs typeface="Calibri"/>
              </a:rPr>
              <a:t>and </a:t>
            </a:r>
            <a:r>
              <a:rPr sz="1400" spc="-15" dirty="0">
                <a:latin typeface="Calibri"/>
                <a:cs typeface="Calibri"/>
              </a:rPr>
              <a:t>execute </a:t>
            </a:r>
            <a:r>
              <a:rPr sz="1400" b="1" spc="-10" dirty="0">
                <a:latin typeface="Calibri"/>
                <a:cs typeface="Calibri"/>
              </a:rPr>
              <a:t>take_chopstick[i]; </a:t>
            </a:r>
            <a:r>
              <a:rPr sz="1400" spc="-20" dirty="0">
                <a:latin typeface="Calibri"/>
                <a:cs typeface="Calibri"/>
              </a:rPr>
              <a:t>by </a:t>
            </a:r>
            <a:r>
              <a:rPr sz="1400" spc="-15" dirty="0">
                <a:latin typeface="Calibri"/>
                <a:cs typeface="Calibri"/>
              </a:rPr>
              <a:t> </a:t>
            </a:r>
            <a:r>
              <a:rPr sz="1400" spc="-10" dirty="0">
                <a:latin typeface="Calibri"/>
                <a:cs typeface="Calibri"/>
              </a:rPr>
              <a:t>doing this </a:t>
            </a:r>
            <a:r>
              <a:rPr sz="1400" spc="5" dirty="0">
                <a:latin typeface="Calibri"/>
                <a:cs typeface="Calibri"/>
              </a:rPr>
              <a:t>it </a:t>
            </a:r>
            <a:r>
              <a:rPr sz="1400" spc="-10" dirty="0">
                <a:latin typeface="Calibri"/>
                <a:cs typeface="Calibri"/>
              </a:rPr>
              <a:t>holds </a:t>
            </a:r>
            <a:r>
              <a:rPr sz="1400" b="1" spc="10" dirty="0">
                <a:latin typeface="Calibri"/>
                <a:cs typeface="Calibri"/>
              </a:rPr>
              <a:t>C0 </a:t>
            </a:r>
            <a:r>
              <a:rPr sz="1400" b="1" spc="-10" dirty="0">
                <a:latin typeface="Calibri"/>
                <a:cs typeface="Calibri"/>
              </a:rPr>
              <a:t>chopstick </a:t>
            </a:r>
            <a:r>
              <a:rPr sz="1400" spc="-5" dirty="0">
                <a:latin typeface="Calibri"/>
                <a:cs typeface="Calibri"/>
              </a:rPr>
              <a:t>after that </a:t>
            </a:r>
            <a:r>
              <a:rPr sz="1400" spc="5" dirty="0">
                <a:latin typeface="Calibri"/>
                <a:cs typeface="Calibri"/>
              </a:rPr>
              <a:t>it </a:t>
            </a:r>
            <a:r>
              <a:rPr sz="1400" spc="-15" dirty="0">
                <a:latin typeface="Calibri"/>
                <a:cs typeface="Calibri"/>
              </a:rPr>
              <a:t>execute </a:t>
            </a:r>
            <a:r>
              <a:rPr sz="1400" b="1" spc="-10" dirty="0">
                <a:latin typeface="Calibri"/>
                <a:cs typeface="Calibri"/>
              </a:rPr>
              <a:t>take_chopstick[ </a:t>
            </a:r>
            <a:r>
              <a:rPr sz="1400" b="1" spc="-5" dirty="0">
                <a:latin typeface="Calibri"/>
                <a:cs typeface="Calibri"/>
              </a:rPr>
              <a:t>(i+1) </a:t>
            </a:r>
            <a:r>
              <a:rPr sz="1400" b="1" spc="-10" dirty="0">
                <a:latin typeface="Calibri"/>
                <a:cs typeface="Calibri"/>
              </a:rPr>
              <a:t>% 5]; </a:t>
            </a:r>
            <a:r>
              <a:rPr sz="1400" spc="-15" dirty="0">
                <a:latin typeface="Calibri"/>
                <a:cs typeface="Calibri"/>
              </a:rPr>
              <a:t>by </a:t>
            </a:r>
            <a:r>
              <a:rPr sz="1400" spc="-10" dirty="0">
                <a:latin typeface="Calibri"/>
                <a:cs typeface="Calibri"/>
              </a:rPr>
              <a:t>doing this </a:t>
            </a:r>
            <a:r>
              <a:rPr sz="1400" spc="5" dirty="0">
                <a:latin typeface="Calibri"/>
                <a:cs typeface="Calibri"/>
              </a:rPr>
              <a:t>it </a:t>
            </a:r>
            <a:r>
              <a:rPr sz="1400" spc="-10" dirty="0">
                <a:latin typeface="Calibri"/>
                <a:cs typeface="Calibri"/>
              </a:rPr>
              <a:t>holds </a:t>
            </a:r>
            <a:r>
              <a:rPr sz="1400" b="1" spc="-5" dirty="0">
                <a:latin typeface="Calibri"/>
                <a:cs typeface="Calibri"/>
              </a:rPr>
              <a:t>C1 chopstick</a:t>
            </a:r>
            <a:r>
              <a:rPr sz="1400" spc="-5" dirty="0">
                <a:latin typeface="Calibri"/>
                <a:cs typeface="Calibri"/>
              </a:rPr>
              <a:t>( </a:t>
            </a:r>
            <a:r>
              <a:rPr sz="1400" dirty="0">
                <a:latin typeface="Calibri"/>
                <a:cs typeface="Calibri"/>
              </a:rPr>
              <a:t> </a:t>
            </a:r>
            <a:r>
              <a:rPr sz="1400" spc="-10" dirty="0">
                <a:latin typeface="Calibri"/>
                <a:cs typeface="Calibri"/>
              </a:rPr>
              <a:t>since</a:t>
            </a:r>
            <a:r>
              <a:rPr sz="1400" spc="25" dirty="0">
                <a:latin typeface="Calibri"/>
                <a:cs typeface="Calibri"/>
              </a:rPr>
              <a:t> </a:t>
            </a:r>
            <a:r>
              <a:rPr sz="1400" spc="-5" dirty="0">
                <a:latin typeface="Calibri"/>
                <a:cs typeface="Calibri"/>
              </a:rPr>
              <a:t>i</a:t>
            </a:r>
            <a:r>
              <a:rPr sz="1400" spc="-15" dirty="0">
                <a:latin typeface="Calibri"/>
                <a:cs typeface="Calibri"/>
              </a:rPr>
              <a:t> </a:t>
            </a:r>
            <a:r>
              <a:rPr sz="1400" spc="-10" dirty="0">
                <a:latin typeface="Calibri"/>
                <a:cs typeface="Calibri"/>
              </a:rPr>
              <a:t>=0,</a:t>
            </a:r>
            <a:r>
              <a:rPr sz="1400" spc="30" dirty="0">
                <a:latin typeface="Calibri"/>
                <a:cs typeface="Calibri"/>
              </a:rPr>
              <a:t> </a:t>
            </a:r>
            <a:r>
              <a:rPr sz="1400" spc="-20" dirty="0">
                <a:latin typeface="Calibri"/>
                <a:cs typeface="Calibri"/>
              </a:rPr>
              <a:t>therefore</a:t>
            </a:r>
            <a:r>
              <a:rPr sz="1400" spc="65" dirty="0">
                <a:latin typeface="Calibri"/>
                <a:cs typeface="Calibri"/>
              </a:rPr>
              <a:t> </a:t>
            </a:r>
            <a:r>
              <a:rPr sz="1400" spc="-5" dirty="0">
                <a:latin typeface="Calibri"/>
                <a:cs typeface="Calibri"/>
              </a:rPr>
              <a:t>(0</a:t>
            </a:r>
            <a:r>
              <a:rPr sz="1400" spc="-20" dirty="0">
                <a:latin typeface="Calibri"/>
                <a:cs typeface="Calibri"/>
              </a:rPr>
              <a:t> </a:t>
            </a:r>
            <a:r>
              <a:rPr sz="1400" spc="-5" dirty="0">
                <a:latin typeface="Calibri"/>
                <a:cs typeface="Calibri"/>
              </a:rPr>
              <a:t>+</a:t>
            </a:r>
            <a:r>
              <a:rPr sz="1400" dirty="0">
                <a:latin typeface="Calibri"/>
                <a:cs typeface="Calibri"/>
              </a:rPr>
              <a:t> </a:t>
            </a:r>
            <a:r>
              <a:rPr sz="1400" spc="-10" dirty="0">
                <a:latin typeface="Calibri"/>
                <a:cs typeface="Calibri"/>
              </a:rPr>
              <a:t>1)</a:t>
            </a:r>
            <a:r>
              <a:rPr sz="1400" spc="25" dirty="0">
                <a:latin typeface="Calibri"/>
                <a:cs typeface="Calibri"/>
              </a:rPr>
              <a:t> </a:t>
            </a:r>
            <a:r>
              <a:rPr sz="1400" spc="-10" dirty="0">
                <a:latin typeface="Calibri"/>
                <a:cs typeface="Calibri"/>
              </a:rPr>
              <a:t>%</a:t>
            </a:r>
            <a:r>
              <a:rPr sz="1400" spc="-20" dirty="0">
                <a:latin typeface="Calibri"/>
                <a:cs typeface="Calibri"/>
              </a:rPr>
              <a:t> </a:t>
            </a:r>
            <a:r>
              <a:rPr sz="1400" spc="-5" dirty="0">
                <a:latin typeface="Calibri"/>
                <a:cs typeface="Calibri"/>
              </a:rPr>
              <a:t>5</a:t>
            </a:r>
            <a:r>
              <a:rPr sz="1400" spc="10" dirty="0">
                <a:latin typeface="Calibri"/>
                <a:cs typeface="Calibri"/>
              </a:rPr>
              <a:t> </a:t>
            </a:r>
            <a:r>
              <a:rPr sz="1400" spc="-5" dirty="0">
                <a:latin typeface="Calibri"/>
                <a:cs typeface="Calibri"/>
              </a:rPr>
              <a:t>= </a:t>
            </a:r>
            <a:r>
              <a:rPr sz="1400" spc="-10" dirty="0">
                <a:latin typeface="Calibri"/>
                <a:cs typeface="Calibri"/>
              </a:rPr>
              <a:t>1)</a:t>
            </a:r>
            <a:endParaRPr sz="1400">
              <a:latin typeface="Calibri"/>
              <a:cs typeface="Calibri"/>
            </a:endParaRPr>
          </a:p>
          <a:p>
            <a:pPr marL="12700" marR="5080" algn="just">
              <a:lnSpc>
                <a:spcPct val="100000"/>
              </a:lnSpc>
            </a:pPr>
            <a:r>
              <a:rPr sz="1400" spc="-5" dirty="0">
                <a:latin typeface="Calibri"/>
                <a:cs typeface="Calibri"/>
              </a:rPr>
              <a:t>Similarly</a:t>
            </a:r>
            <a:r>
              <a:rPr sz="1400" spc="310" dirty="0">
                <a:latin typeface="Calibri"/>
                <a:cs typeface="Calibri"/>
              </a:rPr>
              <a:t> </a:t>
            </a:r>
            <a:r>
              <a:rPr sz="1400" dirty="0">
                <a:latin typeface="Calibri"/>
                <a:cs typeface="Calibri"/>
              </a:rPr>
              <a:t>suppose</a:t>
            </a:r>
            <a:r>
              <a:rPr sz="1400" spc="320" dirty="0">
                <a:latin typeface="Calibri"/>
                <a:cs typeface="Calibri"/>
              </a:rPr>
              <a:t> </a:t>
            </a:r>
            <a:r>
              <a:rPr sz="1400" spc="-10" dirty="0">
                <a:latin typeface="Calibri"/>
                <a:cs typeface="Calibri"/>
              </a:rPr>
              <a:t>now</a:t>
            </a:r>
            <a:r>
              <a:rPr sz="1400" spc="600" dirty="0">
                <a:latin typeface="Calibri"/>
                <a:cs typeface="Calibri"/>
              </a:rPr>
              <a:t> </a:t>
            </a:r>
            <a:r>
              <a:rPr sz="1400" spc="-5" dirty="0">
                <a:latin typeface="Calibri"/>
                <a:cs typeface="Calibri"/>
              </a:rPr>
              <a:t>Philosopher</a:t>
            </a:r>
            <a:r>
              <a:rPr sz="1400" spc="620" dirty="0">
                <a:latin typeface="Calibri"/>
                <a:cs typeface="Calibri"/>
              </a:rPr>
              <a:t> </a:t>
            </a:r>
            <a:r>
              <a:rPr sz="1400" spc="5" dirty="0">
                <a:latin typeface="Calibri"/>
                <a:cs typeface="Calibri"/>
              </a:rPr>
              <a:t>P1   </a:t>
            </a:r>
            <a:r>
              <a:rPr sz="1400" spc="-15" dirty="0">
                <a:latin typeface="Calibri"/>
                <a:cs typeface="Calibri"/>
              </a:rPr>
              <a:t>wants</a:t>
            </a:r>
            <a:r>
              <a:rPr sz="1400" spc="590" dirty="0">
                <a:latin typeface="Calibri"/>
                <a:cs typeface="Calibri"/>
              </a:rPr>
              <a:t> </a:t>
            </a:r>
            <a:r>
              <a:rPr sz="1400" spc="-25" dirty="0">
                <a:latin typeface="Calibri"/>
                <a:cs typeface="Calibri"/>
              </a:rPr>
              <a:t>to</a:t>
            </a:r>
            <a:r>
              <a:rPr sz="1400" spc="560" dirty="0">
                <a:latin typeface="Calibri"/>
                <a:cs typeface="Calibri"/>
              </a:rPr>
              <a:t> </a:t>
            </a:r>
            <a:r>
              <a:rPr sz="1400" dirty="0">
                <a:latin typeface="Calibri"/>
                <a:cs typeface="Calibri"/>
              </a:rPr>
              <a:t>eat,   </a:t>
            </a:r>
            <a:r>
              <a:rPr sz="1400" spc="-10" dirty="0">
                <a:latin typeface="Calibri"/>
                <a:cs typeface="Calibri"/>
              </a:rPr>
              <a:t>it</a:t>
            </a:r>
            <a:r>
              <a:rPr sz="1400" spc="600" dirty="0">
                <a:latin typeface="Calibri"/>
                <a:cs typeface="Calibri"/>
              </a:rPr>
              <a:t> </a:t>
            </a:r>
            <a:r>
              <a:rPr sz="1400" spc="-5" dirty="0">
                <a:latin typeface="Calibri"/>
                <a:cs typeface="Calibri"/>
              </a:rPr>
              <a:t>will</a:t>
            </a:r>
            <a:r>
              <a:rPr sz="1400" spc="620" dirty="0">
                <a:latin typeface="Calibri"/>
                <a:cs typeface="Calibri"/>
              </a:rPr>
              <a:t> </a:t>
            </a:r>
            <a:r>
              <a:rPr sz="1400" spc="-5" dirty="0">
                <a:latin typeface="Calibri"/>
                <a:cs typeface="Calibri"/>
              </a:rPr>
              <a:t>enter</a:t>
            </a:r>
            <a:r>
              <a:rPr sz="1400" spc="620" dirty="0">
                <a:latin typeface="Calibri"/>
                <a:cs typeface="Calibri"/>
              </a:rPr>
              <a:t> </a:t>
            </a:r>
            <a:r>
              <a:rPr sz="1400" dirty="0">
                <a:latin typeface="Calibri"/>
                <a:cs typeface="Calibri"/>
              </a:rPr>
              <a:t>in   Philosopher()   </a:t>
            </a:r>
            <a:r>
              <a:rPr sz="1400" spc="-5" dirty="0">
                <a:latin typeface="Calibri"/>
                <a:cs typeface="Calibri"/>
              </a:rPr>
              <a:t>function,</a:t>
            </a:r>
            <a:r>
              <a:rPr sz="1400" spc="615" dirty="0">
                <a:latin typeface="Calibri"/>
                <a:cs typeface="Calibri"/>
              </a:rPr>
              <a:t> </a:t>
            </a:r>
            <a:r>
              <a:rPr sz="1400" spc="5" dirty="0">
                <a:latin typeface="Calibri"/>
                <a:cs typeface="Calibri"/>
              </a:rPr>
              <a:t>and </a:t>
            </a:r>
            <a:r>
              <a:rPr sz="1400" spc="10" dirty="0">
                <a:latin typeface="Calibri"/>
                <a:cs typeface="Calibri"/>
              </a:rPr>
              <a:t> </a:t>
            </a:r>
            <a:r>
              <a:rPr sz="1400" spc="-15" dirty="0">
                <a:latin typeface="Calibri"/>
                <a:cs typeface="Calibri"/>
              </a:rPr>
              <a:t>execute </a:t>
            </a:r>
            <a:r>
              <a:rPr sz="1400" b="1" spc="-10" dirty="0">
                <a:latin typeface="Calibri"/>
                <a:cs typeface="Calibri"/>
              </a:rPr>
              <a:t>take_chopstick[i]; </a:t>
            </a:r>
            <a:r>
              <a:rPr sz="1400" spc="-15" dirty="0">
                <a:latin typeface="Calibri"/>
                <a:cs typeface="Calibri"/>
              </a:rPr>
              <a:t>by </a:t>
            </a:r>
            <a:r>
              <a:rPr sz="1400" spc="-5" dirty="0">
                <a:latin typeface="Calibri"/>
                <a:cs typeface="Calibri"/>
              </a:rPr>
              <a:t>doing this </a:t>
            </a:r>
            <a:r>
              <a:rPr sz="1400" spc="5" dirty="0">
                <a:latin typeface="Calibri"/>
                <a:cs typeface="Calibri"/>
              </a:rPr>
              <a:t>it </a:t>
            </a:r>
            <a:r>
              <a:rPr sz="1400" spc="-10" dirty="0">
                <a:latin typeface="Calibri"/>
                <a:cs typeface="Calibri"/>
              </a:rPr>
              <a:t>holds </a:t>
            </a:r>
            <a:r>
              <a:rPr sz="1400" b="1" spc="-5" dirty="0">
                <a:latin typeface="Calibri"/>
                <a:cs typeface="Calibri"/>
              </a:rPr>
              <a:t>C1 chopstick </a:t>
            </a:r>
            <a:r>
              <a:rPr sz="1400" spc="-5" dirty="0">
                <a:latin typeface="Calibri"/>
                <a:cs typeface="Calibri"/>
              </a:rPr>
              <a:t>after that </a:t>
            </a:r>
            <a:r>
              <a:rPr sz="1400" spc="5" dirty="0">
                <a:latin typeface="Calibri"/>
                <a:cs typeface="Calibri"/>
              </a:rPr>
              <a:t>it </a:t>
            </a:r>
            <a:r>
              <a:rPr sz="1400" spc="-10" dirty="0">
                <a:latin typeface="Calibri"/>
                <a:cs typeface="Calibri"/>
              </a:rPr>
              <a:t>execute </a:t>
            </a:r>
            <a:r>
              <a:rPr sz="1400" b="1" spc="-10" dirty="0">
                <a:latin typeface="Calibri"/>
                <a:cs typeface="Calibri"/>
              </a:rPr>
              <a:t>take_chopstick[ </a:t>
            </a:r>
            <a:r>
              <a:rPr sz="1400" b="1" spc="-5" dirty="0">
                <a:latin typeface="Calibri"/>
                <a:cs typeface="Calibri"/>
              </a:rPr>
              <a:t>(i+1) </a:t>
            </a:r>
            <a:r>
              <a:rPr sz="1400" b="1" spc="-10" dirty="0">
                <a:latin typeface="Calibri"/>
                <a:cs typeface="Calibri"/>
              </a:rPr>
              <a:t>% 5]; </a:t>
            </a:r>
            <a:r>
              <a:rPr sz="1400" spc="-20" dirty="0">
                <a:latin typeface="Calibri"/>
                <a:cs typeface="Calibri"/>
              </a:rPr>
              <a:t>by </a:t>
            </a:r>
            <a:r>
              <a:rPr sz="1400" spc="-15" dirty="0">
                <a:latin typeface="Calibri"/>
                <a:cs typeface="Calibri"/>
              </a:rPr>
              <a:t> doing</a:t>
            </a:r>
            <a:r>
              <a:rPr sz="1400" spc="35" dirty="0">
                <a:latin typeface="Calibri"/>
                <a:cs typeface="Calibri"/>
              </a:rPr>
              <a:t> </a:t>
            </a:r>
            <a:r>
              <a:rPr sz="1400" spc="-15" dirty="0">
                <a:latin typeface="Calibri"/>
                <a:cs typeface="Calibri"/>
              </a:rPr>
              <a:t>this</a:t>
            </a:r>
            <a:r>
              <a:rPr sz="1400" spc="50" dirty="0">
                <a:latin typeface="Calibri"/>
                <a:cs typeface="Calibri"/>
              </a:rPr>
              <a:t> </a:t>
            </a:r>
            <a:r>
              <a:rPr sz="1400" spc="-10" dirty="0">
                <a:latin typeface="Calibri"/>
                <a:cs typeface="Calibri"/>
              </a:rPr>
              <a:t>it</a:t>
            </a:r>
            <a:r>
              <a:rPr sz="1400" spc="35" dirty="0">
                <a:latin typeface="Calibri"/>
                <a:cs typeface="Calibri"/>
              </a:rPr>
              <a:t> </a:t>
            </a:r>
            <a:r>
              <a:rPr sz="1400" spc="-15" dirty="0">
                <a:latin typeface="Calibri"/>
                <a:cs typeface="Calibri"/>
              </a:rPr>
              <a:t>holds</a:t>
            </a:r>
            <a:r>
              <a:rPr sz="1400" spc="30" dirty="0">
                <a:latin typeface="Calibri"/>
                <a:cs typeface="Calibri"/>
              </a:rPr>
              <a:t> </a:t>
            </a:r>
            <a:r>
              <a:rPr sz="1400" b="1" spc="-5" dirty="0">
                <a:latin typeface="Calibri"/>
                <a:cs typeface="Calibri"/>
              </a:rPr>
              <a:t>C2</a:t>
            </a:r>
            <a:r>
              <a:rPr sz="1400" b="1" spc="15" dirty="0">
                <a:latin typeface="Calibri"/>
                <a:cs typeface="Calibri"/>
              </a:rPr>
              <a:t> </a:t>
            </a:r>
            <a:r>
              <a:rPr sz="1400" b="1" spc="-15" dirty="0">
                <a:latin typeface="Calibri"/>
                <a:cs typeface="Calibri"/>
              </a:rPr>
              <a:t>chopstick</a:t>
            </a:r>
            <a:r>
              <a:rPr sz="1400" spc="-15" dirty="0">
                <a:latin typeface="Calibri"/>
                <a:cs typeface="Calibri"/>
              </a:rPr>
              <a:t>(</a:t>
            </a:r>
            <a:r>
              <a:rPr sz="1400" spc="75" dirty="0">
                <a:latin typeface="Calibri"/>
                <a:cs typeface="Calibri"/>
              </a:rPr>
              <a:t> </a:t>
            </a:r>
            <a:r>
              <a:rPr sz="1400" spc="-10" dirty="0">
                <a:latin typeface="Calibri"/>
                <a:cs typeface="Calibri"/>
              </a:rPr>
              <a:t>since</a:t>
            </a:r>
            <a:r>
              <a:rPr sz="1400" spc="25" dirty="0">
                <a:latin typeface="Calibri"/>
                <a:cs typeface="Calibri"/>
              </a:rPr>
              <a:t> </a:t>
            </a:r>
            <a:r>
              <a:rPr sz="1400" spc="-5" dirty="0">
                <a:latin typeface="Calibri"/>
                <a:cs typeface="Calibri"/>
              </a:rPr>
              <a:t>i</a:t>
            </a:r>
            <a:r>
              <a:rPr sz="1400" spc="-15" dirty="0">
                <a:latin typeface="Calibri"/>
                <a:cs typeface="Calibri"/>
              </a:rPr>
              <a:t> </a:t>
            </a:r>
            <a:r>
              <a:rPr sz="1400" spc="-10" dirty="0">
                <a:latin typeface="Calibri"/>
                <a:cs typeface="Calibri"/>
              </a:rPr>
              <a:t>=1,</a:t>
            </a:r>
            <a:r>
              <a:rPr sz="1400" spc="30" dirty="0">
                <a:latin typeface="Calibri"/>
                <a:cs typeface="Calibri"/>
              </a:rPr>
              <a:t> </a:t>
            </a:r>
            <a:r>
              <a:rPr sz="1400" spc="-20" dirty="0">
                <a:latin typeface="Calibri"/>
                <a:cs typeface="Calibri"/>
              </a:rPr>
              <a:t>therefore</a:t>
            </a:r>
            <a:r>
              <a:rPr sz="1400" spc="50" dirty="0">
                <a:latin typeface="Calibri"/>
                <a:cs typeface="Calibri"/>
              </a:rPr>
              <a:t> </a:t>
            </a:r>
            <a:r>
              <a:rPr sz="1400" spc="-5" dirty="0">
                <a:latin typeface="Calibri"/>
                <a:cs typeface="Calibri"/>
              </a:rPr>
              <a:t>(1</a:t>
            </a:r>
            <a:r>
              <a:rPr sz="1400" spc="10" dirty="0">
                <a:latin typeface="Calibri"/>
                <a:cs typeface="Calibri"/>
              </a:rPr>
              <a:t> </a:t>
            </a:r>
            <a:r>
              <a:rPr sz="1400" spc="-5" dirty="0">
                <a:latin typeface="Calibri"/>
                <a:cs typeface="Calibri"/>
              </a:rPr>
              <a:t>+ </a:t>
            </a:r>
            <a:r>
              <a:rPr sz="1400" spc="-10" dirty="0">
                <a:latin typeface="Calibri"/>
                <a:cs typeface="Calibri"/>
              </a:rPr>
              <a:t>1)</a:t>
            </a:r>
            <a:r>
              <a:rPr sz="1400" spc="5" dirty="0">
                <a:latin typeface="Calibri"/>
                <a:cs typeface="Calibri"/>
              </a:rPr>
              <a:t> </a:t>
            </a:r>
            <a:r>
              <a:rPr sz="1400" spc="-10" dirty="0">
                <a:latin typeface="Calibri"/>
                <a:cs typeface="Calibri"/>
              </a:rPr>
              <a:t>%</a:t>
            </a:r>
            <a:r>
              <a:rPr sz="1400" spc="10" dirty="0">
                <a:latin typeface="Calibri"/>
                <a:cs typeface="Calibri"/>
              </a:rPr>
              <a:t> </a:t>
            </a:r>
            <a:r>
              <a:rPr sz="1400" spc="-5" dirty="0">
                <a:latin typeface="Calibri"/>
                <a:cs typeface="Calibri"/>
              </a:rPr>
              <a:t>5</a:t>
            </a:r>
            <a:r>
              <a:rPr sz="1400" spc="15" dirty="0">
                <a:latin typeface="Calibri"/>
                <a:cs typeface="Calibri"/>
              </a:rPr>
              <a:t> </a:t>
            </a:r>
            <a:r>
              <a:rPr sz="1400" spc="-5" dirty="0">
                <a:latin typeface="Calibri"/>
                <a:cs typeface="Calibri"/>
              </a:rPr>
              <a:t>= </a:t>
            </a:r>
            <a:r>
              <a:rPr sz="1400" spc="-10" dirty="0">
                <a:latin typeface="Calibri"/>
                <a:cs typeface="Calibri"/>
              </a:rPr>
              <a:t>2)</a:t>
            </a:r>
            <a:endParaRPr sz="1400">
              <a:latin typeface="Calibri"/>
              <a:cs typeface="Calibri"/>
            </a:endParaRPr>
          </a:p>
          <a:p>
            <a:pPr marL="12700" marR="6985" algn="just">
              <a:lnSpc>
                <a:spcPct val="100000"/>
              </a:lnSpc>
              <a:spcBef>
                <a:spcPts val="5"/>
              </a:spcBef>
            </a:pPr>
            <a:r>
              <a:rPr sz="1400" spc="-10" dirty="0">
                <a:latin typeface="Calibri"/>
                <a:cs typeface="Calibri"/>
              </a:rPr>
              <a:t>But </a:t>
            </a:r>
            <a:r>
              <a:rPr sz="1400" spc="-5" dirty="0">
                <a:latin typeface="Calibri"/>
                <a:cs typeface="Calibri"/>
              </a:rPr>
              <a:t>Practically Chopstick C1 </a:t>
            </a:r>
            <a:r>
              <a:rPr sz="1400" spc="-10" dirty="0">
                <a:latin typeface="Calibri"/>
                <a:cs typeface="Calibri"/>
              </a:rPr>
              <a:t>is </a:t>
            </a:r>
            <a:r>
              <a:rPr sz="1400" dirty="0">
                <a:latin typeface="Calibri"/>
                <a:cs typeface="Calibri"/>
              </a:rPr>
              <a:t>not </a:t>
            </a:r>
            <a:r>
              <a:rPr sz="1400" spc="-5" dirty="0">
                <a:latin typeface="Calibri"/>
                <a:cs typeface="Calibri"/>
              </a:rPr>
              <a:t>available as </a:t>
            </a:r>
            <a:r>
              <a:rPr sz="1400" spc="-10" dirty="0">
                <a:latin typeface="Calibri"/>
                <a:cs typeface="Calibri"/>
              </a:rPr>
              <a:t>it has </a:t>
            </a:r>
            <a:r>
              <a:rPr sz="1400" spc="-5" dirty="0">
                <a:latin typeface="Calibri"/>
                <a:cs typeface="Calibri"/>
              </a:rPr>
              <a:t>already been </a:t>
            </a:r>
            <a:r>
              <a:rPr sz="1400" spc="-20" dirty="0">
                <a:latin typeface="Calibri"/>
                <a:cs typeface="Calibri"/>
              </a:rPr>
              <a:t>taken </a:t>
            </a:r>
            <a:r>
              <a:rPr sz="1400" spc="-15" dirty="0">
                <a:latin typeface="Calibri"/>
                <a:cs typeface="Calibri"/>
              </a:rPr>
              <a:t>by </a:t>
            </a:r>
            <a:r>
              <a:rPr sz="1400" spc="-5" dirty="0">
                <a:latin typeface="Calibri"/>
                <a:cs typeface="Calibri"/>
              </a:rPr>
              <a:t>philosopher </a:t>
            </a:r>
            <a:r>
              <a:rPr sz="1400" spc="5" dirty="0">
                <a:latin typeface="Calibri"/>
                <a:cs typeface="Calibri"/>
              </a:rPr>
              <a:t>P0, </a:t>
            </a:r>
            <a:r>
              <a:rPr sz="1400" spc="-5" dirty="0">
                <a:latin typeface="Calibri"/>
                <a:cs typeface="Calibri"/>
              </a:rPr>
              <a:t>hence </a:t>
            </a:r>
            <a:r>
              <a:rPr sz="1400" spc="-10" dirty="0">
                <a:latin typeface="Calibri"/>
                <a:cs typeface="Calibri"/>
              </a:rPr>
              <a:t>the above </a:t>
            </a:r>
            <a:r>
              <a:rPr sz="1400" spc="-5" dirty="0">
                <a:latin typeface="Calibri"/>
                <a:cs typeface="Calibri"/>
              </a:rPr>
              <a:t>code </a:t>
            </a:r>
            <a:r>
              <a:rPr sz="1400" dirty="0">
                <a:latin typeface="Calibri"/>
                <a:cs typeface="Calibri"/>
              </a:rPr>
              <a:t> </a:t>
            </a:r>
            <a:r>
              <a:rPr sz="1400" spc="-20" dirty="0">
                <a:latin typeface="Calibri"/>
                <a:cs typeface="Calibri"/>
              </a:rPr>
              <a:t>generates</a:t>
            </a:r>
            <a:r>
              <a:rPr sz="1400" spc="75" dirty="0">
                <a:latin typeface="Calibri"/>
                <a:cs typeface="Calibri"/>
              </a:rPr>
              <a:t> </a:t>
            </a:r>
            <a:r>
              <a:rPr sz="1400" spc="-15" dirty="0">
                <a:latin typeface="Calibri"/>
                <a:cs typeface="Calibri"/>
              </a:rPr>
              <a:t>problems</a:t>
            </a:r>
            <a:r>
              <a:rPr sz="1400" spc="65" dirty="0">
                <a:latin typeface="Calibri"/>
                <a:cs typeface="Calibri"/>
              </a:rPr>
              <a:t> </a:t>
            </a:r>
            <a:r>
              <a:rPr sz="1400" spc="-10" dirty="0">
                <a:latin typeface="Calibri"/>
                <a:cs typeface="Calibri"/>
              </a:rPr>
              <a:t>and</a:t>
            </a:r>
            <a:r>
              <a:rPr sz="1400" spc="10" dirty="0">
                <a:latin typeface="Calibri"/>
                <a:cs typeface="Calibri"/>
              </a:rPr>
              <a:t> </a:t>
            </a:r>
            <a:r>
              <a:rPr sz="1400" spc="-15" dirty="0">
                <a:latin typeface="Calibri"/>
                <a:cs typeface="Calibri"/>
              </a:rPr>
              <a:t>produces</a:t>
            </a:r>
            <a:r>
              <a:rPr sz="1400" spc="55" dirty="0">
                <a:latin typeface="Calibri"/>
                <a:cs typeface="Calibri"/>
              </a:rPr>
              <a:t> </a:t>
            </a:r>
            <a:r>
              <a:rPr sz="1400" spc="-10" dirty="0">
                <a:latin typeface="Calibri"/>
                <a:cs typeface="Calibri"/>
              </a:rPr>
              <a:t>race</a:t>
            </a:r>
            <a:r>
              <a:rPr sz="1400" dirty="0">
                <a:latin typeface="Calibri"/>
                <a:cs typeface="Calibri"/>
              </a:rPr>
              <a:t> </a:t>
            </a:r>
            <a:r>
              <a:rPr sz="1400" spc="-10" dirty="0">
                <a:latin typeface="Calibri"/>
                <a:cs typeface="Calibri"/>
              </a:rPr>
              <a:t>condition.</a:t>
            </a:r>
            <a:endParaRPr sz="14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504" y="862711"/>
            <a:ext cx="7997825" cy="4933950"/>
          </a:xfrm>
          <a:prstGeom prst="rect">
            <a:avLst/>
          </a:prstGeom>
        </p:spPr>
        <p:txBody>
          <a:bodyPr vert="horz" wrap="square" lIns="0" tIns="11430" rIns="0" bIns="0" rtlCol="0">
            <a:spAutoFit/>
          </a:bodyPr>
          <a:lstStyle/>
          <a:p>
            <a:pPr marL="12700" algn="just">
              <a:lnSpc>
                <a:spcPct val="100000"/>
              </a:lnSpc>
              <a:spcBef>
                <a:spcPts val="90"/>
              </a:spcBef>
            </a:pPr>
            <a:r>
              <a:rPr sz="1400" spc="-15" dirty="0">
                <a:solidFill>
                  <a:srgbClr val="00AF50"/>
                </a:solidFill>
                <a:latin typeface="Calibri"/>
                <a:cs typeface="Calibri"/>
              </a:rPr>
              <a:t>The</a:t>
            </a:r>
            <a:r>
              <a:rPr sz="1400" spc="50" dirty="0">
                <a:solidFill>
                  <a:srgbClr val="00AF50"/>
                </a:solidFill>
                <a:latin typeface="Calibri"/>
                <a:cs typeface="Calibri"/>
              </a:rPr>
              <a:t> </a:t>
            </a:r>
            <a:r>
              <a:rPr sz="1400" spc="-10" dirty="0">
                <a:solidFill>
                  <a:srgbClr val="00AF50"/>
                </a:solidFill>
                <a:latin typeface="Calibri"/>
                <a:cs typeface="Calibri"/>
              </a:rPr>
              <a:t>solution</a:t>
            </a:r>
            <a:r>
              <a:rPr sz="1400" spc="40" dirty="0">
                <a:solidFill>
                  <a:srgbClr val="00AF50"/>
                </a:solidFill>
                <a:latin typeface="Calibri"/>
                <a:cs typeface="Calibri"/>
              </a:rPr>
              <a:t> </a:t>
            </a:r>
            <a:r>
              <a:rPr sz="1400" spc="-5" dirty="0">
                <a:solidFill>
                  <a:srgbClr val="00AF50"/>
                </a:solidFill>
                <a:latin typeface="Calibri"/>
                <a:cs typeface="Calibri"/>
              </a:rPr>
              <a:t>of</a:t>
            </a:r>
            <a:r>
              <a:rPr sz="1400" spc="5" dirty="0">
                <a:solidFill>
                  <a:srgbClr val="00AF50"/>
                </a:solidFill>
                <a:latin typeface="Calibri"/>
                <a:cs typeface="Calibri"/>
              </a:rPr>
              <a:t> </a:t>
            </a:r>
            <a:r>
              <a:rPr sz="1400" spc="-15" dirty="0">
                <a:solidFill>
                  <a:srgbClr val="00AF50"/>
                </a:solidFill>
                <a:latin typeface="Calibri"/>
                <a:cs typeface="Calibri"/>
              </a:rPr>
              <a:t>the</a:t>
            </a:r>
            <a:r>
              <a:rPr sz="1400" spc="25" dirty="0">
                <a:solidFill>
                  <a:srgbClr val="00AF50"/>
                </a:solidFill>
                <a:latin typeface="Calibri"/>
                <a:cs typeface="Calibri"/>
              </a:rPr>
              <a:t> </a:t>
            </a:r>
            <a:r>
              <a:rPr sz="1400" spc="-15" dirty="0">
                <a:solidFill>
                  <a:srgbClr val="00AF50"/>
                </a:solidFill>
                <a:latin typeface="Calibri"/>
                <a:cs typeface="Calibri"/>
              </a:rPr>
              <a:t>Dining</a:t>
            </a:r>
            <a:r>
              <a:rPr sz="1400" spc="90" dirty="0">
                <a:solidFill>
                  <a:srgbClr val="00AF50"/>
                </a:solidFill>
                <a:latin typeface="Calibri"/>
                <a:cs typeface="Calibri"/>
              </a:rPr>
              <a:t> </a:t>
            </a:r>
            <a:r>
              <a:rPr sz="1400" spc="-15" dirty="0">
                <a:solidFill>
                  <a:srgbClr val="00AF50"/>
                </a:solidFill>
                <a:latin typeface="Calibri"/>
                <a:cs typeface="Calibri"/>
              </a:rPr>
              <a:t>Philosophers</a:t>
            </a:r>
            <a:r>
              <a:rPr sz="1400" spc="85" dirty="0">
                <a:solidFill>
                  <a:srgbClr val="00AF50"/>
                </a:solidFill>
                <a:latin typeface="Calibri"/>
                <a:cs typeface="Calibri"/>
              </a:rPr>
              <a:t> </a:t>
            </a:r>
            <a:r>
              <a:rPr sz="1400" spc="-10" dirty="0">
                <a:solidFill>
                  <a:srgbClr val="00AF50"/>
                </a:solidFill>
                <a:latin typeface="Calibri"/>
                <a:cs typeface="Calibri"/>
              </a:rPr>
              <a:t>Problem</a:t>
            </a:r>
            <a:endParaRPr sz="1400">
              <a:latin typeface="Calibri"/>
              <a:cs typeface="Calibri"/>
            </a:endParaRPr>
          </a:p>
          <a:p>
            <a:pPr marL="12700" marR="5080" algn="just">
              <a:lnSpc>
                <a:spcPct val="100000"/>
              </a:lnSpc>
            </a:pPr>
            <a:r>
              <a:rPr sz="1400" spc="-30" dirty="0">
                <a:latin typeface="Calibri"/>
                <a:cs typeface="Calibri"/>
              </a:rPr>
              <a:t>We </a:t>
            </a:r>
            <a:r>
              <a:rPr sz="1400" spc="-10" dirty="0">
                <a:latin typeface="Calibri"/>
                <a:cs typeface="Calibri"/>
              </a:rPr>
              <a:t>use </a:t>
            </a:r>
            <a:r>
              <a:rPr sz="1400" spc="-5" dirty="0">
                <a:latin typeface="Calibri"/>
                <a:cs typeface="Calibri"/>
              </a:rPr>
              <a:t>a </a:t>
            </a:r>
            <a:r>
              <a:rPr sz="1400" spc="-5" dirty="0">
                <a:solidFill>
                  <a:srgbClr val="FF0000"/>
                </a:solidFill>
                <a:latin typeface="Calibri"/>
                <a:cs typeface="Calibri"/>
              </a:rPr>
              <a:t>semaphore </a:t>
            </a:r>
            <a:r>
              <a:rPr sz="1400" spc="-25" dirty="0">
                <a:solidFill>
                  <a:srgbClr val="FF0000"/>
                </a:solidFill>
                <a:latin typeface="Calibri"/>
                <a:cs typeface="Calibri"/>
              </a:rPr>
              <a:t>to </a:t>
            </a:r>
            <a:r>
              <a:rPr sz="1400" spc="-5" dirty="0">
                <a:solidFill>
                  <a:srgbClr val="FF0000"/>
                </a:solidFill>
                <a:latin typeface="Calibri"/>
                <a:cs typeface="Calibri"/>
              </a:rPr>
              <a:t>represent a chopstick and this truly </a:t>
            </a:r>
            <a:r>
              <a:rPr sz="1400" dirty="0">
                <a:solidFill>
                  <a:srgbClr val="FF0000"/>
                </a:solidFill>
                <a:latin typeface="Calibri"/>
                <a:cs typeface="Calibri"/>
              </a:rPr>
              <a:t>acts </a:t>
            </a:r>
            <a:r>
              <a:rPr sz="1400" spc="-5" dirty="0">
                <a:solidFill>
                  <a:srgbClr val="FF0000"/>
                </a:solidFill>
                <a:latin typeface="Calibri"/>
                <a:cs typeface="Calibri"/>
              </a:rPr>
              <a:t>as a </a:t>
            </a:r>
            <a:r>
              <a:rPr sz="1400" dirty="0">
                <a:solidFill>
                  <a:srgbClr val="FF0000"/>
                </a:solidFill>
                <a:latin typeface="Calibri"/>
                <a:cs typeface="Calibri"/>
              </a:rPr>
              <a:t>solution </a:t>
            </a:r>
            <a:r>
              <a:rPr sz="1400" spc="-5" dirty="0">
                <a:solidFill>
                  <a:srgbClr val="FF0000"/>
                </a:solidFill>
                <a:latin typeface="Calibri"/>
                <a:cs typeface="Calibri"/>
              </a:rPr>
              <a:t>of </a:t>
            </a:r>
            <a:r>
              <a:rPr sz="1400" spc="-10" dirty="0">
                <a:solidFill>
                  <a:srgbClr val="FF0000"/>
                </a:solidFill>
                <a:latin typeface="Calibri"/>
                <a:cs typeface="Calibri"/>
              </a:rPr>
              <a:t>the </a:t>
            </a:r>
            <a:r>
              <a:rPr sz="1400" spc="-5" dirty="0">
                <a:solidFill>
                  <a:srgbClr val="FF0000"/>
                </a:solidFill>
                <a:latin typeface="Calibri"/>
                <a:cs typeface="Calibri"/>
              </a:rPr>
              <a:t>Dining Philosophers </a:t>
            </a:r>
            <a:r>
              <a:rPr sz="1400" dirty="0">
                <a:solidFill>
                  <a:srgbClr val="FF0000"/>
                </a:solidFill>
                <a:latin typeface="Calibri"/>
                <a:cs typeface="Calibri"/>
              </a:rPr>
              <a:t> </a:t>
            </a:r>
            <a:r>
              <a:rPr sz="1400" spc="-10" dirty="0">
                <a:solidFill>
                  <a:srgbClr val="FF0000"/>
                </a:solidFill>
                <a:latin typeface="Calibri"/>
                <a:cs typeface="Calibri"/>
              </a:rPr>
              <a:t>Problem</a:t>
            </a:r>
            <a:r>
              <a:rPr sz="1400" spc="-10" dirty="0">
                <a:latin typeface="Calibri"/>
                <a:cs typeface="Calibri"/>
              </a:rPr>
              <a:t>. Wait </a:t>
            </a:r>
            <a:r>
              <a:rPr sz="1400" dirty="0">
                <a:latin typeface="Calibri"/>
                <a:cs typeface="Calibri"/>
              </a:rPr>
              <a:t>and Signal </a:t>
            </a:r>
            <a:r>
              <a:rPr sz="1400" spc="-5" dirty="0">
                <a:latin typeface="Calibri"/>
                <a:cs typeface="Calibri"/>
              </a:rPr>
              <a:t>operations </a:t>
            </a:r>
            <a:r>
              <a:rPr sz="1400" dirty="0">
                <a:latin typeface="Calibri"/>
                <a:cs typeface="Calibri"/>
              </a:rPr>
              <a:t>will </a:t>
            </a:r>
            <a:r>
              <a:rPr sz="1400" spc="-15" dirty="0">
                <a:latin typeface="Calibri"/>
                <a:cs typeface="Calibri"/>
              </a:rPr>
              <a:t>be </a:t>
            </a:r>
            <a:r>
              <a:rPr sz="1400" spc="-5" dirty="0">
                <a:latin typeface="Calibri"/>
                <a:cs typeface="Calibri"/>
              </a:rPr>
              <a:t>used </a:t>
            </a:r>
            <a:r>
              <a:rPr sz="1400" spc="-10" dirty="0">
                <a:latin typeface="Calibri"/>
                <a:cs typeface="Calibri"/>
              </a:rPr>
              <a:t>for </a:t>
            </a:r>
            <a:r>
              <a:rPr sz="1400" spc="-15" dirty="0">
                <a:latin typeface="Calibri"/>
                <a:cs typeface="Calibri"/>
              </a:rPr>
              <a:t>the </a:t>
            </a:r>
            <a:r>
              <a:rPr sz="1400" spc="-5" dirty="0">
                <a:latin typeface="Calibri"/>
                <a:cs typeface="Calibri"/>
              </a:rPr>
              <a:t>solution </a:t>
            </a:r>
            <a:r>
              <a:rPr sz="1400" dirty="0">
                <a:latin typeface="Calibri"/>
                <a:cs typeface="Calibri"/>
              </a:rPr>
              <a:t>of </a:t>
            </a:r>
            <a:r>
              <a:rPr sz="1400" spc="-5" dirty="0">
                <a:latin typeface="Calibri"/>
                <a:cs typeface="Calibri"/>
              </a:rPr>
              <a:t>the </a:t>
            </a:r>
            <a:r>
              <a:rPr sz="1400" dirty="0">
                <a:latin typeface="Calibri"/>
                <a:cs typeface="Calibri"/>
              </a:rPr>
              <a:t>Dining </a:t>
            </a:r>
            <a:r>
              <a:rPr sz="1400" spc="-5" dirty="0">
                <a:latin typeface="Calibri"/>
                <a:cs typeface="Calibri"/>
              </a:rPr>
              <a:t>Philosophers </a:t>
            </a:r>
            <a:r>
              <a:rPr sz="1400" spc="-10" dirty="0">
                <a:latin typeface="Calibri"/>
                <a:cs typeface="Calibri"/>
              </a:rPr>
              <a:t>Problem, for </a:t>
            </a:r>
            <a:r>
              <a:rPr sz="1400" spc="-5" dirty="0">
                <a:latin typeface="Calibri"/>
                <a:cs typeface="Calibri"/>
              </a:rPr>
              <a:t> picking a chopstick </a:t>
            </a:r>
            <a:r>
              <a:rPr sz="1400" spc="-10" dirty="0">
                <a:latin typeface="Calibri"/>
                <a:cs typeface="Calibri"/>
              </a:rPr>
              <a:t>wait </a:t>
            </a:r>
            <a:r>
              <a:rPr sz="1400" spc="-5" dirty="0">
                <a:latin typeface="Calibri"/>
                <a:cs typeface="Calibri"/>
              </a:rPr>
              <a:t>operation can </a:t>
            </a:r>
            <a:r>
              <a:rPr sz="1400" spc="-10" dirty="0">
                <a:latin typeface="Calibri"/>
                <a:cs typeface="Calibri"/>
              </a:rPr>
              <a:t>be executed </a:t>
            </a:r>
            <a:r>
              <a:rPr sz="1400" spc="-5" dirty="0">
                <a:latin typeface="Calibri"/>
                <a:cs typeface="Calibri"/>
              </a:rPr>
              <a:t>while </a:t>
            </a:r>
            <a:r>
              <a:rPr sz="1400" spc="-10" dirty="0">
                <a:latin typeface="Calibri"/>
                <a:cs typeface="Calibri"/>
              </a:rPr>
              <a:t>for </a:t>
            </a:r>
            <a:r>
              <a:rPr sz="1400" spc="-5" dirty="0">
                <a:latin typeface="Calibri"/>
                <a:cs typeface="Calibri"/>
              </a:rPr>
              <a:t>releasing a chopstick signal semaphore can </a:t>
            </a:r>
            <a:r>
              <a:rPr sz="1400" spc="5" dirty="0">
                <a:latin typeface="Calibri"/>
                <a:cs typeface="Calibri"/>
              </a:rPr>
              <a:t>be </a:t>
            </a:r>
            <a:r>
              <a:rPr sz="1400" spc="10" dirty="0">
                <a:latin typeface="Calibri"/>
                <a:cs typeface="Calibri"/>
              </a:rPr>
              <a:t> </a:t>
            </a:r>
            <a:r>
              <a:rPr sz="1400" spc="-20" dirty="0">
                <a:latin typeface="Calibri"/>
                <a:cs typeface="Calibri"/>
              </a:rPr>
              <a:t>executed.</a:t>
            </a:r>
            <a:endParaRPr sz="1400">
              <a:latin typeface="Calibri"/>
              <a:cs typeface="Calibri"/>
            </a:endParaRPr>
          </a:p>
          <a:p>
            <a:pPr marL="12700" marR="5080" algn="just">
              <a:lnSpc>
                <a:spcPct val="100000"/>
              </a:lnSpc>
            </a:pPr>
            <a:r>
              <a:rPr sz="1400" spc="-10" dirty="0">
                <a:latin typeface="Calibri"/>
                <a:cs typeface="Calibri"/>
              </a:rPr>
              <a:t>Semaphore: </a:t>
            </a:r>
            <a:r>
              <a:rPr sz="1400" spc="-5" dirty="0">
                <a:latin typeface="Calibri"/>
                <a:cs typeface="Calibri"/>
              </a:rPr>
              <a:t>A semaphore </a:t>
            </a:r>
            <a:r>
              <a:rPr sz="1400" spc="-10" dirty="0">
                <a:latin typeface="Calibri"/>
                <a:cs typeface="Calibri"/>
              </a:rPr>
              <a:t>is </a:t>
            </a:r>
            <a:r>
              <a:rPr sz="1400" spc="5" dirty="0">
                <a:latin typeface="Calibri"/>
                <a:cs typeface="Calibri"/>
              </a:rPr>
              <a:t>an </a:t>
            </a:r>
            <a:r>
              <a:rPr sz="1400" spc="-10" dirty="0">
                <a:latin typeface="Calibri"/>
                <a:cs typeface="Calibri"/>
              </a:rPr>
              <a:t>integer </a:t>
            </a:r>
            <a:r>
              <a:rPr sz="1400" spc="-5" dirty="0">
                <a:latin typeface="Calibri"/>
                <a:cs typeface="Calibri"/>
              </a:rPr>
              <a:t>variable </a:t>
            </a:r>
            <a:r>
              <a:rPr sz="1400" dirty="0">
                <a:latin typeface="Calibri"/>
                <a:cs typeface="Calibri"/>
              </a:rPr>
              <a:t>in S, </a:t>
            </a:r>
            <a:r>
              <a:rPr sz="1400" spc="-5" dirty="0">
                <a:latin typeface="Calibri"/>
                <a:cs typeface="Calibri"/>
              </a:rPr>
              <a:t>that </a:t>
            </a:r>
            <a:r>
              <a:rPr sz="1400" dirty="0">
                <a:latin typeface="Calibri"/>
                <a:cs typeface="Calibri"/>
              </a:rPr>
              <a:t>apart </a:t>
            </a:r>
            <a:r>
              <a:rPr sz="1400" spc="-10" dirty="0">
                <a:latin typeface="Calibri"/>
                <a:cs typeface="Calibri"/>
              </a:rPr>
              <a:t>from </a:t>
            </a:r>
            <a:r>
              <a:rPr sz="1400" spc="-5" dirty="0">
                <a:latin typeface="Calibri"/>
                <a:cs typeface="Calibri"/>
              </a:rPr>
              <a:t>initialization </a:t>
            </a:r>
            <a:r>
              <a:rPr sz="1400" spc="-10" dirty="0">
                <a:latin typeface="Calibri"/>
                <a:cs typeface="Calibri"/>
              </a:rPr>
              <a:t>is </a:t>
            </a:r>
            <a:r>
              <a:rPr sz="1400" dirty="0">
                <a:latin typeface="Calibri"/>
                <a:cs typeface="Calibri"/>
              </a:rPr>
              <a:t>accessed by </a:t>
            </a:r>
            <a:r>
              <a:rPr sz="1400" spc="5" dirty="0">
                <a:latin typeface="Calibri"/>
                <a:cs typeface="Calibri"/>
              </a:rPr>
              <a:t>only </a:t>
            </a:r>
            <a:r>
              <a:rPr sz="1400" spc="-15" dirty="0">
                <a:latin typeface="Calibri"/>
                <a:cs typeface="Calibri"/>
              </a:rPr>
              <a:t>two </a:t>
            </a:r>
            <a:r>
              <a:rPr sz="1400" spc="-10" dirty="0">
                <a:latin typeface="Calibri"/>
                <a:cs typeface="Calibri"/>
              </a:rPr>
              <a:t> </a:t>
            </a:r>
            <a:r>
              <a:rPr sz="1400" spc="-20" dirty="0">
                <a:latin typeface="Calibri"/>
                <a:cs typeface="Calibri"/>
              </a:rPr>
              <a:t>standard</a:t>
            </a:r>
            <a:r>
              <a:rPr sz="1400" spc="85" dirty="0">
                <a:latin typeface="Calibri"/>
                <a:cs typeface="Calibri"/>
              </a:rPr>
              <a:t> </a:t>
            </a:r>
            <a:r>
              <a:rPr sz="1400" spc="-20" dirty="0">
                <a:latin typeface="Calibri"/>
                <a:cs typeface="Calibri"/>
              </a:rPr>
              <a:t>atomic</a:t>
            </a:r>
            <a:r>
              <a:rPr sz="1400" spc="55" dirty="0">
                <a:latin typeface="Calibri"/>
                <a:cs typeface="Calibri"/>
              </a:rPr>
              <a:t> </a:t>
            </a:r>
            <a:r>
              <a:rPr sz="1400" spc="-15" dirty="0">
                <a:latin typeface="Calibri"/>
                <a:cs typeface="Calibri"/>
              </a:rPr>
              <a:t>operations</a:t>
            </a:r>
            <a:r>
              <a:rPr sz="1400" spc="75" dirty="0">
                <a:latin typeface="Calibri"/>
                <a:cs typeface="Calibri"/>
              </a:rPr>
              <a:t> </a:t>
            </a:r>
            <a:r>
              <a:rPr sz="1400" spc="-5" dirty="0">
                <a:latin typeface="Calibri"/>
                <a:cs typeface="Calibri"/>
              </a:rPr>
              <a:t>-</a:t>
            </a:r>
            <a:r>
              <a:rPr sz="1400" dirty="0">
                <a:latin typeface="Calibri"/>
                <a:cs typeface="Calibri"/>
              </a:rPr>
              <a:t> </a:t>
            </a:r>
            <a:r>
              <a:rPr sz="1400" spc="-15" dirty="0">
                <a:latin typeface="Calibri"/>
                <a:cs typeface="Calibri"/>
              </a:rPr>
              <a:t>wait</a:t>
            </a:r>
            <a:r>
              <a:rPr sz="1400" spc="60" dirty="0">
                <a:latin typeface="Calibri"/>
                <a:cs typeface="Calibri"/>
              </a:rPr>
              <a:t> </a:t>
            </a:r>
            <a:r>
              <a:rPr sz="1400" spc="-10" dirty="0">
                <a:latin typeface="Calibri"/>
                <a:cs typeface="Calibri"/>
              </a:rPr>
              <a:t>and</a:t>
            </a:r>
            <a:r>
              <a:rPr sz="1400" spc="5" dirty="0">
                <a:latin typeface="Calibri"/>
                <a:cs typeface="Calibri"/>
              </a:rPr>
              <a:t> </a:t>
            </a:r>
            <a:r>
              <a:rPr sz="1400" spc="-10" dirty="0">
                <a:latin typeface="Calibri"/>
                <a:cs typeface="Calibri"/>
              </a:rPr>
              <a:t>signal,</a:t>
            </a:r>
            <a:r>
              <a:rPr sz="1400" spc="60" dirty="0">
                <a:latin typeface="Calibri"/>
                <a:cs typeface="Calibri"/>
              </a:rPr>
              <a:t> </a:t>
            </a:r>
            <a:r>
              <a:rPr sz="1400" spc="-10" dirty="0">
                <a:latin typeface="Calibri"/>
                <a:cs typeface="Calibri"/>
              </a:rPr>
              <a:t>whose</a:t>
            </a:r>
            <a:r>
              <a:rPr sz="1400" spc="25" dirty="0">
                <a:latin typeface="Calibri"/>
                <a:cs typeface="Calibri"/>
              </a:rPr>
              <a:t> </a:t>
            </a:r>
            <a:r>
              <a:rPr sz="1400" spc="-10" dirty="0">
                <a:latin typeface="Calibri"/>
                <a:cs typeface="Calibri"/>
              </a:rPr>
              <a:t>definitions</a:t>
            </a:r>
            <a:r>
              <a:rPr sz="1400" spc="100" dirty="0">
                <a:latin typeface="Calibri"/>
                <a:cs typeface="Calibri"/>
              </a:rPr>
              <a:t> </a:t>
            </a:r>
            <a:r>
              <a:rPr sz="1400" spc="-15" dirty="0">
                <a:latin typeface="Calibri"/>
                <a:cs typeface="Calibri"/>
              </a:rPr>
              <a:t>are</a:t>
            </a:r>
            <a:r>
              <a:rPr sz="1400" spc="25" dirty="0">
                <a:latin typeface="Calibri"/>
                <a:cs typeface="Calibri"/>
              </a:rPr>
              <a:t> </a:t>
            </a:r>
            <a:r>
              <a:rPr sz="1400" spc="-5" dirty="0">
                <a:latin typeface="Calibri"/>
                <a:cs typeface="Calibri"/>
              </a:rPr>
              <a:t>as</a:t>
            </a:r>
            <a:r>
              <a:rPr sz="1400" spc="5" dirty="0">
                <a:latin typeface="Calibri"/>
                <a:cs typeface="Calibri"/>
              </a:rPr>
              <a:t> </a:t>
            </a:r>
            <a:r>
              <a:rPr sz="1400" spc="-15" dirty="0">
                <a:latin typeface="Calibri"/>
                <a:cs typeface="Calibri"/>
              </a:rPr>
              <a:t>follows:</a:t>
            </a:r>
            <a:endParaRPr sz="1400">
              <a:latin typeface="Calibri"/>
              <a:cs typeface="Calibri"/>
            </a:endParaRPr>
          </a:p>
          <a:p>
            <a:pPr marL="186055" indent="-173990" algn="just">
              <a:lnSpc>
                <a:spcPct val="100000"/>
              </a:lnSpc>
              <a:spcBef>
                <a:spcPts val="5"/>
              </a:spcBef>
              <a:buAutoNum type="arabicPeriod"/>
              <a:tabLst>
                <a:tab pos="186690" algn="l"/>
              </a:tabLst>
            </a:pPr>
            <a:r>
              <a:rPr sz="1400" spc="-15" dirty="0">
                <a:latin typeface="Calibri"/>
                <a:cs typeface="Calibri"/>
              </a:rPr>
              <a:t>wait(</a:t>
            </a:r>
            <a:r>
              <a:rPr sz="1400" spc="45" dirty="0">
                <a:latin typeface="Calibri"/>
                <a:cs typeface="Calibri"/>
              </a:rPr>
              <a:t> </a:t>
            </a:r>
            <a:r>
              <a:rPr sz="1400" spc="-5" dirty="0">
                <a:latin typeface="Calibri"/>
                <a:cs typeface="Calibri"/>
              </a:rPr>
              <a:t>S</a:t>
            </a:r>
            <a:r>
              <a:rPr sz="1400" spc="-50" dirty="0">
                <a:latin typeface="Calibri"/>
                <a:cs typeface="Calibri"/>
              </a:rPr>
              <a:t> </a:t>
            </a:r>
            <a:r>
              <a:rPr sz="1400" spc="-5" dirty="0">
                <a:latin typeface="Calibri"/>
                <a:cs typeface="Calibri"/>
              </a:rPr>
              <a:t>)</a:t>
            </a:r>
            <a:endParaRPr sz="1400">
              <a:latin typeface="Calibri"/>
              <a:cs typeface="Calibri"/>
            </a:endParaRPr>
          </a:p>
          <a:p>
            <a:pPr marL="12700">
              <a:lnSpc>
                <a:spcPct val="100000"/>
              </a:lnSpc>
            </a:pPr>
            <a:r>
              <a:rPr sz="1400" spc="-5" dirty="0">
                <a:latin typeface="Calibri"/>
                <a:cs typeface="Calibri"/>
              </a:rPr>
              <a:t>{</a:t>
            </a:r>
            <a:endParaRPr sz="1400">
              <a:latin typeface="Calibri"/>
              <a:cs typeface="Calibri"/>
            </a:endParaRPr>
          </a:p>
          <a:p>
            <a:pPr marL="12700" marR="6908165">
              <a:lnSpc>
                <a:spcPct val="100000"/>
              </a:lnSpc>
            </a:pPr>
            <a:r>
              <a:rPr sz="1400" b="1" spc="-10" dirty="0">
                <a:latin typeface="Calibri"/>
                <a:cs typeface="Calibri"/>
              </a:rPr>
              <a:t>while</a:t>
            </a:r>
            <a:r>
              <a:rPr sz="1400" spc="-10" dirty="0">
                <a:latin typeface="Calibri"/>
                <a:cs typeface="Calibri"/>
              </a:rPr>
              <a:t>( </a:t>
            </a:r>
            <a:r>
              <a:rPr sz="1400" spc="-5" dirty="0">
                <a:latin typeface="Calibri"/>
                <a:cs typeface="Calibri"/>
              </a:rPr>
              <a:t>S &lt;= </a:t>
            </a:r>
            <a:r>
              <a:rPr sz="1400" spc="-10" dirty="0">
                <a:latin typeface="Calibri"/>
                <a:cs typeface="Calibri"/>
              </a:rPr>
              <a:t>0) </a:t>
            </a:r>
            <a:r>
              <a:rPr sz="1400" spc="-5" dirty="0">
                <a:latin typeface="Calibri"/>
                <a:cs typeface="Calibri"/>
              </a:rPr>
              <a:t>; </a:t>
            </a:r>
            <a:r>
              <a:rPr sz="1400" spc="-305" dirty="0">
                <a:latin typeface="Calibri"/>
                <a:cs typeface="Calibri"/>
              </a:rPr>
              <a:t> </a:t>
            </a:r>
            <a:r>
              <a:rPr sz="1400" dirty="0">
                <a:latin typeface="Calibri"/>
                <a:cs typeface="Calibri"/>
              </a:rPr>
              <a:t>S--;</a:t>
            </a:r>
            <a:endParaRPr sz="1400">
              <a:latin typeface="Calibri"/>
              <a:cs typeface="Calibri"/>
            </a:endParaRPr>
          </a:p>
          <a:p>
            <a:pPr marL="12700">
              <a:lnSpc>
                <a:spcPct val="100000"/>
              </a:lnSpc>
            </a:pPr>
            <a:r>
              <a:rPr sz="1400" spc="-5" dirty="0">
                <a:latin typeface="Calibri"/>
                <a:cs typeface="Calibri"/>
              </a:rPr>
              <a:t>}</a:t>
            </a:r>
            <a:endParaRPr sz="1400">
              <a:latin typeface="Calibri"/>
              <a:cs typeface="Calibri"/>
            </a:endParaRPr>
          </a:p>
          <a:p>
            <a:pPr>
              <a:lnSpc>
                <a:spcPct val="100000"/>
              </a:lnSpc>
              <a:spcBef>
                <a:spcPts val="35"/>
              </a:spcBef>
            </a:pPr>
            <a:endParaRPr sz="1350">
              <a:latin typeface="Calibri"/>
              <a:cs typeface="Calibri"/>
            </a:endParaRPr>
          </a:p>
          <a:p>
            <a:pPr marL="186055" indent="-173990">
              <a:lnSpc>
                <a:spcPct val="100000"/>
              </a:lnSpc>
              <a:buAutoNum type="arabicPeriod" startAt="2"/>
              <a:tabLst>
                <a:tab pos="186690" algn="l"/>
              </a:tabLst>
            </a:pPr>
            <a:r>
              <a:rPr sz="1400" spc="-10" dirty="0">
                <a:latin typeface="Calibri"/>
                <a:cs typeface="Calibri"/>
              </a:rPr>
              <a:t>signal(</a:t>
            </a:r>
            <a:r>
              <a:rPr sz="1400" spc="25" dirty="0">
                <a:latin typeface="Calibri"/>
                <a:cs typeface="Calibri"/>
              </a:rPr>
              <a:t> </a:t>
            </a:r>
            <a:r>
              <a:rPr sz="1400" spc="-5" dirty="0">
                <a:latin typeface="Calibri"/>
                <a:cs typeface="Calibri"/>
              </a:rPr>
              <a:t>S</a:t>
            </a:r>
            <a:r>
              <a:rPr sz="1400" spc="-25" dirty="0">
                <a:latin typeface="Calibri"/>
                <a:cs typeface="Calibri"/>
              </a:rPr>
              <a:t> </a:t>
            </a:r>
            <a:r>
              <a:rPr sz="1400" spc="-5" dirty="0">
                <a:latin typeface="Calibri"/>
                <a:cs typeface="Calibri"/>
              </a:rPr>
              <a:t>)</a:t>
            </a:r>
            <a:endParaRPr sz="1400">
              <a:latin typeface="Calibri"/>
              <a:cs typeface="Calibri"/>
            </a:endParaRPr>
          </a:p>
          <a:p>
            <a:pPr marL="12700">
              <a:lnSpc>
                <a:spcPct val="100000"/>
              </a:lnSpc>
            </a:pPr>
            <a:r>
              <a:rPr sz="1400" spc="-5" dirty="0">
                <a:latin typeface="Calibri"/>
                <a:cs typeface="Calibri"/>
              </a:rPr>
              <a:t>{</a:t>
            </a:r>
            <a:endParaRPr sz="1400">
              <a:latin typeface="Calibri"/>
              <a:cs typeface="Calibri"/>
            </a:endParaRPr>
          </a:p>
          <a:p>
            <a:pPr marL="12700">
              <a:lnSpc>
                <a:spcPct val="100000"/>
              </a:lnSpc>
            </a:pPr>
            <a:r>
              <a:rPr sz="1400" spc="-5" dirty="0">
                <a:latin typeface="Calibri"/>
                <a:cs typeface="Calibri"/>
              </a:rPr>
              <a:t>S++;</a:t>
            </a:r>
            <a:endParaRPr sz="1400">
              <a:latin typeface="Calibri"/>
              <a:cs typeface="Calibri"/>
            </a:endParaRPr>
          </a:p>
          <a:p>
            <a:pPr marL="12700">
              <a:lnSpc>
                <a:spcPct val="100000"/>
              </a:lnSpc>
              <a:spcBef>
                <a:spcPts val="5"/>
              </a:spcBef>
            </a:pPr>
            <a:r>
              <a:rPr sz="1400" spc="-5" dirty="0">
                <a:latin typeface="Calibri"/>
                <a:cs typeface="Calibri"/>
              </a:rPr>
              <a:t>}</a:t>
            </a:r>
            <a:endParaRPr sz="1400">
              <a:latin typeface="Calibri"/>
              <a:cs typeface="Calibri"/>
            </a:endParaRPr>
          </a:p>
          <a:p>
            <a:pPr marL="12700" marR="8255">
              <a:lnSpc>
                <a:spcPct val="100000"/>
              </a:lnSpc>
            </a:pPr>
            <a:r>
              <a:rPr sz="1400" spc="-10" dirty="0">
                <a:latin typeface="Calibri"/>
                <a:cs typeface="Calibri"/>
              </a:rPr>
              <a:t>From the</a:t>
            </a:r>
            <a:r>
              <a:rPr sz="1400" spc="-5" dirty="0">
                <a:latin typeface="Calibri"/>
                <a:cs typeface="Calibri"/>
              </a:rPr>
              <a:t> above</a:t>
            </a:r>
            <a:r>
              <a:rPr sz="1400" dirty="0">
                <a:latin typeface="Calibri"/>
                <a:cs typeface="Calibri"/>
              </a:rPr>
              <a:t> </a:t>
            </a:r>
            <a:r>
              <a:rPr sz="1400" spc="-5" dirty="0">
                <a:latin typeface="Calibri"/>
                <a:cs typeface="Calibri"/>
              </a:rPr>
              <a:t>definitions</a:t>
            </a:r>
            <a:r>
              <a:rPr sz="1400" dirty="0">
                <a:latin typeface="Calibri"/>
                <a:cs typeface="Calibri"/>
              </a:rPr>
              <a:t> </a:t>
            </a:r>
            <a:r>
              <a:rPr sz="1400" spc="-5" dirty="0">
                <a:latin typeface="Calibri"/>
                <a:cs typeface="Calibri"/>
              </a:rPr>
              <a:t>of</a:t>
            </a:r>
            <a:r>
              <a:rPr sz="1400" dirty="0">
                <a:latin typeface="Calibri"/>
                <a:cs typeface="Calibri"/>
              </a:rPr>
              <a:t> </a:t>
            </a:r>
            <a:r>
              <a:rPr sz="1400" spc="-10" dirty="0">
                <a:latin typeface="Calibri"/>
                <a:cs typeface="Calibri"/>
              </a:rPr>
              <a:t>wait,</a:t>
            </a:r>
            <a:r>
              <a:rPr sz="1400" spc="-5" dirty="0">
                <a:latin typeface="Calibri"/>
                <a:cs typeface="Calibri"/>
              </a:rPr>
              <a:t> </a:t>
            </a:r>
            <a:r>
              <a:rPr sz="1400" spc="5" dirty="0">
                <a:latin typeface="Calibri"/>
                <a:cs typeface="Calibri"/>
              </a:rPr>
              <a:t>it </a:t>
            </a:r>
            <a:r>
              <a:rPr sz="1400" spc="-10" dirty="0">
                <a:latin typeface="Calibri"/>
                <a:cs typeface="Calibri"/>
              </a:rPr>
              <a:t>is</a:t>
            </a:r>
            <a:r>
              <a:rPr sz="1400" spc="-5" dirty="0">
                <a:latin typeface="Calibri"/>
                <a:cs typeface="Calibri"/>
              </a:rPr>
              <a:t> clear</a:t>
            </a:r>
            <a:r>
              <a:rPr sz="1400" dirty="0">
                <a:latin typeface="Calibri"/>
                <a:cs typeface="Calibri"/>
              </a:rPr>
              <a:t> </a:t>
            </a:r>
            <a:r>
              <a:rPr sz="1400" spc="-5" dirty="0">
                <a:latin typeface="Calibri"/>
                <a:cs typeface="Calibri"/>
              </a:rPr>
              <a:t>that</a:t>
            </a:r>
            <a:r>
              <a:rPr sz="1400" dirty="0">
                <a:latin typeface="Calibri"/>
                <a:cs typeface="Calibri"/>
              </a:rPr>
              <a:t> </a:t>
            </a:r>
            <a:r>
              <a:rPr sz="1400" spc="-10" dirty="0">
                <a:latin typeface="Calibri"/>
                <a:cs typeface="Calibri"/>
              </a:rPr>
              <a:t>if</a:t>
            </a:r>
            <a:r>
              <a:rPr sz="1400" spc="-5" dirty="0">
                <a:latin typeface="Calibri"/>
                <a:cs typeface="Calibri"/>
              </a:rPr>
              <a:t> </a:t>
            </a:r>
            <a:r>
              <a:rPr sz="1400" spc="-15" dirty="0">
                <a:latin typeface="Calibri"/>
                <a:cs typeface="Calibri"/>
              </a:rPr>
              <a:t>the</a:t>
            </a:r>
            <a:r>
              <a:rPr sz="1400" spc="-10" dirty="0">
                <a:latin typeface="Calibri"/>
                <a:cs typeface="Calibri"/>
              </a:rPr>
              <a:t> value</a:t>
            </a:r>
            <a:r>
              <a:rPr sz="1400" spc="-5" dirty="0">
                <a:latin typeface="Calibri"/>
                <a:cs typeface="Calibri"/>
              </a:rPr>
              <a:t> of S &lt;=</a:t>
            </a:r>
            <a:r>
              <a:rPr sz="1400" dirty="0">
                <a:latin typeface="Calibri"/>
                <a:cs typeface="Calibri"/>
              </a:rPr>
              <a:t> </a:t>
            </a:r>
            <a:r>
              <a:rPr sz="1400" spc="-5" dirty="0">
                <a:latin typeface="Calibri"/>
                <a:cs typeface="Calibri"/>
              </a:rPr>
              <a:t>0</a:t>
            </a:r>
            <a:r>
              <a:rPr sz="1400" dirty="0">
                <a:latin typeface="Calibri"/>
                <a:cs typeface="Calibri"/>
              </a:rPr>
              <a:t> then </a:t>
            </a:r>
            <a:r>
              <a:rPr sz="1400" spc="5" dirty="0">
                <a:latin typeface="Calibri"/>
                <a:cs typeface="Calibri"/>
              </a:rPr>
              <a:t>it </a:t>
            </a:r>
            <a:r>
              <a:rPr sz="1400" spc="-10" dirty="0">
                <a:latin typeface="Calibri"/>
                <a:cs typeface="Calibri"/>
              </a:rPr>
              <a:t>will</a:t>
            </a:r>
            <a:r>
              <a:rPr sz="1400" spc="-5" dirty="0">
                <a:latin typeface="Calibri"/>
                <a:cs typeface="Calibri"/>
              </a:rPr>
              <a:t> enter</a:t>
            </a:r>
            <a:r>
              <a:rPr sz="1400" dirty="0">
                <a:latin typeface="Calibri"/>
                <a:cs typeface="Calibri"/>
              </a:rPr>
              <a:t> </a:t>
            </a:r>
            <a:r>
              <a:rPr sz="1400" spc="-15" dirty="0">
                <a:latin typeface="Calibri"/>
                <a:cs typeface="Calibri"/>
              </a:rPr>
              <a:t>into</a:t>
            </a:r>
            <a:r>
              <a:rPr sz="1400" spc="-10" dirty="0">
                <a:latin typeface="Calibri"/>
                <a:cs typeface="Calibri"/>
              </a:rPr>
              <a:t> </a:t>
            </a:r>
            <a:r>
              <a:rPr sz="1400" spc="5" dirty="0">
                <a:latin typeface="Calibri"/>
                <a:cs typeface="Calibri"/>
              </a:rPr>
              <a:t>an </a:t>
            </a:r>
            <a:r>
              <a:rPr sz="1400" spc="-10" dirty="0">
                <a:latin typeface="Calibri"/>
                <a:cs typeface="Calibri"/>
              </a:rPr>
              <a:t>infinite </a:t>
            </a:r>
            <a:r>
              <a:rPr sz="1400" spc="-305" dirty="0">
                <a:latin typeface="Calibri"/>
                <a:cs typeface="Calibri"/>
              </a:rPr>
              <a:t> </a:t>
            </a:r>
            <a:r>
              <a:rPr sz="1400" spc="-5" dirty="0">
                <a:latin typeface="Calibri"/>
                <a:cs typeface="Calibri"/>
              </a:rPr>
              <a:t>loop(because</a:t>
            </a:r>
            <a:r>
              <a:rPr sz="1400" spc="30" dirty="0">
                <a:latin typeface="Calibri"/>
                <a:cs typeface="Calibri"/>
              </a:rPr>
              <a:t> </a:t>
            </a:r>
            <a:r>
              <a:rPr sz="1400" dirty="0">
                <a:latin typeface="Calibri"/>
                <a:cs typeface="Calibri"/>
              </a:rPr>
              <a:t>of </a:t>
            </a:r>
            <a:r>
              <a:rPr sz="1400" spc="-15" dirty="0">
                <a:latin typeface="Calibri"/>
                <a:cs typeface="Calibri"/>
              </a:rPr>
              <a:t>the</a:t>
            </a:r>
            <a:r>
              <a:rPr sz="1400" spc="25" dirty="0">
                <a:latin typeface="Calibri"/>
                <a:cs typeface="Calibri"/>
              </a:rPr>
              <a:t> </a:t>
            </a:r>
            <a:r>
              <a:rPr sz="1400" spc="-5" dirty="0">
                <a:latin typeface="Calibri"/>
                <a:cs typeface="Calibri"/>
              </a:rPr>
              <a:t>semicolon;</a:t>
            </a:r>
            <a:r>
              <a:rPr sz="1400" spc="30" dirty="0">
                <a:latin typeface="Calibri"/>
                <a:cs typeface="Calibri"/>
              </a:rPr>
              <a:t> </a:t>
            </a:r>
            <a:r>
              <a:rPr sz="1400" spc="-10" dirty="0">
                <a:latin typeface="Calibri"/>
                <a:cs typeface="Calibri"/>
              </a:rPr>
              <a:t>after</a:t>
            </a:r>
            <a:r>
              <a:rPr sz="1400" spc="20" dirty="0">
                <a:latin typeface="Calibri"/>
                <a:cs typeface="Calibri"/>
              </a:rPr>
              <a:t> </a:t>
            </a:r>
            <a:r>
              <a:rPr sz="1400" spc="-15" dirty="0">
                <a:latin typeface="Calibri"/>
                <a:cs typeface="Calibri"/>
              </a:rPr>
              <a:t>while</a:t>
            </a:r>
            <a:r>
              <a:rPr sz="1400" spc="70" dirty="0">
                <a:latin typeface="Calibri"/>
                <a:cs typeface="Calibri"/>
              </a:rPr>
              <a:t> </a:t>
            </a:r>
            <a:r>
              <a:rPr sz="1400" spc="-5" dirty="0">
                <a:latin typeface="Calibri"/>
                <a:cs typeface="Calibri"/>
              </a:rPr>
              <a:t>loop).</a:t>
            </a:r>
            <a:r>
              <a:rPr sz="1400" dirty="0">
                <a:latin typeface="Calibri"/>
                <a:cs typeface="Calibri"/>
              </a:rPr>
              <a:t> </a:t>
            </a:r>
            <a:r>
              <a:rPr sz="1400" spc="-10" dirty="0">
                <a:latin typeface="Calibri"/>
                <a:cs typeface="Calibri"/>
              </a:rPr>
              <a:t>Whereas</a:t>
            </a:r>
            <a:r>
              <a:rPr sz="1400" spc="35" dirty="0">
                <a:latin typeface="Calibri"/>
                <a:cs typeface="Calibri"/>
              </a:rPr>
              <a:t> </a:t>
            </a:r>
            <a:r>
              <a:rPr sz="1400" spc="-15" dirty="0">
                <a:latin typeface="Calibri"/>
                <a:cs typeface="Calibri"/>
              </a:rPr>
              <a:t>the</a:t>
            </a:r>
            <a:r>
              <a:rPr sz="1400" spc="40" dirty="0">
                <a:latin typeface="Calibri"/>
                <a:cs typeface="Calibri"/>
              </a:rPr>
              <a:t> </a:t>
            </a:r>
            <a:r>
              <a:rPr sz="1400" spc="-5" dirty="0">
                <a:latin typeface="Calibri"/>
                <a:cs typeface="Calibri"/>
              </a:rPr>
              <a:t>job</a:t>
            </a:r>
            <a:r>
              <a:rPr sz="1400" spc="15" dirty="0">
                <a:latin typeface="Calibri"/>
                <a:cs typeface="Calibri"/>
              </a:rPr>
              <a:t> </a:t>
            </a:r>
            <a:r>
              <a:rPr sz="1400" dirty="0">
                <a:latin typeface="Calibri"/>
                <a:cs typeface="Calibri"/>
              </a:rPr>
              <a:t>of</a:t>
            </a:r>
            <a:r>
              <a:rPr sz="1400" spc="-2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signal</a:t>
            </a:r>
            <a:r>
              <a:rPr sz="1400" spc="40" dirty="0">
                <a:latin typeface="Calibri"/>
                <a:cs typeface="Calibri"/>
              </a:rPr>
              <a:t> </a:t>
            </a:r>
            <a:r>
              <a:rPr sz="1400" spc="-10" dirty="0">
                <a:latin typeface="Calibri"/>
                <a:cs typeface="Calibri"/>
              </a:rPr>
              <a:t>is</a:t>
            </a:r>
            <a:r>
              <a:rPr sz="1400" spc="25" dirty="0">
                <a:latin typeface="Calibri"/>
                <a:cs typeface="Calibri"/>
              </a:rPr>
              <a:t> </a:t>
            </a:r>
            <a:r>
              <a:rPr sz="1400" spc="-20" dirty="0">
                <a:latin typeface="Calibri"/>
                <a:cs typeface="Calibri"/>
              </a:rPr>
              <a:t>to</a:t>
            </a:r>
            <a:r>
              <a:rPr sz="1400" spc="30" dirty="0">
                <a:latin typeface="Calibri"/>
                <a:cs typeface="Calibri"/>
              </a:rPr>
              <a:t> </a:t>
            </a:r>
            <a:r>
              <a:rPr sz="1400" spc="-15" dirty="0">
                <a:latin typeface="Calibri"/>
                <a:cs typeface="Calibri"/>
              </a:rPr>
              <a:t>increment</a:t>
            </a:r>
            <a:r>
              <a:rPr sz="1400" spc="80" dirty="0">
                <a:latin typeface="Calibri"/>
                <a:cs typeface="Calibri"/>
              </a:rPr>
              <a:t> </a:t>
            </a:r>
            <a:r>
              <a:rPr sz="1400" spc="-15" dirty="0">
                <a:latin typeface="Calibri"/>
                <a:cs typeface="Calibri"/>
              </a:rPr>
              <a:t>the</a:t>
            </a:r>
            <a:r>
              <a:rPr sz="1400" spc="25" dirty="0">
                <a:latin typeface="Calibri"/>
                <a:cs typeface="Calibri"/>
              </a:rPr>
              <a:t> </a:t>
            </a:r>
            <a:r>
              <a:rPr sz="1400" spc="-15" dirty="0">
                <a:latin typeface="Calibri"/>
                <a:cs typeface="Calibri"/>
              </a:rPr>
              <a:t>value</a:t>
            </a:r>
            <a:r>
              <a:rPr sz="1400" spc="70" dirty="0">
                <a:latin typeface="Calibri"/>
                <a:cs typeface="Calibri"/>
              </a:rPr>
              <a:t> </a:t>
            </a:r>
            <a:r>
              <a:rPr sz="1400" dirty="0">
                <a:latin typeface="Calibri"/>
                <a:cs typeface="Calibri"/>
              </a:rPr>
              <a:t>of</a:t>
            </a:r>
            <a:r>
              <a:rPr sz="1400" spc="-20" dirty="0">
                <a:latin typeface="Calibri"/>
                <a:cs typeface="Calibri"/>
              </a:rPr>
              <a:t> </a:t>
            </a:r>
            <a:r>
              <a:rPr sz="1400" dirty="0">
                <a:latin typeface="Calibri"/>
                <a:cs typeface="Calibri"/>
              </a:rPr>
              <a:t>S. </a:t>
            </a:r>
            <a:r>
              <a:rPr sz="1400" spc="5"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structure</a:t>
            </a:r>
            <a:r>
              <a:rPr sz="1400" spc="75"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chopstick</a:t>
            </a:r>
            <a:r>
              <a:rPr sz="1400" spc="45" dirty="0">
                <a:latin typeface="Calibri"/>
                <a:cs typeface="Calibri"/>
              </a:rPr>
              <a:t> </a:t>
            </a:r>
            <a:r>
              <a:rPr sz="1400" spc="-10" dirty="0">
                <a:latin typeface="Calibri"/>
                <a:cs typeface="Calibri"/>
              </a:rPr>
              <a:t>is</a:t>
            </a:r>
            <a:r>
              <a:rPr sz="1400" dirty="0">
                <a:latin typeface="Calibri"/>
                <a:cs typeface="Calibri"/>
              </a:rPr>
              <a:t> </a:t>
            </a:r>
            <a:r>
              <a:rPr sz="1400" spc="-5" dirty="0">
                <a:latin typeface="Calibri"/>
                <a:cs typeface="Calibri"/>
              </a:rPr>
              <a:t>an</a:t>
            </a:r>
            <a:r>
              <a:rPr sz="1400" spc="10" dirty="0">
                <a:latin typeface="Calibri"/>
                <a:cs typeface="Calibri"/>
              </a:rPr>
              <a:t> </a:t>
            </a:r>
            <a:r>
              <a:rPr sz="1400" spc="-20" dirty="0">
                <a:latin typeface="Calibri"/>
                <a:cs typeface="Calibri"/>
              </a:rPr>
              <a:t>array</a:t>
            </a:r>
            <a:r>
              <a:rPr sz="1400" spc="15" dirty="0">
                <a:latin typeface="Calibri"/>
                <a:cs typeface="Calibri"/>
              </a:rPr>
              <a:t> </a:t>
            </a:r>
            <a:r>
              <a:rPr sz="1400" spc="-5" dirty="0">
                <a:latin typeface="Calibri"/>
                <a:cs typeface="Calibri"/>
              </a:rPr>
              <a:t>of</a:t>
            </a:r>
            <a:r>
              <a:rPr sz="1400" spc="5" dirty="0">
                <a:latin typeface="Calibri"/>
                <a:cs typeface="Calibri"/>
              </a:rPr>
              <a:t> </a:t>
            </a:r>
            <a:r>
              <a:rPr sz="1400" spc="-5" dirty="0">
                <a:latin typeface="Calibri"/>
                <a:cs typeface="Calibri"/>
              </a:rPr>
              <a:t>a</a:t>
            </a:r>
            <a:r>
              <a:rPr sz="1400" dirty="0">
                <a:latin typeface="Calibri"/>
                <a:cs typeface="Calibri"/>
              </a:rPr>
              <a:t> </a:t>
            </a:r>
            <a:r>
              <a:rPr sz="1400" spc="-15" dirty="0">
                <a:latin typeface="Calibri"/>
                <a:cs typeface="Calibri"/>
              </a:rPr>
              <a:t>semaphore</a:t>
            </a:r>
            <a:r>
              <a:rPr sz="1400" spc="55" dirty="0">
                <a:latin typeface="Calibri"/>
                <a:cs typeface="Calibri"/>
              </a:rPr>
              <a:t> </a:t>
            </a:r>
            <a:r>
              <a:rPr sz="1400" spc="-10" dirty="0">
                <a:latin typeface="Calibri"/>
                <a:cs typeface="Calibri"/>
              </a:rPr>
              <a:t>which</a:t>
            </a:r>
            <a:r>
              <a:rPr sz="1400" spc="35" dirty="0">
                <a:latin typeface="Calibri"/>
                <a:cs typeface="Calibri"/>
              </a:rPr>
              <a:t> </a:t>
            </a:r>
            <a:r>
              <a:rPr sz="1400" spc="-10" dirty="0">
                <a:latin typeface="Calibri"/>
                <a:cs typeface="Calibri"/>
              </a:rPr>
              <a:t>is</a:t>
            </a:r>
            <a:r>
              <a:rPr sz="1400" spc="30" dirty="0">
                <a:latin typeface="Calibri"/>
                <a:cs typeface="Calibri"/>
              </a:rPr>
              <a:t> </a:t>
            </a:r>
            <a:r>
              <a:rPr sz="1400" spc="-20" dirty="0">
                <a:latin typeface="Calibri"/>
                <a:cs typeface="Calibri"/>
              </a:rPr>
              <a:t>represented</a:t>
            </a:r>
            <a:r>
              <a:rPr sz="1400" spc="110" dirty="0">
                <a:latin typeface="Calibri"/>
                <a:cs typeface="Calibri"/>
              </a:rPr>
              <a:t> </a:t>
            </a:r>
            <a:r>
              <a:rPr sz="1400" spc="-5" dirty="0">
                <a:latin typeface="Calibri"/>
                <a:cs typeface="Calibri"/>
              </a:rPr>
              <a:t>as</a:t>
            </a:r>
            <a:r>
              <a:rPr sz="1400" spc="5" dirty="0">
                <a:latin typeface="Calibri"/>
                <a:cs typeface="Calibri"/>
              </a:rPr>
              <a:t> </a:t>
            </a:r>
            <a:r>
              <a:rPr sz="1400" spc="-10" dirty="0">
                <a:latin typeface="Calibri"/>
                <a:cs typeface="Calibri"/>
              </a:rPr>
              <a:t>shown</a:t>
            </a:r>
            <a:r>
              <a:rPr sz="1400" spc="35" dirty="0">
                <a:latin typeface="Calibri"/>
                <a:cs typeface="Calibri"/>
              </a:rPr>
              <a:t> </a:t>
            </a:r>
            <a:r>
              <a:rPr sz="1400" spc="-10" dirty="0">
                <a:latin typeface="Calibri"/>
                <a:cs typeface="Calibri"/>
              </a:rPr>
              <a:t>below</a:t>
            </a:r>
            <a:r>
              <a:rPr sz="1400" spc="35" dirty="0">
                <a:latin typeface="Calibri"/>
                <a:cs typeface="Calibri"/>
              </a:rPr>
              <a:t> </a:t>
            </a:r>
            <a:r>
              <a:rPr sz="1400" spc="-5" dirty="0">
                <a:latin typeface="Calibri"/>
                <a:cs typeface="Calibri"/>
              </a:rPr>
              <a:t>-</a:t>
            </a:r>
            <a:endParaRPr sz="1400">
              <a:latin typeface="Calibri"/>
              <a:cs typeface="Calibri"/>
            </a:endParaRPr>
          </a:p>
          <a:p>
            <a:pPr marL="12700">
              <a:lnSpc>
                <a:spcPct val="100000"/>
              </a:lnSpc>
            </a:pPr>
            <a:r>
              <a:rPr sz="1400" spc="-15" dirty="0">
                <a:latin typeface="Calibri"/>
                <a:cs typeface="Calibri"/>
              </a:rPr>
              <a:t>semaphore</a:t>
            </a:r>
            <a:r>
              <a:rPr sz="1400" spc="25" dirty="0">
                <a:latin typeface="Calibri"/>
                <a:cs typeface="Calibri"/>
              </a:rPr>
              <a:t> </a:t>
            </a:r>
            <a:r>
              <a:rPr sz="1400" spc="-5" dirty="0">
                <a:latin typeface="Calibri"/>
                <a:cs typeface="Calibri"/>
              </a:rPr>
              <a:t>C[5];</a:t>
            </a:r>
            <a:endParaRPr sz="1400">
              <a:latin typeface="Calibri"/>
              <a:cs typeface="Calibri"/>
            </a:endParaRPr>
          </a:p>
          <a:p>
            <a:pPr marL="12700">
              <a:lnSpc>
                <a:spcPct val="100000"/>
              </a:lnSpc>
            </a:pPr>
            <a:r>
              <a:rPr sz="1400" spc="-15" dirty="0">
                <a:latin typeface="Calibri"/>
                <a:cs typeface="Calibri"/>
              </a:rPr>
              <a:t>Initially,</a:t>
            </a:r>
            <a:r>
              <a:rPr sz="1400" spc="40" dirty="0">
                <a:latin typeface="Calibri"/>
                <a:cs typeface="Calibri"/>
              </a:rPr>
              <a:t> </a:t>
            </a:r>
            <a:r>
              <a:rPr sz="1400" spc="-5" dirty="0">
                <a:latin typeface="Calibri"/>
                <a:cs typeface="Calibri"/>
              </a:rPr>
              <a:t>each</a:t>
            </a:r>
            <a:r>
              <a:rPr sz="1400" spc="10" dirty="0">
                <a:latin typeface="Calibri"/>
                <a:cs typeface="Calibri"/>
              </a:rPr>
              <a:t> </a:t>
            </a:r>
            <a:r>
              <a:rPr sz="1400" spc="-5" dirty="0">
                <a:latin typeface="Calibri"/>
                <a:cs typeface="Calibri"/>
              </a:rPr>
              <a:t>element</a:t>
            </a:r>
            <a:r>
              <a:rPr sz="1400" spc="15" dirty="0">
                <a:latin typeface="Calibri"/>
                <a:cs typeface="Calibri"/>
              </a:rPr>
              <a:t> </a:t>
            </a:r>
            <a:r>
              <a:rPr sz="1400" dirty="0">
                <a:latin typeface="Calibri"/>
                <a:cs typeface="Calibri"/>
              </a:rPr>
              <a:t>of</a:t>
            </a:r>
            <a:r>
              <a:rPr sz="1400" spc="30" dirty="0">
                <a:latin typeface="Calibri"/>
                <a:cs typeface="Calibri"/>
              </a:rPr>
              <a:t> </a:t>
            </a:r>
            <a:r>
              <a:rPr sz="1400" spc="-5" dirty="0">
                <a:latin typeface="Calibri"/>
                <a:cs typeface="Calibri"/>
              </a:rPr>
              <a:t>the</a:t>
            </a:r>
            <a:r>
              <a:rPr sz="1400" spc="30" dirty="0">
                <a:latin typeface="Calibri"/>
                <a:cs typeface="Calibri"/>
              </a:rPr>
              <a:t> </a:t>
            </a:r>
            <a:r>
              <a:rPr sz="1400" spc="-5" dirty="0">
                <a:latin typeface="Calibri"/>
                <a:cs typeface="Calibri"/>
              </a:rPr>
              <a:t>semaphore</a:t>
            </a:r>
            <a:r>
              <a:rPr sz="1400" spc="35" dirty="0">
                <a:latin typeface="Calibri"/>
                <a:cs typeface="Calibri"/>
              </a:rPr>
              <a:t> </a:t>
            </a:r>
            <a:r>
              <a:rPr sz="1400" spc="-5" dirty="0">
                <a:latin typeface="Calibri"/>
                <a:cs typeface="Calibri"/>
              </a:rPr>
              <a:t>C0,</a:t>
            </a:r>
            <a:r>
              <a:rPr sz="1400" spc="35" dirty="0">
                <a:latin typeface="Calibri"/>
                <a:cs typeface="Calibri"/>
              </a:rPr>
              <a:t> </a:t>
            </a:r>
            <a:r>
              <a:rPr sz="1400" dirty="0">
                <a:latin typeface="Calibri"/>
                <a:cs typeface="Calibri"/>
              </a:rPr>
              <a:t>C1,</a:t>
            </a:r>
            <a:r>
              <a:rPr sz="1400" spc="10" dirty="0">
                <a:latin typeface="Calibri"/>
                <a:cs typeface="Calibri"/>
              </a:rPr>
              <a:t> </a:t>
            </a:r>
            <a:r>
              <a:rPr sz="1400" spc="-5" dirty="0">
                <a:latin typeface="Calibri"/>
                <a:cs typeface="Calibri"/>
              </a:rPr>
              <a:t>C2,</a:t>
            </a:r>
            <a:r>
              <a:rPr sz="1400" spc="35" dirty="0">
                <a:latin typeface="Calibri"/>
                <a:cs typeface="Calibri"/>
              </a:rPr>
              <a:t> </a:t>
            </a:r>
            <a:r>
              <a:rPr sz="1400" dirty="0">
                <a:latin typeface="Calibri"/>
                <a:cs typeface="Calibri"/>
              </a:rPr>
              <a:t>C3,</a:t>
            </a:r>
            <a:r>
              <a:rPr sz="1400" spc="10" dirty="0">
                <a:latin typeface="Calibri"/>
                <a:cs typeface="Calibri"/>
              </a:rPr>
              <a:t> </a:t>
            </a:r>
            <a:r>
              <a:rPr sz="1400" dirty="0">
                <a:latin typeface="Calibri"/>
                <a:cs typeface="Calibri"/>
              </a:rPr>
              <a:t>and</a:t>
            </a:r>
            <a:r>
              <a:rPr sz="1400" spc="40" dirty="0">
                <a:latin typeface="Calibri"/>
                <a:cs typeface="Calibri"/>
              </a:rPr>
              <a:t> </a:t>
            </a:r>
            <a:r>
              <a:rPr sz="1400" spc="-5" dirty="0">
                <a:latin typeface="Calibri"/>
                <a:cs typeface="Calibri"/>
              </a:rPr>
              <a:t>C4</a:t>
            </a:r>
            <a:r>
              <a:rPr sz="1400" spc="10" dirty="0">
                <a:latin typeface="Calibri"/>
                <a:cs typeface="Calibri"/>
              </a:rPr>
              <a:t> </a:t>
            </a:r>
            <a:r>
              <a:rPr sz="1400" spc="-10" dirty="0">
                <a:latin typeface="Calibri"/>
                <a:cs typeface="Calibri"/>
              </a:rPr>
              <a:t>are</a:t>
            </a:r>
            <a:r>
              <a:rPr sz="1400" spc="55" dirty="0">
                <a:latin typeface="Calibri"/>
                <a:cs typeface="Calibri"/>
              </a:rPr>
              <a:t> </a:t>
            </a:r>
            <a:r>
              <a:rPr sz="1400" spc="-5" dirty="0">
                <a:latin typeface="Calibri"/>
                <a:cs typeface="Calibri"/>
              </a:rPr>
              <a:t>initialized</a:t>
            </a:r>
            <a:r>
              <a:rPr sz="1400" spc="40" dirty="0">
                <a:latin typeface="Calibri"/>
                <a:cs typeface="Calibri"/>
              </a:rPr>
              <a:t> </a:t>
            </a:r>
            <a:r>
              <a:rPr sz="1400" spc="-20" dirty="0">
                <a:latin typeface="Calibri"/>
                <a:cs typeface="Calibri"/>
              </a:rPr>
              <a:t>to</a:t>
            </a:r>
            <a:r>
              <a:rPr sz="1400" spc="55" dirty="0">
                <a:latin typeface="Calibri"/>
                <a:cs typeface="Calibri"/>
              </a:rPr>
              <a:t> </a:t>
            </a:r>
            <a:r>
              <a:rPr sz="1400" spc="-5" dirty="0">
                <a:latin typeface="Calibri"/>
                <a:cs typeface="Calibri"/>
              </a:rPr>
              <a:t>1</a:t>
            </a:r>
            <a:r>
              <a:rPr sz="1400" spc="10" dirty="0">
                <a:latin typeface="Calibri"/>
                <a:cs typeface="Calibri"/>
              </a:rPr>
              <a:t> </a:t>
            </a:r>
            <a:r>
              <a:rPr sz="1400" spc="-5" dirty="0">
                <a:latin typeface="Calibri"/>
                <a:cs typeface="Calibri"/>
              </a:rPr>
              <a:t>as</a:t>
            </a:r>
            <a:r>
              <a:rPr sz="1400" spc="55" dirty="0">
                <a:latin typeface="Calibri"/>
                <a:cs typeface="Calibri"/>
              </a:rPr>
              <a:t> </a:t>
            </a:r>
            <a:r>
              <a:rPr sz="1400" spc="-5" dirty="0">
                <a:latin typeface="Calibri"/>
                <a:cs typeface="Calibri"/>
              </a:rPr>
              <a:t>the</a:t>
            </a:r>
            <a:r>
              <a:rPr sz="1400" spc="25" dirty="0">
                <a:latin typeface="Calibri"/>
                <a:cs typeface="Calibri"/>
              </a:rPr>
              <a:t> </a:t>
            </a:r>
            <a:r>
              <a:rPr sz="1400" spc="-10" dirty="0">
                <a:latin typeface="Calibri"/>
                <a:cs typeface="Calibri"/>
              </a:rPr>
              <a:t>chopsticks</a:t>
            </a:r>
            <a:r>
              <a:rPr sz="1400" spc="40" dirty="0">
                <a:latin typeface="Calibri"/>
                <a:cs typeface="Calibri"/>
              </a:rPr>
              <a:t> </a:t>
            </a:r>
            <a:r>
              <a:rPr sz="1400" spc="-10" dirty="0">
                <a:latin typeface="Calibri"/>
                <a:cs typeface="Calibri"/>
              </a:rPr>
              <a:t>are</a:t>
            </a:r>
            <a:r>
              <a:rPr sz="1400" spc="30" dirty="0">
                <a:latin typeface="Calibri"/>
                <a:cs typeface="Calibri"/>
              </a:rPr>
              <a:t> </a:t>
            </a:r>
            <a:r>
              <a:rPr sz="1400" spc="-5" dirty="0">
                <a:latin typeface="Calibri"/>
                <a:cs typeface="Calibri"/>
              </a:rPr>
              <a:t>on</a:t>
            </a:r>
            <a:r>
              <a:rPr sz="1400" spc="35" dirty="0">
                <a:latin typeface="Calibri"/>
                <a:cs typeface="Calibri"/>
              </a:rPr>
              <a:t> </a:t>
            </a:r>
            <a:r>
              <a:rPr sz="1400" spc="-5" dirty="0">
                <a:latin typeface="Calibri"/>
                <a:cs typeface="Calibri"/>
              </a:rPr>
              <a:t>the</a:t>
            </a:r>
            <a:endParaRPr sz="1400">
              <a:latin typeface="Calibri"/>
              <a:cs typeface="Calibri"/>
            </a:endParaRPr>
          </a:p>
          <a:p>
            <a:pPr marL="12700">
              <a:lnSpc>
                <a:spcPct val="100000"/>
              </a:lnSpc>
              <a:spcBef>
                <a:spcPts val="5"/>
              </a:spcBef>
            </a:pPr>
            <a:r>
              <a:rPr sz="1400" spc="-20" dirty="0">
                <a:latin typeface="Calibri"/>
                <a:cs typeface="Calibri"/>
              </a:rPr>
              <a:t>table</a:t>
            </a:r>
            <a:r>
              <a:rPr sz="1400" spc="75" dirty="0">
                <a:latin typeface="Calibri"/>
                <a:cs typeface="Calibri"/>
              </a:rPr>
              <a:t> </a:t>
            </a:r>
            <a:r>
              <a:rPr sz="1400" spc="-10" dirty="0">
                <a:latin typeface="Calibri"/>
                <a:cs typeface="Calibri"/>
              </a:rPr>
              <a:t>and</a:t>
            </a:r>
            <a:r>
              <a:rPr sz="1400" dirty="0">
                <a:latin typeface="Calibri"/>
                <a:cs typeface="Calibri"/>
              </a:rPr>
              <a:t> </a:t>
            </a:r>
            <a:r>
              <a:rPr sz="1400" spc="-10" dirty="0">
                <a:latin typeface="Calibri"/>
                <a:cs typeface="Calibri"/>
              </a:rPr>
              <a:t>not</a:t>
            </a:r>
            <a:r>
              <a:rPr sz="1400" spc="35" dirty="0">
                <a:latin typeface="Calibri"/>
                <a:cs typeface="Calibri"/>
              </a:rPr>
              <a:t> </a:t>
            </a:r>
            <a:r>
              <a:rPr sz="1400" spc="-20" dirty="0">
                <a:latin typeface="Calibri"/>
                <a:cs typeface="Calibri"/>
              </a:rPr>
              <a:t>picked</a:t>
            </a:r>
            <a:r>
              <a:rPr sz="1400" spc="35" dirty="0">
                <a:latin typeface="Calibri"/>
                <a:cs typeface="Calibri"/>
              </a:rPr>
              <a:t> </a:t>
            </a:r>
            <a:r>
              <a:rPr sz="1400" spc="-15" dirty="0">
                <a:latin typeface="Calibri"/>
                <a:cs typeface="Calibri"/>
              </a:rPr>
              <a:t>up</a:t>
            </a:r>
            <a:r>
              <a:rPr sz="1400" spc="5" dirty="0">
                <a:latin typeface="Calibri"/>
                <a:cs typeface="Calibri"/>
              </a:rPr>
              <a:t> </a:t>
            </a:r>
            <a:r>
              <a:rPr sz="1400" spc="-15" dirty="0">
                <a:latin typeface="Calibri"/>
                <a:cs typeface="Calibri"/>
              </a:rPr>
              <a:t>by</a:t>
            </a:r>
            <a:r>
              <a:rPr sz="1400" spc="10" dirty="0">
                <a:latin typeface="Calibri"/>
                <a:cs typeface="Calibri"/>
              </a:rPr>
              <a:t> </a:t>
            </a:r>
            <a:r>
              <a:rPr sz="1400" spc="-20" dirty="0">
                <a:latin typeface="Calibri"/>
                <a:cs typeface="Calibri"/>
              </a:rPr>
              <a:t>any</a:t>
            </a:r>
            <a:r>
              <a:rPr sz="1400" spc="40" dirty="0">
                <a:latin typeface="Calibri"/>
                <a:cs typeface="Calibri"/>
              </a:rPr>
              <a:t> </a:t>
            </a:r>
            <a:r>
              <a:rPr sz="1400" spc="-5" dirty="0">
                <a:latin typeface="Calibri"/>
                <a:cs typeface="Calibri"/>
              </a:rPr>
              <a:t>of</a:t>
            </a:r>
            <a:r>
              <a:rPr sz="1400" spc="-2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philosophers.</a:t>
            </a:r>
            <a:endParaRPr sz="14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769746"/>
            <a:ext cx="7798434" cy="496570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Let's</a:t>
            </a:r>
            <a:r>
              <a:rPr sz="1800" spc="-5" dirty="0">
                <a:latin typeface="Calibri"/>
                <a:cs typeface="Calibri"/>
              </a:rPr>
              <a:t> modify</a:t>
            </a:r>
            <a:r>
              <a:rPr sz="180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above</a:t>
            </a:r>
            <a:r>
              <a:rPr sz="1800" spc="-5" dirty="0">
                <a:latin typeface="Calibri"/>
                <a:cs typeface="Calibri"/>
              </a:rPr>
              <a:t> </a:t>
            </a:r>
            <a:r>
              <a:rPr sz="1800" spc="-10" dirty="0">
                <a:latin typeface="Calibri"/>
                <a:cs typeface="Calibri"/>
              </a:rPr>
              <a:t>code</a:t>
            </a:r>
            <a:r>
              <a:rPr sz="1800" spc="20" dirty="0">
                <a:latin typeface="Calibri"/>
                <a:cs typeface="Calibri"/>
              </a:rPr>
              <a:t> </a:t>
            </a:r>
            <a:r>
              <a:rPr sz="1800" dirty="0">
                <a:latin typeface="Calibri"/>
                <a:cs typeface="Calibri"/>
              </a:rPr>
              <a:t>of </a:t>
            </a:r>
            <a:r>
              <a:rPr sz="1800" spc="-5" dirty="0">
                <a:latin typeface="Calibri"/>
                <a:cs typeface="Calibri"/>
              </a:rPr>
              <a:t>the</a:t>
            </a:r>
            <a:r>
              <a:rPr sz="1800" spc="20" dirty="0">
                <a:latin typeface="Calibri"/>
                <a:cs typeface="Calibri"/>
              </a:rPr>
              <a:t> </a:t>
            </a:r>
            <a:r>
              <a:rPr sz="1800" spc="-10" dirty="0">
                <a:latin typeface="Calibri"/>
                <a:cs typeface="Calibri"/>
              </a:rPr>
              <a:t>Dining</a:t>
            </a:r>
            <a:r>
              <a:rPr sz="1800" spc="75" dirty="0">
                <a:latin typeface="Calibri"/>
                <a:cs typeface="Calibri"/>
              </a:rPr>
              <a:t> </a:t>
            </a:r>
            <a:r>
              <a:rPr sz="1800" spc="-5" dirty="0">
                <a:latin typeface="Calibri"/>
                <a:cs typeface="Calibri"/>
              </a:rPr>
              <a:t>Philosopher</a:t>
            </a:r>
            <a:r>
              <a:rPr sz="1800" spc="45" dirty="0">
                <a:latin typeface="Calibri"/>
                <a:cs typeface="Calibri"/>
              </a:rPr>
              <a:t> </a:t>
            </a:r>
            <a:r>
              <a:rPr sz="1800" spc="-10" dirty="0">
                <a:latin typeface="Calibri"/>
                <a:cs typeface="Calibri"/>
              </a:rPr>
              <a:t>Problem</a:t>
            </a:r>
            <a:r>
              <a:rPr sz="1800" spc="5" dirty="0">
                <a:latin typeface="Calibri"/>
                <a:cs typeface="Calibri"/>
              </a:rPr>
              <a:t> </a:t>
            </a:r>
            <a:r>
              <a:rPr sz="1800" spc="-5" dirty="0">
                <a:latin typeface="Calibri"/>
                <a:cs typeface="Calibri"/>
              </a:rPr>
              <a:t>by</a:t>
            </a:r>
            <a:r>
              <a:rPr sz="1800" spc="5" dirty="0">
                <a:latin typeface="Calibri"/>
                <a:cs typeface="Calibri"/>
              </a:rPr>
              <a:t> </a:t>
            </a:r>
            <a:r>
              <a:rPr sz="1800" spc="-10" dirty="0">
                <a:latin typeface="Calibri"/>
                <a:cs typeface="Calibri"/>
              </a:rPr>
              <a:t>using</a:t>
            </a:r>
            <a:r>
              <a:rPr sz="1800" spc="45" dirty="0">
                <a:latin typeface="Calibri"/>
                <a:cs typeface="Calibri"/>
              </a:rPr>
              <a:t> </a:t>
            </a:r>
            <a:r>
              <a:rPr sz="1800" spc="-10" dirty="0">
                <a:latin typeface="Calibri"/>
                <a:cs typeface="Calibri"/>
              </a:rPr>
              <a:t>semaphore </a:t>
            </a:r>
            <a:r>
              <a:rPr sz="1800" spc="-390" dirty="0">
                <a:latin typeface="Calibri"/>
                <a:cs typeface="Calibri"/>
              </a:rPr>
              <a:t> </a:t>
            </a:r>
            <a:r>
              <a:rPr sz="1800" spc="-15" dirty="0">
                <a:latin typeface="Calibri"/>
                <a:cs typeface="Calibri"/>
              </a:rPr>
              <a:t>operations</a:t>
            </a:r>
            <a:r>
              <a:rPr sz="1800" spc="30" dirty="0">
                <a:latin typeface="Calibri"/>
                <a:cs typeface="Calibri"/>
              </a:rPr>
              <a:t> </a:t>
            </a:r>
            <a:r>
              <a:rPr sz="1800" spc="-5" dirty="0">
                <a:latin typeface="Calibri"/>
                <a:cs typeface="Calibri"/>
              </a:rPr>
              <a:t>wait</a:t>
            </a:r>
            <a:r>
              <a:rPr sz="1800" spc="-10" dirty="0">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signal,</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desired</a:t>
            </a:r>
            <a:r>
              <a:rPr sz="1800" spc="60" dirty="0">
                <a:latin typeface="Calibri"/>
                <a:cs typeface="Calibri"/>
              </a:rPr>
              <a:t> </a:t>
            </a:r>
            <a:r>
              <a:rPr sz="1800" spc="-10" dirty="0">
                <a:latin typeface="Calibri"/>
                <a:cs typeface="Calibri"/>
              </a:rPr>
              <a:t>code</a:t>
            </a:r>
            <a:r>
              <a:rPr sz="1800" spc="15" dirty="0">
                <a:latin typeface="Calibri"/>
                <a:cs typeface="Calibri"/>
              </a:rPr>
              <a:t> </a:t>
            </a:r>
            <a:r>
              <a:rPr sz="1800" spc="-5" dirty="0">
                <a:latin typeface="Calibri"/>
                <a:cs typeface="Calibri"/>
              </a:rPr>
              <a:t>looks</a:t>
            </a:r>
            <a:r>
              <a:rPr sz="1800" spc="25" dirty="0">
                <a:latin typeface="Calibri"/>
                <a:cs typeface="Calibri"/>
              </a:rPr>
              <a:t> </a:t>
            </a:r>
            <a:r>
              <a:rPr sz="1800" spc="-15" dirty="0">
                <a:latin typeface="Calibri"/>
                <a:cs typeface="Calibri"/>
              </a:rPr>
              <a:t>like</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b="1" spc="-20" dirty="0">
                <a:latin typeface="Calibri"/>
                <a:cs typeface="Calibri"/>
              </a:rPr>
              <a:t>void</a:t>
            </a:r>
            <a:r>
              <a:rPr sz="1800" b="1" spc="-15" dirty="0">
                <a:latin typeface="Calibri"/>
                <a:cs typeface="Calibri"/>
              </a:rPr>
              <a:t> </a:t>
            </a:r>
            <a:r>
              <a:rPr sz="1800" spc="-5" dirty="0">
                <a:latin typeface="Calibri"/>
                <a:cs typeface="Calibri"/>
              </a:rPr>
              <a:t>Philosopher</a:t>
            </a:r>
            <a:endParaRPr sz="1800">
              <a:latin typeface="Calibri"/>
              <a:cs typeface="Calibri"/>
            </a:endParaRPr>
          </a:p>
          <a:p>
            <a:pPr marL="64135">
              <a:lnSpc>
                <a:spcPct val="100000"/>
              </a:lnSpc>
            </a:pPr>
            <a:r>
              <a:rPr sz="1800" dirty="0">
                <a:latin typeface="Calibri"/>
                <a:cs typeface="Calibri"/>
              </a:rPr>
              <a:t>{</a:t>
            </a:r>
            <a:endParaRPr sz="1800">
              <a:latin typeface="Calibri"/>
              <a:cs typeface="Calibri"/>
            </a:endParaRPr>
          </a:p>
          <a:p>
            <a:pPr marL="64135">
              <a:lnSpc>
                <a:spcPct val="100000"/>
              </a:lnSpc>
            </a:pPr>
            <a:r>
              <a:rPr sz="1800" b="1" spc="-5" dirty="0">
                <a:latin typeface="Calibri"/>
                <a:cs typeface="Calibri"/>
              </a:rPr>
              <a:t>while</a:t>
            </a:r>
            <a:r>
              <a:rPr sz="1800" spc="-5" dirty="0">
                <a:latin typeface="Calibri"/>
                <a:cs typeface="Calibri"/>
              </a:rPr>
              <a:t>(1)</a:t>
            </a:r>
            <a:endParaRPr sz="1800">
              <a:latin typeface="Calibri"/>
              <a:cs typeface="Calibri"/>
            </a:endParaRPr>
          </a:p>
          <a:p>
            <a:pPr marL="116205">
              <a:lnSpc>
                <a:spcPct val="100000"/>
              </a:lnSpc>
            </a:pPr>
            <a:r>
              <a:rPr sz="1800" dirty="0">
                <a:latin typeface="Calibri"/>
                <a:cs typeface="Calibri"/>
              </a:rPr>
              <a:t>{</a:t>
            </a:r>
            <a:endParaRPr sz="1800">
              <a:latin typeface="Calibri"/>
              <a:cs typeface="Calibri"/>
            </a:endParaRPr>
          </a:p>
          <a:p>
            <a:pPr marL="170815">
              <a:lnSpc>
                <a:spcPct val="100000"/>
              </a:lnSpc>
            </a:pPr>
            <a:r>
              <a:rPr sz="1800" spc="-15" dirty="0">
                <a:latin typeface="Calibri"/>
                <a:cs typeface="Calibri"/>
              </a:rPr>
              <a:t>Wait(</a:t>
            </a:r>
            <a:r>
              <a:rPr sz="1800" spc="-25" dirty="0">
                <a:latin typeface="Calibri"/>
                <a:cs typeface="Calibri"/>
              </a:rPr>
              <a:t> </a:t>
            </a:r>
            <a:r>
              <a:rPr sz="1800" spc="-10" dirty="0">
                <a:latin typeface="Calibri"/>
                <a:cs typeface="Calibri"/>
              </a:rPr>
              <a:t>take_chopstickC[i]</a:t>
            </a:r>
            <a:r>
              <a:rPr sz="1800" dirty="0">
                <a:latin typeface="Calibri"/>
                <a:cs typeface="Calibri"/>
              </a:rPr>
              <a:t> </a:t>
            </a:r>
            <a:r>
              <a:rPr sz="1800" spc="5" dirty="0">
                <a:latin typeface="Calibri"/>
                <a:cs typeface="Calibri"/>
              </a:rPr>
              <a:t>);</a:t>
            </a:r>
            <a:endParaRPr sz="1800">
              <a:latin typeface="Calibri"/>
              <a:cs typeface="Calibri"/>
            </a:endParaRPr>
          </a:p>
          <a:p>
            <a:pPr marL="170815">
              <a:lnSpc>
                <a:spcPct val="100000"/>
              </a:lnSpc>
              <a:spcBef>
                <a:spcPts val="5"/>
              </a:spcBef>
            </a:pPr>
            <a:r>
              <a:rPr sz="1800" spc="-20" dirty="0">
                <a:latin typeface="Calibri"/>
                <a:cs typeface="Calibri"/>
              </a:rPr>
              <a:t>Wait(</a:t>
            </a:r>
            <a:r>
              <a:rPr sz="1800" spc="5" dirty="0">
                <a:latin typeface="Calibri"/>
                <a:cs typeface="Calibri"/>
              </a:rPr>
              <a:t> </a:t>
            </a:r>
            <a:r>
              <a:rPr sz="1800" spc="-10" dirty="0">
                <a:latin typeface="Calibri"/>
                <a:cs typeface="Calibri"/>
              </a:rPr>
              <a:t>take_chopstickC[(i+1)</a:t>
            </a:r>
            <a:r>
              <a:rPr sz="1800" spc="3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5] </a:t>
            </a:r>
            <a:r>
              <a:rPr sz="1800" dirty="0">
                <a:latin typeface="Calibri"/>
                <a:cs typeface="Calibri"/>
              </a:rPr>
              <a:t>)</a:t>
            </a:r>
            <a:r>
              <a:rPr sz="1800" spc="5" dirty="0">
                <a:latin typeface="Calibri"/>
                <a:cs typeface="Calibri"/>
              </a:rPr>
              <a:t> </a:t>
            </a:r>
            <a:r>
              <a:rPr sz="1800" dirty="0">
                <a:latin typeface="Calibri"/>
                <a:cs typeface="Calibri"/>
              </a:rPr>
              <a:t>;</a:t>
            </a:r>
            <a:endParaRPr sz="1800">
              <a:latin typeface="Calibri"/>
              <a:cs typeface="Calibri"/>
            </a:endParaRPr>
          </a:p>
          <a:p>
            <a:pPr marL="170815">
              <a:lnSpc>
                <a:spcPct val="100000"/>
              </a:lnSpc>
            </a:pPr>
            <a:r>
              <a:rPr sz="1800" dirty="0">
                <a:latin typeface="Calibri"/>
                <a:cs typeface="Calibri"/>
              </a:rPr>
              <a:t>.</a:t>
            </a:r>
            <a:r>
              <a:rPr sz="1800" spc="-40" dirty="0">
                <a:latin typeface="Calibri"/>
                <a:cs typeface="Calibri"/>
              </a:rPr>
              <a:t> </a:t>
            </a:r>
            <a:r>
              <a:rPr sz="1800" dirty="0">
                <a:latin typeface="Calibri"/>
                <a:cs typeface="Calibri"/>
              </a:rPr>
              <a:t>.</a:t>
            </a:r>
            <a:endParaRPr sz="1800">
              <a:latin typeface="Calibri"/>
              <a:cs typeface="Calibri"/>
            </a:endParaRPr>
          </a:p>
          <a:p>
            <a:pPr marL="170815">
              <a:lnSpc>
                <a:spcPct val="100000"/>
              </a:lnSpc>
            </a:pPr>
            <a:r>
              <a:rPr sz="1800" dirty="0">
                <a:latin typeface="Calibri"/>
                <a:cs typeface="Calibri"/>
              </a:rPr>
              <a:t>.</a:t>
            </a:r>
            <a:r>
              <a:rPr sz="1800" spc="-20" dirty="0">
                <a:latin typeface="Calibri"/>
                <a:cs typeface="Calibri"/>
              </a:rPr>
              <a:t> </a:t>
            </a:r>
            <a:r>
              <a:rPr sz="1800" spc="-30" dirty="0">
                <a:latin typeface="Calibri"/>
                <a:cs typeface="Calibri"/>
              </a:rPr>
              <a:t>EATING</a:t>
            </a:r>
            <a:r>
              <a:rPr sz="1800" spc="-2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NOODLE</a:t>
            </a:r>
            <a:endParaRPr sz="1800">
              <a:latin typeface="Calibri"/>
              <a:cs typeface="Calibri"/>
            </a:endParaRPr>
          </a:p>
          <a:p>
            <a:pPr marL="170815">
              <a:lnSpc>
                <a:spcPct val="100000"/>
              </a:lnSpc>
            </a:pPr>
            <a:r>
              <a:rPr sz="1800" dirty="0">
                <a:latin typeface="Calibri"/>
                <a:cs typeface="Calibri"/>
              </a:rPr>
              <a:t>.</a:t>
            </a:r>
            <a:endParaRPr sz="1800">
              <a:latin typeface="Calibri"/>
              <a:cs typeface="Calibri"/>
            </a:endParaRPr>
          </a:p>
          <a:p>
            <a:pPr marL="170815">
              <a:lnSpc>
                <a:spcPct val="100000"/>
              </a:lnSpc>
              <a:spcBef>
                <a:spcPts val="5"/>
              </a:spcBef>
            </a:pPr>
            <a:r>
              <a:rPr sz="1800" spc="-10" dirty="0">
                <a:latin typeface="Calibri"/>
                <a:cs typeface="Calibri"/>
              </a:rPr>
              <a:t>Signal(</a:t>
            </a:r>
            <a:r>
              <a:rPr sz="1800" spc="30" dirty="0">
                <a:latin typeface="Calibri"/>
                <a:cs typeface="Calibri"/>
              </a:rPr>
              <a:t> </a:t>
            </a:r>
            <a:r>
              <a:rPr sz="1800" spc="-10" dirty="0">
                <a:latin typeface="Calibri"/>
                <a:cs typeface="Calibri"/>
              </a:rPr>
              <a:t>put_chopstickC[i]</a:t>
            </a:r>
            <a:r>
              <a:rPr sz="1800" spc="75" dirty="0">
                <a:latin typeface="Calibri"/>
                <a:cs typeface="Calibri"/>
              </a:rPr>
              <a:t> </a:t>
            </a:r>
            <a:r>
              <a:rPr sz="1800" spc="5" dirty="0">
                <a:latin typeface="Calibri"/>
                <a:cs typeface="Calibri"/>
              </a:rPr>
              <a:t>);</a:t>
            </a:r>
            <a:endParaRPr sz="1800">
              <a:latin typeface="Calibri"/>
              <a:cs typeface="Calibri"/>
            </a:endParaRPr>
          </a:p>
          <a:p>
            <a:pPr marL="170815">
              <a:lnSpc>
                <a:spcPct val="100000"/>
              </a:lnSpc>
            </a:pPr>
            <a:r>
              <a:rPr sz="1800" spc="-10" dirty="0">
                <a:latin typeface="Calibri"/>
                <a:cs typeface="Calibri"/>
              </a:rPr>
              <a:t>Signal(</a:t>
            </a:r>
            <a:r>
              <a:rPr sz="1800" spc="30" dirty="0">
                <a:latin typeface="Calibri"/>
                <a:cs typeface="Calibri"/>
              </a:rPr>
              <a:t> </a:t>
            </a:r>
            <a:r>
              <a:rPr sz="1800" spc="-10" dirty="0">
                <a:latin typeface="Calibri"/>
                <a:cs typeface="Calibri"/>
              </a:rPr>
              <a:t>put_chopstickC[</a:t>
            </a:r>
            <a:r>
              <a:rPr sz="1800" spc="75" dirty="0">
                <a:latin typeface="Calibri"/>
                <a:cs typeface="Calibri"/>
              </a:rPr>
              <a:t> </a:t>
            </a:r>
            <a:r>
              <a:rPr sz="1800" spc="-5" dirty="0">
                <a:latin typeface="Calibri"/>
                <a:cs typeface="Calibri"/>
              </a:rPr>
              <a:t>(i+1)</a:t>
            </a:r>
            <a:r>
              <a:rPr sz="1800" spc="10"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5]</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a:t>
            </a:r>
            <a:endParaRPr sz="1800">
              <a:latin typeface="Calibri"/>
              <a:cs typeface="Calibri"/>
            </a:endParaRPr>
          </a:p>
          <a:p>
            <a:pPr marL="170815">
              <a:lnSpc>
                <a:spcPct val="100000"/>
              </a:lnSpc>
            </a:pPr>
            <a:r>
              <a:rPr sz="1800" dirty="0">
                <a:latin typeface="Calibri"/>
                <a:cs typeface="Calibri"/>
              </a:rPr>
              <a:t>.</a:t>
            </a:r>
            <a:endParaRPr sz="1800">
              <a:latin typeface="Calibri"/>
              <a:cs typeface="Calibri"/>
            </a:endParaRPr>
          </a:p>
          <a:p>
            <a:pPr marL="170815">
              <a:lnSpc>
                <a:spcPct val="100000"/>
              </a:lnSpc>
            </a:pPr>
            <a:r>
              <a:rPr sz="1800" dirty="0">
                <a:latin typeface="Calibri"/>
                <a:cs typeface="Calibri"/>
              </a:rPr>
              <a:t>.</a:t>
            </a:r>
            <a:r>
              <a:rPr sz="1800" spc="-30" dirty="0">
                <a:latin typeface="Calibri"/>
                <a:cs typeface="Calibri"/>
              </a:rPr>
              <a:t> </a:t>
            </a:r>
            <a:r>
              <a:rPr sz="1800" spc="-5" dirty="0">
                <a:latin typeface="Calibri"/>
                <a:cs typeface="Calibri"/>
              </a:rPr>
              <a:t>THINKING</a:t>
            </a:r>
            <a:endParaRPr sz="1800">
              <a:latin typeface="Calibri"/>
              <a:cs typeface="Calibri"/>
            </a:endParaRPr>
          </a:p>
          <a:p>
            <a:pPr marL="116205">
              <a:lnSpc>
                <a:spcPct val="100000"/>
              </a:lnSpc>
            </a:pPr>
            <a:r>
              <a:rPr sz="1800" dirty="0">
                <a:latin typeface="Calibri"/>
                <a:cs typeface="Calibri"/>
              </a:rPr>
              <a:t>}</a:t>
            </a:r>
            <a:endParaRPr sz="1800">
              <a:latin typeface="Calibri"/>
              <a:cs typeface="Calibri"/>
            </a:endParaRPr>
          </a:p>
          <a:p>
            <a:pPr marL="12700">
              <a:lnSpc>
                <a:spcPct val="100000"/>
              </a:lnSpc>
              <a:spcBef>
                <a:spcPts val="5"/>
              </a:spcBef>
            </a:pPr>
            <a:r>
              <a:rPr sz="1800" dirty="0">
                <a:latin typeface="Calibri"/>
                <a:cs typeface="Calibri"/>
              </a:rPr>
              <a:t>}</a:t>
            </a:r>
            <a:endParaRPr sz="18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557530"/>
            <a:ext cx="7924165" cy="4933950"/>
          </a:xfrm>
          <a:prstGeom prst="rect">
            <a:avLst/>
          </a:prstGeom>
        </p:spPr>
        <p:txBody>
          <a:bodyPr vert="horz" wrap="square" lIns="0" tIns="11430" rIns="0" bIns="0" rtlCol="0">
            <a:spAutoFit/>
          </a:bodyPr>
          <a:lstStyle/>
          <a:p>
            <a:pPr marL="12700" marR="10160" algn="just">
              <a:lnSpc>
                <a:spcPct val="100000"/>
              </a:lnSpc>
              <a:spcBef>
                <a:spcPts val="90"/>
              </a:spcBef>
            </a:pPr>
            <a:r>
              <a:rPr sz="1400" spc="-5" dirty="0">
                <a:latin typeface="Calibri"/>
                <a:cs typeface="Calibri"/>
              </a:rPr>
              <a:t>In </a:t>
            </a:r>
            <a:r>
              <a:rPr sz="1400" spc="-10" dirty="0">
                <a:latin typeface="Calibri"/>
                <a:cs typeface="Calibri"/>
              </a:rPr>
              <a:t>the above </a:t>
            </a:r>
            <a:r>
              <a:rPr sz="1400" spc="-5" dirty="0">
                <a:latin typeface="Calibri"/>
                <a:cs typeface="Calibri"/>
              </a:rPr>
              <a:t>code, first wait operation </a:t>
            </a:r>
            <a:r>
              <a:rPr sz="1400" spc="-10" dirty="0">
                <a:latin typeface="Calibri"/>
                <a:cs typeface="Calibri"/>
              </a:rPr>
              <a:t>is performed </a:t>
            </a:r>
            <a:r>
              <a:rPr sz="1400" spc="10" dirty="0">
                <a:latin typeface="Calibri"/>
                <a:cs typeface="Calibri"/>
              </a:rPr>
              <a:t>on </a:t>
            </a:r>
            <a:r>
              <a:rPr sz="1400" spc="-10" dirty="0">
                <a:latin typeface="Calibri"/>
                <a:cs typeface="Calibri"/>
              </a:rPr>
              <a:t>take_chopstickC[i] </a:t>
            </a:r>
            <a:r>
              <a:rPr sz="1400" spc="-5" dirty="0">
                <a:latin typeface="Calibri"/>
                <a:cs typeface="Calibri"/>
              </a:rPr>
              <a:t>and </a:t>
            </a:r>
            <a:r>
              <a:rPr sz="1400" spc="-10" dirty="0">
                <a:latin typeface="Calibri"/>
                <a:cs typeface="Calibri"/>
              </a:rPr>
              <a:t>take_chopstickC </a:t>
            </a:r>
            <a:r>
              <a:rPr sz="1400" spc="-5" dirty="0">
                <a:latin typeface="Calibri"/>
                <a:cs typeface="Calibri"/>
              </a:rPr>
              <a:t>[ (i+1) </a:t>
            </a:r>
            <a:r>
              <a:rPr sz="1400" spc="-10" dirty="0">
                <a:latin typeface="Calibri"/>
                <a:cs typeface="Calibri"/>
              </a:rPr>
              <a:t>% </a:t>
            </a:r>
            <a:r>
              <a:rPr sz="1400" spc="-5" dirty="0">
                <a:latin typeface="Calibri"/>
                <a:cs typeface="Calibri"/>
              </a:rPr>
              <a:t>5]. </a:t>
            </a:r>
            <a:r>
              <a:rPr sz="1400" dirty="0">
                <a:latin typeface="Calibri"/>
                <a:cs typeface="Calibri"/>
              </a:rPr>
              <a:t> </a:t>
            </a:r>
            <a:r>
              <a:rPr sz="1400" spc="-5" dirty="0">
                <a:latin typeface="Calibri"/>
                <a:cs typeface="Calibri"/>
              </a:rPr>
              <a:t>This</a:t>
            </a:r>
            <a:r>
              <a:rPr sz="1400" dirty="0">
                <a:latin typeface="Calibri"/>
                <a:cs typeface="Calibri"/>
              </a:rPr>
              <a:t> </a:t>
            </a:r>
            <a:r>
              <a:rPr sz="1400" spc="-10" dirty="0">
                <a:latin typeface="Calibri"/>
                <a:cs typeface="Calibri"/>
              </a:rPr>
              <a:t>shows</a:t>
            </a:r>
            <a:r>
              <a:rPr sz="1400" spc="-5" dirty="0">
                <a:latin typeface="Calibri"/>
                <a:cs typeface="Calibri"/>
              </a:rPr>
              <a:t> philosopher</a:t>
            </a:r>
            <a:r>
              <a:rPr sz="1400" dirty="0">
                <a:latin typeface="Calibri"/>
                <a:cs typeface="Calibri"/>
              </a:rPr>
              <a:t> </a:t>
            </a:r>
            <a:r>
              <a:rPr sz="1400" spc="-5" dirty="0">
                <a:latin typeface="Calibri"/>
                <a:cs typeface="Calibri"/>
              </a:rPr>
              <a:t>i</a:t>
            </a:r>
            <a:r>
              <a:rPr sz="1400" dirty="0">
                <a:latin typeface="Calibri"/>
                <a:cs typeface="Calibri"/>
              </a:rPr>
              <a:t> </a:t>
            </a:r>
            <a:r>
              <a:rPr sz="1400" spc="-15" dirty="0">
                <a:latin typeface="Calibri"/>
                <a:cs typeface="Calibri"/>
              </a:rPr>
              <a:t>have</a:t>
            </a:r>
            <a:r>
              <a:rPr sz="1400" spc="-10" dirty="0">
                <a:latin typeface="Calibri"/>
                <a:cs typeface="Calibri"/>
              </a:rPr>
              <a:t> </a:t>
            </a:r>
            <a:r>
              <a:rPr sz="1400" spc="-15" dirty="0">
                <a:latin typeface="Calibri"/>
                <a:cs typeface="Calibri"/>
              </a:rPr>
              <a:t>picked</a:t>
            </a:r>
            <a:r>
              <a:rPr sz="1400" spc="-10" dirty="0">
                <a:latin typeface="Calibri"/>
                <a:cs typeface="Calibri"/>
              </a:rPr>
              <a:t> </a:t>
            </a:r>
            <a:r>
              <a:rPr sz="1400" dirty="0">
                <a:latin typeface="Calibri"/>
                <a:cs typeface="Calibri"/>
              </a:rPr>
              <a:t>up</a:t>
            </a:r>
            <a:r>
              <a:rPr sz="1400" spc="5"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chopsticks</a:t>
            </a:r>
            <a:r>
              <a:rPr sz="1400" dirty="0">
                <a:latin typeface="Calibri"/>
                <a:cs typeface="Calibri"/>
              </a:rPr>
              <a:t> </a:t>
            </a:r>
            <a:r>
              <a:rPr sz="1400" spc="-10" dirty="0">
                <a:latin typeface="Calibri"/>
                <a:cs typeface="Calibri"/>
              </a:rPr>
              <a:t>from</a:t>
            </a:r>
            <a:r>
              <a:rPr sz="1400" spc="-5" dirty="0">
                <a:latin typeface="Calibri"/>
                <a:cs typeface="Calibri"/>
              </a:rPr>
              <a:t> its</a:t>
            </a:r>
            <a:r>
              <a:rPr sz="1400" dirty="0">
                <a:latin typeface="Calibri"/>
                <a:cs typeface="Calibri"/>
              </a:rPr>
              <a:t> left</a:t>
            </a:r>
            <a:r>
              <a:rPr sz="1400" spc="5" dirty="0">
                <a:latin typeface="Calibri"/>
                <a:cs typeface="Calibri"/>
              </a:rPr>
              <a:t> </a:t>
            </a:r>
            <a:r>
              <a:rPr sz="1400" dirty="0">
                <a:latin typeface="Calibri"/>
                <a:cs typeface="Calibri"/>
              </a:rPr>
              <a:t>and</a:t>
            </a:r>
            <a:r>
              <a:rPr sz="1400" spc="5" dirty="0">
                <a:latin typeface="Calibri"/>
                <a:cs typeface="Calibri"/>
              </a:rPr>
              <a:t> </a:t>
            </a:r>
            <a:r>
              <a:rPr sz="1400" spc="-5" dirty="0">
                <a:latin typeface="Calibri"/>
                <a:cs typeface="Calibri"/>
              </a:rPr>
              <a:t>right.</a:t>
            </a:r>
            <a:r>
              <a:rPr sz="1400" dirty="0">
                <a:latin typeface="Calibri"/>
                <a:cs typeface="Calibri"/>
              </a:rPr>
              <a:t> </a:t>
            </a:r>
            <a:r>
              <a:rPr sz="1400" spc="-15" dirty="0">
                <a:latin typeface="Calibri"/>
                <a:cs typeface="Calibri"/>
              </a:rPr>
              <a:t>The</a:t>
            </a:r>
            <a:r>
              <a:rPr sz="1400" spc="-10" dirty="0">
                <a:latin typeface="Calibri"/>
                <a:cs typeface="Calibri"/>
              </a:rPr>
              <a:t> </a:t>
            </a:r>
            <a:r>
              <a:rPr sz="1400" spc="-5" dirty="0">
                <a:latin typeface="Calibri"/>
                <a:cs typeface="Calibri"/>
              </a:rPr>
              <a:t>eating</a:t>
            </a:r>
            <a:r>
              <a:rPr sz="1400" dirty="0">
                <a:latin typeface="Calibri"/>
                <a:cs typeface="Calibri"/>
              </a:rPr>
              <a:t> </a:t>
            </a:r>
            <a:r>
              <a:rPr sz="1400" spc="-5" dirty="0">
                <a:latin typeface="Calibri"/>
                <a:cs typeface="Calibri"/>
              </a:rPr>
              <a:t>function</a:t>
            </a:r>
            <a:r>
              <a:rPr sz="1400" spc="305" dirty="0">
                <a:latin typeface="Calibri"/>
                <a:cs typeface="Calibri"/>
              </a:rPr>
              <a:t> </a:t>
            </a:r>
            <a:r>
              <a:rPr sz="1400" spc="-15" dirty="0">
                <a:latin typeface="Calibri"/>
                <a:cs typeface="Calibri"/>
              </a:rPr>
              <a:t>is </a:t>
            </a:r>
            <a:r>
              <a:rPr sz="1400" spc="-10" dirty="0">
                <a:latin typeface="Calibri"/>
                <a:cs typeface="Calibri"/>
              </a:rPr>
              <a:t> performed</a:t>
            </a:r>
            <a:r>
              <a:rPr sz="1400" spc="30" dirty="0">
                <a:latin typeface="Calibri"/>
                <a:cs typeface="Calibri"/>
              </a:rPr>
              <a:t> </a:t>
            </a:r>
            <a:r>
              <a:rPr sz="1400" spc="-10" dirty="0">
                <a:latin typeface="Calibri"/>
                <a:cs typeface="Calibri"/>
              </a:rPr>
              <a:t>after</a:t>
            </a:r>
            <a:r>
              <a:rPr sz="1400" spc="20" dirty="0">
                <a:latin typeface="Calibri"/>
                <a:cs typeface="Calibri"/>
              </a:rPr>
              <a:t> </a:t>
            </a:r>
            <a:r>
              <a:rPr sz="1400" spc="-20" dirty="0">
                <a:latin typeface="Calibri"/>
                <a:cs typeface="Calibri"/>
              </a:rPr>
              <a:t>that.</a:t>
            </a:r>
            <a:endParaRPr sz="1400">
              <a:latin typeface="Calibri"/>
              <a:cs typeface="Calibri"/>
            </a:endParaRPr>
          </a:p>
          <a:p>
            <a:pPr marL="12700" marR="8255" algn="just">
              <a:lnSpc>
                <a:spcPct val="100000"/>
              </a:lnSpc>
              <a:spcBef>
                <a:spcPts val="5"/>
              </a:spcBef>
            </a:pPr>
            <a:r>
              <a:rPr sz="1400" spc="-10" dirty="0">
                <a:latin typeface="Calibri"/>
                <a:cs typeface="Calibri"/>
              </a:rPr>
              <a:t>On</a:t>
            </a:r>
            <a:r>
              <a:rPr sz="1400" spc="-5" dirty="0">
                <a:latin typeface="Calibri"/>
                <a:cs typeface="Calibri"/>
              </a:rPr>
              <a:t> completion</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eating</a:t>
            </a:r>
            <a:r>
              <a:rPr sz="1400" dirty="0">
                <a:latin typeface="Calibri"/>
                <a:cs typeface="Calibri"/>
              </a:rPr>
              <a:t> by</a:t>
            </a:r>
            <a:r>
              <a:rPr sz="1400" spc="5" dirty="0">
                <a:latin typeface="Calibri"/>
                <a:cs typeface="Calibri"/>
              </a:rPr>
              <a:t> </a:t>
            </a:r>
            <a:r>
              <a:rPr sz="1400" spc="-5" dirty="0">
                <a:latin typeface="Calibri"/>
                <a:cs typeface="Calibri"/>
              </a:rPr>
              <a:t>philosopher</a:t>
            </a:r>
            <a:r>
              <a:rPr sz="1400" dirty="0">
                <a:latin typeface="Calibri"/>
                <a:cs typeface="Calibri"/>
              </a:rPr>
              <a:t> </a:t>
            </a:r>
            <a:r>
              <a:rPr sz="1400" spc="-5" dirty="0">
                <a:latin typeface="Calibri"/>
                <a:cs typeface="Calibri"/>
              </a:rPr>
              <a:t>i</a:t>
            </a:r>
            <a:r>
              <a:rPr sz="1400" dirty="0">
                <a:latin typeface="Calibri"/>
                <a:cs typeface="Calibri"/>
              </a:rPr>
              <a:t> the,</a:t>
            </a:r>
            <a:r>
              <a:rPr sz="1400" spc="5" dirty="0">
                <a:latin typeface="Calibri"/>
                <a:cs typeface="Calibri"/>
              </a:rPr>
              <a:t> </a:t>
            </a:r>
            <a:r>
              <a:rPr sz="1400" spc="-5" dirty="0">
                <a:latin typeface="Calibri"/>
                <a:cs typeface="Calibri"/>
              </a:rPr>
              <a:t>signal</a:t>
            </a:r>
            <a:r>
              <a:rPr sz="1400" dirty="0">
                <a:latin typeface="Calibri"/>
                <a:cs typeface="Calibri"/>
              </a:rPr>
              <a:t> </a:t>
            </a:r>
            <a:r>
              <a:rPr sz="1400" spc="-5" dirty="0">
                <a:latin typeface="Calibri"/>
                <a:cs typeface="Calibri"/>
              </a:rPr>
              <a:t>operation</a:t>
            </a:r>
            <a:r>
              <a:rPr sz="1400" dirty="0">
                <a:latin typeface="Calibri"/>
                <a:cs typeface="Calibri"/>
              </a:rPr>
              <a:t> </a:t>
            </a:r>
            <a:r>
              <a:rPr sz="1400" spc="-10" dirty="0">
                <a:latin typeface="Calibri"/>
                <a:cs typeface="Calibri"/>
              </a:rPr>
              <a:t>is</a:t>
            </a:r>
            <a:r>
              <a:rPr sz="1400" spc="-5" dirty="0">
                <a:latin typeface="Calibri"/>
                <a:cs typeface="Calibri"/>
              </a:rPr>
              <a:t> </a:t>
            </a:r>
            <a:r>
              <a:rPr sz="1400" spc="-10" dirty="0">
                <a:latin typeface="Calibri"/>
                <a:cs typeface="Calibri"/>
              </a:rPr>
              <a:t>performed</a:t>
            </a:r>
            <a:r>
              <a:rPr sz="1400" spc="-5" dirty="0">
                <a:latin typeface="Calibri"/>
                <a:cs typeface="Calibri"/>
              </a:rPr>
              <a:t> </a:t>
            </a:r>
            <a:r>
              <a:rPr sz="1400" dirty="0">
                <a:latin typeface="Calibri"/>
                <a:cs typeface="Calibri"/>
              </a:rPr>
              <a:t>on</a:t>
            </a:r>
            <a:r>
              <a:rPr sz="1400" spc="5" dirty="0">
                <a:latin typeface="Calibri"/>
                <a:cs typeface="Calibri"/>
              </a:rPr>
              <a:t> </a:t>
            </a:r>
            <a:r>
              <a:rPr sz="1400" spc="-10" dirty="0">
                <a:latin typeface="Calibri"/>
                <a:cs typeface="Calibri"/>
              </a:rPr>
              <a:t>take_chopstickC[i]</a:t>
            </a:r>
            <a:r>
              <a:rPr sz="1400" spc="-5" dirty="0">
                <a:latin typeface="Calibri"/>
                <a:cs typeface="Calibri"/>
              </a:rPr>
              <a:t> </a:t>
            </a:r>
            <a:r>
              <a:rPr sz="1400" spc="5" dirty="0">
                <a:latin typeface="Calibri"/>
                <a:cs typeface="Calibri"/>
              </a:rPr>
              <a:t>and </a:t>
            </a:r>
            <a:r>
              <a:rPr sz="1400" spc="10" dirty="0">
                <a:latin typeface="Calibri"/>
                <a:cs typeface="Calibri"/>
              </a:rPr>
              <a:t> </a:t>
            </a:r>
            <a:r>
              <a:rPr sz="1400" spc="-10" dirty="0">
                <a:latin typeface="Calibri"/>
                <a:cs typeface="Calibri"/>
              </a:rPr>
              <a:t>take_chopstickC </a:t>
            </a:r>
            <a:r>
              <a:rPr sz="1400" spc="-5" dirty="0">
                <a:latin typeface="Calibri"/>
                <a:cs typeface="Calibri"/>
              </a:rPr>
              <a:t>[ </a:t>
            </a:r>
            <a:r>
              <a:rPr sz="1400" spc="-10" dirty="0">
                <a:latin typeface="Calibri"/>
                <a:cs typeface="Calibri"/>
              </a:rPr>
              <a:t>(i+1)</a:t>
            </a:r>
            <a:r>
              <a:rPr sz="1400" spc="-5" dirty="0">
                <a:latin typeface="Calibri"/>
                <a:cs typeface="Calibri"/>
              </a:rPr>
              <a:t> % </a:t>
            </a:r>
            <a:r>
              <a:rPr sz="1400" spc="-10" dirty="0">
                <a:latin typeface="Calibri"/>
                <a:cs typeface="Calibri"/>
              </a:rPr>
              <a:t>5]. </a:t>
            </a:r>
            <a:r>
              <a:rPr sz="1400" dirty="0">
                <a:latin typeface="Calibri"/>
                <a:cs typeface="Calibri"/>
              </a:rPr>
              <a:t>This </a:t>
            </a:r>
            <a:r>
              <a:rPr sz="1400" spc="-10" dirty="0">
                <a:latin typeface="Calibri"/>
                <a:cs typeface="Calibri"/>
              </a:rPr>
              <a:t>shows</a:t>
            </a:r>
            <a:r>
              <a:rPr sz="1400" spc="-5" dirty="0">
                <a:latin typeface="Calibri"/>
                <a:cs typeface="Calibri"/>
              </a:rPr>
              <a:t> that the philosopher i </a:t>
            </a:r>
            <a:r>
              <a:rPr sz="1400" spc="-15" dirty="0">
                <a:latin typeface="Calibri"/>
                <a:cs typeface="Calibri"/>
              </a:rPr>
              <a:t>have</a:t>
            </a:r>
            <a:r>
              <a:rPr sz="1400" spc="285" dirty="0">
                <a:latin typeface="Calibri"/>
                <a:cs typeface="Calibri"/>
              </a:rPr>
              <a:t> </a:t>
            </a:r>
            <a:r>
              <a:rPr sz="1400" spc="-5" dirty="0">
                <a:latin typeface="Calibri"/>
                <a:cs typeface="Calibri"/>
              </a:rPr>
              <a:t>eaten </a:t>
            </a:r>
            <a:r>
              <a:rPr sz="1400" spc="5" dirty="0">
                <a:latin typeface="Calibri"/>
                <a:cs typeface="Calibri"/>
              </a:rPr>
              <a:t>and </a:t>
            </a:r>
            <a:r>
              <a:rPr sz="1400" spc="-5" dirty="0">
                <a:latin typeface="Calibri"/>
                <a:cs typeface="Calibri"/>
              </a:rPr>
              <a:t>put down </a:t>
            </a:r>
            <a:r>
              <a:rPr sz="1400" dirty="0">
                <a:latin typeface="Calibri"/>
                <a:cs typeface="Calibri"/>
              </a:rPr>
              <a:t>both </a:t>
            </a:r>
            <a:r>
              <a:rPr sz="1400" spc="-5" dirty="0">
                <a:latin typeface="Calibri"/>
                <a:cs typeface="Calibri"/>
              </a:rPr>
              <a:t>the left </a:t>
            </a:r>
            <a:r>
              <a:rPr sz="1400" spc="5" dirty="0">
                <a:latin typeface="Calibri"/>
                <a:cs typeface="Calibri"/>
              </a:rPr>
              <a:t>and </a:t>
            </a:r>
            <a:r>
              <a:rPr sz="1400" spc="10" dirty="0">
                <a:latin typeface="Calibri"/>
                <a:cs typeface="Calibri"/>
              </a:rPr>
              <a:t> </a:t>
            </a:r>
            <a:r>
              <a:rPr sz="1400" spc="-20" dirty="0">
                <a:latin typeface="Calibri"/>
                <a:cs typeface="Calibri"/>
              </a:rPr>
              <a:t>right</a:t>
            </a:r>
            <a:r>
              <a:rPr sz="1400" spc="55" dirty="0">
                <a:latin typeface="Calibri"/>
                <a:cs typeface="Calibri"/>
              </a:rPr>
              <a:t> </a:t>
            </a:r>
            <a:r>
              <a:rPr sz="1400" spc="-10" dirty="0">
                <a:latin typeface="Calibri"/>
                <a:cs typeface="Calibri"/>
              </a:rPr>
              <a:t>chopsticks.</a:t>
            </a:r>
            <a:r>
              <a:rPr sz="1400" spc="50" dirty="0">
                <a:latin typeface="Calibri"/>
                <a:cs typeface="Calibri"/>
              </a:rPr>
              <a:t> </a:t>
            </a:r>
            <a:r>
              <a:rPr sz="1400" spc="-25" dirty="0">
                <a:latin typeface="Calibri"/>
                <a:cs typeface="Calibri"/>
              </a:rPr>
              <a:t>Finally,</a:t>
            </a:r>
            <a:r>
              <a:rPr sz="1400" spc="85" dirty="0">
                <a:latin typeface="Calibri"/>
                <a:cs typeface="Calibri"/>
              </a:rPr>
              <a:t> </a:t>
            </a:r>
            <a:r>
              <a:rPr sz="1400" spc="-15" dirty="0">
                <a:latin typeface="Calibri"/>
                <a:cs typeface="Calibri"/>
              </a:rPr>
              <a:t>the</a:t>
            </a:r>
            <a:r>
              <a:rPr sz="1400" spc="20" dirty="0">
                <a:latin typeface="Calibri"/>
                <a:cs typeface="Calibri"/>
              </a:rPr>
              <a:t> </a:t>
            </a:r>
            <a:r>
              <a:rPr sz="1400" spc="-10" dirty="0">
                <a:latin typeface="Calibri"/>
                <a:cs typeface="Calibri"/>
              </a:rPr>
              <a:t>philosopher</a:t>
            </a:r>
            <a:r>
              <a:rPr sz="1400" spc="95" dirty="0">
                <a:latin typeface="Calibri"/>
                <a:cs typeface="Calibri"/>
              </a:rPr>
              <a:t> </a:t>
            </a:r>
            <a:r>
              <a:rPr sz="1400" spc="-20" dirty="0">
                <a:latin typeface="Calibri"/>
                <a:cs typeface="Calibri"/>
              </a:rPr>
              <a:t>starts</a:t>
            </a:r>
            <a:r>
              <a:rPr sz="1400" spc="75" dirty="0">
                <a:latin typeface="Calibri"/>
                <a:cs typeface="Calibri"/>
              </a:rPr>
              <a:t> </a:t>
            </a:r>
            <a:r>
              <a:rPr sz="1400" spc="-15" dirty="0">
                <a:latin typeface="Calibri"/>
                <a:cs typeface="Calibri"/>
              </a:rPr>
              <a:t>thinking</a:t>
            </a:r>
            <a:r>
              <a:rPr sz="1400" spc="105" dirty="0">
                <a:latin typeface="Calibri"/>
                <a:cs typeface="Calibri"/>
              </a:rPr>
              <a:t> </a:t>
            </a:r>
            <a:r>
              <a:rPr sz="1400" spc="-15" dirty="0">
                <a:latin typeface="Calibri"/>
                <a:cs typeface="Calibri"/>
              </a:rPr>
              <a:t>again.</a:t>
            </a:r>
            <a:endParaRPr sz="1400">
              <a:latin typeface="Calibri"/>
              <a:cs typeface="Calibri"/>
            </a:endParaRPr>
          </a:p>
          <a:p>
            <a:pPr marL="12700" algn="just">
              <a:lnSpc>
                <a:spcPct val="100000"/>
              </a:lnSpc>
            </a:pPr>
            <a:r>
              <a:rPr sz="1400" spc="-10" dirty="0">
                <a:latin typeface="Calibri"/>
                <a:cs typeface="Calibri"/>
              </a:rPr>
              <a:t>Let's</a:t>
            </a:r>
            <a:r>
              <a:rPr sz="1400" spc="30" dirty="0">
                <a:latin typeface="Calibri"/>
                <a:cs typeface="Calibri"/>
              </a:rPr>
              <a:t> </a:t>
            </a:r>
            <a:r>
              <a:rPr sz="1400" spc="-20" dirty="0">
                <a:latin typeface="Calibri"/>
                <a:cs typeface="Calibri"/>
              </a:rPr>
              <a:t>understand</a:t>
            </a:r>
            <a:r>
              <a:rPr sz="1400" spc="120" dirty="0">
                <a:latin typeface="Calibri"/>
                <a:cs typeface="Calibri"/>
              </a:rPr>
              <a:t> </a:t>
            </a:r>
            <a:r>
              <a:rPr sz="1400" spc="-10" dirty="0">
                <a:latin typeface="Calibri"/>
                <a:cs typeface="Calibri"/>
              </a:rPr>
              <a:t>how</a:t>
            </a:r>
            <a:r>
              <a:rPr sz="1400" spc="20" dirty="0">
                <a:latin typeface="Calibri"/>
                <a:cs typeface="Calibri"/>
              </a:rPr>
              <a:t> </a:t>
            </a:r>
            <a:r>
              <a:rPr sz="1400" spc="-15" dirty="0">
                <a:latin typeface="Calibri"/>
                <a:cs typeface="Calibri"/>
              </a:rPr>
              <a:t>the</a:t>
            </a:r>
            <a:r>
              <a:rPr sz="1400" spc="25" dirty="0">
                <a:latin typeface="Calibri"/>
                <a:cs typeface="Calibri"/>
              </a:rPr>
              <a:t> </a:t>
            </a:r>
            <a:r>
              <a:rPr sz="1400" spc="-15" dirty="0">
                <a:latin typeface="Calibri"/>
                <a:cs typeface="Calibri"/>
              </a:rPr>
              <a:t>above</a:t>
            </a:r>
            <a:r>
              <a:rPr sz="1400" spc="60" dirty="0">
                <a:latin typeface="Calibri"/>
                <a:cs typeface="Calibri"/>
              </a:rPr>
              <a:t> </a:t>
            </a:r>
            <a:r>
              <a:rPr sz="1400" spc="-5" dirty="0">
                <a:latin typeface="Calibri"/>
                <a:cs typeface="Calibri"/>
              </a:rPr>
              <a:t>code</a:t>
            </a:r>
            <a:r>
              <a:rPr sz="1400" spc="5" dirty="0">
                <a:latin typeface="Calibri"/>
                <a:cs typeface="Calibri"/>
              </a:rPr>
              <a:t> </a:t>
            </a:r>
            <a:r>
              <a:rPr sz="1400" spc="-10" dirty="0">
                <a:latin typeface="Calibri"/>
                <a:cs typeface="Calibri"/>
              </a:rPr>
              <a:t>is</a:t>
            </a:r>
            <a:r>
              <a:rPr sz="1400" spc="10" dirty="0">
                <a:latin typeface="Calibri"/>
                <a:cs typeface="Calibri"/>
              </a:rPr>
              <a:t> </a:t>
            </a:r>
            <a:r>
              <a:rPr sz="1400" spc="-15" dirty="0">
                <a:latin typeface="Calibri"/>
                <a:cs typeface="Calibri"/>
              </a:rPr>
              <a:t>giving</a:t>
            </a:r>
            <a:r>
              <a:rPr sz="1400" spc="90" dirty="0">
                <a:latin typeface="Calibri"/>
                <a:cs typeface="Calibri"/>
              </a:rPr>
              <a:t> </a:t>
            </a:r>
            <a:r>
              <a:rPr sz="1400" spc="-5" dirty="0">
                <a:latin typeface="Calibri"/>
                <a:cs typeface="Calibri"/>
              </a:rPr>
              <a:t>a</a:t>
            </a:r>
            <a:r>
              <a:rPr sz="1400" spc="10" dirty="0">
                <a:latin typeface="Calibri"/>
                <a:cs typeface="Calibri"/>
              </a:rPr>
              <a:t> </a:t>
            </a:r>
            <a:r>
              <a:rPr sz="1400" spc="-10" dirty="0">
                <a:latin typeface="Calibri"/>
                <a:cs typeface="Calibri"/>
              </a:rPr>
              <a:t>solution</a:t>
            </a:r>
            <a:r>
              <a:rPr sz="1400" spc="45" dirty="0">
                <a:latin typeface="Calibri"/>
                <a:cs typeface="Calibri"/>
              </a:rPr>
              <a:t> </a:t>
            </a:r>
            <a:r>
              <a:rPr sz="1400" spc="-25" dirty="0">
                <a:latin typeface="Calibri"/>
                <a:cs typeface="Calibri"/>
              </a:rPr>
              <a:t>to</a:t>
            </a:r>
            <a:r>
              <a:rPr sz="1400" spc="35" dirty="0">
                <a:latin typeface="Calibri"/>
                <a:cs typeface="Calibri"/>
              </a:rPr>
              <a:t> </a:t>
            </a:r>
            <a:r>
              <a:rPr sz="1400" spc="-15" dirty="0">
                <a:latin typeface="Calibri"/>
                <a:cs typeface="Calibri"/>
              </a:rPr>
              <a:t>the</a:t>
            </a:r>
            <a:r>
              <a:rPr sz="1400" spc="55" dirty="0">
                <a:latin typeface="Calibri"/>
                <a:cs typeface="Calibri"/>
              </a:rPr>
              <a:t> </a:t>
            </a:r>
            <a:r>
              <a:rPr sz="1400" spc="-15" dirty="0">
                <a:latin typeface="Calibri"/>
                <a:cs typeface="Calibri"/>
              </a:rPr>
              <a:t>dining</a:t>
            </a:r>
            <a:r>
              <a:rPr sz="1400" spc="95" dirty="0">
                <a:latin typeface="Calibri"/>
                <a:cs typeface="Calibri"/>
              </a:rPr>
              <a:t> </a:t>
            </a:r>
            <a:r>
              <a:rPr sz="1400" spc="-10" dirty="0">
                <a:latin typeface="Calibri"/>
                <a:cs typeface="Calibri"/>
              </a:rPr>
              <a:t>philosopher</a:t>
            </a:r>
            <a:r>
              <a:rPr sz="1400" spc="75" dirty="0">
                <a:latin typeface="Calibri"/>
                <a:cs typeface="Calibri"/>
              </a:rPr>
              <a:t> </a:t>
            </a:r>
            <a:r>
              <a:rPr sz="1400" spc="-15" dirty="0">
                <a:latin typeface="Calibri"/>
                <a:cs typeface="Calibri"/>
              </a:rPr>
              <a:t>problem?</a:t>
            </a:r>
            <a:endParaRPr sz="1400">
              <a:latin typeface="Calibri"/>
              <a:cs typeface="Calibri"/>
            </a:endParaRPr>
          </a:p>
          <a:p>
            <a:pPr marL="12700" marR="7620" algn="just">
              <a:lnSpc>
                <a:spcPct val="100000"/>
              </a:lnSpc>
            </a:pPr>
            <a:r>
              <a:rPr sz="1400" spc="-10" dirty="0">
                <a:latin typeface="Calibri"/>
                <a:cs typeface="Calibri"/>
              </a:rPr>
              <a:t>Let value </a:t>
            </a:r>
            <a:r>
              <a:rPr sz="1400" dirty="0">
                <a:latin typeface="Calibri"/>
                <a:cs typeface="Calibri"/>
              </a:rPr>
              <a:t>of </a:t>
            </a:r>
            <a:r>
              <a:rPr sz="1400" spc="-5" dirty="0">
                <a:latin typeface="Calibri"/>
                <a:cs typeface="Calibri"/>
              </a:rPr>
              <a:t>i = </a:t>
            </a:r>
            <a:r>
              <a:rPr sz="1400" spc="-10" dirty="0">
                <a:latin typeface="Calibri"/>
                <a:cs typeface="Calibri"/>
              </a:rPr>
              <a:t>0( </a:t>
            </a:r>
            <a:r>
              <a:rPr sz="1400" spc="-5" dirty="0">
                <a:latin typeface="Calibri"/>
                <a:cs typeface="Calibri"/>
              </a:rPr>
              <a:t>initial </a:t>
            </a:r>
            <a:r>
              <a:rPr sz="1400" spc="-10" dirty="0">
                <a:latin typeface="Calibri"/>
                <a:cs typeface="Calibri"/>
              </a:rPr>
              <a:t>value </a:t>
            </a:r>
            <a:r>
              <a:rPr sz="1400" dirty="0">
                <a:latin typeface="Calibri"/>
                <a:cs typeface="Calibri"/>
              </a:rPr>
              <a:t>), </a:t>
            </a:r>
            <a:r>
              <a:rPr sz="1400" spc="-5" dirty="0">
                <a:latin typeface="Calibri"/>
                <a:cs typeface="Calibri"/>
              </a:rPr>
              <a:t>Suppose Philosopher </a:t>
            </a:r>
            <a:r>
              <a:rPr sz="1400" spc="5" dirty="0">
                <a:latin typeface="Calibri"/>
                <a:cs typeface="Calibri"/>
              </a:rPr>
              <a:t>P0 </a:t>
            </a:r>
            <a:r>
              <a:rPr sz="1400" spc="-10" dirty="0">
                <a:latin typeface="Calibri"/>
                <a:cs typeface="Calibri"/>
              </a:rPr>
              <a:t>wants </a:t>
            </a:r>
            <a:r>
              <a:rPr sz="1400" spc="-20" dirty="0">
                <a:latin typeface="Calibri"/>
                <a:cs typeface="Calibri"/>
              </a:rPr>
              <a:t>to </a:t>
            </a:r>
            <a:r>
              <a:rPr sz="1400" spc="-10" dirty="0">
                <a:latin typeface="Calibri"/>
                <a:cs typeface="Calibri"/>
              </a:rPr>
              <a:t>eat, </a:t>
            </a:r>
            <a:r>
              <a:rPr sz="1400" spc="5" dirty="0">
                <a:latin typeface="Calibri"/>
                <a:cs typeface="Calibri"/>
              </a:rPr>
              <a:t>it </a:t>
            </a:r>
            <a:r>
              <a:rPr sz="1400" dirty="0">
                <a:latin typeface="Calibri"/>
                <a:cs typeface="Calibri"/>
              </a:rPr>
              <a:t>will </a:t>
            </a:r>
            <a:r>
              <a:rPr sz="1400" spc="-5" dirty="0">
                <a:latin typeface="Calibri"/>
                <a:cs typeface="Calibri"/>
              </a:rPr>
              <a:t>enter </a:t>
            </a:r>
            <a:r>
              <a:rPr sz="1400" spc="-10" dirty="0">
                <a:latin typeface="Calibri"/>
                <a:cs typeface="Calibri"/>
              </a:rPr>
              <a:t>in </a:t>
            </a:r>
            <a:r>
              <a:rPr sz="1400" spc="-5" dirty="0">
                <a:latin typeface="Calibri"/>
                <a:cs typeface="Calibri"/>
              </a:rPr>
              <a:t>Philosopher() function, </a:t>
            </a:r>
            <a:r>
              <a:rPr sz="1400" dirty="0">
                <a:latin typeface="Calibri"/>
                <a:cs typeface="Calibri"/>
              </a:rPr>
              <a:t> </a:t>
            </a:r>
            <a:r>
              <a:rPr sz="1400" spc="-5" dirty="0">
                <a:latin typeface="Calibri"/>
                <a:cs typeface="Calibri"/>
              </a:rPr>
              <a:t>and </a:t>
            </a:r>
            <a:r>
              <a:rPr sz="1400" spc="-10" dirty="0">
                <a:latin typeface="Calibri"/>
                <a:cs typeface="Calibri"/>
              </a:rPr>
              <a:t>execute</a:t>
            </a:r>
            <a:r>
              <a:rPr sz="1400" spc="295" dirty="0">
                <a:latin typeface="Calibri"/>
                <a:cs typeface="Calibri"/>
              </a:rPr>
              <a:t> </a:t>
            </a:r>
            <a:r>
              <a:rPr sz="1400" b="1" spc="-15" dirty="0">
                <a:latin typeface="Calibri"/>
                <a:cs typeface="Calibri"/>
              </a:rPr>
              <a:t>Wait(</a:t>
            </a:r>
            <a:r>
              <a:rPr sz="1400" b="1" spc="285" dirty="0">
                <a:latin typeface="Calibri"/>
                <a:cs typeface="Calibri"/>
              </a:rPr>
              <a:t> </a:t>
            </a:r>
            <a:r>
              <a:rPr sz="1400" b="1" spc="-10" dirty="0">
                <a:latin typeface="Calibri"/>
                <a:cs typeface="Calibri"/>
              </a:rPr>
              <a:t>take_chopstickC[i] </a:t>
            </a:r>
            <a:r>
              <a:rPr sz="1400" b="1" spc="-5" dirty="0">
                <a:latin typeface="Calibri"/>
                <a:cs typeface="Calibri"/>
              </a:rPr>
              <a:t>);</a:t>
            </a:r>
            <a:r>
              <a:rPr sz="1400" b="1" spc="305" dirty="0">
                <a:latin typeface="Calibri"/>
                <a:cs typeface="Calibri"/>
              </a:rPr>
              <a:t> </a:t>
            </a:r>
            <a:r>
              <a:rPr sz="1400" dirty="0">
                <a:latin typeface="Calibri"/>
                <a:cs typeface="Calibri"/>
              </a:rPr>
              <a:t>by doing </a:t>
            </a:r>
            <a:r>
              <a:rPr sz="1400" spc="-10" dirty="0">
                <a:latin typeface="Calibri"/>
                <a:cs typeface="Calibri"/>
              </a:rPr>
              <a:t>this</a:t>
            </a:r>
            <a:r>
              <a:rPr sz="1400" spc="300" dirty="0">
                <a:latin typeface="Calibri"/>
                <a:cs typeface="Calibri"/>
              </a:rPr>
              <a:t> </a:t>
            </a:r>
            <a:r>
              <a:rPr sz="1400" spc="-10" dirty="0">
                <a:latin typeface="Calibri"/>
                <a:cs typeface="Calibri"/>
              </a:rPr>
              <a:t>it</a:t>
            </a:r>
            <a:r>
              <a:rPr sz="1400" spc="295" dirty="0">
                <a:latin typeface="Calibri"/>
                <a:cs typeface="Calibri"/>
              </a:rPr>
              <a:t> </a:t>
            </a:r>
            <a:r>
              <a:rPr sz="1400" spc="-5" dirty="0">
                <a:latin typeface="Calibri"/>
                <a:cs typeface="Calibri"/>
              </a:rPr>
              <a:t>holds </a:t>
            </a:r>
            <a:r>
              <a:rPr sz="1400" b="1" spc="10" dirty="0">
                <a:latin typeface="Calibri"/>
                <a:cs typeface="Calibri"/>
              </a:rPr>
              <a:t>C0 </a:t>
            </a:r>
            <a:r>
              <a:rPr sz="1400" b="1" spc="-5" dirty="0">
                <a:latin typeface="Calibri"/>
                <a:cs typeface="Calibri"/>
              </a:rPr>
              <a:t>chopstick</a:t>
            </a:r>
            <a:r>
              <a:rPr sz="1400" b="1" spc="305" dirty="0">
                <a:latin typeface="Calibri"/>
                <a:cs typeface="Calibri"/>
              </a:rPr>
              <a:t> </a:t>
            </a:r>
            <a:r>
              <a:rPr sz="1400" spc="5" dirty="0">
                <a:latin typeface="Calibri"/>
                <a:cs typeface="Calibri"/>
              </a:rPr>
              <a:t>and </a:t>
            </a:r>
            <a:r>
              <a:rPr sz="1400" spc="-10" dirty="0">
                <a:latin typeface="Calibri"/>
                <a:cs typeface="Calibri"/>
              </a:rPr>
              <a:t>reduces</a:t>
            </a:r>
            <a:r>
              <a:rPr sz="1400" spc="300" dirty="0">
                <a:latin typeface="Calibri"/>
                <a:cs typeface="Calibri"/>
              </a:rPr>
              <a:t> </a:t>
            </a:r>
            <a:r>
              <a:rPr sz="1400" spc="-5" dirty="0">
                <a:latin typeface="Calibri"/>
                <a:cs typeface="Calibri"/>
              </a:rPr>
              <a:t>semaphore</a:t>
            </a:r>
            <a:r>
              <a:rPr sz="1400" spc="305" dirty="0">
                <a:latin typeface="Calibri"/>
                <a:cs typeface="Calibri"/>
              </a:rPr>
              <a:t> </a:t>
            </a:r>
            <a:r>
              <a:rPr sz="1400" spc="5" dirty="0">
                <a:latin typeface="Calibri"/>
                <a:cs typeface="Calibri"/>
              </a:rPr>
              <a:t>C0 </a:t>
            </a:r>
            <a:r>
              <a:rPr sz="1400" spc="-40" dirty="0">
                <a:latin typeface="Calibri"/>
                <a:cs typeface="Calibri"/>
              </a:rPr>
              <a:t>to </a:t>
            </a:r>
            <a:r>
              <a:rPr sz="1400" spc="-35" dirty="0">
                <a:latin typeface="Calibri"/>
                <a:cs typeface="Calibri"/>
              </a:rPr>
              <a:t> </a:t>
            </a:r>
            <a:r>
              <a:rPr sz="1400" spc="-10" dirty="0">
                <a:latin typeface="Calibri"/>
                <a:cs typeface="Calibri"/>
              </a:rPr>
              <a:t>0</a:t>
            </a:r>
            <a:r>
              <a:rPr sz="1400" b="1" spc="-10" dirty="0">
                <a:latin typeface="Calibri"/>
                <a:cs typeface="Calibri"/>
              </a:rPr>
              <a:t>, </a:t>
            </a:r>
            <a:r>
              <a:rPr sz="1400" spc="-5" dirty="0">
                <a:latin typeface="Calibri"/>
                <a:cs typeface="Calibri"/>
              </a:rPr>
              <a:t>after that </a:t>
            </a:r>
            <a:r>
              <a:rPr sz="1400" spc="-10" dirty="0">
                <a:latin typeface="Calibri"/>
                <a:cs typeface="Calibri"/>
              </a:rPr>
              <a:t>it </a:t>
            </a:r>
            <a:r>
              <a:rPr sz="1400" spc="-15" dirty="0">
                <a:latin typeface="Calibri"/>
                <a:cs typeface="Calibri"/>
              </a:rPr>
              <a:t>execute </a:t>
            </a:r>
            <a:r>
              <a:rPr sz="1400" b="1" spc="-15" dirty="0">
                <a:latin typeface="Calibri"/>
                <a:cs typeface="Calibri"/>
              </a:rPr>
              <a:t>Wait( </a:t>
            </a:r>
            <a:r>
              <a:rPr sz="1400" b="1" spc="-5" dirty="0">
                <a:latin typeface="Calibri"/>
                <a:cs typeface="Calibri"/>
              </a:rPr>
              <a:t>take_chopstickC[(i+1) </a:t>
            </a:r>
            <a:r>
              <a:rPr sz="1400" b="1" spc="-10" dirty="0">
                <a:latin typeface="Calibri"/>
                <a:cs typeface="Calibri"/>
              </a:rPr>
              <a:t>% 5] </a:t>
            </a:r>
            <a:r>
              <a:rPr sz="1400" b="1" spc="-5" dirty="0">
                <a:latin typeface="Calibri"/>
                <a:cs typeface="Calibri"/>
              </a:rPr>
              <a:t>); </a:t>
            </a:r>
            <a:r>
              <a:rPr sz="1400" spc="-15" dirty="0">
                <a:latin typeface="Calibri"/>
                <a:cs typeface="Calibri"/>
              </a:rPr>
              <a:t>by </a:t>
            </a:r>
            <a:r>
              <a:rPr sz="1400" spc="-5" dirty="0">
                <a:latin typeface="Calibri"/>
                <a:cs typeface="Calibri"/>
              </a:rPr>
              <a:t>doing </a:t>
            </a:r>
            <a:r>
              <a:rPr sz="1400" spc="-10" dirty="0">
                <a:latin typeface="Calibri"/>
                <a:cs typeface="Calibri"/>
              </a:rPr>
              <a:t>this it holds </a:t>
            </a:r>
            <a:r>
              <a:rPr sz="1400" b="1" spc="10" dirty="0">
                <a:latin typeface="Calibri"/>
                <a:cs typeface="Calibri"/>
              </a:rPr>
              <a:t>C1 </a:t>
            </a:r>
            <a:r>
              <a:rPr sz="1400" b="1" spc="-5" dirty="0">
                <a:latin typeface="Calibri"/>
                <a:cs typeface="Calibri"/>
              </a:rPr>
              <a:t>chopstick</a:t>
            </a:r>
            <a:r>
              <a:rPr sz="1400" spc="-5" dirty="0">
                <a:latin typeface="Calibri"/>
                <a:cs typeface="Calibri"/>
              </a:rPr>
              <a:t>( since i </a:t>
            </a:r>
            <a:r>
              <a:rPr sz="1400" dirty="0">
                <a:latin typeface="Calibri"/>
                <a:cs typeface="Calibri"/>
              </a:rPr>
              <a:t>=0, </a:t>
            </a:r>
            <a:r>
              <a:rPr sz="1400" spc="5" dirty="0">
                <a:latin typeface="Calibri"/>
                <a:cs typeface="Calibri"/>
              </a:rPr>
              <a:t> </a:t>
            </a:r>
            <a:r>
              <a:rPr sz="1400" spc="-20" dirty="0">
                <a:latin typeface="Calibri"/>
                <a:cs typeface="Calibri"/>
              </a:rPr>
              <a:t>therefore</a:t>
            </a:r>
            <a:r>
              <a:rPr sz="1400" spc="65" dirty="0">
                <a:latin typeface="Calibri"/>
                <a:cs typeface="Calibri"/>
              </a:rPr>
              <a:t> </a:t>
            </a:r>
            <a:r>
              <a:rPr sz="1400" dirty="0">
                <a:latin typeface="Calibri"/>
                <a:cs typeface="Calibri"/>
              </a:rPr>
              <a:t>(0</a:t>
            </a:r>
            <a:r>
              <a:rPr sz="1400" spc="-20" dirty="0">
                <a:latin typeface="Calibri"/>
                <a:cs typeface="Calibri"/>
              </a:rPr>
              <a:t> </a:t>
            </a:r>
            <a:r>
              <a:rPr sz="1400" spc="-5" dirty="0">
                <a:latin typeface="Calibri"/>
                <a:cs typeface="Calibri"/>
              </a:rPr>
              <a:t>+ </a:t>
            </a:r>
            <a:r>
              <a:rPr sz="1400" spc="-10" dirty="0">
                <a:latin typeface="Calibri"/>
                <a:cs typeface="Calibri"/>
              </a:rPr>
              <a:t>1)</a:t>
            </a:r>
            <a:r>
              <a:rPr sz="1400" spc="25" dirty="0">
                <a:latin typeface="Calibri"/>
                <a:cs typeface="Calibri"/>
              </a:rPr>
              <a:t> </a:t>
            </a:r>
            <a:r>
              <a:rPr sz="1400" spc="-5" dirty="0">
                <a:latin typeface="Calibri"/>
                <a:cs typeface="Calibri"/>
              </a:rPr>
              <a:t>%</a:t>
            </a:r>
            <a:r>
              <a:rPr sz="1400" spc="5" dirty="0">
                <a:latin typeface="Calibri"/>
                <a:cs typeface="Calibri"/>
              </a:rPr>
              <a:t> </a:t>
            </a:r>
            <a:r>
              <a:rPr sz="1400" spc="-5" dirty="0">
                <a:latin typeface="Calibri"/>
                <a:cs typeface="Calibri"/>
              </a:rPr>
              <a:t>5</a:t>
            </a:r>
            <a:r>
              <a:rPr sz="1400" spc="-20" dirty="0">
                <a:latin typeface="Calibri"/>
                <a:cs typeface="Calibri"/>
              </a:rPr>
              <a:t> </a:t>
            </a:r>
            <a:r>
              <a:rPr sz="1400" spc="-5" dirty="0">
                <a:latin typeface="Calibri"/>
                <a:cs typeface="Calibri"/>
              </a:rPr>
              <a:t>= </a:t>
            </a:r>
            <a:r>
              <a:rPr sz="1400" spc="-10" dirty="0">
                <a:latin typeface="Calibri"/>
                <a:cs typeface="Calibri"/>
              </a:rPr>
              <a:t>1)</a:t>
            </a:r>
            <a:r>
              <a:rPr sz="1400" spc="25" dirty="0">
                <a:latin typeface="Calibri"/>
                <a:cs typeface="Calibri"/>
              </a:rPr>
              <a:t> </a:t>
            </a:r>
            <a:r>
              <a:rPr sz="1400" spc="-10" dirty="0">
                <a:latin typeface="Calibri"/>
                <a:cs typeface="Calibri"/>
              </a:rPr>
              <a:t>and</a:t>
            </a:r>
            <a:r>
              <a:rPr sz="1400" spc="5" dirty="0">
                <a:latin typeface="Calibri"/>
                <a:cs typeface="Calibri"/>
              </a:rPr>
              <a:t> </a:t>
            </a:r>
            <a:r>
              <a:rPr sz="1400" spc="-15" dirty="0">
                <a:latin typeface="Calibri"/>
                <a:cs typeface="Calibri"/>
              </a:rPr>
              <a:t>reduces</a:t>
            </a:r>
            <a:r>
              <a:rPr sz="1400" spc="55" dirty="0">
                <a:latin typeface="Calibri"/>
                <a:cs typeface="Calibri"/>
              </a:rPr>
              <a:t> </a:t>
            </a:r>
            <a:r>
              <a:rPr sz="1400" spc="-10" dirty="0">
                <a:latin typeface="Calibri"/>
                <a:cs typeface="Calibri"/>
              </a:rPr>
              <a:t>semaphore</a:t>
            </a:r>
            <a:r>
              <a:rPr sz="1400" spc="70" dirty="0">
                <a:latin typeface="Calibri"/>
                <a:cs typeface="Calibri"/>
              </a:rPr>
              <a:t> </a:t>
            </a:r>
            <a:r>
              <a:rPr sz="1400" spc="-5" dirty="0">
                <a:latin typeface="Calibri"/>
                <a:cs typeface="Calibri"/>
              </a:rPr>
              <a:t>C1</a:t>
            </a:r>
            <a:r>
              <a:rPr sz="1400" spc="5" dirty="0">
                <a:latin typeface="Calibri"/>
                <a:cs typeface="Calibri"/>
              </a:rPr>
              <a:t> </a:t>
            </a:r>
            <a:r>
              <a:rPr sz="1400" spc="-20" dirty="0">
                <a:latin typeface="Calibri"/>
                <a:cs typeface="Calibri"/>
              </a:rPr>
              <a:t>to</a:t>
            </a:r>
            <a:r>
              <a:rPr sz="1400" spc="25" dirty="0">
                <a:latin typeface="Calibri"/>
                <a:cs typeface="Calibri"/>
              </a:rPr>
              <a:t> </a:t>
            </a:r>
            <a:r>
              <a:rPr sz="1400" spc="-5" dirty="0">
                <a:latin typeface="Calibri"/>
                <a:cs typeface="Calibri"/>
              </a:rPr>
              <a:t>0</a:t>
            </a:r>
            <a:endParaRPr sz="1400">
              <a:latin typeface="Calibri"/>
              <a:cs typeface="Calibri"/>
            </a:endParaRPr>
          </a:p>
          <a:p>
            <a:pPr marL="12700" marR="7620" algn="just">
              <a:lnSpc>
                <a:spcPct val="100000"/>
              </a:lnSpc>
              <a:spcBef>
                <a:spcPts val="5"/>
              </a:spcBef>
            </a:pPr>
            <a:r>
              <a:rPr sz="1400" spc="-15" dirty="0">
                <a:latin typeface="Calibri"/>
                <a:cs typeface="Calibri"/>
              </a:rPr>
              <a:t>Similarly, </a:t>
            </a:r>
            <a:r>
              <a:rPr sz="1400" spc="-5" dirty="0">
                <a:latin typeface="Calibri"/>
                <a:cs typeface="Calibri"/>
              </a:rPr>
              <a:t>suppose </a:t>
            </a:r>
            <a:r>
              <a:rPr sz="1400" spc="-10" dirty="0">
                <a:latin typeface="Calibri"/>
                <a:cs typeface="Calibri"/>
              </a:rPr>
              <a:t>now </a:t>
            </a:r>
            <a:r>
              <a:rPr sz="1400" spc="-5" dirty="0">
                <a:latin typeface="Calibri"/>
                <a:cs typeface="Calibri"/>
              </a:rPr>
              <a:t>Philosopher P1 </a:t>
            </a:r>
            <a:r>
              <a:rPr sz="1400" spc="-15" dirty="0">
                <a:latin typeface="Calibri"/>
                <a:cs typeface="Calibri"/>
              </a:rPr>
              <a:t>wants </a:t>
            </a:r>
            <a:r>
              <a:rPr sz="1400" spc="-25" dirty="0">
                <a:latin typeface="Calibri"/>
                <a:cs typeface="Calibri"/>
              </a:rPr>
              <a:t>to </a:t>
            </a:r>
            <a:r>
              <a:rPr sz="1400" dirty="0">
                <a:latin typeface="Calibri"/>
                <a:cs typeface="Calibri"/>
              </a:rPr>
              <a:t>eat, </a:t>
            </a:r>
            <a:r>
              <a:rPr sz="1400" spc="5" dirty="0">
                <a:latin typeface="Calibri"/>
                <a:cs typeface="Calibri"/>
              </a:rPr>
              <a:t>it </a:t>
            </a:r>
            <a:r>
              <a:rPr sz="1400" spc="-10" dirty="0">
                <a:latin typeface="Calibri"/>
                <a:cs typeface="Calibri"/>
              </a:rPr>
              <a:t>will </a:t>
            </a:r>
            <a:r>
              <a:rPr sz="1400" spc="-5" dirty="0">
                <a:latin typeface="Calibri"/>
                <a:cs typeface="Calibri"/>
              </a:rPr>
              <a:t>enter </a:t>
            </a:r>
            <a:r>
              <a:rPr sz="1400" dirty="0">
                <a:latin typeface="Calibri"/>
                <a:cs typeface="Calibri"/>
              </a:rPr>
              <a:t>in </a:t>
            </a:r>
            <a:r>
              <a:rPr sz="1400" spc="-5" dirty="0">
                <a:latin typeface="Calibri"/>
                <a:cs typeface="Calibri"/>
              </a:rPr>
              <a:t>Philosopher() function, and </a:t>
            </a:r>
            <a:r>
              <a:rPr sz="1400" spc="-15" dirty="0">
                <a:latin typeface="Calibri"/>
                <a:cs typeface="Calibri"/>
              </a:rPr>
              <a:t>execute </a:t>
            </a:r>
            <a:r>
              <a:rPr sz="1400" b="1" spc="-5" dirty="0">
                <a:latin typeface="Calibri"/>
                <a:cs typeface="Calibri"/>
              </a:rPr>
              <a:t>Wait( </a:t>
            </a:r>
            <a:r>
              <a:rPr sz="1400" b="1" dirty="0">
                <a:latin typeface="Calibri"/>
                <a:cs typeface="Calibri"/>
              </a:rPr>
              <a:t> </a:t>
            </a:r>
            <a:r>
              <a:rPr sz="1400" b="1" spc="-10" dirty="0">
                <a:latin typeface="Calibri"/>
                <a:cs typeface="Calibri"/>
              </a:rPr>
              <a:t>take_chopstickC[i] </a:t>
            </a:r>
            <a:r>
              <a:rPr sz="1400" b="1" spc="-5" dirty="0">
                <a:latin typeface="Calibri"/>
                <a:cs typeface="Calibri"/>
              </a:rPr>
              <a:t>); </a:t>
            </a:r>
            <a:r>
              <a:rPr sz="1400" spc="-15" dirty="0">
                <a:latin typeface="Calibri"/>
                <a:cs typeface="Calibri"/>
              </a:rPr>
              <a:t>by </a:t>
            </a:r>
            <a:r>
              <a:rPr sz="1400" spc="-5" dirty="0">
                <a:latin typeface="Calibri"/>
                <a:cs typeface="Calibri"/>
              </a:rPr>
              <a:t>doing this </a:t>
            </a:r>
            <a:r>
              <a:rPr sz="1400" spc="5" dirty="0">
                <a:latin typeface="Calibri"/>
                <a:cs typeface="Calibri"/>
              </a:rPr>
              <a:t>it </a:t>
            </a:r>
            <a:r>
              <a:rPr sz="1400" spc="-5" dirty="0">
                <a:latin typeface="Calibri"/>
                <a:cs typeface="Calibri"/>
              </a:rPr>
              <a:t>will try </a:t>
            </a:r>
            <a:r>
              <a:rPr sz="1400" spc="-25" dirty="0">
                <a:latin typeface="Calibri"/>
                <a:cs typeface="Calibri"/>
              </a:rPr>
              <a:t>to</a:t>
            </a:r>
            <a:r>
              <a:rPr sz="1400" spc="-20" dirty="0">
                <a:latin typeface="Calibri"/>
                <a:cs typeface="Calibri"/>
              </a:rPr>
              <a:t> </a:t>
            </a:r>
            <a:r>
              <a:rPr sz="1400" spc="-5" dirty="0">
                <a:latin typeface="Calibri"/>
                <a:cs typeface="Calibri"/>
              </a:rPr>
              <a:t>hold </a:t>
            </a:r>
            <a:r>
              <a:rPr sz="1400" b="1" spc="-5" dirty="0">
                <a:latin typeface="Calibri"/>
                <a:cs typeface="Calibri"/>
              </a:rPr>
              <a:t>C1 chopstick </a:t>
            </a:r>
            <a:r>
              <a:rPr sz="1400" spc="-10" dirty="0">
                <a:latin typeface="Calibri"/>
                <a:cs typeface="Calibri"/>
              </a:rPr>
              <a:t>but will not </a:t>
            </a:r>
            <a:r>
              <a:rPr sz="1400" spc="-15" dirty="0">
                <a:latin typeface="Calibri"/>
                <a:cs typeface="Calibri"/>
              </a:rPr>
              <a:t>be </a:t>
            </a:r>
            <a:r>
              <a:rPr sz="1400" dirty="0">
                <a:latin typeface="Calibri"/>
                <a:cs typeface="Calibri"/>
              </a:rPr>
              <a:t>able </a:t>
            </a:r>
            <a:r>
              <a:rPr sz="1400" spc="-25" dirty="0">
                <a:latin typeface="Calibri"/>
                <a:cs typeface="Calibri"/>
              </a:rPr>
              <a:t>to</a:t>
            </a:r>
            <a:r>
              <a:rPr sz="1400" spc="265" dirty="0">
                <a:latin typeface="Calibri"/>
                <a:cs typeface="Calibri"/>
              </a:rPr>
              <a:t> </a:t>
            </a:r>
            <a:r>
              <a:rPr sz="1400" spc="-15" dirty="0">
                <a:latin typeface="Calibri"/>
                <a:cs typeface="Calibri"/>
              </a:rPr>
              <a:t>do</a:t>
            </a:r>
            <a:r>
              <a:rPr sz="1400" spc="285" dirty="0">
                <a:latin typeface="Calibri"/>
                <a:cs typeface="Calibri"/>
              </a:rPr>
              <a:t> </a:t>
            </a:r>
            <a:r>
              <a:rPr sz="1400" spc="-10" dirty="0">
                <a:latin typeface="Calibri"/>
                <a:cs typeface="Calibri"/>
              </a:rPr>
              <a:t>that</a:t>
            </a:r>
            <a:r>
              <a:rPr sz="1400" b="1" spc="-10" dirty="0">
                <a:latin typeface="Calibri"/>
                <a:cs typeface="Calibri"/>
              </a:rPr>
              <a:t>, </a:t>
            </a:r>
            <a:r>
              <a:rPr sz="1400" spc="-5" dirty="0">
                <a:latin typeface="Calibri"/>
                <a:cs typeface="Calibri"/>
              </a:rPr>
              <a:t>since the </a:t>
            </a:r>
            <a:r>
              <a:rPr sz="1400" dirty="0">
                <a:latin typeface="Calibri"/>
                <a:cs typeface="Calibri"/>
              </a:rPr>
              <a:t> </a:t>
            </a:r>
            <a:r>
              <a:rPr sz="1400" spc="-10" dirty="0">
                <a:latin typeface="Calibri"/>
                <a:cs typeface="Calibri"/>
              </a:rPr>
              <a:t>value </a:t>
            </a:r>
            <a:r>
              <a:rPr sz="1400" dirty="0">
                <a:latin typeface="Calibri"/>
                <a:cs typeface="Calibri"/>
              </a:rPr>
              <a:t>of </a:t>
            </a:r>
            <a:r>
              <a:rPr sz="1400" spc="-10" dirty="0">
                <a:latin typeface="Calibri"/>
                <a:cs typeface="Calibri"/>
              </a:rPr>
              <a:t>semaphore </a:t>
            </a:r>
            <a:r>
              <a:rPr sz="1400" spc="5" dirty="0">
                <a:latin typeface="Calibri"/>
                <a:cs typeface="Calibri"/>
              </a:rPr>
              <a:t>C1 </a:t>
            </a:r>
            <a:r>
              <a:rPr sz="1400" spc="-10" dirty="0">
                <a:latin typeface="Calibri"/>
                <a:cs typeface="Calibri"/>
              </a:rPr>
              <a:t>has</a:t>
            </a:r>
            <a:r>
              <a:rPr sz="1400" spc="-5" dirty="0">
                <a:latin typeface="Calibri"/>
                <a:cs typeface="Calibri"/>
              </a:rPr>
              <a:t> already been</a:t>
            </a:r>
            <a:r>
              <a:rPr sz="1400" dirty="0">
                <a:latin typeface="Calibri"/>
                <a:cs typeface="Calibri"/>
              </a:rPr>
              <a:t> </a:t>
            </a:r>
            <a:r>
              <a:rPr sz="1400" spc="-5" dirty="0">
                <a:latin typeface="Calibri"/>
                <a:cs typeface="Calibri"/>
              </a:rPr>
              <a:t>set </a:t>
            </a:r>
            <a:r>
              <a:rPr sz="1400" spc="-20" dirty="0">
                <a:latin typeface="Calibri"/>
                <a:cs typeface="Calibri"/>
              </a:rPr>
              <a:t>to</a:t>
            </a:r>
            <a:r>
              <a:rPr sz="1400" spc="275" dirty="0">
                <a:latin typeface="Calibri"/>
                <a:cs typeface="Calibri"/>
              </a:rPr>
              <a:t> </a:t>
            </a:r>
            <a:r>
              <a:rPr sz="1400" spc="-5" dirty="0">
                <a:latin typeface="Calibri"/>
                <a:cs typeface="Calibri"/>
              </a:rPr>
              <a:t>0</a:t>
            </a:r>
            <a:r>
              <a:rPr sz="1400" spc="305" dirty="0">
                <a:latin typeface="Calibri"/>
                <a:cs typeface="Calibri"/>
              </a:rPr>
              <a:t> </a:t>
            </a:r>
            <a:r>
              <a:rPr sz="1400" spc="-15" dirty="0">
                <a:latin typeface="Calibri"/>
                <a:cs typeface="Calibri"/>
              </a:rPr>
              <a:t>by </a:t>
            </a:r>
            <a:r>
              <a:rPr sz="1400" dirty="0">
                <a:latin typeface="Calibri"/>
                <a:cs typeface="Calibri"/>
              </a:rPr>
              <a:t>philosopher </a:t>
            </a:r>
            <a:r>
              <a:rPr sz="1400" spc="-5" dirty="0">
                <a:latin typeface="Calibri"/>
                <a:cs typeface="Calibri"/>
              </a:rPr>
              <a:t>P0, </a:t>
            </a:r>
            <a:r>
              <a:rPr sz="1400" spc="-15" dirty="0">
                <a:latin typeface="Calibri"/>
                <a:cs typeface="Calibri"/>
              </a:rPr>
              <a:t>therefore</a:t>
            </a:r>
            <a:r>
              <a:rPr sz="1400" spc="285" dirty="0">
                <a:latin typeface="Calibri"/>
                <a:cs typeface="Calibri"/>
              </a:rPr>
              <a:t> </a:t>
            </a:r>
            <a:r>
              <a:rPr sz="1400" spc="5" dirty="0">
                <a:latin typeface="Calibri"/>
                <a:cs typeface="Calibri"/>
              </a:rPr>
              <a:t>it </a:t>
            </a:r>
            <a:r>
              <a:rPr sz="1400" dirty="0">
                <a:latin typeface="Calibri"/>
                <a:cs typeface="Calibri"/>
              </a:rPr>
              <a:t>will </a:t>
            </a:r>
            <a:r>
              <a:rPr sz="1400" spc="-10" dirty="0">
                <a:latin typeface="Calibri"/>
                <a:cs typeface="Calibri"/>
              </a:rPr>
              <a:t>enter </a:t>
            </a:r>
            <a:r>
              <a:rPr sz="1400" spc="-5" dirty="0">
                <a:latin typeface="Calibri"/>
                <a:cs typeface="Calibri"/>
              </a:rPr>
              <a:t>into an infinite </a:t>
            </a:r>
            <a:r>
              <a:rPr sz="1400" dirty="0">
                <a:latin typeface="Calibri"/>
                <a:cs typeface="Calibri"/>
              </a:rPr>
              <a:t> </a:t>
            </a:r>
            <a:r>
              <a:rPr sz="1400" spc="-5" dirty="0">
                <a:latin typeface="Calibri"/>
                <a:cs typeface="Calibri"/>
              </a:rPr>
              <a:t>loop </a:t>
            </a:r>
            <a:r>
              <a:rPr sz="1400" spc="-10" dirty="0">
                <a:latin typeface="Calibri"/>
                <a:cs typeface="Calibri"/>
              </a:rPr>
              <a:t>because </a:t>
            </a:r>
            <a:r>
              <a:rPr sz="1400" spc="-5" dirty="0">
                <a:latin typeface="Calibri"/>
                <a:cs typeface="Calibri"/>
              </a:rPr>
              <a:t>of which</a:t>
            </a:r>
            <a:r>
              <a:rPr sz="1400" dirty="0">
                <a:latin typeface="Calibri"/>
                <a:cs typeface="Calibri"/>
              </a:rPr>
              <a:t> </a:t>
            </a:r>
            <a:r>
              <a:rPr sz="1400" spc="-5" dirty="0">
                <a:latin typeface="Calibri"/>
                <a:cs typeface="Calibri"/>
              </a:rPr>
              <a:t>philosopher </a:t>
            </a:r>
            <a:r>
              <a:rPr sz="1400" spc="5" dirty="0">
                <a:latin typeface="Calibri"/>
                <a:cs typeface="Calibri"/>
              </a:rPr>
              <a:t>P1 </a:t>
            </a:r>
            <a:r>
              <a:rPr sz="1400" spc="-5" dirty="0">
                <a:latin typeface="Calibri"/>
                <a:cs typeface="Calibri"/>
              </a:rPr>
              <a:t>will</a:t>
            </a:r>
            <a:r>
              <a:rPr sz="1400" dirty="0">
                <a:latin typeface="Calibri"/>
                <a:cs typeface="Calibri"/>
              </a:rPr>
              <a:t> </a:t>
            </a:r>
            <a:r>
              <a:rPr sz="1400" spc="-10" dirty="0">
                <a:latin typeface="Calibri"/>
                <a:cs typeface="Calibri"/>
              </a:rPr>
              <a:t>not </a:t>
            </a:r>
            <a:r>
              <a:rPr sz="1400" dirty="0">
                <a:latin typeface="Calibri"/>
                <a:cs typeface="Calibri"/>
              </a:rPr>
              <a:t>be </a:t>
            </a:r>
            <a:r>
              <a:rPr sz="1400" spc="-5" dirty="0">
                <a:latin typeface="Calibri"/>
                <a:cs typeface="Calibri"/>
              </a:rPr>
              <a:t>able</a:t>
            </a:r>
            <a:r>
              <a:rPr sz="1400" spc="305" dirty="0">
                <a:latin typeface="Calibri"/>
                <a:cs typeface="Calibri"/>
              </a:rPr>
              <a:t> </a:t>
            </a:r>
            <a:r>
              <a:rPr sz="1400" spc="-25" dirty="0">
                <a:latin typeface="Calibri"/>
                <a:cs typeface="Calibri"/>
              </a:rPr>
              <a:t>to</a:t>
            </a:r>
            <a:r>
              <a:rPr sz="1400" spc="265" dirty="0">
                <a:latin typeface="Calibri"/>
                <a:cs typeface="Calibri"/>
              </a:rPr>
              <a:t> </a:t>
            </a:r>
            <a:r>
              <a:rPr sz="1400" spc="-5" dirty="0">
                <a:latin typeface="Calibri"/>
                <a:cs typeface="Calibri"/>
              </a:rPr>
              <a:t>pick chopstick C1 </a:t>
            </a:r>
            <a:r>
              <a:rPr sz="1400" spc="-10" dirty="0">
                <a:latin typeface="Calibri"/>
                <a:cs typeface="Calibri"/>
              </a:rPr>
              <a:t>whereas</a:t>
            </a:r>
            <a:r>
              <a:rPr sz="1400" spc="295" dirty="0">
                <a:latin typeface="Calibri"/>
                <a:cs typeface="Calibri"/>
              </a:rPr>
              <a:t> </a:t>
            </a:r>
            <a:r>
              <a:rPr sz="1400" spc="-10" dirty="0">
                <a:latin typeface="Calibri"/>
                <a:cs typeface="Calibri"/>
              </a:rPr>
              <a:t>if </a:t>
            </a:r>
            <a:r>
              <a:rPr sz="1400" spc="-5" dirty="0">
                <a:latin typeface="Calibri"/>
                <a:cs typeface="Calibri"/>
              </a:rPr>
              <a:t>Philosopher </a:t>
            </a:r>
            <a:r>
              <a:rPr sz="1400" spc="5" dirty="0">
                <a:latin typeface="Calibri"/>
                <a:cs typeface="Calibri"/>
              </a:rPr>
              <a:t>P2 </a:t>
            </a:r>
            <a:r>
              <a:rPr sz="1400" spc="-15" dirty="0">
                <a:latin typeface="Calibri"/>
                <a:cs typeface="Calibri"/>
              </a:rPr>
              <a:t>wants </a:t>
            </a:r>
            <a:r>
              <a:rPr sz="1400" spc="-305" dirty="0">
                <a:latin typeface="Calibri"/>
                <a:cs typeface="Calibri"/>
              </a:rPr>
              <a:t> </a:t>
            </a:r>
            <a:r>
              <a:rPr sz="1400" spc="-25" dirty="0">
                <a:latin typeface="Calibri"/>
                <a:cs typeface="Calibri"/>
              </a:rPr>
              <a:t>to </a:t>
            </a:r>
            <a:r>
              <a:rPr sz="1400" dirty="0">
                <a:latin typeface="Calibri"/>
                <a:cs typeface="Calibri"/>
              </a:rPr>
              <a:t>eat, </a:t>
            </a:r>
            <a:r>
              <a:rPr sz="1400" spc="-10" dirty="0">
                <a:latin typeface="Calibri"/>
                <a:cs typeface="Calibri"/>
              </a:rPr>
              <a:t>it </a:t>
            </a:r>
            <a:r>
              <a:rPr sz="1400" spc="-5" dirty="0">
                <a:latin typeface="Calibri"/>
                <a:cs typeface="Calibri"/>
              </a:rPr>
              <a:t>will enter </a:t>
            </a:r>
            <a:r>
              <a:rPr sz="1400" spc="-10" dirty="0">
                <a:latin typeface="Calibri"/>
                <a:cs typeface="Calibri"/>
              </a:rPr>
              <a:t>in </a:t>
            </a:r>
            <a:r>
              <a:rPr sz="1400" dirty="0">
                <a:latin typeface="Calibri"/>
                <a:cs typeface="Calibri"/>
              </a:rPr>
              <a:t>Philosopher() </a:t>
            </a:r>
            <a:r>
              <a:rPr sz="1400" spc="-5" dirty="0">
                <a:latin typeface="Calibri"/>
                <a:cs typeface="Calibri"/>
              </a:rPr>
              <a:t>function, </a:t>
            </a:r>
            <a:r>
              <a:rPr sz="1400" dirty="0">
                <a:latin typeface="Calibri"/>
                <a:cs typeface="Calibri"/>
              </a:rPr>
              <a:t>and </a:t>
            </a:r>
            <a:r>
              <a:rPr sz="1400" spc="-10" dirty="0">
                <a:latin typeface="Calibri"/>
                <a:cs typeface="Calibri"/>
              </a:rPr>
              <a:t>execute </a:t>
            </a:r>
            <a:r>
              <a:rPr sz="1400" b="1" spc="-10" dirty="0">
                <a:latin typeface="Calibri"/>
                <a:cs typeface="Calibri"/>
              </a:rPr>
              <a:t>Wait( take_chopstickC[i] </a:t>
            </a:r>
            <a:r>
              <a:rPr sz="1400" b="1" spc="-5" dirty="0">
                <a:latin typeface="Calibri"/>
                <a:cs typeface="Calibri"/>
              </a:rPr>
              <a:t>); </a:t>
            </a:r>
            <a:r>
              <a:rPr sz="1400" spc="-15" dirty="0">
                <a:latin typeface="Calibri"/>
                <a:cs typeface="Calibri"/>
              </a:rPr>
              <a:t>by </a:t>
            </a:r>
            <a:r>
              <a:rPr sz="1400" spc="-5" dirty="0">
                <a:latin typeface="Calibri"/>
                <a:cs typeface="Calibri"/>
              </a:rPr>
              <a:t>doing this </a:t>
            </a:r>
            <a:r>
              <a:rPr sz="1400" spc="5" dirty="0">
                <a:latin typeface="Calibri"/>
                <a:cs typeface="Calibri"/>
              </a:rPr>
              <a:t>it </a:t>
            </a:r>
            <a:r>
              <a:rPr sz="1400" spc="-10" dirty="0">
                <a:latin typeface="Calibri"/>
                <a:cs typeface="Calibri"/>
              </a:rPr>
              <a:t>holds </a:t>
            </a:r>
            <a:r>
              <a:rPr sz="1400" b="1" spc="10" dirty="0">
                <a:latin typeface="Calibri"/>
                <a:cs typeface="Calibri"/>
              </a:rPr>
              <a:t>C2 </a:t>
            </a:r>
            <a:r>
              <a:rPr sz="1400" b="1" spc="15" dirty="0">
                <a:latin typeface="Calibri"/>
                <a:cs typeface="Calibri"/>
              </a:rPr>
              <a:t> </a:t>
            </a:r>
            <a:r>
              <a:rPr sz="1400" b="1" spc="-10" dirty="0">
                <a:latin typeface="Calibri"/>
                <a:cs typeface="Calibri"/>
              </a:rPr>
              <a:t>chopstick </a:t>
            </a:r>
            <a:r>
              <a:rPr sz="1400" dirty="0">
                <a:latin typeface="Calibri"/>
                <a:cs typeface="Calibri"/>
              </a:rPr>
              <a:t>and </a:t>
            </a:r>
            <a:r>
              <a:rPr sz="1400" spc="-10" dirty="0">
                <a:latin typeface="Calibri"/>
                <a:cs typeface="Calibri"/>
              </a:rPr>
              <a:t>reduces </a:t>
            </a:r>
            <a:r>
              <a:rPr sz="1400" spc="-5" dirty="0">
                <a:latin typeface="Calibri"/>
                <a:cs typeface="Calibri"/>
              </a:rPr>
              <a:t>semaphore </a:t>
            </a:r>
            <a:r>
              <a:rPr sz="1400" spc="5" dirty="0">
                <a:latin typeface="Calibri"/>
                <a:cs typeface="Calibri"/>
              </a:rPr>
              <a:t>C2 </a:t>
            </a:r>
            <a:r>
              <a:rPr sz="1400" spc="-20" dirty="0">
                <a:latin typeface="Calibri"/>
                <a:cs typeface="Calibri"/>
              </a:rPr>
              <a:t>to </a:t>
            </a:r>
            <a:r>
              <a:rPr sz="1400" dirty="0">
                <a:latin typeface="Calibri"/>
                <a:cs typeface="Calibri"/>
              </a:rPr>
              <a:t>0, </a:t>
            </a:r>
            <a:r>
              <a:rPr sz="1400" spc="-10" dirty="0">
                <a:latin typeface="Calibri"/>
                <a:cs typeface="Calibri"/>
              </a:rPr>
              <a:t>after </a:t>
            </a:r>
            <a:r>
              <a:rPr sz="1400" spc="-5" dirty="0">
                <a:latin typeface="Calibri"/>
                <a:cs typeface="Calibri"/>
              </a:rPr>
              <a:t>that, </a:t>
            </a:r>
            <a:r>
              <a:rPr sz="1400" spc="-10" dirty="0">
                <a:latin typeface="Calibri"/>
                <a:cs typeface="Calibri"/>
              </a:rPr>
              <a:t>it executes </a:t>
            </a:r>
            <a:r>
              <a:rPr sz="1400" b="1" spc="-10" dirty="0">
                <a:latin typeface="Calibri"/>
                <a:cs typeface="Calibri"/>
              </a:rPr>
              <a:t>Wait( take_chopstickC[(i+1) </a:t>
            </a:r>
            <a:r>
              <a:rPr sz="1400" b="1" spc="-5" dirty="0">
                <a:latin typeface="Calibri"/>
                <a:cs typeface="Calibri"/>
              </a:rPr>
              <a:t>% </a:t>
            </a:r>
            <a:r>
              <a:rPr sz="1400" b="1" spc="-10" dirty="0">
                <a:latin typeface="Calibri"/>
                <a:cs typeface="Calibri"/>
              </a:rPr>
              <a:t>5] </a:t>
            </a:r>
            <a:r>
              <a:rPr sz="1400" b="1" spc="-5" dirty="0">
                <a:latin typeface="Calibri"/>
                <a:cs typeface="Calibri"/>
              </a:rPr>
              <a:t>); </a:t>
            </a:r>
            <a:r>
              <a:rPr sz="1400" dirty="0">
                <a:latin typeface="Calibri"/>
                <a:cs typeface="Calibri"/>
              </a:rPr>
              <a:t>by </a:t>
            </a:r>
            <a:r>
              <a:rPr sz="1400" spc="-5" dirty="0">
                <a:latin typeface="Calibri"/>
                <a:cs typeface="Calibri"/>
              </a:rPr>
              <a:t>doing </a:t>
            </a:r>
            <a:r>
              <a:rPr sz="1400" dirty="0">
                <a:latin typeface="Calibri"/>
                <a:cs typeface="Calibri"/>
              </a:rPr>
              <a:t> </a:t>
            </a:r>
            <a:r>
              <a:rPr sz="1400" spc="-15" dirty="0">
                <a:latin typeface="Calibri"/>
                <a:cs typeface="Calibri"/>
              </a:rPr>
              <a:t>this</a:t>
            </a:r>
            <a:r>
              <a:rPr sz="1400" spc="50" dirty="0">
                <a:latin typeface="Calibri"/>
                <a:cs typeface="Calibri"/>
              </a:rPr>
              <a:t> </a:t>
            </a:r>
            <a:r>
              <a:rPr sz="1400" spc="-10" dirty="0">
                <a:latin typeface="Calibri"/>
                <a:cs typeface="Calibri"/>
              </a:rPr>
              <a:t>it</a:t>
            </a:r>
            <a:r>
              <a:rPr sz="1400" spc="10" dirty="0">
                <a:latin typeface="Calibri"/>
                <a:cs typeface="Calibri"/>
              </a:rPr>
              <a:t> </a:t>
            </a:r>
            <a:r>
              <a:rPr sz="1400" spc="-15" dirty="0">
                <a:latin typeface="Calibri"/>
                <a:cs typeface="Calibri"/>
              </a:rPr>
              <a:t>holds</a:t>
            </a:r>
            <a:r>
              <a:rPr sz="1400" spc="60" dirty="0">
                <a:latin typeface="Calibri"/>
                <a:cs typeface="Calibri"/>
              </a:rPr>
              <a:t> </a:t>
            </a:r>
            <a:r>
              <a:rPr sz="1400" b="1" spc="-5" dirty="0">
                <a:latin typeface="Calibri"/>
                <a:cs typeface="Calibri"/>
              </a:rPr>
              <a:t>C3</a:t>
            </a:r>
            <a:r>
              <a:rPr sz="1400" b="1" spc="-15" dirty="0">
                <a:latin typeface="Calibri"/>
                <a:cs typeface="Calibri"/>
              </a:rPr>
              <a:t> chopstick</a:t>
            </a:r>
            <a:r>
              <a:rPr sz="1400" spc="-15" dirty="0">
                <a:latin typeface="Calibri"/>
                <a:cs typeface="Calibri"/>
              </a:rPr>
              <a:t>(</a:t>
            </a:r>
            <a:r>
              <a:rPr sz="1400" spc="80" dirty="0">
                <a:latin typeface="Calibri"/>
                <a:cs typeface="Calibri"/>
              </a:rPr>
              <a:t> </a:t>
            </a:r>
            <a:r>
              <a:rPr sz="1400" spc="-10" dirty="0">
                <a:latin typeface="Calibri"/>
                <a:cs typeface="Calibri"/>
              </a:rPr>
              <a:t>since</a:t>
            </a:r>
            <a:r>
              <a:rPr sz="1400" spc="30" dirty="0">
                <a:latin typeface="Calibri"/>
                <a:cs typeface="Calibri"/>
              </a:rPr>
              <a:t> </a:t>
            </a:r>
            <a:r>
              <a:rPr sz="1400" spc="-5" dirty="0">
                <a:latin typeface="Calibri"/>
                <a:cs typeface="Calibri"/>
              </a:rPr>
              <a:t>i</a:t>
            </a:r>
            <a:r>
              <a:rPr sz="1400" spc="10" dirty="0">
                <a:latin typeface="Calibri"/>
                <a:cs typeface="Calibri"/>
              </a:rPr>
              <a:t> </a:t>
            </a:r>
            <a:r>
              <a:rPr sz="1400" spc="-5" dirty="0">
                <a:latin typeface="Calibri"/>
                <a:cs typeface="Calibri"/>
              </a:rPr>
              <a:t>=2,</a:t>
            </a:r>
            <a:r>
              <a:rPr sz="1400" spc="10" dirty="0">
                <a:latin typeface="Calibri"/>
                <a:cs typeface="Calibri"/>
              </a:rPr>
              <a:t> </a:t>
            </a:r>
            <a:r>
              <a:rPr sz="1400" spc="-20" dirty="0">
                <a:latin typeface="Calibri"/>
                <a:cs typeface="Calibri"/>
              </a:rPr>
              <a:t>therefore</a:t>
            </a:r>
            <a:r>
              <a:rPr sz="1400" spc="75" dirty="0">
                <a:latin typeface="Calibri"/>
                <a:cs typeface="Calibri"/>
              </a:rPr>
              <a:t> </a:t>
            </a:r>
            <a:r>
              <a:rPr sz="1400" spc="-5" dirty="0">
                <a:latin typeface="Calibri"/>
                <a:cs typeface="Calibri"/>
              </a:rPr>
              <a:t>(2</a:t>
            </a:r>
            <a:r>
              <a:rPr sz="1400" spc="15" dirty="0">
                <a:latin typeface="Calibri"/>
                <a:cs typeface="Calibri"/>
              </a:rPr>
              <a:t> </a:t>
            </a:r>
            <a:r>
              <a:rPr sz="1400" spc="-5" dirty="0">
                <a:latin typeface="Calibri"/>
                <a:cs typeface="Calibri"/>
              </a:rPr>
              <a:t>+ </a:t>
            </a:r>
            <a:r>
              <a:rPr sz="1400" spc="-10" dirty="0">
                <a:latin typeface="Calibri"/>
                <a:cs typeface="Calibri"/>
              </a:rPr>
              <a:t>1)</a:t>
            </a:r>
            <a:r>
              <a:rPr sz="1400" spc="10" dirty="0">
                <a:latin typeface="Calibri"/>
                <a:cs typeface="Calibri"/>
              </a:rPr>
              <a:t> </a:t>
            </a:r>
            <a:r>
              <a:rPr sz="1400" spc="-10" dirty="0">
                <a:latin typeface="Calibri"/>
                <a:cs typeface="Calibri"/>
              </a:rPr>
              <a:t>%</a:t>
            </a:r>
            <a:r>
              <a:rPr sz="1400" spc="5" dirty="0">
                <a:latin typeface="Calibri"/>
                <a:cs typeface="Calibri"/>
              </a:rPr>
              <a:t> </a:t>
            </a:r>
            <a:r>
              <a:rPr sz="1400" spc="-5" dirty="0">
                <a:latin typeface="Calibri"/>
                <a:cs typeface="Calibri"/>
              </a:rPr>
              <a:t>5</a:t>
            </a:r>
            <a:r>
              <a:rPr sz="1400" spc="15" dirty="0">
                <a:latin typeface="Calibri"/>
                <a:cs typeface="Calibri"/>
              </a:rPr>
              <a:t> </a:t>
            </a:r>
            <a:r>
              <a:rPr sz="1400" spc="-5" dirty="0">
                <a:latin typeface="Calibri"/>
                <a:cs typeface="Calibri"/>
              </a:rPr>
              <a:t>=</a:t>
            </a:r>
            <a:r>
              <a:rPr sz="1400" spc="5" dirty="0">
                <a:latin typeface="Calibri"/>
                <a:cs typeface="Calibri"/>
              </a:rPr>
              <a:t> </a:t>
            </a:r>
            <a:r>
              <a:rPr sz="1400" spc="-10" dirty="0">
                <a:latin typeface="Calibri"/>
                <a:cs typeface="Calibri"/>
              </a:rPr>
              <a:t>3)</a:t>
            </a:r>
            <a:r>
              <a:rPr sz="1400" spc="5" dirty="0">
                <a:latin typeface="Calibri"/>
                <a:cs typeface="Calibri"/>
              </a:rPr>
              <a:t> </a:t>
            </a:r>
            <a:r>
              <a:rPr sz="1400" spc="-10" dirty="0">
                <a:latin typeface="Calibri"/>
                <a:cs typeface="Calibri"/>
              </a:rPr>
              <a:t>and</a:t>
            </a:r>
            <a:r>
              <a:rPr sz="1400" spc="35" dirty="0">
                <a:latin typeface="Calibri"/>
                <a:cs typeface="Calibri"/>
              </a:rPr>
              <a:t> </a:t>
            </a:r>
            <a:r>
              <a:rPr sz="1400" spc="-15" dirty="0">
                <a:latin typeface="Calibri"/>
                <a:cs typeface="Calibri"/>
              </a:rPr>
              <a:t>reduces</a:t>
            </a:r>
            <a:r>
              <a:rPr sz="1400" spc="35" dirty="0">
                <a:latin typeface="Calibri"/>
                <a:cs typeface="Calibri"/>
              </a:rPr>
              <a:t> </a:t>
            </a:r>
            <a:r>
              <a:rPr sz="1400" spc="-15" dirty="0">
                <a:latin typeface="Calibri"/>
                <a:cs typeface="Calibri"/>
              </a:rPr>
              <a:t>semaphore</a:t>
            </a:r>
            <a:r>
              <a:rPr sz="1400" spc="80" dirty="0">
                <a:latin typeface="Calibri"/>
                <a:cs typeface="Calibri"/>
              </a:rPr>
              <a:t> </a:t>
            </a:r>
            <a:r>
              <a:rPr sz="1400" spc="-5" dirty="0">
                <a:latin typeface="Calibri"/>
                <a:cs typeface="Calibri"/>
              </a:rPr>
              <a:t>C3</a:t>
            </a:r>
            <a:r>
              <a:rPr sz="1400" spc="10" dirty="0">
                <a:latin typeface="Calibri"/>
                <a:cs typeface="Calibri"/>
              </a:rPr>
              <a:t> </a:t>
            </a:r>
            <a:r>
              <a:rPr sz="1400" spc="-25" dirty="0">
                <a:latin typeface="Calibri"/>
                <a:cs typeface="Calibri"/>
              </a:rPr>
              <a:t>to</a:t>
            </a:r>
            <a:r>
              <a:rPr sz="1400" spc="30" dirty="0">
                <a:latin typeface="Calibri"/>
                <a:cs typeface="Calibri"/>
              </a:rPr>
              <a:t> </a:t>
            </a:r>
            <a:r>
              <a:rPr sz="1400" spc="-10" dirty="0">
                <a:latin typeface="Calibri"/>
                <a:cs typeface="Calibri"/>
              </a:rPr>
              <a:t>0.</a:t>
            </a:r>
            <a:endParaRPr sz="1400">
              <a:latin typeface="Calibri"/>
              <a:cs typeface="Calibri"/>
            </a:endParaRPr>
          </a:p>
          <a:p>
            <a:pPr marL="12700" marR="5080" algn="just">
              <a:lnSpc>
                <a:spcPct val="100000"/>
              </a:lnSpc>
              <a:spcBef>
                <a:spcPts val="5"/>
              </a:spcBef>
            </a:pPr>
            <a:r>
              <a:rPr sz="1400" spc="-10" dirty="0">
                <a:latin typeface="Calibri"/>
                <a:cs typeface="Calibri"/>
              </a:rPr>
              <a:t>Hence the above </a:t>
            </a:r>
            <a:r>
              <a:rPr sz="1400" spc="-5" dirty="0">
                <a:latin typeface="Calibri"/>
                <a:cs typeface="Calibri"/>
              </a:rPr>
              <a:t>code </a:t>
            </a:r>
            <a:r>
              <a:rPr sz="1400" spc="-10" dirty="0">
                <a:latin typeface="Calibri"/>
                <a:cs typeface="Calibri"/>
              </a:rPr>
              <a:t>is </a:t>
            </a:r>
            <a:r>
              <a:rPr sz="1400" spc="-5" dirty="0">
                <a:latin typeface="Calibri"/>
                <a:cs typeface="Calibri"/>
              </a:rPr>
              <a:t>providing a </a:t>
            </a:r>
            <a:r>
              <a:rPr sz="1400" dirty="0">
                <a:latin typeface="Calibri"/>
                <a:cs typeface="Calibri"/>
              </a:rPr>
              <a:t>solution </a:t>
            </a:r>
            <a:r>
              <a:rPr sz="1400" spc="-25" dirty="0">
                <a:latin typeface="Calibri"/>
                <a:cs typeface="Calibri"/>
              </a:rPr>
              <a:t>to </a:t>
            </a:r>
            <a:r>
              <a:rPr sz="1400" spc="-10" dirty="0">
                <a:latin typeface="Calibri"/>
                <a:cs typeface="Calibri"/>
              </a:rPr>
              <a:t>the </a:t>
            </a:r>
            <a:r>
              <a:rPr sz="1400" spc="-5" dirty="0">
                <a:latin typeface="Calibri"/>
                <a:cs typeface="Calibri"/>
              </a:rPr>
              <a:t>dining philosopher </a:t>
            </a:r>
            <a:r>
              <a:rPr sz="1400" spc="-10" dirty="0">
                <a:latin typeface="Calibri"/>
                <a:cs typeface="Calibri"/>
              </a:rPr>
              <a:t>problem, </a:t>
            </a:r>
            <a:r>
              <a:rPr sz="1400" spc="-5" dirty="0">
                <a:latin typeface="Calibri"/>
                <a:cs typeface="Calibri"/>
              </a:rPr>
              <a:t>A philosopher can </a:t>
            </a:r>
            <a:r>
              <a:rPr sz="1400" dirty="0">
                <a:latin typeface="Calibri"/>
                <a:cs typeface="Calibri"/>
              </a:rPr>
              <a:t>only </a:t>
            </a:r>
            <a:r>
              <a:rPr sz="1400" spc="-5" dirty="0">
                <a:latin typeface="Calibri"/>
                <a:cs typeface="Calibri"/>
              </a:rPr>
              <a:t>eat </a:t>
            </a:r>
            <a:r>
              <a:rPr sz="1400" spc="-15" dirty="0">
                <a:latin typeface="Calibri"/>
                <a:cs typeface="Calibri"/>
              </a:rPr>
              <a:t>if </a:t>
            </a:r>
            <a:r>
              <a:rPr sz="1400" spc="-10" dirty="0">
                <a:latin typeface="Calibri"/>
                <a:cs typeface="Calibri"/>
              </a:rPr>
              <a:t> </a:t>
            </a:r>
            <a:r>
              <a:rPr sz="1400" spc="-5" dirty="0">
                <a:latin typeface="Calibri"/>
                <a:cs typeface="Calibri"/>
              </a:rPr>
              <a:t>both </a:t>
            </a:r>
            <a:r>
              <a:rPr sz="1400" spc="-10" dirty="0">
                <a:latin typeface="Calibri"/>
                <a:cs typeface="Calibri"/>
              </a:rPr>
              <a:t>immediate</a:t>
            </a:r>
            <a:r>
              <a:rPr sz="1400" spc="-5" dirty="0">
                <a:latin typeface="Calibri"/>
                <a:cs typeface="Calibri"/>
              </a:rPr>
              <a:t> left </a:t>
            </a:r>
            <a:r>
              <a:rPr sz="1400" spc="5" dirty="0">
                <a:latin typeface="Calibri"/>
                <a:cs typeface="Calibri"/>
              </a:rPr>
              <a:t>and </a:t>
            </a:r>
            <a:r>
              <a:rPr sz="1400" spc="-5" dirty="0">
                <a:latin typeface="Calibri"/>
                <a:cs typeface="Calibri"/>
              </a:rPr>
              <a:t>right </a:t>
            </a:r>
            <a:r>
              <a:rPr sz="1400" spc="-10" dirty="0">
                <a:latin typeface="Calibri"/>
                <a:cs typeface="Calibri"/>
              </a:rPr>
              <a:t>chopsticks</a:t>
            </a:r>
            <a:r>
              <a:rPr sz="1400" spc="295" dirty="0">
                <a:latin typeface="Calibri"/>
                <a:cs typeface="Calibri"/>
              </a:rPr>
              <a:t> </a:t>
            </a:r>
            <a:r>
              <a:rPr sz="1400" dirty="0">
                <a:latin typeface="Calibri"/>
                <a:cs typeface="Calibri"/>
              </a:rPr>
              <a:t>of </a:t>
            </a:r>
            <a:r>
              <a:rPr sz="1400" spc="-10" dirty="0">
                <a:latin typeface="Calibri"/>
                <a:cs typeface="Calibri"/>
              </a:rPr>
              <a:t>the </a:t>
            </a:r>
            <a:r>
              <a:rPr sz="1400" spc="-5" dirty="0">
                <a:latin typeface="Calibri"/>
                <a:cs typeface="Calibri"/>
              </a:rPr>
              <a:t>philosopher are available else</a:t>
            </a:r>
            <a:r>
              <a:rPr sz="1400" spc="305" dirty="0">
                <a:latin typeface="Calibri"/>
                <a:cs typeface="Calibri"/>
              </a:rPr>
              <a:t> </a:t>
            </a:r>
            <a:r>
              <a:rPr sz="1400" spc="-5" dirty="0">
                <a:latin typeface="Calibri"/>
                <a:cs typeface="Calibri"/>
              </a:rPr>
              <a:t>philosopher</a:t>
            </a:r>
            <a:r>
              <a:rPr sz="1400" spc="305" dirty="0">
                <a:latin typeface="Calibri"/>
                <a:cs typeface="Calibri"/>
              </a:rPr>
              <a:t> </a:t>
            </a:r>
            <a:r>
              <a:rPr sz="1400" spc="-5" dirty="0">
                <a:latin typeface="Calibri"/>
                <a:cs typeface="Calibri"/>
              </a:rPr>
              <a:t>needs </a:t>
            </a:r>
            <a:r>
              <a:rPr sz="1400" spc="-20" dirty="0">
                <a:latin typeface="Calibri"/>
                <a:cs typeface="Calibri"/>
              </a:rPr>
              <a:t>to</a:t>
            </a:r>
            <a:r>
              <a:rPr sz="1400" spc="280" dirty="0">
                <a:latin typeface="Calibri"/>
                <a:cs typeface="Calibri"/>
              </a:rPr>
              <a:t> </a:t>
            </a:r>
            <a:r>
              <a:rPr sz="1400" spc="-5" dirty="0">
                <a:latin typeface="Calibri"/>
                <a:cs typeface="Calibri"/>
              </a:rPr>
              <a:t>wait. </a:t>
            </a:r>
            <a:r>
              <a:rPr sz="1400" dirty="0">
                <a:latin typeface="Calibri"/>
                <a:cs typeface="Calibri"/>
              </a:rPr>
              <a:t> </a:t>
            </a:r>
            <a:r>
              <a:rPr sz="1400" spc="-5" dirty="0">
                <a:latin typeface="Calibri"/>
                <a:cs typeface="Calibri"/>
              </a:rPr>
              <a:t>Also</a:t>
            </a:r>
            <a:r>
              <a:rPr sz="1400" spc="40" dirty="0">
                <a:latin typeface="Calibri"/>
                <a:cs typeface="Calibri"/>
              </a:rPr>
              <a:t> </a:t>
            </a:r>
            <a:r>
              <a:rPr sz="1400" spc="-5" dirty="0">
                <a:latin typeface="Calibri"/>
                <a:cs typeface="Calibri"/>
              </a:rPr>
              <a:t>at</a:t>
            </a:r>
            <a:r>
              <a:rPr sz="1400" spc="10" dirty="0">
                <a:latin typeface="Calibri"/>
                <a:cs typeface="Calibri"/>
              </a:rPr>
              <a:t> </a:t>
            </a:r>
            <a:r>
              <a:rPr sz="1400" dirty="0">
                <a:latin typeface="Calibri"/>
                <a:cs typeface="Calibri"/>
              </a:rPr>
              <a:t>one</a:t>
            </a:r>
            <a:r>
              <a:rPr sz="1400" spc="35" dirty="0">
                <a:latin typeface="Calibri"/>
                <a:cs typeface="Calibri"/>
              </a:rPr>
              <a:t> </a:t>
            </a:r>
            <a:r>
              <a:rPr sz="1400" spc="-10" dirty="0">
                <a:latin typeface="Calibri"/>
                <a:cs typeface="Calibri"/>
              </a:rPr>
              <a:t>go</a:t>
            </a:r>
            <a:r>
              <a:rPr sz="1400" spc="65" dirty="0">
                <a:latin typeface="Calibri"/>
                <a:cs typeface="Calibri"/>
              </a:rPr>
              <a:t> </a:t>
            </a:r>
            <a:r>
              <a:rPr sz="1400" spc="-15" dirty="0">
                <a:latin typeface="Calibri"/>
                <a:cs typeface="Calibri"/>
              </a:rPr>
              <a:t>two</a:t>
            </a:r>
            <a:r>
              <a:rPr sz="1400" spc="60" dirty="0">
                <a:latin typeface="Calibri"/>
                <a:cs typeface="Calibri"/>
              </a:rPr>
              <a:t> </a:t>
            </a:r>
            <a:r>
              <a:rPr sz="1400" spc="-5" dirty="0">
                <a:latin typeface="Calibri"/>
                <a:cs typeface="Calibri"/>
              </a:rPr>
              <a:t>independent</a:t>
            </a:r>
            <a:r>
              <a:rPr sz="1400" spc="55" dirty="0">
                <a:latin typeface="Calibri"/>
                <a:cs typeface="Calibri"/>
              </a:rPr>
              <a:t> </a:t>
            </a:r>
            <a:r>
              <a:rPr sz="1400" spc="-5" dirty="0">
                <a:latin typeface="Calibri"/>
                <a:cs typeface="Calibri"/>
              </a:rPr>
              <a:t>philosophers</a:t>
            </a:r>
            <a:r>
              <a:rPr sz="1400" spc="35" dirty="0">
                <a:latin typeface="Calibri"/>
                <a:cs typeface="Calibri"/>
              </a:rPr>
              <a:t> </a:t>
            </a:r>
            <a:r>
              <a:rPr sz="1400" spc="-5" dirty="0">
                <a:latin typeface="Calibri"/>
                <a:cs typeface="Calibri"/>
              </a:rPr>
              <a:t>can</a:t>
            </a:r>
            <a:r>
              <a:rPr sz="1400" spc="20" dirty="0">
                <a:latin typeface="Calibri"/>
                <a:cs typeface="Calibri"/>
              </a:rPr>
              <a:t> </a:t>
            </a:r>
            <a:r>
              <a:rPr sz="1400" spc="-5" dirty="0">
                <a:latin typeface="Calibri"/>
                <a:cs typeface="Calibri"/>
              </a:rPr>
              <a:t>eat</a:t>
            </a:r>
            <a:r>
              <a:rPr sz="1400" spc="40" dirty="0">
                <a:latin typeface="Calibri"/>
                <a:cs typeface="Calibri"/>
              </a:rPr>
              <a:t> </a:t>
            </a:r>
            <a:r>
              <a:rPr sz="1400" spc="-5" dirty="0">
                <a:latin typeface="Calibri"/>
                <a:cs typeface="Calibri"/>
              </a:rPr>
              <a:t>simultaneously</a:t>
            </a:r>
            <a:r>
              <a:rPr sz="1400" spc="60" dirty="0">
                <a:latin typeface="Calibri"/>
                <a:cs typeface="Calibri"/>
              </a:rPr>
              <a:t> </a:t>
            </a:r>
            <a:r>
              <a:rPr sz="1400" spc="-5" dirty="0">
                <a:latin typeface="Calibri"/>
                <a:cs typeface="Calibri"/>
              </a:rPr>
              <a:t>(i.e.,</a:t>
            </a:r>
            <a:r>
              <a:rPr sz="1400" spc="40" dirty="0">
                <a:latin typeface="Calibri"/>
                <a:cs typeface="Calibri"/>
              </a:rPr>
              <a:t> </a:t>
            </a:r>
            <a:r>
              <a:rPr sz="1400" spc="-5" dirty="0">
                <a:latin typeface="Calibri"/>
                <a:cs typeface="Calibri"/>
              </a:rPr>
              <a:t>philosopher</a:t>
            </a:r>
            <a:r>
              <a:rPr sz="1400" spc="40" dirty="0">
                <a:latin typeface="Calibri"/>
                <a:cs typeface="Calibri"/>
              </a:rPr>
              <a:t> </a:t>
            </a:r>
            <a:r>
              <a:rPr sz="1400" b="1" spc="5" dirty="0">
                <a:latin typeface="Calibri"/>
                <a:cs typeface="Calibri"/>
              </a:rPr>
              <a:t>P0</a:t>
            </a:r>
            <a:r>
              <a:rPr sz="1400" b="1" spc="20" dirty="0">
                <a:latin typeface="Calibri"/>
                <a:cs typeface="Calibri"/>
              </a:rPr>
              <a:t> </a:t>
            </a:r>
            <a:r>
              <a:rPr sz="1400" b="1" spc="-5" dirty="0">
                <a:latin typeface="Calibri"/>
                <a:cs typeface="Calibri"/>
              </a:rPr>
              <a:t>and</a:t>
            </a:r>
            <a:r>
              <a:rPr sz="1400" b="1" spc="50" dirty="0">
                <a:latin typeface="Calibri"/>
                <a:cs typeface="Calibri"/>
              </a:rPr>
              <a:t> </a:t>
            </a:r>
            <a:r>
              <a:rPr sz="1400" b="1" spc="-5" dirty="0">
                <a:latin typeface="Calibri"/>
                <a:cs typeface="Calibri"/>
              </a:rPr>
              <a:t>P2,</a:t>
            </a:r>
            <a:r>
              <a:rPr sz="1400" b="1" spc="30" dirty="0">
                <a:latin typeface="Calibri"/>
                <a:cs typeface="Calibri"/>
              </a:rPr>
              <a:t> </a:t>
            </a:r>
            <a:r>
              <a:rPr sz="1400" b="1" spc="5" dirty="0">
                <a:latin typeface="Calibri"/>
                <a:cs typeface="Calibri"/>
              </a:rPr>
              <a:t>P1</a:t>
            </a:r>
            <a:r>
              <a:rPr sz="1400" b="1" spc="20" dirty="0">
                <a:latin typeface="Calibri"/>
                <a:cs typeface="Calibri"/>
              </a:rPr>
              <a:t> </a:t>
            </a:r>
            <a:r>
              <a:rPr sz="1400" b="1" spc="-5" dirty="0">
                <a:latin typeface="Calibri"/>
                <a:cs typeface="Calibri"/>
              </a:rPr>
              <a:t>and</a:t>
            </a:r>
            <a:r>
              <a:rPr sz="1400" b="1" spc="45" dirty="0">
                <a:latin typeface="Calibri"/>
                <a:cs typeface="Calibri"/>
              </a:rPr>
              <a:t> </a:t>
            </a:r>
            <a:r>
              <a:rPr sz="1400" b="1" spc="5" dirty="0">
                <a:latin typeface="Calibri"/>
                <a:cs typeface="Calibri"/>
              </a:rPr>
              <a:t>P3 </a:t>
            </a:r>
            <a:r>
              <a:rPr sz="1400" b="1" spc="-305" dirty="0">
                <a:latin typeface="Calibri"/>
                <a:cs typeface="Calibri"/>
              </a:rPr>
              <a:t> </a:t>
            </a:r>
            <a:r>
              <a:rPr sz="1400" b="1" spc="-10" dirty="0">
                <a:latin typeface="Calibri"/>
                <a:cs typeface="Calibri"/>
              </a:rPr>
              <a:t>&amp; </a:t>
            </a:r>
            <a:r>
              <a:rPr sz="1400" b="1" spc="-5" dirty="0">
                <a:latin typeface="Calibri"/>
                <a:cs typeface="Calibri"/>
              </a:rPr>
              <a:t>P2 and </a:t>
            </a:r>
            <a:r>
              <a:rPr sz="1400" b="1" spc="5" dirty="0">
                <a:latin typeface="Calibri"/>
                <a:cs typeface="Calibri"/>
              </a:rPr>
              <a:t>P4 </a:t>
            </a:r>
            <a:r>
              <a:rPr sz="1400" spc="-5" dirty="0">
                <a:latin typeface="Calibri"/>
                <a:cs typeface="Calibri"/>
              </a:rPr>
              <a:t>can eat simultaneously as </a:t>
            </a:r>
            <a:r>
              <a:rPr sz="1400" dirty="0">
                <a:latin typeface="Calibri"/>
                <a:cs typeface="Calibri"/>
              </a:rPr>
              <a:t>all </a:t>
            </a:r>
            <a:r>
              <a:rPr sz="1400" spc="-15" dirty="0">
                <a:latin typeface="Calibri"/>
                <a:cs typeface="Calibri"/>
              </a:rPr>
              <a:t>are </a:t>
            </a:r>
            <a:r>
              <a:rPr sz="1400" spc="-10" dirty="0">
                <a:latin typeface="Calibri"/>
                <a:cs typeface="Calibri"/>
              </a:rPr>
              <a:t>the </a:t>
            </a:r>
            <a:r>
              <a:rPr sz="1400" spc="-5" dirty="0">
                <a:latin typeface="Calibri"/>
                <a:cs typeface="Calibri"/>
              </a:rPr>
              <a:t>independent processes </a:t>
            </a:r>
            <a:r>
              <a:rPr sz="1400" spc="-10" dirty="0">
                <a:latin typeface="Calibri"/>
                <a:cs typeface="Calibri"/>
              </a:rPr>
              <a:t>and </a:t>
            </a:r>
            <a:r>
              <a:rPr sz="1400" spc="-5" dirty="0">
                <a:latin typeface="Calibri"/>
                <a:cs typeface="Calibri"/>
              </a:rPr>
              <a:t>they </a:t>
            </a:r>
            <a:r>
              <a:rPr sz="1400" spc="-15" dirty="0">
                <a:latin typeface="Calibri"/>
                <a:cs typeface="Calibri"/>
              </a:rPr>
              <a:t>are </a:t>
            </a:r>
            <a:r>
              <a:rPr sz="1400" spc="-10" dirty="0">
                <a:latin typeface="Calibri"/>
                <a:cs typeface="Calibri"/>
              </a:rPr>
              <a:t>following </a:t>
            </a:r>
            <a:r>
              <a:rPr sz="1400" spc="-5" dirty="0">
                <a:latin typeface="Calibri"/>
                <a:cs typeface="Calibri"/>
              </a:rPr>
              <a:t>the </a:t>
            </a:r>
            <a:r>
              <a:rPr sz="1400" spc="-10" dirty="0">
                <a:latin typeface="Calibri"/>
                <a:cs typeface="Calibri"/>
              </a:rPr>
              <a:t>above </a:t>
            </a:r>
            <a:r>
              <a:rPr sz="1400" spc="-5" dirty="0">
                <a:latin typeface="Calibri"/>
                <a:cs typeface="Calibri"/>
              </a:rPr>
              <a:t> </a:t>
            </a:r>
            <a:r>
              <a:rPr sz="1400" spc="-15" dirty="0">
                <a:latin typeface="Calibri"/>
                <a:cs typeface="Calibri"/>
              </a:rPr>
              <a:t>constraint</a:t>
            </a:r>
            <a:r>
              <a:rPr sz="1400" spc="55"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dining</a:t>
            </a:r>
            <a:r>
              <a:rPr sz="1400" spc="85" dirty="0">
                <a:latin typeface="Calibri"/>
                <a:cs typeface="Calibri"/>
              </a:rPr>
              <a:t> </a:t>
            </a:r>
            <a:r>
              <a:rPr sz="1400" spc="-10" dirty="0">
                <a:latin typeface="Calibri"/>
                <a:cs typeface="Calibri"/>
              </a:rPr>
              <a:t>philosopher</a:t>
            </a:r>
            <a:r>
              <a:rPr sz="1400" spc="95" dirty="0">
                <a:latin typeface="Calibri"/>
                <a:cs typeface="Calibri"/>
              </a:rPr>
              <a:t> </a:t>
            </a:r>
            <a:r>
              <a:rPr sz="1400" spc="-15" dirty="0">
                <a:latin typeface="Calibri"/>
                <a:cs typeface="Calibri"/>
              </a:rPr>
              <a:t>problem)</a:t>
            </a:r>
            <a:endParaRPr sz="140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6387" y="633425"/>
            <a:ext cx="8077834" cy="4720590"/>
          </a:xfrm>
          <a:prstGeom prst="rect">
            <a:avLst/>
          </a:prstGeom>
        </p:spPr>
        <p:txBody>
          <a:bodyPr vert="horz" wrap="square" lIns="0" tIns="12065" rIns="0" bIns="0" rtlCol="0">
            <a:spAutoFit/>
          </a:bodyPr>
          <a:lstStyle/>
          <a:p>
            <a:pPr marL="12700" algn="just">
              <a:lnSpc>
                <a:spcPct val="100000"/>
              </a:lnSpc>
              <a:spcBef>
                <a:spcPts val="95"/>
              </a:spcBef>
            </a:pPr>
            <a:r>
              <a:rPr sz="1400" spc="-15" dirty="0">
                <a:solidFill>
                  <a:srgbClr val="00AF50"/>
                </a:solidFill>
                <a:latin typeface="Calibri"/>
                <a:cs typeface="Calibri"/>
              </a:rPr>
              <a:t>The</a:t>
            </a:r>
            <a:r>
              <a:rPr sz="1400" spc="50" dirty="0">
                <a:solidFill>
                  <a:srgbClr val="00AF50"/>
                </a:solidFill>
                <a:latin typeface="Calibri"/>
                <a:cs typeface="Calibri"/>
              </a:rPr>
              <a:t> </a:t>
            </a:r>
            <a:r>
              <a:rPr sz="1400" spc="-15" dirty="0">
                <a:solidFill>
                  <a:srgbClr val="00AF50"/>
                </a:solidFill>
                <a:latin typeface="Calibri"/>
                <a:cs typeface="Calibri"/>
              </a:rPr>
              <a:t>drawback</a:t>
            </a:r>
            <a:r>
              <a:rPr sz="1400" spc="40" dirty="0">
                <a:solidFill>
                  <a:srgbClr val="00AF50"/>
                </a:solidFill>
                <a:latin typeface="Calibri"/>
                <a:cs typeface="Calibri"/>
              </a:rPr>
              <a:t> </a:t>
            </a:r>
            <a:r>
              <a:rPr sz="1400" dirty="0">
                <a:solidFill>
                  <a:srgbClr val="00AF50"/>
                </a:solidFill>
                <a:latin typeface="Calibri"/>
                <a:cs typeface="Calibri"/>
              </a:rPr>
              <a:t>of</a:t>
            </a:r>
            <a:r>
              <a:rPr sz="1400" spc="-25" dirty="0">
                <a:solidFill>
                  <a:srgbClr val="00AF50"/>
                </a:solidFill>
                <a:latin typeface="Calibri"/>
                <a:cs typeface="Calibri"/>
              </a:rPr>
              <a:t> </a:t>
            </a:r>
            <a:r>
              <a:rPr sz="1400" spc="-15" dirty="0">
                <a:solidFill>
                  <a:srgbClr val="00AF50"/>
                </a:solidFill>
                <a:latin typeface="Calibri"/>
                <a:cs typeface="Calibri"/>
              </a:rPr>
              <a:t>the</a:t>
            </a:r>
            <a:r>
              <a:rPr sz="1400" spc="45" dirty="0">
                <a:solidFill>
                  <a:srgbClr val="00AF50"/>
                </a:solidFill>
                <a:latin typeface="Calibri"/>
                <a:cs typeface="Calibri"/>
              </a:rPr>
              <a:t> </a:t>
            </a:r>
            <a:r>
              <a:rPr sz="1400" spc="-15" dirty="0">
                <a:solidFill>
                  <a:srgbClr val="00AF50"/>
                </a:solidFill>
                <a:latin typeface="Calibri"/>
                <a:cs typeface="Calibri"/>
              </a:rPr>
              <a:t>above</a:t>
            </a:r>
            <a:r>
              <a:rPr sz="1400" spc="25" dirty="0">
                <a:solidFill>
                  <a:srgbClr val="00AF50"/>
                </a:solidFill>
                <a:latin typeface="Calibri"/>
                <a:cs typeface="Calibri"/>
              </a:rPr>
              <a:t> </a:t>
            </a:r>
            <a:r>
              <a:rPr sz="1400" spc="-10" dirty="0">
                <a:solidFill>
                  <a:srgbClr val="00AF50"/>
                </a:solidFill>
                <a:latin typeface="Calibri"/>
                <a:cs typeface="Calibri"/>
              </a:rPr>
              <a:t>solution</a:t>
            </a:r>
            <a:r>
              <a:rPr sz="1400" spc="60" dirty="0">
                <a:solidFill>
                  <a:srgbClr val="00AF50"/>
                </a:solidFill>
                <a:latin typeface="Calibri"/>
                <a:cs typeface="Calibri"/>
              </a:rPr>
              <a:t> </a:t>
            </a:r>
            <a:r>
              <a:rPr sz="1400" dirty="0">
                <a:solidFill>
                  <a:srgbClr val="00AF50"/>
                </a:solidFill>
                <a:latin typeface="Calibri"/>
                <a:cs typeface="Calibri"/>
              </a:rPr>
              <a:t>of</a:t>
            </a:r>
            <a:r>
              <a:rPr sz="1400" spc="5" dirty="0">
                <a:solidFill>
                  <a:srgbClr val="00AF50"/>
                </a:solidFill>
                <a:latin typeface="Calibri"/>
                <a:cs typeface="Calibri"/>
              </a:rPr>
              <a:t> </a:t>
            </a:r>
            <a:r>
              <a:rPr sz="1400" spc="-15" dirty="0">
                <a:solidFill>
                  <a:srgbClr val="00AF50"/>
                </a:solidFill>
                <a:latin typeface="Calibri"/>
                <a:cs typeface="Calibri"/>
              </a:rPr>
              <a:t>the</a:t>
            </a:r>
            <a:r>
              <a:rPr sz="1400" spc="25" dirty="0">
                <a:solidFill>
                  <a:srgbClr val="00AF50"/>
                </a:solidFill>
                <a:latin typeface="Calibri"/>
                <a:cs typeface="Calibri"/>
              </a:rPr>
              <a:t> </a:t>
            </a:r>
            <a:r>
              <a:rPr sz="1400" spc="-15" dirty="0">
                <a:solidFill>
                  <a:srgbClr val="00AF50"/>
                </a:solidFill>
                <a:latin typeface="Calibri"/>
                <a:cs typeface="Calibri"/>
              </a:rPr>
              <a:t>dining</a:t>
            </a:r>
            <a:r>
              <a:rPr sz="1400" spc="90" dirty="0">
                <a:solidFill>
                  <a:srgbClr val="00AF50"/>
                </a:solidFill>
                <a:latin typeface="Calibri"/>
                <a:cs typeface="Calibri"/>
              </a:rPr>
              <a:t> </a:t>
            </a:r>
            <a:r>
              <a:rPr sz="1400" spc="-10" dirty="0">
                <a:solidFill>
                  <a:srgbClr val="00AF50"/>
                </a:solidFill>
                <a:latin typeface="Calibri"/>
                <a:cs typeface="Calibri"/>
              </a:rPr>
              <a:t>philosopher</a:t>
            </a:r>
            <a:r>
              <a:rPr sz="1400" spc="100" dirty="0">
                <a:solidFill>
                  <a:srgbClr val="00AF50"/>
                </a:solidFill>
                <a:latin typeface="Calibri"/>
                <a:cs typeface="Calibri"/>
              </a:rPr>
              <a:t> </a:t>
            </a:r>
            <a:r>
              <a:rPr sz="1400" spc="-15" dirty="0">
                <a:solidFill>
                  <a:srgbClr val="00AF50"/>
                </a:solidFill>
                <a:latin typeface="Calibri"/>
                <a:cs typeface="Calibri"/>
              </a:rPr>
              <a:t>problem</a:t>
            </a:r>
            <a:endParaRPr sz="1400">
              <a:latin typeface="Calibri"/>
              <a:cs typeface="Calibri"/>
            </a:endParaRPr>
          </a:p>
          <a:p>
            <a:pPr marL="12700" marR="9525" algn="just">
              <a:lnSpc>
                <a:spcPct val="100000"/>
              </a:lnSpc>
            </a:pPr>
            <a:r>
              <a:rPr sz="1400" spc="-10" dirty="0">
                <a:latin typeface="Calibri"/>
                <a:cs typeface="Calibri"/>
              </a:rPr>
              <a:t>From</a:t>
            </a:r>
            <a:r>
              <a:rPr sz="1400" spc="-5" dirty="0">
                <a:latin typeface="Calibri"/>
                <a:cs typeface="Calibri"/>
              </a:rPr>
              <a:t> </a:t>
            </a:r>
            <a:r>
              <a:rPr sz="1400" spc="-10" dirty="0">
                <a:latin typeface="Calibri"/>
                <a:cs typeface="Calibri"/>
              </a:rPr>
              <a:t>the</a:t>
            </a:r>
            <a:r>
              <a:rPr sz="1400" spc="-5" dirty="0">
                <a:latin typeface="Calibri"/>
                <a:cs typeface="Calibri"/>
              </a:rPr>
              <a:t> </a:t>
            </a:r>
            <a:r>
              <a:rPr sz="1400" dirty="0">
                <a:latin typeface="Calibri"/>
                <a:cs typeface="Calibri"/>
              </a:rPr>
              <a:t>above</a:t>
            </a:r>
            <a:r>
              <a:rPr sz="1400" spc="5" dirty="0">
                <a:latin typeface="Calibri"/>
                <a:cs typeface="Calibri"/>
              </a:rPr>
              <a:t> </a:t>
            </a:r>
            <a:r>
              <a:rPr sz="1400" dirty="0">
                <a:latin typeface="Calibri"/>
                <a:cs typeface="Calibri"/>
              </a:rPr>
              <a:t>solution</a:t>
            </a:r>
            <a:r>
              <a:rPr sz="1400" spc="5"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dining</a:t>
            </a:r>
            <a:r>
              <a:rPr sz="1400" dirty="0">
                <a:latin typeface="Calibri"/>
                <a:cs typeface="Calibri"/>
              </a:rPr>
              <a:t> </a:t>
            </a:r>
            <a:r>
              <a:rPr sz="1400" spc="-5" dirty="0">
                <a:latin typeface="Calibri"/>
                <a:cs typeface="Calibri"/>
              </a:rPr>
              <a:t>philosopher</a:t>
            </a:r>
            <a:r>
              <a:rPr sz="1400" dirty="0">
                <a:latin typeface="Calibri"/>
                <a:cs typeface="Calibri"/>
              </a:rPr>
              <a:t> </a:t>
            </a:r>
            <a:r>
              <a:rPr sz="1400" spc="-10" dirty="0">
                <a:latin typeface="Calibri"/>
                <a:cs typeface="Calibri"/>
              </a:rPr>
              <a:t>problem,</a:t>
            </a:r>
            <a:r>
              <a:rPr sz="1400" spc="-5" dirty="0">
                <a:latin typeface="Calibri"/>
                <a:cs typeface="Calibri"/>
              </a:rPr>
              <a:t> </a:t>
            </a:r>
            <a:r>
              <a:rPr sz="1400" spc="-25" dirty="0">
                <a:latin typeface="Calibri"/>
                <a:cs typeface="Calibri"/>
              </a:rPr>
              <a:t>we</a:t>
            </a:r>
            <a:r>
              <a:rPr sz="1400" spc="-20" dirty="0">
                <a:latin typeface="Calibri"/>
                <a:cs typeface="Calibri"/>
              </a:rPr>
              <a:t> have</a:t>
            </a:r>
            <a:r>
              <a:rPr sz="1400" spc="-15" dirty="0">
                <a:latin typeface="Calibri"/>
                <a:cs typeface="Calibri"/>
              </a:rPr>
              <a:t> </a:t>
            </a:r>
            <a:r>
              <a:rPr sz="1400" spc="-10" dirty="0">
                <a:latin typeface="Calibri"/>
                <a:cs typeface="Calibri"/>
              </a:rPr>
              <a:t>proved</a:t>
            </a:r>
            <a:r>
              <a:rPr sz="1400" spc="-5" dirty="0">
                <a:latin typeface="Calibri"/>
                <a:cs typeface="Calibri"/>
              </a:rPr>
              <a:t> that</a:t>
            </a:r>
            <a:r>
              <a:rPr sz="1400" dirty="0">
                <a:latin typeface="Calibri"/>
                <a:cs typeface="Calibri"/>
              </a:rPr>
              <a:t> </a:t>
            </a:r>
            <a:r>
              <a:rPr sz="1400" spc="-15" dirty="0">
                <a:latin typeface="Calibri"/>
                <a:cs typeface="Calibri"/>
              </a:rPr>
              <a:t>no</a:t>
            </a:r>
            <a:r>
              <a:rPr sz="1400" spc="-10" dirty="0">
                <a:latin typeface="Calibri"/>
                <a:cs typeface="Calibri"/>
              </a:rPr>
              <a:t> </a:t>
            </a:r>
            <a:r>
              <a:rPr sz="1400" spc="-15" dirty="0">
                <a:latin typeface="Calibri"/>
                <a:cs typeface="Calibri"/>
              </a:rPr>
              <a:t>two</a:t>
            </a:r>
            <a:r>
              <a:rPr sz="1400" spc="-10" dirty="0">
                <a:latin typeface="Calibri"/>
                <a:cs typeface="Calibri"/>
              </a:rPr>
              <a:t> </a:t>
            </a:r>
            <a:r>
              <a:rPr sz="1400" spc="-5" dirty="0">
                <a:latin typeface="Calibri"/>
                <a:cs typeface="Calibri"/>
              </a:rPr>
              <a:t>neighboring </a:t>
            </a:r>
            <a:r>
              <a:rPr sz="1400" dirty="0">
                <a:latin typeface="Calibri"/>
                <a:cs typeface="Calibri"/>
              </a:rPr>
              <a:t> </a:t>
            </a:r>
            <a:r>
              <a:rPr sz="1400" spc="-10" dirty="0">
                <a:latin typeface="Calibri"/>
                <a:cs typeface="Calibri"/>
              </a:rPr>
              <a:t>philosophers </a:t>
            </a:r>
            <a:r>
              <a:rPr sz="1400" spc="-5" dirty="0">
                <a:latin typeface="Calibri"/>
                <a:cs typeface="Calibri"/>
              </a:rPr>
              <a:t>can </a:t>
            </a:r>
            <a:r>
              <a:rPr sz="1400" dirty="0">
                <a:latin typeface="Calibri"/>
                <a:cs typeface="Calibri"/>
              </a:rPr>
              <a:t>eat </a:t>
            </a:r>
            <a:r>
              <a:rPr sz="1400" spc="-15" dirty="0">
                <a:latin typeface="Calibri"/>
                <a:cs typeface="Calibri"/>
              </a:rPr>
              <a:t>at</a:t>
            </a:r>
            <a:r>
              <a:rPr sz="1400" spc="-10" dirty="0">
                <a:latin typeface="Calibri"/>
                <a:cs typeface="Calibri"/>
              </a:rPr>
              <a:t> </a:t>
            </a:r>
            <a:r>
              <a:rPr sz="1400" spc="-15" dirty="0">
                <a:latin typeface="Calibri"/>
                <a:cs typeface="Calibri"/>
              </a:rPr>
              <a:t>the</a:t>
            </a:r>
            <a:r>
              <a:rPr sz="1400" spc="-10" dirty="0">
                <a:latin typeface="Calibri"/>
                <a:cs typeface="Calibri"/>
              </a:rPr>
              <a:t> same</a:t>
            </a:r>
            <a:r>
              <a:rPr sz="1400" spc="295" dirty="0">
                <a:latin typeface="Calibri"/>
                <a:cs typeface="Calibri"/>
              </a:rPr>
              <a:t> </a:t>
            </a:r>
            <a:r>
              <a:rPr sz="1400" spc="-5" dirty="0">
                <a:latin typeface="Calibri"/>
                <a:cs typeface="Calibri"/>
              </a:rPr>
              <a:t>point </a:t>
            </a:r>
            <a:r>
              <a:rPr sz="1400" spc="-10" dirty="0">
                <a:latin typeface="Calibri"/>
                <a:cs typeface="Calibri"/>
              </a:rPr>
              <a:t>in time.</a:t>
            </a:r>
            <a:r>
              <a:rPr sz="1400" spc="295" dirty="0">
                <a:latin typeface="Calibri"/>
                <a:cs typeface="Calibri"/>
              </a:rPr>
              <a:t> </a:t>
            </a:r>
            <a:r>
              <a:rPr sz="1400" spc="-5" dirty="0">
                <a:latin typeface="Calibri"/>
                <a:cs typeface="Calibri"/>
              </a:rPr>
              <a:t>The </a:t>
            </a:r>
            <a:r>
              <a:rPr sz="1400" spc="-10" dirty="0">
                <a:latin typeface="Calibri"/>
                <a:cs typeface="Calibri"/>
              </a:rPr>
              <a:t>drawback </a:t>
            </a:r>
            <a:r>
              <a:rPr sz="1400" spc="-5" dirty="0">
                <a:latin typeface="Calibri"/>
                <a:cs typeface="Calibri"/>
              </a:rPr>
              <a:t>of </a:t>
            </a:r>
            <a:r>
              <a:rPr sz="1400" spc="-10" dirty="0">
                <a:latin typeface="Calibri"/>
                <a:cs typeface="Calibri"/>
              </a:rPr>
              <a:t>the </a:t>
            </a:r>
            <a:r>
              <a:rPr sz="1400" spc="-5" dirty="0">
                <a:latin typeface="Calibri"/>
                <a:cs typeface="Calibri"/>
              </a:rPr>
              <a:t>above </a:t>
            </a:r>
            <a:r>
              <a:rPr sz="1400" dirty="0">
                <a:latin typeface="Calibri"/>
                <a:cs typeface="Calibri"/>
              </a:rPr>
              <a:t>solution </a:t>
            </a:r>
            <a:r>
              <a:rPr sz="1400" spc="-10" dirty="0">
                <a:latin typeface="Calibri"/>
                <a:cs typeface="Calibri"/>
              </a:rPr>
              <a:t>is</a:t>
            </a:r>
            <a:r>
              <a:rPr sz="1400" spc="295" dirty="0">
                <a:latin typeface="Calibri"/>
                <a:cs typeface="Calibri"/>
              </a:rPr>
              <a:t> </a:t>
            </a:r>
            <a:r>
              <a:rPr sz="1400" spc="-5" dirty="0">
                <a:latin typeface="Calibri"/>
                <a:cs typeface="Calibri"/>
              </a:rPr>
              <a:t>that </a:t>
            </a:r>
            <a:r>
              <a:rPr sz="1400" spc="-10" dirty="0">
                <a:latin typeface="Calibri"/>
                <a:cs typeface="Calibri"/>
              </a:rPr>
              <a:t>this </a:t>
            </a:r>
            <a:r>
              <a:rPr sz="1400" dirty="0">
                <a:latin typeface="Calibri"/>
                <a:cs typeface="Calibri"/>
              </a:rPr>
              <a:t>solution </a:t>
            </a:r>
            <a:r>
              <a:rPr sz="1400" spc="5" dirty="0">
                <a:latin typeface="Calibri"/>
                <a:cs typeface="Calibri"/>
              </a:rPr>
              <a:t>can </a:t>
            </a:r>
            <a:r>
              <a:rPr sz="1400" spc="10" dirty="0">
                <a:latin typeface="Calibri"/>
                <a:cs typeface="Calibri"/>
              </a:rPr>
              <a:t> </a:t>
            </a:r>
            <a:r>
              <a:rPr sz="1400" dirty="0">
                <a:latin typeface="Calibri"/>
                <a:cs typeface="Calibri"/>
              </a:rPr>
              <a:t>lead </a:t>
            </a:r>
            <a:r>
              <a:rPr sz="1400" spc="-25" dirty="0">
                <a:latin typeface="Calibri"/>
                <a:cs typeface="Calibri"/>
              </a:rPr>
              <a:t>to </a:t>
            </a:r>
            <a:r>
              <a:rPr sz="1400" spc="-5" dirty="0">
                <a:latin typeface="Calibri"/>
                <a:cs typeface="Calibri"/>
              </a:rPr>
              <a:t>a deadlock condition. </a:t>
            </a:r>
            <a:r>
              <a:rPr sz="1400" spc="-10" dirty="0">
                <a:latin typeface="Calibri"/>
                <a:cs typeface="Calibri"/>
              </a:rPr>
              <a:t>This </a:t>
            </a:r>
            <a:r>
              <a:rPr sz="1400" spc="-5" dirty="0">
                <a:latin typeface="Calibri"/>
                <a:cs typeface="Calibri"/>
              </a:rPr>
              <a:t>situation happens </a:t>
            </a:r>
            <a:r>
              <a:rPr sz="1400" spc="-10" dirty="0">
                <a:solidFill>
                  <a:srgbClr val="FF0000"/>
                </a:solidFill>
                <a:latin typeface="Calibri"/>
                <a:cs typeface="Calibri"/>
              </a:rPr>
              <a:t>if </a:t>
            </a:r>
            <a:r>
              <a:rPr sz="1400" dirty="0">
                <a:solidFill>
                  <a:srgbClr val="FF0000"/>
                </a:solidFill>
                <a:latin typeface="Calibri"/>
                <a:cs typeface="Calibri"/>
              </a:rPr>
              <a:t>all </a:t>
            </a:r>
            <a:r>
              <a:rPr sz="1400" spc="-10" dirty="0">
                <a:solidFill>
                  <a:srgbClr val="FF0000"/>
                </a:solidFill>
                <a:latin typeface="Calibri"/>
                <a:cs typeface="Calibri"/>
              </a:rPr>
              <a:t>the philosophers pick their </a:t>
            </a:r>
            <a:r>
              <a:rPr sz="1400" spc="-15" dirty="0">
                <a:solidFill>
                  <a:srgbClr val="FF0000"/>
                </a:solidFill>
                <a:latin typeface="Calibri"/>
                <a:cs typeface="Calibri"/>
              </a:rPr>
              <a:t>left </a:t>
            </a:r>
            <a:r>
              <a:rPr sz="1400" spc="-5" dirty="0">
                <a:solidFill>
                  <a:srgbClr val="FF0000"/>
                </a:solidFill>
                <a:latin typeface="Calibri"/>
                <a:cs typeface="Calibri"/>
              </a:rPr>
              <a:t>chopstick at </a:t>
            </a:r>
            <a:r>
              <a:rPr sz="1400" spc="-10" dirty="0">
                <a:solidFill>
                  <a:srgbClr val="FF0000"/>
                </a:solidFill>
                <a:latin typeface="Calibri"/>
                <a:cs typeface="Calibri"/>
              </a:rPr>
              <a:t>the </a:t>
            </a:r>
            <a:r>
              <a:rPr sz="1400" spc="-5" dirty="0">
                <a:solidFill>
                  <a:srgbClr val="FF0000"/>
                </a:solidFill>
                <a:latin typeface="Calibri"/>
                <a:cs typeface="Calibri"/>
              </a:rPr>
              <a:t>same </a:t>
            </a:r>
            <a:r>
              <a:rPr sz="1400" dirty="0">
                <a:solidFill>
                  <a:srgbClr val="FF0000"/>
                </a:solidFill>
                <a:latin typeface="Calibri"/>
                <a:cs typeface="Calibri"/>
              </a:rPr>
              <a:t> </a:t>
            </a:r>
            <a:r>
              <a:rPr sz="1400" spc="-10" dirty="0">
                <a:solidFill>
                  <a:srgbClr val="FF0000"/>
                </a:solidFill>
                <a:latin typeface="Calibri"/>
                <a:cs typeface="Calibri"/>
              </a:rPr>
              <a:t>time,</a:t>
            </a:r>
            <a:r>
              <a:rPr sz="1400" spc="30" dirty="0">
                <a:solidFill>
                  <a:srgbClr val="FF0000"/>
                </a:solidFill>
                <a:latin typeface="Calibri"/>
                <a:cs typeface="Calibri"/>
              </a:rPr>
              <a:t> </a:t>
            </a:r>
            <a:r>
              <a:rPr sz="1400" spc="-10" dirty="0">
                <a:solidFill>
                  <a:srgbClr val="FF0000"/>
                </a:solidFill>
                <a:latin typeface="Calibri"/>
                <a:cs typeface="Calibri"/>
              </a:rPr>
              <a:t>which</a:t>
            </a:r>
            <a:r>
              <a:rPr sz="1400" spc="60" dirty="0">
                <a:solidFill>
                  <a:srgbClr val="FF0000"/>
                </a:solidFill>
                <a:latin typeface="Calibri"/>
                <a:cs typeface="Calibri"/>
              </a:rPr>
              <a:t> </a:t>
            </a:r>
            <a:r>
              <a:rPr sz="1400" spc="-10" dirty="0">
                <a:solidFill>
                  <a:srgbClr val="FF0000"/>
                </a:solidFill>
                <a:latin typeface="Calibri"/>
                <a:cs typeface="Calibri"/>
              </a:rPr>
              <a:t>leads</a:t>
            </a:r>
            <a:r>
              <a:rPr sz="1400" spc="30" dirty="0">
                <a:solidFill>
                  <a:srgbClr val="FF0000"/>
                </a:solidFill>
                <a:latin typeface="Calibri"/>
                <a:cs typeface="Calibri"/>
              </a:rPr>
              <a:t> </a:t>
            </a:r>
            <a:r>
              <a:rPr sz="1400" spc="-25" dirty="0">
                <a:solidFill>
                  <a:srgbClr val="FF0000"/>
                </a:solidFill>
                <a:latin typeface="Calibri"/>
                <a:cs typeface="Calibri"/>
              </a:rPr>
              <a:t>to</a:t>
            </a:r>
            <a:r>
              <a:rPr sz="1400" spc="25" dirty="0">
                <a:solidFill>
                  <a:srgbClr val="FF0000"/>
                </a:solidFill>
                <a:latin typeface="Calibri"/>
                <a:cs typeface="Calibri"/>
              </a:rPr>
              <a:t> </a:t>
            </a:r>
            <a:r>
              <a:rPr sz="1400" spc="-15" dirty="0">
                <a:solidFill>
                  <a:srgbClr val="FF0000"/>
                </a:solidFill>
                <a:latin typeface="Calibri"/>
                <a:cs typeface="Calibri"/>
              </a:rPr>
              <a:t>the</a:t>
            </a:r>
            <a:r>
              <a:rPr sz="1400" spc="45" dirty="0">
                <a:solidFill>
                  <a:srgbClr val="FF0000"/>
                </a:solidFill>
                <a:latin typeface="Calibri"/>
                <a:cs typeface="Calibri"/>
              </a:rPr>
              <a:t> </a:t>
            </a:r>
            <a:r>
              <a:rPr sz="1400" spc="-10" dirty="0">
                <a:solidFill>
                  <a:srgbClr val="FF0000"/>
                </a:solidFill>
                <a:latin typeface="Calibri"/>
                <a:cs typeface="Calibri"/>
              </a:rPr>
              <a:t>condition</a:t>
            </a:r>
            <a:r>
              <a:rPr sz="1400" spc="40" dirty="0">
                <a:solidFill>
                  <a:srgbClr val="FF0000"/>
                </a:solidFill>
                <a:latin typeface="Calibri"/>
                <a:cs typeface="Calibri"/>
              </a:rPr>
              <a:t> </a:t>
            </a:r>
            <a:r>
              <a:rPr sz="1400" spc="-5" dirty="0">
                <a:solidFill>
                  <a:srgbClr val="FF0000"/>
                </a:solidFill>
                <a:latin typeface="Calibri"/>
                <a:cs typeface="Calibri"/>
              </a:rPr>
              <a:t>of</a:t>
            </a:r>
            <a:r>
              <a:rPr sz="1400" spc="5" dirty="0">
                <a:solidFill>
                  <a:srgbClr val="FF0000"/>
                </a:solidFill>
                <a:latin typeface="Calibri"/>
                <a:cs typeface="Calibri"/>
              </a:rPr>
              <a:t> </a:t>
            </a:r>
            <a:r>
              <a:rPr sz="1400" spc="-10" dirty="0">
                <a:solidFill>
                  <a:srgbClr val="FF0000"/>
                </a:solidFill>
                <a:latin typeface="Calibri"/>
                <a:cs typeface="Calibri"/>
              </a:rPr>
              <a:t>deadlock</a:t>
            </a:r>
            <a:r>
              <a:rPr sz="1400" spc="35" dirty="0">
                <a:solidFill>
                  <a:srgbClr val="FF0000"/>
                </a:solidFill>
                <a:latin typeface="Calibri"/>
                <a:cs typeface="Calibri"/>
              </a:rPr>
              <a:t> </a:t>
            </a:r>
            <a:r>
              <a:rPr sz="1400" spc="-10" dirty="0">
                <a:solidFill>
                  <a:srgbClr val="FF0000"/>
                </a:solidFill>
                <a:latin typeface="Calibri"/>
                <a:cs typeface="Calibri"/>
              </a:rPr>
              <a:t>and</a:t>
            </a:r>
            <a:r>
              <a:rPr sz="1400" spc="35" dirty="0">
                <a:solidFill>
                  <a:srgbClr val="FF0000"/>
                </a:solidFill>
                <a:latin typeface="Calibri"/>
                <a:cs typeface="Calibri"/>
              </a:rPr>
              <a:t> </a:t>
            </a:r>
            <a:r>
              <a:rPr sz="1400" spc="-15" dirty="0">
                <a:solidFill>
                  <a:srgbClr val="FF0000"/>
                </a:solidFill>
                <a:latin typeface="Calibri"/>
                <a:cs typeface="Calibri"/>
              </a:rPr>
              <a:t>none</a:t>
            </a:r>
            <a:r>
              <a:rPr sz="1400" spc="30" dirty="0">
                <a:solidFill>
                  <a:srgbClr val="FF0000"/>
                </a:solidFill>
                <a:latin typeface="Calibri"/>
                <a:cs typeface="Calibri"/>
              </a:rPr>
              <a:t> </a:t>
            </a:r>
            <a:r>
              <a:rPr sz="1400" spc="-5" dirty="0">
                <a:solidFill>
                  <a:srgbClr val="FF0000"/>
                </a:solidFill>
                <a:latin typeface="Calibri"/>
                <a:cs typeface="Calibri"/>
              </a:rPr>
              <a:t>of</a:t>
            </a:r>
            <a:r>
              <a:rPr sz="1400" spc="-25" dirty="0">
                <a:solidFill>
                  <a:srgbClr val="FF0000"/>
                </a:solidFill>
                <a:latin typeface="Calibri"/>
                <a:cs typeface="Calibri"/>
              </a:rPr>
              <a:t> </a:t>
            </a:r>
            <a:r>
              <a:rPr sz="1400" spc="-15" dirty="0">
                <a:solidFill>
                  <a:srgbClr val="FF0000"/>
                </a:solidFill>
                <a:latin typeface="Calibri"/>
                <a:cs typeface="Calibri"/>
              </a:rPr>
              <a:t>the</a:t>
            </a:r>
            <a:r>
              <a:rPr sz="1400" spc="45" dirty="0">
                <a:solidFill>
                  <a:srgbClr val="FF0000"/>
                </a:solidFill>
                <a:latin typeface="Calibri"/>
                <a:cs typeface="Calibri"/>
              </a:rPr>
              <a:t> </a:t>
            </a:r>
            <a:r>
              <a:rPr sz="1400" spc="-15" dirty="0">
                <a:solidFill>
                  <a:srgbClr val="FF0000"/>
                </a:solidFill>
                <a:latin typeface="Calibri"/>
                <a:cs typeface="Calibri"/>
              </a:rPr>
              <a:t>philosophers</a:t>
            </a:r>
            <a:r>
              <a:rPr sz="1400" spc="110" dirty="0">
                <a:solidFill>
                  <a:srgbClr val="FF0000"/>
                </a:solidFill>
                <a:latin typeface="Calibri"/>
                <a:cs typeface="Calibri"/>
              </a:rPr>
              <a:t> </a:t>
            </a:r>
            <a:r>
              <a:rPr sz="1400" spc="-5" dirty="0">
                <a:solidFill>
                  <a:srgbClr val="FF0000"/>
                </a:solidFill>
                <a:latin typeface="Calibri"/>
                <a:cs typeface="Calibri"/>
              </a:rPr>
              <a:t>can</a:t>
            </a:r>
            <a:r>
              <a:rPr sz="1400" spc="-15" dirty="0">
                <a:solidFill>
                  <a:srgbClr val="FF0000"/>
                </a:solidFill>
                <a:latin typeface="Calibri"/>
                <a:cs typeface="Calibri"/>
              </a:rPr>
              <a:t> eat</a:t>
            </a:r>
            <a:r>
              <a:rPr sz="1400" spc="-15" dirty="0">
                <a:latin typeface="Calibri"/>
                <a:cs typeface="Calibri"/>
              </a:rPr>
              <a:t>.</a:t>
            </a:r>
            <a:endParaRPr sz="1400">
              <a:latin typeface="Calibri"/>
              <a:cs typeface="Calibri"/>
            </a:endParaRPr>
          </a:p>
          <a:p>
            <a:pPr marL="12700" algn="just">
              <a:lnSpc>
                <a:spcPct val="100000"/>
              </a:lnSpc>
              <a:spcBef>
                <a:spcPts val="5"/>
              </a:spcBef>
            </a:pPr>
            <a:r>
              <a:rPr sz="1400" spc="-70" dirty="0">
                <a:latin typeface="Calibri"/>
                <a:cs typeface="Calibri"/>
              </a:rPr>
              <a:t>To</a:t>
            </a:r>
            <a:r>
              <a:rPr sz="1400" spc="5" dirty="0">
                <a:latin typeface="Calibri"/>
                <a:cs typeface="Calibri"/>
              </a:rPr>
              <a:t> </a:t>
            </a:r>
            <a:r>
              <a:rPr sz="1400" spc="-15" dirty="0">
                <a:latin typeface="Calibri"/>
                <a:cs typeface="Calibri"/>
              </a:rPr>
              <a:t>avoid</a:t>
            </a:r>
            <a:r>
              <a:rPr sz="1400" spc="30" dirty="0">
                <a:latin typeface="Calibri"/>
                <a:cs typeface="Calibri"/>
              </a:rPr>
              <a:t> </a:t>
            </a:r>
            <a:r>
              <a:rPr sz="1400" spc="-10" dirty="0">
                <a:latin typeface="Calibri"/>
                <a:cs typeface="Calibri"/>
              </a:rPr>
              <a:t>deadlock,</a:t>
            </a:r>
            <a:r>
              <a:rPr sz="1400" spc="60" dirty="0">
                <a:latin typeface="Calibri"/>
                <a:cs typeface="Calibri"/>
              </a:rPr>
              <a:t> </a:t>
            </a:r>
            <a:r>
              <a:rPr sz="1400" spc="-5" dirty="0">
                <a:latin typeface="Calibri"/>
                <a:cs typeface="Calibri"/>
              </a:rPr>
              <a:t>some</a:t>
            </a:r>
            <a:r>
              <a:rPr sz="1400"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the</a:t>
            </a:r>
            <a:r>
              <a:rPr sz="1400" spc="20" dirty="0">
                <a:latin typeface="Calibri"/>
                <a:cs typeface="Calibri"/>
              </a:rPr>
              <a:t> </a:t>
            </a:r>
            <a:r>
              <a:rPr sz="1400" spc="-10" dirty="0">
                <a:latin typeface="Calibri"/>
                <a:cs typeface="Calibri"/>
              </a:rPr>
              <a:t>solutions</a:t>
            </a:r>
            <a:r>
              <a:rPr sz="1400" spc="80" dirty="0">
                <a:latin typeface="Calibri"/>
                <a:cs typeface="Calibri"/>
              </a:rPr>
              <a:t> </a:t>
            </a:r>
            <a:r>
              <a:rPr sz="1400" spc="-15" dirty="0">
                <a:latin typeface="Calibri"/>
                <a:cs typeface="Calibri"/>
              </a:rPr>
              <a:t>are</a:t>
            </a:r>
            <a:r>
              <a:rPr sz="1400" spc="20" dirty="0">
                <a:latin typeface="Calibri"/>
                <a:cs typeface="Calibri"/>
              </a:rPr>
              <a:t> </a:t>
            </a:r>
            <a:r>
              <a:rPr sz="1400" spc="-5" dirty="0">
                <a:latin typeface="Calibri"/>
                <a:cs typeface="Calibri"/>
              </a:rPr>
              <a:t>as</a:t>
            </a:r>
            <a:r>
              <a:rPr sz="1400" dirty="0">
                <a:latin typeface="Calibri"/>
                <a:cs typeface="Calibri"/>
              </a:rPr>
              <a:t> </a:t>
            </a:r>
            <a:r>
              <a:rPr sz="1400" spc="-15" dirty="0">
                <a:latin typeface="Calibri"/>
                <a:cs typeface="Calibri"/>
              </a:rPr>
              <a:t>follows</a:t>
            </a:r>
            <a:r>
              <a:rPr sz="1400" spc="25" dirty="0">
                <a:latin typeface="Calibri"/>
                <a:cs typeface="Calibri"/>
              </a:rPr>
              <a:t> </a:t>
            </a:r>
            <a:r>
              <a:rPr sz="1400" spc="-5" dirty="0">
                <a:latin typeface="Calibri"/>
                <a:cs typeface="Calibri"/>
              </a:rPr>
              <a:t>-</a:t>
            </a:r>
            <a:endParaRPr sz="1400">
              <a:latin typeface="Calibri"/>
              <a:cs typeface="Calibri"/>
            </a:endParaRPr>
          </a:p>
          <a:p>
            <a:pPr marL="299085" marR="6985" indent="-287020" algn="just">
              <a:lnSpc>
                <a:spcPct val="100000"/>
              </a:lnSpc>
              <a:buFont typeface="Microsoft Sans Serif"/>
              <a:buChar char="•"/>
              <a:tabLst>
                <a:tab pos="339090" algn="l"/>
              </a:tabLst>
            </a:pPr>
            <a:r>
              <a:rPr dirty="0"/>
              <a:t>	</a:t>
            </a:r>
            <a:r>
              <a:rPr sz="1400" spc="-10" dirty="0">
                <a:latin typeface="Calibri"/>
                <a:cs typeface="Calibri"/>
              </a:rPr>
              <a:t>Maximum number</a:t>
            </a:r>
            <a:r>
              <a:rPr sz="1400" spc="-5" dirty="0">
                <a:latin typeface="Calibri"/>
                <a:cs typeface="Calibri"/>
              </a:rPr>
              <a:t> </a:t>
            </a:r>
            <a:r>
              <a:rPr sz="1400" dirty="0">
                <a:latin typeface="Calibri"/>
                <a:cs typeface="Calibri"/>
              </a:rPr>
              <a:t>of </a:t>
            </a:r>
            <a:r>
              <a:rPr sz="1400" spc="-10" dirty="0">
                <a:latin typeface="Calibri"/>
                <a:cs typeface="Calibri"/>
              </a:rPr>
              <a:t>philosophers</a:t>
            </a:r>
            <a:r>
              <a:rPr sz="1400" spc="-5" dirty="0">
                <a:latin typeface="Calibri"/>
                <a:cs typeface="Calibri"/>
              </a:rPr>
              <a:t> on </a:t>
            </a:r>
            <a:r>
              <a:rPr sz="1400" dirty="0">
                <a:latin typeface="Calibri"/>
                <a:cs typeface="Calibri"/>
              </a:rPr>
              <a:t>the </a:t>
            </a:r>
            <a:r>
              <a:rPr sz="1400" spc="-10" dirty="0">
                <a:latin typeface="Calibri"/>
                <a:cs typeface="Calibri"/>
              </a:rPr>
              <a:t>table </a:t>
            </a:r>
            <a:r>
              <a:rPr sz="1400" dirty="0">
                <a:latin typeface="Calibri"/>
                <a:cs typeface="Calibri"/>
              </a:rPr>
              <a:t>should </a:t>
            </a:r>
            <a:r>
              <a:rPr sz="1400" spc="-10" dirty="0">
                <a:latin typeface="Calibri"/>
                <a:cs typeface="Calibri"/>
              </a:rPr>
              <a:t>not </a:t>
            </a:r>
            <a:r>
              <a:rPr sz="1400" dirty="0">
                <a:latin typeface="Calibri"/>
                <a:cs typeface="Calibri"/>
              </a:rPr>
              <a:t>be </a:t>
            </a:r>
            <a:r>
              <a:rPr sz="1400" spc="-10" dirty="0">
                <a:latin typeface="Calibri"/>
                <a:cs typeface="Calibri"/>
              </a:rPr>
              <a:t>more</a:t>
            </a:r>
            <a:r>
              <a:rPr sz="1400" spc="295" dirty="0">
                <a:latin typeface="Calibri"/>
                <a:cs typeface="Calibri"/>
              </a:rPr>
              <a:t> </a:t>
            </a:r>
            <a:r>
              <a:rPr sz="1400" spc="-5" dirty="0">
                <a:latin typeface="Calibri"/>
                <a:cs typeface="Calibri"/>
              </a:rPr>
              <a:t>than </a:t>
            </a:r>
            <a:r>
              <a:rPr sz="1400" spc="-35" dirty="0">
                <a:latin typeface="Calibri"/>
                <a:cs typeface="Calibri"/>
              </a:rPr>
              <a:t>four,</a:t>
            </a:r>
            <a:r>
              <a:rPr sz="1400" spc="245" dirty="0">
                <a:latin typeface="Calibri"/>
                <a:cs typeface="Calibri"/>
              </a:rPr>
              <a:t> </a:t>
            </a:r>
            <a:r>
              <a:rPr sz="1400" dirty="0">
                <a:latin typeface="Calibri"/>
                <a:cs typeface="Calibri"/>
              </a:rPr>
              <a:t>in </a:t>
            </a:r>
            <a:r>
              <a:rPr sz="1400" spc="-10" dirty="0">
                <a:latin typeface="Calibri"/>
                <a:cs typeface="Calibri"/>
              </a:rPr>
              <a:t>this</a:t>
            </a:r>
            <a:r>
              <a:rPr sz="1400" spc="295" dirty="0">
                <a:latin typeface="Calibri"/>
                <a:cs typeface="Calibri"/>
              </a:rPr>
              <a:t> </a:t>
            </a:r>
            <a:r>
              <a:rPr sz="1400" spc="-5" dirty="0">
                <a:latin typeface="Calibri"/>
                <a:cs typeface="Calibri"/>
              </a:rPr>
              <a:t>case, chopstick </a:t>
            </a:r>
            <a:r>
              <a:rPr sz="1400" spc="5" dirty="0">
                <a:latin typeface="Calibri"/>
                <a:cs typeface="Calibri"/>
              </a:rPr>
              <a:t>C4 </a:t>
            </a:r>
            <a:r>
              <a:rPr sz="1400" spc="10" dirty="0">
                <a:latin typeface="Calibri"/>
                <a:cs typeface="Calibri"/>
              </a:rPr>
              <a:t> </a:t>
            </a:r>
            <a:r>
              <a:rPr sz="1400" spc="-10" dirty="0">
                <a:latin typeface="Calibri"/>
                <a:cs typeface="Calibri"/>
              </a:rPr>
              <a:t>will</a:t>
            </a:r>
            <a:r>
              <a:rPr sz="1400" spc="-5" dirty="0">
                <a:latin typeface="Calibri"/>
                <a:cs typeface="Calibri"/>
              </a:rPr>
              <a:t> </a:t>
            </a:r>
            <a:r>
              <a:rPr sz="1400" spc="-15" dirty="0">
                <a:latin typeface="Calibri"/>
                <a:cs typeface="Calibri"/>
              </a:rPr>
              <a:t>be</a:t>
            </a:r>
            <a:r>
              <a:rPr sz="1400" spc="285" dirty="0">
                <a:latin typeface="Calibri"/>
                <a:cs typeface="Calibri"/>
              </a:rPr>
              <a:t> </a:t>
            </a:r>
            <a:r>
              <a:rPr sz="1400" spc="-5" dirty="0">
                <a:latin typeface="Calibri"/>
                <a:cs typeface="Calibri"/>
              </a:rPr>
              <a:t>available </a:t>
            </a:r>
            <a:r>
              <a:rPr sz="1400" spc="-10" dirty="0">
                <a:latin typeface="Calibri"/>
                <a:cs typeface="Calibri"/>
              </a:rPr>
              <a:t>for </a:t>
            </a:r>
            <a:r>
              <a:rPr sz="1400" spc="-5" dirty="0">
                <a:latin typeface="Calibri"/>
                <a:cs typeface="Calibri"/>
              </a:rPr>
              <a:t>philosopher P3, so </a:t>
            </a:r>
            <a:r>
              <a:rPr sz="1400" spc="5" dirty="0">
                <a:latin typeface="Calibri"/>
                <a:cs typeface="Calibri"/>
              </a:rPr>
              <a:t>P3 </a:t>
            </a:r>
            <a:r>
              <a:rPr sz="1400" spc="-10" dirty="0">
                <a:latin typeface="Calibri"/>
                <a:cs typeface="Calibri"/>
              </a:rPr>
              <a:t>will start </a:t>
            </a:r>
            <a:r>
              <a:rPr sz="1400" dirty="0">
                <a:latin typeface="Calibri"/>
                <a:cs typeface="Calibri"/>
              </a:rPr>
              <a:t>eating </a:t>
            </a:r>
            <a:r>
              <a:rPr sz="1400" spc="-5" dirty="0">
                <a:latin typeface="Calibri"/>
                <a:cs typeface="Calibri"/>
              </a:rPr>
              <a:t>and after </a:t>
            </a:r>
            <a:r>
              <a:rPr sz="1400" spc="-10" dirty="0">
                <a:latin typeface="Calibri"/>
                <a:cs typeface="Calibri"/>
              </a:rPr>
              <a:t>the </a:t>
            </a:r>
            <a:r>
              <a:rPr sz="1400" dirty="0">
                <a:latin typeface="Calibri"/>
                <a:cs typeface="Calibri"/>
              </a:rPr>
              <a:t>finish of </a:t>
            </a:r>
            <a:r>
              <a:rPr sz="1400" spc="-5" dirty="0">
                <a:latin typeface="Calibri"/>
                <a:cs typeface="Calibri"/>
              </a:rPr>
              <a:t>his eating</a:t>
            </a:r>
            <a:r>
              <a:rPr sz="1400" spc="305" dirty="0">
                <a:latin typeface="Calibri"/>
                <a:cs typeface="Calibri"/>
              </a:rPr>
              <a:t> </a:t>
            </a:r>
            <a:r>
              <a:rPr sz="1400" spc="-10" dirty="0">
                <a:latin typeface="Calibri"/>
                <a:cs typeface="Calibri"/>
              </a:rPr>
              <a:t>procedure, </a:t>
            </a:r>
            <a:r>
              <a:rPr sz="1400" spc="-15" dirty="0">
                <a:latin typeface="Calibri"/>
                <a:cs typeface="Calibri"/>
              </a:rPr>
              <a:t>he </a:t>
            </a:r>
            <a:r>
              <a:rPr sz="1400" spc="-10" dirty="0">
                <a:latin typeface="Calibri"/>
                <a:cs typeface="Calibri"/>
              </a:rPr>
              <a:t> will </a:t>
            </a:r>
            <a:r>
              <a:rPr sz="1400" dirty="0">
                <a:latin typeface="Calibri"/>
                <a:cs typeface="Calibri"/>
              </a:rPr>
              <a:t>put </a:t>
            </a:r>
            <a:r>
              <a:rPr sz="1400" spc="-5" dirty="0">
                <a:latin typeface="Calibri"/>
                <a:cs typeface="Calibri"/>
              </a:rPr>
              <a:t>down his both </a:t>
            </a:r>
            <a:r>
              <a:rPr sz="1400" spc="-10" dirty="0">
                <a:latin typeface="Calibri"/>
                <a:cs typeface="Calibri"/>
              </a:rPr>
              <a:t>the </a:t>
            </a:r>
            <a:r>
              <a:rPr sz="1400" spc="-5" dirty="0">
                <a:latin typeface="Calibri"/>
                <a:cs typeface="Calibri"/>
              </a:rPr>
              <a:t>chopstick </a:t>
            </a:r>
            <a:r>
              <a:rPr sz="1400" spc="5" dirty="0">
                <a:latin typeface="Calibri"/>
                <a:cs typeface="Calibri"/>
              </a:rPr>
              <a:t>C3 </a:t>
            </a:r>
            <a:r>
              <a:rPr sz="1400" spc="-5" dirty="0">
                <a:latin typeface="Calibri"/>
                <a:cs typeface="Calibri"/>
              </a:rPr>
              <a:t>and </a:t>
            </a:r>
            <a:r>
              <a:rPr sz="1400" dirty="0">
                <a:latin typeface="Calibri"/>
                <a:cs typeface="Calibri"/>
              </a:rPr>
              <a:t>C4, </a:t>
            </a:r>
            <a:r>
              <a:rPr sz="1400" spc="-5" dirty="0">
                <a:latin typeface="Calibri"/>
                <a:cs typeface="Calibri"/>
              </a:rPr>
              <a:t>i.e. semaphore </a:t>
            </a:r>
            <a:r>
              <a:rPr sz="1400" spc="5" dirty="0">
                <a:latin typeface="Calibri"/>
                <a:cs typeface="Calibri"/>
              </a:rPr>
              <a:t>C3 and </a:t>
            </a:r>
            <a:r>
              <a:rPr sz="1400" spc="-5" dirty="0">
                <a:latin typeface="Calibri"/>
                <a:cs typeface="Calibri"/>
              </a:rPr>
              <a:t>C4 will now </a:t>
            </a:r>
            <a:r>
              <a:rPr sz="1400" spc="-15" dirty="0">
                <a:latin typeface="Calibri"/>
                <a:cs typeface="Calibri"/>
              </a:rPr>
              <a:t>be </a:t>
            </a:r>
            <a:r>
              <a:rPr sz="1400" spc="-5" dirty="0">
                <a:latin typeface="Calibri"/>
                <a:cs typeface="Calibri"/>
              </a:rPr>
              <a:t>incremented </a:t>
            </a:r>
            <a:r>
              <a:rPr sz="1400" spc="-25" dirty="0">
                <a:latin typeface="Calibri"/>
                <a:cs typeface="Calibri"/>
              </a:rPr>
              <a:t>to</a:t>
            </a:r>
            <a:r>
              <a:rPr sz="1400" spc="265" dirty="0">
                <a:latin typeface="Calibri"/>
                <a:cs typeface="Calibri"/>
              </a:rPr>
              <a:t> </a:t>
            </a:r>
            <a:r>
              <a:rPr sz="1400" spc="-10" dirty="0">
                <a:latin typeface="Calibri"/>
                <a:cs typeface="Calibri"/>
              </a:rPr>
              <a:t>1. </a:t>
            </a:r>
            <a:r>
              <a:rPr sz="1400" spc="-5" dirty="0">
                <a:latin typeface="Calibri"/>
                <a:cs typeface="Calibri"/>
              </a:rPr>
              <a:t> </a:t>
            </a:r>
            <a:r>
              <a:rPr sz="1400" spc="-10" dirty="0">
                <a:latin typeface="Calibri"/>
                <a:cs typeface="Calibri"/>
              </a:rPr>
              <a:t>Now </a:t>
            </a:r>
            <a:r>
              <a:rPr sz="1400" spc="-5" dirty="0">
                <a:latin typeface="Calibri"/>
                <a:cs typeface="Calibri"/>
              </a:rPr>
              <a:t>philosopher </a:t>
            </a:r>
            <a:r>
              <a:rPr sz="1400" spc="5" dirty="0">
                <a:latin typeface="Calibri"/>
                <a:cs typeface="Calibri"/>
              </a:rPr>
              <a:t>P2 </a:t>
            </a:r>
            <a:r>
              <a:rPr sz="1400" spc="-5" dirty="0">
                <a:latin typeface="Calibri"/>
                <a:cs typeface="Calibri"/>
              </a:rPr>
              <a:t>which </a:t>
            </a:r>
            <a:r>
              <a:rPr sz="1400" spc="-20" dirty="0">
                <a:latin typeface="Calibri"/>
                <a:cs typeface="Calibri"/>
              </a:rPr>
              <a:t>was</a:t>
            </a:r>
            <a:r>
              <a:rPr sz="1400" spc="275" dirty="0">
                <a:latin typeface="Calibri"/>
                <a:cs typeface="Calibri"/>
              </a:rPr>
              <a:t> </a:t>
            </a:r>
            <a:r>
              <a:rPr sz="1400" dirty="0">
                <a:latin typeface="Calibri"/>
                <a:cs typeface="Calibri"/>
              </a:rPr>
              <a:t>holding </a:t>
            </a:r>
            <a:r>
              <a:rPr sz="1400" spc="-5" dirty="0">
                <a:latin typeface="Calibri"/>
                <a:cs typeface="Calibri"/>
              </a:rPr>
              <a:t>chopstick </a:t>
            </a:r>
            <a:r>
              <a:rPr sz="1400" spc="5" dirty="0">
                <a:latin typeface="Calibri"/>
                <a:cs typeface="Calibri"/>
              </a:rPr>
              <a:t>C2 </a:t>
            </a:r>
            <a:r>
              <a:rPr sz="1400" spc="-5" dirty="0">
                <a:latin typeface="Calibri"/>
                <a:cs typeface="Calibri"/>
              </a:rPr>
              <a:t>will </a:t>
            </a:r>
            <a:r>
              <a:rPr sz="1400" dirty="0">
                <a:latin typeface="Calibri"/>
                <a:cs typeface="Calibri"/>
              </a:rPr>
              <a:t>also </a:t>
            </a:r>
            <a:r>
              <a:rPr sz="1400" spc="-20" dirty="0">
                <a:latin typeface="Calibri"/>
                <a:cs typeface="Calibri"/>
              </a:rPr>
              <a:t>have </a:t>
            </a:r>
            <a:r>
              <a:rPr sz="1400" spc="-5" dirty="0">
                <a:latin typeface="Calibri"/>
                <a:cs typeface="Calibri"/>
              </a:rPr>
              <a:t>chopstick </a:t>
            </a:r>
            <a:r>
              <a:rPr sz="1400" spc="5" dirty="0">
                <a:latin typeface="Calibri"/>
                <a:cs typeface="Calibri"/>
              </a:rPr>
              <a:t>C3 </a:t>
            </a:r>
            <a:r>
              <a:rPr sz="1400" spc="-5" dirty="0">
                <a:latin typeface="Calibri"/>
                <a:cs typeface="Calibri"/>
              </a:rPr>
              <a:t>available, hence </a:t>
            </a:r>
            <a:r>
              <a:rPr sz="1400" spc="-10" dirty="0">
                <a:latin typeface="Calibri"/>
                <a:cs typeface="Calibri"/>
              </a:rPr>
              <a:t>similarly, </a:t>
            </a:r>
            <a:r>
              <a:rPr sz="1400" spc="-5" dirty="0">
                <a:latin typeface="Calibri"/>
                <a:cs typeface="Calibri"/>
              </a:rPr>
              <a:t> </a:t>
            </a:r>
            <a:r>
              <a:rPr sz="1400" spc="-15" dirty="0">
                <a:latin typeface="Calibri"/>
                <a:cs typeface="Calibri"/>
              </a:rPr>
              <a:t>he</a:t>
            </a:r>
            <a:r>
              <a:rPr sz="1400" spc="20" dirty="0">
                <a:latin typeface="Calibri"/>
                <a:cs typeface="Calibri"/>
              </a:rPr>
              <a:t> </a:t>
            </a:r>
            <a:r>
              <a:rPr sz="1400" spc="-15" dirty="0">
                <a:latin typeface="Calibri"/>
                <a:cs typeface="Calibri"/>
              </a:rPr>
              <a:t>will</a:t>
            </a:r>
            <a:r>
              <a:rPr sz="1400" spc="30" dirty="0">
                <a:latin typeface="Calibri"/>
                <a:cs typeface="Calibri"/>
              </a:rPr>
              <a:t> </a:t>
            </a:r>
            <a:r>
              <a:rPr sz="1400" spc="-15" dirty="0">
                <a:latin typeface="Calibri"/>
                <a:cs typeface="Calibri"/>
              </a:rPr>
              <a:t>put</a:t>
            </a:r>
            <a:r>
              <a:rPr sz="1400" spc="50" dirty="0">
                <a:latin typeface="Calibri"/>
                <a:cs typeface="Calibri"/>
              </a:rPr>
              <a:t> </a:t>
            </a:r>
            <a:r>
              <a:rPr sz="1400" spc="-10" dirty="0">
                <a:latin typeface="Calibri"/>
                <a:cs typeface="Calibri"/>
              </a:rPr>
              <a:t>down</a:t>
            </a:r>
            <a:r>
              <a:rPr sz="1400" spc="10" dirty="0">
                <a:latin typeface="Calibri"/>
                <a:cs typeface="Calibri"/>
              </a:rPr>
              <a:t> </a:t>
            </a:r>
            <a:r>
              <a:rPr sz="1400" spc="-15" dirty="0">
                <a:latin typeface="Calibri"/>
                <a:cs typeface="Calibri"/>
              </a:rPr>
              <a:t>his</a:t>
            </a:r>
            <a:r>
              <a:rPr sz="1400" spc="25" dirty="0">
                <a:latin typeface="Calibri"/>
                <a:cs typeface="Calibri"/>
              </a:rPr>
              <a:t> </a:t>
            </a:r>
            <a:r>
              <a:rPr sz="1400" spc="-10" dirty="0">
                <a:latin typeface="Calibri"/>
                <a:cs typeface="Calibri"/>
              </a:rPr>
              <a:t>chopstick</a:t>
            </a:r>
            <a:r>
              <a:rPr sz="1400" spc="35" dirty="0">
                <a:latin typeface="Calibri"/>
                <a:cs typeface="Calibri"/>
              </a:rPr>
              <a:t> </a:t>
            </a:r>
            <a:r>
              <a:rPr sz="1400" spc="-10" dirty="0">
                <a:latin typeface="Calibri"/>
                <a:cs typeface="Calibri"/>
              </a:rPr>
              <a:t>after</a:t>
            </a:r>
            <a:r>
              <a:rPr sz="1400" spc="45" dirty="0">
                <a:latin typeface="Calibri"/>
                <a:cs typeface="Calibri"/>
              </a:rPr>
              <a:t> </a:t>
            </a:r>
            <a:r>
              <a:rPr sz="1400" spc="-15" dirty="0">
                <a:latin typeface="Calibri"/>
                <a:cs typeface="Calibri"/>
              </a:rPr>
              <a:t>eating</a:t>
            </a:r>
            <a:r>
              <a:rPr sz="1400" spc="55" dirty="0">
                <a:latin typeface="Calibri"/>
                <a:cs typeface="Calibri"/>
              </a:rPr>
              <a:t> </a:t>
            </a:r>
            <a:r>
              <a:rPr sz="1400" spc="-10" dirty="0">
                <a:latin typeface="Calibri"/>
                <a:cs typeface="Calibri"/>
              </a:rPr>
              <a:t>and</a:t>
            </a:r>
            <a:r>
              <a:rPr sz="1400" spc="30" dirty="0">
                <a:latin typeface="Calibri"/>
                <a:cs typeface="Calibri"/>
              </a:rPr>
              <a:t> </a:t>
            </a:r>
            <a:r>
              <a:rPr sz="1400" spc="-10" dirty="0">
                <a:latin typeface="Calibri"/>
                <a:cs typeface="Calibri"/>
              </a:rPr>
              <a:t>enable</a:t>
            </a:r>
            <a:r>
              <a:rPr sz="1400" spc="45" dirty="0">
                <a:latin typeface="Calibri"/>
                <a:cs typeface="Calibri"/>
              </a:rPr>
              <a:t> </a:t>
            </a:r>
            <a:r>
              <a:rPr sz="1400" spc="-10" dirty="0">
                <a:latin typeface="Calibri"/>
                <a:cs typeface="Calibri"/>
              </a:rPr>
              <a:t>other</a:t>
            </a:r>
            <a:r>
              <a:rPr sz="1400" spc="40" dirty="0">
                <a:latin typeface="Calibri"/>
                <a:cs typeface="Calibri"/>
              </a:rPr>
              <a:t> </a:t>
            </a:r>
            <a:r>
              <a:rPr sz="1400" spc="-15" dirty="0">
                <a:latin typeface="Calibri"/>
                <a:cs typeface="Calibri"/>
              </a:rPr>
              <a:t>philosophers</a:t>
            </a:r>
            <a:r>
              <a:rPr sz="1400" spc="100" dirty="0">
                <a:latin typeface="Calibri"/>
                <a:cs typeface="Calibri"/>
              </a:rPr>
              <a:t> </a:t>
            </a:r>
            <a:r>
              <a:rPr sz="1400" spc="-20" dirty="0">
                <a:latin typeface="Calibri"/>
                <a:cs typeface="Calibri"/>
              </a:rPr>
              <a:t>to</a:t>
            </a:r>
            <a:r>
              <a:rPr sz="1400" spc="30" dirty="0">
                <a:latin typeface="Calibri"/>
                <a:cs typeface="Calibri"/>
              </a:rPr>
              <a:t> </a:t>
            </a:r>
            <a:r>
              <a:rPr sz="1400" spc="-15" dirty="0">
                <a:latin typeface="Calibri"/>
                <a:cs typeface="Calibri"/>
              </a:rPr>
              <a:t>eat.</a:t>
            </a:r>
            <a:endParaRPr sz="1400">
              <a:latin typeface="Calibri"/>
              <a:cs typeface="Calibri"/>
            </a:endParaRPr>
          </a:p>
          <a:p>
            <a:pPr marL="299085" marR="10795" indent="-287020" algn="just">
              <a:lnSpc>
                <a:spcPct val="100000"/>
              </a:lnSpc>
              <a:spcBef>
                <a:spcPts val="5"/>
              </a:spcBef>
              <a:buFont typeface="Microsoft Sans Serif"/>
              <a:buChar char="•"/>
              <a:tabLst>
                <a:tab pos="299720" algn="l"/>
              </a:tabLst>
            </a:pPr>
            <a:r>
              <a:rPr sz="1400" spc="-5" dirty="0">
                <a:latin typeface="Calibri"/>
                <a:cs typeface="Calibri"/>
              </a:rPr>
              <a:t>A philosopher at </a:t>
            </a:r>
            <a:r>
              <a:rPr sz="1400" spc="5" dirty="0">
                <a:latin typeface="Calibri"/>
                <a:cs typeface="Calibri"/>
              </a:rPr>
              <a:t>an </a:t>
            </a:r>
            <a:r>
              <a:rPr sz="1400" spc="-5" dirty="0">
                <a:latin typeface="Calibri"/>
                <a:cs typeface="Calibri"/>
              </a:rPr>
              <a:t>even position should </a:t>
            </a:r>
            <a:r>
              <a:rPr sz="1400" dirty="0">
                <a:latin typeface="Calibri"/>
                <a:cs typeface="Calibri"/>
              </a:rPr>
              <a:t>pick </a:t>
            </a:r>
            <a:r>
              <a:rPr sz="1400" spc="-5" dirty="0">
                <a:latin typeface="Calibri"/>
                <a:cs typeface="Calibri"/>
              </a:rPr>
              <a:t>the right chopstick and </a:t>
            </a:r>
            <a:r>
              <a:rPr sz="1400" dirty="0">
                <a:latin typeface="Calibri"/>
                <a:cs typeface="Calibri"/>
              </a:rPr>
              <a:t>then </a:t>
            </a:r>
            <a:r>
              <a:rPr sz="1400" spc="-5" dirty="0">
                <a:latin typeface="Calibri"/>
                <a:cs typeface="Calibri"/>
              </a:rPr>
              <a:t>the</a:t>
            </a:r>
            <a:r>
              <a:rPr sz="1400" dirty="0">
                <a:latin typeface="Calibri"/>
                <a:cs typeface="Calibri"/>
              </a:rPr>
              <a:t> </a:t>
            </a:r>
            <a:r>
              <a:rPr sz="1400" spc="-5" dirty="0">
                <a:latin typeface="Calibri"/>
                <a:cs typeface="Calibri"/>
              </a:rPr>
              <a:t>left chopstick while</a:t>
            </a:r>
            <a:r>
              <a:rPr sz="1400" dirty="0">
                <a:latin typeface="Calibri"/>
                <a:cs typeface="Calibri"/>
              </a:rPr>
              <a:t> </a:t>
            </a:r>
            <a:r>
              <a:rPr sz="1400" spc="-5" dirty="0">
                <a:latin typeface="Calibri"/>
                <a:cs typeface="Calibri"/>
              </a:rPr>
              <a:t>a </a:t>
            </a:r>
            <a:r>
              <a:rPr sz="1400" dirty="0">
                <a:latin typeface="Calibri"/>
                <a:cs typeface="Calibri"/>
              </a:rPr>
              <a:t> </a:t>
            </a:r>
            <a:r>
              <a:rPr sz="1400" spc="-10" dirty="0">
                <a:latin typeface="Calibri"/>
                <a:cs typeface="Calibri"/>
              </a:rPr>
              <a:t>philosopher</a:t>
            </a:r>
            <a:r>
              <a:rPr sz="1400" spc="95" dirty="0">
                <a:latin typeface="Calibri"/>
                <a:cs typeface="Calibri"/>
              </a:rPr>
              <a:t> </a:t>
            </a:r>
            <a:r>
              <a:rPr sz="1400" spc="-15" dirty="0">
                <a:latin typeface="Calibri"/>
                <a:cs typeface="Calibri"/>
              </a:rPr>
              <a:t>at</a:t>
            </a:r>
            <a:r>
              <a:rPr sz="1400" spc="5" dirty="0">
                <a:latin typeface="Calibri"/>
                <a:cs typeface="Calibri"/>
              </a:rPr>
              <a:t> </a:t>
            </a:r>
            <a:r>
              <a:rPr sz="1400" spc="-5" dirty="0">
                <a:latin typeface="Calibri"/>
                <a:cs typeface="Calibri"/>
              </a:rPr>
              <a:t>an</a:t>
            </a:r>
            <a:r>
              <a:rPr sz="1400" spc="5" dirty="0">
                <a:latin typeface="Calibri"/>
                <a:cs typeface="Calibri"/>
              </a:rPr>
              <a:t> </a:t>
            </a:r>
            <a:r>
              <a:rPr sz="1400" spc="-10" dirty="0">
                <a:latin typeface="Calibri"/>
                <a:cs typeface="Calibri"/>
              </a:rPr>
              <a:t>odd</a:t>
            </a:r>
            <a:r>
              <a:rPr sz="1400" spc="15" dirty="0">
                <a:latin typeface="Calibri"/>
                <a:cs typeface="Calibri"/>
              </a:rPr>
              <a:t> </a:t>
            </a:r>
            <a:r>
              <a:rPr sz="1400" spc="-10" dirty="0">
                <a:latin typeface="Calibri"/>
                <a:cs typeface="Calibri"/>
              </a:rPr>
              <a:t>position</a:t>
            </a:r>
            <a:r>
              <a:rPr sz="1400" spc="60" dirty="0">
                <a:latin typeface="Calibri"/>
                <a:cs typeface="Calibri"/>
              </a:rPr>
              <a:t> </a:t>
            </a:r>
            <a:r>
              <a:rPr sz="1400" spc="-10" dirty="0">
                <a:latin typeface="Calibri"/>
                <a:cs typeface="Calibri"/>
              </a:rPr>
              <a:t>should</a:t>
            </a:r>
            <a:r>
              <a:rPr sz="1400" spc="30" dirty="0">
                <a:latin typeface="Calibri"/>
                <a:cs typeface="Calibri"/>
              </a:rPr>
              <a:t> </a:t>
            </a:r>
            <a:r>
              <a:rPr sz="1400" spc="-10" dirty="0">
                <a:latin typeface="Calibri"/>
                <a:cs typeface="Calibri"/>
              </a:rPr>
              <a:t>pick</a:t>
            </a:r>
            <a:r>
              <a:rPr sz="1400" spc="35" dirty="0">
                <a:latin typeface="Calibri"/>
                <a:cs typeface="Calibri"/>
              </a:rPr>
              <a:t> </a:t>
            </a:r>
            <a:r>
              <a:rPr sz="1400" spc="-15" dirty="0">
                <a:latin typeface="Calibri"/>
                <a:cs typeface="Calibri"/>
              </a:rPr>
              <a:t>the</a:t>
            </a:r>
            <a:r>
              <a:rPr sz="1400" spc="50" dirty="0">
                <a:latin typeface="Calibri"/>
                <a:cs typeface="Calibri"/>
              </a:rPr>
              <a:t> </a:t>
            </a:r>
            <a:r>
              <a:rPr sz="1400" spc="-15" dirty="0">
                <a:latin typeface="Calibri"/>
                <a:cs typeface="Calibri"/>
              </a:rPr>
              <a:t>left</a:t>
            </a:r>
            <a:r>
              <a:rPr sz="1400" spc="10" dirty="0">
                <a:latin typeface="Calibri"/>
                <a:cs typeface="Calibri"/>
              </a:rPr>
              <a:t> </a:t>
            </a:r>
            <a:r>
              <a:rPr sz="1400" spc="-10" dirty="0">
                <a:latin typeface="Calibri"/>
                <a:cs typeface="Calibri"/>
              </a:rPr>
              <a:t>chopstick</a:t>
            </a:r>
            <a:r>
              <a:rPr sz="1400" spc="40" dirty="0">
                <a:latin typeface="Calibri"/>
                <a:cs typeface="Calibri"/>
              </a:rPr>
              <a:t> </a:t>
            </a:r>
            <a:r>
              <a:rPr sz="1400" spc="-10" dirty="0">
                <a:latin typeface="Calibri"/>
                <a:cs typeface="Calibri"/>
              </a:rPr>
              <a:t>and</a:t>
            </a:r>
            <a:r>
              <a:rPr sz="1400" spc="30" dirty="0">
                <a:latin typeface="Calibri"/>
                <a:cs typeface="Calibri"/>
              </a:rPr>
              <a:t> </a:t>
            </a:r>
            <a:r>
              <a:rPr sz="1400" spc="-10" dirty="0">
                <a:latin typeface="Calibri"/>
                <a:cs typeface="Calibri"/>
              </a:rPr>
              <a:t>then</a:t>
            </a:r>
            <a:r>
              <a:rPr sz="1400" spc="40" dirty="0">
                <a:latin typeface="Calibri"/>
                <a:cs typeface="Calibri"/>
              </a:rPr>
              <a:t> </a:t>
            </a:r>
            <a:r>
              <a:rPr sz="1400" spc="-15" dirty="0">
                <a:latin typeface="Calibri"/>
                <a:cs typeface="Calibri"/>
              </a:rPr>
              <a:t>the</a:t>
            </a:r>
            <a:r>
              <a:rPr sz="1400" spc="45" dirty="0">
                <a:latin typeface="Calibri"/>
                <a:cs typeface="Calibri"/>
              </a:rPr>
              <a:t> </a:t>
            </a:r>
            <a:r>
              <a:rPr sz="1400" spc="-20" dirty="0">
                <a:latin typeface="Calibri"/>
                <a:cs typeface="Calibri"/>
              </a:rPr>
              <a:t>right</a:t>
            </a:r>
            <a:r>
              <a:rPr sz="1400" spc="55" dirty="0">
                <a:latin typeface="Calibri"/>
                <a:cs typeface="Calibri"/>
              </a:rPr>
              <a:t> </a:t>
            </a:r>
            <a:r>
              <a:rPr sz="1400" spc="-10" dirty="0">
                <a:latin typeface="Calibri"/>
                <a:cs typeface="Calibri"/>
              </a:rPr>
              <a:t>chopstick.</a:t>
            </a:r>
            <a:endParaRPr sz="1400">
              <a:latin typeface="Calibri"/>
              <a:cs typeface="Calibri"/>
            </a:endParaRPr>
          </a:p>
          <a:p>
            <a:pPr marL="299085" indent="-287020" algn="just">
              <a:lnSpc>
                <a:spcPct val="100000"/>
              </a:lnSpc>
              <a:buFont typeface="Microsoft Sans Serif"/>
              <a:buChar char="•"/>
              <a:tabLst>
                <a:tab pos="299720" algn="l"/>
              </a:tabLst>
            </a:pPr>
            <a:r>
              <a:rPr sz="1400" spc="-10" dirty="0">
                <a:latin typeface="Calibri"/>
                <a:cs typeface="Calibri"/>
              </a:rPr>
              <a:t>Only</a:t>
            </a:r>
            <a:r>
              <a:rPr sz="1400" spc="65" dirty="0">
                <a:latin typeface="Calibri"/>
                <a:cs typeface="Calibri"/>
              </a:rPr>
              <a:t> </a:t>
            </a:r>
            <a:r>
              <a:rPr sz="1400" spc="5" dirty="0">
                <a:latin typeface="Calibri"/>
                <a:cs typeface="Calibri"/>
              </a:rPr>
              <a:t>in</a:t>
            </a:r>
            <a:r>
              <a:rPr sz="1400" spc="30" dirty="0">
                <a:latin typeface="Calibri"/>
                <a:cs typeface="Calibri"/>
              </a:rPr>
              <a:t> </a:t>
            </a:r>
            <a:r>
              <a:rPr sz="1400" dirty="0">
                <a:latin typeface="Calibri"/>
                <a:cs typeface="Calibri"/>
              </a:rPr>
              <a:t>case</a:t>
            </a:r>
            <a:r>
              <a:rPr sz="1400" spc="45" dirty="0">
                <a:latin typeface="Calibri"/>
                <a:cs typeface="Calibri"/>
              </a:rPr>
              <a:t> </a:t>
            </a:r>
            <a:r>
              <a:rPr sz="1400" spc="-10" dirty="0">
                <a:latin typeface="Calibri"/>
                <a:cs typeface="Calibri"/>
              </a:rPr>
              <a:t>if</a:t>
            </a:r>
            <a:r>
              <a:rPr sz="1400" spc="55" dirty="0">
                <a:latin typeface="Calibri"/>
                <a:cs typeface="Calibri"/>
              </a:rPr>
              <a:t> </a:t>
            </a:r>
            <a:r>
              <a:rPr sz="1400" spc="-5" dirty="0">
                <a:latin typeface="Calibri"/>
                <a:cs typeface="Calibri"/>
              </a:rPr>
              <a:t>both</a:t>
            </a:r>
            <a:r>
              <a:rPr sz="1400" spc="60" dirty="0">
                <a:latin typeface="Calibri"/>
                <a:cs typeface="Calibri"/>
              </a:rPr>
              <a:t> </a:t>
            </a:r>
            <a:r>
              <a:rPr sz="1400" spc="-5" dirty="0">
                <a:latin typeface="Calibri"/>
                <a:cs typeface="Calibri"/>
              </a:rPr>
              <a:t>the</a:t>
            </a:r>
            <a:r>
              <a:rPr sz="1400" spc="45" dirty="0">
                <a:latin typeface="Calibri"/>
                <a:cs typeface="Calibri"/>
              </a:rPr>
              <a:t> </a:t>
            </a:r>
            <a:r>
              <a:rPr sz="1400" spc="-5" dirty="0">
                <a:latin typeface="Calibri"/>
                <a:cs typeface="Calibri"/>
              </a:rPr>
              <a:t>chopsticks</a:t>
            </a:r>
            <a:r>
              <a:rPr sz="1400" spc="60" dirty="0">
                <a:latin typeface="Calibri"/>
                <a:cs typeface="Calibri"/>
              </a:rPr>
              <a:t> </a:t>
            </a:r>
            <a:r>
              <a:rPr sz="1400" spc="-5" dirty="0">
                <a:latin typeface="Calibri"/>
                <a:cs typeface="Calibri"/>
              </a:rPr>
              <a:t>(</a:t>
            </a:r>
            <a:r>
              <a:rPr sz="1400" spc="55" dirty="0">
                <a:latin typeface="Calibri"/>
                <a:cs typeface="Calibri"/>
              </a:rPr>
              <a:t> </a:t>
            </a:r>
            <a:r>
              <a:rPr sz="1400" spc="-5" dirty="0">
                <a:latin typeface="Calibri"/>
                <a:cs typeface="Calibri"/>
              </a:rPr>
              <a:t>left</a:t>
            </a:r>
            <a:r>
              <a:rPr sz="1400" spc="35" dirty="0">
                <a:latin typeface="Calibri"/>
                <a:cs typeface="Calibri"/>
              </a:rPr>
              <a:t> </a:t>
            </a:r>
            <a:r>
              <a:rPr sz="1400" spc="5" dirty="0">
                <a:latin typeface="Calibri"/>
                <a:cs typeface="Calibri"/>
              </a:rPr>
              <a:t>and</a:t>
            </a:r>
            <a:r>
              <a:rPr sz="1400" spc="40" dirty="0">
                <a:latin typeface="Calibri"/>
                <a:cs typeface="Calibri"/>
              </a:rPr>
              <a:t> </a:t>
            </a:r>
            <a:r>
              <a:rPr sz="1400" spc="-5" dirty="0">
                <a:latin typeface="Calibri"/>
                <a:cs typeface="Calibri"/>
              </a:rPr>
              <a:t>right</a:t>
            </a:r>
            <a:r>
              <a:rPr sz="1400" spc="40" dirty="0">
                <a:latin typeface="Calibri"/>
                <a:cs typeface="Calibri"/>
              </a:rPr>
              <a:t> </a:t>
            </a:r>
            <a:r>
              <a:rPr sz="1400" spc="-5" dirty="0">
                <a:latin typeface="Calibri"/>
                <a:cs typeface="Calibri"/>
              </a:rPr>
              <a:t>)</a:t>
            </a:r>
            <a:r>
              <a:rPr sz="1400" spc="55" dirty="0">
                <a:latin typeface="Calibri"/>
                <a:cs typeface="Calibri"/>
              </a:rPr>
              <a:t> </a:t>
            </a:r>
            <a:r>
              <a:rPr sz="1400" spc="-10" dirty="0">
                <a:latin typeface="Calibri"/>
                <a:cs typeface="Calibri"/>
              </a:rPr>
              <a:t>are</a:t>
            </a:r>
            <a:r>
              <a:rPr sz="1400" spc="50" dirty="0">
                <a:latin typeface="Calibri"/>
                <a:cs typeface="Calibri"/>
              </a:rPr>
              <a:t> </a:t>
            </a:r>
            <a:r>
              <a:rPr sz="1400" spc="-5" dirty="0">
                <a:latin typeface="Calibri"/>
                <a:cs typeface="Calibri"/>
              </a:rPr>
              <a:t>available</a:t>
            </a:r>
            <a:r>
              <a:rPr sz="1400" spc="55" dirty="0">
                <a:latin typeface="Calibri"/>
                <a:cs typeface="Calibri"/>
              </a:rPr>
              <a:t> </a:t>
            </a:r>
            <a:r>
              <a:rPr sz="1400" spc="-5" dirty="0">
                <a:latin typeface="Calibri"/>
                <a:cs typeface="Calibri"/>
              </a:rPr>
              <a:t>at</a:t>
            </a:r>
            <a:r>
              <a:rPr sz="1400" spc="60" dirty="0">
                <a:latin typeface="Calibri"/>
                <a:cs typeface="Calibri"/>
              </a:rPr>
              <a:t> </a:t>
            </a:r>
            <a:r>
              <a:rPr sz="1400" spc="-5" dirty="0">
                <a:latin typeface="Calibri"/>
                <a:cs typeface="Calibri"/>
              </a:rPr>
              <a:t>the</a:t>
            </a:r>
            <a:r>
              <a:rPr sz="1400" spc="50" dirty="0">
                <a:latin typeface="Calibri"/>
                <a:cs typeface="Calibri"/>
              </a:rPr>
              <a:t> </a:t>
            </a:r>
            <a:r>
              <a:rPr sz="1400" spc="-5" dirty="0">
                <a:latin typeface="Calibri"/>
                <a:cs typeface="Calibri"/>
              </a:rPr>
              <a:t>same</a:t>
            </a:r>
            <a:r>
              <a:rPr sz="1400" spc="75" dirty="0">
                <a:latin typeface="Calibri"/>
                <a:cs typeface="Calibri"/>
              </a:rPr>
              <a:t> </a:t>
            </a:r>
            <a:r>
              <a:rPr sz="1400" spc="-5" dirty="0">
                <a:latin typeface="Calibri"/>
                <a:cs typeface="Calibri"/>
              </a:rPr>
              <a:t>time,</a:t>
            </a:r>
            <a:r>
              <a:rPr sz="1400" spc="40" dirty="0">
                <a:latin typeface="Calibri"/>
                <a:cs typeface="Calibri"/>
              </a:rPr>
              <a:t> </a:t>
            </a:r>
            <a:r>
              <a:rPr sz="1400" spc="-5" dirty="0">
                <a:latin typeface="Calibri"/>
                <a:cs typeface="Calibri"/>
              </a:rPr>
              <a:t>only</a:t>
            </a:r>
            <a:r>
              <a:rPr sz="1400" spc="65" dirty="0">
                <a:latin typeface="Calibri"/>
                <a:cs typeface="Calibri"/>
              </a:rPr>
              <a:t> </a:t>
            </a:r>
            <a:r>
              <a:rPr sz="1400" dirty="0">
                <a:latin typeface="Calibri"/>
                <a:cs typeface="Calibri"/>
              </a:rPr>
              <a:t>then</a:t>
            </a:r>
            <a:r>
              <a:rPr sz="1400" spc="40" dirty="0">
                <a:latin typeface="Calibri"/>
                <a:cs typeface="Calibri"/>
              </a:rPr>
              <a:t> </a:t>
            </a:r>
            <a:r>
              <a:rPr sz="1400" spc="-5" dirty="0">
                <a:latin typeface="Calibri"/>
                <a:cs typeface="Calibri"/>
              </a:rPr>
              <a:t>a</a:t>
            </a:r>
            <a:r>
              <a:rPr sz="1400" spc="75" dirty="0">
                <a:latin typeface="Calibri"/>
                <a:cs typeface="Calibri"/>
              </a:rPr>
              <a:t> </a:t>
            </a:r>
            <a:r>
              <a:rPr sz="1400" spc="-5" dirty="0">
                <a:latin typeface="Calibri"/>
                <a:cs typeface="Calibri"/>
              </a:rPr>
              <a:t>philosopher</a:t>
            </a:r>
            <a:endParaRPr sz="1400">
              <a:latin typeface="Calibri"/>
              <a:cs typeface="Calibri"/>
            </a:endParaRPr>
          </a:p>
          <a:p>
            <a:pPr marL="299085" algn="just">
              <a:lnSpc>
                <a:spcPct val="100000"/>
              </a:lnSpc>
            </a:pPr>
            <a:r>
              <a:rPr sz="1400" spc="-10" dirty="0">
                <a:latin typeface="Calibri"/>
                <a:cs typeface="Calibri"/>
              </a:rPr>
              <a:t>should</a:t>
            </a:r>
            <a:r>
              <a:rPr sz="1400" spc="30" dirty="0">
                <a:latin typeface="Calibri"/>
                <a:cs typeface="Calibri"/>
              </a:rPr>
              <a:t> </a:t>
            </a:r>
            <a:r>
              <a:rPr sz="1400" spc="-10" dirty="0">
                <a:latin typeface="Calibri"/>
                <a:cs typeface="Calibri"/>
              </a:rPr>
              <a:t>be</a:t>
            </a:r>
            <a:r>
              <a:rPr sz="1400" spc="15" dirty="0">
                <a:latin typeface="Calibri"/>
                <a:cs typeface="Calibri"/>
              </a:rPr>
              <a:t> </a:t>
            </a:r>
            <a:r>
              <a:rPr sz="1400" spc="-15" dirty="0">
                <a:latin typeface="Calibri"/>
                <a:cs typeface="Calibri"/>
              </a:rPr>
              <a:t>allowed</a:t>
            </a:r>
            <a:r>
              <a:rPr sz="1400" spc="55" dirty="0">
                <a:latin typeface="Calibri"/>
                <a:cs typeface="Calibri"/>
              </a:rPr>
              <a:t> </a:t>
            </a:r>
            <a:r>
              <a:rPr sz="1400" spc="-25" dirty="0">
                <a:latin typeface="Calibri"/>
                <a:cs typeface="Calibri"/>
              </a:rPr>
              <a:t>to</a:t>
            </a:r>
            <a:r>
              <a:rPr sz="1400" spc="25" dirty="0">
                <a:latin typeface="Calibri"/>
                <a:cs typeface="Calibri"/>
              </a:rPr>
              <a:t> </a:t>
            </a:r>
            <a:r>
              <a:rPr sz="1400" spc="-10" dirty="0">
                <a:latin typeface="Calibri"/>
                <a:cs typeface="Calibri"/>
              </a:rPr>
              <a:t>pick</a:t>
            </a:r>
            <a:r>
              <a:rPr sz="1400" spc="5" dirty="0">
                <a:latin typeface="Calibri"/>
                <a:cs typeface="Calibri"/>
              </a:rPr>
              <a:t> </a:t>
            </a:r>
            <a:r>
              <a:rPr sz="1400" spc="-10" dirty="0">
                <a:latin typeface="Calibri"/>
                <a:cs typeface="Calibri"/>
              </a:rPr>
              <a:t>their</a:t>
            </a:r>
            <a:r>
              <a:rPr sz="1400" spc="55" dirty="0">
                <a:latin typeface="Calibri"/>
                <a:cs typeface="Calibri"/>
              </a:rPr>
              <a:t> </a:t>
            </a:r>
            <a:r>
              <a:rPr sz="1400" spc="-10" dirty="0">
                <a:latin typeface="Calibri"/>
                <a:cs typeface="Calibri"/>
              </a:rPr>
              <a:t>chopsticks</a:t>
            </a:r>
            <a:endParaRPr sz="1400">
              <a:latin typeface="Calibri"/>
              <a:cs typeface="Calibri"/>
            </a:endParaRPr>
          </a:p>
          <a:p>
            <a:pPr marL="299085" marR="5080" indent="-287020" algn="just">
              <a:lnSpc>
                <a:spcPct val="100000"/>
              </a:lnSpc>
              <a:buFont typeface="Microsoft Sans Serif"/>
              <a:buChar char="•"/>
              <a:tabLst>
                <a:tab pos="299720" algn="l"/>
              </a:tabLst>
            </a:pPr>
            <a:r>
              <a:rPr sz="1400" spc="-5" dirty="0">
                <a:latin typeface="Calibri"/>
                <a:cs typeface="Calibri"/>
              </a:rPr>
              <a:t>All </a:t>
            </a:r>
            <a:r>
              <a:rPr sz="1400" spc="-10" dirty="0">
                <a:latin typeface="Calibri"/>
                <a:cs typeface="Calibri"/>
              </a:rPr>
              <a:t>the four </a:t>
            </a:r>
            <a:r>
              <a:rPr sz="1400" spc="-5" dirty="0">
                <a:latin typeface="Calibri"/>
                <a:cs typeface="Calibri"/>
              </a:rPr>
              <a:t>starting </a:t>
            </a:r>
            <a:r>
              <a:rPr sz="1400" spc="-10" dirty="0">
                <a:latin typeface="Calibri"/>
                <a:cs typeface="Calibri"/>
              </a:rPr>
              <a:t>philosophers </a:t>
            </a:r>
            <a:r>
              <a:rPr sz="1400" spc="-5" dirty="0">
                <a:latin typeface="Calibri"/>
                <a:cs typeface="Calibri"/>
              </a:rPr>
              <a:t>( P0, P1, </a:t>
            </a:r>
            <a:r>
              <a:rPr sz="1400" dirty="0">
                <a:latin typeface="Calibri"/>
                <a:cs typeface="Calibri"/>
              </a:rPr>
              <a:t>P2, </a:t>
            </a:r>
            <a:r>
              <a:rPr sz="1400" spc="-5" dirty="0">
                <a:latin typeface="Calibri"/>
                <a:cs typeface="Calibri"/>
              </a:rPr>
              <a:t>and P3) should pick the </a:t>
            </a:r>
            <a:r>
              <a:rPr sz="1400" spc="-10" dirty="0">
                <a:latin typeface="Calibri"/>
                <a:cs typeface="Calibri"/>
              </a:rPr>
              <a:t>left </a:t>
            </a:r>
            <a:r>
              <a:rPr sz="1400" spc="-5" dirty="0">
                <a:latin typeface="Calibri"/>
                <a:cs typeface="Calibri"/>
              </a:rPr>
              <a:t>chopstick and then </a:t>
            </a:r>
            <a:r>
              <a:rPr sz="1400" spc="-10" dirty="0">
                <a:latin typeface="Calibri"/>
                <a:cs typeface="Calibri"/>
              </a:rPr>
              <a:t>the </a:t>
            </a:r>
            <a:r>
              <a:rPr sz="1400" spc="-5" dirty="0">
                <a:latin typeface="Calibri"/>
                <a:cs typeface="Calibri"/>
              </a:rPr>
              <a:t>right </a:t>
            </a:r>
            <a:r>
              <a:rPr sz="1400" dirty="0">
                <a:latin typeface="Calibri"/>
                <a:cs typeface="Calibri"/>
              </a:rPr>
              <a:t> </a:t>
            </a:r>
            <a:r>
              <a:rPr sz="1400" spc="-5" dirty="0">
                <a:latin typeface="Calibri"/>
                <a:cs typeface="Calibri"/>
              </a:rPr>
              <a:t>chopstick, </a:t>
            </a:r>
            <a:r>
              <a:rPr sz="1400" spc="-10" dirty="0">
                <a:latin typeface="Calibri"/>
                <a:cs typeface="Calibri"/>
              </a:rPr>
              <a:t>whereas </a:t>
            </a:r>
            <a:r>
              <a:rPr sz="1400" spc="-5" dirty="0">
                <a:latin typeface="Calibri"/>
                <a:cs typeface="Calibri"/>
              </a:rPr>
              <a:t>the last philosopher </a:t>
            </a:r>
            <a:r>
              <a:rPr sz="1400" spc="-10" dirty="0">
                <a:latin typeface="Calibri"/>
                <a:cs typeface="Calibri"/>
              </a:rPr>
              <a:t>P4 </a:t>
            </a:r>
            <a:r>
              <a:rPr sz="1400" spc="-5" dirty="0">
                <a:latin typeface="Calibri"/>
                <a:cs typeface="Calibri"/>
              </a:rPr>
              <a:t>should </a:t>
            </a:r>
            <a:r>
              <a:rPr sz="1400" spc="-10" dirty="0">
                <a:latin typeface="Calibri"/>
                <a:cs typeface="Calibri"/>
              </a:rPr>
              <a:t>pick </a:t>
            </a:r>
            <a:r>
              <a:rPr sz="1400" spc="-5" dirty="0">
                <a:latin typeface="Calibri"/>
                <a:cs typeface="Calibri"/>
              </a:rPr>
              <a:t>the right chopstick </a:t>
            </a:r>
            <a:r>
              <a:rPr sz="1400" spc="5" dirty="0">
                <a:latin typeface="Calibri"/>
                <a:cs typeface="Calibri"/>
              </a:rPr>
              <a:t>and </a:t>
            </a:r>
            <a:r>
              <a:rPr sz="1400" dirty="0">
                <a:latin typeface="Calibri"/>
                <a:cs typeface="Calibri"/>
              </a:rPr>
              <a:t>then </a:t>
            </a:r>
            <a:r>
              <a:rPr sz="1400" spc="-5" dirty="0">
                <a:latin typeface="Calibri"/>
                <a:cs typeface="Calibri"/>
              </a:rPr>
              <a:t>the left chopstick. This </a:t>
            </a:r>
            <a:r>
              <a:rPr sz="1400" dirty="0">
                <a:latin typeface="Calibri"/>
                <a:cs typeface="Calibri"/>
              </a:rPr>
              <a:t> </a:t>
            </a:r>
            <a:r>
              <a:rPr sz="1400" spc="-10" dirty="0">
                <a:latin typeface="Calibri"/>
                <a:cs typeface="Calibri"/>
              </a:rPr>
              <a:t>will </a:t>
            </a:r>
            <a:r>
              <a:rPr sz="1400" spc="-15" dirty="0">
                <a:latin typeface="Calibri"/>
                <a:cs typeface="Calibri"/>
              </a:rPr>
              <a:t>force </a:t>
            </a:r>
            <a:r>
              <a:rPr sz="1400" spc="-5" dirty="0">
                <a:latin typeface="Calibri"/>
                <a:cs typeface="Calibri"/>
              </a:rPr>
              <a:t>P4 </a:t>
            </a:r>
            <a:r>
              <a:rPr sz="1400" spc="-25" dirty="0">
                <a:latin typeface="Calibri"/>
                <a:cs typeface="Calibri"/>
              </a:rPr>
              <a:t>to </a:t>
            </a:r>
            <a:r>
              <a:rPr sz="1400" spc="-5" dirty="0">
                <a:latin typeface="Calibri"/>
                <a:cs typeface="Calibri"/>
              </a:rPr>
              <a:t>hold his right chopstick first </a:t>
            </a:r>
            <a:r>
              <a:rPr sz="1400" dirty="0">
                <a:latin typeface="Calibri"/>
                <a:cs typeface="Calibri"/>
              </a:rPr>
              <a:t>since </a:t>
            </a:r>
            <a:r>
              <a:rPr sz="1400" spc="-10" dirty="0">
                <a:latin typeface="Calibri"/>
                <a:cs typeface="Calibri"/>
              </a:rPr>
              <a:t>the </a:t>
            </a:r>
            <a:r>
              <a:rPr sz="1400" spc="-5" dirty="0">
                <a:latin typeface="Calibri"/>
                <a:cs typeface="Calibri"/>
              </a:rPr>
              <a:t>right chopstick of P4 </a:t>
            </a:r>
            <a:r>
              <a:rPr sz="1400" spc="-10" dirty="0">
                <a:latin typeface="Calibri"/>
                <a:cs typeface="Calibri"/>
              </a:rPr>
              <a:t>is </a:t>
            </a:r>
            <a:r>
              <a:rPr sz="1400" dirty="0">
                <a:latin typeface="Calibri"/>
                <a:cs typeface="Calibri"/>
              </a:rPr>
              <a:t>C0, </a:t>
            </a:r>
            <a:r>
              <a:rPr sz="1400" spc="-5" dirty="0">
                <a:latin typeface="Calibri"/>
                <a:cs typeface="Calibri"/>
              </a:rPr>
              <a:t>which </a:t>
            </a:r>
            <a:r>
              <a:rPr sz="1400" spc="-10" dirty="0">
                <a:latin typeface="Calibri"/>
                <a:cs typeface="Calibri"/>
              </a:rPr>
              <a:t>is </a:t>
            </a:r>
            <a:r>
              <a:rPr sz="1400" spc="-5" dirty="0">
                <a:latin typeface="Calibri"/>
                <a:cs typeface="Calibri"/>
              </a:rPr>
              <a:t>already </a:t>
            </a:r>
            <a:r>
              <a:rPr sz="1400" dirty="0">
                <a:latin typeface="Calibri"/>
                <a:cs typeface="Calibri"/>
              </a:rPr>
              <a:t>held </a:t>
            </a:r>
            <a:r>
              <a:rPr sz="1400" spc="-15" dirty="0">
                <a:latin typeface="Calibri"/>
                <a:cs typeface="Calibri"/>
              </a:rPr>
              <a:t>by </a:t>
            </a:r>
            <a:r>
              <a:rPr sz="1400" spc="-10" dirty="0">
                <a:latin typeface="Calibri"/>
                <a:cs typeface="Calibri"/>
              </a:rPr>
              <a:t> </a:t>
            </a:r>
            <a:r>
              <a:rPr sz="1400" spc="-5" dirty="0">
                <a:latin typeface="Calibri"/>
                <a:cs typeface="Calibri"/>
              </a:rPr>
              <a:t>philosopher </a:t>
            </a:r>
            <a:r>
              <a:rPr sz="1400" spc="5" dirty="0">
                <a:latin typeface="Calibri"/>
                <a:cs typeface="Calibri"/>
              </a:rPr>
              <a:t>P0 </a:t>
            </a:r>
            <a:r>
              <a:rPr sz="1400" spc="-5" dirty="0">
                <a:latin typeface="Calibri"/>
                <a:cs typeface="Calibri"/>
              </a:rPr>
              <a:t>and </a:t>
            </a:r>
            <a:r>
              <a:rPr sz="1400" spc="-10" dirty="0">
                <a:latin typeface="Calibri"/>
                <a:cs typeface="Calibri"/>
              </a:rPr>
              <a:t>its value is </a:t>
            </a:r>
            <a:r>
              <a:rPr sz="1400" spc="-5" dirty="0">
                <a:latin typeface="Calibri"/>
                <a:cs typeface="Calibri"/>
              </a:rPr>
              <a:t>set </a:t>
            </a:r>
            <a:r>
              <a:rPr sz="1400" spc="-25" dirty="0">
                <a:latin typeface="Calibri"/>
                <a:cs typeface="Calibri"/>
              </a:rPr>
              <a:t>to </a:t>
            </a:r>
            <a:r>
              <a:rPr sz="1400" spc="-10" dirty="0">
                <a:latin typeface="Calibri"/>
                <a:cs typeface="Calibri"/>
              </a:rPr>
              <a:t>0, </a:t>
            </a:r>
            <a:r>
              <a:rPr sz="1400" spc="-5" dirty="0">
                <a:latin typeface="Calibri"/>
                <a:cs typeface="Calibri"/>
              </a:rPr>
              <a:t>i.e. C0 </a:t>
            </a:r>
            <a:r>
              <a:rPr sz="1400" spc="-10" dirty="0">
                <a:latin typeface="Calibri"/>
                <a:cs typeface="Calibri"/>
              </a:rPr>
              <a:t>is </a:t>
            </a:r>
            <a:r>
              <a:rPr sz="1400" dirty="0">
                <a:latin typeface="Calibri"/>
                <a:cs typeface="Calibri"/>
              </a:rPr>
              <a:t>already 0, </a:t>
            </a:r>
            <a:r>
              <a:rPr sz="1400" spc="-10" dirty="0">
                <a:latin typeface="Calibri"/>
                <a:cs typeface="Calibri"/>
              </a:rPr>
              <a:t>because </a:t>
            </a:r>
            <a:r>
              <a:rPr sz="1400" spc="-5" dirty="0">
                <a:latin typeface="Calibri"/>
                <a:cs typeface="Calibri"/>
              </a:rPr>
              <a:t>of which </a:t>
            </a:r>
            <a:r>
              <a:rPr sz="1400" spc="5" dirty="0">
                <a:latin typeface="Calibri"/>
                <a:cs typeface="Calibri"/>
              </a:rPr>
              <a:t>P4 </a:t>
            </a:r>
            <a:r>
              <a:rPr sz="1400" spc="-5" dirty="0">
                <a:latin typeface="Calibri"/>
                <a:cs typeface="Calibri"/>
              </a:rPr>
              <a:t>will </a:t>
            </a:r>
            <a:r>
              <a:rPr sz="1400" dirty="0">
                <a:latin typeface="Calibri"/>
                <a:cs typeface="Calibri"/>
              </a:rPr>
              <a:t>get </a:t>
            </a:r>
            <a:r>
              <a:rPr sz="1400" spc="-5" dirty="0">
                <a:latin typeface="Calibri"/>
                <a:cs typeface="Calibri"/>
              </a:rPr>
              <a:t>trapped </a:t>
            </a:r>
            <a:r>
              <a:rPr sz="1400" spc="-15" dirty="0">
                <a:latin typeface="Calibri"/>
                <a:cs typeface="Calibri"/>
              </a:rPr>
              <a:t>into </a:t>
            </a:r>
            <a:r>
              <a:rPr sz="1400" spc="25" dirty="0">
                <a:latin typeface="Calibri"/>
                <a:cs typeface="Calibri"/>
              </a:rPr>
              <a:t>an </a:t>
            </a:r>
            <a:r>
              <a:rPr sz="1400" spc="30" dirty="0">
                <a:latin typeface="Calibri"/>
                <a:cs typeface="Calibri"/>
              </a:rPr>
              <a:t> </a:t>
            </a:r>
            <a:r>
              <a:rPr sz="1400" spc="-10" dirty="0">
                <a:latin typeface="Calibri"/>
                <a:cs typeface="Calibri"/>
              </a:rPr>
              <a:t>infinite </a:t>
            </a:r>
            <a:r>
              <a:rPr sz="1400" spc="-5" dirty="0">
                <a:latin typeface="Calibri"/>
                <a:cs typeface="Calibri"/>
              </a:rPr>
              <a:t>loop </a:t>
            </a:r>
            <a:r>
              <a:rPr sz="1400" spc="5" dirty="0">
                <a:latin typeface="Calibri"/>
                <a:cs typeface="Calibri"/>
              </a:rPr>
              <a:t>and </a:t>
            </a:r>
            <a:r>
              <a:rPr sz="1400" spc="-5" dirty="0">
                <a:latin typeface="Calibri"/>
                <a:cs typeface="Calibri"/>
              </a:rPr>
              <a:t>chopstick </a:t>
            </a:r>
            <a:r>
              <a:rPr sz="1400" spc="5" dirty="0">
                <a:latin typeface="Calibri"/>
                <a:cs typeface="Calibri"/>
              </a:rPr>
              <a:t>C4 </a:t>
            </a:r>
            <a:r>
              <a:rPr sz="1400" spc="-10" dirty="0">
                <a:latin typeface="Calibri"/>
                <a:cs typeface="Calibri"/>
              </a:rPr>
              <a:t>remains vacant. </a:t>
            </a:r>
            <a:r>
              <a:rPr sz="1400" spc="-5" dirty="0">
                <a:latin typeface="Calibri"/>
                <a:cs typeface="Calibri"/>
              </a:rPr>
              <a:t>Hence philosopher </a:t>
            </a:r>
            <a:r>
              <a:rPr sz="1400" spc="5" dirty="0">
                <a:latin typeface="Calibri"/>
                <a:cs typeface="Calibri"/>
              </a:rPr>
              <a:t>P3 </a:t>
            </a:r>
            <a:r>
              <a:rPr sz="1400" spc="-10" dirty="0">
                <a:latin typeface="Calibri"/>
                <a:cs typeface="Calibri"/>
              </a:rPr>
              <a:t>has </a:t>
            </a:r>
            <a:r>
              <a:rPr sz="1400" spc="-5" dirty="0">
                <a:latin typeface="Calibri"/>
                <a:cs typeface="Calibri"/>
              </a:rPr>
              <a:t>both left C3 </a:t>
            </a:r>
            <a:r>
              <a:rPr sz="1400" dirty="0">
                <a:latin typeface="Calibri"/>
                <a:cs typeface="Calibri"/>
              </a:rPr>
              <a:t>and </a:t>
            </a:r>
            <a:r>
              <a:rPr sz="1400" spc="-5" dirty="0">
                <a:latin typeface="Calibri"/>
                <a:cs typeface="Calibri"/>
              </a:rPr>
              <a:t>right C4 chopstick </a:t>
            </a:r>
            <a:r>
              <a:rPr sz="1400" dirty="0">
                <a:latin typeface="Calibri"/>
                <a:cs typeface="Calibri"/>
              </a:rPr>
              <a:t> </a:t>
            </a:r>
            <a:r>
              <a:rPr sz="1400" spc="-10" dirty="0">
                <a:latin typeface="Calibri"/>
                <a:cs typeface="Calibri"/>
              </a:rPr>
              <a:t>available, </a:t>
            </a:r>
            <a:r>
              <a:rPr sz="1400" spc="-15" dirty="0">
                <a:latin typeface="Calibri"/>
                <a:cs typeface="Calibri"/>
              </a:rPr>
              <a:t>therefore </a:t>
            </a:r>
            <a:r>
              <a:rPr sz="1400" spc="5" dirty="0">
                <a:latin typeface="Calibri"/>
                <a:cs typeface="Calibri"/>
              </a:rPr>
              <a:t>it </a:t>
            </a:r>
            <a:r>
              <a:rPr sz="1400" spc="-5" dirty="0">
                <a:latin typeface="Calibri"/>
                <a:cs typeface="Calibri"/>
              </a:rPr>
              <a:t>will </a:t>
            </a:r>
            <a:r>
              <a:rPr sz="1400" spc="-10" dirty="0">
                <a:latin typeface="Calibri"/>
                <a:cs typeface="Calibri"/>
              </a:rPr>
              <a:t>start </a:t>
            </a:r>
            <a:r>
              <a:rPr sz="1400" spc="-5" dirty="0">
                <a:latin typeface="Calibri"/>
                <a:cs typeface="Calibri"/>
              </a:rPr>
              <a:t>eating and </a:t>
            </a:r>
            <a:r>
              <a:rPr sz="1400" spc="-10" dirty="0">
                <a:latin typeface="Calibri"/>
                <a:cs typeface="Calibri"/>
              </a:rPr>
              <a:t>will put </a:t>
            </a:r>
            <a:r>
              <a:rPr sz="1400" spc="-5" dirty="0">
                <a:latin typeface="Calibri"/>
                <a:cs typeface="Calibri"/>
              </a:rPr>
              <a:t>down its both </a:t>
            </a:r>
            <a:r>
              <a:rPr sz="1400" spc="-10" dirty="0">
                <a:latin typeface="Calibri"/>
                <a:cs typeface="Calibri"/>
              </a:rPr>
              <a:t>chopsticks </a:t>
            </a:r>
            <a:r>
              <a:rPr sz="1400" spc="-5" dirty="0">
                <a:latin typeface="Calibri"/>
                <a:cs typeface="Calibri"/>
              </a:rPr>
              <a:t>once </a:t>
            </a:r>
            <a:r>
              <a:rPr sz="1400" dirty="0">
                <a:latin typeface="Calibri"/>
                <a:cs typeface="Calibri"/>
              </a:rPr>
              <a:t>finishes </a:t>
            </a:r>
            <a:r>
              <a:rPr sz="1400" spc="-5" dirty="0">
                <a:latin typeface="Calibri"/>
                <a:cs typeface="Calibri"/>
              </a:rPr>
              <a:t>and </a:t>
            </a:r>
            <a:r>
              <a:rPr sz="1400" dirty="0">
                <a:latin typeface="Calibri"/>
                <a:cs typeface="Calibri"/>
              </a:rPr>
              <a:t>let </a:t>
            </a:r>
            <a:r>
              <a:rPr sz="1400" spc="-10" dirty="0">
                <a:latin typeface="Calibri"/>
                <a:cs typeface="Calibri"/>
              </a:rPr>
              <a:t>others </a:t>
            </a:r>
            <a:r>
              <a:rPr sz="1400" dirty="0">
                <a:latin typeface="Calibri"/>
                <a:cs typeface="Calibri"/>
              </a:rPr>
              <a:t>eat </a:t>
            </a:r>
            <a:r>
              <a:rPr sz="1400" spc="5" dirty="0">
                <a:latin typeface="Calibri"/>
                <a:cs typeface="Calibri"/>
              </a:rPr>
              <a:t> </a:t>
            </a:r>
            <a:r>
              <a:rPr sz="1400" spc="-10" dirty="0">
                <a:latin typeface="Calibri"/>
                <a:cs typeface="Calibri"/>
              </a:rPr>
              <a:t>which</a:t>
            </a:r>
            <a:r>
              <a:rPr sz="1400" spc="30" dirty="0">
                <a:latin typeface="Calibri"/>
                <a:cs typeface="Calibri"/>
              </a:rPr>
              <a:t> </a:t>
            </a:r>
            <a:r>
              <a:rPr sz="1400" spc="-15" dirty="0">
                <a:latin typeface="Calibri"/>
                <a:cs typeface="Calibri"/>
              </a:rPr>
              <a:t>removes</a:t>
            </a:r>
            <a:r>
              <a:rPr sz="1400" spc="50"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problem</a:t>
            </a:r>
            <a:r>
              <a:rPr sz="1400" spc="25" dirty="0">
                <a:latin typeface="Calibri"/>
                <a:cs typeface="Calibri"/>
              </a:rPr>
              <a:t> </a:t>
            </a:r>
            <a:r>
              <a:rPr sz="1400" spc="-5" dirty="0">
                <a:latin typeface="Calibri"/>
                <a:cs typeface="Calibri"/>
              </a:rPr>
              <a:t>of</a:t>
            </a:r>
            <a:r>
              <a:rPr sz="1400" dirty="0">
                <a:latin typeface="Calibri"/>
                <a:cs typeface="Calibri"/>
              </a:rPr>
              <a:t> </a:t>
            </a:r>
            <a:r>
              <a:rPr sz="1400" spc="-10" dirty="0">
                <a:latin typeface="Calibri"/>
                <a:cs typeface="Calibri"/>
              </a:rPr>
              <a:t>deadlock.</a:t>
            </a:r>
            <a:endParaRPr sz="140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1046734"/>
            <a:ext cx="7769859" cy="304419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The design </a:t>
            </a:r>
            <a:r>
              <a:rPr sz="1800" spc="5" dirty="0">
                <a:latin typeface="Calibri"/>
                <a:cs typeface="Calibri"/>
              </a:rPr>
              <a:t>of </a:t>
            </a:r>
            <a:r>
              <a:rPr sz="1800" dirty="0">
                <a:latin typeface="Calibri"/>
                <a:cs typeface="Calibri"/>
              </a:rPr>
              <a:t>the </a:t>
            </a:r>
            <a:r>
              <a:rPr sz="1800" spc="-10" dirty="0">
                <a:latin typeface="Calibri"/>
                <a:cs typeface="Calibri"/>
              </a:rPr>
              <a:t>problem </a:t>
            </a:r>
            <a:r>
              <a:rPr sz="1800" spc="-5" dirty="0">
                <a:latin typeface="Calibri"/>
                <a:cs typeface="Calibri"/>
              </a:rPr>
              <a:t>was to </a:t>
            </a:r>
            <a:r>
              <a:rPr sz="1800" spc="-15" dirty="0">
                <a:latin typeface="Calibri"/>
                <a:cs typeface="Calibri"/>
              </a:rPr>
              <a:t>illustrate </a:t>
            </a:r>
            <a:r>
              <a:rPr sz="1800" dirty="0">
                <a:latin typeface="Calibri"/>
                <a:cs typeface="Calibri"/>
              </a:rPr>
              <a:t>the </a:t>
            </a:r>
            <a:r>
              <a:rPr sz="1800" spc="-5" dirty="0">
                <a:latin typeface="Calibri"/>
                <a:cs typeface="Calibri"/>
              </a:rPr>
              <a:t>challenges </a:t>
            </a:r>
            <a:r>
              <a:rPr sz="1800" spc="5" dirty="0">
                <a:latin typeface="Calibri"/>
                <a:cs typeface="Calibri"/>
              </a:rPr>
              <a:t>of </a:t>
            </a:r>
            <a:r>
              <a:rPr sz="1800" spc="-5" dirty="0">
                <a:latin typeface="Calibri"/>
                <a:cs typeface="Calibri"/>
              </a:rPr>
              <a:t>avoiding </a:t>
            </a:r>
            <a:r>
              <a:rPr sz="1800" dirty="0">
                <a:latin typeface="Calibri"/>
                <a:cs typeface="Calibri"/>
              </a:rPr>
              <a:t>deadlock, a </a:t>
            </a:r>
            <a:r>
              <a:rPr sz="1800" spc="5" dirty="0">
                <a:latin typeface="Calibri"/>
                <a:cs typeface="Calibri"/>
              </a:rPr>
              <a:t> </a:t>
            </a:r>
            <a:r>
              <a:rPr sz="1800" spc="-5" dirty="0">
                <a:latin typeface="Calibri"/>
                <a:cs typeface="Calibri"/>
              </a:rPr>
              <a:t>deadlock </a:t>
            </a:r>
            <a:r>
              <a:rPr sz="1800" spc="-20" dirty="0">
                <a:latin typeface="Calibri"/>
                <a:cs typeface="Calibri"/>
              </a:rPr>
              <a:t>state </a:t>
            </a:r>
            <a:r>
              <a:rPr sz="1800" spc="5" dirty="0">
                <a:latin typeface="Calibri"/>
                <a:cs typeface="Calibri"/>
              </a:rPr>
              <a:t>of </a:t>
            </a:r>
            <a:r>
              <a:rPr sz="1800" dirty="0">
                <a:latin typeface="Calibri"/>
                <a:cs typeface="Calibri"/>
              </a:rPr>
              <a:t>a </a:t>
            </a:r>
            <a:r>
              <a:rPr sz="1800" spc="-20" dirty="0">
                <a:latin typeface="Calibri"/>
                <a:cs typeface="Calibri"/>
              </a:rPr>
              <a:t>system </a:t>
            </a:r>
            <a:r>
              <a:rPr sz="1800" spc="-5" dirty="0">
                <a:latin typeface="Calibri"/>
                <a:cs typeface="Calibri"/>
              </a:rPr>
              <a:t>is </a:t>
            </a:r>
            <a:r>
              <a:rPr sz="1800" dirty="0">
                <a:latin typeface="Calibri"/>
                <a:cs typeface="Calibri"/>
              </a:rPr>
              <a:t>a </a:t>
            </a:r>
            <a:r>
              <a:rPr sz="1800" spc="-25" dirty="0">
                <a:latin typeface="Calibri"/>
                <a:cs typeface="Calibri"/>
              </a:rPr>
              <a:t>state </a:t>
            </a:r>
            <a:r>
              <a:rPr sz="1800" spc="-5" dirty="0">
                <a:latin typeface="Calibri"/>
                <a:cs typeface="Calibri"/>
              </a:rPr>
              <a:t>in which </a:t>
            </a:r>
            <a:r>
              <a:rPr sz="1800" spc="-10" dirty="0">
                <a:latin typeface="Calibri"/>
                <a:cs typeface="Calibri"/>
              </a:rPr>
              <a:t>no </a:t>
            </a:r>
            <a:r>
              <a:rPr sz="1800" spc="-15" dirty="0">
                <a:latin typeface="Calibri"/>
                <a:cs typeface="Calibri"/>
              </a:rPr>
              <a:t>progress </a:t>
            </a:r>
            <a:r>
              <a:rPr sz="1800" dirty="0">
                <a:latin typeface="Calibri"/>
                <a:cs typeface="Calibri"/>
              </a:rPr>
              <a:t>of </a:t>
            </a:r>
            <a:r>
              <a:rPr sz="1800" spc="-25" dirty="0">
                <a:latin typeface="Calibri"/>
                <a:cs typeface="Calibri"/>
              </a:rPr>
              <a:t>system </a:t>
            </a:r>
            <a:r>
              <a:rPr sz="1800" spc="5" dirty="0">
                <a:latin typeface="Calibri"/>
                <a:cs typeface="Calibri"/>
              </a:rPr>
              <a:t>is </a:t>
            </a:r>
            <a:r>
              <a:rPr sz="1800" spc="-5" dirty="0">
                <a:latin typeface="Calibri"/>
                <a:cs typeface="Calibri"/>
              </a:rPr>
              <a:t>possible. </a:t>
            </a:r>
            <a:r>
              <a:rPr sz="1800" dirty="0">
                <a:latin typeface="Calibri"/>
                <a:cs typeface="Calibri"/>
              </a:rPr>
              <a:t> </a:t>
            </a:r>
            <a:r>
              <a:rPr sz="1800" spc="-5" dirty="0">
                <a:latin typeface="Calibri"/>
                <a:cs typeface="Calibri"/>
              </a:rPr>
              <a:t>Consider</a:t>
            </a:r>
            <a:r>
              <a:rPr sz="1800" spc="4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proposal</a:t>
            </a:r>
            <a:r>
              <a:rPr sz="1800" spc="30" dirty="0">
                <a:latin typeface="Calibri"/>
                <a:cs typeface="Calibri"/>
              </a:rPr>
              <a:t> </a:t>
            </a:r>
            <a:r>
              <a:rPr sz="1800" spc="-10" dirty="0">
                <a:latin typeface="Calibri"/>
                <a:cs typeface="Calibri"/>
              </a:rPr>
              <a:t>where</a:t>
            </a:r>
            <a:r>
              <a:rPr sz="1800" spc="20" dirty="0">
                <a:latin typeface="Calibri"/>
                <a:cs typeface="Calibri"/>
              </a:rPr>
              <a:t> </a:t>
            </a:r>
            <a:r>
              <a:rPr sz="1800" spc="-5" dirty="0">
                <a:latin typeface="Calibri"/>
                <a:cs typeface="Calibri"/>
              </a:rPr>
              <a:t>each</a:t>
            </a:r>
            <a:r>
              <a:rPr sz="1800" spc="20" dirty="0">
                <a:latin typeface="Calibri"/>
                <a:cs typeface="Calibri"/>
              </a:rPr>
              <a:t> </a:t>
            </a:r>
            <a:r>
              <a:rPr sz="1800" spc="-10" dirty="0">
                <a:latin typeface="Calibri"/>
                <a:cs typeface="Calibri"/>
              </a:rPr>
              <a:t>philosopher</a:t>
            </a:r>
            <a:r>
              <a:rPr sz="1800" spc="80"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instructed</a:t>
            </a:r>
            <a:r>
              <a:rPr sz="1800" spc="70" dirty="0">
                <a:latin typeface="Calibri"/>
                <a:cs typeface="Calibri"/>
              </a:rPr>
              <a:t> </a:t>
            </a:r>
            <a:r>
              <a:rPr sz="1800" spc="-15" dirty="0">
                <a:latin typeface="Calibri"/>
                <a:cs typeface="Calibri"/>
              </a:rPr>
              <a:t>to</a:t>
            </a:r>
            <a:r>
              <a:rPr sz="1800" spc="15" dirty="0">
                <a:latin typeface="Calibri"/>
                <a:cs typeface="Calibri"/>
              </a:rPr>
              <a:t> </a:t>
            </a:r>
            <a:r>
              <a:rPr sz="1800" spc="-15" dirty="0">
                <a:latin typeface="Calibri"/>
                <a:cs typeface="Calibri"/>
              </a:rPr>
              <a:t>behave</a:t>
            </a:r>
            <a:r>
              <a:rPr sz="1800" spc="65" dirty="0">
                <a:latin typeface="Calibri"/>
                <a:cs typeface="Calibri"/>
              </a:rPr>
              <a:t> </a:t>
            </a:r>
            <a:r>
              <a:rPr sz="1800" dirty="0">
                <a:latin typeface="Calibri"/>
                <a:cs typeface="Calibri"/>
              </a:rPr>
              <a:t>as</a:t>
            </a:r>
            <a:r>
              <a:rPr sz="1800" spc="-5" dirty="0">
                <a:latin typeface="Calibri"/>
                <a:cs typeface="Calibri"/>
              </a:rPr>
              <a:t> </a:t>
            </a:r>
            <a:r>
              <a:rPr sz="1800" spc="-10" dirty="0">
                <a:latin typeface="Calibri"/>
                <a:cs typeface="Calibri"/>
              </a:rPr>
              <a:t>follows:</a:t>
            </a:r>
            <a:endParaRPr sz="1800">
              <a:latin typeface="Calibri"/>
              <a:cs typeface="Calibri"/>
            </a:endParaRPr>
          </a:p>
          <a:p>
            <a:pPr marL="12700" algn="just">
              <a:lnSpc>
                <a:spcPct val="100000"/>
              </a:lnSpc>
            </a:pPr>
            <a:r>
              <a:rPr sz="1800" spc="-5" dirty="0">
                <a:latin typeface="Calibri"/>
                <a:cs typeface="Calibri"/>
              </a:rPr>
              <a:t>The</a:t>
            </a:r>
            <a:r>
              <a:rPr sz="1800" spc="430" dirty="0">
                <a:latin typeface="Calibri"/>
                <a:cs typeface="Calibri"/>
              </a:rPr>
              <a:t> </a:t>
            </a:r>
            <a:r>
              <a:rPr sz="1800" spc="-5" dirty="0">
                <a:latin typeface="Calibri"/>
                <a:cs typeface="Calibri"/>
              </a:rPr>
              <a:t>philosopher</a:t>
            </a:r>
            <a:r>
              <a:rPr sz="1800" spc="465" dirty="0">
                <a:latin typeface="Calibri"/>
                <a:cs typeface="Calibri"/>
              </a:rPr>
              <a:t> </a:t>
            </a:r>
            <a:r>
              <a:rPr sz="1800" spc="-5" dirty="0">
                <a:latin typeface="Calibri"/>
                <a:cs typeface="Calibri"/>
              </a:rPr>
              <a:t>is</a:t>
            </a:r>
            <a:r>
              <a:rPr sz="1800" spc="425" dirty="0">
                <a:latin typeface="Calibri"/>
                <a:cs typeface="Calibri"/>
              </a:rPr>
              <a:t> </a:t>
            </a:r>
            <a:r>
              <a:rPr sz="1800" spc="-5" dirty="0">
                <a:latin typeface="Calibri"/>
                <a:cs typeface="Calibri"/>
              </a:rPr>
              <a:t>instructed</a:t>
            </a:r>
            <a:r>
              <a:rPr sz="1800" spc="459" dirty="0">
                <a:latin typeface="Calibri"/>
                <a:cs typeface="Calibri"/>
              </a:rPr>
              <a:t> </a:t>
            </a:r>
            <a:r>
              <a:rPr sz="1800" spc="-5" dirty="0">
                <a:latin typeface="Calibri"/>
                <a:cs typeface="Calibri"/>
              </a:rPr>
              <a:t>to</a:t>
            </a:r>
            <a:r>
              <a:rPr sz="1800" spc="445" dirty="0">
                <a:latin typeface="Calibri"/>
                <a:cs typeface="Calibri"/>
              </a:rPr>
              <a:t> </a:t>
            </a:r>
            <a:r>
              <a:rPr sz="1800" spc="-10" dirty="0">
                <a:latin typeface="Calibri"/>
                <a:cs typeface="Calibri"/>
              </a:rPr>
              <a:t>think</a:t>
            </a:r>
            <a:r>
              <a:rPr sz="1800" spc="430" dirty="0">
                <a:latin typeface="Calibri"/>
                <a:cs typeface="Calibri"/>
              </a:rPr>
              <a:t> </a:t>
            </a:r>
            <a:r>
              <a:rPr sz="1800" dirty="0">
                <a:latin typeface="Calibri"/>
                <a:cs typeface="Calibri"/>
              </a:rPr>
              <a:t>till</a:t>
            </a:r>
            <a:r>
              <a:rPr sz="1800" spc="430" dirty="0">
                <a:latin typeface="Calibri"/>
                <a:cs typeface="Calibri"/>
              </a:rPr>
              <a:t> </a:t>
            </a:r>
            <a:r>
              <a:rPr sz="1800" dirty="0">
                <a:latin typeface="Calibri"/>
                <a:cs typeface="Calibri"/>
              </a:rPr>
              <a:t>the</a:t>
            </a:r>
            <a:r>
              <a:rPr sz="1800" spc="450" dirty="0">
                <a:latin typeface="Calibri"/>
                <a:cs typeface="Calibri"/>
              </a:rPr>
              <a:t> </a:t>
            </a:r>
            <a:r>
              <a:rPr sz="1800" spc="-10" dirty="0">
                <a:latin typeface="Calibri"/>
                <a:cs typeface="Calibri"/>
              </a:rPr>
              <a:t>left</a:t>
            </a:r>
            <a:r>
              <a:rPr sz="1800" spc="440" dirty="0">
                <a:latin typeface="Calibri"/>
                <a:cs typeface="Calibri"/>
              </a:rPr>
              <a:t> </a:t>
            </a:r>
            <a:r>
              <a:rPr sz="1800" spc="-15" dirty="0">
                <a:latin typeface="Calibri"/>
                <a:cs typeface="Calibri"/>
              </a:rPr>
              <a:t>fork</a:t>
            </a:r>
            <a:r>
              <a:rPr sz="1800" spc="430" dirty="0">
                <a:latin typeface="Calibri"/>
                <a:cs typeface="Calibri"/>
              </a:rPr>
              <a:t> </a:t>
            </a:r>
            <a:r>
              <a:rPr sz="1800" spc="-5" dirty="0">
                <a:latin typeface="Calibri"/>
                <a:cs typeface="Calibri"/>
              </a:rPr>
              <a:t>is</a:t>
            </a:r>
            <a:r>
              <a:rPr sz="1800" spc="450" dirty="0">
                <a:latin typeface="Calibri"/>
                <a:cs typeface="Calibri"/>
              </a:rPr>
              <a:t> </a:t>
            </a:r>
            <a:r>
              <a:rPr sz="1800" spc="-10" dirty="0">
                <a:latin typeface="Calibri"/>
                <a:cs typeface="Calibri"/>
              </a:rPr>
              <a:t>available,</a:t>
            </a:r>
            <a:r>
              <a:rPr sz="1800" spc="445" dirty="0">
                <a:latin typeface="Calibri"/>
                <a:cs typeface="Calibri"/>
              </a:rPr>
              <a:t> </a:t>
            </a:r>
            <a:r>
              <a:rPr sz="1800" spc="5" dirty="0">
                <a:latin typeface="Calibri"/>
                <a:cs typeface="Calibri"/>
              </a:rPr>
              <a:t>when </a:t>
            </a:r>
            <a:r>
              <a:rPr sz="1800" spc="10" dirty="0">
                <a:latin typeface="Calibri"/>
                <a:cs typeface="Calibri"/>
              </a:rPr>
              <a:t> </a:t>
            </a:r>
            <a:r>
              <a:rPr sz="1800" spc="-5" dirty="0">
                <a:latin typeface="Calibri"/>
                <a:cs typeface="Calibri"/>
              </a:rPr>
              <a:t>it</a:t>
            </a:r>
            <a:r>
              <a:rPr sz="1800" spc="455" dirty="0">
                <a:latin typeface="Calibri"/>
                <a:cs typeface="Calibri"/>
              </a:rPr>
              <a:t> </a:t>
            </a:r>
            <a:r>
              <a:rPr sz="1800" spc="-10" dirty="0">
                <a:latin typeface="Calibri"/>
                <a:cs typeface="Calibri"/>
              </a:rPr>
              <a:t>is</a:t>
            </a:r>
            <a:endParaRPr sz="1800">
              <a:latin typeface="Calibri"/>
              <a:cs typeface="Calibri"/>
            </a:endParaRPr>
          </a:p>
          <a:p>
            <a:pPr marL="12700" algn="just">
              <a:lnSpc>
                <a:spcPct val="100000"/>
              </a:lnSpc>
            </a:pPr>
            <a:r>
              <a:rPr sz="1800" spc="-10" dirty="0">
                <a:latin typeface="Calibri"/>
                <a:cs typeface="Calibri"/>
              </a:rPr>
              <a:t>available,</a:t>
            </a:r>
            <a:r>
              <a:rPr sz="1800" dirty="0">
                <a:latin typeface="Calibri"/>
                <a:cs typeface="Calibri"/>
              </a:rPr>
              <a:t> </a:t>
            </a:r>
            <a:r>
              <a:rPr sz="1800" spc="-5" dirty="0">
                <a:latin typeface="Calibri"/>
                <a:cs typeface="Calibri"/>
              </a:rPr>
              <a:t>hold it.</a:t>
            </a:r>
            <a:endParaRPr sz="1800">
              <a:latin typeface="Calibri"/>
              <a:cs typeface="Calibri"/>
            </a:endParaRPr>
          </a:p>
          <a:p>
            <a:pPr marL="12700" algn="just">
              <a:lnSpc>
                <a:spcPct val="100000"/>
              </a:lnSpc>
              <a:spcBef>
                <a:spcPts val="5"/>
              </a:spcBef>
            </a:pPr>
            <a:r>
              <a:rPr sz="1800" spc="-5" dirty="0">
                <a:latin typeface="Calibri"/>
                <a:cs typeface="Calibri"/>
              </a:rPr>
              <a:t>The</a:t>
            </a:r>
            <a:r>
              <a:rPr sz="1800" spc="380" dirty="0">
                <a:latin typeface="Calibri"/>
                <a:cs typeface="Calibri"/>
              </a:rPr>
              <a:t> </a:t>
            </a:r>
            <a:r>
              <a:rPr sz="1800" spc="-5" dirty="0">
                <a:latin typeface="Calibri"/>
                <a:cs typeface="Calibri"/>
              </a:rPr>
              <a:t>philosopher</a:t>
            </a:r>
            <a:r>
              <a:rPr sz="1800" spc="375" dirty="0">
                <a:latin typeface="Calibri"/>
                <a:cs typeface="Calibri"/>
              </a:rPr>
              <a:t> </a:t>
            </a:r>
            <a:r>
              <a:rPr sz="1800" spc="-5" dirty="0">
                <a:latin typeface="Calibri"/>
                <a:cs typeface="Calibri"/>
              </a:rPr>
              <a:t>is</a:t>
            </a:r>
            <a:r>
              <a:rPr sz="1800" spc="380" dirty="0">
                <a:latin typeface="Calibri"/>
                <a:cs typeface="Calibri"/>
              </a:rPr>
              <a:t> </a:t>
            </a:r>
            <a:r>
              <a:rPr sz="1800" spc="-10" dirty="0">
                <a:latin typeface="Calibri"/>
                <a:cs typeface="Calibri"/>
              </a:rPr>
              <a:t>instructed</a:t>
            </a:r>
            <a:r>
              <a:rPr sz="1800" spc="390" dirty="0">
                <a:latin typeface="Calibri"/>
                <a:cs typeface="Calibri"/>
              </a:rPr>
              <a:t> </a:t>
            </a:r>
            <a:r>
              <a:rPr sz="1800" spc="-5" dirty="0">
                <a:latin typeface="Calibri"/>
                <a:cs typeface="Calibri"/>
              </a:rPr>
              <a:t>to</a:t>
            </a:r>
            <a:r>
              <a:rPr sz="1800" spc="370" dirty="0">
                <a:latin typeface="Calibri"/>
                <a:cs typeface="Calibri"/>
              </a:rPr>
              <a:t> </a:t>
            </a:r>
            <a:r>
              <a:rPr sz="1800" spc="-5" dirty="0">
                <a:latin typeface="Calibri"/>
                <a:cs typeface="Calibri"/>
              </a:rPr>
              <a:t>think</a:t>
            </a:r>
            <a:r>
              <a:rPr sz="1800" spc="380" dirty="0">
                <a:latin typeface="Calibri"/>
                <a:cs typeface="Calibri"/>
              </a:rPr>
              <a:t> </a:t>
            </a:r>
            <a:r>
              <a:rPr sz="1800" spc="-5" dirty="0">
                <a:latin typeface="Calibri"/>
                <a:cs typeface="Calibri"/>
              </a:rPr>
              <a:t>till</a:t>
            </a:r>
            <a:r>
              <a:rPr sz="1800" spc="355" dirty="0">
                <a:latin typeface="Calibri"/>
                <a:cs typeface="Calibri"/>
              </a:rPr>
              <a:t> </a:t>
            </a:r>
            <a:r>
              <a:rPr sz="1800" spc="10" dirty="0">
                <a:latin typeface="Calibri"/>
                <a:cs typeface="Calibri"/>
              </a:rPr>
              <a:t>the</a:t>
            </a:r>
            <a:r>
              <a:rPr sz="1800" spc="360" dirty="0">
                <a:latin typeface="Calibri"/>
                <a:cs typeface="Calibri"/>
              </a:rPr>
              <a:t> </a:t>
            </a:r>
            <a:r>
              <a:rPr sz="1800" spc="-10" dirty="0">
                <a:latin typeface="Calibri"/>
                <a:cs typeface="Calibri"/>
              </a:rPr>
              <a:t>right</a:t>
            </a:r>
            <a:r>
              <a:rPr sz="1800" spc="385" dirty="0">
                <a:latin typeface="Calibri"/>
                <a:cs typeface="Calibri"/>
              </a:rPr>
              <a:t> </a:t>
            </a:r>
            <a:r>
              <a:rPr sz="1800" spc="-15" dirty="0">
                <a:latin typeface="Calibri"/>
                <a:cs typeface="Calibri"/>
              </a:rPr>
              <a:t>fork</a:t>
            </a:r>
            <a:r>
              <a:rPr sz="1800" spc="365" dirty="0">
                <a:latin typeface="Calibri"/>
                <a:cs typeface="Calibri"/>
              </a:rPr>
              <a:t> </a:t>
            </a:r>
            <a:r>
              <a:rPr sz="1800" spc="-5" dirty="0">
                <a:latin typeface="Calibri"/>
                <a:cs typeface="Calibri"/>
              </a:rPr>
              <a:t>is</a:t>
            </a:r>
            <a:r>
              <a:rPr sz="1800" spc="380" dirty="0">
                <a:latin typeface="Calibri"/>
                <a:cs typeface="Calibri"/>
              </a:rPr>
              <a:t> </a:t>
            </a:r>
            <a:r>
              <a:rPr sz="1800" spc="-10" dirty="0">
                <a:latin typeface="Calibri"/>
                <a:cs typeface="Calibri"/>
              </a:rPr>
              <a:t>available,</a:t>
            </a:r>
            <a:r>
              <a:rPr sz="1800" spc="380" dirty="0">
                <a:latin typeface="Calibri"/>
                <a:cs typeface="Calibri"/>
              </a:rPr>
              <a:t> </a:t>
            </a:r>
            <a:r>
              <a:rPr sz="1800" dirty="0">
                <a:latin typeface="Calibri"/>
                <a:cs typeface="Calibri"/>
              </a:rPr>
              <a:t>when</a:t>
            </a:r>
            <a:r>
              <a:rPr sz="1800" spc="375" dirty="0">
                <a:latin typeface="Calibri"/>
                <a:cs typeface="Calibri"/>
              </a:rPr>
              <a:t> </a:t>
            </a:r>
            <a:r>
              <a:rPr sz="1800" spc="-5" dirty="0">
                <a:latin typeface="Calibri"/>
                <a:cs typeface="Calibri"/>
              </a:rPr>
              <a:t>it</a:t>
            </a:r>
            <a:r>
              <a:rPr sz="1800" spc="365" dirty="0">
                <a:latin typeface="Calibri"/>
                <a:cs typeface="Calibri"/>
              </a:rPr>
              <a:t> </a:t>
            </a:r>
            <a:r>
              <a:rPr sz="1800" spc="-10" dirty="0">
                <a:latin typeface="Calibri"/>
                <a:cs typeface="Calibri"/>
              </a:rPr>
              <a:t>is</a:t>
            </a:r>
            <a:endParaRPr sz="1800">
              <a:latin typeface="Calibri"/>
              <a:cs typeface="Calibri"/>
            </a:endParaRPr>
          </a:p>
          <a:p>
            <a:pPr marL="12700" algn="just">
              <a:lnSpc>
                <a:spcPct val="100000"/>
              </a:lnSpc>
            </a:pPr>
            <a:r>
              <a:rPr sz="1800" spc="-10" dirty="0">
                <a:latin typeface="Calibri"/>
                <a:cs typeface="Calibri"/>
              </a:rPr>
              <a:t>available,</a:t>
            </a:r>
            <a:r>
              <a:rPr sz="1800" dirty="0">
                <a:latin typeface="Calibri"/>
                <a:cs typeface="Calibri"/>
              </a:rPr>
              <a:t> </a:t>
            </a:r>
            <a:r>
              <a:rPr sz="1800" spc="-5" dirty="0">
                <a:latin typeface="Calibri"/>
                <a:cs typeface="Calibri"/>
              </a:rPr>
              <a:t>hold it.</a:t>
            </a:r>
            <a:endParaRPr sz="1800">
              <a:latin typeface="Calibri"/>
              <a:cs typeface="Calibri"/>
            </a:endParaRPr>
          </a:p>
          <a:p>
            <a:pPr marL="12700" marR="1605280">
              <a:lnSpc>
                <a:spcPct val="100000"/>
              </a:lnSpc>
            </a:pPr>
            <a:r>
              <a:rPr sz="1800" spc="-5" dirty="0">
                <a:latin typeface="Calibri"/>
                <a:cs typeface="Calibri"/>
              </a:rPr>
              <a:t>The</a:t>
            </a:r>
            <a:r>
              <a:rPr sz="1800" spc="15" dirty="0">
                <a:latin typeface="Calibri"/>
                <a:cs typeface="Calibri"/>
              </a:rPr>
              <a:t> </a:t>
            </a:r>
            <a:r>
              <a:rPr sz="1800" spc="-10" dirty="0">
                <a:latin typeface="Calibri"/>
                <a:cs typeface="Calibri"/>
              </a:rPr>
              <a:t>philosopher</a:t>
            </a:r>
            <a:r>
              <a:rPr sz="1800" spc="8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instructed</a:t>
            </a:r>
            <a:r>
              <a:rPr sz="1800" spc="75"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eat</a:t>
            </a:r>
            <a:r>
              <a:rPr sz="1800" spc="25" dirty="0">
                <a:latin typeface="Calibri"/>
                <a:cs typeface="Calibri"/>
              </a:rPr>
              <a:t> </a:t>
            </a:r>
            <a:r>
              <a:rPr sz="1800" spc="-5" dirty="0">
                <a:latin typeface="Calibri"/>
                <a:cs typeface="Calibri"/>
              </a:rPr>
              <a:t>when</a:t>
            </a:r>
            <a:r>
              <a:rPr sz="1800" spc="20" dirty="0">
                <a:latin typeface="Calibri"/>
                <a:cs typeface="Calibri"/>
              </a:rPr>
              <a:t> </a:t>
            </a:r>
            <a:r>
              <a:rPr sz="1800" spc="-5" dirty="0">
                <a:latin typeface="Calibri"/>
                <a:cs typeface="Calibri"/>
              </a:rPr>
              <a:t>both</a:t>
            </a:r>
            <a:r>
              <a:rPr sz="1800" spc="20" dirty="0">
                <a:latin typeface="Calibri"/>
                <a:cs typeface="Calibri"/>
              </a:rPr>
              <a:t> </a:t>
            </a:r>
            <a:r>
              <a:rPr sz="1800" spc="-15" dirty="0">
                <a:latin typeface="Calibri"/>
                <a:cs typeface="Calibri"/>
              </a:rPr>
              <a:t>forks</a:t>
            </a:r>
            <a:r>
              <a:rPr sz="1800" spc="20" dirty="0">
                <a:latin typeface="Calibri"/>
                <a:cs typeface="Calibri"/>
              </a:rPr>
              <a:t> </a:t>
            </a:r>
            <a:r>
              <a:rPr sz="1800" spc="-10" dirty="0">
                <a:latin typeface="Calibri"/>
                <a:cs typeface="Calibri"/>
              </a:rPr>
              <a:t>are</a:t>
            </a:r>
            <a:r>
              <a:rPr sz="1800" spc="20" dirty="0">
                <a:latin typeface="Calibri"/>
                <a:cs typeface="Calibri"/>
              </a:rPr>
              <a:t> </a:t>
            </a:r>
            <a:r>
              <a:rPr sz="1800" spc="-10" dirty="0">
                <a:latin typeface="Calibri"/>
                <a:cs typeface="Calibri"/>
              </a:rPr>
              <a:t>available. </a:t>
            </a:r>
            <a:r>
              <a:rPr sz="1800" spc="-390" dirty="0">
                <a:latin typeface="Calibri"/>
                <a:cs typeface="Calibri"/>
              </a:rPr>
              <a:t> </a:t>
            </a:r>
            <a:r>
              <a:rPr sz="1800" spc="-10" dirty="0">
                <a:latin typeface="Calibri"/>
                <a:cs typeface="Calibri"/>
              </a:rPr>
              <a:t>then,</a:t>
            </a:r>
            <a:r>
              <a:rPr sz="1800" spc="50" dirty="0">
                <a:latin typeface="Calibri"/>
                <a:cs typeface="Calibri"/>
              </a:rPr>
              <a:t> </a:t>
            </a:r>
            <a:r>
              <a:rPr sz="1800" spc="-10" dirty="0">
                <a:latin typeface="Calibri"/>
                <a:cs typeface="Calibri"/>
              </a:rPr>
              <a:t>put</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right</a:t>
            </a:r>
            <a:r>
              <a:rPr sz="1800" spc="45" dirty="0">
                <a:latin typeface="Calibri"/>
                <a:cs typeface="Calibri"/>
              </a:rPr>
              <a:t> </a:t>
            </a:r>
            <a:r>
              <a:rPr sz="1800" spc="-15" dirty="0">
                <a:latin typeface="Calibri"/>
                <a:cs typeface="Calibri"/>
              </a:rPr>
              <a:t>fork</a:t>
            </a:r>
            <a:r>
              <a:rPr sz="1800" spc="-5" dirty="0">
                <a:latin typeface="Calibri"/>
                <a:cs typeface="Calibri"/>
              </a:rPr>
              <a:t> </a:t>
            </a:r>
            <a:r>
              <a:rPr sz="1800" dirty="0">
                <a:latin typeface="Calibri"/>
                <a:cs typeface="Calibri"/>
              </a:rPr>
              <a:t>down</a:t>
            </a:r>
            <a:r>
              <a:rPr sz="1800" spc="-5" dirty="0">
                <a:latin typeface="Calibri"/>
                <a:cs typeface="Calibri"/>
              </a:rPr>
              <a:t> </a:t>
            </a:r>
            <a:r>
              <a:rPr sz="1800" spc="-20" dirty="0">
                <a:latin typeface="Calibri"/>
                <a:cs typeface="Calibri"/>
              </a:rPr>
              <a:t>first</a:t>
            </a:r>
            <a:endParaRPr sz="1800">
              <a:latin typeface="Calibri"/>
              <a:cs typeface="Calibri"/>
            </a:endParaRPr>
          </a:p>
          <a:p>
            <a:pPr marL="12700" marR="4708525">
              <a:lnSpc>
                <a:spcPct val="100000"/>
              </a:lnSpc>
              <a:spcBef>
                <a:spcPts val="5"/>
              </a:spcBef>
            </a:pPr>
            <a:r>
              <a:rPr sz="1800" spc="-10" dirty="0">
                <a:latin typeface="Calibri"/>
                <a:cs typeface="Calibri"/>
              </a:rPr>
              <a:t>then,</a:t>
            </a:r>
            <a:r>
              <a:rPr sz="1800" spc="45" dirty="0">
                <a:latin typeface="Calibri"/>
                <a:cs typeface="Calibri"/>
              </a:rPr>
              <a:t> </a:t>
            </a:r>
            <a:r>
              <a:rPr sz="1800" spc="-10" dirty="0">
                <a:latin typeface="Calibri"/>
                <a:cs typeface="Calibri"/>
              </a:rPr>
              <a:t>put</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left</a:t>
            </a:r>
            <a:r>
              <a:rPr sz="1800" spc="20" dirty="0">
                <a:latin typeface="Calibri"/>
                <a:cs typeface="Calibri"/>
              </a:rPr>
              <a:t> </a:t>
            </a:r>
            <a:r>
              <a:rPr sz="1800" spc="-15" dirty="0">
                <a:latin typeface="Calibri"/>
                <a:cs typeface="Calibri"/>
              </a:rPr>
              <a:t>fork </a:t>
            </a:r>
            <a:r>
              <a:rPr sz="1800" dirty="0">
                <a:latin typeface="Calibri"/>
                <a:cs typeface="Calibri"/>
              </a:rPr>
              <a:t>down</a:t>
            </a:r>
            <a:r>
              <a:rPr sz="1800" spc="15" dirty="0">
                <a:latin typeface="Calibri"/>
                <a:cs typeface="Calibri"/>
              </a:rPr>
              <a:t> </a:t>
            </a:r>
            <a:r>
              <a:rPr sz="1800" spc="-15" dirty="0">
                <a:latin typeface="Calibri"/>
                <a:cs typeface="Calibri"/>
              </a:rPr>
              <a:t>next </a:t>
            </a:r>
            <a:r>
              <a:rPr sz="1800" spc="-395" dirty="0">
                <a:latin typeface="Calibri"/>
                <a:cs typeface="Calibri"/>
              </a:rPr>
              <a:t> </a:t>
            </a:r>
            <a:r>
              <a:rPr sz="1800" spc="-15" dirty="0">
                <a:latin typeface="Calibri"/>
                <a:cs typeface="Calibri"/>
              </a:rPr>
              <a:t>repeat</a:t>
            </a:r>
            <a:r>
              <a:rPr sz="1800" spc="3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beginning.</a:t>
            </a:r>
            <a:endParaRPr sz="180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9429" y="703529"/>
            <a:ext cx="410654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AF50"/>
                </a:solidFill>
              </a:rPr>
              <a:t>What</a:t>
            </a:r>
            <a:r>
              <a:rPr sz="1800" spc="15" dirty="0">
                <a:solidFill>
                  <a:srgbClr val="00AF50"/>
                </a:solidFill>
              </a:rPr>
              <a:t> </a:t>
            </a:r>
            <a:r>
              <a:rPr sz="1800" spc="-5" dirty="0">
                <a:solidFill>
                  <a:srgbClr val="00AF50"/>
                </a:solidFill>
              </a:rPr>
              <a:t>is</a:t>
            </a:r>
            <a:r>
              <a:rPr sz="1800" spc="-15" dirty="0">
                <a:solidFill>
                  <a:srgbClr val="00AF50"/>
                </a:solidFill>
              </a:rPr>
              <a:t> </a:t>
            </a:r>
            <a:r>
              <a:rPr sz="1800" spc="-5" dirty="0">
                <a:solidFill>
                  <a:srgbClr val="00AF50"/>
                </a:solidFill>
              </a:rPr>
              <a:t>Deadlock</a:t>
            </a:r>
            <a:r>
              <a:rPr sz="1800" spc="15" dirty="0">
                <a:solidFill>
                  <a:srgbClr val="00AF50"/>
                </a:solidFill>
              </a:rPr>
              <a:t> </a:t>
            </a:r>
            <a:r>
              <a:rPr sz="1800" spc="-5" dirty="0">
                <a:solidFill>
                  <a:srgbClr val="00AF50"/>
                </a:solidFill>
              </a:rPr>
              <a:t>in</a:t>
            </a:r>
            <a:r>
              <a:rPr sz="1800" spc="5" dirty="0">
                <a:solidFill>
                  <a:srgbClr val="00AF50"/>
                </a:solidFill>
              </a:rPr>
              <a:t> </a:t>
            </a:r>
            <a:r>
              <a:rPr sz="1800" spc="-15" dirty="0">
                <a:solidFill>
                  <a:srgbClr val="00AF50"/>
                </a:solidFill>
              </a:rPr>
              <a:t>Operating</a:t>
            </a:r>
            <a:r>
              <a:rPr sz="1800" spc="55" dirty="0">
                <a:solidFill>
                  <a:srgbClr val="00AF50"/>
                </a:solidFill>
              </a:rPr>
              <a:t> </a:t>
            </a:r>
            <a:r>
              <a:rPr sz="1800" spc="-25" dirty="0">
                <a:solidFill>
                  <a:srgbClr val="00AF50"/>
                </a:solidFill>
              </a:rPr>
              <a:t>System</a:t>
            </a:r>
            <a:r>
              <a:rPr sz="1800" spc="45" dirty="0">
                <a:solidFill>
                  <a:srgbClr val="00AF50"/>
                </a:solidFill>
              </a:rPr>
              <a:t> </a:t>
            </a:r>
            <a:r>
              <a:rPr sz="1800" spc="-5" dirty="0">
                <a:solidFill>
                  <a:srgbClr val="00AF50"/>
                </a:solidFill>
              </a:rPr>
              <a:t>(OS)?</a:t>
            </a:r>
            <a:endParaRPr sz="1800"/>
          </a:p>
        </p:txBody>
      </p:sp>
      <p:sp>
        <p:nvSpPr>
          <p:cNvPr id="3" name="object 3"/>
          <p:cNvSpPr txBox="1"/>
          <p:nvPr/>
        </p:nvSpPr>
        <p:spPr>
          <a:xfrm>
            <a:off x="841044" y="1046479"/>
            <a:ext cx="7996555" cy="5492115"/>
          </a:xfrm>
          <a:prstGeom prst="rect">
            <a:avLst/>
          </a:prstGeom>
        </p:spPr>
        <p:txBody>
          <a:bodyPr vert="horz" wrap="square" lIns="0" tIns="12700" rIns="0" bIns="0" rtlCol="0">
            <a:spAutoFit/>
          </a:bodyPr>
          <a:lstStyle/>
          <a:p>
            <a:pPr marL="12700" marR="233045">
              <a:lnSpc>
                <a:spcPct val="100000"/>
              </a:lnSpc>
              <a:spcBef>
                <a:spcPts val="100"/>
              </a:spcBef>
            </a:pPr>
            <a:r>
              <a:rPr sz="1800" spc="-15" dirty="0">
                <a:latin typeface="Calibri"/>
                <a:cs typeface="Calibri"/>
              </a:rPr>
              <a:t>Every</a:t>
            </a:r>
            <a:r>
              <a:rPr sz="1800" spc="114" dirty="0">
                <a:latin typeface="Calibri"/>
                <a:cs typeface="Calibri"/>
              </a:rPr>
              <a:t> </a:t>
            </a:r>
            <a:r>
              <a:rPr sz="1800" spc="-10" dirty="0">
                <a:latin typeface="Calibri"/>
                <a:cs typeface="Calibri"/>
              </a:rPr>
              <a:t>process</a:t>
            </a:r>
            <a:r>
              <a:rPr sz="1800" spc="110" dirty="0">
                <a:latin typeface="Calibri"/>
                <a:cs typeface="Calibri"/>
              </a:rPr>
              <a:t> </a:t>
            </a:r>
            <a:r>
              <a:rPr sz="1800" spc="-5" dirty="0">
                <a:latin typeface="Calibri"/>
                <a:cs typeface="Calibri"/>
              </a:rPr>
              <a:t>needs</a:t>
            </a:r>
            <a:r>
              <a:rPr sz="1800" spc="100" dirty="0">
                <a:latin typeface="Calibri"/>
                <a:cs typeface="Calibri"/>
              </a:rPr>
              <a:t> </a:t>
            </a:r>
            <a:r>
              <a:rPr sz="1800" dirty="0">
                <a:latin typeface="Calibri"/>
                <a:cs typeface="Calibri"/>
              </a:rPr>
              <a:t>some</a:t>
            </a:r>
            <a:r>
              <a:rPr sz="1800" spc="70" dirty="0">
                <a:latin typeface="Calibri"/>
                <a:cs typeface="Calibri"/>
              </a:rPr>
              <a:t> </a:t>
            </a:r>
            <a:r>
              <a:rPr sz="1800" spc="-5" dirty="0">
                <a:latin typeface="Calibri"/>
                <a:cs typeface="Calibri"/>
              </a:rPr>
              <a:t>resources</a:t>
            </a:r>
            <a:r>
              <a:rPr sz="1800" spc="80" dirty="0">
                <a:latin typeface="Calibri"/>
                <a:cs typeface="Calibri"/>
              </a:rPr>
              <a:t> </a:t>
            </a:r>
            <a:r>
              <a:rPr sz="1800" spc="-15" dirty="0">
                <a:latin typeface="Calibri"/>
                <a:cs typeface="Calibri"/>
              </a:rPr>
              <a:t>to</a:t>
            </a:r>
            <a:r>
              <a:rPr sz="1800" spc="105" dirty="0">
                <a:latin typeface="Calibri"/>
                <a:cs typeface="Calibri"/>
              </a:rPr>
              <a:t> </a:t>
            </a:r>
            <a:r>
              <a:rPr sz="1800" spc="-10" dirty="0">
                <a:latin typeface="Calibri"/>
                <a:cs typeface="Calibri"/>
              </a:rPr>
              <a:t>complete</a:t>
            </a:r>
            <a:r>
              <a:rPr sz="1800" spc="110" dirty="0">
                <a:latin typeface="Calibri"/>
                <a:cs typeface="Calibri"/>
              </a:rPr>
              <a:t> </a:t>
            </a:r>
            <a:r>
              <a:rPr sz="1800" spc="-5" dirty="0">
                <a:latin typeface="Calibri"/>
                <a:cs typeface="Calibri"/>
              </a:rPr>
              <a:t>its</a:t>
            </a:r>
            <a:r>
              <a:rPr sz="1800" spc="95" dirty="0">
                <a:latin typeface="Calibri"/>
                <a:cs typeface="Calibri"/>
              </a:rPr>
              <a:t> </a:t>
            </a:r>
            <a:r>
              <a:rPr sz="1800" spc="-10" dirty="0">
                <a:latin typeface="Calibri"/>
                <a:cs typeface="Calibri"/>
              </a:rPr>
              <a:t>execution.</a:t>
            </a:r>
            <a:r>
              <a:rPr sz="1800" spc="90" dirty="0">
                <a:latin typeface="Calibri"/>
                <a:cs typeface="Calibri"/>
              </a:rPr>
              <a:t> </a:t>
            </a:r>
            <a:r>
              <a:rPr sz="1800" spc="-25" dirty="0">
                <a:latin typeface="Calibri"/>
                <a:cs typeface="Calibri"/>
              </a:rPr>
              <a:t>However,</a:t>
            </a:r>
            <a:r>
              <a:rPr sz="1800" spc="114" dirty="0">
                <a:latin typeface="Calibri"/>
                <a:cs typeface="Calibri"/>
              </a:rPr>
              <a:t> </a:t>
            </a:r>
            <a:r>
              <a:rPr sz="1800" dirty="0">
                <a:latin typeface="Calibri"/>
                <a:cs typeface="Calibri"/>
              </a:rPr>
              <a:t>the </a:t>
            </a:r>
            <a:r>
              <a:rPr sz="1800" spc="-395" dirty="0">
                <a:latin typeface="Calibri"/>
                <a:cs typeface="Calibri"/>
              </a:rPr>
              <a:t> </a:t>
            </a:r>
            <a:r>
              <a:rPr sz="1800" spc="-10" dirty="0">
                <a:latin typeface="Calibri"/>
                <a:cs typeface="Calibri"/>
              </a:rPr>
              <a:t>resource</a:t>
            </a:r>
            <a:r>
              <a:rPr sz="1800" spc="15" dirty="0">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granted</a:t>
            </a:r>
            <a:r>
              <a:rPr sz="1800" spc="6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a </a:t>
            </a:r>
            <a:r>
              <a:rPr sz="1800" spc="-10" dirty="0">
                <a:latin typeface="Calibri"/>
                <a:cs typeface="Calibri"/>
              </a:rPr>
              <a:t>sequential</a:t>
            </a:r>
            <a:r>
              <a:rPr sz="1800" spc="95" dirty="0">
                <a:latin typeface="Calibri"/>
                <a:cs typeface="Calibri"/>
              </a:rPr>
              <a:t> </a:t>
            </a:r>
            <a:r>
              <a:rPr sz="1800" spc="-40" dirty="0">
                <a:latin typeface="Calibri"/>
                <a:cs typeface="Calibri"/>
              </a:rPr>
              <a:t>order.</a:t>
            </a:r>
            <a:endParaRPr sz="1800">
              <a:latin typeface="Calibri"/>
              <a:cs typeface="Calibri"/>
            </a:endParaRPr>
          </a:p>
          <a:p>
            <a:pPr marL="143510" indent="-131445">
              <a:lnSpc>
                <a:spcPct val="100000"/>
              </a:lnSpc>
              <a:buFont typeface="Microsoft Sans Serif"/>
              <a:buChar char="•"/>
              <a:tabLst>
                <a:tab pos="144145" algn="l"/>
              </a:tabLst>
            </a:pPr>
            <a:r>
              <a:rPr sz="1800" spc="-5" dirty="0">
                <a:latin typeface="Calibri"/>
                <a:cs typeface="Calibri"/>
              </a:rPr>
              <a:t>The</a:t>
            </a:r>
            <a:r>
              <a:rPr sz="1800" spc="10" dirty="0">
                <a:latin typeface="Calibri"/>
                <a:cs typeface="Calibri"/>
              </a:rPr>
              <a:t> </a:t>
            </a:r>
            <a:r>
              <a:rPr sz="1800" spc="-10" dirty="0">
                <a:latin typeface="Calibri"/>
                <a:cs typeface="Calibri"/>
              </a:rPr>
              <a:t>process</a:t>
            </a:r>
            <a:r>
              <a:rPr sz="1800" spc="10" dirty="0">
                <a:latin typeface="Calibri"/>
                <a:cs typeface="Calibri"/>
              </a:rPr>
              <a:t> </a:t>
            </a:r>
            <a:r>
              <a:rPr sz="1800" spc="-15" dirty="0">
                <a:latin typeface="Calibri"/>
                <a:cs typeface="Calibri"/>
              </a:rPr>
              <a:t>requests</a:t>
            </a:r>
            <a:r>
              <a:rPr sz="1800" spc="4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some</a:t>
            </a:r>
            <a:r>
              <a:rPr sz="1800" spc="-15" dirty="0">
                <a:latin typeface="Calibri"/>
                <a:cs typeface="Calibri"/>
              </a:rPr>
              <a:t> </a:t>
            </a:r>
            <a:r>
              <a:rPr sz="1800" spc="-10" dirty="0">
                <a:latin typeface="Calibri"/>
                <a:cs typeface="Calibri"/>
              </a:rPr>
              <a:t>resource.</a:t>
            </a:r>
            <a:endParaRPr sz="1800">
              <a:latin typeface="Calibri"/>
              <a:cs typeface="Calibri"/>
            </a:endParaRPr>
          </a:p>
          <a:p>
            <a:pPr marL="143510" indent="-131445">
              <a:lnSpc>
                <a:spcPct val="100000"/>
              </a:lnSpc>
              <a:buFont typeface="Microsoft Sans Serif"/>
              <a:buChar char="•"/>
              <a:tabLst>
                <a:tab pos="144145" algn="l"/>
              </a:tabLst>
            </a:pPr>
            <a:r>
              <a:rPr sz="1800" dirty="0">
                <a:latin typeface="Calibri"/>
                <a:cs typeface="Calibri"/>
              </a:rPr>
              <a:t>OS</a:t>
            </a:r>
            <a:r>
              <a:rPr sz="1800" spc="-20" dirty="0">
                <a:latin typeface="Calibri"/>
                <a:cs typeface="Calibri"/>
              </a:rPr>
              <a:t> grant</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resource</a:t>
            </a:r>
            <a:r>
              <a:rPr sz="1800" spc="45" dirty="0">
                <a:latin typeface="Calibri"/>
                <a:cs typeface="Calibri"/>
              </a:rPr>
              <a:t> </a:t>
            </a:r>
            <a:r>
              <a:rPr sz="1800" spc="-5" dirty="0">
                <a:latin typeface="Calibri"/>
                <a:cs typeface="Calibri"/>
              </a:rPr>
              <a:t>if</a:t>
            </a:r>
            <a:r>
              <a:rPr sz="1800" dirty="0">
                <a:latin typeface="Calibri"/>
                <a:cs typeface="Calibri"/>
              </a:rPr>
              <a:t> </a:t>
            </a:r>
            <a:r>
              <a:rPr sz="1800" spc="-5" dirty="0">
                <a:latin typeface="Calibri"/>
                <a:cs typeface="Calibri"/>
              </a:rPr>
              <a:t>it is</a:t>
            </a:r>
            <a:r>
              <a:rPr sz="1800" spc="10" dirty="0">
                <a:latin typeface="Calibri"/>
                <a:cs typeface="Calibri"/>
              </a:rPr>
              <a:t> </a:t>
            </a:r>
            <a:r>
              <a:rPr sz="1800" spc="-10" dirty="0">
                <a:latin typeface="Calibri"/>
                <a:cs typeface="Calibri"/>
              </a:rPr>
              <a:t>available</a:t>
            </a:r>
            <a:r>
              <a:rPr sz="1800" spc="20" dirty="0">
                <a:latin typeface="Calibri"/>
                <a:cs typeface="Calibri"/>
              </a:rPr>
              <a:t> </a:t>
            </a:r>
            <a:r>
              <a:rPr sz="1800" spc="-5" dirty="0">
                <a:latin typeface="Calibri"/>
                <a:cs typeface="Calibri"/>
              </a:rPr>
              <a:t>otherwise</a:t>
            </a:r>
            <a:r>
              <a:rPr sz="1800" spc="45" dirty="0">
                <a:latin typeface="Calibri"/>
                <a:cs typeface="Calibri"/>
              </a:rPr>
              <a:t> </a:t>
            </a:r>
            <a:r>
              <a:rPr sz="1800" spc="-5" dirty="0">
                <a:latin typeface="Calibri"/>
                <a:cs typeface="Calibri"/>
              </a:rPr>
              <a:t>let</a:t>
            </a:r>
            <a:r>
              <a:rPr sz="180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waits.</a:t>
            </a:r>
            <a:endParaRPr sz="1800">
              <a:latin typeface="Calibri"/>
              <a:cs typeface="Calibri"/>
            </a:endParaRPr>
          </a:p>
          <a:p>
            <a:pPr marL="143510" indent="-131445">
              <a:lnSpc>
                <a:spcPct val="100000"/>
              </a:lnSpc>
              <a:buFont typeface="Microsoft Sans Serif"/>
              <a:buChar char="•"/>
              <a:tabLst>
                <a:tab pos="144145" algn="l"/>
              </a:tabLst>
            </a:pPr>
            <a:r>
              <a:rPr sz="1800" spc="-5" dirty="0">
                <a:latin typeface="Calibri"/>
                <a:cs typeface="Calibri"/>
              </a:rPr>
              <a:t>The</a:t>
            </a:r>
            <a:r>
              <a:rPr sz="1800" spc="20"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uses</a:t>
            </a:r>
            <a:r>
              <a:rPr sz="1800" spc="10" dirty="0">
                <a:latin typeface="Calibri"/>
                <a:cs typeface="Calibri"/>
              </a:rPr>
              <a:t> </a:t>
            </a:r>
            <a:r>
              <a:rPr sz="1800" spc="-5" dirty="0">
                <a:latin typeface="Calibri"/>
                <a:cs typeface="Calibri"/>
              </a:rPr>
              <a:t>it</a:t>
            </a:r>
            <a:r>
              <a:rPr sz="1800" spc="25" dirty="0">
                <a:latin typeface="Calibri"/>
                <a:cs typeface="Calibri"/>
              </a:rPr>
              <a:t> </a:t>
            </a:r>
            <a:r>
              <a:rPr sz="1800" spc="-5" dirty="0">
                <a:latin typeface="Calibri"/>
                <a:cs typeface="Calibri"/>
              </a:rPr>
              <a:t>and</a:t>
            </a:r>
            <a:r>
              <a:rPr sz="1800" spc="15" dirty="0">
                <a:latin typeface="Calibri"/>
                <a:cs typeface="Calibri"/>
              </a:rPr>
              <a:t> </a:t>
            </a:r>
            <a:r>
              <a:rPr sz="1800" spc="-10" dirty="0">
                <a:latin typeface="Calibri"/>
                <a:cs typeface="Calibri"/>
              </a:rPr>
              <a:t>release</a:t>
            </a:r>
            <a:r>
              <a:rPr sz="1800" spc="35"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completion.</a:t>
            </a:r>
            <a:endParaRPr sz="1800">
              <a:latin typeface="Calibri"/>
              <a:cs typeface="Calibri"/>
            </a:endParaRPr>
          </a:p>
          <a:p>
            <a:pPr>
              <a:lnSpc>
                <a:spcPct val="100000"/>
              </a:lnSpc>
              <a:spcBef>
                <a:spcPts val="35"/>
              </a:spcBef>
            </a:pPr>
            <a:endParaRPr sz="1750">
              <a:latin typeface="Calibri"/>
              <a:cs typeface="Calibri"/>
            </a:endParaRPr>
          </a:p>
          <a:p>
            <a:pPr marL="12700" marR="233679" algn="just">
              <a:lnSpc>
                <a:spcPct val="100000"/>
              </a:lnSpc>
            </a:pPr>
            <a:r>
              <a:rPr sz="1600" dirty="0">
                <a:latin typeface="Calibri"/>
                <a:cs typeface="Calibri"/>
              </a:rPr>
              <a:t>A </a:t>
            </a:r>
            <a:r>
              <a:rPr sz="1600" spc="-5" dirty="0">
                <a:solidFill>
                  <a:srgbClr val="FF0000"/>
                </a:solidFill>
                <a:latin typeface="Calibri"/>
                <a:cs typeface="Calibri"/>
              </a:rPr>
              <a:t>Deadlock is </a:t>
            </a:r>
            <a:r>
              <a:rPr sz="1600" dirty="0">
                <a:solidFill>
                  <a:srgbClr val="FF0000"/>
                </a:solidFill>
                <a:latin typeface="Calibri"/>
                <a:cs typeface="Calibri"/>
              </a:rPr>
              <a:t>a </a:t>
            </a:r>
            <a:r>
              <a:rPr sz="1600" spc="-10" dirty="0">
                <a:solidFill>
                  <a:srgbClr val="FF0000"/>
                </a:solidFill>
                <a:latin typeface="Calibri"/>
                <a:cs typeface="Calibri"/>
              </a:rPr>
              <a:t>situation </a:t>
            </a:r>
            <a:r>
              <a:rPr sz="1600" dirty="0">
                <a:latin typeface="Calibri"/>
                <a:cs typeface="Calibri"/>
              </a:rPr>
              <a:t>where each </a:t>
            </a:r>
            <a:r>
              <a:rPr sz="1600" spc="-5" dirty="0">
                <a:latin typeface="Calibri"/>
                <a:cs typeface="Calibri"/>
              </a:rPr>
              <a:t>of the </a:t>
            </a:r>
            <a:r>
              <a:rPr sz="1600" spc="-10" dirty="0">
                <a:latin typeface="Calibri"/>
                <a:cs typeface="Calibri"/>
              </a:rPr>
              <a:t>computer </a:t>
            </a:r>
            <a:r>
              <a:rPr sz="1600" spc="-5" dirty="0">
                <a:latin typeface="Calibri"/>
                <a:cs typeface="Calibri"/>
              </a:rPr>
              <a:t>process </a:t>
            </a:r>
            <a:r>
              <a:rPr sz="1600" spc="-10" dirty="0">
                <a:latin typeface="Calibri"/>
                <a:cs typeface="Calibri"/>
              </a:rPr>
              <a:t>waits </a:t>
            </a:r>
            <a:r>
              <a:rPr sz="1600" spc="-5" dirty="0">
                <a:latin typeface="Calibri"/>
                <a:cs typeface="Calibri"/>
              </a:rPr>
              <a:t>for </a:t>
            </a:r>
            <a:r>
              <a:rPr sz="1600" dirty="0">
                <a:latin typeface="Calibri"/>
                <a:cs typeface="Calibri"/>
              </a:rPr>
              <a:t>a </a:t>
            </a:r>
            <a:r>
              <a:rPr sz="1600" spc="-10" dirty="0">
                <a:latin typeface="Calibri"/>
                <a:cs typeface="Calibri"/>
              </a:rPr>
              <a:t>resource </a:t>
            </a:r>
            <a:r>
              <a:rPr sz="1600" spc="-5" dirty="0">
                <a:latin typeface="Calibri"/>
                <a:cs typeface="Calibri"/>
              </a:rPr>
              <a:t>which </a:t>
            </a:r>
            <a:r>
              <a:rPr sz="1600" spc="-10" dirty="0">
                <a:latin typeface="Calibri"/>
                <a:cs typeface="Calibri"/>
              </a:rPr>
              <a:t>is </a:t>
            </a:r>
            <a:r>
              <a:rPr sz="1600" spc="-5" dirty="0">
                <a:latin typeface="Calibri"/>
                <a:cs typeface="Calibri"/>
              </a:rPr>
              <a:t> being assigned </a:t>
            </a:r>
            <a:r>
              <a:rPr sz="1600" spc="-15" dirty="0">
                <a:latin typeface="Calibri"/>
                <a:cs typeface="Calibri"/>
              </a:rPr>
              <a:t>to </a:t>
            </a:r>
            <a:r>
              <a:rPr sz="1600" dirty="0">
                <a:latin typeface="Calibri"/>
                <a:cs typeface="Calibri"/>
              </a:rPr>
              <a:t>some </a:t>
            </a:r>
            <a:r>
              <a:rPr sz="1600" spc="-5" dirty="0">
                <a:latin typeface="Calibri"/>
                <a:cs typeface="Calibri"/>
              </a:rPr>
              <a:t>another process. </a:t>
            </a:r>
            <a:r>
              <a:rPr sz="1600" dirty="0">
                <a:latin typeface="Calibri"/>
                <a:cs typeface="Calibri"/>
              </a:rPr>
              <a:t>In </a:t>
            </a:r>
            <a:r>
              <a:rPr sz="1600" spc="-5" dirty="0">
                <a:latin typeface="Calibri"/>
                <a:cs typeface="Calibri"/>
              </a:rPr>
              <a:t>this situation, </a:t>
            </a:r>
            <a:r>
              <a:rPr sz="1600" dirty="0">
                <a:latin typeface="Calibri"/>
                <a:cs typeface="Calibri"/>
              </a:rPr>
              <a:t>none </a:t>
            </a:r>
            <a:r>
              <a:rPr sz="1600" spc="-5" dirty="0">
                <a:latin typeface="Calibri"/>
                <a:cs typeface="Calibri"/>
              </a:rPr>
              <a:t>of the process gets </a:t>
            </a:r>
            <a:r>
              <a:rPr sz="1600" spc="-15" dirty="0">
                <a:latin typeface="Calibri"/>
                <a:cs typeface="Calibri"/>
              </a:rPr>
              <a:t>executed </a:t>
            </a:r>
            <a:r>
              <a:rPr sz="1600" spc="-10" dirty="0">
                <a:latin typeface="Calibri"/>
                <a:cs typeface="Calibri"/>
              </a:rPr>
              <a:t> </a:t>
            </a:r>
            <a:r>
              <a:rPr sz="1600" spc="-5" dirty="0">
                <a:latin typeface="Calibri"/>
                <a:cs typeface="Calibri"/>
              </a:rPr>
              <a:t>since</a:t>
            </a:r>
            <a:r>
              <a:rPr sz="1600" spc="235" dirty="0">
                <a:latin typeface="Calibri"/>
                <a:cs typeface="Calibri"/>
              </a:rPr>
              <a:t> </a:t>
            </a:r>
            <a:r>
              <a:rPr sz="1600" spc="-5" dirty="0">
                <a:latin typeface="Calibri"/>
                <a:cs typeface="Calibri"/>
              </a:rPr>
              <a:t>the</a:t>
            </a:r>
            <a:r>
              <a:rPr sz="1600" spc="225" dirty="0">
                <a:latin typeface="Calibri"/>
                <a:cs typeface="Calibri"/>
              </a:rPr>
              <a:t> </a:t>
            </a:r>
            <a:r>
              <a:rPr sz="1600" spc="-10" dirty="0">
                <a:latin typeface="Calibri"/>
                <a:cs typeface="Calibri"/>
              </a:rPr>
              <a:t>resource</a:t>
            </a:r>
            <a:r>
              <a:rPr sz="1600" spc="235" dirty="0">
                <a:latin typeface="Calibri"/>
                <a:cs typeface="Calibri"/>
              </a:rPr>
              <a:t> </a:t>
            </a:r>
            <a:r>
              <a:rPr sz="1600" spc="-5" dirty="0">
                <a:latin typeface="Calibri"/>
                <a:cs typeface="Calibri"/>
              </a:rPr>
              <a:t>it</a:t>
            </a:r>
            <a:r>
              <a:rPr sz="1600" spc="229" dirty="0">
                <a:latin typeface="Calibri"/>
                <a:cs typeface="Calibri"/>
              </a:rPr>
              <a:t> </a:t>
            </a:r>
            <a:r>
              <a:rPr sz="1600" spc="-5" dirty="0">
                <a:latin typeface="Calibri"/>
                <a:cs typeface="Calibri"/>
              </a:rPr>
              <a:t>needs,</a:t>
            </a:r>
            <a:r>
              <a:rPr sz="1600" spc="250" dirty="0">
                <a:latin typeface="Calibri"/>
                <a:cs typeface="Calibri"/>
              </a:rPr>
              <a:t> </a:t>
            </a:r>
            <a:r>
              <a:rPr sz="1600" spc="-5" dirty="0">
                <a:latin typeface="Calibri"/>
                <a:cs typeface="Calibri"/>
              </a:rPr>
              <a:t>is</a:t>
            </a:r>
            <a:r>
              <a:rPr sz="1600" spc="235" dirty="0">
                <a:latin typeface="Calibri"/>
                <a:cs typeface="Calibri"/>
              </a:rPr>
              <a:t> </a:t>
            </a:r>
            <a:r>
              <a:rPr sz="1600" spc="-5" dirty="0">
                <a:latin typeface="Calibri"/>
                <a:cs typeface="Calibri"/>
              </a:rPr>
              <a:t>held</a:t>
            </a:r>
            <a:r>
              <a:rPr sz="1600" spc="235" dirty="0">
                <a:latin typeface="Calibri"/>
                <a:cs typeface="Calibri"/>
              </a:rPr>
              <a:t> </a:t>
            </a:r>
            <a:r>
              <a:rPr sz="1600" dirty="0">
                <a:latin typeface="Calibri"/>
                <a:cs typeface="Calibri"/>
              </a:rPr>
              <a:t>by</a:t>
            </a:r>
            <a:r>
              <a:rPr sz="1600" spc="229" dirty="0">
                <a:latin typeface="Calibri"/>
                <a:cs typeface="Calibri"/>
              </a:rPr>
              <a:t> </a:t>
            </a:r>
            <a:r>
              <a:rPr sz="1600" dirty="0">
                <a:latin typeface="Calibri"/>
                <a:cs typeface="Calibri"/>
              </a:rPr>
              <a:t>some</a:t>
            </a:r>
            <a:r>
              <a:rPr sz="1600" spc="240" dirty="0">
                <a:latin typeface="Calibri"/>
                <a:cs typeface="Calibri"/>
              </a:rPr>
              <a:t> </a:t>
            </a:r>
            <a:r>
              <a:rPr sz="1600" spc="-5" dirty="0">
                <a:latin typeface="Calibri"/>
                <a:cs typeface="Calibri"/>
              </a:rPr>
              <a:t>other</a:t>
            </a:r>
            <a:r>
              <a:rPr sz="1600" spc="225" dirty="0">
                <a:latin typeface="Calibri"/>
                <a:cs typeface="Calibri"/>
              </a:rPr>
              <a:t> </a:t>
            </a:r>
            <a:r>
              <a:rPr sz="1600" spc="-5" dirty="0">
                <a:latin typeface="Calibri"/>
                <a:cs typeface="Calibri"/>
              </a:rPr>
              <a:t>process</a:t>
            </a:r>
            <a:r>
              <a:rPr sz="1600" spc="235" dirty="0">
                <a:latin typeface="Calibri"/>
                <a:cs typeface="Calibri"/>
              </a:rPr>
              <a:t> </a:t>
            </a:r>
            <a:r>
              <a:rPr sz="1600" spc="-5" dirty="0">
                <a:latin typeface="Calibri"/>
                <a:cs typeface="Calibri"/>
              </a:rPr>
              <a:t>which</a:t>
            </a:r>
            <a:r>
              <a:rPr sz="1600" spc="235" dirty="0">
                <a:latin typeface="Calibri"/>
                <a:cs typeface="Calibri"/>
              </a:rPr>
              <a:t> </a:t>
            </a:r>
            <a:r>
              <a:rPr sz="1600" spc="-5" dirty="0">
                <a:latin typeface="Calibri"/>
                <a:cs typeface="Calibri"/>
              </a:rPr>
              <a:t>is</a:t>
            </a:r>
            <a:r>
              <a:rPr sz="1600" spc="235" dirty="0">
                <a:latin typeface="Calibri"/>
                <a:cs typeface="Calibri"/>
              </a:rPr>
              <a:t> </a:t>
            </a:r>
            <a:r>
              <a:rPr sz="1600" spc="-5" dirty="0">
                <a:latin typeface="Calibri"/>
                <a:cs typeface="Calibri"/>
              </a:rPr>
              <a:t>also</a:t>
            </a:r>
            <a:r>
              <a:rPr sz="1600" spc="229" dirty="0">
                <a:latin typeface="Calibri"/>
                <a:cs typeface="Calibri"/>
              </a:rPr>
              <a:t> </a:t>
            </a:r>
            <a:r>
              <a:rPr sz="1600" spc="-10" dirty="0">
                <a:latin typeface="Calibri"/>
                <a:cs typeface="Calibri"/>
              </a:rPr>
              <a:t>waiting</a:t>
            </a:r>
            <a:r>
              <a:rPr sz="1600" spc="250" dirty="0">
                <a:latin typeface="Calibri"/>
                <a:cs typeface="Calibri"/>
              </a:rPr>
              <a:t> </a:t>
            </a:r>
            <a:r>
              <a:rPr sz="1600" spc="-15" dirty="0">
                <a:latin typeface="Calibri"/>
                <a:cs typeface="Calibri"/>
              </a:rPr>
              <a:t>for</a:t>
            </a:r>
            <a:r>
              <a:rPr sz="1600" spc="229" dirty="0">
                <a:latin typeface="Calibri"/>
                <a:cs typeface="Calibri"/>
              </a:rPr>
              <a:t> </a:t>
            </a:r>
            <a:r>
              <a:rPr sz="1600" dirty="0">
                <a:latin typeface="Calibri"/>
                <a:cs typeface="Calibri"/>
              </a:rPr>
              <a:t>some </a:t>
            </a:r>
            <a:r>
              <a:rPr sz="1600" spc="-350" dirty="0">
                <a:latin typeface="Calibri"/>
                <a:cs typeface="Calibri"/>
              </a:rPr>
              <a:t> </a:t>
            </a:r>
            <a:r>
              <a:rPr sz="1600" spc="-10" dirty="0">
                <a:latin typeface="Calibri"/>
                <a:cs typeface="Calibri"/>
              </a:rPr>
              <a:t>other</a:t>
            </a:r>
            <a:r>
              <a:rPr sz="1600" spc="35" dirty="0">
                <a:latin typeface="Calibri"/>
                <a:cs typeface="Calibri"/>
              </a:rPr>
              <a:t> </a:t>
            </a:r>
            <a:r>
              <a:rPr sz="1600" spc="-15" dirty="0">
                <a:latin typeface="Calibri"/>
                <a:cs typeface="Calibri"/>
              </a:rPr>
              <a:t>resource</a:t>
            </a:r>
            <a:r>
              <a:rPr sz="1600" spc="35" dirty="0">
                <a:latin typeface="Calibri"/>
                <a:cs typeface="Calibri"/>
              </a:rPr>
              <a:t> </a:t>
            </a:r>
            <a:r>
              <a:rPr sz="1600" spc="-15" dirty="0">
                <a:latin typeface="Calibri"/>
                <a:cs typeface="Calibri"/>
              </a:rPr>
              <a:t>to</a:t>
            </a:r>
            <a:r>
              <a:rPr sz="1600" spc="15" dirty="0">
                <a:latin typeface="Calibri"/>
                <a:cs typeface="Calibri"/>
              </a:rPr>
              <a:t> </a:t>
            </a:r>
            <a:r>
              <a:rPr sz="1600" dirty="0">
                <a:latin typeface="Calibri"/>
                <a:cs typeface="Calibri"/>
              </a:rPr>
              <a:t>be</a:t>
            </a:r>
            <a:r>
              <a:rPr sz="1600" spc="-10" dirty="0">
                <a:latin typeface="Calibri"/>
                <a:cs typeface="Calibri"/>
              </a:rPr>
              <a:t> released.</a:t>
            </a:r>
            <a:endParaRPr sz="1600">
              <a:latin typeface="Calibri"/>
              <a:cs typeface="Calibri"/>
            </a:endParaRPr>
          </a:p>
          <a:p>
            <a:pPr marL="12700" marR="233045" algn="just">
              <a:lnSpc>
                <a:spcPct val="100000"/>
              </a:lnSpc>
              <a:spcBef>
                <a:spcPts val="5"/>
              </a:spcBef>
            </a:pPr>
            <a:r>
              <a:rPr sz="1600" spc="-5" dirty="0">
                <a:latin typeface="Calibri"/>
                <a:cs typeface="Calibri"/>
              </a:rPr>
              <a:t>Let</a:t>
            </a:r>
            <a:r>
              <a:rPr sz="1600" dirty="0">
                <a:latin typeface="Calibri"/>
                <a:cs typeface="Calibri"/>
              </a:rPr>
              <a:t> us</a:t>
            </a:r>
            <a:r>
              <a:rPr sz="1600" spc="5" dirty="0">
                <a:latin typeface="Calibri"/>
                <a:cs typeface="Calibri"/>
              </a:rPr>
              <a:t> </a:t>
            </a:r>
            <a:r>
              <a:rPr sz="1600" dirty="0">
                <a:latin typeface="Calibri"/>
                <a:cs typeface="Calibri"/>
              </a:rPr>
              <a:t>assume</a:t>
            </a:r>
            <a:r>
              <a:rPr sz="1600" spc="5" dirty="0">
                <a:latin typeface="Calibri"/>
                <a:cs typeface="Calibri"/>
              </a:rPr>
              <a:t> </a:t>
            </a:r>
            <a:r>
              <a:rPr sz="1600" spc="-15" dirty="0">
                <a:latin typeface="Calibri"/>
                <a:cs typeface="Calibri"/>
              </a:rPr>
              <a:t>that</a:t>
            </a:r>
            <a:r>
              <a:rPr sz="1600" spc="-10" dirty="0">
                <a:latin typeface="Calibri"/>
                <a:cs typeface="Calibri"/>
              </a:rPr>
              <a:t> there</a:t>
            </a:r>
            <a:r>
              <a:rPr sz="1600" spc="-5" dirty="0">
                <a:latin typeface="Calibri"/>
                <a:cs typeface="Calibri"/>
              </a:rPr>
              <a:t> are</a:t>
            </a:r>
            <a:r>
              <a:rPr sz="1600" dirty="0">
                <a:latin typeface="Calibri"/>
                <a:cs typeface="Calibri"/>
              </a:rPr>
              <a:t> </a:t>
            </a:r>
            <a:r>
              <a:rPr sz="1600" spc="-5" dirty="0">
                <a:latin typeface="Calibri"/>
                <a:cs typeface="Calibri"/>
              </a:rPr>
              <a:t>three</a:t>
            </a:r>
            <a:r>
              <a:rPr sz="1600" dirty="0">
                <a:latin typeface="Calibri"/>
                <a:cs typeface="Calibri"/>
              </a:rPr>
              <a:t> </a:t>
            </a:r>
            <a:r>
              <a:rPr sz="1600" spc="-10" dirty="0">
                <a:latin typeface="Calibri"/>
                <a:cs typeface="Calibri"/>
              </a:rPr>
              <a:t>processes</a:t>
            </a:r>
            <a:r>
              <a:rPr sz="1600" spc="-5" dirty="0">
                <a:latin typeface="Calibri"/>
                <a:cs typeface="Calibri"/>
              </a:rPr>
              <a:t> </a:t>
            </a:r>
            <a:r>
              <a:rPr sz="1600" spc="5" dirty="0">
                <a:latin typeface="Calibri"/>
                <a:cs typeface="Calibri"/>
              </a:rPr>
              <a:t>P1,</a:t>
            </a:r>
            <a:r>
              <a:rPr sz="1600" spc="10" dirty="0">
                <a:latin typeface="Calibri"/>
                <a:cs typeface="Calibri"/>
              </a:rPr>
              <a:t> </a:t>
            </a:r>
            <a:r>
              <a:rPr sz="1600" spc="5" dirty="0">
                <a:latin typeface="Calibri"/>
                <a:cs typeface="Calibri"/>
              </a:rPr>
              <a:t>P2</a:t>
            </a:r>
            <a:r>
              <a:rPr sz="1600" spc="10" dirty="0">
                <a:latin typeface="Calibri"/>
                <a:cs typeface="Calibri"/>
              </a:rPr>
              <a:t> </a:t>
            </a:r>
            <a:r>
              <a:rPr sz="1600" dirty="0">
                <a:latin typeface="Calibri"/>
                <a:cs typeface="Calibri"/>
              </a:rPr>
              <a:t>and</a:t>
            </a:r>
            <a:r>
              <a:rPr sz="1600" spc="5" dirty="0">
                <a:latin typeface="Calibri"/>
                <a:cs typeface="Calibri"/>
              </a:rPr>
              <a:t> P3.</a:t>
            </a:r>
            <a:r>
              <a:rPr sz="1600" spc="10" dirty="0">
                <a:latin typeface="Calibri"/>
                <a:cs typeface="Calibri"/>
              </a:rPr>
              <a:t> </a:t>
            </a:r>
            <a:r>
              <a:rPr sz="1600" spc="-10" dirty="0">
                <a:latin typeface="Calibri"/>
                <a:cs typeface="Calibri"/>
              </a:rPr>
              <a:t>There</a:t>
            </a:r>
            <a:r>
              <a:rPr sz="1600" spc="-5" dirty="0">
                <a:latin typeface="Calibri"/>
                <a:cs typeface="Calibri"/>
              </a:rPr>
              <a:t> </a:t>
            </a:r>
            <a:r>
              <a:rPr sz="1600" spc="-10" dirty="0">
                <a:latin typeface="Calibri"/>
                <a:cs typeface="Calibri"/>
              </a:rPr>
              <a:t>are</a:t>
            </a:r>
            <a:r>
              <a:rPr sz="1600" spc="-5" dirty="0">
                <a:latin typeface="Calibri"/>
                <a:cs typeface="Calibri"/>
              </a:rPr>
              <a:t> </a:t>
            </a:r>
            <a:r>
              <a:rPr sz="1600" spc="-10" dirty="0">
                <a:latin typeface="Calibri"/>
                <a:cs typeface="Calibri"/>
              </a:rPr>
              <a:t>three</a:t>
            </a:r>
            <a:r>
              <a:rPr sz="1600" spc="-5" dirty="0">
                <a:latin typeface="Calibri"/>
                <a:cs typeface="Calibri"/>
              </a:rPr>
              <a:t> </a:t>
            </a:r>
            <a:r>
              <a:rPr sz="1600" spc="-15" dirty="0">
                <a:latin typeface="Calibri"/>
                <a:cs typeface="Calibri"/>
              </a:rPr>
              <a:t>different </a:t>
            </a:r>
            <a:r>
              <a:rPr sz="1600" spc="-10" dirty="0">
                <a:latin typeface="Calibri"/>
                <a:cs typeface="Calibri"/>
              </a:rPr>
              <a:t> </a:t>
            </a:r>
            <a:r>
              <a:rPr sz="1600" spc="-15" dirty="0">
                <a:latin typeface="Calibri"/>
                <a:cs typeface="Calibri"/>
              </a:rPr>
              <a:t>resources</a:t>
            </a:r>
            <a:r>
              <a:rPr sz="1600" spc="40" dirty="0">
                <a:latin typeface="Calibri"/>
                <a:cs typeface="Calibri"/>
              </a:rPr>
              <a:t> </a:t>
            </a:r>
            <a:r>
              <a:rPr sz="1600" dirty="0">
                <a:latin typeface="Calibri"/>
                <a:cs typeface="Calibri"/>
              </a:rPr>
              <a:t>R1,</a:t>
            </a:r>
            <a:r>
              <a:rPr sz="1600" spc="10" dirty="0">
                <a:latin typeface="Calibri"/>
                <a:cs typeface="Calibri"/>
              </a:rPr>
              <a:t> </a:t>
            </a:r>
            <a:r>
              <a:rPr sz="1600" spc="-5" dirty="0">
                <a:latin typeface="Calibri"/>
                <a:cs typeface="Calibri"/>
              </a:rPr>
              <a:t>R2</a:t>
            </a:r>
            <a:r>
              <a:rPr sz="1600" spc="30" dirty="0">
                <a:latin typeface="Calibri"/>
                <a:cs typeface="Calibri"/>
              </a:rPr>
              <a:t> </a:t>
            </a:r>
            <a:r>
              <a:rPr sz="1600" dirty="0">
                <a:latin typeface="Calibri"/>
                <a:cs typeface="Calibri"/>
              </a:rPr>
              <a:t>and</a:t>
            </a:r>
            <a:r>
              <a:rPr sz="1600" spc="-35" dirty="0">
                <a:latin typeface="Calibri"/>
                <a:cs typeface="Calibri"/>
              </a:rPr>
              <a:t> </a:t>
            </a:r>
            <a:r>
              <a:rPr sz="1600" dirty="0">
                <a:latin typeface="Calibri"/>
                <a:cs typeface="Calibri"/>
              </a:rPr>
              <a:t>R3.</a:t>
            </a:r>
            <a:r>
              <a:rPr sz="1600" spc="25" dirty="0">
                <a:latin typeface="Calibri"/>
                <a:cs typeface="Calibri"/>
              </a:rPr>
              <a:t> </a:t>
            </a:r>
            <a:r>
              <a:rPr sz="1600" spc="-5" dirty="0">
                <a:latin typeface="Calibri"/>
                <a:cs typeface="Calibri"/>
              </a:rPr>
              <a:t>R1</a:t>
            </a:r>
            <a:r>
              <a:rPr sz="1600" dirty="0">
                <a:latin typeface="Calibri"/>
                <a:cs typeface="Calibri"/>
              </a:rPr>
              <a:t> </a:t>
            </a:r>
            <a:r>
              <a:rPr sz="1600" spc="-5" dirty="0">
                <a:latin typeface="Calibri"/>
                <a:cs typeface="Calibri"/>
              </a:rPr>
              <a:t>is assigned</a:t>
            </a:r>
            <a:r>
              <a:rPr sz="1600" dirty="0">
                <a:latin typeface="Calibri"/>
                <a:cs typeface="Calibri"/>
              </a:rPr>
              <a:t> </a:t>
            </a:r>
            <a:r>
              <a:rPr sz="1600" spc="-15" dirty="0">
                <a:latin typeface="Calibri"/>
                <a:cs typeface="Calibri"/>
              </a:rPr>
              <a:t>to</a:t>
            </a:r>
            <a:r>
              <a:rPr sz="1600" spc="10" dirty="0">
                <a:latin typeface="Calibri"/>
                <a:cs typeface="Calibri"/>
              </a:rPr>
              <a:t> </a:t>
            </a:r>
            <a:r>
              <a:rPr sz="1600" spc="5" dirty="0">
                <a:latin typeface="Calibri"/>
                <a:cs typeface="Calibri"/>
              </a:rPr>
              <a:t>P1,</a:t>
            </a:r>
            <a:r>
              <a:rPr sz="1600" spc="-15" dirty="0">
                <a:latin typeface="Calibri"/>
                <a:cs typeface="Calibri"/>
              </a:rPr>
              <a:t> </a:t>
            </a:r>
            <a:r>
              <a:rPr sz="1600" spc="-5" dirty="0">
                <a:latin typeface="Calibri"/>
                <a:cs typeface="Calibri"/>
              </a:rPr>
              <a:t>R2</a:t>
            </a:r>
            <a:r>
              <a:rPr sz="1600" spc="5" dirty="0">
                <a:latin typeface="Calibri"/>
                <a:cs typeface="Calibri"/>
              </a:rPr>
              <a:t> </a:t>
            </a:r>
            <a:r>
              <a:rPr sz="1600" spc="-5" dirty="0">
                <a:latin typeface="Calibri"/>
                <a:cs typeface="Calibri"/>
              </a:rPr>
              <a:t>is</a:t>
            </a:r>
            <a:r>
              <a:rPr sz="1600" spc="15" dirty="0">
                <a:latin typeface="Calibri"/>
                <a:cs typeface="Calibri"/>
              </a:rPr>
              <a:t> </a:t>
            </a:r>
            <a:r>
              <a:rPr sz="1600" spc="-5" dirty="0">
                <a:latin typeface="Calibri"/>
                <a:cs typeface="Calibri"/>
              </a:rPr>
              <a:t>assigned</a:t>
            </a:r>
            <a:r>
              <a:rPr sz="1600" spc="-25" dirty="0">
                <a:latin typeface="Calibri"/>
                <a:cs typeface="Calibri"/>
              </a:rPr>
              <a:t> </a:t>
            </a:r>
            <a:r>
              <a:rPr sz="1600" spc="-15" dirty="0">
                <a:latin typeface="Calibri"/>
                <a:cs typeface="Calibri"/>
              </a:rPr>
              <a:t>to</a:t>
            </a:r>
            <a:r>
              <a:rPr sz="1600" spc="15" dirty="0">
                <a:latin typeface="Calibri"/>
                <a:cs typeface="Calibri"/>
              </a:rPr>
              <a:t> </a:t>
            </a:r>
            <a:r>
              <a:rPr sz="1600" spc="5" dirty="0">
                <a:latin typeface="Calibri"/>
                <a:cs typeface="Calibri"/>
              </a:rPr>
              <a:t>P2</a:t>
            </a:r>
            <a:r>
              <a:rPr sz="1600" spc="-5" dirty="0">
                <a:latin typeface="Calibri"/>
                <a:cs typeface="Calibri"/>
              </a:rPr>
              <a:t> </a:t>
            </a:r>
            <a:r>
              <a:rPr sz="1600" dirty="0">
                <a:latin typeface="Calibri"/>
                <a:cs typeface="Calibri"/>
              </a:rPr>
              <a:t>and</a:t>
            </a:r>
            <a:r>
              <a:rPr sz="1600" spc="-25" dirty="0">
                <a:latin typeface="Calibri"/>
                <a:cs typeface="Calibri"/>
              </a:rPr>
              <a:t> </a:t>
            </a:r>
            <a:r>
              <a:rPr sz="1600" spc="-5" dirty="0">
                <a:latin typeface="Calibri"/>
                <a:cs typeface="Calibri"/>
              </a:rPr>
              <a:t>R3</a:t>
            </a:r>
            <a:r>
              <a:rPr sz="1600" spc="25" dirty="0">
                <a:latin typeface="Calibri"/>
                <a:cs typeface="Calibri"/>
              </a:rPr>
              <a:t> </a:t>
            </a:r>
            <a:r>
              <a:rPr sz="1600" spc="-5" dirty="0">
                <a:latin typeface="Calibri"/>
                <a:cs typeface="Calibri"/>
              </a:rPr>
              <a:t>is</a:t>
            </a:r>
            <a:r>
              <a:rPr sz="1600" spc="-10" dirty="0">
                <a:latin typeface="Calibri"/>
                <a:cs typeface="Calibri"/>
              </a:rPr>
              <a:t> </a:t>
            </a:r>
            <a:r>
              <a:rPr sz="1600" spc="-5" dirty="0">
                <a:latin typeface="Calibri"/>
                <a:cs typeface="Calibri"/>
              </a:rPr>
              <a:t>assigned</a:t>
            </a:r>
            <a:r>
              <a:rPr sz="1600" spc="-25" dirty="0">
                <a:latin typeface="Calibri"/>
                <a:cs typeface="Calibri"/>
              </a:rPr>
              <a:t> </a:t>
            </a:r>
            <a:r>
              <a:rPr sz="1600" spc="-15" dirty="0">
                <a:latin typeface="Calibri"/>
                <a:cs typeface="Calibri"/>
              </a:rPr>
              <a:t>to</a:t>
            </a:r>
            <a:r>
              <a:rPr sz="1600" spc="35" dirty="0">
                <a:latin typeface="Calibri"/>
                <a:cs typeface="Calibri"/>
              </a:rPr>
              <a:t> </a:t>
            </a:r>
            <a:r>
              <a:rPr sz="1600" spc="5" dirty="0">
                <a:latin typeface="Calibri"/>
                <a:cs typeface="Calibri"/>
              </a:rPr>
              <a:t>P3.</a:t>
            </a:r>
            <a:endParaRPr sz="1600">
              <a:latin typeface="Calibri"/>
              <a:cs typeface="Calibri"/>
            </a:endParaRPr>
          </a:p>
          <a:p>
            <a:pPr>
              <a:lnSpc>
                <a:spcPct val="100000"/>
              </a:lnSpc>
            </a:pPr>
            <a:endParaRPr sz="1600">
              <a:latin typeface="Calibri"/>
              <a:cs typeface="Calibri"/>
            </a:endParaRPr>
          </a:p>
          <a:p>
            <a:pPr>
              <a:lnSpc>
                <a:spcPct val="100000"/>
              </a:lnSpc>
            </a:pPr>
            <a:endParaRPr sz="1200">
              <a:latin typeface="Calibri"/>
              <a:cs typeface="Calibri"/>
            </a:endParaRPr>
          </a:p>
          <a:p>
            <a:pPr marL="12700" marR="5080" algn="just">
              <a:lnSpc>
                <a:spcPct val="100000"/>
              </a:lnSpc>
            </a:pPr>
            <a:r>
              <a:rPr sz="1800" spc="-15" dirty="0">
                <a:latin typeface="Calibri"/>
                <a:cs typeface="Calibri"/>
              </a:rPr>
              <a:t>After </a:t>
            </a:r>
            <a:r>
              <a:rPr sz="1800" dirty="0">
                <a:latin typeface="Calibri"/>
                <a:cs typeface="Calibri"/>
              </a:rPr>
              <a:t>some </a:t>
            </a:r>
            <a:r>
              <a:rPr sz="1800" spc="-5" dirty="0">
                <a:latin typeface="Calibri"/>
                <a:cs typeface="Calibri"/>
              </a:rPr>
              <a:t>time, </a:t>
            </a:r>
            <a:r>
              <a:rPr sz="1800" dirty="0">
                <a:latin typeface="Calibri"/>
                <a:cs typeface="Calibri"/>
              </a:rPr>
              <a:t>P1 </a:t>
            </a:r>
            <a:r>
              <a:rPr sz="1800" spc="-5" dirty="0">
                <a:latin typeface="Calibri"/>
                <a:cs typeface="Calibri"/>
              </a:rPr>
              <a:t>demands </a:t>
            </a:r>
            <a:r>
              <a:rPr sz="1800" spc="-15" dirty="0">
                <a:latin typeface="Calibri"/>
                <a:cs typeface="Calibri"/>
              </a:rPr>
              <a:t>for </a:t>
            </a:r>
            <a:r>
              <a:rPr sz="1800" dirty="0">
                <a:latin typeface="Calibri"/>
                <a:cs typeface="Calibri"/>
              </a:rPr>
              <a:t>R2 </a:t>
            </a:r>
            <a:r>
              <a:rPr sz="1800" spc="-5" dirty="0">
                <a:latin typeface="Calibri"/>
                <a:cs typeface="Calibri"/>
              </a:rPr>
              <a:t>which is being </a:t>
            </a:r>
            <a:r>
              <a:rPr sz="1800" dirty="0">
                <a:latin typeface="Calibri"/>
                <a:cs typeface="Calibri"/>
              </a:rPr>
              <a:t>used </a:t>
            </a:r>
            <a:r>
              <a:rPr sz="1800" spc="-10" dirty="0">
                <a:latin typeface="Calibri"/>
                <a:cs typeface="Calibri"/>
              </a:rPr>
              <a:t>by </a:t>
            </a:r>
            <a:r>
              <a:rPr sz="1800" dirty="0">
                <a:latin typeface="Calibri"/>
                <a:cs typeface="Calibri"/>
              </a:rPr>
              <a:t>P2. P1 </a:t>
            </a:r>
            <a:r>
              <a:rPr sz="1800" spc="-5" dirty="0">
                <a:latin typeface="Calibri"/>
                <a:cs typeface="Calibri"/>
              </a:rPr>
              <a:t>halts its </a:t>
            </a:r>
            <a:r>
              <a:rPr sz="1800" spc="-15" dirty="0">
                <a:latin typeface="Calibri"/>
                <a:cs typeface="Calibri"/>
              </a:rPr>
              <a:t>execution </a:t>
            </a:r>
            <a:r>
              <a:rPr sz="1800" spc="-10" dirty="0">
                <a:latin typeface="Calibri"/>
                <a:cs typeface="Calibri"/>
              </a:rPr>
              <a:t> </a:t>
            </a:r>
            <a:r>
              <a:rPr sz="1800" spc="-5" dirty="0">
                <a:latin typeface="Calibri"/>
                <a:cs typeface="Calibri"/>
              </a:rPr>
              <a:t>since it can't </a:t>
            </a:r>
            <a:r>
              <a:rPr sz="1800" spc="-10" dirty="0">
                <a:latin typeface="Calibri"/>
                <a:cs typeface="Calibri"/>
              </a:rPr>
              <a:t>complete </a:t>
            </a:r>
            <a:r>
              <a:rPr sz="1800" dirty="0">
                <a:latin typeface="Calibri"/>
                <a:cs typeface="Calibri"/>
              </a:rPr>
              <a:t>without R2. P2 </a:t>
            </a:r>
            <a:r>
              <a:rPr sz="1800" spc="-5" dirty="0">
                <a:latin typeface="Calibri"/>
                <a:cs typeface="Calibri"/>
              </a:rPr>
              <a:t>also demands </a:t>
            </a:r>
            <a:r>
              <a:rPr sz="1800" spc="-15" dirty="0">
                <a:latin typeface="Calibri"/>
                <a:cs typeface="Calibri"/>
              </a:rPr>
              <a:t>for </a:t>
            </a:r>
            <a:r>
              <a:rPr sz="1800" dirty="0">
                <a:latin typeface="Calibri"/>
                <a:cs typeface="Calibri"/>
              </a:rPr>
              <a:t>R3 </a:t>
            </a:r>
            <a:r>
              <a:rPr sz="1800" spc="-5" dirty="0">
                <a:latin typeface="Calibri"/>
                <a:cs typeface="Calibri"/>
              </a:rPr>
              <a:t>which is </a:t>
            </a:r>
            <a:r>
              <a:rPr sz="1800" dirty="0">
                <a:latin typeface="Calibri"/>
                <a:cs typeface="Calibri"/>
              </a:rPr>
              <a:t>being used </a:t>
            </a:r>
            <a:r>
              <a:rPr sz="1800" spc="-5" dirty="0">
                <a:latin typeface="Calibri"/>
                <a:cs typeface="Calibri"/>
              </a:rPr>
              <a:t>by </a:t>
            </a:r>
            <a:r>
              <a:rPr sz="1800" dirty="0">
                <a:latin typeface="Calibri"/>
                <a:cs typeface="Calibri"/>
              </a:rPr>
              <a:t>P3. </a:t>
            </a:r>
            <a:r>
              <a:rPr sz="1800" spc="5" dirty="0">
                <a:latin typeface="Calibri"/>
                <a:cs typeface="Calibri"/>
              </a:rPr>
              <a:t> </a:t>
            </a:r>
            <a:r>
              <a:rPr sz="1800" dirty="0">
                <a:latin typeface="Calibri"/>
                <a:cs typeface="Calibri"/>
              </a:rPr>
              <a:t>P2 </a:t>
            </a:r>
            <a:r>
              <a:rPr sz="1800" spc="-5" dirty="0">
                <a:latin typeface="Calibri"/>
                <a:cs typeface="Calibri"/>
              </a:rPr>
              <a:t>also </a:t>
            </a:r>
            <a:r>
              <a:rPr sz="1800" spc="-15" dirty="0">
                <a:latin typeface="Calibri"/>
                <a:cs typeface="Calibri"/>
              </a:rPr>
              <a:t>stops </a:t>
            </a:r>
            <a:r>
              <a:rPr sz="1800" spc="-5" dirty="0">
                <a:latin typeface="Calibri"/>
                <a:cs typeface="Calibri"/>
              </a:rPr>
              <a:t>its </a:t>
            </a:r>
            <a:r>
              <a:rPr sz="1800" spc="-10" dirty="0">
                <a:latin typeface="Calibri"/>
                <a:cs typeface="Calibri"/>
              </a:rPr>
              <a:t>execution </a:t>
            </a:r>
            <a:r>
              <a:rPr sz="1800" spc="-5" dirty="0">
                <a:latin typeface="Calibri"/>
                <a:cs typeface="Calibri"/>
              </a:rPr>
              <a:t>because it can't continue </a:t>
            </a:r>
            <a:r>
              <a:rPr sz="1800" dirty="0">
                <a:latin typeface="Calibri"/>
                <a:cs typeface="Calibri"/>
              </a:rPr>
              <a:t>without R3. </a:t>
            </a:r>
            <a:r>
              <a:rPr sz="1800" spc="10" dirty="0">
                <a:latin typeface="Calibri"/>
                <a:cs typeface="Calibri"/>
              </a:rPr>
              <a:t>P3 </a:t>
            </a:r>
            <a:r>
              <a:rPr sz="1800" spc="-5" dirty="0">
                <a:latin typeface="Calibri"/>
                <a:cs typeface="Calibri"/>
              </a:rPr>
              <a:t>also demands </a:t>
            </a:r>
            <a:r>
              <a:rPr sz="1800" spc="-15" dirty="0">
                <a:latin typeface="Calibri"/>
                <a:cs typeface="Calibri"/>
              </a:rPr>
              <a:t>for </a:t>
            </a:r>
            <a:r>
              <a:rPr sz="1800" spc="-10" dirty="0">
                <a:latin typeface="Calibri"/>
                <a:cs typeface="Calibri"/>
              </a:rPr>
              <a:t> </a:t>
            </a:r>
            <a:r>
              <a:rPr sz="1800" dirty="0">
                <a:latin typeface="Calibri"/>
                <a:cs typeface="Calibri"/>
              </a:rPr>
              <a:t>R1 </a:t>
            </a:r>
            <a:r>
              <a:rPr sz="1800" spc="-5" dirty="0">
                <a:latin typeface="Calibri"/>
                <a:cs typeface="Calibri"/>
              </a:rPr>
              <a:t>which</a:t>
            </a:r>
            <a:r>
              <a:rPr sz="1800" spc="15" dirty="0">
                <a:latin typeface="Calibri"/>
                <a:cs typeface="Calibri"/>
              </a:rPr>
              <a:t> </a:t>
            </a:r>
            <a:r>
              <a:rPr sz="1800" spc="-5" dirty="0">
                <a:latin typeface="Calibri"/>
                <a:cs typeface="Calibri"/>
              </a:rPr>
              <a:t>is</a:t>
            </a:r>
            <a:r>
              <a:rPr sz="1800" spc="-10" dirty="0">
                <a:latin typeface="Calibri"/>
                <a:cs typeface="Calibri"/>
              </a:rPr>
              <a:t> being</a:t>
            </a:r>
            <a:r>
              <a:rPr sz="1800" spc="65" dirty="0">
                <a:latin typeface="Calibri"/>
                <a:cs typeface="Calibri"/>
              </a:rPr>
              <a:t> </a:t>
            </a:r>
            <a:r>
              <a:rPr sz="1800" spc="-10" dirty="0">
                <a:latin typeface="Calibri"/>
                <a:cs typeface="Calibri"/>
              </a:rPr>
              <a:t>used</a:t>
            </a:r>
            <a:r>
              <a:rPr sz="1800" spc="35" dirty="0">
                <a:latin typeface="Calibri"/>
                <a:cs typeface="Calibri"/>
              </a:rPr>
              <a:t> </a:t>
            </a:r>
            <a:r>
              <a:rPr sz="1800" spc="-5" dirty="0">
                <a:latin typeface="Calibri"/>
                <a:cs typeface="Calibri"/>
              </a:rPr>
              <a:t>by</a:t>
            </a:r>
            <a:r>
              <a:rPr sz="1800" dirty="0">
                <a:latin typeface="Calibri"/>
                <a:cs typeface="Calibri"/>
              </a:rPr>
              <a:t> P1 </a:t>
            </a:r>
            <a:r>
              <a:rPr sz="1800" spc="-20" dirty="0">
                <a:latin typeface="Calibri"/>
                <a:cs typeface="Calibri"/>
              </a:rPr>
              <a:t>therefore</a:t>
            </a:r>
            <a:r>
              <a:rPr sz="1800" spc="45" dirty="0">
                <a:latin typeface="Calibri"/>
                <a:cs typeface="Calibri"/>
              </a:rPr>
              <a:t> </a:t>
            </a:r>
            <a:r>
              <a:rPr sz="1800" dirty="0">
                <a:latin typeface="Calibri"/>
                <a:cs typeface="Calibri"/>
              </a:rPr>
              <a:t>P3 also </a:t>
            </a:r>
            <a:r>
              <a:rPr sz="1800" spc="-15" dirty="0">
                <a:latin typeface="Calibri"/>
                <a:cs typeface="Calibri"/>
              </a:rPr>
              <a:t>stops</a:t>
            </a:r>
            <a:r>
              <a:rPr sz="1800" spc="20" dirty="0">
                <a:latin typeface="Calibri"/>
                <a:cs typeface="Calibri"/>
              </a:rPr>
              <a:t> </a:t>
            </a:r>
            <a:r>
              <a:rPr sz="1800" spc="-5" dirty="0">
                <a:latin typeface="Calibri"/>
                <a:cs typeface="Calibri"/>
              </a:rPr>
              <a:t>its</a:t>
            </a:r>
            <a:r>
              <a:rPr sz="1800" spc="15" dirty="0">
                <a:latin typeface="Calibri"/>
                <a:cs typeface="Calibri"/>
              </a:rPr>
              <a:t> </a:t>
            </a:r>
            <a:r>
              <a:rPr sz="1800" spc="-15" dirty="0">
                <a:latin typeface="Calibri"/>
                <a:cs typeface="Calibri"/>
              </a:rPr>
              <a:t>execution.</a:t>
            </a:r>
            <a:endParaRPr sz="1800">
              <a:latin typeface="Calibri"/>
              <a:cs typeface="Calibri"/>
            </a:endParaRPr>
          </a:p>
          <a:p>
            <a:pPr marL="12700" marR="5080" algn="just">
              <a:lnSpc>
                <a:spcPct val="100000"/>
              </a:lnSpc>
              <a:spcBef>
                <a:spcPts val="5"/>
              </a:spcBef>
            </a:pPr>
            <a:r>
              <a:rPr sz="1800" dirty="0">
                <a:latin typeface="Calibri"/>
                <a:cs typeface="Calibri"/>
              </a:rPr>
              <a:t>In </a:t>
            </a:r>
            <a:r>
              <a:rPr sz="1800" spc="-5" dirty="0">
                <a:latin typeface="Calibri"/>
                <a:cs typeface="Calibri"/>
              </a:rPr>
              <a:t>this scenario, </a:t>
            </a:r>
            <a:r>
              <a:rPr sz="1800" dirty="0">
                <a:latin typeface="Calibri"/>
                <a:cs typeface="Calibri"/>
              </a:rPr>
              <a:t>a </a:t>
            </a:r>
            <a:r>
              <a:rPr sz="1800" spc="-5" dirty="0">
                <a:latin typeface="Calibri"/>
                <a:cs typeface="Calibri"/>
              </a:rPr>
              <a:t>cycle is </a:t>
            </a:r>
            <a:r>
              <a:rPr sz="1800" dirty="0">
                <a:latin typeface="Calibri"/>
                <a:cs typeface="Calibri"/>
              </a:rPr>
              <a:t>being </a:t>
            </a:r>
            <a:r>
              <a:rPr sz="1800" spc="-10" dirty="0">
                <a:latin typeface="Calibri"/>
                <a:cs typeface="Calibri"/>
              </a:rPr>
              <a:t>formed </a:t>
            </a:r>
            <a:r>
              <a:rPr sz="1800" dirty="0">
                <a:latin typeface="Calibri"/>
                <a:cs typeface="Calibri"/>
              </a:rPr>
              <a:t>among the </a:t>
            </a:r>
            <a:r>
              <a:rPr sz="1800" spc="-5" dirty="0">
                <a:latin typeface="Calibri"/>
                <a:cs typeface="Calibri"/>
              </a:rPr>
              <a:t>three processes. None </a:t>
            </a:r>
            <a:r>
              <a:rPr sz="1800" spc="5" dirty="0">
                <a:latin typeface="Calibri"/>
                <a:cs typeface="Calibri"/>
              </a:rPr>
              <a:t>of </a:t>
            </a:r>
            <a:r>
              <a:rPr sz="1800" dirty="0">
                <a:latin typeface="Calibri"/>
                <a:cs typeface="Calibri"/>
              </a:rPr>
              <a:t>the </a:t>
            </a:r>
            <a:r>
              <a:rPr sz="1800" spc="5" dirty="0">
                <a:latin typeface="Calibri"/>
                <a:cs typeface="Calibri"/>
              </a:rPr>
              <a:t> </a:t>
            </a:r>
            <a:r>
              <a:rPr sz="1800" spc="-10" dirty="0">
                <a:latin typeface="Calibri"/>
                <a:cs typeface="Calibri"/>
              </a:rPr>
              <a:t>process </a:t>
            </a:r>
            <a:r>
              <a:rPr sz="1800" spc="-5" dirty="0">
                <a:latin typeface="Calibri"/>
                <a:cs typeface="Calibri"/>
              </a:rPr>
              <a:t>is </a:t>
            </a:r>
            <a:r>
              <a:rPr sz="1800" spc="-10" dirty="0">
                <a:latin typeface="Calibri"/>
                <a:cs typeface="Calibri"/>
              </a:rPr>
              <a:t>progressing </a:t>
            </a:r>
            <a:r>
              <a:rPr sz="1800" spc="10" dirty="0">
                <a:latin typeface="Calibri"/>
                <a:cs typeface="Calibri"/>
              </a:rPr>
              <a:t>and </a:t>
            </a:r>
            <a:r>
              <a:rPr sz="1800" spc="-10" dirty="0">
                <a:latin typeface="Calibri"/>
                <a:cs typeface="Calibri"/>
              </a:rPr>
              <a:t>they </a:t>
            </a:r>
            <a:r>
              <a:rPr sz="1800" spc="-5" dirty="0">
                <a:latin typeface="Calibri"/>
                <a:cs typeface="Calibri"/>
              </a:rPr>
              <a:t>are all waiting. The computer </a:t>
            </a:r>
            <a:r>
              <a:rPr sz="1800" dirty="0">
                <a:latin typeface="Calibri"/>
                <a:cs typeface="Calibri"/>
              </a:rPr>
              <a:t>becomes </a:t>
            </a:r>
            <a:r>
              <a:rPr sz="1800" spc="-10" dirty="0">
                <a:latin typeface="Calibri"/>
                <a:cs typeface="Calibri"/>
              </a:rPr>
              <a:t>unresponsive </a:t>
            </a:r>
            <a:r>
              <a:rPr sz="1800" spc="-5" dirty="0">
                <a:latin typeface="Calibri"/>
                <a:cs typeface="Calibri"/>
              </a:rPr>
              <a:t> since</a:t>
            </a:r>
            <a:r>
              <a:rPr sz="1800" spc="15" dirty="0">
                <a:latin typeface="Calibri"/>
                <a:cs typeface="Calibri"/>
              </a:rPr>
              <a:t> </a:t>
            </a:r>
            <a:r>
              <a:rPr sz="1800" dirty="0">
                <a:latin typeface="Calibri"/>
                <a:cs typeface="Calibri"/>
              </a:rPr>
              <a:t>all</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processes</a:t>
            </a:r>
            <a:r>
              <a:rPr sz="1800" spc="45" dirty="0">
                <a:latin typeface="Calibri"/>
                <a:cs typeface="Calibri"/>
              </a:rPr>
              <a:t> </a:t>
            </a:r>
            <a:r>
              <a:rPr sz="1800" spc="-10" dirty="0">
                <a:latin typeface="Calibri"/>
                <a:cs typeface="Calibri"/>
              </a:rPr>
              <a:t>got</a:t>
            </a:r>
            <a:r>
              <a:rPr sz="1800" spc="-5" dirty="0">
                <a:latin typeface="Calibri"/>
                <a:cs typeface="Calibri"/>
              </a:rPr>
              <a:t> </a:t>
            </a:r>
            <a:r>
              <a:rPr sz="1800" spc="-10" dirty="0">
                <a:latin typeface="Calibri"/>
                <a:cs typeface="Calibri"/>
              </a:rPr>
              <a:t>blocked.</a:t>
            </a:r>
            <a:endParaRPr sz="180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39152" y="1929383"/>
            <a:ext cx="3627159" cy="1914144"/>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81111" y="1852612"/>
          <a:ext cx="6162040" cy="4535805"/>
        </p:xfrm>
        <a:graphic>
          <a:graphicData uri="http://schemas.openxmlformats.org/drawingml/2006/table">
            <a:tbl>
              <a:tblPr firstRow="1" bandRow="1">
                <a:tableStyleId>{2D5ABB26-0587-4C30-8999-92F81FD0307C}</a:tableStyleId>
              </a:tblPr>
              <a:tblGrid>
                <a:gridCol w="2049145"/>
                <a:gridCol w="2049145"/>
                <a:gridCol w="2049144"/>
              </a:tblGrid>
              <a:tr h="371665">
                <a:tc>
                  <a:txBody>
                    <a:bodyPr/>
                    <a:lstStyle/>
                    <a:p>
                      <a:pPr marL="83820">
                        <a:lnSpc>
                          <a:spcPct val="100000"/>
                        </a:lnSpc>
                        <a:spcBef>
                          <a:spcPts val="515"/>
                        </a:spcBef>
                      </a:pPr>
                      <a:r>
                        <a:rPr sz="1300" spc="-35" dirty="0">
                          <a:latin typeface="Times New Roman"/>
                          <a:cs typeface="Times New Roman"/>
                        </a:rPr>
                        <a:t>Sr.</a:t>
                      </a:r>
                      <a:endParaRPr sz="1300">
                        <a:latin typeface="Times New Roman"/>
                        <a:cs typeface="Times New Roman"/>
                      </a:endParaRPr>
                    </a:p>
                  </a:txBody>
                  <a:tcPr marL="0" marR="0" marT="65405" marB="0">
                    <a:lnL w="9525">
                      <a:solidFill>
                        <a:srgbClr val="EF3C8A"/>
                      </a:solidFill>
                      <a:prstDash val="solid"/>
                    </a:lnL>
                    <a:lnR w="9525">
                      <a:solidFill>
                        <a:srgbClr val="EF3C8A"/>
                      </a:solidFill>
                      <a:prstDash val="solid"/>
                    </a:lnR>
                    <a:lnT w="9525">
                      <a:solidFill>
                        <a:srgbClr val="EF3C8A"/>
                      </a:solidFill>
                      <a:prstDash val="solid"/>
                    </a:lnT>
                    <a:solidFill>
                      <a:srgbClr val="C6CCBD"/>
                    </a:solidFill>
                  </a:tcPr>
                </a:tc>
                <a:tc>
                  <a:txBody>
                    <a:bodyPr/>
                    <a:lstStyle/>
                    <a:p>
                      <a:pPr marL="84455">
                        <a:lnSpc>
                          <a:spcPct val="100000"/>
                        </a:lnSpc>
                        <a:spcBef>
                          <a:spcPts val="515"/>
                        </a:spcBef>
                      </a:pPr>
                      <a:r>
                        <a:rPr sz="1300" spc="-5" dirty="0">
                          <a:latin typeface="Times New Roman"/>
                          <a:cs typeface="Times New Roman"/>
                        </a:rPr>
                        <a:t>Deadlock</a:t>
                      </a:r>
                      <a:endParaRPr sz="1300">
                        <a:latin typeface="Times New Roman"/>
                        <a:cs typeface="Times New Roman"/>
                      </a:endParaRPr>
                    </a:p>
                  </a:txBody>
                  <a:tcPr marL="0" marR="0" marT="65405" marB="0">
                    <a:lnL w="9525">
                      <a:solidFill>
                        <a:srgbClr val="EF3C8A"/>
                      </a:solidFill>
                      <a:prstDash val="solid"/>
                    </a:lnL>
                    <a:lnR w="9525">
                      <a:solidFill>
                        <a:srgbClr val="EF3C8A"/>
                      </a:solidFill>
                      <a:prstDash val="solid"/>
                    </a:lnR>
                    <a:lnT w="9525">
                      <a:solidFill>
                        <a:srgbClr val="EF3C8A"/>
                      </a:solidFill>
                      <a:prstDash val="solid"/>
                    </a:lnT>
                    <a:solidFill>
                      <a:srgbClr val="C6CCBD"/>
                    </a:solidFill>
                  </a:tcPr>
                </a:tc>
                <a:tc>
                  <a:txBody>
                    <a:bodyPr/>
                    <a:lstStyle/>
                    <a:p>
                      <a:pPr marL="85090">
                        <a:lnSpc>
                          <a:spcPct val="100000"/>
                        </a:lnSpc>
                        <a:spcBef>
                          <a:spcPts val="515"/>
                        </a:spcBef>
                      </a:pPr>
                      <a:r>
                        <a:rPr sz="1300" spc="-10" dirty="0">
                          <a:latin typeface="Times New Roman"/>
                          <a:cs typeface="Times New Roman"/>
                        </a:rPr>
                        <a:t>Starvation</a:t>
                      </a:r>
                      <a:endParaRPr sz="1300">
                        <a:latin typeface="Times New Roman"/>
                        <a:cs typeface="Times New Roman"/>
                      </a:endParaRPr>
                    </a:p>
                  </a:txBody>
                  <a:tcPr marL="0" marR="0" marT="65405" marB="0">
                    <a:lnL w="9525">
                      <a:solidFill>
                        <a:srgbClr val="EF3C8A"/>
                      </a:solidFill>
                      <a:prstDash val="solid"/>
                    </a:lnL>
                    <a:lnR w="9525">
                      <a:solidFill>
                        <a:srgbClr val="EF3C8A"/>
                      </a:solidFill>
                      <a:prstDash val="solid"/>
                    </a:lnR>
                    <a:lnT w="9525">
                      <a:solidFill>
                        <a:srgbClr val="EF3C8A"/>
                      </a:solidFill>
                      <a:prstDash val="solid"/>
                    </a:lnT>
                    <a:solidFill>
                      <a:srgbClr val="C6CCBD"/>
                    </a:solidFill>
                  </a:tcPr>
                </a:tc>
              </a:tr>
              <a:tr h="1107376">
                <a:tc>
                  <a:txBody>
                    <a:bodyPr/>
                    <a:lstStyle/>
                    <a:p>
                      <a:pPr marL="55880">
                        <a:lnSpc>
                          <a:spcPct val="100000"/>
                        </a:lnSpc>
                        <a:spcBef>
                          <a:spcPts val="285"/>
                        </a:spcBef>
                      </a:pPr>
                      <a:r>
                        <a:rPr sz="1300" dirty="0">
                          <a:solidFill>
                            <a:srgbClr val="333333"/>
                          </a:solidFill>
                          <a:latin typeface="Microsoft Sans Serif"/>
                          <a:cs typeface="Microsoft Sans Serif"/>
                        </a:rPr>
                        <a:t>1</a:t>
                      </a:r>
                      <a:endParaRPr sz="13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6515" marR="48260" algn="just">
                        <a:lnSpc>
                          <a:spcPct val="100000"/>
                        </a:lnSpc>
                        <a:spcBef>
                          <a:spcPts val="285"/>
                        </a:spcBef>
                      </a:pPr>
                      <a:r>
                        <a:rPr sz="1300" spc="-5" dirty="0">
                          <a:solidFill>
                            <a:srgbClr val="333333"/>
                          </a:solidFill>
                          <a:latin typeface="Microsoft Sans Serif"/>
                          <a:cs typeface="Microsoft Sans Serif"/>
                        </a:rPr>
                        <a:t>Deadlock</a:t>
                      </a:r>
                      <a:r>
                        <a:rPr sz="1300" dirty="0">
                          <a:solidFill>
                            <a:srgbClr val="333333"/>
                          </a:solidFill>
                          <a:latin typeface="Microsoft Sans Serif"/>
                          <a:cs typeface="Microsoft Sans Serif"/>
                        </a:rPr>
                        <a:t> is</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a</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situation </a:t>
                      </a:r>
                      <a:r>
                        <a:rPr sz="1300" spc="-335" dirty="0">
                          <a:solidFill>
                            <a:srgbClr val="333333"/>
                          </a:solidFill>
                          <a:latin typeface="Microsoft Sans Serif"/>
                          <a:cs typeface="Microsoft Sans Serif"/>
                        </a:rPr>
                        <a:t> </a:t>
                      </a:r>
                      <a:r>
                        <a:rPr sz="1300" spc="-5" dirty="0">
                          <a:solidFill>
                            <a:srgbClr val="333333"/>
                          </a:solidFill>
                          <a:latin typeface="Microsoft Sans Serif"/>
                          <a:cs typeface="Microsoft Sans Serif"/>
                        </a:rPr>
                        <a:t>where</a:t>
                      </a:r>
                      <a:r>
                        <a:rPr sz="1300" dirty="0">
                          <a:solidFill>
                            <a:srgbClr val="333333"/>
                          </a:solidFill>
                          <a:latin typeface="Microsoft Sans Serif"/>
                          <a:cs typeface="Microsoft Sans Serif"/>
                        </a:rPr>
                        <a:t> </a:t>
                      </a:r>
                      <a:r>
                        <a:rPr sz="1300" spc="-15" dirty="0">
                          <a:solidFill>
                            <a:srgbClr val="333333"/>
                          </a:solidFill>
                          <a:latin typeface="Microsoft Sans Serif"/>
                          <a:cs typeface="Microsoft Sans Serif"/>
                        </a:rPr>
                        <a:t>no</a:t>
                      </a:r>
                      <a:r>
                        <a:rPr sz="1300" spc="-10" dirty="0">
                          <a:solidFill>
                            <a:srgbClr val="333333"/>
                          </a:solidFill>
                          <a:latin typeface="Microsoft Sans Serif"/>
                          <a:cs typeface="Microsoft Sans Serif"/>
                        </a:rPr>
                        <a:t> </a:t>
                      </a:r>
                      <a:r>
                        <a:rPr sz="1300" dirty="0">
                          <a:solidFill>
                            <a:srgbClr val="333333"/>
                          </a:solidFill>
                          <a:latin typeface="Microsoft Sans Serif"/>
                          <a:cs typeface="Microsoft Sans Serif"/>
                        </a:rPr>
                        <a:t>process</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got </a:t>
                      </a:r>
                      <a:r>
                        <a:rPr sz="1300" spc="-5" dirty="0">
                          <a:solidFill>
                            <a:srgbClr val="333333"/>
                          </a:solidFill>
                          <a:latin typeface="Microsoft Sans Serif"/>
                          <a:cs typeface="Microsoft Sans Serif"/>
                        </a:rPr>
                        <a:t> </a:t>
                      </a:r>
                      <a:r>
                        <a:rPr sz="1300" dirty="0">
                          <a:solidFill>
                            <a:srgbClr val="333333"/>
                          </a:solidFill>
                          <a:latin typeface="Microsoft Sans Serif"/>
                          <a:cs typeface="Microsoft Sans Serif"/>
                        </a:rPr>
                        <a:t>blocked</a:t>
                      </a:r>
                      <a:r>
                        <a:rPr sz="1300" spc="5" dirty="0">
                          <a:solidFill>
                            <a:srgbClr val="333333"/>
                          </a:solidFill>
                          <a:latin typeface="Microsoft Sans Serif"/>
                          <a:cs typeface="Microsoft Sans Serif"/>
                        </a:rPr>
                        <a:t> </a:t>
                      </a:r>
                      <a:r>
                        <a:rPr sz="1300" spc="-15" dirty="0">
                          <a:solidFill>
                            <a:srgbClr val="333333"/>
                          </a:solidFill>
                          <a:latin typeface="Microsoft Sans Serif"/>
                          <a:cs typeface="Microsoft Sans Serif"/>
                        </a:rPr>
                        <a:t>and</a:t>
                      </a:r>
                      <a:r>
                        <a:rPr sz="1300" spc="-10" dirty="0">
                          <a:solidFill>
                            <a:srgbClr val="333333"/>
                          </a:solidFill>
                          <a:latin typeface="Microsoft Sans Serif"/>
                          <a:cs typeface="Microsoft Sans Serif"/>
                        </a:rPr>
                        <a:t> </a:t>
                      </a:r>
                      <a:r>
                        <a:rPr sz="1300" spc="-5" dirty="0">
                          <a:solidFill>
                            <a:srgbClr val="333333"/>
                          </a:solidFill>
                          <a:latin typeface="Microsoft Sans Serif"/>
                          <a:cs typeface="Microsoft Sans Serif"/>
                        </a:rPr>
                        <a:t>no</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process </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proceeds</a:t>
                      </a:r>
                      <a:endParaRPr sz="13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7785" marR="43180" algn="just">
                        <a:lnSpc>
                          <a:spcPct val="100000"/>
                        </a:lnSpc>
                        <a:spcBef>
                          <a:spcPts val="285"/>
                        </a:spcBef>
                      </a:pPr>
                      <a:r>
                        <a:rPr sz="1300" spc="-5" dirty="0">
                          <a:solidFill>
                            <a:srgbClr val="333333"/>
                          </a:solidFill>
                          <a:latin typeface="Microsoft Sans Serif"/>
                          <a:cs typeface="Microsoft Sans Serif"/>
                        </a:rPr>
                        <a:t>Starvation</a:t>
                      </a:r>
                      <a:r>
                        <a:rPr sz="1300" dirty="0">
                          <a:solidFill>
                            <a:srgbClr val="333333"/>
                          </a:solidFill>
                          <a:latin typeface="Microsoft Sans Serif"/>
                          <a:cs typeface="Microsoft Sans Serif"/>
                        </a:rPr>
                        <a:t> is</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a</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situation </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where</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the</a:t>
                      </a:r>
                      <a:r>
                        <a:rPr sz="1300" dirty="0">
                          <a:solidFill>
                            <a:srgbClr val="333333"/>
                          </a:solidFill>
                          <a:latin typeface="Microsoft Sans Serif"/>
                          <a:cs typeface="Microsoft Sans Serif"/>
                        </a:rPr>
                        <a:t> low</a:t>
                      </a:r>
                      <a:r>
                        <a:rPr sz="1300" spc="5" dirty="0">
                          <a:solidFill>
                            <a:srgbClr val="333333"/>
                          </a:solidFill>
                          <a:latin typeface="Microsoft Sans Serif"/>
                          <a:cs typeface="Microsoft Sans Serif"/>
                        </a:rPr>
                        <a:t> </a:t>
                      </a:r>
                      <a:r>
                        <a:rPr sz="1300" dirty="0">
                          <a:solidFill>
                            <a:srgbClr val="333333"/>
                          </a:solidFill>
                          <a:latin typeface="Microsoft Sans Serif"/>
                          <a:cs typeface="Microsoft Sans Serif"/>
                        </a:rPr>
                        <a:t>priority </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process</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got</a:t>
                      </a:r>
                      <a:r>
                        <a:rPr sz="1300" dirty="0">
                          <a:solidFill>
                            <a:srgbClr val="333333"/>
                          </a:solidFill>
                          <a:latin typeface="Microsoft Sans Serif"/>
                          <a:cs typeface="Microsoft Sans Serif"/>
                        </a:rPr>
                        <a:t> blocked</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and </a:t>
                      </a:r>
                      <a:r>
                        <a:rPr sz="1300" spc="-335" dirty="0">
                          <a:solidFill>
                            <a:srgbClr val="333333"/>
                          </a:solidFill>
                          <a:latin typeface="Microsoft Sans Serif"/>
                          <a:cs typeface="Microsoft Sans Serif"/>
                        </a:rPr>
                        <a:t> </a:t>
                      </a:r>
                      <a:r>
                        <a:rPr sz="1300" spc="-10" dirty="0">
                          <a:solidFill>
                            <a:srgbClr val="333333"/>
                          </a:solidFill>
                          <a:latin typeface="Microsoft Sans Serif"/>
                          <a:cs typeface="Microsoft Sans Serif"/>
                        </a:rPr>
                        <a:t>the </a:t>
                      </a:r>
                      <a:r>
                        <a:rPr sz="1300" spc="-5" dirty="0">
                          <a:solidFill>
                            <a:srgbClr val="333333"/>
                          </a:solidFill>
                          <a:latin typeface="Microsoft Sans Serif"/>
                          <a:cs typeface="Microsoft Sans Serif"/>
                        </a:rPr>
                        <a:t>high </a:t>
                      </a:r>
                      <a:r>
                        <a:rPr sz="1300" dirty="0">
                          <a:solidFill>
                            <a:srgbClr val="333333"/>
                          </a:solidFill>
                          <a:latin typeface="Microsoft Sans Serif"/>
                          <a:cs typeface="Microsoft Sans Serif"/>
                        </a:rPr>
                        <a:t>priority </a:t>
                      </a:r>
                      <a:r>
                        <a:rPr sz="1300" spc="-5" dirty="0">
                          <a:solidFill>
                            <a:srgbClr val="333333"/>
                          </a:solidFill>
                          <a:latin typeface="Microsoft Sans Serif"/>
                          <a:cs typeface="Microsoft Sans Serif"/>
                        </a:rPr>
                        <a:t>processes </a:t>
                      </a:r>
                      <a:r>
                        <a:rPr sz="1300" spc="-335"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proceed.</a:t>
                      </a:r>
                      <a:endParaRPr sz="13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r>
              <a:tr h="511429">
                <a:tc>
                  <a:txBody>
                    <a:bodyPr/>
                    <a:lstStyle/>
                    <a:p>
                      <a:pPr marL="55880">
                        <a:lnSpc>
                          <a:spcPct val="100000"/>
                        </a:lnSpc>
                        <a:spcBef>
                          <a:spcPts val="325"/>
                        </a:spcBef>
                      </a:pPr>
                      <a:r>
                        <a:rPr sz="1300" dirty="0">
                          <a:solidFill>
                            <a:srgbClr val="333333"/>
                          </a:solidFill>
                          <a:latin typeface="Microsoft Sans Serif"/>
                          <a:cs typeface="Microsoft Sans Serif"/>
                        </a:rPr>
                        <a:t>2</a:t>
                      </a:r>
                      <a:endParaRPr sz="1300">
                        <a:latin typeface="Microsoft Sans Serif"/>
                        <a:cs typeface="Microsoft Sans Serif"/>
                      </a:endParaRPr>
                    </a:p>
                  </a:txBody>
                  <a:tcPr marL="0" marR="0" marT="4127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6515" marR="48260">
                        <a:lnSpc>
                          <a:spcPct val="100000"/>
                        </a:lnSpc>
                        <a:spcBef>
                          <a:spcPts val="325"/>
                        </a:spcBef>
                        <a:tabLst>
                          <a:tab pos="901065" algn="l"/>
                          <a:tab pos="1178560" algn="l"/>
                          <a:tab pos="1513840" algn="l"/>
                        </a:tabLst>
                      </a:pPr>
                      <a:r>
                        <a:rPr sz="1300" dirty="0">
                          <a:solidFill>
                            <a:srgbClr val="333333"/>
                          </a:solidFill>
                          <a:latin typeface="Microsoft Sans Serif"/>
                          <a:cs typeface="Microsoft Sans Serif"/>
                        </a:rPr>
                        <a:t>Dead</a:t>
                      </a:r>
                      <a:r>
                        <a:rPr sz="1300" spc="20" dirty="0">
                          <a:solidFill>
                            <a:srgbClr val="333333"/>
                          </a:solidFill>
                          <a:latin typeface="Microsoft Sans Serif"/>
                          <a:cs typeface="Microsoft Sans Serif"/>
                        </a:rPr>
                        <a:t>l</a:t>
                      </a:r>
                      <a:r>
                        <a:rPr sz="1300" dirty="0">
                          <a:solidFill>
                            <a:srgbClr val="333333"/>
                          </a:solidFill>
                          <a:latin typeface="Microsoft Sans Serif"/>
                          <a:cs typeface="Microsoft Sans Serif"/>
                        </a:rPr>
                        <a:t>ock	</a:t>
                      </a:r>
                      <a:r>
                        <a:rPr sz="1300" spc="20" dirty="0">
                          <a:solidFill>
                            <a:srgbClr val="333333"/>
                          </a:solidFill>
                          <a:latin typeface="Microsoft Sans Serif"/>
                          <a:cs typeface="Microsoft Sans Serif"/>
                        </a:rPr>
                        <a:t>i</a:t>
                      </a:r>
                      <a:r>
                        <a:rPr sz="1300" dirty="0">
                          <a:solidFill>
                            <a:srgbClr val="333333"/>
                          </a:solidFill>
                          <a:latin typeface="Microsoft Sans Serif"/>
                          <a:cs typeface="Microsoft Sans Serif"/>
                        </a:rPr>
                        <a:t>s	</a:t>
                      </a:r>
                      <a:r>
                        <a:rPr sz="1300" spc="-5" dirty="0">
                          <a:solidFill>
                            <a:srgbClr val="333333"/>
                          </a:solidFill>
                          <a:latin typeface="Microsoft Sans Serif"/>
                          <a:cs typeface="Microsoft Sans Serif"/>
                        </a:rPr>
                        <a:t>a</a:t>
                      </a:r>
                      <a:r>
                        <a:rPr sz="1300" dirty="0">
                          <a:solidFill>
                            <a:srgbClr val="333333"/>
                          </a:solidFill>
                          <a:latin typeface="Microsoft Sans Serif"/>
                          <a:cs typeface="Microsoft Sans Serif"/>
                        </a:rPr>
                        <a:t>n	</a:t>
                      </a:r>
                      <a:r>
                        <a:rPr sz="1300" spc="20" dirty="0">
                          <a:solidFill>
                            <a:srgbClr val="333333"/>
                          </a:solidFill>
                          <a:latin typeface="Microsoft Sans Serif"/>
                          <a:cs typeface="Microsoft Sans Serif"/>
                        </a:rPr>
                        <a:t>i</a:t>
                      </a:r>
                      <a:r>
                        <a:rPr sz="1300" spc="-25" dirty="0">
                          <a:solidFill>
                            <a:srgbClr val="333333"/>
                          </a:solidFill>
                          <a:latin typeface="Microsoft Sans Serif"/>
                          <a:cs typeface="Microsoft Sans Serif"/>
                        </a:rPr>
                        <a:t>n</a:t>
                      </a:r>
                      <a:r>
                        <a:rPr sz="1300" dirty="0">
                          <a:solidFill>
                            <a:srgbClr val="333333"/>
                          </a:solidFill>
                          <a:latin typeface="Microsoft Sans Serif"/>
                          <a:cs typeface="Microsoft Sans Serif"/>
                        </a:rPr>
                        <a:t>f</a:t>
                      </a:r>
                      <a:r>
                        <a:rPr sz="1300" spc="20" dirty="0">
                          <a:solidFill>
                            <a:srgbClr val="333333"/>
                          </a:solidFill>
                          <a:latin typeface="Microsoft Sans Serif"/>
                          <a:cs typeface="Microsoft Sans Serif"/>
                        </a:rPr>
                        <a:t>i</a:t>
                      </a:r>
                      <a:r>
                        <a:rPr sz="1300" spc="-25" dirty="0">
                          <a:solidFill>
                            <a:srgbClr val="333333"/>
                          </a:solidFill>
                          <a:latin typeface="Microsoft Sans Serif"/>
                          <a:cs typeface="Microsoft Sans Serif"/>
                        </a:rPr>
                        <a:t>n</a:t>
                      </a:r>
                      <a:r>
                        <a:rPr sz="1300" spc="20" dirty="0">
                          <a:solidFill>
                            <a:srgbClr val="333333"/>
                          </a:solidFill>
                          <a:latin typeface="Microsoft Sans Serif"/>
                          <a:cs typeface="Microsoft Sans Serif"/>
                        </a:rPr>
                        <a:t>i</a:t>
                      </a:r>
                      <a:r>
                        <a:rPr sz="1300" dirty="0">
                          <a:solidFill>
                            <a:srgbClr val="333333"/>
                          </a:solidFill>
                          <a:latin typeface="Microsoft Sans Serif"/>
                          <a:cs typeface="Microsoft Sans Serif"/>
                        </a:rPr>
                        <a:t>te  </a:t>
                      </a:r>
                      <a:r>
                        <a:rPr sz="1300" spc="-5" dirty="0">
                          <a:solidFill>
                            <a:srgbClr val="333333"/>
                          </a:solidFill>
                          <a:latin typeface="Microsoft Sans Serif"/>
                          <a:cs typeface="Microsoft Sans Serif"/>
                        </a:rPr>
                        <a:t>waiting.</a:t>
                      </a:r>
                      <a:endParaRPr sz="1300">
                        <a:latin typeface="Microsoft Sans Serif"/>
                        <a:cs typeface="Microsoft Sans Serif"/>
                      </a:endParaRPr>
                    </a:p>
                  </a:txBody>
                  <a:tcPr marL="0" marR="0" marT="4127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marR="50165">
                        <a:lnSpc>
                          <a:spcPct val="100000"/>
                        </a:lnSpc>
                        <a:spcBef>
                          <a:spcPts val="325"/>
                        </a:spcBef>
                        <a:tabLst>
                          <a:tab pos="1021080" algn="l"/>
                          <a:tab pos="1365250" algn="l"/>
                          <a:tab pos="1679575" algn="l"/>
                        </a:tabLst>
                      </a:pPr>
                      <a:r>
                        <a:rPr sz="1300" spc="-5" dirty="0">
                          <a:solidFill>
                            <a:srgbClr val="333333"/>
                          </a:solidFill>
                          <a:latin typeface="Microsoft Sans Serif"/>
                          <a:cs typeface="Microsoft Sans Serif"/>
                        </a:rPr>
                        <a:t>Starvat</a:t>
                      </a:r>
                      <a:r>
                        <a:rPr sz="1300" spc="20" dirty="0">
                          <a:solidFill>
                            <a:srgbClr val="333333"/>
                          </a:solidFill>
                          <a:latin typeface="Microsoft Sans Serif"/>
                          <a:cs typeface="Microsoft Sans Serif"/>
                        </a:rPr>
                        <a:t>i</a:t>
                      </a:r>
                      <a:r>
                        <a:rPr sz="1300" spc="-5" dirty="0">
                          <a:solidFill>
                            <a:srgbClr val="333333"/>
                          </a:solidFill>
                          <a:latin typeface="Microsoft Sans Serif"/>
                          <a:cs typeface="Microsoft Sans Serif"/>
                        </a:rPr>
                        <a:t>o</a:t>
                      </a:r>
                      <a:r>
                        <a:rPr sz="1300" dirty="0">
                          <a:solidFill>
                            <a:srgbClr val="333333"/>
                          </a:solidFill>
                          <a:latin typeface="Microsoft Sans Serif"/>
                          <a:cs typeface="Microsoft Sans Serif"/>
                        </a:rPr>
                        <a:t>n	</a:t>
                      </a:r>
                      <a:r>
                        <a:rPr sz="1300" spc="20" dirty="0">
                          <a:solidFill>
                            <a:srgbClr val="333333"/>
                          </a:solidFill>
                          <a:latin typeface="Microsoft Sans Serif"/>
                          <a:cs typeface="Microsoft Sans Serif"/>
                        </a:rPr>
                        <a:t>i</a:t>
                      </a:r>
                      <a:r>
                        <a:rPr sz="1300" dirty="0">
                          <a:solidFill>
                            <a:srgbClr val="333333"/>
                          </a:solidFill>
                          <a:latin typeface="Microsoft Sans Serif"/>
                          <a:cs typeface="Microsoft Sans Serif"/>
                        </a:rPr>
                        <a:t>s	a	</a:t>
                      </a:r>
                      <a:r>
                        <a:rPr sz="1300" spc="20" dirty="0">
                          <a:solidFill>
                            <a:srgbClr val="333333"/>
                          </a:solidFill>
                          <a:latin typeface="Microsoft Sans Serif"/>
                          <a:cs typeface="Microsoft Sans Serif"/>
                        </a:rPr>
                        <a:t>l</a:t>
                      </a:r>
                      <a:r>
                        <a:rPr sz="1300" dirty="0">
                          <a:solidFill>
                            <a:srgbClr val="333333"/>
                          </a:solidFill>
                          <a:latin typeface="Microsoft Sans Serif"/>
                          <a:cs typeface="Microsoft Sans Serif"/>
                        </a:rPr>
                        <a:t>o</a:t>
                      </a:r>
                      <a:r>
                        <a:rPr sz="1300" spc="-25" dirty="0">
                          <a:solidFill>
                            <a:srgbClr val="333333"/>
                          </a:solidFill>
                          <a:latin typeface="Microsoft Sans Serif"/>
                          <a:cs typeface="Microsoft Sans Serif"/>
                        </a:rPr>
                        <a:t>n</a:t>
                      </a:r>
                      <a:r>
                        <a:rPr sz="1300" dirty="0">
                          <a:solidFill>
                            <a:srgbClr val="333333"/>
                          </a:solidFill>
                          <a:latin typeface="Microsoft Sans Serif"/>
                          <a:cs typeface="Microsoft Sans Serif"/>
                        </a:rPr>
                        <a:t>g  </a:t>
                      </a:r>
                      <a:r>
                        <a:rPr sz="1300" spc="-5" dirty="0">
                          <a:solidFill>
                            <a:srgbClr val="333333"/>
                          </a:solidFill>
                          <a:latin typeface="Microsoft Sans Serif"/>
                          <a:cs typeface="Microsoft Sans Serif"/>
                        </a:rPr>
                        <a:t>waiting</a:t>
                      </a:r>
                      <a:r>
                        <a:rPr sz="1300" spc="10" dirty="0">
                          <a:solidFill>
                            <a:srgbClr val="333333"/>
                          </a:solidFill>
                          <a:latin typeface="Microsoft Sans Serif"/>
                          <a:cs typeface="Microsoft Sans Serif"/>
                        </a:rPr>
                        <a:t> </a:t>
                      </a:r>
                      <a:r>
                        <a:rPr sz="1300" spc="-15" dirty="0">
                          <a:solidFill>
                            <a:srgbClr val="333333"/>
                          </a:solidFill>
                          <a:latin typeface="Microsoft Sans Serif"/>
                          <a:cs typeface="Microsoft Sans Serif"/>
                        </a:rPr>
                        <a:t>but</a:t>
                      </a:r>
                      <a:r>
                        <a:rPr sz="1300" spc="30" dirty="0">
                          <a:solidFill>
                            <a:srgbClr val="333333"/>
                          </a:solidFill>
                          <a:latin typeface="Microsoft Sans Serif"/>
                          <a:cs typeface="Microsoft Sans Serif"/>
                        </a:rPr>
                        <a:t> </a:t>
                      </a:r>
                      <a:r>
                        <a:rPr sz="1300" spc="-15" dirty="0">
                          <a:solidFill>
                            <a:srgbClr val="333333"/>
                          </a:solidFill>
                          <a:latin typeface="Microsoft Sans Serif"/>
                          <a:cs typeface="Microsoft Sans Serif"/>
                        </a:rPr>
                        <a:t>not</a:t>
                      </a:r>
                      <a:r>
                        <a:rPr sz="1300" spc="55" dirty="0">
                          <a:solidFill>
                            <a:srgbClr val="333333"/>
                          </a:solidFill>
                          <a:latin typeface="Microsoft Sans Serif"/>
                          <a:cs typeface="Microsoft Sans Serif"/>
                        </a:rPr>
                        <a:t> </a:t>
                      </a:r>
                      <a:r>
                        <a:rPr sz="1300" spc="-5" dirty="0">
                          <a:solidFill>
                            <a:srgbClr val="333333"/>
                          </a:solidFill>
                          <a:latin typeface="Microsoft Sans Serif"/>
                          <a:cs typeface="Microsoft Sans Serif"/>
                        </a:rPr>
                        <a:t>infinite.</a:t>
                      </a:r>
                      <a:endParaRPr sz="1300">
                        <a:latin typeface="Microsoft Sans Serif"/>
                        <a:cs typeface="Microsoft Sans Serif"/>
                      </a:endParaRPr>
                    </a:p>
                  </a:txBody>
                  <a:tcPr marL="0" marR="0" marT="4127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511556">
                <a:tc>
                  <a:txBody>
                    <a:bodyPr/>
                    <a:lstStyle/>
                    <a:p>
                      <a:pPr marL="55880">
                        <a:lnSpc>
                          <a:spcPct val="100000"/>
                        </a:lnSpc>
                        <a:spcBef>
                          <a:spcPts val="330"/>
                        </a:spcBef>
                      </a:pPr>
                      <a:r>
                        <a:rPr sz="1300" dirty="0">
                          <a:solidFill>
                            <a:srgbClr val="333333"/>
                          </a:solidFill>
                          <a:latin typeface="Microsoft Sans Serif"/>
                          <a:cs typeface="Microsoft Sans Serif"/>
                        </a:rPr>
                        <a:t>3</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6515" marR="44450">
                        <a:lnSpc>
                          <a:spcPct val="100000"/>
                        </a:lnSpc>
                        <a:spcBef>
                          <a:spcPts val="330"/>
                        </a:spcBef>
                      </a:pPr>
                      <a:r>
                        <a:rPr sz="1300" spc="-10" dirty="0">
                          <a:solidFill>
                            <a:srgbClr val="333333"/>
                          </a:solidFill>
                          <a:latin typeface="Microsoft Sans Serif"/>
                          <a:cs typeface="Microsoft Sans Serif"/>
                        </a:rPr>
                        <a:t>Every</a:t>
                      </a:r>
                      <a:r>
                        <a:rPr sz="1300" spc="170" dirty="0">
                          <a:solidFill>
                            <a:srgbClr val="333333"/>
                          </a:solidFill>
                          <a:latin typeface="Microsoft Sans Serif"/>
                          <a:cs typeface="Microsoft Sans Serif"/>
                        </a:rPr>
                        <a:t> </a:t>
                      </a:r>
                      <a:r>
                        <a:rPr sz="1300" spc="-5" dirty="0">
                          <a:solidFill>
                            <a:srgbClr val="333333"/>
                          </a:solidFill>
                          <a:latin typeface="Microsoft Sans Serif"/>
                          <a:cs typeface="Microsoft Sans Serif"/>
                        </a:rPr>
                        <a:t>Deadlock</a:t>
                      </a:r>
                      <a:r>
                        <a:rPr sz="1300" spc="165" dirty="0">
                          <a:solidFill>
                            <a:srgbClr val="333333"/>
                          </a:solidFill>
                          <a:latin typeface="Microsoft Sans Serif"/>
                          <a:cs typeface="Microsoft Sans Serif"/>
                        </a:rPr>
                        <a:t> </a:t>
                      </a:r>
                      <a:r>
                        <a:rPr sz="1300" dirty="0">
                          <a:solidFill>
                            <a:srgbClr val="333333"/>
                          </a:solidFill>
                          <a:latin typeface="Microsoft Sans Serif"/>
                          <a:cs typeface="Microsoft Sans Serif"/>
                        </a:rPr>
                        <a:t>is</a:t>
                      </a:r>
                      <a:r>
                        <a:rPr sz="1300" spc="170" dirty="0">
                          <a:solidFill>
                            <a:srgbClr val="333333"/>
                          </a:solidFill>
                          <a:latin typeface="Microsoft Sans Serif"/>
                          <a:cs typeface="Microsoft Sans Serif"/>
                        </a:rPr>
                        <a:t> </a:t>
                      </a:r>
                      <a:r>
                        <a:rPr sz="1300" dirty="0">
                          <a:solidFill>
                            <a:srgbClr val="333333"/>
                          </a:solidFill>
                          <a:latin typeface="Microsoft Sans Serif"/>
                          <a:cs typeface="Microsoft Sans Serif"/>
                        </a:rPr>
                        <a:t>always </a:t>
                      </a:r>
                      <a:r>
                        <a:rPr sz="1300" spc="-330" dirty="0">
                          <a:solidFill>
                            <a:srgbClr val="333333"/>
                          </a:solidFill>
                          <a:latin typeface="Microsoft Sans Serif"/>
                          <a:cs typeface="Microsoft Sans Serif"/>
                        </a:rPr>
                        <a:t> </a:t>
                      </a:r>
                      <a:r>
                        <a:rPr sz="1300" spc="-5" dirty="0">
                          <a:solidFill>
                            <a:srgbClr val="333333"/>
                          </a:solidFill>
                          <a:latin typeface="Microsoft Sans Serif"/>
                          <a:cs typeface="Microsoft Sans Serif"/>
                        </a:rPr>
                        <a:t>a</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starvation.</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7785" marR="50165">
                        <a:lnSpc>
                          <a:spcPct val="100000"/>
                        </a:lnSpc>
                        <a:spcBef>
                          <a:spcPts val="330"/>
                        </a:spcBef>
                      </a:pPr>
                      <a:r>
                        <a:rPr sz="1300" spc="-10" dirty="0">
                          <a:solidFill>
                            <a:srgbClr val="333333"/>
                          </a:solidFill>
                          <a:latin typeface="Microsoft Sans Serif"/>
                          <a:cs typeface="Microsoft Sans Serif"/>
                        </a:rPr>
                        <a:t>Every</a:t>
                      </a:r>
                      <a:r>
                        <a:rPr sz="1300" spc="165" dirty="0">
                          <a:solidFill>
                            <a:srgbClr val="333333"/>
                          </a:solidFill>
                          <a:latin typeface="Microsoft Sans Serif"/>
                          <a:cs typeface="Microsoft Sans Serif"/>
                        </a:rPr>
                        <a:t> </a:t>
                      </a:r>
                      <a:r>
                        <a:rPr sz="1300" dirty="0">
                          <a:solidFill>
                            <a:srgbClr val="333333"/>
                          </a:solidFill>
                          <a:latin typeface="Microsoft Sans Serif"/>
                          <a:cs typeface="Microsoft Sans Serif"/>
                        </a:rPr>
                        <a:t>starvation</a:t>
                      </a:r>
                      <a:r>
                        <a:rPr sz="1300" spc="160" dirty="0">
                          <a:solidFill>
                            <a:srgbClr val="333333"/>
                          </a:solidFill>
                          <a:latin typeface="Microsoft Sans Serif"/>
                          <a:cs typeface="Microsoft Sans Serif"/>
                        </a:rPr>
                        <a:t> </a:t>
                      </a:r>
                      <a:r>
                        <a:rPr sz="1300" spc="-10" dirty="0">
                          <a:solidFill>
                            <a:srgbClr val="333333"/>
                          </a:solidFill>
                          <a:latin typeface="Microsoft Sans Serif"/>
                          <a:cs typeface="Microsoft Sans Serif"/>
                        </a:rPr>
                        <a:t>need</a:t>
                      </a:r>
                      <a:r>
                        <a:rPr sz="1300" spc="195" dirty="0">
                          <a:solidFill>
                            <a:srgbClr val="333333"/>
                          </a:solidFill>
                          <a:latin typeface="Microsoft Sans Serif"/>
                          <a:cs typeface="Microsoft Sans Serif"/>
                        </a:rPr>
                        <a:t> </a:t>
                      </a:r>
                      <a:r>
                        <a:rPr sz="1300" spc="-15" dirty="0">
                          <a:solidFill>
                            <a:srgbClr val="333333"/>
                          </a:solidFill>
                          <a:latin typeface="Microsoft Sans Serif"/>
                          <a:cs typeface="Microsoft Sans Serif"/>
                        </a:rPr>
                        <a:t>not </a:t>
                      </a:r>
                      <a:r>
                        <a:rPr sz="1300" spc="-330" dirty="0">
                          <a:solidFill>
                            <a:srgbClr val="333333"/>
                          </a:solidFill>
                          <a:latin typeface="Microsoft Sans Serif"/>
                          <a:cs typeface="Microsoft Sans Serif"/>
                        </a:rPr>
                        <a:t> </a:t>
                      </a:r>
                      <a:r>
                        <a:rPr sz="1300" spc="-5" dirty="0">
                          <a:solidFill>
                            <a:srgbClr val="333333"/>
                          </a:solidFill>
                          <a:latin typeface="Microsoft Sans Serif"/>
                          <a:cs typeface="Microsoft Sans Serif"/>
                        </a:rPr>
                        <a:t>be</a:t>
                      </a:r>
                      <a:r>
                        <a:rPr sz="1300" spc="30" dirty="0">
                          <a:solidFill>
                            <a:srgbClr val="333333"/>
                          </a:solidFill>
                          <a:latin typeface="Microsoft Sans Serif"/>
                          <a:cs typeface="Microsoft Sans Serif"/>
                        </a:rPr>
                        <a:t> </a:t>
                      </a:r>
                      <a:r>
                        <a:rPr sz="1300" spc="-5" dirty="0">
                          <a:solidFill>
                            <a:srgbClr val="333333"/>
                          </a:solidFill>
                          <a:latin typeface="Microsoft Sans Serif"/>
                          <a:cs typeface="Microsoft Sans Serif"/>
                        </a:rPr>
                        <a:t>deadlock.</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911860">
                <a:tc>
                  <a:txBody>
                    <a:bodyPr/>
                    <a:lstStyle/>
                    <a:p>
                      <a:pPr marL="55880">
                        <a:lnSpc>
                          <a:spcPct val="100000"/>
                        </a:lnSpc>
                        <a:spcBef>
                          <a:spcPts val="330"/>
                        </a:spcBef>
                      </a:pPr>
                      <a:r>
                        <a:rPr sz="1300" dirty="0">
                          <a:solidFill>
                            <a:srgbClr val="333333"/>
                          </a:solidFill>
                          <a:latin typeface="Microsoft Sans Serif"/>
                          <a:cs typeface="Microsoft Sans Serif"/>
                        </a:rPr>
                        <a:t>4</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6515" marR="45085" algn="just">
                        <a:lnSpc>
                          <a:spcPct val="100000"/>
                        </a:lnSpc>
                        <a:spcBef>
                          <a:spcPts val="330"/>
                        </a:spcBef>
                      </a:pPr>
                      <a:r>
                        <a:rPr sz="1300" spc="-5" dirty="0">
                          <a:solidFill>
                            <a:srgbClr val="333333"/>
                          </a:solidFill>
                          <a:latin typeface="Microsoft Sans Serif"/>
                          <a:cs typeface="Microsoft Sans Serif"/>
                        </a:rPr>
                        <a:t>The </a:t>
                      </a:r>
                      <a:r>
                        <a:rPr sz="1300" dirty="0">
                          <a:solidFill>
                            <a:srgbClr val="333333"/>
                          </a:solidFill>
                          <a:latin typeface="Microsoft Sans Serif"/>
                          <a:cs typeface="Microsoft Sans Serif"/>
                        </a:rPr>
                        <a:t>requested resource </a:t>
                      </a:r>
                      <a:r>
                        <a:rPr sz="1300" spc="10" dirty="0">
                          <a:solidFill>
                            <a:srgbClr val="333333"/>
                          </a:solidFill>
                          <a:latin typeface="Microsoft Sans Serif"/>
                          <a:cs typeface="Microsoft Sans Serif"/>
                        </a:rPr>
                        <a:t>is </a:t>
                      </a:r>
                      <a:r>
                        <a:rPr sz="1300" spc="-335" dirty="0">
                          <a:solidFill>
                            <a:srgbClr val="333333"/>
                          </a:solidFill>
                          <a:latin typeface="Microsoft Sans Serif"/>
                          <a:cs typeface="Microsoft Sans Serif"/>
                        </a:rPr>
                        <a:t> </a:t>
                      </a:r>
                      <a:r>
                        <a:rPr sz="1300" spc="-5" dirty="0">
                          <a:solidFill>
                            <a:srgbClr val="333333"/>
                          </a:solidFill>
                          <a:latin typeface="Microsoft Sans Serif"/>
                          <a:cs typeface="Microsoft Sans Serif"/>
                        </a:rPr>
                        <a:t>blocked</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by</a:t>
                      </a:r>
                      <a:r>
                        <a:rPr sz="1300" dirty="0">
                          <a:solidFill>
                            <a:srgbClr val="333333"/>
                          </a:solidFill>
                          <a:latin typeface="Microsoft Sans Serif"/>
                          <a:cs typeface="Microsoft Sans Serif"/>
                        </a:rPr>
                        <a:t> </a:t>
                      </a:r>
                      <a:r>
                        <a:rPr sz="1300" spc="-10" dirty="0">
                          <a:solidFill>
                            <a:srgbClr val="333333"/>
                          </a:solidFill>
                          <a:latin typeface="Microsoft Sans Serif"/>
                          <a:cs typeface="Microsoft Sans Serif"/>
                        </a:rPr>
                        <a:t>the</a:t>
                      </a:r>
                      <a:r>
                        <a:rPr sz="1300" spc="-5" dirty="0">
                          <a:solidFill>
                            <a:srgbClr val="333333"/>
                          </a:solidFill>
                          <a:latin typeface="Microsoft Sans Serif"/>
                          <a:cs typeface="Microsoft Sans Serif"/>
                        </a:rPr>
                        <a:t> other </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process.</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marR="43180" algn="just">
                        <a:lnSpc>
                          <a:spcPct val="100000"/>
                        </a:lnSpc>
                        <a:spcBef>
                          <a:spcPts val="330"/>
                        </a:spcBef>
                      </a:pPr>
                      <a:r>
                        <a:rPr sz="1300" spc="-5" dirty="0">
                          <a:solidFill>
                            <a:srgbClr val="333333"/>
                          </a:solidFill>
                          <a:latin typeface="Microsoft Sans Serif"/>
                          <a:cs typeface="Microsoft Sans Serif"/>
                        </a:rPr>
                        <a:t>The </a:t>
                      </a:r>
                      <a:r>
                        <a:rPr sz="1300" dirty="0">
                          <a:solidFill>
                            <a:srgbClr val="333333"/>
                          </a:solidFill>
                          <a:latin typeface="Microsoft Sans Serif"/>
                          <a:cs typeface="Microsoft Sans Serif"/>
                        </a:rPr>
                        <a:t>requested resource </a:t>
                      </a:r>
                      <a:r>
                        <a:rPr sz="1300" spc="10" dirty="0">
                          <a:solidFill>
                            <a:srgbClr val="333333"/>
                          </a:solidFill>
                          <a:latin typeface="Microsoft Sans Serif"/>
                          <a:cs typeface="Microsoft Sans Serif"/>
                        </a:rPr>
                        <a:t>is </a:t>
                      </a:r>
                      <a:r>
                        <a:rPr sz="1300" spc="-335" dirty="0">
                          <a:solidFill>
                            <a:srgbClr val="333333"/>
                          </a:solidFill>
                          <a:latin typeface="Microsoft Sans Serif"/>
                          <a:cs typeface="Microsoft Sans Serif"/>
                        </a:rPr>
                        <a:t> </a:t>
                      </a:r>
                      <a:r>
                        <a:rPr sz="1300" spc="-5" dirty="0">
                          <a:solidFill>
                            <a:srgbClr val="333333"/>
                          </a:solidFill>
                          <a:latin typeface="Microsoft Sans Serif"/>
                          <a:cs typeface="Microsoft Sans Serif"/>
                        </a:rPr>
                        <a:t>continuously</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be</a:t>
                      </a:r>
                      <a:r>
                        <a:rPr sz="1300" dirty="0">
                          <a:solidFill>
                            <a:srgbClr val="333333"/>
                          </a:solidFill>
                          <a:latin typeface="Microsoft Sans Serif"/>
                          <a:cs typeface="Microsoft Sans Serif"/>
                        </a:rPr>
                        <a:t> </a:t>
                      </a:r>
                      <a:r>
                        <a:rPr sz="1300" spc="-10" dirty="0">
                          <a:solidFill>
                            <a:srgbClr val="333333"/>
                          </a:solidFill>
                          <a:latin typeface="Microsoft Sans Serif"/>
                          <a:cs typeface="Microsoft Sans Serif"/>
                        </a:rPr>
                        <a:t>used</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by </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the</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higher</a:t>
                      </a:r>
                      <a:r>
                        <a:rPr sz="1300" spc="-5" dirty="0">
                          <a:solidFill>
                            <a:srgbClr val="333333"/>
                          </a:solidFill>
                          <a:latin typeface="Microsoft Sans Serif"/>
                          <a:cs typeface="Microsoft Sans Serif"/>
                        </a:rPr>
                        <a:t> </a:t>
                      </a:r>
                      <a:r>
                        <a:rPr sz="1300" dirty="0">
                          <a:solidFill>
                            <a:srgbClr val="333333"/>
                          </a:solidFill>
                          <a:latin typeface="Microsoft Sans Serif"/>
                          <a:cs typeface="Microsoft Sans Serif"/>
                        </a:rPr>
                        <a:t>priority </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processes.</a:t>
                      </a:r>
                      <a:endParaRPr sz="1300">
                        <a:latin typeface="Microsoft Sans Serif"/>
                        <a:cs typeface="Microsoft Sans Serif"/>
                      </a:endParaRPr>
                    </a:p>
                  </a:txBody>
                  <a:tcPr marL="0" marR="0" marT="419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1112062">
                <a:tc>
                  <a:txBody>
                    <a:bodyPr/>
                    <a:lstStyle/>
                    <a:p>
                      <a:pPr marL="55880">
                        <a:lnSpc>
                          <a:spcPct val="100000"/>
                        </a:lnSpc>
                        <a:spcBef>
                          <a:spcPts val="334"/>
                        </a:spcBef>
                      </a:pPr>
                      <a:r>
                        <a:rPr sz="1300" dirty="0">
                          <a:solidFill>
                            <a:srgbClr val="333333"/>
                          </a:solidFill>
                          <a:latin typeface="Microsoft Sans Serif"/>
                          <a:cs typeface="Microsoft Sans Serif"/>
                        </a:rPr>
                        <a:t>5</a:t>
                      </a:r>
                      <a:endParaRPr sz="1300">
                        <a:latin typeface="Microsoft Sans Serif"/>
                        <a:cs typeface="Microsoft Sans Serif"/>
                      </a:endParaRPr>
                    </a:p>
                  </a:txBody>
                  <a:tcPr marL="0" marR="0" marT="4254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6515" marR="48260" algn="just">
                        <a:lnSpc>
                          <a:spcPct val="100000"/>
                        </a:lnSpc>
                        <a:spcBef>
                          <a:spcPts val="334"/>
                        </a:spcBef>
                      </a:pPr>
                      <a:r>
                        <a:rPr sz="1300" spc="-5" dirty="0">
                          <a:solidFill>
                            <a:srgbClr val="333333"/>
                          </a:solidFill>
                          <a:latin typeface="Microsoft Sans Serif"/>
                          <a:cs typeface="Microsoft Sans Serif"/>
                        </a:rPr>
                        <a:t>Deadlock</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happens</a:t>
                      </a:r>
                      <a:r>
                        <a:rPr sz="1300" dirty="0">
                          <a:solidFill>
                            <a:srgbClr val="333333"/>
                          </a:solidFill>
                          <a:latin typeface="Microsoft Sans Serif"/>
                          <a:cs typeface="Microsoft Sans Serif"/>
                        </a:rPr>
                        <a:t> when </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Mutual</a:t>
                      </a:r>
                      <a:r>
                        <a:rPr sz="1300" spc="330" dirty="0">
                          <a:solidFill>
                            <a:srgbClr val="333333"/>
                          </a:solidFill>
                          <a:latin typeface="Microsoft Sans Serif"/>
                          <a:cs typeface="Microsoft Sans Serif"/>
                        </a:rPr>
                        <a:t> </a:t>
                      </a:r>
                      <a:r>
                        <a:rPr sz="1300" spc="-5" dirty="0">
                          <a:solidFill>
                            <a:srgbClr val="333333"/>
                          </a:solidFill>
                          <a:latin typeface="Microsoft Sans Serif"/>
                          <a:cs typeface="Microsoft Sans Serif"/>
                        </a:rPr>
                        <a:t>exclusion,</a:t>
                      </a:r>
                      <a:r>
                        <a:rPr sz="1300" spc="340" dirty="0">
                          <a:solidFill>
                            <a:srgbClr val="333333"/>
                          </a:solidFill>
                          <a:latin typeface="Microsoft Sans Serif"/>
                          <a:cs typeface="Microsoft Sans Serif"/>
                        </a:rPr>
                        <a:t> </a:t>
                      </a:r>
                      <a:r>
                        <a:rPr sz="1300" spc="-10" dirty="0">
                          <a:solidFill>
                            <a:srgbClr val="333333"/>
                          </a:solidFill>
                          <a:latin typeface="Microsoft Sans Serif"/>
                          <a:cs typeface="Microsoft Sans Serif"/>
                        </a:rPr>
                        <a:t>hold </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and</a:t>
                      </a:r>
                      <a:r>
                        <a:rPr sz="1300" spc="-5" dirty="0">
                          <a:solidFill>
                            <a:srgbClr val="333333"/>
                          </a:solidFill>
                          <a:latin typeface="Microsoft Sans Serif"/>
                          <a:cs typeface="Microsoft Sans Serif"/>
                        </a:rPr>
                        <a:t> </a:t>
                      </a:r>
                      <a:r>
                        <a:rPr sz="1300" dirty="0">
                          <a:solidFill>
                            <a:srgbClr val="333333"/>
                          </a:solidFill>
                          <a:latin typeface="Microsoft Sans Serif"/>
                          <a:cs typeface="Microsoft Sans Serif"/>
                        </a:rPr>
                        <a:t>wait,</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No</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preemption </a:t>
                      </a:r>
                      <a:r>
                        <a:rPr sz="1300" spc="-335" dirty="0">
                          <a:solidFill>
                            <a:srgbClr val="333333"/>
                          </a:solidFill>
                          <a:latin typeface="Microsoft Sans Serif"/>
                          <a:cs typeface="Microsoft Sans Serif"/>
                        </a:rPr>
                        <a:t> </a:t>
                      </a:r>
                      <a:r>
                        <a:rPr sz="1300" spc="-10" dirty="0">
                          <a:solidFill>
                            <a:srgbClr val="333333"/>
                          </a:solidFill>
                          <a:latin typeface="Microsoft Sans Serif"/>
                          <a:cs typeface="Microsoft Sans Serif"/>
                        </a:rPr>
                        <a:t>and</a:t>
                      </a:r>
                      <a:r>
                        <a:rPr sz="1300" spc="-5" dirty="0">
                          <a:solidFill>
                            <a:srgbClr val="333333"/>
                          </a:solidFill>
                          <a:latin typeface="Microsoft Sans Serif"/>
                          <a:cs typeface="Microsoft Sans Serif"/>
                        </a:rPr>
                        <a:t> circular</a:t>
                      </a:r>
                      <a:r>
                        <a:rPr sz="1300" dirty="0">
                          <a:solidFill>
                            <a:srgbClr val="333333"/>
                          </a:solidFill>
                          <a:latin typeface="Microsoft Sans Serif"/>
                          <a:cs typeface="Microsoft Sans Serif"/>
                        </a:rPr>
                        <a:t> wait</a:t>
                      </a:r>
                      <a:r>
                        <a:rPr sz="1300" spc="5" dirty="0">
                          <a:solidFill>
                            <a:srgbClr val="333333"/>
                          </a:solidFill>
                          <a:latin typeface="Microsoft Sans Serif"/>
                          <a:cs typeface="Microsoft Sans Serif"/>
                        </a:rPr>
                        <a:t> </a:t>
                      </a:r>
                      <a:r>
                        <a:rPr sz="1300" spc="-10" dirty="0">
                          <a:solidFill>
                            <a:srgbClr val="333333"/>
                          </a:solidFill>
                          <a:latin typeface="Microsoft Sans Serif"/>
                          <a:cs typeface="Microsoft Sans Serif"/>
                        </a:rPr>
                        <a:t>occurs </a:t>
                      </a:r>
                      <a:r>
                        <a:rPr sz="1300" spc="-5" dirty="0">
                          <a:solidFill>
                            <a:srgbClr val="333333"/>
                          </a:solidFill>
                          <a:latin typeface="Microsoft Sans Serif"/>
                          <a:cs typeface="Microsoft Sans Serif"/>
                        </a:rPr>
                        <a:t> </a:t>
                      </a:r>
                      <a:r>
                        <a:rPr sz="1300" spc="-15" dirty="0">
                          <a:solidFill>
                            <a:srgbClr val="333333"/>
                          </a:solidFill>
                          <a:latin typeface="Microsoft Sans Serif"/>
                          <a:cs typeface="Microsoft Sans Serif"/>
                        </a:rPr>
                        <a:t>simultaneously.</a:t>
                      </a:r>
                      <a:endParaRPr sz="1300">
                        <a:latin typeface="Microsoft Sans Serif"/>
                        <a:cs typeface="Microsoft Sans Serif"/>
                      </a:endParaRPr>
                    </a:p>
                  </a:txBody>
                  <a:tcPr marL="0" marR="0" marT="4254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7785" marR="46990" algn="just">
                        <a:lnSpc>
                          <a:spcPct val="100000"/>
                        </a:lnSpc>
                        <a:spcBef>
                          <a:spcPts val="334"/>
                        </a:spcBef>
                      </a:pPr>
                      <a:r>
                        <a:rPr sz="1300" spc="-5" dirty="0">
                          <a:solidFill>
                            <a:srgbClr val="333333"/>
                          </a:solidFill>
                          <a:latin typeface="Microsoft Sans Serif"/>
                          <a:cs typeface="Microsoft Sans Serif"/>
                        </a:rPr>
                        <a:t>It</a:t>
                      </a:r>
                      <a:r>
                        <a:rPr sz="1300" dirty="0">
                          <a:solidFill>
                            <a:srgbClr val="333333"/>
                          </a:solidFill>
                          <a:latin typeface="Microsoft Sans Serif"/>
                          <a:cs typeface="Microsoft Sans Serif"/>
                        </a:rPr>
                        <a:t> occurs</a:t>
                      </a:r>
                      <a:r>
                        <a:rPr sz="1300" spc="5" dirty="0">
                          <a:solidFill>
                            <a:srgbClr val="333333"/>
                          </a:solidFill>
                          <a:latin typeface="Microsoft Sans Serif"/>
                          <a:cs typeface="Microsoft Sans Serif"/>
                        </a:rPr>
                        <a:t> </a:t>
                      </a:r>
                      <a:r>
                        <a:rPr sz="1300" dirty="0">
                          <a:solidFill>
                            <a:srgbClr val="333333"/>
                          </a:solidFill>
                          <a:latin typeface="Microsoft Sans Serif"/>
                          <a:cs typeface="Microsoft Sans Serif"/>
                        </a:rPr>
                        <a:t>due</a:t>
                      </a:r>
                      <a:r>
                        <a:rPr sz="1300" spc="5" dirty="0">
                          <a:solidFill>
                            <a:srgbClr val="333333"/>
                          </a:solidFill>
                          <a:latin typeface="Microsoft Sans Serif"/>
                          <a:cs typeface="Microsoft Sans Serif"/>
                        </a:rPr>
                        <a:t> </a:t>
                      </a:r>
                      <a:r>
                        <a:rPr sz="1300" spc="-5" dirty="0">
                          <a:solidFill>
                            <a:srgbClr val="333333"/>
                          </a:solidFill>
                          <a:latin typeface="Microsoft Sans Serif"/>
                          <a:cs typeface="Microsoft Sans Serif"/>
                        </a:rPr>
                        <a:t>to</a:t>
                      </a:r>
                      <a:r>
                        <a:rPr sz="1300" dirty="0">
                          <a:solidFill>
                            <a:srgbClr val="333333"/>
                          </a:solidFill>
                          <a:latin typeface="Microsoft Sans Serif"/>
                          <a:cs typeface="Microsoft Sans Serif"/>
                        </a:rPr>
                        <a:t> </a:t>
                      </a:r>
                      <a:r>
                        <a:rPr sz="1300" spc="-5" dirty="0">
                          <a:solidFill>
                            <a:srgbClr val="333333"/>
                          </a:solidFill>
                          <a:latin typeface="Microsoft Sans Serif"/>
                          <a:cs typeface="Microsoft Sans Serif"/>
                        </a:rPr>
                        <a:t>the </a:t>
                      </a:r>
                      <a:r>
                        <a:rPr sz="1300" spc="-335" dirty="0">
                          <a:solidFill>
                            <a:srgbClr val="333333"/>
                          </a:solidFill>
                          <a:latin typeface="Microsoft Sans Serif"/>
                          <a:cs typeface="Microsoft Sans Serif"/>
                        </a:rPr>
                        <a:t> </a:t>
                      </a:r>
                      <a:r>
                        <a:rPr sz="1300" spc="-5" dirty="0">
                          <a:solidFill>
                            <a:srgbClr val="333333"/>
                          </a:solidFill>
                          <a:latin typeface="Microsoft Sans Serif"/>
                          <a:cs typeface="Microsoft Sans Serif"/>
                        </a:rPr>
                        <a:t>uncontrolled</a:t>
                      </a:r>
                      <a:r>
                        <a:rPr sz="1300" dirty="0">
                          <a:solidFill>
                            <a:srgbClr val="333333"/>
                          </a:solidFill>
                          <a:latin typeface="Microsoft Sans Serif"/>
                          <a:cs typeface="Microsoft Sans Serif"/>
                        </a:rPr>
                        <a:t> priority</a:t>
                      </a:r>
                      <a:r>
                        <a:rPr sz="1300" spc="5" dirty="0">
                          <a:solidFill>
                            <a:srgbClr val="333333"/>
                          </a:solidFill>
                          <a:latin typeface="Microsoft Sans Serif"/>
                          <a:cs typeface="Microsoft Sans Serif"/>
                        </a:rPr>
                        <a:t> </a:t>
                      </a:r>
                      <a:r>
                        <a:rPr sz="1300" spc="-15" dirty="0">
                          <a:solidFill>
                            <a:srgbClr val="333333"/>
                          </a:solidFill>
                          <a:latin typeface="Microsoft Sans Serif"/>
                          <a:cs typeface="Microsoft Sans Serif"/>
                        </a:rPr>
                        <a:t>and </a:t>
                      </a:r>
                      <a:r>
                        <a:rPr sz="1300" spc="-335" dirty="0">
                          <a:solidFill>
                            <a:srgbClr val="333333"/>
                          </a:solidFill>
                          <a:latin typeface="Microsoft Sans Serif"/>
                          <a:cs typeface="Microsoft Sans Serif"/>
                        </a:rPr>
                        <a:t> </a:t>
                      </a:r>
                      <a:r>
                        <a:rPr sz="1300" spc="-10" dirty="0">
                          <a:solidFill>
                            <a:srgbClr val="333333"/>
                          </a:solidFill>
                          <a:latin typeface="Microsoft Sans Serif"/>
                          <a:cs typeface="Microsoft Sans Serif"/>
                        </a:rPr>
                        <a:t>resource</a:t>
                      </a:r>
                      <a:r>
                        <a:rPr sz="1300" spc="75" dirty="0">
                          <a:solidFill>
                            <a:srgbClr val="333333"/>
                          </a:solidFill>
                          <a:latin typeface="Microsoft Sans Serif"/>
                          <a:cs typeface="Microsoft Sans Serif"/>
                        </a:rPr>
                        <a:t> </a:t>
                      </a:r>
                      <a:r>
                        <a:rPr sz="1300" spc="-10" dirty="0">
                          <a:solidFill>
                            <a:srgbClr val="333333"/>
                          </a:solidFill>
                          <a:latin typeface="Microsoft Sans Serif"/>
                          <a:cs typeface="Microsoft Sans Serif"/>
                        </a:rPr>
                        <a:t>management.</a:t>
                      </a:r>
                      <a:endParaRPr sz="1300">
                        <a:latin typeface="Microsoft Sans Serif"/>
                        <a:cs typeface="Microsoft Sans Serif"/>
                      </a:endParaRPr>
                    </a:p>
                  </a:txBody>
                  <a:tcPr marL="0" marR="0" marT="4254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3" name="object 3"/>
          <p:cNvSpPr txBox="1"/>
          <p:nvPr/>
        </p:nvSpPr>
        <p:spPr>
          <a:xfrm>
            <a:off x="1579625" y="530478"/>
            <a:ext cx="45427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00A38"/>
                </a:solidFill>
                <a:latin typeface="Microsoft Sans Serif"/>
                <a:cs typeface="Microsoft Sans Serif"/>
              </a:rPr>
              <a:t>Difference</a:t>
            </a:r>
            <a:r>
              <a:rPr sz="1800" spc="-35" dirty="0">
                <a:solidFill>
                  <a:srgbClr val="600A38"/>
                </a:solidFill>
                <a:latin typeface="Microsoft Sans Serif"/>
                <a:cs typeface="Microsoft Sans Serif"/>
              </a:rPr>
              <a:t> </a:t>
            </a:r>
            <a:r>
              <a:rPr sz="1800" spc="-5" dirty="0">
                <a:solidFill>
                  <a:srgbClr val="600A38"/>
                </a:solidFill>
                <a:latin typeface="Microsoft Sans Serif"/>
                <a:cs typeface="Microsoft Sans Serif"/>
              </a:rPr>
              <a:t>between</a:t>
            </a:r>
            <a:r>
              <a:rPr sz="1800" spc="15" dirty="0">
                <a:solidFill>
                  <a:srgbClr val="600A38"/>
                </a:solidFill>
                <a:latin typeface="Microsoft Sans Serif"/>
                <a:cs typeface="Microsoft Sans Serif"/>
              </a:rPr>
              <a:t> </a:t>
            </a:r>
            <a:r>
              <a:rPr sz="1800" spc="-5" dirty="0">
                <a:solidFill>
                  <a:srgbClr val="600A38"/>
                </a:solidFill>
                <a:latin typeface="Microsoft Sans Serif"/>
                <a:cs typeface="Microsoft Sans Serif"/>
              </a:rPr>
              <a:t>Starvation</a:t>
            </a:r>
            <a:r>
              <a:rPr sz="1800" spc="15" dirty="0">
                <a:solidFill>
                  <a:srgbClr val="600A38"/>
                </a:solidFill>
                <a:latin typeface="Microsoft Sans Serif"/>
                <a:cs typeface="Microsoft Sans Serif"/>
              </a:rPr>
              <a:t> </a:t>
            </a:r>
            <a:r>
              <a:rPr sz="1800" dirty="0">
                <a:solidFill>
                  <a:srgbClr val="600A38"/>
                </a:solidFill>
                <a:latin typeface="Microsoft Sans Serif"/>
                <a:cs typeface="Microsoft Sans Serif"/>
              </a:rPr>
              <a:t>and</a:t>
            </a:r>
            <a:r>
              <a:rPr sz="1800" spc="-10" dirty="0">
                <a:solidFill>
                  <a:srgbClr val="600A38"/>
                </a:solidFill>
                <a:latin typeface="Microsoft Sans Serif"/>
                <a:cs typeface="Microsoft Sans Serif"/>
              </a:rPr>
              <a:t> </a:t>
            </a:r>
            <a:r>
              <a:rPr sz="1800" dirty="0">
                <a:solidFill>
                  <a:srgbClr val="600A38"/>
                </a:solidFill>
                <a:latin typeface="Microsoft Sans Serif"/>
                <a:cs typeface="Microsoft Sans Serif"/>
              </a:rPr>
              <a:t>Deadlock</a:t>
            </a:r>
            <a:endParaRPr sz="1800">
              <a:latin typeface="Microsoft Sans Serif"/>
              <a:cs typeface="Microsoft Sans Serif"/>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44" y="322834"/>
            <a:ext cx="7235190" cy="4142104"/>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Necessary</a:t>
            </a:r>
            <a:r>
              <a:rPr sz="1800" spc="45" dirty="0">
                <a:solidFill>
                  <a:srgbClr val="00AF50"/>
                </a:solidFill>
                <a:latin typeface="Calibri"/>
                <a:cs typeface="Calibri"/>
              </a:rPr>
              <a:t> </a:t>
            </a:r>
            <a:r>
              <a:rPr sz="1800" spc="-10" dirty="0">
                <a:solidFill>
                  <a:srgbClr val="00AF50"/>
                </a:solidFill>
                <a:latin typeface="Calibri"/>
                <a:cs typeface="Calibri"/>
              </a:rPr>
              <a:t>conditions</a:t>
            </a:r>
            <a:r>
              <a:rPr sz="1800" spc="45" dirty="0">
                <a:solidFill>
                  <a:srgbClr val="00AF50"/>
                </a:solidFill>
                <a:latin typeface="Calibri"/>
                <a:cs typeface="Calibri"/>
              </a:rPr>
              <a:t> </a:t>
            </a:r>
            <a:r>
              <a:rPr sz="1800" spc="-15" dirty="0">
                <a:solidFill>
                  <a:srgbClr val="00AF50"/>
                </a:solidFill>
                <a:latin typeface="Calibri"/>
                <a:cs typeface="Calibri"/>
              </a:rPr>
              <a:t>for</a:t>
            </a:r>
            <a:r>
              <a:rPr sz="1800" spc="-10" dirty="0">
                <a:solidFill>
                  <a:srgbClr val="00AF50"/>
                </a:solidFill>
                <a:latin typeface="Calibri"/>
                <a:cs typeface="Calibri"/>
              </a:rPr>
              <a:t> Deadlocks</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b="1" spc="-5" dirty="0">
                <a:latin typeface="Calibri"/>
                <a:cs typeface="Calibri"/>
              </a:rPr>
              <a:t>Mutual</a:t>
            </a:r>
            <a:r>
              <a:rPr sz="1800" b="1" spc="-35" dirty="0">
                <a:latin typeface="Calibri"/>
                <a:cs typeface="Calibri"/>
              </a:rPr>
              <a:t> </a:t>
            </a:r>
            <a:r>
              <a:rPr sz="1800" b="1" spc="-15" dirty="0">
                <a:latin typeface="Calibri"/>
                <a:cs typeface="Calibri"/>
              </a:rPr>
              <a:t>Exclusion</a:t>
            </a:r>
            <a:endParaRPr sz="1800">
              <a:latin typeface="Calibri"/>
              <a:cs typeface="Calibri"/>
            </a:endParaRPr>
          </a:p>
          <a:p>
            <a:pPr marL="12700" marR="5080" algn="just">
              <a:lnSpc>
                <a:spcPct val="100000"/>
              </a:lnSpc>
            </a:pPr>
            <a:r>
              <a:rPr sz="1800" dirty="0">
                <a:latin typeface="Calibri"/>
                <a:cs typeface="Calibri"/>
              </a:rPr>
              <a:t>A </a:t>
            </a:r>
            <a:r>
              <a:rPr sz="1800" spc="-10" dirty="0">
                <a:latin typeface="Calibri"/>
                <a:cs typeface="Calibri"/>
              </a:rPr>
              <a:t>resource </a:t>
            </a:r>
            <a:r>
              <a:rPr sz="1800" spc="-5" dirty="0">
                <a:latin typeface="Calibri"/>
                <a:cs typeface="Calibri"/>
              </a:rPr>
              <a:t>can only be shared </a:t>
            </a:r>
            <a:r>
              <a:rPr sz="1800" spc="5" dirty="0">
                <a:latin typeface="Calibri"/>
                <a:cs typeface="Calibri"/>
              </a:rPr>
              <a:t>in </a:t>
            </a:r>
            <a:r>
              <a:rPr sz="1800" spc="-5" dirty="0">
                <a:latin typeface="Calibri"/>
                <a:cs typeface="Calibri"/>
              </a:rPr>
              <a:t>mutually </a:t>
            </a:r>
            <a:r>
              <a:rPr sz="1800" spc="-15" dirty="0">
                <a:latin typeface="Calibri"/>
                <a:cs typeface="Calibri"/>
              </a:rPr>
              <a:t>exclusive </a:t>
            </a:r>
            <a:r>
              <a:rPr sz="1800" spc="-25" dirty="0">
                <a:latin typeface="Calibri"/>
                <a:cs typeface="Calibri"/>
              </a:rPr>
              <a:t>manner. </a:t>
            </a:r>
            <a:r>
              <a:rPr sz="1800" dirty="0">
                <a:latin typeface="Calibri"/>
                <a:cs typeface="Calibri"/>
              </a:rPr>
              <a:t>It implies, </a:t>
            </a:r>
            <a:r>
              <a:rPr sz="1800" spc="-10" dirty="0">
                <a:latin typeface="Calibri"/>
                <a:cs typeface="Calibri"/>
              </a:rPr>
              <a:t>two </a:t>
            </a:r>
            <a:r>
              <a:rPr sz="1800" spc="-5"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cannot</a:t>
            </a:r>
            <a:r>
              <a:rPr sz="1800" spc="25" dirty="0">
                <a:latin typeface="Calibri"/>
                <a:cs typeface="Calibri"/>
              </a:rPr>
              <a:t> </a:t>
            </a:r>
            <a:r>
              <a:rPr sz="1800" spc="-10" dirty="0">
                <a:latin typeface="Calibri"/>
                <a:cs typeface="Calibri"/>
              </a:rPr>
              <a:t>use</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same </a:t>
            </a:r>
            <a:r>
              <a:rPr sz="1800" spc="-10" dirty="0">
                <a:latin typeface="Calibri"/>
                <a:cs typeface="Calibri"/>
              </a:rPr>
              <a:t>resource</a:t>
            </a:r>
            <a:r>
              <a:rPr sz="1800" spc="45" dirty="0">
                <a:latin typeface="Calibri"/>
                <a:cs typeface="Calibri"/>
              </a:rPr>
              <a:t> </a:t>
            </a:r>
            <a:r>
              <a:rPr sz="1800" spc="-15" dirty="0">
                <a:latin typeface="Calibri"/>
                <a:cs typeface="Calibri"/>
              </a:rPr>
              <a:t>at</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same</a:t>
            </a:r>
            <a:r>
              <a:rPr sz="1800" spc="20" dirty="0">
                <a:latin typeface="Calibri"/>
                <a:cs typeface="Calibri"/>
              </a:rPr>
              <a:t> </a:t>
            </a:r>
            <a:r>
              <a:rPr sz="1800" spc="-5" dirty="0">
                <a:latin typeface="Calibri"/>
                <a:cs typeface="Calibri"/>
              </a:rPr>
              <a:t>time.</a:t>
            </a:r>
            <a:endParaRPr sz="1800">
              <a:latin typeface="Calibri"/>
              <a:cs typeface="Calibri"/>
            </a:endParaRPr>
          </a:p>
          <a:p>
            <a:pPr marL="12700" algn="just">
              <a:lnSpc>
                <a:spcPct val="100000"/>
              </a:lnSpc>
            </a:pPr>
            <a:r>
              <a:rPr sz="1800" b="1" spc="-10" dirty="0">
                <a:latin typeface="Calibri"/>
                <a:cs typeface="Calibri"/>
              </a:rPr>
              <a:t>Hold</a:t>
            </a:r>
            <a:r>
              <a:rPr sz="1800" b="1" spc="-5" dirty="0">
                <a:latin typeface="Calibri"/>
                <a:cs typeface="Calibri"/>
              </a:rPr>
              <a:t> and</a:t>
            </a:r>
            <a:r>
              <a:rPr sz="1800" b="1" spc="-35" dirty="0">
                <a:latin typeface="Calibri"/>
                <a:cs typeface="Calibri"/>
              </a:rPr>
              <a:t> </a:t>
            </a:r>
            <a:r>
              <a:rPr sz="1800" b="1" spc="-25" dirty="0">
                <a:latin typeface="Calibri"/>
                <a:cs typeface="Calibri"/>
              </a:rPr>
              <a:t>Wait</a:t>
            </a:r>
            <a:endParaRPr sz="1800">
              <a:latin typeface="Calibri"/>
              <a:cs typeface="Calibri"/>
            </a:endParaRPr>
          </a:p>
          <a:p>
            <a:pPr marL="12700" algn="just">
              <a:lnSpc>
                <a:spcPct val="100000"/>
              </a:lnSpc>
            </a:pPr>
            <a:r>
              <a:rPr sz="1800" dirty="0">
                <a:latin typeface="Calibri"/>
                <a:cs typeface="Calibri"/>
              </a:rPr>
              <a:t>A</a:t>
            </a:r>
            <a:r>
              <a:rPr sz="1800" spc="275" dirty="0">
                <a:latin typeface="Calibri"/>
                <a:cs typeface="Calibri"/>
              </a:rPr>
              <a:t> </a:t>
            </a:r>
            <a:r>
              <a:rPr sz="1800" spc="-10" dirty="0">
                <a:latin typeface="Calibri"/>
                <a:cs typeface="Calibri"/>
              </a:rPr>
              <a:t>process</a:t>
            </a:r>
            <a:r>
              <a:rPr sz="1800" spc="270" dirty="0">
                <a:latin typeface="Calibri"/>
                <a:cs typeface="Calibri"/>
              </a:rPr>
              <a:t> </a:t>
            </a:r>
            <a:r>
              <a:rPr sz="1800" spc="-5" dirty="0">
                <a:latin typeface="Calibri"/>
                <a:cs typeface="Calibri"/>
              </a:rPr>
              <a:t>waits</a:t>
            </a:r>
            <a:r>
              <a:rPr sz="1800" spc="275" dirty="0">
                <a:latin typeface="Calibri"/>
                <a:cs typeface="Calibri"/>
              </a:rPr>
              <a:t> </a:t>
            </a:r>
            <a:r>
              <a:rPr sz="1800" spc="-15" dirty="0">
                <a:latin typeface="Calibri"/>
                <a:cs typeface="Calibri"/>
              </a:rPr>
              <a:t>for</a:t>
            </a:r>
            <a:r>
              <a:rPr sz="1800" spc="280" dirty="0">
                <a:latin typeface="Calibri"/>
                <a:cs typeface="Calibri"/>
              </a:rPr>
              <a:t> </a:t>
            </a:r>
            <a:r>
              <a:rPr sz="1800" dirty="0">
                <a:latin typeface="Calibri"/>
                <a:cs typeface="Calibri"/>
              </a:rPr>
              <a:t>some</a:t>
            </a:r>
            <a:r>
              <a:rPr sz="1800" spc="280" dirty="0">
                <a:latin typeface="Calibri"/>
                <a:cs typeface="Calibri"/>
              </a:rPr>
              <a:t> </a:t>
            </a:r>
            <a:r>
              <a:rPr sz="1800" spc="-5" dirty="0">
                <a:latin typeface="Calibri"/>
                <a:cs typeface="Calibri"/>
              </a:rPr>
              <a:t>resources</a:t>
            </a:r>
            <a:r>
              <a:rPr sz="1800" spc="285" dirty="0">
                <a:latin typeface="Calibri"/>
                <a:cs typeface="Calibri"/>
              </a:rPr>
              <a:t> </a:t>
            </a:r>
            <a:r>
              <a:rPr sz="1800" spc="-5" dirty="0">
                <a:latin typeface="Calibri"/>
                <a:cs typeface="Calibri"/>
              </a:rPr>
              <a:t>while</a:t>
            </a:r>
            <a:r>
              <a:rPr sz="1800" spc="305" dirty="0">
                <a:latin typeface="Calibri"/>
                <a:cs typeface="Calibri"/>
              </a:rPr>
              <a:t> </a:t>
            </a:r>
            <a:r>
              <a:rPr sz="1800" spc="-5" dirty="0">
                <a:latin typeface="Calibri"/>
                <a:cs typeface="Calibri"/>
              </a:rPr>
              <a:t>holding</a:t>
            </a:r>
            <a:r>
              <a:rPr sz="1800" spc="290" dirty="0">
                <a:latin typeface="Calibri"/>
                <a:cs typeface="Calibri"/>
              </a:rPr>
              <a:t> </a:t>
            </a:r>
            <a:r>
              <a:rPr sz="1800" dirty="0">
                <a:latin typeface="Calibri"/>
                <a:cs typeface="Calibri"/>
              </a:rPr>
              <a:t>another</a:t>
            </a:r>
            <a:r>
              <a:rPr sz="1800" spc="285" dirty="0">
                <a:latin typeface="Calibri"/>
                <a:cs typeface="Calibri"/>
              </a:rPr>
              <a:t> </a:t>
            </a:r>
            <a:r>
              <a:rPr sz="1800" spc="-10" dirty="0">
                <a:latin typeface="Calibri"/>
                <a:cs typeface="Calibri"/>
              </a:rPr>
              <a:t>resource</a:t>
            </a:r>
            <a:r>
              <a:rPr sz="1800" spc="280" dirty="0">
                <a:latin typeface="Calibri"/>
                <a:cs typeface="Calibri"/>
              </a:rPr>
              <a:t> </a:t>
            </a:r>
            <a:r>
              <a:rPr sz="1800" spc="-15" dirty="0">
                <a:latin typeface="Calibri"/>
                <a:cs typeface="Calibri"/>
              </a:rPr>
              <a:t>at</a:t>
            </a:r>
            <a:r>
              <a:rPr sz="1800" spc="285" dirty="0">
                <a:latin typeface="Calibri"/>
                <a:cs typeface="Calibri"/>
              </a:rPr>
              <a:t> </a:t>
            </a:r>
            <a:r>
              <a:rPr sz="1800" dirty="0">
                <a:latin typeface="Calibri"/>
                <a:cs typeface="Calibri"/>
              </a:rPr>
              <a:t>the</a:t>
            </a:r>
            <a:endParaRPr sz="1800">
              <a:latin typeface="Calibri"/>
              <a:cs typeface="Calibri"/>
            </a:endParaRPr>
          </a:p>
          <a:p>
            <a:pPr marL="12700" algn="just">
              <a:lnSpc>
                <a:spcPct val="100000"/>
              </a:lnSpc>
              <a:spcBef>
                <a:spcPts val="5"/>
              </a:spcBef>
            </a:pPr>
            <a:r>
              <a:rPr sz="1800" spc="-5" dirty="0">
                <a:latin typeface="Calibri"/>
                <a:cs typeface="Calibri"/>
              </a:rPr>
              <a:t>same</a:t>
            </a:r>
            <a:r>
              <a:rPr sz="1800" spc="-15" dirty="0">
                <a:latin typeface="Calibri"/>
                <a:cs typeface="Calibri"/>
              </a:rPr>
              <a:t> </a:t>
            </a:r>
            <a:r>
              <a:rPr sz="1800" spc="-5" dirty="0">
                <a:latin typeface="Calibri"/>
                <a:cs typeface="Calibri"/>
              </a:rPr>
              <a:t>time.</a:t>
            </a:r>
            <a:endParaRPr sz="1800">
              <a:latin typeface="Calibri"/>
              <a:cs typeface="Calibri"/>
            </a:endParaRPr>
          </a:p>
          <a:p>
            <a:pPr marL="12700" algn="just">
              <a:lnSpc>
                <a:spcPct val="100000"/>
              </a:lnSpc>
            </a:pPr>
            <a:r>
              <a:rPr sz="1800" b="1" spc="-10" dirty="0">
                <a:latin typeface="Calibri"/>
                <a:cs typeface="Calibri"/>
              </a:rPr>
              <a:t>No preemption</a:t>
            </a:r>
            <a:endParaRPr sz="1800">
              <a:latin typeface="Calibri"/>
              <a:cs typeface="Calibri"/>
            </a:endParaRPr>
          </a:p>
          <a:p>
            <a:pPr marL="12700" marR="8890" algn="just">
              <a:lnSpc>
                <a:spcPct val="100000"/>
              </a:lnSpc>
            </a:pPr>
            <a:r>
              <a:rPr sz="1800" spc="-5" dirty="0">
                <a:latin typeface="Calibri"/>
                <a:cs typeface="Calibri"/>
              </a:rPr>
              <a:t>The </a:t>
            </a:r>
            <a:r>
              <a:rPr sz="1800" spc="-10" dirty="0">
                <a:latin typeface="Calibri"/>
                <a:cs typeface="Calibri"/>
              </a:rPr>
              <a:t>process </a:t>
            </a:r>
            <a:r>
              <a:rPr sz="1800" dirty="0">
                <a:latin typeface="Calibri"/>
                <a:cs typeface="Calibri"/>
              </a:rPr>
              <a:t>which </a:t>
            </a:r>
            <a:r>
              <a:rPr sz="1800" spc="5" dirty="0">
                <a:latin typeface="Calibri"/>
                <a:cs typeface="Calibri"/>
              </a:rPr>
              <a:t>once </a:t>
            </a:r>
            <a:r>
              <a:rPr sz="1800" dirty="0">
                <a:latin typeface="Calibri"/>
                <a:cs typeface="Calibri"/>
              </a:rPr>
              <a:t>scheduled </a:t>
            </a:r>
            <a:r>
              <a:rPr sz="1800" spc="-5" dirty="0">
                <a:latin typeface="Calibri"/>
                <a:cs typeface="Calibri"/>
              </a:rPr>
              <a:t>will </a:t>
            </a:r>
            <a:r>
              <a:rPr sz="1800" spc="5" dirty="0">
                <a:latin typeface="Calibri"/>
                <a:cs typeface="Calibri"/>
              </a:rPr>
              <a:t>be </a:t>
            </a:r>
            <a:r>
              <a:rPr sz="1800" spc="-10" dirty="0">
                <a:latin typeface="Calibri"/>
                <a:cs typeface="Calibri"/>
              </a:rPr>
              <a:t>executed </a:t>
            </a:r>
            <a:r>
              <a:rPr sz="1800" spc="-5" dirty="0">
                <a:latin typeface="Calibri"/>
                <a:cs typeface="Calibri"/>
              </a:rPr>
              <a:t>till </a:t>
            </a:r>
            <a:r>
              <a:rPr sz="1800" dirty="0">
                <a:latin typeface="Calibri"/>
                <a:cs typeface="Calibri"/>
              </a:rPr>
              <a:t>the </a:t>
            </a:r>
            <a:r>
              <a:rPr sz="1800" spc="-5" dirty="0">
                <a:latin typeface="Calibri"/>
                <a:cs typeface="Calibri"/>
              </a:rPr>
              <a:t>completion. </a:t>
            </a:r>
            <a:r>
              <a:rPr sz="1800" spc="-10" dirty="0">
                <a:latin typeface="Calibri"/>
                <a:cs typeface="Calibri"/>
              </a:rPr>
              <a:t>No </a:t>
            </a:r>
            <a:r>
              <a:rPr sz="1800" spc="-5" dirty="0">
                <a:latin typeface="Calibri"/>
                <a:cs typeface="Calibri"/>
              </a:rPr>
              <a:t> other</a:t>
            </a:r>
            <a:r>
              <a:rPr sz="1800" spc="25" dirty="0">
                <a:latin typeface="Calibri"/>
                <a:cs typeface="Calibri"/>
              </a:rPr>
              <a:t> </a:t>
            </a:r>
            <a:r>
              <a:rPr sz="1800" spc="-10" dirty="0">
                <a:latin typeface="Calibri"/>
                <a:cs typeface="Calibri"/>
              </a:rPr>
              <a:t>process</a:t>
            </a:r>
            <a:r>
              <a:rPr sz="1800" spc="20"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scheduled</a:t>
            </a:r>
            <a:r>
              <a:rPr sz="1800" spc="50" dirty="0">
                <a:latin typeface="Calibri"/>
                <a:cs typeface="Calibri"/>
              </a:rPr>
              <a:t> </a:t>
            </a:r>
            <a:r>
              <a:rPr sz="1800" spc="-5" dirty="0">
                <a:latin typeface="Calibri"/>
                <a:cs typeface="Calibri"/>
              </a:rPr>
              <a:t>by</a:t>
            </a:r>
            <a:r>
              <a:rPr sz="1800" spc="3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scheduler</a:t>
            </a:r>
            <a:r>
              <a:rPr sz="1800" spc="70" dirty="0">
                <a:latin typeface="Calibri"/>
                <a:cs typeface="Calibri"/>
              </a:rPr>
              <a:t> </a:t>
            </a:r>
            <a:r>
              <a:rPr sz="1800" spc="-10" dirty="0">
                <a:latin typeface="Calibri"/>
                <a:cs typeface="Calibri"/>
              </a:rPr>
              <a:t>meanwhile.</a:t>
            </a:r>
            <a:endParaRPr sz="1800">
              <a:latin typeface="Calibri"/>
              <a:cs typeface="Calibri"/>
            </a:endParaRPr>
          </a:p>
          <a:p>
            <a:pPr marL="12700" algn="just">
              <a:lnSpc>
                <a:spcPct val="100000"/>
              </a:lnSpc>
            </a:pPr>
            <a:r>
              <a:rPr sz="1800" b="1" spc="-10" dirty="0">
                <a:latin typeface="Calibri"/>
                <a:cs typeface="Calibri"/>
              </a:rPr>
              <a:t>Circular</a:t>
            </a:r>
            <a:r>
              <a:rPr sz="1800" b="1" spc="-25" dirty="0">
                <a:latin typeface="Calibri"/>
                <a:cs typeface="Calibri"/>
              </a:rPr>
              <a:t> Wait</a:t>
            </a:r>
            <a:endParaRPr sz="1800">
              <a:latin typeface="Calibri"/>
              <a:cs typeface="Calibri"/>
            </a:endParaRPr>
          </a:p>
          <a:p>
            <a:pPr marL="12700" marR="6350" algn="just">
              <a:lnSpc>
                <a:spcPct val="100000"/>
              </a:lnSpc>
              <a:spcBef>
                <a:spcPts val="5"/>
              </a:spcBef>
            </a:pPr>
            <a:r>
              <a:rPr sz="1800" spc="-10" dirty="0">
                <a:latin typeface="Calibri"/>
                <a:cs typeface="Calibri"/>
              </a:rPr>
              <a:t>All </a:t>
            </a:r>
            <a:r>
              <a:rPr sz="1800" spc="-5" dirty="0">
                <a:latin typeface="Calibri"/>
                <a:cs typeface="Calibri"/>
              </a:rPr>
              <a:t>the processes </a:t>
            </a:r>
            <a:r>
              <a:rPr sz="1800" spc="-15" dirty="0">
                <a:latin typeface="Calibri"/>
                <a:cs typeface="Calibri"/>
              </a:rPr>
              <a:t>must </a:t>
            </a:r>
            <a:r>
              <a:rPr sz="1800" spc="5" dirty="0">
                <a:latin typeface="Calibri"/>
                <a:cs typeface="Calibri"/>
              </a:rPr>
              <a:t>be </a:t>
            </a:r>
            <a:r>
              <a:rPr sz="1800" spc="-5" dirty="0">
                <a:latin typeface="Calibri"/>
                <a:cs typeface="Calibri"/>
              </a:rPr>
              <a:t>waiting </a:t>
            </a:r>
            <a:r>
              <a:rPr sz="1800" spc="-15" dirty="0">
                <a:latin typeface="Calibri"/>
                <a:cs typeface="Calibri"/>
              </a:rPr>
              <a:t>for </a:t>
            </a:r>
            <a:r>
              <a:rPr sz="1800" spc="-5" dirty="0">
                <a:latin typeface="Calibri"/>
                <a:cs typeface="Calibri"/>
              </a:rPr>
              <a:t>the </a:t>
            </a:r>
            <a:r>
              <a:rPr sz="1800" spc="-10" dirty="0">
                <a:latin typeface="Calibri"/>
                <a:cs typeface="Calibri"/>
              </a:rPr>
              <a:t>resources </a:t>
            </a:r>
            <a:r>
              <a:rPr sz="1800" spc="5" dirty="0">
                <a:latin typeface="Calibri"/>
                <a:cs typeface="Calibri"/>
              </a:rPr>
              <a:t>in </a:t>
            </a:r>
            <a:r>
              <a:rPr sz="1800" dirty="0">
                <a:latin typeface="Calibri"/>
                <a:cs typeface="Calibri"/>
              </a:rPr>
              <a:t>a </a:t>
            </a:r>
            <a:r>
              <a:rPr sz="1800" spc="-5" dirty="0">
                <a:latin typeface="Calibri"/>
                <a:cs typeface="Calibri"/>
              </a:rPr>
              <a:t>cyclic manner so that </a:t>
            </a:r>
            <a:r>
              <a:rPr sz="1800" dirty="0">
                <a:latin typeface="Calibri"/>
                <a:cs typeface="Calibri"/>
              </a:rPr>
              <a:t> </a:t>
            </a:r>
            <a:r>
              <a:rPr sz="1800" spc="-5" dirty="0">
                <a:latin typeface="Calibri"/>
                <a:cs typeface="Calibri"/>
              </a:rPr>
              <a:t>the </a:t>
            </a:r>
            <a:r>
              <a:rPr sz="1800" spc="-15" dirty="0">
                <a:latin typeface="Calibri"/>
                <a:cs typeface="Calibri"/>
              </a:rPr>
              <a:t>last </a:t>
            </a:r>
            <a:r>
              <a:rPr sz="1800" spc="-10" dirty="0">
                <a:latin typeface="Calibri"/>
                <a:cs typeface="Calibri"/>
              </a:rPr>
              <a:t>process </a:t>
            </a:r>
            <a:r>
              <a:rPr sz="1800" spc="-5" dirty="0">
                <a:latin typeface="Calibri"/>
                <a:cs typeface="Calibri"/>
              </a:rPr>
              <a:t>is waiting </a:t>
            </a:r>
            <a:r>
              <a:rPr sz="1800" spc="-15" dirty="0">
                <a:latin typeface="Calibri"/>
                <a:cs typeface="Calibri"/>
              </a:rPr>
              <a:t>for </a:t>
            </a:r>
            <a:r>
              <a:rPr sz="1800" dirty="0">
                <a:latin typeface="Calibri"/>
                <a:cs typeface="Calibri"/>
              </a:rPr>
              <a:t>the </a:t>
            </a:r>
            <a:r>
              <a:rPr sz="1800" spc="-15" dirty="0">
                <a:latin typeface="Calibri"/>
                <a:cs typeface="Calibri"/>
              </a:rPr>
              <a:t>resource </a:t>
            </a:r>
            <a:r>
              <a:rPr sz="1800" dirty="0">
                <a:latin typeface="Calibri"/>
                <a:cs typeface="Calibri"/>
              </a:rPr>
              <a:t>which </a:t>
            </a:r>
            <a:r>
              <a:rPr sz="1800" spc="-5" dirty="0">
                <a:latin typeface="Calibri"/>
                <a:cs typeface="Calibri"/>
              </a:rPr>
              <a:t>is </a:t>
            </a:r>
            <a:r>
              <a:rPr sz="1800" dirty="0">
                <a:latin typeface="Calibri"/>
                <a:cs typeface="Calibri"/>
              </a:rPr>
              <a:t>being </a:t>
            </a:r>
            <a:r>
              <a:rPr sz="1800" spc="-5" dirty="0">
                <a:latin typeface="Calibri"/>
                <a:cs typeface="Calibri"/>
              </a:rPr>
              <a:t>held </a:t>
            </a:r>
            <a:r>
              <a:rPr sz="1800" spc="-10" dirty="0">
                <a:latin typeface="Calibri"/>
                <a:cs typeface="Calibri"/>
              </a:rPr>
              <a:t>by </a:t>
            </a:r>
            <a:r>
              <a:rPr sz="1800" spc="-5" dirty="0">
                <a:latin typeface="Calibri"/>
                <a:cs typeface="Calibri"/>
              </a:rPr>
              <a:t>the </a:t>
            </a:r>
            <a:r>
              <a:rPr sz="1800" spc="-15" dirty="0">
                <a:latin typeface="Calibri"/>
                <a:cs typeface="Calibri"/>
              </a:rPr>
              <a:t>first </a:t>
            </a:r>
            <a:r>
              <a:rPr sz="1800" spc="-10" dirty="0">
                <a:latin typeface="Calibri"/>
                <a:cs typeface="Calibri"/>
              </a:rPr>
              <a:t> process.</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494741"/>
            <a:ext cx="32835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AF50"/>
                </a:solidFill>
                <a:latin typeface="Microsoft Sans Serif"/>
                <a:cs typeface="Microsoft Sans Serif"/>
              </a:rPr>
              <a:t>Time-Sharing</a:t>
            </a:r>
            <a:r>
              <a:rPr sz="1800" spc="-20" dirty="0">
                <a:solidFill>
                  <a:srgbClr val="00AF50"/>
                </a:solidFill>
                <a:latin typeface="Microsoft Sans Serif"/>
                <a:cs typeface="Microsoft Sans Serif"/>
              </a:rPr>
              <a:t> </a:t>
            </a:r>
            <a:r>
              <a:rPr sz="1800" spc="-5" dirty="0">
                <a:solidFill>
                  <a:srgbClr val="00AF50"/>
                </a:solidFill>
                <a:latin typeface="Microsoft Sans Serif"/>
                <a:cs typeface="Microsoft Sans Serif"/>
              </a:rPr>
              <a:t>Operating</a:t>
            </a:r>
            <a:r>
              <a:rPr sz="1800" spc="-10" dirty="0">
                <a:solidFill>
                  <a:srgbClr val="00AF50"/>
                </a:solidFill>
                <a:latin typeface="Microsoft Sans Serif"/>
                <a:cs typeface="Microsoft Sans Serif"/>
              </a:rPr>
              <a:t> </a:t>
            </a:r>
            <a:r>
              <a:rPr sz="1800" dirty="0">
                <a:solidFill>
                  <a:srgbClr val="00AF50"/>
                </a:solidFill>
                <a:latin typeface="Microsoft Sans Serif"/>
                <a:cs typeface="Microsoft Sans Serif"/>
              </a:rPr>
              <a:t>System</a:t>
            </a:r>
            <a:endParaRPr sz="1800">
              <a:latin typeface="Microsoft Sans Serif"/>
              <a:cs typeface="Microsoft Sans Serif"/>
            </a:endParaRPr>
          </a:p>
        </p:txBody>
      </p:sp>
      <p:sp>
        <p:nvSpPr>
          <p:cNvPr id="3" name="object 3"/>
          <p:cNvSpPr txBox="1"/>
          <p:nvPr/>
        </p:nvSpPr>
        <p:spPr>
          <a:xfrm>
            <a:off x="460044" y="1047115"/>
            <a:ext cx="8077834" cy="1580515"/>
          </a:xfrm>
          <a:prstGeom prst="rect">
            <a:avLst/>
          </a:prstGeom>
        </p:spPr>
        <p:txBody>
          <a:bodyPr vert="horz" wrap="square" lIns="0" tIns="12700" rIns="0" bIns="0" rtlCol="0">
            <a:spAutoFit/>
          </a:bodyPr>
          <a:lstStyle/>
          <a:p>
            <a:pPr marL="12700" marR="5080" algn="just">
              <a:lnSpc>
                <a:spcPct val="100000"/>
              </a:lnSpc>
              <a:spcBef>
                <a:spcPts val="100"/>
              </a:spcBef>
            </a:pPr>
            <a:r>
              <a:rPr sz="1200" dirty="0">
                <a:solidFill>
                  <a:srgbClr val="333333"/>
                </a:solidFill>
                <a:latin typeface="Microsoft Sans Serif"/>
                <a:cs typeface="Microsoft Sans Serif"/>
              </a:rPr>
              <a:t>In</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spc="-20" dirty="0">
                <a:solidFill>
                  <a:srgbClr val="333333"/>
                </a:solidFill>
                <a:latin typeface="Microsoft Sans Serif"/>
                <a:cs typeface="Microsoft Sans Serif"/>
              </a:rPr>
              <a:t>Time</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Sharing</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operating</a:t>
            </a:r>
            <a:r>
              <a:rPr sz="1200" spc="-5" dirty="0">
                <a:solidFill>
                  <a:srgbClr val="333333"/>
                </a:solidFill>
                <a:latin typeface="Microsoft Sans Serif"/>
                <a:cs typeface="Microsoft Sans Serif"/>
              </a:rPr>
              <a:t> system,</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computer</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resources</a:t>
            </a:r>
            <a:r>
              <a:rPr sz="1200" dirty="0">
                <a:solidFill>
                  <a:srgbClr val="333333"/>
                </a:solidFill>
                <a:latin typeface="Microsoft Sans Serif"/>
                <a:cs typeface="Microsoft Sans Serif"/>
              </a:rPr>
              <a:t> are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allocated</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a</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time-dependent</a:t>
            </a:r>
            <a:r>
              <a:rPr sz="1200" spc="-5" dirty="0">
                <a:solidFill>
                  <a:srgbClr val="333333"/>
                </a:solidFill>
                <a:latin typeface="Microsoft Sans Serif"/>
                <a:cs typeface="Microsoft Sans Serif"/>
              </a:rPr>
              <a:t> fashion</a:t>
            </a:r>
            <a:r>
              <a:rPr sz="1200" dirty="0">
                <a:solidFill>
                  <a:srgbClr val="333333"/>
                </a:solidFill>
                <a:latin typeface="Microsoft Sans Serif"/>
                <a:cs typeface="Microsoft Sans Serif"/>
              </a:rPr>
              <a:t> to</a:t>
            </a:r>
            <a:r>
              <a:rPr sz="1200" spc="315" dirty="0">
                <a:solidFill>
                  <a:srgbClr val="333333"/>
                </a:solidFill>
                <a:latin typeface="Microsoft Sans Serif"/>
                <a:cs typeface="Microsoft Sans Serif"/>
              </a:rPr>
              <a:t> </a:t>
            </a:r>
            <a:r>
              <a:rPr sz="1200" spc="-10" dirty="0">
                <a:solidFill>
                  <a:srgbClr val="333333"/>
                </a:solidFill>
                <a:latin typeface="Microsoft Sans Serif"/>
                <a:cs typeface="Microsoft Sans Serif"/>
              </a:rPr>
              <a:t>several </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programs simultaneously. </a:t>
            </a:r>
            <a:r>
              <a:rPr sz="1200" spc="-5" dirty="0">
                <a:solidFill>
                  <a:srgbClr val="333333"/>
                </a:solidFill>
                <a:latin typeface="Microsoft Sans Serif"/>
                <a:cs typeface="Microsoft Sans Serif"/>
              </a:rPr>
              <a:t>Thus </a:t>
            </a:r>
            <a:r>
              <a:rPr sz="1200" spc="5" dirty="0">
                <a:solidFill>
                  <a:srgbClr val="333333"/>
                </a:solidFill>
                <a:latin typeface="Microsoft Sans Serif"/>
                <a:cs typeface="Microsoft Sans Serif"/>
              </a:rPr>
              <a:t>it </a:t>
            </a:r>
            <a:r>
              <a:rPr sz="1200" spc="-5" dirty="0">
                <a:solidFill>
                  <a:srgbClr val="333333"/>
                </a:solidFill>
                <a:latin typeface="Microsoft Sans Serif"/>
                <a:cs typeface="Microsoft Sans Serif"/>
              </a:rPr>
              <a:t>helps </a:t>
            </a:r>
            <a:r>
              <a:rPr sz="1200" dirty="0">
                <a:solidFill>
                  <a:srgbClr val="333333"/>
                </a:solidFill>
                <a:latin typeface="Microsoft Sans Serif"/>
                <a:cs typeface="Microsoft Sans Serif"/>
              </a:rPr>
              <a:t>to </a:t>
            </a:r>
            <a:r>
              <a:rPr sz="1200" spc="-10" dirty="0">
                <a:solidFill>
                  <a:srgbClr val="333333"/>
                </a:solidFill>
                <a:latin typeface="Microsoft Sans Serif"/>
                <a:cs typeface="Microsoft Sans Serif"/>
              </a:rPr>
              <a:t>provide </a:t>
            </a:r>
            <a:r>
              <a:rPr sz="1200" dirty="0">
                <a:solidFill>
                  <a:srgbClr val="333333"/>
                </a:solidFill>
                <a:latin typeface="Microsoft Sans Serif"/>
                <a:cs typeface="Microsoft Sans Serif"/>
              </a:rPr>
              <a:t>a </a:t>
            </a:r>
            <a:r>
              <a:rPr sz="1200" spc="-5" dirty="0">
                <a:solidFill>
                  <a:srgbClr val="333333"/>
                </a:solidFill>
                <a:latin typeface="Microsoft Sans Serif"/>
                <a:cs typeface="Microsoft Sans Serif"/>
              </a:rPr>
              <a:t>large number </a:t>
            </a:r>
            <a:r>
              <a:rPr sz="1200" dirty="0">
                <a:solidFill>
                  <a:srgbClr val="333333"/>
                </a:solidFill>
                <a:latin typeface="Microsoft Sans Serif"/>
                <a:cs typeface="Microsoft Sans Serif"/>
              </a:rPr>
              <a:t>of </a:t>
            </a:r>
            <a:r>
              <a:rPr sz="1200" spc="-5" dirty="0">
                <a:solidFill>
                  <a:srgbClr val="333333"/>
                </a:solidFill>
                <a:latin typeface="Microsoft Sans Serif"/>
                <a:cs typeface="Microsoft Sans Serif"/>
              </a:rPr>
              <a:t>user's direct access </a:t>
            </a:r>
            <a:r>
              <a:rPr sz="1200" dirty="0">
                <a:solidFill>
                  <a:srgbClr val="333333"/>
                </a:solidFill>
                <a:latin typeface="Microsoft Sans Serif"/>
                <a:cs typeface="Microsoft Sans Serif"/>
              </a:rPr>
              <a:t>to the </a:t>
            </a:r>
            <a:r>
              <a:rPr sz="1200" spc="-10" dirty="0">
                <a:solidFill>
                  <a:srgbClr val="333333"/>
                </a:solidFill>
                <a:latin typeface="Microsoft Sans Serif"/>
                <a:cs typeface="Microsoft Sans Serif"/>
              </a:rPr>
              <a:t>main </a:t>
            </a:r>
            <a:r>
              <a:rPr sz="1200" spc="-15" dirty="0">
                <a:solidFill>
                  <a:srgbClr val="333333"/>
                </a:solidFill>
                <a:latin typeface="Microsoft Sans Serif"/>
                <a:cs typeface="Microsoft Sans Serif"/>
              </a:rPr>
              <a:t>computer. </a:t>
            </a:r>
            <a:r>
              <a:rPr sz="1200" dirty="0">
                <a:solidFill>
                  <a:srgbClr val="333333"/>
                </a:solidFill>
                <a:latin typeface="Microsoft Sans Serif"/>
                <a:cs typeface="Microsoft Sans Serif"/>
              </a:rPr>
              <a:t>It </a:t>
            </a:r>
            <a:r>
              <a:rPr sz="1200" spc="5" dirty="0">
                <a:solidFill>
                  <a:srgbClr val="333333"/>
                </a:solidFill>
                <a:latin typeface="Microsoft Sans Serif"/>
                <a:cs typeface="Microsoft Sans Serif"/>
              </a:rPr>
              <a:t>is </a:t>
            </a:r>
            <a:r>
              <a:rPr sz="1200" dirty="0">
                <a:solidFill>
                  <a:srgbClr val="333333"/>
                </a:solidFill>
                <a:latin typeface="Microsoft Sans Serif"/>
                <a:cs typeface="Microsoft Sans Serif"/>
              </a:rPr>
              <a:t>a </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logical </a:t>
            </a:r>
            <a:r>
              <a:rPr sz="1200" spc="-5" dirty="0">
                <a:solidFill>
                  <a:srgbClr val="333333"/>
                </a:solidFill>
                <a:latin typeface="Microsoft Sans Serif"/>
                <a:cs typeface="Microsoft Sans Serif"/>
              </a:rPr>
              <a:t>extension </a:t>
            </a:r>
            <a:r>
              <a:rPr sz="1200" dirty="0">
                <a:solidFill>
                  <a:srgbClr val="333333"/>
                </a:solidFill>
                <a:latin typeface="Microsoft Sans Serif"/>
                <a:cs typeface="Microsoft Sans Serif"/>
              </a:rPr>
              <a:t>of </a:t>
            </a:r>
            <a:r>
              <a:rPr sz="1200" spc="-10" dirty="0">
                <a:solidFill>
                  <a:srgbClr val="333333"/>
                </a:solidFill>
                <a:latin typeface="Microsoft Sans Serif"/>
                <a:cs typeface="Microsoft Sans Serif"/>
              </a:rPr>
              <a:t>multiprogramming. </a:t>
            </a:r>
            <a:r>
              <a:rPr sz="1200" dirty="0">
                <a:solidFill>
                  <a:srgbClr val="333333"/>
                </a:solidFill>
                <a:latin typeface="Microsoft Sans Serif"/>
                <a:cs typeface="Microsoft Sans Serif"/>
              </a:rPr>
              <a:t>In </a:t>
            </a:r>
            <a:r>
              <a:rPr sz="1200" spc="-5" dirty="0">
                <a:solidFill>
                  <a:srgbClr val="333333"/>
                </a:solidFill>
                <a:latin typeface="Microsoft Sans Serif"/>
                <a:cs typeface="Microsoft Sans Serif"/>
              </a:rPr>
              <a:t>time-sharing, </a:t>
            </a:r>
            <a:r>
              <a:rPr sz="1200" spc="-10" dirty="0">
                <a:solidFill>
                  <a:srgbClr val="333333"/>
                </a:solidFill>
                <a:latin typeface="Microsoft Sans Serif"/>
                <a:cs typeface="Microsoft Sans Serif"/>
              </a:rPr>
              <a:t>the CPU </a:t>
            </a:r>
            <a:r>
              <a:rPr sz="1200" spc="5" dirty="0">
                <a:solidFill>
                  <a:srgbClr val="333333"/>
                </a:solidFill>
                <a:latin typeface="Microsoft Sans Serif"/>
                <a:cs typeface="Microsoft Sans Serif"/>
              </a:rPr>
              <a:t>is </a:t>
            </a:r>
            <a:r>
              <a:rPr sz="1200" spc="-5" dirty="0">
                <a:solidFill>
                  <a:srgbClr val="333333"/>
                </a:solidFill>
                <a:latin typeface="Microsoft Sans Serif"/>
                <a:cs typeface="Microsoft Sans Serif"/>
              </a:rPr>
              <a:t>switched </a:t>
            </a:r>
            <a:r>
              <a:rPr sz="1200" spc="-10" dirty="0">
                <a:solidFill>
                  <a:srgbClr val="333333"/>
                </a:solidFill>
                <a:latin typeface="Microsoft Sans Serif"/>
                <a:cs typeface="Microsoft Sans Serif"/>
              </a:rPr>
              <a:t>among multiple programs </a:t>
            </a:r>
            <a:r>
              <a:rPr sz="1200" spc="-5" dirty="0">
                <a:solidFill>
                  <a:srgbClr val="333333"/>
                </a:solidFill>
                <a:latin typeface="Microsoft Sans Serif"/>
                <a:cs typeface="Microsoft Sans Serif"/>
              </a:rPr>
              <a:t>given by </a:t>
            </a:r>
            <a:r>
              <a:rPr sz="1200" spc="-10" dirty="0">
                <a:solidFill>
                  <a:srgbClr val="333333"/>
                </a:solidFill>
                <a:latin typeface="Microsoft Sans Serif"/>
                <a:cs typeface="Microsoft Sans Serif"/>
              </a:rPr>
              <a:t>different </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users</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on a</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scheduled</a:t>
            </a:r>
            <a:r>
              <a:rPr sz="1200" spc="-5" dirty="0">
                <a:solidFill>
                  <a:srgbClr val="333333"/>
                </a:solidFill>
                <a:latin typeface="Microsoft Sans Serif"/>
                <a:cs typeface="Microsoft Sans Serif"/>
              </a:rPr>
              <a:t> basis.</a:t>
            </a:r>
            <a:endParaRPr sz="12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marR="5715" algn="just">
              <a:lnSpc>
                <a:spcPct val="100000"/>
              </a:lnSpc>
              <a:spcBef>
                <a:spcPts val="5"/>
              </a:spcBef>
            </a:pPr>
            <a:r>
              <a:rPr sz="1200" dirty="0">
                <a:solidFill>
                  <a:srgbClr val="333333"/>
                </a:solidFill>
                <a:latin typeface="Microsoft Sans Serif"/>
                <a:cs typeface="Microsoft Sans Serif"/>
              </a:rPr>
              <a:t>A </a:t>
            </a:r>
            <a:r>
              <a:rPr sz="1200" spc="-5" dirty="0">
                <a:solidFill>
                  <a:srgbClr val="333333"/>
                </a:solidFill>
                <a:latin typeface="Microsoft Sans Serif"/>
                <a:cs typeface="Microsoft Sans Serif"/>
              </a:rPr>
              <a:t>time-sharing </a:t>
            </a:r>
            <a:r>
              <a:rPr sz="1200" spc="-10" dirty="0">
                <a:solidFill>
                  <a:srgbClr val="333333"/>
                </a:solidFill>
                <a:latin typeface="Microsoft Sans Serif"/>
                <a:cs typeface="Microsoft Sans Serif"/>
              </a:rPr>
              <a:t>operating </a:t>
            </a:r>
            <a:r>
              <a:rPr sz="1200" dirty="0">
                <a:solidFill>
                  <a:srgbClr val="333333"/>
                </a:solidFill>
                <a:latin typeface="Microsoft Sans Serif"/>
                <a:cs typeface="Microsoft Sans Serif"/>
              </a:rPr>
              <a:t>system </a:t>
            </a:r>
            <a:r>
              <a:rPr sz="1200" spc="-10" dirty="0">
                <a:solidFill>
                  <a:srgbClr val="333333"/>
                </a:solidFill>
                <a:latin typeface="Microsoft Sans Serif"/>
                <a:cs typeface="Microsoft Sans Serif"/>
              </a:rPr>
              <a:t>allows </a:t>
            </a:r>
            <a:r>
              <a:rPr sz="1200" spc="-15" dirty="0">
                <a:solidFill>
                  <a:srgbClr val="333333"/>
                </a:solidFill>
                <a:latin typeface="Microsoft Sans Serif"/>
                <a:cs typeface="Microsoft Sans Serif"/>
              </a:rPr>
              <a:t>many </a:t>
            </a:r>
            <a:r>
              <a:rPr sz="1200" spc="-5" dirty="0">
                <a:solidFill>
                  <a:srgbClr val="333333"/>
                </a:solidFill>
                <a:latin typeface="Microsoft Sans Serif"/>
                <a:cs typeface="Microsoft Sans Serif"/>
              </a:rPr>
              <a:t>users </a:t>
            </a:r>
            <a:r>
              <a:rPr sz="1200" dirty="0">
                <a:solidFill>
                  <a:srgbClr val="333333"/>
                </a:solidFill>
                <a:latin typeface="Microsoft Sans Serif"/>
                <a:cs typeface="Microsoft Sans Serif"/>
              </a:rPr>
              <a:t>to </a:t>
            </a:r>
            <a:r>
              <a:rPr sz="1200" spc="-15" dirty="0">
                <a:solidFill>
                  <a:srgbClr val="333333"/>
                </a:solidFill>
                <a:latin typeface="Microsoft Sans Serif"/>
                <a:cs typeface="Microsoft Sans Serif"/>
              </a:rPr>
              <a:t>be </a:t>
            </a:r>
            <a:r>
              <a:rPr sz="1200" spc="-10" dirty="0">
                <a:solidFill>
                  <a:srgbClr val="333333"/>
                </a:solidFill>
                <a:latin typeface="Microsoft Sans Serif"/>
                <a:cs typeface="Microsoft Sans Serif"/>
              </a:rPr>
              <a:t>served </a:t>
            </a:r>
            <a:r>
              <a:rPr sz="1200" spc="-15" dirty="0">
                <a:solidFill>
                  <a:srgbClr val="333333"/>
                </a:solidFill>
                <a:latin typeface="Microsoft Sans Serif"/>
                <a:cs typeface="Microsoft Sans Serif"/>
              </a:rPr>
              <a:t>simultaneously, </a:t>
            </a:r>
            <a:r>
              <a:rPr sz="1200" spc="-5" dirty="0">
                <a:solidFill>
                  <a:srgbClr val="333333"/>
                </a:solidFill>
                <a:latin typeface="Microsoft Sans Serif"/>
                <a:cs typeface="Microsoft Sans Serif"/>
              </a:rPr>
              <a:t>so sophisticated CPU </a:t>
            </a:r>
            <a:r>
              <a:rPr sz="1200" spc="-10" dirty="0">
                <a:solidFill>
                  <a:srgbClr val="333333"/>
                </a:solidFill>
                <a:latin typeface="Microsoft Sans Serif"/>
                <a:cs typeface="Microsoft Sans Serif"/>
              </a:rPr>
              <a:t>scheduling </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schemes</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Input/output</a:t>
            </a:r>
            <a:r>
              <a:rPr sz="1200" spc="-20" dirty="0">
                <a:solidFill>
                  <a:srgbClr val="333333"/>
                </a:solidFill>
                <a:latin typeface="Microsoft Sans Serif"/>
                <a:cs typeface="Microsoft Sans Serif"/>
              </a:rPr>
              <a:t> </a:t>
            </a:r>
            <a:r>
              <a:rPr sz="1200" spc="-10" dirty="0">
                <a:solidFill>
                  <a:srgbClr val="333333"/>
                </a:solidFill>
                <a:latin typeface="Microsoft Sans Serif"/>
                <a:cs typeface="Microsoft Sans Serif"/>
              </a:rPr>
              <a:t>management</a:t>
            </a:r>
            <a:r>
              <a:rPr sz="1200" spc="55" dirty="0">
                <a:solidFill>
                  <a:srgbClr val="333333"/>
                </a:solidFill>
                <a:latin typeface="Microsoft Sans Serif"/>
                <a:cs typeface="Microsoft Sans Serif"/>
              </a:rPr>
              <a:t> </a:t>
            </a:r>
            <a:r>
              <a:rPr sz="1200" dirty="0">
                <a:solidFill>
                  <a:srgbClr val="333333"/>
                </a:solidFill>
                <a:latin typeface="Microsoft Sans Serif"/>
                <a:cs typeface="Microsoft Sans Serif"/>
              </a:rPr>
              <a:t>are required.</a:t>
            </a:r>
            <a:endParaRPr sz="1200">
              <a:latin typeface="Microsoft Sans Serif"/>
              <a:cs typeface="Microsoft Sans Serif"/>
            </a:endParaRPr>
          </a:p>
          <a:p>
            <a:pPr marL="12700" algn="just">
              <a:lnSpc>
                <a:spcPct val="100000"/>
              </a:lnSpc>
            </a:pPr>
            <a:r>
              <a:rPr sz="1200" spc="-5" dirty="0">
                <a:solidFill>
                  <a:srgbClr val="333333"/>
                </a:solidFill>
                <a:latin typeface="Microsoft Sans Serif"/>
                <a:cs typeface="Microsoft Sans Serif"/>
              </a:rPr>
              <a:t>Time-sharing</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operating</a:t>
            </a:r>
            <a:r>
              <a:rPr sz="1200" spc="-65" dirty="0">
                <a:solidFill>
                  <a:srgbClr val="333333"/>
                </a:solidFill>
                <a:latin typeface="Microsoft Sans Serif"/>
                <a:cs typeface="Microsoft Sans Serif"/>
              </a:rPr>
              <a:t> </a:t>
            </a:r>
            <a:r>
              <a:rPr sz="1200" spc="-5" dirty="0">
                <a:solidFill>
                  <a:srgbClr val="333333"/>
                </a:solidFill>
                <a:latin typeface="Microsoft Sans Serif"/>
                <a:cs typeface="Microsoft Sans Serif"/>
              </a:rPr>
              <a:t>systems</a:t>
            </a:r>
            <a:r>
              <a:rPr sz="1200" spc="65"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very </a:t>
            </a:r>
            <a:r>
              <a:rPr sz="1200" spc="-5" dirty="0">
                <a:solidFill>
                  <a:srgbClr val="333333"/>
                </a:solidFill>
                <a:latin typeface="Microsoft Sans Serif"/>
                <a:cs typeface="Microsoft Sans Serif"/>
              </a:rPr>
              <a:t>difficult</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expensive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build.</a:t>
            </a:r>
            <a:endParaRPr sz="1200">
              <a:latin typeface="Microsoft Sans Serif"/>
              <a:cs typeface="Microsoft Sans Serif"/>
            </a:endParaRPr>
          </a:p>
        </p:txBody>
      </p:sp>
      <p:pic>
        <p:nvPicPr>
          <p:cNvPr id="4" name="object 4"/>
          <p:cNvPicPr/>
          <p:nvPr/>
        </p:nvPicPr>
        <p:blipFill>
          <a:blip r:embed="rId2" cstate="print"/>
          <a:stretch>
            <a:fillRect/>
          </a:stretch>
        </p:blipFill>
        <p:spPr>
          <a:xfrm>
            <a:off x="3635660" y="3064794"/>
            <a:ext cx="3271107" cy="2960324"/>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76961"/>
            <a:ext cx="7693025" cy="3867785"/>
          </a:xfrm>
          <a:prstGeom prst="rect">
            <a:avLst/>
          </a:prstGeom>
        </p:spPr>
        <p:txBody>
          <a:bodyPr vert="horz" wrap="square" lIns="0" tIns="12700" rIns="0" bIns="0" rtlCol="0">
            <a:spAutoFit/>
          </a:bodyPr>
          <a:lstStyle/>
          <a:p>
            <a:pPr marL="12700" algn="just">
              <a:lnSpc>
                <a:spcPct val="100000"/>
              </a:lnSpc>
              <a:spcBef>
                <a:spcPts val="100"/>
              </a:spcBef>
            </a:pPr>
            <a:r>
              <a:rPr sz="1800" spc="-20" dirty="0">
                <a:solidFill>
                  <a:srgbClr val="00AF50"/>
                </a:solidFill>
                <a:latin typeface="Calibri"/>
                <a:cs typeface="Calibri"/>
              </a:rPr>
              <a:t>Strategies</a:t>
            </a:r>
            <a:r>
              <a:rPr sz="1800" spc="60" dirty="0">
                <a:solidFill>
                  <a:srgbClr val="00AF50"/>
                </a:solidFill>
                <a:latin typeface="Calibri"/>
                <a:cs typeface="Calibri"/>
              </a:rPr>
              <a:t> </a:t>
            </a:r>
            <a:r>
              <a:rPr sz="1800" spc="-15" dirty="0">
                <a:solidFill>
                  <a:srgbClr val="00AF50"/>
                </a:solidFill>
                <a:latin typeface="Calibri"/>
                <a:cs typeface="Calibri"/>
              </a:rPr>
              <a:t>for</a:t>
            </a:r>
            <a:r>
              <a:rPr sz="1800" spc="-10" dirty="0">
                <a:solidFill>
                  <a:srgbClr val="00AF50"/>
                </a:solidFill>
                <a:latin typeface="Calibri"/>
                <a:cs typeface="Calibri"/>
              </a:rPr>
              <a:t> handling</a:t>
            </a:r>
            <a:r>
              <a:rPr sz="1800" spc="80" dirty="0">
                <a:solidFill>
                  <a:srgbClr val="00AF50"/>
                </a:solidFill>
                <a:latin typeface="Calibri"/>
                <a:cs typeface="Calibri"/>
              </a:rPr>
              <a:t> </a:t>
            </a:r>
            <a:r>
              <a:rPr sz="1800" spc="-5" dirty="0">
                <a:solidFill>
                  <a:srgbClr val="00AF50"/>
                </a:solidFill>
                <a:latin typeface="Calibri"/>
                <a:cs typeface="Calibri"/>
              </a:rPr>
              <a:t>Deadlock</a:t>
            </a:r>
            <a:endParaRPr sz="1800">
              <a:latin typeface="Calibri"/>
              <a:cs typeface="Calibri"/>
            </a:endParaRPr>
          </a:p>
          <a:p>
            <a:pPr marL="12700" algn="just">
              <a:lnSpc>
                <a:spcPct val="100000"/>
              </a:lnSpc>
            </a:pPr>
            <a:r>
              <a:rPr sz="1800" spc="-5" dirty="0">
                <a:solidFill>
                  <a:srgbClr val="FF0000"/>
                </a:solidFill>
                <a:latin typeface="Calibri"/>
                <a:cs typeface="Calibri"/>
              </a:rPr>
              <a:t>1.</a:t>
            </a:r>
            <a:r>
              <a:rPr sz="1800" spc="-20" dirty="0">
                <a:solidFill>
                  <a:srgbClr val="FF0000"/>
                </a:solidFill>
                <a:latin typeface="Calibri"/>
                <a:cs typeface="Calibri"/>
              </a:rPr>
              <a:t> </a:t>
            </a:r>
            <a:r>
              <a:rPr sz="1800" spc="-5" dirty="0">
                <a:solidFill>
                  <a:srgbClr val="FF0000"/>
                </a:solidFill>
                <a:latin typeface="Calibri"/>
                <a:cs typeface="Calibri"/>
              </a:rPr>
              <a:t>Deadlock</a:t>
            </a:r>
            <a:r>
              <a:rPr sz="1800" spc="5" dirty="0">
                <a:solidFill>
                  <a:srgbClr val="FF0000"/>
                </a:solidFill>
                <a:latin typeface="Calibri"/>
                <a:cs typeface="Calibri"/>
              </a:rPr>
              <a:t> </a:t>
            </a:r>
            <a:r>
              <a:rPr sz="1800" spc="-10" dirty="0">
                <a:solidFill>
                  <a:srgbClr val="FF0000"/>
                </a:solidFill>
                <a:latin typeface="Calibri"/>
                <a:cs typeface="Calibri"/>
              </a:rPr>
              <a:t>Ignorance</a:t>
            </a:r>
            <a:endParaRPr sz="1800">
              <a:latin typeface="Calibri"/>
              <a:cs typeface="Calibri"/>
            </a:endParaRPr>
          </a:p>
          <a:p>
            <a:pPr marL="12700" marR="6985" algn="just">
              <a:lnSpc>
                <a:spcPct val="100000"/>
              </a:lnSpc>
            </a:pPr>
            <a:r>
              <a:rPr sz="1800" spc="-5" dirty="0">
                <a:latin typeface="Calibri"/>
                <a:cs typeface="Calibri"/>
              </a:rPr>
              <a:t>Deadlock </a:t>
            </a:r>
            <a:r>
              <a:rPr sz="1800" spc="-10" dirty="0">
                <a:latin typeface="Calibri"/>
                <a:cs typeface="Calibri"/>
              </a:rPr>
              <a:t>Ignorance </a:t>
            </a:r>
            <a:r>
              <a:rPr sz="1800" spc="-5" dirty="0">
                <a:latin typeface="Calibri"/>
                <a:cs typeface="Calibri"/>
              </a:rPr>
              <a:t>is </a:t>
            </a:r>
            <a:r>
              <a:rPr sz="1800" dirty="0">
                <a:latin typeface="Calibri"/>
                <a:cs typeface="Calibri"/>
              </a:rPr>
              <a:t>the </a:t>
            </a:r>
            <a:r>
              <a:rPr sz="1800" spc="-10" dirty="0">
                <a:latin typeface="Calibri"/>
                <a:cs typeface="Calibri"/>
              </a:rPr>
              <a:t>most widely </a:t>
            </a:r>
            <a:r>
              <a:rPr sz="1800" spc="-5" dirty="0">
                <a:latin typeface="Calibri"/>
                <a:cs typeface="Calibri"/>
              </a:rPr>
              <a:t>used approach </a:t>
            </a:r>
            <a:r>
              <a:rPr sz="1800" dirty="0">
                <a:latin typeface="Calibri"/>
                <a:cs typeface="Calibri"/>
              </a:rPr>
              <a:t>among </a:t>
            </a:r>
            <a:r>
              <a:rPr sz="1800" spc="5" dirty="0">
                <a:latin typeface="Calibri"/>
                <a:cs typeface="Calibri"/>
              </a:rPr>
              <a:t>all </a:t>
            </a:r>
            <a:r>
              <a:rPr sz="1800" spc="-5" dirty="0">
                <a:latin typeface="Calibri"/>
                <a:cs typeface="Calibri"/>
              </a:rPr>
              <a:t>the mechanism. </a:t>
            </a:r>
            <a:r>
              <a:rPr sz="1800" dirty="0">
                <a:latin typeface="Calibri"/>
                <a:cs typeface="Calibri"/>
              </a:rPr>
              <a:t> </a:t>
            </a:r>
            <a:r>
              <a:rPr sz="1800" spc="-5" dirty="0">
                <a:latin typeface="Calibri"/>
                <a:cs typeface="Calibri"/>
              </a:rPr>
              <a:t>This is </a:t>
            </a:r>
            <a:r>
              <a:rPr sz="1800" dirty="0">
                <a:latin typeface="Calibri"/>
                <a:cs typeface="Calibri"/>
              </a:rPr>
              <a:t>being </a:t>
            </a:r>
            <a:r>
              <a:rPr sz="1800" spc="-5" dirty="0">
                <a:latin typeface="Calibri"/>
                <a:cs typeface="Calibri"/>
              </a:rPr>
              <a:t>used by </a:t>
            </a:r>
            <a:r>
              <a:rPr sz="1800" spc="-10" dirty="0">
                <a:latin typeface="Calibri"/>
                <a:cs typeface="Calibri"/>
              </a:rPr>
              <a:t>many operating </a:t>
            </a:r>
            <a:r>
              <a:rPr sz="1800" spc="-20" dirty="0">
                <a:latin typeface="Calibri"/>
                <a:cs typeface="Calibri"/>
              </a:rPr>
              <a:t>systems </a:t>
            </a:r>
            <a:r>
              <a:rPr sz="1800" dirty="0">
                <a:latin typeface="Calibri"/>
                <a:cs typeface="Calibri"/>
              </a:rPr>
              <a:t>mainly </a:t>
            </a:r>
            <a:r>
              <a:rPr sz="1800" spc="-15" dirty="0">
                <a:latin typeface="Calibri"/>
                <a:cs typeface="Calibri"/>
              </a:rPr>
              <a:t>for </a:t>
            </a:r>
            <a:r>
              <a:rPr sz="1800" spc="10" dirty="0">
                <a:latin typeface="Calibri"/>
                <a:cs typeface="Calibri"/>
              </a:rPr>
              <a:t>end </a:t>
            </a:r>
            <a:r>
              <a:rPr sz="1800" spc="-5" dirty="0">
                <a:latin typeface="Calibri"/>
                <a:cs typeface="Calibri"/>
              </a:rPr>
              <a:t>user uses. </a:t>
            </a:r>
            <a:r>
              <a:rPr sz="1800" dirty="0">
                <a:latin typeface="Calibri"/>
                <a:cs typeface="Calibri"/>
              </a:rPr>
              <a:t>In this </a:t>
            </a:r>
            <a:r>
              <a:rPr sz="1800" spc="5" dirty="0">
                <a:latin typeface="Calibri"/>
                <a:cs typeface="Calibri"/>
              </a:rPr>
              <a:t> </a:t>
            </a:r>
            <a:r>
              <a:rPr sz="1800" spc="-10" dirty="0">
                <a:latin typeface="Calibri"/>
                <a:cs typeface="Calibri"/>
              </a:rPr>
              <a:t>approach, </a:t>
            </a:r>
            <a:r>
              <a:rPr sz="1800" dirty="0">
                <a:latin typeface="Calibri"/>
                <a:cs typeface="Calibri"/>
              </a:rPr>
              <a:t>the </a:t>
            </a:r>
            <a:r>
              <a:rPr sz="1800" spc="-5" dirty="0">
                <a:latin typeface="Calibri"/>
                <a:cs typeface="Calibri"/>
              </a:rPr>
              <a:t>Operating </a:t>
            </a:r>
            <a:r>
              <a:rPr sz="1800" spc="-20" dirty="0">
                <a:latin typeface="Calibri"/>
                <a:cs typeface="Calibri"/>
              </a:rPr>
              <a:t>system </a:t>
            </a:r>
            <a:r>
              <a:rPr sz="1800" dirty="0">
                <a:latin typeface="Calibri"/>
                <a:cs typeface="Calibri"/>
              </a:rPr>
              <a:t>assumes </a:t>
            </a:r>
            <a:r>
              <a:rPr sz="1800" spc="-5" dirty="0">
                <a:latin typeface="Calibri"/>
                <a:cs typeface="Calibri"/>
              </a:rPr>
              <a:t>that deadlock </a:t>
            </a:r>
            <a:r>
              <a:rPr sz="1800" spc="-10" dirty="0">
                <a:latin typeface="Calibri"/>
                <a:cs typeface="Calibri"/>
              </a:rPr>
              <a:t>never occurs. </a:t>
            </a:r>
            <a:r>
              <a:rPr sz="1800" dirty="0">
                <a:latin typeface="Calibri"/>
                <a:cs typeface="Calibri"/>
              </a:rPr>
              <a:t>It </a:t>
            </a:r>
            <a:r>
              <a:rPr sz="1800" spc="-10" dirty="0">
                <a:latin typeface="Calibri"/>
                <a:cs typeface="Calibri"/>
              </a:rPr>
              <a:t>simply </a:t>
            </a:r>
            <a:r>
              <a:rPr sz="1800" spc="-5" dirty="0">
                <a:latin typeface="Calibri"/>
                <a:cs typeface="Calibri"/>
              </a:rPr>
              <a:t> ignores</a:t>
            </a:r>
            <a:r>
              <a:rPr sz="1800" dirty="0">
                <a:latin typeface="Calibri"/>
                <a:cs typeface="Calibri"/>
              </a:rPr>
              <a:t> deadlock.</a:t>
            </a:r>
            <a:r>
              <a:rPr sz="1800" spc="5" dirty="0">
                <a:latin typeface="Calibri"/>
                <a:cs typeface="Calibri"/>
              </a:rPr>
              <a:t> </a:t>
            </a:r>
            <a:r>
              <a:rPr sz="1800" spc="-5" dirty="0">
                <a:latin typeface="Calibri"/>
                <a:cs typeface="Calibri"/>
              </a:rPr>
              <a:t>This</a:t>
            </a:r>
            <a:r>
              <a:rPr sz="1800" dirty="0">
                <a:latin typeface="Calibri"/>
                <a:cs typeface="Calibri"/>
              </a:rPr>
              <a:t> </a:t>
            </a:r>
            <a:r>
              <a:rPr sz="1800" spc="-5" dirty="0">
                <a:latin typeface="Calibri"/>
                <a:cs typeface="Calibri"/>
              </a:rPr>
              <a:t>approach</a:t>
            </a:r>
            <a:r>
              <a:rPr sz="1800"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best</a:t>
            </a:r>
            <a:r>
              <a:rPr sz="1800" spc="-5" dirty="0">
                <a:latin typeface="Calibri"/>
                <a:cs typeface="Calibri"/>
              </a:rPr>
              <a:t> suitable</a:t>
            </a:r>
            <a:r>
              <a:rPr sz="180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single</a:t>
            </a:r>
            <a:r>
              <a:rPr sz="1800" spc="5" dirty="0">
                <a:latin typeface="Calibri"/>
                <a:cs typeface="Calibri"/>
              </a:rPr>
              <a:t> </a:t>
            </a:r>
            <a:r>
              <a:rPr sz="1800" dirty="0">
                <a:latin typeface="Calibri"/>
                <a:cs typeface="Calibri"/>
              </a:rPr>
              <a:t>end</a:t>
            </a:r>
            <a:r>
              <a:rPr sz="1800" spc="405" dirty="0">
                <a:latin typeface="Calibri"/>
                <a:cs typeface="Calibri"/>
              </a:rPr>
              <a:t> </a:t>
            </a:r>
            <a:r>
              <a:rPr sz="1800" spc="-10" dirty="0">
                <a:latin typeface="Calibri"/>
                <a:cs typeface="Calibri"/>
              </a:rPr>
              <a:t>user</a:t>
            </a:r>
            <a:r>
              <a:rPr sz="1800" spc="385" dirty="0">
                <a:latin typeface="Calibri"/>
                <a:cs typeface="Calibri"/>
              </a:rPr>
              <a:t> </a:t>
            </a:r>
            <a:r>
              <a:rPr sz="1800" spc="-20" dirty="0">
                <a:latin typeface="Calibri"/>
                <a:cs typeface="Calibri"/>
              </a:rPr>
              <a:t>system </a:t>
            </a:r>
            <a:r>
              <a:rPr sz="1800" spc="-395" dirty="0">
                <a:latin typeface="Calibri"/>
                <a:cs typeface="Calibri"/>
              </a:rPr>
              <a:t> </a:t>
            </a:r>
            <a:r>
              <a:rPr sz="1800" spc="-10" dirty="0">
                <a:latin typeface="Calibri"/>
                <a:cs typeface="Calibri"/>
              </a:rPr>
              <a:t>where</a:t>
            </a:r>
            <a:r>
              <a:rPr sz="1800" spc="20" dirty="0">
                <a:latin typeface="Calibri"/>
                <a:cs typeface="Calibri"/>
              </a:rPr>
              <a:t> </a:t>
            </a:r>
            <a:r>
              <a:rPr sz="1800" spc="-10" dirty="0">
                <a:latin typeface="Calibri"/>
                <a:cs typeface="Calibri"/>
              </a:rPr>
              <a:t>User</a:t>
            </a:r>
            <a:r>
              <a:rPr sz="1800" spc="20" dirty="0">
                <a:latin typeface="Calibri"/>
                <a:cs typeface="Calibri"/>
              </a:rPr>
              <a:t> </a:t>
            </a:r>
            <a:r>
              <a:rPr sz="1800" spc="-10" dirty="0">
                <a:latin typeface="Calibri"/>
                <a:cs typeface="Calibri"/>
              </a:rPr>
              <a:t>uses</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25" dirty="0">
                <a:latin typeface="Calibri"/>
                <a:cs typeface="Calibri"/>
              </a:rPr>
              <a:t>system</a:t>
            </a:r>
            <a:r>
              <a:rPr sz="1800" spc="30" dirty="0">
                <a:latin typeface="Calibri"/>
                <a:cs typeface="Calibri"/>
              </a:rPr>
              <a:t> </a:t>
            </a:r>
            <a:r>
              <a:rPr sz="1800" spc="-5" dirty="0">
                <a:latin typeface="Calibri"/>
                <a:cs typeface="Calibri"/>
              </a:rPr>
              <a:t>only</a:t>
            </a:r>
            <a:r>
              <a:rPr sz="1800" spc="30"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browsing</a:t>
            </a:r>
            <a:r>
              <a:rPr sz="1800" spc="20" dirty="0">
                <a:latin typeface="Calibri"/>
                <a:cs typeface="Calibri"/>
              </a:rPr>
              <a:t> </a:t>
            </a:r>
            <a:r>
              <a:rPr sz="1800" spc="-5" dirty="0">
                <a:latin typeface="Calibri"/>
                <a:cs typeface="Calibri"/>
              </a:rPr>
              <a:t>and</a:t>
            </a:r>
            <a:r>
              <a:rPr sz="1800" spc="10" dirty="0">
                <a:latin typeface="Calibri"/>
                <a:cs typeface="Calibri"/>
              </a:rPr>
              <a:t> </a:t>
            </a:r>
            <a:r>
              <a:rPr sz="1800" dirty="0">
                <a:latin typeface="Calibri"/>
                <a:cs typeface="Calibri"/>
              </a:rPr>
              <a:t>all</a:t>
            </a:r>
            <a:r>
              <a:rPr sz="1800" spc="15" dirty="0">
                <a:latin typeface="Calibri"/>
                <a:cs typeface="Calibri"/>
              </a:rPr>
              <a:t> </a:t>
            </a:r>
            <a:r>
              <a:rPr sz="1800" spc="-5" dirty="0">
                <a:latin typeface="Calibri"/>
                <a:cs typeface="Calibri"/>
              </a:rPr>
              <a:t>other</a:t>
            </a:r>
            <a:r>
              <a:rPr sz="1800" spc="10" dirty="0">
                <a:latin typeface="Calibri"/>
                <a:cs typeface="Calibri"/>
              </a:rPr>
              <a:t> </a:t>
            </a:r>
            <a:r>
              <a:rPr sz="1800" spc="-5" dirty="0">
                <a:latin typeface="Calibri"/>
                <a:cs typeface="Calibri"/>
              </a:rPr>
              <a:t>normal</a:t>
            </a:r>
            <a:r>
              <a:rPr sz="1800" dirty="0">
                <a:latin typeface="Calibri"/>
                <a:cs typeface="Calibri"/>
              </a:rPr>
              <a:t> </a:t>
            </a:r>
            <a:r>
              <a:rPr sz="1800" spc="-35" dirty="0">
                <a:latin typeface="Calibri"/>
                <a:cs typeface="Calibri"/>
              </a:rPr>
              <a:t>stuff.</a:t>
            </a:r>
            <a:endParaRPr sz="1800">
              <a:latin typeface="Calibri"/>
              <a:cs typeface="Calibri"/>
            </a:endParaRPr>
          </a:p>
          <a:p>
            <a:pPr marL="12700" marR="5080" algn="just">
              <a:lnSpc>
                <a:spcPct val="100000"/>
              </a:lnSpc>
            </a:pPr>
            <a:r>
              <a:rPr sz="1800" spc="-10" dirty="0">
                <a:latin typeface="Calibri"/>
                <a:cs typeface="Calibri"/>
              </a:rPr>
              <a:t>There </a:t>
            </a:r>
            <a:r>
              <a:rPr sz="1800" spc="5" dirty="0">
                <a:latin typeface="Calibri"/>
                <a:cs typeface="Calibri"/>
              </a:rPr>
              <a:t>is </a:t>
            </a:r>
            <a:r>
              <a:rPr sz="1800" spc="-15" dirty="0">
                <a:latin typeface="Calibri"/>
                <a:cs typeface="Calibri"/>
              </a:rPr>
              <a:t>always </a:t>
            </a:r>
            <a:r>
              <a:rPr sz="1800" dirty="0">
                <a:latin typeface="Calibri"/>
                <a:cs typeface="Calibri"/>
              </a:rPr>
              <a:t>a </a:t>
            </a:r>
            <a:r>
              <a:rPr sz="1800" spc="-10" dirty="0">
                <a:latin typeface="Calibri"/>
                <a:cs typeface="Calibri"/>
              </a:rPr>
              <a:t>tradeoff </a:t>
            </a:r>
            <a:r>
              <a:rPr sz="1800" spc="-5" dirty="0">
                <a:latin typeface="Calibri"/>
                <a:cs typeface="Calibri"/>
              </a:rPr>
              <a:t>between Correctness </a:t>
            </a:r>
            <a:r>
              <a:rPr sz="1800" dirty="0">
                <a:latin typeface="Calibri"/>
                <a:cs typeface="Calibri"/>
              </a:rPr>
              <a:t>and </a:t>
            </a:r>
            <a:r>
              <a:rPr sz="1800" spc="-5" dirty="0">
                <a:latin typeface="Calibri"/>
                <a:cs typeface="Calibri"/>
              </a:rPr>
              <a:t>performance. The </a:t>
            </a:r>
            <a:r>
              <a:rPr sz="1800" spc="-10" dirty="0">
                <a:latin typeface="Calibri"/>
                <a:cs typeface="Calibri"/>
              </a:rPr>
              <a:t>operating </a:t>
            </a:r>
            <a:r>
              <a:rPr sz="1800" spc="-5" dirty="0">
                <a:latin typeface="Calibri"/>
                <a:cs typeface="Calibri"/>
              </a:rPr>
              <a:t> </a:t>
            </a:r>
            <a:r>
              <a:rPr sz="1800" spc="-20" dirty="0">
                <a:latin typeface="Calibri"/>
                <a:cs typeface="Calibri"/>
              </a:rPr>
              <a:t>systems </a:t>
            </a:r>
            <a:r>
              <a:rPr sz="1800" spc="-15" dirty="0">
                <a:latin typeface="Calibri"/>
                <a:cs typeface="Calibri"/>
              </a:rPr>
              <a:t>like </a:t>
            </a:r>
            <a:r>
              <a:rPr sz="1800" spc="-5" dirty="0">
                <a:latin typeface="Calibri"/>
                <a:cs typeface="Calibri"/>
              </a:rPr>
              <a:t>Windows and </a:t>
            </a:r>
            <a:r>
              <a:rPr sz="1800" dirty="0">
                <a:latin typeface="Calibri"/>
                <a:cs typeface="Calibri"/>
              </a:rPr>
              <a:t>Linux </a:t>
            </a:r>
            <a:r>
              <a:rPr sz="1800" spc="-5" dirty="0">
                <a:latin typeface="Calibri"/>
                <a:cs typeface="Calibri"/>
              </a:rPr>
              <a:t>mainly </a:t>
            </a:r>
            <a:r>
              <a:rPr sz="1800" spc="-10" dirty="0">
                <a:latin typeface="Calibri"/>
                <a:cs typeface="Calibri"/>
              </a:rPr>
              <a:t>focus </a:t>
            </a:r>
            <a:r>
              <a:rPr sz="1800" dirty="0">
                <a:latin typeface="Calibri"/>
                <a:cs typeface="Calibri"/>
              </a:rPr>
              <a:t>upon </a:t>
            </a:r>
            <a:r>
              <a:rPr sz="1800" spc="-5" dirty="0">
                <a:latin typeface="Calibri"/>
                <a:cs typeface="Calibri"/>
              </a:rPr>
              <a:t>performance. </a:t>
            </a:r>
            <a:r>
              <a:rPr sz="1800" spc="-25" dirty="0">
                <a:latin typeface="Calibri"/>
                <a:cs typeface="Calibri"/>
              </a:rPr>
              <a:t>However, </a:t>
            </a:r>
            <a:r>
              <a:rPr sz="1800" spc="-5" dirty="0">
                <a:latin typeface="Calibri"/>
                <a:cs typeface="Calibri"/>
              </a:rPr>
              <a:t>the </a:t>
            </a:r>
            <a:r>
              <a:rPr sz="1800" dirty="0">
                <a:latin typeface="Calibri"/>
                <a:cs typeface="Calibri"/>
              </a:rPr>
              <a:t> </a:t>
            </a:r>
            <a:r>
              <a:rPr sz="1800" spc="-10" dirty="0">
                <a:latin typeface="Calibri"/>
                <a:cs typeface="Calibri"/>
              </a:rPr>
              <a:t>performance </a:t>
            </a:r>
            <a:r>
              <a:rPr sz="1800" dirty="0">
                <a:latin typeface="Calibri"/>
                <a:cs typeface="Calibri"/>
              </a:rPr>
              <a:t>of </a:t>
            </a:r>
            <a:r>
              <a:rPr sz="1800" spc="-5" dirty="0">
                <a:latin typeface="Calibri"/>
                <a:cs typeface="Calibri"/>
              </a:rPr>
              <a:t>the </a:t>
            </a:r>
            <a:r>
              <a:rPr sz="1800" spc="-20" dirty="0">
                <a:latin typeface="Calibri"/>
                <a:cs typeface="Calibri"/>
              </a:rPr>
              <a:t>system </a:t>
            </a:r>
            <a:r>
              <a:rPr sz="1800" spc="-10" dirty="0">
                <a:latin typeface="Calibri"/>
                <a:cs typeface="Calibri"/>
              </a:rPr>
              <a:t>decreases </a:t>
            </a:r>
            <a:r>
              <a:rPr sz="1800" spc="-5" dirty="0">
                <a:latin typeface="Calibri"/>
                <a:cs typeface="Calibri"/>
              </a:rPr>
              <a:t>if it uses </a:t>
            </a:r>
            <a:r>
              <a:rPr sz="1800" dirty="0">
                <a:latin typeface="Calibri"/>
                <a:cs typeface="Calibri"/>
              </a:rPr>
              <a:t>deadlock </a:t>
            </a:r>
            <a:r>
              <a:rPr sz="1800" spc="-5" dirty="0">
                <a:latin typeface="Calibri"/>
                <a:cs typeface="Calibri"/>
              </a:rPr>
              <a:t>handling mechanism </a:t>
            </a:r>
            <a:r>
              <a:rPr sz="1800" spc="5" dirty="0">
                <a:latin typeface="Calibri"/>
                <a:cs typeface="Calibri"/>
              </a:rPr>
              <a:t>all </a:t>
            </a:r>
            <a:r>
              <a:rPr sz="1800" spc="10" dirty="0">
                <a:latin typeface="Calibri"/>
                <a:cs typeface="Calibri"/>
              </a:rPr>
              <a:t> </a:t>
            </a:r>
            <a:r>
              <a:rPr sz="1800" spc="-5" dirty="0">
                <a:latin typeface="Calibri"/>
                <a:cs typeface="Calibri"/>
              </a:rPr>
              <a:t>the time if </a:t>
            </a:r>
            <a:r>
              <a:rPr sz="1800" dirty="0">
                <a:latin typeface="Calibri"/>
                <a:cs typeface="Calibri"/>
              </a:rPr>
              <a:t>deadlock </a:t>
            </a:r>
            <a:r>
              <a:rPr sz="1800" spc="-5" dirty="0">
                <a:latin typeface="Calibri"/>
                <a:cs typeface="Calibri"/>
              </a:rPr>
              <a:t>happens </a:t>
            </a:r>
            <a:r>
              <a:rPr sz="1800" dirty="0">
                <a:latin typeface="Calibri"/>
                <a:cs typeface="Calibri"/>
              </a:rPr>
              <a:t>1 </a:t>
            </a:r>
            <a:r>
              <a:rPr sz="1800" spc="-5" dirty="0">
                <a:latin typeface="Calibri"/>
                <a:cs typeface="Calibri"/>
              </a:rPr>
              <a:t>out </a:t>
            </a:r>
            <a:r>
              <a:rPr sz="1800" spc="5" dirty="0">
                <a:latin typeface="Calibri"/>
                <a:cs typeface="Calibri"/>
              </a:rPr>
              <a:t>of </a:t>
            </a:r>
            <a:r>
              <a:rPr sz="1800" spc="-5" dirty="0">
                <a:latin typeface="Calibri"/>
                <a:cs typeface="Calibri"/>
              </a:rPr>
              <a:t>100 times </a:t>
            </a:r>
            <a:r>
              <a:rPr sz="1800" spc="-10" dirty="0">
                <a:latin typeface="Calibri"/>
                <a:cs typeface="Calibri"/>
              </a:rPr>
              <a:t>then </a:t>
            </a:r>
            <a:r>
              <a:rPr sz="1800" spc="-5" dirty="0">
                <a:latin typeface="Calibri"/>
                <a:cs typeface="Calibri"/>
              </a:rPr>
              <a:t>it is completely unnecessary </a:t>
            </a:r>
            <a:r>
              <a:rPr sz="180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use</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deadlock</a:t>
            </a:r>
            <a:r>
              <a:rPr sz="1800" spc="25" dirty="0">
                <a:latin typeface="Calibri"/>
                <a:cs typeface="Calibri"/>
              </a:rPr>
              <a:t> </a:t>
            </a:r>
            <a:r>
              <a:rPr sz="1800" spc="-10" dirty="0">
                <a:latin typeface="Calibri"/>
                <a:cs typeface="Calibri"/>
              </a:rPr>
              <a:t>handling</a:t>
            </a:r>
            <a:r>
              <a:rPr sz="1800" spc="65" dirty="0">
                <a:latin typeface="Calibri"/>
                <a:cs typeface="Calibri"/>
              </a:rPr>
              <a:t> </a:t>
            </a:r>
            <a:r>
              <a:rPr sz="1800" spc="-5" dirty="0">
                <a:latin typeface="Calibri"/>
                <a:cs typeface="Calibri"/>
              </a:rPr>
              <a:t>mechanism</a:t>
            </a:r>
            <a:r>
              <a:rPr sz="1800" spc="50" dirty="0">
                <a:latin typeface="Calibri"/>
                <a:cs typeface="Calibri"/>
              </a:rPr>
              <a:t> </a:t>
            </a:r>
            <a:r>
              <a:rPr sz="1800" dirty="0">
                <a:latin typeface="Calibri"/>
                <a:cs typeface="Calibri"/>
              </a:rPr>
              <a:t>all</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5" dirty="0">
                <a:latin typeface="Calibri"/>
                <a:cs typeface="Calibri"/>
              </a:rPr>
              <a:t>time.</a:t>
            </a:r>
            <a:endParaRPr sz="1800">
              <a:latin typeface="Calibri"/>
              <a:cs typeface="Calibri"/>
            </a:endParaRPr>
          </a:p>
          <a:p>
            <a:pPr marL="12700" marR="6350" algn="just">
              <a:lnSpc>
                <a:spcPct val="100000"/>
              </a:lnSpc>
              <a:spcBef>
                <a:spcPts val="10"/>
              </a:spcBef>
            </a:pPr>
            <a:r>
              <a:rPr sz="1800" dirty="0">
                <a:latin typeface="Calibri"/>
                <a:cs typeface="Calibri"/>
              </a:rPr>
              <a:t>In these types </a:t>
            </a:r>
            <a:r>
              <a:rPr sz="1800" spc="5" dirty="0">
                <a:latin typeface="Calibri"/>
                <a:cs typeface="Calibri"/>
              </a:rPr>
              <a:t>of </a:t>
            </a:r>
            <a:r>
              <a:rPr sz="1800" spc="-15" dirty="0">
                <a:latin typeface="Calibri"/>
                <a:cs typeface="Calibri"/>
              </a:rPr>
              <a:t>systems, </a:t>
            </a:r>
            <a:r>
              <a:rPr sz="1800" dirty="0">
                <a:latin typeface="Calibri"/>
                <a:cs typeface="Calibri"/>
              </a:rPr>
              <a:t>the </a:t>
            </a:r>
            <a:r>
              <a:rPr sz="1800" spc="-5" dirty="0">
                <a:latin typeface="Calibri"/>
                <a:cs typeface="Calibri"/>
              </a:rPr>
              <a:t>user has </a:t>
            </a:r>
            <a:r>
              <a:rPr sz="1800" spc="-15" dirty="0">
                <a:latin typeface="Calibri"/>
                <a:cs typeface="Calibri"/>
              </a:rPr>
              <a:t>to</a:t>
            </a:r>
            <a:r>
              <a:rPr sz="1800" spc="375" dirty="0">
                <a:latin typeface="Calibri"/>
                <a:cs typeface="Calibri"/>
              </a:rPr>
              <a:t> </a:t>
            </a:r>
            <a:r>
              <a:rPr sz="1800" spc="-5" dirty="0">
                <a:latin typeface="Calibri"/>
                <a:cs typeface="Calibri"/>
              </a:rPr>
              <a:t>simply </a:t>
            </a:r>
            <a:r>
              <a:rPr sz="1800" spc="-15" dirty="0">
                <a:latin typeface="Calibri"/>
                <a:cs typeface="Calibri"/>
              </a:rPr>
              <a:t>restart </a:t>
            </a:r>
            <a:r>
              <a:rPr sz="1800" dirty="0">
                <a:latin typeface="Calibri"/>
                <a:cs typeface="Calibri"/>
              </a:rPr>
              <a:t>the </a:t>
            </a:r>
            <a:r>
              <a:rPr sz="1800" spc="-5" dirty="0">
                <a:latin typeface="Calibri"/>
                <a:cs typeface="Calibri"/>
              </a:rPr>
              <a:t>computer in </a:t>
            </a:r>
            <a:r>
              <a:rPr sz="1800" dirty="0">
                <a:latin typeface="Calibri"/>
                <a:cs typeface="Calibri"/>
              </a:rPr>
              <a:t>the </a:t>
            </a:r>
            <a:r>
              <a:rPr sz="1800" spc="-5" dirty="0">
                <a:latin typeface="Calibri"/>
                <a:cs typeface="Calibri"/>
              </a:rPr>
              <a:t>case </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deadlock.</a:t>
            </a:r>
            <a:r>
              <a:rPr sz="1800" spc="25" dirty="0">
                <a:latin typeface="Calibri"/>
                <a:cs typeface="Calibri"/>
              </a:rPr>
              <a:t> </a:t>
            </a:r>
            <a:r>
              <a:rPr sz="1800" spc="-5" dirty="0">
                <a:latin typeface="Calibri"/>
                <a:cs typeface="Calibri"/>
              </a:rPr>
              <a:t>Windows and</a:t>
            </a:r>
            <a:r>
              <a:rPr sz="1800" spc="40" dirty="0">
                <a:latin typeface="Calibri"/>
                <a:cs typeface="Calibri"/>
              </a:rPr>
              <a:t> </a:t>
            </a:r>
            <a:r>
              <a:rPr sz="1800" spc="-5" dirty="0">
                <a:latin typeface="Calibri"/>
                <a:cs typeface="Calibri"/>
              </a:rPr>
              <a:t>Linux</a:t>
            </a:r>
            <a:r>
              <a:rPr sz="1800" spc="10" dirty="0">
                <a:latin typeface="Calibri"/>
                <a:cs typeface="Calibri"/>
              </a:rPr>
              <a:t> </a:t>
            </a:r>
            <a:r>
              <a:rPr sz="1800" spc="-10" dirty="0">
                <a:latin typeface="Calibri"/>
                <a:cs typeface="Calibri"/>
              </a:rPr>
              <a:t>are</a:t>
            </a:r>
            <a:r>
              <a:rPr sz="1800" spc="20" dirty="0">
                <a:latin typeface="Calibri"/>
                <a:cs typeface="Calibri"/>
              </a:rPr>
              <a:t> </a:t>
            </a:r>
            <a:r>
              <a:rPr sz="1800" spc="-5" dirty="0">
                <a:latin typeface="Calibri"/>
                <a:cs typeface="Calibri"/>
              </a:rPr>
              <a:t>mainly</a:t>
            </a:r>
            <a:r>
              <a:rPr sz="1800" spc="20" dirty="0">
                <a:latin typeface="Calibri"/>
                <a:cs typeface="Calibri"/>
              </a:rPr>
              <a:t> </a:t>
            </a:r>
            <a:r>
              <a:rPr sz="1800" spc="-10" dirty="0">
                <a:latin typeface="Calibri"/>
                <a:cs typeface="Calibri"/>
              </a:rPr>
              <a:t>using</a:t>
            </a:r>
            <a:r>
              <a:rPr sz="1800" spc="35" dirty="0">
                <a:latin typeface="Calibri"/>
                <a:cs typeface="Calibri"/>
              </a:rPr>
              <a:t> </a:t>
            </a:r>
            <a:r>
              <a:rPr sz="1800" spc="-5" dirty="0">
                <a:latin typeface="Calibri"/>
                <a:cs typeface="Calibri"/>
              </a:rPr>
              <a:t>this</a:t>
            </a:r>
            <a:r>
              <a:rPr sz="1800" spc="15" dirty="0">
                <a:latin typeface="Calibri"/>
                <a:cs typeface="Calibri"/>
              </a:rPr>
              <a:t> </a:t>
            </a:r>
            <a:r>
              <a:rPr sz="1800" spc="-10" dirty="0">
                <a:latin typeface="Calibri"/>
                <a:cs typeface="Calibri"/>
              </a:rPr>
              <a:t>approach.</a:t>
            </a:r>
            <a:endParaRPr sz="1800">
              <a:latin typeface="Calibri"/>
              <a:cs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4819" y="214960"/>
            <a:ext cx="7774305" cy="6026785"/>
          </a:xfrm>
          <a:prstGeom prst="rect">
            <a:avLst/>
          </a:prstGeom>
        </p:spPr>
        <p:txBody>
          <a:bodyPr vert="horz" wrap="square" lIns="0" tIns="12700" rIns="0" bIns="0" rtlCol="0">
            <a:spAutoFit/>
          </a:bodyPr>
          <a:lstStyle/>
          <a:p>
            <a:pPr marL="290195" indent="-226060" algn="just">
              <a:lnSpc>
                <a:spcPct val="100000"/>
              </a:lnSpc>
              <a:spcBef>
                <a:spcPts val="100"/>
              </a:spcBef>
              <a:buAutoNum type="arabicPeriod" startAt="2"/>
              <a:tabLst>
                <a:tab pos="290830" algn="l"/>
              </a:tabLst>
            </a:pPr>
            <a:r>
              <a:rPr sz="1800" spc="-5" dirty="0">
                <a:solidFill>
                  <a:srgbClr val="FF0000"/>
                </a:solidFill>
                <a:latin typeface="Calibri"/>
                <a:cs typeface="Calibri"/>
              </a:rPr>
              <a:t>Deadlock</a:t>
            </a:r>
            <a:r>
              <a:rPr sz="1800" spc="-10" dirty="0">
                <a:solidFill>
                  <a:srgbClr val="FF0000"/>
                </a:solidFill>
                <a:latin typeface="Calibri"/>
                <a:cs typeface="Calibri"/>
              </a:rPr>
              <a:t> </a:t>
            </a:r>
            <a:r>
              <a:rPr sz="1800" spc="-15" dirty="0">
                <a:solidFill>
                  <a:srgbClr val="FF0000"/>
                </a:solidFill>
                <a:latin typeface="Calibri"/>
                <a:cs typeface="Calibri"/>
              </a:rPr>
              <a:t>prevention</a:t>
            </a:r>
            <a:endParaRPr sz="1800">
              <a:latin typeface="Calibri"/>
              <a:cs typeface="Calibri"/>
            </a:endParaRPr>
          </a:p>
          <a:p>
            <a:pPr marL="64769" marR="109855" algn="just">
              <a:lnSpc>
                <a:spcPct val="100000"/>
              </a:lnSpc>
              <a:spcBef>
                <a:spcPts val="5"/>
              </a:spcBef>
            </a:pPr>
            <a:r>
              <a:rPr sz="1800" spc="-5" dirty="0">
                <a:latin typeface="Calibri"/>
                <a:cs typeface="Calibri"/>
              </a:rPr>
              <a:t>Deadlock happens only </a:t>
            </a:r>
            <a:r>
              <a:rPr sz="1800" dirty="0">
                <a:latin typeface="Calibri"/>
                <a:cs typeface="Calibri"/>
              </a:rPr>
              <a:t>when </a:t>
            </a:r>
            <a:r>
              <a:rPr sz="1800" spc="-5" dirty="0">
                <a:latin typeface="Calibri"/>
                <a:cs typeface="Calibri"/>
              </a:rPr>
              <a:t>Mutual </a:t>
            </a:r>
            <a:r>
              <a:rPr sz="1800" spc="-10" dirty="0">
                <a:latin typeface="Calibri"/>
                <a:cs typeface="Calibri"/>
              </a:rPr>
              <a:t>Exclusion,</a:t>
            </a:r>
            <a:r>
              <a:rPr sz="1800" spc="385" dirty="0">
                <a:latin typeface="Calibri"/>
                <a:cs typeface="Calibri"/>
              </a:rPr>
              <a:t> </a:t>
            </a:r>
            <a:r>
              <a:rPr sz="1800" spc="-5" dirty="0">
                <a:latin typeface="Calibri"/>
                <a:cs typeface="Calibri"/>
              </a:rPr>
              <a:t>hold </a:t>
            </a:r>
            <a:r>
              <a:rPr sz="1800" dirty="0">
                <a:latin typeface="Calibri"/>
                <a:cs typeface="Calibri"/>
              </a:rPr>
              <a:t>and </a:t>
            </a:r>
            <a:r>
              <a:rPr sz="1800" spc="-5" dirty="0">
                <a:latin typeface="Calibri"/>
                <a:cs typeface="Calibri"/>
              </a:rPr>
              <a:t>wait, No preemption </a:t>
            </a:r>
            <a:r>
              <a:rPr sz="1800" dirty="0">
                <a:latin typeface="Calibri"/>
                <a:cs typeface="Calibri"/>
              </a:rPr>
              <a:t> </a:t>
            </a:r>
            <a:r>
              <a:rPr sz="1800" spc="-5" dirty="0">
                <a:latin typeface="Calibri"/>
                <a:cs typeface="Calibri"/>
              </a:rPr>
              <a:t>and circular wait holds </a:t>
            </a:r>
            <a:r>
              <a:rPr sz="1800" spc="-15" dirty="0">
                <a:latin typeface="Calibri"/>
                <a:cs typeface="Calibri"/>
              </a:rPr>
              <a:t>simultaneously. </a:t>
            </a:r>
            <a:r>
              <a:rPr sz="1800" dirty="0">
                <a:latin typeface="Calibri"/>
                <a:cs typeface="Calibri"/>
              </a:rPr>
              <a:t>If </a:t>
            </a:r>
            <a:r>
              <a:rPr sz="1800" spc="-5" dirty="0">
                <a:latin typeface="Calibri"/>
                <a:cs typeface="Calibri"/>
              </a:rPr>
              <a:t>it </a:t>
            </a:r>
            <a:r>
              <a:rPr sz="1800" spc="5" dirty="0">
                <a:latin typeface="Calibri"/>
                <a:cs typeface="Calibri"/>
              </a:rPr>
              <a:t>is </a:t>
            </a:r>
            <a:r>
              <a:rPr sz="1800" spc="-5" dirty="0">
                <a:latin typeface="Calibri"/>
                <a:cs typeface="Calibri"/>
              </a:rPr>
              <a:t>possible </a:t>
            </a:r>
            <a:r>
              <a:rPr sz="1800" spc="-15" dirty="0">
                <a:latin typeface="Calibri"/>
                <a:cs typeface="Calibri"/>
              </a:rPr>
              <a:t>to </a:t>
            </a:r>
            <a:r>
              <a:rPr sz="1800" spc="-5" dirty="0">
                <a:latin typeface="Calibri"/>
                <a:cs typeface="Calibri"/>
              </a:rPr>
              <a:t>violate one </a:t>
            </a:r>
            <a:r>
              <a:rPr sz="1800" spc="5" dirty="0">
                <a:latin typeface="Calibri"/>
                <a:cs typeface="Calibri"/>
              </a:rPr>
              <a:t>of </a:t>
            </a:r>
            <a:r>
              <a:rPr sz="1800" dirty="0">
                <a:latin typeface="Calibri"/>
                <a:cs typeface="Calibri"/>
              </a:rPr>
              <a:t>the </a:t>
            </a:r>
            <a:r>
              <a:rPr sz="1800" spc="-15" dirty="0">
                <a:latin typeface="Calibri"/>
                <a:cs typeface="Calibri"/>
              </a:rPr>
              <a:t>four </a:t>
            </a:r>
            <a:r>
              <a:rPr sz="1800" spc="-10" dirty="0">
                <a:latin typeface="Calibri"/>
                <a:cs typeface="Calibri"/>
              </a:rPr>
              <a:t> conditions</a:t>
            </a:r>
            <a:r>
              <a:rPr sz="1800" spc="45" dirty="0">
                <a:latin typeface="Calibri"/>
                <a:cs typeface="Calibri"/>
              </a:rPr>
              <a:t> </a:t>
            </a:r>
            <a:r>
              <a:rPr sz="1800" spc="-15" dirty="0">
                <a:latin typeface="Calibri"/>
                <a:cs typeface="Calibri"/>
              </a:rPr>
              <a:t>at</a:t>
            </a:r>
            <a:r>
              <a:rPr sz="1800" dirty="0">
                <a:latin typeface="Calibri"/>
                <a:cs typeface="Calibri"/>
              </a:rPr>
              <a:t> </a:t>
            </a:r>
            <a:r>
              <a:rPr sz="1800" spc="-15" dirty="0">
                <a:latin typeface="Calibri"/>
                <a:cs typeface="Calibri"/>
              </a:rPr>
              <a:t>any</a:t>
            </a:r>
            <a:r>
              <a:rPr sz="1800"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then</a:t>
            </a:r>
            <a:r>
              <a:rPr sz="1800" spc="3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deadlock</a:t>
            </a:r>
            <a:r>
              <a:rPr sz="1800" spc="10" dirty="0">
                <a:latin typeface="Calibri"/>
                <a:cs typeface="Calibri"/>
              </a:rPr>
              <a:t> </a:t>
            </a:r>
            <a:r>
              <a:rPr sz="1800" spc="-10" dirty="0">
                <a:latin typeface="Calibri"/>
                <a:cs typeface="Calibri"/>
              </a:rPr>
              <a:t>can</a:t>
            </a:r>
            <a:r>
              <a:rPr sz="1800" spc="10" dirty="0">
                <a:latin typeface="Calibri"/>
                <a:cs typeface="Calibri"/>
              </a:rPr>
              <a:t> </a:t>
            </a:r>
            <a:r>
              <a:rPr sz="1800" spc="-15" dirty="0">
                <a:latin typeface="Calibri"/>
                <a:cs typeface="Calibri"/>
              </a:rPr>
              <a:t>never</a:t>
            </a:r>
            <a:r>
              <a:rPr sz="1800" spc="50" dirty="0">
                <a:latin typeface="Calibri"/>
                <a:cs typeface="Calibri"/>
              </a:rPr>
              <a:t> </a:t>
            </a:r>
            <a:r>
              <a:rPr sz="1800" spc="-5" dirty="0">
                <a:latin typeface="Calibri"/>
                <a:cs typeface="Calibri"/>
              </a:rPr>
              <a:t>occur</a:t>
            </a:r>
            <a:r>
              <a:rPr sz="180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system.</a:t>
            </a:r>
            <a:endParaRPr sz="1800">
              <a:latin typeface="Calibri"/>
              <a:cs typeface="Calibri"/>
            </a:endParaRPr>
          </a:p>
          <a:p>
            <a:pPr marL="64769" marR="111125" algn="just">
              <a:lnSpc>
                <a:spcPct val="100000"/>
              </a:lnSpc>
            </a:pPr>
            <a:r>
              <a:rPr sz="1800" spc="-5" dirty="0">
                <a:latin typeface="Calibri"/>
                <a:cs typeface="Calibri"/>
              </a:rPr>
              <a:t>The idea </a:t>
            </a:r>
            <a:r>
              <a:rPr sz="1800" dirty="0">
                <a:latin typeface="Calibri"/>
                <a:cs typeface="Calibri"/>
              </a:rPr>
              <a:t>behind the approach </a:t>
            </a:r>
            <a:r>
              <a:rPr sz="1800" spc="-5" dirty="0">
                <a:latin typeface="Calibri"/>
                <a:cs typeface="Calibri"/>
              </a:rPr>
              <a:t>is </a:t>
            </a:r>
            <a:r>
              <a:rPr sz="1800" spc="-10" dirty="0">
                <a:latin typeface="Calibri"/>
                <a:cs typeface="Calibri"/>
              </a:rPr>
              <a:t>very </a:t>
            </a:r>
            <a:r>
              <a:rPr sz="1800" dirty="0">
                <a:latin typeface="Calibri"/>
                <a:cs typeface="Calibri"/>
              </a:rPr>
              <a:t>simple </a:t>
            </a:r>
            <a:r>
              <a:rPr sz="1800" spc="-5" dirty="0">
                <a:latin typeface="Calibri"/>
                <a:cs typeface="Calibri"/>
              </a:rPr>
              <a:t>that </a:t>
            </a:r>
            <a:r>
              <a:rPr sz="1800" spc="5" dirty="0">
                <a:latin typeface="Calibri"/>
                <a:cs typeface="Calibri"/>
              </a:rPr>
              <a:t>we </a:t>
            </a:r>
            <a:r>
              <a:rPr sz="1800" spc="-15" dirty="0">
                <a:latin typeface="Calibri"/>
                <a:cs typeface="Calibri"/>
              </a:rPr>
              <a:t>have to </a:t>
            </a:r>
            <a:r>
              <a:rPr sz="1800" spc="-10" dirty="0">
                <a:latin typeface="Calibri"/>
                <a:cs typeface="Calibri"/>
              </a:rPr>
              <a:t>fail </a:t>
            </a:r>
            <a:r>
              <a:rPr sz="1800" spc="-5" dirty="0">
                <a:latin typeface="Calibri"/>
                <a:cs typeface="Calibri"/>
              </a:rPr>
              <a:t>one </a:t>
            </a:r>
            <a:r>
              <a:rPr sz="1800" spc="5" dirty="0">
                <a:latin typeface="Calibri"/>
                <a:cs typeface="Calibri"/>
              </a:rPr>
              <a:t>of </a:t>
            </a:r>
            <a:r>
              <a:rPr sz="1800" dirty="0">
                <a:latin typeface="Calibri"/>
                <a:cs typeface="Calibri"/>
              </a:rPr>
              <a:t>the </a:t>
            </a:r>
            <a:r>
              <a:rPr sz="1800" spc="-10" dirty="0">
                <a:latin typeface="Calibri"/>
                <a:cs typeface="Calibri"/>
              </a:rPr>
              <a:t>four </a:t>
            </a:r>
            <a:r>
              <a:rPr sz="1800" spc="-5" dirty="0">
                <a:latin typeface="Calibri"/>
                <a:cs typeface="Calibri"/>
              </a:rPr>
              <a:t> conditions </a:t>
            </a:r>
            <a:r>
              <a:rPr sz="1800" spc="-10" dirty="0">
                <a:latin typeface="Calibri"/>
                <a:cs typeface="Calibri"/>
              </a:rPr>
              <a:t>but </a:t>
            </a:r>
            <a:r>
              <a:rPr sz="1800" spc="-5" dirty="0">
                <a:latin typeface="Calibri"/>
                <a:cs typeface="Calibri"/>
              </a:rPr>
              <a:t>there </a:t>
            </a:r>
            <a:r>
              <a:rPr sz="1800" dirty="0">
                <a:latin typeface="Calibri"/>
                <a:cs typeface="Calibri"/>
              </a:rPr>
              <a:t>can </a:t>
            </a:r>
            <a:r>
              <a:rPr sz="1800" spc="5" dirty="0">
                <a:latin typeface="Calibri"/>
                <a:cs typeface="Calibri"/>
              </a:rPr>
              <a:t>be </a:t>
            </a:r>
            <a:r>
              <a:rPr sz="1800" dirty="0">
                <a:latin typeface="Calibri"/>
                <a:cs typeface="Calibri"/>
              </a:rPr>
              <a:t>a big </a:t>
            </a:r>
            <a:r>
              <a:rPr sz="1800" spc="-10" dirty="0">
                <a:latin typeface="Calibri"/>
                <a:cs typeface="Calibri"/>
              </a:rPr>
              <a:t>argument </a:t>
            </a:r>
            <a:r>
              <a:rPr sz="1800" spc="15" dirty="0">
                <a:latin typeface="Calibri"/>
                <a:cs typeface="Calibri"/>
              </a:rPr>
              <a:t>on </a:t>
            </a:r>
            <a:r>
              <a:rPr sz="1800" dirty="0">
                <a:latin typeface="Calibri"/>
                <a:cs typeface="Calibri"/>
              </a:rPr>
              <a:t>its </a:t>
            </a:r>
            <a:r>
              <a:rPr sz="1800" spc="-10" dirty="0">
                <a:latin typeface="Calibri"/>
                <a:cs typeface="Calibri"/>
              </a:rPr>
              <a:t>physical </a:t>
            </a:r>
            <a:r>
              <a:rPr sz="1800" spc="-5" dirty="0">
                <a:latin typeface="Calibri"/>
                <a:cs typeface="Calibri"/>
              </a:rPr>
              <a:t>implementation in </a:t>
            </a:r>
            <a:r>
              <a:rPr sz="1800" dirty="0">
                <a:latin typeface="Calibri"/>
                <a:cs typeface="Calibri"/>
              </a:rPr>
              <a:t>the </a:t>
            </a:r>
            <a:r>
              <a:rPr sz="1800" spc="5" dirty="0">
                <a:latin typeface="Calibri"/>
                <a:cs typeface="Calibri"/>
              </a:rPr>
              <a:t> </a:t>
            </a:r>
            <a:r>
              <a:rPr sz="1800" spc="-20" dirty="0">
                <a:latin typeface="Calibri"/>
                <a:cs typeface="Calibri"/>
              </a:rPr>
              <a:t>system.</a:t>
            </a:r>
            <a:endParaRPr sz="1800">
              <a:latin typeface="Calibri"/>
              <a:cs typeface="Calibri"/>
            </a:endParaRPr>
          </a:p>
          <a:p>
            <a:pPr marL="64769" algn="just">
              <a:lnSpc>
                <a:spcPct val="100000"/>
              </a:lnSpc>
              <a:spcBef>
                <a:spcPts val="5"/>
              </a:spcBef>
            </a:pPr>
            <a:r>
              <a:rPr sz="1800" spc="-35" dirty="0">
                <a:latin typeface="Calibri"/>
                <a:cs typeface="Calibri"/>
              </a:rPr>
              <a:t>We</a:t>
            </a:r>
            <a:r>
              <a:rPr sz="1800" spc="10" dirty="0">
                <a:latin typeface="Calibri"/>
                <a:cs typeface="Calibri"/>
              </a:rPr>
              <a:t> </a:t>
            </a:r>
            <a:r>
              <a:rPr sz="1800" spc="-5" dirty="0">
                <a:latin typeface="Calibri"/>
                <a:cs typeface="Calibri"/>
              </a:rPr>
              <a:t>will</a:t>
            </a:r>
            <a:r>
              <a:rPr sz="1800" spc="-15" dirty="0">
                <a:latin typeface="Calibri"/>
                <a:cs typeface="Calibri"/>
              </a:rPr>
              <a:t> </a:t>
            </a:r>
            <a:r>
              <a:rPr sz="1800" spc="-10" dirty="0">
                <a:latin typeface="Calibri"/>
                <a:cs typeface="Calibri"/>
              </a:rPr>
              <a:t>discuss</a:t>
            </a:r>
            <a:r>
              <a:rPr sz="1800" spc="35" dirty="0">
                <a:latin typeface="Calibri"/>
                <a:cs typeface="Calibri"/>
              </a:rPr>
              <a:t> </a:t>
            </a:r>
            <a:r>
              <a:rPr sz="1800" spc="-5" dirty="0">
                <a:latin typeface="Calibri"/>
                <a:cs typeface="Calibri"/>
              </a:rPr>
              <a:t>it</a:t>
            </a:r>
            <a:r>
              <a:rPr sz="1800" spc="-10" dirty="0">
                <a:latin typeface="Calibri"/>
                <a:cs typeface="Calibri"/>
              </a:rPr>
              <a:t> </a:t>
            </a:r>
            <a:r>
              <a:rPr sz="1800" spc="-15" dirty="0">
                <a:latin typeface="Calibri"/>
                <a:cs typeface="Calibri"/>
              </a:rPr>
              <a:t>later</a:t>
            </a:r>
            <a:r>
              <a:rPr sz="1800" spc="35" dirty="0">
                <a:latin typeface="Calibri"/>
                <a:cs typeface="Calibri"/>
              </a:rPr>
              <a:t> </a:t>
            </a:r>
            <a:r>
              <a:rPr sz="1800" spc="-5" dirty="0">
                <a:latin typeface="Calibri"/>
                <a:cs typeface="Calibri"/>
              </a:rPr>
              <a:t>in</a:t>
            </a:r>
            <a:r>
              <a:rPr sz="1800" spc="10" dirty="0">
                <a:latin typeface="Calibri"/>
                <a:cs typeface="Calibri"/>
              </a:rPr>
              <a:t> </a:t>
            </a:r>
            <a:r>
              <a:rPr sz="1800" spc="-10" dirty="0">
                <a:latin typeface="Calibri"/>
                <a:cs typeface="Calibri"/>
              </a:rPr>
              <a:t>detail.</a:t>
            </a:r>
            <a:endParaRPr sz="1800">
              <a:latin typeface="Calibri"/>
              <a:cs typeface="Calibri"/>
            </a:endParaRPr>
          </a:p>
          <a:p>
            <a:pPr marL="290195" indent="-226060" algn="just">
              <a:lnSpc>
                <a:spcPct val="100000"/>
              </a:lnSpc>
              <a:buAutoNum type="arabicPeriod" startAt="3"/>
              <a:tabLst>
                <a:tab pos="290830" algn="l"/>
              </a:tabLst>
            </a:pPr>
            <a:r>
              <a:rPr sz="1800" spc="-5" dirty="0">
                <a:solidFill>
                  <a:srgbClr val="FF0000"/>
                </a:solidFill>
                <a:latin typeface="Calibri"/>
                <a:cs typeface="Calibri"/>
              </a:rPr>
              <a:t>Deadlock</a:t>
            </a:r>
            <a:r>
              <a:rPr sz="1800" spc="-10" dirty="0">
                <a:solidFill>
                  <a:srgbClr val="FF0000"/>
                </a:solidFill>
                <a:latin typeface="Calibri"/>
                <a:cs typeface="Calibri"/>
              </a:rPr>
              <a:t> avoidance</a:t>
            </a:r>
            <a:endParaRPr sz="1800">
              <a:latin typeface="Calibri"/>
              <a:cs typeface="Calibri"/>
            </a:endParaRPr>
          </a:p>
          <a:p>
            <a:pPr marL="64769" marR="111125" algn="just">
              <a:lnSpc>
                <a:spcPct val="100000"/>
              </a:lnSpc>
            </a:pPr>
            <a:r>
              <a:rPr sz="1800" dirty="0">
                <a:latin typeface="Calibri"/>
                <a:cs typeface="Calibri"/>
              </a:rPr>
              <a:t>In deadlock </a:t>
            </a:r>
            <a:r>
              <a:rPr sz="1800" spc="-10" dirty="0">
                <a:latin typeface="Calibri"/>
                <a:cs typeface="Calibri"/>
              </a:rPr>
              <a:t>avoidance, </a:t>
            </a:r>
            <a:r>
              <a:rPr sz="1800" dirty="0">
                <a:latin typeface="Calibri"/>
                <a:cs typeface="Calibri"/>
              </a:rPr>
              <a:t>the </a:t>
            </a:r>
            <a:r>
              <a:rPr sz="1800" spc="-10" dirty="0">
                <a:latin typeface="Calibri"/>
                <a:cs typeface="Calibri"/>
              </a:rPr>
              <a:t>operating </a:t>
            </a:r>
            <a:r>
              <a:rPr sz="1800" spc="-20" dirty="0">
                <a:latin typeface="Calibri"/>
                <a:cs typeface="Calibri"/>
              </a:rPr>
              <a:t>system </a:t>
            </a:r>
            <a:r>
              <a:rPr sz="1800" spc="-5" dirty="0">
                <a:latin typeface="Calibri"/>
                <a:cs typeface="Calibri"/>
              </a:rPr>
              <a:t>checks </a:t>
            </a:r>
            <a:r>
              <a:rPr sz="1800" dirty="0">
                <a:latin typeface="Calibri"/>
                <a:cs typeface="Calibri"/>
              </a:rPr>
              <a:t>whether the </a:t>
            </a:r>
            <a:r>
              <a:rPr sz="1800" spc="-20" dirty="0">
                <a:latin typeface="Calibri"/>
                <a:cs typeface="Calibri"/>
              </a:rPr>
              <a:t>system </a:t>
            </a:r>
            <a:r>
              <a:rPr sz="1800" spc="-5" dirty="0">
                <a:latin typeface="Calibri"/>
                <a:cs typeface="Calibri"/>
              </a:rPr>
              <a:t>is in </a:t>
            </a:r>
            <a:r>
              <a:rPr sz="1800" spc="-15" dirty="0">
                <a:latin typeface="Calibri"/>
                <a:cs typeface="Calibri"/>
              </a:rPr>
              <a:t>safe </a:t>
            </a:r>
            <a:r>
              <a:rPr sz="1800" spc="-10" dirty="0">
                <a:latin typeface="Calibri"/>
                <a:cs typeface="Calibri"/>
              </a:rPr>
              <a:t> </a:t>
            </a:r>
            <a:r>
              <a:rPr sz="1800" spc="-25" dirty="0">
                <a:latin typeface="Calibri"/>
                <a:cs typeface="Calibri"/>
              </a:rPr>
              <a:t>state </a:t>
            </a:r>
            <a:r>
              <a:rPr sz="1800" dirty="0">
                <a:latin typeface="Calibri"/>
                <a:cs typeface="Calibri"/>
              </a:rPr>
              <a:t>or </a:t>
            </a:r>
            <a:r>
              <a:rPr sz="1800" spc="-5" dirty="0">
                <a:latin typeface="Calibri"/>
                <a:cs typeface="Calibri"/>
              </a:rPr>
              <a:t>in </a:t>
            </a:r>
            <a:r>
              <a:rPr sz="1800" spc="-10" dirty="0">
                <a:latin typeface="Calibri"/>
                <a:cs typeface="Calibri"/>
              </a:rPr>
              <a:t>unsafe </a:t>
            </a:r>
            <a:r>
              <a:rPr sz="1800" spc="-20" dirty="0">
                <a:latin typeface="Calibri"/>
                <a:cs typeface="Calibri"/>
              </a:rPr>
              <a:t>state </a:t>
            </a:r>
            <a:r>
              <a:rPr sz="1800" spc="-15" dirty="0">
                <a:latin typeface="Calibri"/>
                <a:cs typeface="Calibri"/>
              </a:rPr>
              <a:t>at </a:t>
            </a:r>
            <a:r>
              <a:rPr sz="1800" spc="-5" dirty="0">
                <a:latin typeface="Calibri"/>
                <a:cs typeface="Calibri"/>
              </a:rPr>
              <a:t>every </a:t>
            </a:r>
            <a:r>
              <a:rPr sz="1800" spc="-15" dirty="0">
                <a:latin typeface="Calibri"/>
                <a:cs typeface="Calibri"/>
              </a:rPr>
              <a:t>step </a:t>
            </a:r>
            <a:r>
              <a:rPr sz="1800" spc="-5" dirty="0">
                <a:latin typeface="Calibri"/>
                <a:cs typeface="Calibri"/>
              </a:rPr>
              <a:t>which </a:t>
            </a:r>
            <a:r>
              <a:rPr sz="1800" dirty="0">
                <a:latin typeface="Calibri"/>
                <a:cs typeface="Calibri"/>
              </a:rPr>
              <a:t>the </a:t>
            </a:r>
            <a:r>
              <a:rPr sz="1800" spc="-10" dirty="0">
                <a:latin typeface="Calibri"/>
                <a:cs typeface="Calibri"/>
              </a:rPr>
              <a:t>operating </a:t>
            </a:r>
            <a:r>
              <a:rPr sz="1800" spc="-20" dirty="0">
                <a:latin typeface="Calibri"/>
                <a:cs typeface="Calibri"/>
              </a:rPr>
              <a:t>system </a:t>
            </a:r>
            <a:r>
              <a:rPr sz="1800" spc="-10" dirty="0">
                <a:latin typeface="Calibri"/>
                <a:cs typeface="Calibri"/>
              </a:rPr>
              <a:t>performs. </a:t>
            </a:r>
            <a:r>
              <a:rPr sz="1800" spc="-5" dirty="0">
                <a:latin typeface="Calibri"/>
                <a:cs typeface="Calibri"/>
              </a:rPr>
              <a:t>The </a:t>
            </a:r>
            <a:r>
              <a:rPr sz="1800" dirty="0">
                <a:latin typeface="Calibri"/>
                <a:cs typeface="Calibri"/>
              </a:rPr>
              <a:t> </a:t>
            </a:r>
            <a:r>
              <a:rPr sz="1800" spc="-10" dirty="0">
                <a:latin typeface="Calibri"/>
                <a:cs typeface="Calibri"/>
              </a:rPr>
              <a:t>process </a:t>
            </a:r>
            <a:r>
              <a:rPr sz="1800" spc="-5" dirty="0">
                <a:latin typeface="Calibri"/>
                <a:cs typeface="Calibri"/>
              </a:rPr>
              <a:t>continues until </a:t>
            </a:r>
            <a:r>
              <a:rPr sz="1800" dirty="0">
                <a:latin typeface="Calibri"/>
                <a:cs typeface="Calibri"/>
              </a:rPr>
              <a:t>the </a:t>
            </a:r>
            <a:r>
              <a:rPr sz="1800" spc="-15" dirty="0">
                <a:latin typeface="Calibri"/>
                <a:cs typeface="Calibri"/>
              </a:rPr>
              <a:t>system </a:t>
            </a:r>
            <a:r>
              <a:rPr sz="1800" spc="-5" dirty="0">
                <a:latin typeface="Calibri"/>
                <a:cs typeface="Calibri"/>
              </a:rPr>
              <a:t>is in </a:t>
            </a:r>
            <a:r>
              <a:rPr sz="1800" spc="-15" dirty="0">
                <a:latin typeface="Calibri"/>
                <a:cs typeface="Calibri"/>
              </a:rPr>
              <a:t>safe </a:t>
            </a:r>
            <a:r>
              <a:rPr sz="1800" spc="-20" dirty="0">
                <a:latin typeface="Calibri"/>
                <a:cs typeface="Calibri"/>
              </a:rPr>
              <a:t>state. </a:t>
            </a:r>
            <a:r>
              <a:rPr sz="1800" spc="5" dirty="0">
                <a:latin typeface="Calibri"/>
                <a:cs typeface="Calibri"/>
              </a:rPr>
              <a:t>Once </a:t>
            </a:r>
            <a:r>
              <a:rPr sz="1800" dirty="0">
                <a:latin typeface="Calibri"/>
                <a:cs typeface="Calibri"/>
              </a:rPr>
              <a:t>the </a:t>
            </a:r>
            <a:r>
              <a:rPr sz="1800" spc="-20" dirty="0">
                <a:latin typeface="Calibri"/>
                <a:cs typeface="Calibri"/>
              </a:rPr>
              <a:t>system </a:t>
            </a:r>
            <a:r>
              <a:rPr sz="1800" spc="-5" dirty="0">
                <a:latin typeface="Calibri"/>
                <a:cs typeface="Calibri"/>
              </a:rPr>
              <a:t>moves </a:t>
            </a:r>
            <a:r>
              <a:rPr sz="1800" spc="-25" dirty="0">
                <a:latin typeface="Calibri"/>
                <a:cs typeface="Calibri"/>
              </a:rPr>
              <a:t>to </a:t>
            </a:r>
            <a:r>
              <a:rPr sz="1800" spc="-20" dirty="0">
                <a:latin typeface="Calibri"/>
                <a:cs typeface="Calibri"/>
              </a:rPr>
              <a:t> </a:t>
            </a:r>
            <a:r>
              <a:rPr sz="1800" spc="-15" dirty="0">
                <a:latin typeface="Calibri"/>
                <a:cs typeface="Calibri"/>
              </a:rPr>
              <a:t>unsafe</a:t>
            </a:r>
            <a:r>
              <a:rPr sz="1800" spc="35" dirty="0">
                <a:latin typeface="Calibri"/>
                <a:cs typeface="Calibri"/>
              </a:rPr>
              <a:t> </a:t>
            </a:r>
            <a:r>
              <a:rPr sz="1800" spc="-25" dirty="0">
                <a:latin typeface="Calibri"/>
                <a:cs typeface="Calibri"/>
              </a:rPr>
              <a:t>state,</a:t>
            </a:r>
            <a:r>
              <a:rPr sz="1800" spc="25" dirty="0">
                <a:latin typeface="Calibri"/>
                <a:cs typeface="Calibri"/>
              </a:rPr>
              <a:t> </a:t>
            </a:r>
            <a:r>
              <a:rPr sz="1800" spc="-5" dirty="0">
                <a:latin typeface="Calibri"/>
                <a:cs typeface="Calibri"/>
              </a:rPr>
              <a:t>the</a:t>
            </a:r>
            <a:r>
              <a:rPr sz="1800" spc="10" dirty="0">
                <a:latin typeface="Calibri"/>
                <a:cs typeface="Calibri"/>
              </a:rPr>
              <a:t> </a:t>
            </a:r>
            <a:r>
              <a:rPr sz="1800" dirty="0">
                <a:latin typeface="Calibri"/>
                <a:cs typeface="Calibri"/>
              </a:rPr>
              <a:t>OS</a:t>
            </a:r>
            <a:r>
              <a:rPr sz="1800" spc="-15" dirty="0">
                <a:latin typeface="Calibri"/>
                <a:cs typeface="Calibri"/>
              </a:rPr>
              <a:t> </a:t>
            </a:r>
            <a:r>
              <a:rPr sz="1800" spc="-5" dirty="0">
                <a:latin typeface="Calibri"/>
                <a:cs typeface="Calibri"/>
              </a:rPr>
              <a:t>has</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backtrack</a:t>
            </a:r>
            <a:r>
              <a:rPr sz="1800" dirty="0">
                <a:latin typeface="Calibri"/>
                <a:cs typeface="Calibri"/>
              </a:rPr>
              <a:t> </a:t>
            </a:r>
            <a:r>
              <a:rPr sz="1800" spc="-5" dirty="0">
                <a:latin typeface="Calibri"/>
                <a:cs typeface="Calibri"/>
              </a:rPr>
              <a:t>one</a:t>
            </a:r>
            <a:r>
              <a:rPr sz="1800" spc="15" dirty="0">
                <a:latin typeface="Calibri"/>
                <a:cs typeface="Calibri"/>
              </a:rPr>
              <a:t> </a:t>
            </a:r>
            <a:r>
              <a:rPr sz="1800" spc="-20" dirty="0">
                <a:latin typeface="Calibri"/>
                <a:cs typeface="Calibri"/>
              </a:rPr>
              <a:t>step.</a:t>
            </a:r>
            <a:endParaRPr sz="1800">
              <a:latin typeface="Calibri"/>
              <a:cs typeface="Calibri"/>
            </a:endParaRPr>
          </a:p>
          <a:p>
            <a:pPr marL="64769" marR="112395" algn="just">
              <a:lnSpc>
                <a:spcPct val="100000"/>
              </a:lnSpc>
              <a:spcBef>
                <a:spcPts val="5"/>
              </a:spcBef>
            </a:pPr>
            <a:r>
              <a:rPr sz="1800" dirty="0">
                <a:latin typeface="Calibri"/>
                <a:cs typeface="Calibri"/>
              </a:rPr>
              <a:t>In </a:t>
            </a:r>
            <a:r>
              <a:rPr sz="1800" spc="-5" dirty="0">
                <a:latin typeface="Calibri"/>
                <a:cs typeface="Calibri"/>
              </a:rPr>
              <a:t>simple </a:t>
            </a:r>
            <a:r>
              <a:rPr sz="1800" spc="-10" dirty="0">
                <a:latin typeface="Calibri"/>
                <a:cs typeface="Calibri"/>
              </a:rPr>
              <a:t>words, </a:t>
            </a:r>
            <a:r>
              <a:rPr sz="1800" spc="-5" dirty="0">
                <a:latin typeface="Calibri"/>
                <a:cs typeface="Calibri"/>
              </a:rPr>
              <a:t>The </a:t>
            </a:r>
            <a:r>
              <a:rPr sz="1800" spc="5" dirty="0">
                <a:latin typeface="Calibri"/>
                <a:cs typeface="Calibri"/>
              </a:rPr>
              <a:t>OS </a:t>
            </a:r>
            <a:r>
              <a:rPr sz="1800" spc="-10" dirty="0">
                <a:latin typeface="Calibri"/>
                <a:cs typeface="Calibri"/>
              </a:rPr>
              <a:t>reviews </a:t>
            </a:r>
            <a:r>
              <a:rPr sz="1800" spc="-5" dirty="0">
                <a:latin typeface="Calibri"/>
                <a:cs typeface="Calibri"/>
              </a:rPr>
              <a:t>each </a:t>
            </a:r>
            <a:r>
              <a:rPr sz="1800" spc="-10" dirty="0">
                <a:latin typeface="Calibri"/>
                <a:cs typeface="Calibri"/>
              </a:rPr>
              <a:t>allocation </a:t>
            </a:r>
            <a:r>
              <a:rPr sz="1800" spc="-5" dirty="0">
                <a:latin typeface="Calibri"/>
                <a:cs typeface="Calibri"/>
              </a:rPr>
              <a:t>so </a:t>
            </a:r>
            <a:r>
              <a:rPr sz="1800" spc="-10" dirty="0">
                <a:latin typeface="Calibri"/>
                <a:cs typeface="Calibri"/>
              </a:rPr>
              <a:t>that </a:t>
            </a:r>
            <a:r>
              <a:rPr sz="1800" dirty="0">
                <a:latin typeface="Calibri"/>
                <a:cs typeface="Calibri"/>
              </a:rPr>
              <a:t>the </a:t>
            </a:r>
            <a:r>
              <a:rPr sz="1800" spc="-5" dirty="0">
                <a:latin typeface="Calibri"/>
                <a:cs typeface="Calibri"/>
              </a:rPr>
              <a:t>allocation doesn't </a:t>
            </a:r>
            <a:r>
              <a:rPr sz="1800" dirty="0">
                <a:latin typeface="Calibri"/>
                <a:cs typeface="Calibri"/>
              </a:rPr>
              <a:t> </a:t>
            </a:r>
            <a:r>
              <a:rPr sz="1800" spc="-10" dirty="0">
                <a:latin typeface="Calibri"/>
                <a:cs typeface="Calibri"/>
              </a:rPr>
              <a:t>cause</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deadlock</a:t>
            </a:r>
            <a:r>
              <a:rPr sz="1800" spc="2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system.</a:t>
            </a:r>
            <a:endParaRPr sz="1800">
              <a:latin typeface="Calibri"/>
              <a:cs typeface="Calibri"/>
            </a:endParaRPr>
          </a:p>
          <a:p>
            <a:pPr>
              <a:lnSpc>
                <a:spcPct val="100000"/>
              </a:lnSpc>
              <a:spcBef>
                <a:spcPts val="40"/>
              </a:spcBef>
            </a:pPr>
            <a:endParaRPr sz="1500">
              <a:latin typeface="Calibri"/>
              <a:cs typeface="Calibri"/>
            </a:endParaRPr>
          </a:p>
          <a:p>
            <a:pPr marL="238125" indent="-226060" algn="just">
              <a:lnSpc>
                <a:spcPct val="100000"/>
              </a:lnSpc>
              <a:buAutoNum type="arabicPeriod" startAt="4"/>
              <a:tabLst>
                <a:tab pos="238760" algn="l"/>
              </a:tabLst>
            </a:pPr>
            <a:r>
              <a:rPr sz="1800" spc="-5" dirty="0">
                <a:solidFill>
                  <a:srgbClr val="FF0000"/>
                </a:solidFill>
                <a:latin typeface="Calibri"/>
                <a:cs typeface="Calibri"/>
              </a:rPr>
              <a:t>Deadlock</a:t>
            </a:r>
            <a:r>
              <a:rPr sz="1800" spc="20" dirty="0">
                <a:solidFill>
                  <a:srgbClr val="FF0000"/>
                </a:solidFill>
                <a:latin typeface="Calibri"/>
                <a:cs typeface="Calibri"/>
              </a:rPr>
              <a:t> </a:t>
            </a:r>
            <a:r>
              <a:rPr sz="1800" spc="-10" dirty="0">
                <a:solidFill>
                  <a:srgbClr val="FF0000"/>
                </a:solidFill>
                <a:latin typeface="Calibri"/>
                <a:cs typeface="Calibri"/>
              </a:rPr>
              <a:t>detection</a:t>
            </a:r>
            <a:r>
              <a:rPr sz="1800" spc="40" dirty="0">
                <a:solidFill>
                  <a:srgbClr val="FF0000"/>
                </a:solidFill>
                <a:latin typeface="Calibri"/>
                <a:cs typeface="Calibri"/>
              </a:rPr>
              <a:t> </a:t>
            </a:r>
            <a:r>
              <a:rPr sz="1800" dirty="0">
                <a:solidFill>
                  <a:srgbClr val="FF0000"/>
                </a:solidFill>
                <a:latin typeface="Calibri"/>
                <a:cs typeface="Calibri"/>
              </a:rPr>
              <a:t>and</a:t>
            </a:r>
            <a:r>
              <a:rPr sz="1800" spc="5" dirty="0">
                <a:solidFill>
                  <a:srgbClr val="FF0000"/>
                </a:solidFill>
                <a:latin typeface="Calibri"/>
                <a:cs typeface="Calibri"/>
              </a:rPr>
              <a:t> </a:t>
            </a:r>
            <a:r>
              <a:rPr sz="1800" spc="-15" dirty="0">
                <a:solidFill>
                  <a:srgbClr val="FF0000"/>
                </a:solidFill>
                <a:latin typeface="Calibri"/>
                <a:cs typeface="Calibri"/>
              </a:rPr>
              <a:t>recovery</a:t>
            </a:r>
            <a:endParaRPr sz="1800">
              <a:latin typeface="Calibri"/>
              <a:cs typeface="Calibri"/>
            </a:endParaRPr>
          </a:p>
          <a:p>
            <a:pPr marL="12700" marR="5080" algn="just">
              <a:lnSpc>
                <a:spcPct val="100000"/>
              </a:lnSpc>
            </a:pPr>
            <a:r>
              <a:rPr sz="1800" spc="-5" dirty="0">
                <a:latin typeface="Calibri"/>
                <a:cs typeface="Calibri"/>
              </a:rPr>
              <a:t>This</a:t>
            </a:r>
            <a:r>
              <a:rPr sz="1800" dirty="0">
                <a:latin typeface="Calibri"/>
                <a:cs typeface="Calibri"/>
              </a:rPr>
              <a:t> </a:t>
            </a:r>
            <a:r>
              <a:rPr sz="1800" spc="-5" dirty="0">
                <a:latin typeface="Calibri"/>
                <a:cs typeface="Calibri"/>
              </a:rPr>
              <a:t>approach</a:t>
            </a:r>
            <a:r>
              <a:rPr sz="1800" dirty="0">
                <a:latin typeface="Calibri"/>
                <a:cs typeface="Calibri"/>
              </a:rPr>
              <a:t> let</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processes</a:t>
            </a:r>
            <a:r>
              <a:rPr sz="1800" dirty="0">
                <a:latin typeface="Calibri"/>
                <a:cs typeface="Calibri"/>
              </a:rPr>
              <a:t> </a:t>
            </a:r>
            <a:r>
              <a:rPr sz="1800" spc="-10" dirty="0">
                <a:latin typeface="Calibri"/>
                <a:cs typeface="Calibri"/>
              </a:rPr>
              <a:t>fall</a:t>
            </a:r>
            <a:r>
              <a:rPr sz="1800" spc="-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deadlock</a:t>
            </a:r>
            <a:r>
              <a:rPr sz="1800" dirty="0">
                <a:latin typeface="Calibri"/>
                <a:cs typeface="Calibri"/>
              </a:rPr>
              <a:t> and</a:t>
            </a:r>
            <a:r>
              <a:rPr sz="1800" spc="5"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periodically</a:t>
            </a:r>
            <a:r>
              <a:rPr sz="1800" spc="395" dirty="0">
                <a:latin typeface="Calibri"/>
                <a:cs typeface="Calibri"/>
              </a:rPr>
              <a:t> </a:t>
            </a:r>
            <a:r>
              <a:rPr sz="1800" dirty="0">
                <a:latin typeface="Calibri"/>
                <a:cs typeface="Calibri"/>
              </a:rPr>
              <a:t>check </a:t>
            </a:r>
            <a:r>
              <a:rPr sz="1800" spc="5" dirty="0">
                <a:latin typeface="Calibri"/>
                <a:cs typeface="Calibri"/>
              </a:rPr>
              <a:t> </a:t>
            </a:r>
            <a:r>
              <a:rPr sz="1800" spc="-10" dirty="0">
                <a:latin typeface="Calibri"/>
                <a:cs typeface="Calibri"/>
              </a:rPr>
              <a:t>whether</a:t>
            </a:r>
            <a:r>
              <a:rPr sz="1800" spc="385" dirty="0">
                <a:latin typeface="Calibri"/>
                <a:cs typeface="Calibri"/>
              </a:rPr>
              <a:t> </a:t>
            </a:r>
            <a:r>
              <a:rPr sz="1800" spc="-5" dirty="0">
                <a:latin typeface="Calibri"/>
                <a:cs typeface="Calibri"/>
              </a:rPr>
              <a:t>deadlock </a:t>
            </a:r>
            <a:r>
              <a:rPr sz="1800" dirty="0">
                <a:latin typeface="Calibri"/>
                <a:cs typeface="Calibri"/>
              </a:rPr>
              <a:t>occur </a:t>
            </a:r>
            <a:r>
              <a:rPr sz="1800" spc="-5" dirty="0">
                <a:latin typeface="Calibri"/>
                <a:cs typeface="Calibri"/>
              </a:rPr>
              <a:t>in the </a:t>
            </a:r>
            <a:r>
              <a:rPr sz="1800" spc="-20" dirty="0">
                <a:latin typeface="Calibri"/>
                <a:cs typeface="Calibri"/>
              </a:rPr>
              <a:t>system</a:t>
            </a:r>
            <a:r>
              <a:rPr sz="1800" spc="365" dirty="0">
                <a:latin typeface="Calibri"/>
                <a:cs typeface="Calibri"/>
              </a:rPr>
              <a:t> </a:t>
            </a:r>
            <a:r>
              <a:rPr sz="1800" spc="5" dirty="0">
                <a:latin typeface="Calibri"/>
                <a:cs typeface="Calibri"/>
              </a:rPr>
              <a:t>or </a:t>
            </a:r>
            <a:r>
              <a:rPr sz="1800" spc="-5" dirty="0">
                <a:latin typeface="Calibri"/>
                <a:cs typeface="Calibri"/>
              </a:rPr>
              <a:t>not. </a:t>
            </a:r>
            <a:r>
              <a:rPr sz="1800" dirty="0">
                <a:latin typeface="Calibri"/>
                <a:cs typeface="Calibri"/>
              </a:rPr>
              <a:t>If </a:t>
            </a:r>
            <a:r>
              <a:rPr sz="1800" spc="-5" dirty="0">
                <a:latin typeface="Calibri"/>
                <a:cs typeface="Calibri"/>
              </a:rPr>
              <a:t>it </a:t>
            </a:r>
            <a:r>
              <a:rPr sz="1800" spc="-10" dirty="0">
                <a:latin typeface="Calibri"/>
                <a:cs typeface="Calibri"/>
              </a:rPr>
              <a:t>occurs then </a:t>
            </a:r>
            <a:r>
              <a:rPr sz="1800" spc="-5" dirty="0">
                <a:latin typeface="Calibri"/>
                <a:cs typeface="Calibri"/>
              </a:rPr>
              <a:t>it</a:t>
            </a:r>
            <a:r>
              <a:rPr sz="1800" spc="400" dirty="0">
                <a:latin typeface="Calibri"/>
                <a:cs typeface="Calibri"/>
              </a:rPr>
              <a:t> </a:t>
            </a:r>
            <a:r>
              <a:rPr sz="1800" spc="-5" dirty="0">
                <a:latin typeface="Calibri"/>
                <a:cs typeface="Calibri"/>
              </a:rPr>
              <a:t>applies some </a:t>
            </a:r>
            <a:r>
              <a:rPr sz="1800" spc="10" dirty="0">
                <a:latin typeface="Calibri"/>
                <a:cs typeface="Calibri"/>
              </a:rPr>
              <a:t>of </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recovery</a:t>
            </a:r>
            <a:r>
              <a:rPr sz="1800" spc="10" dirty="0">
                <a:latin typeface="Calibri"/>
                <a:cs typeface="Calibri"/>
              </a:rPr>
              <a:t> </a:t>
            </a:r>
            <a:r>
              <a:rPr sz="1800" spc="-5" dirty="0">
                <a:latin typeface="Calibri"/>
                <a:cs typeface="Calibri"/>
              </a:rPr>
              <a:t>methods</a:t>
            </a:r>
            <a:r>
              <a:rPr sz="1800" spc="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25" dirty="0">
                <a:latin typeface="Calibri"/>
                <a:cs typeface="Calibri"/>
              </a:rPr>
              <a:t>system</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get</a:t>
            </a:r>
            <a:r>
              <a:rPr sz="1800" spc="20" dirty="0">
                <a:latin typeface="Calibri"/>
                <a:cs typeface="Calibri"/>
              </a:rPr>
              <a:t> </a:t>
            </a:r>
            <a:r>
              <a:rPr sz="1800" spc="-5" dirty="0">
                <a:latin typeface="Calibri"/>
                <a:cs typeface="Calibri"/>
              </a:rPr>
              <a:t>rid</a:t>
            </a:r>
            <a:r>
              <a:rPr sz="1800" spc="10" dirty="0">
                <a:latin typeface="Calibri"/>
                <a:cs typeface="Calibri"/>
              </a:rPr>
              <a:t> </a:t>
            </a:r>
            <a:r>
              <a:rPr sz="1800" dirty="0">
                <a:latin typeface="Calibri"/>
                <a:cs typeface="Calibri"/>
              </a:rPr>
              <a:t>of </a:t>
            </a:r>
            <a:r>
              <a:rPr sz="1800" spc="-5" dirty="0">
                <a:latin typeface="Calibri"/>
                <a:cs typeface="Calibri"/>
              </a:rPr>
              <a:t>deadlock.</a:t>
            </a:r>
            <a:endParaRPr sz="1800">
              <a:latin typeface="Calibri"/>
              <a:cs typeface="Calibri"/>
            </a:endParaRPr>
          </a:p>
          <a:p>
            <a:pPr marL="12700" marR="8890" algn="just">
              <a:lnSpc>
                <a:spcPct val="100000"/>
              </a:lnSpc>
              <a:spcBef>
                <a:spcPts val="5"/>
              </a:spcBef>
            </a:pPr>
            <a:r>
              <a:rPr sz="1800" spc="-35" dirty="0">
                <a:latin typeface="Calibri"/>
                <a:cs typeface="Calibri"/>
              </a:rPr>
              <a:t>We </a:t>
            </a:r>
            <a:r>
              <a:rPr sz="1800" spc="-5" dirty="0">
                <a:latin typeface="Calibri"/>
                <a:cs typeface="Calibri"/>
              </a:rPr>
              <a:t>will discuss deadlock detection and </a:t>
            </a:r>
            <a:r>
              <a:rPr sz="1800" spc="-10" dirty="0">
                <a:latin typeface="Calibri"/>
                <a:cs typeface="Calibri"/>
              </a:rPr>
              <a:t>recovery later </a:t>
            </a:r>
            <a:r>
              <a:rPr sz="1800" spc="5" dirty="0">
                <a:latin typeface="Calibri"/>
                <a:cs typeface="Calibri"/>
              </a:rPr>
              <a:t>in </a:t>
            </a:r>
            <a:r>
              <a:rPr sz="1800" spc="-5" dirty="0">
                <a:latin typeface="Calibri"/>
                <a:cs typeface="Calibri"/>
              </a:rPr>
              <a:t>more detail </a:t>
            </a:r>
            <a:r>
              <a:rPr sz="1800" dirty="0">
                <a:latin typeface="Calibri"/>
                <a:cs typeface="Calibri"/>
              </a:rPr>
              <a:t>since </a:t>
            </a:r>
            <a:r>
              <a:rPr sz="1800" spc="-5" dirty="0">
                <a:latin typeface="Calibri"/>
                <a:cs typeface="Calibri"/>
              </a:rPr>
              <a:t>it is </a:t>
            </a:r>
            <a:r>
              <a:rPr sz="1800" dirty="0">
                <a:latin typeface="Calibri"/>
                <a:cs typeface="Calibri"/>
              </a:rPr>
              <a:t>a </a:t>
            </a:r>
            <a:r>
              <a:rPr sz="1800" spc="5" dirty="0">
                <a:latin typeface="Calibri"/>
                <a:cs typeface="Calibri"/>
              </a:rPr>
              <a:t> </a:t>
            </a:r>
            <a:r>
              <a:rPr sz="1800" spc="-15" dirty="0">
                <a:latin typeface="Calibri"/>
                <a:cs typeface="Calibri"/>
              </a:rPr>
              <a:t>matter</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discussion.</a:t>
            </a:r>
            <a:endParaRPr sz="1800">
              <a:latin typeface="Calibri"/>
              <a:cs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1691" y="375284"/>
            <a:ext cx="8631555" cy="6155055"/>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Deadlock</a:t>
            </a:r>
            <a:r>
              <a:rPr sz="1800" spc="5" dirty="0">
                <a:solidFill>
                  <a:srgbClr val="00AF50"/>
                </a:solidFill>
                <a:latin typeface="Calibri"/>
                <a:cs typeface="Calibri"/>
              </a:rPr>
              <a:t> </a:t>
            </a:r>
            <a:r>
              <a:rPr sz="1800" spc="-15" dirty="0">
                <a:solidFill>
                  <a:srgbClr val="00AF50"/>
                </a:solidFill>
                <a:latin typeface="Calibri"/>
                <a:cs typeface="Calibri"/>
              </a:rPr>
              <a:t>Prevention</a:t>
            </a:r>
            <a:endParaRPr sz="1800">
              <a:latin typeface="Calibri"/>
              <a:cs typeface="Calibri"/>
            </a:endParaRPr>
          </a:p>
          <a:p>
            <a:pPr marL="12700" marR="219075" algn="just">
              <a:lnSpc>
                <a:spcPct val="100000"/>
              </a:lnSpc>
            </a:pPr>
            <a:r>
              <a:rPr sz="1800" dirty="0">
                <a:latin typeface="Calibri"/>
                <a:cs typeface="Calibri"/>
              </a:rPr>
              <a:t>If </a:t>
            </a:r>
            <a:r>
              <a:rPr sz="1800" spc="-10" dirty="0">
                <a:latin typeface="Calibri"/>
                <a:cs typeface="Calibri"/>
              </a:rPr>
              <a:t>we simulate </a:t>
            </a:r>
            <a:r>
              <a:rPr sz="1800" spc="-5" dirty="0">
                <a:latin typeface="Calibri"/>
                <a:cs typeface="Calibri"/>
              </a:rPr>
              <a:t>deadlock with </a:t>
            </a:r>
            <a:r>
              <a:rPr sz="1800" dirty="0">
                <a:latin typeface="Calibri"/>
                <a:cs typeface="Calibri"/>
              </a:rPr>
              <a:t>a </a:t>
            </a:r>
            <a:r>
              <a:rPr sz="1800" spc="-5" dirty="0">
                <a:latin typeface="Calibri"/>
                <a:cs typeface="Calibri"/>
              </a:rPr>
              <a:t>table which is </a:t>
            </a:r>
            <a:r>
              <a:rPr sz="1800" spc="-10" dirty="0">
                <a:latin typeface="Calibri"/>
                <a:cs typeface="Calibri"/>
              </a:rPr>
              <a:t>standing </a:t>
            </a:r>
            <a:r>
              <a:rPr sz="1800" dirty="0">
                <a:latin typeface="Calibri"/>
                <a:cs typeface="Calibri"/>
              </a:rPr>
              <a:t>on </a:t>
            </a:r>
            <a:r>
              <a:rPr sz="1800" spc="-5" dirty="0">
                <a:latin typeface="Calibri"/>
                <a:cs typeface="Calibri"/>
              </a:rPr>
              <a:t>its </a:t>
            </a:r>
            <a:r>
              <a:rPr sz="1800" spc="-10" dirty="0">
                <a:latin typeface="Calibri"/>
                <a:cs typeface="Calibri"/>
              </a:rPr>
              <a:t>four </a:t>
            </a:r>
            <a:r>
              <a:rPr sz="1800" spc="-5" dirty="0">
                <a:latin typeface="Calibri"/>
                <a:cs typeface="Calibri"/>
              </a:rPr>
              <a:t>legs </a:t>
            </a:r>
            <a:r>
              <a:rPr sz="1800" dirty="0">
                <a:latin typeface="Calibri"/>
                <a:cs typeface="Calibri"/>
              </a:rPr>
              <a:t>then we can </a:t>
            </a:r>
            <a:r>
              <a:rPr sz="1800" spc="-5" dirty="0">
                <a:latin typeface="Calibri"/>
                <a:cs typeface="Calibri"/>
              </a:rPr>
              <a:t>also </a:t>
            </a:r>
            <a:r>
              <a:rPr sz="1800" dirty="0">
                <a:latin typeface="Calibri"/>
                <a:cs typeface="Calibri"/>
              </a:rPr>
              <a:t> </a:t>
            </a:r>
            <a:r>
              <a:rPr sz="1800" spc="-10" dirty="0">
                <a:latin typeface="Calibri"/>
                <a:cs typeface="Calibri"/>
              </a:rPr>
              <a:t>simulate </a:t>
            </a:r>
            <a:r>
              <a:rPr sz="1800" spc="-15" dirty="0">
                <a:latin typeface="Calibri"/>
                <a:cs typeface="Calibri"/>
              </a:rPr>
              <a:t>four </a:t>
            </a:r>
            <a:r>
              <a:rPr sz="1800" dirty="0">
                <a:latin typeface="Calibri"/>
                <a:cs typeface="Calibri"/>
              </a:rPr>
              <a:t>legs with the </a:t>
            </a:r>
            <a:r>
              <a:rPr sz="1800" spc="-15" dirty="0">
                <a:latin typeface="Calibri"/>
                <a:cs typeface="Calibri"/>
              </a:rPr>
              <a:t>four </a:t>
            </a:r>
            <a:r>
              <a:rPr sz="1800" spc="-5" dirty="0">
                <a:latin typeface="Calibri"/>
                <a:cs typeface="Calibri"/>
              </a:rPr>
              <a:t>conditions </a:t>
            </a:r>
            <a:r>
              <a:rPr sz="1800" dirty="0">
                <a:latin typeface="Calibri"/>
                <a:cs typeface="Calibri"/>
              </a:rPr>
              <a:t>which when </a:t>
            </a:r>
            <a:r>
              <a:rPr sz="1800" spc="-5" dirty="0">
                <a:latin typeface="Calibri"/>
                <a:cs typeface="Calibri"/>
              </a:rPr>
              <a:t>occurs </a:t>
            </a:r>
            <a:r>
              <a:rPr sz="1800" spc="-15" dirty="0">
                <a:latin typeface="Calibri"/>
                <a:cs typeface="Calibri"/>
              </a:rPr>
              <a:t>simultaneously, </a:t>
            </a:r>
            <a:r>
              <a:rPr sz="1800" spc="-5" dirty="0">
                <a:latin typeface="Calibri"/>
                <a:cs typeface="Calibri"/>
              </a:rPr>
              <a:t>cause </a:t>
            </a:r>
            <a:r>
              <a:rPr sz="1800" dirty="0">
                <a:latin typeface="Calibri"/>
                <a:cs typeface="Calibri"/>
              </a:rPr>
              <a:t>the </a:t>
            </a:r>
            <a:r>
              <a:rPr sz="1800" spc="5" dirty="0">
                <a:latin typeface="Calibri"/>
                <a:cs typeface="Calibri"/>
              </a:rPr>
              <a:t> </a:t>
            </a:r>
            <a:r>
              <a:rPr sz="1800" spc="-5" dirty="0">
                <a:latin typeface="Calibri"/>
                <a:cs typeface="Calibri"/>
              </a:rPr>
              <a:t>deadlock.</a:t>
            </a:r>
            <a:endParaRPr sz="1800">
              <a:latin typeface="Calibri"/>
              <a:cs typeface="Calibri"/>
            </a:endParaRPr>
          </a:p>
          <a:p>
            <a:pPr marL="12700" marR="217804" algn="just">
              <a:lnSpc>
                <a:spcPct val="100000"/>
              </a:lnSpc>
            </a:pPr>
            <a:r>
              <a:rPr sz="1800" spc="-30" dirty="0">
                <a:latin typeface="Calibri"/>
                <a:cs typeface="Calibri"/>
              </a:rPr>
              <a:t>However,</a:t>
            </a:r>
            <a:r>
              <a:rPr sz="1800" spc="-25" dirty="0">
                <a:latin typeface="Calibri"/>
                <a:cs typeface="Calibri"/>
              </a:rPr>
              <a:t> </a:t>
            </a:r>
            <a:r>
              <a:rPr sz="1800" spc="-5" dirty="0">
                <a:latin typeface="Calibri"/>
                <a:cs typeface="Calibri"/>
              </a:rPr>
              <a:t>if </a:t>
            </a:r>
            <a:r>
              <a:rPr sz="1800" spc="-10" dirty="0">
                <a:latin typeface="Calibri"/>
                <a:cs typeface="Calibri"/>
              </a:rPr>
              <a:t>we </a:t>
            </a:r>
            <a:r>
              <a:rPr sz="1800" spc="-5" dirty="0">
                <a:latin typeface="Calibri"/>
                <a:cs typeface="Calibri"/>
              </a:rPr>
              <a:t>break </a:t>
            </a:r>
            <a:r>
              <a:rPr sz="1800" spc="5" dirty="0">
                <a:latin typeface="Calibri"/>
                <a:cs typeface="Calibri"/>
              </a:rPr>
              <a:t>one </a:t>
            </a:r>
            <a:r>
              <a:rPr sz="1800" dirty="0">
                <a:latin typeface="Calibri"/>
                <a:cs typeface="Calibri"/>
              </a:rPr>
              <a:t>of the </a:t>
            </a:r>
            <a:r>
              <a:rPr sz="1800" spc="-5" dirty="0">
                <a:latin typeface="Calibri"/>
                <a:cs typeface="Calibri"/>
              </a:rPr>
              <a:t>legs </a:t>
            </a:r>
            <a:r>
              <a:rPr sz="1800" dirty="0">
                <a:latin typeface="Calibri"/>
                <a:cs typeface="Calibri"/>
              </a:rPr>
              <a:t>of </a:t>
            </a:r>
            <a:r>
              <a:rPr sz="1800" spc="-5" dirty="0">
                <a:latin typeface="Calibri"/>
                <a:cs typeface="Calibri"/>
              </a:rPr>
              <a:t>the table </a:t>
            </a:r>
            <a:r>
              <a:rPr sz="1800" dirty="0">
                <a:latin typeface="Calibri"/>
                <a:cs typeface="Calibri"/>
              </a:rPr>
              <a:t>then the </a:t>
            </a:r>
            <a:r>
              <a:rPr sz="1800" spc="-5" dirty="0">
                <a:latin typeface="Calibri"/>
                <a:cs typeface="Calibri"/>
              </a:rPr>
              <a:t>table</a:t>
            </a:r>
            <a:r>
              <a:rPr sz="1800" dirty="0">
                <a:latin typeface="Calibri"/>
                <a:cs typeface="Calibri"/>
              </a:rPr>
              <a:t> </a:t>
            </a:r>
            <a:r>
              <a:rPr sz="1800" spc="-5" dirty="0">
                <a:latin typeface="Calibri"/>
                <a:cs typeface="Calibri"/>
              </a:rPr>
              <a:t>will </a:t>
            </a:r>
            <a:r>
              <a:rPr sz="1800" spc="-10" dirty="0">
                <a:latin typeface="Calibri"/>
                <a:cs typeface="Calibri"/>
              </a:rPr>
              <a:t>fall </a:t>
            </a:r>
            <a:r>
              <a:rPr sz="1800" spc="-20" dirty="0">
                <a:latin typeface="Calibri"/>
                <a:cs typeface="Calibri"/>
              </a:rPr>
              <a:t>definitely.</a:t>
            </a:r>
            <a:r>
              <a:rPr sz="1800" spc="365" dirty="0">
                <a:latin typeface="Calibri"/>
                <a:cs typeface="Calibri"/>
              </a:rPr>
              <a:t> </a:t>
            </a:r>
            <a:r>
              <a:rPr sz="1800" spc="-5" dirty="0">
                <a:latin typeface="Calibri"/>
                <a:cs typeface="Calibri"/>
              </a:rPr>
              <a:t>The </a:t>
            </a:r>
            <a:r>
              <a:rPr sz="1800" dirty="0">
                <a:latin typeface="Calibri"/>
                <a:cs typeface="Calibri"/>
              </a:rPr>
              <a:t> </a:t>
            </a:r>
            <a:r>
              <a:rPr sz="1800" spc="-5" dirty="0">
                <a:latin typeface="Calibri"/>
                <a:cs typeface="Calibri"/>
              </a:rPr>
              <a:t>same happens </a:t>
            </a:r>
            <a:r>
              <a:rPr sz="1800" dirty="0">
                <a:latin typeface="Calibri"/>
                <a:cs typeface="Calibri"/>
              </a:rPr>
              <a:t>with </a:t>
            </a:r>
            <a:r>
              <a:rPr sz="1800" spc="-5" dirty="0">
                <a:latin typeface="Calibri"/>
                <a:cs typeface="Calibri"/>
              </a:rPr>
              <a:t>deadlock,</a:t>
            </a:r>
            <a:r>
              <a:rPr sz="1800" dirty="0">
                <a:latin typeface="Calibri"/>
                <a:cs typeface="Calibri"/>
              </a:rPr>
              <a:t> </a:t>
            </a:r>
            <a:r>
              <a:rPr sz="1800" spc="-5" dirty="0">
                <a:latin typeface="Calibri"/>
                <a:cs typeface="Calibri"/>
              </a:rPr>
              <a:t>if </a:t>
            </a:r>
            <a:r>
              <a:rPr sz="1800" spc="-10" dirty="0">
                <a:latin typeface="Calibri"/>
                <a:cs typeface="Calibri"/>
              </a:rPr>
              <a:t>we can </a:t>
            </a:r>
            <a:r>
              <a:rPr sz="1800" spc="5" dirty="0">
                <a:latin typeface="Calibri"/>
                <a:cs typeface="Calibri"/>
              </a:rPr>
              <a:t>be </a:t>
            </a:r>
            <a:r>
              <a:rPr sz="1800" dirty="0">
                <a:latin typeface="Calibri"/>
                <a:cs typeface="Calibri"/>
              </a:rPr>
              <a:t>able </a:t>
            </a:r>
            <a:r>
              <a:rPr sz="1800" spc="-15" dirty="0">
                <a:latin typeface="Calibri"/>
                <a:cs typeface="Calibri"/>
              </a:rPr>
              <a:t>to</a:t>
            </a:r>
            <a:r>
              <a:rPr sz="1800" spc="-10" dirty="0">
                <a:latin typeface="Calibri"/>
                <a:cs typeface="Calibri"/>
              </a:rPr>
              <a:t> violate </a:t>
            </a:r>
            <a:r>
              <a:rPr sz="1800" spc="5" dirty="0">
                <a:latin typeface="Calibri"/>
                <a:cs typeface="Calibri"/>
              </a:rPr>
              <a:t>one of </a:t>
            </a:r>
            <a:r>
              <a:rPr sz="1800" spc="-5" dirty="0">
                <a:latin typeface="Calibri"/>
                <a:cs typeface="Calibri"/>
              </a:rPr>
              <a:t>the </a:t>
            </a:r>
            <a:r>
              <a:rPr sz="1800" spc="-15" dirty="0">
                <a:latin typeface="Calibri"/>
                <a:cs typeface="Calibri"/>
              </a:rPr>
              <a:t>four</a:t>
            </a:r>
            <a:r>
              <a:rPr sz="1800" spc="-10" dirty="0">
                <a:latin typeface="Calibri"/>
                <a:cs typeface="Calibri"/>
              </a:rPr>
              <a:t> </a:t>
            </a:r>
            <a:r>
              <a:rPr sz="1800" dirty="0">
                <a:latin typeface="Calibri"/>
                <a:cs typeface="Calibri"/>
              </a:rPr>
              <a:t>necessary </a:t>
            </a:r>
            <a:r>
              <a:rPr sz="1800" spc="5" dirty="0">
                <a:latin typeface="Calibri"/>
                <a:cs typeface="Calibri"/>
              </a:rPr>
              <a:t> </a:t>
            </a:r>
            <a:r>
              <a:rPr sz="1800" spc="-10" dirty="0">
                <a:latin typeface="Calibri"/>
                <a:cs typeface="Calibri"/>
              </a:rPr>
              <a:t>conditions</a:t>
            </a:r>
            <a:r>
              <a:rPr sz="1800" spc="45"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don't</a:t>
            </a:r>
            <a:r>
              <a:rPr sz="1800" spc="25" dirty="0">
                <a:latin typeface="Calibri"/>
                <a:cs typeface="Calibri"/>
              </a:rPr>
              <a:t> </a:t>
            </a:r>
            <a:r>
              <a:rPr sz="1800" spc="-10" dirty="0">
                <a:latin typeface="Calibri"/>
                <a:cs typeface="Calibri"/>
              </a:rPr>
              <a:t>let</a:t>
            </a:r>
            <a:r>
              <a:rPr sz="1800" spc="5" dirty="0">
                <a:latin typeface="Calibri"/>
                <a:cs typeface="Calibri"/>
              </a:rPr>
              <a:t> </a:t>
            </a:r>
            <a:r>
              <a:rPr sz="1800" spc="-5" dirty="0">
                <a:latin typeface="Calibri"/>
                <a:cs typeface="Calibri"/>
              </a:rPr>
              <a:t>them</a:t>
            </a:r>
            <a:r>
              <a:rPr sz="1800" spc="25" dirty="0">
                <a:latin typeface="Calibri"/>
                <a:cs typeface="Calibri"/>
              </a:rPr>
              <a:t> </a:t>
            </a:r>
            <a:r>
              <a:rPr sz="1800" spc="-5" dirty="0">
                <a:latin typeface="Calibri"/>
                <a:cs typeface="Calibri"/>
              </a:rPr>
              <a:t>occur</a:t>
            </a:r>
            <a:r>
              <a:rPr sz="1800" dirty="0">
                <a:latin typeface="Calibri"/>
                <a:cs typeface="Calibri"/>
              </a:rPr>
              <a:t> </a:t>
            </a:r>
            <a:r>
              <a:rPr sz="1800" spc="-15" dirty="0">
                <a:latin typeface="Calibri"/>
                <a:cs typeface="Calibri"/>
              </a:rPr>
              <a:t>together</a:t>
            </a:r>
            <a:r>
              <a:rPr sz="1800" spc="50" dirty="0">
                <a:latin typeface="Calibri"/>
                <a:cs typeface="Calibri"/>
              </a:rPr>
              <a:t> </a:t>
            </a:r>
            <a:r>
              <a:rPr sz="1800" spc="-10" dirty="0">
                <a:latin typeface="Calibri"/>
                <a:cs typeface="Calibri"/>
              </a:rPr>
              <a:t>then</a:t>
            </a:r>
            <a:r>
              <a:rPr sz="1800" spc="35" dirty="0">
                <a:latin typeface="Calibri"/>
                <a:cs typeface="Calibri"/>
              </a:rPr>
              <a:t> </a:t>
            </a:r>
            <a:r>
              <a:rPr sz="1800" spc="-10" dirty="0">
                <a:latin typeface="Calibri"/>
                <a:cs typeface="Calibri"/>
              </a:rPr>
              <a:t>we</a:t>
            </a:r>
            <a:r>
              <a:rPr sz="1800" spc="20" dirty="0">
                <a:latin typeface="Calibri"/>
                <a:cs typeface="Calibri"/>
              </a:rPr>
              <a:t> </a:t>
            </a:r>
            <a:r>
              <a:rPr sz="1800" spc="-10" dirty="0">
                <a:latin typeface="Calibri"/>
                <a:cs typeface="Calibri"/>
              </a:rPr>
              <a:t>can</a:t>
            </a:r>
            <a:r>
              <a:rPr sz="1800" spc="15" dirty="0">
                <a:latin typeface="Calibri"/>
                <a:cs typeface="Calibri"/>
              </a:rPr>
              <a:t> </a:t>
            </a:r>
            <a:r>
              <a:rPr sz="1800" spc="-20" dirty="0">
                <a:latin typeface="Calibri"/>
                <a:cs typeface="Calibri"/>
              </a:rPr>
              <a:t>prevent</a:t>
            </a:r>
            <a:r>
              <a:rPr sz="1800" spc="4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deadlock.</a:t>
            </a:r>
            <a:endParaRPr sz="1800">
              <a:latin typeface="Calibri"/>
              <a:cs typeface="Calibri"/>
            </a:endParaRPr>
          </a:p>
          <a:p>
            <a:pPr marL="12700" algn="just">
              <a:lnSpc>
                <a:spcPct val="100000"/>
              </a:lnSpc>
              <a:spcBef>
                <a:spcPts val="5"/>
              </a:spcBef>
            </a:pPr>
            <a:r>
              <a:rPr sz="1800" dirty="0">
                <a:latin typeface="Calibri"/>
                <a:cs typeface="Calibri"/>
              </a:rPr>
              <a:t>Let's</a:t>
            </a:r>
            <a:r>
              <a:rPr sz="1800" spc="-10" dirty="0">
                <a:latin typeface="Calibri"/>
                <a:cs typeface="Calibri"/>
              </a:rPr>
              <a:t> see</a:t>
            </a:r>
            <a:r>
              <a:rPr sz="1800" spc="15" dirty="0">
                <a:latin typeface="Calibri"/>
                <a:cs typeface="Calibri"/>
              </a:rPr>
              <a:t> </a:t>
            </a:r>
            <a:r>
              <a:rPr sz="1800" spc="-5" dirty="0">
                <a:latin typeface="Calibri"/>
                <a:cs typeface="Calibri"/>
              </a:rPr>
              <a:t>how</a:t>
            </a:r>
            <a:r>
              <a:rPr sz="1800" spc="5"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can</a:t>
            </a:r>
            <a:r>
              <a:rPr sz="1800" spc="-15" dirty="0">
                <a:latin typeface="Calibri"/>
                <a:cs typeface="Calibri"/>
              </a:rPr>
              <a:t> </a:t>
            </a:r>
            <a:r>
              <a:rPr sz="1800" spc="-20" dirty="0">
                <a:latin typeface="Calibri"/>
                <a:cs typeface="Calibri"/>
              </a:rPr>
              <a:t>prevent</a:t>
            </a:r>
            <a:r>
              <a:rPr sz="1800" spc="70" dirty="0">
                <a:latin typeface="Calibri"/>
                <a:cs typeface="Calibri"/>
              </a:rPr>
              <a:t> </a:t>
            </a:r>
            <a:r>
              <a:rPr sz="1800" spc="-5" dirty="0">
                <a:latin typeface="Calibri"/>
                <a:cs typeface="Calibri"/>
              </a:rPr>
              <a:t>each</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conditions.</a:t>
            </a:r>
            <a:endParaRPr sz="1800">
              <a:latin typeface="Calibri"/>
              <a:cs typeface="Calibri"/>
            </a:endParaRPr>
          </a:p>
          <a:p>
            <a:pPr marL="441325" algn="just">
              <a:lnSpc>
                <a:spcPct val="100000"/>
              </a:lnSpc>
              <a:spcBef>
                <a:spcPts val="720"/>
              </a:spcBef>
            </a:pPr>
            <a:r>
              <a:rPr sz="1800" spc="-5" dirty="0">
                <a:solidFill>
                  <a:srgbClr val="FF0000"/>
                </a:solidFill>
                <a:latin typeface="Calibri"/>
                <a:cs typeface="Calibri"/>
              </a:rPr>
              <a:t>1.</a:t>
            </a:r>
            <a:r>
              <a:rPr sz="1800" spc="-15" dirty="0">
                <a:solidFill>
                  <a:srgbClr val="FF0000"/>
                </a:solidFill>
                <a:latin typeface="Calibri"/>
                <a:cs typeface="Calibri"/>
              </a:rPr>
              <a:t> </a:t>
            </a:r>
            <a:r>
              <a:rPr sz="1800" spc="-5" dirty="0">
                <a:solidFill>
                  <a:srgbClr val="FF0000"/>
                </a:solidFill>
                <a:latin typeface="Calibri"/>
                <a:cs typeface="Calibri"/>
              </a:rPr>
              <a:t>Mutual</a:t>
            </a:r>
            <a:r>
              <a:rPr sz="1800" spc="30" dirty="0">
                <a:solidFill>
                  <a:srgbClr val="FF0000"/>
                </a:solidFill>
                <a:latin typeface="Calibri"/>
                <a:cs typeface="Calibri"/>
              </a:rPr>
              <a:t> </a:t>
            </a:r>
            <a:r>
              <a:rPr sz="1800" spc="-15" dirty="0">
                <a:solidFill>
                  <a:srgbClr val="FF0000"/>
                </a:solidFill>
                <a:latin typeface="Calibri"/>
                <a:cs typeface="Calibri"/>
              </a:rPr>
              <a:t>Exclusion</a:t>
            </a:r>
            <a:endParaRPr sz="1800">
              <a:latin typeface="Calibri"/>
              <a:cs typeface="Calibri"/>
            </a:endParaRPr>
          </a:p>
          <a:p>
            <a:pPr marL="441325" marR="5080" algn="just">
              <a:lnSpc>
                <a:spcPct val="100000"/>
              </a:lnSpc>
              <a:spcBef>
                <a:spcPts val="5"/>
              </a:spcBef>
            </a:pPr>
            <a:r>
              <a:rPr sz="1800" spc="-5" dirty="0">
                <a:latin typeface="Calibri"/>
                <a:cs typeface="Calibri"/>
              </a:rPr>
              <a:t>Mutual </a:t>
            </a:r>
            <a:r>
              <a:rPr sz="1800" dirty="0">
                <a:latin typeface="Calibri"/>
                <a:cs typeface="Calibri"/>
              </a:rPr>
              <a:t>section </a:t>
            </a:r>
            <a:r>
              <a:rPr sz="1800" spc="-10" dirty="0">
                <a:latin typeface="Calibri"/>
                <a:cs typeface="Calibri"/>
              </a:rPr>
              <a:t>from </a:t>
            </a:r>
            <a:r>
              <a:rPr sz="1800" spc="-5" dirty="0">
                <a:latin typeface="Calibri"/>
                <a:cs typeface="Calibri"/>
              </a:rPr>
              <a:t>the </a:t>
            </a:r>
            <a:r>
              <a:rPr sz="1800" spc="-10" dirty="0">
                <a:latin typeface="Calibri"/>
                <a:cs typeface="Calibri"/>
              </a:rPr>
              <a:t>resource </a:t>
            </a:r>
            <a:r>
              <a:rPr sz="1800" spc="-5" dirty="0">
                <a:latin typeface="Calibri"/>
                <a:cs typeface="Calibri"/>
              </a:rPr>
              <a:t>point </a:t>
            </a:r>
            <a:r>
              <a:rPr sz="1800" spc="5" dirty="0">
                <a:latin typeface="Calibri"/>
                <a:cs typeface="Calibri"/>
              </a:rPr>
              <a:t>of </a:t>
            </a:r>
            <a:r>
              <a:rPr sz="1800" spc="-5" dirty="0">
                <a:latin typeface="Calibri"/>
                <a:cs typeface="Calibri"/>
              </a:rPr>
              <a:t>view is the fact </a:t>
            </a:r>
            <a:r>
              <a:rPr sz="1800" spc="-10" dirty="0">
                <a:latin typeface="Calibri"/>
                <a:cs typeface="Calibri"/>
              </a:rPr>
              <a:t>that </a:t>
            </a:r>
            <a:r>
              <a:rPr sz="1800" dirty="0">
                <a:latin typeface="Calibri"/>
                <a:cs typeface="Calibri"/>
              </a:rPr>
              <a:t>a </a:t>
            </a:r>
            <a:r>
              <a:rPr sz="1800" spc="-10" dirty="0">
                <a:latin typeface="Calibri"/>
                <a:cs typeface="Calibri"/>
              </a:rPr>
              <a:t>resource </a:t>
            </a:r>
            <a:r>
              <a:rPr sz="1800" dirty="0">
                <a:latin typeface="Calibri"/>
                <a:cs typeface="Calibri"/>
              </a:rPr>
              <a:t>can </a:t>
            </a:r>
            <a:r>
              <a:rPr sz="1800" spc="-5" dirty="0">
                <a:latin typeface="Calibri"/>
                <a:cs typeface="Calibri"/>
              </a:rPr>
              <a:t>never </a:t>
            </a:r>
            <a:r>
              <a:rPr sz="1800" spc="10" dirty="0">
                <a:latin typeface="Calibri"/>
                <a:cs typeface="Calibri"/>
              </a:rPr>
              <a:t>be </a:t>
            </a:r>
            <a:r>
              <a:rPr sz="1800" spc="15" dirty="0">
                <a:latin typeface="Calibri"/>
                <a:cs typeface="Calibri"/>
              </a:rPr>
              <a:t> </a:t>
            </a:r>
            <a:r>
              <a:rPr sz="1800" spc="-5" dirty="0">
                <a:latin typeface="Calibri"/>
                <a:cs typeface="Calibri"/>
              </a:rPr>
              <a:t>used by more </a:t>
            </a:r>
            <a:r>
              <a:rPr sz="1800" dirty="0">
                <a:latin typeface="Calibri"/>
                <a:cs typeface="Calibri"/>
              </a:rPr>
              <a:t>than </a:t>
            </a:r>
            <a:r>
              <a:rPr sz="1800" spc="5" dirty="0">
                <a:latin typeface="Calibri"/>
                <a:cs typeface="Calibri"/>
              </a:rPr>
              <a:t>one </a:t>
            </a:r>
            <a:r>
              <a:rPr sz="1800" spc="-10" dirty="0">
                <a:latin typeface="Calibri"/>
                <a:cs typeface="Calibri"/>
              </a:rPr>
              <a:t>process </a:t>
            </a:r>
            <a:r>
              <a:rPr sz="1800" spc="-5" dirty="0">
                <a:latin typeface="Calibri"/>
                <a:cs typeface="Calibri"/>
              </a:rPr>
              <a:t>simultaneously which is </a:t>
            </a:r>
            <a:r>
              <a:rPr sz="1800" spc="-10" dirty="0">
                <a:latin typeface="Calibri"/>
                <a:cs typeface="Calibri"/>
              </a:rPr>
              <a:t>fair </a:t>
            </a:r>
            <a:r>
              <a:rPr sz="1800" spc="5" dirty="0">
                <a:latin typeface="Calibri"/>
                <a:cs typeface="Calibri"/>
              </a:rPr>
              <a:t>enough </a:t>
            </a:r>
            <a:r>
              <a:rPr sz="1800" spc="-10" dirty="0">
                <a:latin typeface="Calibri"/>
                <a:cs typeface="Calibri"/>
              </a:rPr>
              <a:t>but </a:t>
            </a:r>
            <a:r>
              <a:rPr sz="1800" spc="-5" dirty="0">
                <a:latin typeface="Calibri"/>
                <a:cs typeface="Calibri"/>
              </a:rPr>
              <a:t>that </a:t>
            </a:r>
            <a:r>
              <a:rPr sz="1800" spc="5" dirty="0">
                <a:latin typeface="Calibri"/>
                <a:cs typeface="Calibri"/>
              </a:rPr>
              <a:t>is </a:t>
            </a:r>
            <a:r>
              <a:rPr sz="1800" dirty="0">
                <a:latin typeface="Calibri"/>
                <a:cs typeface="Calibri"/>
              </a:rPr>
              <a:t>the main </a:t>
            </a:r>
            <a:r>
              <a:rPr sz="1800" spc="-395" dirty="0">
                <a:latin typeface="Calibri"/>
                <a:cs typeface="Calibri"/>
              </a:rPr>
              <a:t> </a:t>
            </a:r>
            <a:r>
              <a:rPr sz="1800" spc="-10" dirty="0">
                <a:latin typeface="Calibri"/>
                <a:cs typeface="Calibri"/>
              </a:rPr>
              <a:t>reason </a:t>
            </a:r>
            <a:r>
              <a:rPr sz="1800" dirty="0">
                <a:latin typeface="Calibri"/>
                <a:cs typeface="Calibri"/>
              </a:rPr>
              <a:t>behind the deadlock. If a </a:t>
            </a:r>
            <a:r>
              <a:rPr sz="1800" spc="-10" dirty="0">
                <a:latin typeface="Calibri"/>
                <a:cs typeface="Calibri"/>
              </a:rPr>
              <a:t>resource </a:t>
            </a:r>
            <a:r>
              <a:rPr sz="1800" dirty="0">
                <a:latin typeface="Calibri"/>
                <a:cs typeface="Calibri"/>
              </a:rPr>
              <a:t>could </a:t>
            </a:r>
            <a:r>
              <a:rPr sz="1800" spc="-20" dirty="0">
                <a:latin typeface="Calibri"/>
                <a:cs typeface="Calibri"/>
              </a:rPr>
              <a:t>have </a:t>
            </a:r>
            <a:r>
              <a:rPr sz="1800" dirty="0">
                <a:latin typeface="Calibri"/>
                <a:cs typeface="Calibri"/>
              </a:rPr>
              <a:t>been </a:t>
            </a:r>
            <a:r>
              <a:rPr sz="1800" spc="-5" dirty="0">
                <a:latin typeface="Calibri"/>
                <a:cs typeface="Calibri"/>
              </a:rPr>
              <a:t>used </a:t>
            </a:r>
            <a:r>
              <a:rPr sz="1800" spc="-10" dirty="0">
                <a:latin typeface="Calibri"/>
                <a:cs typeface="Calibri"/>
              </a:rPr>
              <a:t>by </a:t>
            </a:r>
            <a:r>
              <a:rPr sz="1800" spc="-5" dirty="0">
                <a:latin typeface="Calibri"/>
                <a:cs typeface="Calibri"/>
              </a:rPr>
              <a:t>more </a:t>
            </a:r>
            <a:r>
              <a:rPr sz="1800" dirty="0">
                <a:latin typeface="Calibri"/>
                <a:cs typeface="Calibri"/>
              </a:rPr>
              <a:t>than </a:t>
            </a:r>
            <a:r>
              <a:rPr sz="1800" spc="-5" dirty="0">
                <a:latin typeface="Calibri"/>
                <a:cs typeface="Calibri"/>
              </a:rPr>
              <a:t>one </a:t>
            </a:r>
            <a:r>
              <a:rPr sz="1800" dirty="0">
                <a:latin typeface="Calibri"/>
                <a:cs typeface="Calibri"/>
              </a:rPr>
              <a:t> </a:t>
            </a:r>
            <a:r>
              <a:rPr sz="1800" spc="-10" dirty="0">
                <a:latin typeface="Calibri"/>
                <a:cs typeface="Calibri"/>
              </a:rPr>
              <a:t>process </a:t>
            </a:r>
            <a:r>
              <a:rPr sz="1800" spc="-15" dirty="0">
                <a:latin typeface="Calibri"/>
                <a:cs typeface="Calibri"/>
              </a:rPr>
              <a:t>at </a:t>
            </a:r>
            <a:r>
              <a:rPr sz="1800" spc="-5" dirty="0">
                <a:latin typeface="Calibri"/>
                <a:cs typeface="Calibri"/>
              </a:rPr>
              <a:t>the </a:t>
            </a:r>
            <a:r>
              <a:rPr sz="1800" dirty="0">
                <a:latin typeface="Calibri"/>
                <a:cs typeface="Calibri"/>
              </a:rPr>
              <a:t>same </a:t>
            </a:r>
            <a:r>
              <a:rPr sz="1800" spc="-5" dirty="0">
                <a:latin typeface="Calibri"/>
                <a:cs typeface="Calibri"/>
              </a:rPr>
              <a:t>time </a:t>
            </a:r>
            <a:r>
              <a:rPr sz="1800" spc="5" dirty="0">
                <a:latin typeface="Calibri"/>
                <a:cs typeface="Calibri"/>
              </a:rPr>
              <a:t>then </a:t>
            </a:r>
            <a:r>
              <a:rPr sz="1800" spc="-5" dirty="0">
                <a:latin typeface="Calibri"/>
                <a:cs typeface="Calibri"/>
              </a:rPr>
              <a:t>the </a:t>
            </a:r>
            <a:r>
              <a:rPr sz="1800" spc="-10" dirty="0">
                <a:latin typeface="Calibri"/>
                <a:cs typeface="Calibri"/>
              </a:rPr>
              <a:t>process </a:t>
            </a:r>
            <a:r>
              <a:rPr sz="1800" spc="-5" dirty="0">
                <a:latin typeface="Calibri"/>
                <a:cs typeface="Calibri"/>
              </a:rPr>
              <a:t>would </a:t>
            </a:r>
            <a:r>
              <a:rPr sz="1800" spc="-15" dirty="0">
                <a:latin typeface="Calibri"/>
                <a:cs typeface="Calibri"/>
              </a:rPr>
              <a:t>have </a:t>
            </a:r>
            <a:r>
              <a:rPr sz="1800" spc="-5" dirty="0">
                <a:latin typeface="Calibri"/>
                <a:cs typeface="Calibri"/>
              </a:rPr>
              <a:t>never been waiting </a:t>
            </a:r>
            <a:r>
              <a:rPr sz="1800" spc="-15" dirty="0">
                <a:latin typeface="Calibri"/>
                <a:cs typeface="Calibri"/>
              </a:rPr>
              <a:t>for any </a:t>
            </a:r>
            <a:r>
              <a:rPr sz="1800" spc="-10" dirty="0">
                <a:latin typeface="Calibri"/>
                <a:cs typeface="Calibri"/>
              </a:rPr>
              <a:t> resource.</a:t>
            </a:r>
            <a:endParaRPr sz="1800">
              <a:latin typeface="Calibri"/>
              <a:cs typeface="Calibri"/>
            </a:endParaRPr>
          </a:p>
          <a:p>
            <a:pPr marL="441325" algn="just">
              <a:lnSpc>
                <a:spcPct val="100000"/>
              </a:lnSpc>
              <a:spcBef>
                <a:spcPts val="5"/>
              </a:spcBef>
            </a:pPr>
            <a:r>
              <a:rPr sz="1800" spc="-25" dirty="0">
                <a:latin typeface="Calibri"/>
                <a:cs typeface="Calibri"/>
              </a:rPr>
              <a:t>However,</a:t>
            </a:r>
            <a:r>
              <a:rPr sz="1800" spc="370" dirty="0">
                <a:latin typeface="Calibri"/>
                <a:cs typeface="Calibri"/>
              </a:rPr>
              <a:t> </a:t>
            </a:r>
            <a:r>
              <a:rPr sz="1800" spc="-5" dirty="0">
                <a:latin typeface="Calibri"/>
                <a:cs typeface="Calibri"/>
              </a:rPr>
              <a:t>if</a:t>
            </a:r>
            <a:r>
              <a:rPr sz="1800" spc="365" dirty="0">
                <a:latin typeface="Calibri"/>
                <a:cs typeface="Calibri"/>
              </a:rPr>
              <a:t> </a:t>
            </a:r>
            <a:r>
              <a:rPr sz="1800" spc="-10" dirty="0">
                <a:latin typeface="Calibri"/>
                <a:cs typeface="Calibri"/>
              </a:rPr>
              <a:t>we</a:t>
            </a:r>
            <a:r>
              <a:rPr sz="1800" spc="350" dirty="0">
                <a:latin typeface="Calibri"/>
                <a:cs typeface="Calibri"/>
              </a:rPr>
              <a:t> </a:t>
            </a:r>
            <a:r>
              <a:rPr sz="1800" spc="-5" dirty="0">
                <a:latin typeface="Calibri"/>
                <a:cs typeface="Calibri"/>
              </a:rPr>
              <a:t>can</a:t>
            </a:r>
            <a:r>
              <a:rPr sz="1800" spc="355" dirty="0">
                <a:latin typeface="Calibri"/>
                <a:cs typeface="Calibri"/>
              </a:rPr>
              <a:t> </a:t>
            </a:r>
            <a:r>
              <a:rPr sz="1800" spc="-5" dirty="0">
                <a:latin typeface="Calibri"/>
                <a:cs typeface="Calibri"/>
              </a:rPr>
              <a:t>be</a:t>
            </a:r>
            <a:r>
              <a:rPr sz="1800" spc="355" dirty="0">
                <a:latin typeface="Calibri"/>
                <a:cs typeface="Calibri"/>
              </a:rPr>
              <a:t> </a:t>
            </a:r>
            <a:r>
              <a:rPr sz="1800" spc="-5" dirty="0">
                <a:latin typeface="Calibri"/>
                <a:cs typeface="Calibri"/>
              </a:rPr>
              <a:t>able</a:t>
            </a:r>
            <a:r>
              <a:rPr sz="1800" spc="350" dirty="0">
                <a:latin typeface="Calibri"/>
                <a:cs typeface="Calibri"/>
              </a:rPr>
              <a:t> </a:t>
            </a:r>
            <a:r>
              <a:rPr sz="1800" spc="-15" dirty="0">
                <a:latin typeface="Calibri"/>
                <a:cs typeface="Calibri"/>
              </a:rPr>
              <a:t>to</a:t>
            </a:r>
            <a:r>
              <a:rPr sz="1800" spc="395" dirty="0">
                <a:latin typeface="Calibri"/>
                <a:cs typeface="Calibri"/>
              </a:rPr>
              <a:t> </a:t>
            </a:r>
            <a:r>
              <a:rPr sz="1800" spc="-10" dirty="0">
                <a:latin typeface="Calibri"/>
                <a:cs typeface="Calibri"/>
              </a:rPr>
              <a:t>violate</a:t>
            </a:r>
            <a:r>
              <a:rPr sz="1800" spc="350" dirty="0">
                <a:latin typeface="Calibri"/>
                <a:cs typeface="Calibri"/>
              </a:rPr>
              <a:t> </a:t>
            </a:r>
            <a:r>
              <a:rPr sz="1800" spc="-10" dirty="0">
                <a:latin typeface="Calibri"/>
                <a:cs typeface="Calibri"/>
              </a:rPr>
              <a:t>resources</a:t>
            </a:r>
            <a:r>
              <a:rPr sz="1800" spc="360" dirty="0">
                <a:latin typeface="Calibri"/>
                <a:cs typeface="Calibri"/>
              </a:rPr>
              <a:t> </a:t>
            </a:r>
            <a:r>
              <a:rPr sz="1800" spc="-5" dirty="0">
                <a:latin typeface="Calibri"/>
                <a:cs typeface="Calibri"/>
              </a:rPr>
              <a:t>behaving</a:t>
            </a:r>
            <a:r>
              <a:rPr sz="1800" spc="360" dirty="0">
                <a:latin typeface="Calibri"/>
                <a:cs typeface="Calibri"/>
              </a:rPr>
              <a:t> </a:t>
            </a:r>
            <a:r>
              <a:rPr sz="1800" spc="-5" dirty="0">
                <a:latin typeface="Calibri"/>
                <a:cs typeface="Calibri"/>
              </a:rPr>
              <a:t>in</a:t>
            </a:r>
            <a:r>
              <a:rPr sz="1800" spc="350" dirty="0">
                <a:latin typeface="Calibri"/>
                <a:cs typeface="Calibri"/>
              </a:rPr>
              <a:t> </a:t>
            </a:r>
            <a:r>
              <a:rPr sz="1800" dirty="0">
                <a:latin typeface="Calibri"/>
                <a:cs typeface="Calibri"/>
              </a:rPr>
              <a:t>the</a:t>
            </a:r>
            <a:r>
              <a:rPr sz="1800" spc="355" dirty="0">
                <a:latin typeface="Calibri"/>
                <a:cs typeface="Calibri"/>
              </a:rPr>
              <a:t> </a:t>
            </a:r>
            <a:r>
              <a:rPr sz="1800" spc="-5" dirty="0">
                <a:latin typeface="Calibri"/>
                <a:cs typeface="Calibri"/>
              </a:rPr>
              <a:t>mutually</a:t>
            </a:r>
            <a:r>
              <a:rPr sz="1800" spc="365" dirty="0">
                <a:latin typeface="Calibri"/>
                <a:cs typeface="Calibri"/>
              </a:rPr>
              <a:t> </a:t>
            </a:r>
            <a:r>
              <a:rPr sz="1800" spc="-15" dirty="0">
                <a:latin typeface="Calibri"/>
                <a:cs typeface="Calibri"/>
              </a:rPr>
              <a:t>exclusive</a:t>
            </a:r>
            <a:endParaRPr sz="1800">
              <a:latin typeface="Calibri"/>
              <a:cs typeface="Calibri"/>
            </a:endParaRPr>
          </a:p>
          <a:p>
            <a:pPr marL="441325" algn="just">
              <a:lnSpc>
                <a:spcPct val="100000"/>
              </a:lnSpc>
            </a:pPr>
            <a:r>
              <a:rPr sz="1800" spc="-5" dirty="0">
                <a:latin typeface="Calibri"/>
                <a:cs typeface="Calibri"/>
              </a:rPr>
              <a:t>manner</a:t>
            </a:r>
            <a:r>
              <a:rPr sz="1800" spc="40" dirty="0">
                <a:latin typeface="Calibri"/>
                <a:cs typeface="Calibri"/>
              </a:rPr>
              <a:t> </a:t>
            </a:r>
            <a:r>
              <a:rPr sz="1800" spc="-10" dirty="0">
                <a:latin typeface="Calibri"/>
                <a:cs typeface="Calibri"/>
              </a:rPr>
              <a:t>then</a:t>
            </a:r>
            <a:r>
              <a:rPr sz="1800" spc="35"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deadlock</a:t>
            </a:r>
            <a:r>
              <a:rPr sz="1800" spc="25" dirty="0">
                <a:latin typeface="Calibri"/>
                <a:cs typeface="Calibri"/>
              </a:rPr>
              <a:t> </a:t>
            </a:r>
            <a:r>
              <a:rPr sz="1800" spc="-10" dirty="0">
                <a:latin typeface="Calibri"/>
                <a:cs typeface="Calibri"/>
              </a:rPr>
              <a:t>can</a:t>
            </a:r>
            <a:r>
              <a:rPr sz="1800" spc="10" dirty="0">
                <a:latin typeface="Calibri"/>
                <a:cs typeface="Calibri"/>
              </a:rPr>
              <a:t> </a:t>
            </a:r>
            <a:r>
              <a:rPr sz="1800" spc="-10" dirty="0">
                <a:latin typeface="Calibri"/>
                <a:cs typeface="Calibri"/>
              </a:rPr>
              <a:t>be</a:t>
            </a:r>
            <a:r>
              <a:rPr sz="1800" spc="10" dirty="0">
                <a:latin typeface="Calibri"/>
                <a:cs typeface="Calibri"/>
              </a:rPr>
              <a:t> </a:t>
            </a:r>
            <a:r>
              <a:rPr sz="1800" spc="-20" dirty="0">
                <a:latin typeface="Calibri"/>
                <a:cs typeface="Calibri"/>
              </a:rPr>
              <a:t>prevented.</a:t>
            </a:r>
            <a:endParaRPr sz="1800">
              <a:latin typeface="Calibri"/>
              <a:cs typeface="Calibri"/>
            </a:endParaRPr>
          </a:p>
          <a:p>
            <a:pPr marL="441325">
              <a:lnSpc>
                <a:spcPct val="100000"/>
              </a:lnSpc>
            </a:pPr>
            <a:r>
              <a:rPr sz="1800" spc="-5" dirty="0">
                <a:solidFill>
                  <a:srgbClr val="FF0000"/>
                </a:solidFill>
                <a:latin typeface="Calibri"/>
                <a:cs typeface="Calibri"/>
              </a:rPr>
              <a:t>Spooling</a:t>
            </a:r>
            <a:endParaRPr sz="1800">
              <a:latin typeface="Calibri"/>
              <a:cs typeface="Calibri"/>
            </a:endParaRPr>
          </a:p>
          <a:p>
            <a:pPr marL="441325" marR="6350" algn="just">
              <a:lnSpc>
                <a:spcPct val="100000"/>
              </a:lnSpc>
            </a:pPr>
            <a:r>
              <a:rPr sz="1800" spc="-15" dirty="0">
                <a:latin typeface="Calibri"/>
                <a:cs typeface="Calibri"/>
              </a:rPr>
              <a:t>For </a:t>
            </a:r>
            <a:r>
              <a:rPr sz="1800" dirty="0">
                <a:latin typeface="Calibri"/>
                <a:cs typeface="Calibri"/>
              </a:rPr>
              <a:t>a </a:t>
            </a:r>
            <a:r>
              <a:rPr sz="1800" spc="-5" dirty="0">
                <a:latin typeface="Calibri"/>
                <a:cs typeface="Calibri"/>
              </a:rPr>
              <a:t>device </a:t>
            </a:r>
            <a:r>
              <a:rPr sz="1800" spc="-15" dirty="0">
                <a:latin typeface="Calibri"/>
                <a:cs typeface="Calibri"/>
              </a:rPr>
              <a:t>like </a:t>
            </a:r>
            <a:r>
              <a:rPr sz="1800" spc="-25" dirty="0">
                <a:latin typeface="Calibri"/>
                <a:cs typeface="Calibri"/>
              </a:rPr>
              <a:t>printer, </a:t>
            </a:r>
            <a:r>
              <a:rPr sz="1800" spc="-5" dirty="0">
                <a:latin typeface="Calibri"/>
                <a:cs typeface="Calibri"/>
              </a:rPr>
              <a:t>spooling can work. </a:t>
            </a:r>
            <a:r>
              <a:rPr sz="1800" spc="-10" dirty="0">
                <a:latin typeface="Calibri"/>
                <a:cs typeface="Calibri"/>
              </a:rPr>
              <a:t>There </a:t>
            </a:r>
            <a:r>
              <a:rPr sz="1800" spc="5" dirty="0">
                <a:latin typeface="Calibri"/>
                <a:cs typeface="Calibri"/>
              </a:rPr>
              <a:t>is </a:t>
            </a:r>
            <a:r>
              <a:rPr sz="1800" dirty="0">
                <a:latin typeface="Calibri"/>
                <a:cs typeface="Calibri"/>
              </a:rPr>
              <a:t>a memory </a:t>
            </a:r>
            <a:r>
              <a:rPr sz="1800" spc="-10" dirty="0">
                <a:latin typeface="Calibri"/>
                <a:cs typeface="Calibri"/>
              </a:rPr>
              <a:t>associated </a:t>
            </a:r>
            <a:r>
              <a:rPr sz="1800" dirty="0">
                <a:latin typeface="Calibri"/>
                <a:cs typeface="Calibri"/>
              </a:rPr>
              <a:t>with </a:t>
            </a:r>
            <a:r>
              <a:rPr sz="1800" spc="5" dirty="0">
                <a:latin typeface="Calibri"/>
                <a:cs typeface="Calibri"/>
              </a:rPr>
              <a:t>the </a:t>
            </a:r>
            <a:r>
              <a:rPr sz="1800" spc="10" dirty="0">
                <a:latin typeface="Calibri"/>
                <a:cs typeface="Calibri"/>
              </a:rPr>
              <a:t> </a:t>
            </a:r>
            <a:r>
              <a:rPr sz="1800" spc="-15" dirty="0">
                <a:latin typeface="Calibri"/>
                <a:cs typeface="Calibri"/>
              </a:rPr>
              <a:t>printer </a:t>
            </a:r>
            <a:r>
              <a:rPr sz="1800" spc="5" dirty="0">
                <a:latin typeface="Calibri"/>
                <a:cs typeface="Calibri"/>
              </a:rPr>
              <a:t>which </a:t>
            </a:r>
            <a:r>
              <a:rPr sz="1800" spc="-15" dirty="0">
                <a:latin typeface="Calibri"/>
                <a:cs typeface="Calibri"/>
              </a:rPr>
              <a:t>stores </a:t>
            </a:r>
            <a:r>
              <a:rPr sz="1800" spc="-5" dirty="0">
                <a:latin typeface="Calibri"/>
                <a:cs typeface="Calibri"/>
              </a:rPr>
              <a:t>jobs </a:t>
            </a:r>
            <a:r>
              <a:rPr sz="1800" spc="-10" dirty="0">
                <a:latin typeface="Calibri"/>
                <a:cs typeface="Calibri"/>
              </a:rPr>
              <a:t>from </a:t>
            </a:r>
            <a:r>
              <a:rPr sz="1800" dirty="0">
                <a:latin typeface="Calibri"/>
                <a:cs typeface="Calibri"/>
              </a:rPr>
              <a:t>each of the </a:t>
            </a:r>
            <a:r>
              <a:rPr sz="1800" spc="-10" dirty="0">
                <a:latin typeface="Calibri"/>
                <a:cs typeface="Calibri"/>
              </a:rPr>
              <a:t>process </a:t>
            </a:r>
            <a:r>
              <a:rPr sz="1800" spc="-15" dirty="0">
                <a:latin typeface="Calibri"/>
                <a:cs typeface="Calibri"/>
              </a:rPr>
              <a:t>into </a:t>
            </a:r>
            <a:r>
              <a:rPr sz="1800" spc="-5" dirty="0">
                <a:latin typeface="Calibri"/>
                <a:cs typeface="Calibri"/>
              </a:rPr>
              <a:t>it. </a:t>
            </a:r>
            <a:r>
              <a:rPr sz="1800" spc="-35" dirty="0">
                <a:latin typeface="Calibri"/>
                <a:cs typeface="Calibri"/>
              </a:rPr>
              <a:t>Later, </a:t>
            </a:r>
            <a:r>
              <a:rPr sz="1800" spc="-15" dirty="0">
                <a:latin typeface="Calibri"/>
                <a:cs typeface="Calibri"/>
              </a:rPr>
              <a:t>Printer </a:t>
            </a:r>
            <a:r>
              <a:rPr sz="1800" spc="-5" dirty="0">
                <a:latin typeface="Calibri"/>
                <a:cs typeface="Calibri"/>
              </a:rPr>
              <a:t>collects all </a:t>
            </a:r>
            <a:r>
              <a:rPr sz="1800" dirty="0">
                <a:latin typeface="Calibri"/>
                <a:cs typeface="Calibri"/>
              </a:rPr>
              <a:t>the </a:t>
            </a:r>
            <a:r>
              <a:rPr sz="1800" spc="5" dirty="0">
                <a:latin typeface="Calibri"/>
                <a:cs typeface="Calibri"/>
              </a:rPr>
              <a:t> </a:t>
            </a:r>
            <a:r>
              <a:rPr sz="1800" spc="-5" dirty="0">
                <a:latin typeface="Calibri"/>
                <a:cs typeface="Calibri"/>
              </a:rPr>
              <a:t>jobs</a:t>
            </a:r>
            <a:r>
              <a:rPr sz="1800" dirty="0">
                <a:latin typeface="Calibri"/>
                <a:cs typeface="Calibri"/>
              </a:rPr>
              <a:t> </a:t>
            </a:r>
            <a:r>
              <a:rPr sz="1800" spc="-5" dirty="0">
                <a:latin typeface="Calibri"/>
                <a:cs typeface="Calibri"/>
              </a:rPr>
              <a:t>and</a:t>
            </a:r>
            <a:r>
              <a:rPr sz="1800" dirty="0">
                <a:latin typeface="Calibri"/>
                <a:cs typeface="Calibri"/>
              </a:rPr>
              <a:t> </a:t>
            </a:r>
            <a:r>
              <a:rPr sz="1800" spc="-10" dirty="0">
                <a:latin typeface="Calibri"/>
                <a:cs typeface="Calibri"/>
              </a:rPr>
              <a:t>print</a:t>
            </a:r>
            <a:r>
              <a:rPr sz="1800" spc="-5" dirty="0">
                <a:latin typeface="Calibri"/>
                <a:cs typeface="Calibri"/>
              </a:rPr>
              <a:t> each</a:t>
            </a:r>
            <a:r>
              <a:rPr sz="1800" dirty="0">
                <a:latin typeface="Calibri"/>
                <a:cs typeface="Calibri"/>
              </a:rPr>
              <a:t> </a:t>
            </a:r>
            <a:r>
              <a:rPr sz="1800" spc="5" dirty="0">
                <a:latin typeface="Calibri"/>
                <a:cs typeface="Calibri"/>
              </a:rPr>
              <a:t>one</a:t>
            </a:r>
            <a:r>
              <a:rPr sz="1800" spc="1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them</a:t>
            </a:r>
            <a:r>
              <a:rPr sz="1800" spc="5" dirty="0">
                <a:latin typeface="Calibri"/>
                <a:cs typeface="Calibri"/>
              </a:rPr>
              <a:t> </a:t>
            </a:r>
            <a:r>
              <a:rPr sz="1800" spc="-10" dirty="0">
                <a:latin typeface="Calibri"/>
                <a:cs typeface="Calibri"/>
              </a:rPr>
              <a:t>according</a:t>
            </a:r>
            <a:r>
              <a:rPr sz="1800" spc="-5"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FCFS.</a:t>
            </a:r>
            <a:r>
              <a:rPr sz="1800" spc="-10" dirty="0">
                <a:latin typeface="Calibri"/>
                <a:cs typeface="Calibri"/>
              </a:rPr>
              <a:t> By</a:t>
            </a:r>
            <a:r>
              <a:rPr sz="1800" spc="-5" dirty="0">
                <a:latin typeface="Calibri"/>
                <a:cs typeface="Calibri"/>
              </a:rPr>
              <a:t> using</a:t>
            </a:r>
            <a:r>
              <a:rPr sz="1800" dirty="0">
                <a:latin typeface="Calibri"/>
                <a:cs typeface="Calibri"/>
              </a:rPr>
              <a:t> </a:t>
            </a:r>
            <a:r>
              <a:rPr sz="1800" spc="-5" dirty="0">
                <a:latin typeface="Calibri"/>
                <a:cs typeface="Calibri"/>
              </a:rPr>
              <a:t>this</a:t>
            </a:r>
            <a:r>
              <a:rPr sz="1800" spc="395" dirty="0">
                <a:latin typeface="Calibri"/>
                <a:cs typeface="Calibri"/>
              </a:rPr>
              <a:t> </a:t>
            </a:r>
            <a:r>
              <a:rPr sz="1800" spc="-5" dirty="0">
                <a:latin typeface="Calibri"/>
                <a:cs typeface="Calibri"/>
              </a:rPr>
              <a:t>mechanism,</a:t>
            </a:r>
            <a:r>
              <a:rPr sz="1800" spc="395" dirty="0">
                <a:latin typeface="Calibri"/>
                <a:cs typeface="Calibri"/>
              </a:rPr>
              <a:t> </a:t>
            </a:r>
            <a:r>
              <a:rPr sz="1800" dirty="0">
                <a:latin typeface="Calibri"/>
                <a:cs typeface="Calibri"/>
              </a:rPr>
              <a:t>the </a:t>
            </a:r>
            <a:r>
              <a:rPr sz="1800" spc="-395" dirty="0">
                <a:latin typeface="Calibri"/>
                <a:cs typeface="Calibri"/>
              </a:rPr>
              <a:t> </a:t>
            </a:r>
            <a:r>
              <a:rPr sz="1800" spc="-10" dirty="0">
                <a:latin typeface="Calibri"/>
                <a:cs typeface="Calibri"/>
              </a:rPr>
              <a:t>process </a:t>
            </a:r>
            <a:r>
              <a:rPr sz="1800" spc="-5" dirty="0">
                <a:latin typeface="Calibri"/>
                <a:cs typeface="Calibri"/>
              </a:rPr>
              <a:t>doesn't </a:t>
            </a:r>
            <a:r>
              <a:rPr sz="1800" spc="-10" dirty="0">
                <a:latin typeface="Calibri"/>
                <a:cs typeface="Calibri"/>
              </a:rPr>
              <a:t>have </a:t>
            </a:r>
            <a:r>
              <a:rPr sz="1800" spc="-15" dirty="0">
                <a:latin typeface="Calibri"/>
                <a:cs typeface="Calibri"/>
              </a:rPr>
              <a:t>to </a:t>
            </a:r>
            <a:r>
              <a:rPr sz="1800" spc="-10" dirty="0">
                <a:latin typeface="Calibri"/>
                <a:cs typeface="Calibri"/>
              </a:rPr>
              <a:t>wait </a:t>
            </a:r>
            <a:r>
              <a:rPr sz="1800" spc="-15" dirty="0">
                <a:latin typeface="Calibri"/>
                <a:cs typeface="Calibri"/>
              </a:rPr>
              <a:t>for </a:t>
            </a:r>
            <a:r>
              <a:rPr sz="1800" spc="-5" dirty="0">
                <a:latin typeface="Calibri"/>
                <a:cs typeface="Calibri"/>
              </a:rPr>
              <a:t>the </a:t>
            </a:r>
            <a:r>
              <a:rPr sz="1800" spc="-10" dirty="0">
                <a:latin typeface="Calibri"/>
                <a:cs typeface="Calibri"/>
              </a:rPr>
              <a:t>printer </a:t>
            </a:r>
            <a:r>
              <a:rPr sz="1800" spc="5" dirty="0">
                <a:latin typeface="Calibri"/>
                <a:cs typeface="Calibri"/>
              </a:rPr>
              <a:t>and </a:t>
            </a:r>
            <a:r>
              <a:rPr sz="1800" spc="-5" dirty="0">
                <a:latin typeface="Calibri"/>
                <a:cs typeface="Calibri"/>
              </a:rPr>
              <a:t>it </a:t>
            </a:r>
            <a:r>
              <a:rPr sz="1800" dirty="0">
                <a:latin typeface="Calibri"/>
                <a:cs typeface="Calibri"/>
              </a:rPr>
              <a:t>can </a:t>
            </a:r>
            <a:r>
              <a:rPr sz="1800" spc="-10" dirty="0">
                <a:latin typeface="Calibri"/>
                <a:cs typeface="Calibri"/>
              </a:rPr>
              <a:t>continue </a:t>
            </a:r>
            <a:r>
              <a:rPr sz="1800" spc="-15" dirty="0">
                <a:latin typeface="Calibri"/>
                <a:cs typeface="Calibri"/>
              </a:rPr>
              <a:t>whatever </a:t>
            </a:r>
            <a:r>
              <a:rPr sz="1800" spc="-5" dirty="0">
                <a:latin typeface="Calibri"/>
                <a:cs typeface="Calibri"/>
              </a:rPr>
              <a:t>it </a:t>
            </a:r>
            <a:r>
              <a:rPr sz="1800" spc="-10" dirty="0">
                <a:latin typeface="Calibri"/>
                <a:cs typeface="Calibri"/>
              </a:rPr>
              <a:t>was </a:t>
            </a:r>
            <a:r>
              <a:rPr sz="1800" spc="-5" dirty="0">
                <a:latin typeface="Calibri"/>
                <a:cs typeface="Calibri"/>
              </a:rPr>
              <a:t>doing. </a:t>
            </a:r>
            <a:r>
              <a:rPr sz="1800" dirty="0">
                <a:latin typeface="Calibri"/>
                <a:cs typeface="Calibri"/>
              </a:rPr>
              <a:t> </a:t>
            </a:r>
            <a:r>
              <a:rPr sz="1800" spc="-35" dirty="0">
                <a:latin typeface="Calibri"/>
                <a:cs typeface="Calibri"/>
              </a:rPr>
              <a:t>Later,</a:t>
            </a:r>
            <a:r>
              <a:rPr sz="1800" dirty="0">
                <a:latin typeface="Calibri"/>
                <a:cs typeface="Calibri"/>
              </a:rPr>
              <a:t> </a:t>
            </a:r>
            <a:r>
              <a:rPr sz="1800" spc="-5" dirty="0">
                <a:latin typeface="Calibri"/>
                <a:cs typeface="Calibri"/>
              </a:rPr>
              <a:t>it</a:t>
            </a:r>
            <a:r>
              <a:rPr sz="1800" spc="20" dirty="0">
                <a:latin typeface="Calibri"/>
                <a:cs typeface="Calibri"/>
              </a:rPr>
              <a:t> </a:t>
            </a:r>
            <a:r>
              <a:rPr sz="1800" spc="-5" dirty="0">
                <a:latin typeface="Calibri"/>
                <a:cs typeface="Calibri"/>
              </a:rPr>
              <a:t>collects</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5" dirty="0">
                <a:latin typeface="Calibri"/>
                <a:cs typeface="Calibri"/>
              </a:rPr>
              <a:t>output</a:t>
            </a:r>
            <a:r>
              <a:rPr sz="1800" spc="25" dirty="0">
                <a:latin typeface="Calibri"/>
                <a:cs typeface="Calibri"/>
              </a:rPr>
              <a:t> </a:t>
            </a:r>
            <a:r>
              <a:rPr sz="1800" spc="-5" dirty="0">
                <a:latin typeface="Calibri"/>
                <a:cs typeface="Calibri"/>
              </a:rPr>
              <a:t>when</a:t>
            </a:r>
            <a:r>
              <a:rPr sz="1800" spc="40" dirty="0">
                <a:latin typeface="Calibri"/>
                <a:cs typeface="Calibri"/>
              </a:rPr>
              <a:t> </a:t>
            </a:r>
            <a:r>
              <a:rPr sz="1800" spc="-5" dirty="0">
                <a:latin typeface="Calibri"/>
                <a:cs typeface="Calibri"/>
              </a:rPr>
              <a:t>it is</a:t>
            </a:r>
            <a:r>
              <a:rPr sz="1800" spc="10" dirty="0">
                <a:latin typeface="Calibri"/>
                <a:cs typeface="Calibri"/>
              </a:rPr>
              <a:t> </a:t>
            </a:r>
            <a:r>
              <a:rPr sz="1800" spc="-10" dirty="0">
                <a:latin typeface="Calibri"/>
                <a:cs typeface="Calibri"/>
              </a:rPr>
              <a:t>produced.</a:t>
            </a:r>
            <a:endParaRPr sz="1800">
              <a:latin typeface="Calibri"/>
              <a:cs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15767" y="429768"/>
            <a:ext cx="3057144" cy="2295143"/>
          </a:xfrm>
          <a:prstGeom prst="rect">
            <a:avLst/>
          </a:prstGeom>
        </p:spPr>
      </p:pic>
      <p:sp>
        <p:nvSpPr>
          <p:cNvPr id="3" name="object 3"/>
          <p:cNvSpPr txBox="1"/>
          <p:nvPr/>
        </p:nvSpPr>
        <p:spPr>
          <a:xfrm>
            <a:off x="435965" y="2986227"/>
            <a:ext cx="8058784" cy="2420620"/>
          </a:xfrm>
          <a:prstGeom prst="rect">
            <a:avLst/>
          </a:prstGeom>
        </p:spPr>
        <p:txBody>
          <a:bodyPr vert="horz" wrap="square" lIns="0" tIns="12700" rIns="0" bIns="0" rtlCol="0">
            <a:spAutoFit/>
          </a:bodyPr>
          <a:lstStyle/>
          <a:p>
            <a:pPr marL="12700" algn="just">
              <a:lnSpc>
                <a:spcPct val="100000"/>
              </a:lnSpc>
              <a:spcBef>
                <a:spcPts val="100"/>
              </a:spcBef>
            </a:pPr>
            <a:r>
              <a:rPr sz="1800" spc="-10" dirty="0">
                <a:latin typeface="Calibri"/>
                <a:cs typeface="Calibri"/>
              </a:rPr>
              <a:t>Although,</a:t>
            </a:r>
            <a:r>
              <a:rPr sz="1800" spc="55" dirty="0">
                <a:latin typeface="Calibri"/>
                <a:cs typeface="Calibri"/>
              </a:rPr>
              <a:t> </a:t>
            </a:r>
            <a:r>
              <a:rPr sz="1800" spc="-10" dirty="0">
                <a:latin typeface="Calibri"/>
                <a:cs typeface="Calibri"/>
              </a:rPr>
              <a:t>Spooling</a:t>
            </a:r>
            <a:r>
              <a:rPr sz="1800" spc="4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a:t>
            </a:r>
            <a:r>
              <a:rPr sz="1800" spc="25" dirty="0">
                <a:latin typeface="Calibri"/>
                <a:cs typeface="Calibri"/>
              </a:rPr>
              <a:t> </a:t>
            </a:r>
            <a:r>
              <a:rPr sz="1800" dirty="0">
                <a:latin typeface="Calibri"/>
                <a:cs typeface="Calibri"/>
              </a:rPr>
              <a:t>an</a:t>
            </a:r>
            <a:r>
              <a:rPr sz="1800" spc="15" dirty="0">
                <a:latin typeface="Calibri"/>
                <a:cs typeface="Calibri"/>
              </a:rPr>
              <a:t> </a:t>
            </a:r>
            <a:r>
              <a:rPr sz="1800" spc="-20" dirty="0">
                <a:latin typeface="Calibri"/>
                <a:cs typeface="Calibri"/>
              </a:rPr>
              <a:t>effective</a:t>
            </a:r>
            <a:r>
              <a:rPr sz="1800" spc="40" dirty="0">
                <a:latin typeface="Calibri"/>
                <a:cs typeface="Calibri"/>
              </a:rPr>
              <a:t> </a:t>
            </a:r>
            <a:r>
              <a:rPr sz="1800" spc="-10" dirty="0">
                <a:latin typeface="Calibri"/>
                <a:cs typeface="Calibri"/>
              </a:rPr>
              <a:t>approach</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violate</a:t>
            </a:r>
            <a:r>
              <a:rPr sz="1800" spc="25" dirty="0">
                <a:latin typeface="Calibri"/>
                <a:cs typeface="Calibri"/>
              </a:rPr>
              <a:t> </a:t>
            </a:r>
            <a:r>
              <a:rPr sz="1800" spc="-5" dirty="0">
                <a:latin typeface="Calibri"/>
                <a:cs typeface="Calibri"/>
              </a:rPr>
              <a:t>mutual</a:t>
            </a:r>
            <a:r>
              <a:rPr sz="1800" spc="20" dirty="0">
                <a:latin typeface="Calibri"/>
                <a:cs typeface="Calibri"/>
              </a:rPr>
              <a:t> </a:t>
            </a:r>
            <a:r>
              <a:rPr sz="1800" spc="-15" dirty="0">
                <a:latin typeface="Calibri"/>
                <a:cs typeface="Calibri"/>
              </a:rPr>
              <a:t>exclusion</a:t>
            </a:r>
            <a:r>
              <a:rPr sz="1800" spc="60" dirty="0">
                <a:latin typeface="Calibri"/>
                <a:cs typeface="Calibri"/>
              </a:rPr>
              <a:t> </a:t>
            </a:r>
            <a:r>
              <a:rPr sz="1800" spc="-10" dirty="0">
                <a:latin typeface="Calibri"/>
                <a:cs typeface="Calibri"/>
              </a:rPr>
              <a:t>but</a:t>
            </a:r>
            <a:r>
              <a:rPr sz="1800" spc="25" dirty="0">
                <a:latin typeface="Calibri"/>
                <a:cs typeface="Calibri"/>
              </a:rPr>
              <a:t> </a:t>
            </a:r>
            <a:r>
              <a:rPr sz="1800" spc="-5" dirty="0">
                <a:latin typeface="Calibri"/>
                <a:cs typeface="Calibri"/>
              </a:rPr>
              <a:t>it</a:t>
            </a:r>
            <a:endParaRPr sz="1800">
              <a:latin typeface="Calibri"/>
              <a:cs typeface="Calibri"/>
            </a:endParaRPr>
          </a:p>
          <a:p>
            <a:pPr marL="12700" algn="just">
              <a:lnSpc>
                <a:spcPct val="100000"/>
              </a:lnSpc>
              <a:spcBef>
                <a:spcPts val="5"/>
              </a:spcBef>
            </a:pPr>
            <a:r>
              <a:rPr sz="1800" spc="-20" dirty="0">
                <a:latin typeface="Calibri"/>
                <a:cs typeface="Calibri"/>
              </a:rPr>
              <a:t>suffers</a:t>
            </a:r>
            <a:r>
              <a:rPr sz="1800" spc="30" dirty="0">
                <a:latin typeface="Calibri"/>
                <a:cs typeface="Calibri"/>
              </a:rPr>
              <a:t> </a:t>
            </a:r>
            <a:r>
              <a:rPr sz="1800" spc="-10" dirty="0">
                <a:latin typeface="Calibri"/>
                <a:cs typeface="Calibri"/>
              </a:rPr>
              <a:t>from</a:t>
            </a:r>
            <a:r>
              <a:rPr sz="1800" spc="-25" dirty="0">
                <a:latin typeface="Calibri"/>
                <a:cs typeface="Calibri"/>
              </a:rPr>
              <a:t> </a:t>
            </a:r>
            <a:r>
              <a:rPr sz="1800" spc="-10" dirty="0">
                <a:latin typeface="Calibri"/>
                <a:cs typeface="Calibri"/>
              </a:rPr>
              <a:t>two</a:t>
            </a:r>
            <a:r>
              <a:rPr sz="1800" spc="5" dirty="0">
                <a:latin typeface="Calibri"/>
                <a:cs typeface="Calibri"/>
              </a:rPr>
              <a:t> </a:t>
            </a:r>
            <a:r>
              <a:rPr sz="1800" spc="-10" dirty="0">
                <a:latin typeface="Calibri"/>
                <a:cs typeface="Calibri"/>
              </a:rPr>
              <a:t>kinds</a:t>
            </a:r>
            <a:r>
              <a:rPr sz="1800" spc="10" dirty="0">
                <a:latin typeface="Calibri"/>
                <a:cs typeface="Calibri"/>
              </a:rPr>
              <a:t> </a:t>
            </a:r>
            <a:r>
              <a:rPr sz="1800" dirty="0">
                <a:latin typeface="Calibri"/>
                <a:cs typeface="Calibri"/>
              </a:rPr>
              <a:t>of</a:t>
            </a:r>
            <a:r>
              <a:rPr sz="1800" spc="-10" dirty="0">
                <a:latin typeface="Calibri"/>
                <a:cs typeface="Calibri"/>
              </a:rPr>
              <a:t> problems.</a:t>
            </a:r>
            <a:endParaRPr sz="1800">
              <a:latin typeface="Calibri"/>
              <a:cs typeface="Calibri"/>
            </a:endParaRPr>
          </a:p>
          <a:p>
            <a:pPr marL="83820" algn="just">
              <a:lnSpc>
                <a:spcPct val="100000"/>
              </a:lnSpc>
              <a:spcBef>
                <a:spcPts val="1565"/>
              </a:spcBef>
            </a:pPr>
            <a:r>
              <a:rPr sz="1800" spc="-5" dirty="0">
                <a:latin typeface="Calibri"/>
                <a:cs typeface="Calibri"/>
              </a:rPr>
              <a:t>This</a:t>
            </a:r>
            <a:r>
              <a:rPr sz="1800" spc="10" dirty="0">
                <a:latin typeface="Calibri"/>
                <a:cs typeface="Calibri"/>
              </a:rPr>
              <a:t> </a:t>
            </a:r>
            <a:r>
              <a:rPr sz="1800" spc="-10" dirty="0">
                <a:latin typeface="Calibri"/>
                <a:cs typeface="Calibri"/>
              </a:rPr>
              <a:t>cannot</a:t>
            </a:r>
            <a:r>
              <a:rPr sz="1800" spc="2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applied</a:t>
            </a:r>
            <a:r>
              <a:rPr sz="1800" spc="6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every</a:t>
            </a:r>
            <a:r>
              <a:rPr sz="1800" spc="15" dirty="0">
                <a:latin typeface="Calibri"/>
                <a:cs typeface="Calibri"/>
              </a:rPr>
              <a:t> </a:t>
            </a:r>
            <a:r>
              <a:rPr sz="1800" spc="-10" dirty="0">
                <a:latin typeface="Calibri"/>
                <a:cs typeface="Calibri"/>
              </a:rPr>
              <a:t>resource.</a:t>
            </a:r>
            <a:endParaRPr sz="1800">
              <a:latin typeface="Calibri"/>
              <a:cs typeface="Calibri"/>
            </a:endParaRPr>
          </a:p>
          <a:p>
            <a:pPr marL="83820" algn="just">
              <a:lnSpc>
                <a:spcPct val="100000"/>
              </a:lnSpc>
            </a:pPr>
            <a:r>
              <a:rPr sz="1800" spc="-15" dirty="0">
                <a:latin typeface="Calibri"/>
                <a:cs typeface="Calibri"/>
              </a:rPr>
              <a:t>After</a:t>
            </a:r>
            <a:r>
              <a:rPr sz="1800" spc="70" dirty="0">
                <a:latin typeface="Calibri"/>
                <a:cs typeface="Calibri"/>
              </a:rPr>
              <a:t> </a:t>
            </a:r>
            <a:r>
              <a:rPr sz="1800" spc="-5" dirty="0">
                <a:latin typeface="Calibri"/>
                <a:cs typeface="Calibri"/>
              </a:rPr>
              <a:t>some</a:t>
            </a:r>
            <a:r>
              <a:rPr sz="1800" spc="100" dirty="0">
                <a:latin typeface="Calibri"/>
                <a:cs typeface="Calibri"/>
              </a:rPr>
              <a:t> </a:t>
            </a:r>
            <a:r>
              <a:rPr sz="1800" spc="-5" dirty="0">
                <a:latin typeface="Calibri"/>
                <a:cs typeface="Calibri"/>
              </a:rPr>
              <a:t>point</a:t>
            </a:r>
            <a:r>
              <a:rPr sz="1800" spc="75" dirty="0">
                <a:latin typeface="Calibri"/>
                <a:cs typeface="Calibri"/>
              </a:rPr>
              <a:t> </a:t>
            </a:r>
            <a:r>
              <a:rPr sz="1800" spc="5" dirty="0">
                <a:latin typeface="Calibri"/>
                <a:cs typeface="Calibri"/>
              </a:rPr>
              <a:t>of</a:t>
            </a:r>
            <a:r>
              <a:rPr sz="1800" spc="80" dirty="0">
                <a:latin typeface="Calibri"/>
                <a:cs typeface="Calibri"/>
              </a:rPr>
              <a:t> </a:t>
            </a:r>
            <a:r>
              <a:rPr sz="1800" spc="-5" dirty="0">
                <a:latin typeface="Calibri"/>
                <a:cs typeface="Calibri"/>
              </a:rPr>
              <a:t>time,</a:t>
            </a:r>
            <a:r>
              <a:rPr sz="1800" spc="110" dirty="0">
                <a:latin typeface="Calibri"/>
                <a:cs typeface="Calibri"/>
              </a:rPr>
              <a:t> </a:t>
            </a:r>
            <a:r>
              <a:rPr sz="1800" spc="-10" dirty="0">
                <a:latin typeface="Calibri"/>
                <a:cs typeface="Calibri"/>
              </a:rPr>
              <a:t>there</a:t>
            </a:r>
            <a:r>
              <a:rPr sz="1800" spc="90" dirty="0">
                <a:latin typeface="Calibri"/>
                <a:cs typeface="Calibri"/>
              </a:rPr>
              <a:t> </a:t>
            </a:r>
            <a:r>
              <a:rPr sz="1800" spc="-10" dirty="0">
                <a:latin typeface="Calibri"/>
                <a:cs typeface="Calibri"/>
              </a:rPr>
              <a:t>may</a:t>
            </a:r>
            <a:r>
              <a:rPr sz="1800" spc="80" dirty="0">
                <a:latin typeface="Calibri"/>
                <a:cs typeface="Calibri"/>
              </a:rPr>
              <a:t> </a:t>
            </a:r>
            <a:r>
              <a:rPr sz="1800" spc="-5" dirty="0">
                <a:latin typeface="Calibri"/>
                <a:cs typeface="Calibri"/>
              </a:rPr>
              <a:t>arise</a:t>
            </a:r>
            <a:r>
              <a:rPr sz="1800" spc="65" dirty="0">
                <a:latin typeface="Calibri"/>
                <a:cs typeface="Calibri"/>
              </a:rPr>
              <a:t> </a:t>
            </a:r>
            <a:r>
              <a:rPr sz="1800" dirty="0">
                <a:latin typeface="Calibri"/>
                <a:cs typeface="Calibri"/>
              </a:rPr>
              <a:t>a</a:t>
            </a:r>
            <a:r>
              <a:rPr sz="1800" spc="75" dirty="0">
                <a:latin typeface="Calibri"/>
                <a:cs typeface="Calibri"/>
              </a:rPr>
              <a:t> </a:t>
            </a:r>
            <a:r>
              <a:rPr sz="1800" spc="-5" dirty="0">
                <a:latin typeface="Calibri"/>
                <a:cs typeface="Calibri"/>
              </a:rPr>
              <a:t>race</a:t>
            </a:r>
            <a:r>
              <a:rPr sz="1800" spc="65" dirty="0">
                <a:latin typeface="Calibri"/>
                <a:cs typeface="Calibri"/>
              </a:rPr>
              <a:t> </a:t>
            </a:r>
            <a:r>
              <a:rPr sz="1800" spc="-5" dirty="0">
                <a:latin typeface="Calibri"/>
                <a:cs typeface="Calibri"/>
              </a:rPr>
              <a:t>condition</a:t>
            </a:r>
            <a:r>
              <a:rPr sz="1800" spc="95" dirty="0">
                <a:latin typeface="Calibri"/>
                <a:cs typeface="Calibri"/>
              </a:rPr>
              <a:t> </a:t>
            </a:r>
            <a:r>
              <a:rPr sz="1800" spc="-5" dirty="0">
                <a:latin typeface="Calibri"/>
                <a:cs typeface="Calibri"/>
              </a:rPr>
              <a:t>between</a:t>
            </a:r>
            <a:r>
              <a:rPr sz="1800" spc="75" dirty="0">
                <a:latin typeface="Calibri"/>
                <a:cs typeface="Calibri"/>
              </a:rPr>
              <a:t> </a:t>
            </a:r>
            <a:r>
              <a:rPr sz="1800" dirty="0">
                <a:latin typeface="Calibri"/>
                <a:cs typeface="Calibri"/>
              </a:rPr>
              <a:t>the</a:t>
            </a:r>
            <a:r>
              <a:rPr sz="1800" spc="95" dirty="0">
                <a:latin typeface="Calibri"/>
                <a:cs typeface="Calibri"/>
              </a:rPr>
              <a:t> </a:t>
            </a:r>
            <a:r>
              <a:rPr sz="1800" spc="-5" dirty="0">
                <a:latin typeface="Calibri"/>
                <a:cs typeface="Calibri"/>
              </a:rPr>
              <a:t>processes</a:t>
            </a:r>
            <a:r>
              <a:rPr sz="1800" spc="75" dirty="0">
                <a:latin typeface="Calibri"/>
                <a:cs typeface="Calibri"/>
              </a:rPr>
              <a:t> </a:t>
            </a:r>
            <a:r>
              <a:rPr sz="1800" spc="-30" dirty="0">
                <a:latin typeface="Calibri"/>
                <a:cs typeface="Calibri"/>
              </a:rPr>
              <a:t>to</a:t>
            </a:r>
            <a:endParaRPr sz="1800">
              <a:latin typeface="Calibri"/>
              <a:cs typeface="Calibri"/>
            </a:endParaRPr>
          </a:p>
          <a:p>
            <a:pPr marL="83820" algn="just">
              <a:lnSpc>
                <a:spcPct val="100000"/>
              </a:lnSpc>
            </a:pPr>
            <a:r>
              <a:rPr sz="1800" spc="-15" dirty="0">
                <a:latin typeface="Calibri"/>
                <a:cs typeface="Calibri"/>
              </a:rPr>
              <a:t>get</a:t>
            </a:r>
            <a:r>
              <a:rPr sz="1800" spc="5" dirty="0">
                <a:latin typeface="Calibri"/>
                <a:cs typeface="Calibri"/>
              </a:rPr>
              <a:t> </a:t>
            </a:r>
            <a:r>
              <a:rPr sz="1800" spc="-5" dirty="0">
                <a:latin typeface="Calibri"/>
                <a:cs typeface="Calibri"/>
              </a:rPr>
              <a:t>space</a:t>
            </a:r>
            <a:r>
              <a:rPr sz="1800" spc="5" dirty="0">
                <a:latin typeface="Calibri"/>
                <a:cs typeface="Calibri"/>
              </a:rPr>
              <a:t> </a:t>
            </a:r>
            <a:r>
              <a:rPr sz="1800" spc="-5" dirty="0">
                <a:latin typeface="Calibri"/>
                <a:cs typeface="Calibri"/>
              </a:rPr>
              <a:t>in</a:t>
            </a:r>
            <a:r>
              <a:rPr sz="1800" dirty="0">
                <a:latin typeface="Calibri"/>
                <a:cs typeface="Calibri"/>
              </a:rPr>
              <a:t> </a:t>
            </a:r>
            <a:r>
              <a:rPr sz="1800" spc="-10" dirty="0">
                <a:latin typeface="Calibri"/>
                <a:cs typeface="Calibri"/>
              </a:rPr>
              <a:t>that</a:t>
            </a:r>
            <a:r>
              <a:rPr sz="1800" spc="5" dirty="0">
                <a:latin typeface="Calibri"/>
                <a:cs typeface="Calibri"/>
              </a:rPr>
              <a:t> </a:t>
            </a:r>
            <a:r>
              <a:rPr sz="1800" spc="-5" dirty="0">
                <a:latin typeface="Calibri"/>
                <a:cs typeface="Calibri"/>
              </a:rPr>
              <a:t>spool.</a:t>
            </a:r>
            <a:endParaRPr sz="1800">
              <a:latin typeface="Calibri"/>
              <a:cs typeface="Calibri"/>
            </a:endParaRPr>
          </a:p>
          <a:p>
            <a:pPr marL="83820" marR="5080" algn="just">
              <a:lnSpc>
                <a:spcPct val="100000"/>
              </a:lnSpc>
              <a:spcBef>
                <a:spcPts val="5"/>
              </a:spcBef>
            </a:pPr>
            <a:r>
              <a:rPr sz="1800" spc="-35" dirty="0">
                <a:latin typeface="Calibri"/>
                <a:cs typeface="Calibri"/>
              </a:rPr>
              <a:t>We </a:t>
            </a:r>
            <a:r>
              <a:rPr sz="1800" spc="-5" dirty="0">
                <a:latin typeface="Calibri"/>
                <a:cs typeface="Calibri"/>
              </a:rPr>
              <a:t>cannot </a:t>
            </a:r>
            <a:r>
              <a:rPr sz="1800" spc="-15" dirty="0">
                <a:latin typeface="Calibri"/>
                <a:cs typeface="Calibri"/>
              </a:rPr>
              <a:t>force </a:t>
            </a:r>
            <a:r>
              <a:rPr sz="1800" dirty="0">
                <a:latin typeface="Calibri"/>
                <a:cs typeface="Calibri"/>
              </a:rPr>
              <a:t>a </a:t>
            </a:r>
            <a:r>
              <a:rPr sz="1800" spc="-10" dirty="0">
                <a:latin typeface="Calibri"/>
                <a:cs typeface="Calibri"/>
              </a:rPr>
              <a:t>resource </a:t>
            </a:r>
            <a:r>
              <a:rPr sz="1800" spc="-15" dirty="0">
                <a:latin typeface="Calibri"/>
                <a:cs typeface="Calibri"/>
              </a:rPr>
              <a:t>to </a:t>
            </a:r>
            <a:r>
              <a:rPr sz="1800" spc="5" dirty="0">
                <a:latin typeface="Calibri"/>
                <a:cs typeface="Calibri"/>
              </a:rPr>
              <a:t>be </a:t>
            </a:r>
            <a:r>
              <a:rPr sz="1800" dirty="0">
                <a:latin typeface="Calibri"/>
                <a:cs typeface="Calibri"/>
              </a:rPr>
              <a:t>used </a:t>
            </a:r>
            <a:r>
              <a:rPr sz="1800" spc="-5" dirty="0">
                <a:latin typeface="Calibri"/>
                <a:cs typeface="Calibri"/>
              </a:rPr>
              <a:t>by more </a:t>
            </a:r>
            <a:r>
              <a:rPr sz="1800" dirty="0">
                <a:latin typeface="Calibri"/>
                <a:cs typeface="Calibri"/>
              </a:rPr>
              <a:t>than </a:t>
            </a:r>
            <a:r>
              <a:rPr sz="1800" spc="-5" dirty="0">
                <a:latin typeface="Calibri"/>
                <a:cs typeface="Calibri"/>
              </a:rPr>
              <a:t>one process </a:t>
            </a:r>
            <a:r>
              <a:rPr sz="1800" spc="-15" dirty="0">
                <a:latin typeface="Calibri"/>
                <a:cs typeface="Calibri"/>
              </a:rPr>
              <a:t>at </a:t>
            </a:r>
            <a:r>
              <a:rPr sz="1800" dirty="0">
                <a:latin typeface="Calibri"/>
                <a:cs typeface="Calibri"/>
              </a:rPr>
              <a:t>the </a:t>
            </a:r>
            <a:r>
              <a:rPr sz="1800" spc="-5" dirty="0">
                <a:latin typeface="Calibri"/>
                <a:cs typeface="Calibri"/>
              </a:rPr>
              <a:t>same </a:t>
            </a:r>
            <a:r>
              <a:rPr sz="1800" dirty="0">
                <a:latin typeface="Calibri"/>
                <a:cs typeface="Calibri"/>
              </a:rPr>
              <a:t>time </a:t>
            </a:r>
            <a:r>
              <a:rPr sz="1800" spc="5" dirty="0">
                <a:latin typeface="Calibri"/>
                <a:cs typeface="Calibri"/>
              </a:rPr>
              <a:t> </a:t>
            </a:r>
            <a:r>
              <a:rPr sz="1800" spc="-10" dirty="0">
                <a:latin typeface="Calibri"/>
                <a:cs typeface="Calibri"/>
              </a:rPr>
              <a:t>since</a:t>
            </a:r>
            <a:r>
              <a:rPr sz="1800" spc="-5" dirty="0">
                <a:latin typeface="Calibri"/>
                <a:cs typeface="Calibri"/>
              </a:rPr>
              <a:t> it</a:t>
            </a:r>
            <a:r>
              <a:rPr sz="1800" dirty="0">
                <a:latin typeface="Calibri"/>
                <a:cs typeface="Calibri"/>
              </a:rPr>
              <a:t> </a:t>
            </a:r>
            <a:r>
              <a:rPr sz="1800" spc="-5" dirty="0">
                <a:latin typeface="Calibri"/>
                <a:cs typeface="Calibri"/>
              </a:rPr>
              <a:t>will</a:t>
            </a:r>
            <a:r>
              <a:rPr sz="1800" dirty="0">
                <a:latin typeface="Calibri"/>
                <a:cs typeface="Calibri"/>
              </a:rPr>
              <a:t> </a:t>
            </a:r>
            <a:r>
              <a:rPr sz="1800" spc="-5" dirty="0">
                <a:latin typeface="Calibri"/>
                <a:cs typeface="Calibri"/>
              </a:rPr>
              <a:t>not</a:t>
            </a:r>
            <a:r>
              <a:rPr sz="1800" dirty="0">
                <a:latin typeface="Calibri"/>
                <a:cs typeface="Calibri"/>
              </a:rPr>
              <a:t> </a:t>
            </a:r>
            <a:r>
              <a:rPr sz="1800" spc="-10" dirty="0">
                <a:latin typeface="Calibri"/>
                <a:cs typeface="Calibri"/>
              </a:rPr>
              <a:t>be</a:t>
            </a:r>
            <a:r>
              <a:rPr sz="1800" spc="-5" dirty="0">
                <a:latin typeface="Calibri"/>
                <a:cs typeface="Calibri"/>
              </a:rPr>
              <a:t> </a:t>
            </a:r>
            <a:r>
              <a:rPr sz="1800" spc="-10" dirty="0">
                <a:latin typeface="Calibri"/>
                <a:cs typeface="Calibri"/>
              </a:rPr>
              <a:t>fair</a:t>
            </a:r>
            <a:r>
              <a:rPr sz="1800" spc="-5" dirty="0">
                <a:latin typeface="Calibri"/>
                <a:cs typeface="Calibri"/>
              </a:rPr>
              <a:t> </a:t>
            </a:r>
            <a:r>
              <a:rPr sz="1800" dirty="0">
                <a:latin typeface="Calibri"/>
                <a:cs typeface="Calibri"/>
              </a:rPr>
              <a:t>enough</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some</a:t>
            </a:r>
            <a:r>
              <a:rPr sz="1800" spc="5" dirty="0">
                <a:latin typeface="Calibri"/>
                <a:cs typeface="Calibri"/>
              </a:rPr>
              <a:t> </a:t>
            </a:r>
            <a:r>
              <a:rPr sz="1800" dirty="0">
                <a:latin typeface="Calibri"/>
                <a:cs typeface="Calibri"/>
              </a:rPr>
              <a:t>serious</a:t>
            </a:r>
            <a:r>
              <a:rPr sz="1800" spc="5" dirty="0">
                <a:latin typeface="Calibri"/>
                <a:cs typeface="Calibri"/>
              </a:rPr>
              <a:t> </a:t>
            </a:r>
            <a:r>
              <a:rPr sz="1800" spc="-10" dirty="0">
                <a:latin typeface="Calibri"/>
                <a:cs typeface="Calibri"/>
              </a:rPr>
              <a:t>problems</a:t>
            </a:r>
            <a:r>
              <a:rPr sz="1800" spc="-5" dirty="0">
                <a:latin typeface="Calibri"/>
                <a:cs typeface="Calibri"/>
              </a:rPr>
              <a:t> </a:t>
            </a:r>
            <a:r>
              <a:rPr sz="1800" spc="-10" dirty="0">
                <a:latin typeface="Calibri"/>
                <a:cs typeface="Calibri"/>
              </a:rPr>
              <a:t>may</a:t>
            </a:r>
            <a:r>
              <a:rPr sz="1800" spc="-5" dirty="0">
                <a:latin typeface="Calibri"/>
                <a:cs typeface="Calibri"/>
              </a:rPr>
              <a:t> arise</a:t>
            </a:r>
            <a:r>
              <a:rPr sz="1800" dirty="0">
                <a:latin typeface="Calibri"/>
                <a:cs typeface="Calibri"/>
              </a:rPr>
              <a:t> </a:t>
            </a:r>
            <a:r>
              <a:rPr sz="1800" spc="-5" dirty="0">
                <a:latin typeface="Calibri"/>
                <a:cs typeface="Calibri"/>
              </a:rPr>
              <a:t>in</a:t>
            </a:r>
            <a:r>
              <a:rPr sz="1800" dirty="0">
                <a:latin typeface="Calibri"/>
                <a:cs typeface="Calibri"/>
              </a:rPr>
              <a:t> the </a:t>
            </a:r>
            <a:r>
              <a:rPr sz="1800" spc="5" dirty="0">
                <a:latin typeface="Calibri"/>
                <a:cs typeface="Calibri"/>
              </a:rPr>
              <a:t> </a:t>
            </a:r>
            <a:r>
              <a:rPr sz="1800" spc="-10" dirty="0">
                <a:latin typeface="Calibri"/>
                <a:cs typeface="Calibri"/>
              </a:rPr>
              <a:t>performance.</a:t>
            </a:r>
            <a:r>
              <a:rPr sz="1800" spc="55" dirty="0">
                <a:latin typeface="Calibri"/>
                <a:cs typeface="Calibri"/>
              </a:rPr>
              <a:t> </a:t>
            </a:r>
            <a:r>
              <a:rPr sz="1800" spc="-20" dirty="0">
                <a:latin typeface="Calibri"/>
                <a:cs typeface="Calibri"/>
              </a:rPr>
              <a:t>Therefore,</a:t>
            </a:r>
            <a:r>
              <a:rPr sz="1800" spc="75"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cannot</a:t>
            </a:r>
            <a:r>
              <a:rPr sz="1800" spc="35" dirty="0">
                <a:latin typeface="Calibri"/>
                <a:cs typeface="Calibri"/>
              </a:rPr>
              <a:t> </a:t>
            </a:r>
            <a:r>
              <a:rPr sz="1800" spc="-10" dirty="0">
                <a:latin typeface="Calibri"/>
                <a:cs typeface="Calibri"/>
              </a:rPr>
              <a:t>violate</a:t>
            </a:r>
            <a:r>
              <a:rPr sz="1800" spc="20" dirty="0">
                <a:latin typeface="Calibri"/>
                <a:cs typeface="Calibri"/>
              </a:rPr>
              <a:t> </a:t>
            </a:r>
            <a:r>
              <a:rPr sz="1800" spc="-5" dirty="0">
                <a:latin typeface="Calibri"/>
                <a:cs typeface="Calibri"/>
              </a:rPr>
              <a:t>mutual</a:t>
            </a:r>
            <a:r>
              <a:rPr sz="1800" spc="50" dirty="0">
                <a:latin typeface="Calibri"/>
                <a:cs typeface="Calibri"/>
              </a:rPr>
              <a:t> </a:t>
            </a:r>
            <a:r>
              <a:rPr sz="1800" spc="-15" dirty="0">
                <a:latin typeface="Calibri"/>
                <a:cs typeface="Calibri"/>
              </a:rPr>
              <a:t>exclusion</a:t>
            </a:r>
            <a:r>
              <a:rPr sz="1800" spc="45"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process</a:t>
            </a:r>
            <a:r>
              <a:rPr sz="1800" spc="30" dirty="0">
                <a:latin typeface="Calibri"/>
                <a:cs typeface="Calibri"/>
              </a:rPr>
              <a:t> </a:t>
            </a:r>
            <a:r>
              <a:rPr sz="1800" spc="-20" dirty="0">
                <a:latin typeface="Calibri"/>
                <a:cs typeface="Calibri"/>
              </a:rPr>
              <a:t>practically.</a:t>
            </a:r>
            <a:endParaRPr sz="1800">
              <a:latin typeface="Calibri"/>
              <a:cs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593" y="232409"/>
            <a:ext cx="7917180" cy="578866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FF0000"/>
                </a:solidFill>
                <a:latin typeface="Calibri"/>
                <a:cs typeface="Calibri"/>
              </a:rPr>
              <a:t>2.</a:t>
            </a:r>
            <a:r>
              <a:rPr sz="1800" spc="-20" dirty="0">
                <a:solidFill>
                  <a:srgbClr val="FF0000"/>
                </a:solidFill>
                <a:latin typeface="Calibri"/>
                <a:cs typeface="Calibri"/>
              </a:rPr>
              <a:t> </a:t>
            </a:r>
            <a:r>
              <a:rPr sz="1800" dirty="0">
                <a:solidFill>
                  <a:srgbClr val="FF0000"/>
                </a:solidFill>
                <a:latin typeface="Calibri"/>
                <a:cs typeface="Calibri"/>
              </a:rPr>
              <a:t>Hold</a:t>
            </a:r>
            <a:r>
              <a:rPr sz="1800" spc="-20" dirty="0">
                <a:solidFill>
                  <a:srgbClr val="FF0000"/>
                </a:solidFill>
                <a:latin typeface="Calibri"/>
                <a:cs typeface="Calibri"/>
              </a:rPr>
              <a:t> </a:t>
            </a:r>
            <a:r>
              <a:rPr sz="1800" spc="-5" dirty="0">
                <a:solidFill>
                  <a:srgbClr val="FF0000"/>
                </a:solidFill>
                <a:latin typeface="Calibri"/>
                <a:cs typeface="Calibri"/>
              </a:rPr>
              <a:t>and</a:t>
            </a:r>
            <a:r>
              <a:rPr sz="1800" spc="15" dirty="0">
                <a:solidFill>
                  <a:srgbClr val="FF0000"/>
                </a:solidFill>
                <a:latin typeface="Calibri"/>
                <a:cs typeface="Calibri"/>
              </a:rPr>
              <a:t> </a:t>
            </a:r>
            <a:r>
              <a:rPr sz="1800" spc="-20" dirty="0">
                <a:solidFill>
                  <a:srgbClr val="FF0000"/>
                </a:solidFill>
                <a:latin typeface="Calibri"/>
                <a:cs typeface="Calibri"/>
              </a:rPr>
              <a:t>Wait</a:t>
            </a:r>
            <a:endParaRPr sz="1800">
              <a:latin typeface="Calibri"/>
              <a:cs typeface="Calibri"/>
            </a:endParaRPr>
          </a:p>
          <a:p>
            <a:pPr marL="12700" marR="5080" algn="just">
              <a:lnSpc>
                <a:spcPct val="100000"/>
              </a:lnSpc>
            </a:pPr>
            <a:r>
              <a:rPr sz="1800" spc="-5" dirty="0">
                <a:latin typeface="Calibri"/>
                <a:cs typeface="Calibri"/>
              </a:rPr>
              <a:t>Hold </a:t>
            </a:r>
            <a:r>
              <a:rPr sz="1800" dirty="0">
                <a:latin typeface="Calibri"/>
                <a:cs typeface="Calibri"/>
              </a:rPr>
              <a:t>and </a:t>
            </a:r>
            <a:r>
              <a:rPr sz="1800" spc="-10" dirty="0">
                <a:latin typeface="Calibri"/>
                <a:cs typeface="Calibri"/>
              </a:rPr>
              <a:t>wait </a:t>
            </a:r>
            <a:r>
              <a:rPr sz="1800" spc="-5" dirty="0">
                <a:latin typeface="Calibri"/>
                <a:cs typeface="Calibri"/>
              </a:rPr>
              <a:t>condition </a:t>
            </a:r>
            <a:r>
              <a:rPr sz="1800" spc="-10" dirty="0">
                <a:latin typeface="Calibri"/>
                <a:cs typeface="Calibri"/>
              </a:rPr>
              <a:t>lies </a:t>
            </a:r>
            <a:r>
              <a:rPr sz="1800" spc="5" dirty="0">
                <a:latin typeface="Calibri"/>
                <a:cs typeface="Calibri"/>
              </a:rPr>
              <a:t>when </a:t>
            </a:r>
            <a:r>
              <a:rPr sz="1800" dirty="0">
                <a:latin typeface="Calibri"/>
                <a:cs typeface="Calibri"/>
              </a:rPr>
              <a:t>a </a:t>
            </a:r>
            <a:r>
              <a:rPr sz="1800" spc="-10" dirty="0">
                <a:latin typeface="Calibri"/>
                <a:cs typeface="Calibri"/>
              </a:rPr>
              <a:t>process holds </a:t>
            </a:r>
            <a:r>
              <a:rPr sz="1800" dirty="0">
                <a:latin typeface="Calibri"/>
                <a:cs typeface="Calibri"/>
              </a:rPr>
              <a:t>a </a:t>
            </a:r>
            <a:r>
              <a:rPr sz="1800" spc="-5" dirty="0">
                <a:latin typeface="Calibri"/>
                <a:cs typeface="Calibri"/>
              </a:rPr>
              <a:t>resource </a:t>
            </a:r>
            <a:r>
              <a:rPr sz="1800" spc="5" dirty="0">
                <a:latin typeface="Calibri"/>
                <a:cs typeface="Calibri"/>
              </a:rPr>
              <a:t>and </a:t>
            </a:r>
            <a:r>
              <a:rPr sz="1800" spc="-5" dirty="0">
                <a:latin typeface="Calibri"/>
                <a:cs typeface="Calibri"/>
              </a:rPr>
              <a:t>waiting </a:t>
            </a:r>
            <a:r>
              <a:rPr sz="1800" spc="-15" dirty="0">
                <a:latin typeface="Calibri"/>
                <a:cs typeface="Calibri"/>
              </a:rPr>
              <a:t>for </a:t>
            </a:r>
            <a:r>
              <a:rPr sz="1800" dirty="0">
                <a:latin typeface="Calibri"/>
                <a:cs typeface="Calibri"/>
              </a:rPr>
              <a:t>some </a:t>
            </a:r>
            <a:r>
              <a:rPr sz="1800" spc="5" dirty="0">
                <a:latin typeface="Calibri"/>
                <a:cs typeface="Calibri"/>
              </a:rPr>
              <a:t> </a:t>
            </a:r>
            <a:r>
              <a:rPr sz="1800" spc="-5" dirty="0">
                <a:latin typeface="Calibri"/>
                <a:cs typeface="Calibri"/>
              </a:rPr>
              <a:t>other resource </a:t>
            </a:r>
            <a:r>
              <a:rPr sz="1800" spc="-15" dirty="0">
                <a:latin typeface="Calibri"/>
                <a:cs typeface="Calibri"/>
              </a:rPr>
              <a:t>to</a:t>
            </a:r>
            <a:r>
              <a:rPr sz="1800" spc="375" dirty="0">
                <a:latin typeface="Calibri"/>
                <a:cs typeface="Calibri"/>
              </a:rPr>
              <a:t> </a:t>
            </a:r>
            <a:r>
              <a:rPr sz="1800" spc="-10" dirty="0">
                <a:latin typeface="Calibri"/>
                <a:cs typeface="Calibri"/>
              </a:rPr>
              <a:t>complete</a:t>
            </a:r>
            <a:r>
              <a:rPr sz="1800" spc="385" dirty="0">
                <a:latin typeface="Calibri"/>
                <a:cs typeface="Calibri"/>
              </a:rPr>
              <a:t> </a:t>
            </a:r>
            <a:r>
              <a:rPr sz="1800" spc="-5" dirty="0">
                <a:latin typeface="Calibri"/>
                <a:cs typeface="Calibri"/>
              </a:rPr>
              <a:t>its </a:t>
            </a:r>
            <a:r>
              <a:rPr sz="1800" spc="-10" dirty="0">
                <a:latin typeface="Calibri"/>
                <a:cs typeface="Calibri"/>
              </a:rPr>
              <a:t>task. </a:t>
            </a:r>
            <a:r>
              <a:rPr sz="1800" spc="-5" dirty="0">
                <a:latin typeface="Calibri"/>
                <a:cs typeface="Calibri"/>
              </a:rPr>
              <a:t>Deadlock occurs because there </a:t>
            </a:r>
            <a:r>
              <a:rPr sz="1800" dirty="0">
                <a:latin typeface="Calibri"/>
                <a:cs typeface="Calibri"/>
              </a:rPr>
              <a:t>can </a:t>
            </a:r>
            <a:r>
              <a:rPr sz="1800" spc="-5" dirty="0">
                <a:latin typeface="Calibri"/>
                <a:cs typeface="Calibri"/>
              </a:rPr>
              <a:t>be more </a:t>
            </a:r>
            <a:r>
              <a:rPr sz="1800" dirty="0">
                <a:latin typeface="Calibri"/>
                <a:cs typeface="Calibri"/>
              </a:rPr>
              <a:t> </a:t>
            </a:r>
            <a:r>
              <a:rPr sz="1800" spc="-5" dirty="0">
                <a:latin typeface="Calibri"/>
                <a:cs typeface="Calibri"/>
              </a:rPr>
              <a:t>than </a:t>
            </a:r>
            <a:r>
              <a:rPr sz="1800" spc="5" dirty="0">
                <a:latin typeface="Calibri"/>
                <a:cs typeface="Calibri"/>
              </a:rPr>
              <a:t>one </a:t>
            </a:r>
            <a:r>
              <a:rPr sz="1800" spc="-10" dirty="0">
                <a:latin typeface="Calibri"/>
                <a:cs typeface="Calibri"/>
              </a:rPr>
              <a:t>process </a:t>
            </a:r>
            <a:r>
              <a:rPr sz="1800" spc="-5" dirty="0">
                <a:latin typeface="Calibri"/>
                <a:cs typeface="Calibri"/>
              </a:rPr>
              <a:t>which </a:t>
            </a:r>
            <a:r>
              <a:rPr sz="1800" dirty="0">
                <a:latin typeface="Calibri"/>
                <a:cs typeface="Calibri"/>
              </a:rPr>
              <a:t>are </a:t>
            </a:r>
            <a:r>
              <a:rPr sz="1800" spc="-5" dirty="0">
                <a:latin typeface="Calibri"/>
                <a:cs typeface="Calibri"/>
              </a:rPr>
              <a:t>holding </a:t>
            </a:r>
            <a:r>
              <a:rPr sz="1800" spc="5" dirty="0">
                <a:latin typeface="Calibri"/>
                <a:cs typeface="Calibri"/>
              </a:rPr>
              <a:t>one </a:t>
            </a:r>
            <a:r>
              <a:rPr sz="1800" spc="-10" dirty="0">
                <a:latin typeface="Calibri"/>
                <a:cs typeface="Calibri"/>
              </a:rPr>
              <a:t>resource </a:t>
            </a:r>
            <a:r>
              <a:rPr sz="1800" dirty="0">
                <a:latin typeface="Calibri"/>
                <a:cs typeface="Calibri"/>
              </a:rPr>
              <a:t>and waiting </a:t>
            </a:r>
            <a:r>
              <a:rPr sz="1800" spc="-15" dirty="0">
                <a:latin typeface="Calibri"/>
                <a:cs typeface="Calibri"/>
              </a:rPr>
              <a:t>for </a:t>
            </a:r>
            <a:r>
              <a:rPr sz="1800" spc="-5" dirty="0">
                <a:latin typeface="Calibri"/>
                <a:cs typeface="Calibri"/>
              </a:rPr>
              <a:t>other </a:t>
            </a:r>
            <a:r>
              <a:rPr sz="1800" spc="10" dirty="0">
                <a:latin typeface="Calibri"/>
                <a:cs typeface="Calibri"/>
              </a:rPr>
              <a:t>in </a:t>
            </a:r>
            <a:r>
              <a:rPr sz="1800" dirty="0">
                <a:latin typeface="Calibri"/>
                <a:cs typeface="Calibri"/>
              </a:rPr>
              <a:t>the </a:t>
            </a:r>
            <a:r>
              <a:rPr sz="1800" spc="-5" dirty="0">
                <a:latin typeface="Calibri"/>
                <a:cs typeface="Calibri"/>
              </a:rPr>
              <a:t>cyclic </a:t>
            </a:r>
            <a:r>
              <a:rPr sz="1800" dirty="0">
                <a:latin typeface="Calibri"/>
                <a:cs typeface="Calibri"/>
              </a:rPr>
              <a:t> </a:t>
            </a:r>
            <a:r>
              <a:rPr sz="1800" spc="-45" dirty="0">
                <a:latin typeface="Calibri"/>
                <a:cs typeface="Calibri"/>
              </a:rPr>
              <a:t>order.</a:t>
            </a:r>
            <a:endParaRPr sz="1800">
              <a:latin typeface="Calibri"/>
              <a:cs typeface="Calibri"/>
            </a:endParaRPr>
          </a:p>
          <a:p>
            <a:pPr marL="12700" marR="6350" algn="just">
              <a:lnSpc>
                <a:spcPct val="100000"/>
              </a:lnSpc>
              <a:spcBef>
                <a:spcPts val="5"/>
              </a:spcBef>
            </a:pPr>
            <a:r>
              <a:rPr sz="1800" spc="-25" dirty="0">
                <a:latin typeface="Calibri"/>
                <a:cs typeface="Calibri"/>
              </a:rPr>
              <a:t>However, </a:t>
            </a:r>
            <a:r>
              <a:rPr sz="1800" spc="-10" dirty="0">
                <a:latin typeface="Calibri"/>
                <a:cs typeface="Calibri"/>
              </a:rPr>
              <a:t>we have </a:t>
            </a:r>
            <a:r>
              <a:rPr sz="1800" spc="-15" dirty="0">
                <a:latin typeface="Calibri"/>
                <a:cs typeface="Calibri"/>
              </a:rPr>
              <a:t>to </a:t>
            </a:r>
            <a:r>
              <a:rPr sz="1800" spc="5" dirty="0">
                <a:latin typeface="Calibri"/>
                <a:cs typeface="Calibri"/>
              </a:rPr>
              <a:t>find </a:t>
            </a:r>
            <a:r>
              <a:rPr sz="1800" spc="-5" dirty="0">
                <a:latin typeface="Calibri"/>
                <a:cs typeface="Calibri"/>
              </a:rPr>
              <a:t>out </a:t>
            </a:r>
            <a:r>
              <a:rPr sz="1800" dirty="0">
                <a:latin typeface="Calibri"/>
                <a:cs typeface="Calibri"/>
              </a:rPr>
              <a:t>some </a:t>
            </a:r>
            <a:r>
              <a:rPr sz="1800" spc="-5" dirty="0">
                <a:latin typeface="Calibri"/>
                <a:cs typeface="Calibri"/>
              </a:rPr>
              <a:t>mechanism by </a:t>
            </a:r>
            <a:r>
              <a:rPr sz="1800" dirty="0">
                <a:latin typeface="Calibri"/>
                <a:cs typeface="Calibri"/>
              </a:rPr>
              <a:t>which a </a:t>
            </a:r>
            <a:r>
              <a:rPr sz="1800" spc="-5" dirty="0">
                <a:latin typeface="Calibri"/>
                <a:cs typeface="Calibri"/>
              </a:rPr>
              <a:t>process either doesn't </a:t>
            </a:r>
            <a:r>
              <a:rPr sz="1800" dirty="0">
                <a:latin typeface="Calibri"/>
                <a:cs typeface="Calibri"/>
              </a:rPr>
              <a:t> </a:t>
            </a:r>
            <a:r>
              <a:rPr sz="1800" spc="-5" dirty="0">
                <a:latin typeface="Calibri"/>
                <a:cs typeface="Calibri"/>
              </a:rPr>
              <a:t>hold </a:t>
            </a:r>
            <a:r>
              <a:rPr sz="1800" spc="-15" dirty="0">
                <a:latin typeface="Calibri"/>
                <a:cs typeface="Calibri"/>
              </a:rPr>
              <a:t>any resource </a:t>
            </a:r>
            <a:r>
              <a:rPr sz="1800" dirty="0">
                <a:latin typeface="Calibri"/>
                <a:cs typeface="Calibri"/>
              </a:rPr>
              <a:t>or </a:t>
            </a:r>
            <a:r>
              <a:rPr sz="1800" spc="-5" dirty="0">
                <a:latin typeface="Calibri"/>
                <a:cs typeface="Calibri"/>
              </a:rPr>
              <a:t>doesn't </a:t>
            </a:r>
            <a:r>
              <a:rPr sz="1800" spc="-10" dirty="0">
                <a:latin typeface="Calibri"/>
                <a:cs typeface="Calibri"/>
              </a:rPr>
              <a:t>wait. That </a:t>
            </a:r>
            <a:r>
              <a:rPr sz="1800" spc="-5" dirty="0">
                <a:latin typeface="Calibri"/>
                <a:cs typeface="Calibri"/>
              </a:rPr>
              <a:t>means, </a:t>
            </a:r>
            <a:r>
              <a:rPr sz="1800" dirty="0">
                <a:latin typeface="Calibri"/>
                <a:cs typeface="Calibri"/>
              </a:rPr>
              <a:t>a </a:t>
            </a:r>
            <a:r>
              <a:rPr sz="1800" spc="-10" dirty="0">
                <a:latin typeface="Calibri"/>
                <a:cs typeface="Calibri"/>
              </a:rPr>
              <a:t>process </a:t>
            </a:r>
            <a:r>
              <a:rPr sz="1800" spc="-15" dirty="0">
                <a:latin typeface="Calibri"/>
                <a:cs typeface="Calibri"/>
              </a:rPr>
              <a:t>must </a:t>
            </a:r>
            <a:r>
              <a:rPr sz="1800" spc="-10" dirty="0">
                <a:latin typeface="Calibri"/>
                <a:cs typeface="Calibri"/>
              </a:rPr>
              <a:t>be </a:t>
            </a:r>
            <a:r>
              <a:rPr sz="1800" spc="-5" dirty="0">
                <a:latin typeface="Calibri"/>
                <a:cs typeface="Calibri"/>
              </a:rPr>
              <a:t>assigned all </a:t>
            </a:r>
            <a:r>
              <a:rPr sz="1800" dirty="0">
                <a:latin typeface="Calibri"/>
                <a:cs typeface="Calibri"/>
              </a:rPr>
              <a:t>the </a:t>
            </a:r>
            <a:r>
              <a:rPr sz="1800" spc="5" dirty="0">
                <a:latin typeface="Calibri"/>
                <a:cs typeface="Calibri"/>
              </a:rPr>
              <a:t> </a:t>
            </a:r>
            <a:r>
              <a:rPr sz="1800" spc="-5" dirty="0">
                <a:latin typeface="Calibri"/>
                <a:cs typeface="Calibri"/>
              </a:rPr>
              <a:t>necessary </a:t>
            </a:r>
            <a:r>
              <a:rPr sz="1800" spc="-10" dirty="0">
                <a:latin typeface="Calibri"/>
                <a:cs typeface="Calibri"/>
              </a:rPr>
              <a:t>resources </a:t>
            </a:r>
            <a:r>
              <a:rPr sz="1800" spc="-20" dirty="0">
                <a:latin typeface="Calibri"/>
                <a:cs typeface="Calibri"/>
              </a:rPr>
              <a:t>before </a:t>
            </a:r>
            <a:r>
              <a:rPr sz="1800" dirty="0">
                <a:latin typeface="Calibri"/>
                <a:cs typeface="Calibri"/>
              </a:rPr>
              <a:t>the </a:t>
            </a:r>
            <a:r>
              <a:rPr sz="1800" spc="-15" dirty="0">
                <a:latin typeface="Calibri"/>
                <a:cs typeface="Calibri"/>
              </a:rPr>
              <a:t>execution </a:t>
            </a:r>
            <a:r>
              <a:rPr sz="1800" spc="-10" dirty="0">
                <a:latin typeface="Calibri"/>
                <a:cs typeface="Calibri"/>
              </a:rPr>
              <a:t>starts. </a:t>
            </a:r>
            <a:r>
              <a:rPr sz="1800" dirty="0">
                <a:latin typeface="Calibri"/>
                <a:cs typeface="Calibri"/>
              </a:rPr>
              <a:t>A </a:t>
            </a:r>
            <a:r>
              <a:rPr sz="1800" spc="-5" dirty="0">
                <a:latin typeface="Calibri"/>
                <a:cs typeface="Calibri"/>
              </a:rPr>
              <a:t>process </a:t>
            </a:r>
            <a:r>
              <a:rPr sz="1800" dirty="0">
                <a:latin typeface="Calibri"/>
                <a:cs typeface="Calibri"/>
              </a:rPr>
              <a:t>must </a:t>
            </a:r>
            <a:r>
              <a:rPr sz="1800" spc="-5" dirty="0">
                <a:latin typeface="Calibri"/>
                <a:cs typeface="Calibri"/>
              </a:rPr>
              <a:t>not wait </a:t>
            </a:r>
            <a:r>
              <a:rPr sz="1800" spc="-15" dirty="0">
                <a:latin typeface="Calibri"/>
                <a:cs typeface="Calibri"/>
              </a:rPr>
              <a:t>for any </a:t>
            </a:r>
            <a:r>
              <a:rPr sz="1800" spc="-10" dirty="0">
                <a:latin typeface="Calibri"/>
                <a:cs typeface="Calibri"/>
              </a:rPr>
              <a:t> resource</a:t>
            </a:r>
            <a:r>
              <a:rPr sz="1800" spc="15" dirty="0">
                <a:latin typeface="Calibri"/>
                <a:cs typeface="Calibri"/>
              </a:rPr>
              <a:t> </a:t>
            </a:r>
            <a:r>
              <a:rPr sz="1800" dirty="0">
                <a:latin typeface="Calibri"/>
                <a:cs typeface="Calibri"/>
              </a:rPr>
              <a:t>once</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execution</a:t>
            </a:r>
            <a:r>
              <a:rPr sz="1800" spc="45" dirty="0">
                <a:latin typeface="Calibri"/>
                <a:cs typeface="Calibri"/>
              </a:rPr>
              <a:t> </a:t>
            </a:r>
            <a:r>
              <a:rPr sz="1800" spc="-5" dirty="0">
                <a:latin typeface="Calibri"/>
                <a:cs typeface="Calibri"/>
              </a:rPr>
              <a:t>has</a:t>
            </a:r>
            <a:r>
              <a:rPr sz="1800" spc="15" dirty="0">
                <a:latin typeface="Calibri"/>
                <a:cs typeface="Calibri"/>
              </a:rPr>
              <a:t> </a:t>
            </a:r>
            <a:r>
              <a:rPr sz="1800" spc="-10" dirty="0">
                <a:latin typeface="Calibri"/>
                <a:cs typeface="Calibri"/>
              </a:rPr>
              <a:t>been</a:t>
            </a:r>
            <a:r>
              <a:rPr sz="1800" spc="60" dirty="0">
                <a:latin typeface="Calibri"/>
                <a:cs typeface="Calibri"/>
              </a:rPr>
              <a:t> </a:t>
            </a:r>
            <a:r>
              <a:rPr sz="1800" spc="-15" dirty="0">
                <a:latin typeface="Calibri"/>
                <a:cs typeface="Calibri"/>
              </a:rPr>
              <a:t>started.</a:t>
            </a:r>
            <a:endParaRPr sz="1800">
              <a:latin typeface="Calibri"/>
              <a:cs typeface="Calibri"/>
            </a:endParaRPr>
          </a:p>
          <a:p>
            <a:pPr marL="12700" marR="6350" algn="just">
              <a:lnSpc>
                <a:spcPct val="100000"/>
              </a:lnSpc>
              <a:spcBef>
                <a:spcPts val="5"/>
              </a:spcBef>
            </a:pPr>
            <a:r>
              <a:rPr sz="1800" b="1" spc="-10" dirty="0">
                <a:latin typeface="Calibri"/>
                <a:cs typeface="Calibri"/>
              </a:rPr>
              <a:t>!(Hold</a:t>
            </a:r>
            <a:r>
              <a:rPr sz="1800" b="1" spc="235" dirty="0">
                <a:latin typeface="Calibri"/>
                <a:cs typeface="Calibri"/>
              </a:rPr>
              <a:t> </a:t>
            </a:r>
            <a:r>
              <a:rPr sz="1800" b="1" spc="-5" dirty="0">
                <a:latin typeface="Calibri"/>
                <a:cs typeface="Calibri"/>
              </a:rPr>
              <a:t>and</a:t>
            </a:r>
            <a:r>
              <a:rPr sz="1800" b="1" spc="229" dirty="0">
                <a:latin typeface="Calibri"/>
                <a:cs typeface="Calibri"/>
              </a:rPr>
              <a:t> </a:t>
            </a:r>
            <a:r>
              <a:rPr sz="1800" b="1" spc="-5" dirty="0">
                <a:latin typeface="Calibri"/>
                <a:cs typeface="Calibri"/>
              </a:rPr>
              <a:t>wait)</a:t>
            </a:r>
            <a:r>
              <a:rPr sz="1800" b="1" spc="235" dirty="0">
                <a:latin typeface="Calibri"/>
                <a:cs typeface="Calibri"/>
              </a:rPr>
              <a:t> </a:t>
            </a:r>
            <a:r>
              <a:rPr sz="1800" b="1" dirty="0">
                <a:latin typeface="Calibri"/>
                <a:cs typeface="Calibri"/>
              </a:rPr>
              <a:t>=</a:t>
            </a:r>
            <a:r>
              <a:rPr sz="1800" b="1" spc="250" dirty="0">
                <a:latin typeface="Calibri"/>
                <a:cs typeface="Calibri"/>
              </a:rPr>
              <a:t> </a:t>
            </a:r>
            <a:r>
              <a:rPr sz="1800" b="1" spc="-10" dirty="0">
                <a:latin typeface="Calibri"/>
                <a:cs typeface="Calibri"/>
              </a:rPr>
              <a:t>!hold</a:t>
            </a:r>
            <a:r>
              <a:rPr sz="1800" b="1" spc="235" dirty="0">
                <a:latin typeface="Calibri"/>
                <a:cs typeface="Calibri"/>
              </a:rPr>
              <a:t> </a:t>
            </a:r>
            <a:r>
              <a:rPr sz="1800" b="1" spc="-5" dirty="0">
                <a:latin typeface="Calibri"/>
                <a:cs typeface="Calibri"/>
              </a:rPr>
              <a:t>or</a:t>
            </a:r>
            <a:r>
              <a:rPr sz="1800" b="1" spc="245" dirty="0">
                <a:latin typeface="Calibri"/>
                <a:cs typeface="Calibri"/>
              </a:rPr>
              <a:t> </a:t>
            </a:r>
            <a:r>
              <a:rPr sz="1800" b="1" spc="-10" dirty="0">
                <a:latin typeface="Calibri"/>
                <a:cs typeface="Calibri"/>
              </a:rPr>
              <a:t>!wait</a:t>
            </a:r>
            <a:r>
              <a:rPr sz="1800" b="1" spc="240" dirty="0">
                <a:latin typeface="Calibri"/>
                <a:cs typeface="Calibri"/>
              </a:rPr>
              <a:t> </a:t>
            </a:r>
            <a:r>
              <a:rPr sz="1800" b="1" spc="-10" dirty="0">
                <a:latin typeface="Calibri"/>
                <a:cs typeface="Calibri"/>
              </a:rPr>
              <a:t>(negation</a:t>
            </a:r>
            <a:r>
              <a:rPr sz="1800" b="1" spc="240" dirty="0">
                <a:latin typeface="Calibri"/>
                <a:cs typeface="Calibri"/>
              </a:rPr>
              <a:t> </a:t>
            </a:r>
            <a:r>
              <a:rPr sz="1800" b="1" spc="-5" dirty="0">
                <a:latin typeface="Calibri"/>
                <a:cs typeface="Calibri"/>
              </a:rPr>
              <a:t>of</a:t>
            </a:r>
            <a:r>
              <a:rPr sz="1800" b="1" spc="245" dirty="0">
                <a:latin typeface="Calibri"/>
                <a:cs typeface="Calibri"/>
              </a:rPr>
              <a:t> </a:t>
            </a:r>
            <a:r>
              <a:rPr sz="1800" b="1" spc="-10" dirty="0">
                <a:latin typeface="Calibri"/>
                <a:cs typeface="Calibri"/>
              </a:rPr>
              <a:t>hold</a:t>
            </a:r>
            <a:r>
              <a:rPr sz="1800" b="1" spc="235" dirty="0">
                <a:latin typeface="Calibri"/>
                <a:cs typeface="Calibri"/>
              </a:rPr>
              <a:t> </a:t>
            </a:r>
            <a:r>
              <a:rPr sz="1800" b="1" spc="-5" dirty="0">
                <a:latin typeface="Calibri"/>
                <a:cs typeface="Calibri"/>
              </a:rPr>
              <a:t>and</a:t>
            </a:r>
            <a:r>
              <a:rPr sz="1800" b="1" spc="229" dirty="0">
                <a:latin typeface="Calibri"/>
                <a:cs typeface="Calibri"/>
              </a:rPr>
              <a:t> </a:t>
            </a:r>
            <a:r>
              <a:rPr sz="1800" b="1" spc="-10" dirty="0">
                <a:latin typeface="Calibri"/>
                <a:cs typeface="Calibri"/>
              </a:rPr>
              <a:t>wait</a:t>
            </a:r>
            <a:r>
              <a:rPr sz="1800" b="1" spc="265" dirty="0">
                <a:latin typeface="Calibri"/>
                <a:cs typeface="Calibri"/>
              </a:rPr>
              <a:t> </a:t>
            </a:r>
            <a:r>
              <a:rPr sz="1800" b="1" spc="-5" dirty="0">
                <a:latin typeface="Calibri"/>
                <a:cs typeface="Calibri"/>
              </a:rPr>
              <a:t>is,</a:t>
            </a:r>
            <a:r>
              <a:rPr sz="1800" b="1" spc="229" dirty="0">
                <a:latin typeface="Calibri"/>
                <a:cs typeface="Calibri"/>
              </a:rPr>
              <a:t> </a:t>
            </a:r>
            <a:r>
              <a:rPr sz="1800" b="1" spc="-5" dirty="0">
                <a:latin typeface="Calibri"/>
                <a:cs typeface="Calibri"/>
              </a:rPr>
              <a:t>either</a:t>
            </a:r>
            <a:r>
              <a:rPr sz="1800" b="1" spc="250" dirty="0">
                <a:latin typeface="Calibri"/>
                <a:cs typeface="Calibri"/>
              </a:rPr>
              <a:t> </a:t>
            </a:r>
            <a:r>
              <a:rPr sz="1800" b="1" spc="-10" dirty="0">
                <a:latin typeface="Calibri"/>
                <a:cs typeface="Calibri"/>
              </a:rPr>
              <a:t>you</a:t>
            </a:r>
            <a:r>
              <a:rPr sz="1800" b="1" spc="229" dirty="0">
                <a:latin typeface="Calibri"/>
                <a:cs typeface="Calibri"/>
              </a:rPr>
              <a:t> </a:t>
            </a:r>
            <a:r>
              <a:rPr sz="1800" b="1" spc="-5" dirty="0">
                <a:latin typeface="Calibri"/>
                <a:cs typeface="Calibri"/>
              </a:rPr>
              <a:t>don't </a:t>
            </a:r>
            <a:r>
              <a:rPr sz="1800" b="1" spc="-395" dirty="0">
                <a:latin typeface="Calibri"/>
                <a:cs typeface="Calibri"/>
              </a:rPr>
              <a:t> </a:t>
            </a:r>
            <a:r>
              <a:rPr sz="1800" b="1" spc="-10" dirty="0">
                <a:latin typeface="Calibri"/>
                <a:cs typeface="Calibri"/>
              </a:rPr>
              <a:t>hold</a:t>
            </a:r>
            <a:r>
              <a:rPr sz="1800" b="1" spc="15" dirty="0">
                <a:latin typeface="Calibri"/>
                <a:cs typeface="Calibri"/>
              </a:rPr>
              <a:t> </a:t>
            </a:r>
            <a:r>
              <a:rPr sz="1800" b="1" spc="-5" dirty="0">
                <a:latin typeface="Calibri"/>
                <a:cs typeface="Calibri"/>
              </a:rPr>
              <a:t>or</a:t>
            </a:r>
            <a:r>
              <a:rPr sz="1800" b="1" spc="10" dirty="0">
                <a:latin typeface="Calibri"/>
                <a:cs typeface="Calibri"/>
              </a:rPr>
              <a:t> </a:t>
            </a:r>
            <a:r>
              <a:rPr sz="1800" b="1" spc="-10" dirty="0">
                <a:latin typeface="Calibri"/>
                <a:cs typeface="Calibri"/>
              </a:rPr>
              <a:t>you </a:t>
            </a:r>
            <a:r>
              <a:rPr sz="1800" b="1" spc="-5" dirty="0">
                <a:latin typeface="Calibri"/>
                <a:cs typeface="Calibri"/>
              </a:rPr>
              <a:t>don't</a:t>
            </a:r>
            <a:r>
              <a:rPr sz="1800" b="1" spc="5" dirty="0">
                <a:latin typeface="Calibri"/>
                <a:cs typeface="Calibri"/>
              </a:rPr>
              <a:t> </a:t>
            </a:r>
            <a:r>
              <a:rPr sz="1800" b="1" spc="-10" dirty="0">
                <a:latin typeface="Calibri"/>
                <a:cs typeface="Calibri"/>
              </a:rPr>
              <a:t>wait)</a:t>
            </a:r>
            <a:endParaRPr sz="1800">
              <a:latin typeface="Calibri"/>
              <a:cs typeface="Calibri"/>
            </a:endParaRPr>
          </a:p>
          <a:p>
            <a:pPr marL="12700" marR="5715" algn="just">
              <a:lnSpc>
                <a:spcPct val="100000"/>
              </a:lnSpc>
            </a:pPr>
            <a:r>
              <a:rPr sz="1800" spc="-5" dirty="0">
                <a:solidFill>
                  <a:srgbClr val="00AF50"/>
                </a:solidFill>
                <a:latin typeface="Calibri"/>
                <a:cs typeface="Calibri"/>
              </a:rPr>
              <a:t>This </a:t>
            </a:r>
            <a:r>
              <a:rPr sz="1800" spc="-10" dirty="0">
                <a:solidFill>
                  <a:srgbClr val="00AF50"/>
                </a:solidFill>
                <a:latin typeface="Calibri"/>
                <a:cs typeface="Calibri"/>
              </a:rPr>
              <a:t>can be </a:t>
            </a:r>
            <a:r>
              <a:rPr sz="1800" spc="-5" dirty="0">
                <a:solidFill>
                  <a:srgbClr val="00AF50"/>
                </a:solidFill>
                <a:latin typeface="Calibri"/>
                <a:cs typeface="Calibri"/>
              </a:rPr>
              <a:t>implemented </a:t>
            </a:r>
            <a:r>
              <a:rPr sz="1800" spc="-10" dirty="0">
                <a:solidFill>
                  <a:srgbClr val="00AF50"/>
                </a:solidFill>
                <a:latin typeface="Calibri"/>
                <a:cs typeface="Calibri"/>
              </a:rPr>
              <a:t>practically </a:t>
            </a:r>
            <a:r>
              <a:rPr sz="1800" spc="-5" dirty="0">
                <a:solidFill>
                  <a:srgbClr val="00AF50"/>
                </a:solidFill>
                <a:latin typeface="Calibri"/>
                <a:cs typeface="Calibri"/>
              </a:rPr>
              <a:t>if </a:t>
            </a:r>
            <a:r>
              <a:rPr sz="1800" dirty="0">
                <a:solidFill>
                  <a:srgbClr val="00AF50"/>
                </a:solidFill>
                <a:latin typeface="Calibri"/>
                <a:cs typeface="Calibri"/>
              </a:rPr>
              <a:t>a </a:t>
            </a:r>
            <a:r>
              <a:rPr sz="1800" spc="-10" dirty="0">
                <a:solidFill>
                  <a:srgbClr val="00AF50"/>
                </a:solidFill>
                <a:latin typeface="Calibri"/>
                <a:cs typeface="Calibri"/>
              </a:rPr>
              <a:t>process declares </a:t>
            </a:r>
            <a:r>
              <a:rPr sz="1800" spc="-5" dirty="0">
                <a:solidFill>
                  <a:srgbClr val="00AF50"/>
                </a:solidFill>
                <a:latin typeface="Calibri"/>
                <a:cs typeface="Calibri"/>
              </a:rPr>
              <a:t>all </a:t>
            </a:r>
            <a:r>
              <a:rPr sz="1800" dirty="0">
                <a:solidFill>
                  <a:srgbClr val="00AF50"/>
                </a:solidFill>
                <a:latin typeface="Calibri"/>
                <a:cs typeface="Calibri"/>
              </a:rPr>
              <a:t>the </a:t>
            </a:r>
            <a:r>
              <a:rPr sz="1800" spc="-15" dirty="0">
                <a:solidFill>
                  <a:srgbClr val="00AF50"/>
                </a:solidFill>
                <a:latin typeface="Calibri"/>
                <a:cs typeface="Calibri"/>
              </a:rPr>
              <a:t>resources </a:t>
            </a:r>
            <a:r>
              <a:rPr sz="1800" spc="-20" dirty="0">
                <a:solidFill>
                  <a:srgbClr val="00AF50"/>
                </a:solidFill>
                <a:latin typeface="Calibri"/>
                <a:cs typeface="Calibri"/>
              </a:rPr>
              <a:t>initially</a:t>
            </a:r>
            <a:r>
              <a:rPr sz="1800" spc="-20" dirty="0">
                <a:latin typeface="Calibri"/>
                <a:cs typeface="Calibri"/>
              </a:rPr>
              <a:t>. </a:t>
            </a:r>
            <a:r>
              <a:rPr sz="1800" spc="-15" dirty="0">
                <a:latin typeface="Calibri"/>
                <a:cs typeface="Calibri"/>
              </a:rPr>
              <a:t> </a:t>
            </a:r>
            <a:r>
              <a:rPr sz="1800" spc="-25" dirty="0">
                <a:latin typeface="Calibri"/>
                <a:cs typeface="Calibri"/>
              </a:rPr>
              <a:t>However,</a:t>
            </a:r>
            <a:r>
              <a:rPr sz="1800" spc="-20" dirty="0">
                <a:latin typeface="Calibri"/>
                <a:cs typeface="Calibri"/>
              </a:rPr>
              <a:t> </a:t>
            </a:r>
            <a:r>
              <a:rPr sz="1800" spc="-5" dirty="0">
                <a:latin typeface="Calibri"/>
                <a:cs typeface="Calibri"/>
              </a:rPr>
              <a:t>this</a:t>
            </a:r>
            <a:r>
              <a:rPr sz="1800" dirty="0">
                <a:latin typeface="Calibri"/>
                <a:cs typeface="Calibri"/>
              </a:rPr>
              <a:t> </a:t>
            </a:r>
            <a:r>
              <a:rPr sz="1800" spc="-5" dirty="0">
                <a:latin typeface="Calibri"/>
                <a:cs typeface="Calibri"/>
              </a:rPr>
              <a:t>sounds</a:t>
            </a:r>
            <a:r>
              <a:rPr sz="1800" dirty="0">
                <a:latin typeface="Calibri"/>
                <a:cs typeface="Calibri"/>
              </a:rPr>
              <a:t> </a:t>
            </a:r>
            <a:r>
              <a:rPr sz="1800" spc="-5" dirty="0">
                <a:latin typeface="Calibri"/>
                <a:cs typeface="Calibri"/>
              </a:rPr>
              <a:t>very</a:t>
            </a:r>
            <a:r>
              <a:rPr sz="1800" dirty="0">
                <a:latin typeface="Calibri"/>
                <a:cs typeface="Calibri"/>
              </a:rPr>
              <a:t> </a:t>
            </a:r>
            <a:r>
              <a:rPr sz="1800" spc="-10" dirty="0">
                <a:latin typeface="Calibri"/>
                <a:cs typeface="Calibri"/>
              </a:rPr>
              <a:t>practical</a:t>
            </a:r>
            <a:r>
              <a:rPr sz="1800" spc="-5" dirty="0">
                <a:latin typeface="Calibri"/>
                <a:cs typeface="Calibri"/>
              </a:rPr>
              <a:t> </a:t>
            </a:r>
            <a:r>
              <a:rPr sz="1800" dirty="0">
                <a:latin typeface="Calibri"/>
                <a:cs typeface="Calibri"/>
              </a:rPr>
              <a:t>but</a:t>
            </a:r>
            <a:r>
              <a:rPr sz="1800" spc="5" dirty="0">
                <a:latin typeface="Calibri"/>
                <a:cs typeface="Calibri"/>
              </a:rPr>
              <a:t> </a:t>
            </a:r>
            <a:r>
              <a:rPr sz="1800" spc="-5" dirty="0">
                <a:solidFill>
                  <a:srgbClr val="00AF50"/>
                </a:solidFill>
                <a:latin typeface="Calibri"/>
                <a:cs typeface="Calibri"/>
              </a:rPr>
              <a:t>can't</a:t>
            </a:r>
            <a:r>
              <a:rPr sz="1800" dirty="0">
                <a:solidFill>
                  <a:srgbClr val="00AF50"/>
                </a:solidFill>
                <a:latin typeface="Calibri"/>
                <a:cs typeface="Calibri"/>
              </a:rPr>
              <a:t> </a:t>
            </a:r>
            <a:r>
              <a:rPr sz="1800" spc="-5" dirty="0">
                <a:solidFill>
                  <a:srgbClr val="00AF50"/>
                </a:solidFill>
                <a:latin typeface="Calibri"/>
                <a:cs typeface="Calibri"/>
              </a:rPr>
              <a:t>be</a:t>
            </a:r>
            <a:r>
              <a:rPr sz="1800" dirty="0">
                <a:solidFill>
                  <a:srgbClr val="00AF50"/>
                </a:solidFill>
                <a:latin typeface="Calibri"/>
                <a:cs typeface="Calibri"/>
              </a:rPr>
              <a:t> done</a:t>
            </a:r>
            <a:r>
              <a:rPr sz="1800" spc="5" dirty="0">
                <a:solidFill>
                  <a:srgbClr val="00AF50"/>
                </a:solidFill>
                <a:latin typeface="Calibri"/>
                <a:cs typeface="Calibri"/>
              </a:rPr>
              <a:t> </a:t>
            </a:r>
            <a:r>
              <a:rPr sz="1800" spc="-5" dirty="0">
                <a:solidFill>
                  <a:srgbClr val="00AF50"/>
                </a:solidFill>
                <a:latin typeface="Calibri"/>
                <a:cs typeface="Calibri"/>
              </a:rPr>
              <a:t>in</a:t>
            </a:r>
            <a:r>
              <a:rPr sz="1800" dirty="0">
                <a:solidFill>
                  <a:srgbClr val="00AF50"/>
                </a:solidFill>
                <a:latin typeface="Calibri"/>
                <a:cs typeface="Calibri"/>
              </a:rPr>
              <a:t> the</a:t>
            </a:r>
            <a:r>
              <a:rPr sz="1800" spc="5" dirty="0">
                <a:solidFill>
                  <a:srgbClr val="00AF50"/>
                </a:solidFill>
                <a:latin typeface="Calibri"/>
                <a:cs typeface="Calibri"/>
              </a:rPr>
              <a:t> </a:t>
            </a:r>
            <a:r>
              <a:rPr sz="1800" spc="-10" dirty="0">
                <a:solidFill>
                  <a:srgbClr val="00AF50"/>
                </a:solidFill>
                <a:latin typeface="Calibri"/>
                <a:cs typeface="Calibri"/>
              </a:rPr>
              <a:t>computer</a:t>
            </a:r>
            <a:r>
              <a:rPr sz="1800" spc="-5" dirty="0">
                <a:solidFill>
                  <a:srgbClr val="00AF50"/>
                </a:solidFill>
                <a:latin typeface="Calibri"/>
                <a:cs typeface="Calibri"/>
              </a:rPr>
              <a:t> </a:t>
            </a:r>
            <a:r>
              <a:rPr sz="1800" spc="-20" dirty="0">
                <a:solidFill>
                  <a:srgbClr val="00AF50"/>
                </a:solidFill>
                <a:latin typeface="Calibri"/>
                <a:cs typeface="Calibri"/>
              </a:rPr>
              <a:t>system </a:t>
            </a:r>
            <a:r>
              <a:rPr sz="1800" spc="-15" dirty="0">
                <a:solidFill>
                  <a:srgbClr val="00AF50"/>
                </a:solidFill>
                <a:latin typeface="Calibri"/>
                <a:cs typeface="Calibri"/>
              </a:rPr>
              <a:t> </a:t>
            </a:r>
            <a:r>
              <a:rPr sz="1800" spc="-10" dirty="0">
                <a:solidFill>
                  <a:srgbClr val="00AF50"/>
                </a:solidFill>
                <a:latin typeface="Calibri"/>
                <a:cs typeface="Calibri"/>
              </a:rPr>
              <a:t>because</a:t>
            </a:r>
            <a:r>
              <a:rPr sz="1800" spc="65" dirty="0">
                <a:solidFill>
                  <a:srgbClr val="00AF50"/>
                </a:solidFill>
                <a:latin typeface="Calibri"/>
                <a:cs typeface="Calibri"/>
              </a:rPr>
              <a:t> </a:t>
            </a:r>
            <a:r>
              <a:rPr sz="1800" dirty="0">
                <a:solidFill>
                  <a:srgbClr val="00AF50"/>
                </a:solidFill>
                <a:latin typeface="Calibri"/>
                <a:cs typeface="Calibri"/>
              </a:rPr>
              <a:t>a </a:t>
            </a:r>
            <a:r>
              <a:rPr sz="1800" spc="-10" dirty="0">
                <a:solidFill>
                  <a:srgbClr val="00AF50"/>
                </a:solidFill>
                <a:latin typeface="Calibri"/>
                <a:cs typeface="Calibri"/>
              </a:rPr>
              <a:t>process</a:t>
            </a:r>
            <a:r>
              <a:rPr sz="1800" spc="20" dirty="0">
                <a:solidFill>
                  <a:srgbClr val="00AF50"/>
                </a:solidFill>
                <a:latin typeface="Calibri"/>
                <a:cs typeface="Calibri"/>
              </a:rPr>
              <a:t> </a:t>
            </a:r>
            <a:r>
              <a:rPr sz="1800" spc="-5" dirty="0">
                <a:solidFill>
                  <a:srgbClr val="00AF50"/>
                </a:solidFill>
                <a:latin typeface="Calibri"/>
                <a:cs typeface="Calibri"/>
              </a:rPr>
              <a:t>can't </a:t>
            </a:r>
            <a:r>
              <a:rPr sz="1800" spc="-10" dirty="0">
                <a:solidFill>
                  <a:srgbClr val="00AF50"/>
                </a:solidFill>
                <a:latin typeface="Calibri"/>
                <a:cs typeface="Calibri"/>
              </a:rPr>
              <a:t>determine</a:t>
            </a:r>
            <a:r>
              <a:rPr sz="1800" spc="60" dirty="0">
                <a:solidFill>
                  <a:srgbClr val="00AF50"/>
                </a:solidFill>
                <a:latin typeface="Calibri"/>
                <a:cs typeface="Calibri"/>
              </a:rPr>
              <a:t> </a:t>
            </a:r>
            <a:r>
              <a:rPr sz="1800" spc="-5" dirty="0">
                <a:solidFill>
                  <a:srgbClr val="00AF50"/>
                </a:solidFill>
                <a:latin typeface="Calibri"/>
                <a:cs typeface="Calibri"/>
              </a:rPr>
              <a:t>necessary</a:t>
            </a:r>
            <a:r>
              <a:rPr sz="1800" spc="35" dirty="0">
                <a:solidFill>
                  <a:srgbClr val="00AF50"/>
                </a:solidFill>
                <a:latin typeface="Calibri"/>
                <a:cs typeface="Calibri"/>
              </a:rPr>
              <a:t> </a:t>
            </a:r>
            <a:r>
              <a:rPr sz="1800" spc="-15" dirty="0">
                <a:solidFill>
                  <a:srgbClr val="00AF50"/>
                </a:solidFill>
                <a:latin typeface="Calibri"/>
                <a:cs typeface="Calibri"/>
              </a:rPr>
              <a:t>resources</a:t>
            </a:r>
            <a:r>
              <a:rPr sz="1800" spc="20" dirty="0">
                <a:solidFill>
                  <a:srgbClr val="00AF50"/>
                </a:solidFill>
                <a:latin typeface="Calibri"/>
                <a:cs typeface="Calibri"/>
              </a:rPr>
              <a:t> </a:t>
            </a:r>
            <a:r>
              <a:rPr sz="1800" spc="-20" dirty="0">
                <a:solidFill>
                  <a:srgbClr val="00AF50"/>
                </a:solidFill>
                <a:latin typeface="Calibri"/>
                <a:cs typeface="Calibri"/>
              </a:rPr>
              <a:t>initially</a:t>
            </a:r>
            <a:r>
              <a:rPr sz="1800" spc="-20" dirty="0">
                <a:latin typeface="Calibri"/>
                <a:cs typeface="Calibri"/>
              </a:rPr>
              <a:t>.</a:t>
            </a:r>
            <a:endParaRPr sz="1800">
              <a:latin typeface="Calibri"/>
              <a:cs typeface="Calibri"/>
            </a:endParaRPr>
          </a:p>
          <a:p>
            <a:pPr marL="12700" marR="5080" algn="just">
              <a:lnSpc>
                <a:spcPct val="100000"/>
              </a:lnSpc>
              <a:spcBef>
                <a:spcPts val="5"/>
              </a:spcBef>
            </a:pPr>
            <a:r>
              <a:rPr sz="1800" spc="-5" dirty="0">
                <a:latin typeface="Calibri"/>
                <a:cs typeface="Calibri"/>
              </a:rPr>
              <a:t>Process</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set</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instructions</a:t>
            </a:r>
            <a:r>
              <a:rPr sz="1800" dirty="0">
                <a:latin typeface="Calibri"/>
                <a:cs typeface="Calibri"/>
              </a:rPr>
              <a:t> </a:t>
            </a:r>
            <a:r>
              <a:rPr sz="1800" spc="-5" dirty="0">
                <a:latin typeface="Calibri"/>
                <a:cs typeface="Calibri"/>
              </a:rPr>
              <a:t>which</a:t>
            </a:r>
            <a:r>
              <a:rPr sz="1800" dirty="0">
                <a:latin typeface="Calibri"/>
                <a:cs typeface="Calibri"/>
              </a:rPr>
              <a:t> </a:t>
            </a:r>
            <a:r>
              <a:rPr sz="1800" spc="-10" dirty="0">
                <a:latin typeface="Calibri"/>
                <a:cs typeface="Calibri"/>
              </a:rPr>
              <a:t>are</a:t>
            </a:r>
            <a:r>
              <a:rPr sz="1800" spc="-5" dirty="0">
                <a:latin typeface="Calibri"/>
                <a:cs typeface="Calibri"/>
              </a:rPr>
              <a:t> </a:t>
            </a:r>
            <a:r>
              <a:rPr sz="1800" spc="-15" dirty="0">
                <a:latin typeface="Calibri"/>
                <a:cs typeface="Calibri"/>
              </a:rPr>
              <a:t>executed</a:t>
            </a:r>
            <a:r>
              <a:rPr sz="1800" spc="-10" dirty="0">
                <a:latin typeface="Calibri"/>
                <a:cs typeface="Calibri"/>
              </a:rPr>
              <a:t> </a:t>
            </a:r>
            <a:r>
              <a:rPr sz="1800" spc="-5" dirty="0">
                <a:latin typeface="Calibri"/>
                <a:cs typeface="Calibri"/>
              </a:rPr>
              <a:t>by</a:t>
            </a:r>
            <a:r>
              <a:rPr sz="1800" dirty="0">
                <a:latin typeface="Calibri"/>
                <a:cs typeface="Calibri"/>
              </a:rPr>
              <a:t> the</a:t>
            </a:r>
            <a:r>
              <a:rPr sz="1800" spc="5" dirty="0">
                <a:latin typeface="Calibri"/>
                <a:cs typeface="Calibri"/>
              </a:rPr>
              <a:t> </a:t>
            </a:r>
            <a:r>
              <a:rPr sz="1800" spc="-10" dirty="0">
                <a:latin typeface="Calibri"/>
                <a:cs typeface="Calibri"/>
              </a:rPr>
              <a:t>CPU.</a:t>
            </a:r>
            <a:r>
              <a:rPr sz="1800" spc="-5" dirty="0">
                <a:latin typeface="Calibri"/>
                <a:cs typeface="Calibri"/>
              </a:rPr>
              <a:t> Each</a:t>
            </a:r>
            <a:r>
              <a:rPr sz="1800" dirty="0">
                <a:latin typeface="Calibri"/>
                <a:cs typeface="Calibri"/>
              </a:rPr>
              <a:t> </a:t>
            </a:r>
            <a:r>
              <a:rPr sz="1800" spc="-10" dirty="0">
                <a:latin typeface="Calibri"/>
                <a:cs typeface="Calibri"/>
              </a:rPr>
              <a:t>of</a:t>
            </a:r>
            <a:r>
              <a:rPr sz="1800" spc="-5" dirty="0">
                <a:latin typeface="Calibri"/>
                <a:cs typeface="Calibri"/>
              </a:rPr>
              <a:t> the </a:t>
            </a:r>
            <a:r>
              <a:rPr sz="1800" dirty="0">
                <a:latin typeface="Calibri"/>
                <a:cs typeface="Calibri"/>
              </a:rPr>
              <a:t> </a:t>
            </a:r>
            <a:r>
              <a:rPr sz="1800" spc="-5" dirty="0">
                <a:latin typeface="Calibri"/>
                <a:cs typeface="Calibri"/>
              </a:rPr>
              <a:t>instruction</a:t>
            </a:r>
            <a:r>
              <a:rPr sz="1800" dirty="0">
                <a:latin typeface="Calibri"/>
                <a:cs typeface="Calibri"/>
              </a:rPr>
              <a:t> </a:t>
            </a:r>
            <a:r>
              <a:rPr sz="1800" spc="-10" dirty="0">
                <a:latin typeface="Calibri"/>
                <a:cs typeface="Calibri"/>
              </a:rPr>
              <a:t>may</a:t>
            </a:r>
            <a:r>
              <a:rPr sz="1800" spc="-5" dirty="0">
                <a:latin typeface="Calibri"/>
                <a:cs typeface="Calibri"/>
              </a:rPr>
              <a:t> demand </a:t>
            </a:r>
            <a:r>
              <a:rPr sz="1800" dirty="0">
                <a:latin typeface="Calibri"/>
                <a:cs typeface="Calibri"/>
              </a:rPr>
              <a:t>multiple </a:t>
            </a:r>
            <a:r>
              <a:rPr sz="1800" spc="-10" dirty="0">
                <a:latin typeface="Calibri"/>
                <a:cs typeface="Calibri"/>
              </a:rPr>
              <a:t>resources </a:t>
            </a:r>
            <a:r>
              <a:rPr sz="1800" spc="-15" dirty="0">
                <a:latin typeface="Calibri"/>
                <a:cs typeface="Calibri"/>
              </a:rPr>
              <a:t>at</a:t>
            </a:r>
            <a:r>
              <a:rPr sz="1800" spc="375" dirty="0">
                <a:latin typeface="Calibri"/>
                <a:cs typeface="Calibri"/>
              </a:rPr>
              <a:t> </a:t>
            </a:r>
            <a:r>
              <a:rPr sz="1800" dirty="0">
                <a:latin typeface="Calibri"/>
                <a:cs typeface="Calibri"/>
              </a:rPr>
              <a:t>the multiple times. </a:t>
            </a:r>
            <a:r>
              <a:rPr sz="1800" spc="-5" dirty="0">
                <a:latin typeface="Calibri"/>
                <a:cs typeface="Calibri"/>
              </a:rPr>
              <a:t>The need cannot </a:t>
            </a:r>
            <a:r>
              <a:rPr sz="1800" dirty="0">
                <a:latin typeface="Calibri"/>
                <a:cs typeface="Calibri"/>
              </a:rPr>
              <a:t> </a:t>
            </a:r>
            <a:r>
              <a:rPr sz="1800" spc="-10" dirty="0">
                <a:latin typeface="Calibri"/>
                <a:cs typeface="Calibri"/>
              </a:rPr>
              <a:t>be</a:t>
            </a:r>
            <a:r>
              <a:rPr sz="1800" spc="10" dirty="0">
                <a:latin typeface="Calibri"/>
                <a:cs typeface="Calibri"/>
              </a:rPr>
              <a:t> </a:t>
            </a:r>
            <a:r>
              <a:rPr sz="1800" spc="-20" dirty="0">
                <a:latin typeface="Calibri"/>
                <a:cs typeface="Calibri"/>
              </a:rPr>
              <a:t>fixed</a:t>
            </a:r>
            <a:r>
              <a:rPr sz="1800" spc="40" dirty="0">
                <a:latin typeface="Calibri"/>
                <a:cs typeface="Calibri"/>
              </a:rPr>
              <a:t> </a:t>
            </a:r>
            <a:r>
              <a:rPr sz="1800" spc="-10" dirty="0">
                <a:latin typeface="Calibri"/>
                <a:cs typeface="Calibri"/>
              </a:rPr>
              <a:t>by</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OS.</a:t>
            </a:r>
            <a:endParaRPr sz="1800">
              <a:latin typeface="Calibri"/>
              <a:cs typeface="Calibri"/>
            </a:endParaRPr>
          </a:p>
          <a:p>
            <a:pPr marL="12700" algn="just">
              <a:lnSpc>
                <a:spcPct val="100000"/>
              </a:lnSpc>
            </a:pPr>
            <a:r>
              <a:rPr sz="1800" spc="-5" dirty="0">
                <a:latin typeface="Calibri"/>
                <a:cs typeface="Calibri"/>
              </a:rPr>
              <a:t>The</a:t>
            </a:r>
            <a:r>
              <a:rPr sz="1800" dirty="0">
                <a:latin typeface="Calibri"/>
                <a:cs typeface="Calibri"/>
              </a:rPr>
              <a:t> </a:t>
            </a:r>
            <a:r>
              <a:rPr sz="1800" spc="-10" dirty="0">
                <a:latin typeface="Calibri"/>
                <a:cs typeface="Calibri"/>
              </a:rPr>
              <a:t>problem</a:t>
            </a:r>
            <a:r>
              <a:rPr sz="1800" spc="20" dirty="0">
                <a:latin typeface="Calibri"/>
                <a:cs typeface="Calibri"/>
              </a:rPr>
              <a:t> </a:t>
            </a:r>
            <a:r>
              <a:rPr sz="1800" dirty="0">
                <a:latin typeface="Calibri"/>
                <a:cs typeface="Calibri"/>
              </a:rPr>
              <a:t>with</a:t>
            </a:r>
            <a:r>
              <a:rPr sz="1800" spc="5" dirty="0">
                <a:latin typeface="Calibri"/>
                <a:cs typeface="Calibri"/>
              </a:rPr>
              <a:t> </a:t>
            </a:r>
            <a:r>
              <a:rPr sz="1800" spc="-5" dirty="0">
                <a:latin typeface="Calibri"/>
                <a:cs typeface="Calibri"/>
              </a:rPr>
              <a:t>the</a:t>
            </a:r>
            <a:r>
              <a:rPr sz="1800" spc="5" dirty="0">
                <a:latin typeface="Calibri"/>
                <a:cs typeface="Calibri"/>
              </a:rPr>
              <a:t> </a:t>
            </a:r>
            <a:r>
              <a:rPr sz="1800" spc="-5" dirty="0">
                <a:latin typeface="Calibri"/>
                <a:cs typeface="Calibri"/>
              </a:rPr>
              <a:t>approach</a:t>
            </a:r>
            <a:r>
              <a:rPr sz="1800" spc="10" dirty="0">
                <a:latin typeface="Calibri"/>
                <a:cs typeface="Calibri"/>
              </a:rPr>
              <a:t> </a:t>
            </a:r>
            <a:r>
              <a:rPr sz="1800" spc="-10" dirty="0">
                <a:latin typeface="Calibri"/>
                <a:cs typeface="Calibri"/>
              </a:rPr>
              <a:t>is:</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Practically</a:t>
            </a:r>
            <a:r>
              <a:rPr sz="1800" spc="15" dirty="0">
                <a:latin typeface="Calibri"/>
                <a:cs typeface="Calibri"/>
              </a:rPr>
              <a:t> </a:t>
            </a:r>
            <a:r>
              <a:rPr sz="1800" spc="-5" dirty="0">
                <a:latin typeface="Calibri"/>
                <a:cs typeface="Calibri"/>
              </a:rPr>
              <a:t>not</a:t>
            </a:r>
            <a:r>
              <a:rPr sz="1800" spc="-15" dirty="0">
                <a:latin typeface="Calibri"/>
                <a:cs typeface="Calibri"/>
              </a:rPr>
              <a:t> </a:t>
            </a:r>
            <a:r>
              <a:rPr sz="1800" spc="-10" dirty="0">
                <a:latin typeface="Calibri"/>
                <a:cs typeface="Calibri"/>
              </a:rPr>
              <a:t>possible.</a:t>
            </a:r>
            <a:endParaRPr sz="1800">
              <a:latin typeface="Calibri"/>
              <a:cs typeface="Calibri"/>
            </a:endParaRPr>
          </a:p>
          <a:p>
            <a:pPr marL="12700" marR="8255" algn="just">
              <a:lnSpc>
                <a:spcPct val="100000"/>
              </a:lnSpc>
              <a:buFont typeface="Microsoft Sans Serif"/>
              <a:buChar char="•"/>
              <a:tabLst>
                <a:tab pos="144145" algn="l"/>
              </a:tabLst>
            </a:pPr>
            <a:r>
              <a:rPr sz="1800" spc="-10" dirty="0">
                <a:latin typeface="Calibri"/>
                <a:cs typeface="Calibri"/>
              </a:rPr>
              <a:t>Possibility </a:t>
            </a:r>
            <a:r>
              <a:rPr sz="1800" spc="5" dirty="0">
                <a:latin typeface="Calibri"/>
                <a:cs typeface="Calibri"/>
              </a:rPr>
              <a:t>of </a:t>
            </a:r>
            <a:r>
              <a:rPr sz="1800" spc="-15" dirty="0">
                <a:latin typeface="Calibri"/>
                <a:cs typeface="Calibri"/>
              </a:rPr>
              <a:t>getting</a:t>
            </a:r>
            <a:r>
              <a:rPr sz="1800" spc="-10" dirty="0">
                <a:latin typeface="Calibri"/>
                <a:cs typeface="Calibri"/>
              </a:rPr>
              <a:t> starved </a:t>
            </a:r>
            <a:r>
              <a:rPr sz="1800" dirty="0">
                <a:latin typeface="Calibri"/>
                <a:cs typeface="Calibri"/>
              </a:rPr>
              <a:t>will </a:t>
            </a:r>
            <a:r>
              <a:rPr sz="1800" spc="-5" dirty="0">
                <a:latin typeface="Calibri"/>
                <a:cs typeface="Calibri"/>
              </a:rPr>
              <a:t>be increased </a:t>
            </a:r>
            <a:r>
              <a:rPr sz="1800" dirty="0">
                <a:latin typeface="Calibri"/>
                <a:cs typeface="Calibri"/>
              </a:rPr>
              <a:t>due </a:t>
            </a:r>
            <a:r>
              <a:rPr sz="1800" spc="-15" dirty="0">
                <a:latin typeface="Calibri"/>
                <a:cs typeface="Calibri"/>
              </a:rPr>
              <a:t>to</a:t>
            </a:r>
            <a:r>
              <a:rPr sz="1800" spc="-10" dirty="0">
                <a:latin typeface="Calibri"/>
                <a:cs typeface="Calibri"/>
              </a:rPr>
              <a:t> </a:t>
            </a:r>
            <a:r>
              <a:rPr sz="1800" dirty="0">
                <a:latin typeface="Calibri"/>
                <a:cs typeface="Calibri"/>
              </a:rPr>
              <a:t>the </a:t>
            </a:r>
            <a:r>
              <a:rPr sz="1800" spc="-5" dirty="0">
                <a:latin typeface="Calibri"/>
                <a:cs typeface="Calibri"/>
              </a:rPr>
              <a:t>fact </a:t>
            </a:r>
            <a:r>
              <a:rPr sz="1800" spc="-20" dirty="0">
                <a:latin typeface="Calibri"/>
                <a:cs typeface="Calibri"/>
              </a:rPr>
              <a:t>that</a:t>
            </a:r>
            <a:r>
              <a:rPr sz="1800" spc="365" dirty="0">
                <a:latin typeface="Calibri"/>
                <a:cs typeface="Calibri"/>
              </a:rPr>
              <a:t> </a:t>
            </a:r>
            <a:r>
              <a:rPr sz="1800" spc="-5" dirty="0">
                <a:latin typeface="Calibri"/>
                <a:cs typeface="Calibri"/>
              </a:rPr>
              <a:t>some </a:t>
            </a:r>
            <a:r>
              <a:rPr sz="1800" spc="-10" dirty="0">
                <a:latin typeface="Calibri"/>
                <a:cs typeface="Calibri"/>
              </a:rPr>
              <a:t>process </a:t>
            </a:r>
            <a:r>
              <a:rPr sz="1800" spc="-5" dirty="0">
                <a:latin typeface="Calibri"/>
                <a:cs typeface="Calibri"/>
              </a:rPr>
              <a:t> </a:t>
            </a:r>
            <a:r>
              <a:rPr sz="1800" spc="-10" dirty="0">
                <a:latin typeface="Calibri"/>
                <a:cs typeface="Calibri"/>
              </a:rPr>
              <a:t>may</a:t>
            </a:r>
            <a:r>
              <a:rPr sz="1800" spc="-30" dirty="0">
                <a:latin typeface="Calibri"/>
                <a:cs typeface="Calibri"/>
              </a:rPr>
              <a:t> </a:t>
            </a:r>
            <a:r>
              <a:rPr sz="1800" spc="-5" dirty="0">
                <a:latin typeface="Calibri"/>
                <a:cs typeface="Calibri"/>
              </a:rPr>
              <a:t>hold</a:t>
            </a:r>
            <a:r>
              <a:rPr sz="1800" spc="40" dirty="0">
                <a:latin typeface="Calibri"/>
                <a:cs typeface="Calibri"/>
              </a:rPr>
              <a:t> </a:t>
            </a:r>
            <a:r>
              <a:rPr sz="1800" dirty="0">
                <a:latin typeface="Calibri"/>
                <a:cs typeface="Calibri"/>
              </a:rPr>
              <a:t>a </a:t>
            </a:r>
            <a:r>
              <a:rPr sz="1800" spc="-10" dirty="0">
                <a:latin typeface="Calibri"/>
                <a:cs typeface="Calibri"/>
              </a:rPr>
              <a:t>resource</a:t>
            </a:r>
            <a:r>
              <a:rPr sz="1800" spc="25"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a </a:t>
            </a:r>
            <a:r>
              <a:rPr sz="1800" spc="-10" dirty="0">
                <a:latin typeface="Calibri"/>
                <a:cs typeface="Calibri"/>
              </a:rPr>
              <a:t>very</a:t>
            </a:r>
            <a:r>
              <a:rPr sz="1800" spc="20" dirty="0">
                <a:latin typeface="Calibri"/>
                <a:cs typeface="Calibri"/>
              </a:rPr>
              <a:t> </a:t>
            </a:r>
            <a:r>
              <a:rPr sz="1800" spc="-5" dirty="0">
                <a:latin typeface="Calibri"/>
                <a:cs typeface="Calibri"/>
              </a:rPr>
              <a:t>long</a:t>
            </a:r>
            <a:r>
              <a:rPr sz="1800" spc="15" dirty="0">
                <a:latin typeface="Calibri"/>
                <a:cs typeface="Calibri"/>
              </a:rPr>
              <a:t> </a:t>
            </a:r>
            <a:r>
              <a:rPr sz="1800" spc="-5" dirty="0">
                <a:latin typeface="Calibri"/>
                <a:cs typeface="Calibri"/>
              </a:rPr>
              <a:t>time.</a:t>
            </a:r>
            <a:endParaRPr sz="180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473" y="1287271"/>
            <a:ext cx="7909559" cy="4416425"/>
          </a:xfrm>
          <a:prstGeom prst="rect">
            <a:avLst/>
          </a:prstGeom>
        </p:spPr>
        <p:txBody>
          <a:bodyPr vert="horz" wrap="square" lIns="0" tIns="12700" rIns="0" bIns="0" rtlCol="0">
            <a:spAutoFit/>
          </a:bodyPr>
          <a:lstStyle/>
          <a:p>
            <a:pPr marL="238125" indent="-226060" algn="just">
              <a:lnSpc>
                <a:spcPct val="100000"/>
              </a:lnSpc>
              <a:spcBef>
                <a:spcPts val="100"/>
              </a:spcBef>
              <a:buAutoNum type="arabicPeriod" startAt="3"/>
              <a:tabLst>
                <a:tab pos="238760" algn="l"/>
              </a:tabLst>
            </a:pPr>
            <a:r>
              <a:rPr sz="1800" spc="-5" dirty="0">
                <a:solidFill>
                  <a:srgbClr val="FF0000"/>
                </a:solidFill>
                <a:latin typeface="Calibri"/>
                <a:cs typeface="Calibri"/>
              </a:rPr>
              <a:t>No</a:t>
            </a:r>
            <a:r>
              <a:rPr sz="1800" spc="-15" dirty="0">
                <a:solidFill>
                  <a:srgbClr val="FF0000"/>
                </a:solidFill>
                <a:latin typeface="Calibri"/>
                <a:cs typeface="Calibri"/>
              </a:rPr>
              <a:t> </a:t>
            </a:r>
            <a:r>
              <a:rPr sz="1800" spc="-10" dirty="0">
                <a:solidFill>
                  <a:srgbClr val="FF0000"/>
                </a:solidFill>
                <a:latin typeface="Calibri"/>
                <a:cs typeface="Calibri"/>
              </a:rPr>
              <a:t>Preemption</a:t>
            </a:r>
            <a:endParaRPr sz="1800">
              <a:latin typeface="Calibri"/>
              <a:cs typeface="Calibri"/>
            </a:endParaRPr>
          </a:p>
          <a:p>
            <a:pPr marL="12700" marR="5080" algn="just">
              <a:lnSpc>
                <a:spcPct val="100000"/>
              </a:lnSpc>
            </a:pPr>
            <a:r>
              <a:rPr sz="1800" spc="-5" dirty="0">
                <a:latin typeface="Calibri"/>
                <a:cs typeface="Calibri"/>
              </a:rPr>
              <a:t>Deadlock</a:t>
            </a:r>
            <a:r>
              <a:rPr sz="1800" dirty="0">
                <a:latin typeface="Calibri"/>
                <a:cs typeface="Calibri"/>
              </a:rPr>
              <a:t> </a:t>
            </a:r>
            <a:r>
              <a:rPr sz="1800" spc="-5" dirty="0">
                <a:latin typeface="Calibri"/>
                <a:cs typeface="Calibri"/>
              </a:rPr>
              <a:t>arises</a:t>
            </a:r>
            <a:r>
              <a:rPr sz="1800" dirty="0">
                <a:latin typeface="Calibri"/>
                <a:cs typeface="Calibri"/>
              </a:rPr>
              <a:t> </a:t>
            </a:r>
            <a:r>
              <a:rPr sz="1800" spc="-5" dirty="0">
                <a:latin typeface="Calibri"/>
                <a:cs typeface="Calibri"/>
              </a:rPr>
              <a:t>due</a:t>
            </a:r>
            <a:r>
              <a:rPr sz="180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fact</a:t>
            </a:r>
            <a:r>
              <a:rPr sz="1800" dirty="0">
                <a:latin typeface="Calibri"/>
                <a:cs typeface="Calibri"/>
              </a:rPr>
              <a:t> </a:t>
            </a:r>
            <a:r>
              <a:rPr sz="1800" spc="-10" dirty="0">
                <a:latin typeface="Calibri"/>
                <a:cs typeface="Calibri"/>
              </a:rPr>
              <a:t>that</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process</a:t>
            </a:r>
            <a:r>
              <a:rPr sz="1800" spc="-5" dirty="0">
                <a:latin typeface="Calibri"/>
                <a:cs typeface="Calibri"/>
              </a:rPr>
              <a:t> can't</a:t>
            </a:r>
            <a:r>
              <a:rPr sz="1800" dirty="0">
                <a:latin typeface="Calibri"/>
                <a:cs typeface="Calibri"/>
              </a:rPr>
              <a:t> </a:t>
            </a:r>
            <a:r>
              <a:rPr sz="1800" spc="-10" dirty="0">
                <a:latin typeface="Calibri"/>
                <a:cs typeface="Calibri"/>
              </a:rPr>
              <a:t>be</a:t>
            </a:r>
            <a:r>
              <a:rPr sz="1800" spc="-5" dirty="0">
                <a:latin typeface="Calibri"/>
                <a:cs typeface="Calibri"/>
              </a:rPr>
              <a:t> </a:t>
            </a:r>
            <a:r>
              <a:rPr sz="1800" spc="-10" dirty="0">
                <a:latin typeface="Calibri"/>
                <a:cs typeface="Calibri"/>
              </a:rPr>
              <a:t>stopped</a:t>
            </a:r>
            <a:r>
              <a:rPr sz="1800" spc="-5" dirty="0">
                <a:latin typeface="Calibri"/>
                <a:cs typeface="Calibri"/>
              </a:rPr>
              <a:t> once</a:t>
            </a:r>
            <a:r>
              <a:rPr sz="1800" dirty="0">
                <a:latin typeface="Calibri"/>
                <a:cs typeface="Calibri"/>
              </a:rPr>
              <a:t> </a:t>
            </a:r>
            <a:r>
              <a:rPr sz="1800" spc="-5" dirty="0">
                <a:latin typeface="Calibri"/>
                <a:cs typeface="Calibri"/>
              </a:rPr>
              <a:t>it</a:t>
            </a:r>
            <a:r>
              <a:rPr sz="1800" dirty="0">
                <a:latin typeface="Calibri"/>
                <a:cs typeface="Calibri"/>
              </a:rPr>
              <a:t> </a:t>
            </a:r>
            <a:r>
              <a:rPr sz="1800" spc="-15" dirty="0">
                <a:latin typeface="Calibri"/>
                <a:cs typeface="Calibri"/>
              </a:rPr>
              <a:t>starts. </a:t>
            </a:r>
            <a:r>
              <a:rPr sz="1800" spc="-10" dirty="0">
                <a:latin typeface="Calibri"/>
                <a:cs typeface="Calibri"/>
              </a:rPr>
              <a:t> </a:t>
            </a:r>
            <a:r>
              <a:rPr sz="1800" spc="-25" dirty="0">
                <a:latin typeface="Calibri"/>
                <a:cs typeface="Calibri"/>
              </a:rPr>
              <a:t>However, </a:t>
            </a:r>
            <a:r>
              <a:rPr sz="1800" spc="-5" dirty="0">
                <a:latin typeface="Calibri"/>
                <a:cs typeface="Calibri"/>
              </a:rPr>
              <a:t>if </a:t>
            </a:r>
            <a:r>
              <a:rPr sz="1800" spc="-10" dirty="0">
                <a:latin typeface="Calibri"/>
                <a:cs typeface="Calibri"/>
              </a:rPr>
              <a:t>we </a:t>
            </a:r>
            <a:r>
              <a:rPr sz="1800" spc="-20" dirty="0">
                <a:latin typeface="Calibri"/>
                <a:cs typeface="Calibri"/>
              </a:rPr>
              <a:t>take </a:t>
            </a:r>
            <a:r>
              <a:rPr sz="1800" dirty="0">
                <a:latin typeface="Calibri"/>
                <a:cs typeface="Calibri"/>
              </a:rPr>
              <a:t>the </a:t>
            </a:r>
            <a:r>
              <a:rPr sz="1800" spc="-5" dirty="0">
                <a:latin typeface="Calibri"/>
                <a:cs typeface="Calibri"/>
              </a:rPr>
              <a:t>resource </a:t>
            </a:r>
            <a:r>
              <a:rPr sz="1800" spc="-20" dirty="0">
                <a:latin typeface="Calibri"/>
                <a:cs typeface="Calibri"/>
              </a:rPr>
              <a:t>away </a:t>
            </a:r>
            <a:r>
              <a:rPr sz="1800" spc="-10" dirty="0">
                <a:latin typeface="Calibri"/>
                <a:cs typeface="Calibri"/>
              </a:rPr>
              <a:t>from </a:t>
            </a:r>
            <a:r>
              <a:rPr sz="1800" dirty="0">
                <a:latin typeface="Calibri"/>
                <a:cs typeface="Calibri"/>
              </a:rPr>
              <a:t>the </a:t>
            </a:r>
            <a:r>
              <a:rPr sz="1800" spc="-10" dirty="0">
                <a:latin typeface="Calibri"/>
                <a:cs typeface="Calibri"/>
              </a:rPr>
              <a:t>process </a:t>
            </a:r>
            <a:r>
              <a:rPr sz="1800" dirty="0">
                <a:latin typeface="Calibri"/>
                <a:cs typeface="Calibri"/>
              </a:rPr>
              <a:t>which </a:t>
            </a:r>
            <a:r>
              <a:rPr sz="1800" spc="5" dirty="0">
                <a:latin typeface="Calibri"/>
                <a:cs typeface="Calibri"/>
              </a:rPr>
              <a:t>is </a:t>
            </a:r>
            <a:r>
              <a:rPr sz="1800" spc="-5" dirty="0">
                <a:latin typeface="Calibri"/>
                <a:cs typeface="Calibri"/>
              </a:rPr>
              <a:t>causing deadlock </a:t>
            </a:r>
            <a:r>
              <a:rPr sz="1800" dirty="0">
                <a:latin typeface="Calibri"/>
                <a:cs typeface="Calibri"/>
              </a:rPr>
              <a:t> </a:t>
            </a:r>
            <a:r>
              <a:rPr sz="1800" spc="-10" dirty="0">
                <a:latin typeface="Calibri"/>
                <a:cs typeface="Calibri"/>
              </a:rPr>
              <a:t>then</a:t>
            </a:r>
            <a:r>
              <a:rPr sz="1800" spc="3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can </a:t>
            </a:r>
            <a:r>
              <a:rPr sz="1800" spc="-20" dirty="0">
                <a:latin typeface="Calibri"/>
                <a:cs typeface="Calibri"/>
              </a:rPr>
              <a:t>prevent</a:t>
            </a:r>
            <a:r>
              <a:rPr sz="1800" spc="65" dirty="0">
                <a:latin typeface="Calibri"/>
                <a:cs typeface="Calibri"/>
              </a:rPr>
              <a:t> </a:t>
            </a:r>
            <a:r>
              <a:rPr sz="1800" spc="-5" dirty="0">
                <a:latin typeface="Calibri"/>
                <a:cs typeface="Calibri"/>
              </a:rPr>
              <a:t>deadlock.</a:t>
            </a:r>
            <a:endParaRPr sz="1800">
              <a:latin typeface="Calibri"/>
              <a:cs typeface="Calibri"/>
            </a:endParaRPr>
          </a:p>
          <a:p>
            <a:pPr marL="12700" marR="6350" algn="just">
              <a:lnSpc>
                <a:spcPct val="100000"/>
              </a:lnSpc>
              <a:spcBef>
                <a:spcPts val="5"/>
              </a:spcBef>
            </a:pPr>
            <a:r>
              <a:rPr sz="1800" spc="-5" dirty="0">
                <a:latin typeface="Calibri"/>
                <a:cs typeface="Calibri"/>
              </a:rPr>
              <a:t>This is</a:t>
            </a:r>
            <a:r>
              <a:rPr sz="1800" spc="395" dirty="0">
                <a:latin typeface="Calibri"/>
                <a:cs typeface="Calibri"/>
              </a:rPr>
              <a:t> </a:t>
            </a:r>
            <a:r>
              <a:rPr sz="1800" spc="-5" dirty="0">
                <a:solidFill>
                  <a:srgbClr val="00AF50"/>
                </a:solidFill>
                <a:latin typeface="Calibri"/>
                <a:cs typeface="Calibri"/>
              </a:rPr>
              <a:t>not </a:t>
            </a:r>
            <a:r>
              <a:rPr sz="1800" dirty="0">
                <a:solidFill>
                  <a:srgbClr val="00AF50"/>
                </a:solidFill>
                <a:latin typeface="Calibri"/>
                <a:cs typeface="Calibri"/>
              </a:rPr>
              <a:t>a </a:t>
            </a:r>
            <a:r>
              <a:rPr sz="1800" spc="-10" dirty="0">
                <a:solidFill>
                  <a:srgbClr val="00AF50"/>
                </a:solidFill>
                <a:latin typeface="Calibri"/>
                <a:cs typeface="Calibri"/>
              </a:rPr>
              <a:t>good </a:t>
            </a:r>
            <a:r>
              <a:rPr sz="1800" spc="-5" dirty="0">
                <a:solidFill>
                  <a:srgbClr val="00AF50"/>
                </a:solidFill>
                <a:latin typeface="Calibri"/>
                <a:cs typeface="Calibri"/>
              </a:rPr>
              <a:t>approach </a:t>
            </a:r>
            <a:r>
              <a:rPr sz="1800" spc="-15" dirty="0">
                <a:latin typeface="Calibri"/>
                <a:cs typeface="Calibri"/>
              </a:rPr>
              <a:t>at</a:t>
            </a:r>
            <a:r>
              <a:rPr sz="1800" spc="375" dirty="0">
                <a:latin typeface="Calibri"/>
                <a:cs typeface="Calibri"/>
              </a:rPr>
              <a:t> </a:t>
            </a:r>
            <a:r>
              <a:rPr sz="1800" dirty="0">
                <a:latin typeface="Calibri"/>
                <a:cs typeface="Calibri"/>
              </a:rPr>
              <a:t>all since </a:t>
            </a:r>
            <a:r>
              <a:rPr sz="1800" spc="-5" dirty="0">
                <a:latin typeface="Calibri"/>
                <a:cs typeface="Calibri"/>
              </a:rPr>
              <a:t>if </a:t>
            </a:r>
            <a:r>
              <a:rPr sz="1800" spc="-10" dirty="0">
                <a:latin typeface="Calibri"/>
                <a:cs typeface="Calibri"/>
              </a:rPr>
              <a:t>we </a:t>
            </a:r>
            <a:r>
              <a:rPr sz="1800" spc="-20" dirty="0">
                <a:latin typeface="Calibri"/>
                <a:cs typeface="Calibri"/>
              </a:rPr>
              <a:t>take </a:t>
            </a:r>
            <a:r>
              <a:rPr sz="1800" dirty="0">
                <a:latin typeface="Calibri"/>
                <a:cs typeface="Calibri"/>
              </a:rPr>
              <a:t>a </a:t>
            </a:r>
            <a:r>
              <a:rPr sz="1800" spc="-10" dirty="0">
                <a:latin typeface="Calibri"/>
                <a:cs typeface="Calibri"/>
              </a:rPr>
              <a:t>resource away </a:t>
            </a:r>
            <a:r>
              <a:rPr sz="1800" spc="-5" dirty="0">
                <a:latin typeface="Calibri"/>
                <a:cs typeface="Calibri"/>
              </a:rPr>
              <a:t>which is </a:t>
            </a:r>
            <a:r>
              <a:rPr sz="1800" dirty="0">
                <a:latin typeface="Calibri"/>
                <a:cs typeface="Calibri"/>
              </a:rPr>
              <a:t>being </a:t>
            </a:r>
            <a:r>
              <a:rPr sz="1800" spc="5" dirty="0">
                <a:latin typeface="Calibri"/>
                <a:cs typeface="Calibri"/>
              </a:rPr>
              <a:t> </a:t>
            </a:r>
            <a:r>
              <a:rPr sz="1800" spc="-5" dirty="0">
                <a:latin typeface="Calibri"/>
                <a:cs typeface="Calibri"/>
              </a:rPr>
              <a:t>used</a:t>
            </a:r>
            <a:r>
              <a:rPr sz="180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then</a:t>
            </a:r>
            <a:r>
              <a:rPr sz="1800" spc="5" dirty="0">
                <a:latin typeface="Calibri"/>
                <a:cs typeface="Calibri"/>
              </a:rPr>
              <a:t> </a:t>
            </a:r>
            <a:r>
              <a:rPr sz="1800" dirty="0">
                <a:solidFill>
                  <a:srgbClr val="00AF50"/>
                </a:solidFill>
                <a:latin typeface="Calibri"/>
                <a:cs typeface="Calibri"/>
              </a:rPr>
              <a:t>all</a:t>
            </a:r>
            <a:r>
              <a:rPr sz="1800" spc="5" dirty="0">
                <a:solidFill>
                  <a:srgbClr val="00AF50"/>
                </a:solidFill>
                <a:latin typeface="Calibri"/>
                <a:cs typeface="Calibri"/>
              </a:rPr>
              <a:t> </a:t>
            </a:r>
            <a:r>
              <a:rPr sz="1800" dirty="0">
                <a:solidFill>
                  <a:srgbClr val="00AF50"/>
                </a:solidFill>
                <a:latin typeface="Calibri"/>
                <a:cs typeface="Calibri"/>
              </a:rPr>
              <a:t>the</a:t>
            </a:r>
            <a:r>
              <a:rPr sz="1800" spc="5" dirty="0">
                <a:solidFill>
                  <a:srgbClr val="00AF50"/>
                </a:solidFill>
                <a:latin typeface="Calibri"/>
                <a:cs typeface="Calibri"/>
              </a:rPr>
              <a:t> </a:t>
            </a:r>
            <a:r>
              <a:rPr sz="1800" spc="-5" dirty="0">
                <a:solidFill>
                  <a:srgbClr val="00AF50"/>
                </a:solidFill>
                <a:latin typeface="Calibri"/>
                <a:cs typeface="Calibri"/>
              </a:rPr>
              <a:t>work</a:t>
            </a:r>
            <a:r>
              <a:rPr sz="1800" dirty="0">
                <a:solidFill>
                  <a:srgbClr val="00AF50"/>
                </a:solidFill>
                <a:latin typeface="Calibri"/>
                <a:cs typeface="Calibri"/>
              </a:rPr>
              <a:t> </a:t>
            </a:r>
            <a:r>
              <a:rPr sz="1800" spc="-5" dirty="0">
                <a:solidFill>
                  <a:srgbClr val="00AF50"/>
                </a:solidFill>
                <a:latin typeface="Calibri"/>
                <a:cs typeface="Calibri"/>
              </a:rPr>
              <a:t>which</a:t>
            </a:r>
            <a:r>
              <a:rPr sz="1800" dirty="0">
                <a:solidFill>
                  <a:srgbClr val="00AF50"/>
                </a:solidFill>
                <a:latin typeface="Calibri"/>
                <a:cs typeface="Calibri"/>
              </a:rPr>
              <a:t> </a:t>
            </a:r>
            <a:r>
              <a:rPr sz="1800" spc="-5" dirty="0">
                <a:solidFill>
                  <a:srgbClr val="00AF50"/>
                </a:solidFill>
                <a:latin typeface="Calibri"/>
                <a:cs typeface="Calibri"/>
              </a:rPr>
              <a:t>it</a:t>
            </a:r>
            <a:r>
              <a:rPr sz="1800" dirty="0">
                <a:solidFill>
                  <a:srgbClr val="00AF50"/>
                </a:solidFill>
                <a:latin typeface="Calibri"/>
                <a:cs typeface="Calibri"/>
              </a:rPr>
              <a:t> </a:t>
            </a:r>
            <a:r>
              <a:rPr sz="1800" spc="-5" dirty="0">
                <a:solidFill>
                  <a:srgbClr val="00AF50"/>
                </a:solidFill>
                <a:latin typeface="Calibri"/>
                <a:cs typeface="Calibri"/>
              </a:rPr>
              <a:t>has</a:t>
            </a:r>
            <a:r>
              <a:rPr sz="1800" dirty="0">
                <a:solidFill>
                  <a:srgbClr val="00AF50"/>
                </a:solidFill>
                <a:latin typeface="Calibri"/>
                <a:cs typeface="Calibri"/>
              </a:rPr>
              <a:t> done</a:t>
            </a:r>
            <a:r>
              <a:rPr sz="1800" spc="5" dirty="0">
                <a:solidFill>
                  <a:srgbClr val="00AF50"/>
                </a:solidFill>
                <a:latin typeface="Calibri"/>
                <a:cs typeface="Calibri"/>
              </a:rPr>
              <a:t> </a:t>
            </a:r>
            <a:r>
              <a:rPr sz="1800" spc="-5" dirty="0">
                <a:solidFill>
                  <a:srgbClr val="00AF50"/>
                </a:solidFill>
                <a:latin typeface="Calibri"/>
                <a:cs typeface="Calibri"/>
              </a:rPr>
              <a:t>till</a:t>
            </a:r>
            <a:r>
              <a:rPr sz="1800" dirty="0">
                <a:solidFill>
                  <a:srgbClr val="00AF50"/>
                </a:solidFill>
                <a:latin typeface="Calibri"/>
                <a:cs typeface="Calibri"/>
              </a:rPr>
              <a:t> </a:t>
            </a:r>
            <a:r>
              <a:rPr sz="1800" spc="-5" dirty="0">
                <a:solidFill>
                  <a:srgbClr val="00AF50"/>
                </a:solidFill>
                <a:latin typeface="Calibri"/>
                <a:cs typeface="Calibri"/>
              </a:rPr>
              <a:t>now</a:t>
            </a:r>
            <a:r>
              <a:rPr sz="1800" dirty="0">
                <a:solidFill>
                  <a:srgbClr val="00AF50"/>
                </a:solidFill>
                <a:latin typeface="Calibri"/>
                <a:cs typeface="Calibri"/>
              </a:rPr>
              <a:t> </a:t>
            </a:r>
            <a:r>
              <a:rPr sz="1800" spc="-10" dirty="0">
                <a:solidFill>
                  <a:srgbClr val="00AF50"/>
                </a:solidFill>
                <a:latin typeface="Calibri"/>
                <a:cs typeface="Calibri"/>
              </a:rPr>
              <a:t>can</a:t>
            </a:r>
            <a:r>
              <a:rPr sz="1800" spc="-5" dirty="0">
                <a:solidFill>
                  <a:srgbClr val="00AF50"/>
                </a:solidFill>
                <a:latin typeface="Calibri"/>
                <a:cs typeface="Calibri"/>
              </a:rPr>
              <a:t> </a:t>
            </a:r>
            <a:r>
              <a:rPr sz="1800" spc="-10" dirty="0">
                <a:solidFill>
                  <a:srgbClr val="00AF50"/>
                </a:solidFill>
                <a:latin typeface="Calibri"/>
                <a:cs typeface="Calibri"/>
              </a:rPr>
              <a:t>become </a:t>
            </a:r>
            <a:r>
              <a:rPr sz="1800" spc="-5" dirty="0">
                <a:solidFill>
                  <a:srgbClr val="00AF50"/>
                </a:solidFill>
                <a:latin typeface="Calibri"/>
                <a:cs typeface="Calibri"/>
              </a:rPr>
              <a:t> </a:t>
            </a:r>
            <a:r>
              <a:rPr sz="1800" spc="-15" dirty="0">
                <a:solidFill>
                  <a:srgbClr val="00AF50"/>
                </a:solidFill>
                <a:latin typeface="Calibri"/>
                <a:cs typeface="Calibri"/>
              </a:rPr>
              <a:t>inconsistent.</a:t>
            </a:r>
            <a:endParaRPr sz="1800">
              <a:latin typeface="Calibri"/>
              <a:cs typeface="Calibri"/>
            </a:endParaRPr>
          </a:p>
          <a:p>
            <a:pPr marL="12700" marR="5080" algn="just">
              <a:lnSpc>
                <a:spcPct val="100000"/>
              </a:lnSpc>
            </a:pPr>
            <a:r>
              <a:rPr sz="1800" spc="-5" dirty="0">
                <a:latin typeface="Calibri"/>
                <a:cs typeface="Calibri"/>
              </a:rPr>
              <a:t>Consider </a:t>
            </a:r>
            <a:r>
              <a:rPr sz="1800" dirty="0">
                <a:latin typeface="Calibri"/>
                <a:cs typeface="Calibri"/>
              </a:rPr>
              <a:t>a </a:t>
            </a:r>
            <a:r>
              <a:rPr sz="1800" spc="-10" dirty="0">
                <a:latin typeface="Calibri"/>
                <a:cs typeface="Calibri"/>
              </a:rPr>
              <a:t>printer </a:t>
            </a:r>
            <a:r>
              <a:rPr sz="1800" spc="5" dirty="0">
                <a:latin typeface="Calibri"/>
                <a:cs typeface="Calibri"/>
              </a:rPr>
              <a:t>is </a:t>
            </a:r>
            <a:r>
              <a:rPr sz="1800" dirty="0">
                <a:latin typeface="Calibri"/>
                <a:cs typeface="Calibri"/>
              </a:rPr>
              <a:t>being </a:t>
            </a:r>
            <a:r>
              <a:rPr sz="1800" spc="-5" dirty="0">
                <a:latin typeface="Calibri"/>
                <a:cs typeface="Calibri"/>
              </a:rPr>
              <a:t>used </a:t>
            </a:r>
            <a:r>
              <a:rPr sz="1800" spc="5" dirty="0">
                <a:latin typeface="Calibri"/>
                <a:cs typeface="Calibri"/>
              </a:rPr>
              <a:t>by </a:t>
            </a:r>
            <a:r>
              <a:rPr sz="1800" spc="-15" dirty="0">
                <a:latin typeface="Calibri"/>
                <a:cs typeface="Calibri"/>
              </a:rPr>
              <a:t>any </a:t>
            </a:r>
            <a:r>
              <a:rPr sz="1800" spc="-10" dirty="0">
                <a:latin typeface="Calibri"/>
                <a:cs typeface="Calibri"/>
              </a:rPr>
              <a:t>process. </a:t>
            </a:r>
            <a:r>
              <a:rPr sz="1800" dirty="0">
                <a:latin typeface="Calibri"/>
                <a:cs typeface="Calibri"/>
              </a:rPr>
              <a:t>If we </a:t>
            </a:r>
            <a:r>
              <a:rPr sz="1800" spc="-20" dirty="0">
                <a:latin typeface="Calibri"/>
                <a:cs typeface="Calibri"/>
              </a:rPr>
              <a:t>take </a:t>
            </a:r>
            <a:r>
              <a:rPr sz="1800" spc="10" dirty="0">
                <a:latin typeface="Calibri"/>
                <a:cs typeface="Calibri"/>
              </a:rPr>
              <a:t>the </a:t>
            </a:r>
            <a:r>
              <a:rPr sz="1800" spc="-5" dirty="0">
                <a:latin typeface="Calibri"/>
                <a:cs typeface="Calibri"/>
              </a:rPr>
              <a:t>printer </a:t>
            </a:r>
            <a:r>
              <a:rPr sz="1800" spc="-20" dirty="0">
                <a:latin typeface="Calibri"/>
                <a:cs typeface="Calibri"/>
              </a:rPr>
              <a:t>away </a:t>
            </a:r>
            <a:r>
              <a:rPr sz="1800" spc="-10" dirty="0">
                <a:latin typeface="Calibri"/>
                <a:cs typeface="Calibri"/>
              </a:rPr>
              <a:t>from that </a:t>
            </a:r>
            <a:r>
              <a:rPr sz="1800" spc="-395" dirty="0">
                <a:latin typeface="Calibri"/>
                <a:cs typeface="Calibri"/>
              </a:rPr>
              <a:t> </a:t>
            </a:r>
            <a:r>
              <a:rPr sz="1800" spc="-10" dirty="0">
                <a:latin typeface="Calibri"/>
                <a:cs typeface="Calibri"/>
              </a:rPr>
              <a:t>process </a:t>
            </a:r>
            <a:r>
              <a:rPr sz="1800" dirty="0">
                <a:latin typeface="Calibri"/>
                <a:cs typeface="Calibri"/>
              </a:rPr>
              <a:t>and </a:t>
            </a:r>
            <a:r>
              <a:rPr sz="1800" spc="-5" dirty="0">
                <a:latin typeface="Calibri"/>
                <a:cs typeface="Calibri"/>
              </a:rPr>
              <a:t>assign it </a:t>
            </a:r>
            <a:r>
              <a:rPr sz="1800" spc="-15" dirty="0">
                <a:latin typeface="Calibri"/>
                <a:cs typeface="Calibri"/>
              </a:rPr>
              <a:t>to </a:t>
            </a:r>
            <a:r>
              <a:rPr sz="1800" dirty="0">
                <a:latin typeface="Calibri"/>
                <a:cs typeface="Calibri"/>
              </a:rPr>
              <a:t>some other </a:t>
            </a:r>
            <a:r>
              <a:rPr sz="1800" spc="-10" dirty="0">
                <a:latin typeface="Calibri"/>
                <a:cs typeface="Calibri"/>
              </a:rPr>
              <a:t>process </a:t>
            </a:r>
            <a:r>
              <a:rPr sz="1800" dirty="0">
                <a:latin typeface="Calibri"/>
                <a:cs typeface="Calibri"/>
              </a:rPr>
              <a:t>then all the </a:t>
            </a:r>
            <a:r>
              <a:rPr sz="1800" spc="-15" dirty="0">
                <a:latin typeface="Calibri"/>
                <a:cs typeface="Calibri"/>
              </a:rPr>
              <a:t>data </a:t>
            </a:r>
            <a:r>
              <a:rPr sz="1800" dirty="0">
                <a:latin typeface="Calibri"/>
                <a:cs typeface="Calibri"/>
              </a:rPr>
              <a:t>which </a:t>
            </a:r>
            <a:r>
              <a:rPr sz="1800" spc="-5" dirty="0">
                <a:latin typeface="Calibri"/>
                <a:cs typeface="Calibri"/>
              </a:rPr>
              <a:t>has been </a:t>
            </a:r>
            <a:r>
              <a:rPr sz="1800" spc="-10" dirty="0">
                <a:latin typeface="Calibri"/>
                <a:cs typeface="Calibri"/>
              </a:rPr>
              <a:t>printed </a:t>
            </a:r>
            <a:r>
              <a:rPr sz="1800" spc="-5" dirty="0">
                <a:latin typeface="Calibri"/>
                <a:cs typeface="Calibri"/>
              </a:rPr>
              <a:t> </a:t>
            </a:r>
            <a:r>
              <a:rPr sz="1800" spc="-10" dirty="0">
                <a:latin typeface="Calibri"/>
                <a:cs typeface="Calibri"/>
              </a:rPr>
              <a:t>can </a:t>
            </a:r>
            <a:r>
              <a:rPr sz="1800" spc="-5" dirty="0">
                <a:latin typeface="Calibri"/>
                <a:cs typeface="Calibri"/>
              </a:rPr>
              <a:t>become </a:t>
            </a:r>
            <a:r>
              <a:rPr sz="1800" spc="-10" dirty="0">
                <a:latin typeface="Calibri"/>
                <a:cs typeface="Calibri"/>
              </a:rPr>
              <a:t>inconsistent </a:t>
            </a:r>
            <a:r>
              <a:rPr sz="1800" dirty="0">
                <a:latin typeface="Calibri"/>
                <a:cs typeface="Calibri"/>
              </a:rPr>
              <a:t>and </a:t>
            </a:r>
            <a:r>
              <a:rPr sz="1800" spc="-10" dirty="0">
                <a:latin typeface="Calibri"/>
                <a:cs typeface="Calibri"/>
              </a:rPr>
              <a:t>ineffective </a:t>
            </a:r>
            <a:r>
              <a:rPr sz="1800" dirty="0">
                <a:latin typeface="Calibri"/>
                <a:cs typeface="Calibri"/>
              </a:rPr>
              <a:t>and </a:t>
            </a:r>
            <a:r>
              <a:rPr sz="1800" spc="-5" dirty="0">
                <a:latin typeface="Calibri"/>
                <a:cs typeface="Calibri"/>
              </a:rPr>
              <a:t>also </a:t>
            </a:r>
            <a:r>
              <a:rPr sz="1800" dirty="0">
                <a:latin typeface="Calibri"/>
                <a:cs typeface="Calibri"/>
              </a:rPr>
              <a:t>the </a:t>
            </a:r>
            <a:r>
              <a:rPr sz="1800" spc="-5" dirty="0">
                <a:latin typeface="Calibri"/>
                <a:cs typeface="Calibri"/>
              </a:rPr>
              <a:t>fact </a:t>
            </a:r>
            <a:r>
              <a:rPr sz="1800" spc="-10" dirty="0">
                <a:latin typeface="Calibri"/>
                <a:cs typeface="Calibri"/>
              </a:rPr>
              <a:t>that </a:t>
            </a:r>
            <a:r>
              <a:rPr sz="1800" dirty="0">
                <a:latin typeface="Calibri"/>
                <a:cs typeface="Calibri"/>
              </a:rPr>
              <a:t>the </a:t>
            </a:r>
            <a:r>
              <a:rPr sz="1800" spc="-10" dirty="0">
                <a:latin typeface="Calibri"/>
                <a:cs typeface="Calibri"/>
              </a:rPr>
              <a:t>process </a:t>
            </a:r>
            <a:r>
              <a:rPr sz="1800" spc="-5" dirty="0">
                <a:latin typeface="Calibri"/>
                <a:cs typeface="Calibri"/>
              </a:rPr>
              <a:t>can't </a:t>
            </a:r>
            <a:r>
              <a:rPr sz="1800" spc="-15" dirty="0">
                <a:latin typeface="Calibri"/>
                <a:cs typeface="Calibri"/>
              </a:rPr>
              <a:t>start </a:t>
            </a:r>
            <a:r>
              <a:rPr sz="1800" spc="-10" dirty="0">
                <a:latin typeface="Calibri"/>
                <a:cs typeface="Calibri"/>
              </a:rPr>
              <a:t> printing</a:t>
            </a:r>
            <a:r>
              <a:rPr sz="1800" spc="65" dirty="0">
                <a:latin typeface="Calibri"/>
                <a:cs typeface="Calibri"/>
              </a:rPr>
              <a:t> </a:t>
            </a:r>
            <a:r>
              <a:rPr sz="1800" spc="-10" dirty="0">
                <a:latin typeface="Calibri"/>
                <a:cs typeface="Calibri"/>
              </a:rPr>
              <a:t>again</a:t>
            </a:r>
            <a:r>
              <a:rPr sz="1800" spc="1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where</a:t>
            </a:r>
            <a:r>
              <a:rPr sz="1800" spc="40" dirty="0">
                <a:latin typeface="Calibri"/>
                <a:cs typeface="Calibri"/>
              </a:rPr>
              <a:t> </a:t>
            </a:r>
            <a:r>
              <a:rPr sz="1800" spc="-5" dirty="0">
                <a:latin typeface="Calibri"/>
                <a:cs typeface="Calibri"/>
              </a:rPr>
              <a:t>it has</a:t>
            </a:r>
            <a:r>
              <a:rPr sz="1800" spc="25" dirty="0">
                <a:latin typeface="Calibri"/>
                <a:cs typeface="Calibri"/>
              </a:rPr>
              <a:t> </a:t>
            </a:r>
            <a:r>
              <a:rPr sz="1800" spc="-15" dirty="0">
                <a:latin typeface="Calibri"/>
                <a:cs typeface="Calibri"/>
              </a:rPr>
              <a:t>left</a:t>
            </a:r>
            <a:r>
              <a:rPr sz="1800" spc="20" dirty="0">
                <a:latin typeface="Calibri"/>
                <a:cs typeface="Calibri"/>
              </a:rPr>
              <a:t> </a:t>
            </a:r>
            <a:r>
              <a:rPr sz="1800" spc="-5" dirty="0">
                <a:latin typeface="Calibri"/>
                <a:cs typeface="Calibri"/>
              </a:rPr>
              <a:t>which</a:t>
            </a:r>
            <a:r>
              <a:rPr sz="1800" spc="25" dirty="0">
                <a:latin typeface="Calibri"/>
                <a:cs typeface="Calibri"/>
              </a:rPr>
              <a:t> </a:t>
            </a:r>
            <a:r>
              <a:rPr sz="1800" spc="-10" dirty="0">
                <a:latin typeface="Calibri"/>
                <a:cs typeface="Calibri"/>
              </a:rPr>
              <a:t>causes</a:t>
            </a:r>
            <a:r>
              <a:rPr sz="1800" spc="40" dirty="0">
                <a:latin typeface="Calibri"/>
                <a:cs typeface="Calibri"/>
              </a:rPr>
              <a:t> </a:t>
            </a:r>
            <a:r>
              <a:rPr sz="1800" spc="-10" dirty="0">
                <a:latin typeface="Calibri"/>
                <a:cs typeface="Calibri"/>
              </a:rPr>
              <a:t>performance</a:t>
            </a:r>
            <a:r>
              <a:rPr sz="1800" spc="40" dirty="0">
                <a:latin typeface="Calibri"/>
                <a:cs typeface="Calibri"/>
              </a:rPr>
              <a:t> </a:t>
            </a:r>
            <a:r>
              <a:rPr sz="1800" spc="-20" dirty="0">
                <a:latin typeface="Calibri"/>
                <a:cs typeface="Calibri"/>
              </a:rPr>
              <a:t>inefficiency.</a:t>
            </a:r>
            <a:endParaRPr sz="1800">
              <a:latin typeface="Calibri"/>
              <a:cs typeface="Calibri"/>
            </a:endParaRPr>
          </a:p>
          <a:p>
            <a:pPr marL="238125" indent="-226060" algn="just">
              <a:lnSpc>
                <a:spcPct val="100000"/>
              </a:lnSpc>
              <a:spcBef>
                <a:spcPts val="5"/>
              </a:spcBef>
              <a:buAutoNum type="arabicPeriod" startAt="4"/>
              <a:tabLst>
                <a:tab pos="238760" algn="l"/>
              </a:tabLst>
            </a:pPr>
            <a:r>
              <a:rPr sz="1800" spc="-10" dirty="0">
                <a:solidFill>
                  <a:srgbClr val="FF0000"/>
                </a:solidFill>
                <a:latin typeface="Calibri"/>
                <a:cs typeface="Calibri"/>
              </a:rPr>
              <a:t>Circular</a:t>
            </a:r>
            <a:r>
              <a:rPr sz="1800" spc="-5" dirty="0">
                <a:solidFill>
                  <a:srgbClr val="FF0000"/>
                </a:solidFill>
                <a:latin typeface="Calibri"/>
                <a:cs typeface="Calibri"/>
              </a:rPr>
              <a:t> </a:t>
            </a:r>
            <a:r>
              <a:rPr sz="1800" spc="-20" dirty="0">
                <a:solidFill>
                  <a:srgbClr val="FF0000"/>
                </a:solidFill>
                <a:latin typeface="Calibri"/>
                <a:cs typeface="Calibri"/>
              </a:rPr>
              <a:t>Wait</a:t>
            </a:r>
            <a:endParaRPr sz="1800">
              <a:latin typeface="Calibri"/>
              <a:cs typeface="Calibri"/>
            </a:endParaRPr>
          </a:p>
          <a:p>
            <a:pPr marL="12700" marR="5715" algn="just">
              <a:lnSpc>
                <a:spcPct val="100000"/>
              </a:lnSpc>
            </a:pPr>
            <a:r>
              <a:rPr sz="1800" spc="-80" dirty="0">
                <a:latin typeface="Calibri"/>
                <a:cs typeface="Calibri"/>
              </a:rPr>
              <a:t>To </a:t>
            </a:r>
            <a:r>
              <a:rPr sz="1800" spc="-10" dirty="0">
                <a:latin typeface="Calibri"/>
                <a:cs typeface="Calibri"/>
              </a:rPr>
              <a:t>violate </a:t>
            </a:r>
            <a:r>
              <a:rPr sz="1800" spc="-5" dirty="0">
                <a:latin typeface="Calibri"/>
                <a:cs typeface="Calibri"/>
              </a:rPr>
              <a:t>circular wait, </a:t>
            </a:r>
            <a:r>
              <a:rPr sz="1800" spc="-10" dirty="0">
                <a:latin typeface="Calibri"/>
                <a:cs typeface="Calibri"/>
              </a:rPr>
              <a:t>we can </a:t>
            </a:r>
            <a:r>
              <a:rPr sz="1800" dirty="0">
                <a:latin typeface="Calibri"/>
                <a:cs typeface="Calibri"/>
              </a:rPr>
              <a:t>assign a </a:t>
            </a:r>
            <a:r>
              <a:rPr sz="1800" spc="-5" dirty="0">
                <a:latin typeface="Calibri"/>
                <a:cs typeface="Calibri"/>
              </a:rPr>
              <a:t>priority number </a:t>
            </a:r>
            <a:r>
              <a:rPr sz="1800" spc="-15" dirty="0">
                <a:latin typeface="Calibri"/>
                <a:cs typeface="Calibri"/>
              </a:rPr>
              <a:t>to </a:t>
            </a:r>
            <a:r>
              <a:rPr sz="1800" spc="-5" dirty="0">
                <a:latin typeface="Calibri"/>
                <a:cs typeface="Calibri"/>
              </a:rPr>
              <a:t>each </a:t>
            </a:r>
            <a:r>
              <a:rPr sz="1800" spc="5" dirty="0">
                <a:latin typeface="Calibri"/>
                <a:cs typeface="Calibri"/>
              </a:rPr>
              <a:t>of </a:t>
            </a:r>
            <a:r>
              <a:rPr sz="1800" spc="-5" dirty="0">
                <a:latin typeface="Calibri"/>
                <a:cs typeface="Calibri"/>
              </a:rPr>
              <a:t>the resource. </a:t>
            </a:r>
            <a:r>
              <a:rPr sz="1800" dirty="0">
                <a:latin typeface="Calibri"/>
                <a:cs typeface="Calibri"/>
              </a:rPr>
              <a:t>A </a:t>
            </a:r>
            <a:r>
              <a:rPr sz="1800" spc="5" dirty="0">
                <a:latin typeface="Calibri"/>
                <a:cs typeface="Calibri"/>
              </a:rPr>
              <a:t> </a:t>
            </a:r>
            <a:r>
              <a:rPr sz="1800" spc="-10" dirty="0">
                <a:latin typeface="Calibri"/>
                <a:cs typeface="Calibri"/>
              </a:rPr>
              <a:t>process </a:t>
            </a:r>
            <a:r>
              <a:rPr sz="1800" spc="-5" dirty="0">
                <a:latin typeface="Calibri"/>
                <a:cs typeface="Calibri"/>
              </a:rPr>
              <a:t>can't </a:t>
            </a:r>
            <a:r>
              <a:rPr sz="1800" spc="-10" dirty="0">
                <a:latin typeface="Calibri"/>
                <a:cs typeface="Calibri"/>
              </a:rPr>
              <a:t>request </a:t>
            </a:r>
            <a:r>
              <a:rPr sz="1800" spc="-15" dirty="0">
                <a:latin typeface="Calibri"/>
                <a:cs typeface="Calibri"/>
              </a:rPr>
              <a:t>for </a:t>
            </a:r>
            <a:r>
              <a:rPr sz="1800" dirty="0">
                <a:latin typeface="Calibri"/>
                <a:cs typeface="Calibri"/>
              </a:rPr>
              <a:t>a </a:t>
            </a:r>
            <a:r>
              <a:rPr sz="1800" spc="-5" dirty="0">
                <a:latin typeface="Calibri"/>
                <a:cs typeface="Calibri"/>
              </a:rPr>
              <a:t>lesser priority </a:t>
            </a:r>
            <a:r>
              <a:rPr sz="1800" spc="-10" dirty="0">
                <a:latin typeface="Calibri"/>
                <a:cs typeface="Calibri"/>
              </a:rPr>
              <a:t>resource. </a:t>
            </a:r>
            <a:r>
              <a:rPr sz="1800" spc="-5" dirty="0">
                <a:latin typeface="Calibri"/>
                <a:cs typeface="Calibri"/>
              </a:rPr>
              <a:t>This </a:t>
            </a:r>
            <a:r>
              <a:rPr sz="1800" dirty="0">
                <a:latin typeface="Calibri"/>
                <a:cs typeface="Calibri"/>
              </a:rPr>
              <a:t>ensures </a:t>
            </a:r>
            <a:r>
              <a:rPr sz="1800" spc="-10" dirty="0">
                <a:latin typeface="Calibri"/>
                <a:cs typeface="Calibri"/>
              </a:rPr>
              <a:t>that </a:t>
            </a:r>
            <a:r>
              <a:rPr sz="1800" spc="-5" dirty="0">
                <a:solidFill>
                  <a:srgbClr val="00AF50"/>
                </a:solidFill>
                <a:latin typeface="Calibri"/>
                <a:cs typeface="Calibri"/>
              </a:rPr>
              <a:t>not </a:t>
            </a:r>
            <a:r>
              <a:rPr sz="1800" dirty="0">
                <a:solidFill>
                  <a:srgbClr val="00AF50"/>
                </a:solidFill>
                <a:latin typeface="Calibri"/>
                <a:cs typeface="Calibri"/>
              </a:rPr>
              <a:t>a </a:t>
            </a:r>
            <a:r>
              <a:rPr sz="1800" spc="-5" dirty="0">
                <a:solidFill>
                  <a:srgbClr val="00AF50"/>
                </a:solidFill>
                <a:latin typeface="Calibri"/>
                <a:cs typeface="Calibri"/>
              </a:rPr>
              <a:t>single </a:t>
            </a:r>
            <a:r>
              <a:rPr sz="1800" dirty="0">
                <a:solidFill>
                  <a:srgbClr val="00AF50"/>
                </a:solidFill>
                <a:latin typeface="Calibri"/>
                <a:cs typeface="Calibri"/>
              </a:rPr>
              <a:t> </a:t>
            </a:r>
            <a:r>
              <a:rPr sz="1800" spc="-10" dirty="0">
                <a:solidFill>
                  <a:srgbClr val="00AF50"/>
                </a:solidFill>
                <a:latin typeface="Calibri"/>
                <a:cs typeface="Calibri"/>
              </a:rPr>
              <a:t>process can request </a:t>
            </a:r>
            <a:r>
              <a:rPr sz="1800" dirty="0">
                <a:solidFill>
                  <a:srgbClr val="00AF50"/>
                </a:solidFill>
                <a:latin typeface="Calibri"/>
                <a:cs typeface="Calibri"/>
              </a:rPr>
              <a:t>a </a:t>
            </a:r>
            <a:r>
              <a:rPr sz="1800" spc="-10" dirty="0">
                <a:solidFill>
                  <a:srgbClr val="00AF50"/>
                </a:solidFill>
                <a:latin typeface="Calibri"/>
                <a:cs typeface="Calibri"/>
              </a:rPr>
              <a:t>resource </a:t>
            </a:r>
            <a:r>
              <a:rPr sz="1800" spc="-5" dirty="0">
                <a:solidFill>
                  <a:srgbClr val="00AF50"/>
                </a:solidFill>
                <a:latin typeface="Calibri"/>
                <a:cs typeface="Calibri"/>
              </a:rPr>
              <a:t>which is being </a:t>
            </a:r>
            <a:r>
              <a:rPr sz="1800" spc="-10" dirty="0">
                <a:solidFill>
                  <a:srgbClr val="00AF50"/>
                </a:solidFill>
                <a:latin typeface="Calibri"/>
                <a:cs typeface="Calibri"/>
              </a:rPr>
              <a:t>utilized </a:t>
            </a:r>
            <a:r>
              <a:rPr sz="1800" spc="-5" dirty="0">
                <a:solidFill>
                  <a:srgbClr val="00AF50"/>
                </a:solidFill>
                <a:latin typeface="Calibri"/>
                <a:cs typeface="Calibri"/>
              </a:rPr>
              <a:t>by some </a:t>
            </a:r>
            <a:r>
              <a:rPr sz="1800" dirty="0">
                <a:solidFill>
                  <a:srgbClr val="00AF50"/>
                </a:solidFill>
                <a:latin typeface="Calibri"/>
                <a:cs typeface="Calibri"/>
              </a:rPr>
              <a:t>other </a:t>
            </a:r>
            <a:r>
              <a:rPr sz="1800" spc="-10" dirty="0">
                <a:solidFill>
                  <a:srgbClr val="00AF50"/>
                </a:solidFill>
                <a:latin typeface="Calibri"/>
                <a:cs typeface="Calibri"/>
              </a:rPr>
              <a:t>process </a:t>
            </a:r>
            <a:r>
              <a:rPr sz="1800" spc="5" dirty="0">
                <a:solidFill>
                  <a:srgbClr val="00AF50"/>
                </a:solidFill>
                <a:latin typeface="Calibri"/>
                <a:cs typeface="Calibri"/>
              </a:rPr>
              <a:t>and </a:t>
            </a:r>
            <a:r>
              <a:rPr sz="1800" spc="-10" dirty="0">
                <a:solidFill>
                  <a:srgbClr val="00AF50"/>
                </a:solidFill>
                <a:latin typeface="Calibri"/>
                <a:cs typeface="Calibri"/>
              </a:rPr>
              <a:t>no </a:t>
            </a:r>
            <a:r>
              <a:rPr sz="1800" spc="-5" dirty="0">
                <a:solidFill>
                  <a:srgbClr val="00AF50"/>
                </a:solidFill>
                <a:latin typeface="Calibri"/>
                <a:cs typeface="Calibri"/>
              </a:rPr>
              <a:t> </a:t>
            </a:r>
            <a:r>
              <a:rPr sz="1800" spc="-10" dirty="0">
                <a:solidFill>
                  <a:srgbClr val="00AF50"/>
                </a:solidFill>
                <a:latin typeface="Calibri"/>
                <a:cs typeface="Calibri"/>
              </a:rPr>
              <a:t>cycle</a:t>
            </a:r>
            <a:r>
              <a:rPr sz="1800" spc="-5" dirty="0">
                <a:solidFill>
                  <a:srgbClr val="00AF50"/>
                </a:solidFill>
                <a:latin typeface="Calibri"/>
                <a:cs typeface="Calibri"/>
              </a:rPr>
              <a:t> will</a:t>
            </a:r>
            <a:r>
              <a:rPr sz="1800" spc="20" dirty="0">
                <a:solidFill>
                  <a:srgbClr val="00AF50"/>
                </a:solidFill>
                <a:latin typeface="Calibri"/>
                <a:cs typeface="Calibri"/>
              </a:rPr>
              <a:t> </a:t>
            </a:r>
            <a:r>
              <a:rPr sz="1800" spc="-10" dirty="0">
                <a:solidFill>
                  <a:srgbClr val="00AF50"/>
                </a:solidFill>
                <a:latin typeface="Calibri"/>
                <a:cs typeface="Calibri"/>
              </a:rPr>
              <a:t>be</a:t>
            </a:r>
            <a:r>
              <a:rPr sz="1800" spc="15" dirty="0">
                <a:solidFill>
                  <a:srgbClr val="00AF50"/>
                </a:solidFill>
                <a:latin typeface="Calibri"/>
                <a:cs typeface="Calibri"/>
              </a:rPr>
              <a:t> </a:t>
            </a:r>
            <a:r>
              <a:rPr sz="1800" spc="-10" dirty="0">
                <a:solidFill>
                  <a:srgbClr val="00AF50"/>
                </a:solidFill>
                <a:latin typeface="Calibri"/>
                <a:cs typeface="Calibri"/>
              </a:rPr>
              <a:t>formed</a:t>
            </a:r>
            <a:r>
              <a:rPr sz="1800" spc="-10" dirty="0">
                <a:latin typeface="Calibri"/>
                <a:cs typeface="Calibri"/>
              </a:rPr>
              <a:t>.</a:t>
            </a:r>
            <a:endParaRPr sz="1800">
              <a:latin typeface="Calibri"/>
              <a:cs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67711" y="332231"/>
            <a:ext cx="4228361" cy="2773680"/>
          </a:xfrm>
          <a:prstGeom prst="rect">
            <a:avLst/>
          </a:prstGeom>
        </p:spPr>
      </p:pic>
      <p:sp>
        <p:nvSpPr>
          <p:cNvPr id="3" name="object 3"/>
          <p:cNvSpPr txBox="1"/>
          <p:nvPr/>
        </p:nvSpPr>
        <p:spPr>
          <a:xfrm>
            <a:off x="1987042" y="3952747"/>
            <a:ext cx="430911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Among </a:t>
            </a:r>
            <a:r>
              <a:rPr sz="1800" dirty="0">
                <a:latin typeface="Calibri"/>
                <a:cs typeface="Calibri"/>
              </a:rPr>
              <a:t>all </a:t>
            </a:r>
            <a:r>
              <a:rPr sz="1800" spc="-5" dirty="0">
                <a:latin typeface="Calibri"/>
                <a:cs typeface="Calibri"/>
              </a:rPr>
              <a:t>the methods, violating </a:t>
            </a:r>
            <a:r>
              <a:rPr sz="1800" spc="-10" dirty="0">
                <a:latin typeface="Calibri"/>
                <a:cs typeface="Calibri"/>
              </a:rPr>
              <a:t>Circular </a:t>
            </a:r>
            <a:r>
              <a:rPr sz="1800" spc="-5" dirty="0">
                <a:latin typeface="Calibri"/>
                <a:cs typeface="Calibri"/>
              </a:rPr>
              <a:t>wait </a:t>
            </a:r>
            <a:r>
              <a:rPr sz="1800" spc="-395" dirty="0">
                <a:latin typeface="Calibri"/>
                <a:cs typeface="Calibri"/>
              </a:rPr>
              <a:t> </a:t>
            </a:r>
            <a:r>
              <a:rPr sz="1800" spc="-5" dirty="0">
                <a:latin typeface="Calibri"/>
                <a:cs typeface="Calibri"/>
              </a:rPr>
              <a:t>is the only </a:t>
            </a:r>
            <a:r>
              <a:rPr sz="1800" spc="-10" dirty="0">
                <a:latin typeface="Calibri"/>
                <a:cs typeface="Calibri"/>
              </a:rPr>
              <a:t>approach that can be </a:t>
            </a:r>
            <a:r>
              <a:rPr sz="1800" spc="-15" dirty="0">
                <a:latin typeface="Calibri"/>
                <a:cs typeface="Calibri"/>
              </a:rPr>
              <a:t>implemented </a:t>
            </a:r>
            <a:r>
              <a:rPr sz="1800" spc="-395" dirty="0">
                <a:latin typeface="Calibri"/>
                <a:cs typeface="Calibri"/>
              </a:rPr>
              <a:t> </a:t>
            </a:r>
            <a:r>
              <a:rPr sz="1800" spc="-20" dirty="0">
                <a:latin typeface="Calibri"/>
                <a:cs typeface="Calibri"/>
              </a:rPr>
              <a:t>practically.</a:t>
            </a:r>
            <a:endParaRPr sz="1800">
              <a:latin typeface="Calibri"/>
              <a:cs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710946"/>
            <a:ext cx="7838440" cy="4416425"/>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Deadlock </a:t>
            </a:r>
            <a:r>
              <a:rPr sz="1800" spc="-10" dirty="0">
                <a:solidFill>
                  <a:srgbClr val="00AF50"/>
                </a:solidFill>
                <a:latin typeface="Calibri"/>
                <a:cs typeface="Calibri"/>
              </a:rPr>
              <a:t>avoidance</a:t>
            </a:r>
            <a:endParaRPr sz="1800">
              <a:latin typeface="Calibri"/>
              <a:cs typeface="Calibri"/>
            </a:endParaRPr>
          </a:p>
          <a:p>
            <a:pPr>
              <a:lnSpc>
                <a:spcPct val="100000"/>
              </a:lnSpc>
              <a:spcBef>
                <a:spcPts val="25"/>
              </a:spcBef>
            </a:pPr>
            <a:endParaRPr sz="1750">
              <a:latin typeface="Calibri"/>
              <a:cs typeface="Calibri"/>
            </a:endParaRPr>
          </a:p>
          <a:p>
            <a:pPr marL="12700" marR="8255" algn="just">
              <a:lnSpc>
                <a:spcPct val="100000"/>
              </a:lnSpc>
            </a:pPr>
            <a:r>
              <a:rPr sz="1800" dirty="0">
                <a:latin typeface="Calibri"/>
                <a:cs typeface="Calibri"/>
              </a:rPr>
              <a:t>In deadlock </a:t>
            </a:r>
            <a:r>
              <a:rPr sz="1800" spc="-10" dirty="0">
                <a:latin typeface="Calibri"/>
                <a:cs typeface="Calibri"/>
              </a:rPr>
              <a:t>avoidance, </a:t>
            </a:r>
            <a:r>
              <a:rPr sz="1800" dirty="0">
                <a:latin typeface="Calibri"/>
                <a:cs typeface="Calibri"/>
              </a:rPr>
              <a:t>the </a:t>
            </a:r>
            <a:r>
              <a:rPr sz="1800" spc="-10" dirty="0">
                <a:latin typeface="Calibri"/>
                <a:cs typeface="Calibri"/>
              </a:rPr>
              <a:t>request </a:t>
            </a:r>
            <a:r>
              <a:rPr sz="1800" spc="-15" dirty="0">
                <a:latin typeface="Calibri"/>
                <a:cs typeface="Calibri"/>
              </a:rPr>
              <a:t>for any </a:t>
            </a:r>
            <a:r>
              <a:rPr sz="1800" spc="-5" dirty="0">
                <a:latin typeface="Calibri"/>
                <a:cs typeface="Calibri"/>
              </a:rPr>
              <a:t>resource will </a:t>
            </a:r>
            <a:r>
              <a:rPr sz="1800" spc="5" dirty="0">
                <a:latin typeface="Calibri"/>
                <a:cs typeface="Calibri"/>
              </a:rPr>
              <a:t>be </a:t>
            </a:r>
            <a:r>
              <a:rPr sz="1800" spc="-15" dirty="0">
                <a:latin typeface="Calibri"/>
                <a:cs typeface="Calibri"/>
              </a:rPr>
              <a:t>granted </a:t>
            </a:r>
            <a:r>
              <a:rPr sz="1800" spc="-5" dirty="0">
                <a:latin typeface="Calibri"/>
                <a:cs typeface="Calibri"/>
              </a:rPr>
              <a:t>if </a:t>
            </a:r>
            <a:r>
              <a:rPr sz="1800" dirty="0">
                <a:latin typeface="Calibri"/>
                <a:cs typeface="Calibri"/>
              </a:rPr>
              <a:t>the </a:t>
            </a:r>
            <a:r>
              <a:rPr sz="1800" spc="-5" dirty="0">
                <a:latin typeface="Calibri"/>
                <a:cs typeface="Calibri"/>
              </a:rPr>
              <a:t>resulting </a:t>
            </a:r>
            <a:r>
              <a:rPr sz="1800" dirty="0">
                <a:latin typeface="Calibri"/>
                <a:cs typeface="Calibri"/>
              </a:rPr>
              <a:t> </a:t>
            </a:r>
            <a:r>
              <a:rPr sz="1800" spc="-25" dirty="0">
                <a:latin typeface="Calibri"/>
                <a:cs typeface="Calibri"/>
              </a:rPr>
              <a:t>state</a:t>
            </a:r>
            <a:r>
              <a:rPr sz="1800" spc="-20" dirty="0">
                <a:latin typeface="Calibri"/>
                <a:cs typeface="Calibri"/>
              </a:rPr>
              <a:t> </a:t>
            </a:r>
            <a:r>
              <a:rPr sz="1800" dirty="0">
                <a:latin typeface="Calibri"/>
                <a:cs typeface="Calibri"/>
              </a:rPr>
              <a:t>of the </a:t>
            </a:r>
            <a:r>
              <a:rPr sz="1800" spc="-20" dirty="0">
                <a:latin typeface="Calibri"/>
                <a:cs typeface="Calibri"/>
              </a:rPr>
              <a:t>system</a:t>
            </a:r>
            <a:r>
              <a:rPr sz="1800" spc="-15" dirty="0">
                <a:latin typeface="Calibri"/>
                <a:cs typeface="Calibri"/>
              </a:rPr>
              <a:t> </a:t>
            </a:r>
            <a:r>
              <a:rPr sz="1800" spc="-5" dirty="0">
                <a:latin typeface="Calibri"/>
                <a:cs typeface="Calibri"/>
              </a:rPr>
              <a:t>doesn't</a:t>
            </a:r>
            <a:r>
              <a:rPr sz="1800" dirty="0">
                <a:latin typeface="Calibri"/>
                <a:cs typeface="Calibri"/>
              </a:rPr>
              <a:t> </a:t>
            </a:r>
            <a:r>
              <a:rPr sz="1800" spc="-5" dirty="0">
                <a:latin typeface="Calibri"/>
                <a:cs typeface="Calibri"/>
              </a:rPr>
              <a:t>cause deadlock</a:t>
            </a:r>
            <a:r>
              <a:rPr sz="1800" dirty="0">
                <a:latin typeface="Calibri"/>
                <a:cs typeface="Calibri"/>
              </a:rPr>
              <a:t> </a:t>
            </a:r>
            <a:r>
              <a:rPr sz="1800" spc="-5" dirty="0">
                <a:latin typeface="Calibri"/>
                <a:cs typeface="Calibri"/>
              </a:rPr>
              <a:t>in </a:t>
            </a:r>
            <a:r>
              <a:rPr sz="1800" dirty="0">
                <a:latin typeface="Calibri"/>
                <a:cs typeface="Calibri"/>
              </a:rPr>
              <a:t>the </a:t>
            </a:r>
            <a:r>
              <a:rPr sz="1800" spc="-15" dirty="0">
                <a:latin typeface="Calibri"/>
                <a:cs typeface="Calibri"/>
              </a:rPr>
              <a:t>system.</a:t>
            </a:r>
            <a:r>
              <a:rPr sz="1800" spc="-10" dirty="0">
                <a:latin typeface="Calibri"/>
                <a:cs typeface="Calibri"/>
              </a:rPr>
              <a:t> </a:t>
            </a:r>
            <a:r>
              <a:rPr sz="1800" spc="-5" dirty="0">
                <a:latin typeface="Calibri"/>
                <a:cs typeface="Calibri"/>
              </a:rPr>
              <a:t>The </a:t>
            </a:r>
            <a:r>
              <a:rPr sz="1800" spc="-20" dirty="0">
                <a:latin typeface="Calibri"/>
                <a:cs typeface="Calibri"/>
              </a:rPr>
              <a:t>state</a:t>
            </a:r>
            <a:r>
              <a:rPr sz="1800" spc="365" dirty="0">
                <a:latin typeface="Calibri"/>
                <a:cs typeface="Calibri"/>
              </a:rPr>
              <a:t> </a:t>
            </a:r>
            <a:r>
              <a:rPr sz="1800" dirty="0">
                <a:latin typeface="Calibri"/>
                <a:cs typeface="Calibri"/>
              </a:rPr>
              <a:t>of </a:t>
            </a:r>
            <a:r>
              <a:rPr sz="1800" spc="-5" dirty="0">
                <a:latin typeface="Calibri"/>
                <a:cs typeface="Calibri"/>
              </a:rPr>
              <a:t>the </a:t>
            </a:r>
            <a:r>
              <a:rPr sz="1800" spc="-15" dirty="0">
                <a:latin typeface="Calibri"/>
                <a:cs typeface="Calibri"/>
              </a:rPr>
              <a:t>system </a:t>
            </a:r>
            <a:r>
              <a:rPr sz="1800" spc="-395" dirty="0">
                <a:latin typeface="Calibri"/>
                <a:cs typeface="Calibri"/>
              </a:rPr>
              <a:t> </a:t>
            </a:r>
            <a:r>
              <a:rPr sz="1800" spc="-5" dirty="0">
                <a:latin typeface="Calibri"/>
                <a:cs typeface="Calibri"/>
              </a:rPr>
              <a:t>will</a:t>
            </a:r>
            <a:r>
              <a:rPr sz="1800" spc="-10" dirty="0">
                <a:latin typeface="Calibri"/>
                <a:cs typeface="Calibri"/>
              </a:rPr>
              <a:t> continuously</a:t>
            </a:r>
            <a:r>
              <a:rPr sz="1800" spc="8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checked</a:t>
            </a:r>
            <a:r>
              <a:rPr sz="1800" spc="45" dirty="0">
                <a:latin typeface="Calibri"/>
                <a:cs typeface="Calibri"/>
              </a:rPr>
              <a:t> </a:t>
            </a:r>
            <a:r>
              <a:rPr sz="1800" spc="-15" dirty="0">
                <a:latin typeface="Calibri"/>
                <a:cs typeface="Calibri"/>
              </a:rPr>
              <a:t>for</a:t>
            </a:r>
            <a:r>
              <a:rPr sz="1800" spc="-5" dirty="0">
                <a:latin typeface="Calibri"/>
                <a:cs typeface="Calibri"/>
              </a:rPr>
              <a:t> </a:t>
            </a:r>
            <a:r>
              <a:rPr sz="1800" spc="-15" dirty="0">
                <a:latin typeface="Calibri"/>
                <a:cs typeface="Calibri"/>
              </a:rPr>
              <a:t>safe</a:t>
            </a:r>
            <a:r>
              <a:rPr sz="1800" spc="-10" dirty="0">
                <a:latin typeface="Calibri"/>
                <a:cs typeface="Calibri"/>
              </a:rPr>
              <a:t> </a:t>
            </a:r>
            <a:r>
              <a:rPr sz="1800" spc="-5" dirty="0">
                <a:latin typeface="Calibri"/>
                <a:cs typeface="Calibri"/>
              </a:rPr>
              <a:t>and</a:t>
            </a:r>
            <a:r>
              <a:rPr sz="1800" spc="10" dirty="0">
                <a:latin typeface="Calibri"/>
                <a:cs typeface="Calibri"/>
              </a:rPr>
              <a:t> </a:t>
            </a:r>
            <a:r>
              <a:rPr sz="1800" spc="-15" dirty="0">
                <a:latin typeface="Calibri"/>
                <a:cs typeface="Calibri"/>
              </a:rPr>
              <a:t>unsafe</a:t>
            </a:r>
            <a:r>
              <a:rPr sz="1800" spc="40" dirty="0">
                <a:latin typeface="Calibri"/>
                <a:cs typeface="Calibri"/>
              </a:rPr>
              <a:t> </a:t>
            </a:r>
            <a:r>
              <a:rPr sz="1800" spc="-20" dirty="0">
                <a:latin typeface="Calibri"/>
                <a:cs typeface="Calibri"/>
              </a:rPr>
              <a:t>states.</a:t>
            </a:r>
            <a:endParaRPr sz="1800">
              <a:latin typeface="Calibri"/>
              <a:cs typeface="Calibri"/>
            </a:endParaRPr>
          </a:p>
          <a:p>
            <a:pPr marL="12700" algn="just">
              <a:lnSpc>
                <a:spcPct val="100000"/>
              </a:lnSpc>
            </a:pPr>
            <a:r>
              <a:rPr sz="1800" dirty="0">
                <a:latin typeface="Calibri"/>
                <a:cs typeface="Calibri"/>
              </a:rPr>
              <a:t>In</a:t>
            </a:r>
            <a:r>
              <a:rPr sz="1800" spc="305" dirty="0">
                <a:latin typeface="Calibri"/>
                <a:cs typeface="Calibri"/>
              </a:rPr>
              <a:t> </a:t>
            </a:r>
            <a:r>
              <a:rPr sz="1800" spc="-10" dirty="0">
                <a:latin typeface="Calibri"/>
                <a:cs typeface="Calibri"/>
              </a:rPr>
              <a:t>order</a:t>
            </a:r>
            <a:r>
              <a:rPr sz="1800" spc="315" dirty="0">
                <a:latin typeface="Calibri"/>
                <a:cs typeface="Calibri"/>
              </a:rPr>
              <a:t> </a:t>
            </a:r>
            <a:r>
              <a:rPr sz="1800" spc="-15" dirty="0">
                <a:latin typeface="Calibri"/>
                <a:cs typeface="Calibri"/>
              </a:rPr>
              <a:t>to</a:t>
            </a:r>
            <a:r>
              <a:rPr sz="1800" spc="325" dirty="0">
                <a:latin typeface="Calibri"/>
                <a:cs typeface="Calibri"/>
              </a:rPr>
              <a:t> </a:t>
            </a:r>
            <a:r>
              <a:rPr sz="1800" spc="-10" dirty="0">
                <a:latin typeface="Calibri"/>
                <a:cs typeface="Calibri"/>
              </a:rPr>
              <a:t>avoid</a:t>
            </a:r>
            <a:r>
              <a:rPr sz="1800" spc="330" dirty="0">
                <a:latin typeface="Calibri"/>
                <a:cs typeface="Calibri"/>
              </a:rPr>
              <a:t> </a:t>
            </a:r>
            <a:r>
              <a:rPr sz="1800" spc="-10" dirty="0">
                <a:latin typeface="Calibri"/>
                <a:cs typeface="Calibri"/>
              </a:rPr>
              <a:t>deadlocks,</a:t>
            </a:r>
            <a:r>
              <a:rPr sz="1800" spc="330" dirty="0">
                <a:latin typeface="Calibri"/>
                <a:cs typeface="Calibri"/>
              </a:rPr>
              <a:t> </a:t>
            </a:r>
            <a:r>
              <a:rPr sz="1800" dirty="0">
                <a:latin typeface="Calibri"/>
                <a:cs typeface="Calibri"/>
              </a:rPr>
              <a:t>the</a:t>
            </a:r>
            <a:r>
              <a:rPr sz="1800" spc="305" dirty="0">
                <a:latin typeface="Calibri"/>
                <a:cs typeface="Calibri"/>
              </a:rPr>
              <a:t> </a:t>
            </a:r>
            <a:r>
              <a:rPr sz="1800" spc="-10" dirty="0">
                <a:solidFill>
                  <a:srgbClr val="FF0000"/>
                </a:solidFill>
                <a:latin typeface="Calibri"/>
                <a:cs typeface="Calibri"/>
              </a:rPr>
              <a:t>process</a:t>
            </a:r>
            <a:r>
              <a:rPr sz="1800" spc="310" dirty="0">
                <a:solidFill>
                  <a:srgbClr val="FF0000"/>
                </a:solidFill>
                <a:latin typeface="Calibri"/>
                <a:cs typeface="Calibri"/>
              </a:rPr>
              <a:t> </a:t>
            </a:r>
            <a:r>
              <a:rPr sz="1800" spc="-5" dirty="0">
                <a:solidFill>
                  <a:srgbClr val="FF0000"/>
                </a:solidFill>
                <a:latin typeface="Calibri"/>
                <a:cs typeface="Calibri"/>
              </a:rPr>
              <a:t>must</a:t>
            </a:r>
            <a:r>
              <a:rPr sz="1800" spc="310" dirty="0">
                <a:solidFill>
                  <a:srgbClr val="FF0000"/>
                </a:solidFill>
                <a:latin typeface="Calibri"/>
                <a:cs typeface="Calibri"/>
              </a:rPr>
              <a:t> </a:t>
            </a:r>
            <a:r>
              <a:rPr sz="1800" spc="-10" dirty="0">
                <a:solidFill>
                  <a:srgbClr val="FF0000"/>
                </a:solidFill>
                <a:latin typeface="Calibri"/>
                <a:cs typeface="Calibri"/>
              </a:rPr>
              <a:t>tell</a:t>
            </a:r>
            <a:r>
              <a:rPr sz="1800" spc="310" dirty="0">
                <a:solidFill>
                  <a:srgbClr val="FF0000"/>
                </a:solidFill>
                <a:latin typeface="Calibri"/>
                <a:cs typeface="Calibri"/>
              </a:rPr>
              <a:t> </a:t>
            </a:r>
            <a:r>
              <a:rPr sz="1800" spc="-5" dirty="0">
                <a:solidFill>
                  <a:srgbClr val="FF0000"/>
                </a:solidFill>
                <a:latin typeface="Calibri"/>
                <a:cs typeface="Calibri"/>
              </a:rPr>
              <a:t>OS</a:t>
            </a:r>
            <a:r>
              <a:rPr sz="1800" spc="-5" dirty="0">
                <a:latin typeface="Calibri"/>
                <a:cs typeface="Calibri"/>
              </a:rPr>
              <a:t>,</a:t>
            </a:r>
            <a:r>
              <a:rPr sz="1800" spc="320" dirty="0">
                <a:latin typeface="Calibri"/>
                <a:cs typeface="Calibri"/>
              </a:rPr>
              <a:t> </a:t>
            </a:r>
            <a:r>
              <a:rPr sz="1800" dirty="0">
                <a:latin typeface="Calibri"/>
                <a:cs typeface="Calibri"/>
              </a:rPr>
              <a:t>the</a:t>
            </a:r>
            <a:r>
              <a:rPr sz="1800" spc="305" dirty="0">
                <a:latin typeface="Calibri"/>
                <a:cs typeface="Calibri"/>
              </a:rPr>
              <a:t> </a:t>
            </a:r>
            <a:r>
              <a:rPr sz="1800" spc="-5" dirty="0">
                <a:latin typeface="Calibri"/>
                <a:cs typeface="Calibri"/>
              </a:rPr>
              <a:t>maximum</a:t>
            </a:r>
            <a:r>
              <a:rPr sz="1800" spc="305" dirty="0">
                <a:latin typeface="Calibri"/>
                <a:cs typeface="Calibri"/>
              </a:rPr>
              <a:t> </a:t>
            </a:r>
            <a:r>
              <a:rPr sz="1800" dirty="0">
                <a:latin typeface="Calibri"/>
                <a:cs typeface="Calibri"/>
              </a:rPr>
              <a:t>number</a:t>
            </a:r>
            <a:r>
              <a:rPr sz="1800" spc="310" dirty="0">
                <a:latin typeface="Calibri"/>
                <a:cs typeface="Calibri"/>
              </a:rPr>
              <a:t> </a:t>
            </a:r>
            <a:r>
              <a:rPr sz="1800" spc="5" dirty="0">
                <a:latin typeface="Calibri"/>
                <a:cs typeface="Calibri"/>
              </a:rPr>
              <a:t>of</a:t>
            </a:r>
            <a:endParaRPr sz="1800">
              <a:latin typeface="Calibri"/>
              <a:cs typeface="Calibri"/>
            </a:endParaRPr>
          </a:p>
          <a:p>
            <a:pPr marL="12700" algn="just">
              <a:lnSpc>
                <a:spcPct val="100000"/>
              </a:lnSpc>
              <a:spcBef>
                <a:spcPts val="5"/>
              </a:spcBef>
            </a:pPr>
            <a:r>
              <a:rPr sz="1800" spc="-10" dirty="0">
                <a:latin typeface="Calibri"/>
                <a:cs typeface="Calibri"/>
              </a:rPr>
              <a:t>resources</a:t>
            </a:r>
            <a:r>
              <a:rPr sz="1800" spc="25" dirty="0">
                <a:latin typeface="Calibri"/>
                <a:cs typeface="Calibri"/>
              </a:rPr>
              <a:t> </a:t>
            </a:r>
            <a:r>
              <a:rPr sz="1800" dirty="0">
                <a:latin typeface="Calibri"/>
                <a:cs typeface="Calibri"/>
              </a:rPr>
              <a:t>a</a:t>
            </a:r>
            <a:r>
              <a:rPr sz="1800" spc="25"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can</a:t>
            </a:r>
            <a:r>
              <a:rPr sz="1800" spc="15" dirty="0">
                <a:latin typeface="Calibri"/>
                <a:cs typeface="Calibri"/>
              </a:rPr>
              <a:t> </a:t>
            </a:r>
            <a:r>
              <a:rPr sz="1800" spc="-15" dirty="0">
                <a:latin typeface="Calibri"/>
                <a:cs typeface="Calibri"/>
              </a:rPr>
              <a:t>request</a:t>
            </a:r>
            <a:r>
              <a:rPr sz="1800" spc="5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complete</a:t>
            </a:r>
            <a:r>
              <a:rPr sz="1800" spc="20" dirty="0">
                <a:latin typeface="Calibri"/>
                <a:cs typeface="Calibri"/>
              </a:rPr>
              <a:t> </a:t>
            </a:r>
            <a:r>
              <a:rPr sz="1800" spc="-5" dirty="0">
                <a:latin typeface="Calibri"/>
                <a:cs typeface="Calibri"/>
              </a:rPr>
              <a:t>its</a:t>
            </a:r>
            <a:r>
              <a:rPr sz="1800" spc="10" dirty="0">
                <a:latin typeface="Calibri"/>
                <a:cs typeface="Calibri"/>
              </a:rPr>
              <a:t> </a:t>
            </a:r>
            <a:r>
              <a:rPr sz="1800" spc="-15" dirty="0">
                <a:latin typeface="Calibri"/>
                <a:cs typeface="Calibri"/>
              </a:rPr>
              <a:t>execution.</a:t>
            </a:r>
            <a:endParaRPr sz="1800">
              <a:latin typeface="Calibri"/>
              <a:cs typeface="Calibri"/>
            </a:endParaRPr>
          </a:p>
          <a:p>
            <a:pPr marL="12700" marR="5715" algn="just">
              <a:lnSpc>
                <a:spcPct val="100000"/>
              </a:lnSpc>
            </a:pPr>
            <a:r>
              <a:rPr sz="1800" spc="-5" dirty="0">
                <a:latin typeface="Calibri"/>
                <a:cs typeface="Calibri"/>
              </a:rPr>
              <a:t>The </a:t>
            </a:r>
            <a:r>
              <a:rPr sz="1800" spc="-10" dirty="0">
                <a:latin typeface="Calibri"/>
                <a:cs typeface="Calibri"/>
              </a:rPr>
              <a:t>simplest </a:t>
            </a:r>
            <a:r>
              <a:rPr sz="1800" dirty="0">
                <a:latin typeface="Calibri"/>
                <a:cs typeface="Calibri"/>
              </a:rPr>
              <a:t>and </a:t>
            </a:r>
            <a:r>
              <a:rPr sz="1800" spc="-10" dirty="0">
                <a:latin typeface="Calibri"/>
                <a:cs typeface="Calibri"/>
              </a:rPr>
              <a:t>most </a:t>
            </a:r>
            <a:r>
              <a:rPr sz="1800" spc="-5" dirty="0">
                <a:latin typeface="Calibri"/>
                <a:cs typeface="Calibri"/>
              </a:rPr>
              <a:t>useful approach </a:t>
            </a:r>
            <a:r>
              <a:rPr sz="1800" spc="-20" dirty="0">
                <a:latin typeface="Calibri"/>
                <a:cs typeface="Calibri"/>
              </a:rPr>
              <a:t>states </a:t>
            </a:r>
            <a:r>
              <a:rPr sz="1800" spc="-10" dirty="0">
                <a:latin typeface="Calibri"/>
                <a:cs typeface="Calibri"/>
              </a:rPr>
              <a:t>that </a:t>
            </a:r>
            <a:r>
              <a:rPr sz="1800" dirty="0">
                <a:latin typeface="Calibri"/>
                <a:cs typeface="Calibri"/>
              </a:rPr>
              <a:t>the </a:t>
            </a:r>
            <a:r>
              <a:rPr sz="1800" spc="-10" dirty="0">
                <a:latin typeface="Calibri"/>
                <a:cs typeface="Calibri"/>
              </a:rPr>
              <a:t>process </a:t>
            </a:r>
            <a:r>
              <a:rPr sz="1800" dirty="0">
                <a:latin typeface="Calibri"/>
                <a:cs typeface="Calibri"/>
              </a:rPr>
              <a:t>should </a:t>
            </a:r>
            <a:r>
              <a:rPr sz="1800" spc="-5" dirty="0">
                <a:latin typeface="Calibri"/>
                <a:cs typeface="Calibri"/>
              </a:rPr>
              <a:t>declare </a:t>
            </a:r>
            <a:r>
              <a:rPr sz="1800" dirty="0">
                <a:latin typeface="Calibri"/>
                <a:cs typeface="Calibri"/>
              </a:rPr>
              <a:t>the </a:t>
            </a:r>
            <a:r>
              <a:rPr sz="1800" spc="5" dirty="0">
                <a:latin typeface="Calibri"/>
                <a:cs typeface="Calibri"/>
              </a:rPr>
              <a:t> </a:t>
            </a:r>
            <a:r>
              <a:rPr sz="1800" spc="-10" dirty="0">
                <a:latin typeface="Calibri"/>
                <a:cs typeface="Calibri"/>
              </a:rPr>
              <a:t>maximum</a:t>
            </a:r>
            <a:r>
              <a:rPr sz="1800" spc="-5" dirty="0">
                <a:latin typeface="Calibri"/>
                <a:cs typeface="Calibri"/>
              </a:rPr>
              <a:t> number</a:t>
            </a:r>
            <a:r>
              <a:rPr sz="1800" dirty="0">
                <a:latin typeface="Calibri"/>
                <a:cs typeface="Calibri"/>
              </a:rPr>
              <a:t> of</a:t>
            </a:r>
            <a:r>
              <a:rPr sz="1800" spc="5" dirty="0">
                <a:latin typeface="Calibri"/>
                <a:cs typeface="Calibri"/>
              </a:rPr>
              <a:t> </a:t>
            </a:r>
            <a:r>
              <a:rPr sz="1800" spc="-10" dirty="0">
                <a:latin typeface="Calibri"/>
                <a:cs typeface="Calibri"/>
              </a:rPr>
              <a:t>resources</a:t>
            </a:r>
            <a:r>
              <a:rPr sz="1800" spc="-5" dirty="0">
                <a:latin typeface="Calibri"/>
                <a:cs typeface="Calibri"/>
              </a:rPr>
              <a:t> </a:t>
            </a:r>
            <a:r>
              <a:rPr sz="1800" dirty="0">
                <a:latin typeface="Calibri"/>
                <a:cs typeface="Calibri"/>
              </a:rPr>
              <a:t>of</a:t>
            </a:r>
            <a:r>
              <a:rPr sz="1800" spc="5" dirty="0">
                <a:latin typeface="Calibri"/>
                <a:cs typeface="Calibri"/>
              </a:rPr>
              <a:t> </a:t>
            </a:r>
            <a:r>
              <a:rPr sz="1800" spc="-5" dirty="0">
                <a:latin typeface="Calibri"/>
                <a:cs typeface="Calibri"/>
              </a:rPr>
              <a:t>each</a:t>
            </a:r>
            <a:r>
              <a:rPr sz="1800" dirty="0">
                <a:latin typeface="Calibri"/>
                <a:cs typeface="Calibri"/>
              </a:rPr>
              <a:t> </a:t>
            </a:r>
            <a:r>
              <a:rPr sz="1800" spc="-5" dirty="0">
                <a:latin typeface="Calibri"/>
                <a:cs typeface="Calibri"/>
              </a:rPr>
              <a:t>type</a:t>
            </a:r>
            <a:r>
              <a:rPr sz="180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may</a:t>
            </a:r>
            <a:r>
              <a:rPr sz="1800" spc="-5" dirty="0">
                <a:latin typeface="Calibri"/>
                <a:cs typeface="Calibri"/>
              </a:rPr>
              <a:t> </a:t>
            </a:r>
            <a:r>
              <a:rPr sz="1800" spc="-15" dirty="0">
                <a:latin typeface="Calibri"/>
                <a:cs typeface="Calibri"/>
              </a:rPr>
              <a:t>ever</a:t>
            </a:r>
            <a:r>
              <a:rPr sz="1800" spc="-10" dirty="0">
                <a:latin typeface="Calibri"/>
                <a:cs typeface="Calibri"/>
              </a:rPr>
              <a:t> </a:t>
            </a:r>
            <a:r>
              <a:rPr sz="1800" dirty="0">
                <a:latin typeface="Calibri"/>
                <a:cs typeface="Calibri"/>
              </a:rPr>
              <a:t>need.</a:t>
            </a:r>
            <a:r>
              <a:rPr sz="1800" spc="5"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Deadlock </a:t>
            </a:r>
            <a:r>
              <a:rPr sz="1800" dirty="0">
                <a:latin typeface="Calibri"/>
                <a:cs typeface="Calibri"/>
              </a:rPr>
              <a:t> </a:t>
            </a:r>
            <a:r>
              <a:rPr sz="1800" spc="-10" dirty="0">
                <a:latin typeface="Calibri"/>
                <a:cs typeface="Calibri"/>
              </a:rPr>
              <a:t>avoidance </a:t>
            </a:r>
            <a:r>
              <a:rPr sz="1800" spc="-5" dirty="0">
                <a:latin typeface="Calibri"/>
                <a:cs typeface="Calibri"/>
              </a:rPr>
              <a:t>algorithm </a:t>
            </a:r>
            <a:r>
              <a:rPr sz="1800" spc="-10" dirty="0">
                <a:latin typeface="Calibri"/>
                <a:cs typeface="Calibri"/>
              </a:rPr>
              <a:t>examines </a:t>
            </a:r>
            <a:r>
              <a:rPr sz="1800" dirty="0">
                <a:latin typeface="Calibri"/>
                <a:cs typeface="Calibri"/>
              </a:rPr>
              <a:t>the </a:t>
            </a:r>
            <a:r>
              <a:rPr sz="1800" spc="-10" dirty="0">
                <a:latin typeface="Calibri"/>
                <a:cs typeface="Calibri"/>
              </a:rPr>
              <a:t>resource </a:t>
            </a:r>
            <a:r>
              <a:rPr sz="1800" spc="-5" dirty="0">
                <a:latin typeface="Calibri"/>
                <a:cs typeface="Calibri"/>
              </a:rPr>
              <a:t>allocations so </a:t>
            </a:r>
            <a:r>
              <a:rPr sz="1800" spc="-10" dirty="0">
                <a:latin typeface="Calibri"/>
                <a:cs typeface="Calibri"/>
              </a:rPr>
              <a:t>that </a:t>
            </a:r>
            <a:r>
              <a:rPr sz="1800" spc="-5" dirty="0">
                <a:latin typeface="Calibri"/>
                <a:cs typeface="Calibri"/>
              </a:rPr>
              <a:t>there </a:t>
            </a:r>
            <a:r>
              <a:rPr sz="1800" spc="-10" dirty="0">
                <a:latin typeface="Calibri"/>
                <a:cs typeface="Calibri"/>
              </a:rPr>
              <a:t>can never </a:t>
            </a:r>
            <a:r>
              <a:rPr sz="1800" spc="-5" dirty="0">
                <a:latin typeface="Calibri"/>
                <a:cs typeface="Calibri"/>
              </a:rPr>
              <a:t>be </a:t>
            </a:r>
            <a:r>
              <a:rPr sz="1800" dirty="0">
                <a:latin typeface="Calibri"/>
                <a:cs typeface="Calibri"/>
              </a:rPr>
              <a:t>a </a:t>
            </a:r>
            <a:r>
              <a:rPr sz="1800" spc="5" dirty="0">
                <a:latin typeface="Calibri"/>
                <a:cs typeface="Calibri"/>
              </a:rPr>
              <a:t> </a:t>
            </a:r>
            <a:r>
              <a:rPr sz="1800" spc="-10" dirty="0">
                <a:latin typeface="Calibri"/>
                <a:cs typeface="Calibri"/>
              </a:rPr>
              <a:t>circular</a:t>
            </a:r>
            <a:r>
              <a:rPr sz="1800" spc="20" dirty="0">
                <a:latin typeface="Calibri"/>
                <a:cs typeface="Calibri"/>
              </a:rPr>
              <a:t> </a:t>
            </a:r>
            <a:r>
              <a:rPr sz="1800" spc="-10" dirty="0">
                <a:latin typeface="Calibri"/>
                <a:cs typeface="Calibri"/>
              </a:rPr>
              <a:t>wait</a:t>
            </a:r>
            <a:r>
              <a:rPr sz="1800" spc="-5" dirty="0">
                <a:latin typeface="Calibri"/>
                <a:cs typeface="Calibri"/>
              </a:rPr>
              <a:t> </a:t>
            </a:r>
            <a:r>
              <a:rPr sz="1800" spc="-10" dirty="0">
                <a:latin typeface="Calibri"/>
                <a:cs typeface="Calibri"/>
              </a:rPr>
              <a:t>condition.</a:t>
            </a:r>
            <a:endParaRPr sz="1800">
              <a:latin typeface="Calibri"/>
              <a:cs typeface="Calibri"/>
            </a:endParaRPr>
          </a:p>
          <a:p>
            <a:pPr marL="12700" algn="just">
              <a:lnSpc>
                <a:spcPct val="100000"/>
              </a:lnSpc>
              <a:spcBef>
                <a:spcPts val="5"/>
              </a:spcBef>
            </a:pPr>
            <a:r>
              <a:rPr sz="1800" spc="-15" dirty="0">
                <a:solidFill>
                  <a:srgbClr val="00AF50"/>
                </a:solidFill>
                <a:latin typeface="Calibri"/>
                <a:cs typeface="Calibri"/>
              </a:rPr>
              <a:t>Safe</a:t>
            </a:r>
            <a:r>
              <a:rPr sz="1800" spc="-10" dirty="0">
                <a:solidFill>
                  <a:srgbClr val="00AF50"/>
                </a:solidFill>
                <a:latin typeface="Calibri"/>
                <a:cs typeface="Calibri"/>
              </a:rPr>
              <a:t> </a:t>
            </a:r>
            <a:r>
              <a:rPr sz="1800" dirty="0">
                <a:solidFill>
                  <a:srgbClr val="00AF50"/>
                </a:solidFill>
                <a:latin typeface="Calibri"/>
                <a:cs typeface="Calibri"/>
              </a:rPr>
              <a:t>and</a:t>
            </a:r>
            <a:r>
              <a:rPr sz="1800" spc="-15" dirty="0">
                <a:solidFill>
                  <a:srgbClr val="00AF50"/>
                </a:solidFill>
                <a:latin typeface="Calibri"/>
                <a:cs typeface="Calibri"/>
              </a:rPr>
              <a:t> Unsafe</a:t>
            </a:r>
            <a:r>
              <a:rPr sz="1800" spc="-5" dirty="0">
                <a:solidFill>
                  <a:srgbClr val="00AF50"/>
                </a:solidFill>
                <a:latin typeface="Calibri"/>
                <a:cs typeface="Calibri"/>
              </a:rPr>
              <a:t> </a:t>
            </a:r>
            <a:r>
              <a:rPr sz="1800" spc="-20" dirty="0">
                <a:solidFill>
                  <a:srgbClr val="00AF50"/>
                </a:solidFill>
                <a:latin typeface="Calibri"/>
                <a:cs typeface="Calibri"/>
              </a:rPr>
              <a:t>States</a:t>
            </a:r>
            <a:endParaRPr sz="1800">
              <a:latin typeface="Calibri"/>
              <a:cs typeface="Calibri"/>
            </a:endParaRPr>
          </a:p>
          <a:p>
            <a:pPr marL="12700" marR="7620" algn="just">
              <a:lnSpc>
                <a:spcPct val="100000"/>
              </a:lnSpc>
            </a:pPr>
            <a:r>
              <a:rPr sz="1800" spc="-5" dirty="0">
                <a:latin typeface="Calibri"/>
                <a:cs typeface="Calibri"/>
              </a:rPr>
              <a:t>The</a:t>
            </a:r>
            <a:r>
              <a:rPr sz="1800" dirty="0">
                <a:latin typeface="Calibri"/>
                <a:cs typeface="Calibri"/>
              </a:rPr>
              <a:t> </a:t>
            </a:r>
            <a:r>
              <a:rPr sz="1800" spc="-5" dirty="0">
                <a:latin typeface="Calibri"/>
                <a:cs typeface="Calibri"/>
              </a:rPr>
              <a:t>resource</a:t>
            </a:r>
            <a:r>
              <a:rPr sz="1800" dirty="0">
                <a:latin typeface="Calibri"/>
                <a:cs typeface="Calibri"/>
              </a:rPr>
              <a:t> allocation</a:t>
            </a:r>
            <a:r>
              <a:rPr sz="1800" spc="5" dirty="0">
                <a:latin typeface="Calibri"/>
                <a:cs typeface="Calibri"/>
              </a:rPr>
              <a:t> </a:t>
            </a:r>
            <a:r>
              <a:rPr sz="1800" spc="-20" dirty="0">
                <a:latin typeface="Calibri"/>
                <a:cs typeface="Calibri"/>
              </a:rPr>
              <a:t>state</a:t>
            </a:r>
            <a:r>
              <a:rPr sz="1800" spc="-15" dirty="0">
                <a:latin typeface="Calibri"/>
                <a:cs typeface="Calibri"/>
              </a:rPr>
              <a:t> </a:t>
            </a:r>
            <a:r>
              <a:rPr sz="1800" spc="15" dirty="0">
                <a:latin typeface="Calibri"/>
                <a:cs typeface="Calibri"/>
              </a:rPr>
              <a:t>of</a:t>
            </a:r>
            <a:r>
              <a:rPr sz="1800" spc="20" dirty="0">
                <a:latin typeface="Calibri"/>
                <a:cs typeface="Calibri"/>
              </a:rPr>
              <a:t> </a:t>
            </a:r>
            <a:r>
              <a:rPr sz="1800" dirty="0">
                <a:latin typeface="Calibri"/>
                <a:cs typeface="Calibri"/>
              </a:rPr>
              <a:t>a</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spc="-10" dirty="0">
                <a:latin typeface="Calibri"/>
                <a:cs typeface="Calibri"/>
              </a:rPr>
              <a:t>can</a:t>
            </a:r>
            <a:r>
              <a:rPr sz="1800" spc="-5" dirty="0">
                <a:latin typeface="Calibri"/>
                <a:cs typeface="Calibri"/>
              </a:rPr>
              <a:t> be</a:t>
            </a:r>
            <a:r>
              <a:rPr sz="1800" dirty="0">
                <a:latin typeface="Calibri"/>
                <a:cs typeface="Calibri"/>
              </a:rPr>
              <a:t> </a:t>
            </a:r>
            <a:r>
              <a:rPr sz="1800" spc="-5" dirty="0">
                <a:latin typeface="Calibri"/>
                <a:cs typeface="Calibri"/>
              </a:rPr>
              <a:t>defined</a:t>
            </a:r>
            <a:r>
              <a:rPr sz="180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instances</a:t>
            </a:r>
            <a:r>
              <a:rPr sz="1800" spc="395" dirty="0">
                <a:latin typeface="Calibri"/>
                <a:cs typeface="Calibri"/>
              </a:rPr>
              <a:t> </a:t>
            </a:r>
            <a:r>
              <a:rPr sz="1800" spc="10" dirty="0">
                <a:latin typeface="Calibri"/>
                <a:cs typeface="Calibri"/>
              </a:rPr>
              <a:t>of </a:t>
            </a:r>
            <a:r>
              <a:rPr sz="1800" spc="15" dirty="0">
                <a:latin typeface="Calibri"/>
                <a:cs typeface="Calibri"/>
              </a:rPr>
              <a:t> </a:t>
            </a:r>
            <a:r>
              <a:rPr sz="1800" spc="-10" dirty="0">
                <a:latin typeface="Calibri"/>
                <a:cs typeface="Calibri"/>
              </a:rPr>
              <a:t>available</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allocated</a:t>
            </a:r>
            <a:r>
              <a:rPr sz="1800" dirty="0">
                <a:latin typeface="Calibri"/>
                <a:cs typeface="Calibri"/>
              </a:rPr>
              <a:t> </a:t>
            </a:r>
            <a:r>
              <a:rPr sz="1800" spc="-10" dirty="0">
                <a:latin typeface="Calibri"/>
                <a:cs typeface="Calibri"/>
              </a:rPr>
              <a:t>resources,</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maximum</a:t>
            </a:r>
            <a:r>
              <a:rPr sz="1800" dirty="0">
                <a:latin typeface="Calibri"/>
                <a:cs typeface="Calibri"/>
              </a:rPr>
              <a:t> </a:t>
            </a:r>
            <a:r>
              <a:rPr sz="1800" spc="-10" dirty="0">
                <a:latin typeface="Calibri"/>
                <a:cs typeface="Calibri"/>
              </a:rPr>
              <a:t>instance</a:t>
            </a:r>
            <a:r>
              <a:rPr sz="1800" spc="-5" dirty="0">
                <a:latin typeface="Calibri"/>
                <a:cs typeface="Calibri"/>
              </a:rPr>
              <a:t> </a:t>
            </a:r>
            <a:r>
              <a:rPr sz="1800" dirty="0">
                <a:latin typeface="Calibri"/>
                <a:cs typeface="Calibri"/>
              </a:rPr>
              <a:t>of</a:t>
            </a:r>
            <a:r>
              <a:rPr sz="1800" spc="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resources </a:t>
            </a:r>
            <a:r>
              <a:rPr sz="1800" spc="-5" dirty="0">
                <a:latin typeface="Calibri"/>
                <a:cs typeface="Calibri"/>
              </a:rPr>
              <a:t> </a:t>
            </a:r>
            <a:r>
              <a:rPr sz="1800" spc="-10" dirty="0">
                <a:latin typeface="Calibri"/>
                <a:cs typeface="Calibri"/>
              </a:rPr>
              <a:t>demanded</a:t>
            </a:r>
            <a:r>
              <a:rPr sz="1800" spc="60" dirty="0">
                <a:latin typeface="Calibri"/>
                <a:cs typeface="Calibri"/>
              </a:rPr>
              <a:t> </a:t>
            </a:r>
            <a:r>
              <a:rPr sz="1800" spc="-5" dirty="0">
                <a:latin typeface="Calibri"/>
                <a:cs typeface="Calibri"/>
              </a:rPr>
              <a:t>by</a:t>
            </a:r>
            <a:r>
              <a:rPr sz="1800" spc="2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processes.</a:t>
            </a:r>
            <a:endParaRPr sz="1800">
              <a:latin typeface="Calibri"/>
              <a:cs typeface="Calibri"/>
            </a:endParaRPr>
          </a:p>
          <a:p>
            <a:pPr marL="12700" algn="just">
              <a:lnSpc>
                <a:spcPct val="100000"/>
              </a:lnSpc>
            </a:pPr>
            <a:r>
              <a:rPr sz="1800" dirty="0">
                <a:latin typeface="Calibri"/>
                <a:cs typeface="Calibri"/>
              </a:rPr>
              <a:t>A</a:t>
            </a:r>
            <a:r>
              <a:rPr sz="1800" spc="-10" dirty="0">
                <a:latin typeface="Calibri"/>
                <a:cs typeface="Calibri"/>
              </a:rPr>
              <a:t> </a:t>
            </a:r>
            <a:r>
              <a:rPr sz="1800" spc="-25" dirty="0">
                <a:latin typeface="Calibri"/>
                <a:cs typeface="Calibri"/>
              </a:rPr>
              <a:t>state</a:t>
            </a:r>
            <a:r>
              <a:rPr sz="1800" spc="45" dirty="0">
                <a:latin typeface="Calibri"/>
                <a:cs typeface="Calibri"/>
              </a:rPr>
              <a:t> </a:t>
            </a:r>
            <a:r>
              <a:rPr sz="1800" dirty="0">
                <a:latin typeface="Calibri"/>
                <a:cs typeface="Calibri"/>
              </a:rPr>
              <a:t>of a</a:t>
            </a:r>
            <a:r>
              <a:rPr sz="1800" spc="5" dirty="0">
                <a:latin typeface="Calibri"/>
                <a:cs typeface="Calibri"/>
              </a:rPr>
              <a:t> </a:t>
            </a:r>
            <a:r>
              <a:rPr sz="1800" spc="-25" dirty="0">
                <a:latin typeface="Calibri"/>
                <a:cs typeface="Calibri"/>
              </a:rPr>
              <a:t>system</a:t>
            </a:r>
            <a:r>
              <a:rPr sz="1800" spc="25" dirty="0">
                <a:latin typeface="Calibri"/>
                <a:cs typeface="Calibri"/>
              </a:rPr>
              <a:t> </a:t>
            </a:r>
            <a:r>
              <a:rPr sz="1800" spc="-15" dirty="0">
                <a:latin typeface="Calibri"/>
                <a:cs typeface="Calibri"/>
              </a:rPr>
              <a:t>recorded</a:t>
            </a:r>
            <a:r>
              <a:rPr sz="1800" spc="45" dirty="0">
                <a:latin typeface="Calibri"/>
                <a:cs typeface="Calibri"/>
              </a:rPr>
              <a:t> </a:t>
            </a:r>
            <a:r>
              <a:rPr sz="1800" spc="-15" dirty="0">
                <a:latin typeface="Calibri"/>
                <a:cs typeface="Calibri"/>
              </a:rPr>
              <a:t>at</a:t>
            </a:r>
            <a:r>
              <a:rPr sz="1800" spc="-5" dirty="0">
                <a:latin typeface="Calibri"/>
                <a:cs typeface="Calibri"/>
              </a:rPr>
              <a:t> </a:t>
            </a:r>
            <a:r>
              <a:rPr sz="1800" dirty="0">
                <a:latin typeface="Calibri"/>
                <a:cs typeface="Calibri"/>
              </a:rPr>
              <a:t>some</a:t>
            </a:r>
            <a:r>
              <a:rPr sz="1800" spc="20" dirty="0">
                <a:latin typeface="Calibri"/>
                <a:cs typeface="Calibri"/>
              </a:rPr>
              <a:t> </a:t>
            </a:r>
            <a:r>
              <a:rPr sz="1800" spc="-15" dirty="0">
                <a:latin typeface="Calibri"/>
                <a:cs typeface="Calibri"/>
              </a:rPr>
              <a:t>random</a:t>
            </a:r>
            <a:r>
              <a:rPr sz="1800" spc="2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is shown</a:t>
            </a:r>
            <a:r>
              <a:rPr sz="1800" spc="20" dirty="0">
                <a:latin typeface="Calibri"/>
                <a:cs typeface="Calibri"/>
              </a:rPr>
              <a:t> </a:t>
            </a:r>
            <a:r>
              <a:rPr sz="1800" spc="-25" dirty="0">
                <a:latin typeface="Calibri"/>
                <a:cs typeface="Calibri"/>
              </a:rPr>
              <a:t>below.</a:t>
            </a:r>
            <a:endParaRPr sz="1800">
              <a:latin typeface="Calibri"/>
              <a:cs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047875" y="3353180"/>
          <a:ext cx="5459730" cy="1935480"/>
        </p:xfrm>
        <a:graphic>
          <a:graphicData uri="http://schemas.openxmlformats.org/drawingml/2006/table">
            <a:tbl>
              <a:tblPr firstRow="1" bandRow="1">
                <a:tableStyleId>{2D5ABB26-0587-4C30-8999-92F81FD0307C}</a:tableStyleId>
              </a:tblPr>
              <a:tblGrid>
                <a:gridCol w="1089660"/>
                <a:gridCol w="1089660"/>
                <a:gridCol w="1089659"/>
                <a:gridCol w="1089660"/>
                <a:gridCol w="1089660"/>
              </a:tblGrid>
              <a:tr h="435229">
                <a:tc>
                  <a:txBody>
                    <a:bodyPr/>
                    <a:lstStyle/>
                    <a:p>
                      <a:pPr marL="86995">
                        <a:lnSpc>
                          <a:spcPct val="100000"/>
                        </a:lnSpc>
                        <a:spcBef>
                          <a:spcPts val="500"/>
                        </a:spcBef>
                      </a:pPr>
                      <a:r>
                        <a:rPr sz="1700" dirty="0">
                          <a:latin typeface="Times New Roman"/>
                          <a:cs typeface="Times New Roman"/>
                        </a:rPr>
                        <a:t>Process</a:t>
                      </a:r>
                      <a:endParaRPr sz="1700">
                        <a:latin typeface="Times New Roman"/>
                        <a:cs typeface="Times New Roman"/>
                      </a:endParaRPr>
                    </a:p>
                  </a:txBody>
                  <a:tcPr marL="0" marR="0" marT="63500" marB="0">
                    <a:lnL w="9525">
                      <a:solidFill>
                        <a:srgbClr val="5FED41"/>
                      </a:solidFill>
                      <a:prstDash val="solid"/>
                    </a:lnL>
                    <a:lnR w="9525">
                      <a:solidFill>
                        <a:srgbClr val="5FED41"/>
                      </a:solidFill>
                      <a:prstDash val="solid"/>
                    </a:lnR>
                    <a:lnT w="9525">
                      <a:solidFill>
                        <a:srgbClr val="5FED41"/>
                      </a:solidFill>
                      <a:prstDash val="solid"/>
                    </a:lnT>
                    <a:solidFill>
                      <a:srgbClr val="C6CCBD"/>
                    </a:solidFill>
                  </a:tcPr>
                </a:tc>
                <a:tc>
                  <a:txBody>
                    <a:bodyPr/>
                    <a:lstStyle/>
                    <a:p>
                      <a:pPr marL="86995">
                        <a:lnSpc>
                          <a:spcPct val="100000"/>
                        </a:lnSpc>
                        <a:spcBef>
                          <a:spcPts val="500"/>
                        </a:spcBef>
                      </a:pPr>
                      <a:r>
                        <a:rPr sz="1700" spc="-40" dirty="0">
                          <a:latin typeface="Times New Roman"/>
                          <a:cs typeface="Times New Roman"/>
                        </a:rPr>
                        <a:t>Type</a:t>
                      </a:r>
                      <a:r>
                        <a:rPr sz="1700" spc="-25" dirty="0">
                          <a:latin typeface="Times New Roman"/>
                          <a:cs typeface="Times New Roman"/>
                        </a:rPr>
                        <a:t> </a:t>
                      </a:r>
                      <a:r>
                        <a:rPr sz="1700" dirty="0">
                          <a:latin typeface="Times New Roman"/>
                          <a:cs typeface="Times New Roman"/>
                        </a:rPr>
                        <a:t>1</a:t>
                      </a:r>
                      <a:endParaRPr sz="1700">
                        <a:latin typeface="Times New Roman"/>
                        <a:cs typeface="Times New Roman"/>
                      </a:endParaRPr>
                    </a:p>
                  </a:txBody>
                  <a:tcPr marL="0" marR="0" marT="63500" marB="0">
                    <a:lnL w="9525">
                      <a:solidFill>
                        <a:srgbClr val="5FED41"/>
                      </a:solidFill>
                      <a:prstDash val="solid"/>
                    </a:lnL>
                    <a:lnR w="9525">
                      <a:solidFill>
                        <a:srgbClr val="5FED41"/>
                      </a:solidFill>
                      <a:prstDash val="solid"/>
                    </a:lnR>
                    <a:lnT w="9525">
                      <a:solidFill>
                        <a:srgbClr val="5FED41"/>
                      </a:solidFill>
                      <a:prstDash val="solid"/>
                    </a:lnT>
                    <a:solidFill>
                      <a:srgbClr val="C6CCBD"/>
                    </a:solidFill>
                  </a:tcPr>
                </a:tc>
                <a:tc>
                  <a:txBody>
                    <a:bodyPr/>
                    <a:lstStyle/>
                    <a:p>
                      <a:pPr marL="87630">
                        <a:lnSpc>
                          <a:spcPct val="100000"/>
                        </a:lnSpc>
                        <a:spcBef>
                          <a:spcPts val="500"/>
                        </a:spcBef>
                      </a:pPr>
                      <a:r>
                        <a:rPr sz="1700" spc="-40" dirty="0">
                          <a:latin typeface="Times New Roman"/>
                          <a:cs typeface="Times New Roman"/>
                        </a:rPr>
                        <a:t>Type</a:t>
                      </a:r>
                      <a:r>
                        <a:rPr sz="1700" spc="-25" dirty="0">
                          <a:latin typeface="Times New Roman"/>
                          <a:cs typeface="Times New Roman"/>
                        </a:rPr>
                        <a:t> </a:t>
                      </a:r>
                      <a:r>
                        <a:rPr sz="1700" dirty="0">
                          <a:latin typeface="Times New Roman"/>
                          <a:cs typeface="Times New Roman"/>
                        </a:rPr>
                        <a:t>2</a:t>
                      </a:r>
                      <a:endParaRPr sz="1700">
                        <a:latin typeface="Times New Roman"/>
                        <a:cs typeface="Times New Roman"/>
                      </a:endParaRPr>
                    </a:p>
                  </a:txBody>
                  <a:tcPr marL="0" marR="0" marT="63500" marB="0">
                    <a:lnL w="9525">
                      <a:solidFill>
                        <a:srgbClr val="5FED41"/>
                      </a:solidFill>
                      <a:prstDash val="solid"/>
                    </a:lnL>
                    <a:lnR w="9525">
                      <a:solidFill>
                        <a:srgbClr val="5FED41"/>
                      </a:solidFill>
                      <a:prstDash val="solid"/>
                    </a:lnR>
                    <a:lnT w="9525">
                      <a:solidFill>
                        <a:srgbClr val="5FED41"/>
                      </a:solidFill>
                      <a:prstDash val="solid"/>
                    </a:lnT>
                    <a:solidFill>
                      <a:srgbClr val="C6CCBD"/>
                    </a:solidFill>
                  </a:tcPr>
                </a:tc>
                <a:tc>
                  <a:txBody>
                    <a:bodyPr/>
                    <a:lstStyle/>
                    <a:p>
                      <a:pPr marL="87630">
                        <a:lnSpc>
                          <a:spcPct val="100000"/>
                        </a:lnSpc>
                        <a:spcBef>
                          <a:spcPts val="500"/>
                        </a:spcBef>
                      </a:pPr>
                      <a:r>
                        <a:rPr sz="1700" spc="-40" dirty="0">
                          <a:latin typeface="Times New Roman"/>
                          <a:cs typeface="Times New Roman"/>
                        </a:rPr>
                        <a:t>Type</a:t>
                      </a:r>
                      <a:r>
                        <a:rPr sz="1700" spc="-25" dirty="0">
                          <a:latin typeface="Times New Roman"/>
                          <a:cs typeface="Times New Roman"/>
                        </a:rPr>
                        <a:t> </a:t>
                      </a:r>
                      <a:r>
                        <a:rPr sz="1700" dirty="0">
                          <a:latin typeface="Times New Roman"/>
                          <a:cs typeface="Times New Roman"/>
                        </a:rPr>
                        <a:t>3</a:t>
                      </a:r>
                      <a:endParaRPr sz="1700">
                        <a:latin typeface="Times New Roman"/>
                        <a:cs typeface="Times New Roman"/>
                      </a:endParaRPr>
                    </a:p>
                  </a:txBody>
                  <a:tcPr marL="0" marR="0" marT="63500" marB="0">
                    <a:lnL w="9525">
                      <a:solidFill>
                        <a:srgbClr val="5FED41"/>
                      </a:solidFill>
                      <a:prstDash val="solid"/>
                    </a:lnL>
                    <a:lnR w="9525">
                      <a:solidFill>
                        <a:srgbClr val="5FED41"/>
                      </a:solidFill>
                      <a:prstDash val="solid"/>
                    </a:lnR>
                    <a:lnT w="9525">
                      <a:solidFill>
                        <a:srgbClr val="5FED41"/>
                      </a:solidFill>
                      <a:prstDash val="solid"/>
                    </a:lnT>
                    <a:solidFill>
                      <a:srgbClr val="C6CCBD"/>
                    </a:solidFill>
                  </a:tcPr>
                </a:tc>
                <a:tc>
                  <a:txBody>
                    <a:bodyPr/>
                    <a:lstStyle/>
                    <a:p>
                      <a:pPr marL="88265">
                        <a:lnSpc>
                          <a:spcPct val="100000"/>
                        </a:lnSpc>
                        <a:spcBef>
                          <a:spcPts val="500"/>
                        </a:spcBef>
                      </a:pPr>
                      <a:r>
                        <a:rPr sz="1700" spc="-40" dirty="0">
                          <a:latin typeface="Times New Roman"/>
                          <a:cs typeface="Times New Roman"/>
                        </a:rPr>
                        <a:t>Type</a:t>
                      </a:r>
                      <a:r>
                        <a:rPr sz="1700" spc="-25" dirty="0">
                          <a:latin typeface="Times New Roman"/>
                          <a:cs typeface="Times New Roman"/>
                        </a:rPr>
                        <a:t> </a:t>
                      </a:r>
                      <a:r>
                        <a:rPr sz="1700" dirty="0">
                          <a:latin typeface="Times New Roman"/>
                          <a:cs typeface="Times New Roman"/>
                        </a:rPr>
                        <a:t>4</a:t>
                      </a:r>
                      <a:endParaRPr sz="1700">
                        <a:latin typeface="Times New Roman"/>
                        <a:cs typeface="Times New Roman"/>
                      </a:endParaRPr>
                    </a:p>
                  </a:txBody>
                  <a:tcPr marL="0" marR="0" marT="63500" marB="0">
                    <a:lnL w="9525">
                      <a:solidFill>
                        <a:srgbClr val="5FED41"/>
                      </a:solidFill>
                      <a:prstDash val="solid"/>
                    </a:lnL>
                    <a:lnR w="9525">
                      <a:solidFill>
                        <a:srgbClr val="5FED41"/>
                      </a:solidFill>
                      <a:prstDash val="solid"/>
                    </a:lnR>
                    <a:lnT w="9525">
                      <a:solidFill>
                        <a:srgbClr val="5FED41"/>
                      </a:solidFill>
                      <a:prstDash val="solid"/>
                    </a:lnT>
                    <a:solidFill>
                      <a:srgbClr val="C6CCBD"/>
                    </a:solidFill>
                  </a:tcPr>
                </a:tc>
              </a:tr>
              <a:tr h="370204">
                <a:tc>
                  <a:txBody>
                    <a:bodyPr/>
                    <a:lstStyle/>
                    <a:p>
                      <a:pPr marL="57785">
                        <a:lnSpc>
                          <a:spcPct val="100000"/>
                        </a:lnSpc>
                        <a:spcBef>
                          <a:spcPts val="270"/>
                        </a:spcBef>
                      </a:pPr>
                      <a:r>
                        <a:rPr sz="1700" dirty="0">
                          <a:solidFill>
                            <a:srgbClr val="333333"/>
                          </a:solidFill>
                          <a:latin typeface="Microsoft Sans Serif"/>
                          <a:cs typeface="Microsoft Sans Serif"/>
                        </a:rPr>
                        <a:t>A</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7785">
                        <a:lnSpc>
                          <a:spcPct val="100000"/>
                        </a:lnSpc>
                        <a:spcBef>
                          <a:spcPts val="270"/>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8419">
                        <a:lnSpc>
                          <a:spcPct val="100000"/>
                        </a:lnSpc>
                        <a:spcBef>
                          <a:spcPts val="270"/>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0"/>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0"/>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r>
              <a:tr h="374014">
                <a:tc>
                  <a:txBody>
                    <a:bodyPr/>
                    <a:lstStyle/>
                    <a:p>
                      <a:pPr marL="57785">
                        <a:lnSpc>
                          <a:spcPct val="100000"/>
                        </a:lnSpc>
                        <a:spcBef>
                          <a:spcPts val="305"/>
                        </a:spcBef>
                      </a:pPr>
                      <a:r>
                        <a:rPr sz="1700" dirty="0">
                          <a:solidFill>
                            <a:srgbClr val="333333"/>
                          </a:solidFill>
                          <a:latin typeface="Microsoft Sans Serif"/>
                          <a:cs typeface="Microsoft Sans Serif"/>
                        </a:rPr>
                        <a:t>B</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a:lnSpc>
                          <a:spcPct val="100000"/>
                        </a:lnSpc>
                        <a:spcBef>
                          <a:spcPts val="30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4015">
                <a:tc>
                  <a:txBody>
                    <a:bodyPr/>
                    <a:lstStyle/>
                    <a:p>
                      <a:pPr marL="57785">
                        <a:lnSpc>
                          <a:spcPct val="100000"/>
                        </a:lnSpc>
                        <a:spcBef>
                          <a:spcPts val="305"/>
                        </a:spcBef>
                      </a:pPr>
                      <a:r>
                        <a:rPr sz="1700" dirty="0">
                          <a:solidFill>
                            <a:srgbClr val="333333"/>
                          </a:solidFill>
                          <a:latin typeface="Microsoft Sans Serif"/>
                          <a:cs typeface="Microsoft Sans Serif"/>
                        </a:rPr>
                        <a:t>C</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778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8419">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374014">
                <a:tc>
                  <a:txBody>
                    <a:bodyPr/>
                    <a:lstStyle/>
                    <a:p>
                      <a:pPr marL="57785">
                        <a:lnSpc>
                          <a:spcPct val="100000"/>
                        </a:lnSpc>
                        <a:spcBef>
                          <a:spcPts val="305"/>
                        </a:spcBef>
                      </a:pPr>
                      <a:r>
                        <a:rPr sz="1700" dirty="0">
                          <a:solidFill>
                            <a:srgbClr val="333333"/>
                          </a:solidFill>
                          <a:latin typeface="Microsoft Sans Serif"/>
                          <a:cs typeface="Microsoft Sans Serif"/>
                        </a:rPr>
                        <a:t>D</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
        <p:nvSpPr>
          <p:cNvPr id="3" name="object 3"/>
          <p:cNvSpPr txBox="1"/>
          <p:nvPr/>
        </p:nvSpPr>
        <p:spPr>
          <a:xfrm>
            <a:off x="3768597" y="413080"/>
            <a:ext cx="1414145"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00A4A"/>
                </a:solidFill>
                <a:latin typeface="Microsoft Sans Serif"/>
                <a:cs typeface="Microsoft Sans Serif"/>
              </a:rPr>
              <a:t>R</a:t>
            </a:r>
            <a:r>
              <a:rPr sz="1200" dirty="0">
                <a:solidFill>
                  <a:srgbClr val="600A4A"/>
                </a:solidFill>
                <a:latin typeface="Microsoft Sans Serif"/>
                <a:cs typeface="Microsoft Sans Serif"/>
              </a:rPr>
              <a:t>esou</a:t>
            </a:r>
            <a:r>
              <a:rPr sz="1200" spc="5" dirty="0">
                <a:solidFill>
                  <a:srgbClr val="600A4A"/>
                </a:solidFill>
                <a:latin typeface="Microsoft Sans Serif"/>
                <a:cs typeface="Microsoft Sans Serif"/>
              </a:rPr>
              <a:t>r</a:t>
            </a:r>
            <a:r>
              <a:rPr sz="1200" dirty="0">
                <a:solidFill>
                  <a:srgbClr val="600A4A"/>
                </a:solidFill>
                <a:latin typeface="Microsoft Sans Serif"/>
                <a:cs typeface="Microsoft Sans Serif"/>
              </a:rPr>
              <a:t>ces</a:t>
            </a:r>
            <a:r>
              <a:rPr sz="1200" spc="-105" dirty="0">
                <a:solidFill>
                  <a:srgbClr val="600A4A"/>
                </a:solidFill>
                <a:latin typeface="Microsoft Sans Serif"/>
                <a:cs typeface="Microsoft Sans Serif"/>
              </a:rPr>
              <a:t> </a:t>
            </a:r>
            <a:r>
              <a:rPr sz="1200" spc="-10" dirty="0">
                <a:solidFill>
                  <a:srgbClr val="600A4A"/>
                </a:solidFill>
                <a:latin typeface="Microsoft Sans Serif"/>
                <a:cs typeface="Microsoft Sans Serif"/>
              </a:rPr>
              <a:t>A</a:t>
            </a:r>
            <a:r>
              <a:rPr sz="1200" spc="-5" dirty="0">
                <a:solidFill>
                  <a:srgbClr val="600A4A"/>
                </a:solidFill>
                <a:latin typeface="Microsoft Sans Serif"/>
                <a:cs typeface="Microsoft Sans Serif"/>
              </a:rPr>
              <a:t>ss</a:t>
            </a:r>
            <a:r>
              <a:rPr sz="1200" spc="10" dirty="0">
                <a:solidFill>
                  <a:srgbClr val="600A4A"/>
                </a:solidFill>
                <a:latin typeface="Microsoft Sans Serif"/>
                <a:cs typeface="Microsoft Sans Serif"/>
              </a:rPr>
              <a:t>i</a:t>
            </a:r>
            <a:r>
              <a:rPr sz="1200" dirty="0">
                <a:solidFill>
                  <a:srgbClr val="600A4A"/>
                </a:solidFill>
                <a:latin typeface="Microsoft Sans Serif"/>
                <a:cs typeface="Microsoft Sans Serif"/>
              </a:rPr>
              <a:t>g</a:t>
            </a:r>
            <a:r>
              <a:rPr sz="1200" spc="5" dirty="0">
                <a:solidFill>
                  <a:srgbClr val="600A4A"/>
                </a:solidFill>
                <a:latin typeface="Microsoft Sans Serif"/>
                <a:cs typeface="Microsoft Sans Serif"/>
              </a:rPr>
              <a:t>n</a:t>
            </a:r>
            <a:r>
              <a:rPr sz="1200" dirty="0">
                <a:solidFill>
                  <a:srgbClr val="600A4A"/>
                </a:solidFill>
                <a:latin typeface="Microsoft Sans Serif"/>
                <a:cs typeface="Microsoft Sans Serif"/>
              </a:rPr>
              <a:t>ed</a:t>
            </a:r>
            <a:endParaRPr sz="1200">
              <a:latin typeface="Microsoft Sans Serif"/>
              <a:cs typeface="Microsoft Sans Serif"/>
            </a:endParaRPr>
          </a:p>
        </p:txBody>
      </p:sp>
      <p:graphicFrame>
        <p:nvGraphicFramePr>
          <p:cNvPr id="4" name="object 4"/>
          <p:cNvGraphicFramePr>
            <a:graphicFrameLocks noGrp="1"/>
          </p:cNvGraphicFramePr>
          <p:nvPr/>
        </p:nvGraphicFramePr>
        <p:xfrm>
          <a:off x="2191892" y="760856"/>
          <a:ext cx="5099685" cy="1935480"/>
        </p:xfrm>
        <a:graphic>
          <a:graphicData uri="http://schemas.openxmlformats.org/drawingml/2006/table">
            <a:tbl>
              <a:tblPr firstRow="1" bandRow="1">
                <a:tableStyleId>{2D5ABB26-0587-4C30-8999-92F81FD0307C}</a:tableStyleId>
              </a:tblPr>
              <a:tblGrid>
                <a:gridCol w="1017905"/>
                <a:gridCol w="1017905"/>
                <a:gridCol w="1017905"/>
                <a:gridCol w="1017905"/>
                <a:gridCol w="1017904"/>
              </a:tblGrid>
              <a:tr h="435356">
                <a:tc>
                  <a:txBody>
                    <a:bodyPr/>
                    <a:lstStyle/>
                    <a:p>
                      <a:pPr marL="86995">
                        <a:lnSpc>
                          <a:spcPct val="100000"/>
                        </a:lnSpc>
                        <a:spcBef>
                          <a:spcPts val="490"/>
                        </a:spcBef>
                      </a:pPr>
                      <a:r>
                        <a:rPr sz="1700" dirty="0">
                          <a:latin typeface="Times New Roman"/>
                          <a:cs typeface="Times New Roman"/>
                        </a:rPr>
                        <a:t>Process</a:t>
                      </a:r>
                      <a:endParaRPr sz="1700">
                        <a:latin typeface="Times New Roman"/>
                        <a:cs typeface="Times New Roman"/>
                      </a:endParaRPr>
                    </a:p>
                  </a:txBody>
                  <a:tcPr marL="0" marR="0" marT="62230" marB="0">
                    <a:lnL w="9525">
                      <a:solidFill>
                        <a:srgbClr val="0F858F"/>
                      </a:solidFill>
                      <a:prstDash val="solid"/>
                    </a:lnL>
                    <a:lnR w="9525">
                      <a:solidFill>
                        <a:srgbClr val="0F858F"/>
                      </a:solidFill>
                      <a:prstDash val="solid"/>
                    </a:lnR>
                    <a:lnT w="9525">
                      <a:solidFill>
                        <a:srgbClr val="0F858F"/>
                      </a:solidFill>
                      <a:prstDash val="solid"/>
                    </a:lnT>
                    <a:solidFill>
                      <a:srgbClr val="C6CCBD"/>
                    </a:solidFill>
                  </a:tcPr>
                </a:tc>
                <a:tc>
                  <a:txBody>
                    <a:bodyPr/>
                    <a:lstStyle/>
                    <a:p>
                      <a:pPr marL="86995">
                        <a:lnSpc>
                          <a:spcPct val="100000"/>
                        </a:lnSpc>
                        <a:spcBef>
                          <a:spcPts val="490"/>
                        </a:spcBef>
                      </a:pPr>
                      <a:r>
                        <a:rPr sz="1700" spc="-40" dirty="0">
                          <a:latin typeface="Times New Roman"/>
                          <a:cs typeface="Times New Roman"/>
                        </a:rPr>
                        <a:t>Type</a:t>
                      </a:r>
                      <a:r>
                        <a:rPr sz="1700" spc="-30" dirty="0">
                          <a:latin typeface="Times New Roman"/>
                          <a:cs typeface="Times New Roman"/>
                        </a:rPr>
                        <a:t> </a:t>
                      </a:r>
                      <a:r>
                        <a:rPr sz="1700" dirty="0">
                          <a:latin typeface="Times New Roman"/>
                          <a:cs typeface="Times New Roman"/>
                        </a:rPr>
                        <a:t>1</a:t>
                      </a:r>
                      <a:endParaRPr sz="1700">
                        <a:latin typeface="Times New Roman"/>
                        <a:cs typeface="Times New Roman"/>
                      </a:endParaRPr>
                    </a:p>
                  </a:txBody>
                  <a:tcPr marL="0" marR="0" marT="62230" marB="0">
                    <a:lnL w="9525">
                      <a:solidFill>
                        <a:srgbClr val="0F858F"/>
                      </a:solidFill>
                      <a:prstDash val="solid"/>
                    </a:lnL>
                    <a:lnR w="9525">
                      <a:solidFill>
                        <a:srgbClr val="0F858F"/>
                      </a:solidFill>
                      <a:prstDash val="solid"/>
                    </a:lnR>
                    <a:lnT w="9525">
                      <a:solidFill>
                        <a:srgbClr val="0F858F"/>
                      </a:solidFill>
                      <a:prstDash val="solid"/>
                    </a:lnT>
                    <a:solidFill>
                      <a:srgbClr val="C6CCBD"/>
                    </a:solidFill>
                  </a:tcPr>
                </a:tc>
                <a:tc>
                  <a:txBody>
                    <a:bodyPr/>
                    <a:lstStyle/>
                    <a:p>
                      <a:pPr marL="87630">
                        <a:lnSpc>
                          <a:spcPct val="100000"/>
                        </a:lnSpc>
                        <a:spcBef>
                          <a:spcPts val="490"/>
                        </a:spcBef>
                      </a:pPr>
                      <a:r>
                        <a:rPr sz="1700" spc="-40" dirty="0">
                          <a:latin typeface="Times New Roman"/>
                          <a:cs typeface="Times New Roman"/>
                        </a:rPr>
                        <a:t>Type</a:t>
                      </a:r>
                      <a:r>
                        <a:rPr sz="1700" spc="-30" dirty="0">
                          <a:latin typeface="Times New Roman"/>
                          <a:cs typeface="Times New Roman"/>
                        </a:rPr>
                        <a:t> </a:t>
                      </a:r>
                      <a:r>
                        <a:rPr sz="1700" dirty="0">
                          <a:latin typeface="Times New Roman"/>
                          <a:cs typeface="Times New Roman"/>
                        </a:rPr>
                        <a:t>2</a:t>
                      </a:r>
                      <a:endParaRPr sz="1700">
                        <a:latin typeface="Times New Roman"/>
                        <a:cs typeface="Times New Roman"/>
                      </a:endParaRPr>
                    </a:p>
                  </a:txBody>
                  <a:tcPr marL="0" marR="0" marT="62230" marB="0">
                    <a:lnL w="9525">
                      <a:solidFill>
                        <a:srgbClr val="0F858F"/>
                      </a:solidFill>
                      <a:prstDash val="solid"/>
                    </a:lnL>
                    <a:lnR w="9525">
                      <a:solidFill>
                        <a:srgbClr val="0F858F"/>
                      </a:solidFill>
                      <a:prstDash val="solid"/>
                    </a:lnR>
                    <a:lnT w="9525">
                      <a:solidFill>
                        <a:srgbClr val="0F858F"/>
                      </a:solidFill>
                      <a:prstDash val="solid"/>
                    </a:lnT>
                    <a:solidFill>
                      <a:srgbClr val="C6CCBD"/>
                    </a:solidFill>
                  </a:tcPr>
                </a:tc>
                <a:tc>
                  <a:txBody>
                    <a:bodyPr/>
                    <a:lstStyle/>
                    <a:p>
                      <a:pPr marL="87630">
                        <a:lnSpc>
                          <a:spcPct val="100000"/>
                        </a:lnSpc>
                        <a:spcBef>
                          <a:spcPts val="490"/>
                        </a:spcBef>
                      </a:pPr>
                      <a:r>
                        <a:rPr sz="1700" spc="-40" dirty="0">
                          <a:latin typeface="Times New Roman"/>
                          <a:cs typeface="Times New Roman"/>
                        </a:rPr>
                        <a:t>Type</a:t>
                      </a:r>
                      <a:r>
                        <a:rPr sz="1700" spc="-30" dirty="0">
                          <a:latin typeface="Times New Roman"/>
                          <a:cs typeface="Times New Roman"/>
                        </a:rPr>
                        <a:t> </a:t>
                      </a:r>
                      <a:r>
                        <a:rPr sz="1700" dirty="0">
                          <a:latin typeface="Times New Roman"/>
                          <a:cs typeface="Times New Roman"/>
                        </a:rPr>
                        <a:t>3</a:t>
                      </a:r>
                      <a:endParaRPr sz="1700">
                        <a:latin typeface="Times New Roman"/>
                        <a:cs typeface="Times New Roman"/>
                      </a:endParaRPr>
                    </a:p>
                  </a:txBody>
                  <a:tcPr marL="0" marR="0" marT="62230" marB="0">
                    <a:lnL w="9525">
                      <a:solidFill>
                        <a:srgbClr val="0F858F"/>
                      </a:solidFill>
                      <a:prstDash val="solid"/>
                    </a:lnL>
                    <a:lnR w="9525">
                      <a:solidFill>
                        <a:srgbClr val="0F858F"/>
                      </a:solidFill>
                      <a:prstDash val="solid"/>
                    </a:lnR>
                    <a:lnT w="9525">
                      <a:solidFill>
                        <a:srgbClr val="0F858F"/>
                      </a:solidFill>
                      <a:prstDash val="solid"/>
                    </a:lnT>
                    <a:solidFill>
                      <a:srgbClr val="C6CCBD"/>
                    </a:solidFill>
                  </a:tcPr>
                </a:tc>
                <a:tc>
                  <a:txBody>
                    <a:bodyPr/>
                    <a:lstStyle/>
                    <a:p>
                      <a:pPr marL="88265">
                        <a:lnSpc>
                          <a:spcPct val="100000"/>
                        </a:lnSpc>
                        <a:spcBef>
                          <a:spcPts val="490"/>
                        </a:spcBef>
                      </a:pPr>
                      <a:r>
                        <a:rPr sz="1700" spc="-40" dirty="0">
                          <a:latin typeface="Times New Roman"/>
                          <a:cs typeface="Times New Roman"/>
                        </a:rPr>
                        <a:t>Type</a:t>
                      </a:r>
                      <a:r>
                        <a:rPr sz="1700" spc="-30" dirty="0">
                          <a:latin typeface="Times New Roman"/>
                          <a:cs typeface="Times New Roman"/>
                        </a:rPr>
                        <a:t> </a:t>
                      </a:r>
                      <a:r>
                        <a:rPr sz="1700" dirty="0">
                          <a:latin typeface="Times New Roman"/>
                          <a:cs typeface="Times New Roman"/>
                        </a:rPr>
                        <a:t>4</a:t>
                      </a:r>
                      <a:endParaRPr sz="1700">
                        <a:latin typeface="Times New Roman"/>
                        <a:cs typeface="Times New Roman"/>
                      </a:endParaRPr>
                    </a:p>
                  </a:txBody>
                  <a:tcPr marL="0" marR="0" marT="62230" marB="0">
                    <a:lnL w="9525">
                      <a:solidFill>
                        <a:srgbClr val="0F858F"/>
                      </a:solidFill>
                      <a:prstDash val="solid"/>
                    </a:lnL>
                    <a:lnR w="9525">
                      <a:solidFill>
                        <a:srgbClr val="0F858F"/>
                      </a:solidFill>
                      <a:prstDash val="solid"/>
                    </a:lnR>
                    <a:lnT w="9525">
                      <a:solidFill>
                        <a:srgbClr val="0F858F"/>
                      </a:solidFill>
                      <a:prstDash val="solid"/>
                    </a:lnT>
                    <a:solidFill>
                      <a:srgbClr val="C6CCBD"/>
                    </a:solidFill>
                  </a:tcPr>
                </a:tc>
              </a:tr>
              <a:tr h="370077">
                <a:tc>
                  <a:txBody>
                    <a:bodyPr/>
                    <a:lstStyle/>
                    <a:p>
                      <a:pPr marL="57785">
                        <a:lnSpc>
                          <a:spcPct val="100000"/>
                        </a:lnSpc>
                        <a:spcBef>
                          <a:spcPts val="260"/>
                        </a:spcBef>
                      </a:pPr>
                      <a:r>
                        <a:rPr sz="1700" dirty="0">
                          <a:solidFill>
                            <a:srgbClr val="333333"/>
                          </a:solidFill>
                          <a:latin typeface="Microsoft Sans Serif"/>
                          <a:cs typeface="Microsoft Sans Serif"/>
                        </a:rPr>
                        <a:t>A</a:t>
                      </a:r>
                      <a:endParaRPr sz="1700">
                        <a:latin typeface="Microsoft Sans Serif"/>
                        <a:cs typeface="Microsoft Sans Serif"/>
                      </a:endParaRPr>
                    </a:p>
                  </a:txBody>
                  <a:tcPr marL="0" marR="0" marT="3302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8419">
                        <a:lnSpc>
                          <a:spcPct val="100000"/>
                        </a:lnSpc>
                        <a:spcBef>
                          <a:spcPts val="260"/>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302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8419">
                        <a:lnSpc>
                          <a:spcPct val="100000"/>
                        </a:lnSpc>
                        <a:spcBef>
                          <a:spcPts val="260"/>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302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60"/>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302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690">
                        <a:lnSpc>
                          <a:spcPct val="100000"/>
                        </a:lnSpc>
                        <a:spcBef>
                          <a:spcPts val="260"/>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3020" marB="0">
                    <a:lnL w="9525">
                      <a:solidFill>
                        <a:srgbClr val="C6CCBD"/>
                      </a:solidFill>
                      <a:prstDash val="solid"/>
                    </a:lnL>
                    <a:lnR w="9525">
                      <a:solidFill>
                        <a:srgbClr val="C6CCBD"/>
                      </a:solidFill>
                      <a:prstDash val="solid"/>
                    </a:lnR>
                    <a:lnB w="9525">
                      <a:solidFill>
                        <a:srgbClr val="C6CCBD"/>
                      </a:solidFill>
                      <a:prstDash val="solid"/>
                    </a:lnB>
                  </a:tcPr>
                </a:tc>
              </a:tr>
              <a:tr h="374014">
                <a:tc>
                  <a:txBody>
                    <a:bodyPr/>
                    <a:lstStyle/>
                    <a:p>
                      <a:pPr marL="57785">
                        <a:lnSpc>
                          <a:spcPct val="100000"/>
                        </a:lnSpc>
                        <a:spcBef>
                          <a:spcPts val="295"/>
                        </a:spcBef>
                      </a:pPr>
                      <a:r>
                        <a:rPr sz="1700" dirty="0">
                          <a:solidFill>
                            <a:srgbClr val="333333"/>
                          </a:solidFill>
                          <a:latin typeface="Microsoft Sans Serif"/>
                          <a:cs typeface="Microsoft Sans Serif"/>
                        </a:rPr>
                        <a:t>B</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29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29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690">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4014">
                <a:tc>
                  <a:txBody>
                    <a:bodyPr/>
                    <a:lstStyle/>
                    <a:p>
                      <a:pPr marL="57785">
                        <a:lnSpc>
                          <a:spcPct val="100000"/>
                        </a:lnSpc>
                        <a:spcBef>
                          <a:spcPts val="295"/>
                        </a:spcBef>
                      </a:pPr>
                      <a:r>
                        <a:rPr sz="1700" dirty="0">
                          <a:solidFill>
                            <a:srgbClr val="333333"/>
                          </a:solidFill>
                          <a:latin typeface="Microsoft Sans Serif"/>
                          <a:cs typeface="Microsoft Sans Serif"/>
                        </a:rPr>
                        <a:t>C</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8419">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8419">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690">
                        <a:lnSpc>
                          <a:spcPct val="100000"/>
                        </a:lnSpc>
                        <a:spcBef>
                          <a:spcPts val="29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374015">
                <a:tc>
                  <a:txBody>
                    <a:bodyPr/>
                    <a:lstStyle/>
                    <a:p>
                      <a:pPr marL="57785">
                        <a:lnSpc>
                          <a:spcPct val="100000"/>
                        </a:lnSpc>
                        <a:spcBef>
                          <a:spcPts val="295"/>
                        </a:spcBef>
                      </a:pPr>
                      <a:r>
                        <a:rPr sz="1700" dirty="0">
                          <a:solidFill>
                            <a:srgbClr val="333333"/>
                          </a:solidFill>
                          <a:latin typeface="Microsoft Sans Serif"/>
                          <a:cs typeface="Microsoft Sans Serif"/>
                        </a:rPr>
                        <a:t>D</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29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29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295"/>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690">
                        <a:lnSpc>
                          <a:spcPct val="100000"/>
                        </a:lnSpc>
                        <a:spcBef>
                          <a:spcPts val="29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746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
        <p:nvSpPr>
          <p:cNvPr id="5" name="object 5"/>
          <p:cNvSpPr txBox="1">
            <a:spLocks noGrp="1"/>
          </p:cNvSpPr>
          <p:nvPr>
            <p:ph type="title"/>
          </p:nvPr>
        </p:nvSpPr>
        <p:spPr>
          <a:xfrm>
            <a:off x="3355594" y="2953258"/>
            <a:ext cx="23412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00A4A"/>
                </a:solidFill>
                <a:latin typeface="Microsoft Sans Serif"/>
                <a:cs typeface="Microsoft Sans Serif"/>
              </a:rPr>
              <a:t>Resources</a:t>
            </a:r>
            <a:r>
              <a:rPr sz="1800" spc="-45" dirty="0">
                <a:solidFill>
                  <a:srgbClr val="600A4A"/>
                </a:solidFill>
                <a:latin typeface="Microsoft Sans Serif"/>
                <a:cs typeface="Microsoft Sans Serif"/>
              </a:rPr>
              <a:t> </a:t>
            </a:r>
            <a:r>
              <a:rPr sz="1800" spc="-5" dirty="0">
                <a:solidFill>
                  <a:srgbClr val="600A4A"/>
                </a:solidFill>
                <a:latin typeface="Microsoft Sans Serif"/>
                <a:cs typeface="Microsoft Sans Serif"/>
              </a:rPr>
              <a:t>still</a:t>
            </a:r>
            <a:r>
              <a:rPr sz="1800" spc="-30" dirty="0">
                <a:solidFill>
                  <a:srgbClr val="600A4A"/>
                </a:solidFill>
                <a:latin typeface="Microsoft Sans Serif"/>
                <a:cs typeface="Microsoft Sans Serif"/>
              </a:rPr>
              <a:t> </a:t>
            </a:r>
            <a:r>
              <a:rPr sz="1800" dirty="0">
                <a:solidFill>
                  <a:srgbClr val="600A4A"/>
                </a:solidFill>
                <a:latin typeface="Microsoft Sans Serif"/>
                <a:cs typeface="Microsoft Sans Serif"/>
              </a:rPr>
              <a:t>needed</a:t>
            </a:r>
            <a:endParaRPr sz="1800">
              <a:latin typeface="Microsoft Sans Serif"/>
              <a:cs typeface="Microsoft Sans Serif"/>
            </a:endParaRPr>
          </a:p>
        </p:txBody>
      </p:sp>
      <p:sp>
        <p:nvSpPr>
          <p:cNvPr id="6" name="object 6"/>
          <p:cNvSpPr txBox="1"/>
          <p:nvPr/>
        </p:nvSpPr>
        <p:spPr>
          <a:xfrm>
            <a:off x="546608" y="5825439"/>
            <a:ext cx="1137285" cy="84963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E</a:t>
            </a:r>
            <a:r>
              <a:rPr sz="1800" spc="-15" dirty="0">
                <a:latin typeface="Calibri"/>
                <a:cs typeface="Calibri"/>
              </a:rPr>
              <a:t> </a:t>
            </a:r>
            <a:r>
              <a:rPr sz="1800" dirty="0">
                <a:latin typeface="Calibri"/>
                <a:cs typeface="Calibri"/>
              </a:rPr>
              <a:t>=</a:t>
            </a:r>
            <a:r>
              <a:rPr sz="1800" spc="-25" dirty="0">
                <a:latin typeface="Calibri"/>
                <a:cs typeface="Calibri"/>
              </a:rPr>
              <a:t> </a:t>
            </a:r>
            <a:r>
              <a:rPr sz="1800" dirty="0">
                <a:latin typeface="Calibri"/>
                <a:cs typeface="Calibri"/>
              </a:rPr>
              <a:t>(7</a:t>
            </a:r>
            <a:r>
              <a:rPr sz="1800" spc="-25" dirty="0">
                <a:latin typeface="Calibri"/>
                <a:cs typeface="Calibri"/>
              </a:rPr>
              <a:t> </a:t>
            </a:r>
            <a:r>
              <a:rPr sz="1800" dirty="0">
                <a:latin typeface="Calibri"/>
                <a:cs typeface="Calibri"/>
              </a:rPr>
              <a:t>6</a:t>
            </a:r>
            <a:r>
              <a:rPr sz="1800" spc="5" dirty="0">
                <a:latin typeface="Calibri"/>
                <a:cs typeface="Calibri"/>
              </a:rPr>
              <a:t> </a:t>
            </a:r>
            <a:r>
              <a:rPr sz="1800" dirty="0">
                <a:latin typeface="Calibri"/>
                <a:cs typeface="Calibri"/>
              </a:rPr>
              <a:t>8</a:t>
            </a:r>
            <a:r>
              <a:rPr sz="1800" spc="-20" dirty="0">
                <a:latin typeface="Calibri"/>
                <a:cs typeface="Calibri"/>
              </a:rPr>
              <a:t> </a:t>
            </a:r>
            <a:r>
              <a:rPr sz="1800" spc="-5" dirty="0">
                <a:latin typeface="Calibri"/>
                <a:cs typeface="Calibri"/>
              </a:rPr>
              <a:t>4)</a:t>
            </a:r>
            <a:endParaRPr sz="1800">
              <a:latin typeface="Calibri"/>
              <a:cs typeface="Calibri"/>
            </a:endParaRPr>
          </a:p>
          <a:p>
            <a:pPr marL="12700">
              <a:lnSpc>
                <a:spcPct val="100000"/>
              </a:lnSpc>
              <a:spcBef>
                <a:spcPts val="5"/>
              </a:spcBef>
            </a:pPr>
            <a:r>
              <a:rPr sz="1800" dirty="0">
                <a:latin typeface="Calibri"/>
                <a:cs typeface="Calibri"/>
              </a:rPr>
              <a:t>P</a:t>
            </a:r>
            <a:r>
              <a:rPr sz="1800" spc="-15" dirty="0">
                <a:latin typeface="Calibri"/>
                <a:cs typeface="Calibri"/>
              </a:rPr>
              <a:t> </a:t>
            </a:r>
            <a:r>
              <a:rPr sz="1800" dirty="0">
                <a:latin typeface="Calibri"/>
                <a:cs typeface="Calibri"/>
              </a:rPr>
              <a:t>=</a:t>
            </a:r>
            <a:r>
              <a:rPr sz="1800" spc="-30" dirty="0">
                <a:latin typeface="Calibri"/>
                <a:cs typeface="Calibri"/>
              </a:rPr>
              <a:t> </a:t>
            </a:r>
            <a:r>
              <a:rPr sz="1800" dirty="0">
                <a:latin typeface="Calibri"/>
                <a:cs typeface="Calibri"/>
              </a:rPr>
              <a:t>(6 2</a:t>
            </a:r>
            <a:r>
              <a:rPr sz="1800" spc="-20" dirty="0">
                <a:latin typeface="Calibri"/>
                <a:cs typeface="Calibri"/>
              </a:rPr>
              <a:t> </a:t>
            </a:r>
            <a:r>
              <a:rPr sz="1800" dirty="0">
                <a:latin typeface="Calibri"/>
                <a:cs typeface="Calibri"/>
              </a:rPr>
              <a:t>8</a:t>
            </a:r>
            <a:r>
              <a:rPr sz="1800" spc="-15" dirty="0">
                <a:latin typeface="Calibri"/>
                <a:cs typeface="Calibri"/>
              </a:rPr>
              <a:t> </a:t>
            </a:r>
            <a:r>
              <a:rPr sz="1800" spc="-5" dirty="0">
                <a:latin typeface="Calibri"/>
                <a:cs typeface="Calibri"/>
              </a:rPr>
              <a:t>3)</a:t>
            </a:r>
            <a:endParaRPr sz="1800">
              <a:latin typeface="Calibri"/>
              <a:cs typeface="Calibri"/>
            </a:endParaRPr>
          </a:p>
          <a:p>
            <a:pPr marL="12700">
              <a:lnSpc>
                <a:spcPct val="100000"/>
              </a:lnSpc>
            </a:pPr>
            <a:r>
              <a:rPr sz="1800" dirty="0">
                <a:latin typeface="Calibri"/>
                <a:cs typeface="Calibri"/>
              </a:rPr>
              <a:t>A</a:t>
            </a:r>
            <a:r>
              <a:rPr sz="1800" spc="-30" dirty="0">
                <a:latin typeface="Calibri"/>
                <a:cs typeface="Calibri"/>
              </a:rPr>
              <a:t> </a:t>
            </a:r>
            <a:r>
              <a:rPr sz="1800" dirty="0">
                <a:latin typeface="Calibri"/>
                <a:cs typeface="Calibri"/>
              </a:rPr>
              <a:t>= (1</a:t>
            </a:r>
            <a:r>
              <a:rPr sz="1800" spc="-25" dirty="0">
                <a:latin typeface="Calibri"/>
                <a:cs typeface="Calibri"/>
              </a:rPr>
              <a:t> </a:t>
            </a:r>
            <a:r>
              <a:rPr sz="1800" dirty="0">
                <a:latin typeface="Calibri"/>
                <a:cs typeface="Calibri"/>
              </a:rPr>
              <a:t>4</a:t>
            </a:r>
            <a:r>
              <a:rPr sz="1800" spc="-20" dirty="0">
                <a:latin typeface="Calibri"/>
                <a:cs typeface="Calibri"/>
              </a:rPr>
              <a:t> </a:t>
            </a:r>
            <a:r>
              <a:rPr sz="1800" dirty="0">
                <a:latin typeface="Calibri"/>
                <a:cs typeface="Calibri"/>
              </a:rPr>
              <a:t>0</a:t>
            </a:r>
            <a:r>
              <a:rPr sz="1800" spc="5" dirty="0">
                <a:latin typeface="Calibri"/>
                <a:cs typeface="Calibri"/>
              </a:rPr>
              <a:t> </a:t>
            </a:r>
            <a:r>
              <a:rPr sz="1800" spc="-5" dirty="0">
                <a:latin typeface="Calibri"/>
                <a:cs typeface="Calibri"/>
              </a:rPr>
              <a:t>1)</a:t>
            </a:r>
            <a:endParaRPr sz="1800">
              <a:latin typeface="Calibri"/>
              <a:cs typeface="Calibri"/>
            </a:endParaRPr>
          </a:p>
        </p:txBody>
      </p:sp>
      <p:sp>
        <p:nvSpPr>
          <p:cNvPr id="7" name="object 7"/>
          <p:cNvSpPr txBox="1"/>
          <p:nvPr/>
        </p:nvSpPr>
        <p:spPr>
          <a:xfrm>
            <a:off x="2419350" y="5401157"/>
            <a:ext cx="6033770" cy="112331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Above</a:t>
            </a:r>
            <a:r>
              <a:rPr sz="1800" spc="10" dirty="0">
                <a:latin typeface="Calibri"/>
                <a:cs typeface="Calibri"/>
              </a:rPr>
              <a:t> </a:t>
            </a:r>
            <a:r>
              <a:rPr sz="1800" spc="-10" dirty="0">
                <a:latin typeface="Calibri"/>
                <a:cs typeface="Calibri"/>
              </a:rPr>
              <a:t>tables</a:t>
            </a:r>
            <a:r>
              <a:rPr sz="1800" spc="35" dirty="0">
                <a:latin typeface="Calibri"/>
                <a:cs typeface="Calibri"/>
              </a:rPr>
              <a:t> </a:t>
            </a:r>
            <a:r>
              <a:rPr sz="1800" spc="-5" dirty="0">
                <a:latin typeface="Calibri"/>
                <a:cs typeface="Calibri"/>
              </a:rPr>
              <a:t>and</a:t>
            </a:r>
            <a:r>
              <a:rPr sz="1800" spc="5" dirty="0">
                <a:latin typeface="Calibri"/>
                <a:cs typeface="Calibri"/>
              </a:rPr>
              <a:t> </a:t>
            </a:r>
            <a:r>
              <a:rPr sz="1800" spc="-10" dirty="0">
                <a:latin typeface="Calibri"/>
                <a:cs typeface="Calibri"/>
              </a:rPr>
              <a:t>vector</a:t>
            </a:r>
            <a:r>
              <a:rPr sz="1800" dirty="0">
                <a:latin typeface="Calibri"/>
                <a:cs typeface="Calibri"/>
              </a:rPr>
              <a:t> E, P</a:t>
            </a:r>
            <a:r>
              <a:rPr sz="1800" spc="-25" dirty="0">
                <a:latin typeface="Calibri"/>
                <a:cs typeface="Calibri"/>
              </a:rPr>
              <a:t> </a:t>
            </a:r>
            <a:r>
              <a:rPr sz="1800" spc="-5" dirty="0">
                <a:latin typeface="Calibri"/>
                <a:cs typeface="Calibri"/>
              </a:rPr>
              <a:t>and</a:t>
            </a:r>
            <a:r>
              <a:rPr sz="1800" spc="35"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describes</a:t>
            </a:r>
            <a:r>
              <a:rPr sz="1800" spc="6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resource </a:t>
            </a:r>
            <a:r>
              <a:rPr sz="1800" spc="-5" dirty="0">
                <a:latin typeface="Calibri"/>
                <a:cs typeface="Calibri"/>
              </a:rPr>
              <a:t> </a:t>
            </a:r>
            <a:r>
              <a:rPr sz="1800" spc="-10" dirty="0">
                <a:latin typeface="Calibri"/>
                <a:cs typeface="Calibri"/>
              </a:rPr>
              <a:t>allocation</a:t>
            </a:r>
            <a:r>
              <a:rPr sz="1800" spc="5" dirty="0">
                <a:latin typeface="Calibri"/>
                <a:cs typeface="Calibri"/>
              </a:rPr>
              <a:t> </a:t>
            </a:r>
            <a:r>
              <a:rPr sz="1800" spc="-25" dirty="0">
                <a:latin typeface="Calibri"/>
                <a:cs typeface="Calibri"/>
              </a:rPr>
              <a:t>state</a:t>
            </a:r>
            <a:r>
              <a:rPr sz="1800" spc="15"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a </a:t>
            </a:r>
            <a:r>
              <a:rPr sz="1800" spc="-20" dirty="0">
                <a:latin typeface="Calibri"/>
                <a:cs typeface="Calibri"/>
              </a:rPr>
              <a:t>system.</a:t>
            </a:r>
            <a:r>
              <a:rPr sz="1800" spc="25" dirty="0">
                <a:latin typeface="Calibri"/>
                <a:cs typeface="Calibri"/>
              </a:rPr>
              <a:t> </a:t>
            </a:r>
            <a:r>
              <a:rPr sz="1800" spc="-10" dirty="0">
                <a:latin typeface="Calibri"/>
                <a:cs typeface="Calibri"/>
              </a:rPr>
              <a:t>There</a:t>
            </a:r>
            <a:r>
              <a:rPr sz="1800" spc="15"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4 </a:t>
            </a:r>
            <a:r>
              <a:rPr sz="1800" spc="-10" dirty="0">
                <a:latin typeface="Calibri"/>
                <a:cs typeface="Calibri"/>
              </a:rPr>
              <a:t>processes</a:t>
            </a:r>
            <a:r>
              <a:rPr sz="1800" spc="35" dirty="0">
                <a:latin typeface="Calibri"/>
                <a:cs typeface="Calibri"/>
              </a:rPr>
              <a:t> </a:t>
            </a:r>
            <a:r>
              <a:rPr sz="1800" spc="-5" dirty="0">
                <a:latin typeface="Calibri"/>
                <a:cs typeface="Calibri"/>
              </a:rPr>
              <a:t>and</a:t>
            </a:r>
            <a:r>
              <a:rPr sz="1800" spc="10" dirty="0">
                <a:latin typeface="Calibri"/>
                <a:cs typeface="Calibri"/>
              </a:rPr>
              <a:t> </a:t>
            </a:r>
            <a:r>
              <a:rPr sz="1800" dirty="0">
                <a:latin typeface="Calibri"/>
                <a:cs typeface="Calibri"/>
              </a:rPr>
              <a:t>4 </a:t>
            </a:r>
            <a:r>
              <a:rPr sz="1800" spc="-5" dirty="0">
                <a:latin typeface="Calibri"/>
                <a:cs typeface="Calibri"/>
              </a:rPr>
              <a:t>types</a:t>
            </a:r>
            <a:r>
              <a:rPr sz="1800" spc="15" dirty="0">
                <a:latin typeface="Calibri"/>
                <a:cs typeface="Calibri"/>
              </a:rPr>
              <a:t> </a:t>
            </a:r>
            <a:r>
              <a:rPr sz="1800" dirty="0">
                <a:latin typeface="Calibri"/>
                <a:cs typeface="Calibri"/>
              </a:rPr>
              <a:t>of </a:t>
            </a:r>
            <a:r>
              <a:rPr sz="1800" spc="-39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resources</a:t>
            </a:r>
            <a:r>
              <a:rPr sz="1800" spc="4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a:t>
            </a:r>
            <a:r>
              <a:rPr sz="1800" spc="5" dirty="0">
                <a:latin typeface="Calibri"/>
                <a:cs typeface="Calibri"/>
              </a:rPr>
              <a:t> </a:t>
            </a:r>
            <a:r>
              <a:rPr sz="1800" spc="-20" dirty="0">
                <a:latin typeface="Calibri"/>
                <a:cs typeface="Calibri"/>
              </a:rPr>
              <a:t>system.</a:t>
            </a:r>
            <a:r>
              <a:rPr sz="1800" spc="25" dirty="0">
                <a:latin typeface="Calibri"/>
                <a:cs typeface="Calibri"/>
              </a:rPr>
              <a:t> </a:t>
            </a:r>
            <a:r>
              <a:rPr sz="1800" spc="-30" dirty="0">
                <a:latin typeface="Calibri"/>
                <a:cs typeface="Calibri"/>
              </a:rPr>
              <a:t>Table</a:t>
            </a:r>
            <a:r>
              <a:rPr sz="1800" spc="20" dirty="0">
                <a:latin typeface="Calibri"/>
                <a:cs typeface="Calibri"/>
              </a:rPr>
              <a:t> </a:t>
            </a:r>
            <a:r>
              <a:rPr sz="1800" dirty="0">
                <a:latin typeface="Calibri"/>
                <a:cs typeface="Calibri"/>
              </a:rPr>
              <a:t>1 </a:t>
            </a:r>
            <a:r>
              <a:rPr sz="1800" spc="-10" dirty="0">
                <a:latin typeface="Calibri"/>
                <a:cs typeface="Calibri"/>
              </a:rPr>
              <a:t>shows </a:t>
            </a:r>
            <a:r>
              <a:rPr sz="1800" spc="-5" dirty="0">
                <a:latin typeface="Calibri"/>
                <a:cs typeface="Calibri"/>
              </a:rPr>
              <a:t>the</a:t>
            </a:r>
            <a:r>
              <a:rPr sz="1800" spc="40" dirty="0">
                <a:latin typeface="Calibri"/>
                <a:cs typeface="Calibri"/>
              </a:rPr>
              <a:t> </a:t>
            </a:r>
            <a:r>
              <a:rPr sz="1800" spc="-15" dirty="0">
                <a:latin typeface="Calibri"/>
                <a:cs typeface="Calibri"/>
              </a:rPr>
              <a:t>instances</a:t>
            </a:r>
            <a:r>
              <a:rPr sz="1800" spc="40" dirty="0">
                <a:latin typeface="Calibri"/>
                <a:cs typeface="Calibri"/>
              </a:rPr>
              <a:t> </a:t>
            </a:r>
            <a:r>
              <a:rPr sz="1800" dirty="0">
                <a:latin typeface="Calibri"/>
                <a:cs typeface="Calibri"/>
              </a:rPr>
              <a:t>of</a:t>
            </a:r>
            <a:r>
              <a:rPr sz="1800" spc="-5" dirty="0">
                <a:latin typeface="Calibri"/>
                <a:cs typeface="Calibri"/>
              </a:rPr>
              <a:t> each </a:t>
            </a:r>
            <a:r>
              <a:rPr sz="1800" dirty="0">
                <a:latin typeface="Calibri"/>
                <a:cs typeface="Calibri"/>
              </a:rPr>
              <a:t> </a:t>
            </a:r>
            <a:r>
              <a:rPr sz="1800" spc="-10" dirty="0">
                <a:latin typeface="Calibri"/>
                <a:cs typeface="Calibri"/>
              </a:rPr>
              <a:t>resource</a:t>
            </a:r>
            <a:r>
              <a:rPr sz="1800" spc="10" dirty="0">
                <a:latin typeface="Calibri"/>
                <a:cs typeface="Calibri"/>
              </a:rPr>
              <a:t> </a:t>
            </a:r>
            <a:r>
              <a:rPr sz="1800" spc="-10" dirty="0">
                <a:latin typeface="Calibri"/>
                <a:cs typeface="Calibri"/>
              </a:rPr>
              <a:t>assigned</a:t>
            </a:r>
            <a:r>
              <a:rPr sz="1800" spc="6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each</a:t>
            </a:r>
            <a:r>
              <a:rPr sz="1800" spc="10" dirty="0">
                <a:latin typeface="Calibri"/>
                <a:cs typeface="Calibri"/>
              </a:rPr>
              <a:t> </a:t>
            </a:r>
            <a:r>
              <a:rPr sz="1800" spc="-10" dirty="0">
                <a:latin typeface="Calibri"/>
                <a:cs typeface="Calibri"/>
              </a:rPr>
              <a:t>process.</a:t>
            </a:r>
            <a:endParaRPr sz="1800">
              <a:latin typeface="Calibri"/>
              <a:cs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769746"/>
            <a:ext cx="8051800" cy="2769870"/>
          </a:xfrm>
          <a:prstGeom prst="rect">
            <a:avLst/>
          </a:prstGeom>
        </p:spPr>
        <p:txBody>
          <a:bodyPr vert="horz" wrap="square" lIns="0" tIns="12700" rIns="0" bIns="0" rtlCol="0">
            <a:spAutoFit/>
          </a:bodyPr>
          <a:lstStyle/>
          <a:p>
            <a:pPr marL="12700" marR="5080">
              <a:lnSpc>
                <a:spcPct val="100000"/>
              </a:lnSpc>
              <a:spcBef>
                <a:spcPts val="100"/>
              </a:spcBef>
            </a:pPr>
            <a:r>
              <a:rPr sz="1800" spc="-30" dirty="0">
                <a:latin typeface="Calibri"/>
                <a:cs typeface="Calibri"/>
              </a:rPr>
              <a:t>Table</a:t>
            </a:r>
            <a:r>
              <a:rPr sz="1800" spc="-25" dirty="0">
                <a:latin typeface="Calibri"/>
                <a:cs typeface="Calibri"/>
              </a:rPr>
              <a:t> </a:t>
            </a:r>
            <a:r>
              <a:rPr sz="1800" dirty="0">
                <a:latin typeface="Calibri"/>
                <a:cs typeface="Calibri"/>
              </a:rPr>
              <a:t>2 shows </a:t>
            </a:r>
            <a:r>
              <a:rPr sz="1800" spc="-5" dirty="0">
                <a:latin typeface="Calibri"/>
                <a:cs typeface="Calibri"/>
              </a:rPr>
              <a:t>the </a:t>
            </a:r>
            <a:r>
              <a:rPr sz="1800" spc="-10" dirty="0">
                <a:latin typeface="Calibri"/>
                <a:cs typeface="Calibri"/>
              </a:rPr>
              <a:t>instances </a:t>
            </a:r>
            <a:r>
              <a:rPr sz="1800" spc="5" dirty="0">
                <a:latin typeface="Calibri"/>
                <a:cs typeface="Calibri"/>
              </a:rPr>
              <a:t>of </a:t>
            </a:r>
            <a:r>
              <a:rPr sz="1800" dirty="0">
                <a:latin typeface="Calibri"/>
                <a:cs typeface="Calibri"/>
              </a:rPr>
              <a:t>the </a:t>
            </a:r>
            <a:r>
              <a:rPr sz="1800" spc="-10" dirty="0">
                <a:latin typeface="Calibri"/>
                <a:cs typeface="Calibri"/>
              </a:rPr>
              <a:t>resources,</a:t>
            </a:r>
            <a:r>
              <a:rPr sz="1800" spc="-5" dirty="0">
                <a:latin typeface="Calibri"/>
                <a:cs typeface="Calibri"/>
              </a:rPr>
              <a:t> each </a:t>
            </a:r>
            <a:r>
              <a:rPr sz="1800" spc="-10" dirty="0">
                <a:latin typeface="Calibri"/>
                <a:cs typeface="Calibri"/>
              </a:rPr>
              <a:t>process</a:t>
            </a:r>
            <a:r>
              <a:rPr sz="1800" spc="-5" dirty="0">
                <a:latin typeface="Calibri"/>
                <a:cs typeface="Calibri"/>
              </a:rPr>
              <a:t> </a:t>
            </a:r>
            <a:r>
              <a:rPr sz="1800" spc="-10" dirty="0">
                <a:latin typeface="Calibri"/>
                <a:cs typeface="Calibri"/>
              </a:rPr>
              <a:t>still</a:t>
            </a:r>
            <a:r>
              <a:rPr sz="1800" spc="-5" dirty="0">
                <a:latin typeface="Calibri"/>
                <a:cs typeface="Calibri"/>
              </a:rPr>
              <a:t> </a:t>
            </a:r>
            <a:r>
              <a:rPr sz="1800" dirty="0">
                <a:latin typeface="Calibri"/>
                <a:cs typeface="Calibri"/>
              </a:rPr>
              <a:t>needs. </a:t>
            </a:r>
            <a:r>
              <a:rPr sz="1800" spc="-20" dirty="0">
                <a:latin typeface="Calibri"/>
                <a:cs typeface="Calibri"/>
              </a:rPr>
              <a:t>Vector </a:t>
            </a:r>
            <a:r>
              <a:rPr sz="1800" dirty="0">
                <a:latin typeface="Calibri"/>
                <a:cs typeface="Calibri"/>
              </a:rPr>
              <a:t>E </a:t>
            </a:r>
            <a:r>
              <a:rPr sz="1800" spc="-5" dirty="0">
                <a:latin typeface="Calibri"/>
                <a:cs typeface="Calibri"/>
              </a:rPr>
              <a:t>is the </a:t>
            </a:r>
            <a:r>
              <a:rPr sz="1800" spc="-395" dirty="0">
                <a:latin typeface="Calibri"/>
                <a:cs typeface="Calibri"/>
              </a:rPr>
              <a:t> </a:t>
            </a:r>
            <a:r>
              <a:rPr sz="1800" spc="-15" dirty="0">
                <a:latin typeface="Calibri"/>
                <a:cs typeface="Calibri"/>
              </a:rPr>
              <a:t>representation</a:t>
            </a:r>
            <a:r>
              <a:rPr sz="1800" spc="8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total</a:t>
            </a:r>
            <a:r>
              <a:rPr sz="1800" spc="-5" dirty="0">
                <a:latin typeface="Calibri"/>
                <a:cs typeface="Calibri"/>
              </a:rPr>
              <a:t> </a:t>
            </a:r>
            <a:r>
              <a:rPr sz="1800" spc="-15" dirty="0">
                <a:latin typeface="Calibri"/>
                <a:cs typeface="Calibri"/>
              </a:rPr>
              <a:t>instances</a:t>
            </a:r>
            <a:r>
              <a:rPr sz="1800" spc="4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each</a:t>
            </a:r>
            <a:r>
              <a:rPr sz="1800" spc="20" dirty="0">
                <a:latin typeface="Calibri"/>
                <a:cs typeface="Calibri"/>
              </a:rPr>
              <a:t> </a:t>
            </a:r>
            <a:r>
              <a:rPr sz="1800" spc="-10" dirty="0">
                <a:latin typeface="Calibri"/>
                <a:cs typeface="Calibri"/>
              </a:rPr>
              <a:t>resource</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20" dirty="0">
                <a:latin typeface="Calibri"/>
                <a:cs typeface="Calibri"/>
              </a:rPr>
              <a:t>system.</a:t>
            </a:r>
            <a:endParaRPr sz="1800">
              <a:latin typeface="Calibri"/>
              <a:cs typeface="Calibri"/>
            </a:endParaRPr>
          </a:p>
          <a:p>
            <a:pPr marL="12700">
              <a:lnSpc>
                <a:spcPct val="100000"/>
              </a:lnSpc>
            </a:pPr>
            <a:r>
              <a:rPr sz="1800" spc="-20" dirty="0">
                <a:latin typeface="Calibri"/>
                <a:cs typeface="Calibri"/>
              </a:rPr>
              <a:t>Vector</a:t>
            </a:r>
            <a:r>
              <a:rPr sz="1800" spc="120" dirty="0">
                <a:latin typeface="Calibri"/>
                <a:cs typeface="Calibri"/>
              </a:rPr>
              <a:t> </a:t>
            </a:r>
            <a:r>
              <a:rPr sz="1800" dirty="0">
                <a:latin typeface="Calibri"/>
                <a:cs typeface="Calibri"/>
              </a:rPr>
              <a:t>P</a:t>
            </a:r>
            <a:r>
              <a:rPr sz="1800" spc="130" dirty="0">
                <a:latin typeface="Calibri"/>
                <a:cs typeface="Calibri"/>
              </a:rPr>
              <a:t> </a:t>
            </a:r>
            <a:r>
              <a:rPr sz="1800" spc="-10" dirty="0">
                <a:latin typeface="Calibri"/>
                <a:cs typeface="Calibri"/>
              </a:rPr>
              <a:t>represents</a:t>
            </a:r>
            <a:r>
              <a:rPr sz="1800" spc="114" dirty="0">
                <a:latin typeface="Calibri"/>
                <a:cs typeface="Calibri"/>
              </a:rPr>
              <a:t> </a:t>
            </a:r>
            <a:r>
              <a:rPr sz="1800" dirty="0">
                <a:latin typeface="Calibri"/>
                <a:cs typeface="Calibri"/>
              </a:rPr>
              <a:t>the</a:t>
            </a:r>
            <a:r>
              <a:rPr sz="1800" spc="114" dirty="0">
                <a:latin typeface="Calibri"/>
                <a:cs typeface="Calibri"/>
              </a:rPr>
              <a:t> </a:t>
            </a:r>
            <a:r>
              <a:rPr sz="1800" spc="-10" dirty="0">
                <a:latin typeface="Calibri"/>
                <a:cs typeface="Calibri"/>
              </a:rPr>
              <a:t>instances</a:t>
            </a:r>
            <a:r>
              <a:rPr sz="1800" spc="120" dirty="0">
                <a:latin typeface="Calibri"/>
                <a:cs typeface="Calibri"/>
              </a:rPr>
              <a:t> </a:t>
            </a:r>
            <a:r>
              <a:rPr sz="1800" dirty="0">
                <a:latin typeface="Calibri"/>
                <a:cs typeface="Calibri"/>
              </a:rPr>
              <a:t>of</a:t>
            </a:r>
            <a:r>
              <a:rPr sz="1800" spc="130" dirty="0">
                <a:latin typeface="Calibri"/>
                <a:cs typeface="Calibri"/>
              </a:rPr>
              <a:t> </a:t>
            </a:r>
            <a:r>
              <a:rPr sz="1800" spc="-15" dirty="0">
                <a:latin typeface="Calibri"/>
                <a:cs typeface="Calibri"/>
              </a:rPr>
              <a:t>resources</a:t>
            </a:r>
            <a:r>
              <a:rPr sz="1800" spc="120" dirty="0">
                <a:latin typeface="Calibri"/>
                <a:cs typeface="Calibri"/>
              </a:rPr>
              <a:t> </a:t>
            </a:r>
            <a:r>
              <a:rPr sz="1800" spc="-10" dirty="0">
                <a:latin typeface="Calibri"/>
                <a:cs typeface="Calibri"/>
              </a:rPr>
              <a:t>that</a:t>
            </a:r>
            <a:r>
              <a:rPr sz="1800" spc="120" dirty="0">
                <a:latin typeface="Calibri"/>
                <a:cs typeface="Calibri"/>
              </a:rPr>
              <a:t> </a:t>
            </a:r>
            <a:r>
              <a:rPr sz="1800" spc="-10" dirty="0">
                <a:latin typeface="Calibri"/>
                <a:cs typeface="Calibri"/>
              </a:rPr>
              <a:t>have</a:t>
            </a:r>
            <a:r>
              <a:rPr sz="1800" spc="120" dirty="0">
                <a:latin typeface="Calibri"/>
                <a:cs typeface="Calibri"/>
              </a:rPr>
              <a:t> </a:t>
            </a:r>
            <a:r>
              <a:rPr sz="1800" dirty="0">
                <a:latin typeface="Calibri"/>
                <a:cs typeface="Calibri"/>
              </a:rPr>
              <a:t>been</a:t>
            </a:r>
            <a:r>
              <a:rPr sz="1800" spc="114" dirty="0">
                <a:latin typeface="Calibri"/>
                <a:cs typeface="Calibri"/>
              </a:rPr>
              <a:t> </a:t>
            </a:r>
            <a:r>
              <a:rPr sz="1800" spc="-5" dirty="0">
                <a:latin typeface="Calibri"/>
                <a:cs typeface="Calibri"/>
              </a:rPr>
              <a:t>assigned</a:t>
            </a:r>
            <a:r>
              <a:rPr sz="1800" spc="145" dirty="0">
                <a:latin typeface="Calibri"/>
                <a:cs typeface="Calibri"/>
              </a:rPr>
              <a:t> </a:t>
            </a:r>
            <a:r>
              <a:rPr sz="1800" spc="-15" dirty="0">
                <a:latin typeface="Calibri"/>
                <a:cs typeface="Calibri"/>
              </a:rPr>
              <a:t>to</a:t>
            </a:r>
            <a:r>
              <a:rPr sz="1800" spc="135" dirty="0">
                <a:latin typeface="Calibri"/>
                <a:cs typeface="Calibri"/>
              </a:rPr>
              <a:t> </a:t>
            </a:r>
            <a:r>
              <a:rPr sz="1800" spc="-10" dirty="0">
                <a:latin typeface="Calibri"/>
                <a:cs typeface="Calibri"/>
              </a:rPr>
              <a:t>processes.</a:t>
            </a:r>
            <a:endParaRPr sz="1800">
              <a:latin typeface="Calibri"/>
              <a:cs typeface="Calibri"/>
            </a:endParaRPr>
          </a:p>
          <a:p>
            <a:pPr marL="12700">
              <a:lnSpc>
                <a:spcPct val="100000"/>
              </a:lnSpc>
            </a:pPr>
            <a:r>
              <a:rPr sz="1800" spc="-20" dirty="0">
                <a:latin typeface="Calibri"/>
                <a:cs typeface="Calibri"/>
              </a:rPr>
              <a:t>Vector</a:t>
            </a:r>
            <a:r>
              <a:rPr sz="1800" spc="-5" dirty="0">
                <a:latin typeface="Calibri"/>
                <a:cs typeface="Calibri"/>
              </a:rPr>
              <a:t> </a:t>
            </a:r>
            <a:r>
              <a:rPr sz="1800" dirty="0">
                <a:latin typeface="Calibri"/>
                <a:cs typeface="Calibri"/>
              </a:rPr>
              <a:t>A</a:t>
            </a:r>
            <a:r>
              <a:rPr sz="1800" spc="10" dirty="0">
                <a:latin typeface="Calibri"/>
                <a:cs typeface="Calibri"/>
              </a:rPr>
              <a:t> </a:t>
            </a:r>
            <a:r>
              <a:rPr sz="1800" spc="-15" dirty="0">
                <a:latin typeface="Calibri"/>
                <a:cs typeface="Calibri"/>
              </a:rPr>
              <a:t>represents</a:t>
            </a:r>
            <a:r>
              <a:rPr sz="1800" spc="6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number</a:t>
            </a:r>
            <a:r>
              <a:rPr sz="1800" spc="40" dirty="0">
                <a:latin typeface="Calibri"/>
                <a:cs typeface="Calibri"/>
              </a:rPr>
              <a:t> </a:t>
            </a:r>
            <a:r>
              <a:rPr sz="1800" spc="5" dirty="0">
                <a:latin typeface="Calibri"/>
                <a:cs typeface="Calibri"/>
              </a:rPr>
              <a:t>of</a:t>
            </a:r>
            <a:r>
              <a:rPr sz="1800" spc="-5" dirty="0">
                <a:latin typeface="Calibri"/>
                <a:cs typeface="Calibri"/>
              </a:rPr>
              <a:t> </a:t>
            </a:r>
            <a:r>
              <a:rPr sz="1800" spc="-10" dirty="0">
                <a:latin typeface="Calibri"/>
                <a:cs typeface="Calibri"/>
              </a:rPr>
              <a:t>resources</a:t>
            </a:r>
            <a:r>
              <a:rPr sz="1800" spc="20" dirty="0">
                <a:latin typeface="Calibri"/>
                <a:cs typeface="Calibri"/>
              </a:rPr>
              <a:t> </a:t>
            </a:r>
            <a:r>
              <a:rPr sz="1800" spc="-10" dirty="0">
                <a:latin typeface="Calibri"/>
                <a:cs typeface="Calibri"/>
              </a:rPr>
              <a:t>that</a:t>
            </a:r>
            <a:r>
              <a:rPr sz="1800" spc="15" dirty="0">
                <a:latin typeface="Calibri"/>
                <a:cs typeface="Calibri"/>
              </a:rPr>
              <a:t> </a:t>
            </a:r>
            <a:r>
              <a:rPr sz="1800" spc="-10" dirty="0">
                <a:latin typeface="Calibri"/>
                <a:cs typeface="Calibri"/>
              </a:rPr>
              <a:t>are</a:t>
            </a:r>
            <a:r>
              <a:rPr sz="1800" spc="10" dirty="0">
                <a:latin typeface="Calibri"/>
                <a:cs typeface="Calibri"/>
              </a:rPr>
              <a:t> </a:t>
            </a:r>
            <a:r>
              <a:rPr sz="1800" spc="-5" dirty="0">
                <a:latin typeface="Calibri"/>
                <a:cs typeface="Calibri"/>
              </a:rPr>
              <a:t>not in</a:t>
            </a:r>
            <a:r>
              <a:rPr sz="1800" spc="15" dirty="0">
                <a:latin typeface="Calibri"/>
                <a:cs typeface="Calibri"/>
              </a:rPr>
              <a:t> </a:t>
            </a:r>
            <a:r>
              <a:rPr sz="1800" spc="-10" dirty="0">
                <a:latin typeface="Calibri"/>
                <a:cs typeface="Calibri"/>
              </a:rPr>
              <a:t>use.</a:t>
            </a:r>
            <a:endParaRPr sz="1800">
              <a:latin typeface="Calibri"/>
              <a:cs typeface="Calibri"/>
            </a:endParaRPr>
          </a:p>
          <a:p>
            <a:pPr marL="12700">
              <a:lnSpc>
                <a:spcPct val="100000"/>
              </a:lnSpc>
            </a:pPr>
            <a:r>
              <a:rPr sz="1800" dirty="0">
                <a:latin typeface="Calibri"/>
                <a:cs typeface="Calibri"/>
              </a:rPr>
              <a:t>A</a:t>
            </a:r>
            <a:r>
              <a:rPr sz="1800" spc="470" dirty="0">
                <a:latin typeface="Calibri"/>
                <a:cs typeface="Calibri"/>
              </a:rPr>
              <a:t> </a:t>
            </a:r>
            <a:r>
              <a:rPr sz="1800" spc="-25" dirty="0">
                <a:latin typeface="Calibri"/>
                <a:cs typeface="Calibri"/>
              </a:rPr>
              <a:t>state</a:t>
            </a:r>
            <a:r>
              <a:rPr sz="1800" spc="475" dirty="0">
                <a:latin typeface="Calibri"/>
                <a:cs typeface="Calibri"/>
              </a:rPr>
              <a:t> </a:t>
            </a:r>
            <a:r>
              <a:rPr sz="1800" dirty="0">
                <a:latin typeface="Calibri"/>
                <a:cs typeface="Calibri"/>
              </a:rPr>
              <a:t>of</a:t>
            </a:r>
            <a:r>
              <a:rPr sz="1800" spc="484" dirty="0">
                <a:latin typeface="Calibri"/>
                <a:cs typeface="Calibri"/>
              </a:rPr>
              <a:t> </a:t>
            </a:r>
            <a:r>
              <a:rPr sz="1800" dirty="0">
                <a:latin typeface="Calibri"/>
                <a:cs typeface="Calibri"/>
              </a:rPr>
              <a:t>the</a:t>
            </a:r>
            <a:r>
              <a:rPr sz="1800" spc="480" dirty="0">
                <a:latin typeface="Calibri"/>
                <a:cs typeface="Calibri"/>
              </a:rPr>
              <a:t> </a:t>
            </a:r>
            <a:r>
              <a:rPr sz="1800" spc="-25" dirty="0">
                <a:latin typeface="Calibri"/>
                <a:cs typeface="Calibri"/>
              </a:rPr>
              <a:t>system</a:t>
            </a:r>
            <a:r>
              <a:rPr sz="1800" spc="484" dirty="0">
                <a:latin typeface="Calibri"/>
                <a:cs typeface="Calibri"/>
              </a:rPr>
              <a:t> </a:t>
            </a:r>
            <a:r>
              <a:rPr sz="1800" spc="-5" dirty="0">
                <a:latin typeface="Calibri"/>
                <a:cs typeface="Calibri"/>
              </a:rPr>
              <a:t>is</a:t>
            </a:r>
            <a:r>
              <a:rPr sz="1800" spc="475" dirty="0">
                <a:latin typeface="Calibri"/>
                <a:cs typeface="Calibri"/>
              </a:rPr>
              <a:t> </a:t>
            </a:r>
            <a:r>
              <a:rPr sz="1800" dirty="0">
                <a:latin typeface="Calibri"/>
                <a:cs typeface="Calibri"/>
              </a:rPr>
              <a:t>called</a:t>
            </a:r>
            <a:r>
              <a:rPr sz="1800" spc="495" dirty="0">
                <a:latin typeface="Calibri"/>
                <a:cs typeface="Calibri"/>
              </a:rPr>
              <a:t> </a:t>
            </a:r>
            <a:r>
              <a:rPr sz="1800" spc="-15" dirty="0">
                <a:solidFill>
                  <a:srgbClr val="FF0000"/>
                </a:solidFill>
                <a:latin typeface="Calibri"/>
                <a:cs typeface="Calibri"/>
              </a:rPr>
              <a:t>safe</a:t>
            </a:r>
            <a:r>
              <a:rPr sz="1800" spc="475" dirty="0">
                <a:solidFill>
                  <a:srgbClr val="FF0000"/>
                </a:solidFill>
                <a:latin typeface="Calibri"/>
                <a:cs typeface="Calibri"/>
              </a:rPr>
              <a:t> </a:t>
            </a:r>
            <a:r>
              <a:rPr sz="1800" spc="-5" dirty="0">
                <a:latin typeface="Calibri"/>
                <a:cs typeface="Calibri"/>
              </a:rPr>
              <a:t>if</a:t>
            </a:r>
            <a:r>
              <a:rPr sz="1800" spc="484" dirty="0">
                <a:latin typeface="Calibri"/>
                <a:cs typeface="Calibri"/>
              </a:rPr>
              <a:t> </a:t>
            </a:r>
            <a:r>
              <a:rPr sz="1800" spc="-5" dirty="0">
                <a:latin typeface="Calibri"/>
                <a:cs typeface="Calibri"/>
              </a:rPr>
              <a:t>the</a:t>
            </a:r>
            <a:r>
              <a:rPr sz="1800" spc="480" dirty="0">
                <a:latin typeface="Calibri"/>
                <a:cs typeface="Calibri"/>
              </a:rPr>
              <a:t> </a:t>
            </a:r>
            <a:r>
              <a:rPr sz="1800" spc="-20" dirty="0">
                <a:latin typeface="Calibri"/>
                <a:cs typeface="Calibri"/>
              </a:rPr>
              <a:t>system</a:t>
            </a:r>
            <a:r>
              <a:rPr sz="1800" spc="480" dirty="0">
                <a:latin typeface="Calibri"/>
                <a:cs typeface="Calibri"/>
              </a:rPr>
              <a:t> </a:t>
            </a:r>
            <a:r>
              <a:rPr sz="1800" spc="-10" dirty="0">
                <a:latin typeface="Calibri"/>
                <a:cs typeface="Calibri"/>
              </a:rPr>
              <a:t>can</a:t>
            </a:r>
            <a:r>
              <a:rPr sz="1800" spc="470" dirty="0">
                <a:latin typeface="Calibri"/>
                <a:cs typeface="Calibri"/>
              </a:rPr>
              <a:t> </a:t>
            </a:r>
            <a:r>
              <a:rPr sz="1800" spc="-10" dirty="0">
                <a:latin typeface="Calibri"/>
                <a:cs typeface="Calibri"/>
              </a:rPr>
              <a:t>allocate</a:t>
            </a:r>
            <a:r>
              <a:rPr sz="1800" spc="480" dirty="0">
                <a:latin typeface="Calibri"/>
                <a:cs typeface="Calibri"/>
              </a:rPr>
              <a:t> </a:t>
            </a:r>
            <a:r>
              <a:rPr sz="1800" spc="-5" dirty="0">
                <a:latin typeface="Calibri"/>
                <a:cs typeface="Calibri"/>
              </a:rPr>
              <a:t>all</a:t>
            </a:r>
            <a:r>
              <a:rPr sz="1800" spc="475" dirty="0">
                <a:latin typeface="Calibri"/>
                <a:cs typeface="Calibri"/>
              </a:rPr>
              <a:t> </a:t>
            </a:r>
            <a:r>
              <a:rPr sz="1800" dirty="0">
                <a:latin typeface="Calibri"/>
                <a:cs typeface="Calibri"/>
              </a:rPr>
              <a:t>the</a:t>
            </a:r>
            <a:r>
              <a:rPr sz="1800" spc="475" dirty="0">
                <a:latin typeface="Calibri"/>
                <a:cs typeface="Calibri"/>
              </a:rPr>
              <a:t> </a:t>
            </a:r>
            <a:r>
              <a:rPr sz="1800" spc="-10" dirty="0">
                <a:latin typeface="Calibri"/>
                <a:cs typeface="Calibri"/>
              </a:rPr>
              <a:t>resources</a:t>
            </a:r>
            <a:endParaRPr sz="1800">
              <a:latin typeface="Calibri"/>
              <a:cs typeface="Calibri"/>
            </a:endParaRPr>
          </a:p>
          <a:p>
            <a:pPr marL="12700">
              <a:lnSpc>
                <a:spcPct val="100000"/>
              </a:lnSpc>
              <a:spcBef>
                <a:spcPts val="5"/>
              </a:spcBef>
            </a:pPr>
            <a:r>
              <a:rPr sz="1800" spc="-20" dirty="0">
                <a:latin typeface="Calibri"/>
                <a:cs typeface="Calibri"/>
              </a:rPr>
              <a:t>requested</a:t>
            </a:r>
            <a:r>
              <a:rPr sz="1800" spc="90" dirty="0">
                <a:latin typeface="Calibri"/>
                <a:cs typeface="Calibri"/>
              </a:rPr>
              <a:t> </a:t>
            </a:r>
            <a:r>
              <a:rPr sz="1800" spc="-5" dirty="0">
                <a:latin typeface="Calibri"/>
                <a:cs typeface="Calibri"/>
              </a:rPr>
              <a:t>by</a:t>
            </a:r>
            <a:r>
              <a:rPr sz="1800" dirty="0">
                <a:latin typeface="Calibri"/>
                <a:cs typeface="Calibri"/>
              </a:rPr>
              <a:t> all</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processes</a:t>
            </a:r>
            <a:r>
              <a:rPr sz="1800" spc="50" dirty="0">
                <a:latin typeface="Calibri"/>
                <a:cs typeface="Calibri"/>
              </a:rPr>
              <a:t> </a:t>
            </a:r>
            <a:r>
              <a:rPr sz="1800" spc="-5" dirty="0">
                <a:latin typeface="Calibri"/>
                <a:cs typeface="Calibri"/>
              </a:rPr>
              <a:t>without</a:t>
            </a:r>
            <a:r>
              <a:rPr sz="1800" dirty="0">
                <a:latin typeface="Calibri"/>
                <a:cs typeface="Calibri"/>
              </a:rPr>
              <a:t> </a:t>
            </a:r>
            <a:r>
              <a:rPr sz="1800" spc="-15" dirty="0">
                <a:latin typeface="Calibri"/>
                <a:cs typeface="Calibri"/>
              </a:rPr>
              <a:t>entering</a:t>
            </a:r>
            <a:r>
              <a:rPr sz="1800" spc="9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deadlock.</a:t>
            </a:r>
            <a:endParaRPr sz="1800">
              <a:latin typeface="Calibri"/>
              <a:cs typeface="Calibri"/>
            </a:endParaRPr>
          </a:p>
          <a:p>
            <a:pPr marL="12700">
              <a:lnSpc>
                <a:spcPct val="100000"/>
              </a:lnSpc>
            </a:pPr>
            <a:r>
              <a:rPr sz="1800" dirty="0">
                <a:latin typeface="Calibri"/>
                <a:cs typeface="Calibri"/>
              </a:rPr>
              <a:t>If</a:t>
            </a:r>
            <a:r>
              <a:rPr sz="1800" spc="95" dirty="0">
                <a:latin typeface="Calibri"/>
                <a:cs typeface="Calibri"/>
              </a:rPr>
              <a:t> </a:t>
            </a:r>
            <a:r>
              <a:rPr sz="1800" spc="-5" dirty="0">
                <a:latin typeface="Calibri"/>
                <a:cs typeface="Calibri"/>
              </a:rPr>
              <a:t>the</a:t>
            </a:r>
            <a:r>
              <a:rPr sz="1800" spc="85" dirty="0">
                <a:latin typeface="Calibri"/>
                <a:cs typeface="Calibri"/>
              </a:rPr>
              <a:t> </a:t>
            </a:r>
            <a:r>
              <a:rPr sz="1800" spc="-25" dirty="0">
                <a:latin typeface="Calibri"/>
                <a:cs typeface="Calibri"/>
              </a:rPr>
              <a:t>system</a:t>
            </a:r>
            <a:r>
              <a:rPr sz="1800" spc="105" dirty="0">
                <a:latin typeface="Calibri"/>
                <a:cs typeface="Calibri"/>
              </a:rPr>
              <a:t> </a:t>
            </a:r>
            <a:r>
              <a:rPr sz="1800" spc="-5" dirty="0">
                <a:latin typeface="Calibri"/>
                <a:cs typeface="Calibri"/>
              </a:rPr>
              <a:t>cannot</a:t>
            </a:r>
            <a:r>
              <a:rPr sz="1800" spc="100" dirty="0">
                <a:latin typeface="Calibri"/>
                <a:cs typeface="Calibri"/>
              </a:rPr>
              <a:t> </a:t>
            </a:r>
            <a:r>
              <a:rPr sz="1800" spc="-5" dirty="0">
                <a:latin typeface="Calibri"/>
                <a:cs typeface="Calibri"/>
              </a:rPr>
              <a:t>fulfill</a:t>
            </a:r>
            <a:r>
              <a:rPr sz="1800" spc="90" dirty="0">
                <a:latin typeface="Calibri"/>
                <a:cs typeface="Calibri"/>
              </a:rPr>
              <a:t> </a:t>
            </a:r>
            <a:r>
              <a:rPr sz="1800" dirty="0">
                <a:latin typeface="Calibri"/>
                <a:cs typeface="Calibri"/>
              </a:rPr>
              <a:t>the</a:t>
            </a:r>
            <a:r>
              <a:rPr sz="1800" spc="90" dirty="0">
                <a:latin typeface="Calibri"/>
                <a:cs typeface="Calibri"/>
              </a:rPr>
              <a:t> </a:t>
            </a:r>
            <a:r>
              <a:rPr sz="1800" spc="-10" dirty="0">
                <a:latin typeface="Calibri"/>
                <a:cs typeface="Calibri"/>
              </a:rPr>
              <a:t>request</a:t>
            </a:r>
            <a:r>
              <a:rPr sz="1800" spc="100" dirty="0">
                <a:latin typeface="Calibri"/>
                <a:cs typeface="Calibri"/>
              </a:rPr>
              <a:t> </a:t>
            </a:r>
            <a:r>
              <a:rPr sz="1800" spc="5" dirty="0">
                <a:latin typeface="Calibri"/>
                <a:cs typeface="Calibri"/>
              </a:rPr>
              <a:t>of</a:t>
            </a:r>
            <a:r>
              <a:rPr sz="1800" spc="95" dirty="0">
                <a:latin typeface="Calibri"/>
                <a:cs typeface="Calibri"/>
              </a:rPr>
              <a:t> </a:t>
            </a:r>
            <a:r>
              <a:rPr sz="1800" dirty="0">
                <a:latin typeface="Calibri"/>
                <a:cs typeface="Calibri"/>
              </a:rPr>
              <a:t>all</a:t>
            </a:r>
            <a:r>
              <a:rPr sz="1800" spc="90" dirty="0">
                <a:latin typeface="Calibri"/>
                <a:cs typeface="Calibri"/>
              </a:rPr>
              <a:t> </a:t>
            </a:r>
            <a:r>
              <a:rPr sz="1800" spc="-10" dirty="0">
                <a:latin typeface="Calibri"/>
                <a:cs typeface="Calibri"/>
              </a:rPr>
              <a:t>processes</a:t>
            </a:r>
            <a:r>
              <a:rPr sz="1800" spc="95" dirty="0">
                <a:latin typeface="Calibri"/>
                <a:cs typeface="Calibri"/>
              </a:rPr>
              <a:t> </a:t>
            </a:r>
            <a:r>
              <a:rPr sz="1800" spc="5" dirty="0">
                <a:latin typeface="Calibri"/>
                <a:cs typeface="Calibri"/>
              </a:rPr>
              <a:t>then</a:t>
            </a:r>
            <a:r>
              <a:rPr sz="1800" spc="90" dirty="0">
                <a:latin typeface="Calibri"/>
                <a:cs typeface="Calibri"/>
              </a:rPr>
              <a:t> </a:t>
            </a:r>
            <a:r>
              <a:rPr sz="1800" dirty="0">
                <a:latin typeface="Calibri"/>
                <a:cs typeface="Calibri"/>
              </a:rPr>
              <a:t>the</a:t>
            </a:r>
            <a:r>
              <a:rPr sz="1800" spc="85" dirty="0">
                <a:latin typeface="Calibri"/>
                <a:cs typeface="Calibri"/>
              </a:rPr>
              <a:t> </a:t>
            </a:r>
            <a:r>
              <a:rPr sz="1800" spc="-20" dirty="0">
                <a:latin typeface="Calibri"/>
                <a:cs typeface="Calibri"/>
              </a:rPr>
              <a:t>state</a:t>
            </a:r>
            <a:r>
              <a:rPr sz="1800" spc="85" dirty="0">
                <a:latin typeface="Calibri"/>
                <a:cs typeface="Calibri"/>
              </a:rPr>
              <a:t> </a:t>
            </a:r>
            <a:r>
              <a:rPr sz="1800" spc="5" dirty="0">
                <a:latin typeface="Calibri"/>
                <a:cs typeface="Calibri"/>
              </a:rPr>
              <a:t>of</a:t>
            </a:r>
            <a:r>
              <a:rPr sz="1800" spc="100" dirty="0">
                <a:latin typeface="Calibri"/>
                <a:cs typeface="Calibri"/>
              </a:rPr>
              <a:t> </a:t>
            </a:r>
            <a:r>
              <a:rPr sz="1800" spc="-5" dirty="0">
                <a:latin typeface="Calibri"/>
                <a:cs typeface="Calibri"/>
              </a:rPr>
              <a:t>the</a:t>
            </a:r>
            <a:r>
              <a:rPr sz="1800" spc="90" dirty="0">
                <a:latin typeface="Calibri"/>
                <a:cs typeface="Calibri"/>
              </a:rPr>
              <a:t> </a:t>
            </a:r>
            <a:r>
              <a:rPr sz="1800" spc="-20" dirty="0">
                <a:latin typeface="Calibri"/>
                <a:cs typeface="Calibri"/>
              </a:rPr>
              <a:t>system</a:t>
            </a:r>
            <a:r>
              <a:rPr sz="1800" spc="100" dirty="0">
                <a:latin typeface="Calibri"/>
                <a:cs typeface="Calibri"/>
              </a:rPr>
              <a:t> </a:t>
            </a:r>
            <a:r>
              <a:rPr sz="1800" spc="-10" dirty="0">
                <a:latin typeface="Calibri"/>
                <a:cs typeface="Calibri"/>
              </a:rPr>
              <a:t>is</a:t>
            </a:r>
            <a:endParaRPr sz="1800">
              <a:latin typeface="Calibri"/>
              <a:cs typeface="Calibri"/>
            </a:endParaRPr>
          </a:p>
          <a:p>
            <a:pPr marL="12700">
              <a:lnSpc>
                <a:spcPct val="100000"/>
              </a:lnSpc>
            </a:pPr>
            <a:r>
              <a:rPr sz="1800" spc="-10" dirty="0">
                <a:latin typeface="Calibri"/>
                <a:cs typeface="Calibri"/>
              </a:rPr>
              <a:t>called</a:t>
            </a:r>
            <a:r>
              <a:rPr sz="1800" dirty="0">
                <a:latin typeface="Calibri"/>
                <a:cs typeface="Calibri"/>
              </a:rPr>
              <a:t> </a:t>
            </a:r>
            <a:r>
              <a:rPr sz="1800" spc="-15" dirty="0">
                <a:solidFill>
                  <a:srgbClr val="FF0000"/>
                </a:solidFill>
                <a:latin typeface="Calibri"/>
                <a:cs typeface="Calibri"/>
              </a:rPr>
              <a:t>unsafe</a:t>
            </a:r>
            <a:r>
              <a:rPr sz="1800" spc="-15" dirty="0">
                <a:latin typeface="Calibri"/>
                <a:cs typeface="Calibri"/>
              </a:rPr>
              <a:t>.</a:t>
            </a:r>
            <a:endParaRPr sz="1800">
              <a:latin typeface="Calibri"/>
              <a:cs typeface="Calibri"/>
            </a:endParaRPr>
          </a:p>
          <a:p>
            <a:pPr marL="12700">
              <a:lnSpc>
                <a:spcPct val="100000"/>
              </a:lnSpc>
            </a:pPr>
            <a:r>
              <a:rPr sz="1800" spc="-5" dirty="0">
                <a:latin typeface="Calibri"/>
                <a:cs typeface="Calibri"/>
              </a:rPr>
              <a:t>The</a:t>
            </a:r>
            <a:r>
              <a:rPr sz="1800" spc="185" dirty="0">
                <a:latin typeface="Calibri"/>
                <a:cs typeface="Calibri"/>
              </a:rPr>
              <a:t> </a:t>
            </a:r>
            <a:r>
              <a:rPr sz="1800" spc="-20" dirty="0">
                <a:latin typeface="Calibri"/>
                <a:cs typeface="Calibri"/>
              </a:rPr>
              <a:t>key</a:t>
            </a:r>
            <a:r>
              <a:rPr sz="1800" spc="195" dirty="0">
                <a:latin typeface="Calibri"/>
                <a:cs typeface="Calibri"/>
              </a:rPr>
              <a:t> </a:t>
            </a:r>
            <a:r>
              <a:rPr sz="1800" spc="5" dirty="0">
                <a:latin typeface="Calibri"/>
                <a:cs typeface="Calibri"/>
              </a:rPr>
              <a:t>of</a:t>
            </a:r>
            <a:r>
              <a:rPr sz="1800" spc="195" dirty="0">
                <a:latin typeface="Calibri"/>
                <a:cs typeface="Calibri"/>
              </a:rPr>
              <a:t> </a:t>
            </a:r>
            <a:r>
              <a:rPr sz="1800" spc="-5" dirty="0">
                <a:latin typeface="Calibri"/>
                <a:cs typeface="Calibri"/>
              </a:rPr>
              <a:t>Deadlock</a:t>
            </a:r>
            <a:r>
              <a:rPr sz="1800" spc="195" dirty="0">
                <a:latin typeface="Calibri"/>
                <a:cs typeface="Calibri"/>
              </a:rPr>
              <a:t> </a:t>
            </a:r>
            <a:r>
              <a:rPr sz="1800" spc="-10" dirty="0">
                <a:latin typeface="Calibri"/>
                <a:cs typeface="Calibri"/>
              </a:rPr>
              <a:t>avoidance</a:t>
            </a:r>
            <a:r>
              <a:rPr sz="1800" spc="215" dirty="0">
                <a:latin typeface="Calibri"/>
                <a:cs typeface="Calibri"/>
              </a:rPr>
              <a:t> </a:t>
            </a:r>
            <a:r>
              <a:rPr sz="1800" spc="-5" dirty="0">
                <a:latin typeface="Calibri"/>
                <a:cs typeface="Calibri"/>
              </a:rPr>
              <a:t>approach</a:t>
            </a:r>
            <a:r>
              <a:rPr sz="1800" spc="190" dirty="0">
                <a:latin typeface="Calibri"/>
                <a:cs typeface="Calibri"/>
              </a:rPr>
              <a:t> </a:t>
            </a:r>
            <a:r>
              <a:rPr sz="1800" spc="-5" dirty="0">
                <a:latin typeface="Calibri"/>
                <a:cs typeface="Calibri"/>
              </a:rPr>
              <a:t>is</a:t>
            </a:r>
            <a:r>
              <a:rPr sz="1800" spc="185" dirty="0">
                <a:latin typeface="Calibri"/>
                <a:cs typeface="Calibri"/>
              </a:rPr>
              <a:t> </a:t>
            </a:r>
            <a:r>
              <a:rPr sz="1800" dirty="0">
                <a:latin typeface="Calibri"/>
                <a:cs typeface="Calibri"/>
              </a:rPr>
              <a:t>when</a:t>
            </a:r>
            <a:r>
              <a:rPr sz="1800" spc="185" dirty="0">
                <a:latin typeface="Calibri"/>
                <a:cs typeface="Calibri"/>
              </a:rPr>
              <a:t> </a:t>
            </a:r>
            <a:r>
              <a:rPr sz="1800" spc="5" dirty="0">
                <a:latin typeface="Calibri"/>
                <a:cs typeface="Calibri"/>
              </a:rPr>
              <a:t>the</a:t>
            </a:r>
            <a:r>
              <a:rPr sz="1800" spc="185" dirty="0">
                <a:latin typeface="Calibri"/>
                <a:cs typeface="Calibri"/>
              </a:rPr>
              <a:t> </a:t>
            </a:r>
            <a:r>
              <a:rPr sz="1800" spc="-10" dirty="0">
                <a:latin typeface="Calibri"/>
                <a:cs typeface="Calibri"/>
              </a:rPr>
              <a:t>request</a:t>
            </a:r>
            <a:r>
              <a:rPr sz="1800" spc="180" dirty="0">
                <a:latin typeface="Calibri"/>
                <a:cs typeface="Calibri"/>
              </a:rPr>
              <a:t> </a:t>
            </a:r>
            <a:r>
              <a:rPr sz="1800" spc="-5" dirty="0">
                <a:latin typeface="Calibri"/>
                <a:cs typeface="Calibri"/>
              </a:rPr>
              <a:t>is</a:t>
            </a:r>
            <a:r>
              <a:rPr sz="1800" spc="210" dirty="0">
                <a:latin typeface="Calibri"/>
                <a:cs typeface="Calibri"/>
              </a:rPr>
              <a:t> </a:t>
            </a:r>
            <a:r>
              <a:rPr sz="1800" spc="-5" dirty="0">
                <a:latin typeface="Calibri"/>
                <a:cs typeface="Calibri"/>
              </a:rPr>
              <a:t>made</a:t>
            </a:r>
            <a:r>
              <a:rPr sz="1800" spc="180" dirty="0">
                <a:latin typeface="Calibri"/>
                <a:cs typeface="Calibri"/>
              </a:rPr>
              <a:t> </a:t>
            </a:r>
            <a:r>
              <a:rPr sz="1800" spc="-15" dirty="0">
                <a:latin typeface="Calibri"/>
                <a:cs typeface="Calibri"/>
              </a:rPr>
              <a:t>for</a:t>
            </a:r>
            <a:r>
              <a:rPr sz="1800" spc="190" dirty="0">
                <a:latin typeface="Calibri"/>
                <a:cs typeface="Calibri"/>
              </a:rPr>
              <a:t> </a:t>
            </a:r>
            <a:r>
              <a:rPr sz="1800" spc="-5" dirty="0">
                <a:latin typeface="Calibri"/>
                <a:cs typeface="Calibri"/>
              </a:rPr>
              <a:t>resources</a:t>
            </a:r>
            <a:endParaRPr sz="1800">
              <a:latin typeface="Calibri"/>
              <a:cs typeface="Calibri"/>
            </a:endParaRPr>
          </a:p>
          <a:p>
            <a:pPr marL="12700">
              <a:lnSpc>
                <a:spcPct val="100000"/>
              </a:lnSpc>
            </a:pPr>
            <a:r>
              <a:rPr sz="1800" spc="-5" dirty="0">
                <a:latin typeface="Calibri"/>
                <a:cs typeface="Calibri"/>
              </a:rPr>
              <a:t>then</a:t>
            </a:r>
            <a:r>
              <a:rPr sz="1800" spc="3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request</a:t>
            </a:r>
            <a:r>
              <a:rPr sz="1800" spc="75" dirty="0">
                <a:latin typeface="Calibri"/>
                <a:cs typeface="Calibri"/>
              </a:rPr>
              <a:t> </a:t>
            </a:r>
            <a:r>
              <a:rPr sz="1800" spc="-10" dirty="0">
                <a:latin typeface="Calibri"/>
                <a:cs typeface="Calibri"/>
              </a:rPr>
              <a:t>must</a:t>
            </a:r>
            <a:r>
              <a:rPr sz="1800" spc="60" dirty="0">
                <a:latin typeface="Calibri"/>
                <a:cs typeface="Calibri"/>
              </a:rPr>
              <a:t> </a:t>
            </a:r>
            <a:r>
              <a:rPr sz="1800" spc="-5" dirty="0">
                <a:latin typeface="Calibri"/>
                <a:cs typeface="Calibri"/>
              </a:rPr>
              <a:t>only</a:t>
            </a:r>
            <a:r>
              <a:rPr sz="1800" spc="80" dirty="0">
                <a:latin typeface="Calibri"/>
                <a:cs typeface="Calibri"/>
              </a:rPr>
              <a:t> </a:t>
            </a:r>
            <a:r>
              <a:rPr sz="1800" spc="-10" dirty="0">
                <a:latin typeface="Calibri"/>
                <a:cs typeface="Calibri"/>
              </a:rPr>
              <a:t>be</a:t>
            </a:r>
            <a:r>
              <a:rPr sz="1800" spc="65" dirty="0">
                <a:latin typeface="Calibri"/>
                <a:cs typeface="Calibri"/>
              </a:rPr>
              <a:t> </a:t>
            </a:r>
            <a:r>
              <a:rPr sz="1800" spc="-10" dirty="0">
                <a:latin typeface="Calibri"/>
                <a:cs typeface="Calibri"/>
              </a:rPr>
              <a:t>approved</a:t>
            </a:r>
            <a:r>
              <a:rPr sz="1800" spc="65" dirty="0">
                <a:latin typeface="Calibri"/>
                <a:cs typeface="Calibri"/>
              </a:rPr>
              <a:t> </a:t>
            </a:r>
            <a:r>
              <a:rPr sz="1800" spc="5" dirty="0">
                <a:latin typeface="Calibri"/>
                <a:cs typeface="Calibri"/>
              </a:rPr>
              <a:t>in</a:t>
            </a:r>
            <a:r>
              <a:rPr sz="1800" spc="40"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case</a:t>
            </a:r>
            <a:r>
              <a:rPr sz="1800" spc="65" dirty="0">
                <a:latin typeface="Calibri"/>
                <a:cs typeface="Calibri"/>
              </a:rPr>
              <a:t> </a:t>
            </a:r>
            <a:r>
              <a:rPr sz="1800" spc="-5" dirty="0">
                <a:latin typeface="Calibri"/>
                <a:cs typeface="Calibri"/>
              </a:rPr>
              <a:t>if</a:t>
            </a:r>
            <a:r>
              <a:rPr sz="1800" spc="50"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resulting</a:t>
            </a:r>
            <a:r>
              <a:rPr sz="1800" spc="75" dirty="0">
                <a:latin typeface="Calibri"/>
                <a:cs typeface="Calibri"/>
              </a:rPr>
              <a:t> </a:t>
            </a:r>
            <a:r>
              <a:rPr sz="1800" spc="-20" dirty="0">
                <a:latin typeface="Calibri"/>
                <a:cs typeface="Calibri"/>
              </a:rPr>
              <a:t>state</a:t>
            </a:r>
            <a:r>
              <a:rPr sz="1800" spc="35" dirty="0">
                <a:latin typeface="Calibri"/>
                <a:cs typeface="Calibri"/>
              </a:rPr>
              <a:t> </a:t>
            </a:r>
            <a:r>
              <a:rPr sz="1800" spc="5" dirty="0">
                <a:latin typeface="Calibri"/>
                <a:cs typeface="Calibri"/>
              </a:rPr>
              <a:t>is</a:t>
            </a:r>
            <a:r>
              <a:rPr sz="1800" spc="45" dirty="0">
                <a:latin typeface="Calibri"/>
                <a:cs typeface="Calibri"/>
              </a:rPr>
              <a:t> </a:t>
            </a:r>
            <a:r>
              <a:rPr sz="1800" spc="-5" dirty="0">
                <a:latin typeface="Calibri"/>
                <a:cs typeface="Calibri"/>
              </a:rPr>
              <a:t>also</a:t>
            </a:r>
            <a:r>
              <a:rPr sz="1800" spc="60" dirty="0">
                <a:latin typeface="Calibri"/>
                <a:cs typeface="Calibri"/>
              </a:rPr>
              <a:t> </a:t>
            </a:r>
            <a:r>
              <a:rPr sz="1800" dirty="0">
                <a:latin typeface="Calibri"/>
                <a:cs typeface="Calibri"/>
              </a:rPr>
              <a:t>a</a:t>
            </a:r>
            <a:r>
              <a:rPr sz="1800" spc="70" dirty="0">
                <a:latin typeface="Calibri"/>
                <a:cs typeface="Calibri"/>
              </a:rPr>
              <a:t> </a:t>
            </a:r>
            <a:r>
              <a:rPr sz="1800" spc="-15" dirty="0">
                <a:latin typeface="Calibri"/>
                <a:cs typeface="Calibri"/>
              </a:rPr>
              <a:t>safe</a:t>
            </a:r>
            <a:endParaRPr sz="1800">
              <a:latin typeface="Calibri"/>
              <a:cs typeface="Calibri"/>
            </a:endParaRPr>
          </a:p>
        </p:txBody>
      </p:sp>
      <p:sp>
        <p:nvSpPr>
          <p:cNvPr id="3" name="object 3"/>
          <p:cNvSpPr txBox="1"/>
          <p:nvPr/>
        </p:nvSpPr>
        <p:spPr>
          <a:xfrm>
            <a:off x="546608" y="3514090"/>
            <a:ext cx="53467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libri"/>
                <a:cs typeface="Calibri"/>
              </a:rPr>
              <a:t>s</a:t>
            </a:r>
            <a:r>
              <a:rPr sz="1800" spc="-30" dirty="0">
                <a:latin typeface="Calibri"/>
                <a:cs typeface="Calibri"/>
              </a:rPr>
              <a:t>t</a:t>
            </a:r>
            <a:r>
              <a:rPr sz="1800" spc="-25" dirty="0">
                <a:latin typeface="Calibri"/>
                <a:cs typeface="Calibri"/>
              </a:rPr>
              <a:t>a</a:t>
            </a:r>
            <a:r>
              <a:rPr sz="1800" spc="-30" dirty="0">
                <a:latin typeface="Calibri"/>
                <a:cs typeface="Calibri"/>
              </a:rPr>
              <a:t>t</a:t>
            </a:r>
            <a:r>
              <a:rPr sz="1800" spc="-10" dirty="0">
                <a:latin typeface="Calibri"/>
                <a:cs typeface="Calibri"/>
              </a:rPr>
              <a:t>e</a:t>
            </a:r>
            <a:r>
              <a:rPr sz="1800" dirty="0">
                <a:latin typeface="Calibri"/>
                <a:cs typeface="Calibri"/>
              </a:rPr>
              <a:t>.</a:t>
            </a:r>
            <a:endParaRPr sz="1800">
              <a:latin typeface="Calibri"/>
              <a:cs typeface="Calibri"/>
            </a:endParaRPr>
          </a:p>
        </p:txBody>
      </p:sp>
      <p:sp>
        <p:nvSpPr>
          <p:cNvPr id="4" name="object 4"/>
          <p:cNvSpPr txBox="1"/>
          <p:nvPr/>
        </p:nvSpPr>
        <p:spPr>
          <a:xfrm>
            <a:off x="618540" y="3664711"/>
            <a:ext cx="7765415" cy="2769870"/>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Resource</a:t>
            </a:r>
            <a:r>
              <a:rPr sz="1800" dirty="0">
                <a:solidFill>
                  <a:srgbClr val="00AF50"/>
                </a:solidFill>
                <a:latin typeface="Calibri"/>
                <a:cs typeface="Calibri"/>
              </a:rPr>
              <a:t> </a:t>
            </a:r>
            <a:r>
              <a:rPr sz="1800" spc="-10" dirty="0">
                <a:solidFill>
                  <a:srgbClr val="00AF50"/>
                </a:solidFill>
                <a:latin typeface="Calibri"/>
                <a:cs typeface="Calibri"/>
              </a:rPr>
              <a:t>Allocation</a:t>
            </a:r>
            <a:r>
              <a:rPr sz="1800" dirty="0">
                <a:solidFill>
                  <a:srgbClr val="00AF50"/>
                </a:solidFill>
                <a:latin typeface="Calibri"/>
                <a:cs typeface="Calibri"/>
              </a:rPr>
              <a:t> </a:t>
            </a:r>
            <a:r>
              <a:rPr sz="1800" spc="-15" dirty="0">
                <a:solidFill>
                  <a:srgbClr val="00AF50"/>
                </a:solidFill>
                <a:latin typeface="Calibri"/>
                <a:cs typeface="Calibri"/>
              </a:rPr>
              <a:t>Graph</a:t>
            </a:r>
            <a:endParaRPr sz="1800">
              <a:latin typeface="Calibri"/>
              <a:cs typeface="Calibri"/>
            </a:endParaRPr>
          </a:p>
          <a:p>
            <a:pPr marL="12700" marR="5080" algn="just">
              <a:lnSpc>
                <a:spcPct val="100000"/>
              </a:lnSpc>
            </a:pPr>
            <a:r>
              <a:rPr sz="1800" spc="-5" dirty="0">
                <a:latin typeface="Calibri"/>
                <a:cs typeface="Calibri"/>
              </a:rPr>
              <a:t>The</a:t>
            </a:r>
            <a:r>
              <a:rPr sz="1800" dirty="0">
                <a:latin typeface="Calibri"/>
                <a:cs typeface="Calibri"/>
              </a:rPr>
              <a:t> </a:t>
            </a:r>
            <a:r>
              <a:rPr sz="1800" spc="-5" dirty="0">
                <a:latin typeface="Calibri"/>
                <a:cs typeface="Calibri"/>
              </a:rPr>
              <a:t>resource</a:t>
            </a:r>
            <a:r>
              <a:rPr sz="1800" dirty="0">
                <a:latin typeface="Calibri"/>
                <a:cs typeface="Calibri"/>
              </a:rPr>
              <a:t> </a:t>
            </a:r>
            <a:r>
              <a:rPr sz="1800" spc="-5" dirty="0">
                <a:latin typeface="Calibri"/>
                <a:cs typeface="Calibri"/>
              </a:rPr>
              <a:t>allocation</a:t>
            </a:r>
            <a:r>
              <a:rPr sz="1800" dirty="0">
                <a:latin typeface="Calibri"/>
                <a:cs typeface="Calibri"/>
              </a:rPr>
              <a:t> </a:t>
            </a:r>
            <a:r>
              <a:rPr sz="1800" spc="-10" dirty="0">
                <a:latin typeface="Calibri"/>
                <a:cs typeface="Calibri"/>
              </a:rPr>
              <a:t>graph</a:t>
            </a:r>
            <a:r>
              <a:rPr sz="1800" spc="-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pictorial</a:t>
            </a:r>
            <a:r>
              <a:rPr sz="1800" spc="-5" dirty="0">
                <a:latin typeface="Calibri"/>
                <a:cs typeface="Calibri"/>
              </a:rPr>
              <a:t> </a:t>
            </a:r>
            <a:r>
              <a:rPr sz="1800" spc="-10" dirty="0">
                <a:latin typeface="Calibri"/>
                <a:cs typeface="Calibri"/>
              </a:rPr>
              <a:t>representation</a:t>
            </a:r>
            <a:r>
              <a:rPr sz="1800" spc="-5" dirty="0">
                <a:latin typeface="Calibri"/>
                <a:cs typeface="Calibri"/>
              </a:rPr>
              <a:t> </a:t>
            </a:r>
            <a:r>
              <a:rPr sz="1800" spc="15" dirty="0">
                <a:latin typeface="Calibri"/>
                <a:cs typeface="Calibri"/>
              </a:rPr>
              <a:t>of</a:t>
            </a:r>
            <a:r>
              <a:rPr sz="1800" spc="20" dirty="0">
                <a:latin typeface="Calibri"/>
                <a:cs typeface="Calibri"/>
              </a:rPr>
              <a:t> </a:t>
            </a:r>
            <a:r>
              <a:rPr sz="1800" dirty="0">
                <a:latin typeface="Calibri"/>
                <a:cs typeface="Calibri"/>
              </a:rPr>
              <a:t>the</a:t>
            </a:r>
            <a:r>
              <a:rPr sz="1800" spc="5" dirty="0">
                <a:latin typeface="Calibri"/>
                <a:cs typeface="Calibri"/>
              </a:rPr>
              <a:t> </a:t>
            </a:r>
            <a:r>
              <a:rPr sz="1800" spc="-20" dirty="0">
                <a:latin typeface="Calibri"/>
                <a:cs typeface="Calibri"/>
              </a:rPr>
              <a:t>state</a:t>
            </a:r>
            <a:r>
              <a:rPr sz="1800" spc="-15" dirty="0">
                <a:latin typeface="Calibri"/>
                <a:cs typeface="Calibri"/>
              </a:rPr>
              <a:t> </a:t>
            </a:r>
            <a:r>
              <a:rPr sz="1800" spc="5" dirty="0">
                <a:latin typeface="Calibri"/>
                <a:cs typeface="Calibri"/>
              </a:rPr>
              <a:t>of  </a:t>
            </a:r>
            <a:r>
              <a:rPr sz="1800" dirty="0">
                <a:latin typeface="Calibri"/>
                <a:cs typeface="Calibri"/>
              </a:rPr>
              <a:t>a </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spc="-10" dirty="0">
                <a:latin typeface="Calibri"/>
                <a:cs typeface="Calibri"/>
              </a:rPr>
              <a:t>As</a:t>
            </a:r>
            <a:r>
              <a:rPr sz="1800" spc="-5" dirty="0">
                <a:latin typeface="Calibri"/>
                <a:cs typeface="Calibri"/>
              </a:rPr>
              <a:t> its</a:t>
            </a:r>
            <a:r>
              <a:rPr sz="1800" dirty="0">
                <a:latin typeface="Calibri"/>
                <a:cs typeface="Calibri"/>
              </a:rPr>
              <a:t> </a:t>
            </a:r>
            <a:r>
              <a:rPr sz="1800" spc="-5" dirty="0">
                <a:latin typeface="Calibri"/>
                <a:cs typeface="Calibri"/>
              </a:rPr>
              <a:t>name</a:t>
            </a:r>
            <a:r>
              <a:rPr sz="1800" dirty="0">
                <a:latin typeface="Calibri"/>
                <a:cs typeface="Calibri"/>
              </a:rPr>
              <a:t> </a:t>
            </a:r>
            <a:r>
              <a:rPr sz="1800" spc="-5" dirty="0">
                <a:latin typeface="Calibri"/>
                <a:cs typeface="Calibri"/>
              </a:rPr>
              <a:t>suggests,</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resource</a:t>
            </a:r>
            <a:r>
              <a:rPr sz="1800" spc="-5" dirty="0">
                <a:latin typeface="Calibri"/>
                <a:cs typeface="Calibri"/>
              </a:rPr>
              <a:t> allocation</a:t>
            </a:r>
            <a:r>
              <a:rPr sz="1800" dirty="0">
                <a:latin typeface="Calibri"/>
                <a:cs typeface="Calibri"/>
              </a:rPr>
              <a:t> </a:t>
            </a:r>
            <a:r>
              <a:rPr sz="1800" spc="-10" dirty="0">
                <a:latin typeface="Calibri"/>
                <a:cs typeface="Calibri"/>
              </a:rPr>
              <a:t>graph</a:t>
            </a:r>
            <a:r>
              <a:rPr sz="1800" spc="-5" dirty="0">
                <a:latin typeface="Calibri"/>
                <a:cs typeface="Calibri"/>
              </a:rPr>
              <a:t> is</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complete </a:t>
            </a:r>
            <a:r>
              <a:rPr sz="1800" spc="-5" dirty="0">
                <a:latin typeface="Calibri"/>
                <a:cs typeface="Calibri"/>
              </a:rPr>
              <a:t> </a:t>
            </a:r>
            <a:r>
              <a:rPr sz="1800" spc="-10" dirty="0">
                <a:solidFill>
                  <a:srgbClr val="FF0000"/>
                </a:solidFill>
                <a:latin typeface="Calibri"/>
                <a:cs typeface="Calibri"/>
              </a:rPr>
              <a:t>information </a:t>
            </a:r>
            <a:r>
              <a:rPr sz="1800" dirty="0">
                <a:solidFill>
                  <a:srgbClr val="FF0000"/>
                </a:solidFill>
                <a:latin typeface="Calibri"/>
                <a:cs typeface="Calibri"/>
              </a:rPr>
              <a:t>about all the </a:t>
            </a:r>
            <a:r>
              <a:rPr sz="1800" spc="-10" dirty="0">
                <a:solidFill>
                  <a:srgbClr val="FF0000"/>
                </a:solidFill>
                <a:latin typeface="Calibri"/>
                <a:cs typeface="Calibri"/>
              </a:rPr>
              <a:t>processes </a:t>
            </a:r>
            <a:r>
              <a:rPr sz="1800" dirty="0">
                <a:solidFill>
                  <a:srgbClr val="FF0000"/>
                </a:solidFill>
                <a:latin typeface="Calibri"/>
                <a:cs typeface="Calibri"/>
              </a:rPr>
              <a:t>which </a:t>
            </a:r>
            <a:r>
              <a:rPr sz="1800" spc="-10" dirty="0">
                <a:solidFill>
                  <a:srgbClr val="FF0000"/>
                </a:solidFill>
                <a:latin typeface="Calibri"/>
                <a:cs typeface="Calibri"/>
              </a:rPr>
              <a:t>are</a:t>
            </a:r>
            <a:r>
              <a:rPr sz="1800" spc="385" dirty="0">
                <a:solidFill>
                  <a:srgbClr val="FF0000"/>
                </a:solidFill>
                <a:latin typeface="Calibri"/>
                <a:cs typeface="Calibri"/>
              </a:rPr>
              <a:t> </a:t>
            </a:r>
            <a:r>
              <a:rPr sz="1800" spc="-5" dirty="0">
                <a:solidFill>
                  <a:srgbClr val="FF0000"/>
                </a:solidFill>
                <a:latin typeface="Calibri"/>
                <a:cs typeface="Calibri"/>
              </a:rPr>
              <a:t>holding some </a:t>
            </a:r>
            <a:r>
              <a:rPr sz="1800" spc="-10" dirty="0">
                <a:solidFill>
                  <a:srgbClr val="FF0000"/>
                </a:solidFill>
                <a:latin typeface="Calibri"/>
                <a:cs typeface="Calibri"/>
              </a:rPr>
              <a:t>resources </a:t>
            </a:r>
            <a:r>
              <a:rPr sz="1800" spc="5" dirty="0">
                <a:solidFill>
                  <a:srgbClr val="FF0000"/>
                </a:solidFill>
                <a:latin typeface="Calibri"/>
                <a:cs typeface="Calibri"/>
              </a:rPr>
              <a:t>or </a:t>
            </a:r>
            <a:r>
              <a:rPr sz="1800" dirty="0">
                <a:solidFill>
                  <a:srgbClr val="FF0000"/>
                </a:solidFill>
                <a:latin typeface="Calibri"/>
                <a:cs typeface="Calibri"/>
              </a:rPr>
              <a:t>waiting </a:t>
            </a:r>
            <a:r>
              <a:rPr sz="1800" spc="5" dirty="0">
                <a:solidFill>
                  <a:srgbClr val="FF0000"/>
                </a:solidFill>
                <a:latin typeface="Calibri"/>
                <a:cs typeface="Calibri"/>
              </a:rPr>
              <a:t> </a:t>
            </a:r>
            <a:r>
              <a:rPr sz="1800" spc="-15" dirty="0">
                <a:solidFill>
                  <a:srgbClr val="FF0000"/>
                </a:solidFill>
                <a:latin typeface="Calibri"/>
                <a:cs typeface="Calibri"/>
              </a:rPr>
              <a:t>for</a:t>
            </a:r>
            <a:r>
              <a:rPr sz="1800" spc="-10" dirty="0">
                <a:solidFill>
                  <a:srgbClr val="FF0000"/>
                </a:solidFill>
                <a:latin typeface="Calibri"/>
                <a:cs typeface="Calibri"/>
              </a:rPr>
              <a:t> </a:t>
            </a:r>
            <a:r>
              <a:rPr sz="1800" dirty="0">
                <a:solidFill>
                  <a:srgbClr val="FF0000"/>
                </a:solidFill>
                <a:latin typeface="Calibri"/>
                <a:cs typeface="Calibri"/>
              </a:rPr>
              <a:t>some</a:t>
            </a:r>
            <a:r>
              <a:rPr sz="1800" spc="-5" dirty="0">
                <a:solidFill>
                  <a:srgbClr val="FF0000"/>
                </a:solidFill>
                <a:latin typeface="Calibri"/>
                <a:cs typeface="Calibri"/>
              </a:rPr>
              <a:t> </a:t>
            </a:r>
            <a:r>
              <a:rPr sz="1800" spc="-10" dirty="0">
                <a:solidFill>
                  <a:srgbClr val="FF0000"/>
                </a:solidFill>
                <a:latin typeface="Calibri"/>
                <a:cs typeface="Calibri"/>
              </a:rPr>
              <a:t>resources</a:t>
            </a:r>
            <a:r>
              <a:rPr sz="1800" spc="-10" dirty="0">
                <a:latin typeface="Calibri"/>
                <a:cs typeface="Calibri"/>
              </a:rPr>
              <a:t>.</a:t>
            </a:r>
            <a:endParaRPr sz="1800">
              <a:latin typeface="Calibri"/>
              <a:cs typeface="Calibri"/>
            </a:endParaRPr>
          </a:p>
          <a:p>
            <a:pPr marL="12700" algn="just">
              <a:lnSpc>
                <a:spcPct val="100000"/>
              </a:lnSpc>
              <a:spcBef>
                <a:spcPts val="5"/>
              </a:spcBef>
            </a:pPr>
            <a:r>
              <a:rPr sz="1800" dirty="0">
                <a:latin typeface="Calibri"/>
                <a:cs typeface="Calibri"/>
              </a:rPr>
              <a:t>It</a:t>
            </a:r>
            <a:r>
              <a:rPr sz="1800" spc="25" dirty="0">
                <a:latin typeface="Calibri"/>
                <a:cs typeface="Calibri"/>
              </a:rPr>
              <a:t> </a:t>
            </a:r>
            <a:r>
              <a:rPr sz="1800" spc="-5" dirty="0">
                <a:latin typeface="Calibri"/>
                <a:cs typeface="Calibri"/>
              </a:rPr>
              <a:t>also</a:t>
            </a:r>
            <a:r>
              <a:rPr sz="1800" spc="40" dirty="0">
                <a:latin typeface="Calibri"/>
                <a:cs typeface="Calibri"/>
              </a:rPr>
              <a:t> </a:t>
            </a:r>
            <a:r>
              <a:rPr sz="1800" spc="-15" dirty="0">
                <a:latin typeface="Calibri"/>
                <a:cs typeface="Calibri"/>
              </a:rPr>
              <a:t>contains</a:t>
            </a:r>
            <a:r>
              <a:rPr sz="1800" spc="2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information</a:t>
            </a:r>
            <a:r>
              <a:rPr sz="1800" spc="30" dirty="0">
                <a:latin typeface="Calibri"/>
                <a:cs typeface="Calibri"/>
              </a:rPr>
              <a:t> </a:t>
            </a:r>
            <a:r>
              <a:rPr sz="1800" spc="-5" dirty="0">
                <a:latin typeface="Calibri"/>
                <a:cs typeface="Calibri"/>
              </a:rPr>
              <a:t>about</a:t>
            </a:r>
            <a:r>
              <a:rPr sz="1800" spc="30" dirty="0">
                <a:latin typeface="Calibri"/>
                <a:cs typeface="Calibri"/>
              </a:rPr>
              <a:t> </a:t>
            </a:r>
            <a:r>
              <a:rPr sz="1800" dirty="0">
                <a:latin typeface="Calibri"/>
                <a:cs typeface="Calibri"/>
              </a:rPr>
              <a:t>all</a:t>
            </a:r>
            <a:r>
              <a:rPr sz="1800" spc="2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instances</a:t>
            </a:r>
            <a:r>
              <a:rPr sz="1800" spc="35" dirty="0">
                <a:latin typeface="Calibri"/>
                <a:cs typeface="Calibri"/>
              </a:rPr>
              <a:t> </a:t>
            </a:r>
            <a:r>
              <a:rPr sz="1800" spc="5" dirty="0">
                <a:latin typeface="Calibri"/>
                <a:cs typeface="Calibri"/>
              </a:rPr>
              <a:t>of</a:t>
            </a:r>
            <a:r>
              <a:rPr sz="1800" spc="30" dirty="0">
                <a:latin typeface="Calibri"/>
                <a:cs typeface="Calibri"/>
              </a:rPr>
              <a:t> </a:t>
            </a:r>
            <a:r>
              <a:rPr sz="1800" dirty="0">
                <a:latin typeface="Calibri"/>
                <a:cs typeface="Calibri"/>
              </a:rPr>
              <a:t>all</a:t>
            </a:r>
            <a:r>
              <a:rPr sz="1800" spc="2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resources</a:t>
            </a:r>
            <a:r>
              <a:rPr sz="1800" spc="30" dirty="0">
                <a:latin typeface="Calibri"/>
                <a:cs typeface="Calibri"/>
              </a:rPr>
              <a:t> </a:t>
            </a:r>
            <a:r>
              <a:rPr sz="1800" dirty="0">
                <a:latin typeface="Calibri"/>
                <a:cs typeface="Calibri"/>
              </a:rPr>
              <a:t>whether</a:t>
            </a:r>
            <a:endParaRPr sz="1800">
              <a:latin typeface="Calibri"/>
              <a:cs typeface="Calibri"/>
            </a:endParaRPr>
          </a:p>
          <a:p>
            <a:pPr marL="12700" algn="just">
              <a:lnSpc>
                <a:spcPct val="100000"/>
              </a:lnSpc>
            </a:pPr>
            <a:r>
              <a:rPr sz="1800" spc="-10" dirty="0">
                <a:latin typeface="Calibri"/>
                <a:cs typeface="Calibri"/>
              </a:rPr>
              <a:t>they</a:t>
            </a:r>
            <a:r>
              <a:rPr sz="1800" spc="15" dirty="0">
                <a:latin typeface="Calibri"/>
                <a:cs typeface="Calibri"/>
              </a:rPr>
              <a:t> </a:t>
            </a:r>
            <a:r>
              <a:rPr sz="1800" spc="-10" dirty="0">
                <a:latin typeface="Calibri"/>
                <a:cs typeface="Calibri"/>
              </a:rPr>
              <a:t>are available</a:t>
            </a:r>
            <a:r>
              <a:rPr sz="1800" spc="15" dirty="0">
                <a:latin typeface="Calibri"/>
                <a:cs typeface="Calibri"/>
              </a:rPr>
              <a:t> </a:t>
            </a:r>
            <a:r>
              <a:rPr sz="1800" dirty="0">
                <a:latin typeface="Calibri"/>
                <a:cs typeface="Calibri"/>
              </a:rPr>
              <a:t>or</a:t>
            </a:r>
            <a:r>
              <a:rPr sz="1800" spc="-5" dirty="0">
                <a:latin typeface="Calibri"/>
                <a:cs typeface="Calibri"/>
              </a:rPr>
              <a:t> </a:t>
            </a:r>
            <a:r>
              <a:rPr sz="1800" spc="-10" dirty="0">
                <a:latin typeface="Calibri"/>
                <a:cs typeface="Calibri"/>
              </a:rPr>
              <a:t>being</a:t>
            </a:r>
            <a:r>
              <a:rPr sz="1800" spc="65" dirty="0">
                <a:latin typeface="Calibri"/>
                <a:cs typeface="Calibri"/>
              </a:rPr>
              <a:t> </a:t>
            </a:r>
            <a:r>
              <a:rPr sz="1800" spc="-10" dirty="0">
                <a:latin typeface="Calibri"/>
                <a:cs typeface="Calibri"/>
              </a:rPr>
              <a:t>used</a:t>
            </a:r>
            <a:r>
              <a:rPr sz="1800" spc="35" dirty="0">
                <a:latin typeface="Calibri"/>
                <a:cs typeface="Calibri"/>
              </a:rPr>
              <a:t> </a:t>
            </a:r>
            <a:r>
              <a:rPr sz="1800" spc="-10" dirty="0">
                <a:latin typeface="Calibri"/>
                <a:cs typeface="Calibri"/>
              </a:rPr>
              <a:t>by</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processes.</a:t>
            </a:r>
            <a:endParaRPr sz="1800">
              <a:latin typeface="Calibri"/>
              <a:cs typeface="Calibri"/>
            </a:endParaRPr>
          </a:p>
          <a:p>
            <a:pPr marL="12700" marR="5080" algn="just">
              <a:lnSpc>
                <a:spcPct val="100000"/>
              </a:lnSpc>
            </a:pPr>
            <a:r>
              <a:rPr sz="1800" dirty="0">
                <a:latin typeface="Calibri"/>
                <a:cs typeface="Calibri"/>
              </a:rPr>
              <a:t>In</a:t>
            </a:r>
            <a:r>
              <a:rPr sz="1800" spc="5" dirty="0">
                <a:latin typeface="Calibri"/>
                <a:cs typeface="Calibri"/>
              </a:rPr>
              <a:t> </a:t>
            </a:r>
            <a:r>
              <a:rPr sz="1800" spc="-10" dirty="0">
                <a:latin typeface="Calibri"/>
                <a:cs typeface="Calibri"/>
              </a:rPr>
              <a:t>Resource</a:t>
            </a:r>
            <a:r>
              <a:rPr sz="1800" spc="-5" dirty="0">
                <a:latin typeface="Calibri"/>
                <a:cs typeface="Calibri"/>
              </a:rPr>
              <a:t> </a:t>
            </a:r>
            <a:r>
              <a:rPr sz="1800" spc="-10" dirty="0">
                <a:latin typeface="Calibri"/>
                <a:cs typeface="Calibri"/>
              </a:rPr>
              <a:t>allocation</a:t>
            </a:r>
            <a:r>
              <a:rPr sz="1800" spc="-5" dirty="0">
                <a:latin typeface="Calibri"/>
                <a:cs typeface="Calibri"/>
              </a:rPr>
              <a:t> graph,</a:t>
            </a:r>
            <a:r>
              <a:rPr sz="1800" dirty="0">
                <a:latin typeface="Calibri"/>
                <a:cs typeface="Calibri"/>
              </a:rPr>
              <a:t> the</a:t>
            </a:r>
            <a:r>
              <a:rPr sz="1800" spc="5" dirty="0">
                <a:latin typeface="Calibri"/>
                <a:cs typeface="Calibri"/>
              </a:rPr>
              <a:t> </a:t>
            </a:r>
            <a:r>
              <a:rPr sz="1800" spc="-10" dirty="0">
                <a:solidFill>
                  <a:srgbClr val="FF0000"/>
                </a:solidFill>
                <a:latin typeface="Calibri"/>
                <a:cs typeface="Calibri"/>
              </a:rPr>
              <a:t>process</a:t>
            </a:r>
            <a:r>
              <a:rPr sz="1800" spc="-5" dirty="0">
                <a:solidFill>
                  <a:srgbClr val="FF0000"/>
                </a:solidFill>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represented</a:t>
            </a:r>
            <a:r>
              <a:rPr sz="1800" spc="-5" dirty="0">
                <a:latin typeface="Calibri"/>
                <a:cs typeface="Calibri"/>
              </a:rPr>
              <a:t> by</a:t>
            </a:r>
            <a:r>
              <a:rPr sz="1800" dirty="0">
                <a:latin typeface="Calibri"/>
                <a:cs typeface="Calibri"/>
              </a:rPr>
              <a:t> a</a:t>
            </a:r>
            <a:r>
              <a:rPr sz="1800" spc="5" dirty="0">
                <a:latin typeface="Calibri"/>
                <a:cs typeface="Calibri"/>
              </a:rPr>
              <a:t> </a:t>
            </a:r>
            <a:r>
              <a:rPr sz="1800" spc="-10" dirty="0">
                <a:solidFill>
                  <a:srgbClr val="FF0000"/>
                </a:solidFill>
                <a:latin typeface="Calibri"/>
                <a:cs typeface="Calibri"/>
              </a:rPr>
              <a:t>Circle</a:t>
            </a:r>
            <a:r>
              <a:rPr sz="1800" spc="-5" dirty="0">
                <a:solidFill>
                  <a:srgbClr val="FF0000"/>
                </a:solidFill>
                <a:latin typeface="Calibri"/>
                <a:cs typeface="Calibri"/>
              </a:rPr>
              <a:t> </a:t>
            </a:r>
            <a:r>
              <a:rPr sz="1800" dirty="0">
                <a:latin typeface="Calibri"/>
                <a:cs typeface="Calibri"/>
              </a:rPr>
              <a:t>while</a:t>
            </a:r>
            <a:r>
              <a:rPr sz="1800" spc="5" dirty="0">
                <a:latin typeface="Calibri"/>
                <a:cs typeface="Calibri"/>
              </a:rPr>
              <a:t> </a:t>
            </a:r>
            <a:r>
              <a:rPr sz="1800" dirty="0">
                <a:latin typeface="Calibri"/>
                <a:cs typeface="Calibri"/>
              </a:rPr>
              <a:t>the </a:t>
            </a:r>
            <a:r>
              <a:rPr sz="1800" spc="5" dirty="0">
                <a:latin typeface="Calibri"/>
                <a:cs typeface="Calibri"/>
              </a:rPr>
              <a:t> </a:t>
            </a:r>
            <a:r>
              <a:rPr sz="1800" spc="-10" dirty="0">
                <a:solidFill>
                  <a:srgbClr val="FF0000"/>
                </a:solidFill>
                <a:latin typeface="Calibri"/>
                <a:cs typeface="Calibri"/>
              </a:rPr>
              <a:t>Resource </a:t>
            </a:r>
            <a:r>
              <a:rPr sz="1800" spc="-5" dirty="0">
                <a:latin typeface="Calibri"/>
                <a:cs typeface="Calibri"/>
              </a:rPr>
              <a:t>is </a:t>
            </a:r>
            <a:r>
              <a:rPr sz="1800" spc="-10" dirty="0">
                <a:latin typeface="Calibri"/>
                <a:cs typeface="Calibri"/>
              </a:rPr>
              <a:t>represented </a:t>
            </a:r>
            <a:r>
              <a:rPr sz="1800" spc="-5" dirty="0">
                <a:latin typeface="Calibri"/>
                <a:cs typeface="Calibri"/>
              </a:rPr>
              <a:t>by </a:t>
            </a:r>
            <a:r>
              <a:rPr sz="1800" dirty="0">
                <a:latin typeface="Calibri"/>
                <a:cs typeface="Calibri"/>
              </a:rPr>
              <a:t>a </a:t>
            </a:r>
            <a:r>
              <a:rPr sz="1800" spc="-5" dirty="0">
                <a:solidFill>
                  <a:srgbClr val="FF0000"/>
                </a:solidFill>
                <a:latin typeface="Calibri"/>
                <a:cs typeface="Calibri"/>
              </a:rPr>
              <a:t>rectangle</a:t>
            </a:r>
            <a:r>
              <a:rPr sz="1800" spc="-5" dirty="0">
                <a:latin typeface="Calibri"/>
                <a:cs typeface="Calibri"/>
              </a:rPr>
              <a:t>. </a:t>
            </a:r>
            <a:r>
              <a:rPr sz="1800" dirty="0">
                <a:latin typeface="Calibri"/>
                <a:cs typeface="Calibri"/>
              </a:rPr>
              <a:t>Let's see the types </a:t>
            </a:r>
            <a:r>
              <a:rPr sz="1800" spc="5" dirty="0">
                <a:latin typeface="Calibri"/>
                <a:cs typeface="Calibri"/>
              </a:rPr>
              <a:t>of </a:t>
            </a:r>
            <a:r>
              <a:rPr sz="1800" dirty="0">
                <a:latin typeface="Calibri"/>
                <a:cs typeface="Calibri"/>
              </a:rPr>
              <a:t>vertices and </a:t>
            </a:r>
            <a:r>
              <a:rPr sz="1800" spc="-5" dirty="0">
                <a:latin typeface="Calibri"/>
                <a:cs typeface="Calibri"/>
              </a:rPr>
              <a:t>edges in </a:t>
            </a:r>
            <a:r>
              <a:rPr sz="1800" dirty="0">
                <a:latin typeface="Calibri"/>
                <a:cs typeface="Calibri"/>
              </a:rPr>
              <a:t> </a:t>
            </a:r>
            <a:r>
              <a:rPr sz="1800" spc="-10" dirty="0">
                <a:latin typeface="Calibri"/>
                <a:cs typeface="Calibri"/>
              </a:rPr>
              <a:t>detail.</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9034"/>
            <a:ext cx="428815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rPr>
              <a:t>Advantages</a:t>
            </a:r>
            <a:r>
              <a:rPr sz="1800" spc="40" dirty="0">
                <a:solidFill>
                  <a:srgbClr val="FF0000"/>
                </a:solidFill>
              </a:rPr>
              <a:t> </a:t>
            </a:r>
            <a:r>
              <a:rPr sz="1800" spc="5" dirty="0">
                <a:solidFill>
                  <a:srgbClr val="FF0000"/>
                </a:solidFill>
              </a:rPr>
              <a:t>of</a:t>
            </a:r>
            <a:r>
              <a:rPr sz="1800" dirty="0">
                <a:solidFill>
                  <a:srgbClr val="FF0000"/>
                </a:solidFill>
              </a:rPr>
              <a:t> Time</a:t>
            </a:r>
            <a:r>
              <a:rPr sz="1800" spc="-10" dirty="0">
                <a:solidFill>
                  <a:srgbClr val="FF0000"/>
                </a:solidFill>
              </a:rPr>
              <a:t> Sharing</a:t>
            </a:r>
            <a:r>
              <a:rPr sz="1800" spc="40" dirty="0">
                <a:solidFill>
                  <a:srgbClr val="FF0000"/>
                </a:solidFill>
              </a:rPr>
              <a:t> </a:t>
            </a:r>
            <a:r>
              <a:rPr sz="1800" spc="-15" dirty="0">
                <a:solidFill>
                  <a:srgbClr val="FF0000"/>
                </a:solidFill>
              </a:rPr>
              <a:t>Operating</a:t>
            </a:r>
            <a:r>
              <a:rPr sz="1800" spc="50" dirty="0">
                <a:solidFill>
                  <a:srgbClr val="FF0000"/>
                </a:solidFill>
              </a:rPr>
              <a:t> </a:t>
            </a:r>
            <a:r>
              <a:rPr sz="1800" spc="-25" dirty="0">
                <a:solidFill>
                  <a:srgbClr val="FF0000"/>
                </a:solidFill>
              </a:rPr>
              <a:t>System</a:t>
            </a:r>
            <a:endParaRPr sz="1800"/>
          </a:p>
        </p:txBody>
      </p:sp>
      <p:sp>
        <p:nvSpPr>
          <p:cNvPr id="3" name="object 3"/>
          <p:cNvSpPr txBox="1"/>
          <p:nvPr/>
        </p:nvSpPr>
        <p:spPr>
          <a:xfrm>
            <a:off x="2386964" y="673049"/>
            <a:ext cx="6377940" cy="300355"/>
          </a:xfrm>
          <a:prstGeom prst="rect">
            <a:avLst/>
          </a:prstGeom>
        </p:spPr>
        <p:txBody>
          <a:bodyPr vert="horz" wrap="square" lIns="0" tIns="12700" rIns="0" bIns="0" rtlCol="0">
            <a:spAutoFit/>
          </a:bodyPr>
          <a:lstStyle/>
          <a:p>
            <a:pPr marL="12700">
              <a:lnSpc>
                <a:spcPct val="100000"/>
              </a:lnSpc>
              <a:spcBef>
                <a:spcPts val="100"/>
              </a:spcBef>
              <a:tabLst>
                <a:tab pos="1061085" algn="l"/>
                <a:tab pos="1859914" algn="l"/>
                <a:tab pos="2807970" algn="l"/>
                <a:tab pos="3759835" algn="l"/>
                <a:tab pos="4829810" algn="l"/>
                <a:tab pos="5332730" algn="l"/>
                <a:tab pos="6165215" algn="l"/>
              </a:tabLst>
            </a:pPr>
            <a:r>
              <a:rPr sz="1800" spc="30" dirty="0">
                <a:latin typeface="Calibri"/>
                <a:cs typeface="Calibri"/>
              </a:rPr>
              <a:t>o</a:t>
            </a:r>
            <a:r>
              <a:rPr sz="1800" spc="-15" dirty="0">
                <a:latin typeface="Calibri"/>
                <a:cs typeface="Calibri"/>
              </a:rPr>
              <a:t>p</a:t>
            </a:r>
            <a:r>
              <a:rPr sz="1800" spc="10" dirty="0">
                <a:latin typeface="Calibri"/>
                <a:cs typeface="Calibri"/>
              </a:rPr>
              <a:t>e</a:t>
            </a:r>
            <a:r>
              <a:rPr sz="1800" spc="-55" dirty="0">
                <a:latin typeface="Calibri"/>
                <a:cs typeface="Calibri"/>
              </a:rPr>
              <a:t>r</a:t>
            </a:r>
            <a:r>
              <a:rPr sz="1800" spc="-25" dirty="0">
                <a:latin typeface="Calibri"/>
                <a:cs typeface="Calibri"/>
              </a:rPr>
              <a:t>a</a:t>
            </a:r>
            <a:r>
              <a:rPr sz="1800" dirty="0">
                <a:latin typeface="Calibri"/>
                <a:cs typeface="Calibri"/>
              </a:rPr>
              <a:t>t</a:t>
            </a:r>
            <a:r>
              <a:rPr sz="1800" spc="10" dirty="0">
                <a:latin typeface="Calibri"/>
                <a:cs typeface="Calibri"/>
              </a:rPr>
              <a:t>i</a:t>
            </a:r>
            <a:r>
              <a:rPr sz="1800" spc="-15" dirty="0">
                <a:latin typeface="Calibri"/>
                <a:cs typeface="Calibri"/>
              </a:rPr>
              <a:t>n</a:t>
            </a:r>
            <a:r>
              <a:rPr sz="1800" dirty="0">
                <a:latin typeface="Calibri"/>
                <a:cs typeface="Calibri"/>
              </a:rPr>
              <a:t>g	</a:t>
            </a:r>
            <a:r>
              <a:rPr sz="1800" spc="-35" dirty="0">
                <a:latin typeface="Calibri"/>
                <a:cs typeface="Calibri"/>
              </a:rPr>
              <a:t>s</a:t>
            </a:r>
            <a:r>
              <a:rPr sz="1800" dirty="0">
                <a:latin typeface="Calibri"/>
                <a:cs typeface="Calibri"/>
              </a:rPr>
              <a:t>y</a:t>
            </a:r>
            <a:r>
              <a:rPr sz="1800" spc="-35" dirty="0">
                <a:latin typeface="Calibri"/>
                <a:cs typeface="Calibri"/>
              </a:rPr>
              <a:t>s</a:t>
            </a:r>
            <a:r>
              <a:rPr sz="1800" spc="-30" dirty="0">
                <a:latin typeface="Calibri"/>
                <a:cs typeface="Calibri"/>
              </a:rPr>
              <a:t>t</a:t>
            </a:r>
            <a:r>
              <a:rPr sz="1800" spc="-10" dirty="0">
                <a:latin typeface="Calibri"/>
                <a:cs typeface="Calibri"/>
              </a:rPr>
              <a:t>e</a:t>
            </a:r>
            <a:r>
              <a:rPr sz="1800" dirty="0">
                <a:latin typeface="Calibri"/>
                <a:cs typeface="Calibri"/>
              </a:rPr>
              <a:t>m	</a:t>
            </a:r>
            <a:r>
              <a:rPr sz="1800" spc="-15" dirty="0">
                <a:latin typeface="Calibri"/>
                <a:cs typeface="Calibri"/>
              </a:rPr>
              <a:t>p</a:t>
            </a:r>
            <a:r>
              <a:rPr sz="1800" spc="-30" dirty="0">
                <a:latin typeface="Calibri"/>
                <a:cs typeface="Calibri"/>
              </a:rPr>
              <a:t>r</a:t>
            </a:r>
            <a:r>
              <a:rPr sz="1800" spc="5" dirty="0">
                <a:latin typeface="Calibri"/>
                <a:cs typeface="Calibri"/>
              </a:rPr>
              <a:t>o</a:t>
            </a:r>
            <a:r>
              <a:rPr sz="1800" dirty="0">
                <a:latin typeface="Calibri"/>
                <a:cs typeface="Calibri"/>
              </a:rPr>
              <a:t>vi</a:t>
            </a:r>
            <a:r>
              <a:rPr sz="1800" spc="-20" dirty="0">
                <a:latin typeface="Calibri"/>
                <a:cs typeface="Calibri"/>
              </a:rPr>
              <a:t>d</a:t>
            </a:r>
            <a:r>
              <a:rPr sz="1800" spc="-10" dirty="0">
                <a:latin typeface="Calibri"/>
                <a:cs typeface="Calibri"/>
              </a:rPr>
              <a:t>e</a:t>
            </a:r>
            <a:r>
              <a:rPr sz="1800" dirty="0">
                <a:latin typeface="Calibri"/>
                <a:cs typeface="Calibri"/>
              </a:rPr>
              <a:t>s	</a:t>
            </a:r>
            <a:r>
              <a:rPr sz="1800" spc="-35" dirty="0">
                <a:latin typeface="Calibri"/>
                <a:cs typeface="Calibri"/>
              </a:rPr>
              <a:t>e</a:t>
            </a:r>
            <a:r>
              <a:rPr sz="1800" spc="-25" dirty="0">
                <a:latin typeface="Calibri"/>
                <a:cs typeface="Calibri"/>
              </a:rPr>
              <a:t>ff</a:t>
            </a:r>
            <a:r>
              <a:rPr sz="1800" spc="-10" dirty="0">
                <a:latin typeface="Calibri"/>
                <a:cs typeface="Calibri"/>
              </a:rPr>
              <a:t>e</a:t>
            </a:r>
            <a:r>
              <a:rPr sz="1800" dirty="0">
                <a:latin typeface="Calibri"/>
                <a:cs typeface="Calibri"/>
              </a:rPr>
              <a:t>ct</a:t>
            </a:r>
            <a:r>
              <a:rPr sz="1800" spc="-15" dirty="0">
                <a:latin typeface="Calibri"/>
                <a:cs typeface="Calibri"/>
              </a:rPr>
              <a:t>i</a:t>
            </a:r>
            <a:r>
              <a:rPr sz="1800" spc="-25" dirty="0">
                <a:latin typeface="Calibri"/>
                <a:cs typeface="Calibri"/>
              </a:rPr>
              <a:t>v</a:t>
            </a:r>
            <a:r>
              <a:rPr sz="1800" dirty="0">
                <a:latin typeface="Calibri"/>
                <a:cs typeface="Calibri"/>
              </a:rPr>
              <a:t>e	</a:t>
            </a:r>
            <a:r>
              <a:rPr sz="1800" spc="-15" dirty="0">
                <a:latin typeface="Calibri"/>
                <a:cs typeface="Calibri"/>
              </a:rPr>
              <a:t>u</a:t>
            </a:r>
            <a:r>
              <a:rPr sz="1800" dirty="0">
                <a:latin typeface="Calibri"/>
                <a:cs typeface="Calibri"/>
              </a:rPr>
              <a:t>t</a:t>
            </a:r>
            <a:r>
              <a:rPr sz="1800" spc="10" dirty="0">
                <a:latin typeface="Calibri"/>
                <a:cs typeface="Calibri"/>
              </a:rPr>
              <a:t>i</a:t>
            </a:r>
            <a:r>
              <a:rPr sz="1800" spc="-10" dirty="0">
                <a:latin typeface="Calibri"/>
                <a:cs typeface="Calibri"/>
              </a:rPr>
              <a:t>li</a:t>
            </a:r>
            <a:r>
              <a:rPr sz="1800" spc="-20" dirty="0">
                <a:latin typeface="Calibri"/>
                <a:cs typeface="Calibri"/>
              </a:rPr>
              <a:t>z</a:t>
            </a:r>
            <a:r>
              <a:rPr sz="1800" spc="-25" dirty="0">
                <a:latin typeface="Calibri"/>
                <a:cs typeface="Calibri"/>
              </a:rPr>
              <a:t>a</a:t>
            </a:r>
            <a:r>
              <a:rPr sz="1800" dirty="0">
                <a:latin typeface="Calibri"/>
                <a:cs typeface="Calibri"/>
              </a:rPr>
              <a:t>t</a:t>
            </a:r>
            <a:r>
              <a:rPr sz="1800" spc="-15" dirty="0">
                <a:latin typeface="Calibri"/>
                <a:cs typeface="Calibri"/>
              </a:rPr>
              <a:t>i</a:t>
            </a:r>
            <a:r>
              <a:rPr sz="1800" spc="5" dirty="0">
                <a:latin typeface="Calibri"/>
                <a:cs typeface="Calibri"/>
              </a:rPr>
              <a:t>o</a:t>
            </a:r>
            <a:r>
              <a:rPr sz="1800" dirty="0">
                <a:latin typeface="Calibri"/>
                <a:cs typeface="Calibri"/>
              </a:rPr>
              <a:t>n	a</a:t>
            </a:r>
            <a:r>
              <a:rPr sz="1800" spc="10" dirty="0">
                <a:latin typeface="Calibri"/>
                <a:cs typeface="Calibri"/>
              </a:rPr>
              <a:t>n</a:t>
            </a:r>
            <a:r>
              <a:rPr sz="1800" dirty="0">
                <a:latin typeface="Calibri"/>
                <a:cs typeface="Calibri"/>
              </a:rPr>
              <a:t>d	</a:t>
            </a:r>
            <a:r>
              <a:rPr sz="1800" spc="10" dirty="0">
                <a:latin typeface="Calibri"/>
                <a:cs typeface="Calibri"/>
              </a:rPr>
              <a:t>s</a:t>
            </a:r>
            <a:r>
              <a:rPr sz="1800" spc="-15" dirty="0">
                <a:latin typeface="Calibri"/>
                <a:cs typeface="Calibri"/>
              </a:rPr>
              <a:t>h</a:t>
            </a:r>
            <a:r>
              <a:rPr sz="1800" dirty="0">
                <a:latin typeface="Calibri"/>
                <a:cs typeface="Calibri"/>
              </a:rPr>
              <a:t>ar</a:t>
            </a:r>
            <a:r>
              <a:rPr sz="1800" spc="-15" dirty="0">
                <a:latin typeface="Calibri"/>
                <a:cs typeface="Calibri"/>
              </a:rPr>
              <a:t>i</a:t>
            </a:r>
            <a:r>
              <a:rPr sz="1800" spc="10" dirty="0">
                <a:latin typeface="Calibri"/>
                <a:cs typeface="Calibri"/>
              </a:rPr>
              <a:t>n</a:t>
            </a:r>
            <a:r>
              <a:rPr sz="1800" dirty="0">
                <a:latin typeface="Calibri"/>
                <a:cs typeface="Calibri"/>
              </a:rPr>
              <a:t>g	</a:t>
            </a:r>
            <a:r>
              <a:rPr sz="1800" spc="30" dirty="0">
                <a:latin typeface="Calibri"/>
                <a:cs typeface="Calibri"/>
              </a:rPr>
              <a:t>of</a:t>
            </a:r>
            <a:endParaRPr sz="1800">
              <a:latin typeface="Calibri"/>
              <a:cs typeface="Calibri"/>
            </a:endParaRPr>
          </a:p>
        </p:txBody>
      </p:sp>
      <p:sp>
        <p:nvSpPr>
          <p:cNvPr id="4" name="object 4"/>
          <p:cNvSpPr txBox="1"/>
          <p:nvPr/>
        </p:nvSpPr>
        <p:spPr>
          <a:xfrm>
            <a:off x="383540" y="673049"/>
            <a:ext cx="8381365" cy="3503295"/>
          </a:xfrm>
          <a:prstGeom prst="rect">
            <a:avLst/>
          </a:prstGeom>
        </p:spPr>
        <p:txBody>
          <a:bodyPr vert="horz" wrap="square" lIns="0" tIns="12700" rIns="0" bIns="0" rtlCol="0">
            <a:spAutoFit/>
          </a:bodyPr>
          <a:lstStyle/>
          <a:p>
            <a:pPr marL="194945" indent="-182880">
              <a:lnSpc>
                <a:spcPct val="100000"/>
              </a:lnSpc>
              <a:spcBef>
                <a:spcPts val="100"/>
              </a:spcBef>
              <a:buSzPct val="94444"/>
              <a:buFont typeface="Wingdings"/>
              <a:buChar char=""/>
              <a:tabLst>
                <a:tab pos="195580" algn="l"/>
                <a:tab pos="688975" algn="l"/>
              </a:tabLst>
            </a:pPr>
            <a:r>
              <a:rPr sz="1800" spc="-5" dirty="0">
                <a:latin typeface="Calibri"/>
                <a:cs typeface="Calibri"/>
              </a:rPr>
              <a:t>The	time-sharing</a:t>
            </a:r>
            <a:endParaRPr sz="1800">
              <a:latin typeface="Calibri"/>
              <a:cs typeface="Calibri"/>
            </a:endParaRPr>
          </a:p>
          <a:p>
            <a:pPr marL="12700">
              <a:lnSpc>
                <a:spcPct val="100000"/>
              </a:lnSpc>
              <a:spcBef>
                <a:spcPts val="5"/>
              </a:spcBef>
            </a:pPr>
            <a:r>
              <a:rPr sz="1800" spc="-10" dirty="0">
                <a:latin typeface="Calibri"/>
                <a:cs typeface="Calibri"/>
              </a:rPr>
              <a:t>resources.</a:t>
            </a:r>
            <a:endParaRPr sz="1800">
              <a:latin typeface="Calibri"/>
              <a:cs typeface="Calibri"/>
            </a:endParaRPr>
          </a:p>
          <a:p>
            <a:pPr marL="244475" indent="-232410">
              <a:lnSpc>
                <a:spcPct val="100000"/>
              </a:lnSpc>
              <a:buSzPct val="94444"/>
              <a:buFont typeface="Wingdings"/>
              <a:buChar char=""/>
              <a:tabLst>
                <a:tab pos="245110" algn="l"/>
              </a:tabLst>
            </a:pPr>
            <a:r>
              <a:rPr sz="1800" spc="-5" dirty="0">
                <a:latin typeface="Calibri"/>
                <a:cs typeface="Calibri"/>
              </a:rPr>
              <a:t>This</a:t>
            </a:r>
            <a:r>
              <a:rPr sz="1800" spc="10" dirty="0">
                <a:latin typeface="Calibri"/>
                <a:cs typeface="Calibri"/>
              </a:rPr>
              <a:t> </a:t>
            </a:r>
            <a:r>
              <a:rPr sz="1800" spc="-25" dirty="0">
                <a:latin typeface="Calibri"/>
                <a:cs typeface="Calibri"/>
              </a:rPr>
              <a:t>system</a:t>
            </a:r>
            <a:r>
              <a:rPr sz="1800" spc="25" dirty="0">
                <a:latin typeface="Calibri"/>
                <a:cs typeface="Calibri"/>
              </a:rPr>
              <a:t> </a:t>
            </a:r>
            <a:r>
              <a:rPr sz="1800" spc="-15" dirty="0">
                <a:latin typeface="Calibri"/>
                <a:cs typeface="Calibri"/>
              </a:rPr>
              <a:t>reduces</a:t>
            </a:r>
            <a:r>
              <a:rPr sz="1800" spc="40" dirty="0">
                <a:latin typeface="Calibri"/>
                <a:cs typeface="Calibri"/>
              </a:rPr>
              <a:t> </a:t>
            </a:r>
            <a:r>
              <a:rPr sz="1800" spc="-5" dirty="0">
                <a:latin typeface="Calibri"/>
                <a:cs typeface="Calibri"/>
              </a:rPr>
              <a:t>CPU</a:t>
            </a:r>
            <a:r>
              <a:rPr sz="1800" dirty="0">
                <a:latin typeface="Calibri"/>
                <a:cs typeface="Calibri"/>
              </a:rPr>
              <a:t> </a:t>
            </a:r>
            <a:r>
              <a:rPr sz="1800" spc="-10" dirty="0">
                <a:latin typeface="Calibri"/>
                <a:cs typeface="Calibri"/>
              </a:rPr>
              <a:t>idle</a:t>
            </a:r>
            <a:r>
              <a:rPr sz="1800" spc="4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response</a:t>
            </a:r>
            <a:r>
              <a:rPr sz="1800" spc="40" dirty="0">
                <a:latin typeface="Calibri"/>
                <a:cs typeface="Calibri"/>
              </a:rPr>
              <a:t> </a:t>
            </a:r>
            <a:r>
              <a:rPr sz="1800" spc="-5" dirty="0">
                <a:latin typeface="Calibri"/>
                <a:cs typeface="Calibri"/>
              </a:rPr>
              <a:t>time.</a:t>
            </a:r>
            <a:endParaRPr sz="1800">
              <a:latin typeface="Calibri"/>
              <a:cs typeface="Calibri"/>
            </a:endParaRPr>
          </a:p>
          <a:p>
            <a:pPr marL="12700">
              <a:lnSpc>
                <a:spcPct val="100000"/>
              </a:lnSpc>
            </a:pPr>
            <a:r>
              <a:rPr sz="1800" spc="-15" dirty="0">
                <a:solidFill>
                  <a:srgbClr val="FF0000"/>
                </a:solidFill>
                <a:latin typeface="Calibri"/>
                <a:cs typeface="Calibri"/>
              </a:rPr>
              <a:t>Disadvantages</a:t>
            </a:r>
            <a:r>
              <a:rPr sz="1800" spc="40" dirty="0">
                <a:solidFill>
                  <a:srgbClr val="FF0000"/>
                </a:solidFill>
                <a:latin typeface="Calibri"/>
                <a:cs typeface="Calibri"/>
              </a:rPr>
              <a:t> </a:t>
            </a:r>
            <a:r>
              <a:rPr sz="1800" spc="5" dirty="0">
                <a:solidFill>
                  <a:srgbClr val="FF0000"/>
                </a:solidFill>
                <a:latin typeface="Calibri"/>
                <a:cs typeface="Calibri"/>
              </a:rPr>
              <a:t>of</a:t>
            </a:r>
            <a:r>
              <a:rPr sz="1800" dirty="0">
                <a:solidFill>
                  <a:srgbClr val="FF0000"/>
                </a:solidFill>
                <a:latin typeface="Calibri"/>
                <a:cs typeface="Calibri"/>
              </a:rPr>
              <a:t> Time</a:t>
            </a:r>
            <a:r>
              <a:rPr sz="1800" spc="-5" dirty="0">
                <a:solidFill>
                  <a:srgbClr val="FF0000"/>
                </a:solidFill>
                <a:latin typeface="Calibri"/>
                <a:cs typeface="Calibri"/>
              </a:rPr>
              <a:t> </a:t>
            </a:r>
            <a:r>
              <a:rPr sz="1800" spc="-10" dirty="0">
                <a:solidFill>
                  <a:srgbClr val="FF0000"/>
                </a:solidFill>
                <a:latin typeface="Calibri"/>
                <a:cs typeface="Calibri"/>
              </a:rPr>
              <a:t>Sharing</a:t>
            </a:r>
            <a:r>
              <a:rPr sz="1800" spc="75" dirty="0">
                <a:solidFill>
                  <a:srgbClr val="FF0000"/>
                </a:solidFill>
                <a:latin typeface="Calibri"/>
                <a:cs typeface="Calibri"/>
              </a:rPr>
              <a:t> </a:t>
            </a:r>
            <a:r>
              <a:rPr sz="1800" spc="-15" dirty="0">
                <a:solidFill>
                  <a:srgbClr val="FF0000"/>
                </a:solidFill>
                <a:latin typeface="Calibri"/>
                <a:cs typeface="Calibri"/>
              </a:rPr>
              <a:t>Operating</a:t>
            </a:r>
            <a:r>
              <a:rPr sz="1800" spc="45"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244475" indent="-232410">
              <a:lnSpc>
                <a:spcPct val="100000"/>
              </a:lnSpc>
              <a:buSzPct val="94444"/>
              <a:buFont typeface="Wingdings"/>
              <a:buChar char=""/>
              <a:tabLst>
                <a:tab pos="245110" algn="l"/>
              </a:tabLst>
            </a:pPr>
            <a:r>
              <a:rPr sz="1800" spc="-20" dirty="0">
                <a:latin typeface="Calibri"/>
                <a:cs typeface="Calibri"/>
              </a:rPr>
              <a:t>Data</a:t>
            </a:r>
            <a:r>
              <a:rPr sz="1800" spc="20" dirty="0">
                <a:latin typeface="Calibri"/>
                <a:cs typeface="Calibri"/>
              </a:rPr>
              <a:t> </a:t>
            </a:r>
            <a:r>
              <a:rPr sz="1800" spc="-10" dirty="0">
                <a:latin typeface="Calibri"/>
                <a:cs typeface="Calibri"/>
              </a:rPr>
              <a:t>transmission</a:t>
            </a:r>
            <a:r>
              <a:rPr sz="1800" spc="45" dirty="0">
                <a:latin typeface="Calibri"/>
                <a:cs typeface="Calibri"/>
              </a:rPr>
              <a:t> </a:t>
            </a:r>
            <a:r>
              <a:rPr sz="1800" spc="-25" dirty="0">
                <a:latin typeface="Calibri"/>
                <a:cs typeface="Calibri"/>
              </a:rPr>
              <a:t>rates</a:t>
            </a:r>
            <a:r>
              <a:rPr sz="1800" spc="35" dirty="0">
                <a:latin typeface="Calibri"/>
                <a:cs typeface="Calibri"/>
              </a:rPr>
              <a:t> </a:t>
            </a:r>
            <a:r>
              <a:rPr sz="1800" spc="-10" dirty="0">
                <a:latin typeface="Calibri"/>
                <a:cs typeface="Calibri"/>
              </a:rPr>
              <a:t>are</a:t>
            </a:r>
            <a:r>
              <a:rPr sz="1800" spc="20" dirty="0">
                <a:latin typeface="Calibri"/>
                <a:cs typeface="Calibri"/>
              </a:rPr>
              <a:t> </a:t>
            </a:r>
            <a:r>
              <a:rPr sz="1800" spc="-10" dirty="0">
                <a:latin typeface="Calibri"/>
                <a:cs typeface="Calibri"/>
              </a:rPr>
              <a:t>very</a:t>
            </a:r>
            <a:r>
              <a:rPr sz="1800" spc="15" dirty="0">
                <a:latin typeface="Calibri"/>
                <a:cs typeface="Calibri"/>
              </a:rPr>
              <a:t> </a:t>
            </a:r>
            <a:r>
              <a:rPr sz="1800" spc="-10" dirty="0">
                <a:latin typeface="Calibri"/>
                <a:cs typeface="Calibri"/>
              </a:rPr>
              <a:t>high</a:t>
            </a:r>
            <a:r>
              <a:rPr sz="1800" spc="4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comparison</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other methods.</a:t>
            </a:r>
            <a:endParaRPr sz="1800">
              <a:latin typeface="Calibri"/>
              <a:cs typeface="Calibri"/>
            </a:endParaRPr>
          </a:p>
          <a:p>
            <a:pPr marL="244475" indent="-232410">
              <a:lnSpc>
                <a:spcPct val="100000"/>
              </a:lnSpc>
              <a:buSzPct val="94444"/>
              <a:buFont typeface="Wingdings"/>
              <a:buChar char=""/>
              <a:tabLst>
                <a:tab pos="245110" algn="l"/>
              </a:tabLst>
            </a:pPr>
            <a:r>
              <a:rPr sz="1800" spc="-5" dirty="0">
                <a:latin typeface="Calibri"/>
                <a:cs typeface="Calibri"/>
              </a:rPr>
              <a:t>Security</a:t>
            </a:r>
            <a:r>
              <a:rPr sz="1800" spc="509" dirty="0">
                <a:latin typeface="Calibri"/>
                <a:cs typeface="Calibri"/>
              </a:rPr>
              <a:t> </a:t>
            </a:r>
            <a:r>
              <a:rPr sz="1800" dirty="0">
                <a:latin typeface="Calibri"/>
                <a:cs typeface="Calibri"/>
              </a:rPr>
              <a:t>and</a:t>
            </a:r>
            <a:r>
              <a:rPr sz="1800" spc="495" dirty="0">
                <a:latin typeface="Calibri"/>
                <a:cs typeface="Calibri"/>
              </a:rPr>
              <a:t> </a:t>
            </a:r>
            <a:r>
              <a:rPr sz="1800" spc="-10" dirty="0">
                <a:latin typeface="Calibri"/>
                <a:cs typeface="Calibri"/>
              </a:rPr>
              <a:t>integrity</a:t>
            </a:r>
            <a:r>
              <a:rPr sz="1800" spc="509" dirty="0">
                <a:latin typeface="Calibri"/>
                <a:cs typeface="Calibri"/>
              </a:rPr>
              <a:t> </a:t>
            </a:r>
            <a:r>
              <a:rPr sz="1800" dirty="0">
                <a:latin typeface="Calibri"/>
                <a:cs typeface="Calibri"/>
              </a:rPr>
              <a:t>of</a:t>
            </a:r>
            <a:r>
              <a:rPr sz="1800" spc="509" dirty="0">
                <a:latin typeface="Calibri"/>
                <a:cs typeface="Calibri"/>
              </a:rPr>
              <a:t> </a:t>
            </a:r>
            <a:r>
              <a:rPr sz="1800" spc="-5" dirty="0">
                <a:latin typeface="Calibri"/>
                <a:cs typeface="Calibri"/>
              </a:rPr>
              <a:t>user</a:t>
            </a:r>
            <a:r>
              <a:rPr sz="1800" spc="530" dirty="0">
                <a:latin typeface="Calibri"/>
                <a:cs typeface="Calibri"/>
              </a:rPr>
              <a:t> </a:t>
            </a:r>
            <a:r>
              <a:rPr sz="1800" spc="-15" dirty="0">
                <a:latin typeface="Calibri"/>
                <a:cs typeface="Calibri"/>
              </a:rPr>
              <a:t>programs</a:t>
            </a:r>
            <a:r>
              <a:rPr sz="1800" spc="500" dirty="0">
                <a:latin typeface="Calibri"/>
                <a:cs typeface="Calibri"/>
              </a:rPr>
              <a:t> </a:t>
            </a:r>
            <a:r>
              <a:rPr sz="1800" dirty="0">
                <a:latin typeface="Calibri"/>
                <a:cs typeface="Calibri"/>
              </a:rPr>
              <a:t>loaded</a:t>
            </a:r>
            <a:r>
              <a:rPr sz="1800" spc="530" dirty="0">
                <a:latin typeface="Calibri"/>
                <a:cs typeface="Calibri"/>
              </a:rPr>
              <a:t> </a:t>
            </a:r>
            <a:r>
              <a:rPr sz="1800" spc="-5" dirty="0">
                <a:latin typeface="Calibri"/>
                <a:cs typeface="Calibri"/>
              </a:rPr>
              <a:t>in</a:t>
            </a:r>
            <a:r>
              <a:rPr sz="1800" spc="500" dirty="0">
                <a:latin typeface="Calibri"/>
                <a:cs typeface="Calibri"/>
              </a:rPr>
              <a:t> </a:t>
            </a:r>
            <a:r>
              <a:rPr sz="1800" dirty="0">
                <a:latin typeface="Calibri"/>
                <a:cs typeface="Calibri"/>
              </a:rPr>
              <a:t>memory</a:t>
            </a:r>
            <a:r>
              <a:rPr sz="1800" spc="509" dirty="0">
                <a:latin typeface="Calibri"/>
                <a:cs typeface="Calibri"/>
              </a:rPr>
              <a:t> </a:t>
            </a:r>
            <a:r>
              <a:rPr sz="1800" dirty="0">
                <a:latin typeface="Calibri"/>
                <a:cs typeface="Calibri"/>
              </a:rPr>
              <a:t>and</a:t>
            </a:r>
            <a:r>
              <a:rPr sz="1800" spc="520" dirty="0">
                <a:latin typeface="Calibri"/>
                <a:cs typeface="Calibri"/>
              </a:rPr>
              <a:t> </a:t>
            </a:r>
            <a:r>
              <a:rPr sz="1800" spc="-20" dirty="0">
                <a:latin typeface="Calibri"/>
                <a:cs typeface="Calibri"/>
              </a:rPr>
              <a:t>data</a:t>
            </a:r>
            <a:r>
              <a:rPr sz="1800" spc="540" dirty="0">
                <a:latin typeface="Calibri"/>
                <a:cs typeface="Calibri"/>
              </a:rPr>
              <a:t> </a:t>
            </a:r>
            <a:r>
              <a:rPr sz="1800" spc="-5" dirty="0">
                <a:latin typeface="Calibri"/>
                <a:cs typeface="Calibri"/>
              </a:rPr>
              <a:t>need</a:t>
            </a:r>
            <a:r>
              <a:rPr sz="1800" spc="525" dirty="0">
                <a:latin typeface="Calibri"/>
                <a:cs typeface="Calibri"/>
              </a:rPr>
              <a:t> </a:t>
            </a:r>
            <a:r>
              <a:rPr sz="1800" spc="-15" dirty="0">
                <a:latin typeface="Calibri"/>
                <a:cs typeface="Calibri"/>
              </a:rPr>
              <a:t>to</a:t>
            </a:r>
            <a:r>
              <a:rPr sz="1800" spc="515" dirty="0">
                <a:latin typeface="Calibri"/>
                <a:cs typeface="Calibri"/>
              </a:rPr>
              <a:t> </a:t>
            </a:r>
            <a:r>
              <a:rPr sz="1800" spc="-15" dirty="0">
                <a:latin typeface="Calibri"/>
                <a:cs typeface="Calibri"/>
              </a:rPr>
              <a:t>be</a:t>
            </a:r>
            <a:endParaRPr sz="1800">
              <a:latin typeface="Calibri"/>
              <a:cs typeface="Calibri"/>
            </a:endParaRPr>
          </a:p>
          <a:p>
            <a:pPr marL="12700">
              <a:lnSpc>
                <a:spcPct val="100000"/>
              </a:lnSpc>
              <a:spcBef>
                <a:spcPts val="5"/>
              </a:spcBef>
            </a:pPr>
            <a:r>
              <a:rPr sz="1800" spc="-10" dirty="0">
                <a:latin typeface="Calibri"/>
                <a:cs typeface="Calibri"/>
              </a:rPr>
              <a:t>maintained</a:t>
            </a:r>
            <a:r>
              <a:rPr sz="1800" spc="45" dirty="0">
                <a:latin typeface="Calibri"/>
                <a:cs typeface="Calibri"/>
              </a:rPr>
              <a:t> </a:t>
            </a:r>
            <a:r>
              <a:rPr sz="1800" dirty="0">
                <a:latin typeface="Calibri"/>
                <a:cs typeface="Calibri"/>
              </a:rPr>
              <a:t>as</a:t>
            </a:r>
            <a:r>
              <a:rPr sz="1800" spc="-10" dirty="0">
                <a:latin typeface="Calibri"/>
                <a:cs typeface="Calibri"/>
              </a:rPr>
              <a:t> many</a:t>
            </a:r>
            <a:r>
              <a:rPr sz="1800" dirty="0">
                <a:latin typeface="Calibri"/>
                <a:cs typeface="Calibri"/>
              </a:rPr>
              <a:t> </a:t>
            </a:r>
            <a:r>
              <a:rPr sz="1800" spc="-15" dirty="0">
                <a:latin typeface="Calibri"/>
                <a:cs typeface="Calibri"/>
              </a:rPr>
              <a:t>users</a:t>
            </a:r>
            <a:r>
              <a:rPr sz="1800" spc="40" dirty="0">
                <a:latin typeface="Calibri"/>
                <a:cs typeface="Calibri"/>
              </a:rPr>
              <a:t> </a:t>
            </a:r>
            <a:r>
              <a:rPr sz="1800" spc="-5" dirty="0">
                <a:latin typeface="Calibri"/>
                <a:cs typeface="Calibri"/>
              </a:rPr>
              <a:t>access the</a:t>
            </a:r>
            <a:r>
              <a:rPr sz="1800" spc="15" dirty="0">
                <a:latin typeface="Calibri"/>
                <a:cs typeface="Calibri"/>
              </a:rPr>
              <a:t> </a:t>
            </a:r>
            <a:r>
              <a:rPr sz="1800" spc="-20" dirty="0">
                <a:latin typeface="Calibri"/>
                <a:cs typeface="Calibri"/>
              </a:rPr>
              <a:t>system</a:t>
            </a:r>
            <a:r>
              <a:rPr sz="1800" spc="40" dirty="0">
                <a:latin typeface="Calibri"/>
                <a:cs typeface="Calibri"/>
              </a:rPr>
              <a:t> </a:t>
            </a:r>
            <a:r>
              <a:rPr sz="1800" spc="-15" dirty="0">
                <a:latin typeface="Calibri"/>
                <a:cs typeface="Calibri"/>
              </a:rPr>
              <a:t>at</a:t>
            </a:r>
            <a:r>
              <a:rPr sz="1800" spc="-5" dirty="0">
                <a:latin typeface="Calibri"/>
                <a:cs typeface="Calibri"/>
              </a:rPr>
              <a:t> the</a:t>
            </a:r>
            <a:r>
              <a:rPr sz="1800" spc="10" dirty="0">
                <a:latin typeface="Calibri"/>
                <a:cs typeface="Calibri"/>
              </a:rPr>
              <a:t> </a:t>
            </a:r>
            <a:r>
              <a:rPr sz="1800" spc="-5" dirty="0">
                <a:latin typeface="Calibri"/>
                <a:cs typeface="Calibri"/>
              </a:rPr>
              <a:t>same</a:t>
            </a:r>
            <a:r>
              <a:rPr sz="1800" spc="20" dirty="0">
                <a:latin typeface="Calibri"/>
                <a:cs typeface="Calibri"/>
              </a:rPr>
              <a:t> </a:t>
            </a:r>
            <a:r>
              <a:rPr sz="1800" spc="-5" dirty="0">
                <a:latin typeface="Calibri"/>
                <a:cs typeface="Calibri"/>
              </a:rPr>
              <a:t>time.</a:t>
            </a:r>
            <a:endParaRPr sz="1800">
              <a:latin typeface="Calibri"/>
              <a:cs typeface="Calibri"/>
            </a:endParaRPr>
          </a:p>
          <a:p>
            <a:pPr marL="165100" algn="just">
              <a:lnSpc>
                <a:spcPct val="100000"/>
              </a:lnSpc>
              <a:spcBef>
                <a:spcPts val="725"/>
              </a:spcBef>
            </a:pPr>
            <a:r>
              <a:rPr sz="1600" spc="-10" dirty="0">
                <a:solidFill>
                  <a:srgbClr val="00AF50"/>
                </a:solidFill>
                <a:latin typeface="Calibri"/>
                <a:cs typeface="Calibri"/>
              </a:rPr>
              <a:t>Distributed</a:t>
            </a:r>
            <a:r>
              <a:rPr sz="1600" spc="5" dirty="0">
                <a:solidFill>
                  <a:srgbClr val="00AF50"/>
                </a:solidFill>
                <a:latin typeface="Calibri"/>
                <a:cs typeface="Calibri"/>
              </a:rPr>
              <a:t> </a:t>
            </a:r>
            <a:r>
              <a:rPr sz="1600" spc="-10" dirty="0">
                <a:solidFill>
                  <a:srgbClr val="00AF50"/>
                </a:solidFill>
                <a:latin typeface="Calibri"/>
                <a:cs typeface="Calibri"/>
              </a:rPr>
              <a:t>Operating</a:t>
            </a:r>
            <a:r>
              <a:rPr sz="1600" spc="5" dirty="0">
                <a:solidFill>
                  <a:srgbClr val="00AF50"/>
                </a:solidFill>
                <a:latin typeface="Calibri"/>
                <a:cs typeface="Calibri"/>
              </a:rPr>
              <a:t> </a:t>
            </a:r>
            <a:r>
              <a:rPr sz="1600" spc="-20" dirty="0">
                <a:solidFill>
                  <a:srgbClr val="00AF50"/>
                </a:solidFill>
                <a:latin typeface="Calibri"/>
                <a:cs typeface="Calibri"/>
              </a:rPr>
              <a:t>System</a:t>
            </a:r>
            <a:endParaRPr sz="1600">
              <a:latin typeface="Calibri"/>
              <a:cs typeface="Calibri"/>
            </a:endParaRPr>
          </a:p>
          <a:p>
            <a:pPr marL="165100" marR="5080" algn="just">
              <a:lnSpc>
                <a:spcPct val="100000"/>
              </a:lnSpc>
              <a:spcBef>
                <a:spcPts val="5"/>
              </a:spcBef>
            </a:pPr>
            <a:r>
              <a:rPr sz="1600" dirty="0">
                <a:latin typeface="Calibri"/>
                <a:cs typeface="Calibri"/>
              </a:rPr>
              <a:t>The </a:t>
            </a:r>
            <a:r>
              <a:rPr sz="1600" spc="-10" dirty="0">
                <a:latin typeface="Calibri"/>
                <a:cs typeface="Calibri"/>
              </a:rPr>
              <a:t>Distributed Operating </a:t>
            </a:r>
            <a:r>
              <a:rPr sz="1600" spc="-20" dirty="0">
                <a:latin typeface="Calibri"/>
                <a:cs typeface="Calibri"/>
              </a:rPr>
              <a:t>system </a:t>
            </a:r>
            <a:r>
              <a:rPr sz="1600" spc="-5" dirty="0">
                <a:latin typeface="Calibri"/>
                <a:cs typeface="Calibri"/>
              </a:rPr>
              <a:t>is not </a:t>
            </a:r>
            <a:r>
              <a:rPr sz="1600" spc="-10" dirty="0">
                <a:latin typeface="Calibri"/>
                <a:cs typeface="Calibri"/>
              </a:rPr>
              <a:t>installed </a:t>
            </a:r>
            <a:r>
              <a:rPr sz="1600" spc="-5" dirty="0">
                <a:latin typeface="Calibri"/>
                <a:cs typeface="Calibri"/>
              </a:rPr>
              <a:t>on </a:t>
            </a:r>
            <a:r>
              <a:rPr sz="1600" dirty="0">
                <a:latin typeface="Calibri"/>
                <a:cs typeface="Calibri"/>
              </a:rPr>
              <a:t>a </a:t>
            </a:r>
            <a:r>
              <a:rPr sz="1600" spc="-5" dirty="0">
                <a:latin typeface="Calibri"/>
                <a:cs typeface="Calibri"/>
              </a:rPr>
              <a:t>single </a:t>
            </a:r>
            <a:r>
              <a:rPr sz="1600" dirty="0">
                <a:latin typeface="Calibri"/>
                <a:cs typeface="Calibri"/>
              </a:rPr>
              <a:t>machine, </a:t>
            </a:r>
            <a:r>
              <a:rPr sz="1600" spc="-5" dirty="0">
                <a:latin typeface="Calibri"/>
                <a:cs typeface="Calibri"/>
              </a:rPr>
              <a:t>it is </a:t>
            </a:r>
            <a:r>
              <a:rPr sz="1600" spc="-10" dirty="0">
                <a:latin typeface="Calibri"/>
                <a:cs typeface="Calibri"/>
              </a:rPr>
              <a:t>divided </a:t>
            </a:r>
            <a:r>
              <a:rPr sz="1600" spc="-15" dirty="0">
                <a:latin typeface="Calibri"/>
                <a:cs typeface="Calibri"/>
              </a:rPr>
              <a:t>into </a:t>
            </a:r>
            <a:r>
              <a:rPr sz="1600" spc="-5" dirty="0">
                <a:latin typeface="Calibri"/>
                <a:cs typeface="Calibri"/>
              </a:rPr>
              <a:t>parts, </a:t>
            </a:r>
            <a:r>
              <a:rPr sz="1600" dirty="0">
                <a:latin typeface="Calibri"/>
                <a:cs typeface="Calibri"/>
              </a:rPr>
              <a:t>and </a:t>
            </a:r>
            <a:r>
              <a:rPr sz="1600" spc="5" dirty="0">
                <a:latin typeface="Calibri"/>
                <a:cs typeface="Calibri"/>
              </a:rPr>
              <a:t> </a:t>
            </a:r>
            <a:r>
              <a:rPr sz="1600" spc="-5" dirty="0">
                <a:latin typeface="Calibri"/>
                <a:cs typeface="Calibri"/>
              </a:rPr>
              <a:t>these parts are </a:t>
            </a:r>
            <a:r>
              <a:rPr sz="1600" dirty="0">
                <a:latin typeface="Calibri"/>
                <a:cs typeface="Calibri"/>
              </a:rPr>
              <a:t>loaded </a:t>
            </a:r>
            <a:r>
              <a:rPr sz="1600" spc="-5" dirty="0">
                <a:latin typeface="Calibri"/>
                <a:cs typeface="Calibri"/>
              </a:rPr>
              <a:t>on </a:t>
            </a:r>
            <a:r>
              <a:rPr sz="1600" spc="-15" dirty="0">
                <a:latin typeface="Calibri"/>
                <a:cs typeface="Calibri"/>
              </a:rPr>
              <a:t>different </a:t>
            </a:r>
            <a:r>
              <a:rPr sz="1600" dirty="0">
                <a:latin typeface="Calibri"/>
                <a:cs typeface="Calibri"/>
              </a:rPr>
              <a:t>machines. A </a:t>
            </a:r>
            <a:r>
              <a:rPr sz="1600" spc="-5" dirty="0">
                <a:latin typeface="Calibri"/>
                <a:cs typeface="Calibri"/>
              </a:rPr>
              <a:t>part </a:t>
            </a:r>
            <a:r>
              <a:rPr sz="1600" spc="10" dirty="0">
                <a:latin typeface="Calibri"/>
                <a:cs typeface="Calibri"/>
              </a:rPr>
              <a:t>of </a:t>
            </a:r>
            <a:r>
              <a:rPr sz="1600" spc="-5" dirty="0">
                <a:latin typeface="Calibri"/>
                <a:cs typeface="Calibri"/>
              </a:rPr>
              <a:t>the </a:t>
            </a:r>
            <a:r>
              <a:rPr sz="1600" spc="-10" dirty="0">
                <a:latin typeface="Calibri"/>
                <a:cs typeface="Calibri"/>
              </a:rPr>
              <a:t>distributed Operating </a:t>
            </a:r>
            <a:r>
              <a:rPr sz="1600" spc="-20" dirty="0">
                <a:latin typeface="Calibri"/>
                <a:cs typeface="Calibri"/>
              </a:rPr>
              <a:t>system </a:t>
            </a:r>
            <a:r>
              <a:rPr sz="1600" spc="-5" dirty="0">
                <a:latin typeface="Calibri"/>
                <a:cs typeface="Calibri"/>
              </a:rPr>
              <a:t>is </a:t>
            </a:r>
            <a:r>
              <a:rPr sz="1600" spc="-10" dirty="0">
                <a:latin typeface="Calibri"/>
                <a:cs typeface="Calibri"/>
              </a:rPr>
              <a:t>installed </a:t>
            </a:r>
            <a:r>
              <a:rPr sz="1600" spc="-5" dirty="0">
                <a:latin typeface="Calibri"/>
                <a:cs typeface="Calibri"/>
              </a:rPr>
              <a:t> on each </a:t>
            </a:r>
            <a:r>
              <a:rPr sz="1600" dirty="0">
                <a:latin typeface="Calibri"/>
                <a:cs typeface="Calibri"/>
              </a:rPr>
              <a:t>machine </a:t>
            </a:r>
            <a:r>
              <a:rPr sz="1600" spc="-15" dirty="0">
                <a:latin typeface="Calibri"/>
                <a:cs typeface="Calibri"/>
              </a:rPr>
              <a:t>to make </a:t>
            </a:r>
            <a:r>
              <a:rPr sz="1600" spc="-10" dirty="0">
                <a:latin typeface="Calibri"/>
                <a:cs typeface="Calibri"/>
              </a:rPr>
              <a:t>their communication </a:t>
            </a:r>
            <a:r>
              <a:rPr sz="1600" spc="-5" dirty="0">
                <a:latin typeface="Calibri"/>
                <a:cs typeface="Calibri"/>
              </a:rPr>
              <a:t>possible. </a:t>
            </a:r>
            <a:r>
              <a:rPr sz="1600" spc="-10" dirty="0">
                <a:latin typeface="Calibri"/>
                <a:cs typeface="Calibri"/>
              </a:rPr>
              <a:t>Distributed Operating </a:t>
            </a:r>
            <a:r>
              <a:rPr sz="1600" spc="-15" dirty="0">
                <a:latin typeface="Calibri"/>
                <a:cs typeface="Calibri"/>
              </a:rPr>
              <a:t>systems </a:t>
            </a:r>
            <a:r>
              <a:rPr sz="1600" spc="-10" dirty="0">
                <a:latin typeface="Calibri"/>
                <a:cs typeface="Calibri"/>
              </a:rPr>
              <a:t>are </a:t>
            </a:r>
            <a:r>
              <a:rPr sz="1600" dirty="0">
                <a:latin typeface="Calibri"/>
                <a:cs typeface="Calibri"/>
              </a:rPr>
              <a:t>much </a:t>
            </a:r>
            <a:r>
              <a:rPr sz="1600" spc="5" dirty="0">
                <a:latin typeface="Calibri"/>
                <a:cs typeface="Calibri"/>
              </a:rPr>
              <a:t> </a:t>
            </a:r>
            <a:r>
              <a:rPr sz="1600" spc="-10" dirty="0">
                <a:latin typeface="Calibri"/>
                <a:cs typeface="Calibri"/>
              </a:rPr>
              <a:t>more complex, large, </a:t>
            </a:r>
            <a:r>
              <a:rPr sz="1600" dirty="0">
                <a:latin typeface="Calibri"/>
                <a:cs typeface="Calibri"/>
              </a:rPr>
              <a:t>and </a:t>
            </a:r>
            <a:r>
              <a:rPr sz="1600" spc="-10" dirty="0">
                <a:latin typeface="Calibri"/>
                <a:cs typeface="Calibri"/>
              </a:rPr>
              <a:t>sophisticated </a:t>
            </a:r>
            <a:r>
              <a:rPr sz="1600" spc="-5" dirty="0">
                <a:latin typeface="Calibri"/>
                <a:cs typeface="Calibri"/>
              </a:rPr>
              <a:t>than Network </a:t>
            </a:r>
            <a:r>
              <a:rPr sz="1600" spc="-10" dirty="0">
                <a:latin typeface="Calibri"/>
                <a:cs typeface="Calibri"/>
              </a:rPr>
              <a:t>operating </a:t>
            </a:r>
            <a:r>
              <a:rPr sz="1600" spc="-15" dirty="0">
                <a:latin typeface="Calibri"/>
                <a:cs typeface="Calibri"/>
              </a:rPr>
              <a:t>systems </a:t>
            </a:r>
            <a:r>
              <a:rPr sz="1600" spc="-10" dirty="0">
                <a:latin typeface="Calibri"/>
                <a:cs typeface="Calibri"/>
              </a:rPr>
              <a:t>because they </a:t>
            </a:r>
            <a:r>
              <a:rPr sz="1600" spc="-5" dirty="0">
                <a:latin typeface="Calibri"/>
                <a:cs typeface="Calibri"/>
              </a:rPr>
              <a:t>also </a:t>
            </a:r>
            <a:r>
              <a:rPr sz="1600" spc="-10" dirty="0">
                <a:latin typeface="Calibri"/>
                <a:cs typeface="Calibri"/>
              </a:rPr>
              <a:t>have </a:t>
            </a:r>
            <a:r>
              <a:rPr sz="1600" spc="-15" dirty="0">
                <a:latin typeface="Calibri"/>
                <a:cs typeface="Calibri"/>
              </a:rPr>
              <a:t>to </a:t>
            </a:r>
            <a:r>
              <a:rPr sz="1600" spc="-10" dirty="0">
                <a:latin typeface="Calibri"/>
                <a:cs typeface="Calibri"/>
              </a:rPr>
              <a:t> </a:t>
            </a:r>
            <a:r>
              <a:rPr sz="1600" spc="-25" dirty="0">
                <a:latin typeface="Calibri"/>
                <a:cs typeface="Calibri"/>
              </a:rPr>
              <a:t>take</a:t>
            </a:r>
            <a:r>
              <a:rPr sz="1600" spc="10" dirty="0">
                <a:latin typeface="Calibri"/>
                <a:cs typeface="Calibri"/>
              </a:rPr>
              <a:t> </a:t>
            </a:r>
            <a:r>
              <a:rPr sz="1600" spc="-15" dirty="0">
                <a:latin typeface="Calibri"/>
                <a:cs typeface="Calibri"/>
              </a:rPr>
              <a:t>care</a:t>
            </a:r>
            <a:r>
              <a:rPr sz="1600" spc="15" dirty="0">
                <a:latin typeface="Calibri"/>
                <a:cs typeface="Calibri"/>
              </a:rPr>
              <a:t> </a:t>
            </a:r>
            <a:r>
              <a:rPr sz="1600" spc="-5" dirty="0">
                <a:latin typeface="Calibri"/>
                <a:cs typeface="Calibri"/>
              </a:rPr>
              <a:t>of</a:t>
            </a:r>
            <a:r>
              <a:rPr sz="1600" spc="10" dirty="0">
                <a:latin typeface="Calibri"/>
                <a:cs typeface="Calibri"/>
              </a:rPr>
              <a:t> </a:t>
            </a:r>
            <a:r>
              <a:rPr sz="1600" spc="-10" dirty="0">
                <a:latin typeface="Calibri"/>
                <a:cs typeface="Calibri"/>
              </a:rPr>
              <a:t>varying</a:t>
            </a:r>
            <a:r>
              <a:rPr sz="1600" spc="5" dirty="0">
                <a:latin typeface="Calibri"/>
                <a:cs typeface="Calibri"/>
              </a:rPr>
              <a:t> </a:t>
            </a:r>
            <a:r>
              <a:rPr sz="1600" spc="-10" dirty="0">
                <a:latin typeface="Calibri"/>
                <a:cs typeface="Calibri"/>
              </a:rPr>
              <a:t>networking</a:t>
            </a:r>
            <a:r>
              <a:rPr sz="1600" spc="30" dirty="0">
                <a:latin typeface="Calibri"/>
                <a:cs typeface="Calibri"/>
              </a:rPr>
              <a:t> </a:t>
            </a:r>
            <a:r>
              <a:rPr sz="1600" spc="-15" dirty="0">
                <a:latin typeface="Calibri"/>
                <a:cs typeface="Calibri"/>
              </a:rPr>
              <a:t>protocols.</a:t>
            </a:r>
            <a:endParaRPr sz="1600">
              <a:latin typeface="Calibri"/>
              <a:cs typeface="Calibri"/>
            </a:endParaRPr>
          </a:p>
        </p:txBody>
      </p:sp>
      <p:pic>
        <p:nvPicPr>
          <p:cNvPr id="5" name="object 5"/>
          <p:cNvPicPr/>
          <p:nvPr/>
        </p:nvPicPr>
        <p:blipFill>
          <a:blip r:embed="rId2" cstate="print"/>
          <a:stretch>
            <a:fillRect/>
          </a:stretch>
        </p:blipFill>
        <p:spPr>
          <a:xfrm>
            <a:off x="3430270" y="4394557"/>
            <a:ext cx="3750945" cy="2304446"/>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91639" y="838200"/>
            <a:ext cx="5971032" cy="3284988"/>
          </a:xfrm>
          <a:prstGeom prst="rect">
            <a:avLst/>
          </a:prstGeom>
        </p:spPr>
      </p:pic>
      <p:sp>
        <p:nvSpPr>
          <p:cNvPr id="3" name="object 3"/>
          <p:cNvSpPr txBox="1"/>
          <p:nvPr/>
        </p:nvSpPr>
        <p:spPr>
          <a:xfrm>
            <a:off x="474370" y="4457192"/>
            <a:ext cx="7907655" cy="1397635"/>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rPr>
              <a:t>Vertices</a:t>
            </a:r>
            <a:r>
              <a:rPr sz="1800" spc="-10" dirty="0">
                <a:latin typeface="Calibri"/>
                <a:cs typeface="Calibri"/>
              </a:rPr>
              <a:t> </a:t>
            </a:r>
            <a:r>
              <a:rPr sz="1800" dirty="0">
                <a:latin typeface="Calibri"/>
                <a:cs typeface="Calibri"/>
              </a:rPr>
              <a:t>are</a:t>
            </a:r>
            <a:r>
              <a:rPr sz="1800" spc="5" dirty="0">
                <a:latin typeface="Calibri"/>
                <a:cs typeface="Calibri"/>
              </a:rPr>
              <a:t> </a:t>
            </a:r>
            <a:r>
              <a:rPr sz="1800" dirty="0">
                <a:latin typeface="Calibri"/>
                <a:cs typeface="Calibri"/>
              </a:rPr>
              <a:t>mainly</a:t>
            </a:r>
            <a:r>
              <a:rPr sz="1800" spc="5" dirty="0">
                <a:latin typeface="Calibri"/>
                <a:cs typeface="Calibri"/>
              </a:rPr>
              <a:t> of</a:t>
            </a:r>
            <a:r>
              <a:rPr sz="1800" spc="10" dirty="0">
                <a:latin typeface="Calibri"/>
                <a:cs typeface="Calibri"/>
              </a:rPr>
              <a:t> </a:t>
            </a:r>
            <a:r>
              <a:rPr sz="1800" spc="-10" dirty="0">
                <a:latin typeface="Calibri"/>
                <a:cs typeface="Calibri"/>
              </a:rPr>
              <a:t>two</a:t>
            </a:r>
            <a:r>
              <a:rPr sz="1800" spc="-5" dirty="0">
                <a:latin typeface="Calibri"/>
                <a:cs typeface="Calibri"/>
              </a:rPr>
              <a:t> types,</a:t>
            </a:r>
            <a:r>
              <a:rPr sz="1800" dirty="0">
                <a:latin typeface="Calibri"/>
                <a:cs typeface="Calibri"/>
              </a:rPr>
              <a:t> </a:t>
            </a:r>
            <a:r>
              <a:rPr sz="1800" spc="-10" dirty="0">
                <a:latin typeface="Calibri"/>
                <a:cs typeface="Calibri"/>
              </a:rPr>
              <a:t>Resource</a:t>
            </a:r>
            <a:r>
              <a:rPr sz="1800" spc="-5" dirty="0">
                <a:latin typeface="Calibri"/>
                <a:cs typeface="Calibri"/>
              </a:rPr>
              <a:t> </a:t>
            </a:r>
            <a:r>
              <a:rPr sz="1800" dirty="0">
                <a:latin typeface="Calibri"/>
                <a:cs typeface="Calibri"/>
              </a:rPr>
              <a:t>and</a:t>
            </a:r>
            <a:r>
              <a:rPr sz="1800" spc="5" dirty="0">
                <a:latin typeface="Calibri"/>
                <a:cs typeface="Calibri"/>
              </a:rPr>
              <a:t> </a:t>
            </a:r>
            <a:r>
              <a:rPr sz="1800" spc="-10" dirty="0">
                <a:latin typeface="Calibri"/>
                <a:cs typeface="Calibri"/>
              </a:rPr>
              <a:t>process.</a:t>
            </a:r>
            <a:r>
              <a:rPr sz="1800" spc="-5" dirty="0">
                <a:latin typeface="Calibri"/>
                <a:cs typeface="Calibri"/>
              </a:rPr>
              <a:t> Each</a:t>
            </a:r>
            <a:r>
              <a:rPr sz="1800" dirty="0">
                <a:latin typeface="Calibri"/>
                <a:cs typeface="Calibri"/>
              </a:rPr>
              <a:t> </a:t>
            </a:r>
            <a:r>
              <a:rPr sz="1800" spc="5" dirty="0">
                <a:latin typeface="Calibri"/>
                <a:cs typeface="Calibri"/>
              </a:rPr>
              <a:t>of</a:t>
            </a:r>
            <a:r>
              <a:rPr sz="1800" spc="10" dirty="0">
                <a:latin typeface="Calibri"/>
                <a:cs typeface="Calibri"/>
              </a:rPr>
              <a:t> </a:t>
            </a:r>
            <a:r>
              <a:rPr sz="1800" spc="-10" dirty="0">
                <a:latin typeface="Calibri"/>
                <a:cs typeface="Calibri"/>
              </a:rPr>
              <a:t>them</a:t>
            </a:r>
            <a:r>
              <a:rPr sz="1800" spc="-5" dirty="0">
                <a:latin typeface="Calibri"/>
                <a:cs typeface="Calibri"/>
              </a:rPr>
              <a:t> will</a:t>
            </a:r>
            <a:r>
              <a:rPr sz="1800" dirty="0">
                <a:latin typeface="Calibri"/>
                <a:cs typeface="Calibri"/>
              </a:rPr>
              <a:t> </a:t>
            </a:r>
            <a:r>
              <a:rPr sz="1800" spc="-10" dirty="0">
                <a:latin typeface="Calibri"/>
                <a:cs typeface="Calibri"/>
              </a:rPr>
              <a:t>be </a:t>
            </a:r>
            <a:r>
              <a:rPr sz="1800" spc="-5" dirty="0">
                <a:latin typeface="Calibri"/>
                <a:cs typeface="Calibri"/>
              </a:rPr>
              <a:t> </a:t>
            </a:r>
            <a:r>
              <a:rPr sz="1800" spc="-10" dirty="0">
                <a:latin typeface="Calibri"/>
                <a:cs typeface="Calibri"/>
              </a:rPr>
              <a:t>represented</a:t>
            </a:r>
            <a:r>
              <a:rPr sz="1800" spc="-5" dirty="0">
                <a:latin typeface="Calibri"/>
                <a:cs typeface="Calibri"/>
              </a:rPr>
              <a:t> by</a:t>
            </a:r>
            <a:r>
              <a:rPr sz="1800" dirty="0">
                <a:latin typeface="Calibri"/>
                <a:cs typeface="Calibri"/>
              </a:rPr>
              <a:t> a</a:t>
            </a:r>
            <a:r>
              <a:rPr sz="1800" spc="5" dirty="0">
                <a:latin typeface="Calibri"/>
                <a:cs typeface="Calibri"/>
              </a:rPr>
              <a:t> </a:t>
            </a:r>
            <a:r>
              <a:rPr sz="1800" spc="-15" dirty="0">
                <a:latin typeface="Calibri"/>
                <a:cs typeface="Calibri"/>
              </a:rPr>
              <a:t>different</a:t>
            </a:r>
            <a:r>
              <a:rPr sz="1800" spc="-10" dirty="0">
                <a:latin typeface="Calibri"/>
                <a:cs typeface="Calibri"/>
              </a:rPr>
              <a:t> </a:t>
            </a:r>
            <a:r>
              <a:rPr sz="1800" dirty="0">
                <a:latin typeface="Calibri"/>
                <a:cs typeface="Calibri"/>
              </a:rPr>
              <a:t>shape.</a:t>
            </a:r>
            <a:r>
              <a:rPr sz="1800" spc="5" dirty="0">
                <a:latin typeface="Calibri"/>
                <a:cs typeface="Calibri"/>
              </a:rPr>
              <a:t> </a:t>
            </a:r>
            <a:r>
              <a:rPr sz="1800" spc="-10" dirty="0">
                <a:latin typeface="Calibri"/>
                <a:cs typeface="Calibri"/>
              </a:rPr>
              <a:t>Circle</a:t>
            </a:r>
            <a:r>
              <a:rPr sz="1800" spc="-5" dirty="0">
                <a:latin typeface="Calibri"/>
                <a:cs typeface="Calibri"/>
              </a:rPr>
              <a:t> represents</a:t>
            </a:r>
            <a:r>
              <a:rPr sz="1800" dirty="0">
                <a:latin typeface="Calibri"/>
                <a:cs typeface="Calibri"/>
              </a:rPr>
              <a:t> </a:t>
            </a:r>
            <a:r>
              <a:rPr sz="1800" spc="-5" dirty="0">
                <a:latin typeface="Calibri"/>
                <a:cs typeface="Calibri"/>
              </a:rPr>
              <a:t>process</a:t>
            </a:r>
            <a:r>
              <a:rPr sz="1800" dirty="0">
                <a:latin typeface="Calibri"/>
                <a:cs typeface="Calibri"/>
              </a:rPr>
              <a:t> </a:t>
            </a:r>
            <a:r>
              <a:rPr sz="1800" spc="-5" dirty="0">
                <a:latin typeface="Calibri"/>
                <a:cs typeface="Calibri"/>
              </a:rPr>
              <a:t>while</a:t>
            </a:r>
            <a:r>
              <a:rPr sz="1800" spc="400" dirty="0">
                <a:latin typeface="Calibri"/>
                <a:cs typeface="Calibri"/>
              </a:rPr>
              <a:t> </a:t>
            </a:r>
            <a:r>
              <a:rPr sz="1800" spc="-10" dirty="0">
                <a:latin typeface="Calibri"/>
                <a:cs typeface="Calibri"/>
              </a:rPr>
              <a:t>rectangle </a:t>
            </a:r>
            <a:r>
              <a:rPr sz="1800" spc="-5" dirty="0">
                <a:latin typeface="Calibri"/>
                <a:cs typeface="Calibri"/>
              </a:rPr>
              <a:t> </a:t>
            </a:r>
            <a:r>
              <a:rPr sz="1800" spc="-15" dirty="0">
                <a:latin typeface="Calibri"/>
                <a:cs typeface="Calibri"/>
              </a:rPr>
              <a:t>represents</a:t>
            </a:r>
            <a:r>
              <a:rPr sz="1800" spc="80" dirty="0">
                <a:latin typeface="Calibri"/>
                <a:cs typeface="Calibri"/>
              </a:rPr>
              <a:t> </a:t>
            </a:r>
            <a:r>
              <a:rPr sz="1800" spc="-10" dirty="0">
                <a:latin typeface="Calibri"/>
                <a:cs typeface="Calibri"/>
              </a:rPr>
              <a:t>resource.</a:t>
            </a:r>
            <a:endParaRPr sz="1800">
              <a:latin typeface="Calibri"/>
              <a:cs typeface="Calibri"/>
            </a:endParaRPr>
          </a:p>
          <a:p>
            <a:pPr marL="12700" algn="just">
              <a:lnSpc>
                <a:spcPct val="100000"/>
              </a:lnSpc>
            </a:pPr>
            <a:r>
              <a:rPr sz="1800" dirty="0">
                <a:latin typeface="Calibri"/>
                <a:cs typeface="Calibri"/>
              </a:rPr>
              <a:t>A</a:t>
            </a:r>
            <a:r>
              <a:rPr sz="1800" spc="35" dirty="0">
                <a:latin typeface="Calibri"/>
                <a:cs typeface="Calibri"/>
              </a:rPr>
              <a:t> </a:t>
            </a:r>
            <a:r>
              <a:rPr sz="1800" spc="-5" dirty="0">
                <a:latin typeface="Calibri"/>
                <a:cs typeface="Calibri"/>
              </a:rPr>
              <a:t>resource</a:t>
            </a:r>
            <a:r>
              <a:rPr sz="1800" spc="55" dirty="0">
                <a:latin typeface="Calibri"/>
                <a:cs typeface="Calibri"/>
              </a:rPr>
              <a:t> </a:t>
            </a:r>
            <a:r>
              <a:rPr sz="1800" spc="-5" dirty="0">
                <a:latin typeface="Calibri"/>
                <a:cs typeface="Calibri"/>
              </a:rPr>
              <a:t>can</a:t>
            </a:r>
            <a:r>
              <a:rPr sz="1800" spc="90" dirty="0">
                <a:latin typeface="Calibri"/>
                <a:cs typeface="Calibri"/>
              </a:rPr>
              <a:t> </a:t>
            </a:r>
            <a:r>
              <a:rPr sz="1800" spc="-15" dirty="0">
                <a:latin typeface="Calibri"/>
                <a:cs typeface="Calibri"/>
              </a:rPr>
              <a:t>have</a:t>
            </a:r>
            <a:r>
              <a:rPr sz="1800" spc="40" dirty="0">
                <a:latin typeface="Calibri"/>
                <a:cs typeface="Calibri"/>
              </a:rPr>
              <a:t> </a:t>
            </a:r>
            <a:r>
              <a:rPr sz="1800" dirty="0">
                <a:latin typeface="Calibri"/>
                <a:cs typeface="Calibri"/>
              </a:rPr>
              <a:t>more</a:t>
            </a:r>
            <a:r>
              <a:rPr sz="1800" spc="35" dirty="0">
                <a:latin typeface="Calibri"/>
                <a:cs typeface="Calibri"/>
              </a:rPr>
              <a:t> </a:t>
            </a:r>
            <a:r>
              <a:rPr sz="1800" dirty="0">
                <a:latin typeface="Calibri"/>
                <a:cs typeface="Calibri"/>
              </a:rPr>
              <a:t>than</a:t>
            </a:r>
            <a:r>
              <a:rPr sz="1800" spc="70" dirty="0">
                <a:latin typeface="Calibri"/>
                <a:cs typeface="Calibri"/>
              </a:rPr>
              <a:t> </a:t>
            </a:r>
            <a:r>
              <a:rPr sz="1800" spc="5" dirty="0">
                <a:latin typeface="Calibri"/>
                <a:cs typeface="Calibri"/>
              </a:rPr>
              <a:t>one</a:t>
            </a:r>
            <a:r>
              <a:rPr sz="1800" spc="65" dirty="0">
                <a:latin typeface="Calibri"/>
                <a:cs typeface="Calibri"/>
              </a:rPr>
              <a:t> </a:t>
            </a:r>
            <a:r>
              <a:rPr sz="1800" spc="-10" dirty="0">
                <a:latin typeface="Calibri"/>
                <a:cs typeface="Calibri"/>
              </a:rPr>
              <a:t>instance.</a:t>
            </a:r>
            <a:r>
              <a:rPr sz="1800" spc="50" dirty="0">
                <a:latin typeface="Calibri"/>
                <a:cs typeface="Calibri"/>
              </a:rPr>
              <a:t> </a:t>
            </a:r>
            <a:r>
              <a:rPr sz="1800" spc="-5" dirty="0">
                <a:latin typeface="Calibri"/>
                <a:cs typeface="Calibri"/>
              </a:rPr>
              <a:t>Each</a:t>
            </a:r>
            <a:r>
              <a:rPr sz="1800" spc="45" dirty="0">
                <a:latin typeface="Calibri"/>
                <a:cs typeface="Calibri"/>
              </a:rPr>
              <a:t> </a:t>
            </a:r>
            <a:r>
              <a:rPr sz="1800" spc="-10" dirty="0">
                <a:latin typeface="Calibri"/>
                <a:cs typeface="Calibri"/>
              </a:rPr>
              <a:t>instance</a:t>
            </a:r>
            <a:r>
              <a:rPr sz="1800" spc="70" dirty="0">
                <a:latin typeface="Calibri"/>
                <a:cs typeface="Calibri"/>
              </a:rPr>
              <a:t> </a:t>
            </a:r>
            <a:r>
              <a:rPr sz="1800" spc="-5" dirty="0">
                <a:latin typeface="Calibri"/>
                <a:cs typeface="Calibri"/>
              </a:rPr>
              <a:t>will</a:t>
            </a:r>
            <a:r>
              <a:rPr sz="1800" spc="65" dirty="0">
                <a:latin typeface="Calibri"/>
                <a:cs typeface="Calibri"/>
              </a:rPr>
              <a:t> </a:t>
            </a:r>
            <a:r>
              <a:rPr sz="1800" spc="5" dirty="0">
                <a:latin typeface="Calibri"/>
                <a:cs typeface="Calibri"/>
              </a:rPr>
              <a:t>be</a:t>
            </a:r>
            <a:r>
              <a:rPr sz="1800" spc="45" dirty="0">
                <a:latin typeface="Calibri"/>
                <a:cs typeface="Calibri"/>
              </a:rPr>
              <a:t> </a:t>
            </a:r>
            <a:r>
              <a:rPr sz="1800" spc="-5" dirty="0">
                <a:latin typeface="Calibri"/>
                <a:cs typeface="Calibri"/>
              </a:rPr>
              <a:t>represented</a:t>
            </a:r>
            <a:r>
              <a:rPr sz="1800" spc="55" dirty="0">
                <a:latin typeface="Calibri"/>
                <a:cs typeface="Calibri"/>
              </a:rPr>
              <a:t> </a:t>
            </a:r>
            <a:r>
              <a:rPr sz="1800" spc="-5" dirty="0">
                <a:latin typeface="Calibri"/>
                <a:cs typeface="Calibri"/>
              </a:rPr>
              <a:t>by</a:t>
            </a:r>
            <a:r>
              <a:rPr sz="1800" spc="50" dirty="0">
                <a:latin typeface="Calibri"/>
                <a:cs typeface="Calibri"/>
              </a:rPr>
              <a:t> </a:t>
            </a:r>
            <a:r>
              <a:rPr sz="1800" dirty="0">
                <a:latin typeface="Calibri"/>
                <a:cs typeface="Calibri"/>
              </a:rPr>
              <a:t>a</a:t>
            </a:r>
            <a:endParaRPr sz="1800">
              <a:latin typeface="Calibri"/>
              <a:cs typeface="Calibri"/>
            </a:endParaRPr>
          </a:p>
          <a:p>
            <a:pPr marL="12700" algn="just">
              <a:lnSpc>
                <a:spcPct val="100000"/>
              </a:lnSpc>
            </a:pPr>
            <a:r>
              <a:rPr sz="1800" spc="-5" dirty="0">
                <a:latin typeface="Calibri"/>
                <a:cs typeface="Calibri"/>
              </a:rPr>
              <a:t>dot</a:t>
            </a:r>
            <a:r>
              <a:rPr sz="1800" spc="-20" dirty="0">
                <a:latin typeface="Calibri"/>
                <a:cs typeface="Calibri"/>
              </a:rPr>
              <a:t> </a:t>
            </a:r>
            <a:r>
              <a:rPr sz="1800" spc="-10" dirty="0">
                <a:latin typeface="Calibri"/>
                <a:cs typeface="Calibri"/>
              </a:rPr>
              <a:t>inside</a:t>
            </a:r>
            <a:r>
              <a:rPr sz="1800" spc="45" dirty="0">
                <a:latin typeface="Calibri"/>
                <a:cs typeface="Calibri"/>
              </a:rPr>
              <a:t> </a:t>
            </a:r>
            <a:r>
              <a:rPr sz="1800" spc="-5" dirty="0">
                <a:latin typeface="Calibri"/>
                <a:cs typeface="Calibri"/>
              </a:rPr>
              <a:t>the </a:t>
            </a:r>
            <a:r>
              <a:rPr sz="1800" spc="-10" dirty="0">
                <a:latin typeface="Calibri"/>
                <a:cs typeface="Calibri"/>
              </a:rPr>
              <a:t>rectangle.</a:t>
            </a:r>
            <a:endParaRPr sz="1800">
              <a:latin typeface="Calibri"/>
              <a:cs typeface="Calibri"/>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4560" y="332231"/>
            <a:ext cx="4602480" cy="2877311"/>
          </a:xfrm>
          <a:prstGeom prst="rect">
            <a:avLst/>
          </a:prstGeom>
        </p:spPr>
      </p:pic>
      <p:sp>
        <p:nvSpPr>
          <p:cNvPr id="3" name="object 3"/>
          <p:cNvSpPr txBox="1"/>
          <p:nvPr/>
        </p:nvSpPr>
        <p:spPr>
          <a:xfrm>
            <a:off x="834644" y="3880866"/>
            <a:ext cx="7691755" cy="1946275"/>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rPr>
              <a:t>Edges</a:t>
            </a:r>
            <a:r>
              <a:rPr sz="1800" spc="-10" dirty="0">
                <a:latin typeface="Calibri"/>
                <a:cs typeface="Calibri"/>
              </a:rPr>
              <a:t> </a:t>
            </a:r>
            <a:r>
              <a:rPr sz="1800" spc="-5" dirty="0">
                <a:latin typeface="Calibri"/>
                <a:cs typeface="Calibri"/>
              </a:rPr>
              <a:t>in</a:t>
            </a:r>
            <a:r>
              <a:rPr sz="1800" dirty="0">
                <a:latin typeface="Calibri"/>
                <a:cs typeface="Calibri"/>
              </a:rPr>
              <a:t> </a:t>
            </a:r>
            <a:r>
              <a:rPr sz="1800" spc="-10" dirty="0">
                <a:latin typeface="Calibri"/>
                <a:cs typeface="Calibri"/>
              </a:rPr>
              <a:t>RAG</a:t>
            </a:r>
            <a:r>
              <a:rPr sz="1800" spc="-5" dirty="0">
                <a:latin typeface="Calibri"/>
                <a:cs typeface="Calibri"/>
              </a:rPr>
              <a:t> </a:t>
            </a:r>
            <a:r>
              <a:rPr sz="1800" spc="-10" dirty="0">
                <a:latin typeface="Calibri"/>
                <a:cs typeface="Calibri"/>
              </a:rPr>
              <a:t>are</a:t>
            </a:r>
            <a:r>
              <a:rPr sz="1800" spc="-5" dirty="0">
                <a:latin typeface="Calibri"/>
                <a:cs typeface="Calibri"/>
              </a:rPr>
              <a:t> </a:t>
            </a:r>
            <a:r>
              <a:rPr sz="1800" dirty="0">
                <a:latin typeface="Calibri"/>
                <a:cs typeface="Calibri"/>
              </a:rPr>
              <a:t>also</a:t>
            </a:r>
            <a:r>
              <a:rPr sz="1800" spc="5" dirty="0">
                <a:latin typeface="Calibri"/>
                <a:cs typeface="Calibri"/>
              </a:rPr>
              <a:t> of</a:t>
            </a:r>
            <a:r>
              <a:rPr sz="1800" spc="10" dirty="0">
                <a:latin typeface="Calibri"/>
                <a:cs typeface="Calibri"/>
              </a:rPr>
              <a:t> </a:t>
            </a:r>
            <a:r>
              <a:rPr sz="1800" spc="-10" dirty="0">
                <a:latin typeface="Calibri"/>
                <a:cs typeface="Calibri"/>
              </a:rPr>
              <a:t>two</a:t>
            </a:r>
            <a:r>
              <a:rPr sz="1800" spc="-5" dirty="0">
                <a:latin typeface="Calibri"/>
                <a:cs typeface="Calibri"/>
              </a:rPr>
              <a:t> </a:t>
            </a:r>
            <a:r>
              <a:rPr sz="1800" spc="-10" dirty="0">
                <a:latin typeface="Calibri"/>
                <a:cs typeface="Calibri"/>
              </a:rPr>
              <a:t>types,</a:t>
            </a:r>
            <a:r>
              <a:rPr sz="1800" spc="-5" dirty="0">
                <a:latin typeface="Calibri"/>
                <a:cs typeface="Calibri"/>
              </a:rPr>
              <a:t> </a:t>
            </a:r>
            <a:r>
              <a:rPr sz="1800" spc="5" dirty="0">
                <a:latin typeface="Calibri"/>
                <a:cs typeface="Calibri"/>
              </a:rPr>
              <a:t>one</a:t>
            </a:r>
            <a:r>
              <a:rPr sz="1800" spc="10" dirty="0">
                <a:latin typeface="Calibri"/>
                <a:cs typeface="Calibri"/>
              </a:rPr>
              <a:t> </a:t>
            </a:r>
            <a:r>
              <a:rPr sz="1800" spc="-10" dirty="0">
                <a:latin typeface="Calibri"/>
                <a:cs typeface="Calibri"/>
              </a:rPr>
              <a:t>represents</a:t>
            </a:r>
            <a:r>
              <a:rPr sz="1800" spc="-5" dirty="0">
                <a:latin typeface="Calibri"/>
                <a:cs typeface="Calibri"/>
              </a:rPr>
              <a:t> </a:t>
            </a:r>
            <a:r>
              <a:rPr sz="1800" spc="-5" dirty="0">
                <a:solidFill>
                  <a:srgbClr val="FF0000"/>
                </a:solidFill>
                <a:latin typeface="Calibri"/>
                <a:cs typeface="Calibri"/>
              </a:rPr>
              <a:t>assignment</a:t>
            </a:r>
            <a:r>
              <a:rPr sz="1800" dirty="0">
                <a:solidFill>
                  <a:srgbClr val="FF0000"/>
                </a:solidFill>
                <a:latin typeface="Calibri"/>
                <a:cs typeface="Calibri"/>
              </a:rPr>
              <a:t> </a:t>
            </a:r>
            <a:r>
              <a:rPr sz="1800" spc="5" dirty="0">
                <a:latin typeface="Calibri"/>
                <a:cs typeface="Calibri"/>
              </a:rPr>
              <a:t>and</a:t>
            </a:r>
            <a:r>
              <a:rPr sz="1800" spc="10" dirty="0">
                <a:latin typeface="Calibri"/>
                <a:cs typeface="Calibri"/>
              </a:rPr>
              <a:t> </a:t>
            </a:r>
            <a:r>
              <a:rPr sz="1800" dirty="0">
                <a:latin typeface="Calibri"/>
                <a:cs typeface="Calibri"/>
              </a:rPr>
              <a:t>other </a:t>
            </a:r>
            <a:r>
              <a:rPr sz="1800" spc="5" dirty="0">
                <a:latin typeface="Calibri"/>
                <a:cs typeface="Calibri"/>
              </a:rPr>
              <a:t> </a:t>
            </a:r>
            <a:r>
              <a:rPr sz="1800" spc="-10" dirty="0">
                <a:latin typeface="Calibri"/>
                <a:cs typeface="Calibri"/>
              </a:rPr>
              <a:t>represents </a:t>
            </a:r>
            <a:r>
              <a:rPr sz="1800" dirty="0">
                <a:latin typeface="Calibri"/>
                <a:cs typeface="Calibri"/>
              </a:rPr>
              <a:t>the </a:t>
            </a:r>
            <a:r>
              <a:rPr sz="1800" spc="-10" dirty="0">
                <a:solidFill>
                  <a:srgbClr val="FF0000"/>
                </a:solidFill>
                <a:latin typeface="Calibri"/>
                <a:cs typeface="Calibri"/>
              </a:rPr>
              <a:t>wait </a:t>
            </a:r>
            <a:r>
              <a:rPr sz="1800" dirty="0">
                <a:solidFill>
                  <a:srgbClr val="FF0000"/>
                </a:solidFill>
                <a:latin typeface="Calibri"/>
                <a:cs typeface="Calibri"/>
              </a:rPr>
              <a:t>of a </a:t>
            </a:r>
            <a:r>
              <a:rPr sz="1800" spc="-10" dirty="0">
                <a:solidFill>
                  <a:srgbClr val="FF0000"/>
                </a:solidFill>
                <a:latin typeface="Calibri"/>
                <a:cs typeface="Calibri"/>
              </a:rPr>
              <a:t>process </a:t>
            </a:r>
            <a:r>
              <a:rPr sz="1800" spc="-15" dirty="0">
                <a:solidFill>
                  <a:srgbClr val="FF0000"/>
                </a:solidFill>
                <a:latin typeface="Calibri"/>
                <a:cs typeface="Calibri"/>
              </a:rPr>
              <a:t>for </a:t>
            </a:r>
            <a:r>
              <a:rPr sz="1800" dirty="0">
                <a:solidFill>
                  <a:srgbClr val="FF0000"/>
                </a:solidFill>
                <a:latin typeface="Calibri"/>
                <a:cs typeface="Calibri"/>
              </a:rPr>
              <a:t>a </a:t>
            </a:r>
            <a:r>
              <a:rPr sz="1800" spc="-10" dirty="0">
                <a:solidFill>
                  <a:srgbClr val="FF0000"/>
                </a:solidFill>
                <a:latin typeface="Calibri"/>
                <a:cs typeface="Calibri"/>
              </a:rPr>
              <a:t>resource</a:t>
            </a:r>
            <a:r>
              <a:rPr sz="1800" spc="-10" dirty="0">
                <a:latin typeface="Calibri"/>
                <a:cs typeface="Calibri"/>
              </a:rPr>
              <a:t>. </a:t>
            </a:r>
            <a:r>
              <a:rPr sz="1800" spc="-5" dirty="0">
                <a:latin typeface="Calibri"/>
                <a:cs typeface="Calibri"/>
              </a:rPr>
              <a:t>The above </a:t>
            </a:r>
            <a:r>
              <a:rPr sz="1800" dirty="0">
                <a:latin typeface="Calibri"/>
                <a:cs typeface="Calibri"/>
              </a:rPr>
              <a:t>image </a:t>
            </a:r>
            <a:r>
              <a:rPr sz="1800" spc="-10" dirty="0">
                <a:latin typeface="Calibri"/>
                <a:cs typeface="Calibri"/>
              </a:rPr>
              <a:t>shows </a:t>
            </a:r>
            <a:r>
              <a:rPr sz="1800" spc="-5" dirty="0">
                <a:latin typeface="Calibri"/>
                <a:cs typeface="Calibri"/>
              </a:rPr>
              <a:t>each </a:t>
            </a:r>
            <a:r>
              <a:rPr sz="1800" spc="5" dirty="0">
                <a:latin typeface="Calibri"/>
                <a:cs typeface="Calibri"/>
              </a:rPr>
              <a:t>of </a:t>
            </a:r>
            <a:r>
              <a:rPr sz="1800" spc="10" dirty="0">
                <a:latin typeface="Calibri"/>
                <a:cs typeface="Calibri"/>
              </a:rPr>
              <a:t> </a:t>
            </a:r>
            <a:r>
              <a:rPr sz="1800" spc="-5" dirty="0">
                <a:latin typeface="Calibri"/>
                <a:cs typeface="Calibri"/>
              </a:rPr>
              <a:t>them.</a:t>
            </a:r>
            <a:endParaRPr sz="1800">
              <a:latin typeface="Calibri"/>
              <a:cs typeface="Calibri"/>
            </a:endParaRPr>
          </a:p>
          <a:p>
            <a:pPr marL="12700" algn="just">
              <a:lnSpc>
                <a:spcPct val="100000"/>
              </a:lnSpc>
            </a:pPr>
            <a:r>
              <a:rPr sz="1800" dirty="0">
                <a:latin typeface="Calibri"/>
                <a:cs typeface="Calibri"/>
              </a:rPr>
              <a:t>A</a:t>
            </a:r>
            <a:r>
              <a:rPr sz="1800" spc="60" dirty="0">
                <a:latin typeface="Calibri"/>
                <a:cs typeface="Calibri"/>
              </a:rPr>
              <a:t> </a:t>
            </a:r>
            <a:r>
              <a:rPr sz="1800" spc="-10" dirty="0">
                <a:solidFill>
                  <a:srgbClr val="FF0000"/>
                </a:solidFill>
                <a:latin typeface="Calibri"/>
                <a:cs typeface="Calibri"/>
              </a:rPr>
              <a:t>resource</a:t>
            </a:r>
            <a:r>
              <a:rPr sz="1800" spc="70" dirty="0">
                <a:solidFill>
                  <a:srgbClr val="FF0000"/>
                </a:solidFill>
                <a:latin typeface="Calibri"/>
                <a:cs typeface="Calibri"/>
              </a:rPr>
              <a:t> </a:t>
            </a:r>
            <a:r>
              <a:rPr sz="1800" spc="5" dirty="0">
                <a:solidFill>
                  <a:srgbClr val="FF0000"/>
                </a:solidFill>
                <a:latin typeface="Calibri"/>
                <a:cs typeface="Calibri"/>
              </a:rPr>
              <a:t>is</a:t>
            </a:r>
            <a:r>
              <a:rPr sz="1800" spc="65" dirty="0">
                <a:solidFill>
                  <a:srgbClr val="FF0000"/>
                </a:solidFill>
                <a:latin typeface="Calibri"/>
                <a:cs typeface="Calibri"/>
              </a:rPr>
              <a:t> </a:t>
            </a:r>
            <a:r>
              <a:rPr sz="1800" spc="-5" dirty="0">
                <a:solidFill>
                  <a:srgbClr val="FF0000"/>
                </a:solidFill>
                <a:latin typeface="Calibri"/>
                <a:cs typeface="Calibri"/>
              </a:rPr>
              <a:t>shown</a:t>
            </a:r>
            <a:r>
              <a:rPr sz="1800" spc="70" dirty="0">
                <a:solidFill>
                  <a:srgbClr val="FF0000"/>
                </a:solidFill>
                <a:latin typeface="Calibri"/>
                <a:cs typeface="Calibri"/>
              </a:rPr>
              <a:t> </a:t>
            </a:r>
            <a:r>
              <a:rPr sz="1800" dirty="0">
                <a:solidFill>
                  <a:srgbClr val="FF0000"/>
                </a:solidFill>
                <a:latin typeface="Calibri"/>
                <a:cs typeface="Calibri"/>
              </a:rPr>
              <a:t>as</a:t>
            </a:r>
            <a:r>
              <a:rPr sz="1800" spc="65" dirty="0">
                <a:solidFill>
                  <a:srgbClr val="FF0000"/>
                </a:solidFill>
                <a:latin typeface="Calibri"/>
                <a:cs typeface="Calibri"/>
              </a:rPr>
              <a:t> </a:t>
            </a:r>
            <a:r>
              <a:rPr sz="1800" dirty="0">
                <a:solidFill>
                  <a:srgbClr val="FF0000"/>
                </a:solidFill>
                <a:latin typeface="Calibri"/>
                <a:cs typeface="Calibri"/>
              </a:rPr>
              <a:t>assigned</a:t>
            </a:r>
            <a:r>
              <a:rPr sz="1800" spc="50" dirty="0">
                <a:solidFill>
                  <a:srgbClr val="FF0000"/>
                </a:solidFill>
                <a:latin typeface="Calibri"/>
                <a:cs typeface="Calibri"/>
              </a:rPr>
              <a:t> </a:t>
            </a:r>
            <a:r>
              <a:rPr sz="1800" spc="-15" dirty="0">
                <a:solidFill>
                  <a:srgbClr val="FF0000"/>
                </a:solidFill>
                <a:latin typeface="Calibri"/>
                <a:cs typeface="Calibri"/>
              </a:rPr>
              <a:t>to</a:t>
            </a:r>
            <a:r>
              <a:rPr sz="1800" spc="85" dirty="0">
                <a:solidFill>
                  <a:srgbClr val="FF0000"/>
                </a:solidFill>
                <a:latin typeface="Calibri"/>
                <a:cs typeface="Calibri"/>
              </a:rPr>
              <a:t> </a:t>
            </a:r>
            <a:r>
              <a:rPr sz="1800" dirty="0">
                <a:solidFill>
                  <a:srgbClr val="FF0000"/>
                </a:solidFill>
                <a:latin typeface="Calibri"/>
                <a:cs typeface="Calibri"/>
              </a:rPr>
              <a:t>a</a:t>
            </a:r>
            <a:r>
              <a:rPr sz="1800" spc="75" dirty="0">
                <a:solidFill>
                  <a:srgbClr val="FF0000"/>
                </a:solidFill>
                <a:latin typeface="Calibri"/>
                <a:cs typeface="Calibri"/>
              </a:rPr>
              <a:t> </a:t>
            </a:r>
            <a:r>
              <a:rPr sz="1800" spc="-10" dirty="0">
                <a:solidFill>
                  <a:srgbClr val="FF0000"/>
                </a:solidFill>
                <a:latin typeface="Calibri"/>
                <a:cs typeface="Calibri"/>
              </a:rPr>
              <a:t>process</a:t>
            </a:r>
            <a:r>
              <a:rPr sz="1800" spc="70" dirty="0">
                <a:solidFill>
                  <a:srgbClr val="FF0000"/>
                </a:solidFill>
                <a:latin typeface="Calibri"/>
                <a:cs typeface="Calibri"/>
              </a:rPr>
              <a:t> </a:t>
            </a:r>
            <a:r>
              <a:rPr sz="1800" spc="-5" dirty="0">
                <a:latin typeface="Calibri"/>
                <a:cs typeface="Calibri"/>
              </a:rPr>
              <a:t>if</a:t>
            </a:r>
            <a:r>
              <a:rPr sz="1800" spc="7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tail</a:t>
            </a:r>
            <a:r>
              <a:rPr sz="1800" spc="65" dirty="0">
                <a:latin typeface="Calibri"/>
                <a:cs typeface="Calibri"/>
              </a:rPr>
              <a:t> </a:t>
            </a:r>
            <a:r>
              <a:rPr sz="1800" spc="5" dirty="0">
                <a:latin typeface="Calibri"/>
                <a:cs typeface="Calibri"/>
              </a:rPr>
              <a:t>of</a:t>
            </a:r>
            <a:r>
              <a:rPr sz="1800" spc="75" dirty="0">
                <a:latin typeface="Calibri"/>
                <a:cs typeface="Calibri"/>
              </a:rPr>
              <a:t> </a:t>
            </a:r>
            <a:r>
              <a:rPr sz="1800" dirty="0">
                <a:latin typeface="Calibri"/>
                <a:cs typeface="Calibri"/>
              </a:rPr>
              <a:t>the</a:t>
            </a:r>
            <a:r>
              <a:rPr sz="1800" spc="65" dirty="0">
                <a:latin typeface="Calibri"/>
                <a:cs typeface="Calibri"/>
              </a:rPr>
              <a:t> </a:t>
            </a:r>
            <a:r>
              <a:rPr sz="1800" spc="-5" dirty="0">
                <a:latin typeface="Calibri"/>
                <a:cs typeface="Calibri"/>
              </a:rPr>
              <a:t>arrow</a:t>
            </a:r>
            <a:r>
              <a:rPr sz="1800" spc="80" dirty="0">
                <a:latin typeface="Calibri"/>
                <a:cs typeface="Calibri"/>
              </a:rPr>
              <a:t> </a:t>
            </a:r>
            <a:r>
              <a:rPr sz="1800" spc="-5" dirty="0">
                <a:latin typeface="Calibri"/>
                <a:cs typeface="Calibri"/>
              </a:rPr>
              <a:t>is</a:t>
            </a:r>
            <a:r>
              <a:rPr sz="1800" spc="65" dirty="0">
                <a:latin typeface="Calibri"/>
                <a:cs typeface="Calibri"/>
              </a:rPr>
              <a:t> </a:t>
            </a:r>
            <a:r>
              <a:rPr sz="1800" spc="-10" dirty="0">
                <a:latin typeface="Calibri"/>
                <a:cs typeface="Calibri"/>
              </a:rPr>
              <a:t>attached</a:t>
            </a:r>
            <a:r>
              <a:rPr sz="1800" spc="55" dirty="0">
                <a:latin typeface="Calibri"/>
                <a:cs typeface="Calibri"/>
              </a:rPr>
              <a:t> </a:t>
            </a:r>
            <a:r>
              <a:rPr sz="1800" spc="-30" dirty="0">
                <a:latin typeface="Calibri"/>
                <a:cs typeface="Calibri"/>
              </a:rPr>
              <a:t>to</a:t>
            </a:r>
            <a:endParaRPr sz="1800">
              <a:latin typeface="Calibri"/>
              <a:cs typeface="Calibri"/>
            </a:endParaRPr>
          </a:p>
          <a:p>
            <a:pPr marL="12700" algn="just">
              <a:lnSpc>
                <a:spcPct val="100000"/>
              </a:lnSpc>
            </a:pPr>
            <a:r>
              <a:rPr sz="1800" dirty="0">
                <a:latin typeface="Calibri"/>
                <a:cs typeface="Calibri"/>
              </a:rPr>
              <a:t>an</a:t>
            </a:r>
            <a:r>
              <a:rPr sz="1800" spc="10" dirty="0">
                <a:latin typeface="Calibri"/>
                <a:cs typeface="Calibri"/>
              </a:rPr>
              <a:t> </a:t>
            </a:r>
            <a:r>
              <a:rPr sz="1800" spc="-15" dirty="0">
                <a:latin typeface="Calibri"/>
                <a:cs typeface="Calibri"/>
              </a:rPr>
              <a:t>instance</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resource</a:t>
            </a:r>
            <a:r>
              <a:rPr sz="1800" spc="20" dirty="0">
                <a:latin typeface="Calibri"/>
                <a:cs typeface="Calibri"/>
              </a:rPr>
              <a:t> </a:t>
            </a:r>
            <a:r>
              <a:rPr sz="1800" spc="-5" dirty="0">
                <a:latin typeface="Calibri"/>
                <a:cs typeface="Calibri"/>
              </a:rPr>
              <a:t>and</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head</a:t>
            </a:r>
            <a:r>
              <a:rPr sz="1800" spc="40" dirty="0">
                <a:latin typeface="Calibri"/>
                <a:cs typeface="Calibri"/>
              </a:rPr>
              <a:t> </a:t>
            </a:r>
            <a:r>
              <a:rPr sz="1800" spc="-5" dirty="0">
                <a:latin typeface="Calibri"/>
                <a:cs typeface="Calibri"/>
              </a:rPr>
              <a:t>is </a:t>
            </a:r>
            <a:r>
              <a:rPr sz="1800" spc="-15" dirty="0">
                <a:latin typeface="Calibri"/>
                <a:cs typeface="Calibri"/>
              </a:rPr>
              <a:t>attached</a:t>
            </a:r>
            <a:r>
              <a:rPr sz="1800" spc="35" dirty="0">
                <a:latin typeface="Calibri"/>
                <a:cs typeface="Calibri"/>
              </a:rPr>
              <a:t> </a:t>
            </a:r>
            <a:r>
              <a:rPr sz="1800" spc="-15" dirty="0">
                <a:latin typeface="Calibri"/>
                <a:cs typeface="Calibri"/>
              </a:rPr>
              <a:t>to</a:t>
            </a:r>
            <a:r>
              <a:rPr sz="1800" spc="15" dirty="0">
                <a:latin typeface="Calibri"/>
                <a:cs typeface="Calibri"/>
              </a:rPr>
              <a:t> </a:t>
            </a:r>
            <a:r>
              <a:rPr sz="1800" dirty="0">
                <a:latin typeface="Calibri"/>
                <a:cs typeface="Calibri"/>
              </a:rPr>
              <a:t>a </a:t>
            </a:r>
            <a:r>
              <a:rPr sz="1800" spc="-10" dirty="0">
                <a:latin typeface="Calibri"/>
                <a:cs typeface="Calibri"/>
              </a:rPr>
              <a:t>process.</a:t>
            </a:r>
            <a:endParaRPr sz="1800">
              <a:latin typeface="Calibri"/>
              <a:cs typeface="Calibri"/>
            </a:endParaRPr>
          </a:p>
          <a:p>
            <a:pPr marL="12700" algn="just">
              <a:lnSpc>
                <a:spcPct val="100000"/>
              </a:lnSpc>
              <a:spcBef>
                <a:spcPts val="5"/>
              </a:spcBef>
            </a:pPr>
            <a:r>
              <a:rPr sz="1800" dirty="0">
                <a:latin typeface="Calibri"/>
                <a:cs typeface="Calibri"/>
              </a:rPr>
              <a:t>A</a:t>
            </a:r>
            <a:r>
              <a:rPr sz="1800" spc="110" dirty="0">
                <a:latin typeface="Calibri"/>
                <a:cs typeface="Calibri"/>
              </a:rPr>
              <a:t> </a:t>
            </a:r>
            <a:r>
              <a:rPr sz="1800" spc="-10" dirty="0">
                <a:solidFill>
                  <a:srgbClr val="FF0000"/>
                </a:solidFill>
                <a:latin typeface="Calibri"/>
                <a:cs typeface="Calibri"/>
              </a:rPr>
              <a:t>process</a:t>
            </a:r>
            <a:r>
              <a:rPr sz="1800" spc="140" dirty="0">
                <a:solidFill>
                  <a:srgbClr val="FF0000"/>
                </a:solidFill>
                <a:latin typeface="Calibri"/>
                <a:cs typeface="Calibri"/>
              </a:rPr>
              <a:t> </a:t>
            </a:r>
            <a:r>
              <a:rPr sz="1800" spc="-5" dirty="0">
                <a:solidFill>
                  <a:srgbClr val="FF0000"/>
                </a:solidFill>
                <a:latin typeface="Calibri"/>
                <a:cs typeface="Calibri"/>
              </a:rPr>
              <a:t>is</a:t>
            </a:r>
            <a:r>
              <a:rPr sz="1800" spc="135" dirty="0">
                <a:solidFill>
                  <a:srgbClr val="FF0000"/>
                </a:solidFill>
                <a:latin typeface="Calibri"/>
                <a:cs typeface="Calibri"/>
              </a:rPr>
              <a:t> </a:t>
            </a:r>
            <a:r>
              <a:rPr sz="1800" dirty="0">
                <a:solidFill>
                  <a:srgbClr val="FF0000"/>
                </a:solidFill>
                <a:latin typeface="Calibri"/>
                <a:cs typeface="Calibri"/>
              </a:rPr>
              <a:t>shown</a:t>
            </a:r>
            <a:r>
              <a:rPr sz="1800" spc="125" dirty="0">
                <a:solidFill>
                  <a:srgbClr val="FF0000"/>
                </a:solidFill>
                <a:latin typeface="Calibri"/>
                <a:cs typeface="Calibri"/>
              </a:rPr>
              <a:t> </a:t>
            </a:r>
            <a:r>
              <a:rPr sz="1800" dirty="0">
                <a:solidFill>
                  <a:srgbClr val="FF0000"/>
                </a:solidFill>
                <a:latin typeface="Calibri"/>
                <a:cs typeface="Calibri"/>
              </a:rPr>
              <a:t>as</a:t>
            </a:r>
            <a:r>
              <a:rPr sz="1800" spc="110" dirty="0">
                <a:solidFill>
                  <a:srgbClr val="FF0000"/>
                </a:solidFill>
                <a:latin typeface="Calibri"/>
                <a:cs typeface="Calibri"/>
              </a:rPr>
              <a:t> </a:t>
            </a:r>
            <a:r>
              <a:rPr sz="1800" dirty="0">
                <a:solidFill>
                  <a:srgbClr val="FF0000"/>
                </a:solidFill>
                <a:latin typeface="Calibri"/>
                <a:cs typeface="Calibri"/>
              </a:rPr>
              <a:t>waiting</a:t>
            </a:r>
            <a:r>
              <a:rPr sz="1800" spc="114" dirty="0">
                <a:solidFill>
                  <a:srgbClr val="FF0000"/>
                </a:solidFill>
                <a:latin typeface="Calibri"/>
                <a:cs typeface="Calibri"/>
              </a:rPr>
              <a:t> </a:t>
            </a:r>
            <a:r>
              <a:rPr sz="1800" spc="-10" dirty="0">
                <a:solidFill>
                  <a:srgbClr val="FF0000"/>
                </a:solidFill>
                <a:latin typeface="Calibri"/>
                <a:cs typeface="Calibri"/>
              </a:rPr>
              <a:t>for</a:t>
            </a:r>
            <a:r>
              <a:rPr sz="1800" spc="120" dirty="0">
                <a:solidFill>
                  <a:srgbClr val="FF0000"/>
                </a:solidFill>
                <a:latin typeface="Calibri"/>
                <a:cs typeface="Calibri"/>
              </a:rPr>
              <a:t> </a:t>
            </a:r>
            <a:r>
              <a:rPr sz="1800" dirty="0">
                <a:solidFill>
                  <a:srgbClr val="FF0000"/>
                </a:solidFill>
                <a:latin typeface="Calibri"/>
                <a:cs typeface="Calibri"/>
              </a:rPr>
              <a:t>a</a:t>
            </a:r>
            <a:r>
              <a:rPr sz="1800" spc="125" dirty="0">
                <a:solidFill>
                  <a:srgbClr val="FF0000"/>
                </a:solidFill>
                <a:latin typeface="Calibri"/>
                <a:cs typeface="Calibri"/>
              </a:rPr>
              <a:t> </a:t>
            </a:r>
            <a:r>
              <a:rPr sz="1800" spc="-10" dirty="0">
                <a:solidFill>
                  <a:srgbClr val="FF0000"/>
                </a:solidFill>
                <a:latin typeface="Calibri"/>
                <a:cs typeface="Calibri"/>
              </a:rPr>
              <a:t>resource</a:t>
            </a:r>
            <a:r>
              <a:rPr sz="1800" spc="140" dirty="0">
                <a:solidFill>
                  <a:srgbClr val="FF0000"/>
                </a:solidFill>
                <a:latin typeface="Calibri"/>
                <a:cs typeface="Calibri"/>
              </a:rPr>
              <a:t> </a:t>
            </a:r>
            <a:r>
              <a:rPr sz="1800" spc="-5" dirty="0">
                <a:latin typeface="Calibri"/>
                <a:cs typeface="Calibri"/>
              </a:rPr>
              <a:t>if</a:t>
            </a:r>
            <a:r>
              <a:rPr sz="1800" spc="120" dirty="0">
                <a:latin typeface="Calibri"/>
                <a:cs typeface="Calibri"/>
              </a:rPr>
              <a:t> </a:t>
            </a:r>
            <a:r>
              <a:rPr sz="1800" spc="5" dirty="0">
                <a:latin typeface="Calibri"/>
                <a:cs typeface="Calibri"/>
              </a:rPr>
              <a:t>the</a:t>
            </a:r>
            <a:r>
              <a:rPr sz="1800" spc="120" dirty="0">
                <a:latin typeface="Calibri"/>
                <a:cs typeface="Calibri"/>
              </a:rPr>
              <a:t> </a:t>
            </a:r>
            <a:r>
              <a:rPr sz="1800" spc="-10" dirty="0">
                <a:latin typeface="Calibri"/>
                <a:cs typeface="Calibri"/>
              </a:rPr>
              <a:t>tail</a:t>
            </a:r>
            <a:r>
              <a:rPr sz="1800" spc="135" dirty="0">
                <a:latin typeface="Calibri"/>
                <a:cs typeface="Calibri"/>
              </a:rPr>
              <a:t> </a:t>
            </a:r>
            <a:r>
              <a:rPr sz="1800" spc="5" dirty="0">
                <a:latin typeface="Calibri"/>
                <a:cs typeface="Calibri"/>
              </a:rPr>
              <a:t>of</a:t>
            </a:r>
            <a:r>
              <a:rPr sz="1800" spc="120" dirty="0">
                <a:latin typeface="Calibri"/>
                <a:cs typeface="Calibri"/>
              </a:rPr>
              <a:t> </a:t>
            </a:r>
            <a:r>
              <a:rPr sz="1800" spc="10" dirty="0">
                <a:latin typeface="Calibri"/>
                <a:cs typeface="Calibri"/>
              </a:rPr>
              <a:t>an</a:t>
            </a:r>
            <a:r>
              <a:rPr sz="1800" spc="110" dirty="0">
                <a:latin typeface="Calibri"/>
                <a:cs typeface="Calibri"/>
              </a:rPr>
              <a:t> </a:t>
            </a:r>
            <a:r>
              <a:rPr sz="1800" spc="-5" dirty="0">
                <a:latin typeface="Calibri"/>
                <a:cs typeface="Calibri"/>
              </a:rPr>
              <a:t>arrow</a:t>
            </a:r>
            <a:r>
              <a:rPr sz="1800" spc="135" dirty="0">
                <a:latin typeface="Calibri"/>
                <a:cs typeface="Calibri"/>
              </a:rPr>
              <a:t> </a:t>
            </a:r>
            <a:r>
              <a:rPr sz="1800" spc="-5" dirty="0">
                <a:latin typeface="Calibri"/>
                <a:cs typeface="Calibri"/>
              </a:rPr>
              <a:t>is</a:t>
            </a:r>
            <a:r>
              <a:rPr sz="1800" spc="110" dirty="0">
                <a:latin typeface="Calibri"/>
                <a:cs typeface="Calibri"/>
              </a:rPr>
              <a:t> </a:t>
            </a:r>
            <a:r>
              <a:rPr sz="1800" spc="-10" dirty="0">
                <a:latin typeface="Calibri"/>
                <a:cs typeface="Calibri"/>
              </a:rPr>
              <a:t>attached</a:t>
            </a:r>
            <a:r>
              <a:rPr sz="1800" spc="140" dirty="0">
                <a:latin typeface="Calibri"/>
                <a:cs typeface="Calibri"/>
              </a:rPr>
              <a:t> </a:t>
            </a:r>
            <a:r>
              <a:rPr sz="1800" spc="-30" dirty="0">
                <a:latin typeface="Calibri"/>
                <a:cs typeface="Calibri"/>
              </a:rPr>
              <a:t>to</a:t>
            </a:r>
            <a:endParaRPr sz="1800">
              <a:latin typeface="Calibri"/>
              <a:cs typeface="Calibri"/>
            </a:endParaRPr>
          </a:p>
          <a:p>
            <a:pPr marL="12700" algn="just">
              <a:lnSpc>
                <a:spcPct val="100000"/>
              </a:lnSpc>
            </a:pPr>
            <a:r>
              <a:rPr sz="1800" spc="-5" dirty="0">
                <a:latin typeface="Calibri"/>
                <a:cs typeface="Calibri"/>
              </a:rPr>
              <a:t>the</a:t>
            </a:r>
            <a:r>
              <a:rPr sz="1800" spc="10"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while</a:t>
            </a:r>
            <a:r>
              <a:rPr sz="1800" spc="15" dirty="0">
                <a:latin typeface="Calibri"/>
                <a:cs typeface="Calibri"/>
              </a:rPr>
              <a:t> </a:t>
            </a:r>
            <a:r>
              <a:rPr sz="1800" spc="-5" dirty="0">
                <a:latin typeface="Calibri"/>
                <a:cs typeface="Calibri"/>
              </a:rPr>
              <a:t>the</a:t>
            </a:r>
            <a:r>
              <a:rPr sz="1800" spc="30" dirty="0">
                <a:latin typeface="Calibri"/>
                <a:cs typeface="Calibri"/>
              </a:rPr>
              <a:t> </a:t>
            </a:r>
            <a:r>
              <a:rPr sz="1800" spc="-5" dirty="0">
                <a:latin typeface="Calibri"/>
                <a:cs typeface="Calibri"/>
              </a:rPr>
              <a:t>head</a:t>
            </a:r>
            <a:r>
              <a:rPr sz="1800" spc="15" dirty="0">
                <a:latin typeface="Calibri"/>
                <a:cs typeface="Calibri"/>
              </a:rPr>
              <a:t> </a:t>
            </a:r>
            <a:r>
              <a:rPr sz="1800" spc="-5" dirty="0">
                <a:latin typeface="Calibri"/>
                <a:cs typeface="Calibri"/>
              </a:rPr>
              <a:t>is</a:t>
            </a:r>
            <a:r>
              <a:rPr sz="1800" spc="10" dirty="0">
                <a:latin typeface="Calibri"/>
                <a:cs typeface="Calibri"/>
              </a:rPr>
              <a:t> </a:t>
            </a:r>
            <a:r>
              <a:rPr sz="1800" spc="-10" dirty="0">
                <a:latin typeface="Calibri"/>
                <a:cs typeface="Calibri"/>
              </a:rPr>
              <a:t>pointing</a:t>
            </a:r>
            <a:r>
              <a:rPr sz="1800" spc="65" dirty="0">
                <a:latin typeface="Calibri"/>
                <a:cs typeface="Calibri"/>
              </a:rPr>
              <a:t> </a:t>
            </a:r>
            <a:r>
              <a:rPr sz="1800" spc="-15" dirty="0">
                <a:latin typeface="Calibri"/>
                <a:cs typeface="Calibri"/>
              </a:rPr>
              <a:t>towards</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resource.</a:t>
            </a:r>
            <a:endParaRPr sz="1800">
              <a:latin typeface="Calibri"/>
              <a:cs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155" y="188976"/>
            <a:ext cx="1771650" cy="2543550"/>
          </a:xfrm>
          <a:prstGeom prst="rect">
            <a:avLst/>
          </a:prstGeom>
        </p:spPr>
      </p:pic>
      <p:pic>
        <p:nvPicPr>
          <p:cNvPr id="3" name="object 3"/>
          <p:cNvPicPr/>
          <p:nvPr/>
        </p:nvPicPr>
        <p:blipFill>
          <a:blip r:embed="rId3" cstate="print"/>
          <a:stretch>
            <a:fillRect/>
          </a:stretch>
        </p:blipFill>
        <p:spPr>
          <a:xfrm>
            <a:off x="4403216" y="332231"/>
            <a:ext cx="1752600" cy="2581656"/>
          </a:xfrm>
          <a:prstGeom prst="rect">
            <a:avLst/>
          </a:prstGeom>
        </p:spPr>
      </p:pic>
      <p:sp>
        <p:nvSpPr>
          <p:cNvPr id="4" name="object 4"/>
          <p:cNvSpPr txBox="1"/>
          <p:nvPr/>
        </p:nvSpPr>
        <p:spPr>
          <a:xfrm>
            <a:off x="834644" y="3159963"/>
            <a:ext cx="4655820" cy="249618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endParaRPr sz="1800">
              <a:latin typeface="Calibri"/>
              <a:cs typeface="Calibri"/>
            </a:endParaRPr>
          </a:p>
          <a:p>
            <a:pPr marL="12700" marR="48260">
              <a:lnSpc>
                <a:spcPct val="100000"/>
              </a:lnSpc>
              <a:spcBef>
                <a:spcPts val="5"/>
              </a:spcBef>
            </a:pPr>
            <a:r>
              <a:rPr sz="1800" dirty="0">
                <a:latin typeface="Calibri"/>
                <a:cs typeface="Calibri"/>
              </a:rPr>
              <a:t>Let's</a:t>
            </a:r>
            <a:r>
              <a:rPr sz="1800" spc="-15" dirty="0">
                <a:latin typeface="Calibri"/>
                <a:cs typeface="Calibri"/>
              </a:rPr>
              <a:t> </a:t>
            </a:r>
            <a:r>
              <a:rPr sz="1800" spc="-10" dirty="0">
                <a:latin typeface="Calibri"/>
                <a:cs typeface="Calibri"/>
              </a:rPr>
              <a:t>consider</a:t>
            </a:r>
            <a:r>
              <a:rPr sz="1800" spc="35" dirty="0">
                <a:latin typeface="Calibri"/>
                <a:cs typeface="Calibri"/>
              </a:rPr>
              <a:t> </a:t>
            </a:r>
            <a:r>
              <a:rPr sz="1800" dirty="0">
                <a:latin typeface="Calibri"/>
                <a:cs typeface="Calibri"/>
              </a:rPr>
              <a:t>3</a:t>
            </a:r>
            <a:r>
              <a:rPr sz="1800" spc="-5" dirty="0">
                <a:latin typeface="Calibri"/>
                <a:cs typeface="Calibri"/>
              </a:rPr>
              <a:t> </a:t>
            </a:r>
            <a:r>
              <a:rPr sz="1800" spc="-10" dirty="0">
                <a:latin typeface="Calibri"/>
                <a:cs typeface="Calibri"/>
              </a:rPr>
              <a:t>processes</a:t>
            </a:r>
            <a:r>
              <a:rPr sz="1800" spc="30" dirty="0">
                <a:latin typeface="Calibri"/>
                <a:cs typeface="Calibri"/>
              </a:rPr>
              <a:t> </a:t>
            </a:r>
            <a:r>
              <a:rPr sz="1800" dirty="0">
                <a:latin typeface="Calibri"/>
                <a:cs typeface="Calibri"/>
              </a:rPr>
              <a:t>P1,</a:t>
            </a:r>
            <a:r>
              <a:rPr sz="1800" spc="-15" dirty="0">
                <a:latin typeface="Calibri"/>
                <a:cs typeface="Calibri"/>
              </a:rPr>
              <a:t> </a:t>
            </a:r>
            <a:r>
              <a:rPr sz="1800" dirty="0">
                <a:latin typeface="Calibri"/>
                <a:cs typeface="Calibri"/>
              </a:rPr>
              <a:t>P2</a:t>
            </a:r>
            <a:r>
              <a:rPr sz="1800" spc="-5" dirty="0">
                <a:latin typeface="Calibri"/>
                <a:cs typeface="Calibri"/>
              </a:rPr>
              <a:t> and</a:t>
            </a:r>
            <a:r>
              <a:rPr sz="1800" spc="5" dirty="0">
                <a:latin typeface="Calibri"/>
                <a:cs typeface="Calibri"/>
              </a:rPr>
              <a:t> </a:t>
            </a:r>
            <a:r>
              <a:rPr sz="1800" dirty="0">
                <a:latin typeface="Calibri"/>
                <a:cs typeface="Calibri"/>
              </a:rPr>
              <a:t>P3, </a:t>
            </a:r>
            <a:r>
              <a:rPr sz="1800" spc="-5" dirty="0">
                <a:latin typeface="Calibri"/>
                <a:cs typeface="Calibri"/>
              </a:rPr>
              <a:t>and</a:t>
            </a:r>
            <a:r>
              <a:rPr sz="1800" spc="10" dirty="0">
                <a:latin typeface="Calibri"/>
                <a:cs typeface="Calibri"/>
              </a:rPr>
              <a:t> </a:t>
            </a:r>
            <a:r>
              <a:rPr sz="1800" spc="-10" dirty="0">
                <a:latin typeface="Calibri"/>
                <a:cs typeface="Calibri"/>
              </a:rPr>
              <a:t>two </a:t>
            </a:r>
            <a:r>
              <a:rPr sz="1800" spc="-395" dirty="0">
                <a:latin typeface="Calibri"/>
                <a:cs typeface="Calibri"/>
              </a:rPr>
              <a:t> </a:t>
            </a:r>
            <a:r>
              <a:rPr sz="1800" spc="-5" dirty="0">
                <a:latin typeface="Calibri"/>
                <a:cs typeface="Calibri"/>
              </a:rPr>
              <a:t>types</a:t>
            </a:r>
            <a:r>
              <a:rPr sz="1800" spc="5" dirty="0">
                <a:latin typeface="Calibri"/>
                <a:cs typeface="Calibri"/>
              </a:rPr>
              <a:t> </a:t>
            </a:r>
            <a:r>
              <a:rPr sz="1800" dirty="0">
                <a:latin typeface="Calibri"/>
                <a:cs typeface="Calibri"/>
              </a:rPr>
              <a:t>of</a:t>
            </a:r>
            <a:r>
              <a:rPr sz="1800" spc="-10" dirty="0">
                <a:latin typeface="Calibri"/>
                <a:cs typeface="Calibri"/>
              </a:rPr>
              <a:t> resources</a:t>
            </a:r>
            <a:r>
              <a:rPr sz="1800" spc="10" dirty="0">
                <a:latin typeface="Calibri"/>
                <a:cs typeface="Calibri"/>
              </a:rPr>
              <a:t> </a:t>
            </a:r>
            <a:r>
              <a:rPr sz="1800" dirty="0">
                <a:latin typeface="Calibri"/>
                <a:cs typeface="Calibri"/>
              </a:rPr>
              <a:t>R1</a:t>
            </a:r>
            <a:r>
              <a:rPr sz="1800" spc="-5" dirty="0">
                <a:latin typeface="Calibri"/>
                <a:cs typeface="Calibri"/>
              </a:rPr>
              <a:t> and</a:t>
            </a:r>
            <a:r>
              <a:rPr sz="1800" spc="30" dirty="0">
                <a:latin typeface="Calibri"/>
                <a:cs typeface="Calibri"/>
              </a:rPr>
              <a:t> </a:t>
            </a:r>
            <a:r>
              <a:rPr sz="1800" dirty="0">
                <a:latin typeface="Calibri"/>
                <a:cs typeface="Calibri"/>
              </a:rPr>
              <a:t>R2.</a:t>
            </a:r>
            <a:r>
              <a:rPr sz="1800" spc="-3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resources</a:t>
            </a:r>
            <a:r>
              <a:rPr sz="1800" spc="10" dirty="0">
                <a:latin typeface="Calibri"/>
                <a:cs typeface="Calibri"/>
              </a:rPr>
              <a:t> </a:t>
            </a:r>
            <a:r>
              <a:rPr sz="1800" spc="-10" dirty="0">
                <a:latin typeface="Calibri"/>
                <a:cs typeface="Calibri"/>
              </a:rPr>
              <a:t>are </a:t>
            </a:r>
            <a:r>
              <a:rPr sz="1800" spc="-5" dirty="0">
                <a:latin typeface="Calibri"/>
                <a:cs typeface="Calibri"/>
              </a:rPr>
              <a:t> </a:t>
            </a:r>
            <a:r>
              <a:rPr sz="1800" spc="-10" dirty="0">
                <a:latin typeface="Calibri"/>
                <a:cs typeface="Calibri"/>
              </a:rPr>
              <a:t>having</a:t>
            </a:r>
            <a:r>
              <a:rPr sz="1800" spc="30" dirty="0">
                <a:latin typeface="Calibri"/>
                <a:cs typeface="Calibri"/>
              </a:rPr>
              <a:t> </a:t>
            </a:r>
            <a:r>
              <a:rPr sz="1800" dirty="0">
                <a:latin typeface="Calibri"/>
                <a:cs typeface="Calibri"/>
              </a:rPr>
              <a:t>1 </a:t>
            </a:r>
            <a:r>
              <a:rPr sz="1800" spc="-15" dirty="0">
                <a:latin typeface="Calibri"/>
                <a:cs typeface="Calibri"/>
              </a:rPr>
              <a:t>instance</a:t>
            </a:r>
            <a:r>
              <a:rPr sz="1800" spc="35" dirty="0">
                <a:latin typeface="Calibri"/>
                <a:cs typeface="Calibri"/>
              </a:rPr>
              <a:t> </a:t>
            </a:r>
            <a:r>
              <a:rPr sz="1800" spc="-5" dirty="0">
                <a:latin typeface="Calibri"/>
                <a:cs typeface="Calibri"/>
              </a:rPr>
              <a:t>each.</a:t>
            </a:r>
            <a:endParaRPr sz="1800">
              <a:latin typeface="Calibri"/>
              <a:cs typeface="Calibri"/>
            </a:endParaRPr>
          </a:p>
          <a:p>
            <a:pPr marL="12700" marR="5080">
              <a:lnSpc>
                <a:spcPct val="100000"/>
              </a:lnSpc>
            </a:pPr>
            <a:r>
              <a:rPr sz="1800" spc="-10" dirty="0">
                <a:latin typeface="Calibri"/>
                <a:cs typeface="Calibri"/>
              </a:rPr>
              <a:t>According</a:t>
            </a:r>
            <a:r>
              <a:rPr sz="1800" spc="35" dirty="0">
                <a:latin typeface="Calibri"/>
                <a:cs typeface="Calibri"/>
              </a:rPr>
              <a:t> </a:t>
            </a:r>
            <a:r>
              <a:rPr sz="1800" spc="-15" dirty="0">
                <a:latin typeface="Calibri"/>
                <a:cs typeface="Calibri"/>
              </a:rPr>
              <a:t>to</a:t>
            </a:r>
            <a:r>
              <a:rPr sz="1800"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graph,</a:t>
            </a:r>
            <a:r>
              <a:rPr sz="1800" spc="45" dirty="0">
                <a:latin typeface="Calibri"/>
                <a:cs typeface="Calibri"/>
              </a:rPr>
              <a:t> </a:t>
            </a:r>
            <a:r>
              <a:rPr sz="1800" dirty="0">
                <a:latin typeface="Calibri"/>
                <a:cs typeface="Calibri"/>
              </a:rPr>
              <a:t>R1</a:t>
            </a:r>
            <a:r>
              <a:rPr sz="1800" spc="-5" dirty="0">
                <a:latin typeface="Calibri"/>
                <a:cs typeface="Calibri"/>
              </a:rPr>
              <a:t> is</a:t>
            </a:r>
            <a:r>
              <a:rPr sz="1800" spc="-15" dirty="0">
                <a:latin typeface="Calibri"/>
                <a:cs typeface="Calibri"/>
              </a:rPr>
              <a:t> </a:t>
            </a:r>
            <a:r>
              <a:rPr sz="1800" spc="-10" dirty="0">
                <a:latin typeface="Calibri"/>
                <a:cs typeface="Calibri"/>
              </a:rPr>
              <a:t>being</a:t>
            </a:r>
            <a:r>
              <a:rPr sz="1800" spc="60" dirty="0">
                <a:latin typeface="Calibri"/>
                <a:cs typeface="Calibri"/>
              </a:rPr>
              <a:t> </a:t>
            </a:r>
            <a:r>
              <a:rPr sz="1800" spc="-10" dirty="0">
                <a:latin typeface="Calibri"/>
                <a:cs typeface="Calibri"/>
              </a:rPr>
              <a:t>used</a:t>
            </a:r>
            <a:r>
              <a:rPr sz="1800" spc="30" dirty="0">
                <a:latin typeface="Calibri"/>
                <a:cs typeface="Calibri"/>
              </a:rPr>
              <a:t> </a:t>
            </a:r>
            <a:r>
              <a:rPr sz="1800" spc="-5" dirty="0">
                <a:latin typeface="Calibri"/>
                <a:cs typeface="Calibri"/>
              </a:rPr>
              <a:t>by</a:t>
            </a:r>
            <a:r>
              <a:rPr sz="1800" dirty="0">
                <a:latin typeface="Calibri"/>
                <a:cs typeface="Calibri"/>
              </a:rPr>
              <a:t> P1, P2 </a:t>
            </a:r>
            <a:r>
              <a:rPr sz="1800" spc="-39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holding</a:t>
            </a:r>
            <a:r>
              <a:rPr sz="1800" spc="35" dirty="0">
                <a:latin typeface="Calibri"/>
                <a:cs typeface="Calibri"/>
              </a:rPr>
              <a:t> </a:t>
            </a:r>
            <a:r>
              <a:rPr sz="1800" dirty="0">
                <a:latin typeface="Calibri"/>
                <a:cs typeface="Calibri"/>
              </a:rPr>
              <a:t>R2 </a:t>
            </a:r>
            <a:r>
              <a:rPr sz="1800" spc="-5" dirty="0">
                <a:latin typeface="Calibri"/>
                <a:cs typeface="Calibri"/>
              </a:rPr>
              <a:t>and</a:t>
            </a:r>
            <a:r>
              <a:rPr sz="1800" spc="5" dirty="0">
                <a:latin typeface="Calibri"/>
                <a:cs typeface="Calibri"/>
              </a:rPr>
              <a:t> </a:t>
            </a:r>
            <a:r>
              <a:rPr sz="1800" spc="-10" dirty="0">
                <a:latin typeface="Calibri"/>
                <a:cs typeface="Calibri"/>
              </a:rPr>
              <a:t>waiting</a:t>
            </a:r>
            <a:r>
              <a:rPr sz="1800" spc="15" dirty="0">
                <a:latin typeface="Calibri"/>
                <a:cs typeface="Calibri"/>
              </a:rPr>
              <a:t> </a:t>
            </a:r>
            <a:r>
              <a:rPr sz="1800" spc="-15" dirty="0">
                <a:latin typeface="Calibri"/>
                <a:cs typeface="Calibri"/>
              </a:rPr>
              <a:t>for</a:t>
            </a:r>
            <a:r>
              <a:rPr sz="1800" dirty="0">
                <a:latin typeface="Calibri"/>
                <a:cs typeface="Calibri"/>
              </a:rPr>
              <a:t> R1,</a:t>
            </a:r>
            <a:r>
              <a:rPr sz="1800" spc="-5" dirty="0">
                <a:latin typeface="Calibri"/>
                <a:cs typeface="Calibri"/>
              </a:rPr>
              <a:t> </a:t>
            </a:r>
            <a:r>
              <a:rPr sz="1800" dirty="0">
                <a:latin typeface="Calibri"/>
                <a:cs typeface="Calibri"/>
              </a:rPr>
              <a:t>P3 </a:t>
            </a:r>
            <a:r>
              <a:rPr sz="1800" spc="-5" dirty="0">
                <a:latin typeface="Calibri"/>
                <a:cs typeface="Calibri"/>
              </a:rPr>
              <a:t>is</a:t>
            </a:r>
            <a:r>
              <a:rPr sz="1800" spc="-10" dirty="0">
                <a:latin typeface="Calibri"/>
                <a:cs typeface="Calibri"/>
              </a:rPr>
              <a:t> waiting</a:t>
            </a:r>
            <a:r>
              <a:rPr sz="1800" spc="35" dirty="0">
                <a:latin typeface="Calibri"/>
                <a:cs typeface="Calibri"/>
              </a:rPr>
              <a:t> </a:t>
            </a:r>
            <a:r>
              <a:rPr sz="1800" spc="-15" dirty="0">
                <a:latin typeface="Calibri"/>
                <a:cs typeface="Calibri"/>
              </a:rPr>
              <a:t>for </a:t>
            </a:r>
            <a:r>
              <a:rPr sz="1800" spc="-10" dirty="0">
                <a:latin typeface="Calibri"/>
                <a:cs typeface="Calibri"/>
              </a:rPr>
              <a:t> </a:t>
            </a:r>
            <a:r>
              <a:rPr sz="1800" dirty="0">
                <a:latin typeface="Calibri"/>
                <a:cs typeface="Calibri"/>
              </a:rPr>
              <a:t>R1</a:t>
            </a:r>
            <a:r>
              <a:rPr sz="1800" spc="-5" dirty="0">
                <a:latin typeface="Calibri"/>
                <a:cs typeface="Calibri"/>
              </a:rPr>
              <a:t> </a:t>
            </a:r>
            <a:r>
              <a:rPr sz="1800" dirty="0">
                <a:latin typeface="Calibri"/>
                <a:cs typeface="Calibri"/>
              </a:rPr>
              <a:t>as</a:t>
            </a:r>
            <a:r>
              <a:rPr sz="1800" spc="-10" dirty="0">
                <a:latin typeface="Calibri"/>
                <a:cs typeface="Calibri"/>
              </a:rPr>
              <a:t> well</a:t>
            </a:r>
            <a:r>
              <a:rPr sz="1800" spc="1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R2.</a:t>
            </a:r>
            <a:endParaRPr sz="1800">
              <a:latin typeface="Calibri"/>
              <a:cs typeface="Calibri"/>
            </a:endParaRPr>
          </a:p>
          <a:p>
            <a:pPr marL="12700">
              <a:lnSpc>
                <a:spcPct val="100000"/>
              </a:lnSpc>
              <a:spcBef>
                <a:spcPts val="5"/>
              </a:spcBef>
            </a:pPr>
            <a:r>
              <a:rPr sz="1800" spc="-5" dirty="0">
                <a:latin typeface="Calibri"/>
                <a:cs typeface="Calibri"/>
              </a:rPr>
              <a:t>The</a:t>
            </a:r>
            <a:r>
              <a:rPr sz="1800" spc="10" dirty="0">
                <a:latin typeface="Calibri"/>
                <a:cs typeface="Calibri"/>
              </a:rPr>
              <a:t> </a:t>
            </a:r>
            <a:r>
              <a:rPr sz="1800" spc="-15" dirty="0">
                <a:latin typeface="Calibri"/>
                <a:cs typeface="Calibri"/>
              </a:rPr>
              <a:t>graph</a:t>
            </a:r>
            <a:r>
              <a:rPr sz="1800" spc="3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deadlock</a:t>
            </a:r>
            <a:r>
              <a:rPr sz="1800" spc="40"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since</a:t>
            </a:r>
            <a:r>
              <a:rPr sz="1800" spc="10" dirty="0">
                <a:latin typeface="Calibri"/>
                <a:cs typeface="Calibri"/>
              </a:rPr>
              <a:t> </a:t>
            </a:r>
            <a:r>
              <a:rPr sz="1800" spc="-5" dirty="0">
                <a:latin typeface="Calibri"/>
                <a:cs typeface="Calibri"/>
              </a:rPr>
              <a:t>no</a:t>
            </a:r>
            <a:r>
              <a:rPr sz="1800" spc="25" dirty="0">
                <a:latin typeface="Calibri"/>
                <a:cs typeface="Calibri"/>
              </a:rPr>
              <a:t> </a:t>
            </a:r>
            <a:r>
              <a:rPr sz="1800" spc="-5" dirty="0">
                <a:latin typeface="Calibri"/>
                <a:cs typeface="Calibri"/>
              </a:rPr>
              <a:t>cycle</a:t>
            </a:r>
            <a:r>
              <a:rPr sz="1800" spc="-10" dirty="0">
                <a:latin typeface="Calibri"/>
                <a:cs typeface="Calibri"/>
              </a:rPr>
              <a:t> </a:t>
            </a:r>
            <a:r>
              <a:rPr sz="1800" dirty="0">
                <a:latin typeface="Calibri"/>
                <a:cs typeface="Calibri"/>
              </a:rPr>
              <a:t>is</a:t>
            </a:r>
            <a:r>
              <a:rPr sz="1800" spc="-20" dirty="0">
                <a:latin typeface="Calibri"/>
                <a:cs typeface="Calibri"/>
              </a:rPr>
              <a:t> </a:t>
            </a:r>
            <a:r>
              <a:rPr sz="1800" spc="-10" dirty="0">
                <a:latin typeface="Calibri"/>
                <a:cs typeface="Calibri"/>
              </a:rPr>
              <a:t>being</a:t>
            </a:r>
            <a:endParaRPr sz="1800">
              <a:latin typeface="Calibri"/>
              <a:cs typeface="Calibri"/>
            </a:endParaRPr>
          </a:p>
          <a:p>
            <a:pPr marL="12700">
              <a:lnSpc>
                <a:spcPct val="100000"/>
              </a:lnSpc>
            </a:pPr>
            <a:r>
              <a:rPr sz="1800" spc="-10" dirty="0">
                <a:latin typeface="Calibri"/>
                <a:cs typeface="Calibri"/>
              </a:rPr>
              <a:t>formed </a:t>
            </a:r>
            <a:r>
              <a:rPr sz="1800" spc="-5" dirty="0">
                <a:latin typeface="Calibri"/>
                <a:cs typeface="Calibri"/>
              </a:rPr>
              <a:t>in</a:t>
            </a:r>
            <a:r>
              <a:rPr sz="1800" spc="-10" dirty="0">
                <a:latin typeface="Calibri"/>
                <a:cs typeface="Calibri"/>
              </a:rPr>
              <a:t> </a:t>
            </a:r>
            <a:r>
              <a:rPr sz="1800" spc="-5" dirty="0">
                <a:latin typeface="Calibri"/>
                <a:cs typeface="Calibri"/>
              </a:rPr>
              <a:t>the </a:t>
            </a:r>
            <a:r>
              <a:rPr sz="1800" spc="-15" dirty="0">
                <a:latin typeface="Calibri"/>
                <a:cs typeface="Calibri"/>
              </a:rPr>
              <a:t>graph.</a:t>
            </a:r>
            <a:endParaRPr sz="1800">
              <a:latin typeface="Calibri"/>
              <a:cs typeface="Calibri"/>
            </a:endParaRPr>
          </a:p>
        </p:txBody>
      </p:sp>
      <p:pic>
        <p:nvPicPr>
          <p:cNvPr id="5" name="object 5"/>
          <p:cNvPicPr/>
          <p:nvPr/>
        </p:nvPicPr>
        <p:blipFill>
          <a:blip r:embed="rId4" cstate="print"/>
          <a:stretch>
            <a:fillRect/>
          </a:stretch>
        </p:blipFill>
        <p:spPr>
          <a:xfrm>
            <a:off x="6373367" y="3429000"/>
            <a:ext cx="2465832" cy="194310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350342"/>
            <a:ext cx="8037830" cy="19469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AF50"/>
                </a:solidFill>
                <a:latin typeface="Calibri"/>
                <a:cs typeface="Calibri"/>
              </a:rPr>
              <a:t>Deadlock</a:t>
            </a:r>
            <a:r>
              <a:rPr sz="1800" spc="5" dirty="0">
                <a:solidFill>
                  <a:srgbClr val="00AF50"/>
                </a:solidFill>
                <a:latin typeface="Calibri"/>
                <a:cs typeface="Calibri"/>
              </a:rPr>
              <a:t> </a:t>
            </a:r>
            <a:r>
              <a:rPr sz="1800" spc="-10" dirty="0">
                <a:solidFill>
                  <a:srgbClr val="00AF50"/>
                </a:solidFill>
                <a:latin typeface="Calibri"/>
                <a:cs typeface="Calibri"/>
              </a:rPr>
              <a:t>Detection</a:t>
            </a:r>
            <a:r>
              <a:rPr sz="1800" dirty="0">
                <a:solidFill>
                  <a:srgbClr val="00AF50"/>
                </a:solidFill>
                <a:latin typeface="Calibri"/>
                <a:cs typeface="Calibri"/>
              </a:rPr>
              <a:t> </a:t>
            </a:r>
            <a:r>
              <a:rPr sz="1800" spc="-10" dirty="0">
                <a:solidFill>
                  <a:srgbClr val="00AF50"/>
                </a:solidFill>
                <a:latin typeface="Calibri"/>
                <a:cs typeface="Calibri"/>
              </a:rPr>
              <a:t>using</a:t>
            </a:r>
            <a:r>
              <a:rPr sz="1800" spc="50" dirty="0">
                <a:solidFill>
                  <a:srgbClr val="00AF50"/>
                </a:solidFill>
                <a:latin typeface="Calibri"/>
                <a:cs typeface="Calibri"/>
              </a:rPr>
              <a:t> </a:t>
            </a:r>
            <a:r>
              <a:rPr sz="1800" spc="-15" dirty="0">
                <a:solidFill>
                  <a:srgbClr val="00AF50"/>
                </a:solidFill>
                <a:latin typeface="Calibri"/>
                <a:cs typeface="Calibri"/>
              </a:rPr>
              <a:t>RAG</a:t>
            </a:r>
            <a:endParaRPr sz="1800">
              <a:latin typeface="Calibri"/>
              <a:cs typeface="Calibri"/>
            </a:endParaRPr>
          </a:p>
          <a:p>
            <a:pPr marL="12700">
              <a:lnSpc>
                <a:spcPct val="100000"/>
              </a:lnSpc>
              <a:spcBef>
                <a:spcPts val="5"/>
              </a:spcBef>
            </a:pPr>
            <a:r>
              <a:rPr sz="1800" dirty="0">
                <a:latin typeface="Calibri"/>
                <a:cs typeface="Calibri"/>
              </a:rPr>
              <a:t>If a</a:t>
            </a:r>
            <a:r>
              <a:rPr sz="1800" spc="-5" dirty="0">
                <a:latin typeface="Calibri"/>
                <a:cs typeface="Calibri"/>
              </a:rPr>
              <a:t> cycle</a:t>
            </a:r>
            <a:r>
              <a:rPr sz="1800" spc="-10" dirty="0">
                <a:latin typeface="Calibri"/>
                <a:cs typeface="Calibri"/>
              </a:rPr>
              <a:t> </a:t>
            </a:r>
            <a:r>
              <a:rPr sz="1800" dirty="0">
                <a:latin typeface="Calibri"/>
                <a:cs typeface="Calibri"/>
              </a:rPr>
              <a:t>is</a:t>
            </a:r>
            <a:r>
              <a:rPr sz="1800" spc="10" dirty="0">
                <a:latin typeface="Calibri"/>
                <a:cs typeface="Calibri"/>
              </a:rPr>
              <a:t> </a:t>
            </a:r>
            <a:r>
              <a:rPr sz="1800" spc="-10" dirty="0">
                <a:latin typeface="Calibri"/>
                <a:cs typeface="Calibri"/>
              </a:rPr>
              <a:t>being</a:t>
            </a:r>
            <a:r>
              <a:rPr sz="1800" spc="40" dirty="0">
                <a:latin typeface="Calibri"/>
                <a:cs typeface="Calibri"/>
              </a:rPr>
              <a:t> </a:t>
            </a:r>
            <a:r>
              <a:rPr sz="1800" spc="-10" dirty="0">
                <a:latin typeface="Calibri"/>
                <a:cs typeface="Calibri"/>
              </a:rPr>
              <a:t>formed</a:t>
            </a:r>
            <a:r>
              <a:rPr sz="1800"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a:t>
            </a:r>
            <a:r>
              <a:rPr sz="1800" spc="25" dirty="0">
                <a:latin typeface="Calibri"/>
                <a:cs typeface="Calibri"/>
              </a:rPr>
              <a:t> </a:t>
            </a:r>
            <a:r>
              <a:rPr sz="1800" spc="-10" dirty="0">
                <a:latin typeface="Calibri"/>
                <a:cs typeface="Calibri"/>
              </a:rPr>
              <a:t>Resource allocation</a:t>
            </a:r>
            <a:r>
              <a:rPr sz="1800" spc="10" dirty="0">
                <a:latin typeface="Calibri"/>
                <a:cs typeface="Calibri"/>
              </a:rPr>
              <a:t> </a:t>
            </a:r>
            <a:r>
              <a:rPr sz="1800" spc="-15" dirty="0">
                <a:latin typeface="Calibri"/>
                <a:cs typeface="Calibri"/>
              </a:rPr>
              <a:t>graph</a:t>
            </a:r>
            <a:r>
              <a:rPr sz="1800" spc="35" dirty="0">
                <a:latin typeface="Calibri"/>
                <a:cs typeface="Calibri"/>
              </a:rPr>
              <a:t> </a:t>
            </a:r>
            <a:r>
              <a:rPr sz="1800" spc="-10" dirty="0">
                <a:latin typeface="Calibri"/>
                <a:cs typeface="Calibri"/>
              </a:rPr>
              <a:t>where</a:t>
            </a:r>
            <a:r>
              <a:rPr sz="1800" spc="30" dirty="0">
                <a:latin typeface="Calibri"/>
                <a:cs typeface="Calibri"/>
              </a:rPr>
              <a:t> </a:t>
            </a:r>
            <a:r>
              <a:rPr sz="1800" dirty="0">
                <a:latin typeface="Calibri"/>
                <a:cs typeface="Calibri"/>
              </a:rPr>
              <a:t>all</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resources</a:t>
            </a:r>
            <a:r>
              <a:rPr sz="1800" spc="35" dirty="0">
                <a:latin typeface="Calibri"/>
                <a:cs typeface="Calibri"/>
              </a:rPr>
              <a:t> </a:t>
            </a:r>
            <a:r>
              <a:rPr sz="1800" spc="-15" dirty="0">
                <a:latin typeface="Calibri"/>
                <a:cs typeface="Calibri"/>
              </a:rPr>
              <a:t>have</a:t>
            </a:r>
            <a:endParaRPr sz="1800">
              <a:latin typeface="Calibri"/>
              <a:cs typeface="Calibri"/>
            </a:endParaRPr>
          </a:p>
          <a:p>
            <a:pPr marL="12700">
              <a:lnSpc>
                <a:spcPct val="100000"/>
              </a:lnSpc>
            </a:pPr>
            <a:r>
              <a:rPr sz="1800" spc="-5" dirty="0">
                <a:latin typeface="Calibri"/>
                <a:cs typeface="Calibri"/>
              </a:rPr>
              <a:t>the</a:t>
            </a:r>
            <a:r>
              <a:rPr sz="1800" spc="10" dirty="0">
                <a:latin typeface="Calibri"/>
                <a:cs typeface="Calibri"/>
              </a:rPr>
              <a:t> </a:t>
            </a:r>
            <a:r>
              <a:rPr sz="1800" spc="-10" dirty="0">
                <a:latin typeface="Calibri"/>
                <a:cs typeface="Calibri"/>
              </a:rPr>
              <a:t>single</a:t>
            </a:r>
            <a:r>
              <a:rPr sz="1800" spc="60" dirty="0">
                <a:latin typeface="Calibri"/>
                <a:cs typeface="Calibri"/>
              </a:rPr>
              <a:t> </a:t>
            </a:r>
            <a:r>
              <a:rPr sz="1800" spc="-15" dirty="0">
                <a:latin typeface="Calibri"/>
                <a:cs typeface="Calibri"/>
              </a:rPr>
              <a:t>instance</a:t>
            </a:r>
            <a:r>
              <a:rPr sz="1800" spc="35" dirty="0">
                <a:latin typeface="Calibri"/>
                <a:cs typeface="Calibri"/>
              </a:rPr>
              <a:t> </a:t>
            </a:r>
            <a:r>
              <a:rPr sz="1800" spc="-10" dirty="0">
                <a:latin typeface="Calibri"/>
                <a:cs typeface="Calibri"/>
              </a:rPr>
              <a:t>then</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25" dirty="0">
                <a:latin typeface="Calibri"/>
                <a:cs typeface="Calibri"/>
              </a:rPr>
              <a:t>system</a:t>
            </a:r>
            <a:r>
              <a:rPr sz="1800" spc="20" dirty="0">
                <a:latin typeface="Calibri"/>
                <a:cs typeface="Calibri"/>
              </a:rPr>
              <a:t> </a:t>
            </a:r>
            <a:r>
              <a:rPr sz="1800" spc="-5" dirty="0">
                <a:latin typeface="Calibri"/>
                <a:cs typeface="Calibri"/>
              </a:rPr>
              <a:t>is</a:t>
            </a:r>
            <a:r>
              <a:rPr sz="1800" spc="-10" dirty="0">
                <a:latin typeface="Calibri"/>
                <a:cs typeface="Calibri"/>
              </a:rPr>
              <a:t> deadlocked.</a:t>
            </a:r>
            <a:endParaRPr sz="1800">
              <a:latin typeface="Calibri"/>
              <a:cs typeface="Calibri"/>
            </a:endParaRPr>
          </a:p>
          <a:p>
            <a:pPr marL="12700" marR="327660">
              <a:lnSpc>
                <a:spcPct val="100000"/>
              </a:lnSpc>
            </a:pPr>
            <a:r>
              <a:rPr sz="1800" dirty="0">
                <a:latin typeface="Calibri"/>
                <a:cs typeface="Calibri"/>
              </a:rPr>
              <a:t>In</a:t>
            </a:r>
            <a:r>
              <a:rPr sz="1800" spc="20" dirty="0">
                <a:latin typeface="Calibri"/>
                <a:cs typeface="Calibri"/>
              </a:rPr>
              <a:t> </a:t>
            </a:r>
            <a:r>
              <a:rPr sz="1800" spc="-5" dirty="0">
                <a:latin typeface="Calibri"/>
                <a:cs typeface="Calibri"/>
              </a:rPr>
              <a:t>Case </a:t>
            </a:r>
            <a:r>
              <a:rPr sz="1800" spc="5" dirty="0">
                <a:latin typeface="Calibri"/>
                <a:cs typeface="Calibri"/>
              </a:rPr>
              <a:t>of</a:t>
            </a:r>
            <a:r>
              <a:rPr sz="1800" dirty="0">
                <a:latin typeface="Calibri"/>
                <a:cs typeface="Calibri"/>
              </a:rPr>
              <a:t> </a:t>
            </a:r>
            <a:r>
              <a:rPr sz="1800" spc="-10" dirty="0">
                <a:latin typeface="Calibri"/>
                <a:cs typeface="Calibri"/>
              </a:rPr>
              <a:t>Resource</a:t>
            </a:r>
            <a:r>
              <a:rPr sz="1800" spc="20" dirty="0">
                <a:latin typeface="Calibri"/>
                <a:cs typeface="Calibri"/>
              </a:rPr>
              <a:t> </a:t>
            </a:r>
            <a:r>
              <a:rPr sz="1800" spc="-10" dirty="0">
                <a:latin typeface="Calibri"/>
                <a:cs typeface="Calibri"/>
              </a:rPr>
              <a:t>allocation</a:t>
            </a:r>
            <a:r>
              <a:rPr sz="1800" spc="-5" dirty="0">
                <a:latin typeface="Calibri"/>
                <a:cs typeface="Calibri"/>
              </a:rPr>
              <a:t> </a:t>
            </a:r>
            <a:r>
              <a:rPr sz="1800" spc="-15" dirty="0">
                <a:latin typeface="Calibri"/>
                <a:cs typeface="Calibri"/>
              </a:rPr>
              <a:t>graph</a:t>
            </a:r>
            <a:r>
              <a:rPr sz="1800" spc="65" dirty="0">
                <a:latin typeface="Calibri"/>
                <a:cs typeface="Calibri"/>
              </a:rPr>
              <a:t> </a:t>
            </a:r>
            <a:r>
              <a:rPr sz="1800" dirty="0">
                <a:latin typeface="Calibri"/>
                <a:cs typeface="Calibri"/>
              </a:rPr>
              <a:t>with</a:t>
            </a:r>
            <a:r>
              <a:rPr sz="1800" spc="-10" dirty="0">
                <a:latin typeface="Calibri"/>
                <a:cs typeface="Calibri"/>
              </a:rPr>
              <a:t> multi-instanced</a:t>
            </a:r>
            <a:r>
              <a:rPr sz="1800" spc="90" dirty="0">
                <a:latin typeface="Calibri"/>
                <a:cs typeface="Calibri"/>
              </a:rPr>
              <a:t> </a:t>
            </a:r>
            <a:r>
              <a:rPr sz="1800" spc="-10" dirty="0">
                <a:latin typeface="Calibri"/>
                <a:cs typeface="Calibri"/>
              </a:rPr>
              <a:t>resource</a:t>
            </a:r>
            <a:r>
              <a:rPr sz="1800" spc="20" dirty="0">
                <a:latin typeface="Calibri"/>
                <a:cs typeface="Calibri"/>
              </a:rPr>
              <a:t> </a:t>
            </a:r>
            <a:r>
              <a:rPr sz="1800" spc="-10" dirty="0">
                <a:latin typeface="Calibri"/>
                <a:cs typeface="Calibri"/>
              </a:rPr>
              <a:t>types,</a:t>
            </a:r>
            <a:r>
              <a:rPr sz="1800" spc="30" dirty="0">
                <a:latin typeface="Calibri"/>
                <a:cs typeface="Calibri"/>
              </a:rPr>
              <a:t> </a:t>
            </a:r>
            <a:r>
              <a:rPr sz="1800" spc="-10" dirty="0">
                <a:latin typeface="Calibri"/>
                <a:cs typeface="Calibri"/>
              </a:rPr>
              <a:t>Cycle</a:t>
            </a:r>
            <a:r>
              <a:rPr sz="1800" spc="20" dirty="0">
                <a:latin typeface="Calibri"/>
                <a:cs typeface="Calibri"/>
              </a:rPr>
              <a:t> </a:t>
            </a:r>
            <a:r>
              <a:rPr sz="1800" spc="-5" dirty="0">
                <a:latin typeface="Calibri"/>
                <a:cs typeface="Calibri"/>
              </a:rPr>
              <a:t>is </a:t>
            </a:r>
            <a:r>
              <a:rPr sz="1800" dirty="0">
                <a:latin typeface="Calibri"/>
                <a:cs typeface="Calibri"/>
              </a:rPr>
              <a:t>a </a:t>
            </a:r>
            <a:r>
              <a:rPr sz="1800" spc="-390" dirty="0">
                <a:latin typeface="Calibri"/>
                <a:cs typeface="Calibri"/>
              </a:rPr>
              <a:t> </a:t>
            </a:r>
            <a:r>
              <a:rPr sz="1800" spc="-5" dirty="0">
                <a:latin typeface="Calibri"/>
                <a:cs typeface="Calibri"/>
              </a:rPr>
              <a:t>necessary</a:t>
            </a:r>
            <a:r>
              <a:rPr sz="1800" spc="40" dirty="0">
                <a:latin typeface="Calibri"/>
                <a:cs typeface="Calibri"/>
              </a:rPr>
              <a:t> </a:t>
            </a:r>
            <a:r>
              <a:rPr sz="1800" spc="-5" dirty="0">
                <a:latin typeface="Calibri"/>
                <a:cs typeface="Calibri"/>
              </a:rPr>
              <a:t>condition</a:t>
            </a:r>
            <a:r>
              <a:rPr sz="1800" spc="35" dirty="0">
                <a:latin typeface="Calibri"/>
                <a:cs typeface="Calibri"/>
              </a:rPr>
              <a:t> </a:t>
            </a:r>
            <a:r>
              <a:rPr sz="1800" dirty="0">
                <a:latin typeface="Calibri"/>
                <a:cs typeface="Calibri"/>
              </a:rPr>
              <a:t>of</a:t>
            </a:r>
            <a:r>
              <a:rPr sz="1800" spc="-25" dirty="0">
                <a:latin typeface="Calibri"/>
                <a:cs typeface="Calibri"/>
              </a:rPr>
              <a:t> </a:t>
            </a:r>
            <a:r>
              <a:rPr sz="1800" spc="-5" dirty="0">
                <a:latin typeface="Calibri"/>
                <a:cs typeface="Calibri"/>
              </a:rPr>
              <a:t>deadlock</a:t>
            </a:r>
            <a:r>
              <a:rPr sz="1800" spc="45" dirty="0">
                <a:latin typeface="Calibri"/>
                <a:cs typeface="Calibri"/>
              </a:rPr>
              <a:t> </a:t>
            </a:r>
            <a:r>
              <a:rPr sz="1800" spc="-10" dirty="0">
                <a:latin typeface="Calibri"/>
                <a:cs typeface="Calibri"/>
              </a:rPr>
              <a:t>but</a:t>
            </a:r>
            <a:r>
              <a:rPr sz="1800" spc="15"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the</a:t>
            </a:r>
            <a:r>
              <a:rPr sz="1800" spc="35" dirty="0">
                <a:latin typeface="Calibri"/>
                <a:cs typeface="Calibri"/>
              </a:rPr>
              <a:t> </a:t>
            </a:r>
            <a:r>
              <a:rPr sz="1800" spc="-15" dirty="0">
                <a:latin typeface="Calibri"/>
                <a:cs typeface="Calibri"/>
              </a:rPr>
              <a:t>sufficient</a:t>
            </a:r>
            <a:r>
              <a:rPr sz="1800" spc="45" dirty="0">
                <a:latin typeface="Calibri"/>
                <a:cs typeface="Calibri"/>
              </a:rPr>
              <a:t> </a:t>
            </a:r>
            <a:r>
              <a:rPr sz="1800" spc="-10" dirty="0">
                <a:latin typeface="Calibri"/>
                <a:cs typeface="Calibri"/>
              </a:rPr>
              <a:t>condition.</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10" dirty="0">
                <a:latin typeface="Calibri"/>
                <a:cs typeface="Calibri"/>
              </a:rPr>
              <a:t>following</a:t>
            </a:r>
            <a:r>
              <a:rPr sz="1800" spc="-5" dirty="0">
                <a:latin typeface="Calibri"/>
                <a:cs typeface="Calibri"/>
              </a:rPr>
              <a:t> </a:t>
            </a:r>
            <a:r>
              <a:rPr sz="1800" spc="-15" dirty="0">
                <a:latin typeface="Calibri"/>
                <a:cs typeface="Calibri"/>
              </a:rPr>
              <a:t>example</a:t>
            </a:r>
            <a:r>
              <a:rPr sz="1800" spc="40" dirty="0">
                <a:latin typeface="Calibri"/>
                <a:cs typeface="Calibri"/>
              </a:rPr>
              <a:t> </a:t>
            </a:r>
            <a:r>
              <a:rPr sz="1800" spc="-15" dirty="0">
                <a:latin typeface="Calibri"/>
                <a:cs typeface="Calibri"/>
              </a:rPr>
              <a:t>contains</a:t>
            </a:r>
            <a:r>
              <a:rPr sz="1800" spc="40" dirty="0">
                <a:latin typeface="Calibri"/>
                <a:cs typeface="Calibri"/>
              </a:rPr>
              <a:t> </a:t>
            </a:r>
            <a:r>
              <a:rPr sz="1800" spc="-10" dirty="0">
                <a:latin typeface="Calibri"/>
                <a:cs typeface="Calibri"/>
              </a:rPr>
              <a:t>three</a:t>
            </a:r>
            <a:r>
              <a:rPr sz="1800" spc="40" dirty="0">
                <a:latin typeface="Calibri"/>
                <a:cs typeface="Calibri"/>
              </a:rPr>
              <a:t> </a:t>
            </a:r>
            <a:r>
              <a:rPr sz="1800" spc="-10" dirty="0">
                <a:latin typeface="Calibri"/>
                <a:cs typeface="Calibri"/>
              </a:rPr>
              <a:t>processes</a:t>
            </a:r>
            <a:r>
              <a:rPr sz="1800" spc="15"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P2,</a:t>
            </a:r>
            <a:r>
              <a:rPr sz="1800" spc="-15" dirty="0">
                <a:latin typeface="Calibri"/>
                <a:cs typeface="Calibri"/>
              </a:rPr>
              <a:t> </a:t>
            </a:r>
            <a:r>
              <a:rPr sz="1800" dirty="0">
                <a:latin typeface="Calibri"/>
                <a:cs typeface="Calibri"/>
              </a:rPr>
              <a:t>P3</a:t>
            </a:r>
            <a:r>
              <a:rPr sz="1800" spc="5" dirty="0">
                <a:latin typeface="Calibri"/>
                <a:cs typeface="Calibri"/>
              </a:rPr>
              <a:t> </a:t>
            </a:r>
            <a:r>
              <a:rPr sz="1800" spc="-5" dirty="0">
                <a:latin typeface="Calibri"/>
                <a:cs typeface="Calibri"/>
              </a:rPr>
              <a:t>and</a:t>
            </a:r>
            <a:r>
              <a:rPr sz="1800" spc="15" dirty="0">
                <a:latin typeface="Calibri"/>
                <a:cs typeface="Calibri"/>
              </a:rPr>
              <a:t> </a:t>
            </a:r>
            <a:r>
              <a:rPr sz="1800" spc="-10" dirty="0">
                <a:latin typeface="Calibri"/>
                <a:cs typeface="Calibri"/>
              </a:rPr>
              <a:t>three</a:t>
            </a:r>
            <a:r>
              <a:rPr sz="1800" spc="40" dirty="0">
                <a:latin typeface="Calibri"/>
                <a:cs typeface="Calibri"/>
              </a:rPr>
              <a:t> </a:t>
            </a:r>
            <a:r>
              <a:rPr sz="1800" spc="-15" dirty="0">
                <a:latin typeface="Calibri"/>
                <a:cs typeface="Calibri"/>
              </a:rPr>
              <a:t>resources</a:t>
            </a:r>
            <a:r>
              <a:rPr sz="1800" spc="15" dirty="0">
                <a:latin typeface="Calibri"/>
                <a:cs typeface="Calibri"/>
              </a:rPr>
              <a:t> </a:t>
            </a:r>
            <a:r>
              <a:rPr sz="1800" dirty="0">
                <a:latin typeface="Calibri"/>
                <a:cs typeface="Calibri"/>
              </a:rPr>
              <a:t>R2,</a:t>
            </a:r>
            <a:r>
              <a:rPr sz="1800" spc="5" dirty="0">
                <a:latin typeface="Calibri"/>
                <a:cs typeface="Calibri"/>
              </a:rPr>
              <a:t> </a:t>
            </a:r>
            <a:r>
              <a:rPr sz="1800" dirty="0">
                <a:latin typeface="Calibri"/>
                <a:cs typeface="Calibri"/>
              </a:rPr>
              <a:t>R2,</a:t>
            </a:r>
            <a:endParaRPr sz="1800">
              <a:latin typeface="Calibri"/>
              <a:cs typeface="Calibri"/>
            </a:endParaRPr>
          </a:p>
          <a:p>
            <a:pPr marL="12700">
              <a:lnSpc>
                <a:spcPct val="100000"/>
              </a:lnSpc>
              <a:spcBef>
                <a:spcPts val="5"/>
              </a:spcBef>
            </a:pPr>
            <a:r>
              <a:rPr sz="1800" dirty="0">
                <a:latin typeface="Calibri"/>
                <a:cs typeface="Calibri"/>
              </a:rPr>
              <a:t>R3.</a:t>
            </a:r>
            <a:r>
              <a:rPr sz="1800" spc="-5" dirty="0">
                <a:latin typeface="Calibri"/>
                <a:cs typeface="Calibri"/>
              </a:rPr>
              <a:t> All the</a:t>
            </a:r>
            <a:r>
              <a:rPr sz="1800" spc="35" dirty="0">
                <a:latin typeface="Calibri"/>
                <a:cs typeface="Calibri"/>
              </a:rPr>
              <a:t> </a:t>
            </a:r>
            <a:r>
              <a:rPr sz="1800" spc="-10" dirty="0">
                <a:latin typeface="Calibri"/>
                <a:cs typeface="Calibri"/>
              </a:rPr>
              <a:t>resources</a:t>
            </a:r>
            <a:r>
              <a:rPr sz="1800" spc="1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having</a:t>
            </a:r>
            <a:r>
              <a:rPr sz="1800" spc="15" dirty="0">
                <a:latin typeface="Calibri"/>
                <a:cs typeface="Calibri"/>
              </a:rPr>
              <a:t> </a:t>
            </a:r>
            <a:r>
              <a:rPr sz="1800" spc="-10" dirty="0">
                <a:latin typeface="Calibri"/>
                <a:cs typeface="Calibri"/>
              </a:rPr>
              <a:t>single</a:t>
            </a:r>
            <a:r>
              <a:rPr sz="1800" spc="55" dirty="0">
                <a:latin typeface="Calibri"/>
                <a:cs typeface="Calibri"/>
              </a:rPr>
              <a:t> </a:t>
            </a:r>
            <a:r>
              <a:rPr sz="1800" spc="-15" dirty="0">
                <a:latin typeface="Calibri"/>
                <a:cs typeface="Calibri"/>
              </a:rPr>
              <a:t>instances</a:t>
            </a:r>
            <a:r>
              <a:rPr sz="1800" spc="35" dirty="0">
                <a:latin typeface="Calibri"/>
                <a:cs typeface="Calibri"/>
              </a:rPr>
              <a:t> </a:t>
            </a:r>
            <a:r>
              <a:rPr sz="1800" spc="-5" dirty="0">
                <a:latin typeface="Calibri"/>
                <a:cs typeface="Calibri"/>
              </a:rPr>
              <a:t>each.</a:t>
            </a:r>
            <a:endParaRPr sz="1800">
              <a:latin typeface="Calibri"/>
              <a:cs typeface="Calibri"/>
            </a:endParaRPr>
          </a:p>
        </p:txBody>
      </p:sp>
      <p:pic>
        <p:nvPicPr>
          <p:cNvPr id="3" name="object 3"/>
          <p:cNvPicPr/>
          <p:nvPr/>
        </p:nvPicPr>
        <p:blipFill>
          <a:blip r:embed="rId2" cstate="print"/>
          <a:stretch>
            <a:fillRect/>
          </a:stretch>
        </p:blipFill>
        <p:spPr>
          <a:xfrm>
            <a:off x="2261255" y="2926079"/>
            <a:ext cx="3630144" cy="2266200"/>
          </a:xfrm>
          <a:prstGeom prst="rect">
            <a:avLst/>
          </a:prstGeom>
        </p:spPr>
      </p:pic>
      <p:sp>
        <p:nvSpPr>
          <p:cNvPr id="4" name="object 4"/>
          <p:cNvSpPr txBox="1"/>
          <p:nvPr/>
        </p:nvSpPr>
        <p:spPr>
          <a:xfrm>
            <a:off x="507593" y="5378297"/>
            <a:ext cx="790765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If</a:t>
            </a:r>
            <a:r>
              <a:rPr sz="1800" spc="5" dirty="0">
                <a:latin typeface="Calibri"/>
                <a:cs typeface="Calibri"/>
              </a:rPr>
              <a:t> </a:t>
            </a:r>
            <a:r>
              <a:rPr sz="1800" spc="-10" dirty="0">
                <a:latin typeface="Calibri"/>
                <a:cs typeface="Calibri"/>
              </a:rPr>
              <a:t>we</a:t>
            </a:r>
            <a:r>
              <a:rPr sz="1800" spc="15" dirty="0">
                <a:latin typeface="Calibri"/>
                <a:cs typeface="Calibri"/>
              </a:rPr>
              <a:t> </a:t>
            </a:r>
            <a:r>
              <a:rPr sz="1800" spc="-15" dirty="0">
                <a:latin typeface="Calibri"/>
                <a:cs typeface="Calibri"/>
              </a:rPr>
              <a:t>analyze</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graph</a:t>
            </a:r>
            <a:r>
              <a:rPr sz="1800" spc="65" dirty="0">
                <a:latin typeface="Calibri"/>
                <a:cs typeface="Calibri"/>
              </a:rPr>
              <a:t> </a:t>
            </a:r>
            <a:r>
              <a:rPr sz="1800" spc="-10" dirty="0">
                <a:latin typeface="Calibri"/>
                <a:cs typeface="Calibri"/>
              </a:rPr>
              <a:t>then</a:t>
            </a:r>
            <a:r>
              <a:rPr sz="1800" spc="1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find</a:t>
            </a:r>
            <a:r>
              <a:rPr sz="1800" spc="10" dirty="0">
                <a:latin typeface="Calibri"/>
                <a:cs typeface="Calibri"/>
              </a:rPr>
              <a:t> </a:t>
            </a:r>
            <a:r>
              <a:rPr sz="1800" spc="-5" dirty="0">
                <a:latin typeface="Calibri"/>
                <a:cs typeface="Calibri"/>
              </a:rPr>
              <a:t>out</a:t>
            </a:r>
            <a:r>
              <a:rPr sz="1800" spc="20" dirty="0">
                <a:latin typeface="Calibri"/>
                <a:cs typeface="Calibri"/>
              </a:rPr>
              <a:t> </a:t>
            </a:r>
            <a:r>
              <a:rPr sz="1800" spc="-10" dirty="0">
                <a:latin typeface="Calibri"/>
                <a:cs typeface="Calibri"/>
              </a:rPr>
              <a:t>that</a:t>
            </a:r>
            <a:r>
              <a:rPr sz="1800" spc="15" dirty="0">
                <a:latin typeface="Calibri"/>
                <a:cs typeface="Calibri"/>
              </a:rPr>
              <a:t> </a:t>
            </a:r>
            <a:r>
              <a:rPr sz="1800" spc="-15" dirty="0">
                <a:latin typeface="Calibri"/>
                <a:cs typeface="Calibri"/>
              </a:rPr>
              <a:t>there</a:t>
            </a:r>
            <a:r>
              <a:rPr sz="1800" spc="3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a </a:t>
            </a:r>
            <a:r>
              <a:rPr sz="1800" spc="-5" dirty="0">
                <a:latin typeface="Calibri"/>
                <a:cs typeface="Calibri"/>
              </a:rPr>
              <a:t>cycle</a:t>
            </a:r>
            <a:r>
              <a:rPr sz="1800" spc="15" dirty="0">
                <a:latin typeface="Calibri"/>
                <a:cs typeface="Calibri"/>
              </a:rPr>
              <a:t> </a:t>
            </a:r>
            <a:r>
              <a:rPr sz="1800" spc="-10" dirty="0">
                <a:latin typeface="Calibri"/>
                <a:cs typeface="Calibri"/>
              </a:rPr>
              <a:t>formed</a:t>
            </a:r>
            <a:r>
              <a:rPr sz="1800" spc="1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graph </a:t>
            </a:r>
            <a:r>
              <a:rPr sz="1800" spc="-390" dirty="0">
                <a:latin typeface="Calibri"/>
                <a:cs typeface="Calibri"/>
              </a:rPr>
              <a:t> </a:t>
            </a:r>
            <a:r>
              <a:rPr sz="1800" spc="-5" dirty="0">
                <a:latin typeface="Calibri"/>
                <a:cs typeface="Calibri"/>
              </a:rPr>
              <a:t>since</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25" dirty="0">
                <a:latin typeface="Calibri"/>
                <a:cs typeface="Calibri"/>
              </a:rPr>
              <a:t>system</a:t>
            </a:r>
            <a:r>
              <a:rPr sz="1800" spc="2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satisfying</a:t>
            </a:r>
            <a:r>
              <a:rPr sz="1800" spc="65" dirty="0">
                <a:latin typeface="Calibri"/>
                <a:cs typeface="Calibri"/>
              </a:rPr>
              <a:t> </a:t>
            </a:r>
            <a:r>
              <a:rPr sz="1800" dirty="0">
                <a:latin typeface="Calibri"/>
                <a:cs typeface="Calibri"/>
              </a:rPr>
              <a:t>all</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5" dirty="0">
                <a:latin typeface="Calibri"/>
                <a:cs typeface="Calibri"/>
              </a:rPr>
              <a:t>four</a:t>
            </a:r>
            <a:r>
              <a:rPr sz="1800" dirty="0">
                <a:latin typeface="Calibri"/>
                <a:cs typeface="Calibri"/>
              </a:rPr>
              <a:t> </a:t>
            </a:r>
            <a:r>
              <a:rPr sz="1800" spc="-10" dirty="0">
                <a:latin typeface="Calibri"/>
                <a:cs typeface="Calibri"/>
              </a:rPr>
              <a:t>conditions</a:t>
            </a:r>
            <a:r>
              <a:rPr sz="1800" spc="35" dirty="0">
                <a:latin typeface="Calibri"/>
                <a:cs typeface="Calibri"/>
              </a:rPr>
              <a:t> </a:t>
            </a:r>
            <a:r>
              <a:rPr sz="1800" dirty="0">
                <a:latin typeface="Calibri"/>
                <a:cs typeface="Calibri"/>
              </a:rPr>
              <a:t>of</a:t>
            </a:r>
            <a:r>
              <a:rPr sz="1800" spc="-5" dirty="0">
                <a:latin typeface="Calibri"/>
                <a:cs typeface="Calibri"/>
              </a:rPr>
              <a:t> deadlock.</a:t>
            </a:r>
            <a:endParaRPr sz="1800">
              <a:latin typeface="Calibri"/>
              <a:cs typeface="Calibri"/>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23986" y="1138237"/>
          <a:ext cx="6110605" cy="1092835"/>
        </p:xfrm>
        <a:graphic>
          <a:graphicData uri="http://schemas.openxmlformats.org/drawingml/2006/table">
            <a:tbl>
              <a:tblPr firstRow="1" bandRow="1">
                <a:tableStyleId>{2D5ABB26-0587-4C30-8999-92F81FD0307C}</a:tableStyleId>
              </a:tblPr>
              <a:tblGrid>
                <a:gridCol w="1524000"/>
                <a:gridCol w="1524000"/>
                <a:gridCol w="1524000"/>
                <a:gridCol w="1524000"/>
              </a:tblGrid>
              <a:tr h="309943">
                <a:tc>
                  <a:txBody>
                    <a:bodyPr/>
                    <a:lstStyle/>
                    <a:p>
                      <a:pPr marL="69215">
                        <a:lnSpc>
                          <a:spcPct val="100000"/>
                        </a:lnSpc>
                        <a:spcBef>
                          <a:spcPts val="430"/>
                        </a:spcBef>
                      </a:pPr>
                      <a:r>
                        <a:rPr sz="1100" spc="-10" dirty="0">
                          <a:latin typeface="Times New Roman"/>
                          <a:cs typeface="Times New Roman"/>
                        </a:rPr>
                        <a:t>Process</a:t>
                      </a:r>
                      <a:endParaRPr sz="1100">
                        <a:latin typeface="Times New Roman"/>
                        <a:cs typeface="Times New Roman"/>
                      </a:endParaRPr>
                    </a:p>
                  </a:txBody>
                  <a:tcPr marL="0" marR="0" marT="54610" marB="0">
                    <a:lnL w="9525">
                      <a:solidFill>
                        <a:srgbClr val="9FCFBD"/>
                      </a:solidFill>
                      <a:prstDash val="solid"/>
                    </a:lnL>
                    <a:lnR w="9525">
                      <a:solidFill>
                        <a:srgbClr val="9FCFBD"/>
                      </a:solidFill>
                      <a:prstDash val="solid"/>
                    </a:lnR>
                    <a:lnT w="9525">
                      <a:solidFill>
                        <a:srgbClr val="9FCFBD"/>
                      </a:solidFill>
                      <a:prstDash val="solid"/>
                    </a:lnT>
                    <a:solidFill>
                      <a:srgbClr val="C6CCBD"/>
                    </a:solidFill>
                  </a:tcPr>
                </a:tc>
                <a:tc>
                  <a:txBody>
                    <a:bodyPr/>
                    <a:lstStyle/>
                    <a:p>
                      <a:pPr marL="69850">
                        <a:lnSpc>
                          <a:spcPct val="100000"/>
                        </a:lnSpc>
                        <a:spcBef>
                          <a:spcPts val="430"/>
                        </a:spcBef>
                      </a:pPr>
                      <a:r>
                        <a:rPr sz="1100" spc="5" dirty="0">
                          <a:latin typeface="Times New Roman"/>
                          <a:cs typeface="Times New Roman"/>
                        </a:rPr>
                        <a:t>R1</a:t>
                      </a:r>
                      <a:endParaRPr sz="1100">
                        <a:latin typeface="Times New Roman"/>
                        <a:cs typeface="Times New Roman"/>
                      </a:endParaRPr>
                    </a:p>
                  </a:txBody>
                  <a:tcPr marL="0" marR="0" marT="54610" marB="0">
                    <a:lnL w="9525">
                      <a:solidFill>
                        <a:srgbClr val="9FCFBD"/>
                      </a:solidFill>
                      <a:prstDash val="solid"/>
                    </a:lnL>
                    <a:lnR w="9525">
                      <a:solidFill>
                        <a:srgbClr val="9FCFBD"/>
                      </a:solidFill>
                      <a:prstDash val="solid"/>
                    </a:lnR>
                    <a:lnT w="9525">
                      <a:solidFill>
                        <a:srgbClr val="9FCFBD"/>
                      </a:solidFill>
                      <a:prstDash val="solid"/>
                    </a:lnT>
                    <a:solidFill>
                      <a:srgbClr val="C6CCBD"/>
                    </a:solidFill>
                  </a:tcPr>
                </a:tc>
                <a:tc>
                  <a:txBody>
                    <a:bodyPr/>
                    <a:lstStyle/>
                    <a:p>
                      <a:pPr marL="70485">
                        <a:lnSpc>
                          <a:spcPct val="100000"/>
                        </a:lnSpc>
                        <a:spcBef>
                          <a:spcPts val="430"/>
                        </a:spcBef>
                      </a:pPr>
                      <a:r>
                        <a:rPr sz="1100" spc="10" dirty="0">
                          <a:latin typeface="Times New Roman"/>
                          <a:cs typeface="Times New Roman"/>
                        </a:rPr>
                        <a:t>R2</a:t>
                      </a:r>
                      <a:endParaRPr sz="1100">
                        <a:latin typeface="Times New Roman"/>
                        <a:cs typeface="Times New Roman"/>
                      </a:endParaRPr>
                    </a:p>
                  </a:txBody>
                  <a:tcPr marL="0" marR="0" marT="54610" marB="0">
                    <a:lnL w="9525">
                      <a:solidFill>
                        <a:srgbClr val="9FCFBD"/>
                      </a:solidFill>
                      <a:prstDash val="solid"/>
                    </a:lnL>
                    <a:lnR w="9525">
                      <a:solidFill>
                        <a:srgbClr val="9FCFBD"/>
                      </a:solidFill>
                      <a:prstDash val="solid"/>
                    </a:lnR>
                    <a:lnT w="9525">
                      <a:solidFill>
                        <a:srgbClr val="9FCFBD"/>
                      </a:solidFill>
                      <a:prstDash val="solid"/>
                    </a:lnT>
                    <a:solidFill>
                      <a:srgbClr val="C6CCBD"/>
                    </a:solidFill>
                  </a:tcPr>
                </a:tc>
                <a:tc>
                  <a:txBody>
                    <a:bodyPr/>
                    <a:lstStyle/>
                    <a:p>
                      <a:pPr marL="70485">
                        <a:lnSpc>
                          <a:spcPct val="100000"/>
                        </a:lnSpc>
                        <a:spcBef>
                          <a:spcPts val="430"/>
                        </a:spcBef>
                      </a:pPr>
                      <a:r>
                        <a:rPr sz="1100" spc="5" dirty="0">
                          <a:latin typeface="Times New Roman"/>
                          <a:cs typeface="Times New Roman"/>
                        </a:rPr>
                        <a:t>R3</a:t>
                      </a:r>
                      <a:endParaRPr sz="1100">
                        <a:latin typeface="Times New Roman"/>
                        <a:cs typeface="Times New Roman"/>
                      </a:endParaRPr>
                    </a:p>
                  </a:txBody>
                  <a:tcPr marL="0" marR="0" marT="54610" marB="0">
                    <a:lnL w="9525">
                      <a:solidFill>
                        <a:srgbClr val="9FCFBD"/>
                      </a:solidFill>
                      <a:prstDash val="solid"/>
                    </a:lnL>
                    <a:lnR w="9525">
                      <a:solidFill>
                        <a:srgbClr val="9FCFBD"/>
                      </a:solidFill>
                      <a:prstDash val="solid"/>
                    </a:lnR>
                    <a:lnT w="9525">
                      <a:solidFill>
                        <a:srgbClr val="9FCFBD"/>
                      </a:solidFill>
                      <a:prstDash val="solid"/>
                    </a:lnT>
                    <a:solidFill>
                      <a:srgbClr val="C6CCBD"/>
                    </a:solidFill>
                  </a:tcPr>
                </a:tc>
              </a:tr>
              <a:tr h="254571">
                <a:tc>
                  <a:txBody>
                    <a:bodyPr/>
                    <a:lstStyle/>
                    <a:p>
                      <a:pPr marL="46355">
                        <a:lnSpc>
                          <a:spcPct val="100000"/>
                        </a:lnSpc>
                        <a:spcBef>
                          <a:spcPts val="235"/>
                        </a:spcBef>
                      </a:pPr>
                      <a:r>
                        <a:rPr sz="1100" dirty="0">
                          <a:solidFill>
                            <a:srgbClr val="333333"/>
                          </a:solidFill>
                          <a:latin typeface="Microsoft Sans Serif"/>
                          <a:cs typeface="Microsoft Sans Serif"/>
                        </a:rPr>
                        <a:t>P1</a:t>
                      </a:r>
                      <a:endParaRPr sz="1100">
                        <a:latin typeface="Microsoft Sans Serif"/>
                        <a:cs typeface="Microsoft Sans Serif"/>
                      </a:endParaRPr>
                    </a:p>
                  </a:txBody>
                  <a:tcPr marL="0" marR="0" marT="2984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3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2984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3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2984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3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29845" marB="0">
                    <a:lnL w="9525">
                      <a:solidFill>
                        <a:srgbClr val="C6CCBD"/>
                      </a:solidFill>
                      <a:prstDash val="solid"/>
                    </a:lnL>
                    <a:lnR w="9525">
                      <a:solidFill>
                        <a:srgbClr val="C6CCBD"/>
                      </a:solidFill>
                      <a:prstDash val="solid"/>
                    </a:lnR>
                    <a:lnB w="9525">
                      <a:solidFill>
                        <a:srgbClr val="C6CCBD"/>
                      </a:solidFill>
                      <a:prstDash val="solid"/>
                    </a:lnB>
                  </a:tcPr>
                </a:tc>
              </a:tr>
              <a:tr h="259334">
                <a:tc>
                  <a:txBody>
                    <a:bodyPr/>
                    <a:lstStyle/>
                    <a:p>
                      <a:pPr marL="46355">
                        <a:lnSpc>
                          <a:spcPct val="100000"/>
                        </a:lnSpc>
                        <a:spcBef>
                          <a:spcPts val="275"/>
                        </a:spcBef>
                      </a:pPr>
                      <a:r>
                        <a:rPr sz="1100" spc="5" dirty="0">
                          <a:solidFill>
                            <a:srgbClr val="333333"/>
                          </a:solidFill>
                          <a:latin typeface="Microsoft Sans Serif"/>
                          <a:cs typeface="Microsoft Sans Serif"/>
                        </a:rPr>
                        <a:t>P2</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7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7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7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4">
                <a:tc>
                  <a:txBody>
                    <a:bodyPr/>
                    <a:lstStyle/>
                    <a:p>
                      <a:pPr marL="46355">
                        <a:lnSpc>
                          <a:spcPct val="100000"/>
                        </a:lnSpc>
                        <a:spcBef>
                          <a:spcPts val="275"/>
                        </a:spcBef>
                      </a:pPr>
                      <a:r>
                        <a:rPr sz="1100" dirty="0">
                          <a:solidFill>
                            <a:srgbClr val="333333"/>
                          </a:solidFill>
                          <a:latin typeface="Microsoft Sans Serif"/>
                          <a:cs typeface="Microsoft Sans Serif"/>
                        </a:rPr>
                        <a:t>P3</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7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7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7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3" name="object 3"/>
          <p:cNvSpPr txBox="1"/>
          <p:nvPr/>
        </p:nvSpPr>
        <p:spPr>
          <a:xfrm>
            <a:off x="578916" y="173812"/>
            <a:ext cx="8277225" cy="806450"/>
          </a:xfrm>
          <a:prstGeom prst="rect">
            <a:avLst/>
          </a:prstGeom>
        </p:spPr>
        <p:txBody>
          <a:bodyPr vert="horz" wrap="square" lIns="0" tIns="14605" rIns="0" bIns="0" rtlCol="0">
            <a:spAutoFit/>
          </a:bodyPr>
          <a:lstStyle/>
          <a:p>
            <a:pPr marL="12700" algn="just">
              <a:lnSpc>
                <a:spcPct val="100000"/>
              </a:lnSpc>
              <a:spcBef>
                <a:spcPts val="115"/>
              </a:spcBef>
            </a:pPr>
            <a:r>
              <a:rPr sz="1500" dirty="0">
                <a:solidFill>
                  <a:srgbClr val="600A4A"/>
                </a:solidFill>
                <a:latin typeface="Microsoft Sans Serif"/>
                <a:cs typeface="Microsoft Sans Serif"/>
              </a:rPr>
              <a:t>Allocation</a:t>
            </a:r>
            <a:r>
              <a:rPr sz="1500" spc="-65" dirty="0">
                <a:solidFill>
                  <a:srgbClr val="600A4A"/>
                </a:solidFill>
                <a:latin typeface="Microsoft Sans Serif"/>
                <a:cs typeface="Microsoft Sans Serif"/>
              </a:rPr>
              <a:t> </a:t>
            </a:r>
            <a:r>
              <a:rPr sz="1500" spc="5" dirty="0">
                <a:solidFill>
                  <a:srgbClr val="600A4A"/>
                </a:solidFill>
                <a:latin typeface="Microsoft Sans Serif"/>
                <a:cs typeface="Microsoft Sans Serif"/>
              </a:rPr>
              <a:t>Matrix</a:t>
            </a:r>
            <a:endParaRPr sz="1500">
              <a:latin typeface="Microsoft Sans Serif"/>
              <a:cs typeface="Microsoft Sans Serif"/>
            </a:endParaRPr>
          </a:p>
          <a:p>
            <a:pPr marL="12700" marR="5080" algn="just">
              <a:lnSpc>
                <a:spcPct val="100000"/>
              </a:lnSpc>
              <a:spcBef>
                <a:spcPts val="10"/>
              </a:spcBef>
            </a:pPr>
            <a:r>
              <a:rPr sz="1200" spc="-5" dirty="0">
                <a:solidFill>
                  <a:srgbClr val="333333"/>
                </a:solidFill>
                <a:latin typeface="Microsoft Sans Serif"/>
                <a:cs typeface="Microsoft Sans Serif"/>
              </a:rPr>
              <a:t>Allocation matrix </a:t>
            </a:r>
            <a:r>
              <a:rPr sz="1200" dirty="0">
                <a:solidFill>
                  <a:srgbClr val="333333"/>
                </a:solidFill>
                <a:latin typeface="Microsoft Sans Serif"/>
                <a:cs typeface="Microsoft Sans Serif"/>
              </a:rPr>
              <a:t>can be </a:t>
            </a:r>
            <a:r>
              <a:rPr sz="1200" spc="-10" dirty="0">
                <a:solidFill>
                  <a:srgbClr val="333333"/>
                </a:solidFill>
                <a:latin typeface="Microsoft Sans Serif"/>
                <a:cs typeface="Microsoft Sans Serif"/>
              </a:rPr>
              <a:t>formed </a:t>
            </a:r>
            <a:r>
              <a:rPr sz="1200" dirty="0">
                <a:solidFill>
                  <a:srgbClr val="333333"/>
                </a:solidFill>
                <a:latin typeface="Microsoft Sans Serif"/>
                <a:cs typeface="Microsoft Sans Serif"/>
              </a:rPr>
              <a:t>by </a:t>
            </a:r>
            <a:r>
              <a:rPr sz="1200" spc="-5" dirty="0">
                <a:solidFill>
                  <a:srgbClr val="333333"/>
                </a:solidFill>
                <a:latin typeface="Microsoft Sans Serif"/>
                <a:cs typeface="Microsoft Sans Serif"/>
              </a:rPr>
              <a:t>using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Resource allocation </a:t>
            </a:r>
            <a:r>
              <a:rPr sz="1200" spc="-10" dirty="0">
                <a:solidFill>
                  <a:srgbClr val="333333"/>
                </a:solidFill>
                <a:latin typeface="Microsoft Sans Serif"/>
                <a:cs typeface="Microsoft Sans Serif"/>
              </a:rPr>
              <a:t>graph </a:t>
            </a:r>
            <a:r>
              <a:rPr sz="1200" dirty="0">
                <a:solidFill>
                  <a:srgbClr val="333333"/>
                </a:solidFill>
                <a:latin typeface="Microsoft Sans Serif"/>
                <a:cs typeface="Microsoft Sans Serif"/>
              </a:rPr>
              <a:t>of a </a:t>
            </a:r>
            <a:r>
              <a:rPr sz="1200" spc="-10" dirty="0">
                <a:solidFill>
                  <a:srgbClr val="333333"/>
                </a:solidFill>
                <a:latin typeface="Microsoft Sans Serif"/>
                <a:cs typeface="Microsoft Sans Serif"/>
              </a:rPr>
              <a:t>system. </a:t>
            </a:r>
            <a:r>
              <a:rPr sz="1200" dirty="0">
                <a:solidFill>
                  <a:srgbClr val="333333"/>
                </a:solidFill>
                <a:latin typeface="Microsoft Sans Serif"/>
                <a:cs typeface="Microsoft Sans Serif"/>
              </a:rPr>
              <a:t>In </a:t>
            </a:r>
            <a:r>
              <a:rPr sz="1200" spc="-10" dirty="0">
                <a:solidFill>
                  <a:srgbClr val="333333"/>
                </a:solidFill>
                <a:latin typeface="Microsoft Sans Serif"/>
                <a:cs typeface="Microsoft Sans Serif"/>
              </a:rPr>
              <a:t>Allocation matrix, </a:t>
            </a:r>
            <a:r>
              <a:rPr sz="1200" dirty="0">
                <a:solidFill>
                  <a:srgbClr val="333333"/>
                </a:solidFill>
                <a:latin typeface="Microsoft Sans Serif"/>
                <a:cs typeface="Microsoft Sans Serif"/>
              </a:rPr>
              <a:t>an entry </a:t>
            </a:r>
            <a:r>
              <a:rPr sz="1200" spc="-15" dirty="0">
                <a:solidFill>
                  <a:srgbClr val="333333"/>
                </a:solidFill>
                <a:latin typeface="Microsoft Sans Serif"/>
                <a:cs typeface="Microsoft Sans Serif"/>
              </a:rPr>
              <a:t>will </a:t>
            </a:r>
            <a:r>
              <a:rPr sz="1200" spc="5" dirty="0">
                <a:solidFill>
                  <a:srgbClr val="333333"/>
                </a:solidFill>
                <a:latin typeface="Microsoft Sans Serif"/>
                <a:cs typeface="Microsoft Sans Serif"/>
              </a:rPr>
              <a:t>be </a:t>
            </a:r>
            <a:r>
              <a:rPr sz="1200" spc="10" dirty="0">
                <a:solidFill>
                  <a:srgbClr val="333333"/>
                </a:solidFill>
                <a:latin typeface="Microsoft Sans Serif"/>
                <a:cs typeface="Microsoft Sans Serif"/>
              </a:rPr>
              <a:t> </a:t>
            </a:r>
            <a:r>
              <a:rPr sz="1200" spc="-15" dirty="0">
                <a:solidFill>
                  <a:srgbClr val="333333"/>
                </a:solidFill>
                <a:latin typeface="Microsoft Sans Serif"/>
                <a:cs typeface="Microsoft Sans Serif"/>
              </a:rPr>
              <a:t>made </a:t>
            </a:r>
            <a:r>
              <a:rPr sz="1200" dirty="0">
                <a:solidFill>
                  <a:srgbClr val="333333"/>
                </a:solidFill>
                <a:latin typeface="Microsoft Sans Serif"/>
                <a:cs typeface="Microsoft Sans Serif"/>
              </a:rPr>
              <a:t>for </a:t>
            </a:r>
            <a:r>
              <a:rPr sz="1200" spc="-10" dirty="0">
                <a:solidFill>
                  <a:srgbClr val="333333"/>
                </a:solidFill>
                <a:latin typeface="Microsoft Sans Serif"/>
                <a:cs typeface="Microsoft Sans Serif"/>
              </a:rPr>
              <a:t>each </a:t>
            </a:r>
            <a:r>
              <a:rPr sz="1200" dirty="0">
                <a:solidFill>
                  <a:srgbClr val="333333"/>
                </a:solidFill>
                <a:latin typeface="Microsoft Sans Serif"/>
                <a:cs typeface="Microsoft Sans Serif"/>
              </a:rPr>
              <a:t>of the </a:t>
            </a:r>
            <a:r>
              <a:rPr sz="1200" spc="-10" dirty="0">
                <a:solidFill>
                  <a:srgbClr val="333333"/>
                </a:solidFill>
                <a:latin typeface="Microsoft Sans Serif"/>
                <a:cs typeface="Microsoft Sans Serif"/>
              </a:rPr>
              <a:t>resource assigned. </a:t>
            </a:r>
            <a:r>
              <a:rPr sz="1200" spc="5" dirty="0">
                <a:solidFill>
                  <a:srgbClr val="333333"/>
                </a:solidFill>
                <a:latin typeface="Microsoft Sans Serif"/>
                <a:cs typeface="Microsoft Sans Serif"/>
              </a:rPr>
              <a:t>For </a:t>
            </a:r>
            <a:r>
              <a:rPr sz="1200" spc="-5" dirty="0">
                <a:solidFill>
                  <a:srgbClr val="333333"/>
                </a:solidFill>
                <a:latin typeface="Microsoft Sans Serif"/>
                <a:cs typeface="Microsoft Sans Serif"/>
              </a:rPr>
              <a:t>Example, </a:t>
            </a:r>
            <a:r>
              <a:rPr sz="1200" spc="5" dirty="0">
                <a:solidFill>
                  <a:srgbClr val="333333"/>
                </a:solidFill>
                <a:latin typeface="Microsoft Sans Serif"/>
                <a:cs typeface="Microsoft Sans Serif"/>
              </a:rPr>
              <a:t>in </a:t>
            </a:r>
            <a:r>
              <a:rPr sz="1200" spc="-10" dirty="0">
                <a:solidFill>
                  <a:srgbClr val="333333"/>
                </a:solidFill>
                <a:latin typeface="Microsoft Sans Serif"/>
                <a:cs typeface="Microsoft Sans Serif"/>
              </a:rPr>
              <a:t>the following matrix, </a:t>
            </a:r>
            <a:r>
              <a:rPr sz="1200" spc="-5" dirty="0">
                <a:solidFill>
                  <a:srgbClr val="333333"/>
                </a:solidFill>
                <a:latin typeface="Microsoft Sans Serif"/>
                <a:cs typeface="Microsoft Sans Serif"/>
              </a:rPr>
              <a:t>en entry </a:t>
            </a:r>
            <a:r>
              <a:rPr sz="1200" spc="5" dirty="0">
                <a:solidFill>
                  <a:srgbClr val="333333"/>
                </a:solidFill>
                <a:latin typeface="Microsoft Sans Serif"/>
                <a:cs typeface="Microsoft Sans Serif"/>
              </a:rPr>
              <a:t>is </a:t>
            </a:r>
            <a:r>
              <a:rPr sz="1200" spc="-10" dirty="0">
                <a:solidFill>
                  <a:srgbClr val="333333"/>
                </a:solidFill>
                <a:latin typeface="Microsoft Sans Serif"/>
                <a:cs typeface="Microsoft Sans Serif"/>
              </a:rPr>
              <a:t>being </a:t>
            </a:r>
            <a:r>
              <a:rPr sz="1200" spc="-15" dirty="0">
                <a:solidFill>
                  <a:srgbClr val="333333"/>
                </a:solidFill>
                <a:latin typeface="Microsoft Sans Serif"/>
                <a:cs typeface="Microsoft Sans Serif"/>
              </a:rPr>
              <a:t>made </a:t>
            </a:r>
            <a:r>
              <a:rPr sz="1200" spc="5" dirty="0">
                <a:solidFill>
                  <a:srgbClr val="333333"/>
                </a:solidFill>
                <a:latin typeface="Microsoft Sans Serif"/>
                <a:cs typeface="Microsoft Sans Serif"/>
              </a:rPr>
              <a:t>in </a:t>
            </a:r>
            <a:r>
              <a:rPr sz="1200" spc="-5" dirty="0">
                <a:solidFill>
                  <a:srgbClr val="333333"/>
                </a:solidFill>
                <a:latin typeface="Microsoft Sans Serif"/>
                <a:cs typeface="Microsoft Sans Serif"/>
              </a:rPr>
              <a:t>front </a:t>
            </a:r>
            <a:r>
              <a:rPr sz="1200" dirty="0">
                <a:solidFill>
                  <a:srgbClr val="333333"/>
                </a:solidFill>
                <a:latin typeface="Microsoft Sans Serif"/>
                <a:cs typeface="Microsoft Sans Serif"/>
              </a:rPr>
              <a:t>of </a:t>
            </a:r>
            <a:r>
              <a:rPr sz="1200" spc="-10" dirty="0">
                <a:solidFill>
                  <a:srgbClr val="333333"/>
                </a:solidFill>
                <a:latin typeface="Microsoft Sans Serif"/>
                <a:cs typeface="Microsoft Sans Serif"/>
              </a:rPr>
              <a:t>P1 and </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below</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R3 </a:t>
            </a:r>
            <a:r>
              <a:rPr sz="1200" dirty="0">
                <a:solidFill>
                  <a:srgbClr val="333333"/>
                </a:solidFill>
                <a:latin typeface="Microsoft Sans Serif"/>
                <a:cs typeface="Microsoft Sans Serif"/>
              </a:rPr>
              <a:t>since </a:t>
            </a:r>
            <a:r>
              <a:rPr sz="1200" spc="-5" dirty="0">
                <a:solidFill>
                  <a:srgbClr val="333333"/>
                </a:solidFill>
                <a:latin typeface="Microsoft Sans Serif"/>
                <a:cs typeface="Microsoft Sans Serif"/>
              </a:rPr>
              <a:t>R3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assigned</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P1.</a:t>
            </a:r>
            <a:endParaRPr sz="1200">
              <a:latin typeface="Microsoft Sans Serif"/>
              <a:cs typeface="Microsoft Sans Serif"/>
            </a:endParaRPr>
          </a:p>
        </p:txBody>
      </p:sp>
      <p:sp>
        <p:nvSpPr>
          <p:cNvPr id="4" name="object 4"/>
          <p:cNvSpPr txBox="1"/>
          <p:nvPr/>
        </p:nvSpPr>
        <p:spPr>
          <a:xfrm>
            <a:off x="293014" y="2570429"/>
            <a:ext cx="8272145" cy="1123950"/>
          </a:xfrm>
          <a:prstGeom prst="rect">
            <a:avLst/>
          </a:prstGeom>
        </p:spPr>
        <p:txBody>
          <a:bodyPr vert="horz" wrap="square" lIns="0" tIns="12700" rIns="0" bIns="0" rtlCol="0">
            <a:spAutoFit/>
          </a:bodyPr>
          <a:lstStyle/>
          <a:p>
            <a:pPr marL="12700" algn="just">
              <a:lnSpc>
                <a:spcPct val="100000"/>
              </a:lnSpc>
              <a:spcBef>
                <a:spcPts val="100"/>
              </a:spcBef>
            </a:pPr>
            <a:r>
              <a:rPr sz="1800" spc="-15" dirty="0">
                <a:solidFill>
                  <a:srgbClr val="FF0000"/>
                </a:solidFill>
                <a:latin typeface="Calibri"/>
                <a:cs typeface="Calibri"/>
              </a:rPr>
              <a:t>Request</a:t>
            </a:r>
            <a:r>
              <a:rPr sz="1800" dirty="0">
                <a:solidFill>
                  <a:srgbClr val="FF0000"/>
                </a:solidFill>
                <a:latin typeface="Calibri"/>
                <a:cs typeface="Calibri"/>
              </a:rPr>
              <a:t> </a:t>
            </a:r>
            <a:r>
              <a:rPr sz="1800" spc="-10" dirty="0">
                <a:solidFill>
                  <a:srgbClr val="FF0000"/>
                </a:solidFill>
                <a:latin typeface="Calibri"/>
                <a:cs typeface="Calibri"/>
              </a:rPr>
              <a:t>Matrix</a:t>
            </a:r>
            <a:endParaRPr sz="1800">
              <a:latin typeface="Calibri"/>
              <a:cs typeface="Calibri"/>
            </a:endParaRPr>
          </a:p>
          <a:p>
            <a:pPr marL="12700" marR="5080" algn="just">
              <a:lnSpc>
                <a:spcPct val="100000"/>
              </a:lnSpc>
              <a:spcBef>
                <a:spcPts val="5"/>
              </a:spcBef>
            </a:pPr>
            <a:r>
              <a:rPr sz="1800" dirty="0">
                <a:latin typeface="Calibri"/>
                <a:cs typeface="Calibri"/>
              </a:rPr>
              <a:t>In </a:t>
            </a:r>
            <a:r>
              <a:rPr sz="1800" spc="-10" dirty="0">
                <a:latin typeface="Calibri"/>
                <a:cs typeface="Calibri"/>
              </a:rPr>
              <a:t>request </a:t>
            </a:r>
            <a:r>
              <a:rPr sz="1800" spc="-5" dirty="0">
                <a:latin typeface="Calibri"/>
                <a:cs typeface="Calibri"/>
              </a:rPr>
              <a:t>matrix, </a:t>
            </a:r>
            <a:r>
              <a:rPr sz="1800" dirty="0">
                <a:latin typeface="Calibri"/>
                <a:cs typeface="Calibri"/>
              </a:rPr>
              <a:t>an </a:t>
            </a:r>
            <a:r>
              <a:rPr sz="1800" spc="-10" dirty="0">
                <a:latin typeface="Calibri"/>
                <a:cs typeface="Calibri"/>
              </a:rPr>
              <a:t>entry </a:t>
            </a:r>
            <a:r>
              <a:rPr sz="1800" dirty="0">
                <a:latin typeface="Calibri"/>
                <a:cs typeface="Calibri"/>
              </a:rPr>
              <a:t>will </a:t>
            </a:r>
            <a:r>
              <a:rPr sz="1800" spc="-5" dirty="0">
                <a:latin typeface="Calibri"/>
                <a:cs typeface="Calibri"/>
              </a:rPr>
              <a:t>be </a:t>
            </a:r>
            <a:r>
              <a:rPr sz="1800" dirty="0">
                <a:latin typeface="Calibri"/>
                <a:cs typeface="Calibri"/>
              </a:rPr>
              <a:t>made </a:t>
            </a:r>
            <a:r>
              <a:rPr sz="1800" spc="-15" dirty="0">
                <a:latin typeface="Calibri"/>
                <a:cs typeface="Calibri"/>
              </a:rPr>
              <a:t>for </a:t>
            </a:r>
            <a:r>
              <a:rPr sz="1800" spc="-5" dirty="0">
                <a:latin typeface="Calibri"/>
                <a:cs typeface="Calibri"/>
              </a:rPr>
              <a:t>each </a:t>
            </a:r>
            <a:r>
              <a:rPr sz="1800" spc="5" dirty="0">
                <a:latin typeface="Calibri"/>
                <a:cs typeface="Calibri"/>
              </a:rPr>
              <a:t>of </a:t>
            </a:r>
            <a:r>
              <a:rPr sz="1800" spc="-5" dirty="0">
                <a:latin typeface="Calibri"/>
                <a:cs typeface="Calibri"/>
              </a:rPr>
              <a:t>the </a:t>
            </a:r>
            <a:r>
              <a:rPr sz="1800" spc="-10" dirty="0">
                <a:latin typeface="Calibri"/>
                <a:cs typeface="Calibri"/>
              </a:rPr>
              <a:t>resource </a:t>
            </a:r>
            <a:r>
              <a:rPr sz="1800" spc="-5" dirty="0">
                <a:latin typeface="Calibri"/>
                <a:cs typeface="Calibri"/>
              </a:rPr>
              <a:t>requested. As </a:t>
            </a:r>
            <a:r>
              <a:rPr sz="1800" spc="5" dirty="0">
                <a:latin typeface="Calibri"/>
                <a:cs typeface="Calibri"/>
              </a:rPr>
              <a:t>in </a:t>
            </a:r>
            <a:r>
              <a:rPr sz="1800" dirty="0">
                <a:latin typeface="Calibri"/>
                <a:cs typeface="Calibri"/>
              </a:rPr>
              <a:t>the </a:t>
            </a:r>
            <a:r>
              <a:rPr sz="1800" spc="5" dirty="0">
                <a:latin typeface="Calibri"/>
                <a:cs typeface="Calibri"/>
              </a:rPr>
              <a:t> </a:t>
            </a:r>
            <a:r>
              <a:rPr sz="1800" spc="-10" dirty="0">
                <a:latin typeface="Calibri"/>
                <a:cs typeface="Calibri"/>
              </a:rPr>
              <a:t>following</a:t>
            </a:r>
            <a:r>
              <a:rPr sz="1800" spc="-5" dirty="0">
                <a:latin typeface="Calibri"/>
                <a:cs typeface="Calibri"/>
              </a:rPr>
              <a:t> </a:t>
            </a:r>
            <a:r>
              <a:rPr sz="1800" spc="-10" dirty="0">
                <a:latin typeface="Calibri"/>
                <a:cs typeface="Calibri"/>
              </a:rPr>
              <a:t>example,</a:t>
            </a:r>
            <a:r>
              <a:rPr sz="1800" spc="-5" dirty="0">
                <a:latin typeface="Calibri"/>
                <a:cs typeface="Calibri"/>
              </a:rPr>
              <a:t> </a:t>
            </a:r>
            <a:r>
              <a:rPr sz="1800" dirty="0">
                <a:latin typeface="Calibri"/>
                <a:cs typeface="Calibri"/>
              </a:rPr>
              <a:t>P1 </a:t>
            </a:r>
            <a:r>
              <a:rPr sz="1800" spc="-5" dirty="0">
                <a:latin typeface="Calibri"/>
                <a:cs typeface="Calibri"/>
              </a:rPr>
              <a:t>needs</a:t>
            </a:r>
            <a:r>
              <a:rPr sz="1800" dirty="0">
                <a:latin typeface="Calibri"/>
                <a:cs typeface="Calibri"/>
              </a:rPr>
              <a:t> R1</a:t>
            </a:r>
            <a:r>
              <a:rPr sz="1800" spc="5" dirty="0">
                <a:latin typeface="Calibri"/>
                <a:cs typeface="Calibri"/>
              </a:rPr>
              <a:t> </a:t>
            </a:r>
            <a:r>
              <a:rPr sz="1800" spc="-15" dirty="0">
                <a:latin typeface="Calibri"/>
                <a:cs typeface="Calibri"/>
              </a:rPr>
              <a:t>therefore</a:t>
            </a:r>
            <a:r>
              <a:rPr sz="1800" spc="-10" dirty="0">
                <a:latin typeface="Calibri"/>
                <a:cs typeface="Calibri"/>
              </a:rPr>
              <a:t> </a:t>
            </a:r>
            <a:r>
              <a:rPr sz="1800" spc="10" dirty="0">
                <a:latin typeface="Calibri"/>
                <a:cs typeface="Calibri"/>
              </a:rPr>
              <a:t>an </a:t>
            </a:r>
            <a:r>
              <a:rPr sz="1800" dirty="0">
                <a:latin typeface="Calibri"/>
                <a:cs typeface="Calibri"/>
              </a:rPr>
              <a:t>entry </a:t>
            </a:r>
            <a:r>
              <a:rPr sz="1800" spc="-5" dirty="0">
                <a:latin typeface="Calibri"/>
                <a:cs typeface="Calibri"/>
              </a:rPr>
              <a:t>is </a:t>
            </a:r>
            <a:r>
              <a:rPr sz="1800" dirty="0">
                <a:latin typeface="Calibri"/>
                <a:cs typeface="Calibri"/>
              </a:rPr>
              <a:t>being made </a:t>
            </a:r>
            <a:r>
              <a:rPr sz="1800" spc="5" dirty="0">
                <a:latin typeface="Calibri"/>
                <a:cs typeface="Calibri"/>
              </a:rPr>
              <a:t>in </a:t>
            </a:r>
            <a:r>
              <a:rPr sz="1800" spc="-15" dirty="0">
                <a:latin typeface="Calibri"/>
                <a:cs typeface="Calibri"/>
              </a:rPr>
              <a:t>front</a:t>
            </a:r>
            <a:r>
              <a:rPr sz="1800" spc="375" dirty="0">
                <a:latin typeface="Calibri"/>
                <a:cs typeface="Calibri"/>
              </a:rPr>
              <a:t> </a:t>
            </a:r>
            <a:r>
              <a:rPr sz="1800" dirty="0">
                <a:latin typeface="Calibri"/>
                <a:cs typeface="Calibri"/>
              </a:rPr>
              <a:t>of P1 </a:t>
            </a:r>
            <a:r>
              <a:rPr sz="1800" spc="-5" dirty="0">
                <a:latin typeface="Calibri"/>
                <a:cs typeface="Calibri"/>
              </a:rPr>
              <a:t>and </a:t>
            </a:r>
            <a:r>
              <a:rPr sz="1800" dirty="0">
                <a:latin typeface="Calibri"/>
                <a:cs typeface="Calibri"/>
              </a:rPr>
              <a:t> </a:t>
            </a:r>
            <a:r>
              <a:rPr sz="1800" spc="-5" dirty="0">
                <a:latin typeface="Calibri"/>
                <a:cs typeface="Calibri"/>
              </a:rPr>
              <a:t>below</a:t>
            </a:r>
            <a:r>
              <a:rPr sz="1800" dirty="0">
                <a:latin typeface="Calibri"/>
                <a:cs typeface="Calibri"/>
              </a:rPr>
              <a:t> R1.</a:t>
            </a:r>
            <a:endParaRPr sz="1800">
              <a:latin typeface="Calibri"/>
              <a:cs typeface="Calibri"/>
            </a:endParaRPr>
          </a:p>
        </p:txBody>
      </p:sp>
      <p:graphicFrame>
        <p:nvGraphicFramePr>
          <p:cNvPr id="5" name="object 5"/>
          <p:cNvGraphicFramePr>
            <a:graphicFrameLocks noGrp="1"/>
          </p:cNvGraphicFramePr>
          <p:nvPr/>
        </p:nvGraphicFramePr>
        <p:xfrm>
          <a:off x="1566862" y="3781488"/>
          <a:ext cx="6110605" cy="1092835"/>
        </p:xfrm>
        <a:graphic>
          <a:graphicData uri="http://schemas.openxmlformats.org/drawingml/2006/table">
            <a:tbl>
              <a:tblPr firstRow="1" bandRow="1">
                <a:tableStyleId>{2D5ABB26-0587-4C30-8999-92F81FD0307C}</a:tableStyleId>
              </a:tblPr>
              <a:tblGrid>
                <a:gridCol w="1524000"/>
                <a:gridCol w="1524000"/>
                <a:gridCol w="1524000"/>
                <a:gridCol w="1524000"/>
              </a:tblGrid>
              <a:tr h="309943">
                <a:tc>
                  <a:txBody>
                    <a:bodyPr/>
                    <a:lstStyle/>
                    <a:p>
                      <a:pPr marL="69215">
                        <a:lnSpc>
                          <a:spcPct val="100000"/>
                        </a:lnSpc>
                        <a:spcBef>
                          <a:spcPts val="440"/>
                        </a:spcBef>
                      </a:pPr>
                      <a:r>
                        <a:rPr sz="1100" spc="-10" dirty="0">
                          <a:latin typeface="Times New Roman"/>
                          <a:cs typeface="Times New Roman"/>
                        </a:rPr>
                        <a:t>Process</a:t>
                      </a:r>
                      <a:endParaRPr sz="1100">
                        <a:latin typeface="Times New Roman"/>
                        <a:cs typeface="Times New Roman"/>
                      </a:endParaRPr>
                    </a:p>
                  </a:txBody>
                  <a:tcPr marL="0" marR="0" marT="55880" marB="0">
                    <a:lnL w="9525">
                      <a:solidFill>
                        <a:srgbClr val="9FB446"/>
                      </a:solidFill>
                      <a:prstDash val="solid"/>
                    </a:lnL>
                    <a:lnR w="9525">
                      <a:solidFill>
                        <a:srgbClr val="9FB446"/>
                      </a:solidFill>
                      <a:prstDash val="solid"/>
                    </a:lnR>
                    <a:lnT w="9525">
                      <a:solidFill>
                        <a:srgbClr val="9FB446"/>
                      </a:solidFill>
                      <a:prstDash val="solid"/>
                    </a:lnT>
                    <a:solidFill>
                      <a:srgbClr val="C6CCBD"/>
                    </a:solidFill>
                  </a:tcPr>
                </a:tc>
                <a:tc>
                  <a:txBody>
                    <a:bodyPr/>
                    <a:lstStyle/>
                    <a:p>
                      <a:pPr marL="69215">
                        <a:lnSpc>
                          <a:spcPct val="100000"/>
                        </a:lnSpc>
                        <a:spcBef>
                          <a:spcPts val="440"/>
                        </a:spcBef>
                      </a:pPr>
                      <a:r>
                        <a:rPr sz="1100" spc="10" dirty="0">
                          <a:latin typeface="Times New Roman"/>
                          <a:cs typeface="Times New Roman"/>
                        </a:rPr>
                        <a:t>R1</a:t>
                      </a:r>
                      <a:endParaRPr sz="1100">
                        <a:latin typeface="Times New Roman"/>
                        <a:cs typeface="Times New Roman"/>
                      </a:endParaRPr>
                    </a:p>
                  </a:txBody>
                  <a:tcPr marL="0" marR="0" marT="55880" marB="0">
                    <a:lnL w="9525">
                      <a:solidFill>
                        <a:srgbClr val="9FB446"/>
                      </a:solidFill>
                      <a:prstDash val="solid"/>
                    </a:lnL>
                    <a:lnR w="9525">
                      <a:solidFill>
                        <a:srgbClr val="9FB446"/>
                      </a:solidFill>
                      <a:prstDash val="solid"/>
                    </a:lnR>
                    <a:lnT w="9525">
                      <a:solidFill>
                        <a:srgbClr val="9FB446"/>
                      </a:solidFill>
                      <a:prstDash val="solid"/>
                    </a:lnT>
                    <a:solidFill>
                      <a:srgbClr val="C6CCBD"/>
                    </a:solidFill>
                  </a:tcPr>
                </a:tc>
                <a:tc>
                  <a:txBody>
                    <a:bodyPr/>
                    <a:lstStyle/>
                    <a:p>
                      <a:pPr marL="69850">
                        <a:lnSpc>
                          <a:spcPct val="100000"/>
                        </a:lnSpc>
                        <a:spcBef>
                          <a:spcPts val="440"/>
                        </a:spcBef>
                      </a:pPr>
                      <a:r>
                        <a:rPr sz="1100" spc="5" dirty="0">
                          <a:latin typeface="Times New Roman"/>
                          <a:cs typeface="Times New Roman"/>
                        </a:rPr>
                        <a:t>R2</a:t>
                      </a:r>
                      <a:endParaRPr sz="1100">
                        <a:latin typeface="Times New Roman"/>
                        <a:cs typeface="Times New Roman"/>
                      </a:endParaRPr>
                    </a:p>
                  </a:txBody>
                  <a:tcPr marL="0" marR="0" marT="55880" marB="0">
                    <a:lnL w="9525">
                      <a:solidFill>
                        <a:srgbClr val="9FB446"/>
                      </a:solidFill>
                      <a:prstDash val="solid"/>
                    </a:lnL>
                    <a:lnR w="9525">
                      <a:solidFill>
                        <a:srgbClr val="9FB446"/>
                      </a:solidFill>
                      <a:prstDash val="solid"/>
                    </a:lnR>
                    <a:lnT w="9525">
                      <a:solidFill>
                        <a:srgbClr val="9FB446"/>
                      </a:solidFill>
                      <a:prstDash val="solid"/>
                    </a:lnT>
                    <a:solidFill>
                      <a:srgbClr val="C6CCBD"/>
                    </a:solidFill>
                  </a:tcPr>
                </a:tc>
                <a:tc>
                  <a:txBody>
                    <a:bodyPr/>
                    <a:lstStyle/>
                    <a:p>
                      <a:pPr marL="70485">
                        <a:lnSpc>
                          <a:spcPct val="100000"/>
                        </a:lnSpc>
                        <a:spcBef>
                          <a:spcPts val="440"/>
                        </a:spcBef>
                      </a:pPr>
                      <a:r>
                        <a:rPr sz="1100" spc="5" dirty="0">
                          <a:latin typeface="Times New Roman"/>
                          <a:cs typeface="Times New Roman"/>
                        </a:rPr>
                        <a:t>R3</a:t>
                      </a:r>
                      <a:endParaRPr sz="1100">
                        <a:latin typeface="Times New Roman"/>
                        <a:cs typeface="Times New Roman"/>
                      </a:endParaRPr>
                    </a:p>
                  </a:txBody>
                  <a:tcPr marL="0" marR="0" marT="55880" marB="0">
                    <a:lnL w="9525">
                      <a:solidFill>
                        <a:srgbClr val="9FB446"/>
                      </a:solidFill>
                      <a:prstDash val="solid"/>
                    </a:lnL>
                    <a:lnR w="9525">
                      <a:solidFill>
                        <a:srgbClr val="9FB446"/>
                      </a:solidFill>
                      <a:prstDash val="solid"/>
                    </a:lnR>
                    <a:lnT w="9525">
                      <a:solidFill>
                        <a:srgbClr val="9FB446"/>
                      </a:solidFill>
                      <a:prstDash val="solid"/>
                    </a:lnT>
                    <a:solidFill>
                      <a:srgbClr val="C6CCBD"/>
                    </a:solidFill>
                  </a:tcPr>
                </a:tc>
              </a:tr>
              <a:tr h="254571">
                <a:tc>
                  <a:txBody>
                    <a:bodyPr/>
                    <a:lstStyle/>
                    <a:p>
                      <a:pPr marL="45720">
                        <a:lnSpc>
                          <a:spcPct val="100000"/>
                        </a:lnSpc>
                        <a:spcBef>
                          <a:spcPts val="245"/>
                        </a:spcBef>
                      </a:pPr>
                      <a:r>
                        <a:rPr sz="1100" spc="5" dirty="0">
                          <a:solidFill>
                            <a:srgbClr val="333333"/>
                          </a:solidFill>
                          <a:latin typeface="Microsoft Sans Serif"/>
                          <a:cs typeface="Microsoft Sans Serif"/>
                        </a:rPr>
                        <a:t>P1</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4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4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4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r>
              <a:tr h="259333">
                <a:tc>
                  <a:txBody>
                    <a:bodyPr/>
                    <a:lstStyle/>
                    <a:p>
                      <a:pPr marL="45720">
                        <a:lnSpc>
                          <a:spcPct val="100000"/>
                        </a:lnSpc>
                        <a:spcBef>
                          <a:spcPts val="280"/>
                        </a:spcBef>
                      </a:pPr>
                      <a:r>
                        <a:rPr sz="1100" spc="5" dirty="0">
                          <a:solidFill>
                            <a:srgbClr val="333333"/>
                          </a:solidFill>
                          <a:latin typeface="Microsoft Sans Serif"/>
                          <a:cs typeface="Microsoft Sans Serif"/>
                        </a:rPr>
                        <a:t>P2</a:t>
                      </a:r>
                      <a:endParaRPr sz="1100">
                        <a:latin typeface="Microsoft Sans Serif"/>
                        <a:cs typeface="Microsoft Sans Serif"/>
                      </a:endParaRPr>
                    </a:p>
                  </a:txBody>
                  <a:tcPr marL="0" marR="0" marT="3556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0"/>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556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0"/>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556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0"/>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556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3">
                <a:tc>
                  <a:txBody>
                    <a:bodyPr/>
                    <a:lstStyle/>
                    <a:p>
                      <a:pPr marL="45720">
                        <a:lnSpc>
                          <a:spcPct val="100000"/>
                        </a:lnSpc>
                        <a:spcBef>
                          <a:spcPts val="285"/>
                        </a:spcBef>
                      </a:pPr>
                      <a:r>
                        <a:rPr sz="1100" spc="5" dirty="0">
                          <a:solidFill>
                            <a:srgbClr val="333333"/>
                          </a:solidFill>
                          <a:latin typeface="Microsoft Sans Serif"/>
                          <a:cs typeface="Microsoft Sans Serif"/>
                        </a:rPr>
                        <a:t>P3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6" name="object 6"/>
          <p:cNvSpPr txBox="1"/>
          <p:nvPr/>
        </p:nvSpPr>
        <p:spPr>
          <a:xfrm>
            <a:off x="578916" y="4955539"/>
            <a:ext cx="7917180" cy="1304925"/>
          </a:xfrm>
          <a:prstGeom prst="rect">
            <a:avLst/>
          </a:prstGeom>
        </p:spPr>
        <p:txBody>
          <a:bodyPr vert="horz" wrap="square" lIns="0" tIns="11430" rIns="0" bIns="0" rtlCol="0">
            <a:spAutoFit/>
          </a:bodyPr>
          <a:lstStyle/>
          <a:p>
            <a:pPr marL="12700" algn="just">
              <a:lnSpc>
                <a:spcPct val="100000"/>
              </a:lnSpc>
              <a:spcBef>
                <a:spcPts val="90"/>
              </a:spcBef>
            </a:pPr>
            <a:r>
              <a:rPr sz="1400" spc="-15" dirty="0">
                <a:latin typeface="Calibri"/>
                <a:cs typeface="Calibri"/>
              </a:rPr>
              <a:t>Avial</a:t>
            </a:r>
            <a:r>
              <a:rPr sz="1400" spc="25" dirty="0">
                <a:latin typeface="Calibri"/>
                <a:cs typeface="Calibri"/>
              </a:rPr>
              <a:t> </a:t>
            </a:r>
            <a:r>
              <a:rPr sz="1400" spc="-5" dirty="0">
                <a:latin typeface="Calibri"/>
                <a:cs typeface="Calibri"/>
              </a:rPr>
              <a:t>=</a:t>
            </a:r>
            <a:r>
              <a:rPr sz="1400" spc="-20" dirty="0">
                <a:latin typeface="Calibri"/>
                <a:cs typeface="Calibri"/>
              </a:rPr>
              <a:t> </a:t>
            </a:r>
            <a:r>
              <a:rPr sz="1400" spc="-15" dirty="0">
                <a:latin typeface="Calibri"/>
                <a:cs typeface="Calibri"/>
              </a:rPr>
              <a:t>(0,0,0)</a:t>
            </a:r>
            <a:endParaRPr sz="1400">
              <a:latin typeface="Calibri"/>
              <a:cs typeface="Calibri"/>
            </a:endParaRPr>
          </a:p>
          <a:p>
            <a:pPr marL="12700" marR="5080" algn="just">
              <a:lnSpc>
                <a:spcPct val="100000"/>
              </a:lnSpc>
            </a:pPr>
            <a:r>
              <a:rPr sz="1400" spc="-5" dirty="0">
                <a:latin typeface="Calibri"/>
                <a:cs typeface="Calibri"/>
              </a:rPr>
              <a:t>Neither</a:t>
            </a:r>
            <a:r>
              <a:rPr sz="1400" dirty="0">
                <a:latin typeface="Calibri"/>
                <a:cs typeface="Calibri"/>
              </a:rPr>
              <a:t> </a:t>
            </a:r>
            <a:r>
              <a:rPr sz="1400" spc="-25" dirty="0">
                <a:latin typeface="Calibri"/>
                <a:cs typeface="Calibri"/>
              </a:rPr>
              <a:t>we</a:t>
            </a:r>
            <a:r>
              <a:rPr sz="1400" spc="-20" dirty="0">
                <a:latin typeface="Calibri"/>
                <a:cs typeface="Calibri"/>
              </a:rPr>
              <a:t> </a:t>
            </a:r>
            <a:r>
              <a:rPr sz="1400" spc="-10" dirty="0">
                <a:latin typeface="Calibri"/>
                <a:cs typeface="Calibri"/>
              </a:rPr>
              <a:t>are</a:t>
            </a:r>
            <a:r>
              <a:rPr sz="1400" spc="-5" dirty="0">
                <a:latin typeface="Calibri"/>
                <a:cs typeface="Calibri"/>
              </a:rPr>
              <a:t> having </a:t>
            </a:r>
            <a:r>
              <a:rPr sz="1400" spc="-10" dirty="0">
                <a:latin typeface="Calibri"/>
                <a:cs typeface="Calibri"/>
              </a:rPr>
              <a:t>any</a:t>
            </a:r>
            <a:r>
              <a:rPr sz="1400" spc="-5" dirty="0">
                <a:latin typeface="Calibri"/>
                <a:cs typeface="Calibri"/>
              </a:rPr>
              <a:t> </a:t>
            </a:r>
            <a:r>
              <a:rPr sz="1400" spc="-10" dirty="0">
                <a:latin typeface="Calibri"/>
                <a:cs typeface="Calibri"/>
              </a:rPr>
              <a:t>resource </a:t>
            </a:r>
            <a:r>
              <a:rPr sz="1400" spc="-5" dirty="0">
                <a:latin typeface="Calibri"/>
                <a:cs typeface="Calibri"/>
              </a:rPr>
              <a:t>available </a:t>
            </a:r>
            <a:r>
              <a:rPr sz="1400" dirty="0">
                <a:latin typeface="Calibri"/>
                <a:cs typeface="Calibri"/>
              </a:rPr>
              <a:t>in </a:t>
            </a:r>
            <a:r>
              <a:rPr sz="1400" spc="-5" dirty="0">
                <a:latin typeface="Calibri"/>
                <a:cs typeface="Calibri"/>
              </a:rPr>
              <a:t>the</a:t>
            </a:r>
            <a:r>
              <a:rPr sz="1400" dirty="0">
                <a:latin typeface="Calibri"/>
                <a:cs typeface="Calibri"/>
              </a:rPr>
              <a:t> </a:t>
            </a:r>
            <a:r>
              <a:rPr sz="1400" spc="-15" dirty="0">
                <a:latin typeface="Calibri"/>
                <a:cs typeface="Calibri"/>
              </a:rPr>
              <a:t>system</a:t>
            </a:r>
            <a:r>
              <a:rPr sz="1400" spc="-10" dirty="0">
                <a:latin typeface="Calibri"/>
                <a:cs typeface="Calibri"/>
              </a:rPr>
              <a:t> </a:t>
            </a:r>
            <a:r>
              <a:rPr sz="1400" spc="-5" dirty="0">
                <a:latin typeface="Calibri"/>
                <a:cs typeface="Calibri"/>
              </a:rPr>
              <a:t>nor a</a:t>
            </a:r>
            <a:r>
              <a:rPr sz="1400" spc="305" dirty="0">
                <a:latin typeface="Calibri"/>
                <a:cs typeface="Calibri"/>
              </a:rPr>
              <a:t> </a:t>
            </a:r>
            <a:r>
              <a:rPr sz="1400" spc="-10" dirty="0">
                <a:latin typeface="Calibri"/>
                <a:cs typeface="Calibri"/>
              </a:rPr>
              <a:t>process </a:t>
            </a:r>
            <a:r>
              <a:rPr sz="1400" spc="-5" dirty="0">
                <a:latin typeface="Calibri"/>
                <a:cs typeface="Calibri"/>
              </a:rPr>
              <a:t>going </a:t>
            </a:r>
            <a:r>
              <a:rPr sz="1400" spc="-15" dirty="0">
                <a:latin typeface="Calibri"/>
                <a:cs typeface="Calibri"/>
              </a:rPr>
              <a:t>to</a:t>
            </a:r>
            <a:r>
              <a:rPr sz="1400" spc="285" dirty="0">
                <a:latin typeface="Calibri"/>
                <a:cs typeface="Calibri"/>
              </a:rPr>
              <a:t> </a:t>
            </a:r>
            <a:r>
              <a:rPr sz="1400" spc="-5" dirty="0">
                <a:latin typeface="Calibri"/>
                <a:cs typeface="Calibri"/>
              </a:rPr>
              <a:t>release. </a:t>
            </a:r>
            <a:r>
              <a:rPr sz="1400" spc="-10" dirty="0">
                <a:latin typeface="Calibri"/>
                <a:cs typeface="Calibri"/>
              </a:rPr>
              <a:t>Each </a:t>
            </a:r>
            <a:r>
              <a:rPr sz="1400" spc="-5" dirty="0">
                <a:latin typeface="Calibri"/>
                <a:cs typeface="Calibri"/>
              </a:rPr>
              <a:t>of</a:t>
            </a:r>
            <a:r>
              <a:rPr sz="1400" spc="305" dirty="0">
                <a:latin typeface="Calibri"/>
                <a:cs typeface="Calibri"/>
              </a:rPr>
              <a:t> </a:t>
            </a:r>
            <a:r>
              <a:rPr sz="1400" spc="-5" dirty="0">
                <a:latin typeface="Calibri"/>
                <a:cs typeface="Calibri"/>
              </a:rPr>
              <a:t>the </a:t>
            </a:r>
            <a:r>
              <a:rPr sz="1400" dirty="0">
                <a:latin typeface="Calibri"/>
                <a:cs typeface="Calibri"/>
              </a:rPr>
              <a:t> </a:t>
            </a:r>
            <a:r>
              <a:rPr sz="1400" spc="-10" dirty="0">
                <a:latin typeface="Calibri"/>
                <a:cs typeface="Calibri"/>
              </a:rPr>
              <a:t>process </a:t>
            </a:r>
            <a:r>
              <a:rPr sz="1400" spc="-5" dirty="0">
                <a:latin typeface="Calibri"/>
                <a:cs typeface="Calibri"/>
              </a:rPr>
              <a:t>needs </a:t>
            </a:r>
            <a:r>
              <a:rPr sz="1400" dirty="0">
                <a:latin typeface="Calibri"/>
                <a:cs typeface="Calibri"/>
              </a:rPr>
              <a:t>at </a:t>
            </a:r>
            <a:r>
              <a:rPr sz="1400" spc="-5" dirty="0">
                <a:latin typeface="Calibri"/>
                <a:cs typeface="Calibri"/>
              </a:rPr>
              <a:t>least </a:t>
            </a:r>
            <a:r>
              <a:rPr sz="1400" dirty="0">
                <a:latin typeface="Calibri"/>
                <a:cs typeface="Calibri"/>
              </a:rPr>
              <a:t>single </a:t>
            </a:r>
            <a:r>
              <a:rPr sz="1400" spc="-10" dirty="0">
                <a:latin typeface="Calibri"/>
                <a:cs typeface="Calibri"/>
              </a:rPr>
              <a:t>resource </a:t>
            </a:r>
            <a:r>
              <a:rPr sz="1400" spc="-20" dirty="0">
                <a:latin typeface="Calibri"/>
                <a:cs typeface="Calibri"/>
              </a:rPr>
              <a:t>to </a:t>
            </a:r>
            <a:r>
              <a:rPr sz="1400" spc="-10" dirty="0">
                <a:latin typeface="Calibri"/>
                <a:cs typeface="Calibri"/>
              </a:rPr>
              <a:t>complete </a:t>
            </a:r>
            <a:r>
              <a:rPr sz="1400" spc="-15" dirty="0">
                <a:latin typeface="Calibri"/>
                <a:cs typeface="Calibri"/>
              </a:rPr>
              <a:t>therefore </a:t>
            </a:r>
            <a:r>
              <a:rPr sz="1400" spc="-5" dirty="0">
                <a:latin typeface="Calibri"/>
                <a:cs typeface="Calibri"/>
              </a:rPr>
              <a:t>they </a:t>
            </a:r>
            <a:r>
              <a:rPr sz="1400" dirty="0">
                <a:latin typeface="Calibri"/>
                <a:cs typeface="Calibri"/>
              </a:rPr>
              <a:t>will </a:t>
            </a:r>
            <a:r>
              <a:rPr sz="1400" spc="-5" dirty="0">
                <a:latin typeface="Calibri"/>
                <a:cs typeface="Calibri"/>
              </a:rPr>
              <a:t>continuously </a:t>
            </a:r>
            <a:r>
              <a:rPr sz="1400" spc="-15" dirty="0">
                <a:latin typeface="Calibri"/>
                <a:cs typeface="Calibri"/>
              </a:rPr>
              <a:t>be </a:t>
            </a:r>
            <a:r>
              <a:rPr sz="1400" spc="-5" dirty="0">
                <a:latin typeface="Calibri"/>
                <a:cs typeface="Calibri"/>
              </a:rPr>
              <a:t>holding each </a:t>
            </a:r>
            <a:r>
              <a:rPr sz="1400" spc="-10" dirty="0">
                <a:latin typeface="Calibri"/>
                <a:cs typeface="Calibri"/>
              </a:rPr>
              <a:t>one </a:t>
            </a:r>
            <a:r>
              <a:rPr sz="1400" dirty="0">
                <a:latin typeface="Calibri"/>
                <a:cs typeface="Calibri"/>
              </a:rPr>
              <a:t>of </a:t>
            </a:r>
            <a:r>
              <a:rPr sz="1400" spc="5" dirty="0">
                <a:latin typeface="Calibri"/>
                <a:cs typeface="Calibri"/>
              </a:rPr>
              <a:t> </a:t>
            </a:r>
            <a:r>
              <a:rPr sz="1400" spc="-10" dirty="0">
                <a:latin typeface="Calibri"/>
                <a:cs typeface="Calibri"/>
              </a:rPr>
              <a:t>them.</a:t>
            </a:r>
            <a:endParaRPr sz="1400">
              <a:latin typeface="Calibri"/>
              <a:cs typeface="Calibri"/>
            </a:endParaRPr>
          </a:p>
          <a:p>
            <a:pPr marL="12700" algn="just">
              <a:lnSpc>
                <a:spcPct val="100000"/>
              </a:lnSpc>
              <a:spcBef>
                <a:spcPts val="5"/>
              </a:spcBef>
            </a:pPr>
            <a:r>
              <a:rPr sz="1400" spc="-30" dirty="0">
                <a:latin typeface="Calibri"/>
                <a:cs typeface="Calibri"/>
              </a:rPr>
              <a:t>We</a:t>
            </a:r>
            <a:r>
              <a:rPr sz="1400" spc="155" dirty="0">
                <a:latin typeface="Calibri"/>
                <a:cs typeface="Calibri"/>
              </a:rPr>
              <a:t> </a:t>
            </a:r>
            <a:r>
              <a:rPr sz="1400" spc="-10" dirty="0">
                <a:latin typeface="Calibri"/>
                <a:cs typeface="Calibri"/>
              </a:rPr>
              <a:t>cannot</a:t>
            </a:r>
            <a:r>
              <a:rPr sz="1400" spc="140" dirty="0">
                <a:latin typeface="Calibri"/>
                <a:cs typeface="Calibri"/>
              </a:rPr>
              <a:t> </a:t>
            </a:r>
            <a:r>
              <a:rPr sz="1400" spc="-5" dirty="0">
                <a:latin typeface="Calibri"/>
                <a:cs typeface="Calibri"/>
              </a:rPr>
              <a:t>fulfill</a:t>
            </a:r>
            <a:r>
              <a:rPr sz="1400" spc="170" dirty="0">
                <a:latin typeface="Calibri"/>
                <a:cs typeface="Calibri"/>
              </a:rPr>
              <a:t> </a:t>
            </a:r>
            <a:r>
              <a:rPr sz="1400" spc="-10" dirty="0">
                <a:latin typeface="Calibri"/>
                <a:cs typeface="Calibri"/>
              </a:rPr>
              <a:t>the</a:t>
            </a:r>
            <a:r>
              <a:rPr sz="1400" spc="150" dirty="0">
                <a:latin typeface="Calibri"/>
                <a:cs typeface="Calibri"/>
              </a:rPr>
              <a:t> </a:t>
            </a:r>
            <a:r>
              <a:rPr sz="1400" spc="-5" dirty="0">
                <a:latin typeface="Calibri"/>
                <a:cs typeface="Calibri"/>
              </a:rPr>
              <a:t>demand</a:t>
            </a:r>
            <a:r>
              <a:rPr sz="1400" spc="140" dirty="0">
                <a:latin typeface="Calibri"/>
                <a:cs typeface="Calibri"/>
              </a:rPr>
              <a:t> </a:t>
            </a:r>
            <a:r>
              <a:rPr sz="1400" spc="-5" dirty="0">
                <a:latin typeface="Calibri"/>
                <a:cs typeface="Calibri"/>
              </a:rPr>
              <a:t>of</a:t>
            </a:r>
            <a:r>
              <a:rPr sz="1400" spc="155" dirty="0">
                <a:latin typeface="Calibri"/>
                <a:cs typeface="Calibri"/>
              </a:rPr>
              <a:t> </a:t>
            </a:r>
            <a:r>
              <a:rPr sz="1400" spc="-5" dirty="0">
                <a:latin typeface="Calibri"/>
                <a:cs typeface="Calibri"/>
              </a:rPr>
              <a:t>at</a:t>
            </a:r>
            <a:r>
              <a:rPr sz="1400" spc="135" dirty="0">
                <a:latin typeface="Calibri"/>
                <a:cs typeface="Calibri"/>
              </a:rPr>
              <a:t> </a:t>
            </a:r>
            <a:r>
              <a:rPr sz="1400" dirty="0">
                <a:latin typeface="Calibri"/>
                <a:cs typeface="Calibri"/>
              </a:rPr>
              <a:t>least</a:t>
            </a:r>
            <a:r>
              <a:rPr sz="1400" spc="170" dirty="0">
                <a:latin typeface="Calibri"/>
                <a:cs typeface="Calibri"/>
              </a:rPr>
              <a:t> </a:t>
            </a:r>
            <a:r>
              <a:rPr sz="1400" spc="-10" dirty="0">
                <a:latin typeface="Calibri"/>
                <a:cs typeface="Calibri"/>
              </a:rPr>
              <a:t>one</a:t>
            </a:r>
            <a:r>
              <a:rPr sz="1400" spc="155" dirty="0">
                <a:latin typeface="Calibri"/>
                <a:cs typeface="Calibri"/>
              </a:rPr>
              <a:t> </a:t>
            </a:r>
            <a:r>
              <a:rPr sz="1400" spc="-5" dirty="0">
                <a:latin typeface="Calibri"/>
                <a:cs typeface="Calibri"/>
              </a:rPr>
              <a:t>process</a:t>
            </a:r>
            <a:r>
              <a:rPr sz="1400" spc="160" dirty="0">
                <a:latin typeface="Calibri"/>
                <a:cs typeface="Calibri"/>
              </a:rPr>
              <a:t> </a:t>
            </a:r>
            <a:r>
              <a:rPr sz="1400" spc="-10" dirty="0">
                <a:latin typeface="Calibri"/>
                <a:cs typeface="Calibri"/>
              </a:rPr>
              <a:t>using</a:t>
            </a:r>
            <a:r>
              <a:rPr sz="1400" spc="170" dirty="0">
                <a:latin typeface="Calibri"/>
                <a:cs typeface="Calibri"/>
              </a:rPr>
              <a:t> </a:t>
            </a:r>
            <a:r>
              <a:rPr sz="1400" spc="-10" dirty="0">
                <a:latin typeface="Calibri"/>
                <a:cs typeface="Calibri"/>
              </a:rPr>
              <a:t>the</a:t>
            </a:r>
            <a:r>
              <a:rPr sz="1400" spc="155" dirty="0">
                <a:latin typeface="Calibri"/>
                <a:cs typeface="Calibri"/>
              </a:rPr>
              <a:t> </a:t>
            </a:r>
            <a:r>
              <a:rPr sz="1400" spc="-10" dirty="0">
                <a:latin typeface="Calibri"/>
                <a:cs typeface="Calibri"/>
              </a:rPr>
              <a:t>available</a:t>
            </a:r>
            <a:r>
              <a:rPr sz="1400" spc="180" dirty="0">
                <a:latin typeface="Calibri"/>
                <a:cs typeface="Calibri"/>
              </a:rPr>
              <a:t> </a:t>
            </a:r>
            <a:r>
              <a:rPr sz="1400" spc="-10" dirty="0">
                <a:latin typeface="Calibri"/>
                <a:cs typeface="Calibri"/>
              </a:rPr>
              <a:t>resources</a:t>
            </a:r>
            <a:r>
              <a:rPr sz="1400" spc="170" dirty="0">
                <a:latin typeface="Calibri"/>
                <a:cs typeface="Calibri"/>
              </a:rPr>
              <a:t> </a:t>
            </a:r>
            <a:r>
              <a:rPr sz="1400" spc="-15" dirty="0">
                <a:latin typeface="Calibri"/>
                <a:cs typeface="Calibri"/>
              </a:rPr>
              <a:t>therefore</a:t>
            </a:r>
            <a:r>
              <a:rPr sz="1400" spc="155" dirty="0">
                <a:latin typeface="Calibri"/>
                <a:cs typeface="Calibri"/>
              </a:rPr>
              <a:t> </a:t>
            </a:r>
            <a:r>
              <a:rPr sz="1400" spc="-10" dirty="0">
                <a:latin typeface="Calibri"/>
                <a:cs typeface="Calibri"/>
              </a:rPr>
              <a:t>the</a:t>
            </a:r>
            <a:r>
              <a:rPr sz="1400" spc="150" dirty="0">
                <a:latin typeface="Calibri"/>
                <a:cs typeface="Calibri"/>
              </a:rPr>
              <a:t> </a:t>
            </a:r>
            <a:r>
              <a:rPr sz="1400" spc="-10" dirty="0">
                <a:latin typeface="Calibri"/>
                <a:cs typeface="Calibri"/>
              </a:rPr>
              <a:t>system</a:t>
            </a:r>
            <a:r>
              <a:rPr sz="1400" spc="140" dirty="0">
                <a:latin typeface="Calibri"/>
                <a:cs typeface="Calibri"/>
              </a:rPr>
              <a:t> </a:t>
            </a:r>
            <a:r>
              <a:rPr sz="1400" spc="-15" dirty="0">
                <a:latin typeface="Calibri"/>
                <a:cs typeface="Calibri"/>
              </a:rPr>
              <a:t>is</a:t>
            </a:r>
            <a:endParaRPr sz="1400">
              <a:latin typeface="Calibri"/>
              <a:cs typeface="Calibri"/>
            </a:endParaRPr>
          </a:p>
          <a:p>
            <a:pPr marL="12700" algn="just">
              <a:lnSpc>
                <a:spcPct val="100000"/>
              </a:lnSpc>
            </a:pPr>
            <a:r>
              <a:rPr sz="1400" spc="-15" dirty="0">
                <a:latin typeface="Calibri"/>
                <a:cs typeface="Calibri"/>
              </a:rPr>
              <a:t>deadlocked</a:t>
            </a:r>
            <a:r>
              <a:rPr sz="1400" spc="60" dirty="0">
                <a:latin typeface="Calibri"/>
                <a:cs typeface="Calibri"/>
              </a:rPr>
              <a:t> </a:t>
            </a:r>
            <a:r>
              <a:rPr sz="1400" spc="-5" dirty="0">
                <a:latin typeface="Calibri"/>
                <a:cs typeface="Calibri"/>
              </a:rPr>
              <a:t>as</a:t>
            </a:r>
            <a:r>
              <a:rPr sz="1400" spc="5" dirty="0">
                <a:latin typeface="Calibri"/>
                <a:cs typeface="Calibri"/>
              </a:rPr>
              <a:t> </a:t>
            </a:r>
            <a:r>
              <a:rPr sz="1400" spc="-15" dirty="0">
                <a:latin typeface="Calibri"/>
                <a:cs typeface="Calibri"/>
              </a:rPr>
              <a:t>determined</a:t>
            </a:r>
            <a:r>
              <a:rPr sz="1400" spc="95" dirty="0">
                <a:latin typeface="Calibri"/>
                <a:cs typeface="Calibri"/>
              </a:rPr>
              <a:t> </a:t>
            </a:r>
            <a:r>
              <a:rPr sz="1400" spc="-5" dirty="0">
                <a:latin typeface="Calibri"/>
                <a:cs typeface="Calibri"/>
              </a:rPr>
              <a:t>earlier</a:t>
            </a:r>
            <a:r>
              <a:rPr sz="1400" spc="35" dirty="0">
                <a:latin typeface="Calibri"/>
                <a:cs typeface="Calibri"/>
              </a:rPr>
              <a:t> </a:t>
            </a:r>
            <a:r>
              <a:rPr sz="1400" spc="-15" dirty="0">
                <a:latin typeface="Calibri"/>
                <a:cs typeface="Calibri"/>
              </a:rPr>
              <a:t>when</a:t>
            </a:r>
            <a:r>
              <a:rPr sz="1400" spc="35" dirty="0">
                <a:latin typeface="Calibri"/>
                <a:cs typeface="Calibri"/>
              </a:rPr>
              <a:t> </a:t>
            </a:r>
            <a:r>
              <a:rPr sz="1400" spc="-25" dirty="0">
                <a:latin typeface="Calibri"/>
                <a:cs typeface="Calibri"/>
              </a:rPr>
              <a:t>we</a:t>
            </a:r>
            <a:r>
              <a:rPr sz="1400" spc="50" dirty="0">
                <a:latin typeface="Calibri"/>
                <a:cs typeface="Calibri"/>
              </a:rPr>
              <a:t> </a:t>
            </a:r>
            <a:r>
              <a:rPr sz="1400" spc="-15" dirty="0">
                <a:latin typeface="Calibri"/>
                <a:cs typeface="Calibri"/>
              </a:rPr>
              <a:t>detected</a:t>
            </a:r>
            <a:r>
              <a:rPr sz="1400" spc="60" dirty="0">
                <a:latin typeface="Calibri"/>
                <a:cs typeface="Calibri"/>
              </a:rPr>
              <a:t> </a:t>
            </a:r>
            <a:r>
              <a:rPr sz="1400" spc="-5" dirty="0">
                <a:latin typeface="Calibri"/>
                <a:cs typeface="Calibri"/>
              </a:rPr>
              <a:t>a </a:t>
            </a:r>
            <a:r>
              <a:rPr sz="1400" spc="-10" dirty="0">
                <a:latin typeface="Calibri"/>
                <a:cs typeface="Calibri"/>
              </a:rPr>
              <a:t>cycle</a:t>
            </a:r>
            <a:r>
              <a:rPr sz="1400" spc="30" dirty="0">
                <a:latin typeface="Calibri"/>
                <a:cs typeface="Calibri"/>
              </a:rPr>
              <a:t> </a:t>
            </a:r>
            <a:r>
              <a:rPr sz="1400" spc="-10" dirty="0">
                <a:latin typeface="Calibri"/>
                <a:cs typeface="Calibri"/>
              </a:rPr>
              <a:t>in</a:t>
            </a:r>
            <a:r>
              <a:rPr sz="1400" spc="10" dirty="0">
                <a:latin typeface="Calibri"/>
                <a:cs typeface="Calibri"/>
              </a:rPr>
              <a:t> </a:t>
            </a:r>
            <a:r>
              <a:rPr sz="1400" spc="-15" dirty="0">
                <a:latin typeface="Calibri"/>
                <a:cs typeface="Calibri"/>
              </a:rPr>
              <a:t>the</a:t>
            </a:r>
            <a:r>
              <a:rPr sz="1400" spc="50" dirty="0">
                <a:latin typeface="Calibri"/>
                <a:cs typeface="Calibri"/>
              </a:rPr>
              <a:t> </a:t>
            </a:r>
            <a:r>
              <a:rPr sz="1400" spc="-15" dirty="0">
                <a:latin typeface="Calibri"/>
                <a:cs typeface="Calibri"/>
              </a:rPr>
              <a:t>graph.</a:t>
            </a:r>
            <a:endParaRPr sz="1400">
              <a:latin typeface="Calibri"/>
              <a:cs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593" y="375284"/>
            <a:ext cx="8277859" cy="222123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Deadlock</a:t>
            </a:r>
            <a:r>
              <a:rPr sz="1800" spc="10" dirty="0">
                <a:solidFill>
                  <a:srgbClr val="00AF50"/>
                </a:solidFill>
                <a:latin typeface="Calibri"/>
                <a:cs typeface="Calibri"/>
              </a:rPr>
              <a:t> </a:t>
            </a:r>
            <a:r>
              <a:rPr sz="1800" spc="-10" dirty="0">
                <a:solidFill>
                  <a:srgbClr val="00AF50"/>
                </a:solidFill>
                <a:latin typeface="Calibri"/>
                <a:cs typeface="Calibri"/>
              </a:rPr>
              <a:t>Detection</a:t>
            </a:r>
            <a:r>
              <a:rPr sz="1800" spc="10" dirty="0">
                <a:solidFill>
                  <a:srgbClr val="00AF50"/>
                </a:solidFill>
                <a:latin typeface="Calibri"/>
                <a:cs typeface="Calibri"/>
              </a:rPr>
              <a:t> </a:t>
            </a:r>
            <a:r>
              <a:rPr sz="1800" spc="-5" dirty="0">
                <a:solidFill>
                  <a:srgbClr val="00AF50"/>
                </a:solidFill>
                <a:latin typeface="Calibri"/>
                <a:cs typeface="Calibri"/>
              </a:rPr>
              <a:t>and</a:t>
            </a:r>
            <a:r>
              <a:rPr sz="1800" spc="25" dirty="0">
                <a:solidFill>
                  <a:srgbClr val="00AF50"/>
                </a:solidFill>
                <a:latin typeface="Calibri"/>
                <a:cs typeface="Calibri"/>
              </a:rPr>
              <a:t> </a:t>
            </a:r>
            <a:r>
              <a:rPr sz="1800" spc="-10" dirty="0">
                <a:solidFill>
                  <a:srgbClr val="00AF50"/>
                </a:solidFill>
                <a:latin typeface="Calibri"/>
                <a:cs typeface="Calibri"/>
              </a:rPr>
              <a:t>Recovery</a:t>
            </a:r>
            <a:endParaRPr sz="1800">
              <a:latin typeface="Calibri"/>
              <a:cs typeface="Calibri"/>
            </a:endParaRPr>
          </a:p>
          <a:p>
            <a:pPr marL="12700" marR="5080" algn="just">
              <a:lnSpc>
                <a:spcPct val="100000"/>
              </a:lnSpc>
            </a:pPr>
            <a:r>
              <a:rPr sz="1800" dirty="0">
                <a:latin typeface="Calibri"/>
                <a:cs typeface="Calibri"/>
              </a:rPr>
              <a:t>In</a:t>
            </a:r>
            <a:r>
              <a:rPr sz="1800" spc="5" dirty="0">
                <a:latin typeface="Calibri"/>
                <a:cs typeface="Calibri"/>
              </a:rPr>
              <a:t> </a:t>
            </a:r>
            <a:r>
              <a:rPr sz="1800" dirty="0">
                <a:latin typeface="Calibri"/>
                <a:cs typeface="Calibri"/>
              </a:rPr>
              <a:t>this</a:t>
            </a:r>
            <a:r>
              <a:rPr sz="1800" spc="5" dirty="0">
                <a:latin typeface="Calibri"/>
                <a:cs typeface="Calibri"/>
              </a:rPr>
              <a:t> </a:t>
            </a:r>
            <a:r>
              <a:rPr sz="1800" spc="-5" dirty="0">
                <a:latin typeface="Calibri"/>
                <a:cs typeface="Calibri"/>
              </a:rPr>
              <a:t>approach,</a:t>
            </a:r>
            <a:r>
              <a:rPr sz="1800" dirty="0">
                <a:latin typeface="Calibri"/>
                <a:cs typeface="Calibri"/>
              </a:rPr>
              <a:t> </a:t>
            </a:r>
            <a:r>
              <a:rPr sz="1800" spc="-5" dirty="0">
                <a:latin typeface="Calibri"/>
                <a:cs typeface="Calibri"/>
              </a:rPr>
              <a:t>The</a:t>
            </a:r>
            <a:r>
              <a:rPr sz="1800" dirty="0">
                <a:latin typeface="Calibri"/>
                <a:cs typeface="Calibri"/>
              </a:rPr>
              <a:t> OS</a:t>
            </a:r>
            <a:r>
              <a:rPr sz="1800" spc="5" dirty="0">
                <a:latin typeface="Calibri"/>
                <a:cs typeface="Calibri"/>
              </a:rPr>
              <a:t> </a:t>
            </a:r>
            <a:r>
              <a:rPr sz="1800" spc="-5" dirty="0">
                <a:latin typeface="Calibri"/>
                <a:cs typeface="Calibri"/>
              </a:rPr>
              <a:t>doesn't</a:t>
            </a:r>
            <a:r>
              <a:rPr sz="1800" dirty="0">
                <a:latin typeface="Calibri"/>
                <a:cs typeface="Calibri"/>
              </a:rPr>
              <a:t> </a:t>
            </a:r>
            <a:r>
              <a:rPr sz="1800" spc="-5" dirty="0">
                <a:latin typeface="Calibri"/>
                <a:cs typeface="Calibri"/>
              </a:rPr>
              <a:t>apply</a:t>
            </a:r>
            <a:r>
              <a:rPr sz="1800" dirty="0">
                <a:latin typeface="Calibri"/>
                <a:cs typeface="Calibri"/>
              </a:rPr>
              <a:t> </a:t>
            </a:r>
            <a:r>
              <a:rPr sz="1800" spc="-10" dirty="0">
                <a:latin typeface="Calibri"/>
                <a:cs typeface="Calibri"/>
              </a:rPr>
              <a:t>any</a:t>
            </a:r>
            <a:r>
              <a:rPr sz="1800" spc="-5" dirty="0">
                <a:latin typeface="Calibri"/>
                <a:cs typeface="Calibri"/>
              </a:rPr>
              <a:t> mechanism</a:t>
            </a:r>
            <a:r>
              <a:rPr sz="1800" dirty="0">
                <a:latin typeface="Calibri"/>
                <a:cs typeface="Calibri"/>
              </a:rPr>
              <a:t> </a:t>
            </a:r>
            <a:r>
              <a:rPr sz="1800" spc="-15" dirty="0">
                <a:latin typeface="Calibri"/>
                <a:cs typeface="Calibri"/>
              </a:rPr>
              <a:t>to</a:t>
            </a:r>
            <a:r>
              <a:rPr sz="1800" spc="-10" dirty="0">
                <a:latin typeface="Calibri"/>
                <a:cs typeface="Calibri"/>
              </a:rPr>
              <a:t> avoid</a:t>
            </a:r>
            <a:r>
              <a:rPr sz="1800" spc="-5" dirty="0">
                <a:latin typeface="Calibri"/>
                <a:cs typeface="Calibri"/>
              </a:rPr>
              <a:t> </a:t>
            </a:r>
            <a:r>
              <a:rPr sz="1800" spc="5" dirty="0">
                <a:latin typeface="Calibri"/>
                <a:cs typeface="Calibri"/>
              </a:rPr>
              <a:t>or  </a:t>
            </a:r>
            <a:r>
              <a:rPr sz="1800" spc="-10" dirty="0">
                <a:latin typeface="Calibri"/>
                <a:cs typeface="Calibri"/>
              </a:rPr>
              <a:t>prevent</a:t>
            </a:r>
            <a:r>
              <a:rPr sz="1800" spc="385"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deadlocks. </a:t>
            </a:r>
            <a:r>
              <a:rPr sz="1800" spc="-15" dirty="0">
                <a:latin typeface="Calibri"/>
                <a:cs typeface="Calibri"/>
              </a:rPr>
              <a:t>Therefore</a:t>
            </a:r>
            <a:r>
              <a:rPr sz="1800" spc="-10" dirty="0">
                <a:latin typeface="Calibri"/>
                <a:cs typeface="Calibri"/>
              </a:rPr>
              <a:t> </a:t>
            </a:r>
            <a:r>
              <a:rPr sz="1800" dirty="0">
                <a:latin typeface="Calibri"/>
                <a:cs typeface="Calibri"/>
              </a:rPr>
              <a:t>the </a:t>
            </a:r>
            <a:r>
              <a:rPr sz="1800" spc="-15" dirty="0">
                <a:latin typeface="Calibri"/>
                <a:cs typeface="Calibri"/>
              </a:rPr>
              <a:t>system</a:t>
            </a:r>
            <a:r>
              <a:rPr sz="1800" spc="-10" dirty="0">
                <a:latin typeface="Calibri"/>
                <a:cs typeface="Calibri"/>
              </a:rPr>
              <a:t> </a:t>
            </a:r>
            <a:r>
              <a:rPr sz="1800" spc="-5" dirty="0">
                <a:latin typeface="Calibri"/>
                <a:cs typeface="Calibri"/>
              </a:rPr>
              <a:t>considers </a:t>
            </a:r>
            <a:r>
              <a:rPr sz="1800" spc="-10" dirty="0">
                <a:latin typeface="Calibri"/>
                <a:cs typeface="Calibri"/>
              </a:rPr>
              <a:t>that</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deadlock</a:t>
            </a:r>
            <a:r>
              <a:rPr sz="1800" dirty="0">
                <a:latin typeface="Calibri"/>
                <a:cs typeface="Calibri"/>
              </a:rPr>
              <a:t> </a:t>
            </a:r>
            <a:r>
              <a:rPr sz="1800" spc="-5" dirty="0">
                <a:latin typeface="Calibri"/>
                <a:cs typeface="Calibri"/>
              </a:rPr>
              <a:t>will </a:t>
            </a:r>
            <a:r>
              <a:rPr sz="1800" spc="-10" dirty="0">
                <a:latin typeface="Calibri"/>
                <a:cs typeface="Calibri"/>
              </a:rPr>
              <a:t>definitely</a:t>
            </a:r>
            <a:r>
              <a:rPr sz="1800" spc="-5" dirty="0">
                <a:latin typeface="Calibri"/>
                <a:cs typeface="Calibri"/>
              </a:rPr>
              <a:t> </a:t>
            </a:r>
            <a:r>
              <a:rPr sz="1800" spc="-35" dirty="0">
                <a:latin typeface="Calibri"/>
                <a:cs typeface="Calibri"/>
              </a:rPr>
              <a:t>occur.</a:t>
            </a:r>
            <a:r>
              <a:rPr sz="1800" spc="335" dirty="0">
                <a:latin typeface="Calibri"/>
                <a:cs typeface="Calibri"/>
              </a:rPr>
              <a:t> </a:t>
            </a:r>
            <a:r>
              <a:rPr sz="1800" spc="25" dirty="0">
                <a:latin typeface="Calibri"/>
                <a:cs typeface="Calibri"/>
              </a:rPr>
              <a:t>In </a:t>
            </a:r>
            <a:r>
              <a:rPr sz="1800" spc="30" dirty="0">
                <a:latin typeface="Calibri"/>
                <a:cs typeface="Calibri"/>
              </a:rPr>
              <a:t> </a:t>
            </a:r>
            <a:r>
              <a:rPr sz="1800" spc="-10" dirty="0">
                <a:latin typeface="Calibri"/>
                <a:cs typeface="Calibri"/>
              </a:rPr>
              <a:t>order </a:t>
            </a:r>
            <a:r>
              <a:rPr sz="1800" spc="-15" dirty="0">
                <a:latin typeface="Calibri"/>
                <a:cs typeface="Calibri"/>
              </a:rPr>
              <a:t>to get </a:t>
            </a:r>
            <a:r>
              <a:rPr sz="1800" dirty="0">
                <a:latin typeface="Calibri"/>
                <a:cs typeface="Calibri"/>
              </a:rPr>
              <a:t>rid </a:t>
            </a:r>
            <a:r>
              <a:rPr sz="1800" spc="5" dirty="0">
                <a:latin typeface="Calibri"/>
                <a:cs typeface="Calibri"/>
              </a:rPr>
              <a:t>of </a:t>
            </a:r>
            <a:r>
              <a:rPr sz="1800" spc="-5" dirty="0">
                <a:latin typeface="Calibri"/>
                <a:cs typeface="Calibri"/>
              </a:rPr>
              <a:t>deadlocks, The </a:t>
            </a:r>
            <a:r>
              <a:rPr sz="1800" spc="5" dirty="0">
                <a:latin typeface="Calibri"/>
                <a:cs typeface="Calibri"/>
              </a:rPr>
              <a:t>OS </a:t>
            </a:r>
            <a:r>
              <a:rPr sz="1800" spc="-5" dirty="0">
                <a:latin typeface="Calibri"/>
                <a:cs typeface="Calibri"/>
              </a:rPr>
              <a:t>periodically checks </a:t>
            </a:r>
            <a:r>
              <a:rPr sz="1800" dirty="0">
                <a:latin typeface="Calibri"/>
                <a:cs typeface="Calibri"/>
              </a:rPr>
              <a:t>the </a:t>
            </a:r>
            <a:r>
              <a:rPr sz="1800" spc="-20" dirty="0">
                <a:latin typeface="Calibri"/>
                <a:cs typeface="Calibri"/>
              </a:rPr>
              <a:t>system </a:t>
            </a:r>
            <a:r>
              <a:rPr sz="1800" spc="-15" dirty="0">
                <a:latin typeface="Calibri"/>
                <a:cs typeface="Calibri"/>
              </a:rPr>
              <a:t>for </a:t>
            </a:r>
            <a:r>
              <a:rPr sz="1800" spc="-10" dirty="0">
                <a:latin typeface="Calibri"/>
                <a:cs typeface="Calibri"/>
              </a:rPr>
              <a:t>any </a:t>
            </a:r>
            <a:r>
              <a:rPr sz="1800" dirty="0">
                <a:latin typeface="Calibri"/>
                <a:cs typeface="Calibri"/>
              </a:rPr>
              <a:t>deadlock. In </a:t>
            </a:r>
            <a:r>
              <a:rPr sz="1800" spc="5" dirty="0">
                <a:latin typeface="Calibri"/>
                <a:cs typeface="Calibri"/>
              </a:rPr>
              <a:t> </a:t>
            </a:r>
            <a:r>
              <a:rPr sz="1800" spc="-10" dirty="0">
                <a:latin typeface="Calibri"/>
                <a:cs typeface="Calibri"/>
              </a:rPr>
              <a:t>case,</a:t>
            </a:r>
            <a:r>
              <a:rPr sz="1800" spc="-5" dirty="0">
                <a:latin typeface="Calibri"/>
                <a:cs typeface="Calibri"/>
              </a:rPr>
              <a:t> </a:t>
            </a:r>
            <a:r>
              <a:rPr sz="1800" spc="-5" dirty="0">
                <a:solidFill>
                  <a:srgbClr val="FF0000"/>
                </a:solidFill>
                <a:latin typeface="Calibri"/>
                <a:cs typeface="Calibri"/>
              </a:rPr>
              <a:t>it</a:t>
            </a:r>
            <a:r>
              <a:rPr sz="1800" dirty="0">
                <a:solidFill>
                  <a:srgbClr val="FF0000"/>
                </a:solidFill>
                <a:latin typeface="Calibri"/>
                <a:cs typeface="Calibri"/>
              </a:rPr>
              <a:t> </a:t>
            </a:r>
            <a:r>
              <a:rPr sz="1800" spc="-5" dirty="0">
                <a:solidFill>
                  <a:srgbClr val="FF0000"/>
                </a:solidFill>
                <a:latin typeface="Calibri"/>
                <a:cs typeface="Calibri"/>
              </a:rPr>
              <a:t>finds</a:t>
            </a:r>
            <a:r>
              <a:rPr sz="1800" dirty="0">
                <a:solidFill>
                  <a:srgbClr val="FF0000"/>
                </a:solidFill>
                <a:latin typeface="Calibri"/>
                <a:cs typeface="Calibri"/>
              </a:rPr>
              <a:t> </a:t>
            </a:r>
            <a:r>
              <a:rPr sz="1800" spc="-15" dirty="0">
                <a:solidFill>
                  <a:srgbClr val="FF0000"/>
                </a:solidFill>
                <a:latin typeface="Calibri"/>
                <a:cs typeface="Calibri"/>
              </a:rPr>
              <a:t>any</a:t>
            </a:r>
            <a:r>
              <a:rPr sz="1800" spc="-10" dirty="0">
                <a:solidFill>
                  <a:srgbClr val="FF0000"/>
                </a:solidFill>
                <a:latin typeface="Calibri"/>
                <a:cs typeface="Calibri"/>
              </a:rPr>
              <a:t> </a:t>
            </a:r>
            <a:r>
              <a:rPr sz="1800" dirty="0">
                <a:solidFill>
                  <a:srgbClr val="FF0000"/>
                </a:solidFill>
                <a:latin typeface="Calibri"/>
                <a:cs typeface="Calibri"/>
              </a:rPr>
              <a:t>of</a:t>
            </a:r>
            <a:r>
              <a:rPr sz="1800" spc="5" dirty="0">
                <a:solidFill>
                  <a:srgbClr val="FF0000"/>
                </a:solidFill>
                <a:latin typeface="Calibri"/>
                <a:cs typeface="Calibri"/>
              </a:rPr>
              <a:t> </a:t>
            </a:r>
            <a:r>
              <a:rPr sz="1800" spc="-5" dirty="0">
                <a:solidFill>
                  <a:srgbClr val="FF0000"/>
                </a:solidFill>
                <a:latin typeface="Calibri"/>
                <a:cs typeface="Calibri"/>
              </a:rPr>
              <a:t>the</a:t>
            </a:r>
            <a:r>
              <a:rPr sz="1800" dirty="0">
                <a:solidFill>
                  <a:srgbClr val="FF0000"/>
                </a:solidFill>
                <a:latin typeface="Calibri"/>
                <a:cs typeface="Calibri"/>
              </a:rPr>
              <a:t> deadlock</a:t>
            </a:r>
            <a:r>
              <a:rPr sz="1800" spc="5" dirty="0">
                <a:solidFill>
                  <a:srgbClr val="FF0000"/>
                </a:solidFill>
                <a:latin typeface="Calibri"/>
                <a:cs typeface="Calibri"/>
              </a:rPr>
              <a:t> </a:t>
            </a:r>
            <a:r>
              <a:rPr sz="1800" spc="-10" dirty="0">
                <a:solidFill>
                  <a:srgbClr val="FF0000"/>
                </a:solidFill>
                <a:latin typeface="Calibri"/>
                <a:cs typeface="Calibri"/>
              </a:rPr>
              <a:t>then</a:t>
            </a:r>
            <a:r>
              <a:rPr sz="1800" spc="-5" dirty="0">
                <a:solidFill>
                  <a:srgbClr val="FF0000"/>
                </a:solidFill>
                <a:latin typeface="Calibri"/>
                <a:cs typeface="Calibri"/>
              </a:rPr>
              <a:t> </a:t>
            </a:r>
            <a:r>
              <a:rPr sz="1800" dirty="0">
                <a:solidFill>
                  <a:srgbClr val="FF0000"/>
                </a:solidFill>
                <a:latin typeface="Calibri"/>
                <a:cs typeface="Calibri"/>
              </a:rPr>
              <a:t>the</a:t>
            </a:r>
            <a:r>
              <a:rPr sz="1800" spc="5" dirty="0">
                <a:solidFill>
                  <a:srgbClr val="FF0000"/>
                </a:solidFill>
                <a:latin typeface="Calibri"/>
                <a:cs typeface="Calibri"/>
              </a:rPr>
              <a:t> </a:t>
            </a:r>
            <a:r>
              <a:rPr sz="1800" dirty="0">
                <a:solidFill>
                  <a:srgbClr val="FF0000"/>
                </a:solidFill>
                <a:latin typeface="Calibri"/>
                <a:cs typeface="Calibri"/>
              </a:rPr>
              <a:t>OS</a:t>
            </a:r>
            <a:r>
              <a:rPr sz="1800" spc="5" dirty="0">
                <a:solidFill>
                  <a:srgbClr val="FF0000"/>
                </a:solidFill>
                <a:latin typeface="Calibri"/>
                <a:cs typeface="Calibri"/>
              </a:rPr>
              <a:t> </a:t>
            </a:r>
            <a:r>
              <a:rPr sz="1800" dirty="0">
                <a:solidFill>
                  <a:srgbClr val="FF0000"/>
                </a:solidFill>
                <a:latin typeface="Calibri"/>
                <a:cs typeface="Calibri"/>
              </a:rPr>
              <a:t>will</a:t>
            </a:r>
            <a:r>
              <a:rPr sz="1800" spc="5" dirty="0">
                <a:solidFill>
                  <a:srgbClr val="FF0000"/>
                </a:solidFill>
                <a:latin typeface="Calibri"/>
                <a:cs typeface="Calibri"/>
              </a:rPr>
              <a:t> </a:t>
            </a:r>
            <a:r>
              <a:rPr sz="1800" spc="-15" dirty="0">
                <a:solidFill>
                  <a:srgbClr val="FF0000"/>
                </a:solidFill>
                <a:latin typeface="Calibri"/>
                <a:cs typeface="Calibri"/>
              </a:rPr>
              <a:t>recover</a:t>
            </a:r>
            <a:r>
              <a:rPr sz="1800" spc="-10" dirty="0">
                <a:solidFill>
                  <a:srgbClr val="FF0000"/>
                </a:solidFill>
                <a:latin typeface="Calibri"/>
                <a:cs typeface="Calibri"/>
              </a:rPr>
              <a:t> </a:t>
            </a:r>
            <a:r>
              <a:rPr sz="1800" dirty="0">
                <a:solidFill>
                  <a:srgbClr val="FF0000"/>
                </a:solidFill>
                <a:latin typeface="Calibri"/>
                <a:cs typeface="Calibri"/>
              </a:rPr>
              <a:t>the</a:t>
            </a:r>
            <a:r>
              <a:rPr sz="1800" spc="5" dirty="0">
                <a:solidFill>
                  <a:srgbClr val="FF0000"/>
                </a:solidFill>
                <a:latin typeface="Calibri"/>
                <a:cs typeface="Calibri"/>
              </a:rPr>
              <a:t> </a:t>
            </a:r>
            <a:r>
              <a:rPr sz="1800" spc="-20" dirty="0">
                <a:solidFill>
                  <a:srgbClr val="FF0000"/>
                </a:solidFill>
                <a:latin typeface="Calibri"/>
                <a:cs typeface="Calibri"/>
              </a:rPr>
              <a:t>system</a:t>
            </a:r>
            <a:r>
              <a:rPr sz="1800" spc="-15" dirty="0">
                <a:solidFill>
                  <a:srgbClr val="FF0000"/>
                </a:solidFill>
                <a:latin typeface="Calibri"/>
                <a:cs typeface="Calibri"/>
              </a:rPr>
              <a:t> </a:t>
            </a:r>
            <a:r>
              <a:rPr sz="1800" spc="-5" dirty="0">
                <a:solidFill>
                  <a:srgbClr val="FF0000"/>
                </a:solidFill>
                <a:latin typeface="Calibri"/>
                <a:cs typeface="Calibri"/>
              </a:rPr>
              <a:t>using</a:t>
            </a:r>
            <a:r>
              <a:rPr sz="1800" spc="395" dirty="0">
                <a:solidFill>
                  <a:srgbClr val="FF0000"/>
                </a:solidFill>
                <a:latin typeface="Calibri"/>
                <a:cs typeface="Calibri"/>
              </a:rPr>
              <a:t> </a:t>
            </a:r>
            <a:r>
              <a:rPr sz="1800" dirty="0">
                <a:solidFill>
                  <a:srgbClr val="FF0000"/>
                </a:solidFill>
                <a:latin typeface="Calibri"/>
                <a:cs typeface="Calibri"/>
              </a:rPr>
              <a:t>some </a:t>
            </a:r>
            <a:r>
              <a:rPr sz="1800" spc="5" dirty="0">
                <a:solidFill>
                  <a:srgbClr val="FF0000"/>
                </a:solidFill>
                <a:latin typeface="Calibri"/>
                <a:cs typeface="Calibri"/>
              </a:rPr>
              <a:t> </a:t>
            </a:r>
            <a:r>
              <a:rPr sz="1800" spc="-15" dirty="0">
                <a:solidFill>
                  <a:srgbClr val="FF0000"/>
                </a:solidFill>
                <a:latin typeface="Calibri"/>
                <a:cs typeface="Calibri"/>
              </a:rPr>
              <a:t>recovery</a:t>
            </a:r>
            <a:r>
              <a:rPr sz="1800" spc="20" dirty="0">
                <a:solidFill>
                  <a:srgbClr val="FF0000"/>
                </a:solidFill>
                <a:latin typeface="Calibri"/>
                <a:cs typeface="Calibri"/>
              </a:rPr>
              <a:t> </a:t>
            </a:r>
            <a:r>
              <a:rPr sz="1800" spc="-10" dirty="0">
                <a:solidFill>
                  <a:srgbClr val="FF0000"/>
                </a:solidFill>
                <a:latin typeface="Calibri"/>
                <a:cs typeface="Calibri"/>
              </a:rPr>
              <a:t>techniques</a:t>
            </a:r>
            <a:r>
              <a:rPr sz="1800" spc="-10" dirty="0">
                <a:latin typeface="Calibri"/>
                <a:cs typeface="Calibri"/>
              </a:rPr>
              <a:t>.</a:t>
            </a:r>
            <a:endParaRPr sz="1800">
              <a:latin typeface="Calibri"/>
              <a:cs typeface="Calibri"/>
            </a:endParaRPr>
          </a:p>
          <a:p>
            <a:pPr marL="12700" algn="just">
              <a:lnSpc>
                <a:spcPct val="100000"/>
              </a:lnSpc>
              <a:spcBef>
                <a:spcPts val="5"/>
              </a:spcBef>
            </a:pPr>
            <a:r>
              <a:rPr sz="1800" spc="-5" dirty="0">
                <a:latin typeface="Calibri"/>
                <a:cs typeface="Calibri"/>
              </a:rPr>
              <a:t>The</a:t>
            </a:r>
            <a:r>
              <a:rPr sz="1800" spc="229" dirty="0">
                <a:latin typeface="Calibri"/>
                <a:cs typeface="Calibri"/>
              </a:rPr>
              <a:t> </a:t>
            </a:r>
            <a:r>
              <a:rPr sz="1800" spc="-5" dirty="0">
                <a:latin typeface="Calibri"/>
                <a:cs typeface="Calibri"/>
              </a:rPr>
              <a:t>main</a:t>
            </a:r>
            <a:r>
              <a:rPr sz="1800" spc="229" dirty="0">
                <a:latin typeface="Calibri"/>
                <a:cs typeface="Calibri"/>
              </a:rPr>
              <a:t> </a:t>
            </a:r>
            <a:r>
              <a:rPr sz="1800" spc="-10" dirty="0">
                <a:latin typeface="Calibri"/>
                <a:cs typeface="Calibri"/>
              </a:rPr>
              <a:t>task</a:t>
            </a:r>
            <a:r>
              <a:rPr sz="1800" spc="229" dirty="0">
                <a:latin typeface="Calibri"/>
                <a:cs typeface="Calibri"/>
              </a:rPr>
              <a:t> </a:t>
            </a:r>
            <a:r>
              <a:rPr sz="1800" spc="5" dirty="0">
                <a:latin typeface="Calibri"/>
                <a:cs typeface="Calibri"/>
              </a:rPr>
              <a:t>of</a:t>
            </a:r>
            <a:r>
              <a:rPr sz="1800" spc="245" dirty="0">
                <a:latin typeface="Calibri"/>
                <a:cs typeface="Calibri"/>
              </a:rPr>
              <a:t> </a:t>
            </a:r>
            <a:r>
              <a:rPr sz="1800" dirty="0">
                <a:latin typeface="Calibri"/>
                <a:cs typeface="Calibri"/>
              </a:rPr>
              <a:t>the</a:t>
            </a:r>
            <a:r>
              <a:rPr sz="1800" spc="229" dirty="0">
                <a:latin typeface="Calibri"/>
                <a:cs typeface="Calibri"/>
              </a:rPr>
              <a:t> </a:t>
            </a:r>
            <a:r>
              <a:rPr sz="1800" dirty="0">
                <a:latin typeface="Calibri"/>
                <a:cs typeface="Calibri"/>
              </a:rPr>
              <a:t>OS</a:t>
            </a:r>
            <a:r>
              <a:rPr sz="1800" spc="225" dirty="0">
                <a:latin typeface="Calibri"/>
                <a:cs typeface="Calibri"/>
              </a:rPr>
              <a:t> </a:t>
            </a:r>
            <a:r>
              <a:rPr sz="1800" spc="-5" dirty="0">
                <a:latin typeface="Calibri"/>
                <a:cs typeface="Calibri"/>
              </a:rPr>
              <a:t>is</a:t>
            </a:r>
            <a:r>
              <a:rPr sz="1800" spc="235" dirty="0">
                <a:latin typeface="Calibri"/>
                <a:cs typeface="Calibri"/>
              </a:rPr>
              <a:t> </a:t>
            </a:r>
            <a:r>
              <a:rPr sz="1800" spc="-5" dirty="0">
                <a:latin typeface="Calibri"/>
                <a:cs typeface="Calibri"/>
              </a:rPr>
              <a:t>detecting</a:t>
            </a:r>
            <a:r>
              <a:rPr sz="1800" spc="235" dirty="0">
                <a:latin typeface="Calibri"/>
                <a:cs typeface="Calibri"/>
              </a:rPr>
              <a:t> </a:t>
            </a:r>
            <a:r>
              <a:rPr sz="1800" dirty="0">
                <a:latin typeface="Calibri"/>
                <a:cs typeface="Calibri"/>
              </a:rPr>
              <a:t>the</a:t>
            </a:r>
            <a:r>
              <a:rPr sz="1800" spc="254" dirty="0">
                <a:latin typeface="Calibri"/>
                <a:cs typeface="Calibri"/>
              </a:rPr>
              <a:t> </a:t>
            </a:r>
            <a:r>
              <a:rPr sz="1800" spc="-5" dirty="0">
                <a:latin typeface="Calibri"/>
                <a:cs typeface="Calibri"/>
              </a:rPr>
              <a:t>deadlocks.</a:t>
            </a:r>
            <a:r>
              <a:rPr sz="1800" spc="245" dirty="0">
                <a:latin typeface="Calibri"/>
                <a:cs typeface="Calibri"/>
              </a:rPr>
              <a:t> </a:t>
            </a:r>
            <a:r>
              <a:rPr sz="1800" spc="-5" dirty="0">
                <a:latin typeface="Calibri"/>
                <a:cs typeface="Calibri"/>
              </a:rPr>
              <a:t>The</a:t>
            </a:r>
            <a:r>
              <a:rPr sz="1800" spc="229" dirty="0">
                <a:latin typeface="Calibri"/>
                <a:cs typeface="Calibri"/>
              </a:rPr>
              <a:t> </a:t>
            </a:r>
            <a:r>
              <a:rPr sz="1800" dirty="0">
                <a:latin typeface="Calibri"/>
                <a:cs typeface="Calibri"/>
              </a:rPr>
              <a:t>OS</a:t>
            </a:r>
            <a:r>
              <a:rPr sz="1800" spc="225" dirty="0">
                <a:latin typeface="Calibri"/>
                <a:cs typeface="Calibri"/>
              </a:rPr>
              <a:t> </a:t>
            </a:r>
            <a:r>
              <a:rPr sz="1800" spc="-10" dirty="0">
                <a:latin typeface="Calibri"/>
                <a:cs typeface="Calibri"/>
              </a:rPr>
              <a:t>can</a:t>
            </a:r>
            <a:r>
              <a:rPr sz="1800" spc="250" dirty="0">
                <a:latin typeface="Calibri"/>
                <a:cs typeface="Calibri"/>
              </a:rPr>
              <a:t> </a:t>
            </a:r>
            <a:r>
              <a:rPr sz="1800" spc="-10" dirty="0">
                <a:latin typeface="Calibri"/>
                <a:cs typeface="Calibri"/>
              </a:rPr>
              <a:t>detect</a:t>
            </a:r>
            <a:r>
              <a:rPr sz="1800" spc="240" dirty="0">
                <a:latin typeface="Calibri"/>
                <a:cs typeface="Calibri"/>
              </a:rPr>
              <a:t> </a:t>
            </a:r>
            <a:r>
              <a:rPr sz="1800" dirty="0">
                <a:latin typeface="Calibri"/>
                <a:cs typeface="Calibri"/>
              </a:rPr>
              <a:t>the</a:t>
            </a:r>
            <a:r>
              <a:rPr sz="1800" spc="254" dirty="0">
                <a:latin typeface="Calibri"/>
                <a:cs typeface="Calibri"/>
              </a:rPr>
              <a:t> </a:t>
            </a:r>
            <a:r>
              <a:rPr sz="1800" spc="-5" dirty="0">
                <a:latin typeface="Calibri"/>
                <a:cs typeface="Calibri"/>
              </a:rPr>
              <a:t>deadlocks</a:t>
            </a:r>
            <a:endParaRPr sz="1800">
              <a:latin typeface="Calibri"/>
              <a:cs typeface="Calibri"/>
            </a:endParaRPr>
          </a:p>
          <a:p>
            <a:pPr marL="12700" algn="just">
              <a:lnSpc>
                <a:spcPct val="100000"/>
              </a:lnSpc>
            </a:pPr>
            <a:r>
              <a:rPr sz="1800" dirty="0">
                <a:latin typeface="Calibri"/>
                <a:cs typeface="Calibri"/>
              </a:rPr>
              <a:t>with</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help</a:t>
            </a:r>
            <a:r>
              <a:rPr sz="1800" spc="3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Resource</a:t>
            </a:r>
            <a:r>
              <a:rPr sz="1800" spc="-5" dirty="0">
                <a:latin typeface="Calibri"/>
                <a:cs typeface="Calibri"/>
              </a:rPr>
              <a:t> </a:t>
            </a:r>
            <a:r>
              <a:rPr sz="1800" spc="-10" dirty="0">
                <a:latin typeface="Calibri"/>
                <a:cs typeface="Calibri"/>
              </a:rPr>
              <a:t>allocation</a:t>
            </a:r>
            <a:r>
              <a:rPr sz="1800" spc="20" dirty="0">
                <a:latin typeface="Calibri"/>
                <a:cs typeface="Calibri"/>
              </a:rPr>
              <a:t> </a:t>
            </a:r>
            <a:r>
              <a:rPr sz="1800" spc="-15" dirty="0">
                <a:latin typeface="Calibri"/>
                <a:cs typeface="Calibri"/>
              </a:rPr>
              <a:t>graph.</a:t>
            </a:r>
            <a:endParaRPr sz="1800">
              <a:latin typeface="Calibri"/>
              <a:cs typeface="Calibri"/>
            </a:endParaRPr>
          </a:p>
        </p:txBody>
      </p:sp>
      <p:pic>
        <p:nvPicPr>
          <p:cNvPr id="3" name="object 3"/>
          <p:cNvPicPr/>
          <p:nvPr/>
        </p:nvPicPr>
        <p:blipFill>
          <a:blip r:embed="rId2" cstate="print"/>
          <a:stretch>
            <a:fillRect/>
          </a:stretch>
        </p:blipFill>
        <p:spPr>
          <a:xfrm>
            <a:off x="3928871" y="2499360"/>
            <a:ext cx="3057144" cy="1789176"/>
          </a:xfrm>
          <a:prstGeom prst="rect">
            <a:avLst/>
          </a:prstGeom>
        </p:spPr>
      </p:pic>
      <p:sp>
        <p:nvSpPr>
          <p:cNvPr id="4" name="object 4"/>
          <p:cNvSpPr txBox="1"/>
          <p:nvPr/>
        </p:nvSpPr>
        <p:spPr>
          <a:xfrm>
            <a:off x="578916" y="4734509"/>
            <a:ext cx="8058150" cy="2072639"/>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Calibri"/>
                <a:cs typeface="Calibri"/>
              </a:rPr>
              <a:t>In </a:t>
            </a:r>
            <a:r>
              <a:rPr sz="1800" spc="-5" dirty="0">
                <a:latin typeface="Calibri"/>
                <a:cs typeface="Calibri"/>
              </a:rPr>
              <a:t>single </a:t>
            </a:r>
            <a:r>
              <a:rPr sz="1800" spc="-10" dirty="0">
                <a:latin typeface="Calibri"/>
                <a:cs typeface="Calibri"/>
              </a:rPr>
              <a:t>instanced resource </a:t>
            </a:r>
            <a:r>
              <a:rPr sz="1800" dirty="0">
                <a:latin typeface="Calibri"/>
                <a:cs typeface="Calibri"/>
              </a:rPr>
              <a:t>types, </a:t>
            </a:r>
            <a:r>
              <a:rPr sz="1800" spc="-5" dirty="0">
                <a:latin typeface="Calibri"/>
                <a:cs typeface="Calibri"/>
              </a:rPr>
              <a:t>if </a:t>
            </a:r>
            <a:r>
              <a:rPr sz="1800" dirty="0">
                <a:latin typeface="Calibri"/>
                <a:cs typeface="Calibri"/>
              </a:rPr>
              <a:t>a </a:t>
            </a:r>
            <a:r>
              <a:rPr sz="1800" spc="-10" dirty="0">
                <a:latin typeface="Calibri"/>
                <a:cs typeface="Calibri"/>
              </a:rPr>
              <a:t>cycle </a:t>
            </a:r>
            <a:r>
              <a:rPr sz="1800" spc="-5" dirty="0">
                <a:latin typeface="Calibri"/>
                <a:cs typeface="Calibri"/>
              </a:rPr>
              <a:t>is </a:t>
            </a:r>
            <a:r>
              <a:rPr sz="1800" dirty="0">
                <a:latin typeface="Calibri"/>
                <a:cs typeface="Calibri"/>
              </a:rPr>
              <a:t>being </a:t>
            </a:r>
            <a:r>
              <a:rPr sz="1800" spc="-10" dirty="0">
                <a:latin typeface="Calibri"/>
                <a:cs typeface="Calibri"/>
              </a:rPr>
              <a:t>formed </a:t>
            </a:r>
            <a:r>
              <a:rPr sz="1800" spc="5" dirty="0">
                <a:latin typeface="Calibri"/>
                <a:cs typeface="Calibri"/>
              </a:rPr>
              <a:t>in </a:t>
            </a:r>
            <a:r>
              <a:rPr sz="1800" dirty="0">
                <a:latin typeface="Calibri"/>
                <a:cs typeface="Calibri"/>
              </a:rPr>
              <a:t>the </a:t>
            </a:r>
            <a:r>
              <a:rPr sz="1800" spc="-20" dirty="0">
                <a:latin typeface="Calibri"/>
                <a:cs typeface="Calibri"/>
              </a:rPr>
              <a:t>system </a:t>
            </a:r>
            <a:r>
              <a:rPr sz="1800" spc="-5" dirty="0">
                <a:latin typeface="Calibri"/>
                <a:cs typeface="Calibri"/>
              </a:rPr>
              <a:t>then there </a:t>
            </a:r>
            <a:r>
              <a:rPr sz="1800" dirty="0">
                <a:latin typeface="Calibri"/>
                <a:cs typeface="Calibri"/>
              </a:rPr>
              <a:t> </a:t>
            </a:r>
            <a:r>
              <a:rPr sz="1800" spc="-5" dirty="0">
                <a:latin typeface="Calibri"/>
                <a:cs typeface="Calibri"/>
              </a:rPr>
              <a:t>will </a:t>
            </a:r>
            <a:r>
              <a:rPr sz="1800" spc="-10" dirty="0">
                <a:latin typeface="Calibri"/>
                <a:cs typeface="Calibri"/>
              </a:rPr>
              <a:t>definitely </a:t>
            </a:r>
            <a:r>
              <a:rPr sz="1800" spc="-5" dirty="0">
                <a:latin typeface="Calibri"/>
                <a:cs typeface="Calibri"/>
              </a:rPr>
              <a:t>be </a:t>
            </a:r>
            <a:r>
              <a:rPr sz="1800" dirty="0">
                <a:latin typeface="Calibri"/>
                <a:cs typeface="Calibri"/>
              </a:rPr>
              <a:t>a deadlock. </a:t>
            </a:r>
            <a:r>
              <a:rPr sz="1800" spc="5" dirty="0">
                <a:latin typeface="Calibri"/>
                <a:cs typeface="Calibri"/>
              </a:rPr>
              <a:t>On </a:t>
            </a:r>
            <a:r>
              <a:rPr sz="1800" spc="-5" dirty="0">
                <a:latin typeface="Calibri"/>
                <a:cs typeface="Calibri"/>
              </a:rPr>
              <a:t>the </a:t>
            </a:r>
            <a:r>
              <a:rPr sz="1800" dirty="0">
                <a:latin typeface="Calibri"/>
                <a:cs typeface="Calibri"/>
              </a:rPr>
              <a:t>other </a:t>
            </a:r>
            <a:r>
              <a:rPr sz="1800" spc="-5" dirty="0">
                <a:latin typeface="Calibri"/>
                <a:cs typeface="Calibri"/>
              </a:rPr>
              <a:t>hand, in </a:t>
            </a:r>
            <a:r>
              <a:rPr sz="1800" dirty="0">
                <a:latin typeface="Calibri"/>
                <a:cs typeface="Calibri"/>
              </a:rPr>
              <a:t>multiple </a:t>
            </a:r>
            <a:r>
              <a:rPr sz="1800" spc="-10" dirty="0">
                <a:latin typeface="Calibri"/>
                <a:cs typeface="Calibri"/>
              </a:rPr>
              <a:t>instanced resource </a:t>
            </a:r>
            <a:r>
              <a:rPr sz="1800" dirty="0">
                <a:latin typeface="Calibri"/>
                <a:cs typeface="Calibri"/>
              </a:rPr>
              <a:t>type </a:t>
            </a:r>
            <a:r>
              <a:rPr sz="1800" spc="5" dirty="0">
                <a:latin typeface="Calibri"/>
                <a:cs typeface="Calibri"/>
              </a:rPr>
              <a:t> </a:t>
            </a:r>
            <a:r>
              <a:rPr sz="1800" spc="-15" dirty="0">
                <a:latin typeface="Calibri"/>
                <a:cs typeface="Calibri"/>
              </a:rPr>
              <a:t>graph, </a:t>
            </a:r>
            <a:r>
              <a:rPr sz="1800" spc="-5" dirty="0">
                <a:latin typeface="Calibri"/>
                <a:cs typeface="Calibri"/>
              </a:rPr>
              <a:t>detecting </a:t>
            </a:r>
            <a:r>
              <a:rPr sz="1800" dirty="0">
                <a:latin typeface="Calibri"/>
                <a:cs typeface="Calibri"/>
              </a:rPr>
              <a:t>a </a:t>
            </a:r>
            <a:r>
              <a:rPr sz="1800" spc="-10" dirty="0">
                <a:latin typeface="Calibri"/>
                <a:cs typeface="Calibri"/>
              </a:rPr>
              <a:t>cycle </a:t>
            </a:r>
            <a:r>
              <a:rPr sz="1800" spc="-5" dirty="0">
                <a:latin typeface="Calibri"/>
                <a:cs typeface="Calibri"/>
              </a:rPr>
              <a:t>is not </a:t>
            </a:r>
            <a:r>
              <a:rPr sz="1800" spc="-10" dirty="0">
                <a:latin typeface="Calibri"/>
                <a:cs typeface="Calibri"/>
              </a:rPr>
              <a:t>just </a:t>
            </a:r>
            <a:r>
              <a:rPr sz="1800" spc="-5" dirty="0">
                <a:latin typeface="Calibri"/>
                <a:cs typeface="Calibri"/>
              </a:rPr>
              <a:t>enough. </a:t>
            </a:r>
            <a:r>
              <a:rPr sz="1800" spc="-25" dirty="0">
                <a:latin typeface="Calibri"/>
                <a:cs typeface="Calibri"/>
              </a:rPr>
              <a:t>We </a:t>
            </a:r>
            <a:r>
              <a:rPr sz="1800" spc="-20" dirty="0">
                <a:latin typeface="Calibri"/>
                <a:cs typeface="Calibri"/>
              </a:rPr>
              <a:t>have </a:t>
            </a:r>
            <a:r>
              <a:rPr sz="1800" spc="-15" dirty="0">
                <a:latin typeface="Calibri"/>
                <a:cs typeface="Calibri"/>
              </a:rPr>
              <a:t>to </a:t>
            </a:r>
            <a:r>
              <a:rPr sz="1800" spc="-5" dirty="0">
                <a:latin typeface="Calibri"/>
                <a:cs typeface="Calibri"/>
              </a:rPr>
              <a:t>apply </a:t>
            </a:r>
            <a:r>
              <a:rPr sz="1800" dirty="0">
                <a:latin typeface="Calibri"/>
                <a:cs typeface="Calibri"/>
              </a:rPr>
              <a:t>the </a:t>
            </a:r>
            <a:r>
              <a:rPr sz="1800" spc="-15" dirty="0">
                <a:latin typeface="Calibri"/>
                <a:cs typeface="Calibri"/>
              </a:rPr>
              <a:t>safety </a:t>
            </a:r>
            <a:r>
              <a:rPr sz="1800" spc="-5" dirty="0">
                <a:latin typeface="Calibri"/>
                <a:cs typeface="Calibri"/>
              </a:rPr>
              <a:t>algorithm </a:t>
            </a:r>
            <a:r>
              <a:rPr sz="1800" spc="5" dirty="0">
                <a:latin typeface="Calibri"/>
                <a:cs typeface="Calibri"/>
              </a:rPr>
              <a:t>on </a:t>
            </a:r>
            <a:r>
              <a:rPr sz="1800" spc="10" dirty="0">
                <a:latin typeface="Calibri"/>
                <a:cs typeface="Calibri"/>
              </a:rPr>
              <a:t> </a:t>
            </a:r>
            <a:r>
              <a:rPr sz="1800" spc="-5" dirty="0">
                <a:latin typeface="Calibri"/>
                <a:cs typeface="Calibri"/>
              </a:rPr>
              <a:t>the </a:t>
            </a:r>
            <a:r>
              <a:rPr sz="1800" spc="-20" dirty="0">
                <a:latin typeface="Calibri"/>
                <a:cs typeface="Calibri"/>
              </a:rPr>
              <a:t>system </a:t>
            </a:r>
            <a:r>
              <a:rPr sz="1800" spc="-5" dirty="0">
                <a:latin typeface="Calibri"/>
                <a:cs typeface="Calibri"/>
              </a:rPr>
              <a:t>by </a:t>
            </a:r>
            <a:r>
              <a:rPr sz="1800" spc="-10" dirty="0">
                <a:latin typeface="Calibri"/>
                <a:cs typeface="Calibri"/>
              </a:rPr>
              <a:t>converting </a:t>
            </a:r>
            <a:r>
              <a:rPr sz="1800" dirty="0">
                <a:latin typeface="Calibri"/>
                <a:cs typeface="Calibri"/>
              </a:rPr>
              <a:t>the </a:t>
            </a:r>
            <a:r>
              <a:rPr sz="1800" spc="-10" dirty="0">
                <a:latin typeface="Calibri"/>
                <a:cs typeface="Calibri"/>
              </a:rPr>
              <a:t>resource </a:t>
            </a:r>
            <a:r>
              <a:rPr sz="1800" spc="-5" dirty="0">
                <a:latin typeface="Calibri"/>
                <a:cs typeface="Calibri"/>
              </a:rPr>
              <a:t>allocation graph </a:t>
            </a:r>
            <a:r>
              <a:rPr sz="1800" spc="-15" dirty="0">
                <a:latin typeface="Calibri"/>
                <a:cs typeface="Calibri"/>
              </a:rPr>
              <a:t>into </a:t>
            </a:r>
            <a:r>
              <a:rPr sz="1800" dirty="0">
                <a:latin typeface="Calibri"/>
                <a:cs typeface="Calibri"/>
              </a:rPr>
              <a:t>the </a:t>
            </a:r>
            <a:r>
              <a:rPr sz="1800" spc="-5" dirty="0">
                <a:latin typeface="Calibri"/>
                <a:cs typeface="Calibri"/>
              </a:rPr>
              <a:t>allocation matrix </a:t>
            </a:r>
            <a:r>
              <a:rPr sz="1800" dirty="0">
                <a:latin typeface="Calibri"/>
                <a:cs typeface="Calibri"/>
              </a:rPr>
              <a:t>and </a:t>
            </a:r>
            <a:r>
              <a:rPr sz="1800" spc="5" dirty="0">
                <a:latin typeface="Calibri"/>
                <a:cs typeface="Calibri"/>
              </a:rPr>
              <a:t> </a:t>
            </a:r>
            <a:r>
              <a:rPr sz="1800" spc="-15" dirty="0">
                <a:latin typeface="Calibri"/>
                <a:cs typeface="Calibri"/>
              </a:rPr>
              <a:t>request</a:t>
            </a:r>
            <a:r>
              <a:rPr sz="1800" spc="70" dirty="0">
                <a:latin typeface="Calibri"/>
                <a:cs typeface="Calibri"/>
              </a:rPr>
              <a:t> </a:t>
            </a:r>
            <a:r>
              <a:rPr sz="1800" spc="-10" dirty="0">
                <a:latin typeface="Calibri"/>
                <a:cs typeface="Calibri"/>
              </a:rPr>
              <a:t>matrix.</a:t>
            </a:r>
            <a:endParaRPr sz="1800">
              <a:latin typeface="Calibri"/>
              <a:cs typeface="Calibri"/>
            </a:endParaRPr>
          </a:p>
          <a:p>
            <a:pPr marL="12700" algn="just">
              <a:lnSpc>
                <a:spcPct val="100000"/>
              </a:lnSpc>
              <a:spcBef>
                <a:spcPts val="990"/>
              </a:spcBef>
            </a:pPr>
            <a:r>
              <a:rPr sz="1800" dirty="0">
                <a:latin typeface="Calibri"/>
                <a:cs typeface="Calibri"/>
              </a:rPr>
              <a:t>In</a:t>
            </a:r>
            <a:r>
              <a:rPr sz="1800" spc="15" dirty="0">
                <a:latin typeface="Calibri"/>
                <a:cs typeface="Calibri"/>
              </a:rPr>
              <a:t> </a:t>
            </a:r>
            <a:r>
              <a:rPr sz="1800" spc="-10" dirty="0">
                <a:latin typeface="Calibri"/>
                <a:cs typeface="Calibri"/>
              </a:rPr>
              <a:t>order</a:t>
            </a:r>
            <a:r>
              <a:rPr sz="1800" spc="5" dirty="0">
                <a:latin typeface="Calibri"/>
                <a:cs typeface="Calibri"/>
              </a:rPr>
              <a:t> </a:t>
            </a:r>
            <a:r>
              <a:rPr sz="1800" spc="-20" dirty="0">
                <a:latin typeface="Calibri"/>
                <a:cs typeface="Calibri"/>
              </a:rPr>
              <a:t>to</a:t>
            </a:r>
            <a:r>
              <a:rPr sz="1800" spc="15" dirty="0">
                <a:latin typeface="Calibri"/>
                <a:cs typeface="Calibri"/>
              </a:rPr>
              <a:t> </a:t>
            </a:r>
            <a:r>
              <a:rPr sz="1800" spc="-15" dirty="0">
                <a:latin typeface="Calibri"/>
                <a:cs typeface="Calibri"/>
              </a:rPr>
              <a:t>recover</a:t>
            </a:r>
            <a:r>
              <a:rPr sz="1800" spc="20" dirty="0">
                <a:latin typeface="Calibri"/>
                <a:cs typeface="Calibri"/>
              </a:rPr>
              <a:t> </a:t>
            </a:r>
            <a:r>
              <a:rPr sz="1800" spc="-5" dirty="0">
                <a:latin typeface="Calibri"/>
                <a:cs typeface="Calibri"/>
              </a:rPr>
              <a:t>the</a:t>
            </a:r>
            <a:r>
              <a:rPr sz="1800" spc="45" dirty="0">
                <a:latin typeface="Calibri"/>
                <a:cs typeface="Calibri"/>
              </a:rPr>
              <a:t> </a:t>
            </a:r>
            <a:r>
              <a:rPr sz="1800" spc="-25" dirty="0">
                <a:latin typeface="Calibri"/>
                <a:cs typeface="Calibri"/>
              </a:rPr>
              <a:t>system</a:t>
            </a:r>
            <a:r>
              <a:rPr sz="1800" spc="25" dirty="0">
                <a:latin typeface="Calibri"/>
                <a:cs typeface="Calibri"/>
              </a:rPr>
              <a:t> </a:t>
            </a:r>
            <a:r>
              <a:rPr sz="1800" spc="-10" dirty="0">
                <a:latin typeface="Calibri"/>
                <a:cs typeface="Calibri"/>
              </a:rPr>
              <a:t>from</a:t>
            </a:r>
            <a:r>
              <a:rPr sz="1800" spc="-20" dirty="0">
                <a:latin typeface="Calibri"/>
                <a:cs typeface="Calibri"/>
              </a:rPr>
              <a:t> </a:t>
            </a:r>
            <a:r>
              <a:rPr sz="1800" spc="-5" dirty="0">
                <a:latin typeface="Calibri"/>
                <a:cs typeface="Calibri"/>
              </a:rPr>
              <a:t>deadlocks</a:t>
            </a:r>
            <a:r>
              <a:rPr sz="1800" spc="-5" dirty="0">
                <a:solidFill>
                  <a:srgbClr val="FF0000"/>
                </a:solidFill>
                <a:latin typeface="Calibri"/>
                <a:cs typeface="Calibri"/>
              </a:rPr>
              <a:t>,</a:t>
            </a:r>
            <a:r>
              <a:rPr sz="1800" spc="40" dirty="0">
                <a:solidFill>
                  <a:srgbClr val="FF0000"/>
                </a:solidFill>
                <a:latin typeface="Calibri"/>
                <a:cs typeface="Calibri"/>
              </a:rPr>
              <a:t> </a:t>
            </a:r>
            <a:r>
              <a:rPr sz="1800" spc="-10" dirty="0">
                <a:solidFill>
                  <a:srgbClr val="FF0000"/>
                </a:solidFill>
                <a:latin typeface="Calibri"/>
                <a:cs typeface="Calibri"/>
              </a:rPr>
              <a:t>either</a:t>
            </a:r>
            <a:r>
              <a:rPr sz="1800" spc="45" dirty="0">
                <a:solidFill>
                  <a:srgbClr val="FF0000"/>
                </a:solidFill>
                <a:latin typeface="Calibri"/>
                <a:cs typeface="Calibri"/>
              </a:rPr>
              <a:t> </a:t>
            </a:r>
            <a:r>
              <a:rPr sz="1800" dirty="0">
                <a:solidFill>
                  <a:srgbClr val="FF0000"/>
                </a:solidFill>
                <a:latin typeface="Calibri"/>
                <a:cs typeface="Calibri"/>
              </a:rPr>
              <a:t>OS</a:t>
            </a:r>
            <a:r>
              <a:rPr sz="1800" spc="20" dirty="0">
                <a:solidFill>
                  <a:srgbClr val="FF0000"/>
                </a:solidFill>
                <a:latin typeface="Calibri"/>
                <a:cs typeface="Calibri"/>
              </a:rPr>
              <a:t> </a:t>
            </a:r>
            <a:r>
              <a:rPr sz="1800" spc="-15" dirty="0">
                <a:solidFill>
                  <a:srgbClr val="FF0000"/>
                </a:solidFill>
                <a:latin typeface="Calibri"/>
                <a:cs typeface="Calibri"/>
              </a:rPr>
              <a:t>considers</a:t>
            </a:r>
            <a:r>
              <a:rPr sz="1800" spc="15" dirty="0">
                <a:solidFill>
                  <a:srgbClr val="FF0000"/>
                </a:solidFill>
                <a:latin typeface="Calibri"/>
                <a:cs typeface="Calibri"/>
              </a:rPr>
              <a:t> </a:t>
            </a:r>
            <a:r>
              <a:rPr sz="1800" spc="-15" dirty="0">
                <a:solidFill>
                  <a:srgbClr val="FF0000"/>
                </a:solidFill>
                <a:latin typeface="Calibri"/>
                <a:cs typeface="Calibri"/>
              </a:rPr>
              <a:t>resources</a:t>
            </a:r>
            <a:r>
              <a:rPr sz="1800" spc="45" dirty="0">
                <a:solidFill>
                  <a:srgbClr val="FF0000"/>
                </a:solidFill>
                <a:latin typeface="Calibri"/>
                <a:cs typeface="Calibri"/>
              </a:rPr>
              <a:t> </a:t>
            </a:r>
            <a:r>
              <a:rPr sz="1800" dirty="0">
                <a:solidFill>
                  <a:srgbClr val="FF0000"/>
                </a:solidFill>
                <a:latin typeface="Calibri"/>
                <a:cs typeface="Calibri"/>
              </a:rPr>
              <a:t>or</a:t>
            </a:r>
            <a:endParaRPr sz="1800">
              <a:latin typeface="Calibri"/>
              <a:cs typeface="Calibri"/>
            </a:endParaRPr>
          </a:p>
          <a:p>
            <a:pPr marL="12700">
              <a:lnSpc>
                <a:spcPct val="100000"/>
              </a:lnSpc>
              <a:spcBef>
                <a:spcPts val="5"/>
              </a:spcBef>
            </a:pPr>
            <a:r>
              <a:rPr sz="1800" spc="-10" dirty="0">
                <a:solidFill>
                  <a:srgbClr val="FF0000"/>
                </a:solidFill>
                <a:latin typeface="Calibri"/>
                <a:cs typeface="Calibri"/>
              </a:rPr>
              <a:t>processes.</a:t>
            </a:r>
            <a:endParaRPr sz="1800">
              <a:latin typeface="Calibri"/>
              <a:cs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9093" y="303352"/>
            <a:ext cx="7344409" cy="633793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For</a:t>
            </a:r>
            <a:r>
              <a:rPr sz="1800" spc="-40" dirty="0">
                <a:solidFill>
                  <a:srgbClr val="00AF50"/>
                </a:solidFill>
                <a:latin typeface="Calibri"/>
                <a:cs typeface="Calibri"/>
              </a:rPr>
              <a:t> </a:t>
            </a:r>
            <a:r>
              <a:rPr sz="1800" spc="-10" dirty="0">
                <a:solidFill>
                  <a:srgbClr val="00AF50"/>
                </a:solidFill>
                <a:latin typeface="Calibri"/>
                <a:cs typeface="Calibri"/>
              </a:rPr>
              <a:t>Resource</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spcBef>
                <a:spcPts val="5"/>
              </a:spcBef>
            </a:pPr>
            <a:r>
              <a:rPr sz="1800" spc="-5" dirty="0">
                <a:solidFill>
                  <a:srgbClr val="FF0000"/>
                </a:solidFill>
                <a:latin typeface="Calibri"/>
                <a:cs typeface="Calibri"/>
              </a:rPr>
              <a:t>Preempt</a:t>
            </a:r>
            <a:r>
              <a:rPr sz="1800" spc="-20" dirty="0">
                <a:solidFill>
                  <a:srgbClr val="FF0000"/>
                </a:solidFill>
                <a:latin typeface="Calibri"/>
                <a:cs typeface="Calibri"/>
              </a:rPr>
              <a:t> </a:t>
            </a:r>
            <a:r>
              <a:rPr sz="1800" spc="-5" dirty="0">
                <a:solidFill>
                  <a:srgbClr val="FF0000"/>
                </a:solidFill>
                <a:latin typeface="Calibri"/>
                <a:cs typeface="Calibri"/>
              </a:rPr>
              <a:t>the</a:t>
            </a:r>
            <a:r>
              <a:rPr sz="1800" spc="-15" dirty="0">
                <a:solidFill>
                  <a:srgbClr val="FF0000"/>
                </a:solidFill>
                <a:latin typeface="Calibri"/>
                <a:cs typeface="Calibri"/>
              </a:rPr>
              <a:t> </a:t>
            </a:r>
            <a:r>
              <a:rPr sz="1800" spc="-10" dirty="0">
                <a:solidFill>
                  <a:srgbClr val="FF0000"/>
                </a:solidFill>
                <a:latin typeface="Calibri"/>
                <a:cs typeface="Calibri"/>
              </a:rPr>
              <a:t>resource</a:t>
            </a:r>
            <a:endParaRPr sz="1800">
              <a:latin typeface="Calibri"/>
              <a:cs typeface="Calibri"/>
            </a:endParaRPr>
          </a:p>
          <a:p>
            <a:pPr marL="12700" marR="5080" algn="just">
              <a:lnSpc>
                <a:spcPct val="100000"/>
              </a:lnSpc>
            </a:pPr>
            <a:r>
              <a:rPr sz="1800" spc="-35" dirty="0">
                <a:latin typeface="Calibri"/>
                <a:cs typeface="Calibri"/>
              </a:rPr>
              <a:t>We </a:t>
            </a:r>
            <a:r>
              <a:rPr sz="1800" spc="-10" dirty="0">
                <a:latin typeface="Calibri"/>
                <a:cs typeface="Calibri"/>
              </a:rPr>
              <a:t>can snatch </a:t>
            </a:r>
            <a:r>
              <a:rPr sz="1800" spc="-5" dirty="0">
                <a:latin typeface="Calibri"/>
                <a:cs typeface="Calibri"/>
              </a:rPr>
              <a:t>one </a:t>
            </a:r>
            <a:r>
              <a:rPr sz="1800" spc="5" dirty="0">
                <a:latin typeface="Calibri"/>
                <a:cs typeface="Calibri"/>
              </a:rPr>
              <a:t>of </a:t>
            </a:r>
            <a:r>
              <a:rPr sz="1800" dirty="0">
                <a:latin typeface="Calibri"/>
                <a:cs typeface="Calibri"/>
              </a:rPr>
              <a:t>the </a:t>
            </a:r>
            <a:r>
              <a:rPr sz="1800" spc="-5" dirty="0">
                <a:latin typeface="Calibri"/>
                <a:cs typeface="Calibri"/>
              </a:rPr>
              <a:t>resources </a:t>
            </a:r>
            <a:r>
              <a:rPr sz="1800" spc="-10" dirty="0">
                <a:latin typeface="Calibri"/>
                <a:cs typeface="Calibri"/>
              </a:rPr>
              <a:t>from </a:t>
            </a:r>
            <a:r>
              <a:rPr sz="1800" dirty="0">
                <a:latin typeface="Calibri"/>
                <a:cs typeface="Calibri"/>
              </a:rPr>
              <a:t>the </a:t>
            </a:r>
            <a:r>
              <a:rPr sz="1800" spc="-5" dirty="0">
                <a:latin typeface="Calibri"/>
                <a:cs typeface="Calibri"/>
              </a:rPr>
              <a:t>owner </a:t>
            </a:r>
            <a:r>
              <a:rPr sz="1800" spc="5" dirty="0">
                <a:latin typeface="Calibri"/>
                <a:cs typeface="Calibri"/>
              </a:rPr>
              <a:t>of </a:t>
            </a:r>
            <a:r>
              <a:rPr sz="1800" dirty="0">
                <a:latin typeface="Calibri"/>
                <a:cs typeface="Calibri"/>
              </a:rPr>
              <a:t>the </a:t>
            </a:r>
            <a:r>
              <a:rPr sz="1800" spc="-5" dirty="0">
                <a:latin typeface="Calibri"/>
                <a:cs typeface="Calibri"/>
              </a:rPr>
              <a:t>resource </a:t>
            </a:r>
            <a:r>
              <a:rPr sz="1800" spc="-10" dirty="0">
                <a:latin typeface="Calibri"/>
                <a:cs typeface="Calibri"/>
              </a:rPr>
              <a:t>(process) </a:t>
            </a:r>
            <a:r>
              <a:rPr sz="1800" spc="-5" dirty="0">
                <a:latin typeface="Calibri"/>
                <a:cs typeface="Calibri"/>
              </a:rPr>
              <a:t> </a:t>
            </a:r>
            <a:r>
              <a:rPr sz="1800" dirty="0">
                <a:latin typeface="Calibri"/>
                <a:cs typeface="Calibri"/>
              </a:rPr>
              <a:t>and </a:t>
            </a:r>
            <a:r>
              <a:rPr sz="1800" spc="-5" dirty="0">
                <a:latin typeface="Calibri"/>
                <a:cs typeface="Calibri"/>
              </a:rPr>
              <a:t>give it </a:t>
            </a:r>
            <a:r>
              <a:rPr sz="1800" spc="-15" dirty="0">
                <a:latin typeface="Calibri"/>
                <a:cs typeface="Calibri"/>
              </a:rPr>
              <a:t>to </a:t>
            </a:r>
            <a:r>
              <a:rPr sz="1800" dirty="0">
                <a:latin typeface="Calibri"/>
                <a:cs typeface="Calibri"/>
              </a:rPr>
              <a:t>the other </a:t>
            </a:r>
            <a:r>
              <a:rPr sz="1800" spc="-10" dirty="0">
                <a:latin typeface="Calibri"/>
                <a:cs typeface="Calibri"/>
              </a:rPr>
              <a:t>process </a:t>
            </a:r>
            <a:r>
              <a:rPr sz="1800" dirty="0">
                <a:latin typeface="Calibri"/>
                <a:cs typeface="Calibri"/>
              </a:rPr>
              <a:t>with the </a:t>
            </a:r>
            <a:r>
              <a:rPr sz="1800" spc="-10" dirty="0">
                <a:latin typeface="Calibri"/>
                <a:cs typeface="Calibri"/>
              </a:rPr>
              <a:t>expectation </a:t>
            </a:r>
            <a:r>
              <a:rPr sz="1800" spc="-5" dirty="0">
                <a:latin typeface="Calibri"/>
                <a:cs typeface="Calibri"/>
              </a:rPr>
              <a:t>that it </a:t>
            </a:r>
            <a:r>
              <a:rPr sz="1800" dirty="0">
                <a:latin typeface="Calibri"/>
                <a:cs typeface="Calibri"/>
              </a:rPr>
              <a:t>will </a:t>
            </a:r>
            <a:r>
              <a:rPr sz="1800" spc="-10" dirty="0">
                <a:latin typeface="Calibri"/>
                <a:cs typeface="Calibri"/>
              </a:rPr>
              <a:t>complete </a:t>
            </a:r>
            <a:r>
              <a:rPr sz="1800" dirty="0">
                <a:latin typeface="Calibri"/>
                <a:cs typeface="Calibri"/>
              </a:rPr>
              <a:t>the </a:t>
            </a:r>
            <a:r>
              <a:rPr sz="1800" spc="5" dirty="0">
                <a:latin typeface="Calibri"/>
                <a:cs typeface="Calibri"/>
              </a:rPr>
              <a:t> </a:t>
            </a:r>
            <a:r>
              <a:rPr sz="1800" spc="-10" dirty="0">
                <a:latin typeface="Calibri"/>
                <a:cs typeface="Calibri"/>
              </a:rPr>
              <a:t>execution</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will</a:t>
            </a:r>
            <a:r>
              <a:rPr sz="1800" dirty="0">
                <a:latin typeface="Calibri"/>
                <a:cs typeface="Calibri"/>
              </a:rPr>
              <a:t> </a:t>
            </a:r>
            <a:r>
              <a:rPr sz="1800" spc="-10" dirty="0">
                <a:latin typeface="Calibri"/>
                <a:cs typeface="Calibri"/>
              </a:rPr>
              <a:t>release</a:t>
            </a:r>
            <a:r>
              <a:rPr sz="1800" spc="-5" dirty="0">
                <a:latin typeface="Calibri"/>
                <a:cs typeface="Calibri"/>
              </a:rPr>
              <a:t> </a:t>
            </a:r>
            <a:r>
              <a:rPr sz="1800" dirty="0">
                <a:latin typeface="Calibri"/>
                <a:cs typeface="Calibri"/>
              </a:rPr>
              <a:t>this</a:t>
            </a:r>
            <a:r>
              <a:rPr sz="1800" spc="5" dirty="0">
                <a:latin typeface="Calibri"/>
                <a:cs typeface="Calibri"/>
              </a:rPr>
              <a:t> </a:t>
            </a:r>
            <a:r>
              <a:rPr sz="1800" spc="-15" dirty="0">
                <a:latin typeface="Calibri"/>
                <a:cs typeface="Calibri"/>
              </a:rPr>
              <a:t>resource</a:t>
            </a:r>
            <a:r>
              <a:rPr sz="1800" spc="-10" dirty="0">
                <a:latin typeface="Calibri"/>
                <a:cs typeface="Calibri"/>
              </a:rPr>
              <a:t> </a:t>
            </a:r>
            <a:r>
              <a:rPr sz="1800" spc="-30" dirty="0">
                <a:latin typeface="Calibri"/>
                <a:cs typeface="Calibri"/>
              </a:rPr>
              <a:t>sooner.</a:t>
            </a:r>
            <a:r>
              <a:rPr sz="1800" spc="-25" dirty="0">
                <a:latin typeface="Calibri"/>
                <a:cs typeface="Calibri"/>
              </a:rPr>
              <a:t> </a:t>
            </a:r>
            <a:r>
              <a:rPr sz="1800" spc="-20" dirty="0">
                <a:latin typeface="Calibri"/>
                <a:cs typeface="Calibri"/>
              </a:rPr>
              <a:t>Well,</a:t>
            </a:r>
            <a:r>
              <a:rPr sz="1800" spc="-15" dirty="0">
                <a:latin typeface="Calibri"/>
                <a:cs typeface="Calibri"/>
              </a:rPr>
              <a:t> </a:t>
            </a:r>
            <a:r>
              <a:rPr sz="1800" spc="-5" dirty="0">
                <a:latin typeface="Calibri"/>
                <a:cs typeface="Calibri"/>
              </a:rPr>
              <a:t>choosing</a:t>
            </a:r>
            <a:r>
              <a:rPr sz="1800" dirty="0">
                <a:latin typeface="Calibri"/>
                <a:cs typeface="Calibri"/>
              </a:rPr>
              <a:t> a</a:t>
            </a:r>
            <a:r>
              <a:rPr sz="1800" spc="405" dirty="0">
                <a:latin typeface="Calibri"/>
                <a:cs typeface="Calibri"/>
              </a:rPr>
              <a:t> </a:t>
            </a:r>
            <a:r>
              <a:rPr sz="1800" spc="-15" dirty="0">
                <a:latin typeface="Calibri"/>
                <a:cs typeface="Calibri"/>
              </a:rPr>
              <a:t>resource </a:t>
            </a:r>
            <a:r>
              <a:rPr sz="1800" spc="-10" dirty="0">
                <a:latin typeface="Calibri"/>
                <a:cs typeface="Calibri"/>
              </a:rPr>
              <a:t> </a:t>
            </a:r>
            <a:r>
              <a:rPr sz="1800" spc="-5" dirty="0">
                <a:latin typeface="Calibri"/>
                <a:cs typeface="Calibri"/>
              </a:rPr>
              <a:t>which</a:t>
            </a:r>
            <a:r>
              <a:rPr sz="1800" spc="5" dirty="0">
                <a:latin typeface="Calibri"/>
                <a:cs typeface="Calibri"/>
              </a:rPr>
              <a:t> </a:t>
            </a:r>
            <a:r>
              <a:rPr sz="1800" spc="-5" dirty="0">
                <a:latin typeface="Calibri"/>
                <a:cs typeface="Calibri"/>
              </a:rPr>
              <a:t>will be</a:t>
            </a:r>
            <a:r>
              <a:rPr sz="1800" spc="40" dirty="0">
                <a:latin typeface="Calibri"/>
                <a:cs typeface="Calibri"/>
              </a:rPr>
              <a:t> </a:t>
            </a:r>
            <a:r>
              <a:rPr sz="1800" spc="-15" dirty="0">
                <a:latin typeface="Calibri"/>
                <a:cs typeface="Calibri"/>
              </a:rPr>
              <a:t>snatched</a:t>
            </a:r>
            <a:r>
              <a:rPr sz="1800" spc="4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going</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be</a:t>
            </a:r>
            <a:r>
              <a:rPr sz="1800" spc="1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bit</a:t>
            </a:r>
            <a:r>
              <a:rPr sz="1800" spc="20" dirty="0">
                <a:latin typeface="Calibri"/>
                <a:cs typeface="Calibri"/>
              </a:rPr>
              <a:t> </a:t>
            </a:r>
            <a:r>
              <a:rPr sz="1800" spc="-10" dirty="0">
                <a:latin typeface="Calibri"/>
                <a:cs typeface="Calibri"/>
              </a:rPr>
              <a:t>difficult.</a:t>
            </a:r>
            <a:endParaRPr sz="1800">
              <a:latin typeface="Calibri"/>
              <a:cs typeface="Calibri"/>
            </a:endParaRPr>
          </a:p>
          <a:p>
            <a:pPr marL="12700" algn="just">
              <a:lnSpc>
                <a:spcPct val="100000"/>
              </a:lnSpc>
            </a:pPr>
            <a:r>
              <a:rPr sz="1800" spc="-10" dirty="0">
                <a:solidFill>
                  <a:srgbClr val="FF0000"/>
                </a:solidFill>
                <a:latin typeface="Calibri"/>
                <a:cs typeface="Calibri"/>
              </a:rPr>
              <a:t>Rollback</a:t>
            </a:r>
            <a:r>
              <a:rPr sz="1800" spc="-20" dirty="0">
                <a:solidFill>
                  <a:srgbClr val="FF0000"/>
                </a:solidFill>
                <a:latin typeface="Calibri"/>
                <a:cs typeface="Calibri"/>
              </a:rPr>
              <a:t> </a:t>
            </a:r>
            <a:r>
              <a:rPr sz="1800" spc="-15" dirty="0">
                <a:solidFill>
                  <a:srgbClr val="FF0000"/>
                </a:solidFill>
                <a:latin typeface="Calibri"/>
                <a:cs typeface="Calibri"/>
              </a:rPr>
              <a:t>to</a:t>
            </a:r>
            <a:r>
              <a:rPr sz="1800" dirty="0">
                <a:solidFill>
                  <a:srgbClr val="FF0000"/>
                </a:solidFill>
                <a:latin typeface="Calibri"/>
                <a:cs typeface="Calibri"/>
              </a:rPr>
              <a:t> a</a:t>
            </a:r>
            <a:r>
              <a:rPr sz="1800" spc="15" dirty="0">
                <a:solidFill>
                  <a:srgbClr val="FF0000"/>
                </a:solidFill>
                <a:latin typeface="Calibri"/>
                <a:cs typeface="Calibri"/>
              </a:rPr>
              <a:t> </a:t>
            </a:r>
            <a:r>
              <a:rPr sz="1800" spc="-15" dirty="0">
                <a:solidFill>
                  <a:srgbClr val="FF0000"/>
                </a:solidFill>
                <a:latin typeface="Calibri"/>
                <a:cs typeface="Calibri"/>
              </a:rPr>
              <a:t>safe</a:t>
            </a:r>
            <a:r>
              <a:rPr sz="1800" spc="-20" dirty="0">
                <a:solidFill>
                  <a:srgbClr val="FF0000"/>
                </a:solidFill>
                <a:latin typeface="Calibri"/>
                <a:cs typeface="Calibri"/>
              </a:rPr>
              <a:t> </a:t>
            </a:r>
            <a:r>
              <a:rPr sz="1800" spc="-25" dirty="0">
                <a:solidFill>
                  <a:srgbClr val="FF0000"/>
                </a:solidFill>
                <a:latin typeface="Calibri"/>
                <a:cs typeface="Calibri"/>
              </a:rPr>
              <a:t>state</a:t>
            </a:r>
            <a:endParaRPr sz="1800">
              <a:latin typeface="Calibri"/>
              <a:cs typeface="Calibri"/>
            </a:endParaRPr>
          </a:p>
          <a:p>
            <a:pPr marL="12700" marR="5080" algn="just">
              <a:lnSpc>
                <a:spcPct val="100000"/>
              </a:lnSpc>
              <a:spcBef>
                <a:spcPts val="5"/>
              </a:spcBef>
            </a:pPr>
            <a:r>
              <a:rPr sz="1800" spc="-20" dirty="0">
                <a:latin typeface="Calibri"/>
                <a:cs typeface="Calibri"/>
              </a:rPr>
              <a:t>System</a:t>
            </a:r>
            <a:r>
              <a:rPr sz="1800" spc="-15" dirty="0">
                <a:latin typeface="Calibri"/>
                <a:cs typeface="Calibri"/>
              </a:rPr>
              <a:t> </a:t>
            </a:r>
            <a:r>
              <a:rPr sz="1800" spc="-5" dirty="0">
                <a:latin typeface="Calibri"/>
                <a:cs typeface="Calibri"/>
              </a:rPr>
              <a:t>passes</a:t>
            </a:r>
            <a:r>
              <a:rPr sz="1800" dirty="0">
                <a:latin typeface="Calibri"/>
                <a:cs typeface="Calibri"/>
              </a:rPr>
              <a:t> </a:t>
            </a:r>
            <a:r>
              <a:rPr sz="1800" spc="-5" dirty="0">
                <a:latin typeface="Calibri"/>
                <a:cs typeface="Calibri"/>
              </a:rPr>
              <a:t>through</a:t>
            </a:r>
            <a:r>
              <a:rPr sz="1800" dirty="0">
                <a:latin typeface="Calibri"/>
                <a:cs typeface="Calibri"/>
              </a:rPr>
              <a:t> </a:t>
            </a:r>
            <a:r>
              <a:rPr sz="1800" spc="-10" dirty="0">
                <a:latin typeface="Calibri"/>
                <a:cs typeface="Calibri"/>
              </a:rPr>
              <a:t>various</a:t>
            </a:r>
            <a:r>
              <a:rPr sz="1800" spc="-5" dirty="0">
                <a:latin typeface="Calibri"/>
                <a:cs typeface="Calibri"/>
              </a:rPr>
              <a:t> </a:t>
            </a:r>
            <a:r>
              <a:rPr sz="1800" spc="-20" dirty="0">
                <a:latin typeface="Calibri"/>
                <a:cs typeface="Calibri"/>
              </a:rPr>
              <a:t>states</a:t>
            </a:r>
            <a:r>
              <a:rPr sz="1800" spc="-15" dirty="0">
                <a:latin typeface="Calibri"/>
                <a:cs typeface="Calibri"/>
              </a:rPr>
              <a:t> to</a:t>
            </a:r>
            <a:r>
              <a:rPr sz="1800" spc="-10" dirty="0">
                <a:latin typeface="Calibri"/>
                <a:cs typeface="Calibri"/>
              </a:rPr>
              <a:t> </a:t>
            </a:r>
            <a:r>
              <a:rPr sz="1800" spc="-15" dirty="0">
                <a:latin typeface="Calibri"/>
                <a:cs typeface="Calibri"/>
              </a:rPr>
              <a:t>get</a:t>
            </a:r>
            <a:r>
              <a:rPr sz="1800" spc="-10" dirty="0">
                <a:latin typeface="Calibri"/>
                <a:cs typeface="Calibri"/>
              </a:rPr>
              <a:t> </a:t>
            </a:r>
            <a:r>
              <a:rPr sz="1800" spc="-15" dirty="0">
                <a:latin typeface="Calibri"/>
                <a:cs typeface="Calibri"/>
              </a:rPr>
              <a:t>into</a:t>
            </a:r>
            <a:r>
              <a:rPr sz="1800" spc="-10"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deadlock</a:t>
            </a:r>
            <a:r>
              <a:rPr sz="1800" spc="5" dirty="0">
                <a:latin typeface="Calibri"/>
                <a:cs typeface="Calibri"/>
              </a:rPr>
              <a:t> </a:t>
            </a:r>
            <a:r>
              <a:rPr sz="1800" spc="-20" dirty="0">
                <a:latin typeface="Calibri"/>
                <a:cs typeface="Calibri"/>
              </a:rPr>
              <a:t>state.</a:t>
            </a:r>
            <a:r>
              <a:rPr sz="1800" spc="-15" dirty="0">
                <a:latin typeface="Calibri"/>
                <a:cs typeface="Calibri"/>
              </a:rPr>
              <a:t> </a:t>
            </a:r>
            <a:r>
              <a:rPr sz="1800" spc="5" dirty="0">
                <a:latin typeface="Calibri"/>
                <a:cs typeface="Calibri"/>
              </a:rPr>
              <a:t>The </a:t>
            </a:r>
            <a:r>
              <a:rPr sz="1800" spc="10" dirty="0">
                <a:latin typeface="Calibri"/>
                <a:cs typeface="Calibri"/>
              </a:rPr>
              <a:t> </a:t>
            </a:r>
            <a:r>
              <a:rPr sz="1800" spc="-10" dirty="0">
                <a:latin typeface="Calibri"/>
                <a:cs typeface="Calibri"/>
              </a:rPr>
              <a:t>operating </a:t>
            </a:r>
            <a:r>
              <a:rPr sz="1800" spc="-20" dirty="0">
                <a:latin typeface="Calibri"/>
                <a:cs typeface="Calibri"/>
              </a:rPr>
              <a:t>system </a:t>
            </a:r>
            <a:r>
              <a:rPr sz="1800" dirty="0">
                <a:latin typeface="Calibri"/>
                <a:cs typeface="Calibri"/>
              </a:rPr>
              <a:t>can </a:t>
            </a:r>
            <a:r>
              <a:rPr sz="1800" spc="-5" dirty="0">
                <a:latin typeface="Calibri"/>
                <a:cs typeface="Calibri"/>
              </a:rPr>
              <a:t>rollback </a:t>
            </a:r>
            <a:r>
              <a:rPr sz="1800" dirty="0">
                <a:latin typeface="Calibri"/>
                <a:cs typeface="Calibri"/>
              </a:rPr>
              <a:t>the </a:t>
            </a:r>
            <a:r>
              <a:rPr sz="1800" spc="-20" dirty="0">
                <a:latin typeface="Calibri"/>
                <a:cs typeface="Calibri"/>
              </a:rPr>
              <a:t>system </a:t>
            </a:r>
            <a:r>
              <a:rPr sz="1800" spc="-15" dirty="0">
                <a:latin typeface="Calibri"/>
                <a:cs typeface="Calibri"/>
              </a:rPr>
              <a:t>to </a:t>
            </a:r>
            <a:r>
              <a:rPr sz="1800" spc="-5" dirty="0">
                <a:latin typeface="Calibri"/>
                <a:cs typeface="Calibri"/>
              </a:rPr>
              <a:t>the </a:t>
            </a:r>
            <a:r>
              <a:rPr sz="1800" spc="-10" dirty="0">
                <a:latin typeface="Calibri"/>
                <a:cs typeface="Calibri"/>
              </a:rPr>
              <a:t>previous </a:t>
            </a:r>
            <a:r>
              <a:rPr sz="1800" spc="-15" dirty="0">
                <a:latin typeface="Calibri"/>
                <a:cs typeface="Calibri"/>
              </a:rPr>
              <a:t>safe </a:t>
            </a:r>
            <a:r>
              <a:rPr sz="1800" spc="-20" dirty="0">
                <a:latin typeface="Calibri"/>
                <a:cs typeface="Calibri"/>
              </a:rPr>
              <a:t>state. </a:t>
            </a:r>
            <a:r>
              <a:rPr sz="1800" spc="-15" dirty="0">
                <a:latin typeface="Calibri"/>
                <a:cs typeface="Calibri"/>
              </a:rPr>
              <a:t>For </a:t>
            </a:r>
            <a:r>
              <a:rPr sz="1800" dirty="0">
                <a:latin typeface="Calibri"/>
                <a:cs typeface="Calibri"/>
              </a:rPr>
              <a:t>this </a:t>
            </a:r>
            <a:r>
              <a:rPr sz="1800" spc="5" dirty="0">
                <a:latin typeface="Calibri"/>
                <a:cs typeface="Calibri"/>
              </a:rPr>
              <a:t> </a:t>
            </a:r>
            <a:r>
              <a:rPr sz="1800" spc="-5" dirty="0">
                <a:latin typeface="Calibri"/>
                <a:cs typeface="Calibri"/>
              </a:rPr>
              <a:t>purpose,</a:t>
            </a:r>
            <a:r>
              <a:rPr sz="1800" spc="35" dirty="0">
                <a:latin typeface="Calibri"/>
                <a:cs typeface="Calibri"/>
              </a:rPr>
              <a:t> </a:t>
            </a:r>
            <a:r>
              <a:rPr sz="1800" dirty="0">
                <a:latin typeface="Calibri"/>
                <a:cs typeface="Calibri"/>
              </a:rPr>
              <a:t>OS</a:t>
            </a:r>
            <a:r>
              <a:rPr sz="1800" spc="-15" dirty="0">
                <a:latin typeface="Calibri"/>
                <a:cs typeface="Calibri"/>
              </a:rPr>
              <a:t> needs</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implement</a:t>
            </a:r>
            <a:r>
              <a:rPr sz="1800" spc="45" dirty="0">
                <a:latin typeface="Calibri"/>
                <a:cs typeface="Calibri"/>
              </a:rPr>
              <a:t> </a:t>
            </a:r>
            <a:r>
              <a:rPr sz="1800" spc="-5" dirty="0">
                <a:latin typeface="Calibri"/>
                <a:cs typeface="Calibri"/>
              </a:rPr>
              <a:t>check</a:t>
            </a:r>
            <a:r>
              <a:rPr sz="1800" spc="25" dirty="0">
                <a:latin typeface="Calibri"/>
                <a:cs typeface="Calibri"/>
              </a:rPr>
              <a:t> </a:t>
            </a:r>
            <a:r>
              <a:rPr sz="1800" spc="-10" dirty="0">
                <a:latin typeface="Calibri"/>
                <a:cs typeface="Calibri"/>
              </a:rPr>
              <a:t>pointing</a:t>
            </a:r>
            <a:r>
              <a:rPr sz="1800" spc="70" dirty="0">
                <a:latin typeface="Calibri"/>
                <a:cs typeface="Calibri"/>
              </a:rPr>
              <a:t> </a:t>
            </a:r>
            <a:r>
              <a:rPr sz="1800" spc="-15" dirty="0">
                <a:latin typeface="Calibri"/>
                <a:cs typeface="Calibri"/>
              </a:rPr>
              <a:t>at</a:t>
            </a:r>
            <a:r>
              <a:rPr sz="1800" spc="-5" dirty="0">
                <a:latin typeface="Calibri"/>
                <a:cs typeface="Calibri"/>
              </a:rPr>
              <a:t> </a:t>
            </a:r>
            <a:r>
              <a:rPr sz="1800" spc="-10" dirty="0">
                <a:latin typeface="Calibri"/>
                <a:cs typeface="Calibri"/>
              </a:rPr>
              <a:t>every</a:t>
            </a:r>
            <a:r>
              <a:rPr sz="1800" spc="15" dirty="0">
                <a:latin typeface="Calibri"/>
                <a:cs typeface="Calibri"/>
              </a:rPr>
              <a:t> </a:t>
            </a:r>
            <a:r>
              <a:rPr sz="1800" spc="-25" dirty="0">
                <a:latin typeface="Calibri"/>
                <a:cs typeface="Calibri"/>
              </a:rPr>
              <a:t>state.</a:t>
            </a:r>
            <a:endParaRPr sz="1800">
              <a:latin typeface="Calibri"/>
              <a:cs typeface="Calibri"/>
            </a:endParaRPr>
          </a:p>
          <a:p>
            <a:pPr marL="12700" algn="just">
              <a:lnSpc>
                <a:spcPct val="100000"/>
              </a:lnSpc>
            </a:pPr>
            <a:r>
              <a:rPr sz="1800" dirty="0">
                <a:latin typeface="Calibri"/>
                <a:cs typeface="Calibri"/>
              </a:rPr>
              <a:t>The</a:t>
            </a:r>
            <a:r>
              <a:rPr sz="1800" spc="155" dirty="0">
                <a:latin typeface="Calibri"/>
                <a:cs typeface="Calibri"/>
              </a:rPr>
              <a:t> </a:t>
            </a:r>
            <a:r>
              <a:rPr sz="1800" spc="-5" dirty="0">
                <a:latin typeface="Calibri"/>
                <a:cs typeface="Calibri"/>
              </a:rPr>
              <a:t>moment,</a:t>
            </a:r>
            <a:r>
              <a:rPr sz="1800" spc="175" dirty="0">
                <a:latin typeface="Calibri"/>
                <a:cs typeface="Calibri"/>
              </a:rPr>
              <a:t> </a:t>
            </a:r>
            <a:r>
              <a:rPr sz="1800" spc="-10" dirty="0">
                <a:latin typeface="Calibri"/>
                <a:cs typeface="Calibri"/>
              </a:rPr>
              <a:t>we</a:t>
            </a:r>
            <a:r>
              <a:rPr sz="1800" spc="185" dirty="0">
                <a:latin typeface="Calibri"/>
                <a:cs typeface="Calibri"/>
              </a:rPr>
              <a:t> </a:t>
            </a:r>
            <a:r>
              <a:rPr sz="1800" spc="-15" dirty="0">
                <a:latin typeface="Calibri"/>
                <a:cs typeface="Calibri"/>
              </a:rPr>
              <a:t>get</a:t>
            </a:r>
            <a:r>
              <a:rPr sz="1800" spc="165" dirty="0">
                <a:latin typeface="Calibri"/>
                <a:cs typeface="Calibri"/>
              </a:rPr>
              <a:t> </a:t>
            </a:r>
            <a:r>
              <a:rPr sz="1800" spc="-15" dirty="0">
                <a:latin typeface="Calibri"/>
                <a:cs typeface="Calibri"/>
              </a:rPr>
              <a:t>into</a:t>
            </a:r>
            <a:r>
              <a:rPr sz="1800" spc="180" dirty="0">
                <a:latin typeface="Calibri"/>
                <a:cs typeface="Calibri"/>
              </a:rPr>
              <a:t> </a:t>
            </a:r>
            <a:r>
              <a:rPr sz="1800" dirty="0">
                <a:latin typeface="Calibri"/>
                <a:cs typeface="Calibri"/>
              </a:rPr>
              <a:t>deadlock,</a:t>
            </a:r>
            <a:r>
              <a:rPr sz="1800" spc="185" dirty="0">
                <a:latin typeface="Calibri"/>
                <a:cs typeface="Calibri"/>
              </a:rPr>
              <a:t> </a:t>
            </a:r>
            <a:r>
              <a:rPr sz="1800" spc="-10" dirty="0">
                <a:latin typeface="Calibri"/>
                <a:cs typeface="Calibri"/>
              </a:rPr>
              <a:t>we</a:t>
            </a:r>
            <a:r>
              <a:rPr sz="1800" spc="160" dirty="0">
                <a:latin typeface="Calibri"/>
                <a:cs typeface="Calibri"/>
              </a:rPr>
              <a:t> </a:t>
            </a:r>
            <a:r>
              <a:rPr sz="1800" spc="-5" dirty="0">
                <a:latin typeface="Calibri"/>
                <a:cs typeface="Calibri"/>
              </a:rPr>
              <a:t>will</a:t>
            </a:r>
            <a:r>
              <a:rPr sz="1800" spc="160" dirty="0">
                <a:latin typeface="Calibri"/>
                <a:cs typeface="Calibri"/>
              </a:rPr>
              <a:t> </a:t>
            </a:r>
            <a:r>
              <a:rPr sz="1800" spc="-5" dirty="0">
                <a:latin typeface="Calibri"/>
                <a:cs typeface="Calibri"/>
              </a:rPr>
              <a:t>rollback</a:t>
            </a:r>
            <a:r>
              <a:rPr sz="1800" spc="170" dirty="0">
                <a:latin typeface="Calibri"/>
                <a:cs typeface="Calibri"/>
              </a:rPr>
              <a:t> </a:t>
            </a:r>
            <a:r>
              <a:rPr sz="1800" dirty="0">
                <a:latin typeface="Calibri"/>
                <a:cs typeface="Calibri"/>
              </a:rPr>
              <a:t>all</a:t>
            </a:r>
            <a:r>
              <a:rPr sz="1800" spc="160" dirty="0">
                <a:latin typeface="Calibri"/>
                <a:cs typeface="Calibri"/>
              </a:rPr>
              <a:t> </a:t>
            </a:r>
            <a:r>
              <a:rPr sz="1800" spc="-5" dirty="0">
                <a:latin typeface="Calibri"/>
                <a:cs typeface="Calibri"/>
              </a:rPr>
              <a:t>the</a:t>
            </a:r>
            <a:r>
              <a:rPr sz="1800" spc="155" dirty="0">
                <a:latin typeface="Calibri"/>
                <a:cs typeface="Calibri"/>
              </a:rPr>
              <a:t> </a:t>
            </a:r>
            <a:r>
              <a:rPr sz="1800" spc="-5" dirty="0">
                <a:latin typeface="Calibri"/>
                <a:cs typeface="Calibri"/>
              </a:rPr>
              <a:t>allocations</a:t>
            </a:r>
            <a:r>
              <a:rPr sz="1800" spc="170" dirty="0">
                <a:latin typeface="Calibri"/>
                <a:cs typeface="Calibri"/>
              </a:rPr>
              <a:t> </a:t>
            </a:r>
            <a:r>
              <a:rPr sz="1800" spc="-15" dirty="0">
                <a:latin typeface="Calibri"/>
                <a:cs typeface="Calibri"/>
              </a:rPr>
              <a:t>to</a:t>
            </a:r>
            <a:r>
              <a:rPr sz="1800" spc="175" dirty="0">
                <a:latin typeface="Calibri"/>
                <a:cs typeface="Calibri"/>
              </a:rPr>
              <a:t> </a:t>
            </a:r>
            <a:r>
              <a:rPr sz="1800" spc="-15" dirty="0">
                <a:latin typeface="Calibri"/>
                <a:cs typeface="Calibri"/>
              </a:rPr>
              <a:t>get</a:t>
            </a:r>
            <a:endParaRPr sz="1800">
              <a:latin typeface="Calibri"/>
              <a:cs typeface="Calibri"/>
            </a:endParaRPr>
          </a:p>
          <a:p>
            <a:pPr marL="12700" algn="just">
              <a:lnSpc>
                <a:spcPct val="100000"/>
              </a:lnSpc>
            </a:pPr>
            <a:r>
              <a:rPr sz="1800" spc="-20" dirty="0">
                <a:latin typeface="Calibri"/>
                <a:cs typeface="Calibri"/>
              </a:rPr>
              <a:t>into</a:t>
            </a:r>
            <a:r>
              <a:rPr sz="1800" spc="2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previous</a:t>
            </a:r>
            <a:r>
              <a:rPr sz="1800" spc="30" dirty="0">
                <a:latin typeface="Calibri"/>
                <a:cs typeface="Calibri"/>
              </a:rPr>
              <a:t> </a:t>
            </a:r>
            <a:r>
              <a:rPr sz="1800" spc="-15" dirty="0">
                <a:latin typeface="Calibri"/>
                <a:cs typeface="Calibri"/>
              </a:rPr>
              <a:t>safe </a:t>
            </a:r>
            <a:r>
              <a:rPr sz="1800" spc="-25" dirty="0">
                <a:latin typeface="Calibri"/>
                <a:cs typeface="Calibri"/>
              </a:rPr>
              <a:t>state.</a:t>
            </a:r>
            <a:endParaRPr sz="1800">
              <a:latin typeface="Calibri"/>
              <a:cs typeface="Calibri"/>
            </a:endParaRPr>
          </a:p>
          <a:p>
            <a:pPr marL="12700" algn="just">
              <a:lnSpc>
                <a:spcPct val="100000"/>
              </a:lnSpc>
              <a:spcBef>
                <a:spcPts val="5"/>
              </a:spcBef>
            </a:pPr>
            <a:r>
              <a:rPr sz="1800" spc="-10" dirty="0">
                <a:solidFill>
                  <a:srgbClr val="00AF50"/>
                </a:solidFill>
                <a:latin typeface="Calibri"/>
                <a:cs typeface="Calibri"/>
              </a:rPr>
              <a:t>For</a:t>
            </a:r>
            <a:r>
              <a:rPr sz="1800" spc="-45" dirty="0">
                <a:solidFill>
                  <a:srgbClr val="00AF50"/>
                </a:solidFill>
                <a:latin typeface="Calibri"/>
                <a:cs typeface="Calibri"/>
              </a:rPr>
              <a:t> </a:t>
            </a:r>
            <a:r>
              <a:rPr sz="1800" spc="-5" dirty="0">
                <a:solidFill>
                  <a:srgbClr val="00AF50"/>
                </a:solidFill>
                <a:latin typeface="Calibri"/>
                <a:cs typeface="Calibri"/>
              </a:rPr>
              <a:t>Process</a:t>
            </a:r>
            <a:endParaRPr sz="1800">
              <a:latin typeface="Calibri"/>
              <a:cs typeface="Calibri"/>
            </a:endParaRPr>
          </a:p>
          <a:p>
            <a:pPr>
              <a:lnSpc>
                <a:spcPct val="100000"/>
              </a:lnSpc>
              <a:spcBef>
                <a:spcPts val="20"/>
              </a:spcBef>
            </a:pPr>
            <a:endParaRPr sz="1750">
              <a:latin typeface="Calibri"/>
              <a:cs typeface="Calibri"/>
            </a:endParaRPr>
          </a:p>
          <a:p>
            <a:pPr marL="12700" algn="just">
              <a:lnSpc>
                <a:spcPct val="100000"/>
              </a:lnSpc>
              <a:spcBef>
                <a:spcPts val="5"/>
              </a:spcBef>
            </a:pPr>
            <a:r>
              <a:rPr sz="1800" spc="-5" dirty="0">
                <a:solidFill>
                  <a:srgbClr val="FF0000"/>
                </a:solidFill>
                <a:latin typeface="Calibri"/>
                <a:cs typeface="Calibri"/>
              </a:rPr>
              <a:t>Kill </a:t>
            </a:r>
            <a:r>
              <a:rPr sz="1800" dirty="0">
                <a:solidFill>
                  <a:srgbClr val="FF0000"/>
                </a:solidFill>
                <a:latin typeface="Calibri"/>
                <a:cs typeface="Calibri"/>
              </a:rPr>
              <a:t>a</a:t>
            </a:r>
            <a:r>
              <a:rPr sz="1800" spc="-20" dirty="0">
                <a:solidFill>
                  <a:srgbClr val="FF0000"/>
                </a:solidFill>
                <a:latin typeface="Calibri"/>
                <a:cs typeface="Calibri"/>
              </a:rPr>
              <a:t> </a:t>
            </a:r>
            <a:r>
              <a:rPr sz="1800" spc="-10" dirty="0">
                <a:solidFill>
                  <a:srgbClr val="FF0000"/>
                </a:solidFill>
                <a:latin typeface="Calibri"/>
                <a:cs typeface="Calibri"/>
              </a:rPr>
              <a:t>process</a:t>
            </a:r>
            <a:endParaRPr sz="1800">
              <a:latin typeface="Calibri"/>
              <a:cs typeface="Calibri"/>
            </a:endParaRPr>
          </a:p>
          <a:p>
            <a:pPr marL="12700" marR="5080" algn="just">
              <a:lnSpc>
                <a:spcPct val="100000"/>
              </a:lnSpc>
            </a:pPr>
            <a:r>
              <a:rPr sz="1800" spc="-5" dirty="0">
                <a:latin typeface="Calibri"/>
                <a:cs typeface="Calibri"/>
              </a:rPr>
              <a:t>Killing </a:t>
            </a:r>
            <a:r>
              <a:rPr sz="1800" dirty="0">
                <a:latin typeface="Calibri"/>
                <a:cs typeface="Calibri"/>
              </a:rPr>
              <a:t>a </a:t>
            </a:r>
            <a:r>
              <a:rPr sz="1800" spc="-5" dirty="0">
                <a:latin typeface="Calibri"/>
                <a:cs typeface="Calibri"/>
              </a:rPr>
              <a:t>process </a:t>
            </a:r>
            <a:r>
              <a:rPr sz="1800" dirty="0">
                <a:latin typeface="Calibri"/>
                <a:cs typeface="Calibri"/>
              </a:rPr>
              <a:t>can </a:t>
            </a:r>
            <a:r>
              <a:rPr sz="1800" spc="-5" dirty="0">
                <a:latin typeface="Calibri"/>
                <a:cs typeface="Calibri"/>
              </a:rPr>
              <a:t>solve </a:t>
            </a:r>
            <a:r>
              <a:rPr sz="1800" dirty="0">
                <a:latin typeface="Calibri"/>
                <a:cs typeface="Calibri"/>
              </a:rPr>
              <a:t>our </a:t>
            </a:r>
            <a:r>
              <a:rPr sz="1800" spc="-10" dirty="0">
                <a:latin typeface="Calibri"/>
                <a:cs typeface="Calibri"/>
              </a:rPr>
              <a:t>problem </a:t>
            </a:r>
            <a:r>
              <a:rPr sz="1800" dirty="0">
                <a:latin typeface="Calibri"/>
                <a:cs typeface="Calibri"/>
              </a:rPr>
              <a:t>but the </a:t>
            </a:r>
            <a:r>
              <a:rPr sz="1800" spc="-5" dirty="0">
                <a:latin typeface="Calibri"/>
                <a:cs typeface="Calibri"/>
              </a:rPr>
              <a:t>bigger </a:t>
            </a:r>
            <a:r>
              <a:rPr sz="1800" dirty="0">
                <a:latin typeface="Calibri"/>
                <a:cs typeface="Calibri"/>
              </a:rPr>
              <a:t>concern </a:t>
            </a:r>
            <a:r>
              <a:rPr sz="1800" spc="-5" dirty="0">
                <a:latin typeface="Calibri"/>
                <a:cs typeface="Calibri"/>
              </a:rPr>
              <a:t>is </a:t>
            </a:r>
            <a:r>
              <a:rPr sz="1800" spc="-15" dirty="0">
                <a:latin typeface="Calibri"/>
                <a:cs typeface="Calibri"/>
              </a:rPr>
              <a:t>to </a:t>
            </a:r>
            <a:r>
              <a:rPr sz="1800" dirty="0">
                <a:latin typeface="Calibri"/>
                <a:cs typeface="Calibri"/>
              </a:rPr>
              <a:t>decide </a:t>
            </a:r>
            <a:r>
              <a:rPr sz="1800" spc="5" dirty="0">
                <a:latin typeface="Calibri"/>
                <a:cs typeface="Calibri"/>
              </a:rPr>
              <a:t> </a:t>
            </a:r>
            <a:r>
              <a:rPr sz="1800" spc="-5" dirty="0">
                <a:latin typeface="Calibri"/>
                <a:cs typeface="Calibri"/>
              </a:rPr>
              <a:t>which </a:t>
            </a:r>
            <a:r>
              <a:rPr sz="1800" spc="-10" dirty="0">
                <a:latin typeface="Calibri"/>
                <a:cs typeface="Calibri"/>
              </a:rPr>
              <a:t>process </a:t>
            </a:r>
            <a:r>
              <a:rPr sz="1800" spc="-15" dirty="0">
                <a:latin typeface="Calibri"/>
                <a:cs typeface="Calibri"/>
              </a:rPr>
              <a:t>to</a:t>
            </a:r>
            <a:r>
              <a:rPr sz="1800" spc="-10" dirty="0">
                <a:latin typeface="Calibri"/>
                <a:cs typeface="Calibri"/>
              </a:rPr>
              <a:t> </a:t>
            </a:r>
            <a:r>
              <a:rPr sz="1800" spc="-5" dirty="0">
                <a:latin typeface="Calibri"/>
                <a:cs typeface="Calibri"/>
              </a:rPr>
              <a:t>kill. </a:t>
            </a:r>
            <a:r>
              <a:rPr sz="1800" spc="-20" dirty="0">
                <a:latin typeface="Calibri"/>
                <a:cs typeface="Calibri"/>
              </a:rPr>
              <a:t>Generally,</a:t>
            </a:r>
            <a:r>
              <a:rPr sz="1800" spc="-15" dirty="0">
                <a:latin typeface="Calibri"/>
                <a:cs typeface="Calibri"/>
              </a:rPr>
              <a:t> </a:t>
            </a:r>
            <a:r>
              <a:rPr sz="1800" spc="-10" dirty="0">
                <a:latin typeface="Calibri"/>
                <a:cs typeface="Calibri"/>
              </a:rPr>
              <a:t>Operating </a:t>
            </a:r>
            <a:r>
              <a:rPr sz="1800" spc="-20" dirty="0">
                <a:latin typeface="Calibri"/>
                <a:cs typeface="Calibri"/>
              </a:rPr>
              <a:t>system</a:t>
            </a:r>
            <a:r>
              <a:rPr sz="1800" spc="365" dirty="0">
                <a:latin typeface="Calibri"/>
                <a:cs typeface="Calibri"/>
              </a:rPr>
              <a:t> </a:t>
            </a:r>
            <a:r>
              <a:rPr sz="1800" spc="-5" dirty="0">
                <a:latin typeface="Calibri"/>
                <a:cs typeface="Calibri"/>
              </a:rPr>
              <a:t>kills </a:t>
            </a:r>
            <a:r>
              <a:rPr sz="1800" dirty="0">
                <a:latin typeface="Calibri"/>
                <a:cs typeface="Calibri"/>
              </a:rPr>
              <a:t>a </a:t>
            </a:r>
            <a:r>
              <a:rPr sz="1800" spc="-5" dirty="0">
                <a:latin typeface="Calibri"/>
                <a:cs typeface="Calibri"/>
              </a:rPr>
              <a:t>process which </a:t>
            </a:r>
            <a:r>
              <a:rPr sz="1800" dirty="0">
                <a:latin typeface="Calibri"/>
                <a:cs typeface="Calibri"/>
              </a:rPr>
              <a:t>has </a:t>
            </a:r>
            <a:r>
              <a:rPr sz="1800" spc="5" dirty="0">
                <a:latin typeface="Calibri"/>
                <a:cs typeface="Calibri"/>
              </a:rPr>
              <a:t> </a:t>
            </a:r>
            <a:r>
              <a:rPr sz="1800" spc="-5" dirty="0">
                <a:latin typeface="Calibri"/>
                <a:cs typeface="Calibri"/>
              </a:rPr>
              <a:t>done</a:t>
            </a:r>
            <a:r>
              <a:rPr sz="1800" spc="5" dirty="0">
                <a:latin typeface="Calibri"/>
                <a:cs typeface="Calibri"/>
              </a:rPr>
              <a:t> </a:t>
            </a:r>
            <a:r>
              <a:rPr sz="1800" spc="-10" dirty="0">
                <a:latin typeface="Calibri"/>
                <a:cs typeface="Calibri"/>
              </a:rPr>
              <a:t>least</a:t>
            </a:r>
            <a:r>
              <a:rPr sz="1800" spc="45" dirty="0">
                <a:latin typeface="Calibri"/>
                <a:cs typeface="Calibri"/>
              </a:rPr>
              <a:t> </a:t>
            </a:r>
            <a:r>
              <a:rPr sz="1800" spc="-10" dirty="0">
                <a:latin typeface="Calibri"/>
                <a:cs typeface="Calibri"/>
              </a:rPr>
              <a:t>amount</a:t>
            </a:r>
            <a:r>
              <a:rPr sz="1800" spc="20" dirty="0">
                <a:latin typeface="Calibri"/>
                <a:cs typeface="Calibri"/>
              </a:rPr>
              <a:t> </a:t>
            </a:r>
            <a:r>
              <a:rPr sz="1800" spc="5" dirty="0">
                <a:latin typeface="Calibri"/>
                <a:cs typeface="Calibri"/>
              </a:rPr>
              <a:t>of</a:t>
            </a:r>
            <a:r>
              <a:rPr sz="1800" spc="-25" dirty="0">
                <a:latin typeface="Calibri"/>
                <a:cs typeface="Calibri"/>
              </a:rPr>
              <a:t> </a:t>
            </a:r>
            <a:r>
              <a:rPr sz="1800" spc="-5" dirty="0">
                <a:latin typeface="Calibri"/>
                <a:cs typeface="Calibri"/>
              </a:rPr>
              <a:t>work </a:t>
            </a:r>
            <a:r>
              <a:rPr sz="1800" spc="-15" dirty="0">
                <a:latin typeface="Calibri"/>
                <a:cs typeface="Calibri"/>
              </a:rPr>
              <a:t>until</a:t>
            </a:r>
            <a:r>
              <a:rPr sz="1800" spc="45" dirty="0">
                <a:latin typeface="Calibri"/>
                <a:cs typeface="Calibri"/>
              </a:rPr>
              <a:t> </a:t>
            </a:r>
            <a:r>
              <a:rPr sz="1800" spc="-30" dirty="0">
                <a:latin typeface="Calibri"/>
                <a:cs typeface="Calibri"/>
              </a:rPr>
              <a:t>now.</a:t>
            </a:r>
            <a:endParaRPr sz="1800">
              <a:latin typeface="Calibri"/>
              <a:cs typeface="Calibri"/>
            </a:endParaRPr>
          </a:p>
          <a:p>
            <a:pPr marL="12700" algn="just">
              <a:lnSpc>
                <a:spcPct val="100000"/>
              </a:lnSpc>
              <a:spcBef>
                <a:spcPts val="5"/>
              </a:spcBef>
            </a:pPr>
            <a:r>
              <a:rPr sz="1800" spc="-5" dirty="0">
                <a:solidFill>
                  <a:srgbClr val="FF0000"/>
                </a:solidFill>
                <a:latin typeface="Calibri"/>
                <a:cs typeface="Calibri"/>
              </a:rPr>
              <a:t>Kill all</a:t>
            </a:r>
            <a:r>
              <a:rPr sz="1800" spc="-20" dirty="0">
                <a:solidFill>
                  <a:srgbClr val="FF0000"/>
                </a:solidFill>
                <a:latin typeface="Calibri"/>
                <a:cs typeface="Calibri"/>
              </a:rPr>
              <a:t> </a:t>
            </a:r>
            <a:r>
              <a:rPr sz="1800" spc="-10" dirty="0">
                <a:solidFill>
                  <a:srgbClr val="FF0000"/>
                </a:solidFill>
                <a:latin typeface="Calibri"/>
                <a:cs typeface="Calibri"/>
              </a:rPr>
              <a:t>process</a:t>
            </a:r>
            <a:endParaRPr sz="1800">
              <a:latin typeface="Calibri"/>
              <a:cs typeface="Calibri"/>
            </a:endParaRPr>
          </a:p>
          <a:p>
            <a:pPr marL="12700" marR="6350" algn="just">
              <a:lnSpc>
                <a:spcPct val="100000"/>
              </a:lnSpc>
            </a:pPr>
            <a:r>
              <a:rPr sz="1800" spc="-5" dirty="0">
                <a:latin typeface="Calibri"/>
                <a:cs typeface="Calibri"/>
              </a:rPr>
              <a:t>This is not </a:t>
            </a:r>
            <a:r>
              <a:rPr sz="1800" dirty="0">
                <a:latin typeface="Calibri"/>
                <a:cs typeface="Calibri"/>
              </a:rPr>
              <a:t>a </a:t>
            </a:r>
            <a:r>
              <a:rPr sz="1800" spc="-5" dirty="0">
                <a:latin typeface="Calibri"/>
                <a:cs typeface="Calibri"/>
              </a:rPr>
              <a:t>suggestible </a:t>
            </a:r>
            <a:r>
              <a:rPr sz="1800" dirty="0">
                <a:latin typeface="Calibri"/>
                <a:cs typeface="Calibri"/>
              </a:rPr>
              <a:t>approach but </a:t>
            </a:r>
            <a:r>
              <a:rPr sz="1800" spc="-10" dirty="0">
                <a:latin typeface="Calibri"/>
                <a:cs typeface="Calibri"/>
              </a:rPr>
              <a:t>can </a:t>
            </a:r>
            <a:r>
              <a:rPr sz="1800" spc="5" dirty="0">
                <a:latin typeface="Calibri"/>
                <a:cs typeface="Calibri"/>
              </a:rPr>
              <a:t>be </a:t>
            </a:r>
            <a:r>
              <a:rPr sz="1800" spc="-5" dirty="0">
                <a:latin typeface="Calibri"/>
                <a:cs typeface="Calibri"/>
              </a:rPr>
              <a:t>implemented if </a:t>
            </a:r>
            <a:r>
              <a:rPr sz="1800" dirty="0">
                <a:latin typeface="Calibri"/>
                <a:cs typeface="Calibri"/>
              </a:rPr>
              <a:t>the </a:t>
            </a:r>
            <a:r>
              <a:rPr sz="1800" spc="-10" dirty="0">
                <a:latin typeface="Calibri"/>
                <a:cs typeface="Calibri"/>
              </a:rPr>
              <a:t>problem </a:t>
            </a:r>
            <a:r>
              <a:rPr sz="1800" spc="-5" dirty="0">
                <a:latin typeface="Calibri"/>
                <a:cs typeface="Calibri"/>
              </a:rPr>
              <a:t> becomes very serious. Killing </a:t>
            </a:r>
            <a:r>
              <a:rPr sz="1800" dirty="0">
                <a:latin typeface="Calibri"/>
                <a:cs typeface="Calibri"/>
              </a:rPr>
              <a:t>all </a:t>
            </a:r>
            <a:r>
              <a:rPr sz="1800" spc="-10" dirty="0">
                <a:latin typeface="Calibri"/>
                <a:cs typeface="Calibri"/>
              </a:rPr>
              <a:t>process </a:t>
            </a:r>
            <a:r>
              <a:rPr sz="1800" spc="-5" dirty="0">
                <a:latin typeface="Calibri"/>
                <a:cs typeface="Calibri"/>
              </a:rPr>
              <a:t>will </a:t>
            </a:r>
            <a:r>
              <a:rPr sz="1800" dirty="0">
                <a:latin typeface="Calibri"/>
                <a:cs typeface="Calibri"/>
              </a:rPr>
              <a:t>lead </a:t>
            </a:r>
            <a:r>
              <a:rPr sz="1800" spc="-15" dirty="0">
                <a:latin typeface="Calibri"/>
                <a:cs typeface="Calibri"/>
              </a:rPr>
              <a:t>to </a:t>
            </a:r>
            <a:r>
              <a:rPr sz="1800" spc="-10" dirty="0">
                <a:latin typeface="Calibri"/>
                <a:cs typeface="Calibri"/>
              </a:rPr>
              <a:t>inefficiency </a:t>
            </a:r>
            <a:r>
              <a:rPr sz="1800" spc="5" dirty="0">
                <a:latin typeface="Calibri"/>
                <a:cs typeface="Calibri"/>
              </a:rPr>
              <a:t>in </a:t>
            </a:r>
            <a:r>
              <a:rPr sz="1800" dirty="0">
                <a:latin typeface="Calibri"/>
                <a:cs typeface="Calibri"/>
              </a:rPr>
              <a:t>the </a:t>
            </a:r>
            <a:r>
              <a:rPr sz="1800" spc="-20" dirty="0">
                <a:latin typeface="Calibri"/>
                <a:cs typeface="Calibri"/>
              </a:rPr>
              <a:t>system </a:t>
            </a:r>
            <a:r>
              <a:rPr sz="1800" spc="-15" dirty="0">
                <a:latin typeface="Calibri"/>
                <a:cs typeface="Calibri"/>
              </a:rPr>
              <a:t> </a:t>
            </a:r>
            <a:r>
              <a:rPr sz="1800" spc="-10" dirty="0">
                <a:latin typeface="Calibri"/>
                <a:cs typeface="Calibri"/>
              </a:rPr>
              <a:t>because</a:t>
            </a:r>
            <a:r>
              <a:rPr sz="1800" spc="50" dirty="0">
                <a:latin typeface="Calibri"/>
                <a:cs typeface="Calibri"/>
              </a:rPr>
              <a:t> </a:t>
            </a:r>
            <a:r>
              <a:rPr sz="1800" spc="-5" dirty="0">
                <a:latin typeface="Calibri"/>
                <a:cs typeface="Calibri"/>
              </a:rPr>
              <a:t>all the</a:t>
            </a:r>
            <a:r>
              <a:rPr sz="1800" spc="15" dirty="0">
                <a:latin typeface="Calibri"/>
                <a:cs typeface="Calibri"/>
              </a:rPr>
              <a:t> </a:t>
            </a:r>
            <a:r>
              <a:rPr sz="1800" spc="-10" dirty="0">
                <a:latin typeface="Calibri"/>
                <a:cs typeface="Calibri"/>
              </a:rPr>
              <a:t>processes</a:t>
            </a:r>
            <a:r>
              <a:rPr sz="1800" spc="45" dirty="0">
                <a:latin typeface="Calibri"/>
                <a:cs typeface="Calibri"/>
              </a:rPr>
              <a:t> </a:t>
            </a:r>
            <a:r>
              <a:rPr sz="1800" spc="-5" dirty="0">
                <a:latin typeface="Calibri"/>
                <a:cs typeface="Calibri"/>
              </a:rPr>
              <a:t>will</a:t>
            </a:r>
            <a:r>
              <a:rPr sz="1800" dirty="0">
                <a:latin typeface="Calibri"/>
                <a:cs typeface="Calibri"/>
              </a:rPr>
              <a:t> </a:t>
            </a:r>
            <a:r>
              <a:rPr sz="1800" spc="-25" dirty="0">
                <a:latin typeface="Calibri"/>
                <a:cs typeface="Calibri"/>
              </a:rPr>
              <a:t>execute</a:t>
            </a:r>
            <a:r>
              <a:rPr sz="1800" spc="70" dirty="0">
                <a:latin typeface="Calibri"/>
                <a:cs typeface="Calibri"/>
              </a:rPr>
              <a:t> </a:t>
            </a:r>
            <a:r>
              <a:rPr sz="1800" spc="-5" dirty="0">
                <a:latin typeface="Calibri"/>
                <a:cs typeface="Calibri"/>
              </a:rPr>
              <a:t>again</a:t>
            </a:r>
            <a:r>
              <a:rPr sz="1800" spc="5" dirty="0">
                <a:latin typeface="Calibri"/>
                <a:cs typeface="Calibri"/>
              </a:rPr>
              <a:t> </a:t>
            </a:r>
            <a:r>
              <a:rPr sz="1800" spc="-10" dirty="0">
                <a:latin typeface="Calibri"/>
                <a:cs typeface="Calibri"/>
              </a:rPr>
              <a:t>from</a:t>
            </a:r>
            <a:r>
              <a:rPr sz="1800" spc="-20" dirty="0">
                <a:latin typeface="Calibri"/>
                <a:cs typeface="Calibri"/>
              </a:rPr>
              <a:t> </a:t>
            </a:r>
            <a:r>
              <a:rPr sz="1800" spc="-15" dirty="0">
                <a:latin typeface="Calibri"/>
                <a:cs typeface="Calibri"/>
              </a:rPr>
              <a:t>starting.</a:t>
            </a:r>
            <a:endParaRPr sz="1800">
              <a:latin typeface="Calibri"/>
              <a:cs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0" y="356615"/>
            <a:ext cx="4230624" cy="2032500"/>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1868" y="375284"/>
            <a:ext cx="8131809" cy="4113529"/>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What</a:t>
            </a:r>
            <a:r>
              <a:rPr sz="1800" spc="5" dirty="0">
                <a:solidFill>
                  <a:srgbClr val="00AF50"/>
                </a:solidFill>
                <a:latin typeface="Calibri"/>
                <a:cs typeface="Calibri"/>
              </a:rPr>
              <a:t> </a:t>
            </a:r>
            <a:r>
              <a:rPr sz="1800" spc="-5" dirty="0">
                <a:solidFill>
                  <a:srgbClr val="00AF50"/>
                </a:solidFill>
                <a:latin typeface="Calibri"/>
                <a:cs typeface="Calibri"/>
              </a:rPr>
              <a:t>is</a:t>
            </a:r>
            <a:r>
              <a:rPr sz="1800" spc="-30" dirty="0">
                <a:solidFill>
                  <a:srgbClr val="00AF50"/>
                </a:solidFill>
                <a:latin typeface="Calibri"/>
                <a:cs typeface="Calibri"/>
              </a:rPr>
              <a:t> </a:t>
            </a:r>
            <a:r>
              <a:rPr sz="1800" spc="-5" dirty="0">
                <a:solidFill>
                  <a:srgbClr val="00AF50"/>
                </a:solidFill>
                <a:latin typeface="Calibri"/>
                <a:cs typeface="Calibri"/>
              </a:rPr>
              <a:t>Memory?</a:t>
            </a:r>
            <a:endParaRPr sz="1800">
              <a:latin typeface="Calibri"/>
              <a:cs typeface="Calibri"/>
            </a:endParaRPr>
          </a:p>
          <a:p>
            <a:pPr marL="12700" marR="5715" algn="just">
              <a:lnSpc>
                <a:spcPct val="100000"/>
              </a:lnSpc>
            </a:pPr>
            <a:r>
              <a:rPr sz="1800" spc="-10" dirty="0">
                <a:latin typeface="Calibri"/>
                <a:cs typeface="Calibri"/>
              </a:rPr>
              <a:t>Computer </a:t>
            </a:r>
            <a:r>
              <a:rPr sz="1800" dirty="0">
                <a:latin typeface="Calibri"/>
                <a:cs typeface="Calibri"/>
              </a:rPr>
              <a:t>memory </a:t>
            </a:r>
            <a:r>
              <a:rPr sz="1800" spc="-10" dirty="0">
                <a:latin typeface="Calibri"/>
                <a:cs typeface="Calibri"/>
              </a:rPr>
              <a:t>can </a:t>
            </a:r>
            <a:r>
              <a:rPr sz="1800" spc="5" dirty="0">
                <a:latin typeface="Calibri"/>
                <a:cs typeface="Calibri"/>
              </a:rPr>
              <a:t>be </a:t>
            </a:r>
            <a:r>
              <a:rPr sz="1800" spc="-5" dirty="0">
                <a:latin typeface="Calibri"/>
                <a:cs typeface="Calibri"/>
              </a:rPr>
              <a:t>defined </a:t>
            </a:r>
            <a:r>
              <a:rPr sz="1800" dirty="0">
                <a:latin typeface="Calibri"/>
                <a:cs typeface="Calibri"/>
              </a:rPr>
              <a:t>as a </a:t>
            </a:r>
            <a:r>
              <a:rPr sz="1800" spc="-5" dirty="0">
                <a:latin typeface="Calibri"/>
                <a:cs typeface="Calibri"/>
              </a:rPr>
              <a:t>collection </a:t>
            </a:r>
            <a:r>
              <a:rPr sz="1800" dirty="0">
                <a:latin typeface="Calibri"/>
                <a:cs typeface="Calibri"/>
              </a:rPr>
              <a:t>of some </a:t>
            </a:r>
            <a:r>
              <a:rPr sz="1800" spc="-20" dirty="0">
                <a:latin typeface="Calibri"/>
                <a:cs typeface="Calibri"/>
              </a:rPr>
              <a:t>data </a:t>
            </a:r>
            <a:r>
              <a:rPr sz="1800" spc="-10" dirty="0">
                <a:latin typeface="Calibri"/>
                <a:cs typeface="Calibri"/>
              </a:rPr>
              <a:t>represented </a:t>
            </a:r>
            <a:r>
              <a:rPr sz="1800" spc="5" dirty="0">
                <a:latin typeface="Calibri"/>
                <a:cs typeface="Calibri"/>
              </a:rPr>
              <a:t>in </a:t>
            </a:r>
            <a:r>
              <a:rPr sz="1800" dirty="0">
                <a:latin typeface="Calibri"/>
                <a:cs typeface="Calibri"/>
              </a:rPr>
              <a:t>the </a:t>
            </a:r>
            <a:r>
              <a:rPr sz="1800" spc="5" dirty="0">
                <a:latin typeface="Calibri"/>
                <a:cs typeface="Calibri"/>
              </a:rPr>
              <a:t> </a:t>
            </a:r>
            <a:r>
              <a:rPr sz="1800" spc="-5" dirty="0">
                <a:latin typeface="Calibri"/>
                <a:cs typeface="Calibri"/>
              </a:rPr>
              <a:t>binary </a:t>
            </a:r>
            <a:r>
              <a:rPr sz="1800" spc="-10" dirty="0">
                <a:latin typeface="Calibri"/>
                <a:cs typeface="Calibri"/>
              </a:rPr>
              <a:t>format. </a:t>
            </a:r>
            <a:r>
              <a:rPr sz="1800" dirty="0">
                <a:latin typeface="Calibri"/>
                <a:cs typeface="Calibri"/>
              </a:rPr>
              <a:t>On the </a:t>
            </a:r>
            <a:r>
              <a:rPr sz="1800" spc="-5" dirty="0">
                <a:latin typeface="Calibri"/>
                <a:cs typeface="Calibri"/>
              </a:rPr>
              <a:t>basis </a:t>
            </a:r>
            <a:r>
              <a:rPr sz="1800" spc="5" dirty="0">
                <a:latin typeface="Calibri"/>
                <a:cs typeface="Calibri"/>
              </a:rPr>
              <a:t>of </a:t>
            </a:r>
            <a:r>
              <a:rPr sz="1800" spc="-5" dirty="0">
                <a:latin typeface="Calibri"/>
                <a:cs typeface="Calibri"/>
              </a:rPr>
              <a:t>various functions, </a:t>
            </a:r>
            <a:r>
              <a:rPr sz="1800" dirty="0">
                <a:latin typeface="Calibri"/>
                <a:cs typeface="Calibri"/>
              </a:rPr>
              <a:t>memory can </a:t>
            </a:r>
            <a:r>
              <a:rPr sz="1800" spc="5" dirty="0">
                <a:latin typeface="Calibri"/>
                <a:cs typeface="Calibri"/>
              </a:rPr>
              <a:t>be </a:t>
            </a:r>
            <a:r>
              <a:rPr sz="1800" spc="-5" dirty="0">
                <a:latin typeface="Calibri"/>
                <a:cs typeface="Calibri"/>
              </a:rPr>
              <a:t>classified </a:t>
            </a:r>
            <a:r>
              <a:rPr sz="1800" spc="-15" dirty="0">
                <a:latin typeface="Calibri"/>
                <a:cs typeface="Calibri"/>
              </a:rPr>
              <a:t>into </a:t>
            </a:r>
            <a:r>
              <a:rPr sz="1800" spc="-10" dirty="0">
                <a:latin typeface="Calibri"/>
                <a:cs typeface="Calibri"/>
              </a:rPr>
              <a:t>various </a:t>
            </a:r>
            <a:r>
              <a:rPr sz="1800" spc="-5" dirty="0">
                <a:latin typeface="Calibri"/>
                <a:cs typeface="Calibri"/>
              </a:rPr>
              <a:t> </a:t>
            </a:r>
            <a:r>
              <a:rPr sz="1800" spc="-15" dirty="0">
                <a:latin typeface="Calibri"/>
                <a:cs typeface="Calibri"/>
              </a:rPr>
              <a:t>categories.</a:t>
            </a:r>
            <a:r>
              <a:rPr sz="1800" spc="50" dirty="0">
                <a:latin typeface="Calibri"/>
                <a:cs typeface="Calibri"/>
              </a:rPr>
              <a:t> </a:t>
            </a:r>
            <a:r>
              <a:rPr sz="1800" spc="-35" dirty="0">
                <a:latin typeface="Calibri"/>
                <a:cs typeface="Calibri"/>
              </a:rPr>
              <a:t>We</a:t>
            </a:r>
            <a:r>
              <a:rPr sz="1800" spc="15" dirty="0">
                <a:latin typeface="Calibri"/>
                <a:cs typeface="Calibri"/>
              </a:rPr>
              <a:t> </a:t>
            </a:r>
            <a:r>
              <a:rPr sz="1800" spc="-5" dirty="0">
                <a:latin typeface="Calibri"/>
                <a:cs typeface="Calibri"/>
              </a:rPr>
              <a:t>will </a:t>
            </a:r>
            <a:r>
              <a:rPr sz="1800" spc="-10" dirty="0">
                <a:latin typeface="Calibri"/>
                <a:cs typeface="Calibri"/>
              </a:rPr>
              <a:t>discuss</a:t>
            </a:r>
            <a:r>
              <a:rPr sz="1800" spc="40" dirty="0">
                <a:latin typeface="Calibri"/>
                <a:cs typeface="Calibri"/>
              </a:rPr>
              <a:t> </a:t>
            </a:r>
            <a:r>
              <a:rPr sz="1800" spc="-5" dirty="0">
                <a:latin typeface="Calibri"/>
                <a:cs typeface="Calibri"/>
              </a:rPr>
              <a:t>each</a:t>
            </a:r>
            <a:r>
              <a:rPr sz="1800" spc="20" dirty="0">
                <a:latin typeface="Calibri"/>
                <a:cs typeface="Calibri"/>
              </a:rPr>
              <a:t> </a:t>
            </a:r>
            <a:r>
              <a:rPr sz="1800" spc="-5" dirty="0">
                <a:latin typeface="Calibri"/>
                <a:cs typeface="Calibri"/>
              </a:rPr>
              <a:t>one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them</a:t>
            </a:r>
            <a:r>
              <a:rPr sz="1800" spc="25" dirty="0">
                <a:latin typeface="Calibri"/>
                <a:cs typeface="Calibri"/>
              </a:rPr>
              <a:t> </a:t>
            </a:r>
            <a:r>
              <a:rPr sz="1800" spc="-15" dirty="0">
                <a:latin typeface="Calibri"/>
                <a:cs typeface="Calibri"/>
              </a:rPr>
              <a:t>later</a:t>
            </a:r>
            <a:r>
              <a:rPr sz="1800" spc="20" dirty="0">
                <a:latin typeface="Calibri"/>
                <a:cs typeface="Calibri"/>
              </a:rPr>
              <a:t> </a:t>
            </a:r>
            <a:r>
              <a:rPr sz="1800" spc="-5" dirty="0">
                <a:latin typeface="Calibri"/>
                <a:cs typeface="Calibri"/>
              </a:rPr>
              <a:t>in</a:t>
            </a:r>
            <a:r>
              <a:rPr sz="1800" spc="20" dirty="0">
                <a:latin typeface="Calibri"/>
                <a:cs typeface="Calibri"/>
              </a:rPr>
              <a:t> </a:t>
            </a:r>
            <a:r>
              <a:rPr sz="1800" spc="-10" dirty="0">
                <a:latin typeface="Calibri"/>
                <a:cs typeface="Calibri"/>
              </a:rPr>
              <a:t>detail.</a:t>
            </a:r>
            <a:endParaRPr sz="1800">
              <a:latin typeface="Calibri"/>
              <a:cs typeface="Calibri"/>
            </a:endParaRPr>
          </a:p>
          <a:p>
            <a:pPr marL="12700" algn="just">
              <a:lnSpc>
                <a:spcPct val="100000"/>
              </a:lnSpc>
            </a:pPr>
            <a:r>
              <a:rPr sz="1800" dirty="0">
                <a:latin typeface="Calibri"/>
                <a:cs typeface="Calibri"/>
              </a:rPr>
              <a:t>A</a:t>
            </a:r>
            <a:r>
              <a:rPr sz="1800" spc="375" dirty="0">
                <a:latin typeface="Calibri"/>
                <a:cs typeface="Calibri"/>
              </a:rPr>
              <a:t> </a:t>
            </a:r>
            <a:r>
              <a:rPr sz="1800" spc="-5" dirty="0">
                <a:latin typeface="Calibri"/>
                <a:cs typeface="Calibri"/>
              </a:rPr>
              <a:t>computer</a:t>
            </a:r>
            <a:r>
              <a:rPr sz="1800" spc="395" dirty="0">
                <a:latin typeface="Calibri"/>
                <a:cs typeface="Calibri"/>
              </a:rPr>
              <a:t> </a:t>
            </a:r>
            <a:r>
              <a:rPr sz="1800" spc="-5" dirty="0">
                <a:latin typeface="Calibri"/>
                <a:cs typeface="Calibri"/>
              </a:rPr>
              <a:t>device</a:t>
            </a:r>
            <a:r>
              <a:rPr sz="1800" spc="375" dirty="0">
                <a:latin typeface="Calibri"/>
                <a:cs typeface="Calibri"/>
              </a:rPr>
              <a:t> </a:t>
            </a:r>
            <a:r>
              <a:rPr sz="1800" spc="-10" dirty="0">
                <a:latin typeface="Calibri"/>
                <a:cs typeface="Calibri"/>
              </a:rPr>
              <a:t>that  </a:t>
            </a:r>
            <a:r>
              <a:rPr sz="1800" spc="-5" dirty="0">
                <a:latin typeface="Calibri"/>
                <a:cs typeface="Calibri"/>
              </a:rPr>
              <a:t>is</a:t>
            </a:r>
            <a:r>
              <a:rPr sz="1800" spc="400" dirty="0">
                <a:latin typeface="Calibri"/>
                <a:cs typeface="Calibri"/>
              </a:rPr>
              <a:t> </a:t>
            </a:r>
            <a:r>
              <a:rPr sz="1800" spc="-5" dirty="0">
                <a:latin typeface="Calibri"/>
                <a:cs typeface="Calibri"/>
              </a:rPr>
              <a:t>capable</a:t>
            </a:r>
            <a:r>
              <a:rPr sz="1800" spc="405" dirty="0">
                <a:latin typeface="Calibri"/>
                <a:cs typeface="Calibri"/>
              </a:rPr>
              <a:t> </a:t>
            </a:r>
            <a:r>
              <a:rPr sz="1800" spc="-15" dirty="0">
                <a:latin typeface="Calibri"/>
                <a:cs typeface="Calibri"/>
              </a:rPr>
              <a:t>to</a:t>
            </a:r>
            <a:r>
              <a:rPr sz="1800" spc="395" dirty="0">
                <a:latin typeface="Calibri"/>
                <a:cs typeface="Calibri"/>
              </a:rPr>
              <a:t> </a:t>
            </a:r>
            <a:r>
              <a:rPr sz="1800" spc="-20" dirty="0">
                <a:latin typeface="Calibri"/>
                <a:cs typeface="Calibri"/>
              </a:rPr>
              <a:t>store</a:t>
            </a:r>
            <a:r>
              <a:rPr sz="1800" spc="375" dirty="0">
                <a:latin typeface="Calibri"/>
                <a:cs typeface="Calibri"/>
              </a:rPr>
              <a:t> </a:t>
            </a:r>
            <a:r>
              <a:rPr sz="1800" spc="-15" dirty="0">
                <a:latin typeface="Calibri"/>
                <a:cs typeface="Calibri"/>
              </a:rPr>
              <a:t>any</a:t>
            </a:r>
            <a:r>
              <a:rPr sz="1800" spc="415" dirty="0">
                <a:latin typeface="Calibri"/>
                <a:cs typeface="Calibri"/>
              </a:rPr>
              <a:t> </a:t>
            </a:r>
            <a:r>
              <a:rPr sz="1800" spc="-10" dirty="0">
                <a:latin typeface="Calibri"/>
                <a:cs typeface="Calibri"/>
              </a:rPr>
              <a:t>information</a:t>
            </a:r>
            <a:r>
              <a:rPr sz="1800" spc="380" dirty="0">
                <a:latin typeface="Calibri"/>
                <a:cs typeface="Calibri"/>
              </a:rPr>
              <a:t> </a:t>
            </a:r>
            <a:r>
              <a:rPr sz="1800" dirty="0">
                <a:latin typeface="Calibri"/>
                <a:cs typeface="Calibri"/>
              </a:rPr>
              <a:t>or</a:t>
            </a:r>
            <a:r>
              <a:rPr sz="1800" spc="405" dirty="0">
                <a:latin typeface="Calibri"/>
                <a:cs typeface="Calibri"/>
              </a:rPr>
              <a:t> </a:t>
            </a:r>
            <a:r>
              <a:rPr sz="1800" spc="-20" dirty="0">
                <a:latin typeface="Calibri"/>
                <a:cs typeface="Calibri"/>
              </a:rPr>
              <a:t>data</a:t>
            </a:r>
            <a:r>
              <a:rPr sz="1800" spc="390" dirty="0">
                <a:latin typeface="Calibri"/>
                <a:cs typeface="Calibri"/>
              </a:rPr>
              <a:t> </a:t>
            </a:r>
            <a:r>
              <a:rPr sz="1800" spc="-10" dirty="0">
                <a:latin typeface="Calibri"/>
                <a:cs typeface="Calibri"/>
              </a:rPr>
              <a:t>temporally</a:t>
            </a:r>
            <a:r>
              <a:rPr sz="1800" spc="390" dirty="0">
                <a:latin typeface="Calibri"/>
                <a:cs typeface="Calibri"/>
              </a:rPr>
              <a:t> </a:t>
            </a:r>
            <a:r>
              <a:rPr sz="1800" spc="5" dirty="0">
                <a:latin typeface="Calibri"/>
                <a:cs typeface="Calibri"/>
              </a:rPr>
              <a:t>or</a:t>
            </a:r>
            <a:endParaRPr sz="1800">
              <a:latin typeface="Calibri"/>
              <a:cs typeface="Calibri"/>
            </a:endParaRPr>
          </a:p>
          <a:p>
            <a:pPr marL="12700" algn="just">
              <a:lnSpc>
                <a:spcPct val="100000"/>
              </a:lnSpc>
              <a:spcBef>
                <a:spcPts val="5"/>
              </a:spcBef>
            </a:pPr>
            <a:r>
              <a:rPr sz="1800" spc="-20" dirty="0">
                <a:latin typeface="Calibri"/>
                <a:cs typeface="Calibri"/>
              </a:rPr>
              <a:t>permanently,</a:t>
            </a:r>
            <a:r>
              <a:rPr sz="1800" spc="7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called</a:t>
            </a:r>
            <a:r>
              <a:rPr sz="1800" spc="35" dirty="0">
                <a:latin typeface="Calibri"/>
                <a:cs typeface="Calibri"/>
              </a:rPr>
              <a:t> </a:t>
            </a:r>
            <a:r>
              <a:rPr sz="1800" spc="-20" dirty="0">
                <a:latin typeface="Calibri"/>
                <a:cs typeface="Calibri"/>
              </a:rPr>
              <a:t>storage</a:t>
            </a:r>
            <a:r>
              <a:rPr sz="1800" spc="25" dirty="0">
                <a:latin typeface="Calibri"/>
                <a:cs typeface="Calibri"/>
              </a:rPr>
              <a:t> </a:t>
            </a:r>
            <a:r>
              <a:rPr sz="1800" spc="-5" dirty="0">
                <a:latin typeface="Calibri"/>
                <a:cs typeface="Calibri"/>
              </a:rPr>
              <a:t>device.</a:t>
            </a:r>
            <a:endParaRPr sz="1800">
              <a:latin typeface="Calibri"/>
              <a:cs typeface="Calibri"/>
            </a:endParaRPr>
          </a:p>
          <a:p>
            <a:pPr marL="12700" algn="just">
              <a:lnSpc>
                <a:spcPct val="100000"/>
              </a:lnSpc>
            </a:pPr>
            <a:r>
              <a:rPr sz="1800" dirty="0">
                <a:solidFill>
                  <a:srgbClr val="00AF50"/>
                </a:solidFill>
                <a:latin typeface="Calibri"/>
                <a:cs typeface="Calibri"/>
              </a:rPr>
              <a:t>How</a:t>
            </a:r>
            <a:r>
              <a:rPr sz="1800" spc="-20" dirty="0">
                <a:solidFill>
                  <a:srgbClr val="00AF50"/>
                </a:solidFill>
                <a:latin typeface="Calibri"/>
                <a:cs typeface="Calibri"/>
              </a:rPr>
              <a:t> Data</a:t>
            </a:r>
            <a:r>
              <a:rPr sz="1800" spc="20" dirty="0">
                <a:solidFill>
                  <a:srgbClr val="00AF50"/>
                </a:solidFill>
                <a:latin typeface="Calibri"/>
                <a:cs typeface="Calibri"/>
              </a:rPr>
              <a:t> </a:t>
            </a:r>
            <a:r>
              <a:rPr sz="1800" spc="-5" dirty="0">
                <a:solidFill>
                  <a:srgbClr val="00AF50"/>
                </a:solidFill>
                <a:latin typeface="Calibri"/>
                <a:cs typeface="Calibri"/>
              </a:rPr>
              <a:t>is</a:t>
            </a:r>
            <a:r>
              <a:rPr sz="1800" spc="-10" dirty="0">
                <a:solidFill>
                  <a:srgbClr val="00AF50"/>
                </a:solidFill>
                <a:latin typeface="Calibri"/>
                <a:cs typeface="Calibri"/>
              </a:rPr>
              <a:t> being</a:t>
            </a:r>
            <a:r>
              <a:rPr sz="1800" spc="55" dirty="0">
                <a:solidFill>
                  <a:srgbClr val="00AF50"/>
                </a:solidFill>
                <a:latin typeface="Calibri"/>
                <a:cs typeface="Calibri"/>
              </a:rPr>
              <a:t> </a:t>
            </a:r>
            <a:r>
              <a:rPr sz="1800" spc="-20" dirty="0">
                <a:solidFill>
                  <a:srgbClr val="00AF50"/>
                </a:solidFill>
                <a:latin typeface="Calibri"/>
                <a:cs typeface="Calibri"/>
              </a:rPr>
              <a:t>stored</a:t>
            </a:r>
            <a:r>
              <a:rPr sz="1800" spc="15" dirty="0">
                <a:solidFill>
                  <a:srgbClr val="00AF50"/>
                </a:solidFill>
                <a:latin typeface="Calibri"/>
                <a:cs typeface="Calibri"/>
              </a:rPr>
              <a:t> </a:t>
            </a:r>
            <a:r>
              <a:rPr sz="1800" spc="-5" dirty="0">
                <a:solidFill>
                  <a:srgbClr val="00AF50"/>
                </a:solidFill>
                <a:latin typeface="Calibri"/>
                <a:cs typeface="Calibri"/>
              </a:rPr>
              <a:t>in</a:t>
            </a:r>
            <a:r>
              <a:rPr sz="1800" spc="10" dirty="0">
                <a:solidFill>
                  <a:srgbClr val="00AF50"/>
                </a:solidFill>
                <a:latin typeface="Calibri"/>
                <a:cs typeface="Calibri"/>
              </a:rPr>
              <a:t> </a:t>
            </a:r>
            <a:r>
              <a:rPr sz="1800" dirty="0">
                <a:solidFill>
                  <a:srgbClr val="00AF50"/>
                </a:solidFill>
                <a:latin typeface="Calibri"/>
                <a:cs typeface="Calibri"/>
              </a:rPr>
              <a:t>a </a:t>
            </a:r>
            <a:r>
              <a:rPr sz="1800" spc="-10" dirty="0">
                <a:solidFill>
                  <a:srgbClr val="00AF50"/>
                </a:solidFill>
                <a:latin typeface="Calibri"/>
                <a:cs typeface="Calibri"/>
              </a:rPr>
              <a:t>computer</a:t>
            </a:r>
            <a:r>
              <a:rPr sz="1800" spc="45" dirty="0">
                <a:solidFill>
                  <a:srgbClr val="00AF50"/>
                </a:solidFill>
                <a:latin typeface="Calibri"/>
                <a:cs typeface="Calibri"/>
              </a:rPr>
              <a:t> </a:t>
            </a:r>
            <a:r>
              <a:rPr sz="1800" spc="-20" dirty="0">
                <a:solidFill>
                  <a:srgbClr val="00AF50"/>
                </a:solidFill>
                <a:latin typeface="Calibri"/>
                <a:cs typeface="Calibri"/>
              </a:rPr>
              <a:t>system?</a:t>
            </a:r>
            <a:endParaRPr sz="1800">
              <a:latin typeface="Calibri"/>
              <a:cs typeface="Calibri"/>
            </a:endParaRPr>
          </a:p>
          <a:p>
            <a:pPr marL="12700" marR="9525" algn="just">
              <a:lnSpc>
                <a:spcPct val="100000"/>
              </a:lnSpc>
            </a:pPr>
            <a:r>
              <a:rPr sz="1800" dirty="0">
                <a:latin typeface="Calibri"/>
                <a:cs typeface="Calibri"/>
              </a:rPr>
              <a:t>In </a:t>
            </a:r>
            <a:r>
              <a:rPr sz="1800" spc="-5" dirty="0">
                <a:latin typeface="Calibri"/>
                <a:cs typeface="Calibri"/>
              </a:rPr>
              <a:t>order </a:t>
            </a:r>
            <a:r>
              <a:rPr sz="1800" spc="-15" dirty="0">
                <a:latin typeface="Calibri"/>
                <a:cs typeface="Calibri"/>
              </a:rPr>
              <a:t>to </a:t>
            </a:r>
            <a:r>
              <a:rPr sz="1800" spc="-10" dirty="0">
                <a:latin typeface="Calibri"/>
                <a:cs typeface="Calibri"/>
              </a:rPr>
              <a:t>understand </a:t>
            </a:r>
            <a:r>
              <a:rPr sz="1800" dirty="0">
                <a:latin typeface="Calibri"/>
                <a:cs typeface="Calibri"/>
              </a:rPr>
              <a:t>memory </a:t>
            </a:r>
            <a:r>
              <a:rPr sz="1800" spc="-5" dirty="0">
                <a:latin typeface="Calibri"/>
                <a:cs typeface="Calibri"/>
              </a:rPr>
              <a:t>management, </a:t>
            </a:r>
            <a:r>
              <a:rPr sz="1800" dirty="0">
                <a:latin typeface="Calibri"/>
                <a:cs typeface="Calibri"/>
              </a:rPr>
              <a:t>we </a:t>
            </a:r>
            <a:r>
              <a:rPr sz="1800" spc="-15" dirty="0">
                <a:latin typeface="Calibri"/>
                <a:cs typeface="Calibri"/>
              </a:rPr>
              <a:t>have to make </a:t>
            </a:r>
            <a:r>
              <a:rPr sz="1800" spc="-5" dirty="0">
                <a:latin typeface="Calibri"/>
                <a:cs typeface="Calibri"/>
              </a:rPr>
              <a:t>everything clear </a:t>
            </a:r>
            <a:r>
              <a:rPr sz="1800" dirty="0">
                <a:latin typeface="Calibri"/>
                <a:cs typeface="Calibri"/>
              </a:rPr>
              <a:t>about </a:t>
            </a:r>
            <a:r>
              <a:rPr sz="1800" spc="5" dirty="0">
                <a:latin typeface="Calibri"/>
                <a:cs typeface="Calibri"/>
              </a:rPr>
              <a:t> </a:t>
            </a:r>
            <a:r>
              <a:rPr sz="1800" spc="-5" dirty="0">
                <a:latin typeface="Calibri"/>
                <a:cs typeface="Calibri"/>
              </a:rPr>
              <a:t>how</a:t>
            </a:r>
            <a:r>
              <a:rPr sz="1800" spc="10" dirty="0">
                <a:latin typeface="Calibri"/>
                <a:cs typeface="Calibri"/>
              </a:rPr>
              <a:t> </a:t>
            </a:r>
            <a:r>
              <a:rPr sz="1800" spc="-20" dirty="0">
                <a:latin typeface="Calibri"/>
                <a:cs typeface="Calibri"/>
              </a:rPr>
              <a:t>data</a:t>
            </a:r>
            <a:r>
              <a:rPr sz="1800" spc="25" dirty="0">
                <a:latin typeface="Calibri"/>
                <a:cs typeface="Calibri"/>
              </a:rPr>
              <a:t> </a:t>
            </a:r>
            <a:r>
              <a:rPr sz="1800" spc="-5" dirty="0">
                <a:latin typeface="Calibri"/>
                <a:cs typeface="Calibri"/>
              </a:rPr>
              <a:t>is</a:t>
            </a:r>
            <a:r>
              <a:rPr sz="1800" spc="-10" dirty="0">
                <a:latin typeface="Calibri"/>
                <a:cs typeface="Calibri"/>
              </a:rPr>
              <a:t> being</a:t>
            </a:r>
            <a:r>
              <a:rPr sz="1800" spc="65" dirty="0">
                <a:latin typeface="Calibri"/>
                <a:cs typeface="Calibri"/>
              </a:rPr>
              <a:t> </a:t>
            </a:r>
            <a:r>
              <a:rPr sz="1800" spc="-20" dirty="0">
                <a:latin typeface="Calibri"/>
                <a:cs typeface="Calibri"/>
              </a:rPr>
              <a:t>stored</a:t>
            </a:r>
            <a:r>
              <a:rPr sz="1800" spc="2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a </a:t>
            </a:r>
            <a:r>
              <a:rPr sz="1800" spc="-10" dirty="0">
                <a:latin typeface="Calibri"/>
                <a:cs typeface="Calibri"/>
              </a:rPr>
              <a:t>computer</a:t>
            </a:r>
            <a:r>
              <a:rPr sz="1800" spc="50" dirty="0">
                <a:latin typeface="Calibri"/>
                <a:cs typeface="Calibri"/>
              </a:rPr>
              <a:t> </a:t>
            </a:r>
            <a:r>
              <a:rPr sz="1800" spc="-20" dirty="0">
                <a:latin typeface="Calibri"/>
                <a:cs typeface="Calibri"/>
              </a:rPr>
              <a:t>system.</a:t>
            </a:r>
            <a:endParaRPr sz="1800">
              <a:latin typeface="Calibri"/>
              <a:cs typeface="Calibri"/>
            </a:endParaRPr>
          </a:p>
          <a:p>
            <a:pPr>
              <a:lnSpc>
                <a:spcPct val="100000"/>
              </a:lnSpc>
              <a:spcBef>
                <a:spcPts val="45"/>
              </a:spcBef>
            </a:pPr>
            <a:endParaRPr sz="1550">
              <a:latin typeface="Calibri"/>
              <a:cs typeface="Calibri"/>
            </a:endParaRPr>
          </a:p>
          <a:p>
            <a:pPr marL="155575">
              <a:lnSpc>
                <a:spcPct val="100000"/>
              </a:lnSpc>
            </a:pPr>
            <a:r>
              <a:rPr sz="1800" spc="-5" dirty="0">
                <a:latin typeface="Calibri"/>
                <a:cs typeface="Calibri"/>
              </a:rPr>
              <a:t>Machine</a:t>
            </a:r>
            <a:r>
              <a:rPr sz="1800" spc="65" dirty="0">
                <a:latin typeface="Calibri"/>
                <a:cs typeface="Calibri"/>
              </a:rPr>
              <a:t> </a:t>
            </a:r>
            <a:r>
              <a:rPr sz="1800" spc="-10" dirty="0">
                <a:latin typeface="Calibri"/>
                <a:cs typeface="Calibri"/>
              </a:rPr>
              <a:t>understands</a:t>
            </a:r>
            <a:r>
              <a:rPr sz="1800" spc="45" dirty="0">
                <a:latin typeface="Calibri"/>
                <a:cs typeface="Calibri"/>
              </a:rPr>
              <a:t> </a:t>
            </a:r>
            <a:r>
              <a:rPr sz="1800" dirty="0">
                <a:latin typeface="Calibri"/>
                <a:cs typeface="Calibri"/>
              </a:rPr>
              <a:t>only</a:t>
            </a:r>
            <a:r>
              <a:rPr sz="1800" spc="55" dirty="0">
                <a:latin typeface="Calibri"/>
                <a:cs typeface="Calibri"/>
              </a:rPr>
              <a:t> </a:t>
            </a:r>
            <a:r>
              <a:rPr sz="1800" dirty="0">
                <a:latin typeface="Calibri"/>
                <a:cs typeface="Calibri"/>
              </a:rPr>
              <a:t>binary</a:t>
            </a:r>
            <a:r>
              <a:rPr sz="1800" spc="55" dirty="0">
                <a:latin typeface="Calibri"/>
                <a:cs typeface="Calibri"/>
              </a:rPr>
              <a:t> </a:t>
            </a:r>
            <a:r>
              <a:rPr sz="1800" spc="-5" dirty="0">
                <a:latin typeface="Calibri"/>
                <a:cs typeface="Calibri"/>
              </a:rPr>
              <a:t>language</a:t>
            </a:r>
            <a:r>
              <a:rPr sz="1800" spc="70" dirty="0">
                <a:latin typeface="Calibri"/>
                <a:cs typeface="Calibri"/>
              </a:rPr>
              <a:t> </a:t>
            </a:r>
            <a:r>
              <a:rPr sz="1800" spc="-10" dirty="0">
                <a:latin typeface="Calibri"/>
                <a:cs typeface="Calibri"/>
              </a:rPr>
              <a:t>that</a:t>
            </a:r>
            <a:r>
              <a:rPr sz="1800" spc="70" dirty="0">
                <a:latin typeface="Calibri"/>
                <a:cs typeface="Calibri"/>
              </a:rPr>
              <a:t> </a:t>
            </a:r>
            <a:r>
              <a:rPr sz="1800" spc="-5" dirty="0">
                <a:latin typeface="Calibri"/>
                <a:cs typeface="Calibri"/>
              </a:rPr>
              <a:t>is</a:t>
            </a:r>
            <a:r>
              <a:rPr sz="1800" spc="60" dirty="0">
                <a:latin typeface="Calibri"/>
                <a:cs typeface="Calibri"/>
              </a:rPr>
              <a:t> </a:t>
            </a:r>
            <a:r>
              <a:rPr sz="1800" dirty="0">
                <a:latin typeface="Calibri"/>
                <a:cs typeface="Calibri"/>
              </a:rPr>
              <a:t>0</a:t>
            </a:r>
            <a:r>
              <a:rPr sz="1800" spc="45" dirty="0">
                <a:latin typeface="Calibri"/>
                <a:cs typeface="Calibri"/>
              </a:rPr>
              <a:t> </a:t>
            </a:r>
            <a:r>
              <a:rPr sz="1800" dirty="0">
                <a:latin typeface="Calibri"/>
                <a:cs typeface="Calibri"/>
              </a:rPr>
              <a:t>or</a:t>
            </a:r>
            <a:r>
              <a:rPr sz="1800" spc="45" dirty="0">
                <a:latin typeface="Calibri"/>
                <a:cs typeface="Calibri"/>
              </a:rPr>
              <a:t> </a:t>
            </a:r>
            <a:r>
              <a:rPr sz="1800" spc="-5" dirty="0">
                <a:latin typeface="Calibri"/>
                <a:cs typeface="Calibri"/>
              </a:rPr>
              <a:t>1.</a:t>
            </a:r>
            <a:r>
              <a:rPr sz="1800" spc="70" dirty="0">
                <a:latin typeface="Calibri"/>
                <a:cs typeface="Calibri"/>
              </a:rPr>
              <a:t> </a:t>
            </a:r>
            <a:r>
              <a:rPr sz="1800" spc="-5" dirty="0">
                <a:latin typeface="Calibri"/>
                <a:cs typeface="Calibri"/>
              </a:rPr>
              <a:t>Computer</a:t>
            </a:r>
            <a:r>
              <a:rPr sz="1800" spc="45" dirty="0">
                <a:latin typeface="Calibri"/>
                <a:cs typeface="Calibri"/>
              </a:rPr>
              <a:t> </a:t>
            </a:r>
            <a:r>
              <a:rPr sz="1800" spc="-10" dirty="0">
                <a:latin typeface="Calibri"/>
                <a:cs typeface="Calibri"/>
              </a:rPr>
              <a:t>converts</a:t>
            </a:r>
            <a:r>
              <a:rPr sz="1800" spc="45" dirty="0">
                <a:latin typeface="Calibri"/>
                <a:cs typeface="Calibri"/>
              </a:rPr>
              <a:t> </a:t>
            </a:r>
            <a:r>
              <a:rPr sz="1800" spc="-5" dirty="0">
                <a:latin typeface="Calibri"/>
                <a:cs typeface="Calibri"/>
              </a:rPr>
              <a:t>every</a:t>
            </a:r>
            <a:endParaRPr sz="1800">
              <a:latin typeface="Calibri"/>
              <a:cs typeface="Calibri"/>
            </a:endParaRPr>
          </a:p>
          <a:p>
            <a:pPr marL="155575">
              <a:lnSpc>
                <a:spcPct val="100000"/>
              </a:lnSpc>
              <a:spcBef>
                <a:spcPts val="5"/>
              </a:spcBef>
            </a:pPr>
            <a:r>
              <a:rPr sz="1800" spc="-20" dirty="0">
                <a:latin typeface="Calibri"/>
                <a:cs typeface="Calibri"/>
              </a:rPr>
              <a:t>data</a:t>
            </a:r>
            <a:r>
              <a:rPr sz="1800" spc="25"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binary</a:t>
            </a:r>
            <a:r>
              <a:rPr sz="1800" spc="55" dirty="0">
                <a:latin typeface="Calibri"/>
                <a:cs typeface="Calibri"/>
              </a:rPr>
              <a:t> </a:t>
            </a:r>
            <a:r>
              <a:rPr sz="1800" spc="-10" dirty="0">
                <a:latin typeface="Calibri"/>
                <a:cs typeface="Calibri"/>
              </a:rPr>
              <a:t>language</a:t>
            </a:r>
            <a:r>
              <a:rPr sz="1800" spc="70" dirty="0">
                <a:latin typeface="Calibri"/>
                <a:cs typeface="Calibri"/>
              </a:rPr>
              <a:t> </a:t>
            </a:r>
            <a:r>
              <a:rPr sz="1800" spc="-20" dirty="0">
                <a:latin typeface="Calibri"/>
                <a:cs typeface="Calibri"/>
              </a:rPr>
              <a:t>first</a:t>
            </a:r>
            <a:r>
              <a:rPr sz="1800" dirty="0">
                <a:latin typeface="Calibri"/>
                <a:cs typeface="Calibri"/>
              </a:rPr>
              <a:t> </a:t>
            </a:r>
            <a:r>
              <a:rPr sz="1800" spc="-5" dirty="0">
                <a:latin typeface="Calibri"/>
                <a:cs typeface="Calibri"/>
              </a:rPr>
              <a:t>and</a:t>
            </a:r>
            <a:r>
              <a:rPr sz="1800" spc="40" dirty="0">
                <a:latin typeface="Calibri"/>
                <a:cs typeface="Calibri"/>
              </a:rPr>
              <a:t> </a:t>
            </a:r>
            <a:r>
              <a:rPr sz="1800" spc="-10" dirty="0">
                <a:latin typeface="Calibri"/>
                <a:cs typeface="Calibri"/>
              </a:rPr>
              <a:t>then</a:t>
            </a:r>
            <a:r>
              <a:rPr sz="1800" spc="40" dirty="0">
                <a:latin typeface="Calibri"/>
                <a:cs typeface="Calibri"/>
              </a:rPr>
              <a:t> </a:t>
            </a:r>
            <a:r>
              <a:rPr sz="1800" spc="-20" dirty="0">
                <a:latin typeface="Calibri"/>
                <a:cs typeface="Calibri"/>
              </a:rPr>
              <a:t>stores</a:t>
            </a:r>
            <a:r>
              <a:rPr sz="1800" spc="20" dirty="0">
                <a:latin typeface="Calibri"/>
                <a:cs typeface="Calibri"/>
              </a:rPr>
              <a:t> </a:t>
            </a:r>
            <a:r>
              <a:rPr sz="1800" spc="-5" dirty="0">
                <a:latin typeface="Calibri"/>
                <a:cs typeface="Calibri"/>
              </a:rPr>
              <a:t>it</a:t>
            </a:r>
            <a:r>
              <a:rPr sz="1800" dirty="0">
                <a:latin typeface="Calibri"/>
                <a:cs typeface="Calibri"/>
              </a:rPr>
              <a:t> </a:t>
            </a:r>
            <a:r>
              <a:rPr sz="1800" spc="-20" dirty="0">
                <a:latin typeface="Calibri"/>
                <a:cs typeface="Calibri"/>
              </a:rPr>
              <a:t>into</a:t>
            </a:r>
            <a:r>
              <a:rPr sz="1800" spc="35"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memory.</a:t>
            </a:r>
            <a:endParaRPr sz="1800">
              <a:latin typeface="Calibri"/>
              <a:cs typeface="Calibri"/>
            </a:endParaRPr>
          </a:p>
          <a:p>
            <a:pPr marL="155575">
              <a:lnSpc>
                <a:spcPct val="100000"/>
              </a:lnSpc>
            </a:pPr>
            <a:r>
              <a:rPr sz="1800" spc="-10" dirty="0">
                <a:latin typeface="Calibri"/>
                <a:cs typeface="Calibri"/>
              </a:rPr>
              <a:t>That</a:t>
            </a:r>
            <a:r>
              <a:rPr sz="1800" spc="260" dirty="0">
                <a:latin typeface="Calibri"/>
                <a:cs typeface="Calibri"/>
              </a:rPr>
              <a:t> </a:t>
            </a:r>
            <a:r>
              <a:rPr sz="1800" dirty="0">
                <a:latin typeface="Calibri"/>
                <a:cs typeface="Calibri"/>
              </a:rPr>
              <a:t>means</a:t>
            </a:r>
            <a:r>
              <a:rPr sz="1800" spc="260" dirty="0">
                <a:latin typeface="Calibri"/>
                <a:cs typeface="Calibri"/>
              </a:rPr>
              <a:t> </a:t>
            </a:r>
            <a:r>
              <a:rPr sz="1800" spc="-5" dirty="0">
                <a:latin typeface="Calibri"/>
                <a:cs typeface="Calibri"/>
              </a:rPr>
              <a:t>if</a:t>
            </a:r>
            <a:r>
              <a:rPr sz="1800" spc="265" dirty="0">
                <a:latin typeface="Calibri"/>
                <a:cs typeface="Calibri"/>
              </a:rPr>
              <a:t> </a:t>
            </a:r>
            <a:r>
              <a:rPr sz="1800" spc="-10" dirty="0">
                <a:latin typeface="Calibri"/>
                <a:cs typeface="Calibri"/>
              </a:rPr>
              <a:t>we</a:t>
            </a:r>
            <a:r>
              <a:rPr sz="1800" spc="280" dirty="0">
                <a:latin typeface="Calibri"/>
                <a:cs typeface="Calibri"/>
              </a:rPr>
              <a:t> </a:t>
            </a:r>
            <a:r>
              <a:rPr sz="1800" spc="-15" dirty="0">
                <a:latin typeface="Calibri"/>
                <a:cs typeface="Calibri"/>
              </a:rPr>
              <a:t>have</a:t>
            </a:r>
            <a:r>
              <a:rPr sz="1800" spc="254" dirty="0">
                <a:latin typeface="Calibri"/>
                <a:cs typeface="Calibri"/>
              </a:rPr>
              <a:t> </a:t>
            </a:r>
            <a:r>
              <a:rPr sz="1800" dirty="0">
                <a:latin typeface="Calibri"/>
                <a:cs typeface="Calibri"/>
              </a:rPr>
              <a:t>a</a:t>
            </a:r>
            <a:r>
              <a:rPr sz="1800" spc="290" dirty="0">
                <a:latin typeface="Calibri"/>
                <a:cs typeface="Calibri"/>
              </a:rPr>
              <a:t> </a:t>
            </a:r>
            <a:r>
              <a:rPr sz="1800" spc="-15" dirty="0">
                <a:latin typeface="Calibri"/>
                <a:cs typeface="Calibri"/>
              </a:rPr>
              <a:t>program</a:t>
            </a:r>
            <a:r>
              <a:rPr sz="1800" spc="270" dirty="0">
                <a:latin typeface="Calibri"/>
                <a:cs typeface="Calibri"/>
              </a:rPr>
              <a:t> </a:t>
            </a:r>
            <a:r>
              <a:rPr sz="1800" spc="-5" dirty="0">
                <a:latin typeface="Calibri"/>
                <a:cs typeface="Calibri"/>
              </a:rPr>
              <a:t>line</a:t>
            </a:r>
            <a:r>
              <a:rPr sz="1800" spc="280" dirty="0">
                <a:latin typeface="Calibri"/>
                <a:cs typeface="Calibri"/>
              </a:rPr>
              <a:t> </a:t>
            </a:r>
            <a:r>
              <a:rPr sz="1800" spc="-10" dirty="0">
                <a:latin typeface="Calibri"/>
                <a:cs typeface="Calibri"/>
              </a:rPr>
              <a:t>written</a:t>
            </a:r>
            <a:r>
              <a:rPr sz="1800" spc="260" dirty="0">
                <a:latin typeface="Calibri"/>
                <a:cs typeface="Calibri"/>
              </a:rPr>
              <a:t> </a:t>
            </a:r>
            <a:r>
              <a:rPr sz="1800" dirty="0">
                <a:latin typeface="Calibri"/>
                <a:cs typeface="Calibri"/>
              </a:rPr>
              <a:t>as</a:t>
            </a:r>
            <a:r>
              <a:rPr sz="1800" spc="254" dirty="0">
                <a:latin typeface="Calibri"/>
                <a:cs typeface="Calibri"/>
              </a:rPr>
              <a:t> </a:t>
            </a:r>
            <a:r>
              <a:rPr sz="1800" b="1" spc="-10" dirty="0">
                <a:latin typeface="Calibri"/>
                <a:cs typeface="Calibri"/>
              </a:rPr>
              <a:t>int</a:t>
            </a:r>
            <a:r>
              <a:rPr sz="1800" b="1" spc="270" dirty="0">
                <a:latin typeface="Calibri"/>
                <a:cs typeface="Calibri"/>
              </a:rPr>
              <a:t> </a:t>
            </a:r>
            <a:r>
              <a:rPr sz="1800" b="1" dirty="0">
                <a:latin typeface="Calibri"/>
                <a:cs typeface="Calibri"/>
              </a:rPr>
              <a:t>α</a:t>
            </a:r>
            <a:r>
              <a:rPr sz="1800" b="1" spc="275" dirty="0">
                <a:latin typeface="Calibri"/>
                <a:cs typeface="Calibri"/>
              </a:rPr>
              <a:t> </a:t>
            </a:r>
            <a:r>
              <a:rPr sz="1800" b="1" dirty="0">
                <a:latin typeface="Calibri"/>
                <a:cs typeface="Calibri"/>
              </a:rPr>
              <a:t>=</a:t>
            </a:r>
            <a:r>
              <a:rPr sz="1800" b="1" spc="254" dirty="0">
                <a:latin typeface="Calibri"/>
                <a:cs typeface="Calibri"/>
              </a:rPr>
              <a:t> </a:t>
            </a:r>
            <a:r>
              <a:rPr sz="1800" b="1" dirty="0">
                <a:latin typeface="Calibri"/>
                <a:cs typeface="Calibri"/>
              </a:rPr>
              <a:t>10</a:t>
            </a:r>
            <a:r>
              <a:rPr sz="1800" b="1" spc="260" dirty="0">
                <a:latin typeface="Calibri"/>
                <a:cs typeface="Calibri"/>
              </a:rPr>
              <a:t> </a:t>
            </a:r>
            <a:r>
              <a:rPr sz="1800" dirty="0">
                <a:latin typeface="Calibri"/>
                <a:cs typeface="Calibri"/>
              </a:rPr>
              <a:t>then</a:t>
            </a:r>
            <a:r>
              <a:rPr sz="1800" spc="260" dirty="0">
                <a:latin typeface="Calibri"/>
                <a:cs typeface="Calibri"/>
              </a:rPr>
              <a:t> </a:t>
            </a:r>
            <a:r>
              <a:rPr sz="1800" dirty="0">
                <a:latin typeface="Calibri"/>
                <a:cs typeface="Calibri"/>
              </a:rPr>
              <a:t>the</a:t>
            </a:r>
            <a:r>
              <a:rPr sz="1800" spc="285" dirty="0">
                <a:latin typeface="Calibri"/>
                <a:cs typeface="Calibri"/>
              </a:rPr>
              <a:t> </a:t>
            </a:r>
            <a:r>
              <a:rPr sz="1800" spc="-10" dirty="0">
                <a:latin typeface="Calibri"/>
                <a:cs typeface="Calibri"/>
              </a:rPr>
              <a:t>computer</a:t>
            </a:r>
            <a:endParaRPr sz="1800">
              <a:latin typeface="Calibri"/>
              <a:cs typeface="Calibri"/>
            </a:endParaRPr>
          </a:p>
          <a:p>
            <a:pPr marL="155575">
              <a:lnSpc>
                <a:spcPct val="100000"/>
              </a:lnSpc>
            </a:pPr>
            <a:r>
              <a:rPr sz="1800" spc="-15" dirty="0">
                <a:latin typeface="Calibri"/>
                <a:cs typeface="Calibri"/>
              </a:rPr>
              <a:t>converts</a:t>
            </a:r>
            <a:r>
              <a:rPr sz="1800" spc="20" dirty="0">
                <a:latin typeface="Calibri"/>
                <a:cs typeface="Calibri"/>
              </a:rPr>
              <a:t> </a:t>
            </a:r>
            <a:r>
              <a:rPr sz="1800" spc="-5" dirty="0">
                <a:latin typeface="Calibri"/>
                <a:cs typeface="Calibri"/>
              </a:rPr>
              <a:t>it</a:t>
            </a:r>
            <a:r>
              <a:rPr sz="1800" dirty="0">
                <a:latin typeface="Calibri"/>
                <a:cs typeface="Calibri"/>
              </a:rPr>
              <a:t> </a:t>
            </a:r>
            <a:r>
              <a:rPr sz="1800" spc="-20" dirty="0">
                <a:latin typeface="Calibri"/>
                <a:cs typeface="Calibri"/>
              </a:rPr>
              <a:t>into</a:t>
            </a:r>
            <a:r>
              <a:rPr sz="1800" spc="6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binary</a:t>
            </a:r>
            <a:r>
              <a:rPr sz="1800" spc="55" dirty="0">
                <a:latin typeface="Calibri"/>
                <a:cs typeface="Calibri"/>
              </a:rPr>
              <a:t> </a:t>
            </a:r>
            <a:r>
              <a:rPr sz="1800" spc="-10" dirty="0">
                <a:latin typeface="Calibri"/>
                <a:cs typeface="Calibri"/>
              </a:rPr>
              <a:t>language</a:t>
            </a:r>
            <a:r>
              <a:rPr sz="1800" spc="70" dirty="0">
                <a:latin typeface="Calibri"/>
                <a:cs typeface="Calibri"/>
              </a:rPr>
              <a:t> </a:t>
            </a:r>
            <a:r>
              <a:rPr sz="1800" spc="-5" dirty="0">
                <a:latin typeface="Calibri"/>
                <a:cs typeface="Calibri"/>
              </a:rPr>
              <a:t>and</a:t>
            </a:r>
            <a:r>
              <a:rPr sz="1800" spc="15" dirty="0">
                <a:latin typeface="Calibri"/>
                <a:cs typeface="Calibri"/>
              </a:rPr>
              <a:t> </a:t>
            </a:r>
            <a:r>
              <a:rPr sz="1800" spc="-10" dirty="0">
                <a:latin typeface="Calibri"/>
                <a:cs typeface="Calibri"/>
              </a:rPr>
              <a:t>then</a:t>
            </a:r>
            <a:r>
              <a:rPr sz="1800" spc="45" dirty="0">
                <a:latin typeface="Calibri"/>
                <a:cs typeface="Calibri"/>
              </a:rPr>
              <a:t> </a:t>
            </a:r>
            <a:r>
              <a:rPr sz="1800" spc="-20" dirty="0">
                <a:latin typeface="Calibri"/>
                <a:cs typeface="Calibri"/>
              </a:rPr>
              <a:t>store</a:t>
            </a:r>
            <a:r>
              <a:rPr sz="1800" spc="20" dirty="0">
                <a:latin typeface="Calibri"/>
                <a:cs typeface="Calibri"/>
              </a:rPr>
              <a:t> </a:t>
            </a:r>
            <a:r>
              <a:rPr sz="1800" spc="-5" dirty="0">
                <a:latin typeface="Calibri"/>
                <a:cs typeface="Calibri"/>
              </a:rPr>
              <a:t>it</a:t>
            </a:r>
            <a:r>
              <a:rPr sz="1800" dirty="0">
                <a:latin typeface="Calibri"/>
                <a:cs typeface="Calibri"/>
              </a:rPr>
              <a:t> </a:t>
            </a:r>
            <a:r>
              <a:rPr sz="1800" spc="-20" dirty="0">
                <a:latin typeface="Calibri"/>
                <a:cs typeface="Calibri"/>
              </a:rPr>
              <a:t>into</a:t>
            </a:r>
            <a:r>
              <a:rPr sz="1800" spc="40" dirty="0">
                <a:latin typeface="Calibri"/>
                <a:cs typeface="Calibri"/>
              </a:rPr>
              <a:t> </a:t>
            </a:r>
            <a:r>
              <a:rPr sz="1800" spc="-5" dirty="0">
                <a:latin typeface="Calibri"/>
                <a:cs typeface="Calibri"/>
              </a:rPr>
              <a:t>the</a:t>
            </a:r>
            <a:r>
              <a:rPr sz="1800" spc="45" dirty="0">
                <a:latin typeface="Calibri"/>
                <a:cs typeface="Calibri"/>
              </a:rPr>
              <a:t> </a:t>
            </a:r>
            <a:r>
              <a:rPr sz="1800" dirty="0">
                <a:latin typeface="Calibri"/>
                <a:cs typeface="Calibri"/>
              </a:rPr>
              <a:t>memory </a:t>
            </a:r>
            <a:r>
              <a:rPr sz="1800" spc="-10" dirty="0">
                <a:latin typeface="Calibri"/>
                <a:cs typeface="Calibri"/>
              </a:rPr>
              <a:t>blocks.</a:t>
            </a:r>
            <a:endParaRPr sz="1800">
              <a:latin typeface="Calibri"/>
              <a:cs typeface="Calibri"/>
            </a:endParaRPr>
          </a:p>
          <a:p>
            <a:pPr marL="155575">
              <a:lnSpc>
                <a:spcPct val="100000"/>
              </a:lnSpc>
            </a:pPr>
            <a:r>
              <a:rPr sz="1800" spc="-5" dirty="0">
                <a:latin typeface="Calibri"/>
                <a:cs typeface="Calibri"/>
              </a:rPr>
              <a:t>The</a:t>
            </a:r>
            <a:r>
              <a:rPr sz="1800" spc="15" dirty="0">
                <a:latin typeface="Calibri"/>
                <a:cs typeface="Calibri"/>
              </a:rPr>
              <a:t> </a:t>
            </a:r>
            <a:r>
              <a:rPr sz="1800" spc="-15" dirty="0">
                <a:latin typeface="Calibri"/>
                <a:cs typeface="Calibri"/>
              </a:rPr>
              <a:t>representation</a:t>
            </a:r>
            <a:r>
              <a:rPr sz="1800" spc="85" dirty="0">
                <a:latin typeface="Calibri"/>
                <a:cs typeface="Calibri"/>
              </a:rPr>
              <a:t> </a:t>
            </a:r>
            <a:r>
              <a:rPr sz="1800" spc="5" dirty="0">
                <a:latin typeface="Calibri"/>
                <a:cs typeface="Calibri"/>
              </a:rPr>
              <a:t>of</a:t>
            </a:r>
            <a:r>
              <a:rPr sz="1800" spc="-5" dirty="0">
                <a:latin typeface="Calibri"/>
                <a:cs typeface="Calibri"/>
              </a:rPr>
              <a:t> </a:t>
            </a:r>
            <a:r>
              <a:rPr sz="1800" b="1" spc="-15" dirty="0">
                <a:latin typeface="Calibri"/>
                <a:cs typeface="Calibri"/>
              </a:rPr>
              <a:t>int</a:t>
            </a:r>
            <a:r>
              <a:rPr sz="1800" b="1" spc="-5" dirty="0">
                <a:latin typeface="Calibri"/>
                <a:cs typeface="Calibri"/>
              </a:rPr>
              <a:t> </a:t>
            </a:r>
            <a:r>
              <a:rPr sz="1800" b="1" dirty="0">
                <a:latin typeface="Calibri"/>
                <a:cs typeface="Calibri"/>
              </a:rPr>
              <a:t>i</a:t>
            </a:r>
            <a:r>
              <a:rPr sz="1800" b="1" spc="10" dirty="0">
                <a:latin typeface="Calibri"/>
                <a:cs typeface="Calibri"/>
              </a:rPr>
              <a:t> </a:t>
            </a:r>
            <a:r>
              <a:rPr sz="1800" b="1" dirty="0">
                <a:latin typeface="Calibri"/>
                <a:cs typeface="Calibri"/>
              </a:rPr>
              <a:t>=</a:t>
            </a:r>
            <a:r>
              <a:rPr sz="1800" b="1" spc="10" dirty="0">
                <a:latin typeface="Calibri"/>
                <a:cs typeface="Calibri"/>
              </a:rPr>
              <a:t> </a:t>
            </a:r>
            <a:r>
              <a:rPr sz="1800" b="1" spc="-5" dirty="0">
                <a:latin typeface="Calibri"/>
                <a:cs typeface="Calibri"/>
              </a:rPr>
              <a:t>10 </a:t>
            </a:r>
            <a:r>
              <a:rPr sz="1800" spc="-5" dirty="0">
                <a:latin typeface="Calibri"/>
                <a:cs typeface="Calibri"/>
              </a:rPr>
              <a:t>is shown</a:t>
            </a:r>
            <a:r>
              <a:rPr sz="1800" spc="10" dirty="0">
                <a:latin typeface="Calibri"/>
                <a:cs typeface="Calibri"/>
              </a:rPr>
              <a:t> </a:t>
            </a:r>
            <a:r>
              <a:rPr sz="1800" spc="-25" dirty="0">
                <a:latin typeface="Calibri"/>
                <a:cs typeface="Calibri"/>
              </a:rPr>
              <a:t>below.</a:t>
            </a:r>
            <a:endParaRPr sz="1800">
              <a:latin typeface="Calibri"/>
              <a:cs typeface="Calibri"/>
            </a:endParaRPr>
          </a:p>
        </p:txBody>
      </p:sp>
      <p:pic>
        <p:nvPicPr>
          <p:cNvPr id="3" name="object 3"/>
          <p:cNvPicPr/>
          <p:nvPr/>
        </p:nvPicPr>
        <p:blipFill>
          <a:blip r:embed="rId2" cstate="print"/>
          <a:stretch>
            <a:fillRect/>
          </a:stretch>
        </p:blipFill>
        <p:spPr>
          <a:xfrm>
            <a:off x="2956571" y="4669557"/>
            <a:ext cx="3382467" cy="1908026"/>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8916" y="375284"/>
            <a:ext cx="7914640" cy="509143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The binary </a:t>
            </a:r>
            <a:r>
              <a:rPr sz="1800" spc="-10" dirty="0">
                <a:latin typeface="Calibri"/>
                <a:cs typeface="Calibri"/>
              </a:rPr>
              <a:t>representation </a:t>
            </a:r>
            <a:r>
              <a:rPr sz="1800" spc="5" dirty="0">
                <a:latin typeface="Calibri"/>
                <a:cs typeface="Calibri"/>
              </a:rPr>
              <a:t>of </a:t>
            </a:r>
            <a:r>
              <a:rPr sz="1800" dirty="0">
                <a:latin typeface="Calibri"/>
                <a:cs typeface="Calibri"/>
              </a:rPr>
              <a:t>10 </a:t>
            </a:r>
            <a:r>
              <a:rPr sz="1800" spc="-5" dirty="0">
                <a:latin typeface="Calibri"/>
                <a:cs typeface="Calibri"/>
              </a:rPr>
              <a:t>is 1010. </a:t>
            </a:r>
            <a:r>
              <a:rPr sz="1800" spc="-10" dirty="0">
                <a:latin typeface="Calibri"/>
                <a:cs typeface="Calibri"/>
              </a:rPr>
              <a:t>Here, we are </a:t>
            </a:r>
            <a:r>
              <a:rPr sz="1800" spc="-5" dirty="0">
                <a:latin typeface="Calibri"/>
                <a:cs typeface="Calibri"/>
              </a:rPr>
              <a:t>considering 32 </a:t>
            </a:r>
            <a:r>
              <a:rPr sz="1800" dirty="0">
                <a:latin typeface="Calibri"/>
                <a:cs typeface="Calibri"/>
              </a:rPr>
              <a:t>bit </a:t>
            </a:r>
            <a:r>
              <a:rPr sz="1800" spc="-20" dirty="0">
                <a:latin typeface="Calibri"/>
                <a:cs typeface="Calibri"/>
              </a:rPr>
              <a:t>system </a:t>
            </a:r>
            <a:r>
              <a:rPr sz="1800" spc="-15" dirty="0">
                <a:latin typeface="Calibri"/>
                <a:cs typeface="Calibri"/>
              </a:rPr>
              <a:t> therefore, </a:t>
            </a:r>
            <a:r>
              <a:rPr sz="1800" dirty="0">
                <a:latin typeface="Calibri"/>
                <a:cs typeface="Calibri"/>
              </a:rPr>
              <a:t>the </a:t>
            </a:r>
            <a:r>
              <a:rPr sz="1800" spc="-10" dirty="0">
                <a:latin typeface="Calibri"/>
                <a:cs typeface="Calibri"/>
              </a:rPr>
              <a:t>size </a:t>
            </a:r>
            <a:r>
              <a:rPr sz="1800" dirty="0">
                <a:latin typeface="Calibri"/>
                <a:cs typeface="Calibri"/>
              </a:rPr>
              <a:t>of </a:t>
            </a:r>
            <a:r>
              <a:rPr sz="1800" spc="-15" dirty="0">
                <a:latin typeface="Calibri"/>
                <a:cs typeface="Calibri"/>
              </a:rPr>
              <a:t>int </a:t>
            </a:r>
            <a:r>
              <a:rPr sz="1800" spc="-5" dirty="0">
                <a:latin typeface="Calibri"/>
                <a:cs typeface="Calibri"/>
              </a:rPr>
              <a:t>is </a:t>
            </a:r>
            <a:r>
              <a:rPr sz="1800" dirty="0">
                <a:latin typeface="Calibri"/>
                <a:cs typeface="Calibri"/>
              </a:rPr>
              <a:t>2 bytes </a:t>
            </a:r>
            <a:r>
              <a:rPr sz="1800" spc="-5" dirty="0">
                <a:latin typeface="Calibri"/>
                <a:cs typeface="Calibri"/>
              </a:rPr>
              <a:t>i.e. 16 </a:t>
            </a:r>
            <a:r>
              <a:rPr sz="1800" spc="-10" dirty="0">
                <a:latin typeface="Calibri"/>
                <a:cs typeface="Calibri"/>
              </a:rPr>
              <a:t>bit. </a:t>
            </a:r>
            <a:r>
              <a:rPr sz="1800" dirty="0">
                <a:latin typeface="Calibri"/>
                <a:cs typeface="Calibri"/>
              </a:rPr>
              <a:t>1 memory block </a:t>
            </a:r>
            <a:r>
              <a:rPr sz="1800" spc="-20" dirty="0">
                <a:latin typeface="Calibri"/>
                <a:cs typeface="Calibri"/>
              </a:rPr>
              <a:t>stores </a:t>
            </a:r>
            <a:r>
              <a:rPr sz="1800" dirty="0">
                <a:latin typeface="Calibri"/>
                <a:cs typeface="Calibri"/>
              </a:rPr>
              <a:t>1 </a:t>
            </a:r>
            <a:r>
              <a:rPr sz="1800" spc="-10" dirty="0">
                <a:latin typeface="Calibri"/>
                <a:cs typeface="Calibri"/>
              </a:rPr>
              <a:t>bit. </a:t>
            </a:r>
            <a:r>
              <a:rPr sz="1800" dirty="0">
                <a:latin typeface="Calibri"/>
                <a:cs typeface="Calibri"/>
              </a:rPr>
              <a:t>If </a:t>
            </a:r>
            <a:r>
              <a:rPr sz="1800" spc="-10" dirty="0">
                <a:latin typeface="Calibri"/>
                <a:cs typeface="Calibri"/>
              </a:rPr>
              <a:t>we are </a:t>
            </a:r>
            <a:r>
              <a:rPr sz="1800" spc="-5" dirty="0">
                <a:latin typeface="Calibri"/>
                <a:cs typeface="Calibri"/>
              </a:rPr>
              <a:t> using </a:t>
            </a:r>
            <a:r>
              <a:rPr sz="1800" dirty="0">
                <a:latin typeface="Calibri"/>
                <a:cs typeface="Calibri"/>
              </a:rPr>
              <a:t>signed </a:t>
            </a:r>
            <a:r>
              <a:rPr sz="1800" spc="-10" dirty="0">
                <a:latin typeface="Calibri"/>
                <a:cs typeface="Calibri"/>
              </a:rPr>
              <a:t>integer </a:t>
            </a:r>
            <a:r>
              <a:rPr sz="1800" spc="5" dirty="0">
                <a:latin typeface="Calibri"/>
                <a:cs typeface="Calibri"/>
              </a:rPr>
              <a:t>then the </a:t>
            </a:r>
            <a:r>
              <a:rPr sz="1800" spc="-5" dirty="0">
                <a:latin typeface="Calibri"/>
                <a:cs typeface="Calibri"/>
              </a:rPr>
              <a:t>most </a:t>
            </a:r>
            <a:r>
              <a:rPr sz="1800" spc="-10" dirty="0">
                <a:latin typeface="Calibri"/>
                <a:cs typeface="Calibri"/>
              </a:rPr>
              <a:t>significant </a:t>
            </a:r>
            <a:r>
              <a:rPr sz="1800" spc="-5" dirty="0">
                <a:latin typeface="Calibri"/>
                <a:cs typeface="Calibri"/>
              </a:rPr>
              <a:t>bit in </a:t>
            </a:r>
            <a:r>
              <a:rPr sz="1800" spc="5" dirty="0">
                <a:latin typeface="Calibri"/>
                <a:cs typeface="Calibri"/>
              </a:rPr>
              <a:t>the </a:t>
            </a:r>
            <a:r>
              <a:rPr sz="1800" dirty="0">
                <a:latin typeface="Calibri"/>
                <a:cs typeface="Calibri"/>
              </a:rPr>
              <a:t>memory </a:t>
            </a:r>
            <a:r>
              <a:rPr sz="1800" spc="-15" dirty="0">
                <a:latin typeface="Calibri"/>
                <a:cs typeface="Calibri"/>
              </a:rPr>
              <a:t>array </a:t>
            </a:r>
            <a:r>
              <a:rPr sz="1800" spc="-5" dirty="0">
                <a:latin typeface="Calibri"/>
                <a:cs typeface="Calibri"/>
              </a:rPr>
              <a:t>is </a:t>
            </a:r>
            <a:r>
              <a:rPr sz="1800" spc="-15" dirty="0">
                <a:latin typeface="Calibri"/>
                <a:cs typeface="Calibri"/>
              </a:rPr>
              <a:t>always </a:t>
            </a:r>
            <a:r>
              <a:rPr sz="1800" dirty="0">
                <a:latin typeface="Calibri"/>
                <a:cs typeface="Calibri"/>
              </a:rPr>
              <a:t>a </a:t>
            </a:r>
            <a:r>
              <a:rPr sz="1800" spc="5" dirty="0">
                <a:latin typeface="Calibri"/>
                <a:cs typeface="Calibri"/>
              </a:rPr>
              <a:t> </a:t>
            </a:r>
            <a:r>
              <a:rPr sz="1800" spc="-10" dirty="0">
                <a:latin typeface="Calibri"/>
                <a:cs typeface="Calibri"/>
              </a:rPr>
              <a:t>signed</a:t>
            </a:r>
            <a:r>
              <a:rPr sz="1800" spc="55" dirty="0">
                <a:latin typeface="Calibri"/>
                <a:cs typeface="Calibri"/>
              </a:rPr>
              <a:t> </a:t>
            </a:r>
            <a:r>
              <a:rPr sz="1800" spc="-5" dirty="0">
                <a:latin typeface="Calibri"/>
                <a:cs typeface="Calibri"/>
              </a:rPr>
              <a:t>bit.</a:t>
            </a:r>
            <a:endParaRPr sz="1800">
              <a:latin typeface="Calibri"/>
              <a:cs typeface="Calibri"/>
            </a:endParaRPr>
          </a:p>
          <a:p>
            <a:pPr marL="83820">
              <a:lnSpc>
                <a:spcPct val="100000"/>
              </a:lnSpc>
              <a:spcBef>
                <a:spcPts val="1485"/>
              </a:spcBef>
            </a:pPr>
            <a:r>
              <a:rPr sz="1800" spc="-5" dirty="0">
                <a:latin typeface="Calibri"/>
                <a:cs typeface="Calibri"/>
              </a:rPr>
              <a:t>Signed</a:t>
            </a:r>
            <a:r>
              <a:rPr sz="1800" spc="70" dirty="0">
                <a:latin typeface="Calibri"/>
                <a:cs typeface="Calibri"/>
              </a:rPr>
              <a:t> </a:t>
            </a:r>
            <a:r>
              <a:rPr sz="1800" spc="-5" dirty="0">
                <a:latin typeface="Calibri"/>
                <a:cs typeface="Calibri"/>
              </a:rPr>
              <a:t>bit</a:t>
            </a:r>
            <a:r>
              <a:rPr sz="1800" spc="65" dirty="0">
                <a:latin typeface="Calibri"/>
                <a:cs typeface="Calibri"/>
              </a:rPr>
              <a:t> </a:t>
            </a:r>
            <a:r>
              <a:rPr sz="1800" spc="-10" dirty="0">
                <a:latin typeface="Calibri"/>
                <a:cs typeface="Calibri"/>
              </a:rPr>
              <a:t>value</a:t>
            </a:r>
            <a:r>
              <a:rPr sz="1800" spc="75" dirty="0">
                <a:latin typeface="Calibri"/>
                <a:cs typeface="Calibri"/>
              </a:rPr>
              <a:t> </a:t>
            </a:r>
            <a:r>
              <a:rPr sz="1800" dirty="0">
                <a:latin typeface="Calibri"/>
                <a:cs typeface="Calibri"/>
              </a:rPr>
              <a:t>0</a:t>
            </a:r>
            <a:r>
              <a:rPr sz="1800" spc="75" dirty="0">
                <a:latin typeface="Calibri"/>
                <a:cs typeface="Calibri"/>
              </a:rPr>
              <a:t> </a:t>
            </a:r>
            <a:r>
              <a:rPr sz="1800" spc="-10" dirty="0">
                <a:latin typeface="Calibri"/>
                <a:cs typeface="Calibri"/>
              </a:rPr>
              <a:t>represents</a:t>
            </a:r>
            <a:r>
              <a:rPr sz="1800" spc="75" dirty="0">
                <a:latin typeface="Calibri"/>
                <a:cs typeface="Calibri"/>
              </a:rPr>
              <a:t> </a:t>
            </a:r>
            <a:r>
              <a:rPr sz="1800" spc="-10" dirty="0">
                <a:latin typeface="Calibri"/>
                <a:cs typeface="Calibri"/>
              </a:rPr>
              <a:t>positive</a:t>
            </a:r>
            <a:r>
              <a:rPr sz="1800" spc="75" dirty="0">
                <a:latin typeface="Calibri"/>
                <a:cs typeface="Calibri"/>
              </a:rPr>
              <a:t> </a:t>
            </a:r>
            <a:r>
              <a:rPr sz="1800" spc="-10" dirty="0">
                <a:latin typeface="Calibri"/>
                <a:cs typeface="Calibri"/>
              </a:rPr>
              <a:t>integer</a:t>
            </a:r>
            <a:r>
              <a:rPr sz="1800" spc="55" dirty="0">
                <a:latin typeface="Calibri"/>
                <a:cs typeface="Calibri"/>
              </a:rPr>
              <a:t> </a:t>
            </a:r>
            <a:r>
              <a:rPr sz="1800" dirty="0">
                <a:latin typeface="Calibri"/>
                <a:cs typeface="Calibri"/>
              </a:rPr>
              <a:t>while</a:t>
            </a:r>
            <a:r>
              <a:rPr sz="1800" spc="70" dirty="0">
                <a:latin typeface="Calibri"/>
                <a:cs typeface="Calibri"/>
              </a:rPr>
              <a:t> </a:t>
            </a:r>
            <a:r>
              <a:rPr sz="1800" dirty="0">
                <a:latin typeface="Calibri"/>
                <a:cs typeface="Calibri"/>
              </a:rPr>
              <a:t>1</a:t>
            </a:r>
            <a:r>
              <a:rPr sz="1800" spc="55" dirty="0">
                <a:latin typeface="Calibri"/>
                <a:cs typeface="Calibri"/>
              </a:rPr>
              <a:t> </a:t>
            </a:r>
            <a:r>
              <a:rPr sz="1800" spc="-10" dirty="0">
                <a:latin typeface="Calibri"/>
                <a:cs typeface="Calibri"/>
              </a:rPr>
              <a:t>represents</a:t>
            </a:r>
            <a:r>
              <a:rPr sz="1800" spc="75" dirty="0">
                <a:latin typeface="Calibri"/>
                <a:cs typeface="Calibri"/>
              </a:rPr>
              <a:t> </a:t>
            </a:r>
            <a:r>
              <a:rPr sz="1800" spc="-10" dirty="0">
                <a:latin typeface="Calibri"/>
                <a:cs typeface="Calibri"/>
              </a:rPr>
              <a:t>negative</a:t>
            </a:r>
            <a:r>
              <a:rPr sz="1800" spc="50" dirty="0">
                <a:latin typeface="Calibri"/>
                <a:cs typeface="Calibri"/>
              </a:rPr>
              <a:t> </a:t>
            </a:r>
            <a:r>
              <a:rPr sz="1800" spc="-30" dirty="0">
                <a:latin typeface="Calibri"/>
                <a:cs typeface="Calibri"/>
              </a:rPr>
              <a:t>integer.</a:t>
            </a:r>
            <a:endParaRPr sz="1800">
              <a:latin typeface="Calibri"/>
              <a:cs typeface="Calibri"/>
            </a:endParaRPr>
          </a:p>
          <a:p>
            <a:pPr marL="83820">
              <a:lnSpc>
                <a:spcPct val="100000"/>
              </a:lnSpc>
              <a:spcBef>
                <a:spcPts val="5"/>
              </a:spcBef>
            </a:pPr>
            <a:r>
              <a:rPr sz="1800" spc="-10" dirty="0">
                <a:latin typeface="Calibri"/>
                <a:cs typeface="Calibri"/>
              </a:rPr>
              <a:t>Here,</a:t>
            </a:r>
            <a:r>
              <a:rPr sz="1800" spc="80" dirty="0">
                <a:latin typeface="Calibri"/>
                <a:cs typeface="Calibri"/>
              </a:rPr>
              <a:t> </a:t>
            </a:r>
            <a:r>
              <a:rPr sz="1800" dirty="0">
                <a:latin typeface="Calibri"/>
                <a:cs typeface="Calibri"/>
              </a:rPr>
              <a:t>the</a:t>
            </a:r>
            <a:r>
              <a:rPr sz="1800" spc="65" dirty="0">
                <a:latin typeface="Calibri"/>
                <a:cs typeface="Calibri"/>
              </a:rPr>
              <a:t> </a:t>
            </a:r>
            <a:r>
              <a:rPr sz="1800" spc="-15" dirty="0">
                <a:latin typeface="Calibri"/>
                <a:cs typeface="Calibri"/>
              </a:rPr>
              <a:t>range</a:t>
            </a:r>
            <a:r>
              <a:rPr sz="1800" spc="65" dirty="0">
                <a:latin typeface="Calibri"/>
                <a:cs typeface="Calibri"/>
              </a:rPr>
              <a:t> </a:t>
            </a:r>
            <a:r>
              <a:rPr sz="1800" spc="5" dirty="0">
                <a:latin typeface="Calibri"/>
                <a:cs typeface="Calibri"/>
              </a:rPr>
              <a:t>of</a:t>
            </a:r>
            <a:r>
              <a:rPr sz="1800" spc="75" dirty="0">
                <a:latin typeface="Calibri"/>
                <a:cs typeface="Calibri"/>
              </a:rPr>
              <a:t> </a:t>
            </a:r>
            <a:r>
              <a:rPr sz="1800" spc="-10" dirty="0">
                <a:latin typeface="Calibri"/>
                <a:cs typeface="Calibri"/>
              </a:rPr>
              <a:t>values</a:t>
            </a:r>
            <a:r>
              <a:rPr sz="1800" spc="70" dirty="0">
                <a:latin typeface="Calibri"/>
                <a:cs typeface="Calibri"/>
              </a:rPr>
              <a:t> </a:t>
            </a:r>
            <a:r>
              <a:rPr sz="1800" spc="-5" dirty="0">
                <a:latin typeface="Calibri"/>
                <a:cs typeface="Calibri"/>
              </a:rPr>
              <a:t>that</a:t>
            </a:r>
            <a:r>
              <a:rPr sz="1800" spc="70" dirty="0">
                <a:latin typeface="Calibri"/>
                <a:cs typeface="Calibri"/>
              </a:rPr>
              <a:t> </a:t>
            </a:r>
            <a:r>
              <a:rPr sz="1800" dirty="0">
                <a:latin typeface="Calibri"/>
                <a:cs typeface="Calibri"/>
              </a:rPr>
              <a:t>can</a:t>
            </a:r>
            <a:r>
              <a:rPr sz="1800" spc="65" dirty="0">
                <a:latin typeface="Calibri"/>
                <a:cs typeface="Calibri"/>
              </a:rPr>
              <a:t> </a:t>
            </a:r>
            <a:r>
              <a:rPr sz="1800" spc="5" dirty="0">
                <a:latin typeface="Calibri"/>
                <a:cs typeface="Calibri"/>
              </a:rPr>
              <a:t>be</a:t>
            </a:r>
            <a:r>
              <a:rPr sz="1800" spc="65" dirty="0">
                <a:latin typeface="Calibri"/>
                <a:cs typeface="Calibri"/>
              </a:rPr>
              <a:t> </a:t>
            </a:r>
            <a:r>
              <a:rPr sz="1800" spc="-15" dirty="0">
                <a:latin typeface="Calibri"/>
                <a:cs typeface="Calibri"/>
              </a:rPr>
              <a:t>stored</a:t>
            </a:r>
            <a:r>
              <a:rPr sz="1800" spc="65" dirty="0">
                <a:latin typeface="Calibri"/>
                <a:cs typeface="Calibri"/>
              </a:rPr>
              <a:t> </a:t>
            </a:r>
            <a:r>
              <a:rPr sz="1800" dirty="0">
                <a:latin typeface="Calibri"/>
                <a:cs typeface="Calibri"/>
              </a:rPr>
              <a:t>using</a:t>
            </a:r>
            <a:r>
              <a:rPr sz="1800" spc="65" dirty="0">
                <a:latin typeface="Calibri"/>
                <a:cs typeface="Calibri"/>
              </a:rPr>
              <a:t> </a:t>
            </a:r>
            <a:r>
              <a:rPr sz="1800" dirty="0">
                <a:latin typeface="Calibri"/>
                <a:cs typeface="Calibri"/>
              </a:rPr>
              <a:t>the</a:t>
            </a:r>
            <a:r>
              <a:rPr sz="1800" spc="65" dirty="0">
                <a:latin typeface="Calibri"/>
                <a:cs typeface="Calibri"/>
              </a:rPr>
              <a:t> </a:t>
            </a:r>
            <a:r>
              <a:rPr sz="1800" dirty="0">
                <a:latin typeface="Calibri"/>
                <a:cs typeface="Calibri"/>
              </a:rPr>
              <a:t>memory</a:t>
            </a:r>
            <a:r>
              <a:rPr sz="1800" spc="60" dirty="0">
                <a:latin typeface="Calibri"/>
                <a:cs typeface="Calibri"/>
              </a:rPr>
              <a:t> </a:t>
            </a:r>
            <a:r>
              <a:rPr sz="1800" spc="-10" dirty="0">
                <a:latin typeface="Calibri"/>
                <a:cs typeface="Calibri"/>
              </a:rPr>
              <a:t>array</a:t>
            </a:r>
            <a:r>
              <a:rPr sz="1800" spc="65" dirty="0">
                <a:latin typeface="Calibri"/>
                <a:cs typeface="Calibri"/>
              </a:rPr>
              <a:t> </a:t>
            </a:r>
            <a:r>
              <a:rPr sz="1800" spc="-5" dirty="0">
                <a:latin typeface="Calibri"/>
                <a:cs typeface="Calibri"/>
              </a:rPr>
              <a:t>is</a:t>
            </a:r>
            <a:r>
              <a:rPr sz="1800" spc="65" dirty="0">
                <a:latin typeface="Calibri"/>
                <a:cs typeface="Calibri"/>
              </a:rPr>
              <a:t> </a:t>
            </a:r>
            <a:r>
              <a:rPr sz="1800" spc="-5" dirty="0">
                <a:latin typeface="Calibri"/>
                <a:cs typeface="Calibri"/>
              </a:rPr>
              <a:t>-32768</a:t>
            </a:r>
            <a:r>
              <a:rPr sz="1800" spc="80" dirty="0">
                <a:latin typeface="Calibri"/>
                <a:cs typeface="Calibri"/>
              </a:rPr>
              <a:t> </a:t>
            </a:r>
            <a:r>
              <a:rPr sz="1800" spc="-30" dirty="0">
                <a:latin typeface="Calibri"/>
                <a:cs typeface="Calibri"/>
              </a:rPr>
              <a:t>to</a:t>
            </a:r>
            <a:endParaRPr sz="1800">
              <a:latin typeface="Calibri"/>
              <a:cs typeface="Calibri"/>
            </a:endParaRPr>
          </a:p>
          <a:p>
            <a:pPr marL="83820">
              <a:lnSpc>
                <a:spcPct val="100000"/>
              </a:lnSpc>
            </a:pPr>
            <a:r>
              <a:rPr sz="1800" spc="-5" dirty="0">
                <a:latin typeface="Calibri"/>
                <a:cs typeface="Calibri"/>
              </a:rPr>
              <a:t>+32767.</a:t>
            </a:r>
            <a:endParaRPr sz="1800">
              <a:latin typeface="Calibri"/>
              <a:cs typeface="Calibri"/>
            </a:endParaRPr>
          </a:p>
          <a:p>
            <a:pPr marL="83820" marR="217804" algn="just">
              <a:lnSpc>
                <a:spcPct val="100000"/>
              </a:lnSpc>
            </a:pPr>
            <a:r>
              <a:rPr sz="1800" spc="-10" dirty="0">
                <a:latin typeface="Calibri"/>
                <a:cs typeface="Calibri"/>
              </a:rPr>
              <a:t>well, we can enlarge </a:t>
            </a:r>
            <a:r>
              <a:rPr sz="1800" spc="-5" dirty="0">
                <a:latin typeface="Calibri"/>
                <a:cs typeface="Calibri"/>
              </a:rPr>
              <a:t>this </a:t>
            </a:r>
            <a:r>
              <a:rPr sz="1800" spc="-15" dirty="0">
                <a:latin typeface="Calibri"/>
                <a:cs typeface="Calibri"/>
              </a:rPr>
              <a:t>range </a:t>
            </a:r>
            <a:r>
              <a:rPr sz="1800" spc="5" dirty="0">
                <a:latin typeface="Calibri"/>
                <a:cs typeface="Calibri"/>
              </a:rPr>
              <a:t>by </a:t>
            </a:r>
            <a:r>
              <a:rPr sz="1800" spc="-5" dirty="0">
                <a:latin typeface="Calibri"/>
                <a:cs typeface="Calibri"/>
              </a:rPr>
              <a:t>using </a:t>
            </a:r>
            <a:r>
              <a:rPr sz="1800" dirty="0">
                <a:latin typeface="Calibri"/>
                <a:cs typeface="Calibri"/>
              </a:rPr>
              <a:t>unsigned </a:t>
            </a:r>
            <a:r>
              <a:rPr sz="1800" spc="-10" dirty="0">
                <a:latin typeface="Calibri"/>
                <a:cs typeface="Calibri"/>
              </a:rPr>
              <a:t>int. </a:t>
            </a:r>
            <a:r>
              <a:rPr sz="1800" spc="-5" dirty="0">
                <a:latin typeface="Calibri"/>
                <a:cs typeface="Calibri"/>
              </a:rPr>
              <a:t>in that case, the </a:t>
            </a:r>
            <a:r>
              <a:rPr sz="1800" dirty="0">
                <a:latin typeface="Calibri"/>
                <a:cs typeface="Calibri"/>
              </a:rPr>
              <a:t>bit </a:t>
            </a:r>
            <a:r>
              <a:rPr sz="1800" spc="-5" dirty="0">
                <a:latin typeface="Calibri"/>
                <a:cs typeface="Calibri"/>
              </a:rPr>
              <a:t>which </a:t>
            </a:r>
            <a:r>
              <a:rPr sz="1800" spc="-10" dirty="0">
                <a:latin typeface="Calibri"/>
                <a:cs typeface="Calibri"/>
              </a:rPr>
              <a:t>is </a:t>
            </a:r>
            <a:r>
              <a:rPr sz="1800" spc="-5" dirty="0">
                <a:latin typeface="Calibri"/>
                <a:cs typeface="Calibri"/>
              </a:rPr>
              <a:t> now </a:t>
            </a:r>
            <a:r>
              <a:rPr sz="1800" spc="-15" dirty="0">
                <a:latin typeface="Calibri"/>
                <a:cs typeface="Calibri"/>
              </a:rPr>
              <a:t>storing </a:t>
            </a:r>
            <a:r>
              <a:rPr sz="1800" dirty="0">
                <a:latin typeface="Calibri"/>
                <a:cs typeface="Calibri"/>
              </a:rPr>
              <a:t>the </a:t>
            </a:r>
            <a:r>
              <a:rPr sz="1800" spc="-5" dirty="0">
                <a:latin typeface="Calibri"/>
                <a:cs typeface="Calibri"/>
              </a:rPr>
              <a:t>sign will also </a:t>
            </a:r>
            <a:r>
              <a:rPr sz="1800" spc="-15" dirty="0">
                <a:latin typeface="Calibri"/>
                <a:cs typeface="Calibri"/>
              </a:rPr>
              <a:t>store </a:t>
            </a:r>
            <a:r>
              <a:rPr sz="1800" dirty="0">
                <a:latin typeface="Calibri"/>
                <a:cs typeface="Calibri"/>
              </a:rPr>
              <a:t>the </a:t>
            </a:r>
            <a:r>
              <a:rPr sz="1800" spc="-10" dirty="0">
                <a:latin typeface="Calibri"/>
                <a:cs typeface="Calibri"/>
              </a:rPr>
              <a:t>bit </a:t>
            </a:r>
            <a:r>
              <a:rPr sz="1800" spc="-5" dirty="0">
                <a:latin typeface="Calibri"/>
                <a:cs typeface="Calibri"/>
              </a:rPr>
              <a:t>value </a:t>
            </a:r>
            <a:r>
              <a:rPr sz="1800" dirty="0">
                <a:latin typeface="Calibri"/>
                <a:cs typeface="Calibri"/>
              </a:rPr>
              <a:t>and </a:t>
            </a:r>
            <a:r>
              <a:rPr sz="1800" spc="-15" dirty="0">
                <a:latin typeface="Calibri"/>
                <a:cs typeface="Calibri"/>
              </a:rPr>
              <a:t>therefore </a:t>
            </a:r>
            <a:r>
              <a:rPr sz="1800" spc="5" dirty="0">
                <a:latin typeface="Calibri"/>
                <a:cs typeface="Calibri"/>
              </a:rPr>
              <a:t>the </a:t>
            </a:r>
            <a:r>
              <a:rPr sz="1800" spc="-10" dirty="0">
                <a:latin typeface="Calibri"/>
                <a:cs typeface="Calibri"/>
              </a:rPr>
              <a:t>range </a:t>
            </a:r>
            <a:r>
              <a:rPr sz="1800" spc="-5" dirty="0">
                <a:latin typeface="Calibri"/>
                <a:cs typeface="Calibri"/>
              </a:rPr>
              <a:t>will </a:t>
            </a:r>
            <a:r>
              <a:rPr sz="1800" spc="5" dirty="0">
                <a:latin typeface="Calibri"/>
                <a:cs typeface="Calibri"/>
              </a:rPr>
              <a:t>be </a:t>
            </a:r>
            <a:r>
              <a:rPr sz="1800" dirty="0">
                <a:latin typeface="Calibri"/>
                <a:cs typeface="Calibri"/>
              </a:rPr>
              <a:t>0 </a:t>
            </a:r>
            <a:r>
              <a:rPr sz="1800" spc="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65,535.</a:t>
            </a:r>
            <a:endParaRPr sz="1800">
              <a:latin typeface="Calibri"/>
              <a:cs typeface="Calibri"/>
            </a:endParaRPr>
          </a:p>
          <a:p>
            <a:pPr>
              <a:lnSpc>
                <a:spcPct val="100000"/>
              </a:lnSpc>
              <a:spcBef>
                <a:spcPts val="20"/>
              </a:spcBef>
            </a:pPr>
            <a:endParaRPr sz="1350">
              <a:latin typeface="Calibri"/>
              <a:cs typeface="Calibri"/>
            </a:endParaRPr>
          </a:p>
          <a:p>
            <a:pPr marL="155575" algn="just">
              <a:lnSpc>
                <a:spcPct val="100000"/>
              </a:lnSpc>
            </a:pPr>
            <a:r>
              <a:rPr sz="1800" spc="-10" dirty="0">
                <a:solidFill>
                  <a:srgbClr val="00AF50"/>
                </a:solidFill>
                <a:latin typeface="Calibri"/>
                <a:cs typeface="Calibri"/>
              </a:rPr>
              <a:t>Need</a:t>
            </a:r>
            <a:r>
              <a:rPr sz="1800" spc="20" dirty="0">
                <a:solidFill>
                  <a:srgbClr val="00AF50"/>
                </a:solidFill>
                <a:latin typeface="Calibri"/>
                <a:cs typeface="Calibri"/>
              </a:rPr>
              <a:t> </a:t>
            </a:r>
            <a:r>
              <a:rPr sz="1800" spc="-15" dirty="0">
                <a:solidFill>
                  <a:srgbClr val="00AF50"/>
                </a:solidFill>
                <a:latin typeface="Calibri"/>
                <a:cs typeface="Calibri"/>
              </a:rPr>
              <a:t>for</a:t>
            </a:r>
            <a:r>
              <a:rPr sz="1800" spc="-25" dirty="0">
                <a:solidFill>
                  <a:srgbClr val="00AF50"/>
                </a:solidFill>
                <a:latin typeface="Calibri"/>
                <a:cs typeface="Calibri"/>
              </a:rPr>
              <a:t> </a:t>
            </a:r>
            <a:r>
              <a:rPr sz="1800" spc="-5" dirty="0">
                <a:solidFill>
                  <a:srgbClr val="00AF50"/>
                </a:solidFill>
                <a:latin typeface="Calibri"/>
                <a:cs typeface="Calibri"/>
              </a:rPr>
              <a:t>Multi</a:t>
            </a:r>
            <a:r>
              <a:rPr sz="1800" spc="20" dirty="0">
                <a:solidFill>
                  <a:srgbClr val="00AF50"/>
                </a:solidFill>
                <a:latin typeface="Calibri"/>
                <a:cs typeface="Calibri"/>
              </a:rPr>
              <a:t> </a:t>
            </a:r>
            <a:r>
              <a:rPr sz="1800" spc="-10" dirty="0">
                <a:solidFill>
                  <a:srgbClr val="00AF50"/>
                </a:solidFill>
                <a:latin typeface="Calibri"/>
                <a:cs typeface="Calibri"/>
              </a:rPr>
              <a:t>programming</a:t>
            </a:r>
            <a:endParaRPr sz="1800">
              <a:latin typeface="Calibri"/>
              <a:cs typeface="Calibri"/>
            </a:endParaRPr>
          </a:p>
          <a:p>
            <a:pPr marL="155575" marR="215265" algn="just">
              <a:lnSpc>
                <a:spcPct val="100000"/>
              </a:lnSpc>
            </a:pPr>
            <a:r>
              <a:rPr sz="1800" spc="-30" dirty="0">
                <a:latin typeface="Calibri"/>
                <a:cs typeface="Calibri"/>
              </a:rPr>
              <a:t>However, </a:t>
            </a:r>
            <a:r>
              <a:rPr sz="1800" spc="-5" dirty="0">
                <a:latin typeface="Calibri"/>
                <a:cs typeface="Calibri"/>
              </a:rPr>
              <a:t>The CPU </a:t>
            </a:r>
            <a:r>
              <a:rPr sz="1800" spc="-10" dirty="0">
                <a:latin typeface="Calibri"/>
                <a:cs typeface="Calibri"/>
              </a:rPr>
              <a:t>can directly </a:t>
            </a:r>
            <a:r>
              <a:rPr sz="1800" dirty="0">
                <a:latin typeface="Calibri"/>
                <a:cs typeface="Calibri"/>
              </a:rPr>
              <a:t>access </a:t>
            </a:r>
            <a:r>
              <a:rPr sz="1800" spc="-5" dirty="0">
                <a:latin typeface="Calibri"/>
                <a:cs typeface="Calibri"/>
              </a:rPr>
              <a:t>the </a:t>
            </a:r>
            <a:r>
              <a:rPr sz="1800" spc="-5" dirty="0">
                <a:solidFill>
                  <a:srgbClr val="FF0000"/>
                </a:solidFill>
                <a:latin typeface="Calibri"/>
                <a:cs typeface="Calibri"/>
              </a:rPr>
              <a:t>main </a:t>
            </a:r>
            <a:r>
              <a:rPr sz="1800" spc="-20" dirty="0">
                <a:solidFill>
                  <a:srgbClr val="FF0000"/>
                </a:solidFill>
                <a:latin typeface="Calibri"/>
                <a:cs typeface="Calibri"/>
              </a:rPr>
              <a:t>memory, </a:t>
            </a:r>
            <a:r>
              <a:rPr sz="1800" spc="-15" dirty="0">
                <a:solidFill>
                  <a:srgbClr val="FF0000"/>
                </a:solidFill>
                <a:latin typeface="Calibri"/>
                <a:cs typeface="Calibri"/>
              </a:rPr>
              <a:t>Registers </a:t>
            </a:r>
            <a:r>
              <a:rPr sz="1800" spc="-5" dirty="0">
                <a:solidFill>
                  <a:srgbClr val="FF0000"/>
                </a:solidFill>
                <a:latin typeface="Calibri"/>
                <a:cs typeface="Calibri"/>
              </a:rPr>
              <a:t>and cache </a:t>
            </a:r>
            <a:r>
              <a:rPr sz="1800" spc="10" dirty="0">
                <a:latin typeface="Calibri"/>
                <a:cs typeface="Calibri"/>
              </a:rPr>
              <a:t>of </a:t>
            </a:r>
            <a:r>
              <a:rPr sz="1800" spc="15" dirty="0">
                <a:latin typeface="Calibri"/>
                <a:cs typeface="Calibri"/>
              </a:rPr>
              <a:t> </a:t>
            </a:r>
            <a:r>
              <a:rPr sz="1800" spc="-5" dirty="0">
                <a:latin typeface="Calibri"/>
                <a:cs typeface="Calibri"/>
              </a:rPr>
              <a:t>the </a:t>
            </a:r>
            <a:r>
              <a:rPr sz="1800" spc="-15" dirty="0">
                <a:latin typeface="Calibri"/>
                <a:cs typeface="Calibri"/>
              </a:rPr>
              <a:t>system. </a:t>
            </a:r>
            <a:r>
              <a:rPr sz="1800" spc="5" dirty="0">
                <a:latin typeface="Calibri"/>
                <a:cs typeface="Calibri"/>
              </a:rPr>
              <a:t>The </a:t>
            </a:r>
            <a:r>
              <a:rPr sz="1800" spc="-15" dirty="0">
                <a:latin typeface="Calibri"/>
                <a:cs typeface="Calibri"/>
              </a:rPr>
              <a:t>program </a:t>
            </a:r>
            <a:r>
              <a:rPr sz="1800" spc="-10" dirty="0">
                <a:latin typeface="Calibri"/>
                <a:cs typeface="Calibri"/>
              </a:rPr>
              <a:t>always </a:t>
            </a:r>
            <a:r>
              <a:rPr sz="1800" spc="-15" dirty="0">
                <a:latin typeface="Calibri"/>
                <a:cs typeface="Calibri"/>
              </a:rPr>
              <a:t>executes </a:t>
            </a:r>
            <a:r>
              <a:rPr sz="1800" spc="5" dirty="0">
                <a:latin typeface="Calibri"/>
                <a:cs typeface="Calibri"/>
              </a:rPr>
              <a:t>in main </a:t>
            </a:r>
            <a:r>
              <a:rPr sz="1800" spc="-15" dirty="0">
                <a:latin typeface="Calibri"/>
                <a:cs typeface="Calibri"/>
              </a:rPr>
              <a:t>memory. </a:t>
            </a:r>
            <a:r>
              <a:rPr sz="1800" spc="5" dirty="0">
                <a:latin typeface="Calibri"/>
                <a:cs typeface="Calibri"/>
              </a:rPr>
              <a:t>The </a:t>
            </a:r>
            <a:r>
              <a:rPr sz="1800" spc="-10" dirty="0">
                <a:latin typeface="Calibri"/>
                <a:cs typeface="Calibri"/>
              </a:rPr>
              <a:t>size </a:t>
            </a:r>
            <a:r>
              <a:rPr sz="1800" spc="5" dirty="0">
                <a:latin typeface="Calibri"/>
                <a:cs typeface="Calibri"/>
              </a:rPr>
              <a:t>of </a:t>
            </a:r>
            <a:r>
              <a:rPr sz="1800" dirty="0">
                <a:latin typeface="Calibri"/>
                <a:cs typeface="Calibri"/>
              </a:rPr>
              <a:t>main </a:t>
            </a:r>
            <a:r>
              <a:rPr sz="1800" spc="5" dirty="0">
                <a:latin typeface="Calibri"/>
                <a:cs typeface="Calibri"/>
              </a:rPr>
              <a:t> </a:t>
            </a:r>
            <a:r>
              <a:rPr sz="1800" dirty="0">
                <a:latin typeface="Calibri"/>
                <a:cs typeface="Calibri"/>
              </a:rPr>
              <a:t>memory </a:t>
            </a:r>
            <a:r>
              <a:rPr sz="1800" spc="-15" dirty="0">
                <a:latin typeface="Calibri"/>
                <a:cs typeface="Calibri"/>
              </a:rPr>
              <a:t>affects </a:t>
            </a:r>
            <a:r>
              <a:rPr sz="1800" spc="-10" dirty="0">
                <a:latin typeface="Calibri"/>
                <a:cs typeface="Calibri"/>
              </a:rPr>
              <a:t>degree </a:t>
            </a:r>
            <a:r>
              <a:rPr sz="1800" dirty="0">
                <a:latin typeface="Calibri"/>
                <a:cs typeface="Calibri"/>
              </a:rPr>
              <a:t>of </a:t>
            </a:r>
            <a:r>
              <a:rPr sz="1800" spc="-5" dirty="0">
                <a:latin typeface="Calibri"/>
                <a:cs typeface="Calibri"/>
              </a:rPr>
              <a:t>Multi </a:t>
            </a:r>
            <a:r>
              <a:rPr sz="1800" spc="-10" dirty="0">
                <a:latin typeface="Calibri"/>
                <a:cs typeface="Calibri"/>
              </a:rPr>
              <a:t>programming </a:t>
            </a:r>
            <a:r>
              <a:rPr sz="1800" spc="-15" dirty="0">
                <a:latin typeface="Calibri"/>
                <a:cs typeface="Calibri"/>
              </a:rPr>
              <a:t>to </a:t>
            </a:r>
            <a:r>
              <a:rPr sz="1800" spc="-5" dirty="0">
                <a:latin typeface="Calibri"/>
                <a:cs typeface="Calibri"/>
              </a:rPr>
              <a:t>most </a:t>
            </a:r>
            <a:r>
              <a:rPr sz="1800" dirty="0">
                <a:latin typeface="Calibri"/>
                <a:cs typeface="Calibri"/>
              </a:rPr>
              <a:t>of </a:t>
            </a:r>
            <a:r>
              <a:rPr sz="1800" spc="-5" dirty="0">
                <a:latin typeface="Calibri"/>
                <a:cs typeface="Calibri"/>
              </a:rPr>
              <a:t>the </a:t>
            </a:r>
            <a:r>
              <a:rPr sz="1800" spc="-15" dirty="0">
                <a:latin typeface="Calibri"/>
                <a:cs typeface="Calibri"/>
              </a:rPr>
              <a:t>extent. </a:t>
            </a:r>
            <a:r>
              <a:rPr sz="1800" dirty="0">
                <a:latin typeface="Calibri"/>
                <a:cs typeface="Calibri"/>
              </a:rPr>
              <a:t>If </a:t>
            </a:r>
            <a:r>
              <a:rPr sz="1800" spc="-5" dirty="0">
                <a:latin typeface="Calibri"/>
                <a:cs typeface="Calibri"/>
              </a:rPr>
              <a:t>the </a:t>
            </a:r>
            <a:r>
              <a:rPr sz="1800" spc="-10" dirty="0">
                <a:latin typeface="Calibri"/>
                <a:cs typeface="Calibri"/>
              </a:rPr>
              <a:t>size </a:t>
            </a:r>
            <a:r>
              <a:rPr sz="1800" spc="10" dirty="0">
                <a:latin typeface="Calibri"/>
                <a:cs typeface="Calibri"/>
              </a:rPr>
              <a:t>of </a:t>
            </a:r>
            <a:r>
              <a:rPr sz="1800" spc="15"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main</a:t>
            </a:r>
            <a:r>
              <a:rPr sz="1800" spc="10" dirty="0">
                <a:latin typeface="Calibri"/>
                <a:cs typeface="Calibri"/>
              </a:rPr>
              <a:t> </a:t>
            </a:r>
            <a:r>
              <a:rPr sz="1800" dirty="0">
                <a:latin typeface="Calibri"/>
                <a:cs typeface="Calibri"/>
              </a:rPr>
              <a:t>memory</a:t>
            </a:r>
            <a:r>
              <a:rPr sz="1800" spc="5"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larger</a:t>
            </a:r>
            <a:r>
              <a:rPr sz="1800" spc="-5" dirty="0">
                <a:latin typeface="Calibri"/>
                <a:cs typeface="Calibri"/>
              </a:rPr>
              <a:t> </a:t>
            </a:r>
            <a:r>
              <a:rPr sz="1800" spc="5" dirty="0">
                <a:latin typeface="Calibri"/>
                <a:cs typeface="Calibri"/>
              </a:rPr>
              <a:t>than</a:t>
            </a:r>
            <a:r>
              <a:rPr sz="1800" spc="10" dirty="0">
                <a:latin typeface="Calibri"/>
                <a:cs typeface="Calibri"/>
              </a:rPr>
              <a:t> </a:t>
            </a:r>
            <a:r>
              <a:rPr sz="1800" spc="-5" dirty="0">
                <a:latin typeface="Calibri"/>
                <a:cs typeface="Calibri"/>
              </a:rPr>
              <a:t>CPU</a:t>
            </a:r>
            <a:r>
              <a:rPr sz="1800" dirty="0">
                <a:latin typeface="Calibri"/>
                <a:cs typeface="Calibri"/>
              </a:rPr>
              <a:t> </a:t>
            </a:r>
            <a:r>
              <a:rPr sz="1800" spc="-5" dirty="0">
                <a:latin typeface="Calibri"/>
                <a:cs typeface="Calibri"/>
              </a:rPr>
              <a:t>can</a:t>
            </a:r>
            <a:r>
              <a:rPr sz="1800" dirty="0">
                <a:latin typeface="Calibri"/>
                <a:cs typeface="Calibri"/>
              </a:rPr>
              <a:t> load</a:t>
            </a:r>
            <a:r>
              <a:rPr sz="1800" spc="5" dirty="0">
                <a:latin typeface="Calibri"/>
                <a:cs typeface="Calibri"/>
              </a:rPr>
              <a:t> </a:t>
            </a:r>
            <a:r>
              <a:rPr sz="1800" spc="-5" dirty="0">
                <a:latin typeface="Calibri"/>
                <a:cs typeface="Calibri"/>
              </a:rPr>
              <a:t>more</a:t>
            </a:r>
            <a:r>
              <a:rPr sz="1800" dirty="0">
                <a:latin typeface="Calibri"/>
                <a:cs typeface="Calibri"/>
              </a:rPr>
              <a:t> </a:t>
            </a:r>
            <a:r>
              <a:rPr sz="1800" spc="-5" dirty="0">
                <a:latin typeface="Calibri"/>
                <a:cs typeface="Calibri"/>
              </a:rPr>
              <a:t>processes</a:t>
            </a:r>
            <a:r>
              <a:rPr sz="1800" dirty="0">
                <a:latin typeface="Calibri"/>
                <a:cs typeface="Calibri"/>
              </a:rPr>
              <a:t> </a:t>
            </a:r>
            <a:r>
              <a:rPr sz="1800" spc="-5" dirty="0">
                <a:latin typeface="Calibri"/>
                <a:cs typeface="Calibri"/>
              </a:rPr>
              <a:t>in</a:t>
            </a:r>
            <a:r>
              <a:rPr sz="1800" dirty="0">
                <a:latin typeface="Calibri"/>
                <a:cs typeface="Calibri"/>
              </a:rPr>
              <a:t> the</a:t>
            </a:r>
            <a:r>
              <a:rPr sz="1800" spc="5" dirty="0">
                <a:latin typeface="Calibri"/>
                <a:cs typeface="Calibri"/>
              </a:rPr>
              <a:t> main </a:t>
            </a:r>
            <a:r>
              <a:rPr sz="1800" spc="10" dirty="0">
                <a:latin typeface="Calibri"/>
                <a:cs typeface="Calibri"/>
              </a:rPr>
              <a:t> </a:t>
            </a:r>
            <a:r>
              <a:rPr sz="1800" dirty="0">
                <a:latin typeface="Calibri"/>
                <a:cs typeface="Calibri"/>
              </a:rPr>
              <a:t>memory</a:t>
            </a:r>
            <a:r>
              <a:rPr sz="1800" spc="5" dirty="0">
                <a:latin typeface="Calibri"/>
                <a:cs typeface="Calibri"/>
              </a:rPr>
              <a:t> </a:t>
            </a:r>
            <a:r>
              <a:rPr sz="1800" spc="-15" dirty="0">
                <a:latin typeface="Calibri"/>
                <a:cs typeface="Calibri"/>
              </a:rPr>
              <a:t>at</a:t>
            </a:r>
            <a:r>
              <a:rPr sz="1800" spc="-1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same</a:t>
            </a:r>
            <a:r>
              <a:rPr sz="1800" dirty="0">
                <a:latin typeface="Calibri"/>
                <a:cs typeface="Calibri"/>
              </a:rPr>
              <a:t> </a:t>
            </a:r>
            <a:r>
              <a:rPr sz="1800" spc="-5" dirty="0">
                <a:latin typeface="Calibri"/>
                <a:cs typeface="Calibri"/>
              </a:rPr>
              <a:t>time</a:t>
            </a:r>
            <a:r>
              <a:rPr sz="180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therefore</a:t>
            </a:r>
            <a:r>
              <a:rPr sz="1800" spc="-5" dirty="0">
                <a:latin typeface="Calibri"/>
                <a:cs typeface="Calibri"/>
              </a:rPr>
              <a:t> will</a:t>
            </a:r>
            <a:r>
              <a:rPr sz="1800" dirty="0">
                <a:latin typeface="Calibri"/>
                <a:cs typeface="Calibri"/>
              </a:rPr>
              <a:t> </a:t>
            </a:r>
            <a:r>
              <a:rPr sz="1800" spc="-10" dirty="0">
                <a:latin typeface="Calibri"/>
                <a:cs typeface="Calibri"/>
              </a:rPr>
              <a:t>increase</a:t>
            </a:r>
            <a:r>
              <a:rPr sz="1800" spc="-5" dirty="0">
                <a:latin typeface="Calibri"/>
                <a:cs typeface="Calibri"/>
              </a:rPr>
              <a:t> degree</a:t>
            </a:r>
            <a:r>
              <a:rPr sz="1800" dirty="0">
                <a:latin typeface="Calibri"/>
                <a:cs typeface="Calibri"/>
              </a:rPr>
              <a:t> of</a:t>
            </a:r>
            <a:r>
              <a:rPr sz="1800" spc="5" dirty="0">
                <a:latin typeface="Calibri"/>
                <a:cs typeface="Calibri"/>
              </a:rPr>
              <a:t> </a:t>
            </a:r>
            <a:r>
              <a:rPr sz="1800" spc="-5" dirty="0">
                <a:latin typeface="Calibri"/>
                <a:cs typeface="Calibri"/>
              </a:rPr>
              <a:t>Multi </a:t>
            </a:r>
            <a:r>
              <a:rPr sz="1800" dirty="0">
                <a:latin typeface="Calibri"/>
                <a:cs typeface="Calibri"/>
              </a:rPr>
              <a:t> </a:t>
            </a:r>
            <a:r>
              <a:rPr sz="1800" spc="-10" dirty="0">
                <a:latin typeface="Calibri"/>
                <a:cs typeface="Calibri"/>
              </a:rPr>
              <a:t>programming</a:t>
            </a:r>
            <a:r>
              <a:rPr sz="1800" spc="40" dirty="0">
                <a:latin typeface="Calibri"/>
                <a:cs typeface="Calibri"/>
              </a:rPr>
              <a:t> </a:t>
            </a:r>
            <a:r>
              <a:rPr sz="1800" dirty="0">
                <a:latin typeface="Calibri"/>
                <a:cs typeface="Calibri"/>
              </a:rPr>
              <a:t>as</a:t>
            </a:r>
            <a:r>
              <a:rPr sz="1800" spc="-10" dirty="0">
                <a:latin typeface="Calibri"/>
                <a:cs typeface="Calibri"/>
              </a:rPr>
              <a:t> well</a:t>
            </a:r>
            <a:r>
              <a:rPr sz="1800" spc="15" dirty="0">
                <a:latin typeface="Calibri"/>
                <a:cs typeface="Calibri"/>
              </a:rPr>
              <a:t> </a:t>
            </a:r>
            <a:r>
              <a:rPr sz="1800" dirty="0">
                <a:latin typeface="Calibri"/>
                <a:cs typeface="Calibri"/>
              </a:rPr>
              <a:t>as</a:t>
            </a:r>
            <a:r>
              <a:rPr sz="1800" spc="15" dirty="0">
                <a:latin typeface="Calibri"/>
                <a:cs typeface="Calibri"/>
              </a:rPr>
              <a:t> </a:t>
            </a:r>
            <a:r>
              <a:rPr sz="1800" spc="-5" dirty="0">
                <a:latin typeface="Calibri"/>
                <a:cs typeface="Calibri"/>
              </a:rPr>
              <a:t>CPU</a:t>
            </a:r>
            <a:r>
              <a:rPr sz="1800" spc="-25" dirty="0">
                <a:latin typeface="Calibri"/>
                <a:cs typeface="Calibri"/>
              </a:rPr>
              <a:t> </a:t>
            </a:r>
            <a:r>
              <a:rPr sz="1800" spc="-10" dirty="0">
                <a:latin typeface="Calibri"/>
                <a:cs typeface="Calibri"/>
              </a:rPr>
              <a:t>utilization.</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475234"/>
            <a:ext cx="5907405" cy="57467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rPr>
              <a:t>Advantages</a:t>
            </a:r>
            <a:r>
              <a:rPr sz="1800" spc="60" dirty="0">
                <a:solidFill>
                  <a:srgbClr val="FF0000"/>
                </a:solidFill>
              </a:rPr>
              <a:t> </a:t>
            </a:r>
            <a:r>
              <a:rPr sz="1800" dirty="0">
                <a:solidFill>
                  <a:srgbClr val="FF0000"/>
                </a:solidFill>
              </a:rPr>
              <a:t>of </a:t>
            </a:r>
            <a:r>
              <a:rPr sz="1800" spc="-15" dirty="0">
                <a:solidFill>
                  <a:srgbClr val="FF0000"/>
                </a:solidFill>
              </a:rPr>
              <a:t>Distributed</a:t>
            </a:r>
            <a:r>
              <a:rPr sz="1800" spc="60" dirty="0">
                <a:solidFill>
                  <a:srgbClr val="FF0000"/>
                </a:solidFill>
              </a:rPr>
              <a:t> </a:t>
            </a:r>
            <a:r>
              <a:rPr sz="1800" spc="-15" dirty="0">
                <a:solidFill>
                  <a:srgbClr val="FF0000"/>
                </a:solidFill>
              </a:rPr>
              <a:t>Operating</a:t>
            </a:r>
            <a:r>
              <a:rPr sz="1800" spc="70" dirty="0">
                <a:solidFill>
                  <a:srgbClr val="FF0000"/>
                </a:solidFill>
              </a:rPr>
              <a:t> </a:t>
            </a:r>
            <a:r>
              <a:rPr sz="1800" spc="-25" dirty="0">
                <a:solidFill>
                  <a:srgbClr val="FF0000"/>
                </a:solidFill>
              </a:rPr>
              <a:t>System</a:t>
            </a:r>
            <a:endParaRPr sz="1800"/>
          </a:p>
          <a:p>
            <a:pPr marL="12700">
              <a:lnSpc>
                <a:spcPct val="100000"/>
              </a:lnSpc>
            </a:pPr>
            <a:r>
              <a:rPr sz="1800" spc="-5" dirty="0"/>
              <a:t>The</a:t>
            </a:r>
            <a:r>
              <a:rPr sz="1800" spc="20" dirty="0"/>
              <a:t> </a:t>
            </a:r>
            <a:r>
              <a:rPr sz="1800" spc="-15" dirty="0"/>
              <a:t>distributed</a:t>
            </a:r>
            <a:r>
              <a:rPr sz="1800" spc="90" dirty="0"/>
              <a:t> </a:t>
            </a:r>
            <a:r>
              <a:rPr sz="1800" spc="-15" dirty="0"/>
              <a:t>operating</a:t>
            </a:r>
            <a:r>
              <a:rPr sz="1800" spc="45" dirty="0"/>
              <a:t> </a:t>
            </a:r>
            <a:r>
              <a:rPr sz="1800" spc="-25" dirty="0"/>
              <a:t>system</a:t>
            </a:r>
            <a:r>
              <a:rPr sz="1800" spc="50" dirty="0"/>
              <a:t> </a:t>
            </a:r>
            <a:r>
              <a:rPr sz="1800" spc="-10" dirty="0"/>
              <a:t>provides</a:t>
            </a:r>
            <a:r>
              <a:rPr sz="1800" spc="25" dirty="0"/>
              <a:t> </a:t>
            </a:r>
            <a:r>
              <a:rPr sz="1800" spc="-10" dirty="0"/>
              <a:t>sharing</a:t>
            </a:r>
            <a:r>
              <a:rPr sz="1800" spc="45" dirty="0"/>
              <a:t> </a:t>
            </a:r>
            <a:r>
              <a:rPr sz="1800" dirty="0"/>
              <a:t>of </a:t>
            </a:r>
            <a:r>
              <a:rPr sz="1800" spc="-10" dirty="0"/>
              <a:t>resources.</a:t>
            </a:r>
            <a:endParaRPr sz="1800"/>
          </a:p>
        </p:txBody>
      </p:sp>
      <p:sp>
        <p:nvSpPr>
          <p:cNvPr id="3" name="object 3"/>
          <p:cNvSpPr txBox="1"/>
          <p:nvPr/>
        </p:nvSpPr>
        <p:spPr>
          <a:xfrm>
            <a:off x="460044" y="1024254"/>
            <a:ext cx="8422640" cy="519557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This</a:t>
            </a:r>
            <a:r>
              <a:rPr sz="1800" spc="20" dirty="0">
                <a:latin typeface="Calibri"/>
                <a:cs typeface="Calibri"/>
              </a:rPr>
              <a:t> </a:t>
            </a:r>
            <a:r>
              <a:rPr sz="1800" spc="-5" dirty="0">
                <a:latin typeface="Calibri"/>
                <a:cs typeface="Calibri"/>
              </a:rPr>
              <a:t>type</a:t>
            </a:r>
            <a:r>
              <a:rPr sz="1800" spc="20" dirty="0">
                <a:latin typeface="Calibri"/>
                <a:cs typeface="Calibri"/>
              </a:rPr>
              <a:t> </a:t>
            </a:r>
            <a:r>
              <a:rPr sz="1800" dirty="0">
                <a:latin typeface="Calibri"/>
                <a:cs typeface="Calibri"/>
              </a:rPr>
              <a:t>of</a:t>
            </a:r>
            <a:r>
              <a:rPr sz="1800" spc="-25" dirty="0">
                <a:latin typeface="Calibri"/>
                <a:cs typeface="Calibri"/>
              </a:rPr>
              <a:t> system</a:t>
            </a:r>
            <a:r>
              <a:rPr sz="1800" spc="35" dirty="0">
                <a:latin typeface="Calibri"/>
                <a:cs typeface="Calibri"/>
              </a:rPr>
              <a:t> </a:t>
            </a:r>
            <a:r>
              <a:rPr sz="1800" spc="-5" dirty="0">
                <a:latin typeface="Calibri"/>
                <a:cs typeface="Calibri"/>
              </a:rPr>
              <a:t>is</a:t>
            </a:r>
            <a:r>
              <a:rPr sz="1800" spc="20" dirty="0">
                <a:latin typeface="Calibri"/>
                <a:cs typeface="Calibri"/>
              </a:rPr>
              <a:t> </a:t>
            </a:r>
            <a:r>
              <a:rPr sz="1800" spc="-15" dirty="0">
                <a:latin typeface="Calibri"/>
                <a:cs typeface="Calibri"/>
              </a:rPr>
              <a:t>fault-tolerant</a:t>
            </a:r>
            <a:r>
              <a:rPr sz="1800" spc="50" dirty="0">
                <a:latin typeface="Calibri"/>
                <a:cs typeface="Calibri"/>
              </a:rPr>
              <a:t> </a:t>
            </a:r>
            <a:r>
              <a:rPr sz="1800" spc="-5" dirty="0">
                <a:latin typeface="Calibri"/>
                <a:cs typeface="Calibri"/>
              </a:rPr>
              <a:t>(process</a:t>
            </a:r>
            <a:r>
              <a:rPr sz="1800" spc="15" dirty="0">
                <a:latin typeface="Calibri"/>
                <a:cs typeface="Calibri"/>
              </a:rPr>
              <a:t> </a:t>
            </a:r>
            <a:r>
              <a:rPr sz="1800" spc="-5" dirty="0">
                <a:latin typeface="Calibri"/>
                <a:cs typeface="Calibri"/>
              </a:rPr>
              <a:t>which</a:t>
            </a:r>
            <a:r>
              <a:rPr sz="1800" spc="20" dirty="0">
                <a:latin typeface="Calibri"/>
                <a:cs typeface="Calibri"/>
              </a:rPr>
              <a:t> </a:t>
            </a:r>
            <a:r>
              <a:rPr sz="1800" spc="-5" dirty="0">
                <a:latin typeface="Calibri"/>
                <a:cs typeface="Calibri"/>
              </a:rPr>
              <a:t>enables</a:t>
            </a:r>
            <a:r>
              <a:rPr sz="1800" spc="45" dirty="0">
                <a:latin typeface="Calibri"/>
                <a:cs typeface="Calibri"/>
              </a:rPr>
              <a:t> </a:t>
            </a:r>
            <a:r>
              <a:rPr sz="1800" dirty="0">
                <a:latin typeface="Calibri"/>
                <a:cs typeface="Calibri"/>
              </a:rPr>
              <a:t>an OS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respond</a:t>
            </a:r>
            <a:r>
              <a:rPr sz="1800" spc="7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a </a:t>
            </a:r>
            <a:r>
              <a:rPr sz="1800" spc="-15" dirty="0">
                <a:latin typeface="Calibri"/>
                <a:cs typeface="Calibri"/>
              </a:rPr>
              <a:t>failure</a:t>
            </a:r>
            <a:r>
              <a:rPr sz="1800" spc="20" dirty="0">
                <a:latin typeface="Calibri"/>
                <a:cs typeface="Calibri"/>
              </a:rPr>
              <a:t> </a:t>
            </a:r>
            <a:r>
              <a:rPr sz="1800" spc="-5" dirty="0">
                <a:latin typeface="Calibri"/>
                <a:cs typeface="Calibri"/>
              </a:rPr>
              <a:t>in</a:t>
            </a:r>
            <a:endParaRPr sz="1800">
              <a:latin typeface="Calibri"/>
              <a:cs typeface="Calibri"/>
            </a:endParaRPr>
          </a:p>
          <a:p>
            <a:pPr marL="12700">
              <a:lnSpc>
                <a:spcPct val="100000"/>
              </a:lnSpc>
            </a:pPr>
            <a:r>
              <a:rPr sz="1800" spc="-5" dirty="0">
                <a:latin typeface="Calibri"/>
                <a:cs typeface="Calibri"/>
              </a:rPr>
              <a:t>H/W</a:t>
            </a:r>
            <a:r>
              <a:rPr sz="1800" spc="-20" dirty="0">
                <a:latin typeface="Calibri"/>
                <a:cs typeface="Calibri"/>
              </a:rPr>
              <a:t> </a:t>
            </a:r>
            <a:r>
              <a:rPr sz="1800" dirty="0">
                <a:latin typeface="Calibri"/>
                <a:cs typeface="Calibri"/>
              </a:rPr>
              <a:t>or</a:t>
            </a:r>
            <a:r>
              <a:rPr sz="1800" spc="-20" dirty="0">
                <a:latin typeface="Calibri"/>
                <a:cs typeface="Calibri"/>
              </a:rPr>
              <a:t> </a:t>
            </a:r>
            <a:r>
              <a:rPr sz="1800" spc="-5" dirty="0">
                <a:latin typeface="Calibri"/>
                <a:cs typeface="Calibri"/>
              </a:rPr>
              <a:t>S/W).</a:t>
            </a:r>
            <a:endParaRPr sz="1800">
              <a:latin typeface="Calibri"/>
              <a:cs typeface="Calibri"/>
            </a:endParaRPr>
          </a:p>
          <a:p>
            <a:pPr marL="12700">
              <a:lnSpc>
                <a:spcPct val="100000"/>
              </a:lnSpc>
            </a:pPr>
            <a:r>
              <a:rPr sz="1800" spc="-15" dirty="0">
                <a:solidFill>
                  <a:srgbClr val="FF0000"/>
                </a:solidFill>
                <a:latin typeface="Calibri"/>
                <a:cs typeface="Calibri"/>
              </a:rPr>
              <a:t>Disadvantages</a:t>
            </a:r>
            <a:r>
              <a:rPr sz="1800" spc="60" dirty="0">
                <a:solidFill>
                  <a:srgbClr val="FF0000"/>
                </a:solidFill>
                <a:latin typeface="Calibri"/>
                <a:cs typeface="Calibri"/>
              </a:rPr>
              <a:t> </a:t>
            </a:r>
            <a:r>
              <a:rPr sz="1800" dirty="0">
                <a:solidFill>
                  <a:srgbClr val="FF0000"/>
                </a:solidFill>
                <a:latin typeface="Calibri"/>
                <a:cs typeface="Calibri"/>
              </a:rPr>
              <a:t>of</a:t>
            </a:r>
            <a:r>
              <a:rPr sz="1800" spc="-5" dirty="0">
                <a:solidFill>
                  <a:srgbClr val="FF0000"/>
                </a:solidFill>
                <a:latin typeface="Calibri"/>
                <a:cs typeface="Calibri"/>
              </a:rPr>
              <a:t> </a:t>
            </a:r>
            <a:r>
              <a:rPr sz="1800" spc="-15" dirty="0">
                <a:solidFill>
                  <a:srgbClr val="FF0000"/>
                </a:solidFill>
                <a:latin typeface="Calibri"/>
                <a:cs typeface="Calibri"/>
              </a:rPr>
              <a:t>Distributed</a:t>
            </a:r>
            <a:r>
              <a:rPr sz="1800" spc="85" dirty="0">
                <a:solidFill>
                  <a:srgbClr val="FF0000"/>
                </a:solidFill>
                <a:latin typeface="Calibri"/>
                <a:cs typeface="Calibri"/>
              </a:rPr>
              <a:t> </a:t>
            </a:r>
            <a:r>
              <a:rPr sz="1800" spc="-15" dirty="0">
                <a:solidFill>
                  <a:srgbClr val="FF0000"/>
                </a:solidFill>
                <a:latin typeface="Calibri"/>
                <a:cs typeface="Calibri"/>
              </a:rPr>
              <a:t>Operating</a:t>
            </a:r>
            <a:r>
              <a:rPr sz="1800" spc="65"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12700">
              <a:lnSpc>
                <a:spcPct val="100000"/>
              </a:lnSpc>
            </a:pPr>
            <a:r>
              <a:rPr sz="1800" spc="-10" dirty="0">
                <a:latin typeface="Calibri"/>
                <a:cs typeface="Calibri"/>
              </a:rPr>
              <a:t>Protocol</a:t>
            </a:r>
            <a:r>
              <a:rPr sz="1800" spc="-35" dirty="0">
                <a:latin typeface="Calibri"/>
                <a:cs typeface="Calibri"/>
              </a:rPr>
              <a:t> </a:t>
            </a:r>
            <a:r>
              <a:rPr sz="1800" spc="-10" dirty="0">
                <a:latin typeface="Calibri"/>
                <a:cs typeface="Calibri"/>
              </a:rPr>
              <a:t>overhead</a:t>
            </a:r>
            <a:r>
              <a:rPr sz="1800" spc="35" dirty="0">
                <a:latin typeface="Calibri"/>
                <a:cs typeface="Calibri"/>
              </a:rPr>
              <a:t> </a:t>
            </a:r>
            <a:r>
              <a:rPr sz="1800" spc="-10" dirty="0">
                <a:latin typeface="Calibri"/>
                <a:cs typeface="Calibri"/>
              </a:rPr>
              <a:t>can dominate</a:t>
            </a:r>
            <a:r>
              <a:rPr sz="1800" spc="35" dirty="0">
                <a:latin typeface="Calibri"/>
                <a:cs typeface="Calibri"/>
              </a:rPr>
              <a:t> </a:t>
            </a:r>
            <a:r>
              <a:rPr sz="1800" spc="-10" dirty="0">
                <a:latin typeface="Calibri"/>
                <a:cs typeface="Calibri"/>
              </a:rPr>
              <a:t>computation</a:t>
            </a:r>
            <a:r>
              <a:rPr sz="1800" spc="35" dirty="0">
                <a:latin typeface="Calibri"/>
                <a:cs typeface="Calibri"/>
              </a:rPr>
              <a:t> </a:t>
            </a:r>
            <a:r>
              <a:rPr sz="1800" spc="-10" dirty="0">
                <a:latin typeface="Calibri"/>
                <a:cs typeface="Calibri"/>
              </a:rPr>
              <a:t>cost.</a:t>
            </a:r>
            <a:endParaRPr sz="1800">
              <a:latin typeface="Calibri"/>
              <a:cs typeface="Calibri"/>
            </a:endParaRPr>
          </a:p>
          <a:p>
            <a:pPr marL="12700">
              <a:lnSpc>
                <a:spcPct val="100000"/>
              </a:lnSpc>
              <a:spcBef>
                <a:spcPts val="844"/>
              </a:spcBef>
            </a:pPr>
            <a:r>
              <a:rPr sz="1800" b="1" spc="-10" dirty="0">
                <a:solidFill>
                  <a:srgbClr val="00AF50"/>
                </a:solidFill>
                <a:latin typeface="Calibri"/>
                <a:cs typeface="Calibri"/>
              </a:rPr>
              <a:t>Process</a:t>
            </a:r>
            <a:r>
              <a:rPr sz="1800" b="1" spc="-25" dirty="0">
                <a:solidFill>
                  <a:srgbClr val="00AF50"/>
                </a:solidFill>
                <a:latin typeface="Calibri"/>
                <a:cs typeface="Calibri"/>
              </a:rPr>
              <a:t> </a:t>
            </a:r>
            <a:r>
              <a:rPr sz="1800" b="1" spc="-10" dirty="0">
                <a:solidFill>
                  <a:srgbClr val="00AF50"/>
                </a:solidFill>
                <a:latin typeface="Calibri"/>
                <a:cs typeface="Calibri"/>
              </a:rPr>
              <a:t>Management</a:t>
            </a:r>
            <a:r>
              <a:rPr sz="1800" b="1" spc="-30" dirty="0">
                <a:solidFill>
                  <a:srgbClr val="00AF50"/>
                </a:solidFill>
                <a:latin typeface="Calibri"/>
                <a:cs typeface="Calibri"/>
              </a:rPr>
              <a:t> </a:t>
            </a:r>
            <a:r>
              <a:rPr sz="1800" b="1" spc="-10" dirty="0">
                <a:solidFill>
                  <a:srgbClr val="00AF50"/>
                </a:solidFill>
                <a:latin typeface="Calibri"/>
                <a:cs typeface="Calibri"/>
              </a:rPr>
              <a:t>in</a:t>
            </a:r>
            <a:r>
              <a:rPr sz="1800" b="1" spc="10" dirty="0">
                <a:solidFill>
                  <a:srgbClr val="00AF50"/>
                </a:solidFill>
                <a:latin typeface="Calibri"/>
                <a:cs typeface="Calibri"/>
              </a:rPr>
              <a:t> </a:t>
            </a:r>
            <a:r>
              <a:rPr sz="1800" b="1" dirty="0">
                <a:solidFill>
                  <a:srgbClr val="00AF50"/>
                </a:solidFill>
                <a:latin typeface="Calibri"/>
                <a:cs typeface="Calibri"/>
              </a:rPr>
              <a:t>OS</a:t>
            </a:r>
            <a:endParaRPr sz="1800">
              <a:latin typeface="Calibri"/>
              <a:cs typeface="Calibri"/>
            </a:endParaRPr>
          </a:p>
          <a:p>
            <a:pPr>
              <a:lnSpc>
                <a:spcPct val="100000"/>
              </a:lnSpc>
              <a:spcBef>
                <a:spcPts val="30"/>
              </a:spcBef>
            </a:pPr>
            <a:endParaRPr sz="1750">
              <a:latin typeface="Calibri"/>
              <a:cs typeface="Calibri"/>
            </a:endParaRPr>
          </a:p>
          <a:p>
            <a:pPr marL="12700" marR="203835" algn="just">
              <a:lnSpc>
                <a:spcPct val="100000"/>
              </a:lnSpc>
            </a:pPr>
            <a:r>
              <a:rPr sz="1600" dirty="0">
                <a:latin typeface="Calibri"/>
                <a:cs typeface="Calibri"/>
              </a:rPr>
              <a:t>A </a:t>
            </a:r>
            <a:r>
              <a:rPr sz="1600" spc="-10" dirty="0">
                <a:latin typeface="Calibri"/>
                <a:cs typeface="Calibri"/>
              </a:rPr>
              <a:t>Program </a:t>
            </a:r>
            <a:r>
              <a:rPr sz="1600" spc="-5" dirty="0">
                <a:latin typeface="Calibri"/>
                <a:cs typeface="Calibri"/>
              </a:rPr>
              <a:t>does </a:t>
            </a:r>
            <a:r>
              <a:rPr sz="1600" spc="-10" dirty="0">
                <a:latin typeface="Calibri"/>
                <a:cs typeface="Calibri"/>
              </a:rPr>
              <a:t>nothing </a:t>
            </a:r>
            <a:r>
              <a:rPr sz="1600" spc="-5" dirty="0">
                <a:latin typeface="Calibri"/>
                <a:cs typeface="Calibri"/>
              </a:rPr>
              <a:t>unless its </a:t>
            </a:r>
            <a:r>
              <a:rPr sz="1600" spc="-10" dirty="0">
                <a:latin typeface="Calibri"/>
                <a:cs typeface="Calibri"/>
              </a:rPr>
              <a:t>instructions are </a:t>
            </a:r>
            <a:r>
              <a:rPr sz="1600" spc="-15" dirty="0">
                <a:latin typeface="Calibri"/>
                <a:cs typeface="Calibri"/>
              </a:rPr>
              <a:t>executed </a:t>
            </a:r>
            <a:r>
              <a:rPr sz="1600" dirty="0">
                <a:latin typeface="Calibri"/>
                <a:cs typeface="Calibri"/>
              </a:rPr>
              <a:t>by a </a:t>
            </a:r>
            <a:r>
              <a:rPr sz="1600" spc="-10" dirty="0">
                <a:latin typeface="Calibri"/>
                <a:cs typeface="Calibri"/>
              </a:rPr>
              <a:t>CPU. </a:t>
            </a:r>
            <a:r>
              <a:rPr sz="1600" dirty="0">
                <a:solidFill>
                  <a:srgbClr val="FF0000"/>
                </a:solidFill>
                <a:latin typeface="Calibri"/>
                <a:cs typeface="Calibri"/>
              </a:rPr>
              <a:t>A </a:t>
            </a:r>
            <a:r>
              <a:rPr sz="1600" spc="-10" dirty="0">
                <a:solidFill>
                  <a:srgbClr val="FF0000"/>
                </a:solidFill>
                <a:latin typeface="Calibri"/>
                <a:cs typeface="Calibri"/>
              </a:rPr>
              <a:t>program </a:t>
            </a:r>
            <a:r>
              <a:rPr sz="1600" spc="-5" dirty="0">
                <a:solidFill>
                  <a:srgbClr val="FF0000"/>
                </a:solidFill>
                <a:latin typeface="Calibri"/>
                <a:cs typeface="Calibri"/>
              </a:rPr>
              <a:t>in </a:t>
            </a:r>
            <a:r>
              <a:rPr sz="1600" spc="-15" dirty="0">
                <a:solidFill>
                  <a:srgbClr val="FF0000"/>
                </a:solidFill>
                <a:latin typeface="Calibri"/>
                <a:cs typeface="Calibri"/>
              </a:rPr>
              <a:t>execution </a:t>
            </a:r>
            <a:r>
              <a:rPr sz="1600" spc="-10" dirty="0">
                <a:solidFill>
                  <a:srgbClr val="FF0000"/>
                </a:solidFill>
                <a:latin typeface="Calibri"/>
                <a:cs typeface="Calibri"/>
              </a:rPr>
              <a:t>is </a:t>
            </a:r>
            <a:r>
              <a:rPr sz="1600" spc="-5" dirty="0">
                <a:solidFill>
                  <a:srgbClr val="FF0000"/>
                </a:solidFill>
                <a:latin typeface="Calibri"/>
                <a:cs typeface="Calibri"/>
              </a:rPr>
              <a:t> </a:t>
            </a:r>
            <a:r>
              <a:rPr sz="1600" spc="-10" dirty="0">
                <a:solidFill>
                  <a:srgbClr val="FF0000"/>
                </a:solidFill>
                <a:latin typeface="Calibri"/>
                <a:cs typeface="Calibri"/>
              </a:rPr>
              <a:t>called</a:t>
            </a:r>
            <a:r>
              <a:rPr sz="1600" spc="15" dirty="0">
                <a:solidFill>
                  <a:srgbClr val="FF0000"/>
                </a:solidFill>
                <a:latin typeface="Calibri"/>
                <a:cs typeface="Calibri"/>
              </a:rPr>
              <a:t> </a:t>
            </a:r>
            <a:r>
              <a:rPr sz="1600" dirty="0">
                <a:solidFill>
                  <a:srgbClr val="FF0000"/>
                </a:solidFill>
                <a:latin typeface="Calibri"/>
                <a:cs typeface="Calibri"/>
              </a:rPr>
              <a:t>a</a:t>
            </a:r>
            <a:r>
              <a:rPr sz="1600" spc="-5" dirty="0">
                <a:solidFill>
                  <a:srgbClr val="FF0000"/>
                </a:solidFill>
                <a:latin typeface="Calibri"/>
                <a:cs typeface="Calibri"/>
              </a:rPr>
              <a:t> </a:t>
            </a:r>
            <a:r>
              <a:rPr sz="1600" spc="-10" dirty="0">
                <a:solidFill>
                  <a:srgbClr val="FF0000"/>
                </a:solidFill>
                <a:latin typeface="Calibri"/>
                <a:cs typeface="Calibri"/>
              </a:rPr>
              <a:t>process</a:t>
            </a:r>
            <a:r>
              <a:rPr sz="1600" spc="-10" dirty="0">
                <a:latin typeface="Calibri"/>
                <a:cs typeface="Calibri"/>
              </a:rPr>
              <a:t>.</a:t>
            </a:r>
            <a:r>
              <a:rPr sz="1600" spc="25" dirty="0">
                <a:latin typeface="Calibri"/>
                <a:cs typeface="Calibri"/>
              </a:rPr>
              <a:t> </a:t>
            </a:r>
            <a:r>
              <a:rPr sz="1600" dirty="0">
                <a:latin typeface="Calibri"/>
                <a:cs typeface="Calibri"/>
              </a:rPr>
              <a:t>In</a:t>
            </a:r>
            <a:r>
              <a:rPr sz="1600" spc="-35" dirty="0">
                <a:latin typeface="Calibri"/>
                <a:cs typeface="Calibri"/>
              </a:rPr>
              <a:t> </a:t>
            </a:r>
            <a:r>
              <a:rPr sz="1600" spc="-10" dirty="0">
                <a:latin typeface="Calibri"/>
                <a:cs typeface="Calibri"/>
              </a:rPr>
              <a:t>order</a:t>
            </a:r>
            <a:r>
              <a:rPr sz="1600" spc="45" dirty="0">
                <a:latin typeface="Calibri"/>
                <a:cs typeface="Calibri"/>
              </a:rPr>
              <a:t> </a:t>
            </a:r>
            <a:r>
              <a:rPr sz="1600" spc="-15" dirty="0">
                <a:latin typeface="Calibri"/>
                <a:cs typeface="Calibri"/>
              </a:rPr>
              <a:t>to</a:t>
            </a:r>
            <a:r>
              <a:rPr sz="1600" spc="10" dirty="0">
                <a:latin typeface="Calibri"/>
                <a:cs typeface="Calibri"/>
              </a:rPr>
              <a:t> </a:t>
            </a:r>
            <a:r>
              <a:rPr sz="1600" spc="-10" dirty="0">
                <a:latin typeface="Calibri"/>
                <a:cs typeface="Calibri"/>
              </a:rPr>
              <a:t>accomplish</a:t>
            </a:r>
            <a:r>
              <a:rPr sz="1600" spc="20" dirty="0">
                <a:latin typeface="Calibri"/>
                <a:cs typeface="Calibri"/>
              </a:rPr>
              <a:t> </a:t>
            </a:r>
            <a:r>
              <a:rPr sz="1600" spc="-5" dirty="0">
                <a:latin typeface="Calibri"/>
                <a:cs typeface="Calibri"/>
              </a:rPr>
              <a:t>its</a:t>
            </a:r>
            <a:r>
              <a:rPr sz="1600" spc="-10" dirty="0">
                <a:latin typeface="Calibri"/>
                <a:cs typeface="Calibri"/>
              </a:rPr>
              <a:t> task,</a:t>
            </a:r>
            <a:r>
              <a:rPr sz="1600" spc="25" dirty="0">
                <a:latin typeface="Calibri"/>
                <a:cs typeface="Calibri"/>
              </a:rPr>
              <a:t> </a:t>
            </a:r>
            <a:r>
              <a:rPr sz="1600" spc="-10" dirty="0">
                <a:latin typeface="Calibri"/>
                <a:cs typeface="Calibri"/>
              </a:rPr>
              <a:t>process</a:t>
            </a:r>
            <a:r>
              <a:rPr sz="1600" spc="20" dirty="0">
                <a:latin typeface="Calibri"/>
                <a:cs typeface="Calibri"/>
              </a:rPr>
              <a:t> </a:t>
            </a:r>
            <a:r>
              <a:rPr sz="1600" spc="-5" dirty="0">
                <a:latin typeface="Calibri"/>
                <a:cs typeface="Calibri"/>
              </a:rPr>
              <a:t>needs</a:t>
            </a:r>
            <a:r>
              <a:rPr sz="1600" spc="-15" dirty="0">
                <a:latin typeface="Calibri"/>
                <a:cs typeface="Calibri"/>
              </a:rPr>
              <a:t> </a:t>
            </a:r>
            <a:r>
              <a:rPr sz="1600" spc="-5" dirty="0">
                <a:latin typeface="Calibri"/>
                <a:cs typeface="Calibri"/>
              </a:rPr>
              <a:t>the</a:t>
            </a:r>
            <a:r>
              <a:rPr sz="1600" spc="15" dirty="0">
                <a:latin typeface="Calibri"/>
                <a:cs typeface="Calibri"/>
              </a:rPr>
              <a:t> </a:t>
            </a:r>
            <a:r>
              <a:rPr sz="1600" spc="-10" dirty="0">
                <a:latin typeface="Calibri"/>
                <a:cs typeface="Calibri"/>
              </a:rPr>
              <a:t>computer</a:t>
            </a:r>
            <a:r>
              <a:rPr sz="1600" spc="40" dirty="0">
                <a:latin typeface="Calibri"/>
                <a:cs typeface="Calibri"/>
              </a:rPr>
              <a:t> </a:t>
            </a:r>
            <a:r>
              <a:rPr sz="1600" spc="-15" dirty="0">
                <a:latin typeface="Calibri"/>
                <a:cs typeface="Calibri"/>
              </a:rPr>
              <a:t>resources.</a:t>
            </a:r>
            <a:endParaRPr sz="1600">
              <a:latin typeface="Calibri"/>
              <a:cs typeface="Calibri"/>
            </a:endParaRPr>
          </a:p>
          <a:p>
            <a:pPr marL="12700" marR="201930" algn="just">
              <a:lnSpc>
                <a:spcPct val="100000"/>
              </a:lnSpc>
            </a:pPr>
            <a:r>
              <a:rPr sz="1600" spc="-10" dirty="0">
                <a:latin typeface="Calibri"/>
                <a:cs typeface="Calibri"/>
              </a:rPr>
              <a:t>There </a:t>
            </a:r>
            <a:r>
              <a:rPr sz="1600" spc="-5" dirty="0">
                <a:latin typeface="Calibri"/>
                <a:cs typeface="Calibri"/>
              </a:rPr>
              <a:t>may </a:t>
            </a:r>
            <a:r>
              <a:rPr sz="1600" spc="-15" dirty="0">
                <a:latin typeface="Calibri"/>
                <a:cs typeface="Calibri"/>
              </a:rPr>
              <a:t>exist </a:t>
            </a:r>
            <a:r>
              <a:rPr sz="1600" spc="-5" dirty="0">
                <a:latin typeface="Calibri"/>
                <a:cs typeface="Calibri"/>
              </a:rPr>
              <a:t>more than one process in the </a:t>
            </a:r>
            <a:r>
              <a:rPr sz="1600" spc="-20" dirty="0">
                <a:latin typeface="Calibri"/>
                <a:cs typeface="Calibri"/>
              </a:rPr>
              <a:t>system </a:t>
            </a:r>
            <a:r>
              <a:rPr sz="1600" dirty="0">
                <a:latin typeface="Calibri"/>
                <a:cs typeface="Calibri"/>
              </a:rPr>
              <a:t>which </a:t>
            </a:r>
            <a:r>
              <a:rPr sz="1600" spc="-10" dirty="0">
                <a:latin typeface="Calibri"/>
                <a:cs typeface="Calibri"/>
              </a:rPr>
              <a:t>may </a:t>
            </a:r>
            <a:r>
              <a:rPr sz="1600" spc="-15" dirty="0">
                <a:latin typeface="Calibri"/>
                <a:cs typeface="Calibri"/>
              </a:rPr>
              <a:t>require </a:t>
            </a:r>
            <a:r>
              <a:rPr sz="1600" spc="-5" dirty="0">
                <a:latin typeface="Calibri"/>
                <a:cs typeface="Calibri"/>
              </a:rPr>
              <a:t>the </a:t>
            </a:r>
            <a:r>
              <a:rPr sz="1600" dirty="0">
                <a:latin typeface="Calibri"/>
                <a:cs typeface="Calibri"/>
              </a:rPr>
              <a:t>same </a:t>
            </a:r>
            <a:r>
              <a:rPr sz="1600" spc="-10" dirty="0">
                <a:latin typeface="Calibri"/>
                <a:cs typeface="Calibri"/>
              </a:rPr>
              <a:t>resource </a:t>
            </a:r>
            <a:r>
              <a:rPr sz="1600" spc="-15" dirty="0">
                <a:latin typeface="Calibri"/>
                <a:cs typeface="Calibri"/>
              </a:rPr>
              <a:t>at </a:t>
            </a:r>
            <a:r>
              <a:rPr sz="1600" dirty="0">
                <a:latin typeface="Calibri"/>
                <a:cs typeface="Calibri"/>
              </a:rPr>
              <a:t>the </a:t>
            </a:r>
            <a:r>
              <a:rPr sz="1600" spc="5" dirty="0">
                <a:latin typeface="Calibri"/>
                <a:cs typeface="Calibri"/>
              </a:rPr>
              <a:t> </a:t>
            </a:r>
            <a:r>
              <a:rPr sz="1600" dirty="0">
                <a:latin typeface="Calibri"/>
                <a:cs typeface="Calibri"/>
              </a:rPr>
              <a:t>same </a:t>
            </a:r>
            <a:r>
              <a:rPr sz="1600" spc="-5" dirty="0">
                <a:latin typeface="Calibri"/>
                <a:cs typeface="Calibri"/>
              </a:rPr>
              <a:t>time. </a:t>
            </a:r>
            <a:r>
              <a:rPr sz="1600" spc="-15" dirty="0">
                <a:latin typeface="Calibri"/>
                <a:cs typeface="Calibri"/>
              </a:rPr>
              <a:t>Therefore, </a:t>
            </a:r>
            <a:r>
              <a:rPr sz="1600" dirty="0">
                <a:latin typeface="Calibri"/>
                <a:cs typeface="Calibri"/>
              </a:rPr>
              <a:t>the </a:t>
            </a:r>
            <a:r>
              <a:rPr sz="1600" spc="-10" dirty="0">
                <a:latin typeface="Calibri"/>
                <a:cs typeface="Calibri"/>
              </a:rPr>
              <a:t>operating </a:t>
            </a:r>
            <a:r>
              <a:rPr sz="1600" spc="-20" dirty="0">
                <a:latin typeface="Calibri"/>
                <a:cs typeface="Calibri"/>
              </a:rPr>
              <a:t>system </a:t>
            </a:r>
            <a:r>
              <a:rPr sz="1600" spc="-5" dirty="0">
                <a:latin typeface="Calibri"/>
                <a:cs typeface="Calibri"/>
              </a:rPr>
              <a:t>has to </a:t>
            </a:r>
            <a:r>
              <a:rPr sz="1600" dirty="0">
                <a:latin typeface="Calibri"/>
                <a:cs typeface="Calibri"/>
              </a:rPr>
              <a:t>manage </a:t>
            </a:r>
            <a:r>
              <a:rPr sz="1600" spc="-5" dirty="0">
                <a:latin typeface="Calibri"/>
                <a:cs typeface="Calibri"/>
              </a:rPr>
              <a:t>all the processes </a:t>
            </a:r>
            <a:r>
              <a:rPr sz="1600" dirty="0">
                <a:latin typeface="Calibri"/>
                <a:cs typeface="Calibri"/>
              </a:rPr>
              <a:t>and </a:t>
            </a:r>
            <a:r>
              <a:rPr sz="1600" spc="-5" dirty="0">
                <a:latin typeface="Calibri"/>
                <a:cs typeface="Calibri"/>
              </a:rPr>
              <a:t>the </a:t>
            </a:r>
            <a:r>
              <a:rPr sz="1600" spc="-10" dirty="0">
                <a:latin typeface="Calibri"/>
                <a:cs typeface="Calibri"/>
              </a:rPr>
              <a:t>resources </a:t>
            </a:r>
            <a:r>
              <a:rPr sz="1600" spc="-5" dirty="0">
                <a:latin typeface="Calibri"/>
                <a:cs typeface="Calibri"/>
              </a:rPr>
              <a:t>in </a:t>
            </a:r>
            <a:r>
              <a:rPr sz="1600" dirty="0">
                <a:latin typeface="Calibri"/>
                <a:cs typeface="Calibri"/>
              </a:rPr>
              <a:t>a </a:t>
            </a:r>
            <a:r>
              <a:rPr sz="1600" spc="5" dirty="0">
                <a:latin typeface="Calibri"/>
                <a:cs typeface="Calibri"/>
              </a:rPr>
              <a:t> </a:t>
            </a:r>
            <a:r>
              <a:rPr sz="1600" spc="-15" dirty="0">
                <a:latin typeface="Calibri"/>
                <a:cs typeface="Calibri"/>
              </a:rPr>
              <a:t>convenient</a:t>
            </a:r>
            <a:r>
              <a:rPr sz="1600" spc="55" dirty="0">
                <a:latin typeface="Calibri"/>
                <a:cs typeface="Calibri"/>
              </a:rPr>
              <a:t> </a:t>
            </a:r>
            <a:r>
              <a:rPr sz="1600" dirty="0">
                <a:latin typeface="Calibri"/>
                <a:cs typeface="Calibri"/>
              </a:rPr>
              <a:t>and</a:t>
            </a:r>
            <a:r>
              <a:rPr sz="1600" spc="-35" dirty="0">
                <a:latin typeface="Calibri"/>
                <a:cs typeface="Calibri"/>
              </a:rPr>
              <a:t> </a:t>
            </a:r>
            <a:r>
              <a:rPr sz="1600" spc="-15" dirty="0">
                <a:latin typeface="Calibri"/>
                <a:cs typeface="Calibri"/>
              </a:rPr>
              <a:t>efficient</a:t>
            </a:r>
            <a:r>
              <a:rPr sz="1600" spc="80" dirty="0">
                <a:latin typeface="Calibri"/>
                <a:cs typeface="Calibri"/>
              </a:rPr>
              <a:t> </a:t>
            </a:r>
            <a:r>
              <a:rPr sz="1600" spc="-40" dirty="0">
                <a:latin typeface="Calibri"/>
                <a:cs typeface="Calibri"/>
              </a:rPr>
              <a:t>way.</a:t>
            </a:r>
            <a:endParaRPr sz="1600">
              <a:latin typeface="Calibri"/>
              <a:cs typeface="Calibri"/>
            </a:endParaRPr>
          </a:p>
          <a:p>
            <a:pPr marL="12700" algn="just">
              <a:lnSpc>
                <a:spcPct val="100000"/>
              </a:lnSpc>
              <a:spcBef>
                <a:spcPts val="5"/>
              </a:spcBef>
            </a:pPr>
            <a:r>
              <a:rPr sz="1600" dirty="0">
                <a:latin typeface="Calibri"/>
                <a:cs typeface="Calibri"/>
              </a:rPr>
              <a:t>Some</a:t>
            </a:r>
            <a:r>
              <a:rPr sz="1600" spc="90" dirty="0">
                <a:latin typeface="Calibri"/>
                <a:cs typeface="Calibri"/>
              </a:rPr>
              <a:t> </a:t>
            </a:r>
            <a:r>
              <a:rPr sz="1600" spc="-10" dirty="0">
                <a:latin typeface="Calibri"/>
                <a:cs typeface="Calibri"/>
              </a:rPr>
              <a:t>resources</a:t>
            </a:r>
            <a:r>
              <a:rPr sz="1600" spc="95" dirty="0">
                <a:latin typeface="Calibri"/>
                <a:cs typeface="Calibri"/>
              </a:rPr>
              <a:t> </a:t>
            </a:r>
            <a:r>
              <a:rPr sz="1600" spc="-5" dirty="0">
                <a:latin typeface="Calibri"/>
                <a:cs typeface="Calibri"/>
              </a:rPr>
              <a:t>may</a:t>
            </a:r>
            <a:r>
              <a:rPr sz="1600" spc="95" dirty="0">
                <a:latin typeface="Calibri"/>
                <a:cs typeface="Calibri"/>
              </a:rPr>
              <a:t> </a:t>
            </a:r>
            <a:r>
              <a:rPr sz="1600" spc="-5" dirty="0">
                <a:latin typeface="Calibri"/>
                <a:cs typeface="Calibri"/>
              </a:rPr>
              <a:t>need</a:t>
            </a:r>
            <a:r>
              <a:rPr sz="1600" spc="90" dirty="0">
                <a:latin typeface="Calibri"/>
                <a:cs typeface="Calibri"/>
              </a:rPr>
              <a:t> </a:t>
            </a:r>
            <a:r>
              <a:rPr sz="1600" spc="-20" dirty="0">
                <a:latin typeface="Calibri"/>
                <a:cs typeface="Calibri"/>
              </a:rPr>
              <a:t>to</a:t>
            </a:r>
            <a:r>
              <a:rPr sz="1600" spc="90" dirty="0">
                <a:latin typeface="Calibri"/>
                <a:cs typeface="Calibri"/>
              </a:rPr>
              <a:t> </a:t>
            </a:r>
            <a:r>
              <a:rPr sz="1600" dirty="0">
                <a:latin typeface="Calibri"/>
                <a:cs typeface="Calibri"/>
              </a:rPr>
              <a:t>be</a:t>
            </a:r>
            <a:r>
              <a:rPr sz="1600" spc="90" dirty="0">
                <a:latin typeface="Calibri"/>
                <a:cs typeface="Calibri"/>
              </a:rPr>
              <a:t> </a:t>
            </a:r>
            <a:r>
              <a:rPr sz="1600" spc="-20" dirty="0">
                <a:latin typeface="Calibri"/>
                <a:cs typeface="Calibri"/>
              </a:rPr>
              <a:t>executed</a:t>
            </a:r>
            <a:r>
              <a:rPr sz="1600" spc="95" dirty="0">
                <a:latin typeface="Calibri"/>
                <a:cs typeface="Calibri"/>
              </a:rPr>
              <a:t> </a:t>
            </a:r>
            <a:r>
              <a:rPr sz="1600" dirty="0">
                <a:latin typeface="Calibri"/>
                <a:cs typeface="Calibri"/>
              </a:rPr>
              <a:t>by</a:t>
            </a:r>
            <a:r>
              <a:rPr sz="1600" spc="90" dirty="0">
                <a:latin typeface="Calibri"/>
                <a:cs typeface="Calibri"/>
              </a:rPr>
              <a:t> </a:t>
            </a:r>
            <a:r>
              <a:rPr sz="1600" spc="-5" dirty="0">
                <a:latin typeface="Calibri"/>
                <a:cs typeface="Calibri"/>
              </a:rPr>
              <a:t>one</a:t>
            </a:r>
            <a:r>
              <a:rPr sz="1600" spc="85" dirty="0">
                <a:latin typeface="Calibri"/>
                <a:cs typeface="Calibri"/>
              </a:rPr>
              <a:t> </a:t>
            </a:r>
            <a:r>
              <a:rPr sz="1600" spc="-5" dirty="0">
                <a:latin typeface="Calibri"/>
                <a:cs typeface="Calibri"/>
              </a:rPr>
              <a:t>process</a:t>
            </a:r>
            <a:r>
              <a:rPr sz="1600" spc="100" dirty="0">
                <a:latin typeface="Calibri"/>
                <a:cs typeface="Calibri"/>
              </a:rPr>
              <a:t> </a:t>
            </a:r>
            <a:r>
              <a:rPr sz="1600" spc="-15" dirty="0">
                <a:latin typeface="Calibri"/>
                <a:cs typeface="Calibri"/>
              </a:rPr>
              <a:t>at</a:t>
            </a:r>
            <a:r>
              <a:rPr sz="1600" spc="85" dirty="0">
                <a:latin typeface="Calibri"/>
                <a:cs typeface="Calibri"/>
              </a:rPr>
              <a:t> </a:t>
            </a:r>
            <a:r>
              <a:rPr sz="1600" spc="-5" dirty="0">
                <a:latin typeface="Calibri"/>
                <a:cs typeface="Calibri"/>
              </a:rPr>
              <a:t>one</a:t>
            </a:r>
            <a:r>
              <a:rPr sz="1600" spc="114" dirty="0">
                <a:latin typeface="Calibri"/>
                <a:cs typeface="Calibri"/>
              </a:rPr>
              <a:t> </a:t>
            </a:r>
            <a:r>
              <a:rPr sz="1600" spc="-5" dirty="0">
                <a:latin typeface="Calibri"/>
                <a:cs typeface="Calibri"/>
              </a:rPr>
              <a:t>time</a:t>
            </a:r>
            <a:r>
              <a:rPr sz="1600" spc="95" dirty="0">
                <a:latin typeface="Calibri"/>
                <a:cs typeface="Calibri"/>
              </a:rPr>
              <a:t> </a:t>
            </a:r>
            <a:r>
              <a:rPr sz="1600" spc="-20" dirty="0">
                <a:latin typeface="Calibri"/>
                <a:cs typeface="Calibri"/>
              </a:rPr>
              <a:t>to</a:t>
            </a:r>
            <a:r>
              <a:rPr sz="1600" spc="114" dirty="0">
                <a:latin typeface="Calibri"/>
                <a:cs typeface="Calibri"/>
              </a:rPr>
              <a:t> </a:t>
            </a:r>
            <a:r>
              <a:rPr sz="1600" spc="-10" dirty="0">
                <a:latin typeface="Calibri"/>
                <a:cs typeface="Calibri"/>
              </a:rPr>
              <a:t>maintain</a:t>
            </a:r>
            <a:r>
              <a:rPr sz="1600" spc="100" dirty="0">
                <a:latin typeface="Calibri"/>
                <a:cs typeface="Calibri"/>
              </a:rPr>
              <a:t> </a:t>
            </a:r>
            <a:r>
              <a:rPr sz="1600" spc="-5" dirty="0">
                <a:latin typeface="Calibri"/>
                <a:cs typeface="Calibri"/>
              </a:rPr>
              <a:t>the</a:t>
            </a:r>
            <a:r>
              <a:rPr sz="1600" spc="85" dirty="0">
                <a:latin typeface="Calibri"/>
                <a:cs typeface="Calibri"/>
              </a:rPr>
              <a:t> </a:t>
            </a:r>
            <a:r>
              <a:rPr sz="1600" spc="-10" dirty="0">
                <a:latin typeface="Calibri"/>
                <a:cs typeface="Calibri"/>
              </a:rPr>
              <a:t>consistency</a:t>
            </a:r>
            <a:endParaRPr sz="1600">
              <a:latin typeface="Calibri"/>
              <a:cs typeface="Calibri"/>
            </a:endParaRPr>
          </a:p>
          <a:p>
            <a:pPr marL="12700" algn="just">
              <a:lnSpc>
                <a:spcPct val="100000"/>
              </a:lnSpc>
            </a:pPr>
            <a:r>
              <a:rPr sz="1600" spc="-5" dirty="0">
                <a:latin typeface="Calibri"/>
                <a:cs typeface="Calibri"/>
              </a:rPr>
              <a:t>otherwise</a:t>
            </a:r>
            <a:r>
              <a:rPr sz="1600" spc="40" dirty="0">
                <a:latin typeface="Calibri"/>
                <a:cs typeface="Calibri"/>
              </a:rPr>
              <a:t> </a:t>
            </a:r>
            <a:r>
              <a:rPr sz="1600" spc="-5" dirty="0">
                <a:latin typeface="Calibri"/>
                <a:cs typeface="Calibri"/>
              </a:rPr>
              <a:t>the</a:t>
            </a:r>
            <a:r>
              <a:rPr sz="1600" spc="10" dirty="0">
                <a:latin typeface="Calibri"/>
                <a:cs typeface="Calibri"/>
              </a:rPr>
              <a:t> </a:t>
            </a:r>
            <a:r>
              <a:rPr sz="1600" spc="-25" dirty="0">
                <a:latin typeface="Calibri"/>
                <a:cs typeface="Calibri"/>
              </a:rPr>
              <a:t>system</a:t>
            </a:r>
            <a:r>
              <a:rPr sz="1600" spc="40" dirty="0">
                <a:latin typeface="Calibri"/>
                <a:cs typeface="Calibri"/>
              </a:rPr>
              <a:t> </a:t>
            </a:r>
            <a:r>
              <a:rPr sz="1600" spc="-10" dirty="0">
                <a:latin typeface="Calibri"/>
                <a:cs typeface="Calibri"/>
              </a:rPr>
              <a:t>can become</a:t>
            </a:r>
            <a:r>
              <a:rPr sz="1600" spc="25" dirty="0">
                <a:latin typeface="Calibri"/>
                <a:cs typeface="Calibri"/>
              </a:rPr>
              <a:t> </a:t>
            </a:r>
            <a:r>
              <a:rPr sz="1600" spc="-15" dirty="0">
                <a:latin typeface="Calibri"/>
                <a:cs typeface="Calibri"/>
              </a:rPr>
              <a:t>inconsistent</a:t>
            </a:r>
            <a:r>
              <a:rPr sz="1600" spc="65" dirty="0">
                <a:latin typeface="Calibri"/>
                <a:cs typeface="Calibri"/>
              </a:rPr>
              <a:t> </a:t>
            </a:r>
            <a:r>
              <a:rPr sz="1600" dirty="0">
                <a:latin typeface="Calibri"/>
                <a:cs typeface="Calibri"/>
              </a:rPr>
              <a:t>and</a:t>
            </a:r>
            <a:r>
              <a:rPr sz="1600" spc="-5" dirty="0">
                <a:latin typeface="Calibri"/>
                <a:cs typeface="Calibri"/>
              </a:rPr>
              <a:t> deadlock</a:t>
            </a:r>
            <a:r>
              <a:rPr sz="1600" dirty="0">
                <a:latin typeface="Calibri"/>
                <a:cs typeface="Calibri"/>
              </a:rPr>
              <a:t> </a:t>
            </a:r>
            <a:r>
              <a:rPr sz="1600" spc="-5" dirty="0">
                <a:latin typeface="Calibri"/>
                <a:cs typeface="Calibri"/>
              </a:rPr>
              <a:t>may</a:t>
            </a:r>
            <a:r>
              <a:rPr sz="1600" spc="-25" dirty="0">
                <a:latin typeface="Calibri"/>
                <a:cs typeface="Calibri"/>
              </a:rPr>
              <a:t> </a:t>
            </a:r>
            <a:r>
              <a:rPr sz="1600" spc="-35" dirty="0">
                <a:latin typeface="Calibri"/>
                <a:cs typeface="Calibri"/>
              </a:rPr>
              <a:t>occur.</a:t>
            </a:r>
            <a:endParaRPr sz="1600">
              <a:latin typeface="Calibri"/>
              <a:cs typeface="Calibri"/>
            </a:endParaRPr>
          </a:p>
          <a:p>
            <a:pPr marL="12700" algn="just">
              <a:lnSpc>
                <a:spcPct val="100000"/>
              </a:lnSpc>
            </a:pPr>
            <a:r>
              <a:rPr sz="1600" dirty="0">
                <a:latin typeface="Calibri"/>
                <a:cs typeface="Calibri"/>
              </a:rPr>
              <a:t>The</a:t>
            </a:r>
            <a:r>
              <a:rPr sz="1600" spc="190" dirty="0">
                <a:latin typeface="Calibri"/>
                <a:cs typeface="Calibri"/>
              </a:rPr>
              <a:t> </a:t>
            </a:r>
            <a:r>
              <a:rPr sz="1600" spc="-15" dirty="0">
                <a:latin typeface="Calibri"/>
                <a:cs typeface="Calibri"/>
              </a:rPr>
              <a:t>operating</a:t>
            </a:r>
            <a:r>
              <a:rPr sz="1600" spc="565" dirty="0">
                <a:latin typeface="Calibri"/>
                <a:cs typeface="Calibri"/>
              </a:rPr>
              <a:t> </a:t>
            </a:r>
            <a:r>
              <a:rPr sz="1600" spc="-25" dirty="0">
                <a:latin typeface="Calibri"/>
                <a:cs typeface="Calibri"/>
              </a:rPr>
              <a:t>system</a:t>
            </a:r>
            <a:r>
              <a:rPr sz="1600" spc="575" dirty="0">
                <a:latin typeface="Calibri"/>
                <a:cs typeface="Calibri"/>
              </a:rPr>
              <a:t> </a:t>
            </a:r>
            <a:r>
              <a:rPr sz="1600" spc="-5" dirty="0">
                <a:latin typeface="Calibri"/>
                <a:cs typeface="Calibri"/>
              </a:rPr>
              <a:t>is</a:t>
            </a:r>
            <a:r>
              <a:rPr sz="1600" spc="555" dirty="0">
                <a:latin typeface="Calibri"/>
                <a:cs typeface="Calibri"/>
              </a:rPr>
              <a:t> </a:t>
            </a:r>
            <a:r>
              <a:rPr sz="1600" spc="-10" dirty="0">
                <a:latin typeface="Calibri"/>
                <a:cs typeface="Calibri"/>
              </a:rPr>
              <a:t>responsible</a:t>
            </a:r>
            <a:r>
              <a:rPr sz="1600" spc="560" dirty="0">
                <a:latin typeface="Calibri"/>
                <a:cs typeface="Calibri"/>
              </a:rPr>
              <a:t> </a:t>
            </a:r>
            <a:r>
              <a:rPr sz="1600" spc="-15" dirty="0">
                <a:latin typeface="Calibri"/>
                <a:cs typeface="Calibri"/>
              </a:rPr>
              <a:t>for</a:t>
            </a:r>
            <a:r>
              <a:rPr sz="1600" spc="555" dirty="0">
                <a:latin typeface="Calibri"/>
                <a:cs typeface="Calibri"/>
              </a:rPr>
              <a:t> </a:t>
            </a:r>
            <a:r>
              <a:rPr sz="1600" spc="-5" dirty="0">
                <a:latin typeface="Calibri"/>
                <a:cs typeface="Calibri"/>
              </a:rPr>
              <a:t>the</a:t>
            </a:r>
            <a:r>
              <a:rPr sz="1600" spc="550" dirty="0">
                <a:latin typeface="Calibri"/>
                <a:cs typeface="Calibri"/>
              </a:rPr>
              <a:t> </a:t>
            </a:r>
            <a:r>
              <a:rPr sz="1600" spc="-5" dirty="0">
                <a:latin typeface="Calibri"/>
                <a:cs typeface="Calibri"/>
              </a:rPr>
              <a:t>following</a:t>
            </a:r>
            <a:r>
              <a:rPr sz="1600" spc="570" dirty="0">
                <a:latin typeface="Calibri"/>
                <a:cs typeface="Calibri"/>
              </a:rPr>
              <a:t> </a:t>
            </a:r>
            <a:r>
              <a:rPr sz="1600" spc="-10" dirty="0">
                <a:latin typeface="Calibri"/>
                <a:cs typeface="Calibri"/>
              </a:rPr>
              <a:t>activities</a:t>
            </a:r>
            <a:r>
              <a:rPr sz="1600" spc="550" dirty="0">
                <a:latin typeface="Calibri"/>
                <a:cs typeface="Calibri"/>
              </a:rPr>
              <a:t> </a:t>
            </a:r>
            <a:r>
              <a:rPr sz="1600" spc="-5" dirty="0">
                <a:latin typeface="Calibri"/>
                <a:cs typeface="Calibri"/>
              </a:rPr>
              <a:t>in</a:t>
            </a:r>
            <a:r>
              <a:rPr sz="1600" spc="555" dirty="0">
                <a:latin typeface="Calibri"/>
                <a:cs typeface="Calibri"/>
              </a:rPr>
              <a:t> </a:t>
            </a:r>
            <a:r>
              <a:rPr sz="1600" spc="-5" dirty="0">
                <a:latin typeface="Calibri"/>
                <a:cs typeface="Calibri"/>
              </a:rPr>
              <a:t>connection</a:t>
            </a:r>
            <a:r>
              <a:rPr sz="1600" spc="550" dirty="0">
                <a:latin typeface="Calibri"/>
                <a:cs typeface="Calibri"/>
              </a:rPr>
              <a:t> </a:t>
            </a:r>
            <a:r>
              <a:rPr sz="1600" spc="-5" dirty="0">
                <a:latin typeface="Calibri"/>
                <a:cs typeface="Calibri"/>
              </a:rPr>
              <a:t>with</a:t>
            </a:r>
            <a:r>
              <a:rPr sz="1600" spc="555" dirty="0">
                <a:latin typeface="Calibri"/>
                <a:cs typeface="Calibri"/>
              </a:rPr>
              <a:t> </a:t>
            </a:r>
            <a:r>
              <a:rPr sz="1600" spc="-5" dirty="0">
                <a:latin typeface="Calibri"/>
                <a:cs typeface="Calibri"/>
              </a:rPr>
              <a:t>Process</a:t>
            </a:r>
            <a:endParaRPr sz="1600">
              <a:latin typeface="Calibri"/>
              <a:cs typeface="Calibri"/>
            </a:endParaRPr>
          </a:p>
          <a:p>
            <a:pPr marL="12700">
              <a:lnSpc>
                <a:spcPct val="100000"/>
              </a:lnSpc>
            </a:pPr>
            <a:r>
              <a:rPr sz="1600" spc="-5" dirty="0">
                <a:latin typeface="Calibri"/>
                <a:cs typeface="Calibri"/>
              </a:rPr>
              <a:t>Management</a:t>
            </a:r>
            <a:endParaRPr sz="1600">
              <a:latin typeface="Calibri"/>
              <a:cs typeface="Calibri"/>
            </a:endParaRPr>
          </a:p>
          <a:p>
            <a:pPr marL="12700" marR="3923029">
              <a:lnSpc>
                <a:spcPct val="100000"/>
              </a:lnSpc>
              <a:spcBef>
                <a:spcPts val="5"/>
              </a:spcBef>
            </a:pPr>
            <a:r>
              <a:rPr sz="1600" spc="-5" dirty="0">
                <a:latin typeface="Calibri"/>
                <a:cs typeface="Calibri"/>
              </a:rPr>
              <a:t>Scheduling</a:t>
            </a:r>
            <a:r>
              <a:rPr sz="1600" spc="-20" dirty="0">
                <a:latin typeface="Calibri"/>
                <a:cs typeface="Calibri"/>
              </a:rPr>
              <a:t> </a:t>
            </a:r>
            <a:r>
              <a:rPr sz="1600" spc="-10" dirty="0">
                <a:latin typeface="Calibri"/>
                <a:cs typeface="Calibri"/>
              </a:rPr>
              <a:t>processes</a:t>
            </a:r>
            <a:r>
              <a:rPr sz="1600" spc="40" dirty="0">
                <a:latin typeface="Calibri"/>
                <a:cs typeface="Calibri"/>
              </a:rPr>
              <a:t> </a:t>
            </a:r>
            <a:r>
              <a:rPr sz="1600" dirty="0">
                <a:latin typeface="Calibri"/>
                <a:cs typeface="Calibri"/>
              </a:rPr>
              <a:t>and</a:t>
            </a:r>
            <a:r>
              <a:rPr sz="1600" spc="-10" dirty="0">
                <a:latin typeface="Calibri"/>
                <a:cs typeface="Calibri"/>
              </a:rPr>
              <a:t> threads</a:t>
            </a:r>
            <a:r>
              <a:rPr sz="1600" spc="20" dirty="0">
                <a:latin typeface="Calibri"/>
                <a:cs typeface="Calibri"/>
              </a:rPr>
              <a:t> </a:t>
            </a:r>
            <a:r>
              <a:rPr sz="1600" spc="-5" dirty="0">
                <a:latin typeface="Calibri"/>
                <a:cs typeface="Calibri"/>
              </a:rPr>
              <a:t>on</a:t>
            </a:r>
            <a:r>
              <a:rPr sz="1600" spc="-10" dirty="0">
                <a:latin typeface="Calibri"/>
                <a:cs typeface="Calibri"/>
              </a:rPr>
              <a:t> </a:t>
            </a:r>
            <a:r>
              <a:rPr sz="1600" spc="-5" dirty="0">
                <a:latin typeface="Calibri"/>
                <a:cs typeface="Calibri"/>
              </a:rPr>
              <a:t>the</a:t>
            </a:r>
            <a:r>
              <a:rPr sz="1600" spc="10" dirty="0">
                <a:latin typeface="Calibri"/>
                <a:cs typeface="Calibri"/>
              </a:rPr>
              <a:t> </a:t>
            </a:r>
            <a:r>
              <a:rPr sz="1600" dirty="0">
                <a:latin typeface="Calibri"/>
                <a:cs typeface="Calibri"/>
              </a:rPr>
              <a:t>CPUs. </a:t>
            </a:r>
            <a:r>
              <a:rPr sz="1600" spc="5" dirty="0">
                <a:latin typeface="Calibri"/>
                <a:cs typeface="Calibri"/>
              </a:rPr>
              <a:t> </a:t>
            </a:r>
            <a:r>
              <a:rPr sz="1600" spc="-10" dirty="0">
                <a:latin typeface="Calibri"/>
                <a:cs typeface="Calibri"/>
              </a:rPr>
              <a:t>Creating</a:t>
            </a:r>
            <a:r>
              <a:rPr sz="1600" spc="5" dirty="0">
                <a:latin typeface="Calibri"/>
                <a:cs typeface="Calibri"/>
              </a:rPr>
              <a:t> and</a:t>
            </a:r>
            <a:r>
              <a:rPr sz="1600" spc="-15" dirty="0">
                <a:latin typeface="Calibri"/>
                <a:cs typeface="Calibri"/>
              </a:rPr>
              <a:t> </a:t>
            </a:r>
            <a:r>
              <a:rPr sz="1600" spc="-10" dirty="0">
                <a:latin typeface="Calibri"/>
                <a:cs typeface="Calibri"/>
              </a:rPr>
              <a:t>deleting</a:t>
            </a:r>
            <a:r>
              <a:rPr sz="1600" spc="5" dirty="0">
                <a:latin typeface="Calibri"/>
                <a:cs typeface="Calibri"/>
              </a:rPr>
              <a:t> </a:t>
            </a:r>
            <a:r>
              <a:rPr sz="1600" spc="-5" dirty="0">
                <a:latin typeface="Calibri"/>
                <a:cs typeface="Calibri"/>
              </a:rPr>
              <a:t>both</a:t>
            </a:r>
            <a:r>
              <a:rPr sz="1600" spc="10" dirty="0">
                <a:latin typeface="Calibri"/>
                <a:cs typeface="Calibri"/>
              </a:rPr>
              <a:t> </a:t>
            </a:r>
            <a:r>
              <a:rPr sz="1600" spc="-5" dirty="0">
                <a:latin typeface="Calibri"/>
                <a:cs typeface="Calibri"/>
              </a:rPr>
              <a:t>user</a:t>
            </a:r>
            <a:r>
              <a:rPr sz="1600" spc="-10" dirty="0">
                <a:latin typeface="Calibri"/>
                <a:cs typeface="Calibri"/>
              </a:rPr>
              <a:t> </a:t>
            </a:r>
            <a:r>
              <a:rPr sz="1600" dirty="0">
                <a:latin typeface="Calibri"/>
                <a:cs typeface="Calibri"/>
              </a:rPr>
              <a:t>and</a:t>
            </a:r>
            <a:r>
              <a:rPr sz="1600" spc="-10" dirty="0">
                <a:latin typeface="Calibri"/>
                <a:cs typeface="Calibri"/>
              </a:rPr>
              <a:t> </a:t>
            </a:r>
            <a:r>
              <a:rPr sz="1600" spc="-20" dirty="0">
                <a:latin typeface="Calibri"/>
                <a:cs typeface="Calibri"/>
              </a:rPr>
              <a:t>system</a:t>
            </a:r>
            <a:r>
              <a:rPr sz="1600" spc="30" dirty="0">
                <a:latin typeface="Calibri"/>
                <a:cs typeface="Calibri"/>
              </a:rPr>
              <a:t> </a:t>
            </a:r>
            <a:r>
              <a:rPr sz="1600" spc="-10" dirty="0">
                <a:latin typeface="Calibri"/>
                <a:cs typeface="Calibri"/>
              </a:rPr>
              <a:t>processes. </a:t>
            </a:r>
            <a:r>
              <a:rPr sz="1600" spc="-345" dirty="0">
                <a:latin typeface="Calibri"/>
                <a:cs typeface="Calibri"/>
              </a:rPr>
              <a:t> </a:t>
            </a:r>
            <a:r>
              <a:rPr sz="1600" spc="-5" dirty="0">
                <a:latin typeface="Calibri"/>
                <a:cs typeface="Calibri"/>
              </a:rPr>
              <a:t>Suspending</a:t>
            </a:r>
            <a:r>
              <a:rPr sz="1600" spc="-20" dirty="0">
                <a:latin typeface="Calibri"/>
                <a:cs typeface="Calibri"/>
              </a:rPr>
              <a:t> </a:t>
            </a:r>
            <a:r>
              <a:rPr sz="1600" dirty="0">
                <a:latin typeface="Calibri"/>
                <a:cs typeface="Calibri"/>
              </a:rPr>
              <a:t>and</a:t>
            </a:r>
            <a:r>
              <a:rPr sz="1600" spc="-10" dirty="0">
                <a:latin typeface="Calibri"/>
                <a:cs typeface="Calibri"/>
              </a:rPr>
              <a:t> </a:t>
            </a:r>
            <a:r>
              <a:rPr sz="1600" spc="-5" dirty="0">
                <a:latin typeface="Calibri"/>
                <a:cs typeface="Calibri"/>
              </a:rPr>
              <a:t>resuming</a:t>
            </a:r>
            <a:r>
              <a:rPr sz="1600" spc="-20" dirty="0">
                <a:latin typeface="Calibri"/>
                <a:cs typeface="Calibri"/>
              </a:rPr>
              <a:t> </a:t>
            </a:r>
            <a:r>
              <a:rPr sz="1600" spc="-10" dirty="0">
                <a:latin typeface="Calibri"/>
                <a:cs typeface="Calibri"/>
              </a:rPr>
              <a:t>processes.</a:t>
            </a:r>
            <a:endParaRPr sz="1600">
              <a:latin typeface="Calibri"/>
              <a:cs typeface="Calibri"/>
            </a:endParaRPr>
          </a:p>
          <a:p>
            <a:pPr marL="12700">
              <a:lnSpc>
                <a:spcPct val="100000"/>
              </a:lnSpc>
            </a:pPr>
            <a:r>
              <a:rPr sz="1600" spc="-10" dirty="0">
                <a:latin typeface="Calibri"/>
                <a:cs typeface="Calibri"/>
              </a:rPr>
              <a:t>Providing</a:t>
            </a:r>
            <a:r>
              <a:rPr sz="1600" spc="-15" dirty="0">
                <a:latin typeface="Calibri"/>
                <a:cs typeface="Calibri"/>
              </a:rPr>
              <a:t> </a:t>
            </a:r>
            <a:r>
              <a:rPr sz="1600" dirty="0">
                <a:latin typeface="Calibri"/>
                <a:cs typeface="Calibri"/>
              </a:rPr>
              <a:t>mechanisms</a:t>
            </a:r>
            <a:r>
              <a:rPr sz="1600" spc="-40" dirty="0">
                <a:latin typeface="Calibri"/>
                <a:cs typeface="Calibri"/>
              </a:rPr>
              <a:t> </a:t>
            </a:r>
            <a:r>
              <a:rPr sz="1600" spc="-15" dirty="0">
                <a:latin typeface="Calibri"/>
                <a:cs typeface="Calibri"/>
              </a:rPr>
              <a:t>for</a:t>
            </a:r>
            <a:r>
              <a:rPr sz="1600" spc="10" dirty="0">
                <a:latin typeface="Calibri"/>
                <a:cs typeface="Calibri"/>
              </a:rPr>
              <a:t> </a:t>
            </a:r>
            <a:r>
              <a:rPr sz="1600" spc="-10" dirty="0">
                <a:latin typeface="Calibri"/>
                <a:cs typeface="Calibri"/>
              </a:rPr>
              <a:t>process</a:t>
            </a:r>
            <a:r>
              <a:rPr sz="1600" spc="15" dirty="0">
                <a:latin typeface="Calibri"/>
                <a:cs typeface="Calibri"/>
              </a:rPr>
              <a:t> </a:t>
            </a:r>
            <a:r>
              <a:rPr sz="1600" spc="-15" dirty="0">
                <a:latin typeface="Calibri"/>
                <a:cs typeface="Calibri"/>
              </a:rPr>
              <a:t>synchronization.</a:t>
            </a:r>
            <a:endParaRPr sz="1600">
              <a:latin typeface="Calibri"/>
              <a:cs typeface="Calibri"/>
            </a:endParaRPr>
          </a:p>
          <a:p>
            <a:pPr marL="12700">
              <a:lnSpc>
                <a:spcPct val="100000"/>
              </a:lnSpc>
            </a:pPr>
            <a:r>
              <a:rPr sz="1600" spc="-10" dirty="0">
                <a:latin typeface="Calibri"/>
                <a:cs typeface="Calibri"/>
              </a:rPr>
              <a:t>Providing</a:t>
            </a:r>
            <a:r>
              <a:rPr sz="1600" spc="-20" dirty="0">
                <a:latin typeface="Calibri"/>
                <a:cs typeface="Calibri"/>
              </a:rPr>
              <a:t> </a:t>
            </a:r>
            <a:r>
              <a:rPr sz="1600" dirty="0">
                <a:latin typeface="Calibri"/>
                <a:cs typeface="Calibri"/>
              </a:rPr>
              <a:t>mechanisms</a:t>
            </a:r>
            <a:r>
              <a:rPr sz="1600" spc="-40" dirty="0">
                <a:latin typeface="Calibri"/>
                <a:cs typeface="Calibri"/>
              </a:rPr>
              <a:t> </a:t>
            </a:r>
            <a:r>
              <a:rPr sz="1600" spc="-15" dirty="0">
                <a:latin typeface="Calibri"/>
                <a:cs typeface="Calibri"/>
              </a:rPr>
              <a:t>for</a:t>
            </a:r>
            <a:r>
              <a:rPr sz="1600" spc="10" dirty="0">
                <a:latin typeface="Calibri"/>
                <a:cs typeface="Calibri"/>
              </a:rPr>
              <a:t> </a:t>
            </a:r>
            <a:r>
              <a:rPr sz="1600" spc="-10" dirty="0">
                <a:latin typeface="Calibri"/>
                <a:cs typeface="Calibri"/>
              </a:rPr>
              <a:t>process</a:t>
            </a:r>
            <a:r>
              <a:rPr sz="1600" spc="20" dirty="0">
                <a:latin typeface="Calibri"/>
                <a:cs typeface="Calibri"/>
              </a:rPr>
              <a:t> </a:t>
            </a:r>
            <a:r>
              <a:rPr sz="1600" spc="-10" dirty="0">
                <a:latin typeface="Calibri"/>
                <a:cs typeface="Calibri"/>
              </a:rPr>
              <a:t>communication.</a:t>
            </a:r>
            <a:endParaRPr sz="1600">
              <a:latin typeface="Calibri"/>
              <a:cs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1868" y="135763"/>
            <a:ext cx="7627620" cy="5881370"/>
          </a:xfrm>
          <a:prstGeom prst="rect">
            <a:avLst/>
          </a:prstGeom>
        </p:spPr>
        <p:txBody>
          <a:bodyPr vert="horz" wrap="square" lIns="0" tIns="13335" rIns="0" bIns="0" rtlCol="0">
            <a:spAutoFit/>
          </a:bodyPr>
          <a:lstStyle/>
          <a:p>
            <a:pPr marL="12700" marR="5986780">
              <a:lnSpc>
                <a:spcPct val="100000"/>
              </a:lnSpc>
              <a:spcBef>
                <a:spcPts val="105"/>
              </a:spcBef>
            </a:pPr>
            <a:r>
              <a:rPr sz="1600" spc="-5" dirty="0">
                <a:latin typeface="Calibri"/>
                <a:cs typeface="Calibri"/>
              </a:rPr>
              <a:t>Let's </a:t>
            </a:r>
            <a:r>
              <a:rPr sz="1600" spc="-25" dirty="0">
                <a:latin typeface="Calibri"/>
                <a:cs typeface="Calibri"/>
              </a:rPr>
              <a:t>consider, </a:t>
            </a:r>
            <a:r>
              <a:rPr sz="1600" spc="-20" dirty="0">
                <a:latin typeface="Calibri"/>
                <a:cs typeface="Calibri"/>
              </a:rPr>
              <a:t> </a:t>
            </a:r>
            <a:r>
              <a:rPr sz="1600" spc="-10" dirty="0">
                <a:latin typeface="Calibri"/>
                <a:cs typeface="Calibri"/>
              </a:rPr>
              <a:t>Process</a:t>
            </a:r>
            <a:r>
              <a:rPr sz="1600" dirty="0">
                <a:latin typeface="Calibri"/>
                <a:cs typeface="Calibri"/>
              </a:rPr>
              <a:t> </a:t>
            </a:r>
            <a:r>
              <a:rPr sz="1600" spc="-15" dirty="0">
                <a:latin typeface="Calibri"/>
                <a:cs typeface="Calibri"/>
              </a:rPr>
              <a:t>Size</a:t>
            </a:r>
            <a:r>
              <a:rPr sz="1600" dirty="0">
                <a:latin typeface="Calibri"/>
                <a:cs typeface="Calibri"/>
              </a:rPr>
              <a:t> =</a:t>
            </a:r>
            <a:r>
              <a:rPr sz="1600" spc="-5" dirty="0">
                <a:latin typeface="Calibri"/>
                <a:cs typeface="Calibri"/>
              </a:rPr>
              <a:t> </a:t>
            </a:r>
            <a:r>
              <a:rPr sz="1600" dirty="0">
                <a:latin typeface="Calibri"/>
                <a:cs typeface="Calibri"/>
              </a:rPr>
              <a:t>4</a:t>
            </a:r>
            <a:r>
              <a:rPr sz="1600" spc="-15" dirty="0">
                <a:latin typeface="Calibri"/>
                <a:cs typeface="Calibri"/>
              </a:rPr>
              <a:t> </a:t>
            </a:r>
            <a:r>
              <a:rPr sz="1600" spc="-5" dirty="0">
                <a:latin typeface="Calibri"/>
                <a:cs typeface="Calibri"/>
              </a:rPr>
              <a:t>MB</a:t>
            </a:r>
            <a:endParaRPr sz="1600">
              <a:latin typeface="Calibri"/>
              <a:cs typeface="Calibri"/>
            </a:endParaRPr>
          </a:p>
          <a:p>
            <a:pPr marL="12700">
              <a:lnSpc>
                <a:spcPct val="100000"/>
              </a:lnSpc>
            </a:pPr>
            <a:r>
              <a:rPr sz="1600" spc="-5" dirty="0">
                <a:latin typeface="Calibri"/>
                <a:cs typeface="Calibri"/>
              </a:rPr>
              <a:t>Main</a:t>
            </a:r>
            <a:r>
              <a:rPr sz="1600" spc="-15" dirty="0">
                <a:latin typeface="Calibri"/>
                <a:cs typeface="Calibri"/>
              </a:rPr>
              <a:t> </a:t>
            </a:r>
            <a:r>
              <a:rPr sz="1600" dirty="0">
                <a:latin typeface="Calibri"/>
                <a:cs typeface="Calibri"/>
              </a:rPr>
              <a:t>memory</a:t>
            </a:r>
            <a:r>
              <a:rPr sz="1600" spc="-15" dirty="0">
                <a:latin typeface="Calibri"/>
                <a:cs typeface="Calibri"/>
              </a:rPr>
              <a:t> </a:t>
            </a:r>
            <a:r>
              <a:rPr sz="1600" spc="-20" dirty="0">
                <a:latin typeface="Calibri"/>
                <a:cs typeface="Calibri"/>
              </a:rPr>
              <a:t>size</a:t>
            </a:r>
            <a:r>
              <a:rPr sz="1600" dirty="0">
                <a:latin typeface="Calibri"/>
                <a:cs typeface="Calibri"/>
              </a:rPr>
              <a:t> </a:t>
            </a:r>
            <a:r>
              <a:rPr sz="1600" spc="5" dirty="0">
                <a:latin typeface="Calibri"/>
                <a:cs typeface="Calibri"/>
              </a:rPr>
              <a:t>= 4</a:t>
            </a:r>
            <a:r>
              <a:rPr sz="1600" spc="-15" dirty="0">
                <a:latin typeface="Calibri"/>
                <a:cs typeface="Calibri"/>
              </a:rPr>
              <a:t> </a:t>
            </a:r>
            <a:r>
              <a:rPr sz="1600" spc="-5" dirty="0">
                <a:latin typeface="Calibri"/>
                <a:cs typeface="Calibri"/>
              </a:rPr>
              <a:t>MB</a:t>
            </a:r>
            <a:endParaRPr sz="1600">
              <a:latin typeface="Calibri"/>
              <a:cs typeface="Calibri"/>
            </a:endParaRPr>
          </a:p>
          <a:p>
            <a:pPr marL="12700" marR="2597150">
              <a:lnSpc>
                <a:spcPct val="100000"/>
              </a:lnSpc>
              <a:spcBef>
                <a:spcPts val="5"/>
              </a:spcBef>
            </a:pPr>
            <a:r>
              <a:rPr sz="1600" dirty="0">
                <a:latin typeface="Calibri"/>
                <a:cs typeface="Calibri"/>
              </a:rPr>
              <a:t>The</a:t>
            </a:r>
            <a:r>
              <a:rPr sz="1600" spc="-15" dirty="0">
                <a:latin typeface="Calibri"/>
                <a:cs typeface="Calibri"/>
              </a:rPr>
              <a:t> </a:t>
            </a:r>
            <a:r>
              <a:rPr sz="1600" spc="-10" dirty="0">
                <a:latin typeface="Calibri"/>
                <a:cs typeface="Calibri"/>
              </a:rPr>
              <a:t>process</a:t>
            </a:r>
            <a:r>
              <a:rPr sz="1600" spc="10"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only</a:t>
            </a:r>
            <a:r>
              <a:rPr sz="1600" spc="15" dirty="0">
                <a:latin typeface="Calibri"/>
                <a:cs typeface="Calibri"/>
              </a:rPr>
              <a:t> </a:t>
            </a:r>
            <a:r>
              <a:rPr sz="1600" spc="-10" dirty="0">
                <a:latin typeface="Calibri"/>
                <a:cs typeface="Calibri"/>
              </a:rPr>
              <a:t>reside</a:t>
            </a:r>
            <a:r>
              <a:rPr sz="1600" spc="15" dirty="0">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the</a:t>
            </a:r>
            <a:r>
              <a:rPr sz="1600" spc="10" dirty="0">
                <a:latin typeface="Calibri"/>
                <a:cs typeface="Calibri"/>
              </a:rPr>
              <a:t> </a:t>
            </a:r>
            <a:r>
              <a:rPr sz="1600" dirty="0">
                <a:latin typeface="Calibri"/>
                <a:cs typeface="Calibri"/>
              </a:rPr>
              <a:t>main</a:t>
            </a:r>
            <a:r>
              <a:rPr sz="1600" spc="-25" dirty="0">
                <a:latin typeface="Calibri"/>
                <a:cs typeface="Calibri"/>
              </a:rPr>
              <a:t> </a:t>
            </a:r>
            <a:r>
              <a:rPr sz="1600" dirty="0">
                <a:latin typeface="Calibri"/>
                <a:cs typeface="Calibri"/>
              </a:rPr>
              <a:t>memory</a:t>
            </a:r>
            <a:r>
              <a:rPr sz="1600" spc="-5" dirty="0">
                <a:latin typeface="Calibri"/>
                <a:cs typeface="Calibri"/>
              </a:rPr>
              <a:t> </a:t>
            </a:r>
            <a:r>
              <a:rPr sz="1600" spc="-15" dirty="0">
                <a:latin typeface="Calibri"/>
                <a:cs typeface="Calibri"/>
              </a:rPr>
              <a:t>at</a:t>
            </a:r>
            <a:r>
              <a:rPr sz="1600" spc="15" dirty="0">
                <a:latin typeface="Calibri"/>
                <a:cs typeface="Calibri"/>
              </a:rPr>
              <a:t> </a:t>
            </a:r>
            <a:r>
              <a:rPr sz="1600" spc="-10" dirty="0">
                <a:latin typeface="Calibri"/>
                <a:cs typeface="Calibri"/>
              </a:rPr>
              <a:t>any</a:t>
            </a:r>
            <a:r>
              <a:rPr sz="1600" spc="-15" dirty="0">
                <a:latin typeface="Calibri"/>
                <a:cs typeface="Calibri"/>
              </a:rPr>
              <a:t> </a:t>
            </a:r>
            <a:r>
              <a:rPr sz="1600" spc="-5" dirty="0">
                <a:latin typeface="Calibri"/>
                <a:cs typeface="Calibri"/>
              </a:rPr>
              <a:t>time. </a:t>
            </a:r>
            <a:r>
              <a:rPr sz="1600" spc="-345" dirty="0">
                <a:latin typeface="Calibri"/>
                <a:cs typeface="Calibri"/>
              </a:rPr>
              <a:t> </a:t>
            </a:r>
            <a:r>
              <a:rPr sz="1600" dirty="0">
                <a:latin typeface="Calibri"/>
                <a:cs typeface="Calibri"/>
              </a:rPr>
              <a:t>If</a:t>
            </a:r>
            <a:r>
              <a:rPr sz="1600" spc="-20" dirty="0">
                <a:latin typeface="Calibri"/>
                <a:cs typeface="Calibri"/>
              </a:rPr>
              <a:t> </a:t>
            </a:r>
            <a:r>
              <a:rPr sz="1600" spc="-5" dirty="0">
                <a:latin typeface="Calibri"/>
                <a:cs typeface="Calibri"/>
              </a:rPr>
              <a:t>the</a:t>
            </a:r>
            <a:r>
              <a:rPr sz="1600" spc="10" dirty="0">
                <a:latin typeface="Calibri"/>
                <a:cs typeface="Calibri"/>
              </a:rPr>
              <a:t> </a:t>
            </a:r>
            <a:r>
              <a:rPr sz="1600" spc="-5" dirty="0">
                <a:latin typeface="Calibri"/>
                <a:cs typeface="Calibri"/>
              </a:rPr>
              <a:t>time</a:t>
            </a:r>
            <a:r>
              <a:rPr sz="1600" spc="-10" dirty="0">
                <a:latin typeface="Calibri"/>
                <a:cs typeface="Calibri"/>
              </a:rPr>
              <a:t> </a:t>
            </a:r>
            <a:r>
              <a:rPr sz="1600" spc="-15" dirty="0">
                <a:latin typeface="Calibri"/>
                <a:cs typeface="Calibri"/>
              </a:rPr>
              <a:t>for</a:t>
            </a:r>
            <a:r>
              <a:rPr sz="1600" spc="10" dirty="0">
                <a:latin typeface="Calibri"/>
                <a:cs typeface="Calibri"/>
              </a:rPr>
              <a:t> </a:t>
            </a:r>
            <a:r>
              <a:rPr sz="1600" dirty="0">
                <a:latin typeface="Calibri"/>
                <a:cs typeface="Calibri"/>
              </a:rPr>
              <a:t>which</a:t>
            </a:r>
            <a:r>
              <a:rPr sz="1600" spc="-15" dirty="0">
                <a:latin typeface="Calibri"/>
                <a:cs typeface="Calibri"/>
              </a:rPr>
              <a:t> </a:t>
            </a:r>
            <a:r>
              <a:rPr sz="1600" spc="-5" dirty="0">
                <a:latin typeface="Calibri"/>
                <a:cs typeface="Calibri"/>
              </a:rPr>
              <a:t>the</a:t>
            </a:r>
            <a:r>
              <a:rPr sz="1600" spc="10" dirty="0">
                <a:latin typeface="Calibri"/>
                <a:cs typeface="Calibri"/>
              </a:rPr>
              <a:t> </a:t>
            </a:r>
            <a:r>
              <a:rPr sz="1600" spc="-10" dirty="0">
                <a:latin typeface="Calibri"/>
                <a:cs typeface="Calibri"/>
              </a:rPr>
              <a:t>process</a:t>
            </a:r>
            <a:r>
              <a:rPr sz="1600" dirty="0">
                <a:latin typeface="Calibri"/>
                <a:cs typeface="Calibri"/>
              </a:rPr>
              <a:t> </a:t>
            </a:r>
            <a:r>
              <a:rPr sz="1600" spc="-5" dirty="0">
                <a:latin typeface="Calibri"/>
                <a:cs typeface="Calibri"/>
              </a:rPr>
              <a:t>does</a:t>
            </a:r>
            <a:r>
              <a:rPr sz="1600" spc="15" dirty="0">
                <a:latin typeface="Calibri"/>
                <a:cs typeface="Calibri"/>
              </a:rPr>
              <a:t> </a:t>
            </a:r>
            <a:r>
              <a:rPr sz="1600" dirty="0">
                <a:latin typeface="Calibri"/>
                <a:cs typeface="Calibri"/>
              </a:rPr>
              <a:t>IO</a:t>
            </a:r>
            <a:r>
              <a:rPr sz="1600" spc="-15" dirty="0">
                <a:latin typeface="Calibri"/>
                <a:cs typeface="Calibri"/>
              </a:rPr>
              <a:t> </a:t>
            </a:r>
            <a:r>
              <a:rPr sz="1600" spc="-5" dirty="0">
                <a:latin typeface="Calibri"/>
                <a:cs typeface="Calibri"/>
              </a:rPr>
              <a:t>is</a:t>
            </a:r>
            <a:r>
              <a:rPr sz="1600" spc="-10" dirty="0">
                <a:latin typeface="Calibri"/>
                <a:cs typeface="Calibri"/>
              </a:rPr>
              <a:t> </a:t>
            </a:r>
            <a:r>
              <a:rPr sz="1600" spc="-185" dirty="0">
                <a:latin typeface="Calibri"/>
                <a:cs typeface="Calibri"/>
              </a:rPr>
              <a:t>P,</a:t>
            </a:r>
            <a:endParaRPr sz="1600">
              <a:latin typeface="Calibri"/>
              <a:cs typeface="Calibri"/>
            </a:endParaRPr>
          </a:p>
          <a:p>
            <a:pPr>
              <a:lnSpc>
                <a:spcPct val="100000"/>
              </a:lnSpc>
              <a:spcBef>
                <a:spcPts val="30"/>
              </a:spcBef>
            </a:pPr>
            <a:endParaRPr sz="1550">
              <a:latin typeface="Calibri"/>
              <a:cs typeface="Calibri"/>
            </a:endParaRPr>
          </a:p>
          <a:p>
            <a:pPr marL="12700">
              <a:lnSpc>
                <a:spcPct val="100000"/>
              </a:lnSpc>
            </a:pPr>
            <a:r>
              <a:rPr sz="1600" spc="-5" dirty="0">
                <a:latin typeface="Calibri"/>
                <a:cs typeface="Calibri"/>
              </a:rPr>
              <a:t>Then,</a:t>
            </a:r>
            <a:endParaRPr sz="1600">
              <a:latin typeface="Calibri"/>
              <a:cs typeface="Calibri"/>
            </a:endParaRPr>
          </a:p>
          <a:p>
            <a:pPr>
              <a:lnSpc>
                <a:spcPct val="100000"/>
              </a:lnSpc>
              <a:spcBef>
                <a:spcPts val="30"/>
              </a:spcBef>
            </a:pPr>
            <a:endParaRPr sz="1550">
              <a:latin typeface="Calibri"/>
              <a:cs typeface="Calibri"/>
            </a:endParaRPr>
          </a:p>
          <a:p>
            <a:pPr marL="12700" marR="5811520">
              <a:lnSpc>
                <a:spcPct val="100000"/>
              </a:lnSpc>
            </a:pPr>
            <a:r>
              <a:rPr sz="1600" spc="5" dirty="0">
                <a:latin typeface="Calibri"/>
                <a:cs typeface="Calibri"/>
              </a:rPr>
              <a:t>CPU </a:t>
            </a:r>
            <a:r>
              <a:rPr sz="1600" spc="-15" dirty="0">
                <a:latin typeface="Calibri"/>
                <a:cs typeface="Calibri"/>
              </a:rPr>
              <a:t>utilization </a:t>
            </a:r>
            <a:r>
              <a:rPr sz="1600" dirty="0">
                <a:latin typeface="Calibri"/>
                <a:cs typeface="Calibri"/>
              </a:rPr>
              <a:t>= </a:t>
            </a:r>
            <a:r>
              <a:rPr sz="1600" spc="5" dirty="0">
                <a:latin typeface="Calibri"/>
                <a:cs typeface="Calibri"/>
              </a:rPr>
              <a:t>(1-P) </a:t>
            </a:r>
            <a:r>
              <a:rPr sz="1600" spc="-350" dirty="0">
                <a:latin typeface="Calibri"/>
                <a:cs typeface="Calibri"/>
              </a:rPr>
              <a:t> </a:t>
            </a:r>
            <a:r>
              <a:rPr sz="1600" spc="-5" dirty="0">
                <a:latin typeface="Calibri"/>
                <a:cs typeface="Calibri"/>
              </a:rPr>
              <a:t>let's </a:t>
            </a:r>
            <a:r>
              <a:rPr sz="1600" spc="-40" dirty="0">
                <a:latin typeface="Calibri"/>
                <a:cs typeface="Calibri"/>
              </a:rPr>
              <a:t>say,</a:t>
            </a:r>
            <a:endParaRPr sz="1600">
              <a:latin typeface="Calibri"/>
              <a:cs typeface="Calibri"/>
            </a:endParaRPr>
          </a:p>
          <a:p>
            <a:pPr marL="12700">
              <a:lnSpc>
                <a:spcPct val="100000"/>
              </a:lnSpc>
            </a:pPr>
            <a:r>
              <a:rPr sz="1600" spc="5" dirty="0">
                <a:latin typeface="Calibri"/>
                <a:cs typeface="Calibri"/>
              </a:rPr>
              <a:t>P</a:t>
            </a:r>
            <a:r>
              <a:rPr sz="1600" spc="-45" dirty="0">
                <a:latin typeface="Calibri"/>
                <a:cs typeface="Calibri"/>
              </a:rPr>
              <a:t> </a:t>
            </a:r>
            <a:r>
              <a:rPr sz="1600" spc="5" dirty="0">
                <a:latin typeface="Calibri"/>
                <a:cs typeface="Calibri"/>
              </a:rPr>
              <a:t>=</a:t>
            </a:r>
            <a:r>
              <a:rPr sz="1600" spc="-15" dirty="0">
                <a:latin typeface="Calibri"/>
                <a:cs typeface="Calibri"/>
              </a:rPr>
              <a:t> </a:t>
            </a:r>
            <a:r>
              <a:rPr sz="1600" dirty="0">
                <a:latin typeface="Calibri"/>
                <a:cs typeface="Calibri"/>
              </a:rPr>
              <a:t>70%</a:t>
            </a:r>
            <a:endParaRPr sz="1600">
              <a:latin typeface="Calibri"/>
              <a:cs typeface="Calibri"/>
            </a:endParaRPr>
          </a:p>
          <a:p>
            <a:pPr marL="12700">
              <a:lnSpc>
                <a:spcPct val="100000"/>
              </a:lnSpc>
            </a:pPr>
            <a:r>
              <a:rPr sz="1600" spc="5" dirty="0">
                <a:latin typeface="Calibri"/>
                <a:cs typeface="Calibri"/>
              </a:rPr>
              <a:t>CPU</a:t>
            </a:r>
            <a:r>
              <a:rPr sz="1600" spc="-30" dirty="0">
                <a:latin typeface="Calibri"/>
                <a:cs typeface="Calibri"/>
              </a:rPr>
              <a:t> </a:t>
            </a:r>
            <a:r>
              <a:rPr sz="1600" spc="-15" dirty="0">
                <a:latin typeface="Calibri"/>
                <a:cs typeface="Calibri"/>
              </a:rPr>
              <a:t>utilization</a:t>
            </a:r>
            <a:r>
              <a:rPr sz="1600" spc="3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30</a:t>
            </a:r>
            <a:r>
              <a:rPr sz="1600" spc="-10" dirty="0">
                <a:latin typeface="Calibri"/>
                <a:cs typeface="Calibri"/>
              </a:rPr>
              <a:t> </a:t>
            </a:r>
            <a:r>
              <a:rPr sz="1600" spc="5" dirty="0">
                <a:latin typeface="Calibri"/>
                <a:cs typeface="Calibri"/>
              </a:rPr>
              <a:t>%</a:t>
            </a:r>
            <a:endParaRPr sz="1600">
              <a:latin typeface="Calibri"/>
              <a:cs typeface="Calibri"/>
            </a:endParaRPr>
          </a:p>
          <a:p>
            <a:pPr marL="12700">
              <a:lnSpc>
                <a:spcPct val="100000"/>
              </a:lnSpc>
            </a:pPr>
            <a:r>
              <a:rPr sz="1600" spc="-40" dirty="0">
                <a:latin typeface="Calibri"/>
                <a:cs typeface="Calibri"/>
              </a:rPr>
              <a:t>Now,</a:t>
            </a:r>
            <a:r>
              <a:rPr sz="1600" dirty="0">
                <a:latin typeface="Calibri"/>
                <a:cs typeface="Calibri"/>
              </a:rPr>
              <a:t> </a:t>
            </a:r>
            <a:r>
              <a:rPr sz="1600" spc="-10" dirty="0">
                <a:latin typeface="Calibri"/>
                <a:cs typeface="Calibri"/>
              </a:rPr>
              <a:t>increase</a:t>
            </a:r>
            <a:r>
              <a:rPr sz="1600" spc="40" dirty="0">
                <a:latin typeface="Calibri"/>
                <a:cs typeface="Calibri"/>
              </a:rPr>
              <a:t> </a:t>
            </a:r>
            <a:r>
              <a:rPr sz="1600" spc="-5" dirty="0">
                <a:latin typeface="Calibri"/>
                <a:cs typeface="Calibri"/>
              </a:rPr>
              <a:t>the</a:t>
            </a:r>
            <a:r>
              <a:rPr sz="1600" spc="-15" dirty="0">
                <a:latin typeface="Calibri"/>
                <a:cs typeface="Calibri"/>
              </a:rPr>
              <a:t> </a:t>
            </a:r>
            <a:r>
              <a:rPr sz="1600" dirty="0">
                <a:latin typeface="Calibri"/>
                <a:cs typeface="Calibri"/>
              </a:rPr>
              <a:t>memory</a:t>
            </a:r>
            <a:r>
              <a:rPr sz="1600" spc="-5" dirty="0">
                <a:latin typeface="Calibri"/>
                <a:cs typeface="Calibri"/>
              </a:rPr>
              <a:t> </a:t>
            </a:r>
            <a:r>
              <a:rPr sz="1600" spc="-20" dirty="0">
                <a:latin typeface="Calibri"/>
                <a:cs typeface="Calibri"/>
              </a:rPr>
              <a:t>size,</a:t>
            </a:r>
            <a:r>
              <a:rPr sz="1600" spc="50" dirty="0">
                <a:latin typeface="Calibri"/>
                <a:cs typeface="Calibri"/>
              </a:rPr>
              <a:t> </a:t>
            </a:r>
            <a:r>
              <a:rPr sz="1600" spc="-5" dirty="0">
                <a:latin typeface="Calibri"/>
                <a:cs typeface="Calibri"/>
              </a:rPr>
              <a:t>Let's</a:t>
            </a:r>
            <a:r>
              <a:rPr sz="1600" dirty="0">
                <a:latin typeface="Calibri"/>
                <a:cs typeface="Calibri"/>
              </a:rPr>
              <a:t> </a:t>
            </a:r>
            <a:r>
              <a:rPr sz="1600" spc="-10" dirty="0">
                <a:latin typeface="Calibri"/>
                <a:cs typeface="Calibri"/>
              </a:rPr>
              <a:t>say </a:t>
            </a:r>
            <a:r>
              <a:rPr sz="1600" spc="-5" dirty="0">
                <a:latin typeface="Calibri"/>
                <a:cs typeface="Calibri"/>
              </a:rPr>
              <a:t>it</a:t>
            </a:r>
            <a:r>
              <a:rPr sz="1600" spc="-15" dirty="0">
                <a:latin typeface="Calibri"/>
                <a:cs typeface="Calibri"/>
              </a:rPr>
              <a:t> </a:t>
            </a:r>
            <a:r>
              <a:rPr sz="1600" spc="-5" dirty="0">
                <a:latin typeface="Calibri"/>
                <a:cs typeface="Calibri"/>
              </a:rPr>
              <a:t>is</a:t>
            </a:r>
            <a:r>
              <a:rPr sz="1600" spc="15" dirty="0">
                <a:latin typeface="Calibri"/>
                <a:cs typeface="Calibri"/>
              </a:rPr>
              <a:t> </a:t>
            </a:r>
            <a:r>
              <a:rPr sz="1600" dirty="0">
                <a:latin typeface="Calibri"/>
                <a:cs typeface="Calibri"/>
              </a:rPr>
              <a:t>8</a:t>
            </a:r>
            <a:r>
              <a:rPr sz="1600" spc="-5" dirty="0">
                <a:latin typeface="Calibri"/>
                <a:cs typeface="Calibri"/>
              </a:rPr>
              <a:t> MB.</a:t>
            </a:r>
            <a:endParaRPr sz="1600">
              <a:latin typeface="Calibri"/>
              <a:cs typeface="Calibri"/>
            </a:endParaRPr>
          </a:p>
          <a:p>
            <a:pPr marL="12700">
              <a:lnSpc>
                <a:spcPct val="100000"/>
              </a:lnSpc>
            </a:pPr>
            <a:r>
              <a:rPr sz="1600" spc="-10" dirty="0">
                <a:latin typeface="Calibri"/>
                <a:cs typeface="Calibri"/>
              </a:rPr>
              <a:t>Process</a:t>
            </a:r>
            <a:r>
              <a:rPr sz="1600" dirty="0">
                <a:latin typeface="Calibri"/>
                <a:cs typeface="Calibri"/>
              </a:rPr>
              <a:t> </a:t>
            </a:r>
            <a:r>
              <a:rPr sz="1600" spc="-15" dirty="0">
                <a:latin typeface="Calibri"/>
                <a:cs typeface="Calibri"/>
              </a:rPr>
              <a:t>Size</a:t>
            </a:r>
            <a:r>
              <a:rPr sz="1600" dirty="0">
                <a:latin typeface="Calibri"/>
                <a:cs typeface="Calibri"/>
              </a:rPr>
              <a:t> </a:t>
            </a:r>
            <a:r>
              <a:rPr sz="1600" spc="5" dirty="0">
                <a:latin typeface="Calibri"/>
                <a:cs typeface="Calibri"/>
              </a:rPr>
              <a:t>=</a:t>
            </a:r>
            <a:r>
              <a:rPr sz="1600" dirty="0">
                <a:latin typeface="Calibri"/>
                <a:cs typeface="Calibri"/>
              </a:rPr>
              <a:t> </a:t>
            </a:r>
            <a:r>
              <a:rPr sz="1600" spc="5" dirty="0">
                <a:latin typeface="Calibri"/>
                <a:cs typeface="Calibri"/>
              </a:rPr>
              <a:t>4</a:t>
            </a:r>
            <a:r>
              <a:rPr sz="1600" spc="-15" dirty="0">
                <a:latin typeface="Calibri"/>
                <a:cs typeface="Calibri"/>
              </a:rPr>
              <a:t> </a:t>
            </a:r>
            <a:r>
              <a:rPr sz="1600" spc="-5" dirty="0">
                <a:latin typeface="Calibri"/>
                <a:cs typeface="Calibri"/>
              </a:rPr>
              <a:t>MB</a:t>
            </a:r>
            <a:endParaRPr sz="1600">
              <a:latin typeface="Calibri"/>
              <a:cs typeface="Calibri"/>
            </a:endParaRPr>
          </a:p>
          <a:p>
            <a:pPr marL="12700">
              <a:lnSpc>
                <a:spcPct val="100000"/>
              </a:lnSpc>
              <a:spcBef>
                <a:spcPts val="5"/>
              </a:spcBef>
            </a:pPr>
            <a:r>
              <a:rPr sz="1600" spc="-30" dirty="0">
                <a:latin typeface="Calibri"/>
                <a:cs typeface="Calibri"/>
              </a:rPr>
              <a:t>Two</a:t>
            </a:r>
            <a:r>
              <a:rPr sz="1600" spc="-10" dirty="0">
                <a:latin typeface="Calibri"/>
                <a:cs typeface="Calibri"/>
              </a:rPr>
              <a:t> processes</a:t>
            </a:r>
            <a:r>
              <a:rPr sz="1600" spc="40" dirty="0">
                <a:latin typeface="Calibri"/>
                <a:cs typeface="Calibri"/>
              </a:rPr>
              <a:t> </a:t>
            </a:r>
            <a:r>
              <a:rPr sz="1600" spc="-10" dirty="0">
                <a:latin typeface="Calibri"/>
                <a:cs typeface="Calibri"/>
              </a:rPr>
              <a:t>can reside</a:t>
            </a:r>
            <a:r>
              <a:rPr sz="1600" spc="35" dirty="0">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the</a:t>
            </a:r>
            <a:r>
              <a:rPr sz="1600" spc="10" dirty="0">
                <a:latin typeface="Calibri"/>
                <a:cs typeface="Calibri"/>
              </a:rPr>
              <a:t> </a:t>
            </a:r>
            <a:r>
              <a:rPr sz="1600" dirty="0">
                <a:latin typeface="Calibri"/>
                <a:cs typeface="Calibri"/>
              </a:rPr>
              <a:t>main</a:t>
            </a:r>
            <a:r>
              <a:rPr sz="1600" spc="-20" dirty="0">
                <a:latin typeface="Calibri"/>
                <a:cs typeface="Calibri"/>
              </a:rPr>
              <a:t> </a:t>
            </a:r>
            <a:r>
              <a:rPr sz="1600" dirty="0">
                <a:latin typeface="Calibri"/>
                <a:cs typeface="Calibri"/>
              </a:rPr>
              <a:t>memory</a:t>
            </a:r>
            <a:r>
              <a:rPr sz="1600" spc="-5" dirty="0">
                <a:latin typeface="Calibri"/>
                <a:cs typeface="Calibri"/>
              </a:rPr>
              <a:t> </a:t>
            </a:r>
            <a:r>
              <a:rPr sz="1600" spc="-15" dirty="0">
                <a:latin typeface="Calibri"/>
                <a:cs typeface="Calibri"/>
              </a:rPr>
              <a:t>at </a:t>
            </a:r>
            <a:r>
              <a:rPr sz="1600" spc="-5" dirty="0">
                <a:latin typeface="Calibri"/>
                <a:cs typeface="Calibri"/>
              </a:rPr>
              <a:t>the</a:t>
            </a:r>
            <a:r>
              <a:rPr sz="1600" spc="10" dirty="0">
                <a:latin typeface="Calibri"/>
                <a:cs typeface="Calibri"/>
              </a:rPr>
              <a:t> </a:t>
            </a:r>
            <a:r>
              <a:rPr sz="1600" dirty="0">
                <a:latin typeface="Calibri"/>
                <a:cs typeface="Calibri"/>
              </a:rPr>
              <a:t>same</a:t>
            </a:r>
            <a:r>
              <a:rPr sz="1600" spc="-35" dirty="0">
                <a:latin typeface="Calibri"/>
                <a:cs typeface="Calibri"/>
              </a:rPr>
              <a:t> </a:t>
            </a:r>
            <a:r>
              <a:rPr sz="1600" spc="-5" dirty="0">
                <a:latin typeface="Calibri"/>
                <a:cs typeface="Calibri"/>
              </a:rPr>
              <a:t>time.</a:t>
            </a:r>
            <a:endParaRPr sz="1600">
              <a:latin typeface="Calibri"/>
              <a:cs typeface="Calibri"/>
            </a:endParaRPr>
          </a:p>
          <a:p>
            <a:pPr marL="12700">
              <a:lnSpc>
                <a:spcPct val="100000"/>
              </a:lnSpc>
            </a:pPr>
            <a:r>
              <a:rPr sz="1600" spc="-5" dirty="0">
                <a:latin typeface="Calibri"/>
                <a:cs typeface="Calibri"/>
              </a:rPr>
              <a:t>Let's</a:t>
            </a:r>
            <a:r>
              <a:rPr sz="1600" dirty="0">
                <a:latin typeface="Calibri"/>
                <a:cs typeface="Calibri"/>
              </a:rPr>
              <a:t> </a:t>
            </a:r>
            <a:r>
              <a:rPr sz="1600" spc="-10" dirty="0">
                <a:latin typeface="Calibri"/>
                <a:cs typeface="Calibri"/>
              </a:rPr>
              <a:t>say</a:t>
            </a:r>
            <a:r>
              <a:rPr sz="1600" spc="-15" dirty="0">
                <a:latin typeface="Calibri"/>
                <a:cs typeface="Calibri"/>
              </a:rPr>
              <a:t> </a:t>
            </a:r>
            <a:r>
              <a:rPr sz="1600" spc="-5" dirty="0">
                <a:latin typeface="Calibri"/>
                <a:cs typeface="Calibri"/>
              </a:rPr>
              <a:t>the</a:t>
            </a:r>
            <a:r>
              <a:rPr sz="1600" spc="15" dirty="0">
                <a:latin typeface="Calibri"/>
                <a:cs typeface="Calibri"/>
              </a:rPr>
              <a:t> </a:t>
            </a:r>
            <a:r>
              <a:rPr sz="1600" spc="-5" dirty="0">
                <a:latin typeface="Calibri"/>
                <a:cs typeface="Calibri"/>
              </a:rPr>
              <a:t>time</a:t>
            </a:r>
            <a:r>
              <a:rPr sz="1600" spc="-10" dirty="0">
                <a:latin typeface="Calibri"/>
                <a:cs typeface="Calibri"/>
              </a:rPr>
              <a:t> </a:t>
            </a:r>
            <a:r>
              <a:rPr sz="1600" spc="-15" dirty="0">
                <a:latin typeface="Calibri"/>
                <a:cs typeface="Calibri"/>
              </a:rPr>
              <a:t>for</a:t>
            </a:r>
            <a:r>
              <a:rPr sz="1600" spc="15" dirty="0">
                <a:latin typeface="Calibri"/>
                <a:cs typeface="Calibri"/>
              </a:rPr>
              <a:t> </a:t>
            </a:r>
            <a:r>
              <a:rPr sz="1600" spc="-5" dirty="0">
                <a:latin typeface="Calibri"/>
                <a:cs typeface="Calibri"/>
              </a:rPr>
              <a:t>which,</a:t>
            </a:r>
            <a:r>
              <a:rPr sz="1600" dirty="0">
                <a:latin typeface="Calibri"/>
                <a:cs typeface="Calibri"/>
              </a:rPr>
              <a:t> </a:t>
            </a:r>
            <a:r>
              <a:rPr sz="1600" spc="-5" dirty="0">
                <a:latin typeface="Calibri"/>
                <a:cs typeface="Calibri"/>
              </a:rPr>
              <a:t>one</a:t>
            </a:r>
            <a:r>
              <a:rPr sz="1600" spc="-10" dirty="0">
                <a:latin typeface="Calibri"/>
                <a:cs typeface="Calibri"/>
              </a:rPr>
              <a:t> process</a:t>
            </a:r>
            <a:r>
              <a:rPr sz="1600" spc="40" dirty="0">
                <a:latin typeface="Calibri"/>
                <a:cs typeface="Calibri"/>
              </a:rPr>
              <a:t> </a:t>
            </a:r>
            <a:r>
              <a:rPr sz="1600" spc="-5" dirty="0">
                <a:latin typeface="Calibri"/>
                <a:cs typeface="Calibri"/>
              </a:rPr>
              <a:t>does</a:t>
            </a:r>
            <a:r>
              <a:rPr sz="1600" spc="-10" dirty="0">
                <a:latin typeface="Calibri"/>
                <a:cs typeface="Calibri"/>
              </a:rPr>
              <a:t> </a:t>
            </a:r>
            <a:r>
              <a:rPr sz="1600" spc="-5" dirty="0">
                <a:latin typeface="Calibri"/>
                <a:cs typeface="Calibri"/>
              </a:rPr>
              <a:t>its</a:t>
            </a:r>
            <a:r>
              <a:rPr sz="1600" spc="15" dirty="0">
                <a:latin typeface="Calibri"/>
                <a:cs typeface="Calibri"/>
              </a:rPr>
              <a:t> </a:t>
            </a:r>
            <a:r>
              <a:rPr sz="1600" dirty="0">
                <a:latin typeface="Calibri"/>
                <a:cs typeface="Calibri"/>
              </a:rPr>
              <a:t>IO</a:t>
            </a:r>
            <a:r>
              <a:rPr sz="1600" spc="-15" dirty="0">
                <a:latin typeface="Calibri"/>
                <a:cs typeface="Calibri"/>
              </a:rPr>
              <a:t> </a:t>
            </a:r>
            <a:r>
              <a:rPr sz="1600" spc="-5" dirty="0">
                <a:latin typeface="Calibri"/>
                <a:cs typeface="Calibri"/>
              </a:rPr>
              <a:t>is </a:t>
            </a:r>
            <a:r>
              <a:rPr sz="1600" spc="-185" dirty="0">
                <a:latin typeface="Calibri"/>
                <a:cs typeface="Calibri"/>
              </a:rPr>
              <a:t>P,</a:t>
            </a:r>
            <a:endParaRPr sz="1600">
              <a:latin typeface="Calibri"/>
              <a:cs typeface="Calibri"/>
            </a:endParaRPr>
          </a:p>
          <a:p>
            <a:pPr>
              <a:lnSpc>
                <a:spcPct val="100000"/>
              </a:lnSpc>
              <a:spcBef>
                <a:spcPts val="30"/>
              </a:spcBef>
            </a:pPr>
            <a:endParaRPr sz="1550">
              <a:latin typeface="Calibri"/>
              <a:cs typeface="Calibri"/>
            </a:endParaRPr>
          </a:p>
          <a:p>
            <a:pPr marL="12700">
              <a:lnSpc>
                <a:spcPct val="100000"/>
              </a:lnSpc>
            </a:pPr>
            <a:r>
              <a:rPr sz="1600" dirty="0">
                <a:latin typeface="Calibri"/>
                <a:cs typeface="Calibri"/>
              </a:rPr>
              <a:t>Then</a:t>
            </a:r>
            <a:endParaRPr sz="1600">
              <a:latin typeface="Calibri"/>
              <a:cs typeface="Calibri"/>
            </a:endParaRPr>
          </a:p>
          <a:p>
            <a:pPr>
              <a:lnSpc>
                <a:spcPct val="100000"/>
              </a:lnSpc>
              <a:spcBef>
                <a:spcPts val="30"/>
              </a:spcBef>
            </a:pPr>
            <a:endParaRPr sz="1550">
              <a:latin typeface="Calibri"/>
              <a:cs typeface="Calibri"/>
            </a:endParaRPr>
          </a:p>
          <a:p>
            <a:pPr marL="12700" marR="5608320">
              <a:lnSpc>
                <a:spcPct val="100000"/>
              </a:lnSpc>
            </a:pPr>
            <a:r>
              <a:rPr sz="1600" spc="5" dirty="0">
                <a:latin typeface="Calibri"/>
                <a:cs typeface="Calibri"/>
              </a:rPr>
              <a:t>CPU </a:t>
            </a:r>
            <a:r>
              <a:rPr sz="1600" spc="-15" dirty="0">
                <a:latin typeface="Calibri"/>
                <a:cs typeface="Calibri"/>
              </a:rPr>
              <a:t>utilization </a:t>
            </a:r>
            <a:r>
              <a:rPr sz="1600" dirty="0">
                <a:latin typeface="Calibri"/>
                <a:cs typeface="Calibri"/>
              </a:rPr>
              <a:t>= (1-P^2) </a:t>
            </a:r>
            <a:r>
              <a:rPr sz="1600" spc="-350" dirty="0">
                <a:latin typeface="Calibri"/>
                <a:cs typeface="Calibri"/>
              </a:rPr>
              <a:t> </a:t>
            </a:r>
            <a:r>
              <a:rPr sz="1600" spc="-5" dirty="0">
                <a:latin typeface="Calibri"/>
                <a:cs typeface="Calibri"/>
              </a:rPr>
              <a:t>let's </a:t>
            </a:r>
            <a:r>
              <a:rPr sz="1600" spc="-10" dirty="0">
                <a:latin typeface="Calibri"/>
                <a:cs typeface="Calibri"/>
              </a:rPr>
              <a:t>say</a:t>
            </a:r>
            <a:r>
              <a:rPr sz="1600" spc="-20" dirty="0">
                <a:latin typeface="Calibri"/>
                <a:cs typeface="Calibri"/>
              </a:rPr>
              <a:t> </a:t>
            </a:r>
            <a:r>
              <a:rPr sz="1600" dirty="0">
                <a:latin typeface="Calibri"/>
                <a:cs typeface="Calibri"/>
              </a:rPr>
              <a:t>P =</a:t>
            </a:r>
            <a:r>
              <a:rPr sz="1600" spc="-20" dirty="0">
                <a:latin typeface="Calibri"/>
                <a:cs typeface="Calibri"/>
              </a:rPr>
              <a:t> </a:t>
            </a:r>
            <a:r>
              <a:rPr sz="1600" dirty="0">
                <a:latin typeface="Calibri"/>
                <a:cs typeface="Calibri"/>
              </a:rPr>
              <a:t>70</a:t>
            </a:r>
            <a:r>
              <a:rPr sz="1600" spc="-5" dirty="0">
                <a:latin typeface="Calibri"/>
                <a:cs typeface="Calibri"/>
              </a:rPr>
              <a:t> </a:t>
            </a:r>
            <a:r>
              <a:rPr sz="1600" spc="5" dirty="0">
                <a:latin typeface="Calibri"/>
                <a:cs typeface="Calibri"/>
              </a:rPr>
              <a:t>%</a:t>
            </a:r>
            <a:endParaRPr sz="1600">
              <a:latin typeface="Calibri"/>
              <a:cs typeface="Calibri"/>
            </a:endParaRPr>
          </a:p>
          <a:p>
            <a:pPr marL="12700">
              <a:lnSpc>
                <a:spcPct val="100000"/>
              </a:lnSpc>
            </a:pPr>
            <a:r>
              <a:rPr sz="1600" spc="5" dirty="0">
                <a:latin typeface="Calibri"/>
                <a:cs typeface="Calibri"/>
              </a:rPr>
              <a:t>CPU</a:t>
            </a:r>
            <a:r>
              <a:rPr sz="1600" spc="-25" dirty="0">
                <a:latin typeface="Calibri"/>
                <a:cs typeface="Calibri"/>
              </a:rPr>
              <a:t> </a:t>
            </a:r>
            <a:r>
              <a:rPr sz="1600" spc="-15" dirty="0">
                <a:latin typeface="Calibri"/>
                <a:cs typeface="Calibri"/>
              </a:rPr>
              <a:t>utilization</a:t>
            </a:r>
            <a:r>
              <a:rPr sz="1600" spc="30" dirty="0">
                <a:latin typeface="Calibri"/>
                <a:cs typeface="Calibri"/>
              </a:rPr>
              <a:t> </a:t>
            </a:r>
            <a:r>
              <a:rPr sz="1600" spc="5" dirty="0">
                <a:latin typeface="Calibri"/>
                <a:cs typeface="Calibri"/>
              </a:rPr>
              <a:t>=</a:t>
            </a:r>
            <a:r>
              <a:rPr sz="1600" spc="-15" dirty="0">
                <a:latin typeface="Calibri"/>
                <a:cs typeface="Calibri"/>
              </a:rPr>
              <a:t> </a:t>
            </a:r>
            <a:r>
              <a:rPr sz="1600" dirty="0">
                <a:latin typeface="Calibri"/>
                <a:cs typeface="Calibri"/>
              </a:rPr>
              <a:t>(1-0.49)</a:t>
            </a:r>
            <a:r>
              <a:rPr sz="1600" spc="-35" dirty="0">
                <a:latin typeface="Calibri"/>
                <a:cs typeface="Calibri"/>
              </a:rPr>
              <a:t> </a:t>
            </a:r>
            <a:r>
              <a:rPr sz="1600" spc="-5" dirty="0">
                <a:latin typeface="Calibri"/>
                <a:cs typeface="Calibri"/>
              </a:rPr>
              <a:t>=0.51 </a:t>
            </a:r>
            <a:r>
              <a:rPr sz="1600" spc="5" dirty="0">
                <a:latin typeface="Calibri"/>
                <a:cs typeface="Calibri"/>
              </a:rPr>
              <a:t>=</a:t>
            </a:r>
            <a:r>
              <a:rPr sz="1600" spc="-15" dirty="0">
                <a:latin typeface="Calibri"/>
                <a:cs typeface="Calibri"/>
              </a:rPr>
              <a:t> </a:t>
            </a:r>
            <a:r>
              <a:rPr sz="1600" dirty="0">
                <a:latin typeface="Calibri"/>
                <a:cs typeface="Calibri"/>
              </a:rPr>
              <a:t>51 </a:t>
            </a:r>
            <a:r>
              <a:rPr sz="1600" spc="5" dirty="0">
                <a:latin typeface="Calibri"/>
                <a:cs typeface="Calibri"/>
              </a:rPr>
              <a:t>%</a:t>
            </a:r>
            <a:endParaRPr sz="1600">
              <a:latin typeface="Calibri"/>
              <a:cs typeface="Calibri"/>
            </a:endParaRPr>
          </a:p>
          <a:p>
            <a:pPr marL="12700" marR="5080">
              <a:lnSpc>
                <a:spcPct val="100000"/>
              </a:lnSpc>
            </a:pPr>
            <a:r>
              <a:rPr sz="1600" spc="-15" dirty="0">
                <a:latin typeface="Calibri"/>
                <a:cs typeface="Calibri"/>
              </a:rPr>
              <a:t>Therefore,</a:t>
            </a:r>
            <a:r>
              <a:rPr sz="1600" spc="175" dirty="0">
                <a:latin typeface="Calibri"/>
                <a:cs typeface="Calibri"/>
              </a:rPr>
              <a:t> </a:t>
            </a:r>
            <a:r>
              <a:rPr sz="1600" dirty="0">
                <a:latin typeface="Calibri"/>
                <a:cs typeface="Calibri"/>
              </a:rPr>
              <a:t>we</a:t>
            </a:r>
            <a:r>
              <a:rPr sz="1600" spc="190" dirty="0">
                <a:latin typeface="Calibri"/>
                <a:cs typeface="Calibri"/>
              </a:rPr>
              <a:t> </a:t>
            </a:r>
            <a:r>
              <a:rPr sz="1600" spc="-10" dirty="0">
                <a:latin typeface="Calibri"/>
                <a:cs typeface="Calibri"/>
              </a:rPr>
              <a:t>can</a:t>
            </a:r>
            <a:r>
              <a:rPr sz="1600" spc="160" dirty="0">
                <a:latin typeface="Calibri"/>
                <a:cs typeface="Calibri"/>
              </a:rPr>
              <a:t> </a:t>
            </a:r>
            <a:r>
              <a:rPr sz="1600" spc="-15" dirty="0">
                <a:latin typeface="Calibri"/>
                <a:cs typeface="Calibri"/>
              </a:rPr>
              <a:t>state</a:t>
            </a:r>
            <a:r>
              <a:rPr sz="1600" spc="160" dirty="0">
                <a:latin typeface="Calibri"/>
                <a:cs typeface="Calibri"/>
              </a:rPr>
              <a:t> </a:t>
            </a:r>
            <a:r>
              <a:rPr sz="1600" spc="-5" dirty="0">
                <a:latin typeface="Calibri"/>
                <a:cs typeface="Calibri"/>
              </a:rPr>
              <a:t>that</a:t>
            </a:r>
            <a:r>
              <a:rPr sz="1600" spc="145" dirty="0">
                <a:latin typeface="Calibri"/>
                <a:cs typeface="Calibri"/>
              </a:rPr>
              <a:t> </a:t>
            </a:r>
            <a:r>
              <a:rPr sz="1600" dirty="0">
                <a:latin typeface="Calibri"/>
                <a:cs typeface="Calibri"/>
              </a:rPr>
              <a:t>the</a:t>
            </a:r>
            <a:r>
              <a:rPr sz="1600" spc="165" dirty="0">
                <a:latin typeface="Calibri"/>
                <a:cs typeface="Calibri"/>
              </a:rPr>
              <a:t> </a:t>
            </a:r>
            <a:r>
              <a:rPr sz="1600" spc="5" dirty="0">
                <a:latin typeface="Calibri"/>
                <a:cs typeface="Calibri"/>
              </a:rPr>
              <a:t>CPU</a:t>
            </a:r>
            <a:r>
              <a:rPr sz="1600" spc="175" dirty="0">
                <a:latin typeface="Calibri"/>
                <a:cs typeface="Calibri"/>
              </a:rPr>
              <a:t> </a:t>
            </a:r>
            <a:r>
              <a:rPr sz="1600" spc="-10" dirty="0">
                <a:latin typeface="Calibri"/>
                <a:cs typeface="Calibri"/>
              </a:rPr>
              <a:t>utilization</a:t>
            </a:r>
            <a:r>
              <a:rPr sz="1600" spc="165" dirty="0">
                <a:latin typeface="Calibri"/>
                <a:cs typeface="Calibri"/>
              </a:rPr>
              <a:t> </a:t>
            </a:r>
            <a:r>
              <a:rPr sz="1600" dirty="0">
                <a:latin typeface="Calibri"/>
                <a:cs typeface="Calibri"/>
              </a:rPr>
              <a:t>will</a:t>
            </a:r>
            <a:r>
              <a:rPr sz="1600" spc="160" dirty="0">
                <a:latin typeface="Calibri"/>
                <a:cs typeface="Calibri"/>
              </a:rPr>
              <a:t> </a:t>
            </a:r>
            <a:r>
              <a:rPr sz="1600" dirty="0">
                <a:latin typeface="Calibri"/>
                <a:cs typeface="Calibri"/>
              </a:rPr>
              <a:t>be</a:t>
            </a:r>
            <a:r>
              <a:rPr sz="1600" spc="165" dirty="0">
                <a:latin typeface="Calibri"/>
                <a:cs typeface="Calibri"/>
              </a:rPr>
              <a:t> </a:t>
            </a:r>
            <a:r>
              <a:rPr sz="1600" spc="-5" dirty="0">
                <a:latin typeface="Calibri"/>
                <a:cs typeface="Calibri"/>
              </a:rPr>
              <a:t>increased</a:t>
            </a:r>
            <a:r>
              <a:rPr sz="1600" spc="165" dirty="0">
                <a:latin typeface="Calibri"/>
                <a:cs typeface="Calibri"/>
              </a:rPr>
              <a:t> </a:t>
            </a:r>
            <a:r>
              <a:rPr sz="1600" spc="-5" dirty="0">
                <a:latin typeface="Calibri"/>
                <a:cs typeface="Calibri"/>
              </a:rPr>
              <a:t>if</a:t>
            </a:r>
            <a:r>
              <a:rPr sz="1600" spc="185" dirty="0">
                <a:latin typeface="Calibri"/>
                <a:cs typeface="Calibri"/>
              </a:rPr>
              <a:t> </a:t>
            </a:r>
            <a:r>
              <a:rPr sz="1600" spc="-5" dirty="0">
                <a:latin typeface="Calibri"/>
                <a:cs typeface="Calibri"/>
              </a:rPr>
              <a:t>the</a:t>
            </a:r>
            <a:r>
              <a:rPr sz="1600" spc="180" dirty="0">
                <a:latin typeface="Calibri"/>
                <a:cs typeface="Calibri"/>
              </a:rPr>
              <a:t> </a:t>
            </a:r>
            <a:r>
              <a:rPr sz="1600" dirty="0">
                <a:latin typeface="Calibri"/>
                <a:cs typeface="Calibri"/>
              </a:rPr>
              <a:t>memory</a:t>
            </a:r>
            <a:r>
              <a:rPr sz="1600" spc="165" dirty="0">
                <a:latin typeface="Calibri"/>
                <a:cs typeface="Calibri"/>
              </a:rPr>
              <a:t> </a:t>
            </a:r>
            <a:r>
              <a:rPr sz="1600" spc="-15" dirty="0">
                <a:latin typeface="Calibri"/>
                <a:cs typeface="Calibri"/>
              </a:rPr>
              <a:t>size</a:t>
            </a:r>
            <a:r>
              <a:rPr sz="1600" spc="165" dirty="0">
                <a:latin typeface="Calibri"/>
                <a:cs typeface="Calibri"/>
              </a:rPr>
              <a:t> </a:t>
            </a:r>
            <a:r>
              <a:rPr sz="1600" spc="-10" dirty="0">
                <a:latin typeface="Calibri"/>
                <a:cs typeface="Calibri"/>
              </a:rPr>
              <a:t>gets </a:t>
            </a:r>
            <a:r>
              <a:rPr sz="1600" spc="-350" dirty="0">
                <a:latin typeface="Calibri"/>
                <a:cs typeface="Calibri"/>
              </a:rPr>
              <a:t> </a:t>
            </a:r>
            <a:r>
              <a:rPr sz="1600" spc="-10" dirty="0">
                <a:latin typeface="Calibri"/>
                <a:cs typeface="Calibri"/>
              </a:rPr>
              <a:t>increased.</a:t>
            </a:r>
            <a:endParaRPr sz="160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4642" y="232409"/>
            <a:ext cx="8245475" cy="492569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00AF50"/>
                </a:solidFill>
                <a:latin typeface="Calibri"/>
                <a:cs typeface="Calibri"/>
              </a:rPr>
              <a:t>Fixed</a:t>
            </a:r>
            <a:r>
              <a:rPr sz="1800" spc="5" dirty="0">
                <a:solidFill>
                  <a:srgbClr val="00AF50"/>
                </a:solidFill>
                <a:latin typeface="Calibri"/>
                <a:cs typeface="Calibri"/>
              </a:rPr>
              <a:t> </a:t>
            </a:r>
            <a:r>
              <a:rPr sz="1800" spc="-10" dirty="0">
                <a:solidFill>
                  <a:srgbClr val="00AF50"/>
                </a:solidFill>
                <a:latin typeface="Calibri"/>
                <a:cs typeface="Calibri"/>
              </a:rPr>
              <a:t>Partitioning</a:t>
            </a:r>
            <a:endParaRPr sz="1800">
              <a:latin typeface="Calibri"/>
              <a:cs typeface="Calibri"/>
            </a:endParaRPr>
          </a:p>
          <a:p>
            <a:pPr marL="12700" marR="5080">
              <a:lnSpc>
                <a:spcPct val="100000"/>
              </a:lnSpc>
            </a:pPr>
            <a:r>
              <a:rPr sz="1800" spc="-5" dirty="0">
                <a:latin typeface="Calibri"/>
                <a:cs typeface="Calibri"/>
              </a:rPr>
              <a:t>The</a:t>
            </a:r>
            <a:r>
              <a:rPr sz="1800" spc="15" dirty="0">
                <a:latin typeface="Calibri"/>
                <a:cs typeface="Calibri"/>
              </a:rPr>
              <a:t> </a:t>
            </a:r>
            <a:r>
              <a:rPr sz="1800" spc="-10" dirty="0">
                <a:latin typeface="Calibri"/>
                <a:cs typeface="Calibri"/>
              </a:rPr>
              <a:t>earliest</a:t>
            </a:r>
            <a:r>
              <a:rPr sz="1800" spc="50"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one</a:t>
            </a:r>
            <a:r>
              <a:rPr sz="1800" spc="20" dirty="0">
                <a:latin typeface="Calibri"/>
                <a:cs typeface="Calibri"/>
              </a:rPr>
              <a:t> </a:t>
            </a:r>
            <a:r>
              <a:rPr sz="1800" dirty="0">
                <a:latin typeface="Calibri"/>
                <a:cs typeface="Calibri"/>
              </a:rPr>
              <a:t>of</a:t>
            </a:r>
            <a:r>
              <a:rPr sz="1800" spc="-25"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simplest</a:t>
            </a:r>
            <a:r>
              <a:rPr sz="1800" spc="45" dirty="0">
                <a:latin typeface="Calibri"/>
                <a:cs typeface="Calibri"/>
              </a:rPr>
              <a:t> </a:t>
            </a:r>
            <a:r>
              <a:rPr sz="1800" spc="-15" dirty="0">
                <a:latin typeface="Calibri"/>
                <a:cs typeface="Calibri"/>
              </a:rPr>
              <a:t>technique</a:t>
            </a:r>
            <a:r>
              <a:rPr sz="1800" spc="70" dirty="0">
                <a:latin typeface="Calibri"/>
                <a:cs typeface="Calibri"/>
              </a:rPr>
              <a:t> </a:t>
            </a:r>
            <a:r>
              <a:rPr sz="1800" spc="-5" dirty="0">
                <a:latin typeface="Calibri"/>
                <a:cs typeface="Calibri"/>
              </a:rPr>
              <a:t>which</a:t>
            </a:r>
            <a:r>
              <a:rPr sz="1800" spc="15"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a:t>
            </a:r>
            <a:r>
              <a:rPr sz="1800" spc="80" dirty="0">
                <a:latin typeface="Calibri"/>
                <a:cs typeface="Calibri"/>
              </a:rPr>
              <a:t> </a:t>
            </a:r>
            <a:r>
              <a:rPr sz="1800" spc="-10" dirty="0">
                <a:solidFill>
                  <a:srgbClr val="FF0000"/>
                </a:solidFill>
                <a:latin typeface="Calibri"/>
                <a:cs typeface="Calibri"/>
              </a:rPr>
              <a:t>used</a:t>
            </a:r>
            <a:r>
              <a:rPr sz="1800" spc="40" dirty="0">
                <a:solidFill>
                  <a:srgbClr val="FF0000"/>
                </a:solidFill>
                <a:latin typeface="Calibri"/>
                <a:cs typeface="Calibri"/>
              </a:rPr>
              <a:t> </a:t>
            </a:r>
            <a:r>
              <a:rPr sz="1800" spc="-15" dirty="0">
                <a:solidFill>
                  <a:srgbClr val="FF0000"/>
                </a:solidFill>
                <a:latin typeface="Calibri"/>
                <a:cs typeface="Calibri"/>
              </a:rPr>
              <a:t>to</a:t>
            </a:r>
            <a:r>
              <a:rPr sz="1800" spc="10" dirty="0">
                <a:solidFill>
                  <a:srgbClr val="FF0000"/>
                </a:solidFill>
                <a:latin typeface="Calibri"/>
                <a:cs typeface="Calibri"/>
              </a:rPr>
              <a:t> </a:t>
            </a:r>
            <a:r>
              <a:rPr sz="1800" dirty="0">
                <a:solidFill>
                  <a:srgbClr val="FF0000"/>
                </a:solidFill>
                <a:latin typeface="Calibri"/>
                <a:cs typeface="Calibri"/>
              </a:rPr>
              <a:t>load</a:t>
            </a:r>
            <a:r>
              <a:rPr sz="1800" spc="-5" dirty="0">
                <a:solidFill>
                  <a:srgbClr val="FF0000"/>
                </a:solidFill>
                <a:latin typeface="Calibri"/>
                <a:cs typeface="Calibri"/>
              </a:rPr>
              <a:t> more than</a:t>
            </a:r>
            <a:r>
              <a:rPr sz="1800" spc="40" dirty="0">
                <a:solidFill>
                  <a:srgbClr val="FF0000"/>
                </a:solidFill>
                <a:latin typeface="Calibri"/>
                <a:cs typeface="Calibri"/>
              </a:rPr>
              <a:t> </a:t>
            </a:r>
            <a:r>
              <a:rPr sz="1800" spc="-5" dirty="0">
                <a:solidFill>
                  <a:srgbClr val="FF0000"/>
                </a:solidFill>
                <a:latin typeface="Calibri"/>
                <a:cs typeface="Calibri"/>
              </a:rPr>
              <a:t>one </a:t>
            </a:r>
            <a:r>
              <a:rPr sz="1800" spc="-395" dirty="0">
                <a:solidFill>
                  <a:srgbClr val="FF0000"/>
                </a:solidFill>
                <a:latin typeface="Calibri"/>
                <a:cs typeface="Calibri"/>
              </a:rPr>
              <a:t> </a:t>
            </a:r>
            <a:r>
              <a:rPr sz="1800" spc="-10" dirty="0">
                <a:solidFill>
                  <a:srgbClr val="FF0000"/>
                </a:solidFill>
                <a:latin typeface="Calibri"/>
                <a:cs typeface="Calibri"/>
              </a:rPr>
              <a:t>processes</a:t>
            </a:r>
            <a:r>
              <a:rPr sz="1800" spc="15" dirty="0">
                <a:solidFill>
                  <a:srgbClr val="FF0000"/>
                </a:solidFill>
                <a:latin typeface="Calibri"/>
                <a:cs typeface="Calibri"/>
              </a:rPr>
              <a:t> </a:t>
            </a:r>
            <a:r>
              <a:rPr sz="1800" spc="-20" dirty="0">
                <a:solidFill>
                  <a:srgbClr val="FF0000"/>
                </a:solidFill>
                <a:latin typeface="Calibri"/>
                <a:cs typeface="Calibri"/>
              </a:rPr>
              <a:t>into</a:t>
            </a:r>
            <a:r>
              <a:rPr sz="1800" spc="55" dirty="0">
                <a:solidFill>
                  <a:srgbClr val="FF0000"/>
                </a:solidFill>
                <a:latin typeface="Calibri"/>
                <a:cs typeface="Calibri"/>
              </a:rPr>
              <a:t> </a:t>
            </a:r>
            <a:r>
              <a:rPr sz="1800" spc="-5" dirty="0">
                <a:solidFill>
                  <a:srgbClr val="FF0000"/>
                </a:solidFill>
                <a:latin typeface="Calibri"/>
                <a:cs typeface="Calibri"/>
              </a:rPr>
              <a:t>the</a:t>
            </a:r>
            <a:r>
              <a:rPr sz="1800" spc="20" dirty="0">
                <a:solidFill>
                  <a:srgbClr val="FF0000"/>
                </a:solidFill>
                <a:latin typeface="Calibri"/>
                <a:cs typeface="Calibri"/>
              </a:rPr>
              <a:t> </a:t>
            </a:r>
            <a:r>
              <a:rPr sz="1800" dirty="0">
                <a:solidFill>
                  <a:srgbClr val="FF0000"/>
                </a:solidFill>
                <a:latin typeface="Calibri"/>
                <a:cs typeface="Calibri"/>
              </a:rPr>
              <a:t>main</a:t>
            </a:r>
            <a:r>
              <a:rPr sz="1800" spc="10" dirty="0">
                <a:solidFill>
                  <a:srgbClr val="FF0000"/>
                </a:solidFill>
                <a:latin typeface="Calibri"/>
                <a:cs typeface="Calibri"/>
              </a:rPr>
              <a:t> </a:t>
            </a:r>
            <a:r>
              <a:rPr sz="1800" dirty="0">
                <a:solidFill>
                  <a:srgbClr val="FF0000"/>
                </a:solidFill>
                <a:latin typeface="Calibri"/>
                <a:cs typeface="Calibri"/>
              </a:rPr>
              <a:t>memory</a:t>
            </a:r>
            <a:r>
              <a:rPr sz="1800" spc="20" dirty="0">
                <a:solidFill>
                  <a:srgbClr val="FF0000"/>
                </a:solidFill>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Fixed</a:t>
            </a:r>
            <a:r>
              <a:rPr sz="1800" spc="40" dirty="0">
                <a:latin typeface="Calibri"/>
                <a:cs typeface="Calibri"/>
              </a:rPr>
              <a:t> </a:t>
            </a:r>
            <a:r>
              <a:rPr sz="1800" spc="-5" dirty="0">
                <a:latin typeface="Calibri"/>
                <a:cs typeface="Calibri"/>
              </a:rPr>
              <a:t>partitioning</a:t>
            </a:r>
            <a:r>
              <a:rPr sz="1800" spc="40" dirty="0">
                <a:latin typeface="Calibri"/>
                <a:cs typeface="Calibri"/>
              </a:rPr>
              <a:t> </a:t>
            </a:r>
            <a:r>
              <a:rPr sz="1800" dirty="0">
                <a:latin typeface="Calibri"/>
                <a:cs typeface="Calibri"/>
              </a:rPr>
              <a:t>or</a:t>
            </a:r>
            <a:r>
              <a:rPr sz="1800" spc="5" dirty="0">
                <a:latin typeface="Calibri"/>
                <a:cs typeface="Calibri"/>
              </a:rPr>
              <a:t> </a:t>
            </a:r>
            <a:r>
              <a:rPr sz="1800" spc="-10" dirty="0">
                <a:latin typeface="Calibri"/>
                <a:cs typeface="Calibri"/>
              </a:rPr>
              <a:t>Contiguous</a:t>
            </a:r>
            <a:r>
              <a:rPr sz="1800" spc="35" dirty="0">
                <a:latin typeface="Calibri"/>
                <a:cs typeface="Calibri"/>
              </a:rPr>
              <a:t> </a:t>
            </a:r>
            <a:r>
              <a:rPr sz="1800" dirty="0">
                <a:latin typeface="Calibri"/>
                <a:cs typeface="Calibri"/>
              </a:rPr>
              <a:t>memory</a:t>
            </a:r>
            <a:r>
              <a:rPr sz="1800" spc="25" dirty="0">
                <a:latin typeface="Calibri"/>
                <a:cs typeface="Calibri"/>
              </a:rPr>
              <a:t> </a:t>
            </a:r>
            <a:r>
              <a:rPr sz="1800" spc="-10" dirty="0">
                <a:latin typeface="Calibri"/>
                <a:cs typeface="Calibri"/>
              </a:rPr>
              <a:t>allocation. </a:t>
            </a:r>
            <a:r>
              <a:rPr sz="1800" spc="-5" dirty="0">
                <a:latin typeface="Calibri"/>
                <a:cs typeface="Calibri"/>
              </a:rPr>
              <a:t> </a:t>
            </a:r>
            <a:r>
              <a:rPr sz="1800" dirty="0">
                <a:latin typeface="Calibri"/>
                <a:cs typeface="Calibri"/>
              </a:rPr>
              <a:t>In</a:t>
            </a:r>
            <a:r>
              <a:rPr sz="1800" spc="10" dirty="0">
                <a:latin typeface="Calibri"/>
                <a:cs typeface="Calibri"/>
              </a:rPr>
              <a:t> </a:t>
            </a:r>
            <a:r>
              <a:rPr sz="1800" spc="-5" dirty="0">
                <a:latin typeface="Calibri"/>
                <a:cs typeface="Calibri"/>
              </a:rPr>
              <a:t>this</a:t>
            </a:r>
            <a:r>
              <a:rPr sz="1800" spc="15" dirty="0">
                <a:latin typeface="Calibri"/>
                <a:cs typeface="Calibri"/>
              </a:rPr>
              <a:t> </a:t>
            </a:r>
            <a:r>
              <a:rPr sz="1800" spc="-10" dirty="0">
                <a:latin typeface="Calibri"/>
                <a:cs typeface="Calibri"/>
              </a:rPr>
              <a:t>technique,</a:t>
            </a:r>
            <a:r>
              <a:rPr sz="1800" spc="7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main</a:t>
            </a:r>
            <a:r>
              <a:rPr sz="1800" spc="10" dirty="0">
                <a:latin typeface="Calibri"/>
                <a:cs typeface="Calibri"/>
              </a:rPr>
              <a:t> </a:t>
            </a:r>
            <a:r>
              <a:rPr sz="1800" dirty="0">
                <a:latin typeface="Calibri"/>
                <a:cs typeface="Calibri"/>
              </a:rPr>
              <a:t>memory</a:t>
            </a:r>
            <a:r>
              <a:rPr sz="1800" spc="-5" dirty="0">
                <a:latin typeface="Calibri"/>
                <a:cs typeface="Calibri"/>
              </a:rPr>
              <a:t> is</a:t>
            </a:r>
            <a:r>
              <a:rPr sz="1800" spc="15" dirty="0">
                <a:latin typeface="Calibri"/>
                <a:cs typeface="Calibri"/>
              </a:rPr>
              <a:t> </a:t>
            </a:r>
            <a:r>
              <a:rPr sz="1800" spc="-10" dirty="0">
                <a:latin typeface="Calibri"/>
                <a:cs typeface="Calibri"/>
              </a:rPr>
              <a:t>divided</a:t>
            </a:r>
            <a:r>
              <a:rPr sz="1800" spc="6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partitions</a:t>
            </a:r>
            <a:r>
              <a:rPr sz="1800" spc="15" dirty="0">
                <a:latin typeface="Calibri"/>
                <a:cs typeface="Calibri"/>
              </a:rPr>
              <a:t> </a:t>
            </a:r>
            <a:r>
              <a:rPr sz="1800" dirty="0">
                <a:latin typeface="Calibri"/>
                <a:cs typeface="Calibri"/>
              </a:rPr>
              <a:t>of</a:t>
            </a:r>
            <a:r>
              <a:rPr sz="1800" spc="-5" dirty="0">
                <a:latin typeface="Calibri"/>
                <a:cs typeface="Calibri"/>
              </a:rPr>
              <a:t> equal</a:t>
            </a:r>
            <a:r>
              <a:rPr sz="1800" spc="35" dirty="0">
                <a:latin typeface="Calibri"/>
                <a:cs typeface="Calibri"/>
              </a:rPr>
              <a:t> </a:t>
            </a:r>
            <a:r>
              <a:rPr sz="1800" dirty="0">
                <a:latin typeface="Calibri"/>
                <a:cs typeface="Calibri"/>
              </a:rPr>
              <a:t>or </a:t>
            </a:r>
            <a:r>
              <a:rPr sz="1800" spc="-20" dirty="0">
                <a:latin typeface="Calibri"/>
                <a:cs typeface="Calibri"/>
              </a:rPr>
              <a:t>different</a:t>
            </a:r>
            <a:r>
              <a:rPr sz="1800" spc="65" dirty="0">
                <a:latin typeface="Calibri"/>
                <a:cs typeface="Calibri"/>
              </a:rPr>
              <a:t> </a:t>
            </a:r>
            <a:r>
              <a:rPr sz="1800" spc="-15" dirty="0">
                <a:latin typeface="Calibri"/>
                <a:cs typeface="Calibri"/>
              </a:rPr>
              <a:t>sizes.</a:t>
            </a:r>
            <a:endParaRPr sz="1800">
              <a:latin typeface="Calibri"/>
              <a:cs typeface="Calibri"/>
            </a:endParaRPr>
          </a:p>
          <a:p>
            <a:pPr marL="12700" marR="103505">
              <a:lnSpc>
                <a:spcPct val="100000"/>
              </a:lnSpc>
            </a:pPr>
            <a:r>
              <a:rPr sz="1800" spc="-5" dirty="0">
                <a:latin typeface="Calibri"/>
                <a:cs typeface="Calibri"/>
              </a:rPr>
              <a:t>The</a:t>
            </a:r>
            <a:r>
              <a:rPr sz="1800" spc="20" dirty="0">
                <a:latin typeface="Calibri"/>
                <a:cs typeface="Calibri"/>
              </a:rPr>
              <a:t> </a:t>
            </a:r>
            <a:r>
              <a:rPr sz="1800" spc="-15" dirty="0">
                <a:latin typeface="Calibri"/>
                <a:cs typeface="Calibri"/>
              </a:rPr>
              <a:t>operating</a:t>
            </a:r>
            <a:r>
              <a:rPr sz="1800" spc="65" dirty="0">
                <a:latin typeface="Calibri"/>
                <a:cs typeface="Calibri"/>
              </a:rPr>
              <a:t> </a:t>
            </a:r>
            <a:r>
              <a:rPr sz="1800" spc="-25" dirty="0">
                <a:latin typeface="Calibri"/>
                <a:cs typeface="Calibri"/>
              </a:rPr>
              <a:t>system</a:t>
            </a:r>
            <a:r>
              <a:rPr sz="1800" spc="30" dirty="0">
                <a:latin typeface="Calibri"/>
                <a:cs typeface="Calibri"/>
              </a:rPr>
              <a:t> </a:t>
            </a:r>
            <a:r>
              <a:rPr sz="1800" spc="-15" dirty="0">
                <a:latin typeface="Calibri"/>
                <a:cs typeface="Calibri"/>
              </a:rPr>
              <a:t>always</a:t>
            </a:r>
            <a:r>
              <a:rPr sz="1800" spc="-5" dirty="0">
                <a:latin typeface="Calibri"/>
                <a:cs typeface="Calibri"/>
              </a:rPr>
              <a:t> </a:t>
            </a:r>
            <a:r>
              <a:rPr sz="1800" spc="-15" dirty="0">
                <a:latin typeface="Calibri"/>
                <a:cs typeface="Calibri"/>
              </a:rPr>
              <a:t>resides</a:t>
            </a:r>
            <a:r>
              <a:rPr sz="1800" spc="40" dirty="0">
                <a:latin typeface="Calibri"/>
                <a:cs typeface="Calibri"/>
              </a:rPr>
              <a:t> </a:t>
            </a:r>
            <a:r>
              <a:rPr sz="1800" spc="-5" dirty="0">
                <a:latin typeface="Calibri"/>
                <a:cs typeface="Calibri"/>
              </a:rPr>
              <a:t>in</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first</a:t>
            </a:r>
            <a:r>
              <a:rPr sz="1800" spc="25" dirty="0">
                <a:latin typeface="Calibri"/>
                <a:cs typeface="Calibri"/>
              </a:rPr>
              <a:t> </a:t>
            </a:r>
            <a:r>
              <a:rPr sz="1800" spc="-5" dirty="0">
                <a:latin typeface="Calibri"/>
                <a:cs typeface="Calibri"/>
              </a:rPr>
              <a:t>partition</a:t>
            </a:r>
            <a:r>
              <a:rPr sz="1800" spc="20" dirty="0">
                <a:latin typeface="Calibri"/>
                <a:cs typeface="Calibri"/>
              </a:rPr>
              <a:t> </a:t>
            </a:r>
            <a:r>
              <a:rPr sz="1800" spc="-5" dirty="0">
                <a:latin typeface="Calibri"/>
                <a:cs typeface="Calibri"/>
              </a:rPr>
              <a:t>while</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other</a:t>
            </a:r>
            <a:r>
              <a:rPr sz="1800" spc="25" dirty="0">
                <a:latin typeface="Calibri"/>
                <a:cs typeface="Calibri"/>
              </a:rPr>
              <a:t> </a:t>
            </a:r>
            <a:r>
              <a:rPr sz="1800" spc="-10" dirty="0">
                <a:latin typeface="Calibri"/>
                <a:cs typeface="Calibri"/>
              </a:rPr>
              <a:t>partitions</a:t>
            </a:r>
            <a:r>
              <a:rPr sz="1800" spc="40" dirty="0">
                <a:latin typeface="Calibri"/>
                <a:cs typeface="Calibri"/>
              </a:rPr>
              <a:t> </a:t>
            </a:r>
            <a:r>
              <a:rPr sz="1800" spc="-10" dirty="0">
                <a:latin typeface="Calibri"/>
                <a:cs typeface="Calibri"/>
              </a:rPr>
              <a:t>can </a:t>
            </a:r>
            <a:r>
              <a:rPr sz="1800" spc="-5" dirty="0">
                <a:latin typeface="Calibri"/>
                <a:cs typeface="Calibri"/>
              </a:rPr>
              <a:t> be</a:t>
            </a:r>
            <a:r>
              <a:rPr sz="1800" spc="15" dirty="0">
                <a:latin typeface="Calibri"/>
                <a:cs typeface="Calibri"/>
              </a:rPr>
              <a:t> </a:t>
            </a:r>
            <a:r>
              <a:rPr sz="1800" spc="-10" dirty="0">
                <a:latin typeface="Calibri"/>
                <a:cs typeface="Calibri"/>
              </a:rPr>
              <a:t>used</a:t>
            </a:r>
            <a:r>
              <a:rPr sz="1800" spc="35"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store</a:t>
            </a:r>
            <a:r>
              <a:rPr sz="1800" spc="15" dirty="0">
                <a:latin typeface="Calibri"/>
                <a:cs typeface="Calibri"/>
              </a:rPr>
              <a:t> </a:t>
            </a:r>
            <a:r>
              <a:rPr sz="1800" spc="-10" dirty="0">
                <a:latin typeface="Calibri"/>
                <a:cs typeface="Calibri"/>
              </a:rPr>
              <a:t>user</a:t>
            </a:r>
            <a:r>
              <a:rPr sz="1800" spc="40" dirty="0">
                <a:latin typeface="Calibri"/>
                <a:cs typeface="Calibri"/>
              </a:rPr>
              <a:t> </a:t>
            </a:r>
            <a:r>
              <a:rPr sz="1800" spc="-10" dirty="0">
                <a:latin typeface="Calibri"/>
                <a:cs typeface="Calibri"/>
              </a:rPr>
              <a:t>processes.</a:t>
            </a:r>
            <a:r>
              <a:rPr sz="1800" spc="2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memory </a:t>
            </a:r>
            <a:r>
              <a:rPr sz="1800" spc="-5" dirty="0">
                <a:latin typeface="Calibri"/>
                <a:cs typeface="Calibri"/>
              </a:rPr>
              <a:t>is</a:t>
            </a:r>
            <a:r>
              <a:rPr sz="1800" spc="20" dirty="0">
                <a:latin typeface="Calibri"/>
                <a:cs typeface="Calibri"/>
              </a:rPr>
              <a:t> </a:t>
            </a:r>
            <a:r>
              <a:rPr sz="1800" spc="-10" dirty="0">
                <a:latin typeface="Calibri"/>
                <a:cs typeface="Calibri"/>
              </a:rPr>
              <a:t>assigned</a:t>
            </a:r>
            <a:r>
              <a:rPr sz="1800" spc="3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processes</a:t>
            </a:r>
            <a:r>
              <a:rPr sz="1800" spc="15" dirty="0">
                <a:latin typeface="Calibri"/>
                <a:cs typeface="Calibri"/>
              </a:rPr>
              <a:t> </a:t>
            </a:r>
            <a:r>
              <a:rPr sz="1800" spc="-5" dirty="0">
                <a:latin typeface="Calibri"/>
                <a:cs typeface="Calibri"/>
              </a:rPr>
              <a:t>in</a:t>
            </a:r>
            <a:r>
              <a:rPr sz="1800" spc="10" dirty="0">
                <a:latin typeface="Calibri"/>
                <a:cs typeface="Calibri"/>
              </a:rPr>
              <a:t> </a:t>
            </a:r>
            <a:r>
              <a:rPr sz="1800" spc="-10" dirty="0">
                <a:latin typeface="Calibri"/>
                <a:cs typeface="Calibri"/>
              </a:rPr>
              <a:t>contiguous </a:t>
            </a:r>
            <a:r>
              <a:rPr sz="1800" spc="-390" dirty="0">
                <a:latin typeface="Calibri"/>
                <a:cs typeface="Calibri"/>
              </a:rPr>
              <a:t> </a:t>
            </a:r>
            <a:r>
              <a:rPr sz="1800" spc="-45" dirty="0">
                <a:latin typeface="Calibri"/>
                <a:cs typeface="Calibri"/>
              </a:rPr>
              <a:t>way.</a:t>
            </a:r>
            <a:endParaRPr sz="1800">
              <a:latin typeface="Calibri"/>
              <a:cs typeface="Calibri"/>
            </a:endParaRPr>
          </a:p>
          <a:p>
            <a:pPr marL="12700">
              <a:lnSpc>
                <a:spcPct val="100000"/>
              </a:lnSpc>
              <a:spcBef>
                <a:spcPts val="5"/>
              </a:spcBef>
            </a:pPr>
            <a:r>
              <a:rPr sz="1800" dirty="0">
                <a:latin typeface="Calibri"/>
                <a:cs typeface="Calibri"/>
              </a:rPr>
              <a:t>In</a:t>
            </a:r>
            <a:r>
              <a:rPr sz="1800" spc="-5" dirty="0">
                <a:latin typeface="Calibri"/>
                <a:cs typeface="Calibri"/>
              </a:rPr>
              <a:t> </a:t>
            </a:r>
            <a:r>
              <a:rPr sz="1800" spc="-20" dirty="0">
                <a:latin typeface="Calibri"/>
                <a:cs typeface="Calibri"/>
              </a:rPr>
              <a:t>fixed</a:t>
            </a:r>
            <a:r>
              <a:rPr sz="1800" spc="-10" dirty="0">
                <a:latin typeface="Calibri"/>
                <a:cs typeface="Calibri"/>
              </a:rPr>
              <a:t> </a:t>
            </a:r>
            <a:r>
              <a:rPr sz="1800" spc="-5" dirty="0">
                <a:latin typeface="Calibri"/>
                <a:cs typeface="Calibri"/>
              </a:rPr>
              <a:t>partitioning,</a:t>
            </a:r>
            <a:endParaRPr sz="1800">
              <a:latin typeface="Calibri"/>
              <a:cs typeface="Calibri"/>
            </a:endParaRPr>
          </a:p>
          <a:p>
            <a:pPr>
              <a:lnSpc>
                <a:spcPct val="100000"/>
              </a:lnSpc>
              <a:spcBef>
                <a:spcPts val="15"/>
              </a:spcBef>
            </a:pPr>
            <a:endParaRPr sz="1500">
              <a:latin typeface="Calibri"/>
              <a:cs typeface="Calibri"/>
            </a:endParaRPr>
          </a:p>
          <a:p>
            <a:pPr marL="286385" indent="-131445">
              <a:lnSpc>
                <a:spcPct val="100000"/>
              </a:lnSpc>
              <a:buFont typeface="Microsoft Sans Serif"/>
              <a:buChar char="•"/>
              <a:tabLst>
                <a:tab pos="287020" algn="l"/>
              </a:tabLst>
            </a:pPr>
            <a:r>
              <a:rPr sz="1800" spc="-5" dirty="0">
                <a:latin typeface="Calibri"/>
                <a:cs typeface="Calibri"/>
              </a:rPr>
              <a:t>The</a:t>
            </a:r>
            <a:r>
              <a:rPr sz="1800" spc="5" dirty="0">
                <a:latin typeface="Calibri"/>
                <a:cs typeface="Calibri"/>
              </a:rPr>
              <a:t> </a:t>
            </a:r>
            <a:r>
              <a:rPr sz="1800" spc="-5" dirty="0">
                <a:latin typeface="Calibri"/>
                <a:cs typeface="Calibri"/>
              </a:rPr>
              <a:t>partitions</a:t>
            </a:r>
            <a:r>
              <a:rPr sz="1800" spc="5" dirty="0">
                <a:latin typeface="Calibri"/>
                <a:cs typeface="Calibri"/>
              </a:rPr>
              <a:t> </a:t>
            </a:r>
            <a:r>
              <a:rPr sz="1800" spc="-5" dirty="0">
                <a:latin typeface="Calibri"/>
                <a:cs typeface="Calibri"/>
              </a:rPr>
              <a:t>cannot</a:t>
            </a:r>
            <a:r>
              <a:rPr sz="1800" dirty="0">
                <a:latin typeface="Calibri"/>
                <a:cs typeface="Calibri"/>
              </a:rPr>
              <a:t> </a:t>
            </a:r>
            <a:r>
              <a:rPr sz="1800" spc="-10" dirty="0">
                <a:latin typeface="Calibri"/>
                <a:cs typeface="Calibri"/>
              </a:rPr>
              <a:t>overlap.</a:t>
            </a:r>
            <a:endParaRPr sz="1800">
              <a:latin typeface="Calibri"/>
              <a:cs typeface="Calibri"/>
            </a:endParaRPr>
          </a:p>
          <a:p>
            <a:pPr marL="155575" marR="1322705">
              <a:lnSpc>
                <a:spcPct val="100000"/>
              </a:lnSpc>
              <a:buFont typeface="Microsoft Sans Serif"/>
              <a:buChar char="•"/>
              <a:tabLst>
                <a:tab pos="287020" algn="l"/>
              </a:tabLst>
            </a:pPr>
            <a:r>
              <a:rPr sz="1800" dirty="0">
                <a:latin typeface="Calibri"/>
                <a:cs typeface="Calibri"/>
              </a:rPr>
              <a:t>A</a:t>
            </a:r>
            <a:r>
              <a:rPr sz="1800" spc="15" dirty="0">
                <a:latin typeface="Calibri"/>
                <a:cs typeface="Calibri"/>
              </a:rPr>
              <a:t> </a:t>
            </a:r>
            <a:r>
              <a:rPr sz="1800" spc="-10" dirty="0">
                <a:latin typeface="Calibri"/>
                <a:cs typeface="Calibri"/>
              </a:rPr>
              <a:t>process</a:t>
            </a:r>
            <a:r>
              <a:rPr sz="1800" spc="-5" dirty="0">
                <a:latin typeface="Calibri"/>
                <a:cs typeface="Calibri"/>
              </a:rPr>
              <a:t> </a:t>
            </a:r>
            <a:r>
              <a:rPr sz="1800" spc="-15" dirty="0">
                <a:latin typeface="Calibri"/>
                <a:cs typeface="Calibri"/>
              </a:rPr>
              <a:t>must</a:t>
            </a:r>
            <a:r>
              <a:rPr sz="1800" spc="20" dirty="0">
                <a:latin typeface="Calibri"/>
                <a:cs typeface="Calibri"/>
              </a:rPr>
              <a:t> </a:t>
            </a:r>
            <a:r>
              <a:rPr sz="1800" spc="-5" dirty="0">
                <a:latin typeface="Calibri"/>
                <a:cs typeface="Calibri"/>
              </a:rPr>
              <a:t>be</a:t>
            </a:r>
            <a:r>
              <a:rPr sz="1800" spc="40" dirty="0">
                <a:latin typeface="Calibri"/>
                <a:cs typeface="Calibri"/>
              </a:rPr>
              <a:t> </a:t>
            </a:r>
            <a:r>
              <a:rPr sz="1800" spc="-10" dirty="0">
                <a:latin typeface="Calibri"/>
                <a:cs typeface="Calibri"/>
              </a:rPr>
              <a:t>contiguously</a:t>
            </a:r>
            <a:r>
              <a:rPr sz="1800" spc="55" dirty="0">
                <a:latin typeface="Calibri"/>
                <a:cs typeface="Calibri"/>
              </a:rPr>
              <a:t> </a:t>
            </a:r>
            <a:r>
              <a:rPr sz="1800" spc="-15" dirty="0">
                <a:latin typeface="Calibri"/>
                <a:cs typeface="Calibri"/>
              </a:rPr>
              <a:t>present</a:t>
            </a:r>
            <a:r>
              <a:rPr sz="1800" spc="7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partition</a:t>
            </a:r>
            <a:r>
              <a:rPr sz="1800" spc="20" dirty="0">
                <a:latin typeface="Calibri"/>
                <a:cs typeface="Calibri"/>
              </a:rPr>
              <a:t> </a:t>
            </a:r>
            <a:r>
              <a:rPr sz="1800" spc="-15" dirty="0">
                <a:latin typeface="Calibri"/>
                <a:cs typeface="Calibri"/>
              </a:rPr>
              <a:t>for</a:t>
            </a:r>
            <a:r>
              <a:rPr sz="1800" spc="-5" dirty="0">
                <a:latin typeface="Calibri"/>
                <a:cs typeface="Calibri"/>
              </a:rPr>
              <a:t> the</a:t>
            </a:r>
            <a:r>
              <a:rPr sz="1800" spc="40" dirty="0">
                <a:latin typeface="Calibri"/>
                <a:cs typeface="Calibri"/>
              </a:rPr>
              <a:t> </a:t>
            </a:r>
            <a:r>
              <a:rPr sz="1800" spc="-15" dirty="0">
                <a:latin typeface="Calibri"/>
                <a:cs typeface="Calibri"/>
              </a:rPr>
              <a:t>execution. </a:t>
            </a:r>
            <a:r>
              <a:rPr sz="1800" spc="-395" dirty="0">
                <a:latin typeface="Calibri"/>
                <a:cs typeface="Calibri"/>
              </a:rPr>
              <a:t> </a:t>
            </a:r>
            <a:r>
              <a:rPr sz="1800" spc="-10" dirty="0">
                <a:latin typeface="Calibri"/>
                <a:cs typeface="Calibri"/>
              </a:rPr>
              <a:t>There</a:t>
            </a:r>
            <a:r>
              <a:rPr sz="1800" spc="15" dirty="0">
                <a:latin typeface="Calibri"/>
                <a:cs typeface="Calibri"/>
              </a:rPr>
              <a:t> </a:t>
            </a:r>
            <a:r>
              <a:rPr sz="1800" spc="-10" dirty="0">
                <a:latin typeface="Calibri"/>
                <a:cs typeface="Calibri"/>
              </a:rPr>
              <a:t>are</a:t>
            </a:r>
            <a:r>
              <a:rPr sz="1800" spc="15" dirty="0">
                <a:latin typeface="Calibri"/>
                <a:cs typeface="Calibri"/>
              </a:rPr>
              <a:t> </a:t>
            </a:r>
            <a:r>
              <a:rPr sz="1800" spc="-10" dirty="0">
                <a:solidFill>
                  <a:srgbClr val="FF0000"/>
                </a:solidFill>
                <a:latin typeface="Calibri"/>
                <a:cs typeface="Calibri"/>
              </a:rPr>
              <a:t>various</a:t>
            </a:r>
            <a:r>
              <a:rPr sz="1800" dirty="0">
                <a:solidFill>
                  <a:srgbClr val="FF0000"/>
                </a:solidFill>
                <a:latin typeface="Calibri"/>
                <a:cs typeface="Calibri"/>
              </a:rPr>
              <a:t> </a:t>
            </a:r>
            <a:r>
              <a:rPr sz="1800" spc="-10" dirty="0">
                <a:solidFill>
                  <a:srgbClr val="FF0000"/>
                </a:solidFill>
                <a:latin typeface="Calibri"/>
                <a:cs typeface="Calibri"/>
              </a:rPr>
              <a:t>cons</a:t>
            </a:r>
            <a:r>
              <a:rPr sz="1800" spc="20" dirty="0">
                <a:solidFill>
                  <a:srgbClr val="FF0000"/>
                </a:solidFill>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using</a:t>
            </a:r>
            <a:r>
              <a:rPr sz="1800" spc="35" dirty="0">
                <a:latin typeface="Calibri"/>
                <a:cs typeface="Calibri"/>
              </a:rPr>
              <a:t> </a:t>
            </a:r>
            <a:r>
              <a:rPr sz="1800" spc="-5" dirty="0">
                <a:latin typeface="Calibri"/>
                <a:cs typeface="Calibri"/>
              </a:rPr>
              <a:t>this</a:t>
            </a:r>
            <a:r>
              <a:rPr sz="1800" spc="15" dirty="0">
                <a:latin typeface="Calibri"/>
                <a:cs typeface="Calibri"/>
              </a:rPr>
              <a:t> </a:t>
            </a:r>
            <a:r>
              <a:rPr sz="1800" spc="-10" dirty="0">
                <a:latin typeface="Calibri"/>
                <a:cs typeface="Calibri"/>
              </a:rPr>
              <a:t>technique.</a:t>
            </a:r>
            <a:endParaRPr sz="1800">
              <a:latin typeface="Calibri"/>
              <a:cs typeface="Calibri"/>
            </a:endParaRPr>
          </a:p>
          <a:p>
            <a:pPr marL="155575">
              <a:lnSpc>
                <a:spcPct val="100000"/>
              </a:lnSpc>
            </a:pPr>
            <a:r>
              <a:rPr sz="1800" b="1" spc="-5" dirty="0">
                <a:solidFill>
                  <a:srgbClr val="FF0000"/>
                </a:solidFill>
                <a:latin typeface="Calibri"/>
                <a:cs typeface="Calibri"/>
              </a:rPr>
              <a:t>1.</a:t>
            </a:r>
            <a:r>
              <a:rPr sz="1800" b="1" spc="-20" dirty="0">
                <a:solidFill>
                  <a:srgbClr val="FF0000"/>
                </a:solidFill>
                <a:latin typeface="Calibri"/>
                <a:cs typeface="Calibri"/>
              </a:rPr>
              <a:t> </a:t>
            </a:r>
            <a:r>
              <a:rPr sz="1800" b="1" spc="-10" dirty="0">
                <a:solidFill>
                  <a:srgbClr val="FF0000"/>
                </a:solidFill>
                <a:latin typeface="Calibri"/>
                <a:cs typeface="Calibri"/>
              </a:rPr>
              <a:t>Internal</a:t>
            </a:r>
            <a:r>
              <a:rPr sz="1800" b="1" spc="-25" dirty="0">
                <a:solidFill>
                  <a:srgbClr val="FF0000"/>
                </a:solidFill>
                <a:latin typeface="Calibri"/>
                <a:cs typeface="Calibri"/>
              </a:rPr>
              <a:t> </a:t>
            </a:r>
            <a:r>
              <a:rPr sz="1800" b="1" spc="-15" dirty="0">
                <a:solidFill>
                  <a:srgbClr val="FF0000"/>
                </a:solidFill>
                <a:latin typeface="Calibri"/>
                <a:cs typeface="Calibri"/>
              </a:rPr>
              <a:t>Fragmentation</a:t>
            </a:r>
            <a:endParaRPr sz="1800">
              <a:latin typeface="Calibri"/>
              <a:cs typeface="Calibri"/>
            </a:endParaRPr>
          </a:p>
          <a:p>
            <a:pPr marL="155575" marR="119380" algn="just">
              <a:lnSpc>
                <a:spcPct val="100000"/>
              </a:lnSpc>
              <a:spcBef>
                <a:spcPts val="5"/>
              </a:spcBef>
            </a:pPr>
            <a:r>
              <a:rPr sz="1800" dirty="0">
                <a:latin typeface="Calibri"/>
                <a:cs typeface="Calibri"/>
              </a:rPr>
              <a:t>If </a:t>
            </a:r>
            <a:r>
              <a:rPr sz="1800" spc="-5" dirty="0">
                <a:latin typeface="Calibri"/>
                <a:cs typeface="Calibri"/>
              </a:rPr>
              <a:t>the </a:t>
            </a:r>
            <a:r>
              <a:rPr sz="1800" spc="-10" dirty="0">
                <a:latin typeface="Calibri"/>
                <a:cs typeface="Calibri"/>
              </a:rPr>
              <a:t>size </a:t>
            </a:r>
            <a:r>
              <a:rPr sz="1800" spc="5" dirty="0">
                <a:latin typeface="Calibri"/>
                <a:cs typeface="Calibri"/>
              </a:rPr>
              <a:t>of </a:t>
            </a:r>
            <a:r>
              <a:rPr sz="1800" dirty="0">
                <a:latin typeface="Calibri"/>
                <a:cs typeface="Calibri"/>
              </a:rPr>
              <a:t>the </a:t>
            </a:r>
            <a:r>
              <a:rPr sz="1800" spc="-10" dirty="0">
                <a:latin typeface="Calibri"/>
                <a:cs typeface="Calibri"/>
              </a:rPr>
              <a:t>process </a:t>
            </a:r>
            <a:r>
              <a:rPr sz="1800" spc="5" dirty="0">
                <a:latin typeface="Calibri"/>
                <a:cs typeface="Calibri"/>
              </a:rPr>
              <a:t>is </a:t>
            </a:r>
            <a:r>
              <a:rPr sz="1800" spc="-5" dirty="0">
                <a:latin typeface="Calibri"/>
                <a:cs typeface="Calibri"/>
              </a:rPr>
              <a:t>lesser </a:t>
            </a:r>
            <a:r>
              <a:rPr sz="1800" dirty="0">
                <a:latin typeface="Calibri"/>
                <a:cs typeface="Calibri"/>
              </a:rPr>
              <a:t>then the </a:t>
            </a:r>
            <a:r>
              <a:rPr sz="1800" spc="-15" dirty="0">
                <a:latin typeface="Calibri"/>
                <a:cs typeface="Calibri"/>
              </a:rPr>
              <a:t>total size </a:t>
            </a:r>
            <a:r>
              <a:rPr sz="1800" spc="5" dirty="0">
                <a:latin typeface="Calibri"/>
                <a:cs typeface="Calibri"/>
              </a:rPr>
              <a:t>of </a:t>
            </a:r>
            <a:r>
              <a:rPr sz="1800" spc="-5" dirty="0">
                <a:latin typeface="Calibri"/>
                <a:cs typeface="Calibri"/>
              </a:rPr>
              <a:t>the partition </a:t>
            </a:r>
            <a:r>
              <a:rPr sz="1800" spc="5" dirty="0">
                <a:latin typeface="Calibri"/>
                <a:cs typeface="Calibri"/>
              </a:rPr>
              <a:t>then </a:t>
            </a:r>
            <a:r>
              <a:rPr sz="1800" dirty="0">
                <a:latin typeface="Calibri"/>
                <a:cs typeface="Calibri"/>
              </a:rPr>
              <a:t>some </a:t>
            </a:r>
            <a:r>
              <a:rPr sz="1800" spc="-10" dirty="0">
                <a:latin typeface="Calibri"/>
                <a:cs typeface="Calibri"/>
              </a:rPr>
              <a:t>size </a:t>
            </a:r>
            <a:r>
              <a:rPr sz="1800" spc="10" dirty="0">
                <a:latin typeface="Calibri"/>
                <a:cs typeface="Calibri"/>
              </a:rPr>
              <a:t>of </a:t>
            </a:r>
            <a:r>
              <a:rPr sz="1800" spc="15" dirty="0">
                <a:latin typeface="Calibri"/>
                <a:cs typeface="Calibri"/>
              </a:rPr>
              <a:t> </a:t>
            </a:r>
            <a:r>
              <a:rPr sz="1800" spc="-5" dirty="0">
                <a:latin typeface="Calibri"/>
                <a:cs typeface="Calibri"/>
              </a:rPr>
              <a:t>the partition</a:t>
            </a:r>
            <a:r>
              <a:rPr sz="1800" dirty="0">
                <a:latin typeface="Calibri"/>
                <a:cs typeface="Calibri"/>
              </a:rPr>
              <a:t> </a:t>
            </a:r>
            <a:r>
              <a:rPr sz="1800" spc="-15" dirty="0">
                <a:latin typeface="Calibri"/>
                <a:cs typeface="Calibri"/>
              </a:rPr>
              <a:t>get</a:t>
            </a:r>
            <a:r>
              <a:rPr sz="1800" spc="375" dirty="0">
                <a:latin typeface="Calibri"/>
                <a:cs typeface="Calibri"/>
              </a:rPr>
              <a:t> </a:t>
            </a:r>
            <a:r>
              <a:rPr sz="1800" spc="-15" dirty="0">
                <a:latin typeface="Calibri"/>
                <a:cs typeface="Calibri"/>
              </a:rPr>
              <a:t>wasted</a:t>
            </a:r>
            <a:r>
              <a:rPr sz="1800" spc="375" dirty="0">
                <a:latin typeface="Calibri"/>
                <a:cs typeface="Calibri"/>
              </a:rPr>
              <a:t> </a:t>
            </a:r>
            <a:r>
              <a:rPr sz="1800" dirty="0">
                <a:latin typeface="Calibri"/>
                <a:cs typeface="Calibri"/>
              </a:rPr>
              <a:t>and </a:t>
            </a:r>
            <a:r>
              <a:rPr sz="1800" spc="-5" dirty="0">
                <a:latin typeface="Calibri"/>
                <a:cs typeface="Calibri"/>
              </a:rPr>
              <a:t>remain unused. This is </a:t>
            </a:r>
            <a:r>
              <a:rPr sz="1800" spc="-10" dirty="0">
                <a:latin typeface="Calibri"/>
                <a:cs typeface="Calibri"/>
              </a:rPr>
              <a:t>wastage </a:t>
            </a:r>
            <a:r>
              <a:rPr sz="1800" dirty="0">
                <a:latin typeface="Calibri"/>
                <a:cs typeface="Calibri"/>
              </a:rPr>
              <a:t>of </a:t>
            </a:r>
            <a:r>
              <a:rPr sz="1800" spc="-5" dirty="0">
                <a:latin typeface="Calibri"/>
                <a:cs typeface="Calibri"/>
              </a:rPr>
              <a:t>the </a:t>
            </a:r>
            <a:r>
              <a:rPr sz="1800" dirty="0">
                <a:latin typeface="Calibri"/>
                <a:cs typeface="Calibri"/>
              </a:rPr>
              <a:t>memory </a:t>
            </a:r>
            <a:r>
              <a:rPr sz="1800" spc="5" dirty="0">
                <a:latin typeface="Calibri"/>
                <a:cs typeface="Calibri"/>
              </a:rPr>
              <a:t>and </a:t>
            </a:r>
            <a:r>
              <a:rPr sz="1800" spc="10" dirty="0">
                <a:latin typeface="Calibri"/>
                <a:cs typeface="Calibri"/>
              </a:rPr>
              <a:t> </a:t>
            </a:r>
            <a:r>
              <a:rPr sz="1800" spc="-10" dirty="0">
                <a:latin typeface="Calibri"/>
                <a:cs typeface="Calibri"/>
              </a:rPr>
              <a:t>called</a:t>
            </a:r>
            <a:r>
              <a:rPr sz="1800" spc="35" dirty="0">
                <a:latin typeface="Calibri"/>
                <a:cs typeface="Calibri"/>
              </a:rPr>
              <a:t> </a:t>
            </a:r>
            <a:r>
              <a:rPr sz="1800" spc="-10" dirty="0">
                <a:latin typeface="Calibri"/>
                <a:cs typeface="Calibri"/>
              </a:rPr>
              <a:t>internal</a:t>
            </a:r>
            <a:r>
              <a:rPr sz="1800" spc="30" dirty="0">
                <a:latin typeface="Calibri"/>
                <a:cs typeface="Calibri"/>
              </a:rPr>
              <a:t> </a:t>
            </a:r>
            <a:r>
              <a:rPr sz="1800" spc="-15" dirty="0">
                <a:latin typeface="Calibri"/>
                <a:cs typeface="Calibri"/>
              </a:rPr>
              <a:t>fragmentation.</a:t>
            </a:r>
            <a:endParaRPr sz="1800">
              <a:latin typeface="Calibri"/>
              <a:cs typeface="Calibri"/>
            </a:endParaRPr>
          </a:p>
          <a:p>
            <a:pPr marL="155575" algn="just">
              <a:lnSpc>
                <a:spcPct val="100000"/>
              </a:lnSpc>
            </a:pPr>
            <a:r>
              <a:rPr sz="1800" spc="-10" dirty="0">
                <a:latin typeface="Calibri"/>
                <a:cs typeface="Calibri"/>
              </a:rPr>
              <a:t>As</a:t>
            </a:r>
            <a:r>
              <a:rPr sz="1800" spc="135" dirty="0">
                <a:latin typeface="Calibri"/>
                <a:cs typeface="Calibri"/>
              </a:rPr>
              <a:t> </a:t>
            </a:r>
            <a:r>
              <a:rPr sz="1800" spc="-5" dirty="0">
                <a:latin typeface="Calibri"/>
                <a:cs typeface="Calibri"/>
              </a:rPr>
              <a:t>shown</a:t>
            </a:r>
            <a:r>
              <a:rPr sz="1800" spc="145" dirty="0">
                <a:latin typeface="Calibri"/>
                <a:cs typeface="Calibri"/>
              </a:rPr>
              <a:t> </a:t>
            </a:r>
            <a:r>
              <a:rPr sz="1800" spc="-5" dirty="0">
                <a:latin typeface="Calibri"/>
                <a:cs typeface="Calibri"/>
              </a:rPr>
              <a:t>in</a:t>
            </a:r>
            <a:r>
              <a:rPr sz="1800" spc="155" dirty="0">
                <a:latin typeface="Calibri"/>
                <a:cs typeface="Calibri"/>
              </a:rPr>
              <a:t> </a:t>
            </a:r>
            <a:r>
              <a:rPr sz="1800" dirty="0">
                <a:latin typeface="Calibri"/>
                <a:cs typeface="Calibri"/>
              </a:rPr>
              <a:t>the</a:t>
            </a:r>
            <a:r>
              <a:rPr sz="1800" spc="140" dirty="0">
                <a:latin typeface="Calibri"/>
                <a:cs typeface="Calibri"/>
              </a:rPr>
              <a:t> </a:t>
            </a:r>
            <a:r>
              <a:rPr sz="1800" spc="-5" dirty="0">
                <a:latin typeface="Calibri"/>
                <a:cs typeface="Calibri"/>
              </a:rPr>
              <a:t>image</a:t>
            </a:r>
            <a:r>
              <a:rPr sz="1800" spc="165" dirty="0">
                <a:latin typeface="Calibri"/>
                <a:cs typeface="Calibri"/>
              </a:rPr>
              <a:t> </a:t>
            </a:r>
            <a:r>
              <a:rPr sz="1800" spc="-30" dirty="0">
                <a:latin typeface="Calibri"/>
                <a:cs typeface="Calibri"/>
              </a:rPr>
              <a:t>below,</a:t>
            </a:r>
            <a:r>
              <a:rPr sz="1800" spc="155" dirty="0">
                <a:latin typeface="Calibri"/>
                <a:cs typeface="Calibri"/>
              </a:rPr>
              <a:t> </a:t>
            </a:r>
            <a:r>
              <a:rPr sz="1800" spc="-5" dirty="0">
                <a:latin typeface="Calibri"/>
                <a:cs typeface="Calibri"/>
              </a:rPr>
              <a:t>the</a:t>
            </a:r>
            <a:r>
              <a:rPr sz="1800" spc="140" dirty="0">
                <a:latin typeface="Calibri"/>
                <a:cs typeface="Calibri"/>
              </a:rPr>
              <a:t> </a:t>
            </a:r>
            <a:r>
              <a:rPr sz="1800" dirty="0">
                <a:latin typeface="Calibri"/>
                <a:cs typeface="Calibri"/>
              </a:rPr>
              <a:t>4</a:t>
            </a:r>
            <a:r>
              <a:rPr sz="1800" spc="140" dirty="0">
                <a:latin typeface="Calibri"/>
                <a:cs typeface="Calibri"/>
              </a:rPr>
              <a:t> </a:t>
            </a:r>
            <a:r>
              <a:rPr sz="1800" spc="-5" dirty="0">
                <a:latin typeface="Calibri"/>
                <a:cs typeface="Calibri"/>
              </a:rPr>
              <a:t>MB</a:t>
            </a:r>
            <a:r>
              <a:rPr sz="1800" spc="150" dirty="0">
                <a:latin typeface="Calibri"/>
                <a:cs typeface="Calibri"/>
              </a:rPr>
              <a:t> </a:t>
            </a:r>
            <a:r>
              <a:rPr sz="1800" spc="-5" dirty="0">
                <a:latin typeface="Calibri"/>
                <a:cs typeface="Calibri"/>
              </a:rPr>
              <a:t>partition</a:t>
            </a:r>
            <a:r>
              <a:rPr sz="1800" spc="170" dirty="0">
                <a:latin typeface="Calibri"/>
                <a:cs typeface="Calibri"/>
              </a:rPr>
              <a:t> </a:t>
            </a:r>
            <a:r>
              <a:rPr sz="1800" spc="-5" dirty="0">
                <a:latin typeface="Calibri"/>
                <a:cs typeface="Calibri"/>
              </a:rPr>
              <a:t>is</a:t>
            </a:r>
            <a:r>
              <a:rPr sz="1800" spc="135" dirty="0">
                <a:latin typeface="Calibri"/>
                <a:cs typeface="Calibri"/>
              </a:rPr>
              <a:t> </a:t>
            </a:r>
            <a:r>
              <a:rPr sz="1800" dirty="0">
                <a:latin typeface="Calibri"/>
                <a:cs typeface="Calibri"/>
              </a:rPr>
              <a:t>used</a:t>
            </a:r>
            <a:r>
              <a:rPr sz="1800" spc="135" dirty="0">
                <a:latin typeface="Calibri"/>
                <a:cs typeface="Calibri"/>
              </a:rPr>
              <a:t> </a:t>
            </a:r>
            <a:r>
              <a:rPr sz="1800" spc="-15" dirty="0">
                <a:latin typeface="Calibri"/>
                <a:cs typeface="Calibri"/>
              </a:rPr>
              <a:t>to</a:t>
            </a:r>
            <a:r>
              <a:rPr sz="1800" spc="155" dirty="0">
                <a:latin typeface="Calibri"/>
                <a:cs typeface="Calibri"/>
              </a:rPr>
              <a:t> </a:t>
            </a:r>
            <a:r>
              <a:rPr sz="1800" spc="-5" dirty="0">
                <a:latin typeface="Calibri"/>
                <a:cs typeface="Calibri"/>
              </a:rPr>
              <a:t>load</a:t>
            </a:r>
            <a:r>
              <a:rPr sz="1800" spc="160" dirty="0">
                <a:latin typeface="Calibri"/>
                <a:cs typeface="Calibri"/>
              </a:rPr>
              <a:t> </a:t>
            </a:r>
            <a:r>
              <a:rPr sz="1800" spc="-5" dirty="0">
                <a:latin typeface="Calibri"/>
                <a:cs typeface="Calibri"/>
              </a:rPr>
              <a:t>only</a:t>
            </a:r>
            <a:r>
              <a:rPr sz="1800" spc="150" dirty="0">
                <a:latin typeface="Calibri"/>
                <a:cs typeface="Calibri"/>
              </a:rPr>
              <a:t> </a:t>
            </a:r>
            <a:r>
              <a:rPr sz="1800" dirty="0">
                <a:latin typeface="Calibri"/>
                <a:cs typeface="Calibri"/>
              </a:rPr>
              <a:t>3</a:t>
            </a:r>
            <a:r>
              <a:rPr sz="1800" spc="145" dirty="0">
                <a:latin typeface="Calibri"/>
                <a:cs typeface="Calibri"/>
              </a:rPr>
              <a:t> </a:t>
            </a:r>
            <a:r>
              <a:rPr sz="1800" spc="-5" dirty="0">
                <a:latin typeface="Calibri"/>
                <a:cs typeface="Calibri"/>
              </a:rPr>
              <a:t>MB</a:t>
            </a:r>
            <a:r>
              <a:rPr sz="1800" spc="150" dirty="0">
                <a:latin typeface="Calibri"/>
                <a:cs typeface="Calibri"/>
              </a:rPr>
              <a:t> </a:t>
            </a:r>
            <a:r>
              <a:rPr sz="1800" spc="-10" dirty="0">
                <a:latin typeface="Calibri"/>
                <a:cs typeface="Calibri"/>
              </a:rPr>
              <a:t>process</a:t>
            </a:r>
            <a:endParaRPr sz="1800">
              <a:latin typeface="Calibri"/>
              <a:cs typeface="Calibri"/>
            </a:endParaRPr>
          </a:p>
          <a:p>
            <a:pPr marL="155575" algn="just">
              <a:lnSpc>
                <a:spcPct val="100000"/>
              </a:lnSpc>
              <a:spcBef>
                <a:spcPts val="5"/>
              </a:spcBef>
            </a:pPr>
            <a:r>
              <a:rPr sz="1800" spc="-5" dirty="0">
                <a:latin typeface="Calibri"/>
                <a:cs typeface="Calibri"/>
              </a:rPr>
              <a:t>and</a:t>
            </a:r>
            <a:r>
              <a:rPr sz="1800" dirty="0">
                <a:latin typeface="Calibri"/>
                <a:cs typeface="Calibri"/>
              </a:rPr>
              <a:t> </a:t>
            </a:r>
            <a:r>
              <a:rPr sz="1800" spc="-5" dirty="0">
                <a:latin typeface="Calibri"/>
                <a:cs typeface="Calibri"/>
              </a:rPr>
              <a:t>the</a:t>
            </a:r>
            <a:r>
              <a:rPr sz="1800" spc="30" dirty="0">
                <a:latin typeface="Calibri"/>
                <a:cs typeface="Calibri"/>
              </a:rPr>
              <a:t> </a:t>
            </a:r>
            <a:r>
              <a:rPr sz="1800" spc="-10" dirty="0">
                <a:latin typeface="Calibri"/>
                <a:cs typeface="Calibri"/>
              </a:rPr>
              <a:t>remaining</a:t>
            </a:r>
            <a:r>
              <a:rPr sz="1800" spc="30" dirty="0">
                <a:latin typeface="Calibri"/>
                <a:cs typeface="Calibri"/>
              </a:rPr>
              <a:t> </a:t>
            </a:r>
            <a:r>
              <a:rPr sz="1800" dirty="0">
                <a:latin typeface="Calibri"/>
                <a:cs typeface="Calibri"/>
              </a:rPr>
              <a:t>1</a:t>
            </a:r>
            <a:r>
              <a:rPr sz="1800" spc="-10" dirty="0">
                <a:latin typeface="Calibri"/>
                <a:cs typeface="Calibri"/>
              </a:rPr>
              <a:t> </a:t>
            </a:r>
            <a:r>
              <a:rPr sz="1800" spc="-5" dirty="0">
                <a:latin typeface="Calibri"/>
                <a:cs typeface="Calibri"/>
              </a:rPr>
              <a:t>MB</a:t>
            </a:r>
            <a:r>
              <a:rPr sz="1800" dirty="0">
                <a:latin typeface="Calibri"/>
                <a:cs typeface="Calibri"/>
              </a:rPr>
              <a:t> </a:t>
            </a:r>
            <a:r>
              <a:rPr sz="1800" spc="-10" dirty="0">
                <a:latin typeface="Calibri"/>
                <a:cs typeface="Calibri"/>
              </a:rPr>
              <a:t>got</a:t>
            </a:r>
            <a:r>
              <a:rPr sz="1800" spc="15" dirty="0">
                <a:latin typeface="Calibri"/>
                <a:cs typeface="Calibri"/>
              </a:rPr>
              <a:t> </a:t>
            </a:r>
            <a:r>
              <a:rPr sz="1800" spc="-15" dirty="0">
                <a:latin typeface="Calibri"/>
                <a:cs typeface="Calibri"/>
              </a:rPr>
              <a:t>wasted.</a:t>
            </a:r>
            <a:endParaRPr sz="1800">
              <a:latin typeface="Calibri"/>
              <a:cs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5965" y="232409"/>
            <a:ext cx="8202930" cy="4256405"/>
          </a:xfrm>
          <a:prstGeom prst="rect">
            <a:avLst/>
          </a:prstGeom>
        </p:spPr>
        <p:txBody>
          <a:bodyPr vert="horz" wrap="square" lIns="0" tIns="12700" rIns="0" bIns="0" rtlCol="0">
            <a:spAutoFit/>
          </a:bodyPr>
          <a:lstStyle/>
          <a:p>
            <a:pPr marL="241300" indent="-229235" algn="just">
              <a:lnSpc>
                <a:spcPct val="100000"/>
              </a:lnSpc>
              <a:spcBef>
                <a:spcPts val="100"/>
              </a:spcBef>
              <a:buAutoNum type="arabicPeriod" startAt="2"/>
              <a:tabLst>
                <a:tab pos="241935" algn="l"/>
              </a:tabLst>
            </a:pPr>
            <a:r>
              <a:rPr sz="1800" b="1" spc="-5" dirty="0">
                <a:solidFill>
                  <a:srgbClr val="FF0000"/>
                </a:solidFill>
                <a:latin typeface="Calibri"/>
                <a:cs typeface="Calibri"/>
              </a:rPr>
              <a:t>External</a:t>
            </a:r>
            <a:r>
              <a:rPr sz="1800" b="1" spc="-35" dirty="0">
                <a:solidFill>
                  <a:srgbClr val="FF0000"/>
                </a:solidFill>
                <a:latin typeface="Calibri"/>
                <a:cs typeface="Calibri"/>
              </a:rPr>
              <a:t> </a:t>
            </a:r>
            <a:r>
              <a:rPr sz="1800" b="1" spc="-15" dirty="0">
                <a:solidFill>
                  <a:srgbClr val="FF0000"/>
                </a:solidFill>
                <a:latin typeface="Calibri"/>
                <a:cs typeface="Calibri"/>
              </a:rPr>
              <a:t>Fragmentation</a:t>
            </a:r>
            <a:endParaRPr sz="1800">
              <a:latin typeface="Calibri"/>
              <a:cs typeface="Calibri"/>
            </a:endParaRPr>
          </a:p>
          <a:p>
            <a:pPr marL="12700" algn="just">
              <a:lnSpc>
                <a:spcPct val="100000"/>
              </a:lnSpc>
            </a:pPr>
            <a:r>
              <a:rPr sz="1800" spc="-5" dirty="0">
                <a:latin typeface="Calibri"/>
                <a:cs typeface="Calibri"/>
              </a:rPr>
              <a:t>The</a:t>
            </a:r>
            <a:r>
              <a:rPr sz="1800" spc="45" dirty="0">
                <a:latin typeface="Calibri"/>
                <a:cs typeface="Calibri"/>
              </a:rPr>
              <a:t> </a:t>
            </a:r>
            <a:r>
              <a:rPr sz="1800" spc="-15" dirty="0">
                <a:latin typeface="Calibri"/>
                <a:cs typeface="Calibri"/>
              </a:rPr>
              <a:t>total</a:t>
            </a:r>
            <a:r>
              <a:rPr sz="1800" spc="70" dirty="0">
                <a:latin typeface="Calibri"/>
                <a:cs typeface="Calibri"/>
              </a:rPr>
              <a:t> </a:t>
            </a:r>
            <a:r>
              <a:rPr sz="1800" dirty="0">
                <a:latin typeface="Calibri"/>
                <a:cs typeface="Calibri"/>
              </a:rPr>
              <a:t>unused</a:t>
            </a:r>
            <a:r>
              <a:rPr sz="1800" spc="50" dirty="0">
                <a:latin typeface="Calibri"/>
                <a:cs typeface="Calibri"/>
              </a:rPr>
              <a:t> </a:t>
            </a:r>
            <a:r>
              <a:rPr sz="1800" dirty="0">
                <a:latin typeface="Calibri"/>
                <a:cs typeface="Calibri"/>
              </a:rPr>
              <a:t>space</a:t>
            </a:r>
            <a:r>
              <a:rPr sz="1800" spc="75" dirty="0">
                <a:latin typeface="Calibri"/>
                <a:cs typeface="Calibri"/>
              </a:rPr>
              <a:t> </a:t>
            </a:r>
            <a:r>
              <a:rPr sz="1800" dirty="0">
                <a:latin typeface="Calibri"/>
                <a:cs typeface="Calibri"/>
              </a:rPr>
              <a:t>of</a:t>
            </a:r>
            <a:r>
              <a:rPr sz="1800" spc="55" dirty="0">
                <a:latin typeface="Calibri"/>
                <a:cs typeface="Calibri"/>
              </a:rPr>
              <a:t> </a:t>
            </a:r>
            <a:r>
              <a:rPr sz="1800" spc="-5" dirty="0">
                <a:latin typeface="Calibri"/>
                <a:cs typeface="Calibri"/>
              </a:rPr>
              <a:t>various</a:t>
            </a:r>
            <a:r>
              <a:rPr sz="1800" spc="55" dirty="0">
                <a:latin typeface="Calibri"/>
                <a:cs typeface="Calibri"/>
              </a:rPr>
              <a:t> </a:t>
            </a:r>
            <a:r>
              <a:rPr sz="1800" spc="-5" dirty="0">
                <a:latin typeface="Calibri"/>
                <a:cs typeface="Calibri"/>
              </a:rPr>
              <a:t>partitions</a:t>
            </a:r>
            <a:r>
              <a:rPr sz="1800" spc="75" dirty="0">
                <a:latin typeface="Calibri"/>
                <a:cs typeface="Calibri"/>
              </a:rPr>
              <a:t> </a:t>
            </a:r>
            <a:r>
              <a:rPr sz="1800" spc="-5" dirty="0">
                <a:latin typeface="Calibri"/>
                <a:cs typeface="Calibri"/>
              </a:rPr>
              <a:t>cannot</a:t>
            </a:r>
            <a:r>
              <a:rPr sz="1800" spc="50" dirty="0">
                <a:latin typeface="Calibri"/>
                <a:cs typeface="Calibri"/>
              </a:rPr>
              <a:t> </a:t>
            </a:r>
            <a:r>
              <a:rPr sz="1800" spc="5" dirty="0">
                <a:latin typeface="Calibri"/>
                <a:cs typeface="Calibri"/>
              </a:rPr>
              <a:t>be</a:t>
            </a:r>
            <a:r>
              <a:rPr sz="1800" spc="65" dirty="0">
                <a:latin typeface="Calibri"/>
                <a:cs typeface="Calibri"/>
              </a:rPr>
              <a:t> </a:t>
            </a:r>
            <a:r>
              <a:rPr sz="1800" spc="-5" dirty="0">
                <a:latin typeface="Calibri"/>
                <a:cs typeface="Calibri"/>
              </a:rPr>
              <a:t>used</a:t>
            </a:r>
            <a:r>
              <a:rPr sz="1800" spc="70" dirty="0">
                <a:latin typeface="Calibri"/>
                <a:cs typeface="Calibri"/>
              </a:rPr>
              <a:t> </a:t>
            </a:r>
            <a:r>
              <a:rPr sz="1800" spc="-15" dirty="0">
                <a:latin typeface="Calibri"/>
                <a:cs typeface="Calibri"/>
              </a:rPr>
              <a:t>to</a:t>
            </a:r>
            <a:r>
              <a:rPr sz="1800" spc="65" dirty="0">
                <a:latin typeface="Calibri"/>
                <a:cs typeface="Calibri"/>
              </a:rPr>
              <a:t> </a:t>
            </a:r>
            <a:r>
              <a:rPr sz="1800" spc="5" dirty="0">
                <a:latin typeface="Calibri"/>
                <a:cs typeface="Calibri"/>
              </a:rPr>
              <a:t>load</a:t>
            </a:r>
            <a:r>
              <a:rPr sz="1800" spc="4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processes</a:t>
            </a:r>
            <a:r>
              <a:rPr sz="1800" spc="75" dirty="0">
                <a:latin typeface="Calibri"/>
                <a:cs typeface="Calibri"/>
              </a:rPr>
              <a:t> </a:t>
            </a:r>
            <a:r>
              <a:rPr sz="1800" spc="-10" dirty="0">
                <a:latin typeface="Calibri"/>
                <a:cs typeface="Calibri"/>
              </a:rPr>
              <a:t>even</a:t>
            </a:r>
            <a:endParaRPr sz="1800">
              <a:latin typeface="Calibri"/>
              <a:cs typeface="Calibri"/>
            </a:endParaRPr>
          </a:p>
          <a:p>
            <a:pPr marL="12700" algn="just">
              <a:lnSpc>
                <a:spcPct val="100000"/>
              </a:lnSpc>
            </a:pPr>
            <a:r>
              <a:rPr sz="1800" spc="-5" dirty="0">
                <a:latin typeface="Calibri"/>
                <a:cs typeface="Calibri"/>
              </a:rPr>
              <a:t>though</a:t>
            </a:r>
            <a:r>
              <a:rPr sz="1800" spc="35" dirty="0">
                <a:latin typeface="Calibri"/>
                <a:cs typeface="Calibri"/>
              </a:rPr>
              <a:t> </a:t>
            </a:r>
            <a:r>
              <a:rPr sz="1800" spc="-15" dirty="0">
                <a:latin typeface="Calibri"/>
                <a:cs typeface="Calibri"/>
              </a:rPr>
              <a:t>there</a:t>
            </a:r>
            <a:r>
              <a:rPr sz="1800" spc="4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space</a:t>
            </a:r>
            <a:r>
              <a:rPr sz="1800" spc="15" dirty="0">
                <a:latin typeface="Calibri"/>
                <a:cs typeface="Calibri"/>
              </a:rPr>
              <a:t> </a:t>
            </a:r>
            <a:r>
              <a:rPr sz="1800" spc="-10" dirty="0">
                <a:latin typeface="Calibri"/>
                <a:cs typeface="Calibri"/>
              </a:rPr>
              <a:t>available</a:t>
            </a:r>
            <a:r>
              <a:rPr sz="1800" spc="40" dirty="0">
                <a:latin typeface="Calibri"/>
                <a:cs typeface="Calibri"/>
              </a:rPr>
              <a:t> </a:t>
            </a:r>
            <a:r>
              <a:rPr sz="1800" spc="-10" dirty="0">
                <a:latin typeface="Calibri"/>
                <a:cs typeface="Calibri"/>
              </a:rPr>
              <a:t>but</a:t>
            </a:r>
            <a:r>
              <a:rPr sz="1800" spc="2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contiguous</a:t>
            </a:r>
            <a:r>
              <a:rPr sz="1800" spc="45" dirty="0">
                <a:latin typeface="Calibri"/>
                <a:cs typeface="Calibri"/>
              </a:rPr>
              <a:t> </a:t>
            </a:r>
            <a:r>
              <a:rPr sz="1800" spc="-10" dirty="0">
                <a:latin typeface="Calibri"/>
                <a:cs typeface="Calibri"/>
              </a:rPr>
              <a:t>form.</a:t>
            </a:r>
            <a:endParaRPr sz="1800">
              <a:latin typeface="Calibri"/>
              <a:cs typeface="Calibri"/>
            </a:endParaRPr>
          </a:p>
          <a:p>
            <a:pPr marL="12700" marR="5080" algn="just">
              <a:lnSpc>
                <a:spcPct val="100000"/>
              </a:lnSpc>
            </a:pPr>
            <a:r>
              <a:rPr sz="1800" spc="-5" dirty="0">
                <a:latin typeface="Calibri"/>
                <a:cs typeface="Calibri"/>
              </a:rPr>
              <a:t>As shown </a:t>
            </a:r>
            <a:r>
              <a:rPr sz="1800" spc="5" dirty="0">
                <a:latin typeface="Calibri"/>
                <a:cs typeface="Calibri"/>
              </a:rPr>
              <a:t>in </a:t>
            </a:r>
            <a:r>
              <a:rPr sz="1800" dirty="0">
                <a:latin typeface="Calibri"/>
                <a:cs typeface="Calibri"/>
              </a:rPr>
              <a:t>the image </a:t>
            </a:r>
            <a:r>
              <a:rPr sz="1800" spc="-25" dirty="0">
                <a:latin typeface="Calibri"/>
                <a:cs typeface="Calibri"/>
              </a:rPr>
              <a:t>below, </a:t>
            </a:r>
            <a:r>
              <a:rPr sz="1800" spc="-15" dirty="0">
                <a:latin typeface="Calibri"/>
                <a:cs typeface="Calibri"/>
              </a:rPr>
              <a:t>the </a:t>
            </a:r>
            <a:r>
              <a:rPr sz="1800" dirty="0">
                <a:latin typeface="Calibri"/>
                <a:cs typeface="Calibri"/>
              </a:rPr>
              <a:t>remaining 1 </a:t>
            </a:r>
            <a:r>
              <a:rPr sz="1800" spc="-5" dirty="0">
                <a:latin typeface="Calibri"/>
                <a:cs typeface="Calibri"/>
              </a:rPr>
              <a:t>MB </a:t>
            </a:r>
            <a:r>
              <a:rPr sz="1800" dirty="0">
                <a:latin typeface="Calibri"/>
                <a:cs typeface="Calibri"/>
              </a:rPr>
              <a:t>space </a:t>
            </a:r>
            <a:r>
              <a:rPr sz="1800" spc="5" dirty="0">
                <a:latin typeface="Calibri"/>
                <a:cs typeface="Calibri"/>
              </a:rPr>
              <a:t>of each </a:t>
            </a:r>
            <a:r>
              <a:rPr sz="1800" dirty="0">
                <a:latin typeface="Calibri"/>
                <a:cs typeface="Calibri"/>
              </a:rPr>
              <a:t>partition cannot </a:t>
            </a:r>
            <a:r>
              <a:rPr sz="1800" spc="10" dirty="0">
                <a:latin typeface="Calibri"/>
                <a:cs typeface="Calibri"/>
              </a:rPr>
              <a:t>be </a:t>
            </a:r>
            <a:r>
              <a:rPr sz="1800" spc="15" dirty="0">
                <a:latin typeface="Calibri"/>
                <a:cs typeface="Calibri"/>
              </a:rPr>
              <a:t> </a:t>
            </a:r>
            <a:r>
              <a:rPr sz="1800" spc="-5" dirty="0">
                <a:latin typeface="Calibri"/>
                <a:cs typeface="Calibri"/>
              </a:rPr>
              <a:t>used </a:t>
            </a:r>
            <a:r>
              <a:rPr sz="1800" dirty="0">
                <a:latin typeface="Calibri"/>
                <a:cs typeface="Calibri"/>
              </a:rPr>
              <a:t>as a </a:t>
            </a:r>
            <a:r>
              <a:rPr sz="1800" spc="-10" dirty="0">
                <a:latin typeface="Calibri"/>
                <a:cs typeface="Calibri"/>
              </a:rPr>
              <a:t>unit </a:t>
            </a:r>
            <a:r>
              <a:rPr sz="1800" spc="-15" dirty="0">
                <a:latin typeface="Calibri"/>
                <a:cs typeface="Calibri"/>
              </a:rPr>
              <a:t>to </a:t>
            </a:r>
            <a:r>
              <a:rPr sz="1800" spc="-20" dirty="0">
                <a:latin typeface="Calibri"/>
                <a:cs typeface="Calibri"/>
              </a:rPr>
              <a:t>store </a:t>
            </a:r>
            <a:r>
              <a:rPr sz="1800" dirty="0">
                <a:latin typeface="Calibri"/>
                <a:cs typeface="Calibri"/>
              </a:rPr>
              <a:t>a 4 </a:t>
            </a:r>
            <a:r>
              <a:rPr sz="1800" spc="-5" dirty="0">
                <a:latin typeface="Calibri"/>
                <a:cs typeface="Calibri"/>
              </a:rPr>
              <a:t>MB process. </a:t>
            </a:r>
            <a:r>
              <a:rPr sz="1800" spc="-10" dirty="0">
                <a:latin typeface="Calibri"/>
                <a:cs typeface="Calibri"/>
              </a:rPr>
              <a:t>Despite </a:t>
            </a:r>
            <a:r>
              <a:rPr sz="1800" dirty="0">
                <a:latin typeface="Calibri"/>
                <a:cs typeface="Calibri"/>
              </a:rPr>
              <a:t>of </a:t>
            </a:r>
            <a:r>
              <a:rPr sz="1800" spc="-5" dirty="0">
                <a:latin typeface="Calibri"/>
                <a:cs typeface="Calibri"/>
              </a:rPr>
              <a:t>the </a:t>
            </a:r>
            <a:r>
              <a:rPr sz="1800" spc="-10" dirty="0">
                <a:latin typeface="Calibri"/>
                <a:cs typeface="Calibri"/>
              </a:rPr>
              <a:t>fact that </a:t>
            </a:r>
            <a:r>
              <a:rPr sz="1800" spc="-5" dirty="0">
                <a:latin typeface="Calibri"/>
                <a:cs typeface="Calibri"/>
              </a:rPr>
              <a:t>the </a:t>
            </a:r>
            <a:r>
              <a:rPr sz="1800" spc="-10" dirty="0">
                <a:latin typeface="Calibri"/>
                <a:cs typeface="Calibri"/>
              </a:rPr>
              <a:t>sufficient </a:t>
            </a:r>
            <a:r>
              <a:rPr sz="1800" dirty="0">
                <a:latin typeface="Calibri"/>
                <a:cs typeface="Calibri"/>
              </a:rPr>
              <a:t>space </a:t>
            </a:r>
            <a:r>
              <a:rPr sz="1800" spc="-10" dirty="0">
                <a:latin typeface="Calibri"/>
                <a:cs typeface="Calibri"/>
              </a:rPr>
              <a:t>is </a:t>
            </a:r>
            <a:r>
              <a:rPr sz="1800" spc="-5" dirty="0">
                <a:latin typeface="Calibri"/>
                <a:cs typeface="Calibri"/>
              </a:rPr>
              <a:t> </a:t>
            </a:r>
            <a:r>
              <a:rPr sz="1800" spc="-10" dirty="0">
                <a:latin typeface="Calibri"/>
                <a:cs typeface="Calibri"/>
              </a:rPr>
              <a:t>available</a:t>
            </a:r>
            <a:r>
              <a:rPr sz="1800" spc="1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load</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10" dirty="0">
                <a:latin typeface="Calibri"/>
                <a:cs typeface="Calibri"/>
              </a:rPr>
              <a:t> </a:t>
            </a:r>
            <a:r>
              <a:rPr sz="1800" spc="-5" dirty="0">
                <a:latin typeface="Calibri"/>
                <a:cs typeface="Calibri"/>
              </a:rPr>
              <a:t>process</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loaded.</a:t>
            </a:r>
            <a:endParaRPr sz="1800">
              <a:latin typeface="Calibri"/>
              <a:cs typeface="Calibri"/>
            </a:endParaRPr>
          </a:p>
          <a:p>
            <a:pPr marL="241300" indent="-229235" algn="just">
              <a:lnSpc>
                <a:spcPct val="100000"/>
              </a:lnSpc>
              <a:spcBef>
                <a:spcPts val="5"/>
              </a:spcBef>
              <a:buAutoNum type="arabicPeriod" startAt="3"/>
              <a:tabLst>
                <a:tab pos="241935" algn="l"/>
              </a:tabLst>
            </a:pPr>
            <a:r>
              <a:rPr sz="1800" b="1" spc="-15" dirty="0">
                <a:solidFill>
                  <a:srgbClr val="FF0000"/>
                </a:solidFill>
                <a:latin typeface="Calibri"/>
                <a:cs typeface="Calibri"/>
              </a:rPr>
              <a:t>Limitation</a:t>
            </a:r>
            <a:r>
              <a:rPr sz="1800" b="1" spc="20" dirty="0">
                <a:solidFill>
                  <a:srgbClr val="FF0000"/>
                </a:solidFill>
                <a:latin typeface="Calibri"/>
                <a:cs typeface="Calibri"/>
              </a:rPr>
              <a:t> </a:t>
            </a:r>
            <a:r>
              <a:rPr sz="1800" b="1" spc="-5" dirty="0">
                <a:solidFill>
                  <a:srgbClr val="FF0000"/>
                </a:solidFill>
                <a:latin typeface="Calibri"/>
                <a:cs typeface="Calibri"/>
              </a:rPr>
              <a:t>on</a:t>
            </a:r>
            <a:r>
              <a:rPr sz="1800" b="1" spc="15" dirty="0">
                <a:solidFill>
                  <a:srgbClr val="FF0000"/>
                </a:solidFill>
                <a:latin typeface="Calibri"/>
                <a:cs typeface="Calibri"/>
              </a:rPr>
              <a:t> </a:t>
            </a:r>
            <a:r>
              <a:rPr sz="1800" b="1" spc="-5" dirty="0">
                <a:solidFill>
                  <a:srgbClr val="FF0000"/>
                </a:solidFill>
                <a:latin typeface="Calibri"/>
                <a:cs typeface="Calibri"/>
              </a:rPr>
              <a:t>the</a:t>
            </a:r>
            <a:r>
              <a:rPr sz="1800" b="1" spc="5" dirty="0">
                <a:solidFill>
                  <a:srgbClr val="FF0000"/>
                </a:solidFill>
                <a:latin typeface="Calibri"/>
                <a:cs typeface="Calibri"/>
              </a:rPr>
              <a:t> </a:t>
            </a:r>
            <a:r>
              <a:rPr sz="1800" b="1" spc="-10" dirty="0">
                <a:solidFill>
                  <a:srgbClr val="FF0000"/>
                </a:solidFill>
                <a:latin typeface="Calibri"/>
                <a:cs typeface="Calibri"/>
              </a:rPr>
              <a:t>size</a:t>
            </a:r>
            <a:r>
              <a:rPr sz="1800" b="1" spc="-25" dirty="0">
                <a:solidFill>
                  <a:srgbClr val="FF0000"/>
                </a:solidFill>
                <a:latin typeface="Calibri"/>
                <a:cs typeface="Calibri"/>
              </a:rPr>
              <a:t> </a:t>
            </a:r>
            <a:r>
              <a:rPr sz="1800" b="1" spc="-5" dirty="0">
                <a:solidFill>
                  <a:srgbClr val="FF0000"/>
                </a:solidFill>
                <a:latin typeface="Calibri"/>
                <a:cs typeface="Calibri"/>
              </a:rPr>
              <a:t>of</a:t>
            </a:r>
            <a:r>
              <a:rPr sz="1800" b="1" spc="5" dirty="0">
                <a:solidFill>
                  <a:srgbClr val="FF0000"/>
                </a:solidFill>
                <a:latin typeface="Calibri"/>
                <a:cs typeface="Calibri"/>
              </a:rPr>
              <a:t> </a:t>
            </a:r>
            <a:r>
              <a:rPr sz="1800" b="1" spc="-5" dirty="0">
                <a:solidFill>
                  <a:srgbClr val="FF0000"/>
                </a:solidFill>
                <a:latin typeface="Calibri"/>
                <a:cs typeface="Calibri"/>
              </a:rPr>
              <a:t>the</a:t>
            </a:r>
            <a:r>
              <a:rPr sz="1800" b="1" spc="5" dirty="0">
                <a:solidFill>
                  <a:srgbClr val="FF0000"/>
                </a:solidFill>
                <a:latin typeface="Calibri"/>
                <a:cs typeface="Calibri"/>
              </a:rPr>
              <a:t> </a:t>
            </a:r>
            <a:r>
              <a:rPr sz="1800" b="1" spc="-10" dirty="0">
                <a:solidFill>
                  <a:srgbClr val="FF0000"/>
                </a:solidFill>
                <a:latin typeface="Calibri"/>
                <a:cs typeface="Calibri"/>
              </a:rPr>
              <a:t>process</a:t>
            </a:r>
            <a:endParaRPr sz="1800">
              <a:latin typeface="Calibri"/>
              <a:cs typeface="Calibri"/>
            </a:endParaRPr>
          </a:p>
          <a:p>
            <a:pPr marL="12700" marR="6985" algn="just">
              <a:lnSpc>
                <a:spcPct val="100000"/>
              </a:lnSpc>
            </a:pPr>
            <a:r>
              <a:rPr sz="1800" dirty="0">
                <a:latin typeface="Calibri"/>
                <a:cs typeface="Calibri"/>
              </a:rPr>
              <a:t>If </a:t>
            </a:r>
            <a:r>
              <a:rPr sz="1800" spc="-5" dirty="0">
                <a:latin typeface="Calibri"/>
                <a:cs typeface="Calibri"/>
              </a:rPr>
              <a:t>the </a:t>
            </a:r>
            <a:r>
              <a:rPr sz="1800" spc="-10" dirty="0">
                <a:latin typeface="Calibri"/>
                <a:cs typeface="Calibri"/>
              </a:rPr>
              <a:t>process size </a:t>
            </a:r>
            <a:r>
              <a:rPr sz="1800" spc="-5" dirty="0">
                <a:latin typeface="Calibri"/>
                <a:cs typeface="Calibri"/>
              </a:rPr>
              <a:t>is </a:t>
            </a:r>
            <a:r>
              <a:rPr sz="1800" spc="-10" dirty="0">
                <a:latin typeface="Calibri"/>
                <a:cs typeface="Calibri"/>
              </a:rPr>
              <a:t>larger </a:t>
            </a:r>
            <a:r>
              <a:rPr sz="1800" dirty="0">
                <a:latin typeface="Calibri"/>
                <a:cs typeface="Calibri"/>
              </a:rPr>
              <a:t>than </a:t>
            </a:r>
            <a:r>
              <a:rPr sz="1800" spc="-5" dirty="0">
                <a:latin typeface="Calibri"/>
                <a:cs typeface="Calibri"/>
              </a:rPr>
              <a:t>the </a:t>
            </a:r>
            <a:r>
              <a:rPr sz="1800" spc="-15" dirty="0">
                <a:latin typeface="Calibri"/>
                <a:cs typeface="Calibri"/>
              </a:rPr>
              <a:t>size </a:t>
            </a:r>
            <a:r>
              <a:rPr sz="1800" spc="5" dirty="0">
                <a:latin typeface="Calibri"/>
                <a:cs typeface="Calibri"/>
              </a:rPr>
              <a:t>of </a:t>
            </a:r>
            <a:r>
              <a:rPr sz="1800" spc="-5" dirty="0">
                <a:latin typeface="Calibri"/>
                <a:cs typeface="Calibri"/>
              </a:rPr>
              <a:t>maximum sized partition </a:t>
            </a:r>
            <a:r>
              <a:rPr sz="1800" dirty="0">
                <a:latin typeface="Calibri"/>
                <a:cs typeface="Calibri"/>
              </a:rPr>
              <a:t>then </a:t>
            </a:r>
            <a:r>
              <a:rPr sz="1800" spc="-5" dirty="0">
                <a:latin typeface="Calibri"/>
                <a:cs typeface="Calibri"/>
              </a:rPr>
              <a:t>that </a:t>
            </a:r>
            <a:r>
              <a:rPr sz="1800" spc="-10" dirty="0">
                <a:latin typeface="Calibri"/>
                <a:cs typeface="Calibri"/>
              </a:rPr>
              <a:t>process </a:t>
            </a:r>
            <a:r>
              <a:rPr sz="1800" spc="-5" dirty="0">
                <a:latin typeface="Calibri"/>
                <a:cs typeface="Calibri"/>
              </a:rPr>
              <a:t> </a:t>
            </a:r>
            <a:r>
              <a:rPr sz="1800" spc="-10" dirty="0">
                <a:latin typeface="Calibri"/>
                <a:cs typeface="Calibri"/>
              </a:rPr>
              <a:t>cannot</a:t>
            </a:r>
            <a:r>
              <a:rPr sz="1800" spc="-5" dirty="0">
                <a:latin typeface="Calibri"/>
                <a:cs typeface="Calibri"/>
              </a:rPr>
              <a:t> be </a:t>
            </a:r>
            <a:r>
              <a:rPr sz="1800" dirty="0">
                <a:latin typeface="Calibri"/>
                <a:cs typeface="Calibri"/>
              </a:rPr>
              <a:t>loaded </a:t>
            </a:r>
            <a:r>
              <a:rPr sz="1800" spc="-15" dirty="0">
                <a:latin typeface="Calibri"/>
                <a:cs typeface="Calibri"/>
              </a:rPr>
              <a:t>into</a:t>
            </a:r>
            <a:r>
              <a:rPr sz="1800" spc="-10" dirty="0">
                <a:latin typeface="Calibri"/>
                <a:cs typeface="Calibri"/>
              </a:rPr>
              <a:t> </a:t>
            </a:r>
            <a:r>
              <a:rPr sz="1800" dirty="0">
                <a:latin typeface="Calibri"/>
                <a:cs typeface="Calibri"/>
              </a:rPr>
              <a:t>the </a:t>
            </a:r>
            <a:r>
              <a:rPr sz="1800" spc="-15" dirty="0">
                <a:latin typeface="Calibri"/>
                <a:cs typeface="Calibri"/>
              </a:rPr>
              <a:t>memory.</a:t>
            </a:r>
            <a:r>
              <a:rPr sz="1800" spc="-10" dirty="0">
                <a:latin typeface="Calibri"/>
                <a:cs typeface="Calibri"/>
              </a:rPr>
              <a:t> </a:t>
            </a:r>
            <a:r>
              <a:rPr sz="1800" spc="-15" dirty="0">
                <a:latin typeface="Calibri"/>
                <a:cs typeface="Calibri"/>
              </a:rPr>
              <a:t>Therefore,</a:t>
            </a:r>
            <a:r>
              <a:rPr sz="1800" spc="-10" dirty="0">
                <a:latin typeface="Calibri"/>
                <a:cs typeface="Calibri"/>
              </a:rPr>
              <a:t> </a:t>
            </a:r>
            <a:r>
              <a:rPr sz="1800" dirty="0">
                <a:latin typeface="Calibri"/>
                <a:cs typeface="Calibri"/>
              </a:rPr>
              <a:t>a </a:t>
            </a:r>
            <a:r>
              <a:rPr sz="1800" spc="-10" dirty="0">
                <a:latin typeface="Calibri"/>
                <a:cs typeface="Calibri"/>
              </a:rPr>
              <a:t>limitation</a:t>
            </a:r>
            <a:r>
              <a:rPr sz="1800" spc="-5" dirty="0">
                <a:latin typeface="Calibri"/>
                <a:cs typeface="Calibri"/>
              </a:rPr>
              <a:t> </a:t>
            </a:r>
            <a:r>
              <a:rPr sz="1800" dirty="0">
                <a:latin typeface="Calibri"/>
                <a:cs typeface="Calibri"/>
              </a:rPr>
              <a:t>can </a:t>
            </a:r>
            <a:r>
              <a:rPr sz="1800" spc="5" dirty="0">
                <a:latin typeface="Calibri"/>
                <a:cs typeface="Calibri"/>
              </a:rPr>
              <a:t>be </a:t>
            </a:r>
            <a:r>
              <a:rPr sz="1800" dirty="0">
                <a:latin typeface="Calibri"/>
                <a:cs typeface="Calibri"/>
              </a:rPr>
              <a:t>imposed </a:t>
            </a:r>
            <a:r>
              <a:rPr sz="1800" spc="5" dirty="0">
                <a:latin typeface="Calibri"/>
                <a:cs typeface="Calibri"/>
              </a:rPr>
              <a:t>on </a:t>
            </a:r>
            <a:r>
              <a:rPr sz="1800" dirty="0">
                <a:latin typeface="Calibri"/>
                <a:cs typeface="Calibri"/>
              </a:rPr>
              <a:t>the </a:t>
            </a:r>
            <a:r>
              <a:rPr sz="1800" spc="5" dirty="0">
                <a:latin typeface="Calibri"/>
                <a:cs typeface="Calibri"/>
              </a:rPr>
              <a:t> </a:t>
            </a:r>
            <a:r>
              <a:rPr sz="1800" spc="-10" dirty="0">
                <a:latin typeface="Calibri"/>
                <a:cs typeface="Calibri"/>
              </a:rPr>
              <a:t>process</a:t>
            </a:r>
            <a:r>
              <a:rPr sz="1800" spc="15" dirty="0">
                <a:latin typeface="Calibri"/>
                <a:cs typeface="Calibri"/>
              </a:rPr>
              <a:t> </a:t>
            </a:r>
            <a:r>
              <a:rPr sz="1800" spc="-15" dirty="0">
                <a:latin typeface="Calibri"/>
                <a:cs typeface="Calibri"/>
              </a:rPr>
              <a:t>size</a:t>
            </a:r>
            <a:r>
              <a:rPr sz="1800" spc="15" dirty="0">
                <a:latin typeface="Calibri"/>
                <a:cs typeface="Calibri"/>
              </a:rPr>
              <a:t> </a:t>
            </a:r>
            <a:r>
              <a:rPr sz="1800" spc="-10" dirty="0">
                <a:latin typeface="Calibri"/>
                <a:cs typeface="Calibri"/>
              </a:rPr>
              <a:t>that</a:t>
            </a:r>
            <a:r>
              <a:rPr sz="1800" spc="2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it</a:t>
            </a:r>
            <a:r>
              <a:rPr sz="1800" spc="20" dirty="0">
                <a:latin typeface="Calibri"/>
                <a:cs typeface="Calibri"/>
              </a:rPr>
              <a:t> </a:t>
            </a:r>
            <a:r>
              <a:rPr sz="1800" spc="-10" dirty="0">
                <a:latin typeface="Calibri"/>
                <a:cs typeface="Calibri"/>
              </a:rPr>
              <a:t>cannot</a:t>
            </a:r>
            <a:r>
              <a:rPr sz="1800" spc="20" dirty="0">
                <a:latin typeface="Calibri"/>
                <a:cs typeface="Calibri"/>
              </a:rPr>
              <a:t> </a:t>
            </a:r>
            <a:r>
              <a:rPr sz="1800" spc="-5" dirty="0">
                <a:latin typeface="Calibri"/>
                <a:cs typeface="Calibri"/>
              </a:rPr>
              <a:t>be</a:t>
            </a:r>
            <a:r>
              <a:rPr sz="1800" spc="15" dirty="0">
                <a:latin typeface="Calibri"/>
                <a:cs typeface="Calibri"/>
              </a:rPr>
              <a:t> </a:t>
            </a:r>
            <a:r>
              <a:rPr sz="1800" spc="-15" dirty="0">
                <a:latin typeface="Calibri"/>
                <a:cs typeface="Calibri"/>
              </a:rPr>
              <a:t>larger</a:t>
            </a:r>
            <a:r>
              <a:rPr sz="1800" spc="45" dirty="0">
                <a:latin typeface="Calibri"/>
                <a:cs typeface="Calibri"/>
              </a:rPr>
              <a:t> </a:t>
            </a:r>
            <a:r>
              <a:rPr sz="1800" spc="-5" dirty="0">
                <a:latin typeface="Calibri"/>
                <a:cs typeface="Calibri"/>
              </a:rPr>
              <a:t>than</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size</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largest</a:t>
            </a:r>
            <a:r>
              <a:rPr sz="1800" spc="35" dirty="0">
                <a:latin typeface="Calibri"/>
                <a:cs typeface="Calibri"/>
              </a:rPr>
              <a:t> </a:t>
            </a:r>
            <a:r>
              <a:rPr sz="1800" spc="-5" dirty="0">
                <a:latin typeface="Calibri"/>
                <a:cs typeface="Calibri"/>
              </a:rPr>
              <a:t>partition.</a:t>
            </a:r>
            <a:endParaRPr sz="1800">
              <a:latin typeface="Calibri"/>
              <a:cs typeface="Calibri"/>
            </a:endParaRPr>
          </a:p>
          <a:p>
            <a:pPr marL="312420" indent="-229235" algn="just">
              <a:lnSpc>
                <a:spcPct val="100000"/>
              </a:lnSpc>
              <a:spcBef>
                <a:spcPts val="905"/>
              </a:spcBef>
              <a:buAutoNum type="arabicPeriod" startAt="4"/>
              <a:tabLst>
                <a:tab pos="313055" algn="l"/>
              </a:tabLst>
            </a:pPr>
            <a:r>
              <a:rPr sz="1800" b="1" spc="-5" dirty="0">
                <a:solidFill>
                  <a:srgbClr val="FF0000"/>
                </a:solidFill>
                <a:latin typeface="Calibri"/>
                <a:cs typeface="Calibri"/>
              </a:rPr>
              <a:t>Degree</a:t>
            </a:r>
            <a:r>
              <a:rPr sz="1800" b="1" spc="-45" dirty="0">
                <a:solidFill>
                  <a:srgbClr val="FF0000"/>
                </a:solidFill>
                <a:latin typeface="Calibri"/>
                <a:cs typeface="Calibri"/>
              </a:rPr>
              <a:t> </a:t>
            </a:r>
            <a:r>
              <a:rPr sz="1800" b="1" spc="-5" dirty="0">
                <a:solidFill>
                  <a:srgbClr val="FF0000"/>
                </a:solidFill>
                <a:latin typeface="Calibri"/>
                <a:cs typeface="Calibri"/>
              </a:rPr>
              <a:t>of </a:t>
            </a:r>
            <a:r>
              <a:rPr sz="1800" b="1" spc="-10" dirty="0">
                <a:solidFill>
                  <a:srgbClr val="FF0000"/>
                </a:solidFill>
                <a:latin typeface="Calibri"/>
                <a:cs typeface="Calibri"/>
              </a:rPr>
              <a:t>multiprogramming</a:t>
            </a:r>
            <a:r>
              <a:rPr sz="1800" b="1" dirty="0">
                <a:solidFill>
                  <a:srgbClr val="FF0000"/>
                </a:solidFill>
                <a:latin typeface="Calibri"/>
                <a:cs typeface="Calibri"/>
              </a:rPr>
              <a:t> </a:t>
            </a:r>
            <a:r>
              <a:rPr sz="1800" b="1" spc="-10" dirty="0">
                <a:solidFill>
                  <a:srgbClr val="FF0000"/>
                </a:solidFill>
                <a:latin typeface="Calibri"/>
                <a:cs typeface="Calibri"/>
              </a:rPr>
              <a:t>is </a:t>
            </a:r>
            <a:r>
              <a:rPr sz="1800" b="1" spc="-5" dirty="0">
                <a:solidFill>
                  <a:srgbClr val="FF0000"/>
                </a:solidFill>
                <a:latin typeface="Calibri"/>
                <a:cs typeface="Calibri"/>
              </a:rPr>
              <a:t>less</a:t>
            </a:r>
            <a:endParaRPr sz="1800">
              <a:latin typeface="Calibri"/>
              <a:cs typeface="Calibri"/>
            </a:endParaRPr>
          </a:p>
          <a:p>
            <a:pPr marL="83820" marR="78105" algn="just">
              <a:lnSpc>
                <a:spcPct val="100000"/>
              </a:lnSpc>
            </a:pPr>
            <a:r>
              <a:rPr sz="1800" spc="-10" dirty="0">
                <a:latin typeface="Calibri"/>
                <a:cs typeface="Calibri"/>
              </a:rPr>
              <a:t>By Degree </a:t>
            </a:r>
            <a:r>
              <a:rPr sz="1800" spc="5" dirty="0">
                <a:latin typeface="Calibri"/>
                <a:cs typeface="Calibri"/>
              </a:rPr>
              <a:t>of </a:t>
            </a:r>
            <a:r>
              <a:rPr sz="1800" spc="-5" dirty="0">
                <a:latin typeface="Calibri"/>
                <a:cs typeface="Calibri"/>
              </a:rPr>
              <a:t>multi </a:t>
            </a:r>
            <a:r>
              <a:rPr sz="1800" spc="-10" dirty="0">
                <a:latin typeface="Calibri"/>
                <a:cs typeface="Calibri"/>
              </a:rPr>
              <a:t>programming, we </a:t>
            </a:r>
            <a:r>
              <a:rPr sz="1800" spc="-5" dirty="0">
                <a:latin typeface="Calibri"/>
                <a:cs typeface="Calibri"/>
              </a:rPr>
              <a:t>simply </a:t>
            </a:r>
            <a:r>
              <a:rPr sz="1800" spc="5" dirty="0">
                <a:latin typeface="Calibri"/>
                <a:cs typeface="Calibri"/>
              </a:rPr>
              <a:t>mean </a:t>
            </a:r>
            <a:r>
              <a:rPr sz="1800" dirty="0">
                <a:latin typeface="Calibri"/>
                <a:cs typeface="Calibri"/>
              </a:rPr>
              <a:t>the </a:t>
            </a:r>
            <a:r>
              <a:rPr sz="1800" spc="-5" dirty="0">
                <a:solidFill>
                  <a:srgbClr val="00AF50"/>
                </a:solidFill>
                <a:latin typeface="Calibri"/>
                <a:cs typeface="Calibri"/>
              </a:rPr>
              <a:t>maximum </a:t>
            </a:r>
            <a:r>
              <a:rPr sz="1800" dirty="0">
                <a:solidFill>
                  <a:srgbClr val="00AF50"/>
                </a:solidFill>
                <a:latin typeface="Calibri"/>
                <a:cs typeface="Calibri"/>
              </a:rPr>
              <a:t>number </a:t>
            </a:r>
            <a:r>
              <a:rPr sz="1800" spc="5" dirty="0">
                <a:solidFill>
                  <a:srgbClr val="00AF50"/>
                </a:solidFill>
                <a:latin typeface="Calibri"/>
                <a:cs typeface="Calibri"/>
              </a:rPr>
              <a:t>of </a:t>
            </a:r>
            <a:r>
              <a:rPr sz="1800" spc="-10" dirty="0">
                <a:solidFill>
                  <a:srgbClr val="00AF50"/>
                </a:solidFill>
                <a:latin typeface="Calibri"/>
                <a:cs typeface="Calibri"/>
              </a:rPr>
              <a:t>processes </a:t>
            </a:r>
            <a:r>
              <a:rPr sz="1800" spc="-5" dirty="0">
                <a:solidFill>
                  <a:srgbClr val="00AF50"/>
                </a:solidFill>
                <a:latin typeface="Calibri"/>
                <a:cs typeface="Calibri"/>
              </a:rPr>
              <a:t> </a:t>
            </a:r>
            <a:r>
              <a:rPr sz="1800" spc="-10" dirty="0">
                <a:solidFill>
                  <a:srgbClr val="00AF50"/>
                </a:solidFill>
                <a:latin typeface="Calibri"/>
                <a:cs typeface="Calibri"/>
              </a:rPr>
              <a:t>that</a:t>
            </a:r>
            <a:r>
              <a:rPr sz="1800" spc="-5" dirty="0">
                <a:solidFill>
                  <a:srgbClr val="00AF50"/>
                </a:solidFill>
                <a:latin typeface="Calibri"/>
                <a:cs typeface="Calibri"/>
              </a:rPr>
              <a:t> </a:t>
            </a:r>
            <a:r>
              <a:rPr sz="1800" spc="-10" dirty="0">
                <a:solidFill>
                  <a:srgbClr val="00AF50"/>
                </a:solidFill>
                <a:latin typeface="Calibri"/>
                <a:cs typeface="Calibri"/>
              </a:rPr>
              <a:t>can</a:t>
            </a:r>
            <a:r>
              <a:rPr sz="1800" spc="-5" dirty="0">
                <a:solidFill>
                  <a:srgbClr val="00AF50"/>
                </a:solidFill>
                <a:latin typeface="Calibri"/>
                <a:cs typeface="Calibri"/>
              </a:rPr>
              <a:t> </a:t>
            </a:r>
            <a:r>
              <a:rPr sz="1800" spc="5" dirty="0">
                <a:solidFill>
                  <a:srgbClr val="00AF50"/>
                </a:solidFill>
                <a:latin typeface="Calibri"/>
                <a:cs typeface="Calibri"/>
              </a:rPr>
              <a:t>be </a:t>
            </a:r>
            <a:r>
              <a:rPr sz="1800" dirty="0">
                <a:solidFill>
                  <a:srgbClr val="00AF50"/>
                </a:solidFill>
                <a:latin typeface="Calibri"/>
                <a:cs typeface="Calibri"/>
              </a:rPr>
              <a:t>loaded</a:t>
            </a:r>
            <a:r>
              <a:rPr sz="1800" spc="5" dirty="0">
                <a:solidFill>
                  <a:srgbClr val="00AF50"/>
                </a:solidFill>
                <a:latin typeface="Calibri"/>
                <a:cs typeface="Calibri"/>
              </a:rPr>
              <a:t> </a:t>
            </a:r>
            <a:r>
              <a:rPr sz="1800" spc="-10" dirty="0">
                <a:solidFill>
                  <a:srgbClr val="00AF50"/>
                </a:solidFill>
                <a:latin typeface="Calibri"/>
                <a:cs typeface="Calibri"/>
              </a:rPr>
              <a:t>into</a:t>
            </a:r>
            <a:r>
              <a:rPr sz="1800" spc="-5" dirty="0">
                <a:solidFill>
                  <a:srgbClr val="00AF50"/>
                </a:solidFill>
                <a:latin typeface="Calibri"/>
                <a:cs typeface="Calibri"/>
              </a:rPr>
              <a:t> </a:t>
            </a:r>
            <a:r>
              <a:rPr sz="1800" dirty="0">
                <a:solidFill>
                  <a:srgbClr val="00AF50"/>
                </a:solidFill>
                <a:latin typeface="Calibri"/>
                <a:cs typeface="Calibri"/>
              </a:rPr>
              <a:t>the</a:t>
            </a:r>
            <a:r>
              <a:rPr sz="1800" spc="5" dirty="0">
                <a:solidFill>
                  <a:srgbClr val="00AF50"/>
                </a:solidFill>
                <a:latin typeface="Calibri"/>
                <a:cs typeface="Calibri"/>
              </a:rPr>
              <a:t> </a:t>
            </a:r>
            <a:r>
              <a:rPr sz="1800" dirty="0">
                <a:solidFill>
                  <a:srgbClr val="00AF50"/>
                </a:solidFill>
                <a:latin typeface="Calibri"/>
                <a:cs typeface="Calibri"/>
              </a:rPr>
              <a:t>memory</a:t>
            </a:r>
            <a:r>
              <a:rPr sz="1800" spc="5" dirty="0">
                <a:solidFill>
                  <a:srgbClr val="00AF50"/>
                </a:solidFill>
                <a:latin typeface="Calibri"/>
                <a:cs typeface="Calibri"/>
              </a:rPr>
              <a:t> </a:t>
            </a:r>
            <a:r>
              <a:rPr sz="1800" spc="-15" dirty="0">
                <a:solidFill>
                  <a:srgbClr val="00AF50"/>
                </a:solidFill>
                <a:latin typeface="Calibri"/>
                <a:cs typeface="Calibri"/>
              </a:rPr>
              <a:t>at</a:t>
            </a:r>
            <a:r>
              <a:rPr sz="1800" spc="-10" dirty="0">
                <a:solidFill>
                  <a:srgbClr val="00AF50"/>
                </a:solidFill>
                <a:latin typeface="Calibri"/>
                <a:cs typeface="Calibri"/>
              </a:rPr>
              <a:t> </a:t>
            </a:r>
            <a:r>
              <a:rPr sz="1800" dirty="0">
                <a:solidFill>
                  <a:srgbClr val="00AF50"/>
                </a:solidFill>
                <a:latin typeface="Calibri"/>
                <a:cs typeface="Calibri"/>
              </a:rPr>
              <a:t>the</a:t>
            </a:r>
            <a:r>
              <a:rPr sz="1800" spc="5" dirty="0">
                <a:solidFill>
                  <a:srgbClr val="00AF50"/>
                </a:solidFill>
                <a:latin typeface="Calibri"/>
                <a:cs typeface="Calibri"/>
              </a:rPr>
              <a:t> </a:t>
            </a:r>
            <a:r>
              <a:rPr sz="1800" dirty="0">
                <a:solidFill>
                  <a:srgbClr val="00AF50"/>
                </a:solidFill>
                <a:latin typeface="Calibri"/>
                <a:cs typeface="Calibri"/>
              </a:rPr>
              <a:t>same</a:t>
            </a:r>
            <a:r>
              <a:rPr sz="1800" spc="5" dirty="0">
                <a:solidFill>
                  <a:srgbClr val="00AF50"/>
                </a:solidFill>
                <a:latin typeface="Calibri"/>
                <a:cs typeface="Calibri"/>
              </a:rPr>
              <a:t> </a:t>
            </a:r>
            <a:r>
              <a:rPr sz="1800" dirty="0">
                <a:solidFill>
                  <a:srgbClr val="00AF50"/>
                </a:solidFill>
                <a:latin typeface="Calibri"/>
                <a:cs typeface="Calibri"/>
              </a:rPr>
              <a:t>time</a:t>
            </a:r>
            <a:r>
              <a:rPr sz="1800" dirty="0">
                <a:latin typeface="Calibri"/>
                <a:cs typeface="Calibri"/>
              </a:rPr>
              <a:t>.</a:t>
            </a:r>
            <a:r>
              <a:rPr sz="1800" spc="5" dirty="0">
                <a:latin typeface="Calibri"/>
                <a:cs typeface="Calibri"/>
              </a:rPr>
              <a:t> </a:t>
            </a:r>
            <a:r>
              <a:rPr sz="1800" spc="10" dirty="0">
                <a:latin typeface="Calibri"/>
                <a:cs typeface="Calibri"/>
              </a:rPr>
              <a:t>In </a:t>
            </a:r>
            <a:r>
              <a:rPr sz="1800" spc="-5" dirty="0">
                <a:latin typeface="Calibri"/>
                <a:cs typeface="Calibri"/>
              </a:rPr>
              <a:t>fixed</a:t>
            </a:r>
            <a:r>
              <a:rPr sz="1800" spc="395" dirty="0">
                <a:latin typeface="Calibri"/>
                <a:cs typeface="Calibri"/>
              </a:rPr>
              <a:t> </a:t>
            </a:r>
            <a:r>
              <a:rPr sz="1800" spc="-5" dirty="0">
                <a:latin typeface="Calibri"/>
                <a:cs typeface="Calibri"/>
              </a:rPr>
              <a:t>partitioning,</a:t>
            </a:r>
            <a:r>
              <a:rPr sz="1800" spc="395"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degree </a:t>
            </a:r>
            <a:r>
              <a:rPr sz="1800" dirty="0">
                <a:latin typeface="Calibri"/>
                <a:cs typeface="Calibri"/>
              </a:rPr>
              <a:t>of </a:t>
            </a:r>
            <a:r>
              <a:rPr sz="1800" spc="-10" dirty="0">
                <a:latin typeface="Calibri"/>
                <a:cs typeface="Calibri"/>
              </a:rPr>
              <a:t>multiprogramming </a:t>
            </a:r>
            <a:r>
              <a:rPr sz="1800" spc="-5" dirty="0">
                <a:latin typeface="Calibri"/>
                <a:cs typeface="Calibri"/>
              </a:rPr>
              <a:t>is </a:t>
            </a:r>
            <a:r>
              <a:rPr sz="1800" spc="-15" dirty="0">
                <a:latin typeface="Calibri"/>
                <a:cs typeface="Calibri"/>
              </a:rPr>
              <a:t>fixed </a:t>
            </a:r>
            <a:r>
              <a:rPr sz="1800" spc="10" dirty="0">
                <a:latin typeface="Calibri"/>
                <a:cs typeface="Calibri"/>
              </a:rPr>
              <a:t>and </a:t>
            </a:r>
            <a:r>
              <a:rPr sz="1800" spc="-5" dirty="0">
                <a:latin typeface="Calibri"/>
                <a:cs typeface="Calibri"/>
              </a:rPr>
              <a:t>very </a:t>
            </a:r>
            <a:r>
              <a:rPr sz="1800" spc="-10" dirty="0">
                <a:latin typeface="Calibri"/>
                <a:cs typeface="Calibri"/>
              </a:rPr>
              <a:t>less </a:t>
            </a:r>
            <a:r>
              <a:rPr sz="1800" spc="-5" dirty="0">
                <a:latin typeface="Calibri"/>
                <a:cs typeface="Calibri"/>
              </a:rPr>
              <a:t>due </a:t>
            </a:r>
            <a:r>
              <a:rPr sz="1800" spc="-15" dirty="0">
                <a:latin typeface="Calibri"/>
                <a:cs typeface="Calibri"/>
              </a:rPr>
              <a:t>to </a:t>
            </a:r>
            <a:r>
              <a:rPr sz="1800" dirty="0">
                <a:latin typeface="Calibri"/>
                <a:cs typeface="Calibri"/>
              </a:rPr>
              <a:t>the </a:t>
            </a:r>
            <a:r>
              <a:rPr sz="1800" spc="-10" dirty="0">
                <a:latin typeface="Calibri"/>
                <a:cs typeface="Calibri"/>
              </a:rPr>
              <a:t>fact that </a:t>
            </a:r>
            <a:r>
              <a:rPr sz="1800" dirty="0">
                <a:latin typeface="Calibri"/>
                <a:cs typeface="Calibri"/>
              </a:rPr>
              <a:t>the </a:t>
            </a:r>
            <a:r>
              <a:rPr sz="1800" spc="-10" dirty="0">
                <a:latin typeface="Calibri"/>
                <a:cs typeface="Calibri"/>
              </a:rPr>
              <a:t>size </a:t>
            </a:r>
            <a:r>
              <a:rPr sz="1800" dirty="0">
                <a:latin typeface="Calibri"/>
                <a:cs typeface="Calibri"/>
              </a:rPr>
              <a:t>of </a:t>
            </a:r>
            <a:r>
              <a:rPr sz="1800" spc="-5" dirty="0">
                <a:latin typeface="Calibri"/>
                <a:cs typeface="Calibri"/>
              </a:rPr>
              <a:t>the </a:t>
            </a:r>
            <a:r>
              <a:rPr sz="1800" dirty="0">
                <a:latin typeface="Calibri"/>
                <a:cs typeface="Calibri"/>
              </a:rPr>
              <a:t> </a:t>
            </a:r>
            <a:r>
              <a:rPr sz="1800" spc="-5" dirty="0">
                <a:latin typeface="Calibri"/>
                <a:cs typeface="Calibri"/>
              </a:rPr>
              <a:t>partition</a:t>
            </a:r>
            <a:r>
              <a:rPr sz="1800" spc="20" dirty="0">
                <a:latin typeface="Calibri"/>
                <a:cs typeface="Calibri"/>
              </a:rPr>
              <a:t> </a:t>
            </a:r>
            <a:r>
              <a:rPr sz="1800" spc="-10" dirty="0">
                <a:latin typeface="Calibri"/>
                <a:cs typeface="Calibri"/>
              </a:rPr>
              <a:t>cannot</a:t>
            </a:r>
            <a:r>
              <a:rPr sz="1800" spc="25" dirty="0">
                <a:latin typeface="Calibri"/>
                <a:cs typeface="Calibri"/>
              </a:rPr>
              <a:t> </a:t>
            </a:r>
            <a:r>
              <a:rPr sz="1800" spc="-5" dirty="0">
                <a:latin typeface="Calibri"/>
                <a:cs typeface="Calibri"/>
              </a:rPr>
              <a:t>be</a:t>
            </a:r>
            <a:r>
              <a:rPr sz="1800" spc="40" dirty="0">
                <a:latin typeface="Calibri"/>
                <a:cs typeface="Calibri"/>
              </a:rPr>
              <a:t> </a:t>
            </a:r>
            <a:r>
              <a:rPr sz="1800" spc="-10" dirty="0">
                <a:latin typeface="Calibri"/>
                <a:cs typeface="Calibri"/>
              </a:rPr>
              <a:t>varied</a:t>
            </a:r>
            <a:r>
              <a:rPr sz="1800" spc="20" dirty="0">
                <a:latin typeface="Calibri"/>
                <a:cs typeface="Calibri"/>
              </a:rPr>
              <a:t> </a:t>
            </a:r>
            <a:r>
              <a:rPr sz="1800" spc="-10" dirty="0">
                <a:latin typeface="Calibri"/>
                <a:cs typeface="Calibri"/>
              </a:rPr>
              <a:t>according</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size</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processes.</a:t>
            </a:r>
            <a:endParaRPr sz="180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30033" y="713231"/>
            <a:ext cx="7018423" cy="4400889"/>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5965" y="375284"/>
            <a:ext cx="8204834" cy="222123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Dynamic</a:t>
            </a:r>
            <a:r>
              <a:rPr sz="1800" dirty="0">
                <a:solidFill>
                  <a:srgbClr val="00AF50"/>
                </a:solidFill>
                <a:latin typeface="Calibri"/>
                <a:cs typeface="Calibri"/>
              </a:rPr>
              <a:t> </a:t>
            </a:r>
            <a:r>
              <a:rPr sz="1800" spc="-10" dirty="0">
                <a:solidFill>
                  <a:srgbClr val="00AF50"/>
                </a:solidFill>
                <a:latin typeface="Calibri"/>
                <a:cs typeface="Calibri"/>
              </a:rPr>
              <a:t>Partitioning</a:t>
            </a:r>
            <a:endParaRPr sz="1800">
              <a:latin typeface="Calibri"/>
              <a:cs typeface="Calibri"/>
            </a:endParaRPr>
          </a:p>
          <a:p>
            <a:pPr marL="12700" marR="5080" algn="just">
              <a:lnSpc>
                <a:spcPct val="100000"/>
              </a:lnSpc>
            </a:pPr>
            <a:r>
              <a:rPr sz="1800" spc="-5" dirty="0">
                <a:latin typeface="Calibri"/>
                <a:cs typeface="Calibri"/>
              </a:rPr>
              <a:t>Dynamic</a:t>
            </a:r>
            <a:r>
              <a:rPr sz="1800" dirty="0">
                <a:latin typeface="Calibri"/>
                <a:cs typeface="Calibri"/>
              </a:rPr>
              <a:t> </a:t>
            </a:r>
            <a:r>
              <a:rPr sz="1800" spc="-5" dirty="0">
                <a:latin typeface="Calibri"/>
                <a:cs typeface="Calibri"/>
              </a:rPr>
              <a:t>partitioning</a:t>
            </a:r>
            <a:r>
              <a:rPr sz="1800" dirty="0">
                <a:latin typeface="Calibri"/>
                <a:cs typeface="Calibri"/>
              </a:rPr>
              <a:t> </a:t>
            </a:r>
            <a:r>
              <a:rPr sz="1800" spc="-10" dirty="0">
                <a:latin typeface="Calibri"/>
                <a:cs typeface="Calibri"/>
              </a:rPr>
              <a:t>tries</a:t>
            </a:r>
            <a:r>
              <a:rPr sz="1800" spc="-5" dirty="0">
                <a:latin typeface="Calibri"/>
                <a:cs typeface="Calibri"/>
              </a:rPr>
              <a:t> </a:t>
            </a:r>
            <a:r>
              <a:rPr sz="1800" spc="-15" dirty="0">
                <a:latin typeface="Calibri"/>
                <a:cs typeface="Calibri"/>
              </a:rPr>
              <a:t>to</a:t>
            </a:r>
            <a:r>
              <a:rPr sz="1800" spc="-10" dirty="0">
                <a:latin typeface="Calibri"/>
                <a:cs typeface="Calibri"/>
              </a:rPr>
              <a:t> overcome </a:t>
            </a:r>
            <a:r>
              <a:rPr sz="1800" dirty="0">
                <a:latin typeface="Calibri"/>
                <a:cs typeface="Calibri"/>
              </a:rPr>
              <a:t>the</a:t>
            </a:r>
            <a:r>
              <a:rPr sz="1800" spc="5" dirty="0">
                <a:latin typeface="Calibri"/>
                <a:cs typeface="Calibri"/>
              </a:rPr>
              <a:t> </a:t>
            </a:r>
            <a:r>
              <a:rPr sz="1800" spc="-10" dirty="0">
                <a:latin typeface="Calibri"/>
                <a:cs typeface="Calibri"/>
              </a:rPr>
              <a:t>problems </a:t>
            </a:r>
            <a:r>
              <a:rPr sz="1800" spc="-5" dirty="0">
                <a:latin typeface="Calibri"/>
                <a:cs typeface="Calibri"/>
              </a:rPr>
              <a:t>caused</a:t>
            </a:r>
            <a:r>
              <a:rPr sz="1800" spc="395" dirty="0">
                <a:latin typeface="Calibri"/>
                <a:cs typeface="Calibri"/>
              </a:rPr>
              <a:t> </a:t>
            </a:r>
            <a:r>
              <a:rPr sz="1800" spc="-10" dirty="0">
                <a:latin typeface="Calibri"/>
                <a:cs typeface="Calibri"/>
              </a:rPr>
              <a:t>by </a:t>
            </a:r>
            <a:r>
              <a:rPr sz="1800" spc="-15" dirty="0">
                <a:latin typeface="Calibri"/>
                <a:cs typeface="Calibri"/>
              </a:rPr>
              <a:t>fixed</a:t>
            </a:r>
            <a:r>
              <a:rPr sz="1800" spc="375" dirty="0">
                <a:latin typeface="Calibri"/>
                <a:cs typeface="Calibri"/>
              </a:rPr>
              <a:t> </a:t>
            </a:r>
            <a:r>
              <a:rPr sz="1800" spc="-5" dirty="0">
                <a:latin typeface="Calibri"/>
                <a:cs typeface="Calibri"/>
              </a:rPr>
              <a:t>partitioning. </a:t>
            </a:r>
            <a:r>
              <a:rPr sz="1800" spc="25" dirty="0">
                <a:latin typeface="Calibri"/>
                <a:cs typeface="Calibri"/>
              </a:rPr>
              <a:t>In </a:t>
            </a:r>
            <a:r>
              <a:rPr sz="1800" spc="-395" dirty="0">
                <a:latin typeface="Calibri"/>
                <a:cs typeface="Calibri"/>
              </a:rPr>
              <a:t> </a:t>
            </a:r>
            <a:r>
              <a:rPr sz="1800" spc="-5" dirty="0">
                <a:latin typeface="Calibri"/>
                <a:cs typeface="Calibri"/>
              </a:rPr>
              <a:t>this technique, </a:t>
            </a:r>
            <a:r>
              <a:rPr sz="1800" dirty="0">
                <a:latin typeface="Calibri"/>
                <a:cs typeface="Calibri"/>
              </a:rPr>
              <a:t>the </a:t>
            </a:r>
            <a:r>
              <a:rPr sz="1800" spc="-5" dirty="0">
                <a:latin typeface="Calibri"/>
                <a:cs typeface="Calibri"/>
              </a:rPr>
              <a:t>partition </a:t>
            </a:r>
            <a:r>
              <a:rPr sz="1800" spc="-10" dirty="0">
                <a:latin typeface="Calibri"/>
                <a:cs typeface="Calibri"/>
              </a:rPr>
              <a:t>size </a:t>
            </a:r>
            <a:r>
              <a:rPr sz="1800" spc="-5" dirty="0">
                <a:latin typeface="Calibri"/>
                <a:cs typeface="Calibri"/>
              </a:rPr>
              <a:t>is not declared </a:t>
            </a:r>
            <a:r>
              <a:rPr sz="1800" spc="-15" dirty="0">
                <a:latin typeface="Calibri"/>
                <a:cs typeface="Calibri"/>
              </a:rPr>
              <a:t>initially. </a:t>
            </a:r>
            <a:r>
              <a:rPr sz="1800" dirty="0">
                <a:latin typeface="Calibri"/>
                <a:cs typeface="Calibri"/>
              </a:rPr>
              <a:t>It </a:t>
            </a:r>
            <a:r>
              <a:rPr sz="1800" spc="5" dirty="0">
                <a:latin typeface="Calibri"/>
                <a:cs typeface="Calibri"/>
              </a:rPr>
              <a:t>is </a:t>
            </a:r>
            <a:r>
              <a:rPr sz="1800" spc="-5" dirty="0">
                <a:latin typeface="Calibri"/>
                <a:cs typeface="Calibri"/>
              </a:rPr>
              <a:t>declared </a:t>
            </a:r>
            <a:r>
              <a:rPr sz="1800" spc="-15" dirty="0">
                <a:latin typeface="Calibri"/>
                <a:cs typeface="Calibri"/>
              </a:rPr>
              <a:t>at </a:t>
            </a:r>
            <a:r>
              <a:rPr sz="1800" dirty="0">
                <a:latin typeface="Calibri"/>
                <a:cs typeface="Calibri"/>
              </a:rPr>
              <a:t>the time </a:t>
            </a:r>
            <a:r>
              <a:rPr sz="1800" spc="10" dirty="0">
                <a:latin typeface="Calibri"/>
                <a:cs typeface="Calibri"/>
              </a:rPr>
              <a:t>of </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loading.</a:t>
            </a:r>
            <a:endParaRPr sz="1800">
              <a:latin typeface="Calibri"/>
              <a:cs typeface="Calibri"/>
            </a:endParaRPr>
          </a:p>
          <a:p>
            <a:pPr marL="12700" marR="5715" algn="just">
              <a:lnSpc>
                <a:spcPct val="100000"/>
              </a:lnSpc>
            </a:pPr>
            <a:r>
              <a:rPr sz="1800" spc="-5" dirty="0">
                <a:latin typeface="Calibri"/>
                <a:cs typeface="Calibri"/>
              </a:rPr>
              <a:t>The </a:t>
            </a:r>
            <a:r>
              <a:rPr sz="1800" spc="-20" dirty="0">
                <a:latin typeface="Calibri"/>
                <a:cs typeface="Calibri"/>
              </a:rPr>
              <a:t>first </a:t>
            </a:r>
            <a:r>
              <a:rPr sz="1800" spc="-5" dirty="0">
                <a:latin typeface="Calibri"/>
                <a:cs typeface="Calibri"/>
              </a:rPr>
              <a:t>partition is reserved </a:t>
            </a:r>
            <a:r>
              <a:rPr sz="1800" spc="-15" dirty="0">
                <a:latin typeface="Calibri"/>
                <a:cs typeface="Calibri"/>
              </a:rPr>
              <a:t>for </a:t>
            </a:r>
            <a:r>
              <a:rPr sz="1800" dirty="0">
                <a:latin typeface="Calibri"/>
                <a:cs typeface="Calibri"/>
              </a:rPr>
              <a:t>the </a:t>
            </a:r>
            <a:r>
              <a:rPr sz="1800" spc="-10" dirty="0">
                <a:latin typeface="Calibri"/>
                <a:cs typeface="Calibri"/>
              </a:rPr>
              <a:t>operating </a:t>
            </a:r>
            <a:r>
              <a:rPr sz="1800" spc="-20" dirty="0">
                <a:latin typeface="Calibri"/>
                <a:cs typeface="Calibri"/>
              </a:rPr>
              <a:t>system. </a:t>
            </a:r>
            <a:r>
              <a:rPr sz="1800" spc="-5" dirty="0">
                <a:latin typeface="Calibri"/>
                <a:cs typeface="Calibri"/>
              </a:rPr>
              <a:t>The remaining </a:t>
            </a:r>
            <a:r>
              <a:rPr sz="1800" dirty="0">
                <a:latin typeface="Calibri"/>
                <a:cs typeface="Calibri"/>
              </a:rPr>
              <a:t>space </a:t>
            </a:r>
            <a:r>
              <a:rPr sz="1800" spc="5" dirty="0">
                <a:latin typeface="Calibri"/>
                <a:cs typeface="Calibri"/>
              </a:rPr>
              <a:t>is </a:t>
            </a:r>
            <a:r>
              <a:rPr sz="1800" spc="-5" dirty="0">
                <a:latin typeface="Calibri"/>
                <a:cs typeface="Calibri"/>
              </a:rPr>
              <a:t>divided </a:t>
            </a:r>
            <a:r>
              <a:rPr sz="1800" dirty="0">
                <a:latin typeface="Calibri"/>
                <a:cs typeface="Calibri"/>
              </a:rPr>
              <a:t> </a:t>
            </a:r>
            <a:r>
              <a:rPr sz="1800" spc="-20" dirty="0">
                <a:latin typeface="Calibri"/>
                <a:cs typeface="Calibri"/>
              </a:rPr>
              <a:t>into</a:t>
            </a:r>
            <a:r>
              <a:rPr sz="1800" spc="-15" dirty="0">
                <a:latin typeface="Calibri"/>
                <a:cs typeface="Calibri"/>
              </a:rPr>
              <a:t> </a:t>
            </a:r>
            <a:r>
              <a:rPr sz="1800" spc="-5" dirty="0">
                <a:latin typeface="Calibri"/>
                <a:cs typeface="Calibri"/>
              </a:rPr>
              <a:t>parts.</a:t>
            </a:r>
            <a:r>
              <a:rPr sz="1800" dirty="0">
                <a:latin typeface="Calibri"/>
                <a:cs typeface="Calibri"/>
              </a:rPr>
              <a:t> </a:t>
            </a:r>
            <a:r>
              <a:rPr sz="1800" spc="-5" dirty="0">
                <a:latin typeface="Calibri"/>
                <a:cs typeface="Calibri"/>
              </a:rPr>
              <a:t>The</a:t>
            </a:r>
            <a:r>
              <a:rPr sz="1800" dirty="0">
                <a:latin typeface="Calibri"/>
                <a:cs typeface="Calibri"/>
              </a:rPr>
              <a:t> </a:t>
            </a:r>
            <a:r>
              <a:rPr sz="1800" spc="-15" dirty="0">
                <a:latin typeface="Calibri"/>
                <a:cs typeface="Calibri"/>
              </a:rPr>
              <a:t>size</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each</a:t>
            </a:r>
            <a:r>
              <a:rPr sz="1800" dirty="0">
                <a:latin typeface="Calibri"/>
                <a:cs typeface="Calibri"/>
              </a:rPr>
              <a:t> </a:t>
            </a:r>
            <a:r>
              <a:rPr sz="1800" spc="-5" dirty="0">
                <a:latin typeface="Calibri"/>
                <a:cs typeface="Calibri"/>
              </a:rPr>
              <a:t>partition</a:t>
            </a:r>
            <a:r>
              <a:rPr sz="1800" dirty="0">
                <a:latin typeface="Calibri"/>
                <a:cs typeface="Calibri"/>
              </a:rPr>
              <a:t> </a:t>
            </a:r>
            <a:r>
              <a:rPr sz="1800" spc="-5" dirty="0">
                <a:latin typeface="Calibri"/>
                <a:cs typeface="Calibri"/>
              </a:rPr>
              <a:t>will</a:t>
            </a:r>
            <a:r>
              <a:rPr sz="1800" dirty="0">
                <a:latin typeface="Calibri"/>
                <a:cs typeface="Calibri"/>
              </a:rPr>
              <a:t> </a:t>
            </a:r>
            <a:r>
              <a:rPr sz="1800" spc="-5" dirty="0">
                <a:latin typeface="Calibri"/>
                <a:cs typeface="Calibri"/>
              </a:rPr>
              <a:t>be</a:t>
            </a:r>
            <a:r>
              <a:rPr sz="1800" dirty="0">
                <a:latin typeface="Calibri"/>
                <a:cs typeface="Calibri"/>
              </a:rPr>
              <a:t> </a:t>
            </a:r>
            <a:r>
              <a:rPr sz="1800" spc="-5" dirty="0">
                <a:latin typeface="Calibri"/>
                <a:cs typeface="Calibri"/>
              </a:rPr>
              <a:t>equal</a:t>
            </a:r>
            <a:r>
              <a:rPr sz="180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size</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the</a:t>
            </a:r>
            <a:r>
              <a:rPr sz="1800" spc="395" dirty="0">
                <a:latin typeface="Calibri"/>
                <a:cs typeface="Calibri"/>
              </a:rPr>
              <a:t> </a:t>
            </a:r>
            <a:r>
              <a:rPr sz="1800" spc="-10" dirty="0">
                <a:latin typeface="Calibri"/>
                <a:cs typeface="Calibri"/>
              </a:rPr>
              <a:t>process.</a:t>
            </a:r>
            <a:r>
              <a:rPr sz="1800" spc="385" dirty="0">
                <a:latin typeface="Calibri"/>
                <a:cs typeface="Calibri"/>
              </a:rPr>
              <a:t> </a:t>
            </a:r>
            <a:r>
              <a:rPr sz="1800" spc="-5" dirty="0">
                <a:latin typeface="Calibri"/>
                <a:cs typeface="Calibri"/>
              </a:rPr>
              <a:t>The </a:t>
            </a:r>
            <a:r>
              <a:rPr sz="1800" spc="-395" dirty="0">
                <a:latin typeface="Calibri"/>
                <a:cs typeface="Calibri"/>
              </a:rPr>
              <a:t> </a:t>
            </a:r>
            <a:r>
              <a:rPr sz="1800" spc="-5" dirty="0">
                <a:latin typeface="Calibri"/>
                <a:cs typeface="Calibri"/>
              </a:rPr>
              <a:t>partition</a:t>
            </a:r>
            <a:r>
              <a:rPr sz="1800" dirty="0">
                <a:latin typeface="Calibri"/>
                <a:cs typeface="Calibri"/>
              </a:rPr>
              <a:t> </a:t>
            </a:r>
            <a:r>
              <a:rPr sz="1800" spc="-10" dirty="0">
                <a:latin typeface="Calibri"/>
                <a:cs typeface="Calibri"/>
              </a:rPr>
              <a:t>size</a:t>
            </a:r>
            <a:r>
              <a:rPr sz="1800" spc="-5" dirty="0">
                <a:latin typeface="Calibri"/>
                <a:cs typeface="Calibri"/>
              </a:rPr>
              <a:t> </a:t>
            </a:r>
            <a:r>
              <a:rPr sz="1800" spc="-10" dirty="0">
                <a:latin typeface="Calibri"/>
                <a:cs typeface="Calibri"/>
              </a:rPr>
              <a:t>varies</a:t>
            </a:r>
            <a:r>
              <a:rPr sz="1800" spc="-5" dirty="0">
                <a:latin typeface="Calibri"/>
                <a:cs typeface="Calibri"/>
              </a:rPr>
              <a:t> </a:t>
            </a:r>
            <a:r>
              <a:rPr sz="1800" spc="-10" dirty="0">
                <a:latin typeface="Calibri"/>
                <a:cs typeface="Calibri"/>
              </a:rPr>
              <a:t>according</a:t>
            </a:r>
            <a:r>
              <a:rPr sz="1800" spc="-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dirty="0">
                <a:latin typeface="Calibri"/>
                <a:cs typeface="Calibri"/>
              </a:rPr>
              <a:t> need</a:t>
            </a:r>
            <a:r>
              <a:rPr sz="1800" spc="5" dirty="0">
                <a:latin typeface="Calibri"/>
                <a:cs typeface="Calibri"/>
              </a:rPr>
              <a:t> of</a:t>
            </a:r>
            <a:r>
              <a:rPr sz="1800" spc="1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5" dirty="0">
                <a:latin typeface="Calibri"/>
                <a:cs typeface="Calibri"/>
              </a:rPr>
              <a:t> so</a:t>
            </a:r>
            <a:r>
              <a:rPr sz="1800" dirty="0">
                <a:latin typeface="Calibri"/>
                <a:cs typeface="Calibri"/>
              </a:rPr>
              <a:t> </a:t>
            </a:r>
            <a:r>
              <a:rPr sz="1800" spc="-10" dirty="0">
                <a:latin typeface="Calibri"/>
                <a:cs typeface="Calibri"/>
              </a:rPr>
              <a:t>that</a:t>
            </a:r>
            <a:r>
              <a:rPr sz="1800" spc="-5" dirty="0">
                <a:latin typeface="Calibri"/>
                <a:cs typeface="Calibri"/>
              </a:rPr>
              <a:t> the</a:t>
            </a:r>
            <a:r>
              <a:rPr sz="1800" dirty="0">
                <a:latin typeface="Calibri"/>
                <a:cs typeface="Calibri"/>
              </a:rPr>
              <a:t> </a:t>
            </a:r>
            <a:r>
              <a:rPr sz="1800" spc="-10" dirty="0">
                <a:latin typeface="Calibri"/>
                <a:cs typeface="Calibri"/>
              </a:rPr>
              <a:t>internal </a:t>
            </a:r>
            <a:r>
              <a:rPr sz="1800" spc="-5" dirty="0">
                <a:latin typeface="Calibri"/>
                <a:cs typeface="Calibri"/>
              </a:rPr>
              <a:t> </a:t>
            </a:r>
            <a:r>
              <a:rPr sz="1800" spc="-15" dirty="0">
                <a:latin typeface="Calibri"/>
                <a:cs typeface="Calibri"/>
              </a:rPr>
              <a:t>fragmentation</a:t>
            </a:r>
            <a:r>
              <a:rPr sz="1800" spc="60"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avoided.</a:t>
            </a:r>
            <a:endParaRPr sz="1800">
              <a:latin typeface="Calibri"/>
              <a:cs typeface="Calibri"/>
            </a:endParaRPr>
          </a:p>
        </p:txBody>
      </p:sp>
      <p:pic>
        <p:nvPicPr>
          <p:cNvPr id="3" name="object 3"/>
          <p:cNvPicPr/>
          <p:nvPr/>
        </p:nvPicPr>
        <p:blipFill>
          <a:blip r:embed="rId2" cstate="print"/>
          <a:stretch>
            <a:fillRect/>
          </a:stretch>
        </p:blipFill>
        <p:spPr>
          <a:xfrm>
            <a:off x="1903867" y="2715767"/>
            <a:ext cx="5125570" cy="3321573"/>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370" y="350342"/>
            <a:ext cx="8128000" cy="3950335"/>
          </a:xfrm>
          <a:prstGeom prst="rect">
            <a:avLst/>
          </a:prstGeom>
        </p:spPr>
        <p:txBody>
          <a:bodyPr vert="horz" wrap="square" lIns="0" tIns="12700" rIns="0" bIns="0" rtlCol="0">
            <a:spAutoFit/>
          </a:bodyPr>
          <a:lstStyle/>
          <a:p>
            <a:pPr marL="12700" algn="just">
              <a:lnSpc>
                <a:spcPct val="100000"/>
              </a:lnSpc>
              <a:spcBef>
                <a:spcPts val="100"/>
              </a:spcBef>
            </a:pPr>
            <a:r>
              <a:rPr sz="1800" spc="-20" dirty="0">
                <a:solidFill>
                  <a:srgbClr val="00AF50"/>
                </a:solidFill>
                <a:latin typeface="Calibri"/>
                <a:cs typeface="Calibri"/>
              </a:rPr>
              <a:t>Advantages</a:t>
            </a:r>
            <a:r>
              <a:rPr sz="1800" spc="70" dirty="0">
                <a:solidFill>
                  <a:srgbClr val="00AF50"/>
                </a:solidFill>
                <a:latin typeface="Calibri"/>
                <a:cs typeface="Calibri"/>
              </a:rPr>
              <a:t> </a:t>
            </a:r>
            <a:r>
              <a:rPr sz="1800" dirty="0">
                <a:solidFill>
                  <a:srgbClr val="00AF50"/>
                </a:solidFill>
                <a:latin typeface="Calibri"/>
                <a:cs typeface="Calibri"/>
              </a:rPr>
              <a:t>of</a:t>
            </a:r>
            <a:r>
              <a:rPr sz="1800" spc="5" dirty="0">
                <a:solidFill>
                  <a:srgbClr val="00AF50"/>
                </a:solidFill>
                <a:latin typeface="Calibri"/>
                <a:cs typeface="Calibri"/>
              </a:rPr>
              <a:t> </a:t>
            </a:r>
            <a:r>
              <a:rPr sz="1800" spc="-5" dirty="0">
                <a:solidFill>
                  <a:srgbClr val="00AF50"/>
                </a:solidFill>
                <a:latin typeface="Calibri"/>
                <a:cs typeface="Calibri"/>
              </a:rPr>
              <a:t>Dynamic</a:t>
            </a:r>
            <a:r>
              <a:rPr sz="1800" spc="40" dirty="0">
                <a:solidFill>
                  <a:srgbClr val="00AF50"/>
                </a:solidFill>
                <a:latin typeface="Calibri"/>
                <a:cs typeface="Calibri"/>
              </a:rPr>
              <a:t> </a:t>
            </a:r>
            <a:r>
              <a:rPr sz="1800" spc="-10" dirty="0">
                <a:solidFill>
                  <a:srgbClr val="00AF50"/>
                </a:solidFill>
                <a:latin typeface="Calibri"/>
                <a:cs typeface="Calibri"/>
              </a:rPr>
              <a:t>Partitioning</a:t>
            </a:r>
            <a:r>
              <a:rPr sz="1800" spc="30" dirty="0">
                <a:solidFill>
                  <a:srgbClr val="00AF50"/>
                </a:solidFill>
                <a:latin typeface="Calibri"/>
                <a:cs typeface="Calibri"/>
              </a:rPr>
              <a:t> </a:t>
            </a:r>
            <a:r>
              <a:rPr sz="1800" spc="-10" dirty="0">
                <a:solidFill>
                  <a:srgbClr val="00AF50"/>
                </a:solidFill>
                <a:latin typeface="Calibri"/>
                <a:cs typeface="Calibri"/>
              </a:rPr>
              <a:t>over</a:t>
            </a:r>
            <a:r>
              <a:rPr sz="1800" spc="10" dirty="0">
                <a:solidFill>
                  <a:srgbClr val="00AF50"/>
                </a:solidFill>
                <a:latin typeface="Calibri"/>
                <a:cs typeface="Calibri"/>
              </a:rPr>
              <a:t> </a:t>
            </a:r>
            <a:r>
              <a:rPr sz="1800" spc="-20" dirty="0">
                <a:solidFill>
                  <a:srgbClr val="00AF50"/>
                </a:solidFill>
                <a:latin typeface="Calibri"/>
                <a:cs typeface="Calibri"/>
              </a:rPr>
              <a:t>fixed</a:t>
            </a:r>
            <a:r>
              <a:rPr sz="1800" spc="40" dirty="0">
                <a:solidFill>
                  <a:srgbClr val="00AF50"/>
                </a:solidFill>
                <a:latin typeface="Calibri"/>
                <a:cs typeface="Calibri"/>
              </a:rPr>
              <a:t> </a:t>
            </a:r>
            <a:r>
              <a:rPr sz="1800" spc="-10" dirty="0">
                <a:solidFill>
                  <a:srgbClr val="00AF50"/>
                </a:solidFill>
                <a:latin typeface="Calibri"/>
                <a:cs typeface="Calibri"/>
              </a:rPr>
              <a:t>partitioning</a:t>
            </a:r>
            <a:endParaRPr sz="1800">
              <a:latin typeface="Calibri"/>
              <a:cs typeface="Calibri"/>
            </a:endParaRPr>
          </a:p>
          <a:p>
            <a:pPr>
              <a:lnSpc>
                <a:spcPct val="100000"/>
              </a:lnSpc>
              <a:spcBef>
                <a:spcPts val="25"/>
              </a:spcBef>
            </a:pPr>
            <a:endParaRPr sz="1750">
              <a:latin typeface="Calibri"/>
              <a:cs typeface="Calibri"/>
            </a:endParaRPr>
          </a:p>
          <a:p>
            <a:pPr marL="238125" indent="-226060" algn="just">
              <a:lnSpc>
                <a:spcPct val="100000"/>
              </a:lnSpc>
              <a:buAutoNum type="arabicPeriod"/>
              <a:tabLst>
                <a:tab pos="238760" algn="l"/>
              </a:tabLst>
            </a:pPr>
            <a:r>
              <a:rPr sz="1800" spc="-10" dirty="0">
                <a:solidFill>
                  <a:srgbClr val="FF0000"/>
                </a:solidFill>
                <a:latin typeface="Calibri"/>
                <a:cs typeface="Calibri"/>
              </a:rPr>
              <a:t>No</a:t>
            </a:r>
            <a:r>
              <a:rPr sz="1800" dirty="0">
                <a:solidFill>
                  <a:srgbClr val="FF0000"/>
                </a:solidFill>
                <a:latin typeface="Calibri"/>
                <a:cs typeface="Calibri"/>
              </a:rPr>
              <a:t> </a:t>
            </a:r>
            <a:r>
              <a:rPr sz="1800" spc="-15" dirty="0">
                <a:solidFill>
                  <a:srgbClr val="FF0000"/>
                </a:solidFill>
                <a:latin typeface="Calibri"/>
                <a:cs typeface="Calibri"/>
              </a:rPr>
              <a:t>Internal</a:t>
            </a:r>
            <a:r>
              <a:rPr sz="1800" spc="25" dirty="0">
                <a:solidFill>
                  <a:srgbClr val="FF0000"/>
                </a:solidFill>
                <a:latin typeface="Calibri"/>
                <a:cs typeface="Calibri"/>
              </a:rPr>
              <a:t> </a:t>
            </a:r>
            <a:r>
              <a:rPr sz="1800" spc="-15" dirty="0">
                <a:solidFill>
                  <a:srgbClr val="FF0000"/>
                </a:solidFill>
                <a:latin typeface="Calibri"/>
                <a:cs typeface="Calibri"/>
              </a:rPr>
              <a:t>Fragmentation</a:t>
            </a:r>
            <a:endParaRPr sz="1800">
              <a:latin typeface="Calibri"/>
              <a:cs typeface="Calibri"/>
            </a:endParaRPr>
          </a:p>
          <a:p>
            <a:pPr marL="12700" marR="5080" algn="just">
              <a:lnSpc>
                <a:spcPct val="100000"/>
              </a:lnSpc>
              <a:spcBef>
                <a:spcPts val="5"/>
              </a:spcBef>
            </a:pPr>
            <a:r>
              <a:rPr sz="1800" spc="-5" dirty="0">
                <a:latin typeface="Calibri"/>
                <a:cs typeface="Calibri"/>
              </a:rPr>
              <a:t>Given </a:t>
            </a:r>
            <a:r>
              <a:rPr sz="1800" dirty="0">
                <a:latin typeface="Calibri"/>
                <a:cs typeface="Calibri"/>
              </a:rPr>
              <a:t>the </a:t>
            </a:r>
            <a:r>
              <a:rPr sz="1800" spc="-5" dirty="0">
                <a:latin typeface="Calibri"/>
                <a:cs typeface="Calibri"/>
              </a:rPr>
              <a:t>fact </a:t>
            </a:r>
            <a:r>
              <a:rPr sz="1800" spc="-10" dirty="0">
                <a:latin typeface="Calibri"/>
                <a:cs typeface="Calibri"/>
              </a:rPr>
              <a:t>that </a:t>
            </a:r>
            <a:r>
              <a:rPr sz="1800" spc="-5" dirty="0">
                <a:latin typeface="Calibri"/>
                <a:cs typeface="Calibri"/>
              </a:rPr>
              <a:t>the partitions in dynamic partitioning </a:t>
            </a:r>
            <a:r>
              <a:rPr sz="1800" spc="-10" dirty="0">
                <a:latin typeface="Calibri"/>
                <a:cs typeface="Calibri"/>
              </a:rPr>
              <a:t>are created </a:t>
            </a:r>
            <a:r>
              <a:rPr sz="1800" spc="-5" dirty="0">
                <a:latin typeface="Calibri"/>
                <a:cs typeface="Calibri"/>
              </a:rPr>
              <a:t>according </a:t>
            </a:r>
            <a:r>
              <a:rPr sz="1800" spc="-15" dirty="0">
                <a:latin typeface="Calibri"/>
                <a:cs typeface="Calibri"/>
              </a:rPr>
              <a:t>to </a:t>
            </a:r>
            <a:r>
              <a:rPr sz="1800" dirty="0">
                <a:latin typeface="Calibri"/>
                <a:cs typeface="Calibri"/>
              </a:rPr>
              <a:t>the </a:t>
            </a:r>
            <a:r>
              <a:rPr sz="1800" spc="5" dirty="0">
                <a:latin typeface="Calibri"/>
                <a:cs typeface="Calibri"/>
              </a:rPr>
              <a:t> </a:t>
            </a:r>
            <a:r>
              <a:rPr sz="1800" spc="-5" dirty="0">
                <a:latin typeface="Calibri"/>
                <a:cs typeface="Calibri"/>
              </a:rPr>
              <a:t>need</a:t>
            </a:r>
            <a:r>
              <a:rPr sz="180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It</a:t>
            </a:r>
            <a:r>
              <a:rPr sz="1800" spc="5" dirty="0">
                <a:latin typeface="Calibri"/>
                <a:cs typeface="Calibri"/>
              </a:rPr>
              <a:t> </a:t>
            </a:r>
            <a:r>
              <a:rPr sz="1800" spc="-5" dirty="0">
                <a:latin typeface="Calibri"/>
                <a:cs typeface="Calibri"/>
              </a:rPr>
              <a:t>is</a:t>
            </a:r>
            <a:r>
              <a:rPr sz="1800" dirty="0">
                <a:latin typeface="Calibri"/>
                <a:cs typeface="Calibri"/>
              </a:rPr>
              <a:t> clear</a:t>
            </a:r>
            <a:r>
              <a:rPr sz="1800" spc="5" dirty="0">
                <a:latin typeface="Calibri"/>
                <a:cs typeface="Calibri"/>
              </a:rPr>
              <a:t> </a:t>
            </a:r>
            <a:r>
              <a:rPr sz="1800" spc="-10" dirty="0">
                <a:latin typeface="Calibri"/>
                <a:cs typeface="Calibri"/>
              </a:rPr>
              <a:t>that</a:t>
            </a:r>
            <a:r>
              <a:rPr sz="1800" spc="-5" dirty="0">
                <a:latin typeface="Calibri"/>
                <a:cs typeface="Calibri"/>
              </a:rPr>
              <a:t> </a:t>
            </a:r>
            <a:r>
              <a:rPr sz="1800" dirty="0">
                <a:latin typeface="Calibri"/>
                <a:cs typeface="Calibri"/>
              </a:rPr>
              <a:t>there</a:t>
            </a:r>
            <a:r>
              <a:rPr sz="1800" spc="5" dirty="0">
                <a:latin typeface="Calibri"/>
                <a:cs typeface="Calibri"/>
              </a:rPr>
              <a:t> </a:t>
            </a:r>
            <a:r>
              <a:rPr sz="1800" spc="-5" dirty="0">
                <a:latin typeface="Calibri"/>
                <a:cs typeface="Calibri"/>
              </a:rPr>
              <a:t>will</a:t>
            </a:r>
            <a:r>
              <a:rPr sz="180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be</a:t>
            </a:r>
            <a:r>
              <a:rPr sz="1800" spc="10" dirty="0">
                <a:latin typeface="Calibri"/>
                <a:cs typeface="Calibri"/>
              </a:rPr>
              <a:t> </a:t>
            </a:r>
            <a:r>
              <a:rPr sz="1800" spc="-15" dirty="0">
                <a:latin typeface="Calibri"/>
                <a:cs typeface="Calibri"/>
              </a:rPr>
              <a:t>any</a:t>
            </a:r>
            <a:r>
              <a:rPr sz="1800" spc="375" dirty="0">
                <a:latin typeface="Calibri"/>
                <a:cs typeface="Calibri"/>
              </a:rPr>
              <a:t> </a:t>
            </a:r>
            <a:r>
              <a:rPr sz="1800" spc="-10" dirty="0">
                <a:latin typeface="Calibri"/>
                <a:cs typeface="Calibri"/>
              </a:rPr>
              <a:t>internal</a:t>
            </a:r>
            <a:r>
              <a:rPr sz="1800" spc="385" dirty="0">
                <a:latin typeface="Calibri"/>
                <a:cs typeface="Calibri"/>
              </a:rPr>
              <a:t> </a:t>
            </a:r>
            <a:r>
              <a:rPr sz="1800" spc="-10" dirty="0">
                <a:latin typeface="Calibri"/>
                <a:cs typeface="Calibri"/>
              </a:rPr>
              <a:t>fragmentation </a:t>
            </a:r>
            <a:r>
              <a:rPr sz="1800" spc="-5" dirty="0">
                <a:latin typeface="Calibri"/>
                <a:cs typeface="Calibri"/>
              </a:rPr>
              <a:t> </a:t>
            </a:r>
            <a:r>
              <a:rPr sz="1800" spc="-10" dirty="0">
                <a:latin typeface="Calibri"/>
                <a:cs typeface="Calibri"/>
              </a:rPr>
              <a:t>because</a:t>
            </a:r>
            <a:r>
              <a:rPr sz="1800" spc="65" dirty="0">
                <a:latin typeface="Calibri"/>
                <a:cs typeface="Calibri"/>
              </a:rPr>
              <a:t> </a:t>
            </a:r>
            <a:r>
              <a:rPr sz="1800" spc="-10" dirty="0">
                <a:latin typeface="Calibri"/>
                <a:cs typeface="Calibri"/>
              </a:rPr>
              <a:t>there</a:t>
            </a:r>
            <a:r>
              <a:rPr sz="1800" spc="1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not</a:t>
            </a:r>
            <a:r>
              <a:rPr sz="1800" dirty="0">
                <a:latin typeface="Calibri"/>
                <a:cs typeface="Calibri"/>
              </a:rPr>
              <a:t> </a:t>
            </a:r>
            <a:r>
              <a:rPr sz="1800" spc="-10" dirty="0">
                <a:latin typeface="Calibri"/>
                <a:cs typeface="Calibri"/>
              </a:rPr>
              <a:t>be</a:t>
            </a:r>
            <a:r>
              <a:rPr sz="1800" spc="15" dirty="0">
                <a:latin typeface="Calibri"/>
                <a:cs typeface="Calibri"/>
              </a:rPr>
              <a:t> </a:t>
            </a:r>
            <a:r>
              <a:rPr sz="1800" spc="-15" dirty="0">
                <a:latin typeface="Calibri"/>
                <a:cs typeface="Calibri"/>
              </a:rPr>
              <a:t>any</a:t>
            </a:r>
            <a:r>
              <a:rPr sz="1800" spc="25" dirty="0">
                <a:latin typeface="Calibri"/>
                <a:cs typeface="Calibri"/>
              </a:rPr>
              <a:t> </a:t>
            </a:r>
            <a:r>
              <a:rPr sz="1800" spc="-10" dirty="0">
                <a:latin typeface="Calibri"/>
                <a:cs typeface="Calibri"/>
              </a:rPr>
              <a:t>unused</a:t>
            </a:r>
            <a:r>
              <a:rPr sz="1800" spc="50" dirty="0">
                <a:latin typeface="Calibri"/>
                <a:cs typeface="Calibri"/>
              </a:rPr>
              <a:t> </a:t>
            </a:r>
            <a:r>
              <a:rPr sz="1800" spc="-10" dirty="0">
                <a:latin typeface="Calibri"/>
                <a:cs typeface="Calibri"/>
              </a:rPr>
              <a:t>remaining</a:t>
            </a:r>
            <a:r>
              <a:rPr sz="1800" spc="40" dirty="0">
                <a:latin typeface="Calibri"/>
                <a:cs typeface="Calibri"/>
              </a:rPr>
              <a:t> </a:t>
            </a:r>
            <a:r>
              <a:rPr sz="1800" spc="-5" dirty="0">
                <a:latin typeface="Calibri"/>
                <a:cs typeface="Calibri"/>
              </a:rPr>
              <a:t>space</a:t>
            </a:r>
            <a:r>
              <a:rPr sz="1800" spc="3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partition.</a:t>
            </a:r>
            <a:endParaRPr sz="1800">
              <a:latin typeface="Calibri"/>
              <a:cs typeface="Calibri"/>
            </a:endParaRPr>
          </a:p>
          <a:p>
            <a:pPr marL="309880" indent="-226060" algn="just">
              <a:lnSpc>
                <a:spcPct val="100000"/>
              </a:lnSpc>
              <a:spcBef>
                <a:spcPts val="650"/>
              </a:spcBef>
              <a:buAutoNum type="arabicPeriod" startAt="2"/>
              <a:tabLst>
                <a:tab pos="310515" algn="l"/>
              </a:tabLst>
            </a:pPr>
            <a:r>
              <a:rPr sz="1800" spc="-5" dirty="0">
                <a:solidFill>
                  <a:srgbClr val="FF0000"/>
                </a:solidFill>
                <a:latin typeface="Calibri"/>
                <a:cs typeface="Calibri"/>
              </a:rPr>
              <a:t>No</a:t>
            </a:r>
            <a:r>
              <a:rPr sz="1800" spc="5" dirty="0">
                <a:solidFill>
                  <a:srgbClr val="FF0000"/>
                </a:solidFill>
                <a:latin typeface="Calibri"/>
                <a:cs typeface="Calibri"/>
              </a:rPr>
              <a:t> </a:t>
            </a:r>
            <a:r>
              <a:rPr sz="1800" spc="-10" dirty="0">
                <a:solidFill>
                  <a:srgbClr val="FF0000"/>
                </a:solidFill>
                <a:latin typeface="Calibri"/>
                <a:cs typeface="Calibri"/>
              </a:rPr>
              <a:t>Limitation</a:t>
            </a:r>
            <a:r>
              <a:rPr sz="1800" spc="15" dirty="0">
                <a:solidFill>
                  <a:srgbClr val="FF0000"/>
                </a:solidFill>
                <a:latin typeface="Calibri"/>
                <a:cs typeface="Calibri"/>
              </a:rPr>
              <a:t> </a:t>
            </a:r>
            <a:r>
              <a:rPr sz="1800" spc="5" dirty="0">
                <a:solidFill>
                  <a:srgbClr val="FF0000"/>
                </a:solidFill>
                <a:latin typeface="Calibri"/>
                <a:cs typeface="Calibri"/>
              </a:rPr>
              <a:t>on</a:t>
            </a:r>
            <a:r>
              <a:rPr sz="1800" spc="-15" dirty="0">
                <a:solidFill>
                  <a:srgbClr val="FF0000"/>
                </a:solidFill>
                <a:latin typeface="Calibri"/>
                <a:cs typeface="Calibri"/>
              </a:rPr>
              <a:t> </a:t>
            </a:r>
            <a:r>
              <a:rPr sz="1800" spc="-5" dirty="0">
                <a:solidFill>
                  <a:srgbClr val="FF0000"/>
                </a:solidFill>
                <a:latin typeface="Calibri"/>
                <a:cs typeface="Calibri"/>
              </a:rPr>
              <a:t>the</a:t>
            </a:r>
            <a:r>
              <a:rPr sz="1800" spc="35" dirty="0">
                <a:solidFill>
                  <a:srgbClr val="FF0000"/>
                </a:solidFill>
                <a:latin typeface="Calibri"/>
                <a:cs typeface="Calibri"/>
              </a:rPr>
              <a:t> </a:t>
            </a:r>
            <a:r>
              <a:rPr sz="1800" spc="-15" dirty="0">
                <a:solidFill>
                  <a:srgbClr val="FF0000"/>
                </a:solidFill>
                <a:latin typeface="Calibri"/>
                <a:cs typeface="Calibri"/>
              </a:rPr>
              <a:t>size</a:t>
            </a:r>
            <a:r>
              <a:rPr sz="1800" spc="10" dirty="0">
                <a:solidFill>
                  <a:srgbClr val="FF0000"/>
                </a:solidFill>
                <a:latin typeface="Calibri"/>
                <a:cs typeface="Calibri"/>
              </a:rPr>
              <a:t> </a:t>
            </a:r>
            <a:r>
              <a:rPr sz="1800" spc="5" dirty="0">
                <a:solidFill>
                  <a:srgbClr val="FF0000"/>
                </a:solidFill>
                <a:latin typeface="Calibri"/>
                <a:cs typeface="Calibri"/>
              </a:rPr>
              <a:t>of</a:t>
            </a:r>
            <a:r>
              <a:rPr sz="1800" spc="-25" dirty="0">
                <a:solidFill>
                  <a:srgbClr val="FF0000"/>
                </a:solidFill>
                <a:latin typeface="Calibri"/>
                <a:cs typeface="Calibri"/>
              </a:rPr>
              <a:t> </a:t>
            </a:r>
            <a:r>
              <a:rPr sz="1800" spc="-5" dirty="0">
                <a:solidFill>
                  <a:srgbClr val="FF0000"/>
                </a:solidFill>
                <a:latin typeface="Calibri"/>
                <a:cs typeface="Calibri"/>
              </a:rPr>
              <a:t>the</a:t>
            </a:r>
            <a:r>
              <a:rPr sz="1800" spc="35" dirty="0">
                <a:solidFill>
                  <a:srgbClr val="FF0000"/>
                </a:solidFill>
                <a:latin typeface="Calibri"/>
                <a:cs typeface="Calibri"/>
              </a:rPr>
              <a:t> </a:t>
            </a:r>
            <a:r>
              <a:rPr sz="1800" spc="-10" dirty="0">
                <a:solidFill>
                  <a:srgbClr val="FF0000"/>
                </a:solidFill>
                <a:latin typeface="Calibri"/>
                <a:cs typeface="Calibri"/>
              </a:rPr>
              <a:t>process</a:t>
            </a:r>
            <a:endParaRPr sz="1800">
              <a:latin typeface="Calibri"/>
              <a:cs typeface="Calibri"/>
            </a:endParaRPr>
          </a:p>
          <a:p>
            <a:pPr marL="84455" marR="8255" algn="just">
              <a:lnSpc>
                <a:spcPct val="100000"/>
              </a:lnSpc>
            </a:pPr>
            <a:r>
              <a:rPr sz="1800" dirty="0">
                <a:latin typeface="Calibri"/>
                <a:cs typeface="Calibri"/>
              </a:rPr>
              <a:t>In </a:t>
            </a:r>
            <a:r>
              <a:rPr sz="1800" spc="-10" dirty="0">
                <a:latin typeface="Calibri"/>
                <a:cs typeface="Calibri"/>
              </a:rPr>
              <a:t>Fixed </a:t>
            </a:r>
            <a:r>
              <a:rPr sz="1800" spc="-5" dirty="0">
                <a:latin typeface="Calibri"/>
                <a:cs typeface="Calibri"/>
              </a:rPr>
              <a:t>partitioning, </a:t>
            </a:r>
            <a:r>
              <a:rPr sz="1800" spc="5" dirty="0">
                <a:latin typeface="Calibri"/>
                <a:cs typeface="Calibri"/>
              </a:rPr>
              <a:t>the </a:t>
            </a:r>
            <a:r>
              <a:rPr sz="1800" spc="-10" dirty="0">
                <a:latin typeface="Calibri"/>
                <a:cs typeface="Calibri"/>
              </a:rPr>
              <a:t>process </a:t>
            </a:r>
            <a:r>
              <a:rPr sz="1800" spc="-5" dirty="0">
                <a:latin typeface="Calibri"/>
                <a:cs typeface="Calibri"/>
              </a:rPr>
              <a:t>with </a:t>
            </a:r>
            <a:r>
              <a:rPr sz="1800" spc="5" dirty="0">
                <a:latin typeface="Calibri"/>
                <a:cs typeface="Calibri"/>
              </a:rPr>
              <a:t>the </a:t>
            </a:r>
            <a:r>
              <a:rPr sz="1800" spc="-10" dirty="0">
                <a:latin typeface="Calibri"/>
                <a:cs typeface="Calibri"/>
              </a:rPr>
              <a:t>size </a:t>
            </a:r>
            <a:r>
              <a:rPr sz="1800" spc="-15" dirty="0">
                <a:latin typeface="Calibri"/>
                <a:cs typeface="Calibri"/>
              </a:rPr>
              <a:t>greater </a:t>
            </a:r>
            <a:r>
              <a:rPr sz="1800" dirty="0">
                <a:latin typeface="Calibri"/>
                <a:cs typeface="Calibri"/>
              </a:rPr>
              <a:t>than the </a:t>
            </a:r>
            <a:r>
              <a:rPr sz="1800" spc="-15" dirty="0">
                <a:latin typeface="Calibri"/>
                <a:cs typeface="Calibri"/>
              </a:rPr>
              <a:t>size </a:t>
            </a:r>
            <a:r>
              <a:rPr sz="1800" dirty="0">
                <a:latin typeface="Calibri"/>
                <a:cs typeface="Calibri"/>
              </a:rPr>
              <a:t>of the </a:t>
            </a:r>
            <a:r>
              <a:rPr sz="1800" spc="-10" dirty="0">
                <a:latin typeface="Calibri"/>
                <a:cs typeface="Calibri"/>
              </a:rPr>
              <a:t>largest </a:t>
            </a:r>
            <a:r>
              <a:rPr sz="1800" spc="-5" dirty="0">
                <a:latin typeface="Calibri"/>
                <a:cs typeface="Calibri"/>
              </a:rPr>
              <a:t> partition could not be </a:t>
            </a:r>
            <a:r>
              <a:rPr sz="1800" spc="-15" dirty="0">
                <a:latin typeface="Calibri"/>
                <a:cs typeface="Calibri"/>
              </a:rPr>
              <a:t>executed </a:t>
            </a:r>
            <a:r>
              <a:rPr sz="1800" dirty="0">
                <a:latin typeface="Calibri"/>
                <a:cs typeface="Calibri"/>
              </a:rPr>
              <a:t>due </a:t>
            </a:r>
            <a:r>
              <a:rPr sz="1800" spc="-15" dirty="0">
                <a:latin typeface="Calibri"/>
                <a:cs typeface="Calibri"/>
              </a:rPr>
              <a:t>to </a:t>
            </a:r>
            <a:r>
              <a:rPr sz="1800" dirty="0">
                <a:latin typeface="Calibri"/>
                <a:cs typeface="Calibri"/>
              </a:rPr>
              <a:t>the lack </a:t>
            </a:r>
            <a:r>
              <a:rPr sz="1800" spc="5" dirty="0">
                <a:latin typeface="Calibri"/>
                <a:cs typeface="Calibri"/>
              </a:rPr>
              <a:t>of </a:t>
            </a:r>
            <a:r>
              <a:rPr sz="1800" spc="-10" dirty="0">
                <a:latin typeface="Calibri"/>
                <a:cs typeface="Calibri"/>
              </a:rPr>
              <a:t>sufficient </a:t>
            </a:r>
            <a:r>
              <a:rPr sz="1800" spc="-5" dirty="0">
                <a:latin typeface="Calibri"/>
                <a:cs typeface="Calibri"/>
              </a:rPr>
              <a:t>contiguous </a:t>
            </a:r>
            <a:r>
              <a:rPr sz="1800" spc="-15" dirty="0">
                <a:latin typeface="Calibri"/>
                <a:cs typeface="Calibri"/>
              </a:rPr>
              <a:t>memory. </a:t>
            </a:r>
            <a:r>
              <a:rPr sz="1800" spc="-5" dirty="0">
                <a:latin typeface="Calibri"/>
                <a:cs typeface="Calibri"/>
              </a:rPr>
              <a:t>Here, </a:t>
            </a:r>
            <a:r>
              <a:rPr sz="1800" spc="-395" dirty="0">
                <a:latin typeface="Calibri"/>
                <a:cs typeface="Calibri"/>
              </a:rPr>
              <a:t> </a:t>
            </a:r>
            <a:r>
              <a:rPr sz="1800" dirty="0">
                <a:latin typeface="Calibri"/>
                <a:cs typeface="Calibri"/>
              </a:rPr>
              <a:t>In </a:t>
            </a:r>
            <a:r>
              <a:rPr sz="1800" spc="-5" dirty="0">
                <a:latin typeface="Calibri"/>
                <a:cs typeface="Calibri"/>
              </a:rPr>
              <a:t>Dynamic </a:t>
            </a:r>
            <a:r>
              <a:rPr sz="1800" dirty="0">
                <a:latin typeface="Calibri"/>
                <a:cs typeface="Calibri"/>
              </a:rPr>
              <a:t>partitioning, the </a:t>
            </a:r>
            <a:r>
              <a:rPr sz="1800" spc="-5" dirty="0">
                <a:latin typeface="Calibri"/>
                <a:cs typeface="Calibri"/>
              </a:rPr>
              <a:t>process </a:t>
            </a:r>
            <a:r>
              <a:rPr sz="1800" spc="-10" dirty="0">
                <a:latin typeface="Calibri"/>
                <a:cs typeface="Calibri"/>
              </a:rPr>
              <a:t>size </a:t>
            </a:r>
            <a:r>
              <a:rPr sz="1800" spc="-5" dirty="0">
                <a:latin typeface="Calibri"/>
                <a:cs typeface="Calibri"/>
              </a:rPr>
              <a:t>can't </a:t>
            </a:r>
            <a:r>
              <a:rPr sz="1800" spc="5" dirty="0">
                <a:latin typeface="Calibri"/>
                <a:cs typeface="Calibri"/>
              </a:rPr>
              <a:t>be </a:t>
            </a:r>
            <a:r>
              <a:rPr sz="1800" spc="-10" dirty="0">
                <a:latin typeface="Calibri"/>
                <a:cs typeface="Calibri"/>
              </a:rPr>
              <a:t>restricted </a:t>
            </a:r>
            <a:r>
              <a:rPr sz="1800" dirty="0">
                <a:latin typeface="Calibri"/>
                <a:cs typeface="Calibri"/>
              </a:rPr>
              <a:t>since the </a:t>
            </a:r>
            <a:r>
              <a:rPr sz="1800" spc="-5" dirty="0">
                <a:latin typeface="Calibri"/>
                <a:cs typeface="Calibri"/>
              </a:rPr>
              <a:t>partition </a:t>
            </a:r>
            <a:r>
              <a:rPr sz="1800" spc="-15" dirty="0">
                <a:latin typeface="Calibri"/>
                <a:cs typeface="Calibri"/>
              </a:rPr>
              <a:t>size </a:t>
            </a:r>
            <a:r>
              <a:rPr sz="1800" spc="-10" dirty="0">
                <a:latin typeface="Calibri"/>
                <a:cs typeface="Calibri"/>
              </a:rPr>
              <a:t>is </a:t>
            </a:r>
            <a:r>
              <a:rPr sz="1800" spc="-5" dirty="0">
                <a:latin typeface="Calibri"/>
                <a:cs typeface="Calibri"/>
              </a:rPr>
              <a:t> </a:t>
            </a:r>
            <a:r>
              <a:rPr sz="1800" spc="-10" dirty="0">
                <a:latin typeface="Calibri"/>
                <a:cs typeface="Calibri"/>
              </a:rPr>
              <a:t>decided</a:t>
            </a:r>
            <a:r>
              <a:rPr sz="1800" spc="55" dirty="0">
                <a:latin typeface="Calibri"/>
                <a:cs typeface="Calibri"/>
              </a:rPr>
              <a:t> </a:t>
            </a:r>
            <a:r>
              <a:rPr sz="1800" spc="-10" dirty="0">
                <a:latin typeface="Calibri"/>
                <a:cs typeface="Calibri"/>
              </a:rPr>
              <a:t>according</a:t>
            </a:r>
            <a:r>
              <a:rPr sz="1800" spc="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process</a:t>
            </a:r>
            <a:r>
              <a:rPr sz="1800" spc="-5" dirty="0">
                <a:latin typeface="Calibri"/>
                <a:cs typeface="Calibri"/>
              </a:rPr>
              <a:t> </a:t>
            </a:r>
            <a:r>
              <a:rPr sz="1800" spc="-15" dirty="0">
                <a:latin typeface="Calibri"/>
                <a:cs typeface="Calibri"/>
              </a:rPr>
              <a:t>size.</a:t>
            </a:r>
            <a:endParaRPr sz="1800">
              <a:latin typeface="Calibri"/>
              <a:cs typeface="Calibri"/>
            </a:endParaRPr>
          </a:p>
          <a:p>
            <a:pPr marL="309880" indent="-226060" algn="just">
              <a:lnSpc>
                <a:spcPct val="100000"/>
              </a:lnSpc>
              <a:spcBef>
                <a:spcPts val="5"/>
              </a:spcBef>
              <a:buAutoNum type="arabicPeriod" startAt="3"/>
              <a:tabLst>
                <a:tab pos="310515" algn="l"/>
              </a:tabLst>
            </a:pPr>
            <a:r>
              <a:rPr sz="1800" spc="-15" dirty="0">
                <a:solidFill>
                  <a:srgbClr val="FF0000"/>
                </a:solidFill>
                <a:latin typeface="Calibri"/>
                <a:cs typeface="Calibri"/>
              </a:rPr>
              <a:t>Degree</a:t>
            </a:r>
            <a:r>
              <a:rPr sz="1800" spc="30" dirty="0">
                <a:solidFill>
                  <a:srgbClr val="FF0000"/>
                </a:solidFill>
                <a:latin typeface="Calibri"/>
                <a:cs typeface="Calibri"/>
              </a:rPr>
              <a:t> </a:t>
            </a:r>
            <a:r>
              <a:rPr sz="1800" spc="5" dirty="0">
                <a:solidFill>
                  <a:srgbClr val="FF0000"/>
                </a:solidFill>
                <a:latin typeface="Calibri"/>
                <a:cs typeface="Calibri"/>
              </a:rPr>
              <a:t>of</a:t>
            </a:r>
            <a:r>
              <a:rPr sz="1800" spc="-5" dirty="0">
                <a:solidFill>
                  <a:srgbClr val="FF0000"/>
                </a:solidFill>
                <a:latin typeface="Calibri"/>
                <a:cs typeface="Calibri"/>
              </a:rPr>
              <a:t> </a:t>
            </a:r>
            <a:r>
              <a:rPr sz="1800" spc="-10" dirty="0">
                <a:solidFill>
                  <a:srgbClr val="FF0000"/>
                </a:solidFill>
                <a:latin typeface="Calibri"/>
                <a:cs typeface="Calibri"/>
              </a:rPr>
              <a:t>multiprogramming</a:t>
            </a:r>
            <a:r>
              <a:rPr sz="1800" spc="60" dirty="0">
                <a:solidFill>
                  <a:srgbClr val="FF0000"/>
                </a:solidFill>
                <a:latin typeface="Calibri"/>
                <a:cs typeface="Calibri"/>
              </a:rPr>
              <a:t> </a:t>
            </a:r>
            <a:r>
              <a:rPr sz="1800" spc="-5" dirty="0">
                <a:solidFill>
                  <a:srgbClr val="FF0000"/>
                </a:solidFill>
                <a:latin typeface="Calibri"/>
                <a:cs typeface="Calibri"/>
              </a:rPr>
              <a:t>is</a:t>
            </a:r>
            <a:r>
              <a:rPr sz="1800" spc="10" dirty="0">
                <a:solidFill>
                  <a:srgbClr val="FF0000"/>
                </a:solidFill>
                <a:latin typeface="Calibri"/>
                <a:cs typeface="Calibri"/>
              </a:rPr>
              <a:t> </a:t>
            </a:r>
            <a:r>
              <a:rPr sz="1800" spc="-5" dirty="0">
                <a:solidFill>
                  <a:srgbClr val="FF0000"/>
                </a:solidFill>
                <a:latin typeface="Calibri"/>
                <a:cs typeface="Calibri"/>
              </a:rPr>
              <a:t>dynamic</a:t>
            </a:r>
            <a:endParaRPr sz="1800">
              <a:latin typeface="Calibri"/>
              <a:cs typeface="Calibri"/>
            </a:endParaRPr>
          </a:p>
          <a:p>
            <a:pPr marL="84455" algn="just">
              <a:lnSpc>
                <a:spcPct val="100000"/>
              </a:lnSpc>
            </a:pPr>
            <a:r>
              <a:rPr sz="1800" spc="-10" dirty="0">
                <a:latin typeface="Calibri"/>
                <a:cs typeface="Calibri"/>
              </a:rPr>
              <a:t>Due</a:t>
            </a:r>
            <a:r>
              <a:rPr sz="1800" spc="160" dirty="0">
                <a:latin typeface="Calibri"/>
                <a:cs typeface="Calibri"/>
              </a:rPr>
              <a:t> </a:t>
            </a:r>
            <a:r>
              <a:rPr sz="1800" spc="-15" dirty="0">
                <a:latin typeface="Calibri"/>
                <a:cs typeface="Calibri"/>
              </a:rPr>
              <a:t>to</a:t>
            </a:r>
            <a:r>
              <a:rPr sz="1800" spc="155" dirty="0">
                <a:latin typeface="Calibri"/>
                <a:cs typeface="Calibri"/>
              </a:rPr>
              <a:t> </a:t>
            </a:r>
            <a:r>
              <a:rPr sz="1800" dirty="0">
                <a:latin typeface="Calibri"/>
                <a:cs typeface="Calibri"/>
              </a:rPr>
              <a:t>the</a:t>
            </a:r>
            <a:r>
              <a:rPr sz="1800" spc="140" dirty="0">
                <a:latin typeface="Calibri"/>
                <a:cs typeface="Calibri"/>
              </a:rPr>
              <a:t> </a:t>
            </a:r>
            <a:r>
              <a:rPr sz="1800" dirty="0">
                <a:latin typeface="Calibri"/>
                <a:cs typeface="Calibri"/>
              </a:rPr>
              <a:t>absence</a:t>
            </a:r>
            <a:r>
              <a:rPr sz="1800" spc="145" dirty="0">
                <a:latin typeface="Calibri"/>
                <a:cs typeface="Calibri"/>
              </a:rPr>
              <a:t> </a:t>
            </a:r>
            <a:r>
              <a:rPr sz="1800" dirty="0">
                <a:latin typeface="Calibri"/>
                <a:cs typeface="Calibri"/>
              </a:rPr>
              <a:t>of</a:t>
            </a:r>
            <a:r>
              <a:rPr sz="1800" spc="150" dirty="0">
                <a:latin typeface="Calibri"/>
                <a:cs typeface="Calibri"/>
              </a:rPr>
              <a:t> </a:t>
            </a:r>
            <a:r>
              <a:rPr sz="1800" spc="-10" dirty="0">
                <a:latin typeface="Calibri"/>
                <a:cs typeface="Calibri"/>
              </a:rPr>
              <a:t>internal</a:t>
            </a:r>
            <a:r>
              <a:rPr sz="1800" spc="145" dirty="0">
                <a:latin typeface="Calibri"/>
                <a:cs typeface="Calibri"/>
              </a:rPr>
              <a:t> </a:t>
            </a:r>
            <a:r>
              <a:rPr sz="1800" spc="-10" dirty="0">
                <a:latin typeface="Calibri"/>
                <a:cs typeface="Calibri"/>
              </a:rPr>
              <a:t>fragmentation,</a:t>
            </a:r>
            <a:r>
              <a:rPr sz="1800" spc="165" dirty="0">
                <a:latin typeface="Calibri"/>
                <a:cs typeface="Calibri"/>
              </a:rPr>
              <a:t> </a:t>
            </a:r>
            <a:r>
              <a:rPr sz="1800" spc="-10" dirty="0">
                <a:latin typeface="Calibri"/>
                <a:cs typeface="Calibri"/>
              </a:rPr>
              <a:t>there</a:t>
            </a:r>
            <a:r>
              <a:rPr sz="1800" spc="160" dirty="0">
                <a:latin typeface="Calibri"/>
                <a:cs typeface="Calibri"/>
              </a:rPr>
              <a:t> </a:t>
            </a:r>
            <a:r>
              <a:rPr sz="1800" spc="-5" dirty="0">
                <a:latin typeface="Calibri"/>
                <a:cs typeface="Calibri"/>
              </a:rPr>
              <a:t>will</a:t>
            </a:r>
            <a:r>
              <a:rPr sz="1800" spc="170" dirty="0">
                <a:latin typeface="Calibri"/>
                <a:cs typeface="Calibri"/>
              </a:rPr>
              <a:t> </a:t>
            </a:r>
            <a:r>
              <a:rPr sz="1800" spc="-5" dirty="0">
                <a:latin typeface="Calibri"/>
                <a:cs typeface="Calibri"/>
              </a:rPr>
              <a:t>not</a:t>
            </a:r>
            <a:r>
              <a:rPr sz="1800" spc="145" dirty="0">
                <a:latin typeface="Calibri"/>
                <a:cs typeface="Calibri"/>
              </a:rPr>
              <a:t> </a:t>
            </a:r>
            <a:r>
              <a:rPr sz="1800" spc="-10" dirty="0">
                <a:latin typeface="Calibri"/>
                <a:cs typeface="Calibri"/>
              </a:rPr>
              <a:t>be</a:t>
            </a:r>
            <a:r>
              <a:rPr sz="1800" spc="190" dirty="0">
                <a:latin typeface="Calibri"/>
                <a:cs typeface="Calibri"/>
              </a:rPr>
              <a:t> </a:t>
            </a:r>
            <a:r>
              <a:rPr sz="1800" spc="-15" dirty="0">
                <a:latin typeface="Calibri"/>
                <a:cs typeface="Calibri"/>
              </a:rPr>
              <a:t>any</a:t>
            </a:r>
            <a:r>
              <a:rPr sz="1800" spc="150" dirty="0">
                <a:latin typeface="Calibri"/>
                <a:cs typeface="Calibri"/>
              </a:rPr>
              <a:t> </a:t>
            </a:r>
            <a:r>
              <a:rPr sz="1800" spc="-5" dirty="0">
                <a:latin typeface="Calibri"/>
                <a:cs typeface="Calibri"/>
              </a:rPr>
              <a:t>unused</a:t>
            </a:r>
            <a:r>
              <a:rPr sz="1800" spc="165" dirty="0">
                <a:latin typeface="Calibri"/>
                <a:cs typeface="Calibri"/>
              </a:rPr>
              <a:t> </a:t>
            </a:r>
            <a:r>
              <a:rPr sz="1800" spc="-5" dirty="0">
                <a:latin typeface="Calibri"/>
                <a:cs typeface="Calibri"/>
              </a:rPr>
              <a:t>space</a:t>
            </a:r>
            <a:r>
              <a:rPr sz="1800" spc="165" dirty="0">
                <a:latin typeface="Calibri"/>
                <a:cs typeface="Calibri"/>
              </a:rPr>
              <a:t> </a:t>
            </a:r>
            <a:r>
              <a:rPr sz="1800" spc="-5" dirty="0">
                <a:latin typeface="Calibri"/>
                <a:cs typeface="Calibri"/>
              </a:rPr>
              <a:t>in</a:t>
            </a:r>
            <a:endParaRPr sz="1800">
              <a:latin typeface="Calibri"/>
              <a:cs typeface="Calibri"/>
            </a:endParaRPr>
          </a:p>
          <a:p>
            <a:pPr marL="84455" algn="just">
              <a:lnSpc>
                <a:spcPct val="100000"/>
              </a:lnSpc>
            </a:pPr>
            <a:r>
              <a:rPr sz="1800" spc="-5" dirty="0">
                <a:latin typeface="Calibri"/>
                <a:cs typeface="Calibri"/>
              </a:rPr>
              <a:t>the</a:t>
            </a:r>
            <a:r>
              <a:rPr sz="1800" spc="10" dirty="0">
                <a:latin typeface="Calibri"/>
                <a:cs typeface="Calibri"/>
              </a:rPr>
              <a:t> </a:t>
            </a:r>
            <a:r>
              <a:rPr sz="1800" spc="-5" dirty="0">
                <a:latin typeface="Calibri"/>
                <a:cs typeface="Calibri"/>
              </a:rPr>
              <a:t>partition</a:t>
            </a:r>
            <a:r>
              <a:rPr sz="1800" spc="40" dirty="0">
                <a:latin typeface="Calibri"/>
                <a:cs typeface="Calibri"/>
              </a:rPr>
              <a:t> </a:t>
            </a:r>
            <a:r>
              <a:rPr sz="1800" spc="-5" dirty="0">
                <a:latin typeface="Calibri"/>
                <a:cs typeface="Calibri"/>
              </a:rPr>
              <a:t>hence</a:t>
            </a:r>
            <a:r>
              <a:rPr sz="1800" spc="40" dirty="0">
                <a:latin typeface="Calibri"/>
                <a:cs typeface="Calibri"/>
              </a:rPr>
              <a:t> </a:t>
            </a:r>
            <a:r>
              <a:rPr sz="1800" spc="-5" dirty="0">
                <a:latin typeface="Calibri"/>
                <a:cs typeface="Calibri"/>
              </a:rPr>
              <a:t>more </a:t>
            </a:r>
            <a:r>
              <a:rPr sz="1800" spc="-10" dirty="0">
                <a:latin typeface="Calibri"/>
                <a:cs typeface="Calibri"/>
              </a:rPr>
              <a:t>processes</a:t>
            </a:r>
            <a:r>
              <a:rPr sz="1800" spc="20" dirty="0">
                <a:latin typeface="Calibri"/>
                <a:cs typeface="Calibri"/>
              </a:rPr>
              <a:t> </a:t>
            </a:r>
            <a:r>
              <a:rPr sz="1800" spc="-5" dirty="0">
                <a:latin typeface="Calibri"/>
                <a:cs typeface="Calibri"/>
              </a:rPr>
              <a:t>can</a:t>
            </a:r>
            <a:r>
              <a:rPr sz="1800" spc="10" dirty="0">
                <a:latin typeface="Calibri"/>
                <a:cs typeface="Calibri"/>
              </a:rPr>
              <a:t> </a:t>
            </a:r>
            <a:r>
              <a:rPr sz="1800" spc="-5" dirty="0">
                <a:latin typeface="Calibri"/>
                <a:cs typeface="Calibri"/>
              </a:rPr>
              <a:t>be</a:t>
            </a:r>
            <a:r>
              <a:rPr sz="1800" spc="40" dirty="0">
                <a:latin typeface="Calibri"/>
                <a:cs typeface="Calibri"/>
              </a:rPr>
              <a:t> </a:t>
            </a:r>
            <a:r>
              <a:rPr sz="1800" spc="-5" dirty="0">
                <a:latin typeface="Calibri"/>
                <a:cs typeface="Calibri"/>
              </a:rPr>
              <a:t>loaded</a:t>
            </a:r>
            <a:r>
              <a:rPr sz="1800" spc="1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memory</a:t>
            </a:r>
            <a:r>
              <a:rPr sz="1800" spc="20" dirty="0">
                <a:latin typeface="Calibri"/>
                <a:cs typeface="Calibri"/>
              </a:rPr>
              <a:t> </a:t>
            </a:r>
            <a:r>
              <a:rPr sz="1800" spc="-15" dirty="0">
                <a:latin typeface="Calibri"/>
                <a:cs typeface="Calibri"/>
              </a:rPr>
              <a:t>at</a:t>
            </a:r>
            <a:r>
              <a:rPr sz="1800" spc="-5" dirty="0">
                <a:latin typeface="Calibri"/>
                <a:cs typeface="Calibri"/>
              </a:rPr>
              <a:t> the</a:t>
            </a:r>
            <a:r>
              <a:rPr sz="1800" spc="10" dirty="0">
                <a:latin typeface="Calibri"/>
                <a:cs typeface="Calibri"/>
              </a:rPr>
              <a:t> </a:t>
            </a:r>
            <a:r>
              <a:rPr sz="1800" spc="-5" dirty="0">
                <a:latin typeface="Calibri"/>
                <a:cs typeface="Calibri"/>
              </a:rPr>
              <a:t>same</a:t>
            </a:r>
            <a:r>
              <a:rPr sz="1800" spc="20" dirty="0">
                <a:latin typeface="Calibri"/>
                <a:cs typeface="Calibri"/>
              </a:rPr>
              <a:t> </a:t>
            </a:r>
            <a:r>
              <a:rPr sz="1800" spc="-5" dirty="0">
                <a:latin typeface="Calibri"/>
                <a:cs typeface="Calibri"/>
              </a:rPr>
              <a:t>time.</a:t>
            </a:r>
            <a:endParaRPr sz="1800">
              <a:latin typeface="Calibri"/>
              <a:cs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492074"/>
            <a:ext cx="8126095" cy="3593465"/>
          </a:xfrm>
          <a:prstGeom prst="rect">
            <a:avLst/>
          </a:prstGeom>
        </p:spPr>
        <p:txBody>
          <a:bodyPr vert="horz" wrap="square" lIns="0" tIns="12700" rIns="0" bIns="0" rtlCol="0">
            <a:spAutoFit/>
          </a:bodyPr>
          <a:lstStyle/>
          <a:p>
            <a:pPr marL="12700" algn="just">
              <a:lnSpc>
                <a:spcPct val="100000"/>
              </a:lnSpc>
              <a:spcBef>
                <a:spcPts val="100"/>
              </a:spcBef>
            </a:pPr>
            <a:r>
              <a:rPr sz="1800" spc="-15" dirty="0">
                <a:solidFill>
                  <a:srgbClr val="00AF50"/>
                </a:solidFill>
                <a:latin typeface="Calibri"/>
                <a:cs typeface="Calibri"/>
              </a:rPr>
              <a:t>Disadvantages</a:t>
            </a:r>
            <a:r>
              <a:rPr sz="1800" spc="60" dirty="0">
                <a:solidFill>
                  <a:srgbClr val="00AF50"/>
                </a:solidFill>
                <a:latin typeface="Calibri"/>
                <a:cs typeface="Calibri"/>
              </a:rPr>
              <a:t> </a:t>
            </a:r>
            <a:r>
              <a:rPr sz="1800" spc="5" dirty="0">
                <a:solidFill>
                  <a:srgbClr val="00AF50"/>
                </a:solidFill>
                <a:latin typeface="Calibri"/>
                <a:cs typeface="Calibri"/>
              </a:rPr>
              <a:t>of</a:t>
            </a:r>
            <a:r>
              <a:rPr sz="1800" spc="-5" dirty="0">
                <a:solidFill>
                  <a:srgbClr val="00AF50"/>
                </a:solidFill>
                <a:latin typeface="Calibri"/>
                <a:cs typeface="Calibri"/>
              </a:rPr>
              <a:t> dynamic</a:t>
            </a:r>
            <a:r>
              <a:rPr sz="1800" spc="30" dirty="0">
                <a:solidFill>
                  <a:srgbClr val="00AF50"/>
                </a:solidFill>
                <a:latin typeface="Calibri"/>
                <a:cs typeface="Calibri"/>
              </a:rPr>
              <a:t> </a:t>
            </a:r>
            <a:r>
              <a:rPr sz="1800" spc="-10" dirty="0">
                <a:solidFill>
                  <a:srgbClr val="00AF50"/>
                </a:solidFill>
                <a:latin typeface="Calibri"/>
                <a:cs typeface="Calibri"/>
              </a:rPr>
              <a:t>partitioning</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spc="-10" dirty="0">
                <a:solidFill>
                  <a:srgbClr val="FF0000"/>
                </a:solidFill>
                <a:latin typeface="Calibri"/>
                <a:cs typeface="Calibri"/>
              </a:rPr>
              <a:t>External</a:t>
            </a:r>
            <a:r>
              <a:rPr sz="1800" spc="15" dirty="0">
                <a:solidFill>
                  <a:srgbClr val="FF0000"/>
                </a:solidFill>
                <a:latin typeface="Calibri"/>
                <a:cs typeface="Calibri"/>
              </a:rPr>
              <a:t> </a:t>
            </a:r>
            <a:r>
              <a:rPr sz="1800" spc="-15" dirty="0">
                <a:solidFill>
                  <a:srgbClr val="FF0000"/>
                </a:solidFill>
                <a:latin typeface="Calibri"/>
                <a:cs typeface="Calibri"/>
              </a:rPr>
              <a:t>Fragmentation</a:t>
            </a:r>
            <a:endParaRPr sz="1800">
              <a:latin typeface="Calibri"/>
              <a:cs typeface="Calibri"/>
            </a:endParaRPr>
          </a:p>
          <a:p>
            <a:pPr marL="12700" marR="9525" algn="just">
              <a:lnSpc>
                <a:spcPct val="100000"/>
              </a:lnSpc>
              <a:spcBef>
                <a:spcPts val="5"/>
              </a:spcBef>
            </a:pPr>
            <a:r>
              <a:rPr sz="1800" spc="-5" dirty="0">
                <a:latin typeface="Calibri"/>
                <a:cs typeface="Calibri"/>
              </a:rPr>
              <a:t>Absence</a:t>
            </a:r>
            <a:r>
              <a:rPr sz="1800" dirty="0">
                <a:latin typeface="Calibri"/>
                <a:cs typeface="Calibri"/>
              </a:rPr>
              <a:t> </a:t>
            </a:r>
            <a:r>
              <a:rPr sz="1800" spc="5" dirty="0">
                <a:latin typeface="Calibri"/>
                <a:cs typeface="Calibri"/>
              </a:rPr>
              <a:t>of</a:t>
            </a:r>
            <a:r>
              <a:rPr sz="1800" spc="10" dirty="0">
                <a:latin typeface="Calibri"/>
                <a:cs typeface="Calibri"/>
              </a:rPr>
              <a:t> </a:t>
            </a:r>
            <a:r>
              <a:rPr sz="1800" spc="-10" dirty="0">
                <a:latin typeface="Calibri"/>
                <a:cs typeface="Calibri"/>
              </a:rPr>
              <a:t>internal</a:t>
            </a:r>
            <a:r>
              <a:rPr sz="1800" spc="-5" dirty="0">
                <a:latin typeface="Calibri"/>
                <a:cs typeface="Calibri"/>
              </a:rPr>
              <a:t> </a:t>
            </a:r>
            <a:r>
              <a:rPr sz="1800" spc="-10" dirty="0">
                <a:latin typeface="Calibri"/>
                <a:cs typeface="Calibri"/>
              </a:rPr>
              <a:t>fragmentation</a:t>
            </a:r>
            <a:r>
              <a:rPr sz="1800" spc="-5" dirty="0">
                <a:latin typeface="Calibri"/>
                <a:cs typeface="Calibri"/>
              </a:rPr>
              <a:t> doesn't</a:t>
            </a:r>
            <a:r>
              <a:rPr sz="1800" dirty="0">
                <a:latin typeface="Calibri"/>
                <a:cs typeface="Calibri"/>
              </a:rPr>
              <a:t> </a:t>
            </a:r>
            <a:r>
              <a:rPr sz="1800" spc="-5" dirty="0">
                <a:latin typeface="Calibri"/>
                <a:cs typeface="Calibri"/>
              </a:rPr>
              <a:t>mean</a:t>
            </a:r>
            <a:r>
              <a:rPr sz="1800"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there</a:t>
            </a:r>
            <a:r>
              <a:rPr sz="1800" spc="-5" dirty="0">
                <a:latin typeface="Calibri"/>
                <a:cs typeface="Calibri"/>
              </a:rPr>
              <a:t> will</a:t>
            </a:r>
            <a:r>
              <a:rPr sz="180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be</a:t>
            </a:r>
            <a:r>
              <a:rPr sz="1800" dirty="0">
                <a:latin typeface="Calibri"/>
                <a:cs typeface="Calibri"/>
              </a:rPr>
              <a:t> </a:t>
            </a:r>
            <a:r>
              <a:rPr sz="1800" spc="-10" dirty="0">
                <a:latin typeface="Calibri"/>
                <a:cs typeface="Calibri"/>
              </a:rPr>
              <a:t>external </a:t>
            </a:r>
            <a:r>
              <a:rPr sz="1800" spc="-5" dirty="0">
                <a:latin typeface="Calibri"/>
                <a:cs typeface="Calibri"/>
              </a:rPr>
              <a:t> </a:t>
            </a:r>
            <a:r>
              <a:rPr sz="1800" spc="-15" dirty="0">
                <a:latin typeface="Calibri"/>
                <a:cs typeface="Calibri"/>
              </a:rPr>
              <a:t>fragmentation.</a:t>
            </a:r>
            <a:endParaRPr sz="1800">
              <a:latin typeface="Calibri"/>
              <a:cs typeface="Calibri"/>
            </a:endParaRPr>
          </a:p>
          <a:p>
            <a:pPr marL="12700" algn="just">
              <a:lnSpc>
                <a:spcPct val="100000"/>
              </a:lnSpc>
            </a:pPr>
            <a:r>
              <a:rPr sz="1800" spc="-5" dirty="0">
                <a:latin typeface="Calibri"/>
                <a:cs typeface="Calibri"/>
              </a:rPr>
              <a:t>Let's</a:t>
            </a:r>
            <a:r>
              <a:rPr sz="1800" spc="335" dirty="0">
                <a:latin typeface="Calibri"/>
                <a:cs typeface="Calibri"/>
              </a:rPr>
              <a:t> </a:t>
            </a:r>
            <a:r>
              <a:rPr sz="1800" spc="-10" dirty="0">
                <a:latin typeface="Calibri"/>
                <a:cs typeface="Calibri"/>
              </a:rPr>
              <a:t>consider</a:t>
            </a:r>
            <a:r>
              <a:rPr sz="1800" spc="340" dirty="0">
                <a:latin typeface="Calibri"/>
                <a:cs typeface="Calibri"/>
              </a:rPr>
              <a:t> </a:t>
            </a:r>
            <a:r>
              <a:rPr sz="1800" spc="-5" dirty="0">
                <a:latin typeface="Calibri"/>
                <a:cs typeface="Calibri"/>
              </a:rPr>
              <a:t>three</a:t>
            </a:r>
            <a:r>
              <a:rPr sz="1800" spc="355" dirty="0">
                <a:latin typeface="Calibri"/>
                <a:cs typeface="Calibri"/>
              </a:rPr>
              <a:t> </a:t>
            </a:r>
            <a:r>
              <a:rPr sz="1800" spc="-10" dirty="0">
                <a:latin typeface="Calibri"/>
                <a:cs typeface="Calibri"/>
              </a:rPr>
              <a:t>processes  </a:t>
            </a:r>
            <a:r>
              <a:rPr sz="1800" dirty="0">
                <a:latin typeface="Calibri"/>
                <a:cs typeface="Calibri"/>
              </a:rPr>
              <a:t>P1</a:t>
            </a:r>
            <a:r>
              <a:rPr sz="1800" spc="340" dirty="0">
                <a:latin typeface="Calibri"/>
                <a:cs typeface="Calibri"/>
              </a:rPr>
              <a:t> </a:t>
            </a:r>
            <a:r>
              <a:rPr sz="1800" dirty="0">
                <a:latin typeface="Calibri"/>
                <a:cs typeface="Calibri"/>
              </a:rPr>
              <a:t>(1</a:t>
            </a:r>
            <a:r>
              <a:rPr sz="1800" spc="335" dirty="0">
                <a:latin typeface="Calibri"/>
                <a:cs typeface="Calibri"/>
              </a:rPr>
              <a:t> </a:t>
            </a:r>
            <a:r>
              <a:rPr sz="1800" dirty="0">
                <a:latin typeface="Calibri"/>
                <a:cs typeface="Calibri"/>
              </a:rPr>
              <a:t>MB)</a:t>
            </a:r>
            <a:r>
              <a:rPr sz="1800" spc="345" dirty="0">
                <a:latin typeface="Calibri"/>
                <a:cs typeface="Calibri"/>
              </a:rPr>
              <a:t> </a:t>
            </a:r>
            <a:r>
              <a:rPr sz="1800" spc="-5" dirty="0">
                <a:latin typeface="Calibri"/>
                <a:cs typeface="Calibri"/>
              </a:rPr>
              <a:t>and</a:t>
            </a:r>
            <a:r>
              <a:rPr sz="1800" spc="325" dirty="0">
                <a:latin typeface="Calibri"/>
                <a:cs typeface="Calibri"/>
              </a:rPr>
              <a:t> </a:t>
            </a:r>
            <a:r>
              <a:rPr sz="1800" dirty="0">
                <a:latin typeface="Calibri"/>
                <a:cs typeface="Calibri"/>
              </a:rPr>
              <a:t>P2</a:t>
            </a:r>
            <a:r>
              <a:rPr sz="1800" spc="340" dirty="0">
                <a:latin typeface="Calibri"/>
                <a:cs typeface="Calibri"/>
              </a:rPr>
              <a:t> </a:t>
            </a:r>
            <a:r>
              <a:rPr sz="1800" dirty="0">
                <a:latin typeface="Calibri"/>
                <a:cs typeface="Calibri"/>
              </a:rPr>
              <a:t>(3</a:t>
            </a:r>
            <a:r>
              <a:rPr sz="1800" spc="360" dirty="0">
                <a:latin typeface="Calibri"/>
                <a:cs typeface="Calibri"/>
              </a:rPr>
              <a:t> </a:t>
            </a:r>
            <a:r>
              <a:rPr sz="1800" dirty="0">
                <a:latin typeface="Calibri"/>
                <a:cs typeface="Calibri"/>
              </a:rPr>
              <a:t>MB)</a:t>
            </a:r>
            <a:r>
              <a:rPr sz="1800" spc="340" dirty="0">
                <a:latin typeface="Calibri"/>
                <a:cs typeface="Calibri"/>
              </a:rPr>
              <a:t> </a:t>
            </a:r>
            <a:r>
              <a:rPr sz="1800" dirty="0">
                <a:latin typeface="Calibri"/>
                <a:cs typeface="Calibri"/>
              </a:rPr>
              <a:t>and</a:t>
            </a:r>
            <a:r>
              <a:rPr sz="1800" spc="355" dirty="0">
                <a:latin typeface="Calibri"/>
                <a:cs typeface="Calibri"/>
              </a:rPr>
              <a:t> </a:t>
            </a:r>
            <a:r>
              <a:rPr sz="1800" dirty="0">
                <a:latin typeface="Calibri"/>
                <a:cs typeface="Calibri"/>
              </a:rPr>
              <a:t>P3</a:t>
            </a:r>
            <a:r>
              <a:rPr sz="1800" spc="335" dirty="0">
                <a:latin typeface="Calibri"/>
                <a:cs typeface="Calibri"/>
              </a:rPr>
              <a:t> </a:t>
            </a:r>
            <a:r>
              <a:rPr sz="1800" dirty="0">
                <a:latin typeface="Calibri"/>
                <a:cs typeface="Calibri"/>
              </a:rPr>
              <a:t>(1</a:t>
            </a:r>
            <a:r>
              <a:rPr sz="1800" spc="340" dirty="0">
                <a:latin typeface="Calibri"/>
                <a:cs typeface="Calibri"/>
              </a:rPr>
              <a:t> </a:t>
            </a:r>
            <a:r>
              <a:rPr sz="1800" dirty="0">
                <a:latin typeface="Calibri"/>
                <a:cs typeface="Calibri"/>
              </a:rPr>
              <a:t>MB)</a:t>
            </a:r>
            <a:r>
              <a:rPr sz="1800" spc="345" dirty="0">
                <a:latin typeface="Calibri"/>
                <a:cs typeface="Calibri"/>
              </a:rPr>
              <a:t> </a:t>
            </a:r>
            <a:r>
              <a:rPr sz="1800" spc="-10" dirty="0">
                <a:latin typeface="Calibri"/>
                <a:cs typeface="Calibri"/>
              </a:rPr>
              <a:t>are</a:t>
            </a:r>
            <a:r>
              <a:rPr sz="1800" spc="355" dirty="0">
                <a:latin typeface="Calibri"/>
                <a:cs typeface="Calibri"/>
              </a:rPr>
              <a:t> </a:t>
            </a:r>
            <a:r>
              <a:rPr sz="1800" spc="-5" dirty="0">
                <a:latin typeface="Calibri"/>
                <a:cs typeface="Calibri"/>
              </a:rPr>
              <a:t>being</a:t>
            </a:r>
            <a:endParaRPr sz="1800">
              <a:latin typeface="Calibri"/>
              <a:cs typeface="Calibri"/>
            </a:endParaRPr>
          </a:p>
          <a:p>
            <a:pPr marL="12700" algn="just">
              <a:lnSpc>
                <a:spcPct val="100000"/>
              </a:lnSpc>
            </a:pPr>
            <a:r>
              <a:rPr sz="1800" spc="-5" dirty="0">
                <a:latin typeface="Calibri"/>
                <a:cs typeface="Calibri"/>
              </a:rPr>
              <a:t>loaded</a:t>
            </a:r>
            <a:r>
              <a:rPr sz="1800" spc="3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respective</a:t>
            </a:r>
            <a:r>
              <a:rPr sz="1800" spc="25" dirty="0">
                <a:latin typeface="Calibri"/>
                <a:cs typeface="Calibri"/>
              </a:rPr>
              <a:t> </a:t>
            </a:r>
            <a:r>
              <a:rPr sz="1800" spc="-5" dirty="0">
                <a:latin typeface="Calibri"/>
                <a:cs typeface="Calibri"/>
              </a:rPr>
              <a:t>partitions</a:t>
            </a:r>
            <a:r>
              <a:rPr sz="1800" spc="40" dirty="0">
                <a:latin typeface="Calibri"/>
                <a:cs typeface="Calibri"/>
              </a:rPr>
              <a:t> </a:t>
            </a:r>
            <a:r>
              <a:rPr sz="1800" spc="5" dirty="0">
                <a:latin typeface="Calibri"/>
                <a:cs typeface="Calibri"/>
              </a:rPr>
              <a:t>of</a:t>
            </a:r>
            <a:r>
              <a:rPr sz="1800" spc="-5" dirty="0">
                <a:latin typeface="Calibri"/>
                <a:cs typeface="Calibri"/>
              </a:rPr>
              <a:t> the</a:t>
            </a:r>
            <a:r>
              <a:rPr sz="1800" spc="10" dirty="0">
                <a:latin typeface="Calibri"/>
                <a:cs typeface="Calibri"/>
              </a:rPr>
              <a:t> </a:t>
            </a:r>
            <a:r>
              <a:rPr sz="1800" dirty="0">
                <a:latin typeface="Calibri"/>
                <a:cs typeface="Calibri"/>
              </a:rPr>
              <a:t>main</a:t>
            </a:r>
            <a:r>
              <a:rPr sz="1800" spc="10" dirty="0">
                <a:latin typeface="Calibri"/>
                <a:cs typeface="Calibri"/>
              </a:rPr>
              <a:t> </a:t>
            </a:r>
            <a:r>
              <a:rPr sz="1800" spc="-20" dirty="0">
                <a:latin typeface="Calibri"/>
                <a:cs typeface="Calibri"/>
              </a:rPr>
              <a:t>memory.</a:t>
            </a:r>
            <a:endParaRPr sz="1800">
              <a:latin typeface="Calibri"/>
              <a:cs typeface="Calibri"/>
            </a:endParaRPr>
          </a:p>
          <a:p>
            <a:pPr marL="12700" marR="5080" algn="just">
              <a:lnSpc>
                <a:spcPct val="100000"/>
              </a:lnSpc>
            </a:pPr>
            <a:r>
              <a:rPr sz="1800" spc="-15" dirty="0">
                <a:latin typeface="Calibri"/>
                <a:cs typeface="Calibri"/>
              </a:rPr>
              <a:t>After </a:t>
            </a:r>
            <a:r>
              <a:rPr sz="1800" dirty="0">
                <a:latin typeface="Calibri"/>
                <a:cs typeface="Calibri"/>
              </a:rPr>
              <a:t>some time P1 and P3 </a:t>
            </a:r>
            <a:r>
              <a:rPr sz="1800" spc="-10" dirty="0">
                <a:latin typeface="Calibri"/>
                <a:cs typeface="Calibri"/>
              </a:rPr>
              <a:t>got completed </a:t>
            </a:r>
            <a:r>
              <a:rPr sz="1800" spc="5" dirty="0">
                <a:latin typeface="Calibri"/>
                <a:cs typeface="Calibri"/>
              </a:rPr>
              <a:t>and </a:t>
            </a:r>
            <a:r>
              <a:rPr sz="1800" spc="-5" dirty="0">
                <a:latin typeface="Calibri"/>
                <a:cs typeface="Calibri"/>
              </a:rPr>
              <a:t>their </a:t>
            </a:r>
            <a:r>
              <a:rPr sz="1800" dirty="0">
                <a:latin typeface="Calibri"/>
                <a:cs typeface="Calibri"/>
              </a:rPr>
              <a:t>assigned </a:t>
            </a:r>
            <a:r>
              <a:rPr sz="1800" spc="5" dirty="0">
                <a:latin typeface="Calibri"/>
                <a:cs typeface="Calibri"/>
              </a:rPr>
              <a:t>space </a:t>
            </a:r>
            <a:r>
              <a:rPr sz="1800" spc="-5" dirty="0">
                <a:latin typeface="Calibri"/>
                <a:cs typeface="Calibri"/>
              </a:rPr>
              <a:t>is </a:t>
            </a:r>
            <a:r>
              <a:rPr sz="1800" spc="-10" dirty="0">
                <a:latin typeface="Calibri"/>
                <a:cs typeface="Calibri"/>
              </a:rPr>
              <a:t>freed. </a:t>
            </a:r>
            <a:r>
              <a:rPr sz="1800" spc="-5" dirty="0">
                <a:latin typeface="Calibri"/>
                <a:cs typeface="Calibri"/>
              </a:rPr>
              <a:t>Now there </a:t>
            </a:r>
            <a:r>
              <a:rPr sz="1800" dirty="0">
                <a:latin typeface="Calibri"/>
                <a:cs typeface="Calibri"/>
              </a:rPr>
              <a:t> </a:t>
            </a:r>
            <a:r>
              <a:rPr sz="1800" spc="-10" dirty="0">
                <a:latin typeface="Calibri"/>
                <a:cs typeface="Calibri"/>
              </a:rPr>
              <a:t>are two </a:t>
            </a:r>
            <a:r>
              <a:rPr sz="1800" spc="-5" dirty="0">
                <a:latin typeface="Calibri"/>
                <a:cs typeface="Calibri"/>
              </a:rPr>
              <a:t>unused partitions </a:t>
            </a:r>
            <a:r>
              <a:rPr sz="1800" dirty="0">
                <a:latin typeface="Calibri"/>
                <a:cs typeface="Calibri"/>
              </a:rPr>
              <a:t>(1 </a:t>
            </a:r>
            <a:r>
              <a:rPr sz="1800" spc="10" dirty="0">
                <a:latin typeface="Calibri"/>
                <a:cs typeface="Calibri"/>
              </a:rPr>
              <a:t>MB </a:t>
            </a:r>
            <a:r>
              <a:rPr sz="1800" spc="-5" dirty="0">
                <a:latin typeface="Calibri"/>
                <a:cs typeface="Calibri"/>
              </a:rPr>
              <a:t>and </a:t>
            </a:r>
            <a:r>
              <a:rPr sz="1800" dirty="0">
                <a:latin typeface="Calibri"/>
                <a:cs typeface="Calibri"/>
              </a:rPr>
              <a:t>1 MB) </a:t>
            </a:r>
            <a:r>
              <a:rPr sz="1800" spc="-10" dirty="0">
                <a:latin typeface="Calibri"/>
                <a:cs typeface="Calibri"/>
              </a:rPr>
              <a:t>available </a:t>
            </a:r>
            <a:r>
              <a:rPr sz="1800" spc="5" dirty="0">
                <a:latin typeface="Calibri"/>
                <a:cs typeface="Calibri"/>
              </a:rPr>
              <a:t>in </a:t>
            </a:r>
            <a:r>
              <a:rPr sz="1800" dirty="0">
                <a:latin typeface="Calibri"/>
                <a:cs typeface="Calibri"/>
              </a:rPr>
              <a:t>the </a:t>
            </a:r>
            <a:r>
              <a:rPr sz="1800" spc="5" dirty="0">
                <a:latin typeface="Calibri"/>
                <a:cs typeface="Calibri"/>
              </a:rPr>
              <a:t>main </a:t>
            </a:r>
            <a:r>
              <a:rPr sz="1800" dirty="0">
                <a:latin typeface="Calibri"/>
                <a:cs typeface="Calibri"/>
              </a:rPr>
              <a:t>memory </a:t>
            </a:r>
            <a:r>
              <a:rPr sz="1800" spc="-10" dirty="0">
                <a:latin typeface="Calibri"/>
                <a:cs typeface="Calibri"/>
              </a:rPr>
              <a:t>but </a:t>
            </a:r>
            <a:r>
              <a:rPr sz="1800" dirty="0">
                <a:latin typeface="Calibri"/>
                <a:cs typeface="Calibri"/>
              </a:rPr>
              <a:t>they </a:t>
            </a:r>
            <a:r>
              <a:rPr sz="1800" spc="5" dirty="0">
                <a:latin typeface="Calibri"/>
                <a:cs typeface="Calibri"/>
              </a:rPr>
              <a:t> </a:t>
            </a:r>
            <a:r>
              <a:rPr sz="1800" spc="-10" dirty="0">
                <a:latin typeface="Calibri"/>
                <a:cs typeface="Calibri"/>
              </a:rPr>
              <a:t>cannot </a:t>
            </a:r>
            <a:r>
              <a:rPr sz="1800" spc="5" dirty="0">
                <a:latin typeface="Calibri"/>
                <a:cs typeface="Calibri"/>
              </a:rPr>
              <a:t>be </a:t>
            </a:r>
            <a:r>
              <a:rPr sz="1800" spc="-5" dirty="0">
                <a:latin typeface="Calibri"/>
                <a:cs typeface="Calibri"/>
              </a:rPr>
              <a:t>used </a:t>
            </a:r>
            <a:r>
              <a:rPr sz="1800" spc="-15" dirty="0">
                <a:latin typeface="Calibri"/>
                <a:cs typeface="Calibri"/>
              </a:rPr>
              <a:t>to </a:t>
            </a:r>
            <a:r>
              <a:rPr sz="1800" dirty="0">
                <a:latin typeface="Calibri"/>
                <a:cs typeface="Calibri"/>
              </a:rPr>
              <a:t>load a 2 </a:t>
            </a:r>
            <a:r>
              <a:rPr sz="1800" spc="-5" dirty="0">
                <a:latin typeface="Calibri"/>
                <a:cs typeface="Calibri"/>
              </a:rPr>
              <a:t>MB process in </a:t>
            </a:r>
            <a:r>
              <a:rPr sz="1800" dirty="0">
                <a:latin typeface="Calibri"/>
                <a:cs typeface="Calibri"/>
              </a:rPr>
              <a:t>the memory since </a:t>
            </a:r>
            <a:r>
              <a:rPr sz="1800" spc="-5" dirty="0">
                <a:latin typeface="Calibri"/>
                <a:cs typeface="Calibri"/>
              </a:rPr>
              <a:t>they </a:t>
            </a:r>
            <a:r>
              <a:rPr sz="1800" spc="-10" dirty="0">
                <a:latin typeface="Calibri"/>
                <a:cs typeface="Calibri"/>
              </a:rPr>
              <a:t>are </a:t>
            </a:r>
            <a:r>
              <a:rPr sz="1800" spc="-5" dirty="0">
                <a:latin typeface="Calibri"/>
                <a:cs typeface="Calibri"/>
              </a:rPr>
              <a:t>not contiguously </a:t>
            </a:r>
            <a:r>
              <a:rPr sz="1800" dirty="0">
                <a:latin typeface="Calibri"/>
                <a:cs typeface="Calibri"/>
              </a:rPr>
              <a:t> </a:t>
            </a:r>
            <a:r>
              <a:rPr sz="1800" spc="-15" dirty="0">
                <a:latin typeface="Calibri"/>
                <a:cs typeface="Calibri"/>
              </a:rPr>
              <a:t>located.</a:t>
            </a:r>
            <a:endParaRPr sz="1800">
              <a:latin typeface="Calibri"/>
              <a:cs typeface="Calibri"/>
            </a:endParaRPr>
          </a:p>
          <a:p>
            <a:pPr marL="12700" algn="just">
              <a:lnSpc>
                <a:spcPct val="100000"/>
              </a:lnSpc>
              <a:spcBef>
                <a:spcPts val="5"/>
              </a:spcBef>
            </a:pPr>
            <a:r>
              <a:rPr sz="1800" spc="-5" dirty="0">
                <a:latin typeface="Calibri"/>
                <a:cs typeface="Calibri"/>
              </a:rPr>
              <a:t>The</a:t>
            </a:r>
            <a:r>
              <a:rPr sz="1800" spc="-10" dirty="0">
                <a:latin typeface="Calibri"/>
                <a:cs typeface="Calibri"/>
              </a:rPr>
              <a:t> </a:t>
            </a:r>
            <a:r>
              <a:rPr sz="1800" dirty="0">
                <a:latin typeface="Calibri"/>
                <a:cs typeface="Calibri"/>
              </a:rPr>
              <a:t>rule</a:t>
            </a:r>
            <a:r>
              <a:rPr sz="1800" spc="15" dirty="0">
                <a:latin typeface="Calibri"/>
                <a:cs typeface="Calibri"/>
              </a:rPr>
              <a:t> </a:t>
            </a:r>
            <a:r>
              <a:rPr sz="1800" spc="-15" dirty="0">
                <a:latin typeface="Calibri"/>
                <a:cs typeface="Calibri"/>
              </a:rPr>
              <a:t>says</a:t>
            </a:r>
            <a:r>
              <a:rPr sz="1800" spc="-10" dirty="0">
                <a:latin typeface="Calibri"/>
                <a:cs typeface="Calibri"/>
              </a:rPr>
              <a:t> </a:t>
            </a:r>
            <a:r>
              <a:rPr sz="1800" spc="-5" dirty="0">
                <a:latin typeface="Calibri"/>
                <a:cs typeface="Calibri"/>
              </a:rPr>
              <a:t>that</a:t>
            </a:r>
            <a:r>
              <a:rPr sz="1800" dirty="0">
                <a:latin typeface="Calibri"/>
                <a:cs typeface="Calibri"/>
              </a:rPr>
              <a:t> the</a:t>
            </a:r>
            <a:r>
              <a:rPr sz="1800" spc="15" dirty="0">
                <a:latin typeface="Calibri"/>
                <a:cs typeface="Calibri"/>
              </a:rPr>
              <a:t> </a:t>
            </a:r>
            <a:r>
              <a:rPr sz="1800" spc="-10" dirty="0">
                <a:latin typeface="Calibri"/>
                <a:cs typeface="Calibri"/>
              </a:rPr>
              <a:t>process</a:t>
            </a:r>
            <a:r>
              <a:rPr sz="1800" dirty="0">
                <a:latin typeface="Calibri"/>
                <a:cs typeface="Calibri"/>
              </a:rPr>
              <a:t> </a:t>
            </a:r>
            <a:r>
              <a:rPr sz="1800" spc="-5" dirty="0">
                <a:latin typeface="Calibri"/>
                <a:cs typeface="Calibri"/>
              </a:rPr>
              <a:t>must</a:t>
            </a:r>
            <a:r>
              <a:rPr sz="1800" spc="5" dirty="0">
                <a:latin typeface="Calibri"/>
                <a:cs typeface="Calibri"/>
              </a:rPr>
              <a:t> be</a:t>
            </a:r>
            <a:r>
              <a:rPr sz="1800" spc="-10" dirty="0">
                <a:latin typeface="Calibri"/>
                <a:cs typeface="Calibri"/>
              </a:rPr>
              <a:t> </a:t>
            </a:r>
            <a:r>
              <a:rPr sz="1800" spc="-5" dirty="0">
                <a:latin typeface="Calibri"/>
                <a:cs typeface="Calibri"/>
              </a:rPr>
              <a:t>contiguously</a:t>
            </a:r>
            <a:r>
              <a:rPr sz="1800" spc="30" dirty="0">
                <a:latin typeface="Calibri"/>
                <a:cs typeface="Calibri"/>
              </a:rPr>
              <a:t> </a:t>
            </a:r>
            <a:r>
              <a:rPr sz="1800" spc="-10" dirty="0">
                <a:latin typeface="Calibri"/>
                <a:cs typeface="Calibri"/>
              </a:rPr>
              <a:t>present</a:t>
            </a:r>
            <a:r>
              <a:rPr sz="1800" spc="1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main</a:t>
            </a:r>
            <a:r>
              <a:rPr sz="1800" spc="-10" dirty="0">
                <a:latin typeface="Calibri"/>
                <a:cs typeface="Calibri"/>
              </a:rPr>
              <a:t> </a:t>
            </a:r>
            <a:r>
              <a:rPr sz="1800" dirty="0">
                <a:latin typeface="Calibri"/>
                <a:cs typeface="Calibri"/>
              </a:rPr>
              <a:t>memory</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get</a:t>
            </a:r>
            <a:endParaRPr sz="1800">
              <a:latin typeface="Calibri"/>
              <a:cs typeface="Calibri"/>
            </a:endParaRPr>
          </a:p>
          <a:p>
            <a:pPr marL="12700" algn="just">
              <a:lnSpc>
                <a:spcPct val="100000"/>
              </a:lnSpc>
            </a:pPr>
            <a:r>
              <a:rPr sz="1800" spc="-20" dirty="0">
                <a:latin typeface="Calibri"/>
                <a:cs typeface="Calibri"/>
              </a:rPr>
              <a:t>executed.</a:t>
            </a:r>
            <a:r>
              <a:rPr sz="1800" spc="70" dirty="0">
                <a:latin typeface="Calibri"/>
                <a:cs typeface="Calibri"/>
              </a:rPr>
              <a:t> </a:t>
            </a:r>
            <a:r>
              <a:rPr sz="1800" spc="-35" dirty="0">
                <a:latin typeface="Calibri"/>
                <a:cs typeface="Calibri"/>
              </a:rPr>
              <a:t>We</a:t>
            </a:r>
            <a:r>
              <a:rPr sz="1800" spc="-5" dirty="0">
                <a:latin typeface="Calibri"/>
                <a:cs typeface="Calibri"/>
              </a:rPr>
              <a:t> </a:t>
            </a:r>
            <a:r>
              <a:rPr sz="1800" spc="-10" dirty="0">
                <a:latin typeface="Calibri"/>
                <a:cs typeface="Calibri"/>
              </a:rPr>
              <a:t>need</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change</a:t>
            </a:r>
            <a:r>
              <a:rPr sz="1800" spc="45" dirty="0">
                <a:latin typeface="Calibri"/>
                <a:cs typeface="Calibri"/>
              </a:rPr>
              <a:t> </a:t>
            </a:r>
            <a:r>
              <a:rPr sz="1800" spc="-10" dirty="0">
                <a:latin typeface="Calibri"/>
                <a:cs typeface="Calibri"/>
              </a:rPr>
              <a:t>this</a:t>
            </a:r>
            <a:r>
              <a:rPr sz="1800" spc="20" dirty="0">
                <a:latin typeface="Calibri"/>
                <a:cs typeface="Calibri"/>
              </a:rPr>
              <a:t> </a:t>
            </a:r>
            <a:r>
              <a:rPr sz="1800" spc="-10" dirty="0">
                <a:latin typeface="Calibri"/>
                <a:cs typeface="Calibri"/>
              </a:rPr>
              <a:t>rule</a:t>
            </a:r>
            <a:r>
              <a:rPr sz="1800" spc="35"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avoid</a:t>
            </a:r>
            <a:r>
              <a:rPr sz="1800" spc="-5" dirty="0">
                <a:latin typeface="Calibri"/>
                <a:cs typeface="Calibri"/>
              </a:rPr>
              <a:t> </a:t>
            </a:r>
            <a:r>
              <a:rPr sz="1800" spc="-15" dirty="0">
                <a:latin typeface="Calibri"/>
                <a:cs typeface="Calibri"/>
              </a:rPr>
              <a:t>external</a:t>
            </a:r>
            <a:r>
              <a:rPr sz="1800" spc="65" dirty="0">
                <a:latin typeface="Calibri"/>
                <a:cs typeface="Calibri"/>
              </a:rPr>
              <a:t> </a:t>
            </a:r>
            <a:r>
              <a:rPr sz="1800" spc="-15" dirty="0">
                <a:latin typeface="Calibri"/>
                <a:cs typeface="Calibri"/>
              </a:rPr>
              <a:t>fragmentation.</a:t>
            </a:r>
            <a:endParaRPr sz="1800">
              <a:latin typeface="Calibri"/>
              <a:cs typeface="Calibri"/>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9942" y="405384"/>
            <a:ext cx="6992087" cy="5087112"/>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422909"/>
            <a:ext cx="8124190" cy="5603240"/>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Complex</a:t>
            </a:r>
            <a:r>
              <a:rPr sz="1800" spc="5" dirty="0">
                <a:solidFill>
                  <a:srgbClr val="00AF50"/>
                </a:solidFill>
                <a:latin typeface="Calibri"/>
                <a:cs typeface="Calibri"/>
              </a:rPr>
              <a:t> </a:t>
            </a:r>
            <a:r>
              <a:rPr sz="1800" spc="-5" dirty="0">
                <a:solidFill>
                  <a:srgbClr val="00AF50"/>
                </a:solidFill>
                <a:latin typeface="Calibri"/>
                <a:cs typeface="Calibri"/>
              </a:rPr>
              <a:t>Memory</a:t>
            </a:r>
            <a:r>
              <a:rPr sz="1800" spc="20" dirty="0">
                <a:solidFill>
                  <a:srgbClr val="00AF50"/>
                </a:solidFill>
                <a:latin typeface="Calibri"/>
                <a:cs typeface="Calibri"/>
              </a:rPr>
              <a:t> </a:t>
            </a:r>
            <a:r>
              <a:rPr sz="1800" spc="-10" dirty="0">
                <a:solidFill>
                  <a:srgbClr val="00AF50"/>
                </a:solidFill>
                <a:latin typeface="Calibri"/>
                <a:cs typeface="Calibri"/>
              </a:rPr>
              <a:t>Allocation</a:t>
            </a:r>
            <a:endParaRPr sz="1800">
              <a:latin typeface="Calibri"/>
              <a:cs typeface="Calibri"/>
            </a:endParaRPr>
          </a:p>
          <a:p>
            <a:pPr>
              <a:lnSpc>
                <a:spcPct val="100000"/>
              </a:lnSpc>
              <a:spcBef>
                <a:spcPts val="20"/>
              </a:spcBef>
            </a:pPr>
            <a:endParaRPr sz="1750">
              <a:latin typeface="Calibri"/>
              <a:cs typeface="Calibri"/>
            </a:endParaRPr>
          </a:p>
          <a:p>
            <a:pPr marL="12700" marR="214629" algn="just">
              <a:lnSpc>
                <a:spcPct val="100000"/>
              </a:lnSpc>
            </a:pPr>
            <a:r>
              <a:rPr sz="1800" dirty="0">
                <a:latin typeface="Calibri"/>
                <a:cs typeface="Calibri"/>
              </a:rPr>
              <a:t>In </a:t>
            </a:r>
            <a:r>
              <a:rPr sz="1800" spc="-10" dirty="0">
                <a:latin typeface="Calibri"/>
                <a:cs typeface="Calibri"/>
              </a:rPr>
              <a:t>Fixed </a:t>
            </a:r>
            <a:r>
              <a:rPr sz="1800" spc="-5" dirty="0">
                <a:latin typeface="Calibri"/>
                <a:cs typeface="Calibri"/>
              </a:rPr>
              <a:t>partitioning, </a:t>
            </a:r>
            <a:r>
              <a:rPr sz="1800" dirty="0">
                <a:latin typeface="Calibri"/>
                <a:cs typeface="Calibri"/>
              </a:rPr>
              <a:t>the </a:t>
            </a:r>
            <a:r>
              <a:rPr sz="1800" spc="-10" dirty="0">
                <a:latin typeface="Calibri"/>
                <a:cs typeface="Calibri"/>
              </a:rPr>
              <a:t>list </a:t>
            </a:r>
            <a:r>
              <a:rPr sz="1800" dirty="0">
                <a:latin typeface="Calibri"/>
                <a:cs typeface="Calibri"/>
              </a:rPr>
              <a:t>of </a:t>
            </a:r>
            <a:r>
              <a:rPr sz="1800" spc="-5" dirty="0">
                <a:latin typeface="Calibri"/>
                <a:cs typeface="Calibri"/>
              </a:rPr>
              <a:t>partitions is made once </a:t>
            </a:r>
            <a:r>
              <a:rPr sz="1800" spc="10" dirty="0">
                <a:latin typeface="Calibri"/>
                <a:cs typeface="Calibri"/>
              </a:rPr>
              <a:t>and </a:t>
            </a:r>
            <a:r>
              <a:rPr sz="1800" spc="-5" dirty="0">
                <a:latin typeface="Calibri"/>
                <a:cs typeface="Calibri"/>
              </a:rPr>
              <a:t>will </a:t>
            </a:r>
            <a:r>
              <a:rPr sz="1800" spc="-10" dirty="0">
                <a:latin typeface="Calibri"/>
                <a:cs typeface="Calibri"/>
              </a:rPr>
              <a:t>never </a:t>
            </a:r>
            <a:r>
              <a:rPr sz="1800" dirty="0">
                <a:latin typeface="Calibri"/>
                <a:cs typeface="Calibri"/>
              </a:rPr>
              <a:t>change </a:t>
            </a:r>
            <a:r>
              <a:rPr sz="1800" spc="-5" dirty="0">
                <a:latin typeface="Calibri"/>
                <a:cs typeface="Calibri"/>
              </a:rPr>
              <a:t>but </a:t>
            </a:r>
            <a:r>
              <a:rPr sz="1800" spc="15" dirty="0">
                <a:latin typeface="Calibri"/>
                <a:cs typeface="Calibri"/>
              </a:rPr>
              <a:t>in </a:t>
            </a:r>
            <a:r>
              <a:rPr sz="1800" spc="20" dirty="0">
                <a:latin typeface="Calibri"/>
                <a:cs typeface="Calibri"/>
              </a:rPr>
              <a:t> </a:t>
            </a:r>
            <a:r>
              <a:rPr sz="1800" spc="-5" dirty="0">
                <a:latin typeface="Calibri"/>
                <a:cs typeface="Calibri"/>
              </a:rPr>
              <a:t>dynamic</a:t>
            </a:r>
            <a:r>
              <a:rPr sz="1800" dirty="0">
                <a:latin typeface="Calibri"/>
                <a:cs typeface="Calibri"/>
              </a:rPr>
              <a:t> </a:t>
            </a:r>
            <a:r>
              <a:rPr sz="1800" spc="-5" dirty="0">
                <a:latin typeface="Calibri"/>
                <a:cs typeface="Calibri"/>
              </a:rPr>
              <a:t>partitioning,</a:t>
            </a:r>
            <a:r>
              <a:rPr sz="1800" dirty="0">
                <a:latin typeface="Calibri"/>
                <a:cs typeface="Calibri"/>
              </a:rPr>
              <a:t> the</a:t>
            </a:r>
            <a:r>
              <a:rPr sz="1800" spc="5" dirty="0">
                <a:latin typeface="Calibri"/>
                <a:cs typeface="Calibri"/>
              </a:rPr>
              <a:t> </a:t>
            </a:r>
            <a:r>
              <a:rPr sz="1800" spc="-5" dirty="0">
                <a:latin typeface="Calibri"/>
                <a:cs typeface="Calibri"/>
              </a:rPr>
              <a:t>allocation</a:t>
            </a:r>
            <a:r>
              <a:rPr sz="1800" dirty="0">
                <a:latin typeface="Calibri"/>
                <a:cs typeface="Calibri"/>
              </a:rPr>
              <a:t> and</a:t>
            </a:r>
            <a:r>
              <a:rPr sz="1800" spc="5" dirty="0">
                <a:latin typeface="Calibri"/>
                <a:cs typeface="Calibri"/>
              </a:rPr>
              <a:t> </a:t>
            </a:r>
            <a:r>
              <a:rPr sz="1800" spc="-5" dirty="0">
                <a:latin typeface="Calibri"/>
                <a:cs typeface="Calibri"/>
              </a:rPr>
              <a:t>deallocation</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very</a:t>
            </a:r>
            <a:r>
              <a:rPr sz="1800" dirty="0">
                <a:latin typeface="Calibri"/>
                <a:cs typeface="Calibri"/>
              </a:rPr>
              <a:t> </a:t>
            </a:r>
            <a:r>
              <a:rPr sz="1800" spc="-10" dirty="0">
                <a:latin typeface="Calibri"/>
                <a:cs typeface="Calibri"/>
              </a:rPr>
              <a:t>complex</a:t>
            </a:r>
            <a:r>
              <a:rPr sz="1800" spc="-5" dirty="0">
                <a:latin typeface="Calibri"/>
                <a:cs typeface="Calibri"/>
              </a:rPr>
              <a:t> </a:t>
            </a:r>
            <a:r>
              <a:rPr sz="1800" dirty="0">
                <a:latin typeface="Calibri"/>
                <a:cs typeface="Calibri"/>
              </a:rPr>
              <a:t>since</a:t>
            </a:r>
            <a:r>
              <a:rPr sz="1800" spc="5"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partition </a:t>
            </a:r>
            <a:r>
              <a:rPr sz="1800" spc="-10" dirty="0">
                <a:latin typeface="Calibri"/>
                <a:cs typeface="Calibri"/>
              </a:rPr>
              <a:t>size </a:t>
            </a:r>
            <a:r>
              <a:rPr sz="1800" spc="-5" dirty="0">
                <a:latin typeface="Calibri"/>
                <a:cs typeface="Calibri"/>
              </a:rPr>
              <a:t>will</a:t>
            </a:r>
            <a:r>
              <a:rPr sz="1800" dirty="0">
                <a:latin typeface="Calibri"/>
                <a:cs typeface="Calibri"/>
              </a:rPr>
              <a:t> </a:t>
            </a:r>
            <a:r>
              <a:rPr sz="1800" spc="5" dirty="0">
                <a:latin typeface="Calibri"/>
                <a:cs typeface="Calibri"/>
              </a:rPr>
              <a:t>be </a:t>
            </a:r>
            <a:r>
              <a:rPr sz="1800" spc="-5" dirty="0">
                <a:latin typeface="Calibri"/>
                <a:cs typeface="Calibri"/>
              </a:rPr>
              <a:t>varied every</a:t>
            </a:r>
            <a:r>
              <a:rPr sz="1800" spc="395" dirty="0">
                <a:latin typeface="Calibri"/>
                <a:cs typeface="Calibri"/>
              </a:rPr>
              <a:t> </a:t>
            </a:r>
            <a:r>
              <a:rPr sz="1800" spc="-5" dirty="0">
                <a:latin typeface="Calibri"/>
                <a:cs typeface="Calibri"/>
              </a:rPr>
              <a:t>time </a:t>
            </a:r>
            <a:r>
              <a:rPr sz="1800" dirty="0">
                <a:latin typeface="Calibri"/>
                <a:cs typeface="Calibri"/>
              </a:rPr>
              <a:t>when </a:t>
            </a:r>
            <a:r>
              <a:rPr sz="1800" spc="-5" dirty="0">
                <a:latin typeface="Calibri"/>
                <a:cs typeface="Calibri"/>
              </a:rPr>
              <a:t>it is </a:t>
            </a:r>
            <a:r>
              <a:rPr sz="1800" dirty="0">
                <a:latin typeface="Calibri"/>
                <a:cs typeface="Calibri"/>
              </a:rPr>
              <a:t>assigned </a:t>
            </a:r>
            <a:r>
              <a:rPr sz="1800" spc="-15" dirty="0">
                <a:latin typeface="Calibri"/>
                <a:cs typeface="Calibri"/>
              </a:rPr>
              <a:t>to</a:t>
            </a:r>
            <a:r>
              <a:rPr sz="1800" spc="375" dirty="0">
                <a:latin typeface="Calibri"/>
                <a:cs typeface="Calibri"/>
              </a:rPr>
              <a:t> </a:t>
            </a:r>
            <a:r>
              <a:rPr sz="1800" dirty="0">
                <a:latin typeface="Calibri"/>
                <a:cs typeface="Calibri"/>
              </a:rPr>
              <a:t>a </a:t>
            </a:r>
            <a:r>
              <a:rPr sz="1800" spc="-5" dirty="0">
                <a:latin typeface="Calibri"/>
                <a:cs typeface="Calibri"/>
              </a:rPr>
              <a:t>new </a:t>
            </a:r>
            <a:r>
              <a:rPr sz="1800" spc="-10" dirty="0">
                <a:latin typeface="Calibri"/>
                <a:cs typeface="Calibri"/>
              </a:rPr>
              <a:t>process. </a:t>
            </a:r>
            <a:r>
              <a:rPr sz="1800" dirty="0">
                <a:latin typeface="Calibri"/>
                <a:cs typeface="Calibri"/>
              </a:rPr>
              <a:t>OS </a:t>
            </a:r>
            <a:r>
              <a:rPr sz="1800" spc="-5" dirty="0">
                <a:latin typeface="Calibri"/>
                <a:cs typeface="Calibri"/>
              </a:rPr>
              <a:t>has </a:t>
            </a:r>
            <a:r>
              <a:rPr sz="1800" dirty="0">
                <a:latin typeface="Calibri"/>
                <a:cs typeface="Calibri"/>
              </a:rPr>
              <a:t> </a:t>
            </a:r>
            <a:r>
              <a:rPr sz="1800" spc="-15" dirty="0">
                <a:latin typeface="Calibri"/>
                <a:cs typeface="Calibri"/>
              </a:rPr>
              <a:t>to</a:t>
            </a:r>
            <a:r>
              <a:rPr sz="1800" spc="5" dirty="0">
                <a:latin typeface="Calibri"/>
                <a:cs typeface="Calibri"/>
              </a:rPr>
              <a:t> </a:t>
            </a:r>
            <a:r>
              <a:rPr sz="1800" spc="-20" dirty="0">
                <a:latin typeface="Calibri"/>
                <a:cs typeface="Calibri"/>
              </a:rPr>
              <a:t>keep</a:t>
            </a:r>
            <a:r>
              <a:rPr sz="1800" spc="15" dirty="0">
                <a:latin typeface="Calibri"/>
                <a:cs typeface="Calibri"/>
              </a:rPr>
              <a:t> </a:t>
            </a:r>
            <a:r>
              <a:rPr sz="1800" spc="-15" dirty="0">
                <a:latin typeface="Calibri"/>
                <a:cs typeface="Calibri"/>
              </a:rPr>
              <a:t>track</a:t>
            </a:r>
            <a:r>
              <a:rPr sz="1800" spc="25" dirty="0">
                <a:latin typeface="Calibri"/>
                <a:cs typeface="Calibri"/>
              </a:rPr>
              <a:t> </a:t>
            </a:r>
            <a:r>
              <a:rPr sz="1800" spc="5" dirty="0">
                <a:latin typeface="Calibri"/>
                <a:cs typeface="Calibri"/>
              </a:rPr>
              <a:t>of</a:t>
            </a:r>
            <a:r>
              <a:rPr sz="1800" spc="-20" dirty="0">
                <a:latin typeface="Calibri"/>
                <a:cs typeface="Calibri"/>
              </a:rPr>
              <a:t> </a:t>
            </a:r>
            <a:r>
              <a:rPr sz="1800" dirty="0">
                <a:latin typeface="Calibri"/>
                <a:cs typeface="Calibri"/>
              </a:rPr>
              <a:t>all</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partitions.</a:t>
            </a:r>
            <a:endParaRPr sz="1800">
              <a:latin typeface="Calibri"/>
              <a:cs typeface="Calibri"/>
            </a:endParaRPr>
          </a:p>
          <a:p>
            <a:pPr marL="12700" marR="217804" algn="just">
              <a:lnSpc>
                <a:spcPct val="100000"/>
              </a:lnSpc>
              <a:spcBef>
                <a:spcPts val="5"/>
              </a:spcBef>
            </a:pPr>
            <a:r>
              <a:rPr sz="1800" spc="-10" dirty="0">
                <a:latin typeface="Calibri"/>
                <a:cs typeface="Calibri"/>
              </a:rPr>
              <a:t>Due </a:t>
            </a:r>
            <a:r>
              <a:rPr sz="1800" spc="-15" dirty="0">
                <a:latin typeface="Calibri"/>
                <a:cs typeface="Calibri"/>
              </a:rPr>
              <a:t>to </a:t>
            </a:r>
            <a:r>
              <a:rPr sz="1800" dirty="0">
                <a:latin typeface="Calibri"/>
                <a:cs typeface="Calibri"/>
              </a:rPr>
              <a:t>the </a:t>
            </a:r>
            <a:r>
              <a:rPr sz="1800" spc="-10" dirty="0">
                <a:latin typeface="Calibri"/>
                <a:cs typeface="Calibri"/>
              </a:rPr>
              <a:t>fact that </a:t>
            </a:r>
            <a:r>
              <a:rPr sz="1800" spc="5" dirty="0">
                <a:latin typeface="Calibri"/>
                <a:cs typeface="Calibri"/>
              </a:rPr>
              <a:t>the </a:t>
            </a:r>
            <a:r>
              <a:rPr sz="1800" spc="-5" dirty="0">
                <a:latin typeface="Calibri"/>
                <a:cs typeface="Calibri"/>
              </a:rPr>
              <a:t>allocation </a:t>
            </a:r>
            <a:r>
              <a:rPr sz="1800" dirty="0">
                <a:latin typeface="Calibri"/>
                <a:cs typeface="Calibri"/>
              </a:rPr>
              <a:t>and </a:t>
            </a:r>
            <a:r>
              <a:rPr sz="1800" spc="-5" dirty="0">
                <a:latin typeface="Calibri"/>
                <a:cs typeface="Calibri"/>
              </a:rPr>
              <a:t>deallocation </a:t>
            </a:r>
            <a:r>
              <a:rPr sz="1800" dirty="0">
                <a:latin typeface="Calibri"/>
                <a:cs typeface="Calibri"/>
              </a:rPr>
              <a:t>are done </a:t>
            </a:r>
            <a:r>
              <a:rPr sz="1800" spc="-10" dirty="0">
                <a:latin typeface="Calibri"/>
                <a:cs typeface="Calibri"/>
              </a:rPr>
              <a:t>very </a:t>
            </a:r>
            <a:r>
              <a:rPr sz="1800" spc="-5" dirty="0">
                <a:latin typeface="Calibri"/>
                <a:cs typeface="Calibri"/>
              </a:rPr>
              <a:t>frequently </a:t>
            </a:r>
            <a:r>
              <a:rPr sz="1800" spc="15" dirty="0">
                <a:latin typeface="Calibri"/>
                <a:cs typeface="Calibri"/>
              </a:rPr>
              <a:t>in </a:t>
            </a:r>
            <a:r>
              <a:rPr sz="1800" spc="20" dirty="0">
                <a:latin typeface="Calibri"/>
                <a:cs typeface="Calibri"/>
              </a:rPr>
              <a:t> </a:t>
            </a:r>
            <a:r>
              <a:rPr sz="1800" spc="-5" dirty="0">
                <a:latin typeface="Calibri"/>
                <a:cs typeface="Calibri"/>
              </a:rPr>
              <a:t>dynamic </a:t>
            </a:r>
            <a:r>
              <a:rPr sz="1800" dirty="0">
                <a:latin typeface="Calibri"/>
                <a:cs typeface="Calibri"/>
              </a:rPr>
              <a:t>memory </a:t>
            </a:r>
            <a:r>
              <a:rPr sz="1800" spc="-10" dirty="0">
                <a:latin typeface="Calibri"/>
                <a:cs typeface="Calibri"/>
              </a:rPr>
              <a:t>allocation </a:t>
            </a:r>
            <a:r>
              <a:rPr sz="1800" dirty="0">
                <a:latin typeface="Calibri"/>
                <a:cs typeface="Calibri"/>
              </a:rPr>
              <a:t>and </a:t>
            </a:r>
            <a:r>
              <a:rPr sz="1800" spc="-5" dirty="0">
                <a:latin typeface="Calibri"/>
                <a:cs typeface="Calibri"/>
              </a:rPr>
              <a:t>the partition </a:t>
            </a:r>
            <a:r>
              <a:rPr sz="1800" spc="-10" dirty="0">
                <a:latin typeface="Calibri"/>
                <a:cs typeface="Calibri"/>
              </a:rPr>
              <a:t>size </a:t>
            </a:r>
            <a:r>
              <a:rPr sz="1800" dirty="0">
                <a:latin typeface="Calibri"/>
                <a:cs typeface="Calibri"/>
              </a:rPr>
              <a:t>will </a:t>
            </a:r>
            <a:r>
              <a:rPr sz="1800" spc="-5" dirty="0">
                <a:latin typeface="Calibri"/>
                <a:cs typeface="Calibri"/>
              </a:rPr>
              <a:t>be changed </a:t>
            </a:r>
            <a:r>
              <a:rPr sz="1800" spc="-15" dirty="0">
                <a:latin typeface="Calibri"/>
                <a:cs typeface="Calibri"/>
              </a:rPr>
              <a:t>at </a:t>
            </a:r>
            <a:r>
              <a:rPr sz="1800" spc="-5" dirty="0">
                <a:latin typeface="Calibri"/>
                <a:cs typeface="Calibri"/>
              </a:rPr>
              <a:t>each </a:t>
            </a:r>
            <a:r>
              <a:rPr sz="1800" dirty="0">
                <a:latin typeface="Calibri"/>
                <a:cs typeface="Calibri"/>
              </a:rPr>
              <a:t>time, </a:t>
            </a:r>
            <a:r>
              <a:rPr sz="1800" spc="-5" dirty="0">
                <a:latin typeface="Calibri"/>
                <a:cs typeface="Calibri"/>
              </a:rPr>
              <a:t>it </a:t>
            </a:r>
            <a:r>
              <a:rPr sz="1800" spc="15" dirty="0">
                <a:latin typeface="Calibri"/>
                <a:cs typeface="Calibri"/>
              </a:rPr>
              <a:t>is </a:t>
            </a:r>
            <a:r>
              <a:rPr sz="1800" spc="20" dirty="0">
                <a:latin typeface="Calibri"/>
                <a:cs typeface="Calibri"/>
              </a:rPr>
              <a:t> </a:t>
            </a:r>
            <a:r>
              <a:rPr sz="1800" spc="-10" dirty="0">
                <a:latin typeface="Calibri"/>
                <a:cs typeface="Calibri"/>
              </a:rPr>
              <a:t>going</a:t>
            </a:r>
            <a:r>
              <a:rPr sz="1800" spc="4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very</a:t>
            </a:r>
            <a:r>
              <a:rPr sz="1800" spc="20" dirty="0">
                <a:latin typeface="Calibri"/>
                <a:cs typeface="Calibri"/>
              </a:rPr>
              <a:t> </a:t>
            </a:r>
            <a:r>
              <a:rPr sz="1800" spc="-10" dirty="0">
                <a:latin typeface="Calibri"/>
                <a:cs typeface="Calibri"/>
              </a:rPr>
              <a:t>difficult</a:t>
            </a:r>
            <a:r>
              <a:rPr sz="1800" spc="5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OS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manage</a:t>
            </a:r>
            <a:r>
              <a:rPr sz="1800" spc="40" dirty="0">
                <a:latin typeface="Calibri"/>
                <a:cs typeface="Calibri"/>
              </a:rPr>
              <a:t> </a:t>
            </a:r>
            <a:r>
              <a:rPr sz="1800" spc="-10" dirty="0">
                <a:latin typeface="Calibri"/>
                <a:cs typeface="Calibri"/>
              </a:rPr>
              <a:t>everything.</a:t>
            </a:r>
            <a:endParaRPr sz="1800">
              <a:latin typeface="Calibri"/>
              <a:cs typeface="Calibri"/>
            </a:endParaRPr>
          </a:p>
          <a:p>
            <a:pPr marL="84455">
              <a:lnSpc>
                <a:spcPts val="2000"/>
              </a:lnSpc>
            </a:pPr>
            <a:r>
              <a:rPr sz="1800" spc="-5" dirty="0">
                <a:solidFill>
                  <a:srgbClr val="00AF50"/>
                </a:solidFill>
                <a:latin typeface="Calibri"/>
                <a:cs typeface="Calibri"/>
              </a:rPr>
              <a:t>Compaction</a:t>
            </a:r>
            <a:endParaRPr sz="1800">
              <a:latin typeface="Calibri"/>
              <a:cs typeface="Calibri"/>
            </a:endParaRPr>
          </a:p>
          <a:p>
            <a:pPr marL="84455" algn="just">
              <a:lnSpc>
                <a:spcPct val="100000"/>
              </a:lnSpc>
            </a:pPr>
            <a:r>
              <a:rPr sz="1800" spc="-35" dirty="0">
                <a:latin typeface="Calibri"/>
                <a:cs typeface="Calibri"/>
              </a:rPr>
              <a:t>We</a:t>
            </a:r>
            <a:r>
              <a:rPr sz="1800" spc="254" dirty="0">
                <a:latin typeface="Calibri"/>
                <a:cs typeface="Calibri"/>
              </a:rPr>
              <a:t> </a:t>
            </a:r>
            <a:r>
              <a:rPr sz="1800" spc="-10" dirty="0">
                <a:latin typeface="Calibri"/>
                <a:cs typeface="Calibri"/>
              </a:rPr>
              <a:t>got</a:t>
            </a:r>
            <a:r>
              <a:rPr sz="1800" spc="260" dirty="0">
                <a:latin typeface="Calibri"/>
                <a:cs typeface="Calibri"/>
              </a:rPr>
              <a:t> </a:t>
            </a:r>
            <a:r>
              <a:rPr sz="1800" spc="-15" dirty="0">
                <a:latin typeface="Calibri"/>
                <a:cs typeface="Calibri"/>
              </a:rPr>
              <a:t>to</a:t>
            </a:r>
            <a:r>
              <a:rPr sz="1800" spc="275" dirty="0">
                <a:latin typeface="Calibri"/>
                <a:cs typeface="Calibri"/>
              </a:rPr>
              <a:t> </a:t>
            </a:r>
            <a:r>
              <a:rPr sz="1800" dirty="0">
                <a:latin typeface="Calibri"/>
                <a:cs typeface="Calibri"/>
              </a:rPr>
              <a:t>know</a:t>
            </a:r>
            <a:r>
              <a:rPr sz="1800" spc="270" dirty="0">
                <a:latin typeface="Calibri"/>
                <a:cs typeface="Calibri"/>
              </a:rPr>
              <a:t> </a:t>
            </a:r>
            <a:r>
              <a:rPr sz="1800" spc="-10" dirty="0">
                <a:latin typeface="Calibri"/>
                <a:cs typeface="Calibri"/>
              </a:rPr>
              <a:t>that</a:t>
            </a:r>
            <a:r>
              <a:rPr sz="1800" spc="265" dirty="0">
                <a:latin typeface="Calibri"/>
                <a:cs typeface="Calibri"/>
              </a:rPr>
              <a:t> </a:t>
            </a:r>
            <a:r>
              <a:rPr sz="1800" spc="-5" dirty="0">
                <a:latin typeface="Calibri"/>
                <a:cs typeface="Calibri"/>
              </a:rPr>
              <a:t>the</a:t>
            </a:r>
            <a:r>
              <a:rPr sz="1800" spc="254" dirty="0">
                <a:latin typeface="Calibri"/>
                <a:cs typeface="Calibri"/>
              </a:rPr>
              <a:t> </a:t>
            </a:r>
            <a:r>
              <a:rPr sz="1800" spc="-5" dirty="0">
                <a:latin typeface="Calibri"/>
                <a:cs typeface="Calibri"/>
              </a:rPr>
              <a:t>dynamic</a:t>
            </a:r>
            <a:r>
              <a:rPr sz="1800" spc="275" dirty="0">
                <a:latin typeface="Calibri"/>
                <a:cs typeface="Calibri"/>
              </a:rPr>
              <a:t> </a:t>
            </a:r>
            <a:r>
              <a:rPr sz="1800" spc="-5" dirty="0">
                <a:latin typeface="Calibri"/>
                <a:cs typeface="Calibri"/>
              </a:rPr>
              <a:t>partitioning</a:t>
            </a:r>
            <a:r>
              <a:rPr sz="1800" spc="270" dirty="0">
                <a:latin typeface="Calibri"/>
                <a:cs typeface="Calibri"/>
              </a:rPr>
              <a:t> </a:t>
            </a:r>
            <a:r>
              <a:rPr sz="1800" spc="-20" dirty="0">
                <a:latin typeface="Calibri"/>
                <a:cs typeface="Calibri"/>
              </a:rPr>
              <a:t>suffers</a:t>
            </a:r>
            <a:r>
              <a:rPr sz="1800" spc="254" dirty="0">
                <a:latin typeface="Calibri"/>
                <a:cs typeface="Calibri"/>
              </a:rPr>
              <a:t> </a:t>
            </a:r>
            <a:r>
              <a:rPr sz="1800" spc="-10" dirty="0">
                <a:latin typeface="Calibri"/>
                <a:cs typeface="Calibri"/>
              </a:rPr>
              <a:t>from</a:t>
            </a:r>
            <a:r>
              <a:rPr sz="1800" spc="270" dirty="0">
                <a:latin typeface="Calibri"/>
                <a:cs typeface="Calibri"/>
              </a:rPr>
              <a:t> </a:t>
            </a:r>
            <a:r>
              <a:rPr sz="1800" spc="-10" dirty="0">
                <a:latin typeface="Calibri"/>
                <a:cs typeface="Calibri"/>
              </a:rPr>
              <a:t>external</a:t>
            </a:r>
            <a:r>
              <a:rPr sz="1800" spc="260" dirty="0">
                <a:latin typeface="Calibri"/>
                <a:cs typeface="Calibri"/>
              </a:rPr>
              <a:t> </a:t>
            </a:r>
            <a:r>
              <a:rPr sz="1800" spc="-10" dirty="0">
                <a:latin typeface="Calibri"/>
                <a:cs typeface="Calibri"/>
              </a:rPr>
              <a:t>fragmentation.</a:t>
            </a:r>
            <a:endParaRPr sz="1800">
              <a:latin typeface="Calibri"/>
              <a:cs typeface="Calibri"/>
            </a:endParaRPr>
          </a:p>
          <a:p>
            <a:pPr marL="84455" algn="just">
              <a:lnSpc>
                <a:spcPct val="100000"/>
              </a:lnSpc>
              <a:spcBef>
                <a:spcPts val="5"/>
              </a:spcBef>
            </a:pPr>
            <a:r>
              <a:rPr sz="1800" spc="-25" dirty="0">
                <a:latin typeface="Calibri"/>
                <a:cs typeface="Calibri"/>
              </a:rPr>
              <a:t>However,</a:t>
            </a:r>
            <a:r>
              <a:rPr sz="1800" spc="-20" dirty="0">
                <a:latin typeface="Calibri"/>
                <a:cs typeface="Calibri"/>
              </a:rPr>
              <a:t> </a:t>
            </a:r>
            <a:r>
              <a:rPr sz="1800" spc="-5" dirty="0">
                <a:latin typeface="Calibri"/>
                <a:cs typeface="Calibri"/>
              </a:rPr>
              <a:t>this</a:t>
            </a:r>
            <a:r>
              <a:rPr sz="1800" spc="35"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cause</a:t>
            </a:r>
            <a:r>
              <a:rPr sz="1800" spc="35" dirty="0">
                <a:latin typeface="Calibri"/>
                <a:cs typeface="Calibri"/>
              </a:rPr>
              <a:t> </a:t>
            </a:r>
            <a:r>
              <a:rPr sz="1800" spc="-5" dirty="0">
                <a:latin typeface="Calibri"/>
                <a:cs typeface="Calibri"/>
              </a:rPr>
              <a:t>some serious</a:t>
            </a:r>
            <a:r>
              <a:rPr sz="1800" spc="25" dirty="0">
                <a:latin typeface="Calibri"/>
                <a:cs typeface="Calibri"/>
              </a:rPr>
              <a:t> </a:t>
            </a:r>
            <a:r>
              <a:rPr sz="1800" spc="-10" dirty="0">
                <a:latin typeface="Calibri"/>
                <a:cs typeface="Calibri"/>
              </a:rPr>
              <a:t>problems.</a:t>
            </a:r>
            <a:endParaRPr sz="1800">
              <a:latin typeface="Calibri"/>
              <a:cs typeface="Calibri"/>
            </a:endParaRPr>
          </a:p>
          <a:p>
            <a:pPr marL="84455" algn="just">
              <a:lnSpc>
                <a:spcPct val="100000"/>
              </a:lnSpc>
            </a:pPr>
            <a:r>
              <a:rPr sz="1800" spc="-80" dirty="0">
                <a:latin typeface="Calibri"/>
                <a:cs typeface="Calibri"/>
              </a:rPr>
              <a:t>To</a:t>
            </a:r>
            <a:r>
              <a:rPr sz="1800" spc="35" dirty="0">
                <a:latin typeface="Calibri"/>
                <a:cs typeface="Calibri"/>
              </a:rPr>
              <a:t> </a:t>
            </a:r>
            <a:r>
              <a:rPr sz="1800" spc="-10" dirty="0">
                <a:latin typeface="Calibri"/>
                <a:cs typeface="Calibri"/>
              </a:rPr>
              <a:t>avoid</a:t>
            </a:r>
            <a:r>
              <a:rPr sz="1800" spc="15" dirty="0">
                <a:latin typeface="Calibri"/>
                <a:cs typeface="Calibri"/>
              </a:rPr>
              <a:t> </a:t>
            </a:r>
            <a:r>
              <a:rPr sz="1800" spc="-5" dirty="0">
                <a:latin typeface="Calibri"/>
                <a:cs typeface="Calibri"/>
              </a:rPr>
              <a:t>compaction,</a:t>
            </a:r>
            <a:r>
              <a:rPr sz="1800" spc="45" dirty="0">
                <a:latin typeface="Calibri"/>
                <a:cs typeface="Calibri"/>
              </a:rPr>
              <a:t> </a:t>
            </a:r>
            <a:r>
              <a:rPr sz="1800" dirty="0">
                <a:latin typeface="Calibri"/>
                <a:cs typeface="Calibri"/>
              </a:rPr>
              <a:t>we</a:t>
            </a:r>
            <a:r>
              <a:rPr sz="1800" spc="40" dirty="0">
                <a:latin typeface="Calibri"/>
                <a:cs typeface="Calibri"/>
              </a:rPr>
              <a:t> </a:t>
            </a:r>
            <a:r>
              <a:rPr sz="1800" dirty="0">
                <a:latin typeface="Calibri"/>
                <a:cs typeface="Calibri"/>
              </a:rPr>
              <a:t>need</a:t>
            </a:r>
            <a:r>
              <a:rPr sz="1800" spc="45" dirty="0">
                <a:latin typeface="Calibri"/>
                <a:cs typeface="Calibri"/>
              </a:rPr>
              <a:t> </a:t>
            </a:r>
            <a:r>
              <a:rPr sz="1800" spc="-15" dirty="0">
                <a:latin typeface="Calibri"/>
                <a:cs typeface="Calibri"/>
              </a:rPr>
              <a:t>to</a:t>
            </a:r>
            <a:r>
              <a:rPr sz="1800" spc="40" dirty="0">
                <a:latin typeface="Calibri"/>
                <a:cs typeface="Calibri"/>
              </a:rPr>
              <a:t> </a:t>
            </a:r>
            <a:r>
              <a:rPr sz="1800" spc="-5" dirty="0">
                <a:latin typeface="Calibri"/>
                <a:cs typeface="Calibri"/>
              </a:rPr>
              <a:t>change</a:t>
            </a:r>
            <a:r>
              <a:rPr sz="1800" spc="20" dirty="0">
                <a:latin typeface="Calibri"/>
                <a:cs typeface="Calibri"/>
              </a:rPr>
              <a:t> </a:t>
            </a:r>
            <a:r>
              <a:rPr sz="1800" spc="5" dirty="0">
                <a:latin typeface="Calibri"/>
                <a:cs typeface="Calibri"/>
              </a:rPr>
              <a:t>the</a:t>
            </a:r>
            <a:r>
              <a:rPr sz="1800" spc="25" dirty="0">
                <a:latin typeface="Calibri"/>
                <a:cs typeface="Calibri"/>
              </a:rPr>
              <a:t> </a:t>
            </a:r>
            <a:r>
              <a:rPr sz="1800" dirty="0">
                <a:latin typeface="Calibri"/>
                <a:cs typeface="Calibri"/>
              </a:rPr>
              <a:t>rule</a:t>
            </a:r>
            <a:r>
              <a:rPr sz="1800" spc="40" dirty="0">
                <a:latin typeface="Calibri"/>
                <a:cs typeface="Calibri"/>
              </a:rPr>
              <a:t> </a:t>
            </a:r>
            <a:r>
              <a:rPr sz="1800" dirty="0">
                <a:latin typeface="Calibri"/>
                <a:cs typeface="Calibri"/>
              </a:rPr>
              <a:t>which</a:t>
            </a:r>
            <a:r>
              <a:rPr sz="1800" spc="40" dirty="0">
                <a:latin typeface="Calibri"/>
                <a:cs typeface="Calibri"/>
              </a:rPr>
              <a:t> </a:t>
            </a:r>
            <a:r>
              <a:rPr sz="1800" spc="-15" dirty="0">
                <a:latin typeface="Calibri"/>
                <a:cs typeface="Calibri"/>
              </a:rPr>
              <a:t>says</a:t>
            </a:r>
            <a:r>
              <a:rPr sz="1800" spc="20" dirty="0">
                <a:latin typeface="Calibri"/>
                <a:cs typeface="Calibri"/>
              </a:rPr>
              <a:t> </a:t>
            </a:r>
            <a:r>
              <a:rPr sz="1800" spc="-5" dirty="0">
                <a:latin typeface="Calibri"/>
                <a:cs typeface="Calibri"/>
              </a:rPr>
              <a:t>that</a:t>
            </a:r>
            <a:r>
              <a:rPr sz="1800" spc="7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a:t>
            </a:r>
            <a:r>
              <a:rPr sz="1800" spc="50" dirty="0">
                <a:latin typeface="Calibri"/>
                <a:cs typeface="Calibri"/>
              </a:rPr>
              <a:t> </a:t>
            </a:r>
            <a:r>
              <a:rPr sz="1800" spc="-5" dirty="0">
                <a:latin typeface="Calibri"/>
                <a:cs typeface="Calibri"/>
              </a:rPr>
              <a:t>can't</a:t>
            </a:r>
            <a:r>
              <a:rPr sz="1800" spc="50" dirty="0">
                <a:latin typeface="Calibri"/>
                <a:cs typeface="Calibri"/>
              </a:rPr>
              <a:t> </a:t>
            </a:r>
            <a:r>
              <a:rPr sz="1800" spc="-10" dirty="0">
                <a:latin typeface="Calibri"/>
                <a:cs typeface="Calibri"/>
              </a:rPr>
              <a:t>be</a:t>
            </a:r>
            <a:endParaRPr sz="1800">
              <a:latin typeface="Calibri"/>
              <a:cs typeface="Calibri"/>
            </a:endParaRPr>
          </a:p>
          <a:p>
            <a:pPr marL="84455" algn="just">
              <a:lnSpc>
                <a:spcPct val="100000"/>
              </a:lnSpc>
            </a:pPr>
            <a:r>
              <a:rPr sz="1800" spc="-20" dirty="0">
                <a:latin typeface="Calibri"/>
                <a:cs typeface="Calibri"/>
              </a:rPr>
              <a:t>stored</a:t>
            </a:r>
            <a:r>
              <a:rPr sz="1800" spc="3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different</a:t>
            </a:r>
            <a:r>
              <a:rPr sz="1800" spc="65" dirty="0">
                <a:latin typeface="Calibri"/>
                <a:cs typeface="Calibri"/>
              </a:rPr>
              <a:t> </a:t>
            </a:r>
            <a:r>
              <a:rPr sz="1800" spc="-5" dirty="0">
                <a:latin typeface="Calibri"/>
                <a:cs typeface="Calibri"/>
              </a:rPr>
              <a:t>places</a:t>
            </a:r>
            <a:r>
              <a:rPr sz="1800" spc="1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memory.</a:t>
            </a:r>
            <a:endParaRPr sz="1800">
              <a:latin typeface="Calibri"/>
              <a:cs typeface="Calibri"/>
            </a:endParaRPr>
          </a:p>
          <a:p>
            <a:pPr marL="84455" marR="5080" algn="just">
              <a:lnSpc>
                <a:spcPct val="100000"/>
              </a:lnSpc>
            </a:pPr>
            <a:r>
              <a:rPr sz="1800" spc="-35" dirty="0">
                <a:latin typeface="Calibri"/>
                <a:cs typeface="Calibri"/>
              </a:rPr>
              <a:t>We </a:t>
            </a:r>
            <a:r>
              <a:rPr sz="1800" spc="-10" dirty="0">
                <a:latin typeface="Calibri"/>
                <a:cs typeface="Calibri"/>
              </a:rPr>
              <a:t>can </a:t>
            </a:r>
            <a:r>
              <a:rPr sz="1800" dirty="0">
                <a:latin typeface="Calibri"/>
                <a:cs typeface="Calibri"/>
              </a:rPr>
              <a:t>also </a:t>
            </a:r>
            <a:r>
              <a:rPr sz="1800" spc="-10" dirty="0">
                <a:latin typeface="Calibri"/>
                <a:cs typeface="Calibri"/>
              </a:rPr>
              <a:t>use </a:t>
            </a:r>
            <a:r>
              <a:rPr sz="1800" spc="-5" dirty="0">
                <a:latin typeface="Calibri"/>
                <a:cs typeface="Calibri"/>
              </a:rPr>
              <a:t>compaction </a:t>
            </a:r>
            <a:r>
              <a:rPr sz="1800" spc="-15" dirty="0">
                <a:latin typeface="Calibri"/>
                <a:cs typeface="Calibri"/>
              </a:rPr>
              <a:t>to </a:t>
            </a:r>
            <a:r>
              <a:rPr sz="1800" spc="-10" dirty="0">
                <a:latin typeface="Calibri"/>
                <a:cs typeface="Calibri"/>
              </a:rPr>
              <a:t>minimize </a:t>
            </a:r>
            <a:r>
              <a:rPr sz="1800" dirty="0">
                <a:latin typeface="Calibri"/>
                <a:cs typeface="Calibri"/>
              </a:rPr>
              <a:t>the </a:t>
            </a:r>
            <a:r>
              <a:rPr sz="1800" spc="-5" dirty="0">
                <a:latin typeface="Calibri"/>
                <a:cs typeface="Calibri"/>
              </a:rPr>
              <a:t>probability </a:t>
            </a:r>
            <a:r>
              <a:rPr sz="1800" spc="5" dirty="0">
                <a:latin typeface="Calibri"/>
                <a:cs typeface="Calibri"/>
              </a:rPr>
              <a:t>of </a:t>
            </a:r>
            <a:r>
              <a:rPr sz="1800" spc="-10" dirty="0">
                <a:latin typeface="Calibri"/>
                <a:cs typeface="Calibri"/>
              </a:rPr>
              <a:t>external fragmentation. </a:t>
            </a:r>
            <a:r>
              <a:rPr sz="1800" dirty="0">
                <a:latin typeface="Calibri"/>
                <a:cs typeface="Calibri"/>
              </a:rPr>
              <a:t>In </a:t>
            </a:r>
            <a:r>
              <a:rPr sz="1800" spc="5" dirty="0">
                <a:latin typeface="Calibri"/>
                <a:cs typeface="Calibri"/>
              </a:rPr>
              <a:t> </a:t>
            </a:r>
            <a:r>
              <a:rPr sz="1800" spc="-5" dirty="0">
                <a:latin typeface="Calibri"/>
                <a:cs typeface="Calibri"/>
              </a:rPr>
              <a:t>compaction, </a:t>
            </a:r>
            <a:r>
              <a:rPr sz="1800" spc="-5" dirty="0">
                <a:solidFill>
                  <a:srgbClr val="FF0000"/>
                </a:solidFill>
                <a:latin typeface="Calibri"/>
                <a:cs typeface="Calibri"/>
              </a:rPr>
              <a:t>all </a:t>
            </a:r>
            <a:r>
              <a:rPr sz="1800" dirty="0">
                <a:solidFill>
                  <a:srgbClr val="FF0000"/>
                </a:solidFill>
                <a:latin typeface="Calibri"/>
                <a:cs typeface="Calibri"/>
              </a:rPr>
              <a:t>the </a:t>
            </a:r>
            <a:r>
              <a:rPr sz="1800" spc="-10" dirty="0">
                <a:solidFill>
                  <a:srgbClr val="FF0000"/>
                </a:solidFill>
                <a:latin typeface="Calibri"/>
                <a:cs typeface="Calibri"/>
              </a:rPr>
              <a:t>free </a:t>
            </a:r>
            <a:r>
              <a:rPr sz="1800" spc="-5" dirty="0">
                <a:solidFill>
                  <a:srgbClr val="FF0000"/>
                </a:solidFill>
                <a:latin typeface="Calibri"/>
                <a:cs typeface="Calibri"/>
              </a:rPr>
              <a:t>partitions </a:t>
            </a:r>
            <a:r>
              <a:rPr sz="1800" dirty="0">
                <a:solidFill>
                  <a:srgbClr val="FF0000"/>
                </a:solidFill>
                <a:latin typeface="Calibri"/>
                <a:cs typeface="Calibri"/>
              </a:rPr>
              <a:t>are </a:t>
            </a:r>
            <a:r>
              <a:rPr sz="1800" spc="5" dirty="0">
                <a:solidFill>
                  <a:srgbClr val="FF0000"/>
                </a:solidFill>
                <a:latin typeface="Calibri"/>
                <a:cs typeface="Calibri"/>
              </a:rPr>
              <a:t>made </a:t>
            </a:r>
            <a:r>
              <a:rPr sz="1800" spc="-5" dirty="0">
                <a:solidFill>
                  <a:srgbClr val="FF0000"/>
                </a:solidFill>
                <a:latin typeface="Calibri"/>
                <a:cs typeface="Calibri"/>
              </a:rPr>
              <a:t>contiguous </a:t>
            </a:r>
            <a:r>
              <a:rPr sz="1800" spc="10" dirty="0">
                <a:solidFill>
                  <a:srgbClr val="FF0000"/>
                </a:solidFill>
                <a:latin typeface="Calibri"/>
                <a:cs typeface="Calibri"/>
              </a:rPr>
              <a:t>and </a:t>
            </a:r>
            <a:r>
              <a:rPr sz="1800" spc="-5" dirty="0">
                <a:solidFill>
                  <a:srgbClr val="FF0000"/>
                </a:solidFill>
                <a:latin typeface="Calibri"/>
                <a:cs typeface="Calibri"/>
              </a:rPr>
              <a:t>all </a:t>
            </a:r>
            <a:r>
              <a:rPr sz="1800" dirty="0">
                <a:solidFill>
                  <a:srgbClr val="FF0000"/>
                </a:solidFill>
                <a:latin typeface="Calibri"/>
                <a:cs typeface="Calibri"/>
              </a:rPr>
              <a:t>the loaded </a:t>
            </a:r>
            <a:r>
              <a:rPr sz="1800" spc="-10" dirty="0">
                <a:solidFill>
                  <a:srgbClr val="FF0000"/>
                </a:solidFill>
                <a:latin typeface="Calibri"/>
                <a:cs typeface="Calibri"/>
              </a:rPr>
              <a:t>partitions </a:t>
            </a:r>
            <a:r>
              <a:rPr sz="1800" spc="-5" dirty="0">
                <a:solidFill>
                  <a:srgbClr val="FF0000"/>
                </a:solidFill>
                <a:latin typeface="Calibri"/>
                <a:cs typeface="Calibri"/>
              </a:rPr>
              <a:t> </a:t>
            </a:r>
            <a:r>
              <a:rPr sz="1800" spc="-10" dirty="0">
                <a:solidFill>
                  <a:srgbClr val="FF0000"/>
                </a:solidFill>
                <a:latin typeface="Calibri"/>
                <a:cs typeface="Calibri"/>
              </a:rPr>
              <a:t>are</a:t>
            </a:r>
            <a:r>
              <a:rPr sz="1800" spc="15" dirty="0">
                <a:solidFill>
                  <a:srgbClr val="FF0000"/>
                </a:solidFill>
                <a:latin typeface="Calibri"/>
                <a:cs typeface="Calibri"/>
              </a:rPr>
              <a:t> </a:t>
            </a:r>
            <a:r>
              <a:rPr sz="1800" spc="-15" dirty="0">
                <a:solidFill>
                  <a:srgbClr val="FF0000"/>
                </a:solidFill>
                <a:latin typeface="Calibri"/>
                <a:cs typeface="Calibri"/>
              </a:rPr>
              <a:t>brought</a:t>
            </a:r>
            <a:r>
              <a:rPr sz="1800" spc="50" dirty="0">
                <a:solidFill>
                  <a:srgbClr val="FF0000"/>
                </a:solidFill>
                <a:latin typeface="Calibri"/>
                <a:cs typeface="Calibri"/>
              </a:rPr>
              <a:t> </a:t>
            </a:r>
            <a:r>
              <a:rPr sz="1800" spc="-35" dirty="0">
                <a:solidFill>
                  <a:srgbClr val="FF0000"/>
                </a:solidFill>
                <a:latin typeface="Calibri"/>
                <a:cs typeface="Calibri"/>
              </a:rPr>
              <a:t>together</a:t>
            </a:r>
            <a:r>
              <a:rPr sz="1800" spc="-35" dirty="0">
                <a:latin typeface="Calibri"/>
                <a:cs typeface="Calibri"/>
              </a:rPr>
              <a:t>.</a:t>
            </a:r>
            <a:endParaRPr sz="1800">
              <a:latin typeface="Calibri"/>
              <a:cs typeface="Calibri"/>
            </a:endParaRPr>
          </a:p>
          <a:p>
            <a:pPr marL="228600" marR="74295" algn="just">
              <a:lnSpc>
                <a:spcPct val="100000"/>
              </a:lnSpc>
              <a:spcBef>
                <a:spcPts val="865"/>
              </a:spcBef>
            </a:pPr>
            <a:r>
              <a:rPr sz="1800" spc="-10" dirty="0">
                <a:latin typeface="Calibri"/>
                <a:cs typeface="Calibri"/>
              </a:rPr>
              <a:t>By </a:t>
            </a:r>
            <a:r>
              <a:rPr sz="1800" dirty="0">
                <a:latin typeface="Calibri"/>
                <a:cs typeface="Calibri"/>
              </a:rPr>
              <a:t>applying this </a:t>
            </a:r>
            <a:r>
              <a:rPr sz="1800" spc="-5" dirty="0">
                <a:latin typeface="Calibri"/>
                <a:cs typeface="Calibri"/>
              </a:rPr>
              <a:t>technique, </a:t>
            </a:r>
            <a:r>
              <a:rPr sz="1800" spc="-10" dirty="0">
                <a:latin typeface="Calibri"/>
                <a:cs typeface="Calibri"/>
              </a:rPr>
              <a:t>we </a:t>
            </a:r>
            <a:r>
              <a:rPr sz="1800" dirty="0">
                <a:latin typeface="Calibri"/>
                <a:cs typeface="Calibri"/>
              </a:rPr>
              <a:t>can </a:t>
            </a:r>
            <a:r>
              <a:rPr sz="1800" spc="-15" dirty="0">
                <a:latin typeface="Calibri"/>
                <a:cs typeface="Calibri"/>
              </a:rPr>
              <a:t>store </a:t>
            </a:r>
            <a:r>
              <a:rPr sz="1800" spc="5" dirty="0">
                <a:latin typeface="Calibri"/>
                <a:cs typeface="Calibri"/>
              </a:rPr>
              <a:t>the </a:t>
            </a:r>
            <a:r>
              <a:rPr sz="1800" spc="-5" dirty="0">
                <a:latin typeface="Calibri"/>
                <a:cs typeface="Calibri"/>
              </a:rPr>
              <a:t>bigger </a:t>
            </a:r>
            <a:r>
              <a:rPr sz="1800" spc="-10" dirty="0">
                <a:latin typeface="Calibri"/>
                <a:cs typeface="Calibri"/>
              </a:rPr>
              <a:t>processes </a:t>
            </a:r>
            <a:r>
              <a:rPr sz="1800" spc="5" dirty="0">
                <a:latin typeface="Calibri"/>
                <a:cs typeface="Calibri"/>
              </a:rPr>
              <a:t>in </a:t>
            </a:r>
            <a:r>
              <a:rPr sz="1800" spc="-5" dirty="0">
                <a:latin typeface="Calibri"/>
                <a:cs typeface="Calibri"/>
              </a:rPr>
              <a:t>the </a:t>
            </a:r>
            <a:r>
              <a:rPr sz="1800" spc="-20" dirty="0">
                <a:latin typeface="Calibri"/>
                <a:cs typeface="Calibri"/>
              </a:rPr>
              <a:t>memory. </a:t>
            </a:r>
            <a:r>
              <a:rPr sz="1800" spc="5" dirty="0">
                <a:latin typeface="Calibri"/>
                <a:cs typeface="Calibri"/>
              </a:rPr>
              <a:t>The </a:t>
            </a:r>
            <a:r>
              <a:rPr sz="1800" spc="10" dirty="0">
                <a:latin typeface="Calibri"/>
                <a:cs typeface="Calibri"/>
              </a:rPr>
              <a:t> </a:t>
            </a:r>
            <a:r>
              <a:rPr sz="1800" spc="-15" dirty="0">
                <a:latin typeface="Calibri"/>
                <a:cs typeface="Calibri"/>
              </a:rPr>
              <a:t>free </a:t>
            </a:r>
            <a:r>
              <a:rPr sz="1800" spc="-5" dirty="0">
                <a:latin typeface="Calibri"/>
                <a:cs typeface="Calibri"/>
              </a:rPr>
              <a:t>partitions </a:t>
            </a:r>
            <a:r>
              <a:rPr sz="1800" spc="-10" dirty="0">
                <a:latin typeface="Calibri"/>
                <a:cs typeface="Calibri"/>
              </a:rPr>
              <a:t>are merged </a:t>
            </a:r>
            <a:r>
              <a:rPr sz="1800" spc="5" dirty="0">
                <a:latin typeface="Calibri"/>
                <a:cs typeface="Calibri"/>
              </a:rPr>
              <a:t>which </a:t>
            </a:r>
            <a:r>
              <a:rPr sz="1800" dirty="0">
                <a:latin typeface="Calibri"/>
                <a:cs typeface="Calibri"/>
              </a:rPr>
              <a:t>can </a:t>
            </a:r>
            <a:r>
              <a:rPr sz="1800" spc="-5" dirty="0">
                <a:latin typeface="Calibri"/>
                <a:cs typeface="Calibri"/>
              </a:rPr>
              <a:t>now be allocated according </a:t>
            </a:r>
            <a:r>
              <a:rPr sz="1800" spc="-15" dirty="0">
                <a:latin typeface="Calibri"/>
                <a:cs typeface="Calibri"/>
              </a:rPr>
              <a:t>to </a:t>
            </a:r>
            <a:r>
              <a:rPr sz="1800" dirty="0">
                <a:latin typeface="Calibri"/>
                <a:cs typeface="Calibri"/>
              </a:rPr>
              <a:t>the needs </a:t>
            </a:r>
            <a:r>
              <a:rPr sz="1800" spc="10" dirty="0">
                <a:latin typeface="Calibri"/>
                <a:cs typeface="Calibri"/>
              </a:rPr>
              <a:t>of </a:t>
            </a:r>
            <a:r>
              <a:rPr sz="1800" spc="15" dirty="0">
                <a:latin typeface="Calibri"/>
                <a:cs typeface="Calibri"/>
              </a:rPr>
              <a:t> </a:t>
            </a:r>
            <a:r>
              <a:rPr sz="1800" spc="-10" dirty="0">
                <a:latin typeface="Calibri"/>
                <a:cs typeface="Calibri"/>
              </a:rPr>
              <a:t>new</a:t>
            </a:r>
            <a:r>
              <a:rPr sz="1800" spc="35" dirty="0">
                <a:latin typeface="Calibri"/>
                <a:cs typeface="Calibri"/>
              </a:rPr>
              <a:t> </a:t>
            </a:r>
            <a:r>
              <a:rPr sz="1800" spc="-10" dirty="0">
                <a:latin typeface="Calibri"/>
                <a:cs typeface="Calibri"/>
              </a:rPr>
              <a:t>processes.</a:t>
            </a:r>
            <a:r>
              <a:rPr sz="1800" spc="25" dirty="0">
                <a:latin typeface="Calibri"/>
                <a:cs typeface="Calibri"/>
              </a:rPr>
              <a:t> </a:t>
            </a:r>
            <a:r>
              <a:rPr sz="1800" spc="-5" dirty="0">
                <a:latin typeface="Calibri"/>
                <a:cs typeface="Calibri"/>
              </a:rPr>
              <a:t>This</a:t>
            </a:r>
            <a:r>
              <a:rPr sz="1800" spc="-10" dirty="0">
                <a:latin typeface="Calibri"/>
                <a:cs typeface="Calibri"/>
              </a:rPr>
              <a:t> technique</a:t>
            </a:r>
            <a:r>
              <a:rPr sz="1800" spc="9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also</a:t>
            </a:r>
            <a:r>
              <a:rPr sz="1800" spc="10" dirty="0">
                <a:latin typeface="Calibri"/>
                <a:cs typeface="Calibri"/>
              </a:rPr>
              <a:t> </a:t>
            </a:r>
            <a:r>
              <a:rPr sz="1800" spc="-10" dirty="0">
                <a:latin typeface="Calibri"/>
                <a:cs typeface="Calibri"/>
              </a:rPr>
              <a:t>called</a:t>
            </a:r>
            <a:r>
              <a:rPr sz="1800" spc="20" dirty="0">
                <a:latin typeface="Calibri"/>
                <a:cs typeface="Calibri"/>
              </a:rPr>
              <a:t> </a:t>
            </a:r>
            <a:r>
              <a:rPr sz="1800" spc="-15" dirty="0">
                <a:solidFill>
                  <a:srgbClr val="FF0000"/>
                </a:solidFill>
                <a:latin typeface="Calibri"/>
                <a:cs typeface="Calibri"/>
              </a:rPr>
              <a:t>defragmentation</a:t>
            </a:r>
            <a:r>
              <a:rPr sz="1800" spc="-15" dirty="0">
                <a:latin typeface="Calibri"/>
                <a:cs typeface="Calibri"/>
              </a:rPr>
              <a:t>.</a:t>
            </a:r>
            <a:endParaRPr sz="1800">
              <a:latin typeface="Calibri"/>
              <a:cs typeface="Calibri"/>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28807" y="548640"/>
            <a:ext cx="5122583" cy="39258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53948"/>
            <a:ext cx="211772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00AF50"/>
                </a:solidFill>
              </a:rPr>
              <a:t>Attributes</a:t>
            </a:r>
            <a:r>
              <a:rPr sz="1800" spc="55" dirty="0">
                <a:solidFill>
                  <a:srgbClr val="00AF50"/>
                </a:solidFill>
              </a:rPr>
              <a:t> </a:t>
            </a:r>
            <a:r>
              <a:rPr sz="1800" spc="5" dirty="0">
                <a:solidFill>
                  <a:srgbClr val="00AF50"/>
                </a:solidFill>
              </a:rPr>
              <a:t>of</a:t>
            </a:r>
            <a:r>
              <a:rPr sz="1800" spc="-35" dirty="0">
                <a:solidFill>
                  <a:srgbClr val="00AF50"/>
                </a:solidFill>
              </a:rPr>
              <a:t> </a:t>
            </a:r>
            <a:r>
              <a:rPr sz="1800" dirty="0">
                <a:solidFill>
                  <a:srgbClr val="00AF50"/>
                </a:solidFill>
              </a:rPr>
              <a:t>a</a:t>
            </a:r>
            <a:r>
              <a:rPr sz="1800" spc="15" dirty="0">
                <a:solidFill>
                  <a:srgbClr val="00AF50"/>
                </a:solidFill>
              </a:rPr>
              <a:t> </a:t>
            </a:r>
            <a:r>
              <a:rPr sz="1800" spc="-10" dirty="0">
                <a:solidFill>
                  <a:srgbClr val="00AF50"/>
                </a:solidFill>
              </a:rPr>
              <a:t>process</a:t>
            </a:r>
            <a:endParaRPr sz="1800"/>
          </a:p>
        </p:txBody>
      </p:sp>
      <p:sp>
        <p:nvSpPr>
          <p:cNvPr id="3" name="object 3"/>
          <p:cNvSpPr txBox="1"/>
          <p:nvPr/>
        </p:nvSpPr>
        <p:spPr>
          <a:xfrm>
            <a:off x="307340" y="634364"/>
            <a:ext cx="8529955" cy="488759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The</a:t>
            </a:r>
            <a:r>
              <a:rPr sz="1400" dirty="0">
                <a:latin typeface="Calibri"/>
                <a:cs typeface="Calibri"/>
              </a:rPr>
              <a:t> </a:t>
            </a:r>
            <a:r>
              <a:rPr sz="1400" spc="-10" dirty="0">
                <a:latin typeface="Calibri"/>
                <a:cs typeface="Calibri"/>
              </a:rPr>
              <a:t>Attributes</a:t>
            </a:r>
            <a:r>
              <a:rPr sz="1400" spc="20" dirty="0">
                <a:latin typeface="Calibri"/>
                <a:cs typeface="Calibri"/>
              </a:rPr>
              <a:t> </a:t>
            </a:r>
            <a:r>
              <a:rPr sz="1400" spc="-5" dirty="0">
                <a:latin typeface="Calibri"/>
                <a:cs typeface="Calibri"/>
              </a:rPr>
              <a:t>of</a:t>
            </a:r>
            <a:r>
              <a:rPr sz="1400" spc="30"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process</a:t>
            </a:r>
            <a:r>
              <a:rPr sz="1400" spc="15" dirty="0">
                <a:latin typeface="Calibri"/>
                <a:cs typeface="Calibri"/>
              </a:rPr>
              <a:t> </a:t>
            </a:r>
            <a:r>
              <a:rPr sz="1400" spc="-15" dirty="0">
                <a:latin typeface="Calibri"/>
                <a:cs typeface="Calibri"/>
              </a:rPr>
              <a:t>are</a:t>
            </a:r>
            <a:r>
              <a:rPr sz="1400" spc="30" dirty="0">
                <a:latin typeface="Calibri"/>
                <a:cs typeface="Calibri"/>
              </a:rPr>
              <a:t> </a:t>
            </a:r>
            <a:r>
              <a:rPr sz="1400" spc="-5" dirty="0">
                <a:latin typeface="Calibri"/>
                <a:cs typeface="Calibri"/>
              </a:rPr>
              <a:t>used </a:t>
            </a:r>
            <a:r>
              <a:rPr sz="1400" dirty="0">
                <a:latin typeface="Calibri"/>
                <a:cs typeface="Calibri"/>
              </a:rPr>
              <a:t>by</a:t>
            </a:r>
            <a:r>
              <a:rPr sz="1400" spc="-5" dirty="0">
                <a:latin typeface="Calibri"/>
                <a:cs typeface="Calibri"/>
              </a:rPr>
              <a:t> </a:t>
            </a:r>
            <a:r>
              <a:rPr sz="1400" spc="-10" dirty="0">
                <a:latin typeface="Calibri"/>
                <a:cs typeface="Calibri"/>
              </a:rPr>
              <a:t>the</a:t>
            </a:r>
            <a:r>
              <a:rPr sz="1400" spc="25" dirty="0">
                <a:latin typeface="Calibri"/>
                <a:cs typeface="Calibri"/>
              </a:rPr>
              <a:t> </a:t>
            </a:r>
            <a:r>
              <a:rPr sz="1400" spc="-10" dirty="0">
                <a:latin typeface="Calibri"/>
                <a:cs typeface="Calibri"/>
              </a:rPr>
              <a:t>Operating</a:t>
            </a:r>
            <a:r>
              <a:rPr sz="1400" spc="5" dirty="0">
                <a:latin typeface="Calibri"/>
                <a:cs typeface="Calibri"/>
              </a:rPr>
              <a:t> </a:t>
            </a:r>
            <a:r>
              <a:rPr sz="1400" spc="-10" dirty="0">
                <a:latin typeface="Calibri"/>
                <a:cs typeface="Calibri"/>
              </a:rPr>
              <a:t>System</a:t>
            </a:r>
            <a:r>
              <a:rPr sz="1400" spc="20" dirty="0">
                <a:latin typeface="Calibri"/>
                <a:cs typeface="Calibri"/>
              </a:rPr>
              <a:t> </a:t>
            </a:r>
            <a:r>
              <a:rPr sz="1400" spc="-25" dirty="0">
                <a:latin typeface="Calibri"/>
                <a:cs typeface="Calibri"/>
              </a:rPr>
              <a:t>to</a:t>
            </a:r>
            <a:r>
              <a:rPr sz="1400" spc="15" dirty="0">
                <a:latin typeface="Calibri"/>
                <a:cs typeface="Calibri"/>
              </a:rPr>
              <a:t> </a:t>
            </a:r>
            <a:r>
              <a:rPr sz="1400" spc="-10" dirty="0">
                <a:latin typeface="Calibri"/>
                <a:cs typeface="Calibri"/>
              </a:rPr>
              <a:t>create</a:t>
            </a:r>
            <a:r>
              <a:rPr sz="1400" spc="35" dirty="0">
                <a:latin typeface="Calibri"/>
                <a:cs typeface="Calibri"/>
              </a:rPr>
              <a:t> </a:t>
            </a:r>
            <a:r>
              <a:rPr sz="1400" spc="-5" dirty="0">
                <a:latin typeface="Calibri"/>
                <a:cs typeface="Calibri"/>
              </a:rPr>
              <a:t>the</a:t>
            </a:r>
            <a:r>
              <a:rPr sz="1400" spc="25" dirty="0">
                <a:latin typeface="Calibri"/>
                <a:cs typeface="Calibri"/>
              </a:rPr>
              <a:t> </a:t>
            </a:r>
            <a:r>
              <a:rPr sz="1400" spc="-10" dirty="0">
                <a:solidFill>
                  <a:srgbClr val="FF0000"/>
                </a:solidFill>
                <a:latin typeface="Calibri"/>
                <a:cs typeface="Calibri"/>
              </a:rPr>
              <a:t>process</a:t>
            </a:r>
            <a:r>
              <a:rPr sz="1400" spc="15" dirty="0">
                <a:solidFill>
                  <a:srgbClr val="FF0000"/>
                </a:solidFill>
                <a:latin typeface="Calibri"/>
                <a:cs typeface="Calibri"/>
              </a:rPr>
              <a:t> </a:t>
            </a:r>
            <a:r>
              <a:rPr sz="1400" spc="-15" dirty="0">
                <a:solidFill>
                  <a:srgbClr val="FF0000"/>
                </a:solidFill>
                <a:latin typeface="Calibri"/>
                <a:cs typeface="Calibri"/>
              </a:rPr>
              <a:t>control</a:t>
            </a:r>
            <a:r>
              <a:rPr sz="1400" spc="20" dirty="0">
                <a:solidFill>
                  <a:srgbClr val="FF0000"/>
                </a:solidFill>
                <a:latin typeface="Calibri"/>
                <a:cs typeface="Calibri"/>
              </a:rPr>
              <a:t> </a:t>
            </a:r>
            <a:r>
              <a:rPr sz="1400" spc="-5" dirty="0">
                <a:solidFill>
                  <a:srgbClr val="FF0000"/>
                </a:solidFill>
                <a:latin typeface="Calibri"/>
                <a:cs typeface="Calibri"/>
              </a:rPr>
              <a:t>block</a:t>
            </a:r>
            <a:r>
              <a:rPr sz="1400" dirty="0">
                <a:solidFill>
                  <a:srgbClr val="FF0000"/>
                </a:solidFill>
                <a:latin typeface="Calibri"/>
                <a:cs typeface="Calibri"/>
              </a:rPr>
              <a:t> (PCB)</a:t>
            </a:r>
            <a:r>
              <a:rPr sz="1400" spc="5" dirty="0">
                <a:solidFill>
                  <a:srgbClr val="FF0000"/>
                </a:solidFill>
                <a:latin typeface="Calibri"/>
                <a:cs typeface="Calibri"/>
              </a:rPr>
              <a:t> </a:t>
            </a:r>
            <a:r>
              <a:rPr sz="1400" spc="-10" dirty="0">
                <a:latin typeface="Calibri"/>
                <a:cs typeface="Calibri"/>
              </a:rPr>
              <a:t>for</a:t>
            </a:r>
            <a:r>
              <a:rPr sz="1400" dirty="0">
                <a:latin typeface="Calibri"/>
                <a:cs typeface="Calibri"/>
              </a:rPr>
              <a:t> </a:t>
            </a:r>
            <a:r>
              <a:rPr sz="1400" spc="-5" dirty="0">
                <a:latin typeface="Calibri"/>
                <a:cs typeface="Calibri"/>
              </a:rPr>
              <a:t>each</a:t>
            </a:r>
            <a:r>
              <a:rPr sz="1400" spc="-10" dirty="0">
                <a:latin typeface="Calibri"/>
                <a:cs typeface="Calibri"/>
              </a:rPr>
              <a:t> </a:t>
            </a:r>
            <a:r>
              <a:rPr sz="1400" dirty="0">
                <a:latin typeface="Calibri"/>
                <a:cs typeface="Calibri"/>
              </a:rPr>
              <a:t>of</a:t>
            </a:r>
            <a:endParaRPr sz="1400">
              <a:latin typeface="Calibri"/>
              <a:cs typeface="Calibri"/>
            </a:endParaRPr>
          </a:p>
          <a:p>
            <a:pPr marL="12700">
              <a:lnSpc>
                <a:spcPct val="100000"/>
              </a:lnSpc>
            </a:pPr>
            <a:r>
              <a:rPr sz="1400" spc="-15" dirty="0">
                <a:latin typeface="Calibri"/>
                <a:cs typeface="Calibri"/>
              </a:rPr>
              <a:t>them.</a:t>
            </a:r>
            <a:r>
              <a:rPr sz="1400" spc="55" dirty="0">
                <a:latin typeface="Calibri"/>
                <a:cs typeface="Calibri"/>
              </a:rPr>
              <a:t> </a:t>
            </a:r>
            <a:r>
              <a:rPr sz="1400" spc="-15" dirty="0">
                <a:latin typeface="Calibri"/>
                <a:cs typeface="Calibri"/>
              </a:rPr>
              <a:t>This</a:t>
            </a:r>
            <a:r>
              <a:rPr sz="1400" spc="60" dirty="0">
                <a:latin typeface="Calibri"/>
                <a:cs typeface="Calibri"/>
              </a:rPr>
              <a:t> </a:t>
            </a:r>
            <a:r>
              <a:rPr sz="1400" spc="-10" dirty="0">
                <a:latin typeface="Calibri"/>
                <a:cs typeface="Calibri"/>
              </a:rPr>
              <a:t>is</a:t>
            </a:r>
            <a:r>
              <a:rPr sz="1400" spc="5" dirty="0">
                <a:latin typeface="Calibri"/>
                <a:cs typeface="Calibri"/>
              </a:rPr>
              <a:t> </a:t>
            </a:r>
            <a:r>
              <a:rPr sz="1400" spc="-5" dirty="0">
                <a:latin typeface="Calibri"/>
                <a:cs typeface="Calibri"/>
              </a:rPr>
              <a:t>also</a:t>
            </a:r>
            <a:r>
              <a:rPr sz="1400" spc="10" dirty="0">
                <a:latin typeface="Calibri"/>
                <a:cs typeface="Calibri"/>
              </a:rPr>
              <a:t> </a:t>
            </a:r>
            <a:r>
              <a:rPr sz="1400" spc="-5" dirty="0">
                <a:latin typeface="Calibri"/>
                <a:cs typeface="Calibri"/>
              </a:rPr>
              <a:t>called</a:t>
            </a:r>
            <a:r>
              <a:rPr sz="1400" spc="15" dirty="0">
                <a:latin typeface="Calibri"/>
                <a:cs typeface="Calibri"/>
              </a:rPr>
              <a:t> </a:t>
            </a:r>
            <a:r>
              <a:rPr sz="1400" spc="-20" dirty="0">
                <a:solidFill>
                  <a:srgbClr val="FF0000"/>
                </a:solidFill>
                <a:latin typeface="Calibri"/>
                <a:cs typeface="Calibri"/>
              </a:rPr>
              <a:t>context</a:t>
            </a:r>
            <a:r>
              <a:rPr sz="1400" spc="65" dirty="0">
                <a:solidFill>
                  <a:srgbClr val="FF0000"/>
                </a:solidFill>
                <a:latin typeface="Calibri"/>
                <a:cs typeface="Calibri"/>
              </a:rPr>
              <a:t> </a:t>
            </a:r>
            <a:r>
              <a:rPr sz="1400" dirty="0">
                <a:latin typeface="Calibri"/>
                <a:cs typeface="Calibri"/>
              </a:rPr>
              <a:t>of</a:t>
            </a:r>
            <a:r>
              <a:rPr sz="1400" spc="5" dirty="0">
                <a:latin typeface="Calibri"/>
                <a:cs typeface="Calibri"/>
              </a:rPr>
              <a:t> </a:t>
            </a:r>
            <a:r>
              <a:rPr sz="1400" spc="-15" dirty="0">
                <a:latin typeface="Calibri"/>
                <a:cs typeface="Calibri"/>
              </a:rPr>
              <a:t>the</a:t>
            </a:r>
            <a:r>
              <a:rPr sz="1400" spc="30" dirty="0">
                <a:latin typeface="Calibri"/>
                <a:cs typeface="Calibri"/>
              </a:rPr>
              <a:t> </a:t>
            </a:r>
            <a:r>
              <a:rPr sz="1400" spc="-10" dirty="0">
                <a:latin typeface="Calibri"/>
                <a:cs typeface="Calibri"/>
              </a:rPr>
              <a:t>process.</a:t>
            </a:r>
            <a:r>
              <a:rPr sz="1400" spc="5" dirty="0">
                <a:latin typeface="Calibri"/>
                <a:cs typeface="Calibri"/>
              </a:rPr>
              <a:t> </a:t>
            </a:r>
            <a:r>
              <a:rPr sz="1400" spc="-20" dirty="0">
                <a:latin typeface="Calibri"/>
                <a:cs typeface="Calibri"/>
              </a:rPr>
              <a:t>Attributes</a:t>
            </a:r>
            <a:r>
              <a:rPr sz="1400" spc="135" dirty="0">
                <a:latin typeface="Calibri"/>
                <a:cs typeface="Calibri"/>
              </a:rPr>
              <a:t> </a:t>
            </a:r>
            <a:r>
              <a:rPr sz="1400" spc="-10" dirty="0">
                <a:latin typeface="Calibri"/>
                <a:cs typeface="Calibri"/>
              </a:rPr>
              <a:t>which</a:t>
            </a:r>
            <a:r>
              <a:rPr sz="1400" spc="40" dirty="0">
                <a:latin typeface="Calibri"/>
                <a:cs typeface="Calibri"/>
              </a:rPr>
              <a:t> </a:t>
            </a:r>
            <a:r>
              <a:rPr sz="1400" spc="-15" dirty="0">
                <a:latin typeface="Calibri"/>
                <a:cs typeface="Calibri"/>
              </a:rPr>
              <a:t>are</a:t>
            </a:r>
            <a:r>
              <a:rPr sz="1400" spc="30" dirty="0">
                <a:latin typeface="Calibri"/>
                <a:cs typeface="Calibri"/>
              </a:rPr>
              <a:t> </a:t>
            </a:r>
            <a:r>
              <a:rPr sz="1400" spc="-20" dirty="0">
                <a:latin typeface="Calibri"/>
                <a:cs typeface="Calibri"/>
              </a:rPr>
              <a:t>stored</a:t>
            </a:r>
            <a:r>
              <a:rPr sz="1400" spc="60" dirty="0">
                <a:latin typeface="Calibri"/>
                <a:cs typeface="Calibri"/>
              </a:rPr>
              <a:t> </a:t>
            </a:r>
            <a:r>
              <a:rPr sz="1400" spc="-10" dirty="0">
                <a:latin typeface="Calibri"/>
                <a:cs typeface="Calibri"/>
              </a:rPr>
              <a:t>in</a:t>
            </a:r>
            <a:r>
              <a:rPr sz="1400" spc="15" dirty="0">
                <a:latin typeface="Calibri"/>
                <a:cs typeface="Calibri"/>
              </a:rPr>
              <a:t> </a:t>
            </a:r>
            <a:r>
              <a:rPr sz="1400" spc="-15" dirty="0">
                <a:latin typeface="Calibri"/>
                <a:cs typeface="Calibri"/>
              </a:rPr>
              <a:t>the</a:t>
            </a:r>
            <a:r>
              <a:rPr sz="1400" spc="45" dirty="0">
                <a:latin typeface="Calibri"/>
                <a:cs typeface="Calibri"/>
              </a:rPr>
              <a:t> </a:t>
            </a:r>
            <a:r>
              <a:rPr sz="1400" spc="-5" dirty="0">
                <a:latin typeface="Calibri"/>
                <a:cs typeface="Calibri"/>
              </a:rPr>
              <a:t>PCB</a:t>
            </a:r>
            <a:r>
              <a:rPr sz="1400" spc="10" dirty="0">
                <a:latin typeface="Calibri"/>
                <a:cs typeface="Calibri"/>
              </a:rPr>
              <a:t> </a:t>
            </a:r>
            <a:r>
              <a:rPr sz="1400" spc="-15" dirty="0">
                <a:latin typeface="Calibri"/>
                <a:cs typeface="Calibri"/>
              </a:rPr>
              <a:t>are</a:t>
            </a:r>
            <a:r>
              <a:rPr sz="1400" spc="20" dirty="0">
                <a:latin typeface="Calibri"/>
                <a:cs typeface="Calibri"/>
              </a:rPr>
              <a:t> </a:t>
            </a:r>
            <a:r>
              <a:rPr sz="1400" spc="-10" dirty="0">
                <a:latin typeface="Calibri"/>
                <a:cs typeface="Calibri"/>
              </a:rPr>
              <a:t>described</a:t>
            </a:r>
            <a:r>
              <a:rPr sz="1400" spc="70" dirty="0">
                <a:latin typeface="Calibri"/>
                <a:cs typeface="Calibri"/>
              </a:rPr>
              <a:t> </a:t>
            </a:r>
            <a:r>
              <a:rPr sz="1400" spc="-25" dirty="0">
                <a:latin typeface="Calibri"/>
                <a:cs typeface="Calibri"/>
              </a:rPr>
              <a:t>below.</a:t>
            </a:r>
            <a:endParaRPr sz="1400">
              <a:latin typeface="Calibri"/>
              <a:cs typeface="Calibri"/>
            </a:endParaRPr>
          </a:p>
          <a:p>
            <a:pPr marL="186690" indent="-174625">
              <a:lnSpc>
                <a:spcPct val="100000"/>
              </a:lnSpc>
              <a:spcBef>
                <a:spcPts val="5"/>
              </a:spcBef>
              <a:buAutoNum type="arabicPeriod"/>
              <a:tabLst>
                <a:tab pos="187325" algn="l"/>
              </a:tabLst>
            </a:pPr>
            <a:r>
              <a:rPr sz="1400" spc="-5" dirty="0">
                <a:solidFill>
                  <a:srgbClr val="FF0000"/>
                </a:solidFill>
                <a:latin typeface="Calibri"/>
                <a:cs typeface="Calibri"/>
              </a:rPr>
              <a:t>Process</a:t>
            </a:r>
            <a:r>
              <a:rPr sz="1400" spc="-35" dirty="0">
                <a:solidFill>
                  <a:srgbClr val="FF0000"/>
                </a:solidFill>
                <a:latin typeface="Calibri"/>
                <a:cs typeface="Calibri"/>
              </a:rPr>
              <a:t> </a:t>
            </a:r>
            <a:r>
              <a:rPr sz="1400" dirty="0">
                <a:solidFill>
                  <a:srgbClr val="FF0000"/>
                </a:solidFill>
                <a:latin typeface="Calibri"/>
                <a:cs typeface="Calibri"/>
              </a:rPr>
              <a:t>ID</a:t>
            </a:r>
            <a:endParaRPr sz="1400">
              <a:latin typeface="Calibri"/>
              <a:cs typeface="Calibri"/>
            </a:endParaRPr>
          </a:p>
          <a:p>
            <a:pPr marL="12700">
              <a:lnSpc>
                <a:spcPct val="100000"/>
              </a:lnSpc>
            </a:pPr>
            <a:r>
              <a:rPr sz="1400" dirty="0">
                <a:latin typeface="Calibri"/>
                <a:cs typeface="Calibri"/>
              </a:rPr>
              <a:t>When</a:t>
            </a:r>
            <a:r>
              <a:rPr sz="1400" spc="155" dirty="0">
                <a:latin typeface="Calibri"/>
                <a:cs typeface="Calibri"/>
              </a:rPr>
              <a:t> </a:t>
            </a:r>
            <a:r>
              <a:rPr sz="1400" spc="-5" dirty="0">
                <a:latin typeface="Calibri"/>
                <a:cs typeface="Calibri"/>
              </a:rPr>
              <a:t>a</a:t>
            </a:r>
            <a:r>
              <a:rPr sz="1400" spc="200" dirty="0">
                <a:latin typeface="Calibri"/>
                <a:cs typeface="Calibri"/>
              </a:rPr>
              <a:t> </a:t>
            </a:r>
            <a:r>
              <a:rPr sz="1400" spc="-10" dirty="0">
                <a:latin typeface="Calibri"/>
                <a:cs typeface="Calibri"/>
              </a:rPr>
              <a:t>process</a:t>
            </a:r>
            <a:r>
              <a:rPr sz="1400" spc="180" dirty="0">
                <a:latin typeface="Calibri"/>
                <a:cs typeface="Calibri"/>
              </a:rPr>
              <a:t> </a:t>
            </a:r>
            <a:r>
              <a:rPr sz="1400" spc="-10" dirty="0">
                <a:latin typeface="Calibri"/>
                <a:cs typeface="Calibri"/>
              </a:rPr>
              <a:t>is</a:t>
            </a:r>
            <a:r>
              <a:rPr sz="1400" spc="175" dirty="0">
                <a:latin typeface="Calibri"/>
                <a:cs typeface="Calibri"/>
              </a:rPr>
              <a:t> </a:t>
            </a:r>
            <a:r>
              <a:rPr sz="1400" spc="-10" dirty="0">
                <a:latin typeface="Calibri"/>
                <a:cs typeface="Calibri"/>
              </a:rPr>
              <a:t>created,</a:t>
            </a:r>
            <a:r>
              <a:rPr sz="1400" spc="160" dirty="0">
                <a:latin typeface="Calibri"/>
                <a:cs typeface="Calibri"/>
              </a:rPr>
              <a:t> </a:t>
            </a:r>
            <a:r>
              <a:rPr sz="1400" spc="-5" dirty="0">
                <a:latin typeface="Calibri"/>
                <a:cs typeface="Calibri"/>
              </a:rPr>
              <a:t>a</a:t>
            </a:r>
            <a:r>
              <a:rPr sz="1400" spc="200" dirty="0">
                <a:latin typeface="Calibri"/>
                <a:cs typeface="Calibri"/>
              </a:rPr>
              <a:t> </a:t>
            </a:r>
            <a:r>
              <a:rPr sz="1400" spc="-5" dirty="0">
                <a:latin typeface="Calibri"/>
                <a:cs typeface="Calibri"/>
              </a:rPr>
              <a:t>unique</a:t>
            </a:r>
            <a:r>
              <a:rPr sz="1400" spc="185" dirty="0">
                <a:latin typeface="Calibri"/>
                <a:cs typeface="Calibri"/>
              </a:rPr>
              <a:t> </a:t>
            </a:r>
            <a:r>
              <a:rPr sz="1400" dirty="0">
                <a:latin typeface="Calibri"/>
                <a:cs typeface="Calibri"/>
              </a:rPr>
              <a:t>id</a:t>
            </a:r>
            <a:r>
              <a:rPr sz="1400" spc="180" dirty="0">
                <a:latin typeface="Calibri"/>
                <a:cs typeface="Calibri"/>
              </a:rPr>
              <a:t> </a:t>
            </a:r>
            <a:r>
              <a:rPr sz="1400" spc="-10" dirty="0">
                <a:latin typeface="Calibri"/>
                <a:cs typeface="Calibri"/>
              </a:rPr>
              <a:t>is</a:t>
            </a:r>
            <a:r>
              <a:rPr sz="1400" spc="195" dirty="0">
                <a:latin typeface="Calibri"/>
                <a:cs typeface="Calibri"/>
              </a:rPr>
              <a:t> </a:t>
            </a:r>
            <a:r>
              <a:rPr sz="1400" spc="-5" dirty="0">
                <a:latin typeface="Calibri"/>
                <a:cs typeface="Calibri"/>
              </a:rPr>
              <a:t>assigned</a:t>
            </a:r>
            <a:r>
              <a:rPr sz="1400" spc="190" dirty="0">
                <a:latin typeface="Calibri"/>
                <a:cs typeface="Calibri"/>
              </a:rPr>
              <a:t> </a:t>
            </a:r>
            <a:r>
              <a:rPr sz="1400" spc="-25" dirty="0">
                <a:latin typeface="Calibri"/>
                <a:cs typeface="Calibri"/>
              </a:rPr>
              <a:t>to</a:t>
            </a:r>
            <a:r>
              <a:rPr sz="1400" spc="204" dirty="0">
                <a:latin typeface="Calibri"/>
                <a:cs typeface="Calibri"/>
              </a:rPr>
              <a:t> </a:t>
            </a:r>
            <a:r>
              <a:rPr sz="1400" spc="-15" dirty="0">
                <a:latin typeface="Calibri"/>
                <a:cs typeface="Calibri"/>
              </a:rPr>
              <a:t>the</a:t>
            </a:r>
            <a:r>
              <a:rPr sz="1400" spc="195" dirty="0">
                <a:latin typeface="Calibri"/>
                <a:cs typeface="Calibri"/>
              </a:rPr>
              <a:t> </a:t>
            </a:r>
            <a:r>
              <a:rPr sz="1400" spc="-5" dirty="0">
                <a:latin typeface="Calibri"/>
                <a:cs typeface="Calibri"/>
              </a:rPr>
              <a:t>process</a:t>
            </a:r>
            <a:r>
              <a:rPr sz="1400" spc="180" dirty="0">
                <a:latin typeface="Calibri"/>
                <a:cs typeface="Calibri"/>
              </a:rPr>
              <a:t> </a:t>
            </a:r>
            <a:r>
              <a:rPr sz="1400" spc="-5" dirty="0">
                <a:latin typeface="Calibri"/>
                <a:cs typeface="Calibri"/>
              </a:rPr>
              <a:t>which</a:t>
            </a:r>
            <a:r>
              <a:rPr sz="1400" spc="190" dirty="0">
                <a:latin typeface="Calibri"/>
                <a:cs typeface="Calibri"/>
              </a:rPr>
              <a:t> </a:t>
            </a:r>
            <a:r>
              <a:rPr sz="1400" spc="-10" dirty="0">
                <a:latin typeface="Calibri"/>
                <a:cs typeface="Calibri"/>
              </a:rPr>
              <a:t>is</a:t>
            </a:r>
            <a:r>
              <a:rPr sz="1400" spc="175" dirty="0">
                <a:latin typeface="Calibri"/>
                <a:cs typeface="Calibri"/>
              </a:rPr>
              <a:t> </a:t>
            </a:r>
            <a:r>
              <a:rPr sz="1400" spc="-5" dirty="0">
                <a:latin typeface="Calibri"/>
                <a:cs typeface="Calibri"/>
              </a:rPr>
              <a:t>used</a:t>
            </a:r>
            <a:r>
              <a:rPr sz="1400" spc="160" dirty="0">
                <a:latin typeface="Calibri"/>
                <a:cs typeface="Calibri"/>
              </a:rPr>
              <a:t> </a:t>
            </a:r>
            <a:r>
              <a:rPr sz="1400" spc="-10" dirty="0">
                <a:latin typeface="Calibri"/>
                <a:cs typeface="Calibri"/>
              </a:rPr>
              <a:t>for</a:t>
            </a:r>
            <a:r>
              <a:rPr sz="1400" spc="170" dirty="0">
                <a:latin typeface="Calibri"/>
                <a:cs typeface="Calibri"/>
              </a:rPr>
              <a:t> </a:t>
            </a:r>
            <a:r>
              <a:rPr sz="1400" spc="-5" dirty="0">
                <a:latin typeface="Calibri"/>
                <a:cs typeface="Calibri"/>
              </a:rPr>
              <a:t>unique</a:t>
            </a:r>
            <a:r>
              <a:rPr sz="1400" spc="204" dirty="0">
                <a:latin typeface="Calibri"/>
                <a:cs typeface="Calibri"/>
              </a:rPr>
              <a:t> </a:t>
            </a:r>
            <a:r>
              <a:rPr sz="1400" spc="-5" dirty="0">
                <a:latin typeface="Calibri"/>
                <a:cs typeface="Calibri"/>
              </a:rPr>
              <a:t>identification</a:t>
            </a:r>
            <a:r>
              <a:rPr sz="1400" spc="165" dirty="0">
                <a:latin typeface="Calibri"/>
                <a:cs typeface="Calibri"/>
              </a:rPr>
              <a:t> </a:t>
            </a:r>
            <a:r>
              <a:rPr sz="1400" spc="-5" dirty="0">
                <a:latin typeface="Calibri"/>
                <a:cs typeface="Calibri"/>
              </a:rPr>
              <a:t>of</a:t>
            </a:r>
            <a:r>
              <a:rPr sz="1400" spc="180" dirty="0">
                <a:latin typeface="Calibri"/>
                <a:cs typeface="Calibri"/>
              </a:rPr>
              <a:t> </a:t>
            </a:r>
            <a:r>
              <a:rPr sz="1400" spc="-10" dirty="0">
                <a:latin typeface="Calibri"/>
                <a:cs typeface="Calibri"/>
              </a:rPr>
              <a:t>the</a:t>
            </a:r>
            <a:endParaRPr sz="1400">
              <a:latin typeface="Calibri"/>
              <a:cs typeface="Calibri"/>
            </a:endParaRPr>
          </a:p>
          <a:p>
            <a:pPr marL="12700">
              <a:lnSpc>
                <a:spcPct val="100000"/>
              </a:lnSpc>
            </a:pPr>
            <a:r>
              <a:rPr sz="1400" spc="-10" dirty="0">
                <a:latin typeface="Calibri"/>
                <a:cs typeface="Calibri"/>
              </a:rPr>
              <a:t>process</a:t>
            </a:r>
            <a:r>
              <a:rPr sz="1400" spc="-20" dirty="0">
                <a:latin typeface="Calibri"/>
                <a:cs typeface="Calibri"/>
              </a:rPr>
              <a:t> </a:t>
            </a:r>
            <a:r>
              <a:rPr sz="1400" spc="-10" dirty="0">
                <a:latin typeface="Calibri"/>
                <a:cs typeface="Calibri"/>
              </a:rPr>
              <a:t>in</a:t>
            </a:r>
            <a:r>
              <a:rPr sz="1400" spc="5" dirty="0">
                <a:latin typeface="Calibri"/>
                <a:cs typeface="Calibri"/>
              </a:rPr>
              <a:t> </a:t>
            </a:r>
            <a:r>
              <a:rPr sz="1400" spc="-15" dirty="0">
                <a:latin typeface="Calibri"/>
                <a:cs typeface="Calibri"/>
              </a:rPr>
              <a:t>the</a:t>
            </a:r>
            <a:r>
              <a:rPr sz="1400" dirty="0">
                <a:latin typeface="Calibri"/>
                <a:cs typeface="Calibri"/>
              </a:rPr>
              <a:t> </a:t>
            </a:r>
            <a:r>
              <a:rPr sz="1400" spc="-20" dirty="0">
                <a:latin typeface="Calibri"/>
                <a:cs typeface="Calibri"/>
              </a:rPr>
              <a:t>system.</a:t>
            </a:r>
            <a:endParaRPr sz="1400">
              <a:latin typeface="Calibri"/>
              <a:cs typeface="Calibri"/>
            </a:endParaRPr>
          </a:p>
          <a:p>
            <a:pPr marL="186690" indent="-174625">
              <a:lnSpc>
                <a:spcPct val="100000"/>
              </a:lnSpc>
              <a:buAutoNum type="arabicPeriod" startAt="2"/>
              <a:tabLst>
                <a:tab pos="187325" algn="l"/>
              </a:tabLst>
            </a:pPr>
            <a:r>
              <a:rPr sz="1400" spc="-15" dirty="0">
                <a:solidFill>
                  <a:srgbClr val="FF0000"/>
                </a:solidFill>
                <a:latin typeface="Calibri"/>
                <a:cs typeface="Calibri"/>
              </a:rPr>
              <a:t>Program</a:t>
            </a:r>
            <a:r>
              <a:rPr sz="1400" spc="-50" dirty="0">
                <a:solidFill>
                  <a:srgbClr val="FF0000"/>
                </a:solidFill>
                <a:latin typeface="Calibri"/>
                <a:cs typeface="Calibri"/>
              </a:rPr>
              <a:t> </a:t>
            </a:r>
            <a:r>
              <a:rPr sz="1400" spc="-15" dirty="0">
                <a:solidFill>
                  <a:srgbClr val="FF0000"/>
                </a:solidFill>
                <a:latin typeface="Calibri"/>
                <a:cs typeface="Calibri"/>
              </a:rPr>
              <a:t>counter</a:t>
            </a:r>
            <a:endParaRPr sz="1400">
              <a:latin typeface="Calibri"/>
              <a:cs typeface="Calibri"/>
            </a:endParaRPr>
          </a:p>
          <a:p>
            <a:pPr marL="12700">
              <a:lnSpc>
                <a:spcPct val="100000"/>
              </a:lnSpc>
            </a:pPr>
            <a:r>
              <a:rPr sz="1400" spc="-5" dirty="0">
                <a:latin typeface="Calibri"/>
                <a:cs typeface="Calibri"/>
              </a:rPr>
              <a:t>A</a:t>
            </a:r>
            <a:r>
              <a:rPr sz="1400" spc="105" dirty="0">
                <a:latin typeface="Calibri"/>
                <a:cs typeface="Calibri"/>
              </a:rPr>
              <a:t> </a:t>
            </a:r>
            <a:r>
              <a:rPr sz="1400" spc="-15" dirty="0">
                <a:latin typeface="Calibri"/>
                <a:cs typeface="Calibri"/>
              </a:rPr>
              <a:t>program</a:t>
            </a:r>
            <a:r>
              <a:rPr sz="1400" spc="90" dirty="0">
                <a:latin typeface="Calibri"/>
                <a:cs typeface="Calibri"/>
              </a:rPr>
              <a:t> </a:t>
            </a:r>
            <a:r>
              <a:rPr sz="1400" spc="-10" dirty="0">
                <a:latin typeface="Calibri"/>
                <a:cs typeface="Calibri"/>
              </a:rPr>
              <a:t>counter</a:t>
            </a:r>
            <a:r>
              <a:rPr sz="1400" spc="125" dirty="0">
                <a:latin typeface="Calibri"/>
                <a:cs typeface="Calibri"/>
              </a:rPr>
              <a:t> </a:t>
            </a:r>
            <a:r>
              <a:rPr sz="1400" spc="-15" dirty="0">
                <a:latin typeface="Calibri"/>
                <a:cs typeface="Calibri"/>
              </a:rPr>
              <a:t>stores</a:t>
            </a:r>
            <a:r>
              <a:rPr sz="1400" spc="140" dirty="0">
                <a:latin typeface="Calibri"/>
                <a:cs typeface="Calibri"/>
              </a:rPr>
              <a:t> </a:t>
            </a:r>
            <a:r>
              <a:rPr sz="1400" spc="-10" dirty="0">
                <a:latin typeface="Calibri"/>
                <a:cs typeface="Calibri"/>
              </a:rPr>
              <a:t>the</a:t>
            </a:r>
            <a:r>
              <a:rPr sz="1400" spc="100" dirty="0">
                <a:latin typeface="Calibri"/>
                <a:cs typeface="Calibri"/>
              </a:rPr>
              <a:t> </a:t>
            </a:r>
            <a:r>
              <a:rPr sz="1400" spc="-5" dirty="0">
                <a:latin typeface="Calibri"/>
                <a:cs typeface="Calibri"/>
              </a:rPr>
              <a:t>address</a:t>
            </a:r>
            <a:r>
              <a:rPr sz="1400" spc="110" dirty="0">
                <a:latin typeface="Calibri"/>
                <a:cs typeface="Calibri"/>
              </a:rPr>
              <a:t> </a:t>
            </a:r>
            <a:r>
              <a:rPr sz="1400" spc="-5" dirty="0">
                <a:latin typeface="Calibri"/>
                <a:cs typeface="Calibri"/>
              </a:rPr>
              <a:t>of</a:t>
            </a:r>
            <a:r>
              <a:rPr sz="1400" spc="125" dirty="0">
                <a:latin typeface="Calibri"/>
                <a:cs typeface="Calibri"/>
              </a:rPr>
              <a:t> </a:t>
            </a:r>
            <a:r>
              <a:rPr sz="1400" spc="-10" dirty="0">
                <a:latin typeface="Calibri"/>
                <a:cs typeface="Calibri"/>
              </a:rPr>
              <a:t>the</a:t>
            </a:r>
            <a:r>
              <a:rPr sz="1400" spc="130" dirty="0">
                <a:latin typeface="Calibri"/>
                <a:cs typeface="Calibri"/>
              </a:rPr>
              <a:t> </a:t>
            </a:r>
            <a:r>
              <a:rPr sz="1400" spc="-5" dirty="0">
                <a:latin typeface="Calibri"/>
                <a:cs typeface="Calibri"/>
              </a:rPr>
              <a:t>last</a:t>
            </a:r>
            <a:r>
              <a:rPr sz="1400" spc="90" dirty="0">
                <a:latin typeface="Calibri"/>
                <a:cs typeface="Calibri"/>
              </a:rPr>
              <a:t> </a:t>
            </a:r>
            <a:r>
              <a:rPr sz="1400" spc="-5" dirty="0">
                <a:latin typeface="Calibri"/>
                <a:cs typeface="Calibri"/>
              </a:rPr>
              <a:t>instruction</a:t>
            </a:r>
            <a:r>
              <a:rPr sz="1400" spc="114" dirty="0">
                <a:latin typeface="Calibri"/>
                <a:cs typeface="Calibri"/>
              </a:rPr>
              <a:t> </a:t>
            </a:r>
            <a:r>
              <a:rPr sz="1400" dirty="0">
                <a:latin typeface="Calibri"/>
                <a:cs typeface="Calibri"/>
              </a:rPr>
              <a:t>of</a:t>
            </a:r>
            <a:r>
              <a:rPr sz="1400" spc="100" dirty="0">
                <a:latin typeface="Calibri"/>
                <a:cs typeface="Calibri"/>
              </a:rPr>
              <a:t> </a:t>
            </a:r>
            <a:r>
              <a:rPr sz="1400" spc="-10" dirty="0">
                <a:latin typeface="Calibri"/>
                <a:cs typeface="Calibri"/>
              </a:rPr>
              <a:t>the</a:t>
            </a:r>
            <a:r>
              <a:rPr sz="1400" spc="130" dirty="0">
                <a:latin typeface="Calibri"/>
                <a:cs typeface="Calibri"/>
              </a:rPr>
              <a:t> </a:t>
            </a:r>
            <a:r>
              <a:rPr sz="1400" spc="-10" dirty="0">
                <a:latin typeface="Calibri"/>
                <a:cs typeface="Calibri"/>
              </a:rPr>
              <a:t>process</a:t>
            </a:r>
            <a:r>
              <a:rPr sz="1400" spc="110" dirty="0">
                <a:latin typeface="Calibri"/>
                <a:cs typeface="Calibri"/>
              </a:rPr>
              <a:t> </a:t>
            </a:r>
            <a:r>
              <a:rPr sz="1400" spc="-5" dirty="0">
                <a:latin typeface="Calibri"/>
                <a:cs typeface="Calibri"/>
              </a:rPr>
              <a:t>on</a:t>
            </a:r>
            <a:r>
              <a:rPr sz="1400" spc="105" dirty="0">
                <a:latin typeface="Calibri"/>
                <a:cs typeface="Calibri"/>
              </a:rPr>
              <a:t> </a:t>
            </a:r>
            <a:r>
              <a:rPr sz="1400" spc="-5" dirty="0">
                <a:latin typeface="Calibri"/>
                <a:cs typeface="Calibri"/>
              </a:rPr>
              <a:t>which</a:t>
            </a:r>
            <a:r>
              <a:rPr sz="1400" spc="114" dirty="0">
                <a:latin typeface="Calibri"/>
                <a:cs typeface="Calibri"/>
              </a:rPr>
              <a:t> </a:t>
            </a:r>
            <a:r>
              <a:rPr sz="1400" spc="-5" dirty="0">
                <a:latin typeface="Calibri"/>
                <a:cs typeface="Calibri"/>
              </a:rPr>
              <a:t>the</a:t>
            </a:r>
            <a:r>
              <a:rPr sz="1400" spc="100" dirty="0">
                <a:latin typeface="Calibri"/>
                <a:cs typeface="Calibri"/>
              </a:rPr>
              <a:t> </a:t>
            </a:r>
            <a:r>
              <a:rPr sz="1400" spc="-5" dirty="0">
                <a:latin typeface="Calibri"/>
                <a:cs typeface="Calibri"/>
              </a:rPr>
              <a:t>process</a:t>
            </a:r>
            <a:r>
              <a:rPr sz="1400" spc="110" dirty="0">
                <a:latin typeface="Calibri"/>
                <a:cs typeface="Calibri"/>
              </a:rPr>
              <a:t> </a:t>
            </a:r>
            <a:r>
              <a:rPr sz="1400" spc="-20" dirty="0">
                <a:latin typeface="Calibri"/>
                <a:cs typeface="Calibri"/>
              </a:rPr>
              <a:t>was</a:t>
            </a:r>
            <a:r>
              <a:rPr sz="1400" spc="100" dirty="0">
                <a:latin typeface="Calibri"/>
                <a:cs typeface="Calibri"/>
              </a:rPr>
              <a:t> </a:t>
            </a:r>
            <a:r>
              <a:rPr sz="1400" dirty="0">
                <a:latin typeface="Calibri"/>
                <a:cs typeface="Calibri"/>
              </a:rPr>
              <a:t>suspended.</a:t>
            </a:r>
            <a:endParaRPr sz="1400">
              <a:latin typeface="Calibri"/>
              <a:cs typeface="Calibri"/>
            </a:endParaRPr>
          </a:p>
          <a:p>
            <a:pPr marL="12700">
              <a:lnSpc>
                <a:spcPct val="100000"/>
              </a:lnSpc>
            </a:pPr>
            <a:r>
              <a:rPr sz="1400" spc="-10" dirty="0">
                <a:latin typeface="Calibri"/>
                <a:cs typeface="Calibri"/>
              </a:rPr>
              <a:t>The</a:t>
            </a:r>
            <a:r>
              <a:rPr sz="1400" spc="40" dirty="0">
                <a:latin typeface="Calibri"/>
                <a:cs typeface="Calibri"/>
              </a:rPr>
              <a:t> </a:t>
            </a:r>
            <a:r>
              <a:rPr sz="1400" spc="-10" dirty="0">
                <a:latin typeface="Calibri"/>
                <a:cs typeface="Calibri"/>
              </a:rPr>
              <a:t>CPU</a:t>
            </a:r>
            <a:r>
              <a:rPr sz="1400" spc="15" dirty="0">
                <a:latin typeface="Calibri"/>
                <a:cs typeface="Calibri"/>
              </a:rPr>
              <a:t> </a:t>
            </a:r>
            <a:r>
              <a:rPr sz="1400" spc="-5" dirty="0">
                <a:latin typeface="Calibri"/>
                <a:cs typeface="Calibri"/>
              </a:rPr>
              <a:t>uses</a:t>
            </a:r>
            <a:r>
              <a:rPr sz="1400" spc="10" dirty="0">
                <a:latin typeface="Calibri"/>
                <a:cs typeface="Calibri"/>
              </a:rPr>
              <a:t> </a:t>
            </a:r>
            <a:r>
              <a:rPr sz="1400" spc="-15" dirty="0">
                <a:latin typeface="Calibri"/>
                <a:cs typeface="Calibri"/>
              </a:rPr>
              <a:t>this</a:t>
            </a:r>
            <a:r>
              <a:rPr sz="1400" spc="55" dirty="0">
                <a:latin typeface="Calibri"/>
                <a:cs typeface="Calibri"/>
              </a:rPr>
              <a:t> </a:t>
            </a:r>
            <a:r>
              <a:rPr sz="1400" spc="-15" dirty="0">
                <a:latin typeface="Calibri"/>
                <a:cs typeface="Calibri"/>
              </a:rPr>
              <a:t>address</a:t>
            </a:r>
            <a:r>
              <a:rPr sz="1400" spc="55" dirty="0">
                <a:latin typeface="Calibri"/>
                <a:cs typeface="Calibri"/>
              </a:rPr>
              <a:t> </a:t>
            </a:r>
            <a:r>
              <a:rPr sz="1400" spc="-15" dirty="0">
                <a:latin typeface="Calibri"/>
                <a:cs typeface="Calibri"/>
              </a:rPr>
              <a:t>when</a:t>
            </a:r>
            <a:r>
              <a:rPr sz="1400" spc="60" dirty="0">
                <a:latin typeface="Calibri"/>
                <a:cs typeface="Calibri"/>
              </a:rPr>
              <a:t> </a:t>
            </a:r>
            <a:r>
              <a:rPr sz="1400" spc="-15" dirty="0">
                <a:latin typeface="Calibri"/>
                <a:cs typeface="Calibri"/>
              </a:rPr>
              <a:t>the</a:t>
            </a:r>
            <a:r>
              <a:rPr sz="1400" spc="25" dirty="0">
                <a:latin typeface="Calibri"/>
                <a:cs typeface="Calibri"/>
              </a:rPr>
              <a:t> </a:t>
            </a:r>
            <a:r>
              <a:rPr sz="1400" spc="-15" dirty="0">
                <a:latin typeface="Calibri"/>
                <a:cs typeface="Calibri"/>
              </a:rPr>
              <a:t>execution</a:t>
            </a:r>
            <a:r>
              <a:rPr sz="1400" spc="75" dirty="0">
                <a:latin typeface="Calibri"/>
                <a:cs typeface="Calibri"/>
              </a:rPr>
              <a:t> </a:t>
            </a:r>
            <a:r>
              <a:rPr sz="1400" dirty="0">
                <a:latin typeface="Calibri"/>
                <a:cs typeface="Calibri"/>
              </a:rPr>
              <a:t>of</a:t>
            </a:r>
            <a:r>
              <a:rPr sz="1400" spc="-20" dirty="0">
                <a:latin typeface="Calibri"/>
                <a:cs typeface="Calibri"/>
              </a:rPr>
              <a:t> </a:t>
            </a:r>
            <a:r>
              <a:rPr sz="1400" spc="-15" dirty="0">
                <a:latin typeface="Calibri"/>
                <a:cs typeface="Calibri"/>
              </a:rPr>
              <a:t>this</a:t>
            </a:r>
            <a:r>
              <a:rPr sz="1400" spc="50" dirty="0">
                <a:latin typeface="Calibri"/>
                <a:cs typeface="Calibri"/>
              </a:rPr>
              <a:t> </a:t>
            </a:r>
            <a:r>
              <a:rPr sz="1400" spc="-10" dirty="0">
                <a:latin typeface="Calibri"/>
                <a:cs typeface="Calibri"/>
              </a:rPr>
              <a:t>process</a:t>
            </a:r>
            <a:r>
              <a:rPr sz="1400" spc="30" dirty="0">
                <a:latin typeface="Calibri"/>
                <a:cs typeface="Calibri"/>
              </a:rPr>
              <a:t> </a:t>
            </a:r>
            <a:r>
              <a:rPr sz="1400" spc="-10" dirty="0">
                <a:latin typeface="Calibri"/>
                <a:cs typeface="Calibri"/>
              </a:rPr>
              <a:t>is</a:t>
            </a:r>
            <a:r>
              <a:rPr sz="1400" spc="5" dirty="0">
                <a:latin typeface="Calibri"/>
                <a:cs typeface="Calibri"/>
              </a:rPr>
              <a:t> </a:t>
            </a:r>
            <a:r>
              <a:rPr sz="1400" spc="-15" dirty="0">
                <a:latin typeface="Calibri"/>
                <a:cs typeface="Calibri"/>
              </a:rPr>
              <a:t>resumed.</a:t>
            </a:r>
            <a:endParaRPr sz="1400">
              <a:latin typeface="Calibri"/>
              <a:cs typeface="Calibri"/>
            </a:endParaRPr>
          </a:p>
          <a:p>
            <a:pPr marL="186690" indent="-174625">
              <a:lnSpc>
                <a:spcPct val="100000"/>
              </a:lnSpc>
              <a:spcBef>
                <a:spcPts val="5"/>
              </a:spcBef>
              <a:buAutoNum type="arabicPeriod" startAt="3"/>
              <a:tabLst>
                <a:tab pos="187325" algn="l"/>
              </a:tabLst>
            </a:pPr>
            <a:r>
              <a:rPr sz="1400" spc="-5" dirty="0">
                <a:solidFill>
                  <a:srgbClr val="FF0000"/>
                </a:solidFill>
                <a:latin typeface="Calibri"/>
                <a:cs typeface="Calibri"/>
              </a:rPr>
              <a:t>Process</a:t>
            </a:r>
            <a:r>
              <a:rPr sz="1400" spc="-25" dirty="0">
                <a:solidFill>
                  <a:srgbClr val="FF0000"/>
                </a:solidFill>
                <a:latin typeface="Calibri"/>
                <a:cs typeface="Calibri"/>
              </a:rPr>
              <a:t> State</a:t>
            </a:r>
            <a:endParaRPr sz="1400">
              <a:latin typeface="Calibri"/>
              <a:cs typeface="Calibri"/>
            </a:endParaRPr>
          </a:p>
          <a:p>
            <a:pPr marL="12700">
              <a:lnSpc>
                <a:spcPct val="100000"/>
              </a:lnSpc>
            </a:pPr>
            <a:r>
              <a:rPr sz="1400" spc="-5" dirty="0">
                <a:latin typeface="Calibri"/>
                <a:cs typeface="Calibri"/>
              </a:rPr>
              <a:t>The</a:t>
            </a:r>
            <a:r>
              <a:rPr sz="1400" spc="140" dirty="0">
                <a:latin typeface="Calibri"/>
                <a:cs typeface="Calibri"/>
              </a:rPr>
              <a:t> </a:t>
            </a:r>
            <a:r>
              <a:rPr sz="1400" spc="-5" dirty="0">
                <a:latin typeface="Calibri"/>
                <a:cs typeface="Calibri"/>
              </a:rPr>
              <a:t>Process,</a:t>
            </a:r>
            <a:r>
              <a:rPr sz="1400" spc="135" dirty="0">
                <a:latin typeface="Calibri"/>
                <a:cs typeface="Calibri"/>
              </a:rPr>
              <a:t> </a:t>
            </a:r>
            <a:r>
              <a:rPr sz="1400" spc="-10" dirty="0">
                <a:latin typeface="Calibri"/>
                <a:cs typeface="Calibri"/>
              </a:rPr>
              <a:t>from</a:t>
            </a:r>
            <a:r>
              <a:rPr sz="1400" spc="135" dirty="0">
                <a:latin typeface="Calibri"/>
                <a:cs typeface="Calibri"/>
              </a:rPr>
              <a:t> </a:t>
            </a:r>
            <a:r>
              <a:rPr sz="1400" spc="-5" dirty="0">
                <a:latin typeface="Calibri"/>
                <a:cs typeface="Calibri"/>
              </a:rPr>
              <a:t>its</a:t>
            </a:r>
            <a:r>
              <a:rPr sz="1400" spc="150" dirty="0">
                <a:latin typeface="Calibri"/>
                <a:cs typeface="Calibri"/>
              </a:rPr>
              <a:t> </a:t>
            </a:r>
            <a:r>
              <a:rPr sz="1400" spc="-5" dirty="0">
                <a:latin typeface="Calibri"/>
                <a:cs typeface="Calibri"/>
              </a:rPr>
              <a:t>creation</a:t>
            </a:r>
            <a:r>
              <a:rPr sz="1400" spc="160" dirty="0">
                <a:latin typeface="Calibri"/>
                <a:cs typeface="Calibri"/>
              </a:rPr>
              <a:t> </a:t>
            </a:r>
            <a:r>
              <a:rPr sz="1400" spc="-25" dirty="0">
                <a:latin typeface="Calibri"/>
                <a:cs typeface="Calibri"/>
              </a:rPr>
              <a:t>to</a:t>
            </a:r>
            <a:r>
              <a:rPr sz="1400" spc="150" dirty="0">
                <a:latin typeface="Calibri"/>
                <a:cs typeface="Calibri"/>
              </a:rPr>
              <a:t> </a:t>
            </a:r>
            <a:r>
              <a:rPr sz="1400" spc="-10" dirty="0">
                <a:latin typeface="Calibri"/>
                <a:cs typeface="Calibri"/>
              </a:rPr>
              <a:t>the</a:t>
            </a:r>
            <a:r>
              <a:rPr sz="1400" spc="150" dirty="0">
                <a:latin typeface="Calibri"/>
                <a:cs typeface="Calibri"/>
              </a:rPr>
              <a:t> </a:t>
            </a:r>
            <a:r>
              <a:rPr sz="1400" spc="-5" dirty="0">
                <a:latin typeface="Calibri"/>
                <a:cs typeface="Calibri"/>
              </a:rPr>
              <a:t>completion,</a:t>
            </a:r>
            <a:r>
              <a:rPr sz="1400" spc="140" dirty="0">
                <a:latin typeface="Calibri"/>
                <a:cs typeface="Calibri"/>
              </a:rPr>
              <a:t> </a:t>
            </a:r>
            <a:r>
              <a:rPr sz="1400" spc="-5" dirty="0">
                <a:latin typeface="Calibri"/>
                <a:cs typeface="Calibri"/>
              </a:rPr>
              <a:t>goes</a:t>
            </a:r>
            <a:r>
              <a:rPr sz="1400" spc="155" dirty="0">
                <a:latin typeface="Calibri"/>
                <a:cs typeface="Calibri"/>
              </a:rPr>
              <a:t> </a:t>
            </a:r>
            <a:r>
              <a:rPr sz="1400" spc="-5" dirty="0">
                <a:latin typeface="Calibri"/>
                <a:cs typeface="Calibri"/>
              </a:rPr>
              <a:t>through</a:t>
            </a:r>
            <a:r>
              <a:rPr sz="1400" spc="140" dirty="0">
                <a:latin typeface="Calibri"/>
                <a:cs typeface="Calibri"/>
              </a:rPr>
              <a:t> </a:t>
            </a:r>
            <a:r>
              <a:rPr sz="1400" spc="-10" dirty="0">
                <a:latin typeface="Calibri"/>
                <a:cs typeface="Calibri"/>
              </a:rPr>
              <a:t>various</a:t>
            </a:r>
            <a:r>
              <a:rPr sz="1400" spc="155" dirty="0">
                <a:latin typeface="Calibri"/>
                <a:cs typeface="Calibri"/>
              </a:rPr>
              <a:t> </a:t>
            </a:r>
            <a:r>
              <a:rPr sz="1400" spc="-10" dirty="0">
                <a:latin typeface="Calibri"/>
                <a:cs typeface="Calibri"/>
              </a:rPr>
              <a:t>states</a:t>
            </a:r>
            <a:r>
              <a:rPr sz="1400" spc="175" dirty="0">
                <a:latin typeface="Calibri"/>
                <a:cs typeface="Calibri"/>
              </a:rPr>
              <a:t> </a:t>
            </a:r>
            <a:r>
              <a:rPr sz="1400" spc="-5" dirty="0">
                <a:latin typeface="Calibri"/>
                <a:cs typeface="Calibri"/>
              </a:rPr>
              <a:t>which</a:t>
            </a:r>
            <a:r>
              <a:rPr sz="1400" spc="135" dirty="0">
                <a:latin typeface="Calibri"/>
                <a:cs typeface="Calibri"/>
              </a:rPr>
              <a:t> </a:t>
            </a:r>
            <a:r>
              <a:rPr sz="1400" spc="-15" dirty="0">
                <a:latin typeface="Calibri"/>
                <a:cs typeface="Calibri"/>
              </a:rPr>
              <a:t>are</a:t>
            </a:r>
            <a:r>
              <a:rPr sz="1400" spc="175" dirty="0">
                <a:latin typeface="Calibri"/>
                <a:cs typeface="Calibri"/>
              </a:rPr>
              <a:t> </a:t>
            </a:r>
            <a:r>
              <a:rPr sz="1400" spc="-35" dirty="0">
                <a:latin typeface="Calibri"/>
                <a:cs typeface="Calibri"/>
              </a:rPr>
              <a:t>new,</a:t>
            </a:r>
            <a:r>
              <a:rPr sz="1400" spc="130" dirty="0">
                <a:latin typeface="Calibri"/>
                <a:cs typeface="Calibri"/>
              </a:rPr>
              <a:t> </a:t>
            </a:r>
            <a:r>
              <a:rPr sz="1400" spc="-20" dirty="0">
                <a:latin typeface="Calibri"/>
                <a:cs typeface="Calibri"/>
              </a:rPr>
              <a:t>ready,</a:t>
            </a:r>
            <a:r>
              <a:rPr sz="1400" spc="130" dirty="0">
                <a:latin typeface="Calibri"/>
                <a:cs typeface="Calibri"/>
              </a:rPr>
              <a:t> </a:t>
            </a:r>
            <a:r>
              <a:rPr sz="1400" spc="-5" dirty="0">
                <a:latin typeface="Calibri"/>
                <a:cs typeface="Calibri"/>
              </a:rPr>
              <a:t>running</a:t>
            </a:r>
            <a:r>
              <a:rPr sz="1400" spc="145" dirty="0">
                <a:latin typeface="Calibri"/>
                <a:cs typeface="Calibri"/>
              </a:rPr>
              <a:t> </a:t>
            </a:r>
            <a:r>
              <a:rPr sz="1400" spc="5" dirty="0">
                <a:latin typeface="Calibri"/>
                <a:cs typeface="Calibri"/>
              </a:rPr>
              <a:t>and</a:t>
            </a:r>
            <a:endParaRPr sz="1400">
              <a:latin typeface="Calibri"/>
              <a:cs typeface="Calibri"/>
            </a:endParaRPr>
          </a:p>
          <a:p>
            <a:pPr marL="12700">
              <a:lnSpc>
                <a:spcPct val="100000"/>
              </a:lnSpc>
            </a:pPr>
            <a:r>
              <a:rPr sz="1400" spc="-15" dirty="0">
                <a:latin typeface="Calibri"/>
                <a:cs typeface="Calibri"/>
              </a:rPr>
              <a:t>waiting.</a:t>
            </a:r>
            <a:r>
              <a:rPr sz="1400" spc="100" dirty="0">
                <a:latin typeface="Calibri"/>
                <a:cs typeface="Calibri"/>
              </a:rPr>
              <a:t> </a:t>
            </a:r>
            <a:r>
              <a:rPr sz="1400" spc="-30" dirty="0">
                <a:latin typeface="Calibri"/>
                <a:cs typeface="Calibri"/>
              </a:rPr>
              <a:t>We</a:t>
            </a:r>
            <a:r>
              <a:rPr sz="1400" dirty="0">
                <a:latin typeface="Calibri"/>
                <a:cs typeface="Calibri"/>
              </a:rPr>
              <a:t> </a:t>
            </a:r>
            <a:r>
              <a:rPr sz="1400" spc="-15" dirty="0">
                <a:latin typeface="Calibri"/>
                <a:cs typeface="Calibri"/>
              </a:rPr>
              <a:t>will</a:t>
            </a:r>
            <a:r>
              <a:rPr sz="1400" spc="40" dirty="0">
                <a:latin typeface="Calibri"/>
                <a:cs typeface="Calibri"/>
              </a:rPr>
              <a:t> </a:t>
            </a:r>
            <a:r>
              <a:rPr sz="1400" spc="-10" dirty="0">
                <a:latin typeface="Calibri"/>
                <a:cs typeface="Calibri"/>
              </a:rPr>
              <a:t>discuss</a:t>
            </a:r>
            <a:r>
              <a:rPr sz="1400" spc="60" dirty="0">
                <a:latin typeface="Calibri"/>
                <a:cs typeface="Calibri"/>
              </a:rPr>
              <a:t> </a:t>
            </a:r>
            <a:r>
              <a:rPr sz="1400" spc="-10" dirty="0">
                <a:latin typeface="Calibri"/>
                <a:cs typeface="Calibri"/>
              </a:rPr>
              <a:t>about</a:t>
            </a:r>
            <a:r>
              <a:rPr sz="1400" spc="40" dirty="0">
                <a:latin typeface="Calibri"/>
                <a:cs typeface="Calibri"/>
              </a:rPr>
              <a:t> </a:t>
            </a:r>
            <a:r>
              <a:rPr sz="1400" spc="-15" dirty="0">
                <a:latin typeface="Calibri"/>
                <a:cs typeface="Calibri"/>
              </a:rPr>
              <a:t>them</a:t>
            </a:r>
            <a:r>
              <a:rPr sz="1400" spc="40" dirty="0">
                <a:latin typeface="Calibri"/>
                <a:cs typeface="Calibri"/>
              </a:rPr>
              <a:t> </a:t>
            </a:r>
            <a:r>
              <a:rPr sz="1400" spc="-20" dirty="0">
                <a:latin typeface="Calibri"/>
                <a:cs typeface="Calibri"/>
              </a:rPr>
              <a:t>later</a:t>
            </a:r>
            <a:r>
              <a:rPr sz="1400" spc="65" dirty="0">
                <a:latin typeface="Calibri"/>
                <a:cs typeface="Calibri"/>
              </a:rPr>
              <a:t> </a:t>
            </a:r>
            <a:r>
              <a:rPr sz="1400" spc="-10" dirty="0">
                <a:latin typeface="Calibri"/>
                <a:cs typeface="Calibri"/>
              </a:rPr>
              <a:t>in</a:t>
            </a:r>
            <a:r>
              <a:rPr sz="1400" spc="10" dirty="0">
                <a:latin typeface="Calibri"/>
                <a:cs typeface="Calibri"/>
              </a:rPr>
              <a:t> </a:t>
            </a:r>
            <a:r>
              <a:rPr sz="1400" spc="-15" dirty="0">
                <a:latin typeface="Calibri"/>
                <a:cs typeface="Calibri"/>
              </a:rPr>
              <a:t>detail.</a:t>
            </a:r>
            <a:endParaRPr sz="1400">
              <a:latin typeface="Calibri"/>
              <a:cs typeface="Calibri"/>
            </a:endParaRPr>
          </a:p>
          <a:p>
            <a:pPr>
              <a:lnSpc>
                <a:spcPct val="100000"/>
              </a:lnSpc>
              <a:spcBef>
                <a:spcPts val="35"/>
              </a:spcBef>
            </a:pPr>
            <a:endParaRPr sz="1050">
              <a:latin typeface="Calibri"/>
              <a:cs typeface="Calibri"/>
            </a:endParaRPr>
          </a:p>
          <a:p>
            <a:pPr marL="262890" indent="-174625">
              <a:lnSpc>
                <a:spcPct val="100000"/>
              </a:lnSpc>
              <a:buAutoNum type="arabicPeriod" startAt="4"/>
              <a:tabLst>
                <a:tab pos="263525" algn="l"/>
              </a:tabLst>
            </a:pPr>
            <a:r>
              <a:rPr sz="1400" spc="-10" dirty="0">
                <a:solidFill>
                  <a:srgbClr val="FF0000"/>
                </a:solidFill>
                <a:latin typeface="Calibri"/>
                <a:cs typeface="Calibri"/>
              </a:rPr>
              <a:t>Priority</a:t>
            </a:r>
            <a:endParaRPr sz="1400">
              <a:latin typeface="Calibri"/>
              <a:cs typeface="Calibri"/>
            </a:endParaRPr>
          </a:p>
          <a:p>
            <a:pPr marL="88900">
              <a:lnSpc>
                <a:spcPct val="100000"/>
              </a:lnSpc>
            </a:pPr>
            <a:r>
              <a:rPr sz="1400" spc="-10" dirty="0">
                <a:latin typeface="Calibri"/>
                <a:cs typeface="Calibri"/>
              </a:rPr>
              <a:t>Every</a:t>
            </a:r>
            <a:r>
              <a:rPr sz="1400" spc="10" dirty="0">
                <a:latin typeface="Calibri"/>
                <a:cs typeface="Calibri"/>
              </a:rPr>
              <a:t> </a:t>
            </a:r>
            <a:r>
              <a:rPr sz="1400" spc="-5" dirty="0">
                <a:latin typeface="Calibri"/>
                <a:cs typeface="Calibri"/>
              </a:rPr>
              <a:t>process</a:t>
            </a:r>
            <a:r>
              <a:rPr sz="1400" spc="35" dirty="0">
                <a:latin typeface="Calibri"/>
                <a:cs typeface="Calibri"/>
              </a:rPr>
              <a:t> </a:t>
            </a:r>
            <a:r>
              <a:rPr sz="1400" spc="-10" dirty="0">
                <a:latin typeface="Calibri"/>
                <a:cs typeface="Calibri"/>
              </a:rPr>
              <a:t>has</a:t>
            </a:r>
            <a:r>
              <a:rPr sz="1400" spc="35" dirty="0">
                <a:latin typeface="Calibri"/>
                <a:cs typeface="Calibri"/>
              </a:rPr>
              <a:t> </a:t>
            </a:r>
            <a:r>
              <a:rPr sz="1400" spc="-5" dirty="0">
                <a:latin typeface="Calibri"/>
                <a:cs typeface="Calibri"/>
              </a:rPr>
              <a:t>its</a:t>
            </a:r>
            <a:r>
              <a:rPr sz="1400" spc="30" dirty="0">
                <a:latin typeface="Calibri"/>
                <a:cs typeface="Calibri"/>
              </a:rPr>
              <a:t> </a:t>
            </a:r>
            <a:r>
              <a:rPr sz="1400" dirty="0">
                <a:latin typeface="Calibri"/>
                <a:cs typeface="Calibri"/>
              </a:rPr>
              <a:t>own</a:t>
            </a:r>
            <a:r>
              <a:rPr sz="1400" spc="35" dirty="0">
                <a:latin typeface="Calibri"/>
                <a:cs typeface="Calibri"/>
              </a:rPr>
              <a:t> </a:t>
            </a:r>
            <a:r>
              <a:rPr sz="1400" spc="-15" dirty="0">
                <a:latin typeface="Calibri"/>
                <a:cs typeface="Calibri"/>
              </a:rPr>
              <a:t>priority.</a:t>
            </a:r>
            <a:r>
              <a:rPr sz="1400" spc="30" dirty="0">
                <a:latin typeface="Calibri"/>
                <a:cs typeface="Calibri"/>
              </a:rPr>
              <a:t> </a:t>
            </a:r>
            <a:r>
              <a:rPr sz="1400" spc="-5" dirty="0">
                <a:latin typeface="Calibri"/>
                <a:cs typeface="Calibri"/>
              </a:rPr>
              <a:t>The</a:t>
            </a:r>
            <a:r>
              <a:rPr sz="1400" spc="55" dirty="0">
                <a:latin typeface="Calibri"/>
                <a:cs typeface="Calibri"/>
              </a:rPr>
              <a:t> </a:t>
            </a:r>
            <a:r>
              <a:rPr sz="1400" spc="-5" dirty="0">
                <a:latin typeface="Calibri"/>
                <a:cs typeface="Calibri"/>
              </a:rPr>
              <a:t>process</a:t>
            </a:r>
            <a:r>
              <a:rPr sz="1400" spc="35" dirty="0">
                <a:latin typeface="Calibri"/>
                <a:cs typeface="Calibri"/>
              </a:rPr>
              <a:t> </a:t>
            </a:r>
            <a:r>
              <a:rPr sz="1400" spc="-10" dirty="0">
                <a:latin typeface="Calibri"/>
                <a:cs typeface="Calibri"/>
              </a:rPr>
              <a:t>with</a:t>
            </a:r>
            <a:r>
              <a:rPr sz="1400" spc="35" dirty="0">
                <a:latin typeface="Calibri"/>
                <a:cs typeface="Calibri"/>
              </a:rPr>
              <a:t> </a:t>
            </a:r>
            <a:r>
              <a:rPr sz="1400" spc="-5" dirty="0">
                <a:latin typeface="Calibri"/>
                <a:cs typeface="Calibri"/>
              </a:rPr>
              <a:t>the</a:t>
            </a:r>
            <a:r>
              <a:rPr sz="1400" spc="50" dirty="0">
                <a:latin typeface="Calibri"/>
                <a:cs typeface="Calibri"/>
              </a:rPr>
              <a:t> </a:t>
            </a:r>
            <a:r>
              <a:rPr sz="1400" spc="-5" dirty="0">
                <a:latin typeface="Calibri"/>
                <a:cs typeface="Calibri"/>
              </a:rPr>
              <a:t>highest</a:t>
            </a:r>
            <a:r>
              <a:rPr sz="1400" spc="45" dirty="0">
                <a:latin typeface="Calibri"/>
                <a:cs typeface="Calibri"/>
              </a:rPr>
              <a:t> </a:t>
            </a:r>
            <a:r>
              <a:rPr sz="1400" spc="-5" dirty="0">
                <a:latin typeface="Calibri"/>
                <a:cs typeface="Calibri"/>
              </a:rPr>
              <a:t>priority</a:t>
            </a:r>
            <a:r>
              <a:rPr sz="1400" spc="20" dirty="0">
                <a:latin typeface="Calibri"/>
                <a:cs typeface="Calibri"/>
              </a:rPr>
              <a:t> </a:t>
            </a:r>
            <a:r>
              <a:rPr sz="1400" spc="-5" dirty="0">
                <a:latin typeface="Calibri"/>
                <a:cs typeface="Calibri"/>
              </a:rPr>
              <a:t>among</a:t>
            </a:r>
            <a:r>
              <a:rPr sz="1400" spc="35" dirty="0">
                <a:latin typeface="Calibri"/>
                <a:cs typeface="Calibri"/>
              </a:rPr>
              <a:t> </a:t>
            </a:r>
            <a:r>
              <a:rPr sz="1400" spc="-5" dirty="0">
                <a:latin typeface="Calibri"/>
                <a:cs typeface="Calibri"/>
              </a:rPr>
              <a:t>the</a:t>
            </a:r>
            <a:r>
              <a:rPr sz="1400" spc="50" dirty="0">
                <a:latin typeface="Calibri"/>
                <a:cs typeface="Calibri"/>
              </a:rPr>
              <a:t> </a:t>
            </a:r>
            <a:r>
              <a:rPr sz="1400" spc="-5" dirty="0">
                <a:latin typeface="Calibri"/>
                <a:cs typeface="Calibri"/>
              </a:rPr>
              <a:t>processes</a:t>
            </a:r>
            <a:r>
              <a:rPr sz="1400" spc="40" dirty="0">
                <a:latin typeface="Calibri"/>
                <a:cs typeface="Calibri"/>
              </a:rPr>
              <a:t> </a:t>
            </a:r>
            <a:r>
              <a:rPr sz="1400" spc="-10" dirty="0">
                <a:latin typeface="Calibri"/>
                <a:cs typeface="Calibri"/>
              </a:rPr>
              <a:t>gets</a:t>
            </a:r>
            <a:r>
              <a:rPr sz="1400" spc="30" dirty="0">
                <a:latin typeface="Calibri"/>
                <a:cs typeface="Calibri"/>
              </a:rPr>
              <a:t> </a:t>
            </a:r>
            <a:r>
              <a:rPr sz="1400" spc="-5" dirty="0">
                <a:latin typeface="Calibri"/>
                <a:cs typeface="Calibri"/>
              </a:rPr>
              <a:t>the</a:t>
            </a:r>
            <a:r>
              <a:rPr sz="1400" spc="50" dirty="0">
                <a:latin typeface="Calibri"/>
                <a:cs typeface="Calibri"/>
              </a:rPr>
              <a:t> </a:t>
            </a:r>
            <a:r>
              <a:rPr sz="1400" spc="-10" dirty="0">
                <a:latin typeface="Calibri"/>
                <a:cs typeface="Calibri"/>
              </a:rPr>
              <a:t>CPU</a:t>
            </a:r>
            <a:r>
              <a:rPr sz="1400" spc="15" dirty="0">
                <a:latin typeface="Calibri"/>
                <a:cs typeface="Calibri"/>
              </a:rPr>
              <a:t> </a:t>
            </a:r>
            <a:r>
              <a:rPr sz="1400" spc="-10" dirty="0">
                <a:latin typeface="Calibri"/>
                <a:cs typeface="Calibri"/>
              </a:rPr>
              <a:t>first.</a:t>
            </a:r>
            <a:r>
              <a:rPr sz="1400" spc="30" dirty="0">
                <a:latin typeface="Calibri"/>
                <a:cs typeface="Calibri"/>
              </a:rPr>
              <a:t> </a:t>
            </a:r>
            <a:r>
              <a:rPr sz="1400" dirty="0">
                <a:latin typeface="Calibri"/>
                <a:cs typeface="Calibri"/>
              </a:rPr>
              <a:t>This</a:t>
            </a:r>
            <a:endParaRPr sz="1400">
              <a:latin typeface="Calibri"/>
              <a:cs typeface="Calibri"/>
            </a:endParaRPr>
          </a:p>
          <a:p>
            <a:pPr marL="88900">
              <a:lnSpc>
                <a:spcPct val="100000"/>
              </a:lnSpc>
            </a:pPr>
            <a:r>
              <a:rPr sz="1400" spc="-10" dirty="0">
                <a:latin typeface="Calibri"/>
                <a:cs typeface="Calibri"/>
              </a:rPr>
              <a:t>is</a:t>
            </a:r>
            <a:r>
              <a:rPr sz="1400" spc="-5" dirty="0">
                <a:latin typeface="Calibri"/>
                <a:cs typeface="Calibri"/>
              </a:rPr>
              <a:t> also</a:t>
            </a:r>
            <a:r>
              <a:rPr sz="1400" spc="30" dirty="0">
                <a:latin typeface="Calibri"/>
                <a:cs typeface="Calibri"/>
              </a:rPr>
              <a:t> </a:t>
            </a:r>
            <a:r>
              <a:rPr sz="1400" spc="-20" dirty="0">
                <a:latin typeface="Calibri"/>
                <a:cs typeface="Calibri"/>
              </a:rPr>
              <a:t>stored</a:t>
            </a:r>
            <a:r>
              <a:rPr sz="1400" spc="55" dirty="0">
                <a:latin typeface="Calibri"/>
                <a:cs typeface="Calibri"/>
              </a:rPr>
              <a:t> </a:t>
            </a:r>
            <a:r>
              <a:rPr sz="1400" spc="-5" dirty="0">
                <a:latin typeface="Calibri"/>
                <a:cs typeface="Calibri"/>
              </a:rPr>
              <a:t>on</a:t>
            </a:r>
            <a:r>
              <a:rPr sz="1400" spc="-20"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process</a:t>
            </a:r>
            <a:r>
              <a:rPr sz="1400" dirty="0">
                <a:latin typeface="Calibri"/>
                <a:cs typeface="Calibri"/>
              </a:rPr>
              <a:t> </a:t>
            </a:r>
            <a:r>
              <a:rPr sz="1400" spc="-15" dirty="0">
                <a:latin typeface="Calibri"/>
                <a:cs typeface="Calibri"/>
              </a:rPr>
              <a:t>control</a:t>
            </a:r>
            <a:r>
              <a:rPr sz="1400" spc="15" dirty="0">
                <a:latin typeface="Calibri"/>
                <a:cs typeface="Calibri"/>
              </a:rPr>
              <a:t> </a:t>
            </a:r>
            <a:r>
              <a:rPr sz="1400" spc="-5" dirty="0">
                <a:latin typeface="Calibri"/>
                <a:cs typeface="Calibri"/>
              </a:rPr>
              <a:t>block.</a:t>
            </a:r>
            <a:endParaRPr sz="1400">
              <a:latin typeface="Calibri"/>
              <a:cs typeface="Calibri"/>
            </a:endParaRPr>
          </a:p>
          <a:p>
            <a:pPr marL="262890" indent="-174625">
              <a:lnSpc>
                <a:spcPct val="100000"/>
              </a:lnSpc>
              <a:buAutoNum type="arabicPeriod" startAt="5"/>
              <a:tabLst>
                <a:tab pos="263525" algn="l"/>
              </a:tabLst>
            </a:pPr>
            <a:r>
              <a:rPr sz="1400" spc="-10" dirty="0">
                <a:solidFill>
                  <a:srgbClr val="FF0000"/>
                </a:solidFill>
                <a:latin typeface="Calibri"/>
                <a:cs typeface="Calibri"/>
              </a:rPr>
              <a:t>General</a:t>
            </a:r>
            <a:r>
              <a:rPr sz="1400" spc="20" dirty="0">
                <a:solidFill>
                  <a:srgbClr val="FF0000"/>
                </a:solidFill>
                <a:latin typeface="Calibri"/>
                <a:cs typeface="Calibri"/>
              </a:rPr>
              <a:t> </a:t>
            </a:r>
            <a:r>
              <a:rPr sz="1400" spc="-10" dirty="0">
                <a:solidFill>
                  <a:srgbClr val="FF0000"/>
                </a:solidFill>
                <a:latin typeface="Calibri"/>
                <a:cs typeface="Calibri"/>
              </a:rPr>
              <a:t>Purpose</a:t>
            </a:r>
            <a:r>
              <a:rPr sz="1400" spc="35" dirty="0">
                <a:solidFill>
                  <a:srgbClr val="FF0000"/>
                </a:solidFill>
                <a:latin typeface="Calibri"/>
                <a:cs typeface="Calibri"/>
              </a:rPr>
              <a:t> </a:t>
            </a:r>
            <a:r>
              <a:rPr sz="1400" spc="-20" dirty="0">
                <a:solidFill>
                  <a:srgbClr val="FF0000"/>
                </a:solidFill>
                <a:latin typeface="Calibri"/>
                <a:cs typeface="Calibri"/>
              </a:rPr>
              <a:t>Registers</a:t>
            </a:r>
            <a:endParaRPr sz="1400">
              <a:latin typeface="Calibri"/>
              <a:cs typeface="Calibri"/>
            </a:endParaRPr>
          </a:p>
          <a:p>
            <a:pPr marL="88900">
              <a:lnSpc>
                <a:spcPct val="100000"/>
              </a:lnSpc>
            </a:pPr>
            <a:r>
              <a:rPr sz="1400" spc="-10" dirty="0">
                <a:latin typeface="Calibri"/>
                <a:cs typeface="Calibri"/>
              </a:rPr>
              <a:t>Every</a:t>
            </a:r>
            <a:r>
              <a:rPr sz="1400" spc="10" dirty="0">
                <a:latin typeface="Calibri"/>
                <a:cs typeface="Calibri"/>
              </a:rPr>
              <a:t> </a:t>
            </a:r>
            <a:r>
              <a:rPr sz="1400" spc="-10" dirty="0">
                <a:latin typeface="Calibri"/>
                <a:cs typeface="Calibri"/>
              </a:rPr>
              <a:t>process</a:t>
            </a:r>
            <a:r>
              <a:rPr sz="1400" spc="35" dirty="0">
                <a:latin typeface="Calibri"/>
                <a:cs typeface="Calibri"/>
              </a:rPr>
              <a:t> </a:t>
            </a:r>
            <a:r>
              <a:rPr sz="1400" spc="-10" dirty="0">
                <a:latin typeface="Calibri"/>
                <a:cs typeface="Calibri"/>
              </a:rPr>
              <a:t>has</a:t>
            </a:r>
            <a:r>
              <a:rPr sz="1400" spc="35" dirty="0">
                <a:latin typeface="Calibri"/>
                <a:cs typeface="Calibri"/>
              </a:rPr>
              <a:t> </a:t>
            </a:r>
            <a:r>
              <a:rPr sz="1400" spc="-5" dirty="0">
                <a:latin typeface="Calibri"/>
                <a:cs typeface="Calibri"/>
              </a:rPr>
              <a:t>its</a:t>
            </a:r>
            <a:r>
              <a:rPr sz="1400" spc="30" dirty="0">
                <a:latin typeface="Calibri"/>
                <a:cs typeface="Calibri"/>
              </a:rPr>
              <a:t> </a:t>
            </a:r>
            <a:r>
              <a:rPr sz="1400" spc="-10" dirty="0">
                <a:latin typeface="Calibri"/>
                <a:cs typeface="Calibri"/>
              </a:rPr>
              <a:t>own</a:t>
            </a:r>
            <a:r>
              <a:rPr sz="1400" spc="10" dirty="0">
                <a:latin typeface="Calibri"/>
                <a:cs typeface="Calibri"/>
              </a:rPr>
              <a:t> </a:t>
            </a:r>
            <a:r>
              <a:rPr sz="1400" spc="-5" dirty="0">
                <a:latin typeface="Calibri"/>
                <a:cs typeface="Calibri"/>
              </a:rPr>
              <a:t>set</a:t>
            </a:r>
            <a:r>
              <a:rPr sz="1400" spc="20" dirty="0">
                <a:latin typeface="Calibri"/>
                <a:cs typeface="Calibri"/>
              </a:rPr>
              <a:t> </a:t>
            </a:r>
            <a:r>
              <a:rPr sz="1400" dirty="0">
                <a:latin typeface="Calibri"/>
                <a:cs typeface="Calibri"/>
              </a:rPr>
              <a:t>of</a:t>
            </a:r>
            <a:r>
              <a:rPr sz="1400" spc="30" dirty="0">
                <a:latin typeface="Calibri"/>
                <a:cs typeface="Calibri"/>
              </a:rPr>
              <a:t> </a:t>
            </a:r>
            <a:r>
              <a:rPr sz="1400" spc="-10" dirty="0">
                <a:latin typeface="Calibri"/>
                <a:cs typeface="Calibri"/>
              </a:rPr>
              <a:t>registers</a:t>
            </a:r>
            <a:r>
              <a:rPr sz="1400" spc="35" dirty="0">
                <a:latin typeface="Calibri"/>
                <a:cs typeface="Calibri"/>
              </a:rPr>
              <a:t> </a:t>
            </a:r>
            <a:r>
              <a:rPr sz="1400" spc="-5" dirty="0">
                <a:latin typeface="Calibri"/>
                <a:cs typeface="Calibri"/>
              </a:rPr>
              <a:t>which</a:t>
            </a:r>
            <a:r>
              <a:rPr sz="1400" spc="10" dirty="0">
                <a:latin typeface="Calibri"/>
                <a:cs typeface="Calibri"/>
              </a:rPr>
              <a:t> </a:t>
            </a:r>
            <a:r>
              <a:rPr sz="1400" spc="-5" dirty="0">
                <a:latin typeface="Calibri"/>
                <a:cs typeface="Calibri"/>
              </a:rPr>
              <a:t>are</a:t>
            </a:r>
            <a:r>
              <a:rPr sz="1400" spc="25" dirty="0">
                <a:latin typeface="Calibri"/>
                <a:cs typeface="Calibri"/>
              </a:rPr>
              <a:t> </a:t>
            </a:r>
            <a:r>
              <a:rPr sz="1400" spc="-5" dirty="0">
                <a:latin typeface="Calibri"/>
                <a:cs typeface="Calibri"/>
              </a:rPr>
              <a:t>used</a:t>
            </a:r>
            <a:r>
              <a:rPr sz="1400" spc="40" dirty="0">
                <a:latin typeface="Calibri"/>
                <a:cs typeface="Calibri"/>
              </a:rPr>
              <a:t> </a:t>
            </a:r>
            <a:r>
              <a:rPr sz="1400" spc="-20" dirty="0">
                <a:latin typeface="Calibri"/>
                <a:cs typeface="Calibri"/>
              </a:rPr>
              <a:t>to</a:t>
            </a:r>
            <a:r>
              <a:rPr sz="1400" spc="30" dirty="0">
                <a:latin typeface="Calibri"/>
                <a:cs typeface="Calibri"/>
              </a:rPr>
              <a:t> </a:t>
            </a:r>
            <a:r>
              <a:rPr sz="1400" spc="-5" dirty="0">
                <a:latin typeface="Calibri"/>
                <a:cs typeface="Calibri"/>
              </a:rPr>
              <a:t>hold</a:t>
            </a:r>
            <a:r>
              <a:rPr sz="1400" spc="15" dirty="0">
                <a:latin typeface="Calibri"/>
                <a:cs typeface="Calibri"/>
              </a:rPr>
              <a:t> </a:t>
            </a:r>
            <a:r>
              <a:rPr sz="1400" spc="-5" dirty="0">
                <a:latin typeface="Calibri"/>
                <a:cs typeface="Calibri"/>
              </a:rPr>
              <a:t>the</a:t>
            </a:r>
            <a:r>
              <a:rPr sz="1400" spc="25" dirty="0">
                <a:latin typeface="Calibri"/>
                <a:cs typeface="Calibri"/>
              </a:rPr>
              <a:t> </a:t>
            </a:r>
            <a:r>
              <a:rPr sz="1400" spc="-10" dirty="0">
                <a:latin typeface="Calibri"/>
                <a:cs typeface="Calibri"/>
              </a:rPr>
              <a:t>data</a:t>
            </a:r>
            <a:r>
              <a:rPr sz="1400" spc="35" dirty="0">
                <a:latin typeface="Calibri"/>
                <a:cs typeface="Calibri"/>
              </a:rPr>
              <a:t> </a:t>
            </a:r>
            <a:r>
              <a:rPr sz="1400" dirty="0">
                <a:latin typeface="Calibri"/>
                <a:cs typeface="Calibri"/>
              </a:rPr>
              <a:t>which</a:t>
            </a:r>
            <a:r>
              <a:rPr sz="1400" spc="15" dirty="0">
                <a:latin typeface="Calibri"/>
                <a:cs typeface="Calibri"/>
              </a:rPr>
              <a:t> </a:t>
            </a:r>
            <a:r>
              <a:rPr sz="1400" spc="-10" dirty="0">
                <a:latin typeface="Calibri"/>
                <a:cs typeface="Calibri"/>
              </a:rPr>
              <a:t>is</a:t>
            </a:r>
            <a:r>
              <a:rPr sz="1400" spc="30" dirty="0">
                <a:latin typeface="Calibri"/>
                <a:cs typeface="Calibri"/>
              </a:rPr>
              <a:t> </a:t>
            </a:r>
            <a:r>
              <a:rPr sz="1400" spc="-10" dirty="0">
                <a:latin typeface="Calibri"/>
                <a:cs typeface="Calibri"/>
              </a:rPr>
              <a:t>generated</a:t>
            </a:r>
            <a:r>
              <a:rPr sz="1400" spc="15" dirty="0">
                <a:latin typeface="Calibri"/>
                <a:cs typeface="Calibri"/>
              </a:rPr>
              <a:t> </a:t>
            </a:r>
            <a:r>
              <a:rPr sz="1400" spc="-5" dirty="0">
                <a:latin typeface="Calibri"/>
                <a:cs typeface="Calibri"/>
              </a:rPr>
              <a:t>during</a:t>
            </a:r>
            <a:r>
              <a:rPr sz="1400" spc="45" dirty="0">
                <a:latin typeface="Calibri"/>
                <a:cs typeface="Calibri"/>
              </a:rPr>
              <a:t> </a:t>
            </a:r>
            <a:r>
              <a:rPr sz="1400" spc="-15" dirty="0">
                <a:latin typeface="Calibri"/>
                <a:cs typeface="Calibri"/>
              </a:rPr>
              <a:t>the</a:t>
            </a:r>
            <a:r>
              <a:rPr sz="1400" spc="30" dirty="0">
                <a:latin typeface="Calibri"/>
                <a:cs typeface="Calibri"/>
              </a:rPr>
              <a:t> </a:t>
            </a:r>
            <a:r>
              <a:rPr sz="1400" spc="-10" dirty="0">
                <a:latin typeface="Calibri"/>
                <a:cs typeface="Calibri"/>
              </a:rPr>
              <a:t>execution</a:t>
            </a:r>
            <a:r>
              <a:rPr sz="1400" spc="15" dirty="0">
                <a:latin typeface="Calibri"/>
                <a:cs typeface="Calibri"/>
              </a:rPr>
              <a:t> </a:t>
            </a:r>
            <a:r>
              <a:rPr sz="1400" dirty="0">
                <a:latin typeface="Calibri"/>
                <a:cs typeface="Calibri"/>
              </a:rPr>
              <a:t>of</a:t>
            </a:r>
            <a:endParaRPr sz="1400">
              <a:latin typeface="Calibri"/>
              <a:cs typeface="Calibri"/>
            </a:endParaRPr>
          </a:p>
          <a:p>
            <a:pPr marL="88900">
              <a:lnSpc>
                <a:spcPct val="100000"/>
              </a:lnSpc>
              <a:spcBef>
                <a:spcPts val="5"/>
              </a:spcBef>
            </a:pPr>
            <a:r>
              <a:rPr sz="1400" spc="-15" dirty="0">
                <a:latin typeface="Calibri"/>
                <a:cs typeface="Calibri"/>
              </a:rPr>
              <a:t>the</a:t>
            </a:r>
            <a:r>
              <a:rPr sz="1400" dirty="0">
                <a:latin typeface="Calibri"/>
                <a:cs typeface="Calibri"/>
              </a:rPr>
              <a:t> </a:t>
            </a:r>
            <a:r>
              <a:rPr sz="1400" spc="-5" dirty="0">
                <a:latin typeface="Calibri"/>
                <a:cs typeface="Calibri"/>
              </a:rPr>
              <a:t>process.</a:t>
            </a:r>
            <a:endParaRPr sz="1400">
              <a:latin typeface="Calibri"/>
              <a:cs typeface="Calibri"/>
            </a:endParaRPr>
          </a:p>
          <a:p>
            <a:pPr marL="262890" indent="-174625">
              <a:lnSpc>
                <a:spcPct val="100000"/>
              </a:lnSpc>
              <a:buAutoNum type="arabicPeriod" startAt="6"/>
              <a:tabLst>
                <a:tab pos="263525" algn="l"/>
              </a:tabLst>
            </a:pPr>
            <a:r>
              <a:rPr sz="1400" spc="-15" dirty="0">
                <a:solidFill>
                  <a:srgbClr val="FF0000"/>
                </a:solidFill>
                <a:latin typeface="Calibri"/>
                <a:cs typeface="Calibri"/>
              </a:rPr>
              <a:t>List</a:t>
            </a:r>
            <a:r>
              <a:rPr sz="1400" spc="15" dirty="0">
                <a:solidFill>
                  <a:srgbClr val="FF0000"/>
                </a:solidFill>
                <a:latin typeface="Calibri"/>
                <a:cs typeface="Calibri"/>
              </a:rPr>
              <a:t> </a:t>
            </a:r>
            <a:r>
              <a:rPr sz="1400" spc="-5" dirty="0">
                <a:solidFill>
                  <a:srgbClr val="FF0000"/>
                </a:solidFill>
                <a:latin typeface="Calibri"/>
                <a:cs typeface="Calibri"/>
              </a:rPr>
              <a:t>of</a:t>
            </a:r>
            <a:r>
              <a:rPr sz="1400" spc="-10" dirty="0">
                <a:solidFill>
                  <a:srgbClr val="FF0000"/>
                </a:solidFill>
                <a:latin typeface="Calibri"/>
                <a:cs typeface="Calibri"/>
              </a:rPr>
              <a:t> open</a:t>
            </a:r>
            <a:r>
              <a:rPr sz="1400" spc="5" dirty="0">
                <a:solidFill>
                  <a:srgbClr val="FF0000"/>
                </a:solidFill>
                <a:latin typeface="Calibri"/>
                <a:cs typeface="Calibri"/>
              </a:rPr>
              <a:t> </a:t>
            </a:r>
            <a:r>
              <a:rPr sz="1400" spc="-10" dirty="0">
                <a:solidFill>
                  <a:srgbClr val="FF0000"/>
                </a:solidFill>
                <a:latin typeface="Calibri"/>
                <a:cs typeface="Calibri"/>
              </a:rPr>
              <a:t>files</a:t>
            </a:r>
            <a:endParaRPr sz="1400">
              <a:latin typeface="Calibri"/>
              <a:cs typeface="Calibri"/>
            </a:endParaRPr>
          </a:p>
          <a:p>
            <a:pPr marL="88900">
              <a:lnSpc>
                <a:spcPct val="100000"/>
              </a:lnSpc>
            </a:pPr>
            <a:r>
              <a:rPr sz="1400" spc="-5" dirty="0">
                <a:latin typeface="Calibri"/>
                <a:cs typeface="Calibri"/>
              </a:rPr>
              <a:t>During</a:t>
            </a:r>
            <a:r>
              <a:rPr sz="1400" spc="320" dirty="0">
                <a:latin typeface="Calibri"/>
                <a:cs typeface="Calibri"/>
              </a:rPr>
              <a:t> </a:t>
            </a:r>
            <a:r>
              <a:rPr sz="1400" spc="-5" dirty="0">
                <a:latin typeface="Calibri"/>
                <a:cs typeface="Calibri"/>
              </a:rPr>
              <a:t>the</a:t>
            </a:r>
            <a:r>
              <a:rPr sz="1400" spc="335" dirty="0">
                <a:latin typeface="Calibri"/>
                <a:cs typeface="Calibri"/>
              </a:rPr>
              <a:t> </a:t>
            </a:r>
            <a:r>
              <a:rPr sz="1400" spc="-5" dirty="0">
                <a:latin typeface="Calibri"/>
                <a:cs typeface="Calibri"/>
              </a:rPr>
              <a:t>Execution,</a:t>
            </a:r>
            <a:r>
              <a:rPr sz="1400" spc="310" dirty="0">
                <a:latin typeface="Calibri"/>
                <a:cs typeface="Calibri"/>
              </a:rPr>
              <a:t> </a:t>
            </a:r>
            <a:r>
              <a:rPr sz="1400" spc="-10" dirty="0">
                <a:latin typeface="Calibri"/>
                <a:cs typeface="Calibri"/>
              </a:rPr>
              <a:t>Every</a:t>
            </a:r>
            <a:r>
              <a:rPr sz="1400" spc="325" dirty="0">
                <a:latin typeface="Calibri"/>
                <a:cs typeface="Calibri"/>
              </a:rPr>
              <a:t> </a:t>
            </a:r>
            <a:r>
              <a:rPr sz="1400" spc="-10" dirty="0">
                <a:latin typeface="Calibri"/>
                <a:cs typeface="Calibri"/>
              </a:rPr>
              <a:t>process</a:t>
            </a:r>
            <a:r>
              <a:rPr sz="1400" spc="345" dirty="0">
                <a:latin typeface="Calibri"/>
                <a:cs typeface="Calibri"/>
              </a:rPr>
              <a:t> </a:t>
            </a:r>
            <a:r>
              <a:rPr sz="1400" dirty="0">
                <a:latin typeface="Calibri"/>
                <a:cs typeface="Calibri"/>
              </a:rPr>
              <a:t>uses</a:t>
            </a:r>
            <a:r>
              <a:rPr sz="1400" spc="320" dirty="0">
                <a:latin typeface="Calibri"/>
                <a:cs typeface="Calibri"/>
              </a:rPr>
              <a:t> </a:t>
            </a:r>
            <a:r>
              <a:rPr sz="1400" spc="-5" dirty="0">
                <a:solidFill>
                  <a:srgbClr val="00AF50"/>
                </a:solidFill>
                <a:latin typeface="Calibri"/>
                <a:cs typeface="Calibri"/>
              </a:rPr>
              <a:t>some</a:t>
            </a:r>
            <a:r>
              <a:rPr sz="1400" spc="315" dirty="0">
                <a:solidFill>
                  <a:srgbClr val="00AF50"/>
                </a:solidFill>
                <a:latin typeface="Calibri"/>
                <a:cs typeface="Calibri"/>
              </a:rPr>
              <a:t> </a:t>
            </a:r>
            <a:r>
              <a:rPr sz="1400" spc="-5" dirty="0">
                <a:solidFill>
                  <a:srgbClr val="00AF50"/>
                </a:solidFill>
                <a:latin typeface="Calibri"/>
                <a:cs typeface="Calibri"/>
              </a:rPr>
              <a:t>files</a:t>
            </a:r>
            <a:r>
              <a:rPr sz="1400" spc="320" dirty="0">
                <a:solidFill>
                  <a:srgbClr val="00AF50"/>
                </a:solidFill>
                <a:latin typeface="Calibri"/>
                <a:cs typeface="Calibri"/>
              </a:rPr>
              <a:t> </a:t>
            </a:r>
            <a:r>
              <a:rPr sz="1400" dirty="0">
                <a:latin typeface="Calibri"/>
                <a:cs typeface="Calibri"/>
              </a:rPr>
              <a:t>which</a:t>
            </a:r>
            <a:r>
              <a:rPr sz="1400" spc="325" dirty="0">
                <a:latin typeface="Calibri"/>
                <a:cs typeface="Calibri"/>
              </a:rPr>
              <a:t> </a:t>
            </a:r>
            <a:r>
              <a:rPr sz="1400" spc="-5" dirty="0">
                <a:latin typeface="Calibri"/>
                <a:cs typeface="Calibri"/>
              </a:rPr>
              <a:t>need</a:t>
            </a:r>
            <a:r>
              <a:rPr sz="1400" spc="325" dirty="0">
                <a:latin typeface="Calibri"/>
                <a:cs typeface="Calibri"/>
              </a:rPr>
              <a:t> </a:t>
            </a:r>
            <a:r>
              <a:rPr sz="1400" spc="-20" dirty="0">
                <a:latin typeface="Calibri"/>
                <a:cs typeface="Calibri"/>
              </a:rPr>
              <a:t>to</a:t>
            </a:r>
            <a:r>
              <a:rPr sz="1400" spc="340" dirty="0">
                <a:latin typeface="Calibri"/>
                <a:cs typeface="Calibri"/>
              </a:rPr>
              <a:t> </a:t>
            </a:r>
            <a:r>
              <a:rPr sz="1400" spc="-15" dirty="0">
                <a:latin typeface="Calibri"/>
                <a:cs typeface="Calibri"/>
              </a:rPr>
              <a:t>be</a:t>
            </a:r>
            <a:r>
              <a:rPr sz="1400" spc="335" dirty="0">
                <a:latin typeface="Calibri"/>
                <a:cs typeface="Calibri"/>
              </a:rPr>
              <a:t> </a:t>
            </a:r>
            <a:r>
              <a:rPr sz="1400" spc="-5" dirty="0">
                <a:latin typeface="Calibri"/>
                <a:cs typeface="Calibri"/>
              </a:rPr>
              <a:t>present</a:t>
            </a:r>
            <a:r>
              <a:rPr sz="1400" spc="325" dirty="0">
                <a:latin typeface="Calibri"/>
                <a:cs typeface="Calibri"/>
              </a:rPr>
              <a:t> </a:t>
            </a:r>
            <a:r>
              <a:rPr sz="1400" spc="-10" dirty="0">
                <a:latin typeface="Calibri"/>
                <a:cs typeface="Calibri"/>
              </a:rPr>
              <a:t>in</a:t>
            </a:r>
            <a:r>
              <a:rPr sz="1400" spc="320" dirty="0">
                <a:latin typeface="Calibri"/>
                <a:cs typeface="Calibri"/>
              </a:rPr>
              <a:t> </a:t>
            </a:r>
            <a:r>
              <a:rPr sz="1400" spc="-5" dirty="0">
                <a:latin typeface="Calibri"/>
                <a:cs typeface="Calibri"/>
              </a:rPr>
              <a:t>the</a:t>
            </a:r>
            <a:r>
              <a:rPr sz="1400" spc="335" dirty="0">
                <a:latin typeface="Calibri"/>
                <a:cs typeface="Calibri"/>
              </a:rPr>
              <a:t> </a:t>
            </a:r>
            <a:r>
              <a:rPr sz="1400" spc="-5" dirty="0">
                <a:latin typeface="Calibri"/>
                <a:cs typeface="Calibri"/>
              </a:rPr>
              <a:t>main</a:t>
            </a:r>
            <a:r>
              <a:rPr sz="1400" spc="325" dirty="0">
                <a:latin typeface="Calibri"/>
                <a:cs typeface="Calibri"/>
              </a:rPr>
              <a:t> </a:t>
            </a:r>
            <a:r>
              <a:rPr sz="1400" spc="-20" dirty="0">
                <a:latin typeface="Calibri"/>
                <a:cs typeface="Calibri"/>
              </a:rPr>
              <a:t>memory.</a:t>
            </a:r>
            <a:r>
              <a:rPr sz="1400" spc="340" dirty="0">
                <a:latin typeface="Calibri"/>
                <a:cs typeface="Calibri"/>
              </a:rPr>
              <a:t> </a:t>
            </a:r>
            <a:r>
              <a:rPr sz="1400" spc="-10" dirty="0">
                <a:latin typeface="Calibri"/>
                <a:cs typeface="Calibri"/>
              </a:rPr>
              <a:t>OS</a:t>
            </a:r>
            <a:r>
              <a:rPr sz="1400" spc="315" dirty="0">
                <a:latin typeface="Calibri"/>
                <a:cs typeface="Calibri"/>
              </a:rPr>
              <a:t> </a:t>
            </a:r>
            <a:r>
              <a:rPr sz="1400" spc="-5" dirty="0">
                <a:latin typeface="Calibri"/>
                <a:cs typeface="Calibri"/>
              </a:rPr>
              <a:t>also</a:t>
            </a:r>
            <a:endParaRPr sz="1400">
              <a:latin typeface="Calibri"/>
              <a:cs typeface="Calibri"/>
            </a:endParaRPr>
          </a:p>
          <a:p>
            <a:pPr marL="88900">
              <a:lnSpc>
                <a:spcPct val="100000"/>
              </a:lnSpc>
            </a:pPr>
            <a:r>
              <a:rPr sz="1400" spc="-15" dirty="0">
                <a:latin typeface="Calibri"/>
                <a:cs typeface="Calibri"/>
              </a:rPr>
              <a:t>maintains</a:t>
            </a:r>
            <a:r>
              <a:rPr sz="1400" spc="100" dirty="0">
                <a:latin typeface="Calibri"/>
                <a:cs typeface="Calibri"/>
              </a:rPr>
              <a:t> </a:t>
            </a:r>
            <a:r>
              <a:rPr sz="1400" spc="-5" dirty="0">
                <a:latin typeface="Calibri"/>
                <a:cs typeface="Calibri"/>
              </a:rPr>
              <a:t>a </a:t>
            </a:r>
            <a:r>
              <a:rPr sz="1400" spc="-10" dirty="0">
                <a:latin typeface="Calibri"/>
                <a:cs typeface="Calibri"/>
              </a:rPr>
              <a:t>list</a:t>
            </a:r>
            <a:r>
              <a:rPr sz="1400" spc="25" dirty="0">
                <a:latin typeface="Calibri"/>
                <a:cs typeface="Calibri"/>
              </a:rPr>
              <a:t> </a:t>
            </a:r>
            <a:r>
              <a:rPr sz="1400" spc="-5" dirty="0">
                <a:latin typeface="Calibri"/>
                <a:cs typeface="Calibri"/>
              </a:rPr>
              <a:t>of</a:t>
            </a:r>
            <a:r>
              <a:rPr sz="1400" spc="-30" dirty="0">
                <a:latin typeface="Calibri"/>
                <a:cs typeface="Calibri"/>
              </a:rPr>
              <a:t> </a:t>
            </a:r>
            <a:r>
              <a:rPr sz="1400" spc="-10" dirty="0">
                <a:latin typeface="Calibri"/>
                <a:cs typeface="Calibri"/>
              </a:rPr>
              <a:t>open</a:t>
            </a:r>
            <a:r>
              <a:rPr sz="1400" spc="30" dirty="0">
                <a:latin typeface="Calibri"/>
                <a:cs typeface="Calibri"/>
              </a:rPr>
              <a:t> </a:t>
            </a:r>
            <a:r>
              <a:rPr sz="1400" spc="-10" dirty="0">
                <a:latin typeface="Calibri"/>
                <a:cs typeface="Calibri"/>
              </a:rPr>
              <a:t>files</a:t>
            </a:r>
            <a:r>
              <a:rPr sz="1400" spc="25" dirty="0">
                <a:latin typeface="Calibri"/>
                <a:cs typeface="Calibri"/>
              </a:rPr>
              <a:t> </a:t>
            </a:r>
            <a:r>
              <a:rPr sz="1400" spc="-10" dirty="0">
                <a:latin typeface="Calibri"/>
                <a:cs typeface="Calibri"/>
              </a:rPr>
              <a:t>in</a:t>
            </a:r>
            <a:r>
              <a:rPr sz="1400" dirty="0">
                <a:latin typeface="Calibri"/>
                <a:cs typeface="Calibri"/>
              </a:rPr>
              <a:t> </a:t>
            </a:r>
            <a:r>
              <a:rPr sz="1400" spc="-15" dirty="0">
                <a:latin typeface="Calibri"/>
                <a:cs typeface="Calibri"/>
              </a:rPr>
              <a:t>the</a:t>
            </a:r>
            <a:r>
              <a:rPr sz="1400" spc="45" dirty="0">
                <a:latin typeface="Calibri"/>
                <a:cs typeface="Calibri"/>
              </a:rPr>
              <a:t> </a:t>
            </a:r>
            <a:r>
              <a:rPr sz="1400" dirty="0">
                <a:latin typeface="Calibri"/>
                <a:cs typeface="Calibri"/>
              </a:rPr>
              <a:t>PCB.</a:t>
            </a:r>
            <a:endParaRPr sz="1400">
              <a:latin typeface="Calibri"/>
              <a:cs typeface="Calibri"/>
            </a:endParaRPr>
          </a:p>
          <a:p>
            <a:pPr marL="262890" indent="-174625">
              <a:lnSpc>
                <a:spcPct val="100000"/>
              </a:lnSpc>
              <a:buAutoNum type="arabicPeriod" startAt="7"/>
              <a:tabLst>
                <a:tab pos="263525" algn="l"/>
              </a:tabLst>
            </a:pPr>
            <a:r>
              <a:rPr sz="1400" spc="-15" dirty="0">
                <a:solidFill>
                  <a:srgbClr val="FF0000"/>
                </a:solidFill>
                <a:latin typeface="Calibri"/>
                <a:cs typeface="Calibri"/>
              </a:rPr>
              <a:t>List</a:t>
            </a:r>
            <a:r>
              <a:rPr sz="1400" spc="15" dirty="0">
                <a:solidFill>
                  <a:srgbClr val="FF0000"/>
                </a:solidFill>
                <a:latin typeface="Calibri"/>
                <a:cs typeface="Calibri"/>
              </a:rPr>
              <a:t> </a:t>
            </a:r>
            <a:r>
              <a:rPr sz="1400" spc="-5" dirty="0">
                <a:solidFill>
                  <a:srgbClr val="FF0000"/>
                </a:solidFill>
                <a:latin typeface="Calibri"/>
                <a:cs typeface="Calibri"/>
              </a:rPr>
              <a:t>of </a:t>
            </a:r>
            <a:r>
              <a:rPr sz="1400" spc="-10" dirty="0">
                <a:solidFill>
                  <a:srgbClr val="FF0000"/>
                </a:solidFill>
                <a:latin typeface="Calibri"/>
                <a:cs typeface="Calibri"/>
              </a:rPr>
              <a:t>open</a:t>
            </a:r>
            <a:r>
              <a:rPr sz="1400" spc="5" dirty="0">
                <a:solidFill>
                  <a:srgbClr val="FF0000"/>
                </a:solidFill>
                <a:latin typeface="Calibri"/>
                <a:cs typeface="Calibri"/>
              </a:rPr>
              <a:t> </a:t>
            </a:r>
            <a:r>
              <a:rPr sz="1400" spc="-10" dirty="0">
                <a:solidFill>
                  <a:srgbClr val="FF0000"/>
                </a:solidFill>
                <a:latin typeface="Calibri"/>
                <a:cs typeface="Calibri"/>
              </a:rPr>
              <a:t>devices</a:t>
            </a:r>
            <a:endParaRPr sz="1400">
              <a:latin typeface="Calibri"/>
              <a:cs typeface="Calibri"/>
            </a:endParaRPr>
          </a:p>
          <a:p>
            <a:pPr marL="88900">
              <a:lnSpc>
                <a:spcPct val="100000"/>
              </a:lnSpc>
            </a:pPr>
            <a:r>
              <a:rPr sz="1400" spc="-10" dirty="0">
                <a:latin typeface="Calibri"/>
                <a:cs typeface="Calibri"/>
              </a:rPr>
              <a:t>OS</a:t>
            </a:r>
            <a:r>
              <a:rPr sz="1400" dirty="0">
                <a:latin typeface="Calibri"/>
                <a:cs typeface="Calibri"/>
              </a:rPr>
              <a:t> </a:t>
            </a:r>
            <a:r>
              <a:rPr sz="1400" spc="-5" dirty="0">
                <a:latin typeface="Calibri"/>
                <a:cs typeface="Calibri"/>
              </a:rPr>
              <a:t>also</a:t>
            </a:r>
            <a:r>
              <a:rPr sz="1400" spc="10" dirty="0">
                <a:latin typeface="Calibri"/>
                <a:cs typeface="Calibri"/>
              </a:rPr>
              <a:t> </a:t>
            </a:r>
            <a:r>
              <a:rPr sz="1400" spc="-15" dirty="0">
                <a:latin typeface="Calibri"/>
                <a:cs typeface="Calibri"/>
              </a:rPr>
              <a:t>maintain</a:t>
            </a:r>
            <a:r>
              <a:rPr sz="1400" spc="114"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list</a:t>
            </a:r>
            <a:r>
              <a:rPr sz="1400" spc="35" dirty="0">
                <a:latin typeface="Calibri"/>
                <a:cs typeface="Calibri"/>
              </a:rPr>
              <a:t> </a:t>
            </a:r>
            <a:r>
              <a:rPr sz="1400" dirty="0">
                <a:latin typeface="Calibri"/>
                <a:cs typeface="Calibri"/>
              </a:rPr>
              <a:t>of</a:t>
            </a:r>
            <a:r>
              <a:rPr sz="1400" spc="5" dirty="0">
                <a:latin typeface="Calibri"/>
                <a:cs typeface="Calibri"/>
              </a:rPr>
              <a:t> </a:t>
            </a:r>
            <a:r>
              <a:rPr sz="1400" spc="-5" dirty="0">
                <a:latin typeface="Calibri"/>
                <a:cs typeface="Calibri"/>
              </a:rPr>
              <a:t>all</a:t>
            </a:r>
            <a:r>
              <a:rPr sz="1400" spc="15" dirty="0">
                <a:latin typeface="Calibri"/>
                <a:cs typeface="Calibri"/>
              </a:rPr>
              <a:t> </a:t>
            </a:r>
            <a:r>
              <a:rPr sz="1400" spc="-10" dirty="0">
                <a:latin typeface="Calibri"/>
                <a:cs typeface="Calibri"/>
              </a:rPr>
              <a:t>open</a:t>
            </a:r>
            <a:r>
              <a:rPr sz="1400" spc="10" dirty="0">
                <a:latin typeface="Calibri"/>
                <a:cs typeface="Calibri"/>
              </a:rPr>
              <a:t> </a:t>
            </a:r>
            <a:r>
              <a:rPr sz="1400" spc="-10" dirty="0">
                <a:solidFill>
                  <a:srgbClr val="00AF50"/>
                </a:solidFill>
                <a:latin typeface="Calibri"/>
                <a:cs typeface="Calibri"/>
              </a:rPr>
              <a:t>devices</a:t>
            </a:r>
            <a:r>
              <a:rPr sz="1400" spc="30" dirty="0">
                <a:solidFill>
                  <a:srgbClr val="00AF50"/>
                </a:solidFill>
                <a:latin typeface="Calibri"/>
                <a:cs typeface="Calibri"/>
              </a:rPr>
              <a:t> </a:t>
            </a:r>
            <a:r>
              <a:rPr sz="1400" spc="-10" dirty="0">
                <a:latin typeface="Calibri"/>
                <a:cs typeface="Calibri"/>
              </a:rPr>
              <a:t>which</a:t>
            </a:r>
            <a:r>
              <a:rPr sz="1400" spc="60" dirty="0">
                <a:latin typeface="Calibri"/>
                <a:cs typeface="Calibri"/>
              </a:rPr>
              <a:t> </a:t>
            </a:r>
            <a:r>
              <a:rPr sz="1400" spc="-15" dirty="0">
                <a:latin typeface="Calibri"/>
                <a:cs typeface="Calibri"/>
              </a:rPr>
              <a:t>are</a:t>
            </a:r>
            <a:r>
              <a:rPr sz="1400" dirty="0">
                <a:latin typeface="Calibri"/>
                <a:cs typeface="Calibri"/>
              </a:rPr>
              <a:t> </a:t>
            </a:r>
            <a:r>
              <a:rPr sz="1400" spc="-10" dirty="0">
                <a:latin typeface="Calibri"/>
                <a:cs typeface="Calibri"/>
              </a:rPr>
              <a:t>used</a:t>
            </a:r>
            <a:r>
              <a:rPr sz="1400" spc="35" dirty="0">
                <a:latin typeface="Calibri"/>
                <a:cs typeface="Calibri"/>
              </a:rPr>
              <a:t> </a:t>
            </a:r>
            <a:r>
              <a:rPr sz="1400" spc="-15" dirty="0">
                <a:latin typeface="Calibri"/>
                <a:cs typeface="Calibri"/>
              </a:rPr>
              <a:t>during</a:t>
            </a:r>
            <a:r>
              <a:rPr sz="1400" spc="90" dirty="0">
                <a:latin typeface="Calibri"/>
                <a:cs typeface="Calibri"/>
              </a:rPr>
              <a:t> </a:t>
            </a:r>
            <a:r>
              <a:rPr sz="1400" spc="-15" dirty="0">
                <a:latin typeface="Calibri"/>
                <a:cs typeface="Calibri"/>
              </a:rPr>
              <a:t>the</a:t>
            </a:r>
            <a:r>
              <a:rPr sz="1400" spc="25" dirty="0">
                <a:latin typeface="Calibri"/>
                <a:cs typeface="Calibri"/>
              </a:rPr>
              <a:t> </a:t>
            </a:r>
            <a:r>
              <a:rPr sz="1400" spc="-15" dirty="0">
                <a:latin typeface="Calibri"/>
                <a:cs typeface="Calibri"/>
              </a:rPr>
              <a:t>execution</a:t>
            </a:r>
            <a:r>
              <a:rPr sz="1400" spc="85" dirty="0">
                <a:latin typeface="Calibri"/>
                <a:cs typeface="Calibri"/>
              </a:rPr>
              <a:t> </a:t>
            </a:r>
            <a:r>
              <a:rPr sz="1400" dirty="0">
                <a:latin typeface="Calibri"/>
                <a:cs typeface="Calibri"/>
              </a:rPr>
              <a:t>of</a:t>
            </a:r>
            <a:r>
              <a:rPr sz="1400" spc="-20"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process.</a:t>
            </a:r>
            <a:endParaRPr sz="1400">
              <a:latin typeface="Calibri"/>
              <a:cs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422909"/>
            <a:ext cx="7691755" cy="496570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As shown </a:t>
            </a:r>
            <a:r>
              <a:rPr sz="1800" spc="5" dirty="0">
                <a:latin typeface="Calibri"/>
                <a:cs typeface="Calibri"/>
              </a:rPr>
              <a:t>in </a:t>
            </a:r>
            <a:r>
              <a:rPr sz="1800" dirty="0">
                <a:latin typeface="Calibri"/>
                <a:cs typeface="Calibri"/>
              </a:rPr>
              <a:t>the </a:t>
            </a:r>
            <a:r>
              <a:rPr sz="1800" spc="-5" dirty="0">
                <a:latin typeface="Calibri"/>
                <a:cs typeface="Calibri"/>
              </a:rPr>
              <a:t>image </a:t>
            </a:r>
            <a:r>
              <a:rPr sz="1800" dirty="0">
                <a:latin typeface="Calibri"/>
                <a:cs typeface="Calibri"/>
              </a:rPr>
              <a:t>above, the </a:t>
            </a:r>
            <a:r>
              <a:rPr sz="1800" spc="-10" dirty="0">
                <a:latin typeface="Calibri"/>
                <a:cs typeface="Calibri"/>
              </a:rPr>
              <a:t>process </a:t>
            </a:r>
            <a:r>
              <a:rPr sz="1800" dirty="0">
                <a:latin typeface="Calibri"/>
                <a:cs typeface="Calibri"/>
              </a:rPr>
              <a:t>P5, which </a:t>
            </a:r>
            <a:r>
              <a:rPr sz="1800" spc="-5" dirty="0">
                <a:latin typeface="Calibri"/>
                <a:cs typeface="Calibri"/>
              </a:rPr>
              <a:t>could not be </a:t>
            </a:r>
            <a:r>
              <a:rPr sz="1800" dirty="0">
                <a:latin typeface="Calibri"/>
                <a:cs typeface="Calibri"/>
              </a:rPr>
              <a:t>loaded </a:t>
            </a:r>
            <a:r>
              <a:rPr sz="1800" spc="-15" dirty="0">
                <a:latin typeface="Calibri"/>
                <a:cs typeface="Calibri"/>
              </a:rPr>
              <a:t>into </a:t>
            </a:r>
            <a:r>
              <a:rPr sz="1800" spc="10" dirty="0">
                <a:latin typeface="Calibri"/>
                <a:cs typeface="Calibri"/>
              </a:rPr>
              <a:t>the </a:t>
            </a:r>
            <a:r>
              <a:rPr sz="1800" spc="15" dirty="0">
                <a:latin typeface="Calibri"/>
                <a:cs typeface="Calibri"/>
              </a:rPr>
              <a:t> </a:t>
            </a:r>
            <a:r>
              <a:rPr sz="1800" dirty="0">
                <a:latin typeface="Calibri"/>
                <a:cs typeface="Calibri"/>
              </a:rPr>
              <a:t>memory due </a:t>
            </a:r>
            <a:r>
              <a:rPr sz="1800" spc="-15" dirty="0">
                <a:latin typeface="Calibri"/>
                <a:cs typeface="Calibri"/>
              </a:rPr>
              <a:t>to </a:t>
            </a:r>
            <a:r>
              <a:rPr sz="1800" dirty="0">
                <a:latin typeface="Calibri"/>
                <a:cs typeface="Calibri"/>
              </a:rPr>
              <a:t>the lack </a:t>
            </a:r>
            <a:r>
              <a:rPr sz="1800" spc="5" dirty="0">
                <a:latin typeface="Calibri"/>
                <a:cs typeface="Calibri"/>
              </a:rPr>
              <a:t>of </a:t>
            </a:r>
            <a:r>
              <a:rPr sz="1800" spc="-10" dirty="0">
                <a:latin typeface="Calibri"/>
                <a:cs typeface="Calibri"/>
              </a:rPr>
              <a:t>contiguous </a:t>
            </a:r>
            <a:r>
              <a:rPr sz="1800" spc="-5" dirty="0">
                <a:latin typeface="Calibri"/>
                <a:cs typeface="Calibri"/>
              </a:rPr>
              <a:t>space, </a:t>
            </a:r>
            <a:r>
              <a:rPr sz="1800" dirty="0">
                <a:latin typeface="Calibri"/>
                <a:cs typeface="Calibri"/>
              </a:rPr>
              <a:t>can </a:t>
            </a:r>
            <a:r>
              <a:rPr sz="1800" spc="-5" dirty="0">
                <a:latin typeface="Calibri"/>
                <a:cs typeface="Calibri"/>
              </a:rPr>
              <a:t>be </a:t>
            </a:r>
            <a:r>
              <a:rPr sz="1800" dirty="0">
                <a:latin typeface="Calibri"/>
                <a:cs typeface="Calibri"/>
              </a:rPr>
              <a:t>loaded now </a:t>
            </a:r>
            <a:r>
              <a:rPr sz="1800" spc="-5" dirty="0">
                <a:latin typeface="Calibri"/>
                <a:cs typeface="Calibri"/>
              </a:rPr>
              <a:t>in </a:t>
            </a:r>
            <a:r>
              <a:rPr sz="1800" dirty="0">
                <a:latin typeface="Calibri"/>
                <a:cs typeface="Calibri"/>
              </a:rPr>
              <a:t>the memory </a:t>
            </a:r>
            <a:r>
              <a:rPr sz="1800" spc="5" dirty="0">
                <a:latin typeface="Calibri"/>
                <a:cs typeface="Calibri"/>
              </a:rPr>
              <a:t> </a:t>
            </a:r>
            <a:r>
              <a:rPr sz="1800" spc="-10" dirty="0">
                <a:latin typeface="Calibri"/>
                <a:cs typeface="Calibri"/>
              </a:rPr>
              <a:t>since</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partitions</a:t>
            </a:r>
            <a:r>
              <a:rPr sz="1800" spc="10"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made</a:t>
            </a:r>
            <a:r>
              <a:rPr sz="1800" spc="15" dirty="0">
                <a:latin typeface="Calibri"/>
                <a:cs typeface="Calibri"/>
              </a:rPr>
              <a:t> </a:t>
            </a:r>
            <a:r>
              <a:rPr sz="1800" spc="-10" dirty="0">
                <a:latin typeface="Calibri"/>
                <a:cs typeface="Calibri"/>
              </a:rPr>
              <a:t>contiguous.</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spc="-10" dirty="0">
                <a:solidFill>
                  <a:srgbClr val="00AF50"/>
                </a:solidFill>
                <a:latin typeface="Calibri"/>
                <a:cs typeface="Calibri"/>
              </a:rPr>
              <a:t>Problem </a:t>
            </a:r>
            <a:r>
              <a:rPr sz="1800" spc="-5" dirty="0">
                <a:solidFill>
                  <a:srgbClr val="00AF50"/>
                </a:solidFill>
                <a:latin typeface="Calibri"/>
                <a:cs typeface="Calibri"/>
              </a:rPr>
              <a:t>with </a:t>
            </a:r>
            <a:r>
              <a:rPr sz="1800" dirty="0">
                <a:solidFill>
                  <a:srgbClr val="00AF50"/>
                </a:solidFill>
                <a:latin typeface="Calibri"/>
                <a:cs typeface="Calibri"/>
              </a:rPr>
              <a:t>Compaction</a:t>
            </a:r>
            <a:endParaRPr sz="1800">
              <a:latin typeface="Calibri"/>
              <a:cs typeface="Calibri"/>
            </a:endParaRPr>
          </a:p>
          <a:p>
            <a:pPr>
              <a:lnSpc>
                <a:spcPct val="100000"/>
              </a:lnSpc>
              <a:spcBef>
                <a:spcPts val="25"/>
              </a:spcBef>
            </a:pPr>
            <a:endParaRPr sz="1750">
              <a:latin typeface="Calibri"/>
              <a:cs typeface="Calibri"/>
            </a:endParaRPr>
          </a:p>
          <a:p>
            <a:pPr marL="12700" marR="7620" algn="just">
              <a:lnSpc>
                <a:spcPct val="100000"/>
              </a:lnSpc>
              <a:buFont typeface="Microsoft Sans Serif"/>
              <a:buChar char="•"/>
              <a:tabLst>
                <a:tab pos="144145" algn="l"/>
              </a:tabLst>
            </a:pPr>
            <a:r>
              <a:rPr sz="1800" spc="-5" dirty="0">
                <a:latin typeface="Calibri"/>
                <a:cs typeface="Calibri"/>
              </a:rPr>
              <a:t>The </a:t>
            </a:r>
            <a:r>
              <a:rPr sz="1800" spc="-10" dirty="0">
                <a:latin typeface="Calibri"/>
                <a:cs typeface="Calibri"/>
              </a:rPr>
              <a:t>efficiency </a:t>
            </a:r>
            <a:r>
              <a:rPr sz="1800" dirty="0">
                <a:latin typeface="Calibri"/>
                <a:cs typeface="Calibri"/>
              </a:rPr>
              <a:t>of </a:t>
            </a:r>
            <a:r>
              <a:rPr sz="1800" spc="-5" dirty="0">
                <a:latin typeface="Calibri"/>
                <a:cs typeface="Calibri"/>
              </a:rPr>
              <a:t>the </a:t>
            </a:r>
            <a:r>
              <a:rPr sz="1800" spc="-20" dirty="0">
                <a:latin typeface="Calibri"/>
                <a:cs typeface="Calibri"/>
              </a:rPr>
              <a:t>system </a:t>
            </a:r>
            <a:r>
              <a:rPr sz="1800" spc="-5" dirty="0">
                <a:latin typeface="Calibri"/>
                <a:cs typeface="Calibri"/>
              </a:rPr>
              <a:t>is decreased in </a:t>
            </a:r>
            <a:r>
              <a:rPr sz="1800" dirty="0">
                <a:latin typeface="Calibri"/>
                <a:cs typeface="Calibri"/>
              </a:rPr>
              <a:t>the </a:t>
            </a:r>
            <a:r>
              <a:rPr sz="1800" spc="-5" dirty="0">
                <a:latin typeface="Calibri"/>
                <a:cs typeface="Calibri"/>
              </a:rPr>
              <a:t>case </a:t>
            </a:r>
            <a:r>
              <a:rPr sz="1800" dirty="0">
                <a:latin typeface="Calibri"/>
                <a:cs typeface="Calibri"/>
              </a:rPr>
              <a:t>of </a:t>
            </a:r>
            <a:r>
              <a:rPr sz="1800" spc="-5" dirty="0">
                <a:latin typeface="Calibri"/>
                <a:cs typeface="Calibri"/>
              </a:rPr>
              <a:t>compaction </a:t>
            </a:r>
            <a:r>
              <a:rPr sz="1800" dirty="0">
                <a:latin typeface="Calibri"/>
                <a:cs typeface="Calibri"/>
              </a:rPr>
              <a:t>due </a:t>
            </a:r>
            <a:r>
              <a:rPr sz="1800" spc="-15" dirty="0">
                <a:latin typeface="Calibri"/>
                <a:cs typeface="Calibri"/>
              </a:rPr>
              <a:t>to </a:t>
            </a:r>
            <a:r>
              <a:rPr sz="1800" spc="-5" dirty="0">
                <a:latin typeface="Calibri"/>
                <a:cs typeface="Calibri"/>
              </a:rPr>
              <a:t>the </a:t>
            </a:r>
            <a:r>
              <a:rPr sz="1800" dirty="0">
                <a:latin typeface="Calibri"/>
                <a:cs typeface="Calibri"/>
              </a:rPr>
              <a:t> </a:t>
            </a:r>
            <a:r>
              <a:rPr sz="1800" spc="-5" dirty="0">
                <a:latin typeface="Calibri"/>
                <a:cs typeface="Calibri"/>
              </a:rPr>
              <a:t>fact </a:t>
            </a:r>
            <a:r>
              <a:rPr sz="1800" spc="-10" dirty="0">
                <a:latin typeface="Calibri"/>
                <a:cs typeface="Calibri"/>
              </a:rPr>
              <a:t>that </a:t>
            </a:r>
            <a:r>
              <a:rPr sz="1800" dirty="0">
                <a:latin typeface="Calibri"/>
                <a:cs typeface="Calibri"/>
              </a:rPr>
              <a:t>all the </a:t>
            </a:r>
            <a:r>
              <a:rPr sz="1800" spc="-5" dirty="0">
                <a:solidFill>
                  <a:srgbClr val="FF0000"/>
                </a:solidFill>
                <a:latin typeface="Calibri"/>
                <a:cs typeface="Calibri"/>
              </a:rPr>
              <a:t>free </a:t>
            </a:r>
            <a:r>
              <a:rPr sz="1800" dirty="0">
                <a:solidFill>
                  <a:srgbClr val="FF0000"/>
                </a:solidFill>
                <a:latin typeface="Calibri"/>
                <a:cs typeface="Calibri"/>
              </a:rPr>
              <a:t>spaces will </a:t>
            </a:r>
            <a:r>
              <a:rPr sz="1800" spc="5" dirty="0">
                <a:solidFill>
                  <a:srgbClr val="FF0000"/>
                </a:solidFill>
                <a:latin typeface="Calibri"/>
                <a:cs typeface="Calibri"/>
              </a:rPr>
              <a:t>be </a:t>
            </a:r>
            <a:r>
              <a:rPr sz="1800" spc="-15" dirty="0">
                <a:solidFill>
                  <a:srgbClr val="FF0000"/>
                </a:solidFill>
                <a:latin typeface="Calibri"/>
                <a:cs typeface="Calibri"/>
              </a:rPr>
              <a:t>transferred</a:t>
            </a:r>
            <a:r>
              <a:rPr sz="1800" spc="375" dirty="0">
                <a:solidFill>
                  <a:srgbClr val="FF0000"/>
                </a:solidFill>
                <a:latin typeface="Calibri"/>
                <a:cs typeface="Calibri"/>
              </a:rPr>
              <a:t> </a:t>
            </a:r>
            <a:r>
              <a:rPr sz="1800" spc="-10" dirty="0">
                <a:solidFill>
                  <a:srgbClr val="FF0000"/>
                </a:solidFill>
                <a:latin typeface="Calibri"/>
                <a:cs typeface="Calibri"/>
              </a:rPr>
              <a:t>from </a:t>
            </a:r>
            <a:r>
              <a:rPr sz="1800" spc="-15" dirty="0">
                <a:solidFill>
                  <a:srgbClr val="FF0000"/>
                </a:solidFill>
                <a:latin typeface="Calibri"/>
                <a:cs typeface="Calibri"/>
              </a:rPr>
              <a:t>several</a:t>
            </a:r>
            <a:r>
              <a:rPr sz="1800" spc="375" dirty="0">
                <a:solidFill>
                  <a:srgbClr val="FF0000"/>
                </a:solidFill>
                <a:latin typeface="Calibri"/>
                <a:cs typeface="Calibri"/>
              </a:rPr>
              <a:t> </a:t>
            </a:r>
            <a:r>
              <a:rPr sz="1800" dirty="0">
                <a:solidFill>
                  <a:srgbClr val="FF0000"/>
                </a:solidFill>
                <a:latin typeface="Calibri"/>
                <a:cs typeface="Calibri"/>
              </a:rPr>
              <a:t>places </a:t>
            </a:r>
            <a:r>
              <a:rPr sz="1800" spc="-15" dirty="0">
                <a:solidFill>
                  <a:srgbClr val="FF0000"/>
                </a:solidFill>
                <a:latin typeface="Calibri"/>
                <a:cs typeface="Calibri"/>
              </a:rPr>
              <a:t>to </a:t>
            </a:r>
            <a:r>
              <a:rPr sz="1800" dirty="0">
                <a:solidFill>
                  <a:srgbClr val="FF0000"/>
                </a:solidFill>
                <a:latin typeface="Calibri"/>
                <a:cs typeface="Calibri"/>
              </a:rPr>
              <a:t>a </a:t>
            </a:r>
            <a:r>
              <a:rPr sz="1800" spc="-5" dirty="0">
                <a:solidFill>
                  <a:srgbClr val="FF0000"/>
                </a:solidFill>
                <a:latin typeface="Calibri"/>
                <a:cs typeface="Calibri"/>
              </a:rPr>
              <a:t>single </a:t>
            </a:r>
            <a:r>
              <a:rPr sz="1800" dirty="0">
                <a:solidFill>
                  <a:srgbClr val="FF0000"/>
                </a:solidFill>
                <a:latin typeface="Calibri"/>
                <a:cs typeface="Calibri"/>
              </a:rPr>
              <a:t> </a:t>
            </a:r>
            <a:r>
              <a:rPr sz="1800" spc="-5" dirty="0">
                <a:solidFill>
                  <a:srgbClr val="FF0000"/>
                </a:solidFill>
                <a:latin typeface="Calibri"/>
                <a:cs typeface="Calibri"/>
              </a:rPr>
              <a:t>place</a:t>
            </a:r>
            <a:r>
              <a:rPr sz="1800" spc="-5" dirty="0">
                <a:latin typeface="Calibri"/>
                <a:cs typeface="Calibri"/>
              </a:rPr>
              <a:t>.</a:t>
            </a:r>
            <a:endParaRPr sz="1800">
              <a:latin typeface="Calibri"/>
              <a:cs typeface="Calibri"/>
            </a:endParaRPr>
          </a:p>
          <a:p>
            <a:pPr>
              <a:lnSpc>
                <a:spcPct val="100000"/>
              </a:lnSpc>
              <a:spcBef>
                <a:spcPts val="30"/>
              </a:spcBef>
              <a:buFont typeface="Microsoft Sans Serif"/>
              <a:buChar char="•"/>
            </a:pPr>
            <a:endParaRPr sz="1750">
              <a:latin typeface="Calibri"/>
              <a:cs typeface="Calibri"/>
            </a:endParaRPr>
          </a:p>
          <a:p>
            <a:pPr marL="12700" marR="5080" algn="just">
              <a:lnSpc>
                <a:spcPct val="100000"/>
              </a:lnSpc>
              <a:buFont typeface="Microsoft Sans Serif"/>
              <a:buChar char="•"/>
              <a:tabLst>
                <a:tab pos="144145" algn="l"/>
              </a:tabLst>
            </a:pPr>
            <a:r>
              <a:rPr sz="1800" spc="-5" dirty="0">
                <a:latin typeface="Calibri"/>
                <a:cs typeface="Calibri"/>
              </a:rPr>
              <a:t>Huge amount </a:t>
            </a:r>
            <a:r>
              <a:rPr sz="1800" spc="5" dirty="0">
                <a:latin typeface="Calibri"/>
                <a:cs typeface="Calibri"/>
              </a:rPr>
              <a:t>of </a:t>
            </a:r>
            <a:r>
              <a:rPr sz="1800" spc="-5" dirty="0">
                <a:latin typeface="Calibri"/>
                <a:cs typeface="Calibri"/>
              </a:rPr>
              <a:t>time </a:t>
            </a:r>
            <a:r>
              <a:rPr sz="1800" spc="5" dirty="0">
                <a:latin typeface="Calibri"/>
                <a:cs typeface="Calibri"/>
              </a:rPr>
              <a:t>is </a:t>
            </a:r>
            <a:r>
              <a:rPr sz="1800" spc="-15" dirty="0">
                <a:latin typeface="Calibri"/>
                <a:cs typeface="Calibri"/>
              </a:rPr>
              <a:t>invested for </a:t>
            </a:r>
            <a:r>
              <a:rPr sz="1800" spc="-5" dirty="0">
                <a:latin typeface="Calibri"/>
                <a:cs typeface="Calibri"/>
              </a:rPr>
              <a:t>this </a:t>
            </a:r>
            <a:r>
              <a:rPr sz="1800" spc="-10" dirty="0">
                <a:latin typeface="Calibri"/>
                <a:cs typeface="Calibri"/>
              </a:rPr>
              <a:t>procedure </a:t>
            </a:r>
            <a:r>
              <a:rPr sz="1800" dirty="0">
                <a:latin typeface="Calibri"/>
                <a:cs typeface="Calibri"/>
              </a:rPr>
              <a:t>and the CPU </a:t>
            </a:r>
            <a:r>
              <a:rPr sz="1800" spc="-5" dirty="0">
                <a:latin typeface="Calibri"/>
                <a:cs typeface="Calibri"/>
              </a:rPr>
              <a:t>will </a:t>
            </a:r>
            <a:r>
              <a:rPr sz="1800" spc="-10" dirty="0">
                <a:latin typeface="Calibri"/>
                <a:cs typeface="Calibri"/>
              </a:rPr>
              <a:t>remain </a:t>
            </a:r>
            <a:r>
              <a:rPr sz="1800" spc="5" dirty="0">
                <a:latin typeface="Calibri"/>
                <a:cs typeface="Calibri"/>
              </a:rPr>
              <a:t>idle </a:t>
            </a:r>
            <a:r>
              <a:rPr sz="1800" spc="1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all</a:t>
            </a:r>
            <a:r>
              <a:rPr sz="1800" spc="5" dirty="0">
                <a:latin typeface="Calibri"/>
                <a:cs typeface="Calibri"/>
              </a:rPr>
              <a:t> </a:t>
            </a:r>
            <a:r>
              <a:rPr sz="1800" spc="-10" dirty="0">
                <a:latin typeface="Calibri"/>
                <a:cs typeface="Calibri"/>
              </a:rPr>
              <a:t>this</a:t>
            </a:r>
            <a:r>
              <a:rPr sz="1800" spc="-5" dirty="0">
                <a:latin typeface="Calibri"/>
                <a:cs typeface="Calibri"/>
              </a:rPr>
              <a:t> time.</a:t>
            </a:r>
            <a:r>
              <a:rPr sz="1800" dirty="0">
                <a:latin typeface="Calibri"/>
                <a:cs typeface="Calibri"/>
              </a:rPr>
              <a:t> </a:t>
            </a:r>
            <a:r>
              <a:rPr sz="1800" spc="-5" dirty="0">
                <a:latin typeface="Calibri"/>
                <a:cs typeface="Calibri"/>
              </a:rPr>
              <a:t>Despite</a:t>
            </a:r>
            <a:r>
              <a:rPr sz="1800" dirty="0">
                <a:latin typeface="Calibri"/>
                <a:cs typeface="Calibri"/>
              </a:rPr>
              <a:t> of</a:t>
            </a:r>
            <a:r>
              <a:rPr sz="1800" spc="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fact</a:t>
            </a:r>
            <a:r>
              <a:rPr sz="1800" spc="-5" dirty="0">
                <a:latin typeface="Calibri"/>
                <a:cs typeface="Calibri"/>
              </a:rPr>
              <a:t> </a:t>
            </a:r>
            <a:r>
              <a:rPr sz="1800" spc="-10" dirty="0">
                <a:latin typeface="Calibri"/>
                <a:cs typeface="Calibri"/>
              </a:rPr>
              <a:t>that</a:t>
            </a:r>
            <a:r>
              <a:rPr sz="1800" spc="-5" dirty="0">
                <a:latin typeface="Calibri"/>
                <a:cs typeface="Calibri"/>
              </a:rPr>
              <a:t> the</a:t>
            </a:r>
            <a:r>
              <a:rPr sz="1800" dirty="0">
                <a:latin typeface="Calibri"/>
                <a:cs typeface="Calibri"/>
              </a:rPr>
              <a:t> </a:t>
            </a:r>
            <a:r>
              <a:rPr sz="1800" spc="-5" dirty="0">
                <a:latin typeface="Calibri"/>
                <a:cs typeface="Calibri"/>
              </a:rPr>
              <a:t>compaction</a:t>
            </a:r>
            <a:r>
              <a:rPr sz="1800" dirty="0">
                <a:latin typeface="Calibri"/>
                <a:cs typeface="Calibri"/>
              </a:rPr>
              <a:t> </a:t>
            </a:r>
            <a:r>
              <a:rPr sz="1800" spc="-15" dirty="0">
                <a:latin typeface="Calibri"/>
                <a:cs typeface="Calibri"/>
              </a:rPr>
              <a:t>avoids</a:t>
            </a:r>
            <a:r>
              <a:rPr sz="1800" spc="-10" dirty="0">
                <a:latin typeface="Calibri"/>
                <a:cs typeface="Calibri"/>
              </a:rPr>
              <a:t> external </a:t>
            </a:r>
            <a:r>
              <a:rPr sz="1800" spc="-5" dirty="0">
                <a:latin typeface="Calibri"/>
                <a:cs typeface="Calibri"/>
              </a:rPr>
              <a:t> </a:t>
            </a:r>
            <a:r>
              <a:rPr sz="1800" spc="-15" dirty="0">
                <a:latin typeface="Calibri"/>
                <a:cs typeface="Calibri"/>
              </a:rPr>
              <a:t>fragmentation,</a:t>
            </a:r>
            <a:r>
              <a:rPr sz="1800" spc="80" dirty="0">
                <a:latin typeface="Calibri"/>
                <a:cs typeface="Calibri"/>
              </a:rPr>
              <a:t> </a:t>
            </a:r>
            <a:r>
              <a:rPr sz="1800" spc="-5" dirty="0">
                <a:latin typeface="Calibri"/>
                <a:cs typeface="Calibri"/>
              </a:rPr>
              <a:t>it </a:t>
            </a:r>
            <a:r>
              <a:rPr sz="1800" spc="-15" dirty="0">
                <a:latin typeface="Calibri"/>
                <a:cs typeface="Calibri"/>
              </a:rPr>
              <a:t>makes</a:t>
            </a:r>
            <a:r>
              <a:rPr sz="1800" spc="-10" dirty="0">
                <a:latin typeface="Calibri"/>
                <a:cs typeface="Calibri"/>
              </a:rPr>
              <a:t> </a:t>
            </a:r>
            <a:r>
              <a:rPr sz="1800" spc="-20" dirty="0">
                <a:latin typeface="Calibri"/>
                <a:cs typeface="Calibri"/>
              </a:rPr>
              <a:t>system</a:t>
            </a:r>
            <a:r>
              <a:rPr sz="1800" spc="15" dirty="0">
                <a:latin typeface="Calibri"/>
                <a:cs typeface="Calibri"/>
              </a:rPr>
              <a:t> </a:t>
            </a:r>
            <a:r>
              <a:rPr sz="1800" spc="-15" dirty="0">
                <a:latin typeface="Calibri"/>
                <a:cs typeface="Calibri"/>
              </a:rPr>
              <a:t>inefficient.</a:t>
            </a:r>
            <a:endParaRPr sz="1800">
              <a:latin typeface="Calibri"/>
              <a:cs typeface="Calibri"/>
            </a:endParaRPr>
          </a:p>
          <a:p>
            <a:pPr marL="12700">
              <a:lnSpc>
                <a:spcPct val="100000"/>
              </a:lnSpc>
            </a:pPr>
            <a:r>
              <a:rPr sz="1800" dirty="0">
                <a:latin typeface="Calibri"/>
                <a:cs typeface="Calibri"/>
              </a:rPr>
              <a:t>Let</a:t>
            </a:r>
            <a:r>
              <a:rPr sz="1800" spc="-5" dirty="0">
                <a:latin typeface="Calibri"/>
                <a:cs typeface="Calibri"/>
              </a:rPr>
              <a:t> us</a:t>
            </a:r>
            <a:r>
              <a:rPr sz="1800" spc="15" dirty="0">
                <a:latin typeface="Calibri"/>
                <a:cs typeface="Calibri"/>
              </a:rPr>
              <a:t> </a:t>
            </a:r>
            <a:r>
              <a:rPr sz="1800" spc="-10" dirty="0">
                <a:latin typeface="Calibri"/>
                <a:cs typeface="Calibri"/>
              </a:rPr>
              <a:t>consider</a:t>
            </a:r>
            <a:r>
              <a:rPr sz="1800" spc="50" dirty="0">
                <a:latin typeface="Calibri"/>
                <a:cs typeface="Calibri"/>
              </a:rPr>
              <a:t> </a:t>
            </a:r>
            <a:r>
              <a:rPr sz="1800" spc="-10" dirty="0">
                <a:latin typeface="Calibri"/>
                <a:cs typeface="Calibri"/>
              </a:rPr>
              <a:t>that</a:t>
            </a:r>
            <a:r>
              <a:rPr sz="1800" spc="20" dirty="0">
                <a:latin typeface="Calibri"/>
                <a:cs typeface="Calibri"/>
              </a:rPr>
              <a:t> </a:t>
            </a:r>
            <a:r>
              <a:rPr sz="1800" dirty="0">
                <a:latin typeface="Calibri"/>
                <a:cs typeface="Calibri"/>
              </a:rPr>
              <a:t>OS</a:t>
            </a:r>
            <a:r>
              <a:rPr sz="1800" spc="-10" dirty="0">
                <a:latin typeface="Calibri"/>
                <a:cs typeface="Calibri"/>
              </a:rPr>
              <a:t> needs</a:t>
            </a:r>
            <a:r>
              <a:rPr sz="1800" spc="60" dirty="0">
                <a:latin typeface="Calibri"/>
                <a:cs typeface="Calibri"/>
              </a:rPr>
              <a:t> </a:t>
            </a:r>
            <a:r>
              <a:rPr sz="1800" dirty="0">
                <a:latin typeface="Calibri"/>
                <a:cs typeface="Calibri"/>
              </a:rPr>
              <a:t>6 </a:t>
            </a:r>
            <a:r>
              <a:rPr sz="1800" spc="-5" dirty="0">
                <a:latin typeface="Calibri"/>
                <a:cs typeface="Calibri"/>
              </a:rPr>
              <a:t>NS</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copy</a:t>
            </a:r>
            <a:r>
              <a:rPr sz="1800" spc="5" dirty="0">
                <a:latin typeface="Calibri"/>
                <a:cs typeface="Calibri"/>
              </a:rPr>
              <a:t> </a:t>
            </a:r>
            <a:r>
              <a:rPr sz="1800" dirty="0">
                <a:latin typeface="Calibri"/>
                <a:cs typeface="Calibri"/>
              </a:rPr>
              <a:t>1 </a:t>
            </a:r>
            <a:r>
              <a:rPr sz="1800" spc="-10" dirty="0">
                <a:latin typeface="Calibri"/>
                <a:cs typeface="Calibri"/>
              </a:rPr>
              <a:t>byte</a:t>
            </a:r>
            <a:r>
              <a:rPr sz="1800" spc="1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one</a:t>
            </a:r>
            <a:r>
              <a:rPr sz="1800" spc="15" dirty="0">
                <a:latin typeface="Calibri"/>
                <a:cs typeface="Calibri"/>
              </a:rPr>
              <a:t> </a:t>
            </a:r>
            <a:r>
              <a:rPr sz="1800" spc="-5" dirty="0">
                <a:latin typeface="Calibri"/>
                <a:cs typeface="Calibri"/>
              </a:rPr>
              <a:t>place</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30" dirty="0">
                <a:latin typeface="Calibri"/>
                <a:cs typeface="Calibri"/>
              </a:rPr>
              <a:t>another.</a:t>
            </a:r>
            <a:endParaRPr sz="1800">
              <a:latin typeface="Calibri"/>
              <a:cs typeface="Calibri"/>
            </a:endParaRPr>
          </a:p>
          <a:p>
            <a:pPr marL="12700">
              <a:lnSpc>
                <a:spcPct val="100000"/>
              </a:lnSpc>
            </a:pPr>
            <a:r>
              <a:rPr sz="1800" dirty="0">
                <a:latin typeface="Calibri"/>
                <a:cs typeface="Calibri"/>
              </a:rPr>
              <a:t>1</a:t>
            </a:r>
            <a:r>
              <a:rPr sz="1800" spc="-20" dirty="0">
                <a:latin typeface="Calibri"/>
                <a:cs typeface="Calibri"/>
              </a:rPr>
              <a:t> </a:t>
            </a:r>
            <a:r>
              <a:rPr sz="1800" dirty="0">
                <a:latin typeface="Calibri"/>
                <a:cs typeface="Calibri"/>
              </a:rPr>
              <a:t>B</a:t>
            </a:r>
            <a:r>
              <a:rPr sz="1800" spc="-10" dirty="0">
                <a:latin typeface="Calibri"/>
                <a:cs typeface="Calibri"/>
              </a:rPr>
              <a:t> </a:t>
            </a:r>
            <a:r>
              <a:rPr sz="1800" spc="-20" dirty="0">
                <a:latin typeface="Calibri"/>
                <a:cs typeface="Calibri"/>
              </a:rPr>
              <a:t>transfer</a:t>
            </a:r>
            <a:r>
              <a:rPr sz="1800" spc="35" dirty="0">
                <a:latin typeface="Calibri"/>
                <a:cs typeface="Calibri"/>
              </a:rPr>
              <a:t> </a:t>
            </a:r>
            <a:r>
              <a:rPr sz="1800" spc="-15" dirty="0">
                <a:latin typeface="Calibri"/>
                <a:cs typeface="Calibri"/>
              </a:rPr>
              <a:t>needs</a:t>
            </a:r>
            <a:r>
              <a:rPr sz="1800" spc="60" dirty="0">
                <a:latin typeface="Calibri"/>
                <a:cs typeface="Calibri"/>
              </a:rPr>
              <a:t> </a:t>
            </a:r>
            <a:r>
              <a:rPr sz="1800" dirty="0">
                <a:latin typeface="Calibri"/>
                <a:cs typeface="Calibri"/>
              </a:rPr>
              <a:t>6</a:t>
            </a:r>
            <a:r>
              <a:rPr sz="1800" spc="-15" dirty="0">
                <a:latin typeface="Calibri"/>
                <a:cs typeface="Calibri"/>
              </a:rPr>
              <a:t> NS</a:t>
            </a:r>
            <a:endParaRPr sz="1800">
              <a:latin typeface="Calibri"/>
              <a:cs typeface="Calibri"/>
            </a:endParaRPr>
          </a:p>
          <a:p>
            <a:pPr marL="12700">
              <a:lnSpc>
                <a:spcPct val="100000"/>
              </a:lnSpc>
              <a:spcBef>
                <a:spcPts val="5"/>
              </a:spcBef>
            </a:pPr>
            <a:r>
              <a:rPr sz="1800" spc="-5" dirty="0">
                <a:latin typeface="Calibri"/>
                <a:cs typeface="Calibri"/>
              </a:rPr>
              <a:t>256 MB</a:t>
            </a:r>
            <a:r>
              <a:rPr sz="1800" spc="5" dirty="0">
                <a:latin typeface="Calibri"/>
                <a:cs typeface="Calibri"/>
              </a:rPr>
              <a:t> </a:t>
            </a:r>
            <a:r>
              <a:rPr sz="1800" spc="-25" dirty="0">
                <a:latin typeface="Calibri"/>
                <a:cs typeface="Calibri"/>
              </a:rPr>
              <a:t>transfer</a:t>
            </a:r>
            <a:r>
              <a:rPr sz="1800" spc="40" dirty="0">
                <a:latin typeface="Calibri"/>
                <a:cs typeface="Calibri"/>
              </a:rPr>
              <a:t> </a:t>
            </a:r>
            <a:r>
              <a:rPr sz="1800" spc="-10" dirty="0">
                <a:latin typeface="Calibri"/>
                <a:cs typeface="Calibri"/>
              </a:rPr>
              <a:t>needs</a:t>
            </a:r>
            <a:r>
              <a:rPr sz="1800" spc="60" dirty="0">
                <a:latin typeface="Calibri"/>
                <a:cs typeface="Calibri"/>
              </a:rPr>
              <a:t> </a:t>
            </a:r>
            <a:r>
              <a:rPr sz="1800" dirty="0">
                <a:latin typeface="Calibri"/>
                <a:cs typeface="Calibri"/>
              </a:rPr>
              <a:t>256</a:t>
            </a:r>
            <a:r>
              <a:rPr sz="1800" spc="-5" dirty="0">
                <a:latin typeface="Calibri"/>
                <a:cs typeface="Calibri"/>
              </a:rPr>
              <a:t> </a:t>
            </a:r>
            <a:r>
              <a:rPr sz="1800" dirty="0">
                <a:latin typeface="Calibri"/>
                <a:cs typeface="Calibri"/>
              </a:rPr>
              <a:t>X </a:t>
            </a:r>
            <a:r>
              <a:rPr sz="1800" spc="-5" dirty="0">
                <a:latin typeface="Calibri"/>
                <a:cs typeface="Calibri"/>
              </a:rPr>
              <a:t>2^20</a:t>
            </a:r>
            <a:r>
              <a:rPr sz="1800" spc="20" dirty="0">
                <a:latin typeface="Calibri"/>
                <a:cs typeface="Calibri"/>
              </a:rPr>
              <a:t> </a:t>
            </a:r>
            <a:r>
              <a:rPr sz="1800" dirty="0">
                <a:latin typeface="Calibri"/>
                <a:cs typeface="Calibri"/>
              </a:rPr>
              <a:t>X 6</a:t>
            </a:r>
            <a:r>
              <a:rPr sz="1800" spc="15" dirty="0">
                <a:latin typeface="Calibri"/>
                <a:cs typeface="Calibri"/>
              </a:rPr>
              <a:t> </a:t>
            </a:r>
            <a:r>
              <a:rPr sz="1800" dirty="0">
                <a:latin typeface="Calibri"/>
                <a:cs typeface="Calibri"/>
              </a:rPr>
              <a:t>X </a:t>
            </a:r>
            <a:r>
              <a:rPr sz="1800" spc="-5" dirty="0">
                <a:latin typeface="Calibri"/>
                <a:cs typeface="Calibri"/>
              </a:rPr>
              <a:t>10 </a:t>
            </a:r>
            <a:r>
              <a:rPr sz="1800" dirty="0">
                <a:latin typeface="Calibri"/>
                <a:cs typeface="Calibri"/>
              </a:rPr>
              <a:t>^</a:t>
            </a:r>
            <a:r>
              <a:rPr sz="1800" spc="15" dirty="0">
                <a:latin typeface="Calibri"/>
                <a:cs typeface="Calibri"/>
              </a:rPr>
              <a:t> </a:t>
            </a:r>
            <a:r>
              <a:rPr sz="1800" dirty="0">
                <a:latin typeface="Calibri"/>
                <a:cs typeface="Calibri"/>
              </a:rPr>
              <a:t>-9</a:t>
            </a:r>
            <a:r>
              <a:rPr sz="1800" spc="-5" dirty="0">
                <a:latin typeface="Calibri"/>
                <a:cs typeface="Calibri"/>
              </a:rPr>
              <a:t> secs</a:t>
            </a:r>
            <a:endParaRPr sz="1800">
              <a:latin typeface="Calibri"/>
              <a:cs typeface="Calibri"/>
            </a:endParaRPr>
          </a:p>
          <a:p>
            <a:pPr marL="12700">
              <a:lnSpc>
                <a:spcPct val="100000"/>
              </a:lnSpc>
            </a:pPr>
            <a:r>
              <a:rPr sz="1800" spc="-5" dirty="0">
                <a:latin typeface="Calibri"/>
                <a:cs typeface="Calibri"/>
              </a:rPr>
              <a:t>hence,</a:t>
            </a:r>
            <a:r>
              <a:rPr sz="1800" spc="325" dirty="0">
                <a:latin typeface="Calibri"/>
                <a:cs typeface="Calibri"/>
              </a:rPr>
              <a:t> </a:t>
            </a:r>
            <a:r>
              <a:rPr sz="1800" spc="-5" dirty="0">
                <a:latin typeface="Calibri"/>
                <a:cs typeface="Calibri"/>
              </a:rPr>
              <a:t>it</a:t>
            </a:r>
            <a:r>
              <a:rPr sz="1800" spc="310" dirty="0">
                <a:latin typeface="Calibri"/>
                <a:cs typeface="Calibri"/>
              </a:rPr>
              <a:t> </a:t>
            </a:r>
            <a:r>
              <a:rPr sz="1800" spc="-5" dirty="0">
                <a:latin typeface="Calibri"/>
                <a:cs typeface="Calibri"/>
              </a:rPr>
              <a:t>is</a:t>
            </a:r>
            <a:r>
              <a:rPr sz="1800" spc="330" dirty="0">
                <a:latin typeface="Calibri"/>
                <a:cs typeface="Calibri"/>
              </a:rPr>
              <a:t> </a:t>
            </a:r>
            <a:r>
              <a:rPr sz="1800" spc="-15" dirty="0">
                <a:latin typeface="Calibri"/>
                <a:cs typeface="Calibri"/>
              </a:rPr>
              <a:t>proved</a:t>
            </a:r>
            <a:r>
              <a:rPr sz="1800" spc="305" dirty="0">
                <a:latin typeface="Calibri"/>
                <a:cs typeface="Calibri"/>
              </a:rPr>
              <a:t> </a:t>
            </a:r>
            <a:r>
              <a:rPr sz="1800" spc="-15" dirty="0">
                <a:latin typeface="Calibri"/>
                <a:cs typeface="Calibri"/>
              </a:rPr>
              <a:t>to</a:t>
            </a:r>
            <a:r>
              <a:rPr sz="1800" spc="325" dirty="0">
                <a:latin typeface="Calibri"/>
                <a:cs typeface="Calibri"/>
              </a:rPr>
              <a:t> </a:t>
            </a:r>
            <a:r>
              <a:rPr sz="1800" dirty="0">
                <a:latin typeface="Calibri"/>
                <a:cs typeface="Calibri"/>
              </a:rPr>
              <a:t>some</a:t>
            </a:r>
            <a:r>
              <a:rPr sz="1800" spc="305" dirty="0">
                <a:latin typeface="Calibri"/>
                <a:cs typeface="Calibri"/>
              </a:rPr>
              <a:t> </a:t>
            </a:r>
            <a:r>
              <a:rPr sz="1800" spc="-15" dirty="0">
                <a:latin typeface="Calibri"/>
                <a:cs typeface="Calibri"/>
              </a:rPr>
              <a:t>extent</a:t>
            </a:r>
            <a:r>
              <a:rPr sz="1800" spc="310" dirty="0">
                <a:latin typeface="Calibri"/>
                <a:cs typeface="Calibri"/>
              </a:rPr>
              <a:t> </a:t>
            </a:r>
            <a:r>
              <a:rPr sz="1800" spc="-10" dirty="0">
                <a:latin typeface="Calibri"/>
                <a:cs typeface="Calibri"/>
              </a:rPr>
              <a:t>that</a:t>
            </a:r>
            <a:r>
              <a:rPr sz="1800" spc="315" dirty="0">
                <a:latin typeface="Calibri"/>
                <a:cs typeface="Calibri"/>
              </a:rPr>
              <a:t> </a:t>
            </a:r>
            <a:r>
              <a:rPr sz="1800" dirty="0">
                <a:latin typeface="Calibri"/>
                <a:cs typeface="Calibri"/>
              </a:rPr>
              <a:t>the</a:t>
            </a:r>
            <a:r>
              <a:rPr sz="1800" spc="305" dirty="0">
                <a:latin typeface="Calibri"/>
                <a:cs typeface="Calibri"/>
              </a:rPr>
              <a:t> </a:t>
            </a:r>
            <a:r>
              <a:rPr sz="1800" spc="-5" dirty="0">
                <a:latin typeface="Calibri"/>
                <a:cs typeface="Calibri"/>
              </a:rPr>
              <a:t>larger</a:t>
            </a:r>
            <a:r>
              <a:rPr sz="1800" spc="315" dirty="0">
                <a:latin typeface="Calibri"/>
                <a:cs typeface="Calibri"/>
              </a:rPr>
              <a:t> </a:t>
            </a:r>
            <a:r>
              <a:rPr sz="1800" spc="-15" dirty="0">
                <a:latin typeface="Calibri"/>
                <a:cs typeface="Calibri"/>
              </a:rPr>
              <a:t>size</a:t>
            </a:r>
            <a:r>
              <a:rPr sz="1800" spc="305" dirty="0">
                <a:latin typeface="Calibri"/>
                <a:cs typeface="Calibri"/>
              </a:rPr>
              <a:t> </a:t>
            </a:r>
            <a:r>
              <a:rPr sz="1800" dirty="0">
                <a:latin typeface="Calibri"/>
                <a:cs typeface="Calibri"/>
              </a:rPr>
              <a:t>memory</a:t>
            </a:r>
            <a:r>
              <a:rPr sz="1800" spc="315" dirty="0">
                <a:latin typeface="Calibri"/>
                <a:cs typeface="Calibri"/>
              </a:rPr>
              <a:t> </a:t>
            </a:r>
            <a:r>
              <a:rPr sz="1800" spc="-20" dirty="0">
                <a:latin typeface="Calibri"/>
                <a:cs typeface="Calibri"/>
              </a:rPr>
              <a:t>transfer</a:t>
            </a:r>
            <a:r>
              <a:rPr sz="1800" spc="335" dirty="0">
                <a:latin typeface="Calibri"/>
                <a:cs typeface="Calibri"/>
              </a:rPr>
              <a:t> </a:t>
            </a:r>
            <a:r>
              <a:rPr sz="1800" dirty="0">
                <a:latin typeface="Calibri"/>
                <a:cs typeface="Calibri"/>
              </a:rPr>
              <a:t>needs</a:t>
            </a:r>
            <a:endParaRPr sz="1800">
              <a:latin typeface="Calibri"/>
              <a:cs typeface="Calibri"/>
            </a:endParaRPr>
          </a:p>
          <a:p>
            <a:pPr marL="12700">
              <a:lnSpc>
                <a:spcPct val="100000"/>
              </a:lnSpc>
            </a:pPr>
            <a:r>
              <a:rPr sz="1800" spc="-5" dirty="0">
                <a:latin typeface="Calibri"/>
                <a:cs typeface="Calibri"/>
              </a:rPr>
              <a:t>some</a:t>
            </a:r>
            <a:r>
              <a:rPr sz="1800" spc="-10" dirty="0">
                <a:latin typeface="Calibri"/>
                <a:cs typeface="Calibri"/>
              </a:rPr>
              <a:t> </a:t>
            </a:r>
            <a:r>
              <a:rPr sz="1800" spc="-15" dirty="0">
                <a:latin typeface="Calibri"/>
                <a:cs typeface="Calibri"/>
              </a:rPr>
              <a:t>huge</a:t>
            </a:r>
            <a:r>
              <a:rPr sz="1800" spc="60" dirty="0">
                <a:latin typeface="Calibri"/>
                <a:cs typeface="Calibri"/>
              </a:rPr>
              <a:t> </a:t>
            </a:r>
            <a:r>
              <a:rPr sz="1800" spc="-10" dirty="0">
                <a:latin typeface="Calibri"/>
                <a:cs typeface="Calibri"/>
              </a:rPr>
              <a:t>amount</a:t>
            </a:r>
            <a:r>
              <a:rPr sz="1800" spc="25" dirty="0">
                <a:latin typeface="Calibri"/>
                <a:cs typeface="Calibri"/>
              </a:rPr>
              <a:t> </a:t>
            </a:r>
            <a:r>
              <a:rPr sz="1800" spc="5" dirty="0">
                <a:latin typeface="Calibri"/>
                <a:cs typeface="Calibri"/>
              </a:rPr>
              <a:t>of</a:t>
            </a:r>
            <a:r>
              <a:rPr sz="1800" spc="-5" dirty="0">
                <a:latin typeface="Calibri"/>
                <a:cs typeface="Calibri"/>
              </a:rPr>
              <a:t> time</a:t>
            </a:r>
            <a:r>
              <a:rPr sz="1800" spc="20"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is in</a:t>
            </a:r>
            <a:r>
              <a:rPr sz="1800" spc="10" dirty="0">
                <a:latin typeface="Calibri"/>
                <a:cs typeface="Calibri"/>
              </a:rPr>
              <a:t> </a:t>
            </a:r>
            <a:r>
              <a:rPr sz="1800" spc="-10" dirty="0">
                <a:latin typeface="Calibri"/>
                <a:cs typeface="Calibri"/>
              </a:rPr>
              <a:t>seconds.</a:t>
            </a:r>
            <a:endParaRPr sz="1800">
              <a:latin typeface="Calibri"/>
              <a:cs typeface="Calibri"/>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370" y="386334"/>
            <a:ext cx="3837940" cy="347345"/>
          </a:xfrm>
          <a:prstGeom prst="rect">
            <a:avLst/>
          </a:prstGeom>
        </p:spPr>
        <p:txBody>
          <a:bodyPr vert="horz" wrap="square" lIns="0" tIns="13970" rIns="0" bIns="0" rtlCol="0">
            <a:spAutoFit/>
          </a:bodyPr>
          <a:lstStyle/>
          <a:p>
            <a:pPr marL="12700">
              <a:lnSpc>
                <a:spcPct val="100000"/>
              </a:lnSpc>
              <a:spcBef>
                <a:spcPts val="110"/>
              </a:spcBef>
            </a:pPr>
            <a:r>
              <a:rPr sz="2100" dirty="0">
                <a:solidFill>
                  <a:srgbClr val="600A38"/>
                </a:solidFill>
                <a:latin typeface="Microsoft Sans Serif"/>
                <a:cs typeface="Microsoft Sans Serif"/>
              </a:rPr>
              <a:t>Bit</a:t>
            </a:r>
            <a:r>
              <a:rPr sz="2100" spc="15" dirty="0">
                <a:solidFill>
                  <a:srgbClr val="600A38"/>
                </a:solidFill>
                <a:latin typeface="Microsoft Sans Serif"/>
                <a:cs typeface="Microsoft Sans Serif"/>
              </a:rPr>
              <a:t> </a:t>
            </a:r>
            <a:r>
              <a:rPr sz="2100" dirty="0">
                <a:solidFill>
                  <a:srgbClr val="600A38"/>
                </a:solidFill>
                <a:latin typeface="Microsoft Sans Serif"/>
                <a:cs typeface="Microsoft Sans Serif"/>
              </a:rPr>
              <a:t>Map</a:t>
            </a:r>
            <a:r>
              <a:rPr sz="2100" spc="-5" dirty="0">
                <a:solidFill>
                  <a:srgbClr val="600A38"/>
                </a:solidFill>
                <a:latin typeface="Microsoft Sans Serif"/>
                <a:cs typeface="Microsoft Sans Serif"/>
              </a:rPr>
              <a:t> </a:t>
            </a:r>
            <a:r>
              <a:rPr sz="2100" spc="5" dirty="0">
                <a:solidFill>
                  <a:srgbClr val="600A38"/>
                </a:solidFill>
                <a:latin typeface="Microsoft Sans Serif"/>
                <a:cs typeface="Microsoft Sans Serif"/>
              </a:rPr>
              <a:t>for</a:t>
            </a:r>
            <a:r>
              <a:rPr sz="2100" spc="-10" dirty="0">
                <a:solidFill>
                  <a:srgbClr val="600A38"/>
                </a:solidFill>
                <a:latin typeface="Microsoft Sans Serif"/>
                <a:cs typeface="Microsoft Sans Serif"/>
              </a:rPr>
              <a:t> </a:t>
            </a:r>
            <a:r>
              <a:rPr sz="2100" dirty="0">
                <a:solidFill>
                  <a:srgbClr val="600A38"/>
                </a:solidFill>
                <a:latin typeface="Microsoft Sans Serif"/>
                <a:cs typeface="Microsoft Sans Serif"/>
              </a:rPr>
              <a:t>Dynamic</a:t>
            </a:r>
            <a:r>
              <a:rPr sz="2100" spc="-50" dirty="0">
                <a:solidFill>
                  <a:srgbClr val="600A38"/>
                </a:solidFill>
                <a:latin typeface="Microsoft Sans Serif"/>
                <a:cs typeface="Microsoft Sans Serif"/>
              </a:rPr>
              <a:t> </a:t>
            </a:r>
            <a:r>
              <a:rPr sz="2100" spc="-5" dirty="0">
                <a:solidFill>
                  <a:srgbClr val="600A38"/>
                </a:solidFill>
                <a:latin typeface="Microsoft Sans Serif"/>
                <a:cs typeface="Microsoft Sans Serif"/>
              </a:rPr>
              <a:t>Partitioning</a:t>
            </a:r>
            <a:endParaRPr sz="2100">
              <a:latin typeface="Microsoft Sans Serif"/>
              <a:cs typeface="Microsoft Sans Serif"/>
            </a:endParaRPr>
          </a:p>
        </p:txBody>
      </p:sp>
      <p:sp>
        <p:nvSpPr>
          <p:cNvPr id="3" name="object 3"/>
          <p:cNvSpPr txBox="1"/>
          <p:nvPr/>
        </p:nvSpPr>
        <p:spPr>
          <a:xfrm>
            <a:off x="474370" y="1032205"/>
            <a:ext cx="8162925" cy="230695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33333"/>
                </a:solidFill>
                <a:latin typeface="Microsoft Sans Serif"/>
                <a:cs typeface="Microsoft Sans Serif"/>
              </a:rPr>
              <a:t>The</a:t>
            </a:r>
            <a:r>
              <a:rPr sz="1200" spc="365" dirty="0">
                <a:solidFill>
                  <a:srgbClr val="333333"/>
                </a:solidFill>
                <a:latin typeface="Microsoft Sans Serif"/>
                <a:cs typeface="Microsoft Sans Serif"/>
              </a:rPr>
              <a:t> </a:t>
            </a:r>
            <a:r>
              <a:rPr sz="1200" spc="-15" dirty="0">
                <a:solidFill>
                  <a:srgbClr val="333333"/>
                </a:solidFill>
                <a:latin typeface="Microsoft Sans Serif"/>
                <a:cs typeface="Microsoft Sans Serif"/>
              </a:rPr>
              <a:t>Main</a:t>
            </a:r>
            <a:r>
              <a:rPr sz="1200" spc="365" dirty="0">
                <a:solidFill>
                  <a:srgbClr val="333333"/>
                </a:solidFill>
                <a:latin typeface="Microsoft Sans Serif"/>
                <a:cs typeface="Microsoft Sans Serif"/>
              </a:rPr>
              <a:t> </a:t>
            </a:r>
            <a:r>
              <a:rPr sz="1200" spc="-10" dirty="0">
                <a:solidFill>
                  <a:srgbClr val="333333"/>
                </a:solidFill>
                <a:latin typeface="Microsoft Sans Serif"/>
                <a:cs typeface="Microsoft Sans Serif"/>
              </a:rPr>
              <a:t>concern</a:t>
            </a:r>
            <a:r>
              <a:rPr sz="1200" spc="370" dirty="0">
                <a:solidFill>
                  <a:srgbClr val="333333"/>
                </a:solidFill>
                <a:latin typeface="Microsoft Sans Serif"/>
                <a:cs typeface="Microsoft Sans Serif"/>
              </a:rPr>
              <a:t> </a:t>
            </a:r>
            <a:r>
              <a:rPr sz="1200" spc="-10" dirty="0">
                <a:solidFill>
                  <a:srgbClr val="333333"/>
                </a:solidFill>
                <a:latin typeface="Microsoft Sans Serif"/>
                <a:cs typeface="Microsoft Sans Serif"/>
              </a:rPr>
              <a:t>for</a:t>
            </a:r>
            <a:r>
              <a:rPr sz="1200" spc="365" dirty="0">
                <a:solidFill>
                  <a:srgbClr val="333333"/>
                </a:solidFill>
                <a:latin typeface="Microsoft Sans Serif"/>
                <a:cs typeface="Microsoft Sans Serif"/>
              </a:rPr>
              <a:t> </a:t>
            </a:r>
            <a:r>
              <a:rPr sz="1200" spc="-10" dirty="0">
                <a:solidFill>
                  <a:srgbClr val="333333"/>
                </a:solidFill>
                <a:latin typeface="Microsoft Sans Serif"/>
                <a:cs typeface="Microsoft Sans Serif"/>
              </a:rPr>
              <a:t>dynamic</a:t>
            </a:r>
            <a:r>
              <a:rPr sz="1200" spc="365" dirty="0">
                <a:solidFill>
                  <a:srgbClr val="333333"/>
                </a:solidFill>
                <a:latin typeface="Microsoft Sans Serif"/>
                <a:cs typeface="Microsoft Sans Serif"/>
              </a:rPr>
              <a:t> </a:t>
            </a:r>
            <a:r>
              <a:rPr sz="1200" spc="-10" dirty="0">
                <a:solidFill>
                  <a:srgbClr val="333333"/>
                </a:solidFill>
                <a:latin typeface="Microsoft Sans Serif"/>
                <a:cs typeface="Microsoft Sans Serif"/>
              </a:rPr>
              <a:t>partitioning</a:t>
            </a:r>
            <a:r>
              <a:rPr sz="1200" spc="350" dirty="0">
                <a:solidFill>
                  <a:srgbClr val="333333"/>
                </a:solidFill>
                <a:latin typeface="Microsoft Sans Serif"/>
                <a:cs typeface="Microsoft Sans Serif"/>
              </a:rPr>
              <a:t> </a:t>
            </a:r>
            <a:r>
              <a:rPr sz="1200" spc="5" dirty="0">
                <a:solidFill>
                  <a:srgbClr val="333333"/>
                </a:solidFill>
                <a:latin typeface="Microsoft Sans Serif"/>
                <a:cs typeface="Microsoft Sans Serif"/>
              </a:rPr>
              <a:t>is  </a:t>
            </a:r>
            <a:r>
              <a:rPr sz="1200" spc="-10" dirty="0">
                <a:solidFill>
                  <a:srgbClr val="333333"/>
                </a:solidFill>
                <a:latin typeface="Microsoft Sans Serif"/>
                <a:cs typeface="Microsoft Sans Serif"/>
              </a:rPr>
              <a:t>keeping</a:t>
            </a:r>
            <a:r>
              <a:rPr sz="1200" spc="370" dirty="0">
                <a:solidFill>
                  <a:srgbClr val="333333"/>
                </a:solidFill>
                <a:latin typeface="Microsoft Sans Serif"/>
                <a:cs typeface="Microsoft Sans Serif"/>
              </a:rPr>
              <a:t> </a:t>
            </a:r>
            <a:r>
              <a:rPr sz="1200" spc="-5" dirty="0">
                <a:solidFill>
                  <a:srgbClr val="333333"/>
                </a:solidFill>
                <a:latin typeface="Microsoft Sans Serif"/>
                <a:cs typeface="Microsoft Sans Serif"/>
              </a:rPr>
              <a:t>track</a:t>
            </a:r>
            <a:r>
              <a:rPr sz="1200" spc="36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335" dirty="0">
                <a:solidFill>
                  <a:srgbClr val="333333"/>
                </a:solidFill>
                <a:latin typeface="Microsoft Sans Serif"/>
                <a:cs typeface="Microsoft Sans Serif"/>
              </a:rPr>
              <a:t> </a:t>
            </a:r>
            <a:r>
              <a:rPr sz="1200" spc="-15" dirty="0">
                <a:solidFill>
                  <a:srgbClr val="333333"/>
                </a:solidFill>
                <a:latin typeface="Microsoft Sans Serif"/>
                <a:cs typeface="Microsoft Sans Serif"/>
              </a:rPr>
              <a:t>all</a:t>
            </a:r>
            <a:r>
              <a:rPr sz="1200" spc="38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370" dirty="0">
                <a:solidFill>
                  <a:srgbClr val="333333"/>
                </a:solidFill>
                <a:latin typeface="Microsoft Sans Serif"/>
                <a:cs typeface="Microsoft Sans Serif"/>
              </a:rPr>
              <a:t> </a:t>
            </a:r>
            <a:r>
              <a:rPr sz="1200" spc="-5" dirty="0">
                <a:solidFill>
                  <a:srgbClr val="333333"/>
                </a:solidFill>
                <a:latin typeface="Microsoft Sans Serif"/>
                <a:cs typeface="Microsoft Sans Serif"/>
              </a:rPr>
              <a:t>free</a:t>
            </a:r>
            <a:r>
              <a:rPr sz="1200" spc="340" dirty="0">
                <a:solidFill>
                  <a:srgbClr val="333333"/>
                </a:solidFill>
                <a:latin typeface="Microsoft Sans Serif"/>
                <a:cs typeface="Microsoft Sans Serif"/>
              </a:rPr>
              <a:t> </a:t>
            </a:r>
            <a:r>
              <a:rPr sz="1200" spc="-10" dirty="0">
                <a:solidFill>
                  <a:srgbClr val="333333"/>
                </a:solidFill>
                <a:latin typeface="Microsoft Sans Serif"/>
                <a:cs typeface="Microsoft Sans Serif"/>
              </a:rPr>
              <a:t>and</a:t>
            </a:r>
            <a:r>
              <a:rPr sz="1200" spc="340" dirty="0">
                <a:solidFill>
                  <a:srgbClr val="333333"/>
                </a:solidFill>
                <a:latin typeface="Microsoft Sans Serif"/>
                <a:cs typeface="Microsoft Sans Serif"/>
              </a:rPr>
              <a:t> </a:t>
            </a:r>
            <a:r>
              <a:rPr sz="1200" spc="-5" dirty="0">
                <a:solidFill>
                  <a:srgbClr val="333333"/>
                </a:solidFill>
                <a:latin typeface="Microsoft Sans Serif"/>
                <a:cs typeface="Microsoft Sans Serif"/>
              </a:rPr>
              <a:t>allocated</a:t>
            </a:r>
            <a:r>
              <a:rPr sz="1200" spc="350" dirty="0">
                <a:solidFill>
                  <a:srgbClr val="333333"/>
                </a:solidFill>
                <a:latin typeface="Microsoft Sans Serif"/>
                <a:cs typeface="Microsoft Sans Serif"/>
              </a:rPr>
              <a:t> </a:t>
            </a:r>
            <a:r>
              <a:rPr sz="1200" spc="-5" dirty="0">
                <a:solidFill>
                  <a:srgbClr val="333333"/>
                </a:solidFill>
                <a:latin typeface="Microsoft Sans Serif"/>
                <a:cs typeface="Microsoft Sans Serif"/>
              </a:rPr>
              <a:t>partitions.</a:t>
            </a:r>
            <a:r>
              <a:rPr sz="1200" spc="335" dirty="0">
                <a:solidFill>
                  <a:srgbClr val="333333"/>
                </a:solidFill>
                <a:latin typeface="Microsoft Sans Serif"/>
                <a:cs typeface="Microsoft Sans Serif"/>
              </a:rPr>
              <a:t> </a:t>
            </a:r>
            <a:r>
              <a:rPr sz="1200" spc="-15" dirty="0">
                <a:solidFill>
                  <a:srgbClr val="333333"/>
                </a:solidFill>
                <a:latin typeface="Microsoft Sans Serif"/>
                <a:cs typeface="Microsoft Sans Serif"/>
              </a:rPr>
              <a:t>However,</a:t>
            </a:r>
            <a:r>
              <a:rPr sz="1200" spc="360"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endParaRPr sz="1200">
              <a:latin typeface="Microsoft Sans Serif"/>
              <a:cs typeface="Microsoft Sans Serif"/>
            </a:endParaRPr>
          </a:p>
          <a:p>
            <a:pPr marL="12700">
              <a:lnSpc>
                <a:spcPct val="100000"/>
              </a:lnSpc>
              <a:spcBef>
                <a:spcPts val="5"/>
              </a:spcBef>
            </a:pPr>
            <a:r>
              <a:rPr sz="1200" dirty="0">
                <a:solidFill>
                  <a:srgbClr val="333333"/>
                </a:solidFill>
                <a:latin typeface="Microsoft Sans Serif"/>
                <a:cs typeface="Microsoft Sans Serif"/>
              </a:rPr>
              <a:t>Operating</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system</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uses</a:t>
            </a:r>
            <a:r>
              <a:rPr sz="1200" dirty="0">
                <a:solidFill>
                  <a:srgbClr val="333333"/>
                </a:solidFill>
                <a:latin typeface="Microsoft Sans Serif"/>
                <a:cs typeface="Microsoft Sans Serif"/>
              </a:rPr>
              <a:t> following</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data</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structures</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for</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this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task.</a:t>
            </a:r>
            <a:endParaRPr sz="1200">
              <a:latin typeface="Microsoft Sans Serif"/>
              <a:cs typeface="Microsoft Sans Serif"/>
            </a:endParaRPr>
          </a:p>
          <a:p>
            <a:pPr marL="140970" indent="-128905">
              <a:lnSpc>
                <a:spcPct val="100000"/>
              </a:lnSpc>
              <a:spcBef>
                <a:spcPts val="720"/>
              </a:spcBef>
              <a:buSzPct val="91666"/>
              <a:buAutoNum type="arabicPeriod"/>
              <a:tabLst>
                <a:tab pos="141605" algn="l"/>
              </a:tabLst>
            </a:pPr>
            <a:r>
              <a:rPr sz="1200" dirty="0">
                <a:solidFill>
                  <a:srgbClr val="00AF50"/>
                </a:solidFill>
                <a:latin typeface="Microsoft Sans Serif"/>
                <a:cs typeface="Microsoft Sans Serif"/>
              </a:rPr>
              <a:t>Bit</a:t>
            </a:r>
            <a:r>
              <a:rPr sz="1200" spc="-45" dirty="0">
                <a:solidFill>
                  <a:srgbClr val="00AF50"/>
                </a:solidFill>
                <a:latin typeface="Microsoft Sans Serif"/>
                <a:cs typeface="Microsoft Sans Serif"/>
              </a:rPr>
              <a:t> </a:t>
            </a:r>
            <a:r>
              <a:rPr sz="1200" spc="-10" dirty="0">
                <a:solidFill>
                  <a:srgbClr val="00AF50"/>
                </a:solidFill>
                <a:latin typeface="Microsoft Sans Serif"/>
                <a:cs typeface="Microsoft Sans Serif"/>
              </a:rPr>
              <a:t>Map</a:t>
            </a:r>
            <a:endParaRPr sz="1200">
              <a:latin typeface="Microsoft Sans Serif"/>
              <a:cs typeface="Microsoft Sans Serif"/>
            </a:endParaRPr>
          </a:p>
          <a:p>
            <a:pPr marL="140970" indent="-128905">
              <a:lnSpc>
                <a:spcPct val="100000"/>
              </a:lnSpc>
              <a:buSzPct val="91666"/>
              <a:buAutoNum type="arabicPeriod"/>
              <a:tabLst>
                <a:tab pos="141605" algn="l"/>
              </a:tabLst>
            </a:pPr>
            <a:r>
              <a:rPr sz="1200" dirty="0">
                <a:solidFill>
                  <a:srgbClr val="00AF50"/>
                </a:solidFill>
                <a:latin typeface="Microsoft Sans Serif"/>
                <a:cs typeface="Microsoft Sans Serif"/>
              </a:rPr>
              <a:t>L</a:t>
            </a:r>
            <a:r>
              <a:rPr sz="1200" spc="10" dirty="0">
                <a:solidFill>
                  <a:srgbClr val="00AF50"/>
                </a:solidFill>
                <a:latin typeface="Microsoft Sans Serif"/>
                <a:cs typeface="Microsoft Sans Serif"/>
              </a:rPr>
              <a:t>i</a:t>
            </a:r>
            <a:r>
              <a:rPr sz="1200" dirty="0">
                <a:solidFill>
                  <a:srgbClr val="00AF50"/>
                </a:solidFill>
                <a:latin typeface="Microsoft Sans Serif"/>
                <a:cs typeface="Microsoft Sans Serif"/>
              </a:rPr>
              <a:t>nked</a:t>
            </a:r>
            <a:r>
              <a:rPr sz="1200" spc="-55" dirty="0">
                <a:solidFill>
                  <a:srgbClr val="00AF50"/>
                </a:solidFill>
                <a:latin typeface="Microsoft Sans Serif"/>
                <a:cs typeface="Microsoft Sans Serif"/>
              </a:rPr>
              <a:t> </a:t>
            </a:r>
            <a:r>
              <a:rPr sz="1200" spc="-5" dirty="0">
                <a:solidFill>
                  <a:srgbClr val="00AF50"/>
                </a:solidFill>
                <a:latin typeface="Microsoft Sans Serif"/>
                <a:cs typeface="Microsoft Sans Serif"/>
              </a:rPr>
              <a:t>L</a:t>
            </a:r>
            <a:r>
              <a:rPr sz="1200" spc="15" dirty="0">
                <a:solidFill>
                  <a:srgbClr val="00AF50"/>
                </a:solidFill>
                <a:latin typeface="Microsoft Sans Serif"/>
                <a:cs typeface="Microsoft Sans Serif"/>
              </a:rPr>
              <a:t>i</a:t>
            </a:r>
            <a:r>
              <a:rPr sz="1200" dirty="0">
                <a:solidFill>
                  <a:srgbClr val="00AF50"/>
                </a:solidFill>
                <a:latin typeface="Microsoft Sans Serif"/>
                <a:cs typeface="Microsoft Sans Serif"/>
              </a:rPr>
              <a:t>st</a:t>
            </a:r>
            <a:endParaRPr sz="1200">
              <a:latin typeface="Microsoft Sans Serif"/>
              <a:cs typeface="Microsoft Sans Serif"/>
            </a:endParaRPr>
          </a:p>
          <a:p>
            <a:pPr>
              <a:lnSpc>
                <a:spcPct val="100000"/>
              </a:lnSpc>
              <a:spcBef>
                <a:spcPts val="35"/>
              </a:spcBef>
            </a:pPr>
            <a:endParaRPr sz="1200">
              <a:latin typeface="Microsoft Sans Serif"/>
              <a:cs typeface="Microsoft Sans Serif"/>
            </a:endParaRPr>
          </a:p>
          <a:p>
            <a:pPr marL="12700" marR="47625">
              <a:lnSpc>
                <a:spcPct val="100000"/>
              </a:lnSpc>
            </a:pPr>
            <a:r>
              <a:rPr sz="1200" spc="-10" dirty="0">
                <a:latin typeface="Calibri"/>
                <a:cs typeface="Calibri"/>
              </a:rPr>
              <a:t>Bit</a:t>
            </a:r>
            <a:r>
              <a:rPr sz="1200" spc="20" dirty="0">
                <a:latin typeface="Calibri"/>
                <a:cs typeface="Calibri"/>
              </a:rPr>
              <a:t> </a:t>
            </a:r>
            <a:r>
              <a:rPr sz="1200" dirty="0">
                <a:latin typeface="Calibri"/>
                <a:cs typeface="Calibri"/>
              </a:rPr>
              <a:t>Map</a:t>
            </a:r>
            <a:r>
              <a:rPr sz="1200" spc="-10" dirty="0">
                <a:latin typeface="Calibri"/>
                <a:cs typeface="Calibri"/>
              </a:rPr>
              <a:t> is</a:t>
            </a:r>
            <a:r>
              <a:rPr sz="1200" spc="30" dirty="0">
                <a:latin typeface="Calibri"/>
                <a:cs typeface="Calibri"/>
              </a:rPr>
              <a:t> </a:t>
            </a:r>
            <a:r>
              <a:rPr sz="1200" dirty="0">
                <a:latin typeface="Calibri"/>
                <a:cs typeface="Calibri"/>
              </a:rPr>
              <a:t>a</a:t>
            </a:r>
            <a:r>
              <a:rPr sz="1200" spc="-5" dirty="0">
                <a:latin typeface="Calibri"/>
                <a:cs typeface="Calibri"/>
              </a:rPr>
              <a:t> </a:t>
            </a:r>
            <a:r>
              <a:rPr sz="1200" spc="-10" dirty="0">
                <a:latin typeface="Calibri"/>
                <a:cs typeface="Calibri"/>
              </a:rPr>
              <a:t>data</a:t>
            </a:r>
            <a:r>
              <a:rPr sz="1200" spc="-5" dirty="0">
                <a:latin typeface="Calibri"/>
                <a:cs typeface="Calibri"/>
              </a:rPr>
              <a:t> </a:t>
            </a:r>
            <a:r>
              <a:rPr sz="1200" spc="-10" dirty="0">
                <a:latin typeface="Calibri"/>
                <a:cs typeface="Calibri"/>
              </a:rPr>
              <a:t>structure</a:t>
            </a:r>
            <a:r>
              <a:rPr sz="1200" spc="20" dirty="0">
                <a:latin typeface="Calibri"/>
                <a:cs typeface="Calibri"/>
              </a:rPr>
              <a:t> </a:t>
            </a:r>
            <a:r>
              <a:rPr sz="1200" dirty="0">
                <a:latin typeface="Calibri"/>
                <a:cs typeface="Calibri"/>
              </a:rPr>
              <a:t>to</a:t>
            </a:r>
            <a:r>
              <a:rPr sz="1200" spc="-15" dirty="0">
                <a:latin typeface="Calibri"/>
                <a:cs typeface="Calibri"/>
              </a:rPr>
              <a:t> store</a:t>
            </a:r>
            <a:r>
              <a:rPr sz="1200" spc="20" dirty="0">
                <a:latin typeface="Calibri"/>
                <a:cs typeface="Calibri"/>
              </a:rPr>
              <a:t> </a:t>
            </a:r>
            <a:r>
              <a:rPr sz="1200" spc="-5" dirty="0">
                <a:latin typeface="Calibri"/>
                <a:cs typeface="Calibri"/>
              </a:rPr>
              <a:t>the </a:t>
            </a:r>
            <a:r>
              <a:rPr sz="1200" spc="-10" dirty="0">
                <a:latin typeface="Calibri"/>
                <a:cs typeface="Calibri"/>
              </a:rPr>
              <a:t>details</a:t>
            </a:r>
            <a:r>
              <a:rPr sz="1200" spc="30" dirty="0">
                <a:latin typeface="Calibri"/>
                <a:cs typeface="Calibri"/>
              </a:rPr>
              <a:t> </a:t>
            </a:r>
            <a:r>
              <a:rPr sz="1200" spc="-5" dirty="0">
                <a:latin typeface="Calibri"/>
                <a:cs typeface="Calibri"/>
              </a:rPr>
              <a:t>about</a:t>
            </a:r>
            <a:r>
              <a:rPr sz="1200" spc="25" dirty="0">
                <a:latin typeface="Calibri"/>
                <a:cs typeface="Calibri"/>
              </a:rPr>
              <a:t> </a:t>
            </a:r>
            <a:r>
              <a:rPr sz="1200" spc="-10" dirty="0">
                <a:latin typeface="Calibri"/>
                <a:cs typeface="Calibri"/>
              </a:rPr>
              <a:t>allocation</a:t>
            </a:r>
            <a:r>
              <a:rPr sz="1200" spc="35" dirty="0">
                <a:latin typeface="Calibri"/>
                <a:cs typeface="Calibri"/>
              </a:rPr>
              <a:t> </a:t>
            </a:r>
            <a:r>
              <a:rPr sz="1200" spc="-5" dirty="0">
                <a:latin typeface="Calibri"/>
                <a:cs typeface="Calibri"/>
              </a:rPr>
              <a:t>and</a:t>
            </a:r>
            <a:r>
              <a:rPr sz="1200" spc="10" dirty="0">
                <a:latin typeface="Calibri"/>
                <a:cs typeface="Calibri"/>
              </a:rPr>
              <a:t> </a:t>
            </a:r>
            <a:r>
              <a:rPr sz="1200" spc="-10" dirty="0">
                <a:latin typeface="Calibri"/>
                <a:cs typeface="Calibri"/>
              </a:rPr>
              <a:t>reallocation</a:t>
            </a:r>
            <a:r>
              <a:rPr sz="1200" spc="35" dirty="0">
                <a:latin typeface="Calibri"/>
                <a:cs typeface="Calibri"/>
              </a:rPr>
              <a:t> </a:t>
            </a:r>
            <a:r>
              <a:rPr sz="1200" spc="-5" dirty="0">
                <a:latin typeface="Calibri"/>
                <a:cs typeface="Calibri"/>
              </a:rPr>
              <a:t>of</a:t>
            </a:r>
            <a:r>
              <a:rPr sz="1200" spc="10" dirty="0">
                <a:latin typeface="Calibri"/>
                <a:cs typeface="Calibri"/>
              </a:rPr>
              <a:t> </a:t>
            </a:r>
            <a:r>
              <a:rPr sz="1200" spc="-10" dirty="0">
                <a:latin typeface="Calibri"/>
                <a:cs typeface="Calibri"/>
              </a:rPr>
              <a:t>process.</a:t>
            </a:r>
            <a:r>
              <a:rPr sz="1200" spc="25" dirty="0">
                <a:latin typeface="Calibri"/>
                <a:cs typeface="Calibri"/>
              </a:rPr>
              <a:t> </a:t>
            </a:r>
            <a:r>
              <a:rPr sz="1200" spc="-15" dirty="0">
                <a:latin typeface="Calibri"/>
                <a:cs typeface="Calibri"/>
              </a:rPr>
              <a:t>For</a:t>
            </a:r>
            <a:r>
              <a:rPr sz="1200" spc="30" dirty="0">
                <a:latin typeface="Calibri"/>
                <a:cs typeface="Calibri"/>
              </a:rPr>
              <a:t> </a:t>
            </a:r>
            <a:r>
              <a:rPr sz="1200" spc="-10" dirty="0">
                <a:latin typeface="Calibri"/>
                <a:cs typeface="Calibri"/>
              </a:rPr>
              <a:t>this</a:t>
            </a:r>
            <a:r>
              <a:rPr sz="1200" spc="5" dirty="0">
                <a:latin typeface="Calibri"/>
                <a:cs typeface="Calibri"/>
              </a:rPr>
              <a:t> </a:t>
            </a:r>
            <a:r>
              <a:rPr sz="1200" spc="-10" dirty="0">
                <a:latin typeface="Calibri"/>
                <a:cs typeface="Calibri"/>
              </a:rPr>
              <a:t>purpose</a:t>
            </a:r>
            <a:r>
              <a:rPr sz="1200" spc="20" dirty="0">
                <a:latin typeface="Calibri"/>
                <a:cs typeface="Calibri"/>
              </a:rPr>
              <a:t> </a:t>
            </a:r>
            <a:r>
              <a:rPr sz="1200" spc="-5" dirty="0">
                <a:latin typeface="Calibri"/>
                <a:cs typeface="Calibri"/>
              </a:rPr>
              <a:t>the main</a:t>
            </a:r>
            <a:r>
              <a:rPr sz="1200" spc="10" dirty="0">
                <a:latin typeface="Calibri"/>
                <a:cs typeface="Calibri"/>
              </a:rPr>
              <a:t> </a:t>
            </a:r>
            <a:r>
              <a:rPr sz="1200" spc="5" dirty="0">
                <a:latin typeface="Calibri"/>
                <a:cs typeface="Calibri"/>
              </a:rPr>
              <a:t>memory</a:t>
            </a:r>
            <a:r>
              <a:rPr sz="1200" spc="50" dirty="0">
                <a:latin typeface="Calibri"/>
                <a:cs typeface="Calibri"/>
              </a:rPr>
              <a:t> </a:t>
            </a:r>
            <a:r>
              <a:rPr sz="1200" spc="-10" dirty="0">
                <a:latin typeface="Calibri"/>
                <a:cs typeface="Calibri"/>
              </a:rPr>
              <a:t>is </a:t>
            </a:r>
            <a:r>
              <a:rPr sz="1200" spc="-5" dirty="0">
                <a:latin typeface="Calibri"/>
                <a:cs typeface="Calibri"/>
              </a:rPr>
              <a:t> </a:t>
            </a:r>
            <a:r>
              <a:rPr sz="1200" spc="-10" dirty="0">
                <a:latin typeface="Calibri"/>
                <a:cs typeface="Calibri"/>
              </a:rPr>
              <a:t>divided</a:t>
            </a:r>
            <a:r>
              <a:rPr sz="1200" spc="15" dirty="0">
                <a:latin typeface="Calibri"/>
                <a:cs typeface="Calibri"/>
              </a:rPr>
              <a:t> </a:t>
            </a:r>
            <a:r>
              <a:rPr sz="1200" spc="-10" dirty="0">
                <a:latin typeface="Calibri"/>
                <a:cs typeface="Calibri"/>
              </a:rPr>
              <a:t>into</a:t>
            </a:r>
            <a:r>
              <a:rPr sz="1200" spc="-20" dirty="0">
                <a:latin typeface="Calibri"/>
                <a:cs typeface="Calibri"/>
              </a:rPr>
              <a:t> </a:t>
            </a:r>
            <a:r>
              <a:rPr sz="1200" spc="-5" dirty="0">
                <a:latin typeface="Calibri"/>
                <a:cs typeface="Calibri"/>
              </a:rPr>
              <a:t>the</a:t>
            </a:r>
            <a:r>
              <a:rPr sz="1200" dirty="0">
                <a:latin typeface="Calibri"/>
                <a:cs typeface="Calibri"/>
              </a:rPr>
              <a:t> </a:t>
            </a:r>
            <a:r>
              <a:rPr sz="1200" spc="-5" dirty="0">
                <a:latin typeface="Calibri"/>
                <a:cs typeface="Calibri"/>
              </a:rPr>
              <a:t>number</a:t>
            </a:r>
            <a:r>
              <a:rPr sz="1200" spc="10" dirty="0">
                <a:latin typeface="Calibri"/>
                <a:cs typeface="Calibri"/>
              </a:rPr>
              <a:t> </a:t>
            </a:r>
            <a:r>
              <a:rPr sz="1200" spc="-5" dirty="0">
                <a:latin typeface="Calibri"/>
                <a:cs typeface="Calibri"/>
              </a:rPr>
              <a:t>of</a:t>
            </a:r>
            <a:r>
              <a:rPr sz="1200" spc="10" dirty="0">
                <a:latin typeface="Calibri"/>
                <a:cs typeface="Calibri"/>
              </a:rPr>
              <a:t> </a:t>
            </a:r>
            <a:r>
              <a:rPr sz="1200" spc="-10" dirty="0">
                <a:latin typeface="Calibri"/>
                <a:cs typeface="Calibri"/>
              </a:rPr>
              <a:t>allocation</a:t>
            </a:r>
            <a:r>
              <a:rPr sz="1200" spc="35" dirty="0">
                <a:latin typeface="Calibri"/>
                <a:cs typeface="Calibri"/>
              </a:rPr>
              <a:t> </a:t>
            </a:r>
            <a:r>
              <a:rPr sz="1200" spc="-5" dirty="0">
                <a:latin typeface="Calibri"/>
                <a:cs typeface="Calibri"/>
              </a:rPr>
              <a:t>units.</a:t>
            </a:r>
            <a:r>
              <a:rPr sz="1200" spc="5" dirty="0">
                <a:latin typeface="Calibri"/>
                <a:cs typeface="Calibri"/>
              </a:rPr>
              <a:t> </a:t>
            </a:r>
            <a:r>
              <a:rPr sz="1200" spc="-5" dirty="0">
                <a:latin typeface="Calibri"/>
                <a:cs typeface="Calibri"/>
              </a:rPr>
              <a:t>One</a:t>
            </a:r>
            <a:r>
              <a:rPr sz="1200" spc="20" dirty="0">
                <a:latin typeface="Calibri"/>
                <a:cs typeface="Calibri"/>
              </a:rPr>
              <a:t> </a:t>
            </a:r>
            <a:r>
              <a:rPr sz="1200" spc="-5" dirty="0">
                <a:latin typeface="Calibri"/>
                <a:cs typeface="Calibri"/>
              </a:rPr>
              <a:t>or</a:t>
            </a:r>
            <a:r>
              <a:rPr sz="1200" spc="10" dirty="0">
                <a:latin typeface="Calibri"/>
                <a:cs typeface="Calibri"/>
              </a:rPr>
              <a:t> </a:t>
            </a:r>
            <a:r>
              <a:rPr sz="1200" spc="-15" dirty="0">
                <a:latin typeface="Calibri"/>
                <a:cs typeface="Calibri"/>
              </a:rPr>
              <a:t>more</a:t>
            </a:r>
            <a:r>
              <a:rPr sz="1200" spc="45" dirty="0">
                <a:latin typeface="Calibri"/>
                <a:cs typeface="Calibri"/>
              </a:rPr>
              <a:t> </a:t>
            </a:r>
            <a:r>
              <a:rPr sz="1200" spc="-10" dirty="0">
                <a:latin typeface="Calibri"/>
                <a:cs typeface="Calibri"/>
              </a:rPr>
              <a:t>allocation</a:t>
            </a:r>
            <a:r>
              <a:rPr sz="1200" spc="40" dirty="0">
                <a:latin typeface="Calibri"/>
                <a:cs typeface="Calibri"/>
              </a:rPr>
              <a:t> </a:t>
            </a:r>
            <a:r>
              <a:rPr sz="1200" spc="-10" dirty="0">
                <a:latin typeface="Calibri"/>
                <a:cs typeface="Calibri"/>
              </a:rPr>
              <a:t>units</a:t>
            </a:r>
            <a:r>
              <a:rPr sz="1200" spc="30" dirty="0">
                <a:latin typeface="Calibri"/>
                <a:cs typeface="Calibri"/>
              </a:rPr>
              <a:t> </a:t>
            </a:r>
            <a:r>
              <a:rPr sz="1200" spc="-10" dirty="0">
                <a:latin typeface="Calibri"/>
                <a:cs typeface="Calibri"/>
              </a:rPr>
              <a:t>may</a:t>
            </a:r>
            <a:r>
              <a:rPr sz="1200" spc="5" dirty="0">
                <a:latin typeface="Calibri"/>
                <a:cs typeface="Calibri"/>
              </a:rPr>
              <a:t> </a:t>
            </a:r>
            <a:r>
              <a:rPr sz="1200" dirty="0">
                <a:latin typeface="Calibri"/>
                <a:cs typeface="Calibri"/>
              </a:rPr>
              <a:t>assign</a:t>
            </a:r>
            <a:r>
              <a:rPr sz="1200" spc="-40" dirty="0">
                <a:latin typeface="Calibri"/>
                <a:cs typeface="Calibri"/>
              </a:rPr>
              <a:t> </a:t>
            </a:r>
            <a:r>
              <a:rPr sz="1200" dirty="0">
                <a:latin typeface="Calibri"/>
                <a:cs typeface="Calibri"/>
              </a:rPr>
              <a:t>to</a:t>
            </a:r>
            <a:r>
              <a:rPr sz="1200" spc="10" dirty="0">
                <a:latin typeface="Calibri"/>
                <a:cs typeface="Calibri"/>
              </a:rPr>
              <a:t> </a:t>
            </a:r>
            <a:r>
              <a:rPr sz="1200" spc="-5" dirty="0">
                <a:latin typeface="Calibri"/>
                <a:cs typeface="Calibri"/>
              </a:rPr>
              <a:t>single</a:t>
            </a:r>
            <a:r>
              <a:rPr sz="1200" dirty="0">
                <a:latin typeface="Calibri"/>
                <a:cs typeface="Calibri"/>
              </a:rPr>
              <a:t> </a:t>
            </a:r>
            <a:r>
              <a:rPr sz="1200" spc="-10" dirty="0">
                <a:latin typeface="Calibri"/>
                <a:cs typeface="Calibri"/>
              </a:rPr>
              <a:t>process</a:t>
            </a:r>
            <a:r>
              <a:rPr sz="1200" spc="50" dirty="0">
                <a:latin typeface="Calibri"/>
                <a:cs typeface="Calibri"/>
              </a:rPr>
              <a:t> </a:t>
            </a:r>
            <a:r>
              <a:rPr sz="1200" spc="-10" dirty="0">
                <a:latin typeface="Calibri"/>
                <a:cs typeface="Calibri"/>
              </a:rPr>
              <a:t>according</a:t>
            </a:r>
            <a:r>
              <a:rPr sz="1200" spc="30" dirty="0">
                <a:latin typeface="Calibri"/>
                <a:cs typeface="Calibri"/>
              </a:rPr>
              <a:t> </a:t>
            </a:r>
            <a:r>
              <a:rPr sz="1200" dirty="0">
                <a:latin typeface="Calibri"/>
                <a:cs typeface="Calibri"/>
              </a:rPr>
              <a:t>to</a:t>
            </a:r>
            <a:r>
              <a:rPr sz="1200" spc="10" dirty="0">
                <a:latin typeface="Calibri"/>
                <a:cs typeface="Calibri"/>
              </a:rPr>
              <a:t> </a:t>
            </a:r>
            <a:r>
              <a:rPr sz="1200" spc="-5" dirty="0">
                <a:latin typeface="Calibri"/>
                <a:cs typeface="Calibri"/>
              </a:rPr>
              <a:t>the</a:t>
            </a:r>
            <a:r>
              <a:rPr sz="1200" dirty="0">
                <a:latin typeface="Calibri"/>
                <a:cs typeface="Calibri"/>
              </a:rPr>
              <a:t> </a:t>
            </a:r>
            <a:r>
              <a:rPr sz="1200" spc="-5" dirty="0">
                <a:latin typeface="Calibri"/>
                <a:cs typeface="Calibri"/>
              </a:rPr>
              <a:t>need</a:t>
            </a:r>
            <a:r>
              <a:rPr sz="1200" spc="55" dirty="0">
                <a:latin typeface="Calibri"/>
                <a:cs typeface="Calibri"/>
              </a:rPr>
              <a:t> </a:t>
            </a:r>
            <a:r>
              <a:rPr sz="1200" spc="-5" dirty="0">
                <a:latin typeface="Calibri"/>
                <a:cs typeface="Calibri"/>
              </a:rPr>
              <a:t>of</a:t>
            </a:r>
            <a:r>
              <a:rPr sz="1200" spc="15" dirty="0">
                <a:latin typeface="Calibri"/>
                <a:cs typeface="Calibri"/>
              </a:rPr>
              <a:t> </a:t>
            </a:r>
            <a:r>
              <a:rPr sz="1200" spc="-5" dirty="0">
                <a:latin typeface="Calibri"/>
                <a:cs typeface="Calibri"/>
              </a:rPr>
              <a:t>that </a:t>
            </a:r>
            <a:r>
              <a:rPr sz="1200" dirty="0">
                <a:latin typeface="Calibri"/>
                <a:cs typeface="Calibri"/>
              </a:rPr>
              <a:t> </a:t>
            </a:r>
            <a:r>
              <a:rPr sz="1200" spc="-10" dirty="0">
                <a:latin typeface="Calibri"/>
                <a:cs typeface="Calibri"/>
              </a:rPr>
              <a:t>process.</a:t>
            </a:r>
            <a:r>
              <a:rPr sz="1200" spc="20" dirty="0">
                <a:latin typeface="Calibri"/>
                <a:cs typeface="Calibri"/>
              </a:rPr>
              <a:t> </a:t>
            </a:r>
            <a:r>
              <a:rPr sz="1200" spc="-10" dirty="0">
                <a:latin typeface="Calibri"/>
                <a:cs typeface="Calibri"/>
              </a:rPr>
              <a:t>Size</a:t>
            </a:r>
            <a:r>
              <a:rPr sz="1200" dirty="0">
                <a:latin typeface="Calibri"/>
                <a:cs typeface="Calibri"/>
              </a:rPr>
              <a:t> </a:t>
            </a:r>
            <a:r>
              <a:rPr sz="1200" spc="-5" dirty="0">
                <a:latin typeface="Calibri"/>
                <a:cs typeface="Calibri"/>
              </a:rPr>
              <a:t>of</a:t>
            </a:r>
            <a:r>
              <a:rPr sz="1200" spc="35" dirty="0">
                <a:latin typeface="Calibri"/>
                <a:cs typeface="Calibri"/>
              </a:rPr>
              <a:t> </a:t>
            </a:r>
            <a:r>
              <a:rPr sz="1200" dirty="0">
                <a:latin typeface="Calibri"/>
                <a:cs typeface="Calibri"/>
              </a:rPr>
              <a:t>each</a:t>
            </a:r>
            <a:r>
              <a:rPr sz="1200" spc="-15" dirty="0">
                <a:latin typeface="Calibri"/>
                <a:cs typeface="Calibri"/>
              </a:rPr>
              <a:t> </a:t>
            </a:r>
            <a:r>
              <a:rPr sz="1200" spc="-10" dirty="0">
                <a:latin typeface="Calibri"/>
                <a:cs typeface="Calibri"/>
              </a:rPr>
              <a:t>allocation</a:t>
            </a:r>
            <a:r>
              <a:rPr sz="1200" spc="35" dirty="0">
                <a:latin typeface="Calibri"/>
                <a:cs typeface="Calibri"/>
              </a:rPr>
              <a:t> </a:t>
            </a:r>
            <a:r>
              <a:rPr sz="1200" spc="-10" dirty="0">
                <a:latin typeface="Calibri"/>
                <a:cs typeface="Calibri"/>
              </a:rPr>
              <a:t>unit</a:t>
            </a:r>
            <a:r>
              <a:rPr sz="1200" spc="20" dirty="0">
                <a:latin typeface="Calibri"/>
                <a:cs typeface="Calibri"/>
              </a:rPr>
              <a:t> </a:t>
            </a:r>
            <a:r>
              <a:rPr sz="1200" spc="-10" dirty="0">
                <a:latin typeface="Calibri"/>
                <a:cs typeface="Calibri"/>
              </a:rPr>
              <a:t>is</a:t>
            </a:r>
            <a:r>
              <a:rPr sz="1200" spc="25" dirty="0">
                <a:latin typeface="Calibri"/>
                <a:cs typeface="Calibri"/>
              </a:rPr>
              <a:t> </a:t>
            </a:r>
            <a:r>
              <a:rPr sz="1200" dirty="0">
                <a:latin typeface="Calibri"/>
                <a:cs typeface="Calibri"/>
              </a:rPr>
              <a:t>same</a:t>
            </a:r>
            <a:r>
              <a:rPr sz="1200" spc="-5" dirty="0">
                <a:latin typeface="Calibri"/>
                <a:cs typeface="Calibri"/>
              </a:rPr>
              <a:t> which</a:t>
            </a:r>
            <a:r>
              <a:rPr sz="1200" spc="10" dirty="0">
                <a:latin typeface="Calibri"/>
                <a:cs typeface="Calibri"/>
              </a:rPr>
              <a:t> </a:t>
            </a:r>
            <a:r>
              <a:rPr sz="1200" spc="-10" dirty="0">
                <a:latin typeface="Calibri"/>
                <a:cs typeface="Calibri"/>
              </a:rPr>
              <a:t>is</a:t>
            </a:r>
            <a:r>
              <a:rPr sz="1200" spc="25" dirty="0">
                <a:latin typeface="Calibri"/>
                <a:cs typeface="Calibri"/>
              </a:rPr>
              <a:t> </a:t>
            </a:r>
            <a:r>
              <a:rPr sz="1200" spc="-10" dirty="0">
                <a:latin typeface="Calibri"/>
                <a:cs typeface="Calibri"/>
              </a:rPr>
              <a:t>fix</a:t>
            </a:r>
            <a:r>
              <a:rPr sz="1200" spc="25" dirty="0">
                <a:latin typeface="Calibri"/>
                <a:cs typeface="Calibri"/>
              </a:rPr>
              <a:t> </a:t>
            </a:r>
            <a:r>
              <a:rPr sz="1200" spc="-5" dirty="0">
                <a:latin typeface="Calibri"/>
                <a:cs typeface="Calibri"/>
              </a:rPr>
              <a:t>by</a:t>
            </a:r>
            <a:r>
              <a:rPr sz="1200" dirty="0">
                <a:latin typeface="Calibri"/>
                <a:cs typeface="Calibri"/>
              </a:rPr>
              <a:t> </a:t>
            </a:r>
            <a:r>
              <a:rPr sz="1200" spc="-5" dirty="0">
                <a:latin typeface="Calibri"/>
                <a:cs typeface="Calibri"/>
              </a:rPr>
              <a:t>OS,</a:t>
            </a:r>
            <a:r>
              <a:rPr sz="1200" spc="5" dirty="0">
                <a:latin typeface="Calibri"/>
                <a:cs typeface="Calibri"/>
              </a:rPr>
              <a:t> </a:t>
            </a:r>
            <a:r>
              <a:rPr sz="1200" spc="-5" dirty="0">
                <a:latin typeface="Calibri"/>
                <a:cs typeface="Calibri"/>
              </a:rPr>
              <a:t>that</a:t>
            </a:r>
            <a:r>
              <a:rPr sz="1200" spc="-25" dirty="0">
                <a:latin typeface="Calibri"/>
                <a:cs typeface="Calibri"/>
              </a:rPr>
              <a:t> </a:t>
            </a:r>
            <a:r>
              <a:rPr sz="1200" dirty="0">
                <a:latin typeface="Calibri"/>
                <a:cs typeface="Calibri"/>
              </a:rPr>
              <a:t>never</a:t>
            </a:r>
            <a:r>
              <a:rPr sz="1200" spc="-20" dirty="0">
                <a:latin typeface="Calibri"/>
                <a:cs typeface="Calibri"/>
              </a:rPr>
              <a:t> </a:t>
            </a:r>
            <a:r>
              <a:rPr sz="1200" spc="-5" dirty="0">
                <a:latin typeface="Calibri"/>
                <a:cs typeface="Calibri"/>
              </a:rPr>
              <a:t>changed.</a:t>
            </a:r>
            <a:r>
              <a:rPr sz="1200" spc="-20" dirty="0">
                <a:latin typeface="Calibri"/>
                <a:cs typeface="Calibri"/>
              </a:rPr>
              <a:t> </a:t>
            </a:r>
            <a:r>
              <a:rPr sz="1200" spc="-5" dirty="0">
                <a:latin typeface="Calibri"/>
                <a:cs typeface="Calibri"/>
              </a:rPr>
              <a:t>Although,</a:t>
            </a:r>
            <a:r>
              <a:rPr sz="1200" spc="5" dirty="0">
                <a:latin typeface="Calibri"/>
                <a:cs typeface="Calibri"/>
              </a:rPr>
              <a:t> </a:t>
            </a:r>
            <a:r>
              <a:rPr sz="1200" spc="-5" dirty="0">
                <a:latin typeface="Calibri"/>
                <a:cs typeface="Calibri"/>
              </a:rPr>
              <a:t>the</a:t>
            </a:r>
            <a:r>
              <a:rPr sz="1200" dirty="0">
                <a:latin typeface="Calibri"/>
                <a:cs typeface="Calibri"/>
              </a:rPr>
              <a:t> </a:t>
            </a:r>
            <a:r>
              <a:rPr sz="1200" spc="-10" dirty="0">
                <a:latin typeface="Calibri"/>
                <a:cs typeface="Calibri"/>
              </a:rPr>
              <a:t>partition</a:t>
            </a:r>
            <a:r>
              <a:rPr sz="1200" spc="35" dirty="0">
                <a:latin typeface="Calibri"/>
                <a:cs typeface="Calibri"/>
              </a:rPr>
              <a:t> </a:t>
            </a:r>
            <a:r>
              <a:rPr sz="1200" spc="-10" dirty="0">
                <a:latin typeface="Calibri"/>
                <a:cs typeface="Calibri"/>
              </a:rPr>
              <a:t>size</a:t>
            </a:r>
            <a:r>
              <a:rPr sz="1200" dirty="0">
                <a:latin typeface="Calibri"/>
                <a:cs typeface="Calibri"/>
              </a:rPr>
              <a:t> </a:t>
            </a:r>
            <a:r>
              <a:rPr sz="1200" spc="-15" dirty="0">
                <a:latin typeface="Calibri"/>
                <a:cs typeface="Calibri"/>
              </a:rPr>
              <a:t>from</a:t>
            </a:r>
            <a:r>
              <a:rPr sz="1200" spc="40" dirty="0">
                <a:latin typeface="Calibri"/>
                <a:cs typeface="Calibri"/>
              </a:rPr>
              <a:t> </a:t>
            </a:r>
            <a:r>
              <a:rPr sz="1200" dirty="0">
                <a:latin typeface="Calibri"/>
                <a:cs typeface="Calibri"/>
              </a:rPr>
              <a:t>process</a:t>
            </a:r>
            <a:r>
              <a:rPr sz="1200" spc="30" dirty="0">
                <a:latin typeface="Calibri"/>
                <a:cs typeface="Calibri"/>
              </a:rPr>
              <a:t> </a:t>
            </a:r>
            <a:r>
              <a:rPr sz="1200" dirty="0">
                <a:latin typeface="Calibri"/>
                <a:cs typeface="Calibri"/>
              </a:rPr>
              <a:t>to </a:t>
            </a:r>
            <a:r>
              <a:rPr sz="1200" spc="5" dirty="0">
                <a:latin typeface="Calibri"/>
                <a:cs typeface="Calibri"/>
              </a:rPr>
              <a:t> </a:t>
            </a:r>
            <a:r>
              <a:rPr sz="1200" spc="-10" dirty="0">
                <a:latin typeface="Calibri"/>
                <a:cs typeface="Calibri"/>
              </a:rPr>
              <a:t>process</a:t>
            </a:r>
            <a:r>
              <a:rPr sz="1200" spc="25" dirty="0">
                <a:latin typeface="Calibri"/>
                <a:cs typeface="Calibri"/>
              </a:rPr>
              <a:t> </a:t>
            </a:r>
            <a:r>
              <a:rPr sz="1200" spc="-10" dirty="0">
                <a:latin typeface="Calibri"/>
                <a:cs typeface="Calibri"/>
              </a:rPr>
              <a:t>may</a:t>
            </a:r>
            <a:r>
              <a:rPr sz="1200" dirty="0">
                <a:latin typeface="Calibri"/>
                <a:cs typeface="Calibri"/>
              </a:rPr>
              <a:t> </a:t>
            </a:r>
            <a:r>
              <a:rPr sz="1200" spc="-10" dirty="0">
                <a:latin typeface="Calibri"/>
                <a:cs typeface="Calibri"/>
              </a:rPr>
              <a:t>vary</a:t>
            </a:r>
            <a:r>
              <a:rPr sz="1200" dirty="0">
                <a:latin typeface="Calibri"/>
                <a:cs typeface="Calibri"/>
              </a:rPr>
              <a:t> </a:t>
            </a:r>
            <a:r>
              <a:rPr sz="1200" spc="-10" dirty="0">
                <a:latin typeface="Calibri"/>
                <a:cs typeface="Calibri"/>
              </a:rPr>
              <a:t>due</a:t>
            </a:r>
            <a:r>
              <a:rPr sz="1200" spc="15" dirty="0">
                <a:latin typeface="Calibri"/>
                <a:cs typeface="Calibri"/>
              </a:rPr>
              <a:t> </a:t>
            </a:r>
            <a:r>
              <a:rPr sz="1200" dirty="0">
                <a:latin typeface="Calibri"/>
                <a:cs typeface="Calibri"/>
              </a:rPr>
              <a:t>to</a:t>
            </a:r>
            <a:r>
              <a:rPr sz="1200" spc="-20" dirty="0">
                <a:latin typeface="Calibri"/>
                <a:cs typeface="Calibri"/>
              </a:rPr>
              <a:t> </a:t>
            </a:r>
            <a:r>
              <a:rPr sz="1200" spc="-5" dirty="0">
                <a:latin typeface="Calibri"/>
                <a:cs typeface="Calibri"/>
              </a:rPr>
              <a:t>dynamic</a:t>
            </a:r>
            <a:r>
              <a:rPr sz="1200" spc="10" dirty="0">
                <a:latin typeface="Calibri"/>
                <a:cs typeface="Calibri"/>
              </a:rPr>
              <a:t> </a:t>
            </a:r>
            <a:r>
              <a:rPr sz="1200" spc="-10" dirty="0">
                <a:latin typeface="Calibri"/>
                <a:cs typeface="Calibri"/>
              </a:rPr>
              <a:t>partitioning.</a:t>
            </a:r>
            <a:endParaRPr sz="1200">
              <a:latin typeface="Calibri"/>
              <a:cs typeface="Calibri"/>
            </a:endParaRPr>
          </a:p>
          <a:p>
            <a:pPr marL="12700" marR="141605">
              <a:lnSpc>
                <a:spcPct val="100000"/>
              </a:lnSpc>
            </a:pPr>
            <a:r>
              <a:rPr sz="1200" spc="-10" dirty="0">
                <a:latin typeface="Calibri"/>
                <a:cs typeface="Calibri"/>
              </a:rPr>
              <a:t>The</a:t>
            </a:r>
            <a:r>
              <a:rPr sz="1200" spc="20" dirty="0">
                <a:latin typeface="Calibri"/>
                <a:cs typeface="Calibri"/>
              </a:rPr>
              <a:t> </a:t>
            </a:r>
            <a:r>
              <a:rPr sz="1200" spc="-5" dirty="0">
                <a:latin typeface="Calibri"/>
                <a:cs typeface="Calibri"/>
              </a:rPr>
              <a:t>main</a:t>
            </a:r>
            <a:r>
              <a:rPr sz="1200" spc="10" dirty="0">
                <a:latin typeface="Calibri"/>
                <a:cs typeface="Calibri"/>
              </a:rPr>
              <a:t> </a:t>
            </a:r>
            <a:r>
              <a:rPr sz="1200" spc="-5" dirty="0">
                <a:latin typeface="Calibri"/>
                <a:cs typeface="Calibri"/>
              </a:rPr>
              <a:t>task</a:t>
            </a:r>
            <a:r>
              <a:rPr sz="1200" dirty="0">
                <a:latin typeface="Calibri"/>
                <a:cs typeface="Calibri"/>
              </a:rPr>
              <a:t> </a:t>
            </a:r>
            <a:r>
              <a:rPr sz="1200" spc="-5" dirty="0">
                <a:latin typeface="Calibri"/>
                <a:cs typeface="Calibri"/>
              </a:rPr>
              <a:t>of</a:t>
            </a:r>
            <a:r>
              <a:rPr sz="1200" spc="15" dirty="0">
                <a:latin typeface="Calibri"/>
                <a:cs typeface="Calibri"/>
              </a:rPr>
              <a:t> </a:t>
            </a:r>
            <a:r>
              <a:rPr sz="1200" spc="-5" dirty="0">
                <a:latin typeface="Calibri"/>
                <a:cs typeface="Calibri"/>
              </a:rPr>
              <a:t>OS</a:t>
            </a:r>
            <a:r>
              <a:rPr sz="1200" spc="15" dirty="0">
                <a:latin typeface="Calibri"/>
                <a:cs typeface="Calibri"/>
              </a:rPr>
              <a:t> </a:t>
            </a:r>
            <a:r>
              <a:rPr sz="1200" spc="-10" dirty="0">
                <a:latin typeface="Calibri"/>
                <a:cs typeface="Calibri"/>
              </a:rPr>
              <a:t>is</a:t>
            </a:r>
            <a:r>
              <a:rPr sz="1200" spc="30" dirty="0">
                <a:latin typeface="Calibri"/>
                <a:cs typeface="Calibri"/>
              </a:rPr>
              <a:t> </a:t>
            </a:r>
            <a:r>
              <a:rPr sz="1200" dirty="0">
                <a:latin typeface="Calibri"/>
                <a:cs typeface="Calibri"/>
              </a:rPr>
              <a:t>to</a:t>
            </a:r>
            <a:r>
              <a:rPr sz="1200" spc="-10" dirty="0">
                <a:latin typeface="Calibri"/>
                <a:cs typeface="Calibri"/>
              </a:rPr>
              <a:t> </a:t>
            </a:r>
            <a:r>
              <a:rPr sz="1200" spc="-5" dirty="0">
                <a:latin typeface="Calibri"/>
                <a:cs typeface="Calibri"/>
              </a:rPr>
              <a:t>check</a:t>
            </a:r>
            <a:r>
              <a:rPr sz="1200" spc="20" dirty="0">
                <a:latin typeface="Calibri"/>
                <a:cs typeface="Calibri"/>
              </a:rPr>
              <a:t> </a:t>
            </a:r>
            <a:r>
              <a:rPr sz="1200" spc="-5" dirty="0">
                <a:latin typeface="Calibri"/>
                <a:cs typeface="Calibri"/>
              </a:rPr>
              <a:t>whether</a:t>
            </a:r>
            <a:r>
              <a:rPr sz="1200" spc="-15" dirty="0">
                <a:latin typeface="Calibri"/>
                <a:cs typeface="Calibri"/>
              </a:rPr>
              <a:t> </a:t>
            </a:r>
            <a:r>
              <a:rPr sz="1200" spc="-5" dirty="0">
                <a:latin typeface="Calibri"/>
                <a:cs typeface="Calibri"/>
              </a:rPr>
              <a:t>the</a:t>
            </a:r>
            <a:r>
              <a:rPr sz="1200" dirty="0">
                <a:latin typeface="Calibri"/>
                <a:cs typeface="Calibri"/>
              </a:rPr>
              <a:t> </a:t>
            </a:r>
            <a:r>
              <a:rPr sz="1200" spc="-10" dirty="0">
                <a:latin typeface="Calibri"/>
                <a:cs typeface="Calibri"/>
              </a:rPr>
              <a:t>partitions</a:t>
            </a:r>
            <a:r>
              <a:rPr sz="1200" spc="55" dirty="0">
                <a:latin typeface="Calibri"/>
                <a:cs typeface="Calibri"/>
              </a:rPr>
              <a:t> </a:t>
            </a:r>
            <a:r>
              <a:rPr sz="1200" spc="-15" dirty="0">
                <a:latin typeface="Calibri"/>
                <a:cs typeface="Calibri"/>
              </a:rPr>
              <a:t>are</a:t>
            </a:r>
            <a:r>
              <a:rPr sz="1200" spc="20" dirty="0">
                <a:latin typeface="Calibri"/>
                <a:cs typeface="Calibri"/>
              </a:rPr>
              <a:t> </a:t>
            </a:r>
            <a:r>
              <a:rPr sz="1200" spc="-10" dirty="0">
                <a:latin typeface="Calibri"/>
                <a:cs typeface="Calibri"/>
              </a:rPr>
              <a:t>filled</a:t>
            </a:r>
            <a:r>
              <a:rPr sz="1200" spc="45" dirty="0">
                <a:latin typeface="Calibri"/>
                <a:cs typeface="Calibri"/>
              </a:rPr>
              <a:t> </a:t>
            </a:r>
            <a:r>
              <a:rPr sz="1200" spc="-5" dirty="0">
                <a:latin typeface="Calibri"/>
                <a:cs typeface="Calibri"/>
              </a:rPr>
              <a:t>or</a:t>
            </a:r>
            <a:r>
              <a:rPr sz="1200" spc="10" dirty="0">
                <a:latin typeface="Calibri"/>
                <a:cs typeface="Calibri"/>
              </a:rPr>
              <a:t> </a:t>
            </a:r>
            <a:r>
              <a:rPr sz="1200" spc="-10" dirty="0">
                <a:latin typeface="Calibri"/>
                <a:cs typeface="Calibri"/>
              </a:rPr>
              <a:t>free.</a:t>
            </a:r>
            <a:r>
              <a:rPr sz="1200" spc="5" dirty="0">
                <a:latin typeface="Calibri"/>
                <a:cs typeface="Calibri"/>
              </a:rPr>
              <a:t> </a:t>
            </a:r>
            <a:r>
              <a:rPr sz="1200" spc="-15" dirty="0">
                <a:latin typeface="Calibri"/>
                <a:cs typeface="Calibri"/>
              </a:rPr>
              <a:t>For</a:t>
            </a:r>
            <a:r>
              <a:rPr sz="1200" spc="35" dirty="0">
                <a:latin typeface="Calibri"/>
                <a:cs typeface="Calibri"/>
              </a:rPr>
              <a:t> </a:t>
            </a:r>
            <a:r>
              <a:rPr sz="1200" spc="-10" dirty="0">
                <a:latin typeface="Calibri"/>
                <a:cs typeface="Calibri"/>
              </a:rPr>
              <a:t>this</a:t>
            </a:r>
            <a:r>
              <a:rPr sz="1200" spc="5" dirty="0">
                <a:latin typeface="Calibri"/>
                <a:cs typeface="Calibri"/>
              </a:rPr>
              <a:t> </a:t>
            </a:r>
            <a:r>
              <a:rPr sz="1200" spc="-10" dirty="0">
                <a:latin typeface="Calibri"/>
                <a:cs typeface="Calibri"/>
              </a:rPr>
              <a:t>purpose,</a:t>
            </a:r>
            <a:r>
              <a:rPr sz="1200" spc="40" dirty="0">
                <a:latin typeface="Calibri"/>
                <a:cs typeface="Calibri"/>
              </a:rPr>
              <a:t> </a:t>
            </a:r>
            <a:r>
              <a:rPr sz="1200" spc="-10" dirty="0">
                <a:latin typeface="Calibri"/>
                <a:cs typeface="Calibri"/>
              </a:rPr>
              <a:t>flag</a:t>
            </a:r>
            <a:r>
              <a:rPr sz="1200" spc="5" dirty="0">
                <a:latin typeface="Calibri"/>
                <a:cs typeface="Calibri"/>
              </a:rPr>
              <a:t> </a:t>
            </a:r>
            <a:r>
              <a:rPr sz="1200" spc="-10" dirty="0">
                <a:latin typeface="Calibri"/>
                <a:cs typeface="Calibri"/>
              </a:rPr>
              <a:t>bits</a:t>
            </a:r>
            <a:r>
              <a:rPr sz="1200" spc="30" dirty="0">
                <a:latin typeface="Calibri"/>
                <a:cs typeface="Calibri"/>
              </a:rPr>
              <a:t> </a:t>
            </a:r>
            <a:r>
              <a:rPr sz="1200" spc="-15" dirty="0">
                <a:latin typeface="Calibri"/>
                <a:cs typeface="Calibri"/>
              </a:rPr>
              <a:t>are</a:t>
            </a:r>
            <a:r>
              <a:rPr sz="1200" spc="25" dirty="0">
                <a:latin typeface="Calibri"/>
                <a:cs typeface="Calibri"/>
              </a:rPr>
              <a:t> </a:t>
            </a:r>
            <a:r>
              <a:rPr sz="1200" spc="-5" dirty="0">
                <a:latin typeface="Calibri"/>
                <a:cs typeface="Calibri"/>
              </a:rPr>
              <a:t>used.</a:t>
            </a:r>
            <a:r>
              <a:rPr sz="1200" spc="35" dirty="0">
                <a:latin typeface="Calibri"/>
                <a:cs typeface="Calibri"/>
              </a:rPr>
              <a:t> </a:t>
            </a:r>
            <a:r>
              <a:rPr sz="1200" spc="-5" dirty="0">
                <a:latin typeface="Calibri"/>
                <a:cs typeface="Calibri"/>
              </a:rPr>
              <a:t>either</a:t>
            </a:r>
            <a:r>
              <a:rPr sz="1200" spc="10" dirty="0">
                <a:latin typeface="Calibri"/>
                <a:cs typeface="Calibri"/>
              </a:rPr>
              <a:t> </a:t>
            </a:r>
            <a:r>
              <a:rPr sz="1200" spc="-10" dirty="0">
                <a:latin typeface="Calibri"/>
                <a:cs typeface="Calibri"/>
              </a:rPr>
              <a:t>process</a:t>
            </a:r>
            <a:r>
              <a:rPr sz="1200" spc="65" dirty="0">
                <a:latin typeface="Calibri"/>
                <a:cs typeface="Calibri"/>
              </a:rPr>
              <a:t> </a:t>
            </a:r>
            <a:r>
              <a:rPr sz="1200" spc="-5" dirty="0">
                <a:latin typeface="Calibri"/>
                <a:cs typeface="Calibri"/>
              </a:rPr>
              <a:t>or</a:t>
            </a:r>
            <a:r>
              <a:rPr sz="1200" spc="10" dirty="0">
                <a:latin typeface="Calibri"/>
                <a:cs typeface="Calibri"/>
              </a:rPr>
              <a:t> </a:t>
            </a:r>
            <a:r>
              <a:rPr sz="1200" spc="-10" dirty="0">
                <a:latin typeface="Calibri"/>
                <a:cs typeface="Calibri"/>
              </a:rPr>
              <a:t>hole </a:t>
            </a:r>
            <a:r>
              <a:rPr sz="1200" spc="-5" dirty="0">
                <a:latin typeface="Calibri"/>
                <a:cs typeface="Calibri"/>
              </a:rPr>
              <a:t> </a:t>
            </a:r>
            <a:r>
              <a:rPr sz="1200" spc="-10" dirty="0">
                <a:latin typeface="Calibri"/>
                <a:cs typeface="Calibri"/>
              </a:rPr>
              <a:t>in</a:t>
            </a:r>
            <a:r>
              <a:rPr sz="1200" spc="5" dirty="0">
                <a:latin typeface="Calibri"/>
                <a:cs typeface="Calibri"/>
              </a:rPr>
              <a:t> </a:t>
            </a:r>
            <a:r>
              <a:rPr sz="1200" spc="-10" dirty="0">
                <a:latin typeface="Calibri"/>
                <a:cs typeface="Calibri"/>
              </a:rPr>
              <a:t>Allocation</a:t>
            </a:r>
            <a:r>
              <a:rPr sz="1200" spc="35" dirty="0">
                <a:latin typeface="Calibri"/>
                <a:cs typeface="Calibri"/>
              </a:rPr>
              <a:t> </a:t>
            </a:r>
            <a:r>
              <a:rPr sz="1200" spc="-5" dirty="0">
                <a:latin typeface="Calibri"/>
                <a:cs typeface="Calibri"/>
              </a:rPr>
              <a:t>memory</a:t>
            </a:r>
            <a:r>
              <a:rPr sz="1200" spc="25" dirty="0">
                <a:latin typeface="Calibri"/>
                <a:cs typeface="Calibri"/>
              </a:rPr>
              <a:t> </a:t>
            </a:r>
            <a:r>
              <a:rPr sz="1200" spc="-10" dirty="0">
                <a:latin typeface="Calibri"/>
                <a:cs typeface="Calibri"/>
              </a:rPr>
              <a:t>is</a:t>
            </a:r>
            <a:r>
              <a:rPr sz="1200" spc="25" dirty="0">
                <a:latin typeface="Calibri"/>
                <a:cs typeface="Calibri"/>
              </a:rPr>
              <a:t> </a:t>
            </a:r>
            <a:r>
              <a:rPr sz="1200" spc="-10" dirty="0">
                <a:latin typeface="Calibri"/>
                <a:cs typeface="Calibri"/>
              </a:rPr>
              <a:t>represented</a:t>
            </a:r>
            <a:r>
              <a:rPr sz="1200" spc="15" dirty="0">
                <a:latin typeface="Calibri"/>
                <a:cs typeface="Calibri"/>
              </a:rPr>
              <a:t> </a:t>
            </a:r>
            <a:r>
              <a:rPr sz="1200" spc="-5" dirty="0">
                <a:latin typeface="Calibri"/>
                <a:cs typeface="Calibri"/>
              </a:rPr>
              <a:t>by</a:t>
            </a:r>
            <a:r>
              <a:rPr sz="1200" spc="5" dirty="0">
                <a:latin typeface="Calibri"/>
                <a:cs typeface="Calibri"/>
              </a:rPr>
              <a:t> </a:t>
            </a:r>
            <a:r>
              <a:rPr sz="1200" dirty="0">
                <a:latin typeface="Calibri"/>
                <a:cs typeface="Calibri"/>
              </a:rPr>
              <a:t>a</a:t>
            </a:r>
            <a:r>
              <a:rPr sz="1200" spc="-10" dirty="0">
                <a:latin typeface="Calibri"/>
                <a:cs typeface="Calibri"/>
              </a:rPr>
              <a:t> flag</a:t>
            </a:r>
            <a:r>
              <a:rPr sz="1200" spc="30" dirty="0">
                <a:latin typeface="Calibri"/>
                <a:cs typeface="Calibri"/>
              </a:rPr>
              <a:t> </a:t>
            </a:r>
            <a:r>
              <a:rPr sz="1200" spc="-10" dirty="0">
                <a:latin typeface="Calibri"/>
                <a:cs typeface="Calibri"/>
              </a:rPr>
              <a:t>bit</a:t>
            </a:r>
            <a:r>
              <a:rPr sz="1200" spc="-5" dirty="0">
                <a:latin typeface="Calibri"/>
                <a:cs typeface="Calibri"/>
              </a:rPr>
              <a:t> of</a:t>
            </a:r>
            <a:r>
              <a:rPr sz="1200" spc="10" dirty="0">
                <a:latin typeface="Calibri"/>
                <a:cs typeface="Calibri"/>
              </a:rPr>
              <a:t> </a:t>
            </a:r>
            <a:r>
              <a:rPr sz="1200" spc="-5" dirty="0">
                <a:latin typeface="Calibri"/>
                <a:cs typeface="Calibri"/>
              </a:rPr>
              <a:t>bitmap.</a:t>
            </a:r>
            <a:r>
              <a:rPr sz="1200" spc="25" dirty="0">
                <a:latin typeface="Calibri"/>
                <a:cs typeface="Calibri"/>
              </a:rPr>
              <a:t> </a:t>
            </a:r>
            <a:r>
              <a:rPr sz="1200" dirty="0">
                <a:latin typeface="Calibri"/>
                <a:cs typeface="Calibri"/>
              </a:rPr>
              <a:t>0</a:t>
            </a:r>
            <a:r>
              <a:rPr sz="1200" spc="5" dirty="0">
                <a:latin typeface="Calibri"/>
                <a:cs typeface="Calibri"/>
              </a:rPr>
              <a:t> </a:t>
            </a:r>
            <a:r>
              <a:rPr sz="1200" spc="-10" dirty="0">
                <a:latin typeface="Calibri"/>
                <a:cs typeface="Calibri"/>
              </a:rPr>
              <a:t>represents</a:t>
            </a:r>
            <a:r>
              <a:rPr sz="1200" spc="5" dirty="0">
                <a:latin typeface="Calibri"/>
                <a:cs typeface="Calibri"/>
              </a:rPr>
              <a:t> </a:t>
            </a:r>
            <a:r>
              <a:rPr sz="1200" spc="-10" dirty="0">
                <a:latin typeface="Calibri"/>
                <a:cs typeface="Calibri"/>
              </a:rPr>
              <a:t>Hole</a:t>
            </a:r>
            <a:r>
              <a:rPr sz="1200" spc="45" dirty="0">
                <a:latin typeface="Calibri"/>
                <a:cs typeface="Calibri"/>
              </a:rPr>
              <a:t> </a:t>
            </a:r>
            <a:r>
              <a:rPr sz="1200" spc="-5" dirty="0">
                <a:latin typeface="Calibri"/>
                <a:cs typeface="Calibri"/>
              </a:rPr>
              <a:t>and</a:t>
            </a:r>
            <a:r>
              <a:rPr sz="1200" spc="-15" dirty="0">
                <a:latin typeface="Calibri"/>
                <a:cs typeface="Calibri"/>
              </a:rPr>
              <a:t> </a:t>
            </a:r>
            <a:r>
              <a:rPr sz="1200" dirty="0">
                <a:latin typeface="Calibri"/>
                <a:cs typeface="Calibri"/>
              </a:rPr>
              <a:t>1</a:t>
            </a:r>
            <a:r>
              <a:rPr sz="1200" spc="10" dirty="0">
                <a:latin typeface="Calibri"/>
                <a:cs typeface="Calibri"/>
              </a:rPr>
              <a:t> </a:t>
            </a:r>
            <a:r>
              <a:rPr sz="1200" spc="-10" dirty="0">
                <a:latin typeface="Calibri"/>
                <a:cs typeface="Calibri"/>
              </a:rPr>
              <a:t>represents</a:t>
            </a:r>
            <a:r>
              <a:rPr sz="1200" spc="5" dirty="0">
                <a:latin typeface="Calibri"/>
                <a:cs typeface="Calibri"/>
              </a:rPr>
              <a:t> </a:t>
            </a:r>
            <a:r>
              <a:rPr sz="1200" spc="-5" dirty="0">
                <a:latin typeface="Calibri"/>
                <a:cs typeface="Calibri"/>
              </a:rPr>
              <a:t>the</a:t>
            </a:r>
            <a:r>
              <a:rPr sz="1200" spc="15" dirty="0">
                <a:latin typeface="Calibri"/>
                <a:cs typeface="Calibri"/>
              </a:rPr>
              <a:t> </a:t>
            </a:r>
            <a:r>
              <a:rPr sz="1200" spc="-10" dirty="0">
                <a:latin typeface="Calibri"/>
                <a:cs typeface="Calibri"/>
              </a:rPr>
              <a:t>Process</a:t>
            </a:r>
            <a:r>
              <a:rPr sz="1200" spc="30" dirty="0">
                <a:latin typeface="Calibri"/>
                <a:cs typeface="Calibri"/>
              </a:rPr>
              <a:t> </a:t>
            </a:r>
            <a:r>
              <a:rPr sz="1200" spc="-10" dirty="0">
                <a:latin typeface="Calibri"/>
                <a:cs typeface="Calibri"/>
              </a:rPr>
              <a:t>in</a:t>
            </a:r>
            <a:r>
              <a:rPr sz="1200" spc="10" dirty="0">
                <a:latin typeface="Calibri"/>
                <a:cs typeface="Calibri"/>
              </a:rPr>
              <a:t> </a:t>
            </a:r>
            <a:r>
              <a:rPr sz="1200" spc="-10" dirty="0">
                <a:latin typeface="Calibri"/>
                <a:cs typeface="Calibri"/>
              </a:rPr>
              <a:t>bit</a:t>
            </a:r>
            <a:r>
              <a:rPr sz="1200" spc="20" dirty="0">
                <a:latin typeface="Calibri"/>
                <a:cs typeface="Calibri"/>
              </a:rPr>
              <a:t> </a:t>
            </a:r>
            <a:r>
              <a:rPr sz="1200" spc="-5" dirty="0">
                <a:latin typeface="Calibri"/>
                <a:cs typeface="Calibri"/>
              </a:rPr>
              <a:t>map.</a:t>
            </a:r>
            <a:endParaRPr sz="1200">
              <a:latin typeface="Calibri"/>
              <a:cs typeface="Calibri"/>
            </a:endParaRPr>
          </a:p>
          <a:p>
            <a:pPr marL="12700">
              <a:lnSpc>
                <a:spcPct val="100000"/>
              </a:lnSpc>
            </a:pPr>
            <a:r>
              <a:rPr sz="1200" b="1" spc="-15" dirty="0">
                <a:latin typeface="Calibri"/>
                <a:cs typeface="Calibri"/>
              </a:rPr>
              <a:t>Let’s</a:t>
            </a:r>
            <a:r>
              <a:rPr sz="1200" b="1" spc="15" dirty="0">
                <a:latin typeface="Calibri"/>
                <a:cs typeface="Calibri"/>
              </a:rPr>
              <a:t> </a:t>
            </a:r>
            <a:r>
              <a:rPr sz="1200" b="1" spc="-10" dirty="0">
                <a:latin typeface="Calibri"/>
                <a:cs typeface="Calibri"/>
              </a:rPr>
              <a:t>explain</a:t>
            </a:r>
            <a:r>
              <a:rPr sz="1200" b="1" spc="15" dirty="0">
                <a:latin typeface="Calibri"/>
                <a:cs typeface="Calibri"/>
              </a:rPr>
              <a:t> </a:t>
            </a:r>
            <a:r>
              <a:rPr sz="1200" b="1" spc="-5" dirty="0">
                <a:latin typeface="Calibri"/>
                <a:cs typeface="Calibri"/>
              </a:rPr>
              <a:t>Bit</a:t>
            </a:r>
            <a:r>
              <a:rPr sz="1200" b="1" spc="25" dirty="0">
                <a:latin typeface="Calibri"/>
                <a:cs typeface="Calibri"/>
              </a:rPr>
              <a:t> </a:t>
            </a:r>
            <a:r>
              <a:rPr sz="1200" b="1" dirty="0">
                <a:latin typeface="Calibri"/>
                <a:cs typeface="Calibri"/>
              </a:rPr>
              <a:t>Map</a:t>
            </a:r>
            <a:r>
              <a:rPr sz="1200" b="1" spc="-25" dirty="0">
                <a:latin typeface="Calibri"/>
                <a:cs typeface="Calibri"/>
              </a:rPr>
              <a:t> </a:t>
            </a:r>
            <a:r>
              <a:rPr sz="1200" b="1" spc="-5" dirty="0">
                <a:latin typeface="Calibri"/>
                <a:cs typeface="Calibri"/>
              </a:rPr>
              <a:t>in</a:t>
            </a:r>
            <a:r>
              <a:rPr sz="1200" b="1" spc="15" dirty="0">
                <a:latin typeface="Calibri"/>
                <a:cs typeface="Calibri"/>
              </a:rPr>
              <a:t> </a:t>
            </a:r>
            <a:r>
              <a:rPr sz="1200" b="1" dirty="0">
                <a:latin typeface="Calibri"/>
                <a:cs typeface="Calibri"/>
              </a:rPr>
              <a:t>Dynamic</a:t>
            </a:r>
            <a:r>
              <a:rPr sz="1200" b="1" spc="-10" dirty="0">
                <a:latin typeface="Calibri"/>
                <a:cs typeface="Calibri"/>
              </a:rPr>
              <a:t> </a:t>
            </a:r>
            <a:r>
              <a:rPr sz="1200" b="1" spc="-5" dirty="0">
                <a:latin typeface="Calibri"/>
                <a:cs typeface="Calibri"/>
              </a:rPr>
              <a:t>Partitioning</a:t>
            </a:r>
            <a:r>
              <a:rPr sz="1200" b="1" spc="25" dirty="0">
                <a:latin typeface="Calibri"/>
                <a:cs typeface="Calibri"/>
              </a:rPr>
              <a:t> </a:t>
            </a:r>
            <a:r>
              <a:rPr sz="1200" b="1" spc="-10" dirty="0">
                <a:latin typeface="Calibri"/>
                <a:cs typeface="Calibri"/>
              </a:rPr>
              <a:t>with</a:t>
            </a:r>
            <a:r>
              <a:rPr sz="1200" b="1" spc="40" dirty="0">
                <a:latin typeface="Calibri"/>
                <a:cs typeface="Calibri"/>
              </a:rPr>
              <a:t> </a:t>
            </a:r>
            <a:r>
              <a:rPr sz="1200" b="1" spc="-10" dirty="0">
                <a:latin typeface="Calibri"/>
                <a:cs typeface="Calibri"/>
              </a:rPr>
              <a:t>Example</a:t>
            </a:r>
            <a:endParaRPr sz="1200">
              <a:latin typeface="Calibri"/>
              <a:cs typeface="Calibri"/>
            </a:endParaRPr>
          </a:p>
        </p:txBody>
      </p:sp>
      <p:sp>
        <p:nvSpPr>
          <p:cNvPr id="4" name="object 4"/>
          <p:cNvSpPr txBox="1"/>
          <p:nvPr/>
        </p:nvSpPr>
        <p:spPr>
          <a:xfrm>
            <a:off x="546608" y="4285615"/>
            <a:ext cx="7981315" cy="1123315"/>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Suppose </a:t>
            </a:r>
            <a:r>
              <a:rPr sz="1800" dirty="0">
                <a:latin typeface="Calibri"/>
                <a:cs typeface="Calibri"/>
              </a:rPr>
              <a:t>we </a:t>
            </a:r>
            <a:r>
              <a:rPr sz="1800" spc="-15" dirty="0">
                <a:latin typeface="Calibri"/>
                <a:cs typeface="Calibri"/>
              </a:rPr>
              <a:t>have </a:t>
            </a:r>
            <a:r>
              <a:rPr sz="1800" dirty="0">
                <a:latin typeface="Calibri"/>
                <a:cs typeface="Calibri"/>
              </a:rPr>
              <a:t>a </a:t>
            </a:r>
            <a:r>
              <a:rPr sz="1800" spc="5" dirty="0">
                <a:latin typeface="Calibri"/>
                <a:cs typeface="Calibri"/>
              </a:rPr>
              <a:t>main </a:t>
            </a:r>
            <a:r>
              <a:rPr sz="1800" dirty="0">
                <a:latin typeface="Calibri"/>
                <a:cs typeface="Calibri"/>
              </a:rPr>
              <a:t>memory </a:t>
            </a:r>
            <a:r>
              <a:rPr sz="1800" spc="5" dirty="0">
                <a:latin typeface="Calibri"/>
                <a:cs typeface="Calibri"/>
              </a:rPr>
              <a:t>of </a:t>
            </a:r>
            <a:r>
              <a:rPr sz="1800" dirty="0">
                <a:latin typeface="Calibri"/>
                <a:cs typeface="Calibri"/>
              </a:rPr>
              <a:t>7 </a:t>
            </a:r>
            <a:r>
              <a:rPr sz="1800" spc="-15" dirty="0">
                <a:latin typeface="Calibri"/>
                <a:cs typeface="Calibri"/>
              </a:rPr>
              <a:t>Byte. </a:t>
            </a:r>
            <a:r>
              <a:rPr sz="1800" spc="-10" dirty="0">
                <a:latin typeface="Calibri"/>
                <a:cs typeface="Calibri"/>
              </a:rPr>
              <a:t>Where </a:t>
            </a:r>
            <a:r>
              <a:rPr sz="1800" spc="-5" dirty="0">
                <a:latin typeface="Calibri"/>
                <a:cs typeface="Calibri"/>
              </a:rPr>
              <a:t>2Byte is allocated </a:t>
            </a:r>
            <a:r>
              <a:rPr sz="1800" spc="-15" dirty="0">
                <a:latin typeface="Calibri"/>
                <a:cs typeface="Calibri"/>
              </a:rPr>
              <a:t>to </a:t>
            </a:r>
            <a:r>
              <a:rPr sz="1800" spc="-10" dirty="0">
                <a:latin typeface="Calibri"/>
                <a:cs typeface="Calibri"/>
              </a:rPr>
              <a:t>process </a:t>
            </a:r>
            <a:r>
              <a:rPr sz="1800" dirty="0">
                <a:latin typeface="Calibri"/>
                <a:cs typeface="Calibri"/>
              </a:rPr>
              <a:t>1, </a:t>
            </a:r>
            <a:r>
              <a:rPr sz="1800" spc="5" dirty="0">
                <a:latin typeface="Calibri"/>
                <a:cs typeface="Calibri"/>
              </a:rPr>
              <a:t> </a:t>
            </a:r>
            <a:r>
              <a:rPr sz="1800" spc="-10" dirty="0">
                <a:latin typeface="Calibri"/>
                <a:cs typeface="Calibri"/>
              </a:rPr>
              <a:t>3Bytes </a:t>
            </a:r>
            <a:r>
              <a:rPr sz="1800" dirty="0">
                <a:latin typeface="Calibri"/>
                <a:cs typeface="Calibri"/>
              </a:rPr>
              <a:t>are </a:t>
            </a:r>
            <a:r>
              <a:rPr sz="1800" spc="-10" dirty="0">
                <a:latin typeface="Calibri"/>
                <a:cs typeface="Calibri"/>
              </a:rPr>
              <a:t>allocated </a:t>
            </a:r>
            <a:r>
              <a:rPr sz="1800" spc="-15" dirty="0">
                <a:latin typeface="Calibri"/>
                <a:cs typeface="Calibri"/>
              </a:rPr>
              <a:t>to </a:t>
            </a:r>
            <a:r>
              <a:rPr sz="1800" spc="-5" dirty="0">
                <a:latin typeface="Calibri"/>
                <a:cs typeface="Calibri"/>
              </a:rPr>
              <a:t>Process </a:t>
            </a:r>
            <a:r>
              <a:rPr sz="1800" dirty="0">
                <a:latin typeface="Calibri"/>
                <a:cs typeface="Calibri"/>
              </a:rPr>
              <a:t>2 and 2 </a:t>
            </a:r>
            <a:r>
              <a:rPr sz="1800" spc="-5" dirty="0">
                <a:latin typeface="Calibri"/>
                <a:cs typeface="Calibri"/>
              </a:rPr>
              <a:t>byte </a:t>
            </a:r>
            <a:r>
              <a:rPr sz="1800" spc="-10" dirty="0">
                <a:latin typeface="Calibri"/>
                <a:cs typeface="Calibri"/>
              </a:rPr>
              <a:t>allocated </a:t>
            </a:r>
            <a:r>
              <a:rPr sz="1800" spc="-15" dirty="0">
                <a:latin typeface="Calibri"/>
                <a:cs typeface="Calibri"/>
              </a:rPr>
              <a:t>to </a:t>
            </a:r>
            <a:r>
              <a:rPr sz="1800" spc="-5" dirty="0">
                <a:latin typeface="Calibri"/>
                <a:cs typeface="Calibri"/>
              </a:rPr>
              <a:t>Process 3. </a:t>
            </a:r>
            <a:r>
              <a:rPr sz="1800" spc="-15" dirty="0">
                <a:latin typeface="Calibri"/>
                <a:cs typeface="Calibri"/>
              </a:rPr>
              <a:t>After </a:t>
            </a:r>
            <a:r>
              <a:rPr sz="1800" dirty="0">
                <a:latin typeface="Calibri"/>
                <a:cs typeface="Calibri"/>
              </a:rPr>
              <a:t>some time </a:t>
            </a:r>
            <a:r>
              <a:rPr sz="1800" spc="5" dirty="0">
                <a:latin typeface="Calibri"/>
                <a:cs typeface="Calibri"/>
              </a:rPr>
              <a:t> </a:t>
            </a:r>
            <a:r>
              <a:rPr sz="1800" spc="-5" dirty="0">
                <a:latin typeface="Calibri"/>
                <a:cs typeface="Calibri"/>
              </a:rPr>
              <a:t>Process </a:t>
            </a:r>
            <a:r>
              <a:rPr sz="1800" dirty="0">
                <a:latin typeface="Calibri"/>
                <a:cs typeface="Calibri"/>
              </a:rPr>
              <a:t>2 </a:t>
            </a:r>
            <a:r>
              <a:rPr sz="1800" spc="-5" dirty="0">
                <a:latin typeface="Calibri"/>
                <a:cs typeface="Calibri"/>
              </a:rPr>
              <a:t>complete</a:t>
            </a:r>
            <a:r>
              <a:rPr sz="1800" dirty="0">
                <a:latin typeface="Calibri"/>
                <a:cs typeface="Calibri"/>
              </a:rPr>
              <a:t> </a:t>
            </a:r>
            <a:r>
              <a:rPr sz="1800" spc="-5" dirty="0">
                <a:latin typeface="Calibri"/>
                <a:cs typeface="Calibri"/>
              </a:rPr>
              <a:t>its</a:t>
            </a:r>
            <a:r>
              <a:rPr sz="1800" dirty="0">
                <a:latin typeface="Calibri"/>
                <a:cs typeface="Calibri"/>
              </a:rPr>
              <a:t> </a:t>
            </a:r>
            <a:r>
              <a:rPr sz="1800" spc="-10" dirty="0">
                <a:latin typeface="Calibri"/>
                <a:cs typeface="Calibri"/>
              </a:rPr>
              <a:t>execution</a:t>
            </a:r>
            <a:r>
              <a:rPr sz="1800" spc="-5" dirty="0">
                <a:latin typeface="Calibri"/>
                <a:cs typeface="Calibri"/>
              </a:rPr>
              <a:t> </a:t>
            </a:r>
            <a:r>
              <a:rPr sz="1800" dirty="0">
                <a:latin typeface="Calibri"/>
                <a:cs typeface="Calibri"/>
              </a:rPr>
              <a:t>which </a:t>
            </a:r>
            <a:r>
              <a:rPr sz="1800" spc="-10" dirty="0">
                <a:latin typeface="Calibri"/>
                <a:cs typeface="Calibri"/>
              </a:rPr>
              <a:t>create </a:t>
            </a:r>
            <a:r>
              <a:rPr sz="1800" dirty="0">
                <a:latin typeface="Calibri"/>
                <a:cs typeface="Calibri"/>
              </a:rPr>
              <a:t>a</a:t>
            </a:r>
            <a:r>
              <a:rPr sz="1800" spc="5" dirty="0">
                <a:latin typeface="Calibri"/>
                <a:cs typeface="Calibri"/>
              </a:rPr>
              <a:t> </a:t>
            </a:r>
            <a:r>
              <a:rPr sz="1800" dirty="0">
                <a:latin typeface="Calibri"/>
                <a:cs typeface="Calibri"/>
              </a:rPr>
              <a:t>hole </a:t>
            </a:r>
            <a:r>
              <a:rPr sz="1800" spc="5" dirty="0">
                <a:latin typeface="Calibri"/>
                <a:cs typeface="Calibri"/>
              </a:rPr>
              <a:t>of </a:t>
            </a:r>
            <a:r>
              <a:rPr sz="1800" dirty="0">
                <a:latin typeface="Calibri"/>
                <a:cs typeface="Calibri"/>
              </a:rPr>
              <a:t>3</a:t>
            </a:r>
            <a:r>
              <a:rPr sz="1800" spc="405" dirty="0">
                <a:latin typeface="Calibri"/>
                <a:cs typeface="Calibri"/>
              </a:rPr>
              <a:t> </a:t>
            </a:r>
            <a:r>
              <a:rPr sz="1800" spc="-5" dirty="0">
                <a:latin typeface="Calibri"/>
                <a:cs typeface="Calibri"/>
              </a:rPr>
              <a:t>byte </a:t>
            </a:r>
            <a:r>
              <a:rPr sz="1800" spc="5" dirty="0">
                <a:latin typeface="Calibri"/>
                <a:cs typeface="Calibri"/>
              </a:rPr>
              <a:t>in main </a:t>
            </a:r>
            <a:r>
              <a:rPr sz="1800" dirty="0">
                <a:latin typeface="Calibri"/>
                <a:cs typeface="Calibri"/>
              </a:rPr>
              <a:t>memory </a:t>
            </a:r>
            <a:r>
              <a:rPr sz="1800" spc="5" dirty="0">
                <a:latin typeface="Calibri"/>
                <a:cs typeface="Calibri"/>
              </a:rPr>
              <a:t> </a:t>
            </a:r>
            <a:r>
              <a:rPr sz="1800" spc="-5" dirty="0">
                <a:latin typeface="Calibri"/>
                <a:cs typeface="Calibri"/>
              </a:rPr>
              <a:t>shown</a:t>
            </a:r>
            <a:r>
              <a:rPr sz="1800" spc="-1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below</a:t>
            </a:r>
            <a:r>
              <a:rPr sz="1800" spc="35" dirty="0">
                <a:latin typeface="Calibri"/>
                <a:cs typeface="Calibri"/>
              </a:rPr>
              <a:t> </a:t>
            </a:r>
            <a:r>
              <a:rPr sz="1800" spc="-10" dirty="0">
                <a:latin typeface="Calibri"/>
                <a:cs typeface="Calibri"/>
              </a:rPr>
              <a:t>diagram.</a:t>
            </a:r>
            <a:endParaRPr sz="1800">
              <a:latin typeface="Calibri"/>
              <a:cs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2896" y="576280"/>
            <a:ext cx="1383792" cy="3056320"/>
          </a:xfrm>
          <a:prstGeom prst="rect">
            <a:avLst/>
          </a:prstGeom>
        </p:spPr>
      </p:pic>
      <p:sp>
        <p:nvSpPr>
          <p:cNvPr id="3" name="object 3"/>
          <p:cNvSpPr txBox="1"/>
          <p:nvPr/>
        </p:nvSpPr>
        <p:spPr>
          <a:xfrm>
            <a:off x="3151758" y="589229"/>
            <a:ext cx="4413885" cy="1947545"/>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rPr>
              <a:t>Let’s</a:t>
            </a:r>
            <a:r>
              <a:rPr sz="1800" spc="-10" dirty="0">
                <a:latin typeface="Calibri"/>
                <a:cs typeface="Calibri"/>
              </a:rPr>
              <a:t> </a:t>
            </a:r>
            <a:r>
              <a:rPr sz="1800" spc="-5" dirty="0">
                <a:latin typeface="Calibri"/>
                <a:cs typeface="Calibri"/>
              </a:rPr>
              <a:t>divide</a:t>
            </a:r>
            <a:r>
              <a:rPr sz="1800" dirty="0">
                <a:latin typeface="Calibri"/>
                <a:cs typeface="Calibri"/>
              </a:rPr>
              <a:t> the</a:t>
            </a:r>
            <a:r>
              <a:rPr sz="1800" spc="5" dirty="0">
                <a:latin typeface="Calibri"/>
                <a:cs typeface="Calibri"/>
              </a:rPr>
              <a:t> main</a:t>
            </a:r>
            <a:r>
              <a:rPr sz="1800" spc="10" dirty="0">
                <a:latin typeface="Calibri"/>
                <a:cs typeface="Calibri"/>
              </a:rPr>
              <a:t> </a:t>
            </a:r>
            <a:r>
              <a:rPr sz="1800" dirty="0">
                <a:latin typeface="Calibri"/>
                <a:cs typeface="Calibri"/>
              </a:rPr>
              <a:t>memory</a:t>
            </a:r>
            <a:r>
              <a:rPr sz="1800" spc="5" dirty="0">
                <a:latin typeface="Calibri"/>
                <a:cs typeface="Calibri"/>
              </a:rPr>
              <a:t> </a:t>
            </a:r>
            <a:r>
              <a:rPr sz="1800" spc="-5" dirty="0">
                <a:latin typeface="Calibri"/>
                <a:cs typeface="Calibri"/>
              </a:rPr>
              <a:t>in</a:t>
            </a:r>
            <a:r>
              <a:rPr sz="1800" spc="395" dirty="0">
                <a:latin typeface="Calibri"/>
                <a:cs typeface="Calibri"/>
              </a:rPr>
              <a:t> </a:t>
            </a:r>
            <a:r>
              <a:rPr sz="1800" spc="-5" dirty="0">
                <a:latin typeface="Calibri"/>
                <a:cs typeface="Calibri"/>
              </a:rPr>
              <a:t>allocation </a:t>
            </a:r>
            <a:r>
              <a:rPr sz="1800" dirty="0">
                <a:latin typeface="Calibri"/>
                <a:cs typeface="Calibri"/>
              </a:rPr>
              <a:t> </a:t>
            </a:r>
            <a:r>
              <a:rPr sz="1800" spc="-5" dirty="0">
                <a:latin typeface="Calibri"/>
                <a:cs typeface="Calibri"/>
              </a:rPr>
              <a:t>units </a:t>
            </a:r>
            <a:r>
              <a:rPr sz="1800" dirty="0">
                <a:latin typeface="Calibri"/>
                <a:cs typeface="Calibri"/>
              </a:rPr>
              <a:t>and </a:t>
            </a:r>
            <a:r>
              <a:rPr sz="1800" spc="-10" dirty="0">
                <a:latin typeface="Calibri"/>
                <a:cs typeface="Calibri"/>
              </a:rPr>
              <a:t>size </a:t>
            </a:r>
            <a:r>
              <a:rPr sz="1800" spc="5" dirty="0">
                <a:latin typeface="Calibri"/>
                <a:cs typeface="Calibri"/>
              </a:rPr>
              <a:t>of each </a:t>
            </a:r>
            <a:r>
              <a:rPr sz="1800" spc="-5" dirty="0">
                <a:latin typeface="Calibri"/>
                <a:cs typeface="Calibri"/>
              </a:rPr>
              <a:t>allocation </a:t>
            </a:r>
            <a:r>
              <a:rPr sz="1800" spc="-10" dirty="0">
                <a:latin typeface="Calibri"/>
                <a:cs typeface="Calibri"/>
              </a:rPr>
              <a:t>unit </a:t>
            </a:r>
            <a:r>
              <a:rPr sz="1800" spc="-5" dirty="0">
                <a:latin typeface="Calibri"/>
                <a:cs typeface="Calibri"/>
              </a:rPr>
              <a:t>is </a:t>
            </a:r>
            <a:r>
              <a:rPr sz="1800" dirty="0">
                <a:latin typeface="Calibri"/>
                <a:cs typeface="Calibri"/>
              </a:rPr>
              <a:t>fix </a:t>
            </a:r>
            <a:r>
              <a:rPr sz="1800" spc="-15" dirty="0">
                <a:latin typeface="Calibri"/>
                <a:cs typeface="Calibri"/>
              </a:rPr>
              <a:t>to </a:t>
            </a:r>
            <a:r>
              <a:rPr sz="1800" dirty="0">
                <a:latin typeface="Calibri"/>
                <a:cs typeface="Calibri"/>
              </a:rPr>
              <a:t>4- </a:t>
            </a:r>
            <a:r>
              <a:rPr sz="1800" spc="5" dirty="0">
                <a:latin typeface="Calibri"/>
                <a:cs typeface="Calibri"/>
              </a:rPr>
              <a:t> </a:t>
            </a:r>
            <a:r>
              <a:rPr sz="1800" spc="-5" dirty="0">
                <a:latin typeface="Calibri"/>
                <a:cs typeface="Calibri"/>
              </a:rPr>
              <a:t>bit (1/2Byte). As </a:t>
            </a:r>
            <a:r>
              <a:rPr sz="1800" spc="-10" dirty="0">
                <a:latin typeface="Calibri"/>
                <a:cs typeface="Calibri"/>
              </a:rPr>
              <a:t>size </a:t>
            </a:r>
            <a:r>
              <a:rPr sz="1800" spc="5" dirty="0">
                <a:latin typeface="Calibri"/>
                <a:cs typeface="Calibri"/>
              </a:rPr>
              <a:t>of </a:t>
            </a:r>
            <a:r>
              <a:rPr sz="1800" spc="-5" dirty="0">
                <a:latin typeface="Calibri"/>
                <a:cs typeface="Calibri"/>
              </a:rPr>
              <a:t>allocation </a:t>
            </a:r>
            <a:r>
              <a:rPr sz="1800" dirty="0">
                <a:latin typeface="Calibri"/>
                <a:cs typeface="Calibri"/>
              </a:rPr>
              <a:t>unit </a:t>
            </a:r>
            <a:r>
              <a:rPr sz="1800" spc="-5" dirty="0">
                <a:latin typeface="Calibri"/>
                <a:cs typeface="Calibri"/>
              </a:rPr>
              <a:t>is </a:t>
            </a:r>
            <a:r>
              <a:rPr sz="1800" spc="5" dirty="0">
                <a:latin typeface="Calibri"/>
                <a:cs typeface="Calibri"/>
              </a:rPr>
              <a:t>Half </a:t>
            </a:r>
            <a:r>
              <a:rPr sz="1800" spc="10" dirty="0">
                <a:latin typeface="Calibri"/>
                <a:cs typeface="Calibri"/>
              </a:rPr>
              <a:t> </a:t>
            </a:r>
            <a:r>
              <a:rPr sz="1800" spc="-15" dirty="0">
                <a:latin typeface="Calibri"/>
                <a:cs typeface="Calibri"/>
              </a:rPr>
              <a:t>Byte </a:t>
            </a:r>
            <a:r>
              <a:rPr sz="1800" dirty="0">
                <a:latin typeface="Calibri"/>
                <a:cs typeface="Calibri"/>
              </a:rPr>
              <a:t>then </a:t>
            </a:r>
            <a:r>
              <a:rPr sz="1800" spc="-5" dirty="0">
                <a:latin typeface="Calibri"/>
                <a:cs typeface="Calibri"/>
              </a:rPr>
              <a:t>Process </a:t>
            </a:r>
            <a:r>
              <a:rPr sz="1800" dirty="0">
                <a:latin typeface="Calibri"/>
                <a:cs typeface="Calibri"/>
              </a:rPr>
              <a:t>1 will occupy</a:t>
            </a:r>
            <a:r>
              <a:rPr sz="1800" spc="5" dirty="0">
                <a:latin typeface="Calibri"/>
                <a:cs typeface="Calibri"/>
              </a:rPr>
              <a:t> </a:t>
            </a:r>
            <a:r>
              <a:rPr sz="1800" dirty="0">
                <a:latin typeface="Calibri"/>
                <a:cs typeface="Calibri"/>
              </a:rPr>
              <a:t>4 </a:t>
            </a:r>
            <a:r>
              <a:rPr sz="1800" spc="-5" dirty="0">
                <a:latin typeface="Calibri"/>
                <a:cs typeface="Calibri"/>
              </a:rPr>
              <a:t>allocation </a:t>
            </a:r>
            <a:r>
              <a:rPr sz="1800" dirty="0">
                <a:latin typeface="Calibri"/>
                <a:cs typeface="Calibri"/>
              </a:rPr>
              <a:t> </a:t>
            </a:r>
            <a:r>
              <a:rPr sz="1800" spc="-5" dirty="0">
                <a:latin typeface="Calibri"/>
                <a:cs typeface="Calibri"/>
              </a:rPr>
              <a:t>units </a:t>
            </a:r>
            <a:r>
              <a:rPr sz="1800" spc="-10" dirty="0">
                <a:latin typeface="Calibri"/>
                <a:cs typeface="Calibri"/>
              </a:rPr>
              <a:t>because </a:t>
            </a:r>
            <a:r>
              <a:rPr sz="1800" spc="5" dirty="0">
                <a:latin typeface="Calibri"/>
                <a:cs typeface="Calibri"/>
              </a:rPr>
              <a:t>of </a:t>
            </a:r>
            <a:r>
              <a:rPr sz="1800" spc="-15" dirty="0">
                <a:latin typeface="Calibri"/>
                <a:cs typeface="Calibri"/>
              </a:rPr>
              <a:t>2Byte </a:t>
            </a:r>
            <a:r>
              <a:rPr sz="1800" spc="-5" dirty="0">
                <a:latin typeface="Calibri"/>
                <a:cs typeface="Calibri"/>
              </a:rPr>
              <a:t>Memory </a:t>
            </a:r>
            <a:r>
              <a:rPr sz="1800" spc="-15" dirty="0">
                <a:latin typeface="Calibri"/>
                <a:cs typeface="Calibri"/>
              </a:rPr>
              <a:t>size </a:t>
            </a:r>
            <a:r>
              <a:rPr sz="1800" dirty="0">
                <a:latin typeface="Calibri"/>
                <a:cs typeface="Calibri"/>
              </a:rPr>
              <a:t>and </a:t>
            </a:r>
            <a:r>
              <a:rPr sz="1800" spc="5" dirty="0">
                <a:latin typeface="Calibri"/>
                <a:cs typeface="Calibri"/>
              </a:rPr>
              <a:t>in </a:t>
            </a:r>
            <a:r>
              <a:rPr sz="1800" dirty="0">
                <a:latin typeface="Calibri"/>
                <a:cs typeface="Calibri"/>
              </a:rPr>
              <a:t>the </a:t>
            </a:r>
            <a:r>
              <a:rPr sz="1800" spc="5" dirty="0">
                <a:latin typeface="Calibri"/>
                <a:cs typeface="Calibri"/>
              </a:rPr>
              <a:t> </a:t>
            </a:r>
            <a:r>
              <a:rPr sz="1800" spc="-5" dirty="0">
                <a:latin typeface="Calibri"/>
                <a:cs typeface="Calibri"/>
              </a:rPr>
              <a:t>same </a:t>
            </a:r>
            <a:r>
              <a:rPr sz="1800" spc="-15" dirty="0">
                <a:latin typeface="Calibri"/>
                <a:cs typeface="Calibri"/>
              </a:rPr>
              <a:t>way </a:t>
            </a:r>
            <a:r>
              <a:rPr sz="1800" spc="-5" dirty="0">
                <a:latin typeface="Calibri"/>
                <a:cs typeface="Calibri"/>
              </a:rPr>
              <a:t>Process </a:t>
            </a:r>
            <a:r>
              <a:rPr sz="1800" dirty="0">
                <a:latin typeface="Calibri"/>
                <a:cs typeface="Calibri"/>
              </a:rPr>
              <a:t>2 </a:t>
            </a:r>
            <a:r>
              <a:rPr sz="1800" spc="-5" dirty="0">
                <a:latin typeface="Calibri"/>
                <a:cs typeface="Calibri"/>
              </a:rPr>
              <a:t>will contains </a:t>
            </a:r>
            <a:r>
              <a:rPr sz="1800" dirty="0">
                <a:latin typeface="Calibri"/>
                <a:cs typeface="Calibri"/>
              </a:rPr>
              <a:t>6 </a:t>
            </a:r>
            <a:r>
              <a:rPr sz="1800" spc="-10" dirty="0">
                <a:latin typeface="Calibri"/>
                <a:cs typeface="Calibri"/>
              </a:rPr>
              <a:t>allocation </a:t>
            </a:r>
            <a:r>
              <a:rPr sz="1800" spc="-5" dirty="0">
                <a:latin typeface="Calibri"/>
                <a:cs typeface="Calibri"/>
              </a:rPr>
              <a:t> units</a:t>
            </a:r>
            <a:r>
              <a:rPr sz="1800" spc="30"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shown in</a:t>
            </a:r>
            <a:r>
              <a:rPr sz="1800" spc="10" dirty="0">
                <a:latin typeface="Calibri"/>
                <a:cs typeface="Calibri"/>
              </a:rPr>
              <a:t> </a:t>
            </a:r>
            <a:r>
              <a:rPr sz="1800" spc="-5" dirty="0">
                <a:latin typeface="Calibri"/>
                <a:cs typeface="Calibri"/>
              </a:rPr>
              <a:t>below</a:t>
            </a:r>
            <a:r>
              <a:rPr sz="1800" spc="35" dirty="0">
                <a:latin typeface="Calibri"/>
                <a:cs typeface="Calibri"/>
              </a:rPr>
              <a:t> </a:t>
            </a:r>
            <a:r>
              <a:rPr sz="1800" spc="-10" dirty="0">
                <a:latin typeface="Calibri"/>
                <a:cs typeface="Calibri"/>
              </a:rPr>
              <a:t>diagram.</a:t>
            </a:r>
            <a:endParaRPr sz="1800">
              <a:latin typeface="Calibri"/>
              <a:cs typeface="Calibri"/>
            </a:endParaRPr>
          </a:p>
        </p:txBody>
      </p:sp>
      <p:pic>
        <p:nvPicPr>
          <p:cNvPr id="4" name="object 4"/>
          <p:cNvPicPr/>
          <p:nvPr/>
        </p:nvPicPr>
        <p:blipFill>
          <a:blip r:embed="rId3" cstate="print"/>
          <a:stretch>
            <a:fillRect/>
          </a:stretch>
        </p:blipFill>
        <p:spPr>
          <a:xfrm>
            <a:off x="6699312" y="3667595"/>
            <a:ext cx="1826887" cy="2593242"/>
          </a:xfrm>
          <a:prstGeom prst="rect">
            <a:avLst/>
          </a:prstGeom>
        </p:spPr>
      </p:pic>
      <p:sp>
        <p:nvSpPr>
          <p:cNvPr id="5" name="object 5"/>
          <p:cNvSpPr txBox="1"/>
          <p:nvPr/>
        </p:nvSpPr>
        <p:spPr>
          <a:xfrm>
            <a:off x="578916" y="3805808"/>
            <a:ext cx="5775325" cy="2495550"/>
          </a:xfrm>
          <a:prstGeom prst="rect">
            <a:avLst/>
          </a:prstGeom>
        </p:spPr>
        <p:txBody>
          <a:bodyPr vert="horz" wrap="square" lIns="0" tIns="12700" rIns="0" bIns="0" rtlCol="0">
            <a:spAutoFit/>
          </a:bodyPr>
          <a:lstStyle/>
          <a:p>
            <a:pPr marL="12700" algn="just">
              <a:lnSpc>
                <a:spcPct val="100000"/>
              </a:lnSpc>
              <a:spcBef>
                <a:spcPts val="100"/>
              </a:spcBef>
            </a:pPr>
            <a:r>
              <a:rPr sz="1800" spc="-80" dirty="0">
                <a:latin typeface="Calibri"/>
                <a:cs typeface="Calibri"/>
              </a:rPr>
              <a:t>To</a:t>
            </a:r>
            <a:r>
              <a:rPr sz="1800" spc="610" dirty="0">
                <a:latin typeface="Calibri"/>
                <a:cs typeface="Calibri"/>
              </a:rPr>
              <a:t> </a:t>
            </a:r>
            <a:r>
              <a:rPr sz="1800" spc="-20" dirty="0">
                <a:latin typeface="Calibri"/>
                <a:cs typeface="Calibri"/>
              </a:rPr>
              <a:t>keep</a:t>
            </a:r>
            <a:r>
              <a:rPr sz="1800" spc="595" dirty="0">
                <a:latin typeface="Calibri"/>
                <a:cs typeface="Calibri"/>
              </a:rPr>
              <a:t> </a:t>
            </a:r>
            <a:r>
              <a:rPr sz="1800" spc="-15" dirty="0">
                <a:latin typeface="Calibri"/>
                <a:cs typeface="Calibri"/>
              </a:rPr>
              <a:t>track</a:t>
            </a:r>
            <a:r>
              <a:rPr sz="1800" spc="600" dirty="0">
                <a:latin typeface="Calibri"/>
                <a:cs typeface="Calibri"/>
              </a:rPr>
              <a:t> </a:t>
            </a:r>
            <a:r>
              <a:rPr sz="1800" spc="-10" dirty="0">
                <a:latin typeface="Calibri"/>
                <a:cs typeface="Calibri"/>
              </a:rPr>
              <a:t>allocated</a:t>
            </a:r>
            <a:r>
              <a:rPr sz="1800" spc="595" dirty="0">
                <a:latin typeface="Calibri"/>
                <a:cs typeface="Calibri"/>
              </a:rPr>
              <a:t> </a:t>
            </a:r>
            <a:r>
              <a:rPr sz="1800" dirty="0">
                <a:latin typeface="Calibri"/>
                <a:cs typeface="Calibri"/>
              </a:rPr>
              <a:t>and</a:t>
            </a:r>
            <a:r>
              <a:rPr sz="1800" spc="620" dirty="0">
                <a:latin typeface="Calibri"/>
                <a:cs typeface="Calibri"/>
              </a:rPr>
              <a:t> </a:t>
            </a:r>
            <a:r>
              <a:rPr sz="1800" dirty="0">
                <a:latin typeface="Calibri"/>
                <a:cs typeface="Calibri"/>
              </a:rPr>
              <a:t>holes</a:t>
            </a:r>
            <a:r>
              <a:rPr sz="1800" spc="600" dirty="0">
                <a:latin typeface="Calibri"/>
                <a:cs typeface="Calibri"/>
              </a:rPr>
              <a:t> </a:t>
            </a:r>
            <a:r>
              <a:rPr sz="1800" dirty="0">
                <a:latin typeface="Calibri"/>
                <a:cs typeface="Calibri"/>
              </a:rPr>
              <a:t>OS</a:t>
            </a:r>
            <a:r>
              <a:rPr sz="1800" spc="590" dirty="0">
                <a:latin typeface="Calibri"/>
                <a:cs typeface="Calibri"/>
              </a:rPr>
              <a:t> </a:t>
            </a:r>
            <a:r>
              <a:rPr sz="1800" spc="-10" dirty="0">
                <a:latin typeface="Calibri"/>
                <a:cs typeface="Calibri"/>
              </a:rPr>
              <a:t>use</a:t>
            </a:r>
            <a:r>
              <a:rPr sz="1800" spc="590" dirty="0">
                <a:latin typeface="Calibri"/>
                <a:cs typeface="Calibri"/>
              </a:rPr>
              <a:t> </a:t>
            </a:r>
            <a:r>
              <a:rPr sz="1800" dirty="0">
                <a:latin typeface="Calibri"/>
                <a:cs typeface="Calibri"/>
              </a:rPr>
              <a:t>Bit</a:t>
            </a:r>
            <a:r>
              <a:rPr sz="1800" spc="600" dirty="0">
                <a:latin typeface="Calibri"/>
                <a:cs typeface="Calibri"/>
              </a:rPr>
              <a:t> </a:t>
            </a:r>
            <a:r>
              <a:rPr sz="1800" spc="5" dirty="0">
                <a:latin typeface="Calibri"/>
                <a:cs typeface="Calibri"/>
              </a:rPr>
              <a:t>map </a:t>
            </a:r>
            <a:r>
              <a:rPr sz="1800" spc="180" dirty="0">
                <a:latin typeface="Calibri"/>
                <a:cs typeface="Calibri"/>
              </a:rPr>
              <a:t> </a:t>
            </a:r>
            <a:r>
              <a:rPr sz="1800" spc="-20" dirty="0">
                <a:latin typeface="Calibri"/>
                <a:cs typeface="Calibri"/>
              </a:rPr>
              <a:t>data</a:t>
            </a:r>
            <a:endParaRPr sz="1800">
              <a:latin typeface="Calibri"/>
              <a:cs typeface="Calibri"/>
            </a:endParaRPr>
          </a:p>
          <a:p>
            <a:pPr marL="12700" algn="just">
              <a:lnSpc>
                <a:spcPct val="100000"/>
              </a:lnSpc>
            </a:pPr>
            <a:r>
              <a:rPr sz="1800" spc="-10" dirty="0">
                <a:latin typeface="Calibri"/>
                <a:cs typeface="Calibri"/>
              </a:rPr>
              <a:t>structure</a:t>
            </a:r>
            <a:r>
              <a:rPr sz="1800" spc="55" dirty="0">
                <a:latin typeface="Calibri"/>
                <a:cs typeface="Calibri"/>
              </a:rPr>
              <a:t> </a:t>
            </a:r>
            <a:r>
              <a:rPr sz="1800" spc="5" dirty="0">
                <a:latin typeface="Calibri"/>
                <a:cs typeface="Calibri"/>
              </a:rPr>
              <a:t>in</a:t>
            </a:r>
            <a:r>
              <a:rPr sz="1800" spc="55" dirty="0">
                <a:latin typeface="Calibri"/>
                <a:cs typeface="Calibri"/>
              </a:rPr>
              <a:t> </a:t>
            </a:r>
            <a:r>
              <a:rPr sz="1800" spc="5" dirty="0">
                <a:latin typeface="Calibri"/>
                <a:cs typeface="Calibri"/>
              </a:rPr>
              <a:t>main</a:t>
            </a:r>
            <a:r>
              <a:rPr sz="1800" spc="60" dirty="0">
                <a:latin typeface="Calibri"/>
                <a:cs typeface="Calibri"/>
              </a:rPr>
              <a:t> </a:t>
            </a:r>
            <a:r>
              <a:rPr sz="1800" spc="-15" dirty="0">
                <a:latin typeface="Calibri"/>
                <a:cs typeface="Calibri"/>
              </a:rPr>
              <a:t>memory.</a:t>
            </a:r>
            <a:r>
              <a:rPr sz="1800" spc="65" dirty="0">
                <a:latin typeface="Calibri"/>
                <a:cs typeface="Calibri"/>
              </a:rPr>
              <a:t> </a:t>
            </a:r>
            <a:r>
              <a:rPr sz="1800" dirty="0">
                <a:latin typeface="Calibri"/>
                <a:cs typeface="Calibri"/>
              </a:rPr>
              <a:t>Bit</a:t>
            </a:r>
            <a:r>
              <a:rPr sz="1800" spc="60" dirty="0">
                <a:latin typeface="Calibri"/>
                <a:cs typeface="Calibri"/>
              </a:rPr>
              <a:t> </a:t>
            </a:r>
            <a:r>
              <a:rPr sz="1800" spc="5" dirty="0">
                <a:latin typeface="Calibri"/>
                <a:cs typeface="Calibri"/>
              </a:rPr>
              <a:t>map</a:t>
            </a:r>
            <a:r>
              <a:rPr sz="1800" spc="60" dirty="0">
                <a:latin typeface="Calibri"/>
                <a:cs typeface="Calibri"/>
              </a:rPr>
              <a:t> </a:t>
            </a:r>
            <a:r>
              <a:rPr sz="1800" spc="-10" dirty="0">
                <a:latin typeface="Calibri"/>
                <a:cs typeface="Calibri"/>
              </a:rPr>
              <a:t>contains</a:t>
            </a:r>
            <a:r>
              <a:rPr sz="1800" spc="85" dirty="0">
                <a:latin typeface="Calibri"/>
                <a:cs typeface="Calibri"/>
              </a:rPr>
              <a:t> </a:t>
            </a:r>
            <a:r>
              <a:rPr sz="1800" dirty="0">
                <a:latin typeface="Calibri"/>
                <a:cs typeface="Calibri"/>
              </a:rPr>
              <a:t>either</a:t>
            </a:r>
            <a:r>
              <a:rPr sz="1800" spc="70" dirty="0">
                <a:latin typeface="Calibri"/>
                <a:cs typeface="Calibri"/>
              </a:rPr>
              <a:t> </a:t>
            </a:r>
            <a:r>
              <a:rPr sz="1800" spc="-5" dirty="0">
                <a:latin typeface="Calibri"/>
                <a:cs typeface="Calibri"/>
              </a:rPr>
              <a:t>value</a:t>
            </a:r>
            <a:r>
              <a:rPr sz="1800" spc="60" dirty="0">
                <a:latin typeface="Calibri"/>
                <a:cs typeface="Calibri"/>
              </a:rPr>
              <a:t> </a:t>
            </a:r>
            <a:r>
              <a:rPr sz="1800" dirty="0">
                <a:latin typeface="Calibri"/>
                <a:cs typeface="Calibri"/>
              </a:rPr>
              <a:t>1</a:t>
            </a:r>
            <a:r>
              <a:rPr sz="1800" spc="90" dirty="0">
                <a:latin typeface="Calibri"/>
                <a:cs typeface="Calibri"/>
              </a:rPr>
              <a:t> </a:t>
            </a:r>
            <a:r>
              <a:rPr sz="1800" spc="5" dirty="0">
                <a:latin typeface="Calibri"/>
                <a:cs typeface="Calibri"/>
              </a:rPr>
              <a:t>or</a:t>
            </a:r>
            <a:endParaRPr sz="1800">
              <a:latin typeface="Calibri"/>
              <a:cs typeface="Calibri"/>
            </a:endParaRPr>
          </a:p>
          <a:p>
            <a:pPr marL="12700" marR="6985" algn="just">
              <a:lnSpc>
                <a:spcPct val="100000"/>
              </a:lnSpc>
            </a:pPr>
            <a:r>
              <a:rPr sz="1800" spc="-5" dirty="0">
                <a:latin typeface="Calibri"/>
                <a:cs typeface="Calibri"/>
              </a:rPr>
              <a:t>0.</a:t>
            </a:r>
            <a:r>
              <a:rPr sz="1800" dirty="0">
                <a:latin typeface="Calibri"/>
                <a:cs typeface="Calibri"/>
              </a:rPr>
              <a:t> </a:t>
            </a:r>
            <a:r>
              <a:rPr sz="1800" spc="-40" dirty="0">
                <a:latin typeface="Calibri"/>
                <a:cs typeface="Calibri"/>
              </a:rPr>
              <a:t>Total </a:t>
            </a:r>
            <a:r>
              <a:rPr sz="1800" spc="-5" dirty="0">
                <a:latin typeface="Calibri"/>
                <a:cs typeface="Calibri"/>
              </a:rPr>
              <a:t>No </a:t>
            </a:r>
            <a:r>
              <a:rPr sz="1800" spc="5" dirty="0">
                <a:latin typeface="Calibri"/>
                <a:cs typeface="Calibri"/>
              </a:rPr>
              <a:t>of </a:t>
            </a:r>
            <a:r>
              <a:rPr sz="1800" spc="-5" dirty="0">
                <a:latin typeface="Calibri"/>
                <a:cs typeface="Calibri"/>
              </a:rPr>
              <a:t>bits in bit </a:t>
            </a:r>
            <a:r>
              <a:rPr sz="1800" spc="5" dirty="0">
                <a:latin typeface="Calibri"/>
                <a:cs typeface="Calibri"/>
              </a:rPr>
              <a:t>map </a:t>
            </a:r>
            <a:r>
              <a:rPr sz="1800" dirty="0">
                <a:latin typeface="Calibri"/>
                <a:cs typeface="Calibri"/>
              </a:rPr>
              <a:t>will </a:t>
            </a:r>
            <a:r>
              <a:rPr sz="1800" spc="-15" dirty="0">
                <a:latin typeface="Calibri"/>
                <a:cs typeface="Calibri"/>
              </a:rPr>
              <a:t>always </a:t>
            </a:r>
            <a:r>
              <a:rPr sz="1800" spc="-5" dirty="0">
                <a:latin typeface="Calibri"/>
                <a:cs typeface="Calibri"/>
              </a:rPr>
              <a:t>equal </a:t>
            </a:r>
            <a:r>
              <a:rPr sz="1800" spc="-15" dirty="0">
                <a:latin typeface="Calibri"/>
                <a:cs typeface="Calibri"/>
              </a:rPr>
              <a:t>to </a:t>
            </a:r>
            <a:r>
              <a:rPr sz="1800" spc="-40" dirty="0">
                <a:latin typeface="Calibri"/>
                <a:cs typeface="Calibri"/>
              </a:rPr>
              <a:t>Total </a:t>
            </a:r>
            <a:r>
              <a:rPr sz="1800" spc="-5" dirty="0">
                <a:latin typeface="Calibri"/>
                <a:cs typeface="Calibri"/>
              </a:rPr>
              <a:t>No </a:t>
            </a:r>
            <a:r>
              <a:rPr sz="1800" spc="10" dirty="0">
                <a:latin typeface="Calibri"/>
                <a:cs typeface="Calibri"/>
              </a:rPr>
              <a:t>of </a:t>
            </a:r>
            <a:r>
              <a:rPr sz="1800" spc="15" dirty="0">
                <a:latin typeface="Calibri"/>
                <a:cs typeface="Calibri"/>
              </a:rPr>
              <a:t> </a:t>
            </a:r>
            <a:r>
              <a:rPr sz="1800" spc="-10" dirty="0">
                <a:latin typeface="Calibri"/>
                <a:cs typeface="Calibri"/>
              </a:rPr>
              <a:t>Allocation</a:t>
            </a:r>
            <a:r>
              <a:rPr sz="1800" spc="-5" dirty="0">
                <a:latin typeface="Calibri"/>
                <a:cs typeface="Calibri"/>
              </a:rPr>
              <a:t> </a:t>
            </a:r>
            <a:r>
              <a:rPr sz="1800" dirty="0">
                <a:latin typeface="Calibri"/>
                <a:cs typeface="Calibri"/>
              </a:rPr>
              <a:t>units</a:t>
            </a:r>
            <a:r>
              <a:rPr sz="1800" spc="5" dirty="0">
                <a:latin typeface="Calibri"/>
                <a:cs typeface="Calibri"/>
              </a:rPr>
              <a:t> in</a:t>
            </a:r>
            <a:r>
              <a:rPr sz="1800" spc="10" dirty="0">
                <a:latin typeface="Calibri"/>
                <a:cs typeface="Calibri"/>
              </a:rPr>
              <a:t> </a:t>
            </a:r>
            <a:r>
              <a:rPr sz="1800" spc="5" dirty="0">
                <a:latin typeface="Calibri"/>
                <a:cs typeface="Calibri"/>
              </a:rPr>
              <a:t>main</a:t>
            </a:r>
            <a:r>
              <a:rPr sz="1800" spc="10" dirty="0">
                <a:latin typeface="Calibri"/>
                <a:cs typeface="Calibri"/>
              </a:rPr>
              <a:t> </a:t>
            </a:r>
            <a:r>
              <a:rPr sz="1800" spc="-15" dirty="0">
                <a:latin typeface="Calibri"/>
                <a:cs typeface="Calibri"/>
              </a:rPr>
              <a:t>memory.</a:t>
            </a:r>
            <a:r>
              <a:rPr sz="1800" spc="-10" dirty="0">
                <a:latin typeface="Calibri"/>
                <a:cs typeface="Calibri"/>
              </a:rPr>
              <a:t> </a:t>
            </a:r>
            <a:r>
              <a:rPr sz="1800" dirty="0">
                <a:latin typeface="Calibri"/>
                <a:cs typeface="Calibri"/>
              </a:rPr>
              <a:t>In</a:t>
            </a:r>
            <a:r>
              <a:rPr sz="1800" spc="5" dirty="0">
                <a:latin typeface="Calibri"/>
                <a:cs typeface="Calibri"/>
              </a:rPr>
              <a:t> </a:t>
            </a:r>
            <a:r>
              <a:rPr sz="1800" spc="-5" dirty="0">
                <a:latin typeface="Calibri"/>
                <a:cs typeface="Calibri"/>
              </a:rPr>
              <a:t>using</a:t>
            </a:r>
            <a:r>
              <a:rPr sz="1800" dirty="0">
                <a:latin typeface="Calibri"/>
                <a:cs typeface="Calibri"/>
              </a:rPr>
              <a:t> </a:t>
            </a:r>
            <a:r>
              <a:rPr sz="1800" spc="-10" dirty="0">
                <a:latin typeface="Calibri"/>
                <a:cs typeface="Calibri"/>
              </a:rPr>
              <a:t>diagram</a:t>
            </a:r>
            <a:r>
              <a:rPr sz="1800" spc="-5" dirty="0">
                <a:latin typeface="Calibri"/>
                <a:cs typeface="Calibri"/>
              </a:rPr>
              <a:t> </a:t>
            </a:r>
            <a:r>
              <a:rPr sz="1800" dirty="0">
                <a:latin typeface="Calibri"/>
                <a:cs typeface="Calibri"/>
              </a:rPr>
              <a:t>14 </a:t>
            </a:r>
            <a:r>
              <a:rPr sz="1800" spc="5" dirty="0">
                <a:latin typeface="Calibri"/>
                <a:cs typeface="Calibri"/>
              </a:rPr>
              <a:t> </a:t>
            </a:r>
            <a:r>
              <a:rPr sz="1800" spc="-10" dirty="0">
                <a:latin typeface="Calibri"/>
                <a:cs typeface="Calibri"/>
              </a:rPr>
              <a:t>allocation</a:t>
            </a:r>
            <a:r>
              <a:rPr sz="1800" spc="120" dirty="0">
                <a:latin typeface="Calibri"/>
                <a:cs typeface="Calibri"/>
              </a:rPr>
              <a:t> </a:t>
            </a:r>
            <a:r>
              <a:rPr sz="1800" spc="-5" dirty="0">
                <a:latin typeface="Calibri"/>
                <a:cs typeface="Calibri"/>
              </a:rPr>
              <a:t>units</a:t>
            </a:r>
            <a:r>
              <a:rPr sz="1800" spc="85" dirty="0">
                <a:latin typeface="Calibri"/>
                <a:cs typeface="Calibri"/>
              </a:rPr>
              <a:t> </a:t>
            </a:r>
            <a:r>
              <a:rPr sz="1800" dirty="0">
                <a:latin typeface="Calibri"/>
                <a:cs typeface="Calibri"/>
              </a:rPr>
              <a:t>are</a:t>
            </a:r>
            <a:r>
              <a:rPr sz="1800" spc="110" dirty="0">
                <a:latin typeface="Calibri"/>
                <a:cs typeface="Calibri"/>
              </a:rPr>
              <a:t> </a:t>
            </a:r>
            <a:r>
              <a:rPr sz="1800" spc="-5" dirty="0">
                <a:latin typeface="Calibri"/>
                <a:cs typeface="Calibri"/>
              </a:rPr>
              <a:t>required</a:t>
            </a:r>
            <a:r>
              <a:rPr sz="1800" spc="90" dirty="0">
                <a:latin typeface="Calibri"/>
                <a:cs typeface="Calibri"/>
              </a:rPr>
              <a:t> </a:t>
            </a:r>
            <a:r>
              <a:rPr sz="1800" spc="-15" dirty="0">
                <a:latin typeface="Calibri"/>
                <a:cs typeface="Calibri"/>
              </a:rPr>
              <a:t>to</a:t>
            </a:r>
            <a:r>
              <a:rPr sz="1800" spc="130" dirty="0">
                <a:latin typeface="Calibri"/>
                <a:cs typeface="Calibri"/>
              </a:rPr>
              <a:t> </a:t>
            </a:r>
            <a:r>
              <a:rPr sz="1800" spc="-10" dirty="0">
                <a:latin typeface="Calibri"/>
                <a:cs typeface="Calibri"/>
              </a:rPr>
              <a:t>represent</a:t>
            </a:r>
            <a:r>
              <a:rPr sz="1800" spc="120" dirty="0">
                <a:latin typeface="Calibri"/>
                <a:cs typeface="Calibri"/>
              </a:rPr>
              <a:t> </a:t>
            </a:r>
            <a:r>
              <a:rPr sz="1800" spc="-5" dirty="0">
                <a:latin typeface="Calibri"/>
                <a:cs typeface="Calibri"/>
              </a:rPr>
              <a:t>7-Byte</a:t>
            </a:r>
            <a:r>
              <a:rPr sz="1800" spc="85" dirty="0">
                <a:latin typeface="Calibri"/>
                <a:cs typeface="Calibri"/>
              </a:rPr>
              <a:t> </a:t>
            </a:r>
            <a:r>
              <a:rPr sz="1800" spc="5" dirty="0">
                <a:latin typeface="Calibri"/>
                <a:cs typeface="Calibri"/>
              </a:rPr>
              <a:t>memory</a:t>
            </a:r>
            <a:r>
              <a:rPr sz="1800" spc="85" dirty="0">
                <a:latin typeface="Calibri"/>
                <a:cs typeface="Calibri"/>
              </a:rPr>
              <a:t> </a:t>
            </a:r>
            <a:r>
              <a:rPr sz="1800" spc="-10" dirty="0">
                <a:latin typeface="Calibri"/>
                <a:cs typeface="Calibri"/>
              </a:rPr>
              <a:t>So,</a:t>
            </a:r>
            <a:endParaRPr sz="1800">
              <a:latin typeface="Calibri"/>
              <a:cs typeface="Calibri"/>
            </a:endParaRPr>
          </a:p>
          <a:p>
            <a:pPr marL="12700" marR="8890" algn="just">
              <a:lnSpc>
                <a:spcPct val="100000"/>
              </a:lnSpc>
              <a:spcBef>
                <a:spcPts val="5"/>
              </a:spcBef>
            </a:pPr>
            <a:r>
              <a:rPr sz="1800" spc="-5" dirty="0">
                <a:latin typeface="Calibri"/>
                <a:cs typeface="Calibri"/>
              </a:rPr>
              <a:t>14</a:t>
            </a:r>
            <a:r>
              <a:rPr sz="1800" dirty="0">
                <a:latin typeface="Calibri"/>
                <a:cs typeface="Calibri"/>
              </a:rPr>
              <a:t> </a:t>
            </a:r>
            <a:r>
              <a:rPr sz="1800" spc="-5" dirty="0">
                <a:latin typeface="Calibri"/>
                <a:cs typeface="Calibri"/>
              </a:rPr>
              <a:t>bits</a:t>
            </a:r>
            <a:r>
              <a:rPr sz="1800" dirty="0">
                <a:latin typeface="Calibri"/>
                <a:cs typeface="Calibri"/>
              </a:rPr>
              <a:t> </a:t>
            </a:r>
            <a:r>
              <a:rPr sz="1800" spc="-10" dirty="0">
                <a:latin typeface="Calibri"/>
                <a:cs typeface="Calibri"/>
              </a:rPr>
              <a:t>are</a:t>
            </a:r>
            <a:r>
              <a:rPr sz="1800" spc="-5" dirty="0">
                <a:latin typeface="Calibri"/>
                <a:cs typeface="Calibri"/>
              </a:rPr>
              <a:t> required</a:t>
            </a:r>
            <a:r>
              <a:rPr sz="1800"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bit</a:t>
            </a:r>
            <a:r>
              <a:rPr sz="1800" dirty="0">
                <a:latin typeface="Calibri"/>
                <a:cs typeface="Calibri"/>
              </a:rPr>
              <a:t> map.</a:t>
            </a:r>
            <a:r>
              <a:rPr sz="1800" spc="5" dirty="0">
                <a:latin typeface="Calibri"/>
                <a:cs typeface="Calibri"/>
              </a:rPr>
              <a:t> </a:t>
            </a:r>
            <a:r>
              <a:rPr sz="1800" spc="-5" dirty="0">
                <a:latin typeface="Calibri"/>
                <a:cs typeface="Calibri"/>
              </a:rPr>
              <a:t>Each</a:t>
            </a:r>
            <a:r>
              <a:rPr sz="1800" dirty="0">
                <a:latin typeface="Calibri"/>
                <a:cs typeface="Calibri"/>
              </a:rPr>
              <a:t> </a:t>
            </a:r>
            <a:r>
              <a:rPr sz="1800" spc="-10" dirty="0">
                <a:latin typeface="Calibri"/>
                <a:cs typeface="Calibri"/>
              </a:rPr>
              <a:t>allocation</a:t>
            </a:r>
            <a:r>
              <a:rPr sz="1800" spc="-5" dirty="0">
                <a:latin typeface="Calibri"/>
                <a:cs typeface="Calibri"/>
              </a:rPr>
              <a:t> </a:t>
            </a:r>
            <a:r>
              <a:rPr sz="1800" spc="-10" dirty="0">
                <a:latin typeface="Calibri"/>
                <a:cs typeface="Calibri"/>
              </a:rPr>
              <a:t>unit</a:t>
            </a:r>
            <a:r>
              <a:rPr sz="1800" spc="-5" dirty="0">
                <a:latin typeface="Calibri"/>
                <a:cs typeface="Calibri"/>
              </a:rPr>
              <a:t> </a:t>
            </a:r>
            <a:r>
              <a:rPr sz="1800" spc="-10" dirty="0">
                <a:latin typeface="Calibri"/>
                <a:cs typeface="Calibri"/>
              </a:rPr>
              <a:t>is </a:t>
            </a:r>
            <a:r>
              <a:rPr sz="1800" spc="-5" dirty="0">
                <a:latin typeface="Calibri"/>
                <a:cs typeface="Calibri"/>
              </a:rPr>
              <a:t> </a:t>
            </a:r>
            <a:r>
              <a:rPr sz="1800" spc="-10" dirty="0">
                <a:latin typeface="Calibri"/>
                <a:cs typeface="Calibri"/>
              </a:rPr>
              <a:t>represented</a:t>
            </a:r>
            <a:r>
              <a:rPr sz="1800" spc="-5" dirty="0">
                <a:latin typeface="Calibri"/>
                <a:cs typeface="Calibri"/>
              </a:rPr>
              <a:t> </a:t>
            </a:r>
            <a:r>
              <a:rPr sz="1800" spc="-10" dirty="0">
                <a:latin typeface="Calibri"/>
                <a:cs typeface="Calibri"/>
              </a:rPr>
              <a:t>by</a:t>
            </a:r>
            <a:r>
              <a:rPr sz="1800" spc="-5" dirty="0">
                <a:latin typeface="Calibri"/>
                <a:cs typeface="Calibri"/>
              </a:rPr>
              <a:t> </a:t>
            </a:r>
            <a:r>
              <a:rPr sz="1800" spc="-10" dirty="0">
                <a:latin typeface="Calibri"/>
                <a:cs typeface="Calibri"/>
              </a:rPr>
              <a:t>1-bit</a:t>
            </a:r>
            <a:r>
              <a:rPr sz="1800" spc="-5" dirty="0">
                <a:latin typeface="Calibri"/>
                <a:cs typeface="Calibri"/>
              </a:rPr>
              <a:t> </a:t>
            </a:r>
            <a:r>
              <a:rPr sz="1800" dirty="0">
                <a:latin typeface="Calibri"/>
                <a:cs typeface="Calibri"/>
              </a:rPr>
              <a:t>of </a:t>
            </a:r>
            <a:r>
              <a:rPr sz="1800" spc="-5" dirty="0">
                <a:latin typeface="Calibri"/>
                <a:cs typeface="Calibri"/>
              </a:rPr>
              <a:t>bit-map</a:t>
            </a:r>
            <a:r>
              <a:rPr sz="1800" dirty="0">
                <a:latin typeface="Calibri"/>
                <a:cs typeface="Calibri"/>
              </a:rPr>
              <a:t> </a:t>
            </a:r>
            <a:r>
              <a:rPr sz="1800" spc="-20" dirty="0">
                <a:latin typeface="Calibri"/>
                <a:cs typeface="Calibri"/>
              </a:rPr>
              <a:t>data</a:t>
            </a:r>
            <a:r>
              <a:rPr sz="1800" spc="365" dirty="0">
                <a:latin typeface="Calibri"/>
                <a:cs typeface="Calibri"/>
              </a:rPr>
              <a:t> </a:t>
            </a:r>
            <a:r>
              <a:rPr sz="1800" spc="-10" dirty="0">
                <a:latin typeface="Calibri"/>
                <a:cs typeface="Calibri"/>
              </a:rPr>
              <a:t>structure</a:t>
            </a:r>
            <a:r>
              <a:rPr sz="1800" spc="385" dirty="0">
                <a:latin typeface="Calibri"/>
                <a:cs typeface="Calibri"/>
              </a:rPr>
              <a:t> </a:t>
            </a:r>
            <a:r>
              <a:rPr sz="1800" dirty="0">
                <a:latin typeface="Calibri"/>
                <a:cs typeface="Calibri"/>
              </a:rPr>
              <a:t>as shown </a:t>
            </a:r>
            <a:r>
              <a:rPr sz="1800" spc="-10" dirty="0">
                <a:latin typeface="Calibri"/>
                <a:cs typeface="Calibri"/>
              </a:rPr>
              <a:t>in </a:t>
            </a:r>
            <a:r>
              <a:rPr sz="1800" spc="-5" dirty="0">
                <a:latin typeface="Calibri"/>
                <a:cs typeface="Calibri"/>
              </a:rPr>
              <a:t> the </a:t>
            </a:r>
            <a:r>
              <a:rPr sz="1800" spc="-10" dirty="0">
                <a:latin typeface="Calibri"/>
                <a:cs typeface="Calibri"/>
              </a:rPr>
              <a:t>following diagram. </a:t>
            </a:r>
            <a:r>
              <a:rPr sz="1800" spc="-5" dirty="0">
                <a:latin typeface="Calibri"/>
                <a:cs typeface="Calibri"/>
              </a:rPr>
              <a:t>Corresponding bit </a:t>
            </a:r>
            <a:r>
              <a:rPr sz="1800" spc="-15" dirty="0">
                <a:latin typeface="Calibri"/>
                <a:cs typeface="Calibri"/>
              </a:rPr>
              <a:t>for </a:t>
            </a:r>
            <a:r>
              <a:rPr sz="1800" spc="-10" dirty="0">
                <a:latin typeface="Calibri"/>
                <a:cs typeface="Calibri"/>
              </a:rPr>
              <a:t>process </a:t>
            </a:r>
            <a:r>
              <a:rPr sz="1800" spc="-5" dirty="0">
                <a:latin typeface="Calibri"/>
                <a:cs typeface="Calibri"/>
              </a:rPr>
              <a:t>is </a:t>
            </a:r>
            <a:r>
              <a:rPr sz="1800" dirty="0">
                <a:latin typeface="Calibri"/>
                <a:cs typeface="Calibri"/>
              </a:rPr>
              <a:t>1 and </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hole</a:t>
            </a:r>
            <a:r>
              <a:rPr sz="1800" spc="1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0.</a:t>
            </a:r>
            <a:endParaRPr sz="1800">
              <a:latin typeface="Calibri"/>
              <a:cs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1420" y="506115"/>
            <a:ext cx="3217928" cy="2633976"/>
          </a:xfrm>
          <a:prstGeom prst="rect">
            <a:avLst/>
          </a:prstGeom>
        </p:spPr>
      </p:pic>
      <p:sp>
        <p:nvSpPr>
          <p:cNvPr id="3" name="object 3"/>
          <p:cNvSpPr txBox="1"/>
          <p:nvPr/>
        </p:nvSpPr>
        <p:spPr>
          <a:xfrm>
            <a:off x="4580890" y="375284"/>
            <a:ext cx="3987165" cy="222123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Assume </a:t>
            </a:r>
            <a:r>
              <a:rPr sz="1800" dirty="0">
                <a:latin typeface="Calibri"/>
                <a:cs typeface="Calibri"/>
              </a:rPr>
              <a:t>a </a:t>
            </a:r>
            <a:r>
              <a:rPr sz="1800" spc="-10" dirty="0">
                <a:latin typeface="Calibri"/>
                <a:cs typeface="Calibri"/>
              </a:rPr>
              <a:t>process </a:t>
            </a:r>
            <a:r>
              <a:rPr sz="1800" dirty="0">
                <a:latin typeface="Calibri"/>
                <a:cs typeface="Calibri"/>
              </a:rPr>
              <a:t>4 </a:t>
            </a:r>
            <a:r>
              <a:rPr sz="1800" spc="5" dirty="0">
                <a:latin typeface="Calibri"/>
                <a:cs typeface="Calibri"/>
              </a:rPr>
              <a:t>of </a:t>
            </a:r>
            <a:r>
              <a:rPr sz="1800" spc="-15" dirty="0">
                <a:latin typeface="Calibri"/>
                <a:cs typeface="Calibri"/>
              </a:rPr>
              <a:t>size </a:t>
            </a:r>
            <a:r>
              <a:rPr sz="1800" spc="-10" dirty="0">
                <a:latin typeface="Calibri"/>
                <a:cs typeface="Calibri"/>
              </a:rPr>
              <a:t>1Byte wants </a:t>
            </a:r>
            <a:r>
              <a:rPr sz="1800" spc="-30" dirty="0">
                <a:latin typeface="Calibri"/>
                <a:cs typeface="Calibri"/>
              </a:rPr>
              <a:t>to </a:t>
            </a:r>
            <a:r>
              <a:rPr sz="1800" spc="-25" dirty="0">
                <a:latin typeface="Calibri"/>
                <a:cs typeface="Calibri"/>
              </a:rPr>
              <a:t> </a:t>
            </a:r>
            <a:r>
              <a:rPr sz="1800" spc="-5" dirty="0">
                <a:latin typeface="Calibri"/>
                <a:cs typeface="Calibri"/>
              </a:rPr>
              <a:t>load</a:t>
            </a:r>
            <a:r>
              <a:rPr sz="1800"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main</a:t>
            </a:r>
            <a:r>
              <a:rPr sz="1800" dirty="0">
                <a:latin typeface="Calibri"/>
                <a:cs typeface="Calibri"/>
              </a:rPr>
              <a:t> memory </a:t>
            </a:r>
            <a:r>
              <a:rPr sz="1800" spc="5" dirty="0">
                <a:latin typeface="Calibri"/>
                <a:cs typeface="Calibri"/>
              </a:rPr>
              <a:t>then </a:t>
            </a:r>
            <a:r>
              <a:rPr sz="1800" dirty="0">
                <a:latin typeface="Calibri"/>
                <a:cs typeface="Calibri"/>
              </a:rPr>
              <a:t>OS</a:t>
            </a:r>
            <a:r>
              <a:rPr sz="1800" spc="405" dirty="0">
                <a:latin typeface="Calibri"/>
                <a:cs typeface="Calibri"/>
              </a:rPr>
              <a:t> </a:t>
            </a:r>
            <a:r>
              <a:rPr sz="1800" spc="-5" dirty="0">
                <a:latin typeface="Calibri"/>
                <a:cs typeface="Calibri"/>
              </a:rPr>
              <a:t>will</a:t>
            </a:r>
            <a:r>
              <a:rPr sz="1800" spc="395" dirty="0">
                <a:latin typeface="Calibri"/>
                <a:cs typeface="Calibri"/>
              </a:rPr>
              <a:t> </a:t>
            </a:r>
            <a:r>
              <a:rPr sz="1800" spc="-5" dirty="0">
                <a:latin typeface="Calibri"/>
                <a:cs typeface="Calibri"/>
              </a:rPr>
              <a:t>scan </a:t>
            </a:r>
            <a:r>
              <a:rPr sz="1800" dirty="0">
                <a:latin typeface="Calibri"/>
                <a:cs typeface="Calibri"/>
              </a:rPr>
              <a:t> </a:t>
            </a:r>
            <a:r>
              <a:rPr sz="1800" spc="-5" dirty="0">
                <a:latin typeface="Calibri"/>
                <a:cs typeface="Calibri"/>
              </a:rPr>
              <a:t>the</a:t>
            </a:r>
            <a:r>
              <a:rPr sz="1800" dirty="0">
                <a:latin typeface="Calibri"/>
                <a:cs typeface="Calibri"/>
              </a:rPr>
              <a:t> Bit</a:t>
            </a:r>
            <a:r>
              <a:rPr sz="1800" spc="5" dirty="0">
                <a:latin typeface="Calibri"/>
                <a:cs typeface="Calibri"/>
              </a:rPr>
              <a:t> map</a:t>
            </a:r>
            <a:r>
              <a:rPr sz="1800" spc="1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search</a:t>
            </a:r>
            <a:r>
              <a:rPr sz="1800" dirty="0">
                <a:latin typeface="Calibri"/>
                <a:cs typeface="Calibri"/>
              </a:rPr>
              <a:t> the</a:t>
            </a:r>
            <a:r>
              <a:rPr sz="1800" spc="5" dirty="0">
                <a:latin typeface="Calibri"/>
                <a:cs typeface="Calibri"/>
              </a:rPr>
              <a:t> </a:t>
            </a:r>
            <a:r>
              <a:rPr sz="1800" spc="-10" dirty="0">
                <a:latin typeface="Calibri"/>
                <a:cs typeface="Calibri"/>
              </a:rPr>
              <a:t>contagious </a:t>
            </a:r>
            <a:r>
              <a:rPr sz="1800" spc="-5" dirty="0">
                <a:latin typeface="Calibri"/>
                <a:cs typeface="Calibri"/>
              </a:rPr>
              <a:t> number </a:t>
            </a:r>
            <a:r>
              <a:rPr sz="1800" spc="5" dirty="0">
                <a:latin typeface="Calibri"/>
                <a:cs typeface="Calibri"/>
              </a:rPr>
              <a:t>of </a:t>
            </a:r>
            <a:r>
              <a:rPr sz="1800" spc="-30" dirty="0">
                <a:latin typeface="Calibri"/>
                <a:cs typeface="Calibri"/>
              </a:rPr>
              <a:t>Zero’s. </a:t>
            </a:r>
            <a:r>
              <a:rPr sz="1800" dirty="0">
                <a:latin typeface="Calibri"/>
                <a:cs typeface="Calibri"/>
              </a:rPr>
              <a:t>If </a:t>
            </a:r>
            <a:r>
              <a:rPr sz="1800" spc="-5" dirty="0">
                <a:latin typeface="Calibri"/>
                <a:cs typeface="Calibri"/>
              </a:rPr>
              <a:t>space is </a:t>
            </a:r>
            <a:r>
              <a:rPr sz="1800" spc="-10" dirty="0">
                <a:latin typeface="Calibri"/>
                <a:cs typeface="Calibri"/>
              </a:rPr>
              <a:t>available </a:t>
            </a:r>
            <a:r>
              <a:rPr sz="1800" spc="5" dirty="0">
                <a:latin typeface="Calibri"/>
                <a:cs typeface="Calibri"/>
              </a:rPr>
              <a:t>then </a:t>
            </a:r>
            <a:r>
              <a:rPr sz="1800" spc="-395" dirty="0">
                <a:latin typeface="Calibri"/>
                <a:cs typeface="Calibri"/>
              </a:rPr>
              <a:t> </a:t>
            </a:r>
            <a:r>
              <a:rPr sz="1800" spc="-10" dirty="0">
                <a:latin typeface="Calibri"/>
                <a:cs typeface="Calibri"/>
              </a:rPr>
              <a:t>that process </a:t>
            </a:r>
            <a:r>
              <a:rPr sz="1800" spc="-5" dirty="0">
                <a:latin typeface="Calibri"/>
                <a:cs typeface="Calibri"/>
              </a:rPr>
              <a:t>will load </a:t>
            </a:r>
            <a:r>
              <a:rPr sz="1800" spc="-15" dirty="0">
                <a:latin typeface="Calibri"/>
                <a:cs typeface="Calibri"/>
              </a:rPr>
              <a:t>successfully. </a:t>
            </a:r>
            <a:r>
              <a:rPr sz="1800" spc="-10" dirty="0">
                <a:latin typeface="Calibri"/>
                <a:cs typeface="Calibri"/>
              </a:rPr>
              <a:t>So </a:t>
            </a:r>
            <a:r>
              <a:rPr sz="1800" dirty="0">
                <a:latin typeface="Calibri"/>
                <a:cs typeface="Calibri"/>
              </a:rPr>
              <a:t>P4 </a:t>
            </a:r>
            <a:r>
              <a:rPr sz="1800" spc="5" dirty="0">
                <a:latin typeface="Calibri"/>
                <a:cs typeface="Calibri"/>
              </a:rPr>
              <a:t> </a:t>
            </a:r>
            <a:r>
              <a:rPr sz="1800" spc="-5" dirty="0">
                <a:latin typeface="Calibri"/>
                <a:cs typeface="Calibri"/>
              </a:rPr>
              <a:t>will</a:t>
            </a:r>
            <a:r>
              <a:rPr sz="1800" dirty="0">
                <a:latin typeface="Calibri"/>
                <a:cs typeface="Calibri"/>
              </a:rPr>
              <a:t> load</a:t>
            </a:r>
            <a:r>
              <a:rPr sz="1800" spc="5" dirty="0">
                <a:latin typeface="Calibri"/>
                <a:cs typeface="Calibri"/>
              </a:rPr>
              <a:t> </a:t>
            </a:r>
            <a:r>
              <a:rPr sz="1800" spc="-5" dirty="0">
                <a:latin typeface="Calibri"/>
                <a:cs typeface="Calibri"/>
              </a:rPr>
              <a:t>successfully</a:t>
            </a:r>
            <a:r>
              <a:rPr sz="1800" spc="400" dirty="0">
                <a:latin typeface="Calibri"/>
                <a:cs typeface="Calibri"/>
              </a:rPr>
              <a:t> </a:t>
            </a:r>
            <a:r>
              <a:rPr sz="1800" dirty="0">
                <a:latin typeface="Calibri"/>
                <a:cs typeface="Calibri"/>
              </a:rPr>
              <a:t>and</a:t>
            </a:r>
            <a:r>
              <a:rPr sz="1800" spc="409" dirty="0">
                <a:latin typeface="Calibri"/>
                <a:cs typeface="Calibri"/>
              </a:rPr>
              <a:t> </a:t>
            </a:r>
            <a:r>
              <a:rPr sz="1800" spc="-5" dirty="0">
                <a:latin typeface="Calibri"/>
                <a:cs typeface="Calibri"/>
              </a:rPr>
              <a:t>its </a:t>
            </a:r>
            <a:r>
              <a:rPr sz="1800" dirty="0">
                <a:latin typeface="Calibri"/>
                <a:cs typeface="Calibri"/>
              </a:rPr>
              <a:t> </a:t>
            </a:r>
            <a:r>
              <a:rPr sz="1800" spc="-10" dirty="0">
                <a:latin typeface="Calibri"/>
                <a:cs typeface="Calibri"/>
              </a:rPr>
              <a:t>corresponding </a:t>
            </a:r>
            <a:r>
              <a:rPr sz="1800" spc="-5" dirty="0">
                <a:latin typeface="Calibri"/>
                <a:cs typeface="Calibri"/>
              </a:rPr>
              <a:t>bits turns </a:t>
            </a:r>
            <a:r>
              <a:rPr sz="1800" spc="-15" dirty="0">
                <a:latin typeface="Calibri"/>
                <a:cs typeface="Calibri"/>
              </a:rPr>
              <a:t>to </a:t>
            </a:r>
            <a:r>
              <a:rPr sz="1800" dirty="0">
                <a:latin typeface="Calibri"/>
                <a:cs typeface="Calibri"/>
              </a:rPr>
              <a:t>1 as </a:t>
            </a:r>
            <a:r>
              <a:rPr sz="1800" spc="-5" dirty="0">
                <a:latin typeface="Calibri"/>
                <a:cs typeface="Calibri"/>
              </a:rPr>
              <a:t>shown </a:t>
            </a:r>
            <a:r>
              <a:rPr sz="1800" spc="15" dirty="0">
                <a:latin typeface="Calibri"/>
                <a:cs typeface="Calibri"/>
              </a:rPr>
              <a:t>in </a:t>
            </a:r>
            <a:r>
              <a:rPr sz="1800" spc="20" dirty="0">
                <a:latin typeface="Calibri"/>
                <a:cs typeface="Calibri"/>
              </a:rPr>
              <a:t> </a:t>
            </a:r>
            <a:r>
              <a:rPr sz="1800" spc="-5" dirty="0">
                <a:latin typeface="Calibri"/>
                <a:cs typeface="Calibri"/>
              </a:rPr>
              <a:t>below</a:t>
            </a:r>
            <a:r>
              <a:rPr sz="1800" spc="10" dirty="0">
                <a:latin typeface="Calibri"/>
                <a:cs typeface="Calibri"/>
              </a:rPr>
              <a:t> </a:t>
            </a:r>
            <a:r>
              <a:rPr sz="1800" spc="-10" dirty="0">
                <a:latin typeface="Calibri"/>
                <a:cs typeface="Calibri"/>
              </a:rPr>
              <a:t>diagram.</a:t>
            </a:r>
            <a:endParaRPr sz="1800">
              <a:latin typeface="Calibri"/>
              <a:cs typeface="Calibri"/>
            </a:endParaRPr>
          </a:p>
        </p:txBody>
      </p:sp>
      <p:pic>
        <p:nvPicPr>
          <p:cNvPr id="4" name="object 4"/>
          <p:cNvPicPr/>
          <p:nvPr/>
        </p:nvPicPr>
        <p:blipFill>
          <a:blip r:embed="rId3" cstate="print"/>
          <a:stretch>
            <a:fillRect/>
          </a:stretch>
        </p:blipFill>
        <p:spPr>
          <a:xfrm>
            <a:off x="856488" y="3429000"/>
            <a:ext cx="3362139" cy="2746547"/>
          </a:xfrm>
          <a:prstGeom prst="rect">
            <a:avLst/>
          </a:prstGeom>
        </p:spPr>
      </p:pic>
      <p:sp>
        <p:nvSpPr>
          <p:cNvPr id="5" name="object 5"/>
          <p:cNvSpPr txBox="1"/>
          <p:nvPr/>
        </p:nvSpPr>
        <p:spPr>
          <a:xfrm>
            <a:off x="4866894" y="4448632"/>
            <a:ext cx="3983990" cy="1123950"/>
          </a:xfrm>
          <a:prstGeom prst="rect">
            <a:avLst/>
          </a:prstGeom>
        </p:spPr>
        <p:txBody>
          <a:bodyPr vert="horz" wrap="square" lIns="0" tIns="12700" rIns="0" bIns="0" rtlCol="0">
            <a:spAutoFit/>
          </a:bodyPr>
          <a:lstStyle/>
          <a:p>
            <a:pPr marL="12700" marR="5080" algn="just">
              <a:lnSpc>
                <a:spcPct val="100000"/>
              </a:lnSpc>
              <a:spcBef>
                <a:spcPts val="100"/>
              </a:spcBef>
            </a:pPr>
            <a:r>
              <a:rPr sz="1800" spc="-30" dirty="0">
                <a:latin typeface="Calibri"/>
                <a:cs typeface="Calibri"/>
              </a:rPr>
              <a:t>At</a:t>
            </a:r>
            <a:r>
              <a:rPr sz="1800" spc="-25" dirty="0">
                <a:latin typeface="Calibri"/>
                <a:cs typeface="Calibri"/>
              </a:rPr>
              <a:t> </a:t>
            </a:r>
            <a:r>
              <a:rPr sz="1800" spc="-5" dirty="0">
                <a:latin typeface="Calibri"/>
                <a:cs typeface="Calibri"/>
              </a:rPr>
              <a:t>this</a:t>
            </a:r>
            <a:r>
              <a:rPr sz="1800" dirty="0">
                <a:latin typeface="Calibri"/>
                <a:cs typeface="Calibri"/>
              </a:rPr>
              <a:t> </a:t>
            </a:r>
            <a:r>
              <a:rPr sz="1800" spc="-10" dirty="0">
                <a:latin typeface="Calibri"/>
                <a:cs typeface="Calibri"/>
              </a:rPr>
              <a:t>point</a:t>
            </a:r>
            <a:r>
              <a:rPr sz="1800" spc="-5" dirty="0">
                <a:latin typeface="Calibri"/>
                <a:cs typeface="Calibri"/>
              </a:rPr>
              <a:t> suppose</a:t>
            </a:r>
            <a:r>
              <a:rPr sz="1800" dirty="0">
                <a:latin typeface="Calibri"/>
                <a:cs typeface="Calibri"/>
              </a:rPr>
              <a:t> </a:t>
            </a:r>
            <a:r>
              <a:rPr sz="1800" spc="-5" dirty="0">
                <a:latin typeface="Calibri"/>
                <a:cs typeface="Calibri"/>
              </a:rPr>
              <a:t>Process</a:t>
            </a:r>
            <a:r>
              <a:rPr sz="1800" dirty="0">
                <a:latin typeface="Calibri"/>
                <a:cs typeface="Calibri"/>
              </a:rPr>
              <a:t> 3</a:t>
            </a:r>
            <a:r>
              <a:rPr sz="1800" spc="409" dirty="0">
                <a:latin typeface="Calibri"/>
                <a:cs typeface="Calibri"/>
              </a:rPr>
              <a:t> </a:t>
            </a:r>
            <a:r>
              <a:rPr sz="1800" spc="-10" dirty="0">
                <a:latin typeface="Calibri"/>
                <a:cs typeface="Calibri"/>
              </a:rPr>
              <a:t>is </a:t>
            </a:r>
            <a:r>
              <a:rPr sz="1800" spc="-5" dirty="0">
                <a:latin typeface="Calibri"/>
                <a:cs typeface="Calibri"/>
              </a:rPr>
              <a:t> </a:t>
            </a:r>
            <a:r>
              <a:rPr sz="1800" spc="-10" dirty="0">
                <a:latin typeface="Calibri"/>
                <a:cs typeface="Calibri"/>
              </a:rPr>
              <a:t>complete</a:t>
            </a:r>
            <a:r>
              <a:rPr sz="1800" spc="-5"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its</a:t>
            </a:r>
            <a:r>
              <a:rPr sz="1800" dirty="0">
                <a:latin typeface="Calibri"/>
                <a:cs typeface="Calibri"/>
              </a:rPr>
              <a:t> </a:t>
            </a:r>
            <a:r>
              <a:rPr sz="1800" spc="-5" dirty="0">
                <a:latin typeface="Calibri"/>
                <a:cs typeface="Calibri"/>
              </a:rPr>
              <a:t>corresponding</a:t>
            </a:r>
            <a:r>
              <a:rPr sz="1800" dirty="0">
                <a:latin typeface="Calibri"/>
                <a:cs typeface="Calibri"/>
              </a:rPr>
              <a:t> </a:t>
            </a:r>
            <a:r>
              <a:rPr sz="1800" spc="-5" dirty="0">
                <a:latin typeface="Calibri"/>
                <a:cs typeface="Calibri"/>
              </a:rPr>
              <a:t>bits</a:t>
            </a:r>
            <a:r>
              <a:rPr sz="1800" dirty="0">
                <a:latin typeface="Calibri"/>
                <a:cs typeface="Calibri"/>
              </a:rPr>
              <a:t> </a:t>
            </a:r>
            <a:r>
              <a:rPr sz="1800" spc="-10" dirty="0">
                <a:latin typeface="Calibri"/>
                <a:cs typeface="Calibri"/>
              </a:rPr>
              <a:t>in </a:t>
            </a:r>
            <a:r>
              <a:rPr sz="1800" spc="-5" dirty="0">
                <a:latin typeface="Calibri"/>
                <a:cs typeface="Calibri"/>
              </a:rPr>
              <a:t> bit-Map</a:t>
            </a:r>
            <a:r>
              <a:rPr sz="1800" dirty="0">
                <a:latin typeface="Calibri"/>
                <a:cs typeface="Calibri"/>
              </a:rPr>
              <a:t> turn</a:t>
            </a:r>
            <a:r>
              <a:rPr sz="1800" spc="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0</a:t>
            </a:r>
            <a:r>
              <a:rPr sz="1800" spc="5" dirty="0">
                <a:latin typeface="Calibri"/>
                <a:cs typeface="Calibri"/>
              </a:rPr>
              <a:t> </a:t>
            </a:r>
            <a:r>
              <a:rPr sz="1800" dirty="0">
                <a:latin typeface="Calibri"/>
                <a:cs typeface="Calibri"/>
              </a:rPr>
              <a:t>as</a:t>
            </a:r>
            <a:r>
              <a:rPr sz="1800" spc="5" dirty="0">
                <a:latin typeface="Calibri"/>
                <a:cs typeface="Calibri"/>
              </a:rPr>
              <a:t> </a:t>
            </a:r>
            <a:r>
              <a:rPr sz="1800" spc="-5" dirty="0">
                <a:latin typeface="Calibri"/>
                <a:cs typeface="Calibri"/>
              </a:rPr>
              <a:t>explain</a:t>
            </a:r>
            <a:r>
              <a:rPr sz="180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following</a:t>
            </a:r>
            <a:r>
              <a:rPr sz="1800" spc="15" dirty="0">
                <a:latin typeface="Calibri"/>
                <a:cs typeface="Calibri"/>
              </a:rPr>
              <a:t> </a:t>
            </a:r>
            <a:r>
              <a:rPr sz="1800" spc="-10" dirty="0">
                <a:latin typeface="Calibri"/>
                <a:cs typeface="Calibri"/>
              </a:rPr>
              <a:t>diagram.</a:t>
            </a:r>
            <a:endParaRPr sz="1800">
              <a:latin typeface="Calibri"/>
              <a:cs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7173" y="646199"/>
            <a:ext cx="2996174" cy="2372449"/>
          </a:xfrm>
          <a:prstGeom prst="rect">
            <a:avLst/>
          </a:prstGeom>
        </p:spPr>
      </p:pic>
      <p:sp>
        <p:nvSpPr>
          <p:cNvPr id="3" name="object 3"/>
          <p:cNvSpPr txBox="1"/>
          <p:nvPr/>
        </p:nvSpPr>
        <p:spPr>
          <a:xfrm>
            <a:off x="416153" y="3873754"/>
            <a:ext cx="8177530" cy="1672589"/>
          </a:xfrm>
          <a:prstGeom prst="rect">
            <a:avLst/>
          </a:prstGeom>
        </p:spPr>
        <p:txBody>
          <a:bodyPr vert="horz" wrap="square" lIns="0" tIns="12700" rIns="0" bIns="0" rtlCol="0">
            <a:spAutoFit/>
          </a:bodyPr>
          <a:lstStyle/>
          <a:p>
            <a:pPr marL="12700" algn="just">
              <a:lnSpc>
                <a:spcPct val="100000"/>
              </a:lnSpc>
              <a:spcBef>
                <a:spcPts val="100"/>
              </a:spcBef>
            </a:pPr>
            <a:r>
              <a:rPr sz="1200" dirty="0">
                <a:solidFill>
                  <a:srgbClr val="232323"/>
                </a:solidFill>
                <a:latin typeface="Microsoft Sans Serif"/>
                <a:cs typeface="Microsoft Sans Serif"/>
              </a:rPr>
              <a:t>1.</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The</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OS</a:t>
            </a:r>
            <a:r>
              <a:rPr sz="1200" spc="15" dirty="0">
                <a:solidFill>
                  <a:srgbClr val="232323"/>
                </a:solidFill>
                <a:latin typeface="Microsoft Sans Serif"/>
                <a:cs typeface="Microsoft Sans Serif"/>
              </a:rPr>
              <a:t> </a:t>
            </a:r>
            <a:r>
              <a:rPr sz="1200" spc="-5" dirty="0">
                <a:solidFill>
                  <a:srgbClr val="232323"/>
                </a:solidFill>
                <a:latin typeface="Microsoft Sans Serif"/>
                <a:cs typeface="Microsoft Sans Serif"/>
              </a:rPr>
              <a:t>has</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to assign</a:t>
            </a:r>
            <a:r>
              <a:rPr sz="1200" spc="-15" dirty="0">
                <a:solidFill>
                  <a:srgbClr val="232323"/>
                </a:solidFill>
                <a:latin typeface="Microsoft Sans Serif"/>
                <a:cs typeface="Microsoft Sans Serif"/>
              </a:rPr>
              <a:t> some</a:t>
            </a:r>
            <a:r>
              <a:rPr sz="1200" spc="50" dirty="0">
                <a:solidFill>
                  <a:srgbClr val="232323"/>
                </a:solidFill>
                <a:latin typeface="Microsoft Sans Serif"/>
                <a:cs typeface="Microsoft Sans Serif"/>
              </a:rPr>
              <a:t> </a:t>
            </a:r>
            <a:r>
              <a:rPr sz="1200" spc="-15" dirty="0">
                <a:solidFill>
                  <a:srgbClr val="232323"/>
                </a:solidFill>
                <a:latin typeface="Microsoft Sans Serif"/>
                <a:cs typeface="Microsoft Sans Serif"/>
              </a:rPr>
              <a:t>memory</a:t>
            </a:r>
            <a:r>
              <a:rPr sz="1200" spc="75" dirty="0">
                <a:solidFill>
                  <a:srgbClr val="232323"/>
                </a:solidFill>
                <a:latin typeface="Microsoft Sans Serif"/>
                <a:cs typeface="Microsoft Sans Serif"/>
              </a:rPr>
              <a:t> </a:t>
            </a:r>
            <a:r>
              <a:rPr sz="1200" dirty="0">
                <a:solidFill>
                  <a:srgbClr val="232323"/>
                </a:solidFill>
                <a:latin typeface="Microsoft Sans Serif"/>
                <a:cs typeface="Microsoft Sans Serif"/>
              </a:rPr>
              <a:t>for</a:t>
            </a:r>
            <a:r>
              <a:rPr sz="1200" spc="30" dirty="0">
                <a:solidFill>
                  <a:srgbClr val="232323"/>
                </a:solidFill>
                <a:latin typeface="Microsoft Sans Serif"/>
                <a:cs typeface="Microsoft Sans Serif"/>
              </a:rPr>
              <a:t> </a:t>
            </a:r>
            <a:r>
              <a:rPr sz="1200" spc="-5" dirty="0">
                <a:solidFill>
                  <a:srgbClr val="232323"/>
                </a:solidFill>
                <a:latin typeface="Microsoft Sans Serif"/>
                <a:cs typeface="Microsoft Sans Serif"/>
              </a:rPr>
              <a:t>bitmap</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to</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store</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the </a:t>
            </a:r>
            <a:r>
              <a:rPr sz="1200" spc="5" dirty="0">
                <a:solidFill>
                  <a:srgbClr val="232323"/>
                </a:solidFill>
                <a:latin typeface="Microsoft Sans Serif"/>
                <a:cs typeface="Microsoft Sans Serif"/>
              </a:rPr>
              <a:t>details</a:t>
            </a:r>
            <a:r>
              <a:rPr sz="1200" spc="-55" dirty="0">
                <a:solidFill>
                  <a:srgbClr val="232323"/>
                </a:solidFill>
                <a:latin typeface="Microsoft Sans Serif"/>
                <a:cs typeface="Microsoft Sans Serif"/>
              </a:rPr>
              <a:t> </a:t>
            </a:r>
            <a:r>
              <a:rPr sz="1200" spc="-5" dirty="0">
                <a:solidFill>
                  <a:srgbClr val="232323"/>
                </a:solidFill>
                <a:latin typeface="Microsoft Sans Serif"/>
                <a:cs typeface="Microsoft Sans Serif"/>
              </a:rPr>
              <a:t>about</a:t>
            </a:r>
            <a:r>
              <a:rPr sz="1200" dirty="0">
                <a:solidFill>
                  <a:srgbClr val="232323"/>
                </a:solidFill>
                <a:latin typeface="Microsoft Sans Serif"/>
                <a:cs typeface="Microsoft Sans Serif"/>
              </a:rPr>
              <a:t> allocation</a:t>
            </a:r>
            <a:r>
              <a:rPr sz="1200" spc="-60" dirty="0">
                <a:solidFill>
                  <a:srgbClr val="232323"/>
                </a:solidFill>
                <a:latin typeface="Microsoft Sans Serif"/>
                <a:cs typeface="Microsoft Sans Serif"/>
              </a:rPr>
              <a:t> </a:t>
            </a:r>
            <a:r>
              <a:rPr sz="1200" spc="-5" dirty="0">
                <a:solidFill>
                  <a:srgbClr val="232323"/>
                </a:solidFill>
                <a:latin typeface="Microsoft Sans Serif"/>
                <a:cs typeface="Microsoft Sans Serif"/>
              </a:rPr>
              <a:t>and</a:t>
            </a:r>
            <a:r>
              <a:rPr sz="1200" spc="5" dirty="0">
                <a:solidFill>
                  <a:srgbClr val="232323"/>
                </a:solidFill>
                <a:latin typeface="Microsoft Sans Serif"/>
                <a:cs typeface="Microsoft Sans Serif"/>
              </a:rPr>
              <a:t> </a:t>
            </a:r>
            <a:r>
              <a:rPr sz="1200" spc="-5" dirty="0">
                <a:solidFill>
                  <a:srgbClr val="232323"/>
                </a:solidFill>
                <a:latin typeface="Microsoft Sans Serif"/>
                <a:cs typeface="Microsoft Sans Serif"/>
              </a:rPr>
              <a:t>de-allocation.</a:t>
            </a:r>
            <a:endParaRPr sz="1200">
              <a:latin typeface="Microsoft Sans Serif"/>
              <a:cs typeface="Microsoft Sans Serif"/>
            </a:endParaRPr>
          </a:p>
          <a:p>
            <a:pPr marL="12700" algn="just">
              <a:lnSpc>
                <a:spcPct val="100000"/>
              </a:lnSpc>
            </a:pPr>
            <a:r>
              <a:rPr sz="1200" spc="-5" dirty="0">
                <a:solidFill>
                  <a:srgbClr val="232323"/>
                </a:solidFill>
                <a:latin typeface="Microsoft Sans Serif"/>
                <a:cs typeface="Microsoft Sans Serif"/>
              </a:rPr>
              <a:t>Smaller</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the</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size</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of allocation</a:t>
            </a:r>
            <a:r>
              <a:rPr sz="1200" spc="-65" dirty="0">
                <a:solidFill>
                  <a:srgbClr val="232323"/>
                </a:solidFill>
                <a:latin typeface="Microsoft Sans Serif"/>
                <a:cs typeface="Microsoft Sans Serif"/>
              </a:rPr>
              <a:t> </a:t>
            </a:r>
            <a:r>
              <a:rPr sz="1200" spc="5" dirty="0">
                <a:solidFill>
                  <a:srgbClr val="232323"/>
                </a:solidFill>
                <a:latin typeface="Microsoft Sans Serif"/>
                <a:cs typeface="Microsoft Sans Serif"/>
              </a:rPr>
              <a:t>unit</a:t>
            </a:r>
            <a:r>
              <a:rPr sz="1200" spc="-5" dirty="0">
                <a:solidFill>
                  <a:srgbClr val="232323"/>
                </a:solidFill>
                <a:latin typeface="Microsoft Sans Serif"/>
                <a:cs typeface="Microsoft Sans Serif"/>
              </a:rPr>
              <a:t> </a:t>
            </a:r>
            <a:r>
              <a:rPr sz="1200" spc="-10" dirty="0">
                <a:solidFill>
                  <a:srgbClr val="232323"/>
                </a:solidFill>
                <a:latin typeface="Microsoft Sans Serif"/>
                <a:cs typeface="Microsoft Sans Serif"/>
              </a:rPr>
              <a:t>more</a:t>
            </a:r>
            <a:r>
              <a:rPr sz="1200" spc="25" dirty="0">
                <a:solidFill>
                  <a:srgbClr val="232323"/>
                </a:solidFill>
                <a:latin typeface="Microsoft Sans Serif"/>
                <a:cs typeface="Microsoft Sans Serif"/>
              </a:rPr>
              <a:t> </a:t>
            </a:r>
            <a:r>
              <a:rPr sz="1200" spc="-5" dirty="0">
                <a:solidFill>
                  <a:srgbClr val="232323"/>
                </a:solidFill>
                <a:latin typeface="Microsoft Sans Serif"/>
                <a:cs typeface="Microsoft Sans Serif"/>
              </a:rPr>
              <a:t>will</a:t>
            </a:r>
            <a:r>
              <a:rPr sz="1200" spc="-10" dirty="0">
                <a:solidFill>
                  <a:srgbClr val="232323"/>
                </a:solidFill>
                <a:latin typeface="Microsoft Sans Serif"/>
                <a:cs typeface="Microsoft Sans Serif"/>
              </a:rPr>
              <a:t> </a:t>
            </a:r>
            <a:r>
              <a:rPr sz="1200" dirty="0">
                <a:solidFill>
                  <a:srgbClr val="232323"/>
                </a:solidFill>
                <a:latin typeface="Microsoft Sans Serif"/>
                <a:cs typeface="Microsoft Sans Serif"/>
              </a:rPr>
              <a:t>be the</a:t>
            </a:r>
            <a:r>
              <a:rPr sz="1200" spc="25" dirty="0">
                <a:solidFill>
                  <a:srgbClr val="232323"/>
                </a:solidFill>
                <a:latin typeface="Microsoft Sans Serif"/>
                <a:cs typeface="Microsoft Sans Serif"/>
              </a:rPr>
              <a:t> </a:t>
            </a:r>
            <a:r>
              <a:rPr sz="1200" spc="-15" dirty="0">
                <a:solidFill>
                  <a:srgbClr val="232323"/>
                </a:solidFill>
                <a:latin typeface="Microsoft Sans Serif"/>
                <a:cs typeface="Microsoft Sans Serif"/>
              </a:rPr>
              <a:t>memory</a:t>
            </a:r>
            <a:r>
              <a:rPr sz="1200" spc="60" dirty="0">
                <a:solidFill>
                  <a:srgbClr val="232323"/>
                </a:solidFill>
                <a:latin typeface="Microsoft Sans Serif"/>
                <a:cs typeface="Microsoft Sans Serif"/>
              </a:rPr>
              <a:t> </a:t>
            </a:r>
            <a:r>
              <a:rPr sz="1200" dirty="0">
                <a:solidFill>
                  <a:srgbClr val="232323"/>
                </a:solidFill>
                <a:latin typeface="Microsoft Sans Serif"/>
                <a:cs typeface="Microsoft Sans Serif"/>
              </a:rPr>
              <a:t>required</a:t>
            </a:r>
            <a:r>
              <a:rPr sz="1200" spc="-65" dirty="0">
                <a:solidFill>
                  <a:srgbClr val="232323"/>
                </a:solidFill>
                <a:latin typeface="Microsoft Sans Serif"/>
                <a:cs typeface="Microsoft Sans Serif"/>
              </a:rPr>
              <a:t> </a:t>
            </a:r>
            <a:r>
              <a:rPr sz="1200" dirty="0">
                <a:solidFill>
                  <a:srgbClr val="232323"/>
                </a:solidFill>
                <a:latin typeface="Microsoft Sans Serif"/>
                <a:cs typeface="Microsoft Sans Serif"/>
              </a:rPr>
              <a:t>for</a:t>
            </a:r>
            <a:r>
              <a:rPr sz="1200" spc="30" dirty="0">
                <a:solidFill>
                  <a:srgbClr val="232323"/>
                </a:solidFill>
                <a:latin typeface="Microsoft Sans Serif"/>
                <a:cs typeface="Microsoft Sans Serif"/>
              </a:rPr>
              <a:t> </a:t>
            </a:r>
            <a:r>
              <a:rPr sz="1200" dirty="0">
                <a:solidFill>
                  <a:srgbClr val="232323"/>
                </a:solidFill>
                <a:latin typeface="Microsoft Sans Serif"/>
                <a:cs typeface="Microsoft Sans Serif"/>
              </a:rPr>
              <a:t>Bit-Map.</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Explained</a:t>
            </a:r>
            <a:r>
              <a:rPr sz="1200" spc="-40" dirty="0">
                <a:solidFill>
                  <a:srgbClr val="232323"/>
                </a:solidFill>
                <a:latin typeface="Microsoft Sans Serif"/>
                <a:cs typeface="Microsoft Sans Serif"/>
              </a:rPr>
              <a:t> </a:t>
            </a:r>
            <a:r>
              <a:rPr sz="1200" dirty="0">
                <a:solidFill>
                  <a:srgbClr val="232323"/>
                </a:solidFill>
                <a:latin typeface="Microsoft Sans Serif"/>
                <a:cs typeface="Microsoft Sans Serif"/>
              </a:rPr>
              <a:t>Under</a:t>
            </a:r>
            <a:endParaRPr sz="1200">
              <a:latin typeface="Microsoft Sans Serif"/>
              <a:cs typeface="Microsoft Sans Serif"/>
            </a:endParaRPr>
          </a:p>
          <a:p>
            <a:pPr marL="12700" marR="7620" algn="just">
              <a:lnSpc>
                <a:spcPct val="100000"/>
              </a:lnSpc>
            </a:pPr>
            <a:r>
              <a:rPr sz="1200" spc="5" dirty="0">
                <a:solidFill>
                  <a:srgbClr val="232323"/>
                </a:solidFill>
                <a:latin typeface="Microsoft Sans Serif"/>
                <a:cs typeface="Microsoft Sans Serif"/>
              </a:rPr>
              <a:t>if </a:t>
            </a:r>
            <a:r>
              <a:rPr sz="1200" spc="-10" dirty="0">
                <a:solidFill>
                  <a:srgbClr val="232323"/>
                </a:solidFill>
                <a:latin typeface="Microsoft Sans Serif"/>
                <a:cs typeface="Microsoft Sans Serif"/>
              </a:rPr>
              <a:t>Size </a:t>
            </a:r>
            <a:r>
              <a:rPr sz="1200" dirty="0">
                <a:solidFill>
                  <a:srgbClr val="232323"/>
                </a:solidFill>
                <a:latin typeface="Microsoft Sans Serif"/>
                <a:cs typeface="Microsoft Sans Serif"/>
              </a:rPr>
              <a:t>of </a:t>
            </a:r>
            <a:r>
              <a:rPr sz="1200" spc="-5" dirty="0">
                <a:solidFill>
                  <a:srgbClr val="232323"/>
                </a:solidFill>
                <a:latin typeface="Microsoft Sans Serif"/>
                <a:cs typeface="Microsoft Sans Serif"/>
              </a:rPr>
              <a:t>1 </a:t>
            </a:r>
            <a:r>
              <a:rPr sz="1200" spc="-10" dirty="0">
                <a:solidFill>
                  <a:srgbClr val="232323"/>
                </a:solidFill>
                <a:latin typeface="Microsoft Sans Serif"/>
                <a:cs typeface="Microsoft Sans Serif"/>
              </a:rPr>
              <a:t>allocation </a:t>
            </a:r>
            <a:r>
              <a:rPr sz="1200" spc="-5" dirty="0">
                <a:solidFill>
                  <a:srgbClr val="232323"/>
                </a:solidFill>
                <a:latin typeface="Microsoft Sans Serif"/>
                <a:cs typeface="Microsoft Sans Serif"/>
              </a:rPr>
              <a:t>unit </a:t>
            </a:r>
            <a:r>
              <a:rPr sz="1200" dirty="0">
                <a:solidFill>
                  <a:srgbClr val="232323"/>
                </a:solidFill>
                <a:latin typeface="Microsoft Sans Serif"/>
                <a:cs typeface="Microsoft Sans Serif"/>
              </a:rPr>
              <a:t>= </a:t>
            </a:r>
            <a:r>
              <a:rPr sz="1200" spc="-5" dirty="0">
                <a:solidFill>
                  <a:srgbClr val="232323"/>
                </a:solidFill>
                <a:latin typeface="Microsoft Sans Serif"/>
                <a:cs typeface="Microsoft Sans Serif"/>
              </a:rPr>
              <a:t>4 bits </a:t>
            </a:r>
            <a:r>
              <a:rPr sz="1200" dirty="0">
                <a:solidFill>
                  <a:srgbClr val="232323"/>
                </a:solidFill>
                <a:latin typeface="Microsoft Sans Serif"/>
                <a:cs typeface="Microsoft Sans Serif"/>
              </a:rPr>
              <a:t>(1/2 </a:t>
            </a:r>
            <a:r>
              <a:rPr sz="1200" spc="-5" dirty="0">
                <a:solidFill>
                  <a:srgbClr val="232323"/>
                </a:solidFill>
                <a:latin typeface="Microsoft Sans Serif"/>
                <a:cs typeface="Microsoft Sans Serif"/>
              </a:rPr>
              <a:t>Byte) </a:t>
            </a:r>
            <a:r>
              <a:rPr sz="1200" spc="-10" dirty="0">
                <a:solidFill>
                  <a:srgbClr val="232323"/>
                </a:solidFill>
                <a:latin typeface="Microsoft Sans Serif"/>
                <a:cs typeface="Microsoft Sans Serif"/>
              </a:rPr>
              <a:t>then Size </a:t>
            </a:r>
            <a:r>
              <a:rPr sz="1200" dirty="0">
                <a:solidFill>
                  <a:srgbClr val="232323"/>
                </a:solidFill>
                <a:latin typeface="Microsoft Sans Serif"/>
                <a:cs typeface="Microsoft Sans Serif"/>
              </a:rPr>
              <a:t>of </a:t>
            </a:r>
            <a:r>
              <a:rPr sz="1200" spc="-10" dirty="0">
                <a:solidFill>
                  <a:srgbClr val="232323"/>
                </a:solidFill>
                <a:latin typeface="Microsoft Sans Serif"/>
                <a:cs typeface="Microsoft Sans Serif"/>
              </a:rPr>
              <a:t>bitmap </a:t>
            </a:r>
            <a:r>
              <a:rPr sz="1200" dirty="0">
                <a:solidFill>
                  <a:srgbClr val="232323"/>
                </a:solidFill>
                <a:latin typeface="Microsoft Sans Serif"/>
                <a:cs typeface="Microsoft Sans Serif"/>
              </a:rPr>
              <a:t>= </a:t>
            </a:r>
            <a:r>
              <a:rPr sz="1200" spc="-5" dirty="0">
                <a:solidFill>
                  <a:srgbClr val="232323"/>
                </a:solidFill>
                <a:latin typeface="Microsoft Sans Serif"/>
                <a:cs typeface="Microsoft Sans Serif"/>
              </a:rPr>
              <a:t>total </a:t>
            </a:r>
            <a:r>
              <a:rPr sz="1200" spc="-10" dirty="0">
                <a:solidFill>
                  <a:srgbClr val="232323"/>
                </a:solidFill>
                <a:latin typeface="Microsoft Sans Serif"/>
                <a:cs typeface="Microsoft Sans Serif"/>
              </a:rPr>
              <a:t>main memory/ (size </a:t>
            </a:r>
            <a:r>
              <a:rPr sz="1200" dirty="0">
                <a:solidFill>
                  <a:srgbClr val="232323"/>
                </a:solidFill>
                <a:latin typeface="Microsoft Sans Serif"/>
                <a:cs typeface="Microsoft Sans Serif"/>
              </a:rPr>
              <a:t>of </a:t>
            </a:r>
            <a:r>
              <a:rPr sz="1200" spc="-10" dirty="0">
                <a:solidFill>
                  <a:srgbClr val="232323"/>
                </a:solidFill>
                <a:latin typeface="Microsoft Sans Serif"/>
                <a:cs typeface="Microsoft Sans Serif"/>
              </a:rPr>
              <a:t>allocation unit </a:t>
            </a:r>
            <a:r>
              <a:rPr sz="1200" spc="5" dirty="0">
                <a:solidFill>
                  <a:srgbClr val="232323"/>
                </a:solidFill>
                <a:latin typeface="Microsoft Sans Serif"/>
                <a:cs typeface="Microsoft Sans Serif"/>
              </a:rPr>
              <a:t>in </a:t>
            </a:r>
            <a:r>
              <a:rPr sz="1200" spc="-5" dirty="0">
                <a:solidFill>
                  <a:srgbClr val="232323"/>
                </a:solidFill>
                <a:latin typeface="Microsoft Sans Serif"/>
                <a:cs typeface="Microsoft Sans Serif"/>
              </a:rPr>
              <a:t>bit </a:t>
            </a:r>
            <a:r>
              <a:rPr sz="1200" dirty="0">
                <a:solidFill>
                  <a:srgbClr val="232323"/>
                </a:solidFill>
                <a:latin typeface="Microsoft Sans Serif"/>
                <a:cs typeface="Microsoft Sans Serif"/>
              </a:rPr>
              <a:t>+ </a:t>
            </a:r>
            <a:r>
              <a:rPr sz="1200" spc="-5" dirty="0">
                <a:solidFill>
                  <a:srgbClr val="232323"/>
                </a:solidFill>
                <a:latin typeface="Microsoft Sans Serif"/>
                <a:cs typeface="Microsoft Sans Serif"/>
              </a:rPr>
              <a:t>bit </a:t>
            </a:r>
            <a:r>
              <a:rPr sz="1200" dirty="0">
                <a:solidFill>
                  <a:srgbClr val="232323"/>
                </a:solidFill>
                <a:latin typeface="Microsoft Sans Serif"/>
                <a:cs typeface="Microsoft Sans Serif"/>
              </a:rPr>
              <a:t> required</a:t>
            </a:r>
            <a:r>
              <a:rPr sz="1200" spc="-70" dirty="0">
                <a:solidFill>
                  <a:srgbClr val="232323"/>
                </a:solidFill>
                <a:latin typeface="Microsoft Sans Serif"/>
                <a:cs typeface="Microsoft Sans Serif"/>
              </a:rPr>
              <a:t> </a:t>
            </a:r>
            <a:r>
              <a:rPr sz="1200" dirty="0">
                <a:solidFill>
                  <a:srgbClr val="232323"/>
                </a:solidFill>
                <a:latin typeface="Microsoft Sans Serif"/>
                <a:cs typeface="Microsoft Sans Serif"/>
              </a:rPr>
              <a:t>for</a:t>
            </a:r>
            <a:r>
              <a:rPr sz="1200" spc="25" dirty="0">
                <a:solidFill>
                  <a:srgbClr val="232323"/>
                </a:solidFill>
                <a:latin typeface="Microsoft Sans Serif"/>
                <a:cs typeface="Microsoft Sans Serif"/>
              </a:rPr>
              <a:t> </a:t>
            </a:r>
            <a:r>
              <a:rPr sz="1200" spc="-5" dirty="0">
                <a:solidFill>
                  <a:srgbClr val="232323"/>
                </a:solidFill>
                <a:latin typeface="Microsoft Sans Serif"/>
                <a:cs typeface="Microsoft Sans Serif"/>
              </a:rPr>
              <a:t>bit-map)</a:t>
            </a:r>
            <a:r>
              <a:rPr sz="1200" dirty="0">
                <a:solidFill>
                  <a:srgbClr val="232323"/>
                </a:solidFill>
                <a:latin typeface="Microsoft Sans Serif"/>
                <a:cs typeface="Microsoft Sans Serif"/>
              </a:rPr>
              <a:t> =</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1/(4+1)=</a:t>
            </a:r>
            <a:r>
              <a:rPr sz="1200" spc="-40" dirty="0">
                <a:solidFill>
                  <a:srgbClr val="232323"/>
                </a:solidFill>
                <a:latin typeface="Microsoft Sans Serif"/>
                <a:cs typeface="Microsoft Sans Serif"/>
              </a:rPr>
              <a:t> </a:t>
            </a:r>
            <a:r>
              <a:rPr sz="1200" spc="-5" dirty="0">
                <a:solidFill>
                  <a:srgbClr val="232323"/>
                </a:solidFill>
                <a:latin typeface="Microsoft Sans Serif"/>
                <a:cs typeface="Microsoft Sans Serif"/>
              </a:rPr>
              <a:t>1/5</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15" dirty="0">
                <a:solidFill>
                  <a:srgbClr val="232323"/>
                </a:solidFill>
                <a:latin typeface="Microsoft Sans Serif"/>
                <a:cs typeface="Microsoft Sans Serif"/>
              </a:rPr>
              <a:t> </a:t>
            </a:r>
            <a:r>
              <a:rPr sz="1200" dirty="0">
                <a:solidFill>
                  <a:srgbClr val="232323"/>
                </a:solidFill>
                <a:latin typeface="Microsoft Sans Serif"/>
                <a:cs typeface="Microsoft Sans Serif"/>
              </a:rPr>
              <a:t>total</a:t>
            </a:r>
            <a:r>
              <a:rPr sz="1200" spc="-10" dirty="0">
                <a:solidFill>
                  <a:srgbClr val="232323"/>
                </a:solidFill>
                <a:latin typeface="Microsoft Sans Serif"/>
                <a:cs typeface="Microsoft Sans Serif"/>
              </a:rPr>
              <a:t> main</a:t>
            </a:r>
            <a:r>
              <a:rPr sz="1200" spc="20" dirty="0">
                <a:solidFill>
                  <a:srgbClr val="232323"/>
                </a:solidFill>
                <a:latin typeface="Microsoft Sans Serif"/>
                <a:cs typeface="Microsoft Sans Serif"/>
              </a:rPr>
              <a:t> </a:t>
            </a:r>
            <a:r>
              <a:rPr sz="1200" spc="-25" dirty="0">
                <a:solidFill>
                  <a:srgbClr val="232323"/>
                </a:solidFill>
                <a:latin typeface="Microsoft Sans Serif"/>
                <a:cs typeface="Microsoft Sans Serif"/>
              </a:rPr>
              <a:t>memory.</a:t>
            </a:r>
            <a:endParaRPr sz="1200">
              <a:latin typeface="Microsoft Sans Serif"/>
              <a:cs typeface="Microsoft Sans Serif"/>
            </a:endParaRPr>
          </a:p>
          <a:p>
            <a:pPr marL="12700" algn="just">
              <a:lnSpc>
                <a:spcPct val="100000"/>
              </a:lnSpc>
            </a:pPr>
            <a:r>
              <a:rPr sz="1200" dirty="0">
                <a:solidFill>
                  <a:srgbClr val="232323"/>
                </a:solidFill>
                <a:latin typeface="Microsoft Sans Serif"/>
                <a:cs typeface="Microsoft Sans Serif"/>
              </a:rPr>
              <a:t>If</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Size</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1</a:t>
            </a:r>
            <a:r>
              <a:rPr sz="1200" spc="25" dirty="0">
                <a:solidFill>
                  <a:srgbClr val="232323"/>
                </a:solidFill>
                <a:latin typeface="Microsoft Sans Serif"/>
                <a:cs typeface="Microsoft Sans Serif"/>
              </a:rPr>
              <a:t> </a:t>
            </a:r>
            <a:r>
              <a:rPr sz="1200" spc="-10" dirty="0">
                <a:solidFill>
                  <a:srgbClr val="232323"/>
                </a:solidFill>
                <a:latin typeface="Microsoft Sans Serif"/>
                <a:cs typeface="Microsoft Sans Serif"/>
              </a:rPr>
              <a:t>allocation</a:t>
            </a:r>
            <a:r>
              <a:rPr sz="1200" spc="25" dirty="0">
                <a:solidFill>
                  <a:srgbClr val="232323"/>
                </a:solidFill>
                <a:latin typeface="Microsoft Sans Serif"/>
                <a:cs typeface="Microsoft Sans Serif"/>
              </a:rPr>
              <a:t> </a:t>
            </a:r>
            <a:r>
              <a:rPr sz="1200" spc="-5" dirty="0">
                <a:solidFill>
                  <a:srgbClr val="232323"/>
                </a:solidFill>
                <a:latin typeface="Microsoft Sans Serif"/>
                <a:cs typeface="Microsoft Sans Serif"/>
              </a:rPr>
              <a:t>unit</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a:t>
            </a:r>
            <a:r>
              <a:rPr sz="1200" spc="15" dirty="0">
                <a:solidFill>
                  <a:srgbClr val="232323"/>
                </a:solidFill>
                <a:latin typeface="Microsoft Sans Serif"/>
                <a:cs typeface="Microsoft Sans Serif"/>
              </a:rPr>
              <a:t> </a:t>
            </a:r>
            <a:r>
              <a:rPr sz="1200" dirty="0">
                <a:solidFill>
                  <a:srgbClr val="232323"/>
                </a:solidFill>
                <a:latin typeface="Microsoft Sans Serif"/>
                <a:cs typeface="Microsoft Sans Serif"/>
              </a:rPr>
              <a:t>8</a:t>
            </a:r>
            <a:r>
              <a:rPr sz="1200" spc="30" dirty="0">
                <a:solidFill>
                  <a:srgbClr val="232323"/>
                </a:solidFill>
                <a:latin typeface="Microsoft Sans Serif"/>
                <a:cs typeface="Microsoft Sans Serif"/>
              </a:rPr>
              <a:t> </a:t>
            </a:r>
            <a:r>
              <a:rPr sz="1200" spc="-5" dirty="0">
                <a:solidFill>
                  <a:srgbClr val="232323"/>
                </a:solidFill>
                <a:latin typeface="Microsoft Sans Serif"/>
                <a:cs typeface="Microsoft Sans Serif"/>
              </a:rPr>
              <a:t>bits</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(1</a:t>
            </a:r>
            <a:r>
              <a:rPr sz="1200" spc="25" dirty="0">
                <a:solidFill>
                  <a:srgbClr val="232323"/>
                </a:solidFill>
                <a:latin typeface="Microsoft Sans Serif"/>
                <a:cs typeface="Microsoft Sans Serif"/>
              </a:rPr>
              <a:t> </a:t>
            </a:r>
            <a:r>
              <a:rPr sz="1200" spc="-5" dirty="0">
                <a:solidFill>
                  <a:srgbClr val="232323"/>
                </a:solidFill>
                <a:latin typeface="Microsoft Sans Serif"/>
                <a:cs typeface="Microsoft Sans Serif"/>
              </a:rPr>
              <a:t>Byte)</a:t>
            </a:r>
            <a:r>
              <a:rPr sz="1200" spc="365" dirty="0">
                <a:solidFill>
                  <a:srgbClr val="232323"/>
                </a:solidFill>
                <a:latin typeface="Microsoft Sans Serif"/>
                <a:cs typeface="Microsoft Sans Serif"/>
              </a:rPr>
              <a:t> </a:t>
            </a:r>
            <a:r>
              <a:rPr sz="1200" spc="-10" dirty="0">
                <a:solidFill>
                  <a:srgbClr val="232323"/>
                </a:solidFill>
                <a:latin typeface="Microsoft Sans Serif"/>
                <a:cs typeface="Microsoft Sans Serif"/>
              </a:rPr>
              <a:t>Size</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25" dirty="0">
                <a:solidFill>
                  <a:srgbClr val="232323"/>
                </a:solidFill>
                <a:latin typeface="Microsoft Sans Serif"/>
                <a:cs typeface="Microsoft Sans Serif"/>
              </a:rPr>
              <a:t> </a:t>
            </a:r>
            <a:r>
              <a:rPr sz="1200" spc="-10" dirty="0">
                <a:solidFill>
                  <a:srgbClr val="232323"/>
                </a:solidFill>
                <a:latin typeface="Microsoft Sans Serif"/>
                <a:cs typeface="Microsoft Sans Serif"/>
              </a:rPr>
              <a:t>bitmap</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a:t>
            </a:r>
            <a:r>
              <a:rPr sz="1200" spc="15" dirty="0">
                <a:solidFill>
                  <a:srgbClr val="232323"/>
                </a:solidFill>
                <a:latin typeface="Microsoft Sans Serif"/>
                <a:cs typeface="Microsoft Sans Serif"/>
              </a:rPr>
              <a:t> </a:t>
            </a:r>
            <a:r>
              <a:rPr sz="1200" spc="-5" dirty="0">
                <a:solidFill>
                  <a:srgbClr val="232323"/>
                </a:solidFill>
                <a:latin typeface="Microsoft Sans Serif"/>
                <a:cs typeface="Microsoft Sans Serif"/>
              </a:rPr>
              <a:t>total</a:t>
            </a:r>
            <a:r>
              <a:rPr sz="1200" spc="45" dirty="0">
                <a:solidFill>
                  <a:srgbClr val="232323"/>
                </a:solidFill>
                <a:latin typeface="Microsoft Sans Serif"/>
                <a:cs typeface="Microsoft Sans Serif"/>
              </a:rPr>
              <a:t> </a:t>
            </a:r>
            <a:r>
              <a:rPr sz="1200" spc="-10" dirty="0">
                <a:solidFill>
                  <a:srgbClr val="232323"/>
                </a:solidFill>
                <a:latin typeface="Microsoft Sans Serif"/>
                <a:cs typeface="Microsoft Sans Serif"/>
              </a:rPr>
              <a:t>main</a:t>
            </a:r>
            <a:r>
              <a:rPr sz="1200" spc="55" dirty="0">
                <a:solidFill>
                  <a:srgbClr val="232323"/>
                </a:solidFill>
                <a:latin typeface="Microsoft Sans Serif"/>
                <a:cs typeface="Microsoft Sans Serif"/>
              </a:rPr>
              <a:t> </a:t>
            </a:r>
            <a:r>
              <a:rPr sz="1200" spc="-10" dirty="0">
                <a:solidFill>
                  <a:srgbClr val="232323"/>
                </a:solidFill>
                <a:latin typeface="Microsoft Sans Serif"/>
                <a:cs typeface="Microsoft Sans Serif"/>
              </a:rPr>
              <a:t>memory/</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(size</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20" dirty="0">
                <a:solidFill>
                  <a:srgbClr val="232323"/>
                </a:solidFill>
                <a:latin typeface="Microsoft Sans Serif"/>
                <a:cs typeface="Microsoft Sans Serif"/>
              </a:rPr>
              <a:t> </a:t>
            </a:r>
            <a:r>
              <a:rPr sz="1200" spc="-10" dirty="0">
                <a:solidFill>
                  <a:srgbClr val="232323"/>
                </a:solidFill>
                <a:latin typeface="Microsoft Sans Serif"/>
                <a:cs typeface="Microsoft Sans Serif"/>
              </a:rPr>
              <a:t>allocation</a:t>
            </a:r>
            <a:r>
              <a:rPr sz="1200" spc="20" dirty="0">
                <a:solidFill>
                  <a:srgbClr val="232323"/>
                </a:solidFill>
                <a:latin typeface="Microsoft Sans Serif"/>
                <a:cs typeface="Microsoft Sans Serif"/>
              </a:rPr>
              <a:t> </a:t>
            </a:r>
            <a:r>
              <a:rPr sz="1200" spc="-10" dirty="0">
                <a:solidFill>
                  <a:srgbClr val="232323"/>
                </a:solidFill>
                <a:latin typeface="Microsoft Sans Serif"/>
                <a:cs typeface="Microsoft Sans Serif"/>
              </a:rPr>
              <a:t>unit</a:t>
            </a:r>
            <a:r>
              <a:rPr sz="1200" spc="20" dirty="0">
                <a:solidFill>
                  <a:srgbClr val="232323"/>
                </a:solidFill>
                <a:latin typeface="Microsoft Sans Serif"/>
                <a:cs typeface="Microsoft Sans Serif"/>
              </a:rPr>
              <a:t> </a:t>
            </a:r>
            <a:r>
              <a:rPr sz="1200" spc="-10" dirty="0">
                <a:solidFill>
                  <a:srgbClr val="232323"/>
                </a:solidFill>
                <a:latin typeface="Microsoft Sans Serif"/>
                <a:cs typeface="Microsoft Sans Serif"/>
              </a:rPr>
              <a:t>in</a:t>
            </a:r>
            <a:r>
              <a:rPr sz="1200" spc="25" dirty="0">
                <a:solidFill>
                  <a:srgbClr val="232323"/>
                </a:solidFill>
                <a:latin typeface="Microsoft Sans Serif"/>
                <a:cs typeface="Microsoft Sans Serif"/>
              </a:rPr>
              <a:t> </a:t>
            </a:r>
            <a:r>
              <a:rPr sz="1200" spc="-5" dirty="0">
                <a:solidFill>
                  <a:srgbClr val="232323"/>
                </a:solidFill>
                <a:latin typeface="Microsoft Sans Serif"/>
                <a:cs typeface="Microsoft Sans Serif"/>
              </a:rPr>
              <a:t>bit</a:t>
            </a:r>
            <a:r>
              <a:rPr sz="1200" spc="25" dirty="0">
                <a:solidFill>
                  <a:srgbClr val="232323"/>
                </a:solidFill>
                <a:latin typeface="Microsoft Sans Serif"/>
                <a:cs typeface="Microsoft Sans Serif"/>
              </a:rPr>
              <a:t> </a:t>
            </a:r>
            <a:r>
              <a:rPr sz="1200" dirty="0">
                <a:solidFill>
                  <a:srgbClr val="232323"/>
                </a:solidFill>
                <a:latin typeface="Microsoft Sans Serif"/>
                <a:cs typeface="Microsoft Sans Serif"/>
              </a:rPr>
              <a:t>+</a:t>
            </a:r>
            <a:r>
              <a:rPr sz="1200" spc="15" dirty="0">
                <a:solidFill>
                  <a:srgbClr val="232323"/>
                </a:solidFill>
                <a:latin typeface="Microsoft Sans Serif"/>
                <a:cs typeface="Microsoft Sans Serif"/>
              </a:rPr>
              <a:t> </a:t>
            </a:r>
            <a:r>
              <a:rPr sz="1200" spc="-5" dirty="0">
                <a:solidFill>
                  <a:srgbClr val="232323"/>
                </a:solidFill>
                <a:latin typeface="Microsoft Sans Serif"/>
                <a:cs typeface="Microsoft Sans Serif"/>
              </a:rPr>
              <a:t>bit</a:t>
            </a:r>
            <a:r>
              <a:rPr sz="1200" spc="20" dirty="0">
                <a:solidFill>
                  <a:srgbClr val="232323"/>
                </a:solidFill>
                <a:latin typeface="Microsoft Sans Serif"/>
                <a:cs typeface="Microsoft Sans Serif"/>
              </a:rPr>
              <a:t> </a:t>
            </a:r>
            <a:r>
              <a:rPr sz="1200" spc="-5" dirty="0">
                <a:solidFill>
                  <a:srgbClr val="232323"/>
                </a:solidFill>
                <a:latin typeface="Microsoft Sans Serif"/>
                <a:cs typeface="Microsoft Sans Serif"/>
              </a:rPr>
              <a:t>required</a:t>
            </a:r>
            <a:endParaRPr sz="1200">
              <a:latin typeface="Microsoft Sans Serif"/>
              <a:cs typeface="Microsoft Sans Serif"/>
            </a:endParaRPr>
          </a:p>
          <a:p>
            <a:pPr marL="12700" algn="just">
              <a:lnSpc>
                <a:spcPct val="100000"/>
              </a:lnSpc>
              <a:spcBef>
                <a:spcPts val="5"/>
              </a:spcBef>
            </a:pPr>
            <a:r>
              <a:rPr sz="1200" dirty="0">
                <a:solidFill>
                  <a:srgbClr val="232323"/>
                </a:solidFill>
                <a:latin typeface="Microsoft Sans Serif"/>
                <a:cs typeface="Microsoft Sans Serif"/>
              </a:rPr>
              <a:t>for</a:t>
            </a:r>
            <a:r>
              <a:rPr sz="1200" spc="-5" dirty="0">
                <a:solidFill>
                  <a:srgbClr val="232323"/>
                </a:solidFill>
                <a:latin typeface="Microsoft Sans Serif"/>
                <a:cs typeface="Microsoft Sans Serif"/>
              </a:rPr>
              <a:t> bit-map)</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a:t>
            </a:r>
            <a:r>
              <a:rPr sz="1200" spc="35" dirty="0">
                <a:solidFill>
                  <a:srgbClr val="232323"/>
                </a:solidFill>
                <a:latin typeface="Microsoft Sans Serif"/>
                <a:cs typeface="Microsoft Sans Serif"/>
              </a:rPr>
              <a:t> </a:t>
            </a:r>
            <a:r>
              <a:rPr sz="1200" dirty="0">
                <a:solidFill>
                  <a:srgbClr val="232323"/>
                </a:solidFill>
                <a:latin typeface="Microsoft Sans Serif"/>
                <a:cs typeface="Microsoft Sans Serif"/>
              </a:rPr>
              <a:t>1/</a:t>
            </a:r>
            <a:r>
              <a:rPr sz="1200" spc="-5" dirty="0">
                <a:solidFill>
                  <a:srgbClr val="232323"/>
                </a:solidFill>
                <a:latin typeface="Microsoft Sans Serif"/>
                <a:cs typeface="Microsoft Sans Serif"/>
              </a:rPr>
              <a:t> (8+1) </a:t>
            </a:r>
            <a:r>
              <a:rPr sz="1200" dirty="0">
                <a:solidFill>
                  <a:srgbClr val="232323"/>
                </a:solidFill>
                <a:latin typeface="Microsoft Sans Serif"/>
                <a:cs typeface="Microsoft Sans Serif"/>
              </a:rPr>
              <a:t>=</a:t>
            </a:r>
            <a:r>
              <a:rPr sz="1200" spc="15" dirty="0">
                <a:solidFill>
                  <a:srgbClr val="232323"/>
                </a:solidFill>
                <a:latin typeface="Microsoft Sans Serif"/>
                <a:cs typeface="Microsoft Sans Serif"/>
              </a:rPr>
              <a:t> </a:t>
            </a:r>
            <a:r>
              <a:rPr sz="1200" spc="-5" dirty="0">
                <a:solidFill>
                  <a:srgbClr val="232323"/>
                </a:solidFill>
                <a:latin typeface="Microsoft Sans Serif"/>
                <a:cs typeface="Microsoft Sans Serif"/>
              </a:rPr>
              <a:t>1/9</a:t>
            </a:r>
            <a:r>
              <a:rPr sz="1200" spc="20"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5" dirty="0">
                <a:solidFill>
                  <a:srgbClr val="232323"/>
                </a:solidFill>
                <a:latin typeface="Microsoft Sans Serif"/>
                <a:cs typeface="Microsoft Sans Serif"/>
              </a:rPr>
              <a:t> </a:t>
            </a:r>
            <a:r>
              <a:rPr sz="1200" dirty="0">
                <a:solidFill>
                  <a:srgbClr val="232323"/>
                </a:solidFill>
                <a:latin typeface="Microsoft Sans Serif"/>
                <a:cs typeface="Microsoft Sans Serif"/>
              </a:rPr>
              <a:t>total</a:t>
            </a:r>
            <a:r>
              <a:rPr sz="1200" spc="10" dirty="0">
                <a:solidFill>
                  <a:srgbClr val="232323"/>
                </a:solidFill>
                <a:latin typeface="Microsoft Sans Serif"/>
                <a:cs typeface="Microsoft Sans Serif"/>
              </a:rPr>
              <a:t> </a:t>
            </a:r>
            <a:r>
              <a:rPr sz="1200" spc="-10" dirty="0">
                <a:solidFill>
                  <a:srgbClr val="232323"/>
                </a:solidFill>
                <a:latin typeface="Microsoft Sans Serif"/>
                <a:cs typeface="Microsoft Sans Serif"/>
              </a:rPr>
              <a:t>main</a:t>
            </a:r>
            <a:r>
              <a:rPr sz="1200" spc="20" dirty="0">
                <a:solidFill>
                  <a:srgbClr val="232323"/>
                </a:solidFill>
                <a:latin typeface="Microsoft Sans Serif"/>
                <a:cs typeface="Microsoft Sans Serif"/>
              </a:rPr>
              <a:t> </a:t>
            </a:r>
            <a:r>
              <a:rPr sz="1200" spc="-25" dirty="0">
                <a:solidFill>
                  <a:srgbClr val="232323"/>
                </a:solidFill>
                <a:latin typeface="Microsoft Sans Serif"/>
                <a:cs typeface="Microsoft Sans Serif"/>
              </a:rPr>
              <a:t>memory.</a:t>
            </a:r>
            <a:endParaRPr sz="1200">
              <a:latin typeface="Microsoft Sans Serif"/>
              <a:cs typeface="Microsoft Sans Serif"/>
            </a:endParaRPr>
          </a:p>
          <a:p>
            <a:pPr marL="12700" marR="5080" algn="just">
              <a:lnSpc>
                <a:spcPct val="100000"/>
              </a:lnSpc>
            </a:pPr>
            <a:r>
              <a:rPr sz="1200" dirty="0">
                <a:solidFill>
                  <a:srgbClr val="232323"/>
                </a:solidFill>
                <a:latin typeface="Microsoft Sans Serif"/>
                <a:cs typeface="Microsoft Sans Serif"/>
              </a:rPr>
              <a:t>If </a:t>
            </a:r>
            <a:r>
              <a:rPr sz="1200" spc="-20" dirty="0">
                <a:solidFill>
                  <a:srgbClr val="232323"/>
                </a:solidFill>
                <a:latin typeface="Microsoft Sans Serif"/>
                <a:cs typeface="Microsoft Sans Serif"/>
              </a:rPr>
              <a:t>we </a:t>
            </a:r>
            <a:r>
              <a:rPr sz="1200" spc="-5" dirty="0">
                <a:solidFill>
                  <a:srgbClr val="232323"/>
                </a:solidFill>
                <a:latin typeface="Microsoft Sans Serif"/>
                <a:cs typeface="Microsoft Sans Serif"/>
              </a:rPr>
              <a:t>increase </a:t>
            </a:r>
            <a:r>
              <a:rPr sz="1200" spc="-10" dirty="0">
                <a:solidFill>
                  <a:srgbClr val="232323"/>
                </a:solidFill>
                <a:latin typeface="Microsoft Sans Serif"/>
                <a:cs typeface="Microsoft Sans Serif"/>
              </a:rPr>
              <a:t>the size </a:t>
            </a:r>
            <a:r>
              <a:rPr sz="1200" dirty="0">
                <a:solidFill>
                  <a:srgbClr val="232323"/>
                </a:solidFill>
                <a:latin typeface="Microsoft Sans Serif"/>
                <a:cs typeface="Microsoft Sans Serif"/>
              </a:rPr>
              <a:t>of </a:t>
            </a:r>
            <a:r>
              <a:rPr sz="1200" spc="-10" dirty="0">
                <a:solidFill>
                  <a:srgbClr val="232323"/>
                </a:solidFill>
                <a:latin typeface="Microsoft Sans Serif"/>
                <a:cs typeface="Microsoft Sans Serif"/>
              </a:rPr>
              <a:t>allocation </a:t>
            </a:r>
            <a:r>
              <a:rPr sz="1200" spc="-5" dirty="0">
                <a:solidFill>
                  <a:srgbClr val="232323"/>
                </a:solidFill>
                <a:latin typeface="Microsoft Sans Serif"/>
                <a:cs typeface="Microsoft Sans Serif"/>
              </a:rPr>
              <a:t>unit </a:t>
            </a:r>
            <a:r>
              <a:rPr sz="1200" spc="-10" dirty="0">
                <a:solidFill>
                  <a:srgbClr val="232323"/>
                </a:solidFill>
                <a:latin typeface="Microsoft Sans Serif"/>
                <a:cs typeface="Microsoft Sans Serif"/>
              </a:rPr>
              <a:t>then </a:t>
            </a:r>
            <a:r>
              <a:rPr sz="1200" dirty="0">
                <a:solidFill>
                  <a:srgbClr val="232323"/>
                </a:solidFill>
                <a:latin typeface="Microsoft Sans Serif"/>
                <a:cs typeface="Microsoft Sans Serif"/>
              </a:rPr>
              <a:t>size of </a:t>
            </a:r>
            <a:r>
              <a:rPr sz="1200" spc="-10" dirty="0">
                <a:solidFill>
                  <a:srgbClr val="232323"/>
                </a:solidFill>
                <a:latin typeface="Microsoft Sans Serif"/>
                <a:cs typeface="Microsoft Sans Serif"/>
              </a:rPr>
              <a:t>bit-map will reduced </a:t>
            </a:r>
            <a:r>
              <a:rPr sz="1200" dirty="0">
                <a:solidFill>
                  <a:srgbClr val="232323"/>
                </a:solidFill>
                <a:latin typeface="Microsoft Sans Serif"/>
                <a:cs typeface="Microsoft Sans Serif"/>
              </a:rPr>
              <a:t>but </a:t>
            </a:r>
            <a:r>
              <a:rPr sz="1200" spc="-20" dirty="0">
                <a:solidFill>
                  <a:srgbClr val="232323"/>
                </a:solidFill>
                <a:latin typeface="Microsoft Sans Serif"/>
                <a:cs typeface="Microsoft Sans Serif"/>
              </a:rPr>
              <a:t>some </a:t>
            </a:r>
            <a:r>
              <a:rPr sz="1200" spc="-5" dirty="0">
                <a:solidFill>
                  <a:srgbClr val="232323"/>
                </a:solidFill>
                <a:latin typeface="Microsoft Sans Serif"/>
                <a:cs typeface="Microsoft Sans Serif"/>
              </a:rPr>
              <a:t>space </a:t>
            </a:r>
            <a:r>
              <a:rPr sz="1200" spc="-15" dirty="0">
                <a:solidFill>
                  <a:srgbClr val="232323"/>
                </a:solidFill>
                <a:latin typeface="Microsoft Sans Serif"/>
                <a:cs typeface="Microsoft Sans Serif"/>
              </a:rPr>
              <a:t>may </a:t>
            </a:r>
            <a:r>
              <a:rPr sz="1200" spc="-10" dirty="0">
                <a:solidFill>
                  <a:srgbClr val="232323"/>
                </a:solidFill>
                <a:latin typeface="Microsoft Sans Serif"/>
                <a:cs typeface="Microsoft Sans Serif"/>
              </a:rPr>
              <a:t>waste </a:t>
            </a:r>
            <a:r>
              <a:rPr sz="1200" spc="-5" dirty="0">
                <a:solidFill>
                  <a:srgbClr val="232323"/>
                </a:solidFill>
                <a:latin typeface="Microsoft Sans Serif"/>
                <a:cs typeface="Microsoft Sans Serif"/>
              </a:rPr>
              <a:t>as given </a:t>
            </a:r>
            <a:r>
              <a:rPr sz="1200" spc="-10" dirty="0">
                <a:solidFill>
                  <a:srgbClr val="232323"/>
                </a:solidFill>
                <a:latin typeface="Microsoft Sans Serif"/>
                <a:cs typeface="Microsoft Sans Serif"/>
              </a:rPr>
              <a:t>below </a:t>
            </a:r>
            <a:r>
              <a:rPr sz="1200" spc="15" dirty="0">
                <a:solidFill>
                  <a:srgbClr val="232323"/>
                </a:solidFill>
                <a:latin typeface="Microsoft Sans Serif"/>
                <a:cs typeface="Microsoft Sans Serif"/>
              </a:rPr>
              <a:t>in </a:t>
            </a:r>
            <a:r>
              <a:rPr sz="1200" spc="20" dirty="0">
                <a:solidFill>
                  <a:srgbClr val="232323"/>
                </a:solidFill>
                <a:latin typeface="Microsoft Sans Serif"/>
                <a:cs typeface="Microsoft Sans Serif"/>
              </a:rPr>
              <a:t> </a:t>
            </a:r>
            <a:r>
              <a:rPr sz="1200" spc="-10" dirty="0">
                <a:solidFill>
                  <a:srgbClr val="232323"/>
                </a:solidFill>
                <a:latin typeface="Microsoft Sans Serif"/>
                <a:cs typeface="Microsoft Sans Serif"/>
              </a:rPr>
              <a:t>diagram.</a:t>
            </a:r>
            <a:r>
              <a:rPr sz="1200" spc="120" dirty="0">
                <a:solidFill>
                  <a:srgbClr val="232323"/>
                </a:solidFill>
                <a:latin typeface="Microsoft Sans Serif"/>
                <a:cs typeface="Microsoft Sans Serif"/>
              </a:rPr>
              <a:t> </a:t>
            </a:r>
            <a:r>
              <a:rPr sz="1200" dirty="0">
                <a:solidFill>
                  <a:srgbClr val="232323"/>
                </a:solidFill>
                <a:latin typeface="Microsoft Sans Serif"/>
                <a:cs typeface="Microsoft Sans Serif"/>
              </a:rPr>
              <a:t>Because,</a:t>
            </a:r>
            <a:r>
              <a:rPr sz="1200" spc="114" dirty="0">
                <a:solidFill>
                  <a:srgbClr val="232323"/>
                </a:solidFill>
                <a:latin typeface="Microsoft Sans Serif"/>
                <a:cs typeface="Microsoft Sans Serif"/>
              </a:rPr>
              <a:t> </a:t>
            </a:r>
            <a:r>
              <a:rPr sz="1200" spc="-10" dirty="0">
                <a:solidFill>
                  <a:srgbClr val="232323"/>
                </a:solidFill>
                <a:latin typeface="Microsoft Sans Serif"/>
                <a:cs typeface="Microsoft Sans Serif"/>
              </a:rPr>
              <a:t>two</a:t>
            </a:r>
            <a:r>
              <a:rPr sz="1200" spc="125" dirty="0">
                <a:solidFill>
                  <a:srgbClr val="232323"/>
                </a:solidFill>
                <a:latin typeface="Microsoft Sans Serif"/>
                <a:cs typeface="Microsoft Sans Serif"/>
              </a:rPr>
              <a:t> </a:t>
            </a:r>
            <a:r>
              <a:rPr sz="1200" dirty="0">
                <a:solidFill>
                  <a:srgbClr val="232323"/>
                </a:solidFill>
                <a:latin typeface="Microsoft Sans Serif"/>
                <a:cs typeface="Microsoft Sans Serif"/>
              </a:rPr>
              <a:t>processes</a:t>
            </a:r>
            <a:r>
              <a:rPr sz="1200" spc="120" dirty="0">
                <a:solidFill>
                  <a:srgbClr val="232323"/>
                </a:solidFill>
                <a:latin typeface="Microsoft Sans Serif"/>
                <a:cs typeface="Microsoft Sans Serif"/>
              </a:rPr>
              <a:t> </a:t>
            </a:r>
            <a:r>
              <a:rPr sz="1200" spc="-5" dirty="0">
                <a:solidFill>
                  <a:srgbClr val="232323"/>
                </a:solidFill>
                <a:latin typeface="Microsoft Sans Serif"/>
                <a:cs typeface="Microsoft Sans Serif"/>
              </a:rPr>
              <a:t>cannot</a:t>
            </a:r>
            <a:r>
              <a:rPr sz="1200" spc="125" dirty="0">
                <a:solidFill>
                  <a:srgbClr val="232323"/>
                </a:solidFill>
                <a:latin typeface="Microsoft Sans Serif"/>
                <a:cs typeface="Microsoft Sans Serif"/>
              </a:rPr>
              <a:t> </a:t>
            </a:r>
            <a:r>
              <a:rPr sz="1200" spc="-10" dirty="0">
                <a:solidFill>
                  <a:srgbClr val="232323"/>
                </a:solidFill>
                <a:latin typeface="Microsoft Sans Serif"/>
                <a:cs typeface="Microsoft Sans Serif"/>
              </a:rPr>
              <a:t>exist</a:t>
            </a:r>
            <a:r>
              <a:rPr sz="1200" spc="114" dirty="0">
                <a:solidFill>
                  <a:srgbClr val="232323"/>
                </a:solidFill>
                <a:latin typeface="Microsoft Sans Serif"/>
                <a:cs typeface="Microsoft Sans Serif"/>
              </a:rPr>
              <a:t> </a:t>
            </a:r>
            <a:r>
              <a:rPr sz="1200" spc="5" dirty="0">
                <a:solidFill>
                  <a:srgbClr val="232323"/>
                </a:solidFill>
                <a:latin typeface="Microsoft Sans Serif"/>
                <a:cs typeface="Microsoft Sans Serif"/>
              </a:rPr>
              <a:t>in</a:t>
            </a:r>
            <a:r>
              <a:rPr sz="1200" spc="125" dirty="0">
                <a:solidFill>
                  <a:srgbClr val="232323"/>
                </a:solidFill>
                <a:latin typeface="Microsoft Sans Serif"/>
                <a:cs typeface="Microsoft Sans Serif"/>
              </a:rPr>
              <a:t> </a:t>
            </a:r>
            <a:r>
              <a:rPr sz="1200" spc="-10" dirty="0">
                <a:solidFill>
                  <a:srgbClr val="232323"/>
                </a:solidFill>
                <a:latin typeface="Microsoft Sans Serif"/>
                <a:cs typeface="Microsoft Sans Serif"/>
              </a:rPr>
              <a:t>one</a:t>
            </a:r>
            <a:r>
              <a:rPr sz="1200" spc="125" dirty="0">
                <a:solidFill>
                  <a:srgbClr val="232323"/>
                </a:solidFill>
                <a:latin typeface="Microsoft Sans Serif"/>
                <a:cs typeface="Microsoft Sans Serif"/>
              </a:rPr>
              <a:t> </a:t>
            </a:r>
            <a:r>
              <a:rPr sz="1200" spc="-10" dirty="0">
                <a:solidFill>
                  <a:srgbClr val="232323"/>
                </a:solidFill>
                <a:latin typeface="Microsoft Sans Serif"/>
                <a:cs typeface="Microsoft Sans Serif"/>
              </a:rPr>
              <a:t>allocation</a:t>
            </a:r>
            <a:r>
              <a:rPr sz="1200" spc="125" dirty="0">
                <a:solidFill>
                  <a:srgbClr val="232323"/>
                </a:solidFill>
                <a:latin typeface="Microsoft Sans Serif"/>
                <a:cs typeface="Microsoft Sans Serif"/>
              </a:rPr>
              <a:t> </a:t>
            </a:r>
            <a:r>
              <a:rPr sz="1200" spc="-5" dirty="0">
                <a:solidFill>
                  <a:srgbClr val="232323"/>
                </a:solidFill>
                <a:latin typeface="Microsoft Sans Serif"/>
                <a:cs typeface="Microsoft Sans Serif"/>
              </a:rPr>
              <a:t>unit</a:t>
            </a:r>
            <a:r>
              <a:rPr sz="1200" spc="120" dirty="0">
                <a:solidFill>
                  <a:srgbClr val="232323"/>
                </a:solidFill>
                <a:latin typeface="Microsoft Sans Serif"/>
                <a:cs typeface="Microsoft Sans Serif"/>
              </a:rPr>
              <a:t> </a:t>
            </a:r>
            <a:r>
              <a:rPr sz="1200" dirty="0">
                <a:solidFill>
                  <a:srgbClr val="232323"/>
                </a:solidFill>
                <a:latin typeface="Microsoft Sans Serif"/>
                <a:cs typeface="Microsoft Sans Serif"/>
              </a:rPr>
              <a:t>at</a:t>
            </a:r>
            <a:r>
              <a:rPr sz="1200" spc="120" dirty="0">
                <a:solidFill>
                  <a:srgbClr val="232323"/>
                </a:solidFill>
                <a:latin typeface="Microsoft Sans Serif"/>
                <a:cs typeface="Microsoft Sans Serif"/>
              </a:rPr>
              <a:t> </a:t>
            </a:r>
            <a:r>
              <a:rPr sz="1200" spc="-5" dirty="0">
                <a:solidFill>
                  <a:srgbClr val="232323"/>
                </a:solidFill>
                <a:latin typeface="Microsoft Sans Serif"/>
                <a:cs typeface="Microsoft Sans Serif"/>
              </a:rPr>
              <a:t>a</a:t>
            </a:r>
            <a:r>
              <a:rPr sz="1200" spc="120" dirty="0">
                <a:solidFill>
                  <a:srgbClr val="232323"/>
                </a:solidFill>
                <a:latin typeface="Microsoft Sans Serif"/>
                <a:cs typeface="Microsoft Sans Serif"/>
              </a:rPr>
              <a:t> </a:t>
            </a:r>
            <a:r>
              <a:rPr sz="1200" spc="-10" dirty="0">
                <a:solidFill>
                  <a:srgbClr val="232323"/>
                </a:solidFill>
                <a:latin typeface="Microsoft Sans Serif"/>
                <a:cs typeface="Microsoft Sans Serif"/>
              </a:rPr>
              <a:t>time,</a:t>
            </a:r>
            <a:r>
              <a:rPr sz="1200" spc="120" dirty="0">
                <a:solidFill>
                  <a:srgbClr val="232323"/>
                </a:solidFill>
                <a:latin typeface="Microsoft Sans Serif"/>
                <a:cs typeface="Microsoft Sans Serif"/>
              </a:rPr>
              <a:t> </a:t>
            </a:r>
            <a:r>
              <a:rPr sz="1200" dirty="0">
                <a:solidFill>
                  <a:srgbClr val="232323"/>
                </a:solidFill>
                <a:latin typeface="Microsoft Sans Serif"/>
                <a:cs typeface="Microsoft Sans Serif"/>
              </a:rPr>
              <a:t>but</a:t>
            </a:r>
            <a:r>
              <a:rPr sz="1200" spc="120" dirty="0">
                <a:solidFill>
                  <a:srgbClr val="232323"/>
                </a:solidFill>
                <a:latin typeface="Microsoft Sans Serif"/>
                <a:cs typeface="Microsoft Sans Serif"/>
              </a:rPr>
              <a:t> </a:t>
            </a:r>
            <a:r>
              <a:rPr sz="1200" spc="-5" dirty="0">
                <a:solidFill>
                  <a:srgbClr val="232323"/>
                </a:solidFill>
                <a:latin typeface="Microsoft Sans Serif"/>
                <a:cs typeface="Microsoft Sans Serif"/>
              </a:rPr>
              <a:t>one</a:t>
            </a:r>
            <a:r>
              <a:rPr sz="1200" spc="125" dirty="0">
                <a:solidFill>
                  <a:srgbClr val="232323"/>
                </a:solidFill>
                <a:latin typeface="Microsoft Sans Serif"/>
                <a:cs typeface="Microsoft Sans Serif"/>
              </a:rPr>
              <a:t> </a:t>
            </a:r>
            <a:r>
              <a:rPr sz="1200" spc="-5" dirty="0">
                <a:solidFill>
                  <a:srgbClr val="232323"/>
                </a:solidFill>
                <a:latin typeface="Microsoft Sans Serif"/>
                <a:cs typeface="Microsoft Sans Serif"/>
              </a:rPr>
              <a:t>process</a:t>
            </a:r>
            <a:r>
              <a:rPr sz="1200" spc="110" dirty="0">
                <a:solidFill>
                  <a:srgbClr val="232323"/>
                </a:solidFill>
                <a:latin typeface="Microsoft Sans Serif"/>
                <a:cs typeface="Microsoft Sans Serif"/>
              </a:rPr>
              <a:t> </a:t>
            </a:r>
            <a:r>
              <a:rPr sz="1200" spc="-5" dirty="0">
                <a:solidFill>
                  <a:srgbClr val="232323"/>
                </a:solidFill>
                <a:latin typeface="Microsoft Sans Serif"/>
                <a:cs typeface="Microsoft Sans Serif"/>
              </a:rPr>
              <a:t>can</a:t>
            </a:r>
            <a:r>
              <a:rPr sz="1200" spc="120" dirty="0">
                <a:solidFill>
                  <a:srgbClr val="232323"/>
                </a:solidFill>
                <a:latin typeface="Microsoft Sans Serif"/>
                <a:cs typeface="Microsoft Sans Serif"/>
              </a:rPr>
              <a:t> </a:t>
            </a:r>
            <a:r>
              <a:rPr sz="1200" spc="-5" dirty="0">
                <a:solidFill>
                  <a:srgbClr val="232323"/>
                </a:solidFill>
                <a:latin typeface="Microsoft Sans Serif"/>
                <a:cs typeface="Microsoft Sans Serif"/>
              </a:rPr>
              <a:t>exist</a:t>
            </a:r>
            <a:r>
              <a:rPr sz="1200" spc="90" dirty="0">
                <a:solidFill>
                  <a:srgbClr val="232323"/>
                </a:solidFill>
                <a:latin typeface="Microsoft Sans Serif"/>
                <a:cs typeface="Microsoft Sans Serif"/>
              </a:rPr>
              <a:t> </a:t>
            </a:r>
            <a:r>
              <a:rPr sz="1200" spc="5" dirty="0">
                <a:solidFill>
                  <a:srgbClr val="232323"/>
                </a:solidFill>
                <a:latin typeface="Microsoft Sans Serif"/>
                <a:cs typeface="Microsoft Sans Serif"/>
              </a:rPr>
              <a:t>in</a:t>
            </a:r>
            <a:r>
              <a:rPr sz="1200" spc="120" dirty="0">
                <a:solidFill>
                  <a:srgbClr val="232323"/>
                </a:solidFill>
                <a:latin typeface="Microsoft Sans Serif"/>
                <a:cs typeface="Microsoft Sans Serif"/>
              </a:rPr>
              <a:t> </a:t>
            </a:r>
            <a:r>
              <a:rPr sz="1200" spc="-10" dirty="0">
                <a:solidFill>
                  <a:srgbClr val="232323"/>
                </a:solidFill>
                <a:latin typeface="Microsoft Sans Serif"/>
                <a:cs typeface="Microsoft Sans Serif"/>
              </a:rPr>
              <a:t>more</a:t>
            </a:r>
            <a:r>
              <a:rPr sz="1200" spc="125" dirty="0">
                <a:solidFill>
                  <a:srgbClr val="232323"/>
                </a:solidFill>
                <a:latin typeface="Microsoft Sans Serif"/>
                <a:cs typeface="Microsoft Sans Serif"/>
              </a:rPr>
              <a:t> </a:t>
            </a:r>
            <a:r>
              <a:rPr sz="1200" spc="-5" dirty="0">
                <a:solidFill>
                  <a:srgbClr val="232323"/>
                </a:solidFill>
                <a:latin typeface="Microsoft Sans Serif"/>
                <a:cs typeface="Microsoft Sans Serif"/>
              </a:rPr>
              <a:t>than </a:t>
            </a:r>
            <a:r>
              <a:rPr sz="1200" spc="-305" dirty="0">
                <a:solidFill>
                  <a:srgbClr val="232323"/>
                </a:solidFill>
                <a:latin typeface="Microsoft Sans Serif"/>
                <a:cs typeface="Microsoft Sans Serif"/>
              </a:rPr>
              <a:t> </a:t>
            </a:r>
            <a:r>
              <a:rPr sz="1200" dirty="0">
                <a:solidFill>
                  <a:srgbClr val="232323"/>
                </a:solidFill>
                <a:latin typeface="Microsoft Sans Serif"/>
                <a:cs typeface="Microsoft Sans Serif"/>
              </a:rPr>
              <a:t>one</a:t>
            </a:r>
            <a:r>
              <a:rPr sz="1200" spc="-10" dirty="0">
                <a:solidFill>
                  <a:srgbClr val="232323"/>
                </a:solidFill>
                <a:latin typeface="Microsoft Sans Serif"/>
                <a:cs typeface="Microsoft Sans Serif"/>
              </a:rPr>
              <a:t> </a:t>
            </a:r>
            <a:r>
              <a:rPr sz="1200" dirty="0">
                <a:solidFill>
                  <a:srgbClr val="232323"/>
                </a:solidFill>
                <a:latin typeface="Microsoft Sans Serif"/>
                <a:cs typeface="Microsoft Sans Serif"/>
              </a:rPr>
              <a:t>contiguous</a:t>
            </a:r>
            <a:r>
              <a:rPr sz="1200" spc="-50" dirty="0">
                <a:solidFill>
                  <a:srgbClr val="232323"/>
                </a:solidFill>
                <a:latin typeface="Microsoft Sans Serif"/>
                <a:cs typeface="Microsoft Sans Serif"/>
              </a:rPr>
              <a:t> </a:t>
            </a:r>
            <a:r>
              <a:rPr sz="1200" dirty="0">
                <a:solidFill>
                  <a:srgbClr val="232323"/>
                </a:solidFill>
                <a:latin typeface="Microsoft Sans Serif"/>
                <a:cs typeface="Microsoft Sans Serif"/>
              </a:rPr>
              <a:t>allocation </a:t>
            </a:r>
            <a:r>
              <a:rPr sz="1200" spc="-5" dirty="0">
                <a:solidFill>
                  <a:srgbClr val="232323"/>
                </a:solidFill>
                <a:latin typeface="Microsoft Sans Serif"/>
                <a:cs typeface="Microsoft Sans Serif"/>
              </a:rPr>
              <a:t>units.</a:t>
            </a:r>
            <a:endParaRPr sz="1200">
              <a:latin typeface="Microsoft Sans Serif"/>
              <a:cs typeface="Microsoft Sans Serif"/>
            </a:endParaRPr>
          </a:p>
        </p:txBody>
      </p:sp>
      <p:sp>
        <p:nvSpPr>
          <p:cNvPr id="4" name="object 4"/>
          <p:cNvSpPr txBox="1">
            <a:spLocks noGrp="1"/>
          </p:cNvSpPr>
          <p:nvPr>
            <p:ph type="title"/>
          </p:nvPr>
        </p:nvSpPr>
        <p:spPr>
          <a:xfrm>
            <a:off x="4223765" y="592277"/>
            <a:ext cx="2080260" cy="454025"/>
          </a:xfrm>
          <a:prstGeom prst="rect">
            <a:avLst/>
          </a:prstGeom>
        </p:spPr>
        <p:txBody>
          <a:bodyPr vert="horz" wrap="square" lIns="0" tIns="13970" rIns="0" bIns="0" rtlCol="0">
            <a:spAutoFit/>
          </a:bodyPr>
          <a:lstStyle/>
          <a:p>
            <a:pPr marL="12700">
              <a:lnSpc>
                <a:spcPct val="100000"/>
              </a:lnSpc>
              <a:spcBef>
                <a:spcPts val="110"/>
              </a:spcBef>
            </a:pPr>
            <a:r>
              <a:rPr sz="2800" b="1" spc="-5" dirty="0">
                <a:solidFill>
                  <a:srgbClr val="C5300D"/>
                </a:solidFill>
                <a:latin typeface="Arial"/>
                <a:cs typeface="Arial"/>
              </a:rPr>
              <a:t>Conclusion:</a:t>
            </a:r>
            <a:endParaRPr sz="2800">
              <a:latin typeface="Arial"/>
              <a:cs typeface="Arial"/>
            </a:endParaRPr>
          </a:p>
        </p:txBody>
      </p:sp>
      <p:sp>
        <p:nvSpPr>
          <p:cNvPr id="5" name="object 5"/>
          <p:cNvSpPr txBox="1"/>
          <p:nvPr/>
        </p:nvSpPr>
        <p:spPr>
          <a:xfrm>
            <a:off x="4223765" y="1025778"/>
            <a:ext cx="2983865" cy="299720"/>
          </a:xfrm>
          <a:prstGeom prst="rect">
            <a:avLst/>
          </a:prstGeom>
        </p:spPr>
        <p:txBody>
          <a:bodyPr vert="horz" wrap="square" lIns="0" tIns="12700" rIns="0" bIns="0" rtlCol="0">
            <a:spAutoFit/>
          </a:bodyPr>
          <a:lstStyle/>
          <a:p>
            <a:pPr marL="12700">
              <a:lnSpc>
                <a:spcPct val="100000"/>
              </a:lnSpc>
              <a:spcBef>
                <a:spcPts val="100"/>
              </a:spcBef>
              <a:tabLst>
                <a:tab pos="780415" algn="l"/>
                <a:tab pos="1076325" algn="l"/>
                <a:tab pos="2045970" algn="l"/>
              </a:tabLst>
            </a:pPr>
            <a:r>
              <a:rPr sz="1800" dirty="0">
                <a:solidFill>
                  <a:srgbClr val="232323"/>
                </a:solidFill>
                <a:latin typeface="Microsoft Sans Serif"/>
                <a:cs typeface="Microsoft Sans Serif"/>
              </a:rPr>
              <a:t>When	</a:t>
            </a:r>
            <a:r>
              <a:rPr sz="1800" spc="-5" dirty="0">
                <a:solidFill>
                  <a:srgbClr val="232323"/>
                </a:solidFill>
                <a:latin typeface="Microsoft Sans Serif"/>
                <a:cs typeface="Microsoft Sans Serif"/>
              </a:rPr>
              <a:t>a	process	</a:t>
            </a:r>
            <a:r>
              <a:rPr sz="1800" spc="-10" dirty="0">
                <a:solidFill>
                  <a:srgbClr val="232323"/>
                </a:solidFill>
                <a:latin typeface="Microsoft Sans Serif"/>
                <a:cs typeface="Microsoft Sans Serif"/>
              </a:rPr>
              <a:t>complete</a:t>
            </a:r>
            <a:endParaRPr sz="1800">
              <a:latin typeface="Microsoft Sans Serif"/>
              <a:cs typeface="Microsoft Sans Serif"/>
            </a:endParaRPr>
          </a:p>
        </p:txBody>
      </p:sp>
      <p:sp>
        <p:nvSpPr>
          <p:cNvPr id="6" name="object 6"/>
          <p:cNvSpPr txBox="1"/>
          <p:nvPr/>
        </p:nvSpPr>
        <p:spPr>
          <a:xfrm>
            <a:off x="7351903" y="1025778"/>
            <a:ext cx="1287145" cy="299720"/>
          </a:xfrm>
          <a:prstGeom prst="rect">
            <a:avLst/>
          </a:prstGeom>
        </p:spPr>
        <p:txBody>
          <a:bodyPr vert="horz" wrap="square" lIns="0" tIns="12700" rIns="0" bIns="0" rtlCol="0">
            <a:spAutoFit/>
          </a:bodyPr>
          <a:lstStyle/>
          <a:p>
            <a:pPr marL="12700">
              <a:lnSpc>
                <a:spcPct val="100000"/>
              </a:lnSpc>
              <a:spcBef>
                <a:spcPts val="100"/>
              </a:spcBef>
              <a:tabLst>
                <a:tab pos="295910" algn="l"/>
              </a:tabLst>
            </a:pPr>
            <a:r>
              <a:rPr sz="1800" dirty="0">
                <a:solidFill>
                  <a:srgbClr val="232323"/>
                </a:solidFill>
                <a:latin typeface="Microsoft Sans Serif"/>
                <a:cs typeface="Microsoft Sans Serif"/>
              </a:rPr>
              <a:t>i</a:t>
            </a:r>
            <a:r>
              <a:rPr sz="1800" spc="-10" dirty="0">
                <a:solidFill>
                  <a:srgbClr val="232323"/>
                </a:solidFill>
                <a:latin typeface="Microsoft Sans Serif"/>
                <a:cs typeface="Microsoft Sans Serif"/>
              </a:rPr>
              <a:t>t</a:t>
            </a:r>
            <a:r>
              <a:rPr sz="1800" dirty="0">
                <a:solidFill>
                  <a:srgbClr val="232323"/>
                </a:solidFill>
                <a:latin typeface="Microsoft Sans Serif"/>
                <a:cs typeface="Microsoft Sans Serif"/>
              </a:rPr>
              <a:t>	e</a:t>
            </a:r>
            <a:r>
              <a:rPr sz="1800" spc="-35" dirty="0">
                <a:solidFill>
                  <a:srgbClr val="232323"/>
                </a:solidFill>
                <a:latin typeface="Microsoft Sans Serif"/>
                <a:cs typeface="Microsoft Sans Serif"/>
              </a:rPr>
              <a:t>x</a:t>
            </a:r>
            <a:r>
              <a:rPr sz="1800" dirty="0">
                <a:solidFill>
                  <a:srgbClr val="232323"/>
                </a:solidFill>
                <a:latin typeface="Microsoft Sans Serif"/>
                <a:cs typeface="Microsoft Sans Serif"/>
              </a:rPr>
              <a:t>e</a:t>
            </a:r>
            <a:r>
              <a:rPr sz="1800" spc="10" dirty="0">
                <a:solidFill>
                  <a:srgbClr val="232323"/>
                </a:solidFill>
                <a:latin typeface="Microsoft Sans Serif"/>
                <a:cs typeface="Microsoft Sans Serif"/>
              </a:rPr>
              <a:t>c</a:t>
            </a:r>
            <a:r>
              <a:rPr sz="1800" dirty="0">
                <a:solidFill>
                  <a:srgbClr val="232323"/>
                </a:solidFill>
                <a:latin typeface="Microsoft Sans Serif"/>
                <a:cs typeface="Microsoft Sans Serif"/>
              </a:rPr>
              <a:t>u</a:t>
            </a:r>
            <a:r>
              <a:rPr sz="1800" spc="-10" dirty="0">
                <a:solidFill>
                  <a:srgbClr val="232323"/>
                </a:solidFill>
                <a:latin typeface="Microsoft Sans Serif"/>
                <a:cs typeface="Microsoft Sans Serif"/>
              </a:rPr>
              <a:t>t</a:t>
            </a:r>
            <a:r>
              <a:rPr sz="1800" spc="5" dirty="0">
                <a:solidFill>
                  <a:srgbClr val="232323"/>
                </a:solidFill>
                <a:latin typeface="Microsoft Sans Serif"/>
                <a:cs typeface="Microsoft Sans Serif"/>
              </a:rPr>
              <a:t>i</a:t>
            </a:r>
            <a:r>
              <a:rPr sz="1800" spc="-20" dirty="0">
                <a:solidFill>
                  <a:srgbClr val="232323"/>
                </a:solidFill>
                <a:latin typeface="Microsoft Sans Serif"/>
                <a:cs typeface="Microsoft Sans Serif"/>
              </a:rPr>
              <a:t>o</a:t>
            </a:r>
            <a:r>
              <a:rPr sz="1800" spc="-5" dirty="0">
                <a:solidFill>
                  <a:srgbClr val="232323"/>
                </a:solidFill>
                <a:latin typeface="Microsoft Sans Serif"/>
                <a:cs typeface="Microsoft Sans Serif"/>
              </a:rPr>
              <a:t>n</a:t>
            </a:r>
            <a:endParaRPr sz="1800">
              <a:latin typeface="Microsoft Sans Serif"/>
              <a:cs typeface="Microsoft Sans Serif"/>
            </a:endParaRPr>
          </a:p>
        </p:txBody>
      </p:sp>
      <p:sp>
        <p:nvSpPr>
          <p:cNvPr id="7" name="object 7"/>
          <p:cNvSpPr txBox="1"/>
          <p:nvPr/>
        </p:nvSpPr>
        <p:spPr>
          <a:xfrm>
            <a:off x="416153" y="1299794"/>
            <a:ext cx="8226425" cy="2322195"/>
          </a:xfrm>
          <a:prstGeom prst="rect">
            <a:avLst/>
          </a:prstGeom>
        </p:spPr>
        <p:txBody>
          <a:bodyPr vert="horz" wrap="square" lIns="0" tIns="12700" rIns="0" bIns="0" rtlCol="0">
            <a:spAutoFit/>
          </a:bodyPr>
          <a:lstStyle/>
          <a:p>
            <a:pPr marL="3820160" marR="5080" algn="just">
              <a:lnSpc>
                <a:spcPct val="100000"/>
              </a:lnSpc>
              <a:spcBef>
                <a:spcPts val="100"/>
              </a:spcBef>
            </a:pPr>
            <a:r>
              <a:rPr sz="1800" spc="-5" dirty="0">
                <a:solidFill>
                  <a:srgbClr val="232323"/>
                </a:solidFill>
                <a:latin typeface="Microsoft Sans Serif"/>
                <a:cs typeface="Microsoft Sans Serif"/>
              </a:rPr>
              <a:t>period,</a:t>
            </a:r>
            <a:r>
              <a:rPr sz="1800" dirty="0">
                <a:solidFill>
                  <a:srgbClr val="232323"/>
                </a:solidFill>
                <a:latin typeface="Microsoft Sans Serif"/>
                <a:cs typeface="Microsoft Sans Serif"/>
              </a:rPr>
              <a:t> </a:t>
            </a:r>
            <a:r>
              <a:rPr sz="1800" spc="-5" dirty="0">
                <a:solidFill>
                  <a:srgbClr val="232323"/>
                </a:solidFill>
                <a:latin typeface="Microsoft Sans Serif"/>
                <a:cs typeface="Microsoft Sans Serif"/>
              </a:rPr>
              <a:t>then</a:t>
            </a:r>
            <a:r>
              <a:rPr sz="1800" dirty="0">
                <a:solidFill>
                  <a:srgbClr val="232323"/>
                </a:solidFill>
                <a:latin typeface="Microsoft Sans Serif"/>
                <a:cs typeface="Microsoft Sans Serif"/>
              </a:rPr>
              <a:t> </a:t>
            </a:r>
            <a:r>
              <a:rPr sz="1800" spc="-10" dirty="0">
                <a:solidFill>
                  <a:srgbClr val="232323"/>
                </a:solidFill>
                <a:latin typeface="Microsoft Sans Serif"/>
                <a:cs typeface="Microsoft Sans Serif"/>
              </a:rPr>
              <a:t>its</a:t>
            </a:r>
            <a:r>
              <a:rPr sz="1800" spc="-5" dirty="0">
                <a:solidFill>
                  <a:srgbClr val="232323"/>
                </a:solidFill>
                <a:latin typeface="Microsoft Sans Serif"/>
                <a:cs typeface="Microsoft Sans Serif"/>
              </a:rPr>
              <a:t> memory</a:t>
            </a:r>
            <a:r>
              <a:rPr sz="1800" dirty="0">
                <a:solidFill>
                  <a:srgbClr val="232323"/>
                </a:solidFill>
                <a:latin typeface="Microsoft Sans Serif"/>
                <a:cs typeface="Microsoft Sans Serif"/>
              </a:rPr>
              <a:t> </a:t>
            </a:r>
            <a:r>
              <a:rPr sz="1800" spc="-5" dirty="0">
                <a:solidFill>
                  <a:srgbClr val="232323"/>
                </a:solidFill>
                <a:latin typeface="Microsoft Sans Serif"/>
                <a:cs typeface="Microsoft Sans Serif"/>
              </a:rPr>
              <a:t>becomes</a:t>
            </a:r>
            <a:r>
              <a:rPr sz="1800" dirty="0">
                <a:solidFill>
                  <a:srgbClr val="232323"/>
                </a:solidFill>
                <a:latin typeface="Microsoft Sans Serif"/>
                <a:cs typeface="Microsoft Sans Serif"/>
              </a:rPr>
              <a:t> free </a:t>
            </a:r>
            <a:r>
              <a:rPr sz="1800" spc="5" dirty="0">
                <a:solidFill>
                  <a:srgbClr val="232323"/>
                </a:solidFill>
                <a:latin typeface="Microsoft Sans Serif"/>
                <a:cs typeface="Microsoft Sans Serif"/>
              </a:rPr>
              <a:t> </a:t>
            </a:r>
            <a:r>
              <a:rPr sz="1800" spc="-5" dirty="0">
                <a:solidFill>
                  <a:srgbClr val="232323"/>
                </a:solidFill>
                <a:latin typeface="Microsoft Sans Serif"/>
                <a:cs typeface="Microsoft Sans Serif"/>
              </a:rPr>
              <a:t>available which is a de-allocation </a:t>
            </a:r>
            <a:r>
              <a:rPr sz="1800" dirty="0">
                <a:solidFill>
                  <a:srgbClr val="232323"/>
                </a:solidFill>
                <a:latin typeface="Microsoft Sans Serif"/>
                <a:cs typeface="Microsoft Sans Serif"/>
              </a:rPr>
              <a:t>method. </a:t>
            </a:r>
            <a:r>
              <a:rPr sz="1800" spc="5" dirty="0">
                <a:solidFill>
                  <a:srgbClr val="232323"/>
                </a:solidFill>
                <a:latin typeface="Microsoft Sans Serif"/>
                <a:cs typeface="Microsoft Sans Serif"/>
              </a:rPr>
              <a:t> </a:t>
            </a:r>
            <a:r>
              <a:rPr sz="1800" dirty="0">
                <a:solidFill>
                  <a:srgbClr val="232323"/>
                </a:solidFill>
                <a:latin typeface="Microsoft Sans Serif"/>
                <a:cs typeface="Microsoft Sans Serif"/>
              </a:rPr>
              <a:t>And</a:t>
            </a:r>
            <a:r>
              <a:rPr sz="1800" spc="5" dirty="0">
                <a:solidFill>
                  <a:srgbClr val="232323"/>
                </a:solidFill>
                <a:latin typeface="Microsoft Sans Serif"/>
                <a:cs typeface="Microsoft Sans Serif"/>
              </a:rPr>
              <a:t> </a:t>
            </a:r>
            <a:r>
              <a:rPr sz="1800" spc="-15" dirty="0">
                <a:solidFill>
                  <a:srgbClr val="232323"/>
                </a:solidFill>
                <a:latin typeface="Microsoft Sans Serif"/>
                <a:cs typeface="Microsoft Sans Serif"/>
              </a:rPr>
              <a:t>all</a:t>
            </a:r>
            <a:r>
              <a:rPr sz="1800" spc="-10" dirty="0">
                <a:solidFill>
                  <a:srgbClr val="232323"/>
                </a:solidFill>
                <a:latin typeface="Microsoft Sans Serif"/>
                <a:cs typeface="Microsoft Sans Serif"/>
              </a:rPr>
              <a:t> </a:t>
            </a:r>
            <a:r>
              <a:rPr sz="1800" spc="-5" dirty="0">
                <a:solidFill>
                  <a:srgbClr val="232323"/>
                </a:solidFill>
                <a:latin typeface="Microsoft Sans Serif"/>
                <a:cs typeface="Microsoft Sans Serif"/>
              </a:rPr>
              <a:t>its</a:t>
            </a:r>
            <a:r>
              <a:rPr sz="1800" dirty="0">
                <a:solidFill>
                  <a:srgbClr val="232323"/>
                </a:solidFill>
                <a:latin typeface="Microsoft Sans Serif"/>
                <a:cs typeface="Microsoft Sans Serif"/>
              </a:rPr>
              <a:t> </a:t>
            </a:r>
            <a:r>
              <a:rPr sz="1800" spc="-5" dirty="0">
                <a:solidFill>
                  <a:srgbClr val="232323"/>
                </a:solidFill>
                <a:latin typeface="Microsoft Sans Serif"/>
                <a:cs typeface="Microsoft Sans Serif"/>
              </a:rPr>
              <a:t>corresponding</a:t>
            </a:r>
            <a:r>
              <a:rPr sz="1800" dirty="0">
                <a:solidFill>
                  <a:srgbClr val="232323"/>
                </a:solidFill>
                <a:latin typeface="Microsoft Sans Serif"/>
                <a:cs typeface="Microsoft Sans Serif"/>
              </a:rPr>
              <a:t> </a:t>
            </a:r>
            <a:r>
              <a:rPr sz="1800" spc="-15" dirty="0">
                <a:solidFill>
                  <a:srgbClr val="232323"/>
                </a:solidFill>
                <a:latin typeface="Microsoft Sans Serif"/>
                <a:cs typeface="Microsoft Sans Serif"/>
              </a:rPr>
              <a:t>bits</a:t>
            </a:r>
            <a:r>
              <a:rPr sz="1800" spc="-10" dirty="0">
                <a:solidFill>
                  <a:srgbClr val="232323"/>
                </a:solidFill>
                <a:latin typeface="Microsoft Sans Serif"/>
                <a:cs typeface="Microsoft Sans Serif"/>
              </a:rPr>
              <a:t> </a:t>
            </a:r>
            <a:r>
              <a:rPr sz="1800" spc="-5" dirty="0">
                <a:solidFill>
                  <a:srgbClr val="232323"/>
                </a:solidFill>
                <a:latin typeface="Microsoft Sans Serif"/>
                <a:cs typeface="Microsoft Sans Serif"/>
              </a:rPr>
              <a:t>in</a:t>
            </a:r>
            <a:r>
              <a:rPr sz="1800" dirty="0">
                <a:solidFill>
                  <a:srgbClr val="232323"/>
                </a:solidFill>
                <a:latin typeface="Microsoft Sans Serif"/>
                <a:cs typeface="Microsoft Sans Serif"/>
              </a:rPr>
              <a:t> </a:t>
            </a:r>
            <a:r>
              <a:rPr sz="1800" spc="-10" dirty="0">
                <a:solidFill>
                  <a:srgbClr val="232323"/>
                </a:solidFill>
                <a:latin typeface="Microsoft Sans Serif"/>
                <a:cs typeface="Microsoft Sans Serif"/>
              </a:rPr>
              <a:t>bit-Map </a:t>
            </a:r>
            <a:r>
              <a:rPr sz="1800" spc="-5" dirty="0">
                <a:solidFill>
                  <a:srgbClr val="232323"/>
                </a:solidFill>
                <a:latin typeface="Microsoft Sans Serif"/>
                <a:cs typeface="Microsoft Sans Serif"/>
              </a:rPr>
              <a:t> </a:t>
            </a:r>
            <a:r>
              <a:rPr sz="1800" dirty="0">
                <a:solidFill>
                  <a:srgbClr val="232323"/>
                </a:solidFill>
                <a:latin typeface="Microsoft Sans Serif"/>
                <a:cs typeface="Microsoft Sans Serif"/>
              </a:rPr>
              <a:t>turns</a:t>
            </a:r>
            <a:r>
              <a:rPr sz="1800" spc="10" dirty="0">
                <a:solidFill>
                  <a:srgbClr val="232323"/>
                </a:solidFill>
                <a:latin typeface="Microsoft Sans Serif"/>
                <a:cs typeface="Microsoft Sans Serif"/>
              </a:rPr>
              <a:t> </a:t>
            </a:r>
            <a:r>
              <a:rPr sz="1800" dirty="0">
                <a:solidFill>
                  <a:srgbClr val="232323"/>
                </a:solidFill>
                <a:latin typeface="Microsoft Sans Serif"/>
                <a:cs typeface="Microsoft Sans Serif"/>
              </a:rPr>
              <a:t>to</a:t>
            </a:r>
            <a:r>
              <a:rPr sz="1800" spc="10" dirty="0">
                <a:solidFill>
                  <a:srgbClr val="232323"/>
                </a:solidFill>
                <a:latin typeface="Microsoft Sans Serif"/>
                <a:cs typeface="Microsoft Sans Serif"/>
              </a:rPr>
              <a:t> </a:t>
            </a:r>
            <a:r>
              <a:rPr sz="1800" dirty="0">
                <a:solidFill>
                  <a:srgbClr val="232323"/>
                </a:solidFill>
                <a:latin typeface="Microsoft Sans Serif"/>
                <a:cs typeface="Microsoft Sans Serif"/>
              </a:rPr>
              <a:t>Zero.</a:t>
            </a:r>
            <a:endParaRPr sz="1800">
              <a:latin typeface="Microsoft Sans Serif"/>
              <a:cs typeface="Microsoft Sans Serif"/>
            </a:endParaRPr>
          </a:p>
          <a:p>
            <a:pPr marL="3820160" marR="5715" algn="just">
              <a:lnSpc>
                <a:spcPct val="100000"/>
              </a:lnSpc>
              <a:spcBef>
                <a:spcPts val="5"/>
              </a:spcBef>
            </a:pPr>
            <a:r>
              <a:rPr sz="1800" spc="-10" dirty="0">
                <a:solidFill>
                  <a:srgbClr val="232323"/>
                </a:solidFill>
                <a:latin typeface="Microsoft Sans Serif"/>
                <a:cs typeface="Microsoft Sans Serif"/>
              </a:rPr>
              <a:t>when </a:t>
            </a:r>
            <a:r>
              <a:rPr sz="1800" spc="-5" dirty="0">
                <a:solidFill>
                  <a:srgbClr val="232323"/>
                </a:solidFill>
                <a:latin typeface="Microsoft Sans Serif"/>
                <a:cs typeface="Microsoft Sans Serif"/>
              </a:rPr>
              <a:t>a </a:t>
            </a:r>
            <a:r>
              <a:rPr sz="1800" dirty="0">
                <a:solidFill>
                  <a:srgbClr val="232323"/>
                </a:solidFill>
                <a:latin typeface="Microsoft Sans Serif"/>
                <a:cs typeface="Microsoft Sans Serif"/>
              </a:rPr>
              <a:t>process </a:t>
            </a:r>
            <a:r>
              <a:rPr sz="1800" spc="-10" dirty="0">
                <a:solidFill>
                  <a:srgbClr val="232323"/>
                </a:solidFill>
                <a:latin typeface="Microsoft Sans Serif"/>
                <a:cs typeface="Microsoft Sans Serif"/>
              </a:rPr>
              <a:t>load </a:t>
            </a:r>
            <a:r>
              <a:rPr sz="1800" spc="-5" dirty="0">
                <a:solidFill>
                  <a:srgbClr val="232323"/>
                </a:solidFill>
                <a:latin typeface="Microsoft Sans Serif"/>
                <a:cs typeface="Microsoft Sans Serif"/>
              </a:rPr>
              <a:t>in main </a:t>
            </a:r>
            <a:r>
              <a:rPr sz="1800" dirty="0">
                <a:solidFill>
                  <a:srgbClr val="232323"/>
                </a:solidFill>
                <a:latin typeface="Microsoft Sans Serif"/>
                <a:cs typeface="Microsoft Sans Serif"/>
              </a:rPr>
              <a:t>memory then </a:t>
            </a:r>
            <a:r>
              <a:rPr sz="1800" spc="5" dirty="0">
                <a:solidFill>
                  <a:srgbClr val="232323"/>
                </a:solidFill>
                <a:latin typeface="Microsoft Sans Serif"/>
                <a:cs typeface="Microsoft Sans Serif"/>
              </a:rPr>
              <a:t> </a:t>
            </a:r>
            <a:r>
              <a:rPr sz="1800" spc="-5" dirty="0">
                <a:solidFill>
                  <a:srgbClr val="232323"/>
                </a:solidFill>
                <a:latin typeface="Microsoft Sans Serif"/>
                <a:cs typeface="Microsoft Sans Serif"/>
              </a:rPr>
              <a:t>its corresponding </a:t>
            </a:r>
            <a:r>
              <a:rPr sz="1800" spc="-10" dirty="0">
                <a:solidFill>
                  <a:srgbClr val="232323"/>
                </a:solidFill>
                <a:latin typeface="Microsoft Sans Serif"/>
                <a:cs typeface="Microsoft Sans Serif"/>
              </a:rPr>
              <a:t>bits </a:t>
            </a:r>
            <a:r>
              <a:rPr sz="1800" spc="-5" dirty="0">
                <a:solidFill>
                  <a:srgbClr val="232323"/>
                </a:solidFill>
                <a:latin typeface="Microsoft Sans Serif"/>
                <a:cs typeface="Microsoft Sans Serif"/>
              </a:rPr>
              <a:t>in </a:t>
            </a:r>
            <a:r>
              <a:rPr sz="1800" spc="-10" dirty="0">
                <a:solidFill>
                  <a:srgbClr val="232323"/>
                </a:solidFill>
                <a:latin typeface="Microsoft Sans Serif"/>
                <a:cs typeface="Microsoft Sans Serif"/>
              </a:rPr>
              <a:t>bit-Map </a:t>
            </a:r>
            <a:r>
              <a:rPr sz="1800" spc="-5" dirty="0">
                <a:solidFill>
                  <a:srgbClr val="232323"/>
                </a:solidFill>
                <a:latin typeface="Microsoft Sans Serif"/>
                <a:cs typeface="Microsoft Sans Serif"/>
              </a:rPr>
              <a:t>turns </a:t>
            </a:r>
            <a:r>
              <a:rPr sz="1800" dirty="0">
                <a:solidFill>
                  <a:srgbClr val="232323"/>
                </a:solidFill>
                <a:latin typeface="Microsoft Sans Serif"/>
                <a:cs typeface="Microsoft Sans Serif"/>
              </a:rPr>
              <a:t>to 1 </a:t>
            </a:r>
            <a:r>
              <a:rPr sz="1800" spc="5" dirty="0">
                <a:solidFill>
                  <a:srgbClr val="232323"/>
                </a:solidFill>
                <a:latin typeface="Microsoft Sans Serif"/>
                <a:cs typeface="Microsoft Sans Serif"/>
              </a:rPr>
              <a:t> </a:t>
            </a:r>
            <a:r>
              <a:rPr sz="1800" spc="-5" dirty="0">
                <a:solidFill>
                  <a:srgbClr val="232323"/>
                </a:solidFill>
                <a:latin typeface="Microsoft Sans Serif"/>
                <a:cs typeface="Microsoft Sans Serif"/>
              </a:rPr>
              <a:t>which</a:t>
            </a:r>
            <a:r>
              <a:rPr sz="1800" spc="30" dirty="0">
                <a:solidFill>
                  <a:srgbClr val="232323"/>
                </a:solidFill>
                <a:latin typeface="Microsoft Sans Serif"/>
                <a:cs typeface="Microsoft Sans Serif"/>
              </a:rPr>
              <a:t> </a:t>
            </a:r>
            <a:r>
              <a:rPr sz="1800" spc="-5" dirty="0">
                <a:solidFill>
                  <a:srgbClr val="232323"/>
                </a:solidFill>
                <a:latin typeface="Microsoft Sans Serif"/>
                <a:cs typeface="Microsoft Sans Serif"/>
              </a:rPr>
              <a:t>is</a:t>
            </a:r>
            <a:r>
              <a:rPr sz="1800" spc="15" dirty="0">
                <a:solidFill>
                  <a:srgbClr val="232323"/>
                </a:solidFill>
                <a:latin typeface="Microsoft Sans Serif"/>
                <a:cs typeface="Microsoft Sans Serif"/>
              </a:rPr>
              <a:t> </a:t>
            </a:r>
            <a:r>
              <a:rPr sz="1800" spc="-5" dirty="0">
                <a:solidFill>
                  <a:srgbClr val="232323"/>
                </a:solidFill>
                <a:latin typeface="Microsoft Sans Serif"/>
                <a:cs typeface="Microsoft Sans Serif"/>
              </a:rPr>
              <a:t>a</a:t>
            </a:r>
            <a:r>
              <a:rPr sz="1800" dirty="0">
                <a:solidFill>
                  <a:srgbClr val="232323"/>
                </a:solidFill>
                <a:latin typeface="Microsoft Sans Serif"/>
                <a:cs typeface="Microsoft Sans Serif"/>
              </a:rPr>
              <a:t> allocation</a:t>
            </a:r>
            <a:r>
              <a:rPr sz="1800" spc="-25" dirty="0">
                <a:solidFill>
                  <a:srgbClr val="232323"/>
                </a:solidFill>
                <a:latin typeface="Microsoft Sans Serif"/>
                <a:cs typeface="Microsoft Sans Serif"/>
              </a:rPr>
              <a:t> </a:t>
            </a:r>
            <a:r>
              <a:rPr sz="1800" spc="5" dirty="0">
                <a:solidFill>
                  <a:srgbClr val="232323"/>
                </a:solidFill>
                <a:latin typeface="Microsoft Sans Serif"/>
                <a:cs typeface="Microsoft Sans Serif"/>
              </a:rPr>
              <a:t>method.</a:t>
            </a:r>
            <a:endParaRPr sz="1800">
              <a:latin typeface="Microsoft Sans Serif"/>
              <a:cs typeface="Microsoft Sans Serif"/>
            </a:endParaRPr>
          </a:p>
          <a:p>
            <a:pPr marL="12700">
              <a:lnSpc>
                <a:spcPct val="100000"/>
              </a:lnSpc>
              <a:spcBef>
                <a:spcPts val="795"/>
              </a:spcBef>
            </a:pPr>
            <a:r>
              <a:rPr sz="1800" b="1" dirty="0">
                <a:solidFill>
                  <a:srgbClr val="C5300D"/>
                </a:solidFill>
                <a:latin typeface="Arial"/>
                <a:cs typeface="Arial"/>
              </a:rPr>
              <a:t>Disadvantages</a:t>
            </a:r>
            <a:r>
              <a:rPr sz="1800" b="1" spc="-50" dirty="0">
                <a:solidFill>
                  <a:srgbClr val="C5300D"/>
                </a:solidFill>
                <a:latin typeface="Arial"/>
                <a:cs typeface="Arial"/>
              </a:rPr>
              <a:t> </a:t>
            </a:r>
            <a:r>
              <a:rPr sz="1800" b="1" dirty="0">
                <a:solidFill>
                  <a:srgbClr val="C5300D"/>
                </a:solidFill>
                <a:latin typeface="Arial"/>
                <a:cs typeface="Arial"/>
              </a:rPr>
              <a:t>of</a:t>
            </a:r>
            <a:r>
              <a:rPr sz="1800" b="1" spc="-15" dirty="0">
                <a:solidFill>
                  <a:srgbClr val="C5300D"/>
                </a:solidFill>
                <a:latin typeface="Arial"/>
                <a:cs typeface="Arial"/>
              </a:rPr>
              <a:t> </a:t>
            </a:r>
            <a:r>
              <a:rPr sz="1800" b="1" dirty="0">
                <a:solidFill>
                  <a:srgbClr val="C5300D"/>
                </a:solidFill>
                <a:latin typeface="Arial"/>
                <a:cs typeface="Arial"/>
              </a:rPr>
              <a:t>Using</a:t>
            </a:r>
            <a:r>
              <a:rPr sz="1800" b="1" spc="-30" dirty="0">
                <a:solidFill>
                  <a:srgbClr val="C5300D"/>
                </a:solidFill>
                <a:latin typeface="Arial"/>
                <a:cs typeface="Arial"/>
              </a:rPr>
              <a:t> </a:t>
            </a:r>
            <a:r>
              <a:rPr sz="1800" b="1" dirty="0">
                <a:solidFill>
                  <a:srgbClr val="C5300D"/>
                </a:solidFill>
                <a:latin typeface="Arial"/>
                <a:cs typeface="Arial"/>
              </a:rPr>
              <a:t>Bitmap</a:t>
            </a:r>
            <a:endParaRPr sz="1800">
              <a:latin typeface="Arial"/>
              <a:cs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9208" y="499872"/>
            <a:ext cx="3209314" cy="2746165"/>
          </a:xfrm>
          <a:prstGeom prst="rect">
            <a:avLst/>
          </a:prstGeom>
        </p:spPr>
      </p:pic>
      <p:sp>
        <p:nvSpPr>
          <p:cNvPr id="3" name="object 3"/>
          <p:cNvSpPr txBox="1"/>
          <p:nvPr/>
        </p:nvSpPr>
        <p:spPr>
          <a:xfrm>
            <a:off x="1293622" y="4162755"/>
            <a:ext cx="6986905"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2. </a:t>
            </a:r>
            <a:r>
              <a:rPr sz="1800" spc="-80" dirty="0">
                <a:latin typeface="Calibri"/>
                <a:cs typeface="Calibri"/>
              </a:rPr>
              <a:t>To</a:t>
            </a:r>
            <a:r>
              <a:rPr sz="1800" spc="-75" dirty="0">
                <a:latin typeface="Calibri"/>
                <a:cs typeface="Calibri"/>
              </a:rPr>
              <a:t> </a:t>
            </a:r>
            <a:r>
              <a:rPr sz="1800" spc="-5" dirty="0">
                <a:latin typeface="Calibri"/>
                <a:cs typeface="Calibri"/>
              </a:rPr>
              <a:t>find </a:t>
            </a:r>
            <a:r>
              <a:rPr sz="1800" spc="-15" dirty="0">
                <a:latin typeface="Calibri"/>
                <a:cs typeface="Calibri"/>
              </a:rPr>
              <a:t>any</a:t>
            </a:r>
            <a:r>
              <a:rPr sz="1800" spc="-10" dirty="0">
                <a:latin typeface="Calibri"/>
                <a:cs typeface="Calibri"/>
              </a:rPr>
              <a:t> </a:t>
            </a:r>
            <a:r>
              <a:rPr sz="1800" dirty="0">
                <a:latin typeface="Calibri"/>
                <a:cs typeface="Calibri"/>
              </a:rPr>
              <a:t>hole </a:t>
            </a:r>
            <a:r>
              <a:rPr sz="1800" spc="-5" dirty="0">
                <a:latin typeface="Calibri"/>
                <a:cs typeface="Calibri"/>
              </a:rPr>
              <a:t>in </a:t>
            </a:r>
            <a:r>
              <a:rPr sz="1800" dirty="0">
                <a:latin typeface="Calibri"/>
                <a:cs typeface="Calibri"/>
              </a:rPr>
              <a:t>the </a:t>
            </a:r>
            <a:r>
              <a:rPr sz="1800" spc="-20" dirty="0">
                <a:latin typeface="Calibri"/>
                <a:cs typeface="Calibri"/>
              </a:rPr>
              <a:t>memory,</a:t>
            </a:r>
            <a:r>
              <a:rPr sz="1800" spc="365" dirty="0">
                <a:latin typeface="Calibri"/>
                <a:cs typeface="Calibri"/>
              </a:rPr>
              <a:t> </a:t>
            </a:r>
            <a:r>
              <a:rPr sz="1800" spc="-5" dirty="0">
                <a:latin typeface="Calibri"/>
                <a:cs typeface="Calibri"/>
              </a:rPr>
              <a:t>the </a:t>
            </a:r>
            <a:r>
              <a:rPr sz="1800" dirty="0">
                <a:latin typeface="Calibri"/>
                <a:cs typeface="Calibri"/>
              </a:rPr>
              <a:t>OS </a:t>
            </a:r>
            <a:r>
              <a:rPr sz="1800" spc="-5" dirty="0">
                <a:latin typeface="Calibri"/>
                <a:cs typeface="Calibri"/>
              </a:rPr>
              <a:t>has </a:t>
            </a:r>
            <a:r>
              <a:rPr sz="1800" spc="-15" dirty="0">
                <a:latin typeface="Calibri"/>
                <a:cs typeface="Calibri"/>
              </a:rPr>
              <a:t>to </a:t>
            </a:r>
            <a:r>
              <a:rPr sz="1800" spc="-5" dirty="0">
                <a:latin typeface="Calibri"/>
                <a:cs typeface="Calibri"/>
              </a:rPr>
              <a:t>search </a:t>
            </a:r>
            <a:r>
              <a:rPr sz="1800" spc="-15" dirty="0">
                <a:latin typeface="Calibri"/>
                <a:cs typeface="Calibri"/>
              </a:rPr>
              <a:t>for </a:t>
            </a:r>
            <a:r>
              <a:rPr sz="1800" spc="10" dirty="0">
                <a:latin typeface="Calibri"/>
                <a:cs typeface="Calibri"/>
              </a:rPr>
              <a:t>0s </a:t>
            </a:r>
            <a:r>
              <a:rPr sz="1800" spc="-5" dirty="0">
                <a:latin typeface="Calibri"/>
                <a:cs typeface="Calibri"/>
              </a:rPr>
              <a:t>in </a:t>
            </a:r>
            <a:r>
              <a:rPr sz="1800" spc="5" dirty="0">
                <a:latin typeface="Calibri"/>
                <a:cs typeface="Calibri"/>
              </a:rPr>
              <a:t>the </a:t>
            </a:r>
            <a:r>
              <a:rPr sz="1800" spc="10" dirty="0">
                <a:latin typeface="Calibri"/>
                <a:cs typeface="Calibri"/>
              </a:rPr>
              <a:t> </a:t>
            </a:r>
            <a:r>
              <a:rPr sz="1800" spc="-5" dirty="0">
                <a:latin typeface="Calibri"/>
                <a:cs typeface="Calibri"/>
              </a:rPr>
              <a:t>bitmap.</a:t>
            </a:r>
            <a:r>
              <a:rPr sz="1800" dirty="0">
                <a:latin typeface="Calibri"/>
                <a:cs typeface="Calibri"/>
              </a:rPr>
              <a:t> This</a:t>
            </a:r>
            <a:r>
              <a:rPr sz="1800" spc="5" dirty="0">
                <a:latin typeface="Calibri"/>
                <a:cs typeface="Calibri"/>
              </a:rPr>
              <a:t> </a:t>
            </a:r>
            <a:r>
              <a:rPr sz="1800" spc="-10" dirty="0">
                <a:latin typeface="Calibri"/>
                <a:cs typeface="Calibri"/>
              </a:rPr>
              <a:t>searching</a:t>
            </a:r>
            <a:r>
              <a:rPr sz="1800" spc="-5" dirty="0">
                <a:latin typeface="Calibri"/>
                <a:cs typeface="Calibri"/>
              </a:rPr>
              <a:t> </a:t>
            </a:r>
            <a:r>
              <a:rPr sz="1800" spc="-20" dirty="0">
                <a:latin typeface="Calibri"/>
                <a:cs typeface="Calibri"/>
              </a:rPr>
              <a:t>takes</a:t>
            </a:r>
            <a:r>
              <a:rPr sz="1800" spc="-1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lot</a:t>
            </a:r>
            <a:r>
              <a:rPr sz="1800" spc="5" dirty="0">
                <a:latin typeface="Calibri"/>
                <a:cs typeface="Calibri"/>
              </a:rPr>
              <a:t> of</a:t>
            </a:r>
            <a:r>
              <a:rPr sz="1800" spc="10" dirty="0">
                <a:latin typeface="Calibri"/>
                <a:cs typeface="Calibri"/>
              </a:rPr>
              <a:t> </a:t>
            </a:r>
            <a:r>
              <a:rPr sz="1800" spc="-5" dirty="0">
                <a:latin typeface="Calibri"/>
                <a:cs typeface="Calibri"/>
              </a:rPr>
              <a:t>time</a:t>
            </a:r>
            <a:r>
              <a:rPr sz="1800" dirty="0">
                <a:latin typeface="Calibri"/>
                <a:cs typeface="Calibri"/>
              </a:rPr>
              <a:t> which</a:t>
            </a:r>
            <a:r>
              <a:rPr sz="1800" spc="5" dirty="0">
                <a:latin typeface="Calibri"/>
                <a:cs typeface="Calibri"/>
              </a:rPr>
              <a:t> </a:t>
            </a:r>
            <a:r>
              <a:rPr sz="1800" spc="-15" dirty="0">
                <a:latin typeface="Calibri"/>
                <a:cs typeface="Calibri"/>
              </a:rPr>
              <a:t>makes</a:t>
            </a:r>
            <a:r>
              <a:rPr sz="1800" spc="-10" dirty="0">
                <a:latin typeface="Calibri"/>
                <a:cs typeface="Calibri"/>
              </a:rPr>
              <a:t> </a:t>
            </a:r>
            <a:r>
              <a:rPr sz="1800" spc="10" dirty="0">
                <a:latin typeface="Calibri"/>
                <a:cs typeface="Calibri"/>
              </a:rPr>
              <a:t>the</a:t>
            </a:r>
            <a:r>
              <a:rPr sz="1800" spc="15" dirty="0">
                <a:latin typeface="Calibri"/>
                <a:cs typeface="Calibri"/>
              </a:rPr>
              <a:t> </a:t>
            </a:r>
            <a:r>
              <a:rPr sz="1800" spc="-25" dirty="0">
                <a:latin typeface="Calibri"/>
                <a:cs typeface="Calibri"/>
              </a:rPr>
              <a:t>system </a:t>
            </a:r>
            <a:r>
              <a:rPr sz="1800" spc="-20" dirty="0">
                <a:latin typeface="Calibri"/>
                <a:cs typeface="Calibri"/>
              </a:rPr>
              <a:t> </a:t>
            </a:r>
            <a:r>
              <a:rPr sz="1800" spc="-15" dirty="0">
                <a:latin typeface="Calibri"/>
                <a:cs typeface="Calibri"/>
              </a:rPr>
              <a:t>inefficient.</a:t>
            </a:r>
            <a:endParaRPr sz="1800">
              <a:latin typeface="Calibri"/>
              <a:cs typeface="Calibri"/>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0544" y="492074"/>
            <a:ext cx="7844155" cy="527177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latin typeface="Calibri"/>
                <a:cs typeface="Calibri"/>
              </a:rPr>
              <a:t>Linked</a:t>
            </a:r>
            <a:r>
              <a:rPr sz="1800" spc="5" dirty="0">
                <a:solidFill>
                  <a:srgbClr val="FF0000"/>
                </a:solidFill>
                <a:latin typeface="Calibri"/>
                <a:cs typeface="Calibri"/>
              </a:rPr>
              <a:t> </a:t>
            </a:r>
            <a:r>
              <a:rPr sz="1800" spc="-10" dirty="0">
                <a:solidFill>
                  <a:srgbClr val="FF0000"/>
                </a:solidFill>
                <a:latin typeface="Calibri"/>
                <a:cs typeface="Calibri"/>
              </a:rPr>
              <a:t>List</a:t>
            </a:r>
            <a:r>
              <a:rPr sz="1800" spc="10" dirty="0">
                <a:solidFill>
                  <a:srgbClr val="FF0000"/>
                </a:solidFill>
                <a:latin typeface="Calibri"/>
                <a:cs typeface="Calibri"/>
              </a:rPr>
              <a:t> </a:t>
            </a:r>
            <a:r>
              <a:rPr sz="1800" spc="-15" dirty="0">
                <a:solidFill>
                  <a:srgbClr val="FF0000"/>
                </a:solidFill>
                <a:latin typeface="Calibri"/>
                <a:cs typeface="Calibri"/>
              </a:rPr>
              <a:t>for </a:t>
            </a:r>
            <a:r>
              <a:rPr sz="1800" spc="-5" dirty="0">
                <a:solidFill>
                  <a:srgbClr val="FF0000"/>
                </a:solidFill>
                <a:latin typeface="Calibri"/>
                <a:cs typeface="Calibri"/>
              </a:rPr>
              <a:t>Dynamic</a:t>
            </a:r>
            <a:r>
              <a:rPr sz="1800" spc="20" dirty="0">
                <a:solidFill>
                  <a:srgbClr val="FF0000"/>
                </a:solidFill>
                <a:latin typeface="Calibri"/>
                <a:cs typeface="Calibri"/>
              </a:rPr>
              <a:t> </a:t>
            </a:r>
            <a:r>
              <a:rPr sz="1800" spc="-10" dirty="0">
                <a:solidFill>
                  <a:srgbClr val="FF0000"/>
                </a:solidFill>
                <a:latin typeface="Calibri"/>
                <a:cs typeface="Calibri"/>
              </a:rPr>
              <a:t>Partitioning</a:t>
            </a:r>
            <a:endParaRPr sz="1800">
              <a:latin typeface="Calibri"/>
              <a:cs typeface="Calibri"/>
            </a:endParaRPr>
          </a:p>
          <a:p>
            <a:pPr marL="12700">
              <a:lnSpc>
                <a:spcPct val="100000"/>
              </a:lnSpc>
              <a:spcBef>
                <a:spcPts val="5"/>
              </a:spcBef>
            </a:pPr>
            <a:r>
              <a:rPr sz="1800" spc="-5" dirty="0">
                <a:latin typeface="Calibri"/>
                <a:cs typeface="Calibri"/>
              </a:rPr>
              <a:t>The</a:t>
            </a:r>
            <a:r>
              <a:rPr sz="1800" spc="445" dirty="0">
                <a:latin typeface="Calibri"/>
                <a:cs typeface="Calibri"/>
              </a:rPr>
              <a:t> </a:t>
            </a:r>
            <a:r>
              <a:rPr sz="1800" spc="-15" dirty="0">
                <a:latin typeface="Calibri"/>
                <a:cs typeface="Calibri"/>
              </a:rPr>
              <a:t>better</a:t>
            </a:r>
            <a:r>
              <a:rPr sz="1800" spc="455" dirty="0">
                <a:latin typeface="Calibri"/>
                <a:cs typeface="Calibri"/>
              </a:rPr>
              <a:t> </a:t>
            </a:r>
            <a:r>
              <a:rPr sz="1800" dirty="0">
                <a:latin typeface="Calibri"/>
                <a:cs typeface="Calibri"/>
              </a:rPr>
              <a:t>and</a:t>
            </a:r>
            <a:r>
              <a:rPr sz="1800" spc="450" dirty="0">
                <a:latin typeface="Calibri"/>
                <a:cs typeface="Calibri"/>
              </a:rPr>
              <a:t> </a:t>
            </a:r>
            <a:r>
              <a:rPr sz="1800" dirty="0">
                <a:latin typeface="Calibri"/>
                <a:cs typeface="Calibri"/>
              </a:rPr>
              <a:t>the</a:t>
            </a:r>
            <a:r>
              <a:rPr sz="1800" spc="450" dirty="0">
                <a:latin typeface="Calibri"/>
                <a:cs typeface="Calibri"/>
              </a:rPr>
              <a:t> </a:t>
            </a:r>
            <a:r>
              <a:rPr sz="1800" spc="-10" dirty="0">
                <a:latin typeface="Calibri"/>
                <a:cs typeface="Calibri"/>
              </a:rPr>
              <a:t>most</a:t>
            </a:r>
            <a:r>
              <a:rPr sz="1800" spc="459" dirty="0">
                <a:latin typeface="Calibri"/>
                <a:cs typeface="Calibri"/>
              </a:rPr>
              <a:t> </a:t>
            </a:r>
            <a:r>
              <a:rPr sz="1800" dirty="0">
                <a:latin typeface="Calibri"/>
                <a:cs typeface="Calibri"/>
              </a:rPr>
              <a:t>popular</a:t>
            </a:r>
            <a:r>
              <a:rPr sz="1800" spc="465" dirty="0">
                <a:latin typeface="Calibri"/>
                <a:cs typeface="Calibri"/>
              </a:rPr>
              <a:t> </a:t>
            </a:r>
            <a:r>
              <a:rPr sz="1800" spc="-5" dirty="0">
                <a:latin typeface="Calibri"/>
                <a:cs typeface="Calibri"/>
              </a:rPr>
              <a:t>approach</a:t>
            </a:r>
            <a:r>
              <a:rPr sz="1800" spc="455" dirty="0">
                <a:latin typeface="Calibri"/>
                <a:cs typeface="Calibri"/>
              </a:rPr>
              <a:t> </a:t>
            </a:r>
            <a:r>
              <a:rPr sz="1800" spc="-15" dirty="0">
                <a:latin typeface="Calibri"/>
                <a:cs typeface="Calibri"/>
              </a:rPr>
              <a:t>to</a:t>
            </a:r>
            <a:r>
              <a:rPr sz="1800" spc="470" dirty="0">
                <a:latin typeface="Calibri"/>
                <a:cs typeface="Calibri"/>
              </a:rPr>
              <a:t> </a:t>
            </a:r>
            <a:r>
              <a:rPr sz="1800" spc="-15" dirty="0">
                <a:latin typeface="Calibri"/>
                <a:cs typeface="Calibri"/>
              </a:rPr>
              <a:t>keep</a:t>
            </a:r>
            <a:r>
              <a:rPr sz="1800" spc="445" dirty="0">
                <a:latin typeface="Calibri"/>
                <a:cs typeface="Calibri"/>
              </a:rPr>
              <a:t> </a:t>
            </a:r>
            <a:r>
              <a:rPr sz="1800" spc="-15" dirty="0">
                <a:latin typeface="Calibri"/>
                <a:cs typeface="Calibri"/>
              </a:rPr>
              <a:t>track</a:t>
            </a:r>
            <a:r>
              <a:rPr sz="1800" spc="459" dirty="0">
                <a:latin typeface="Calibri"/>
                <a:cs typeface="Calibri"/>
              </a:rPr>
              <a:t> </a:t>
            </a:r>
            <a:r>
              <a:rPr sz="1800" spc="5" dirty="0">
                <a:latin typeface="Calibri"/>
                <a:cs typeface="Calibri"/>
              </a:rPr>
              <a:t>of </a:t>
            </a:r>
            <a:r>
              <a:rPr sz="1800" spc="50" dirty="0">
                <a:latin typeface="Calibri"/>
                <a:cs typeface="Calibri"/>
              </a:rPr>
              <a:t> </a:t>
            </a:r>
            <a:r>
              <a:rPr sz="1800" spc="-5" dirty="0">
                <a:latin typeface="Calibri"/>
                <a:cs typeface="Calibri"/>
              </a:rPr>
              <a:t>the</a:t>
            </a:r>
            <a:r>
              <a:rPr sz="1800" spc="450" dirty="0">
                <a:latin typeface="Calibri"/>
                <a:cs typeface="Calibri"/>
              </a:rPr>
              <a:t> </a:t>
            </a:r>
            <a:r>
              <a:rPr sz="1800" spc="-5" dirty="0">
                <a:latin typeface="Calibri"/>
                <a:cs typeface="Calibri"/>
              </a:rPr>
              <a:t>free</a:t>
            </a:r>
            <a:r>
              <a:rPr sz="1800" spc="455" dirty="0">
                <a:latin typeface="Calibri"/>
                <a:cs typeface="Calibri"/>
              </a:rPr>
              <a:t> </a:t>
            </a:r>
            <a:r>
              <a:rPr sz="1800" spc="5" dirty="0">
                <a:latin typeface="Calibri"/>
                <a:cs typeface="Calibri"/>
              </a:rPr>
              <a:t>or </a:t>
            </a:r>
            <a:r>
              <a:rPr sz="1800" spc="40" dirty="0">
                <a:latin typeface="Calibri"/>
                <a:cs typeface="Calibri"/>
              </a:rPr>
              <a:t> </a:t>
            </a:r>
            <a:r>
              <a:rPr sz="1800" spc="-5" dirty="0">
                <a:latin typeface="Calibri"/>
                <a:cs typeface="Calibri"/>
              </a:rPr>
              <a:t>filled</a:t>
            </a:r>
            <a:endParaRPr sz="1800">
              <a:latin typeface="Calibri"/>
              <a:cs typeface="Calibri"/>
            </a:endParaRPr>
          </a:p>
          <a:p>
            <a:pPr marL="12700">
              <a:lnSpc>
                <a:spcPct val="100000"/>
              </a:lnSpc>
            </a:pPr>
            <a:r>
              <a:rPr sz="1800" spc="-10" dirty="0">
                <a:latin typeface="Calibri"/>
                <a:cs typeface="Calibri"/>
              </a:rPr>
              <a:t>partitions</a:t>
            </a:r>
            <a:r>
              <a:rPr sz="1800" spc="15" dirty="0">
                <a:latin typeface="Calibri"/>
                <a:cs typeface="Calibri"/>
              </a:rPr>
              <a:t> </a:t>
            </a:r>
            <a:r>
              <a:rPr sz="1800" spc="-5" dirty="0">
                <a:latin typeface="Calibri"/>
                <a:cs typeface="Calibri"/>
              </a:rPr>
              <a:t>is</a:t>
            </a:r>
            <a:r>
              <a:rPr sz="1800" spc="10" dirty="0">
                <a:latin typeface="Calibri"/>
                <a:cs typeface="Calibri"/>
              </a:rPr>
              <a:t> </a:t>
            </a:r>
            <a:r>
              <a:rPr sz="1800" spc="-10" dirty="0">
                <a:latin typeface="Calibri"/>
                <a:cs typeface="Calibri"/>
              </a:rPr>
              <a:t>using</a:t>
            </a:r>
            <a:r>
              <a:rPr sz="1800" spc="35" dirty="0">
                <a:latin typeface="Calibri"/>
                <a:cs typeface="Calibri"/>
              </a:rPr>
              <a:t> </a:t>
            </a:r>
            <a:r>
              <a:rPr sz="1800" spc="-15" dirty="0">
                <a:latin typeface="Calibri"/>
                <a:cs typeface="Calibri"/>
              </a:rPr>
              <a:t>Linked</a:t>
            </a:r>
            <a:r>
              <a:rPr sz="1800" spc="15" dirty="0">
                <a:latin typeface="Calibri"/>
                <a:cs typeface="Calibri"/>
              </a:rPr>
              <a:t> </a:t>
            </a:r>
            <a:r>
              <a:rPr sz="1800" spc="-10" dirty="0">
                <a:latin typeface="Calibri"/>
                <a:cs typeface="Calibri"/>
              </a:rPr>
              <a:t>List.</a:t>
            </a:r>
            <a:endParaRPr sz="1800">
              <a:latin typeface="Calibri"/>
              <a:cs typeface="Calibri"/>
            </a:endParaRPr>
          </a:p>
          <a:p>
            <a:pPr marL="12700" marR="5080">
              <a:lnSpc>
                <a:spcPct val="100000"/>
              </a:lnSpc>
            </a:pPr>
            <a:r>
              <a:rPr sz="1800" dirty="0">
                <a:latin typeface="Calibri"/>
                <a:cs typeface="Calibri"/>
              </a:rPr>
              <a:t>In</a:t>
            </a:r>
            <a:r>
              <a:rPr sz="1800" spc="325" dirty="0">
                <a:latin typeface="Calibri"/>
                <a:cs typeface="Calibri"/>
              </a:rPr>
              <a:t> </a:t>
            </a:r>
            <a:r>
              <a:rPr sz="1800" dirty="0">
                <a:latin typeface="Calibri"/>
                <a:cs typeface="Calibri"/>
              </a:rPr>
              <a:t>this</a:t>
            </a:r>
            <a:r>
              <a:rPr sz="1800" spc="330" dirty="0">
                <a:latin typeface="Calibri"/>
                <a:cs typeface="Calibri"/>
              </a:rPr>
              <a:t> </a:t>
            </a:r>
            <a:r>
              <a:rPr sz="1800" spc="-5" dirty="0">
                <a:latin typeface="Calibri"/>
                <a:cs typeface="Calibri"/>
              </a:rPr>
              <a:t>approach,</a:t>
            </a:r>
            <a:r>
              <a:rPr sz="1800" spc="335" dirty="0">
                <a:latin typeface="Calibri"/>
                <a:cs typeface="Calibri"/>
              </a:rPr>
              <a:t> </a:t>
            </a:r>
            <a:r>
              <a:rPr sz="1800" dirty="0">
                <a:latin typeface="Calibri"/>
                <a:cs typeface="Calibri"/>
              </a:rPr>
              <a:t>the</a:t>
            </a:r>
            <a:r>
              <a:rPr sz="1800" spc="330" dirty="0">
                <a:latin typeface="Calibri"/>
                <a:cs typeface="Calibri"/>
              </a:rPr>
              <a:t> </a:t>
            </a:r>
            <a:r>
              <a:rPr sz="1800" spc="-10" dirty="0">
                <a:latin typeface="Calibri"/>
                <a:cs typeface="Calibri"/>
              </a:rPr>
              <a:t>Operating</a:t>
            </a:r>
            <a:r>
              <a:rPr sz="1800" spc="360" dirty="0">
                <a:latin typeface="Calibri"/>
                <a:cs typeface="Calibri"/>
              </a:rPr>
              <a:t> </a:t>
            </a:r>
            <a:r>
              <a:rPr sz="1800" spc="-25" dirty="0">
                <a:latin typeface="Calibri"/>
                <a:cs typeface="Calibri"/>
              </a:rPr>
              <a:t>system</a:t>
            </a:r>
            <a:r>
              <a:rPr sz="1800" spc="345" dirty="0">
                <a:latin typeface="Calibri"/>
                <a:cs typeface="Calibri"/>
              </a:rPr>
              <a:t> </a:t>
            </a:r>
            <a:r>
              <a:rPr sz="1800" spc="-5" dirty="0">
                <a:latin typeface="Calibri"/>
                <a:cs typeface="Calibri"/>
              </a:rPr>
              <a:t>maintains</a:t>
            </a:r>
            <a:r>
              <a:rPr sz="1800" spc="360" dirty="0">
                <a:latin typeface="Calibri"/>
                <a:cs typeface="Calibri"/>
              </a:rPr>
              <a:t> </a:t>
            </a:r>
            <a:r>
              <a:rPr sz="1800" dirty="0">
                <a:latin typeface="Calibri"/>
                <a:cs typeface="Calibri"/>
              </a:rPr>
              <a:t>a</a:t>
            </a:r>
            <a:r>
              <a:rPr sz="1800" spc="340" dirty="0">
                <a:latin typeface="Calibri"/>
                <a:cs typeface="Calibri"/>
              </a:rPr>
              <a:t> </a:t>
            </a:r>
            <a:r>
              <a:rPr sz="1800" spc="-10" dirty="0">
                <a:latin typeface="Calibri"/>
                <a:cs typeface="Calibri"/>
              </a:rPr>
              <a:t>linked</a:t>
            </a:r>
            <a:r>
              <a:rPr sz="1800" spc="340" dirty="0">
                <a:latin typeface="Calibri"/>
                <a:cs typeface="Calibri"/>
              </a:rPr>
              <a:t> </a:t>
            </a:r>
            <a:r>
              <a:rPr sz="1800" spc="-15" dirty="0">
                <a:latin typeface="Calibri"/>
                <a:cs typeface="Calibri"/>
              </a:rPr>
              <a:t>list</a:t>
            </a:r>
            <a:r>
              <a:rPr sz="1800" spc="360" dirty="0">
                <a:latin typeface="Calibri"/>
                <a:cs typeface="Calibri"/>
              </a:rPr>
              <a:t> </a:t>
            </a:r>
            <a:r>
              <a:rPr sz="1800" spc="-10" dirty="0">
                <a:latin typeface="Calibri"/>
                <a:cs typeface="Calibri"/>
              </a:rPr>
              <a:t>where</a:t>
            </a:r>
            <a:r>
              <a:rPr sz="1800" spc="355" dirty="0">
                <a:latin typeface="Calibri"/>
                <a:cs typeface="Calibri"/>
              </a:rPr>
              <a:t> </a:t>
            </a:r>
            <a:r>
              <a:rPr sz="1800" dirty="0">
                <a:latin typeface="Calibri"/>
                <a:cs typeface="Calibri"/>
              </a:rPr>
              <a:t>each</a:t>
            </a:r>
            <a:r>
              <a:rPr sz="1800" spc="350" dirty="0">
                <a:latin typeface="Calibri"/>
                <a:cs typeface="Calibri"/>
              </a:rPr>
              <a:t> </a:t>
            </a:r>
            <a:r>
              <a:rPr sz="1800" spc="5" dirty="0">
                <a:latin typeface="Calibri"/>
                <a:cs typeface="Calibri"/>
              </a:rPr>
              <a:t>node </a:t>
            </a:r>
            <a:r>
              <a:rPr sz="1800" spc="-390" dirty="0">
                <a:latin typeface="Calibri"/>
                <a:cs typeface="Calibri"/>
              </a:rPr>
              <a:t> </a:t>
            </a:r>
            <a:r>
              <a:rPr sz="1800" spc="-15" dirty="0">
                <a:latin typeface="Calibri"/>
                <a:cs typeface="Calibri"/>
              </a:rPr>
              <a:t>represents</a:t>
            </a:r>
            <a:r>
              <a:rPr sz="1800" spc="85" dirty="0">
                <a:latin typeface="Calibri"/>
                <a:cs typeface="Calibri"/>
              </a:rPr>
              <a:t> </a:t>
            </a:r>
            <a:r>
              <a:rPr sz="1800" spc="-5" dirty="0">
                <a:latin typeface="Calibri"/>
                <a:cs typeface="Calibri"/>
              </a:rPr>
              <a:t>each</a:t>
            </a:r>
            <a:r>
              <a:rPr sz="1800" spc="15" dirty="0">
                <a:latin typeface="Calibri"/>
                <a:cs typeface="Calibri"/>
              </a:rPr>
              <a:t> </a:t>
            </a:r>
            <a:r>
              <a:rPr sz="1800" spc="-5" dirty="0">
                <a:latin typeface="Calibri"/>
                <a:cs typeface="Calibri"/>
              </a:rPr>
              <a:t>partition.</a:t>
            </a:r>
            <a:r>
              <a:rPr sz="1800" spc="25" dirty="0">
                <a:latin typeface="Calibri"/>
                <a:cs typeface="Calibri"/>
              </a:rPr>
              <a:t> </a:t>
            </a:r>
            <a:r>
              <a:rPr sz="1800" spc="-15" dirty="0">
                <a:latin typeface="Calibri"/>
                <a:cs typeface="Calibri"/>
              </a:rPr>
              <a:t>Every</a:t>
            </a:r>
            <a:r>
              <a:rPr sz="1800" spc="-10" dirty="0">
                <a:latin typeface="Calibri"/>
                <a:cs typeface="Calibri"/>
              </a:rPr>
              <a:t> </a:t>
            </a:r>
            <a:r>
              <a:rPr sz="1800" spc="-5" dirty="0">
                <a:latin typeface="Calibri"/>
                <a:cs typeface="Calibri"/>
              </a:rPr>
              <a:t>node</a:t>
            </a:r>
            <a:r>
              <a:rPr sz="1800" spc="45" dirty="0">
                <a:latin typeface="Calibri"/>
                <a:cs typeface="Calibri"/>
              </a:rPr>
              <a:t> </a:t>
            </a:r>
            <a:r>
              <a:rPr sz="1800" spc="-5" dirty="0">
                <a:latin typeface="Calibri"/>
                <a:cs typeface="Calibri"/>
              </a:rPr>
              <a:t>has</a:t>
            </a:r>
            <a:r>
              <a:rPr sz="1800" spc="15" dirty="0">
                <a:latin typeface="Calibri"/>
                <a:cs typeface="Calibri"/>
              </a:rPr>
              <a:t> </a:t>
            </a:r>
            <a:r>
              <a:rPr sz="1800" spc="-15" dirty="0">
                <a:latin typeface="Calibri"/>
                <a:cs typeface="Calibri"/>
              </a:rPr>
              <a:t>three</a:t>
            </a:r>
            <a:r>
              <a:rPr sz="1800" spc="40" dirty="0">
                <a:latin typeface="Calibri"/>
                <a:cs typeface="Calibri"/>
              </a:rPr>
              <a:t> </a:t>
            </a:r>
            <a:r>
              <a:rPr sz="1800" spc="-10" dirty="0">
                <a:latin typeface="Calibri"/>
                <a:cs typeface="Calibri"/>
              </a:rPr>
              <a:t>fields.</a:t>
            </a:r>
            <a:endParaRPr sz="1800">
              <a:latin typeface="Calibri"/>
              <a:cs typeface="Calibri"/>
            </a:endParaRPr>
          </a:p>
          <a:p>
            <a:pPr marL="12700">
              <a:lnSpc>
                <a:spcPct val="100000"/>
              </a:lnSpc>
            </a:pPr>
            <a:r>
              <a:rPr sz="1800" spc="-20" dirty="0">
                <a:latin typeface="Calibri"/>
                <a:cs typeface="Calibri"/>
              </a:rPr>
              <a:t>First</a:t>
            </a:r>
            <a:r>
              <a:rPr sz="1800" spc="114" dirty="0">
                <a:latin typeface="Calibri"/>
                <a:cs typeface="Calibri"/>
              </a:rPr>
              <a:t> </a:t>
            </a:r>
            <a:r>
              <a:rPr sz="1800" spc="-5" dirty="0">
                <a:latin typeface="Calibri"/>
                <a:cs typeface="Calibri"/>
              </a:rPr>
              <a:t>field</a:t>
            </a:r>
            <a:r>
              <a:rPr sz="1800" spc="120" dirty="0">
                <a:latin typeface="Calibri"/>
                <a:cs typeface="Calibri"/>
              </a:rPr>
              <a:t> </a:t>
            </a:r>
            <a:r>
              <a:rPr sz="1800" dirty="0">
                <a:latin typeface="Calibri"/>
                <a:cs typeface="Calibri"/>
              </a:rPr>
              <a:t>of</a:t>
            </a:r>
            <a:r>
              <a:rPr sz="1800" spc="125" dirty="0">
                <a:latin typeface="Calibri"/>
                <a:cs typeface="Calibri"/>
              </a:rPr>
              <a:t> </a:t>
            </a:r>
            <a:r>
              <a:rPr sz="1800" dirty="0">
                <a:latin typeface="Calibri"/>
                <a:cs typeface="Calibri"/>
              </a:rPr>
              <a:t>the</a:t>
            </a:r>
            <a:r>
              <a:rPr sz="1800" spc="114" dirty="0">
                <a:latin typeface="Calibri"/>
                <a:cs typeface="Calibri"/>
              </a:rPr>
              <a:t> </a:t>
            </a:r>
            <a:r>
              <a:rPr sz="1800" dirty="0">
                <a:latin typeface="Calibri"/>
                <a:cs typeface="Calibri"/>
              </a:rPr>
              <a:t>node</a:t>
            </a:r>
            <a:r>
              <a:rPr sz="1800" spc="110" dirty="0">
                <a:latin typeface="Calibri"/>
                <a:cs typeface="Calibri"/>
              </a:rPr>
              <a:t> </a:t>
            </a:r>
            <a:r>
              <a:rPr sz="1800" spc="-15" dirty="0">
                <a:latin typeface="Calibri"/>
                <a:cs typeface="Calibri"/>
              </a:rPr>
              <a:t>stores</a:t>
            </a:r>
            <a:r>
              <a:rPr sz="1800" spc="120" dirty="0">
                <a:latin typeface="Calibri"/>
                <a:cs typeface="Calibri"/>
              </a:rPr>
              <a:t> </a:t>
            </a:r>
            <a:r>
              <a:rPr sz="1800" dirty="0">
                <a:latin typeface="Calibri"/>
                <a:cs typeface="Calibri"/>
              </a:rPr>
              <a:t>a</a:t>
            </a:r>
            <a:r>
              <a:rPr sz="1800" spc="125" dirty="0">
                <a:latin typeface="Calibri"/>
                <a:cs typeface="Calibri"/>
              </a:rPr>
              <a:t> </a:t>
            </a:r>
            <a:r>
              <a:rPr sz="1800" dirty="0">
                <a:latin typeface="Calibri"/>
                <a:cs typeface="Calibri"/>
              </a:rPr>
              <a:t>flag</a:t>
            </a:r>
            <a:r>
              <a:rPr sz="1800" spc="120" dirty="0">
                <a:latin typeface="Calibri"/>
                <a:cs typeface="Calibri"/>
              </a:rPr>
              <a:t> </a:t>
            </a:r>
            <a:r>
              <a:rPr sz="1800" spc="-5" dirty="0">
                <a:latin typeface="Calibri"/>
                <a:cs typeface="Calibri"/>
              </a:rPr>
              <a:t>bit</a:t>
            </a:r>
            <a:r>
              <a:rPr sz="1800" spc="110" dirty="0">
                <a:latin typeface="Calibri"/>
                <a:cs typeface="Calibri"/>
              </a:rPr>
              <a:t> </a:t>
            </a:r>
            <a:r>
              <a:rPr sz="1800" dirty="0">
                <a:latin typeface="Calibri"/>
                <a:cs typeface="Calibri"/>
              </a:rPr>
              <a:t>which</a:t>
            </a:r>
            <a:r>
              <a:rPr sz="1800" spc="120" dirty="0">
                <a:latin typeface="Calibri"/>
                <a:cs typeface="Calibri"/>
              </a:rPr>
              <a:t> </a:t>
            </a:r>
            <a:r>
              <a:rPr sz="1800" spc="-5" dirty="0">
                <a:latin typeface="Calibri"/>
                <a:cs typeface="Calibri"/>
              </a:rPr>
              <a:t>shows</a:t>
            </a:r>
            <a:r>
              <a:rPr sz="1800" spc="120" dirty="0">
                <a:latin typeface="Calibri"/>
                <a:cs typeface="Calibri"/>
              </a:rPr>
              <a:t> </a:t>
            </a:r>
            <a:r>
              <a:rPr sz="1800" spc="-5" dirty="0">
                <a:latin typeface="Calibri"/>
                <a:cs typeface="Calibri"/>
              </a:rPr>
              <a:t>whether</a:t>
            </a:r>
            <a:r>
              <a:rPr sz="1800" spc="120" dirty="0">
                <a:latin typeface="Calibri"/>
                <a:cs typeface="Calibri"/>
              </a:rPr>
              <a:t> </a:t>
            </a:r>
            <a:r>
              <a:rPr sz="1800" dirty="0">
                <a:latin typeface="Calibri"/>
                <a:cs typeface="Calibri"/>
              </a:rPr>
              <a:t>the</a:t>
            </a:r>
            <a:r>
              <a:rPr sz="1800" spc="140" dirty="0">
                <a:latin typeface="Calibri"/>
                <a:cs typeface="Calibri"/>
              </a:rPr>
              <a:t> </a:t>
            </a:r>
            <a:r>
              <a:rPr sz="1800" spc="-5" dirty="0">
                <a:latin typeface="Calibri"/>
                <a:cs typeface="Calibri"/>
              </a:rPr>
              <a:t>partition</a:t>
            </a:r>
            <a:r>
              <a:rPr sz="1800" spc="120" dirty="0">
                <a:latin typeface="Calibri"/>
                <a:cs typeface="Calibri"/>
              </a:rPr>
              <a:t> </a:t>
            </a:r>
            <a:r>
              <a:rPr sz="1800" spc="5" dirty="0">
                <a:latin typeface="Calibri"/>
                <a:cs typeface="Calibri"/>
              </a:rPr>
              <a:t>is</a:t>
            </a:r>
            <a:r>
              <a:rPr sz="1800" spc="114" dirty="0">
                <a:latin typeface="Calibri"/>
                <a:cs typeface="Calibri"/>
              </a:rPr>
              <a:t> </a:t>
            </a:r>
            <a:r>
              <a:rPr sz="1800" dirty="0">
                <a:latin typeface="Calibri"/>
                <a:cs typeface="Calibri"/>
              </a:rPr>
              <a:t>a</a:t>
            </a:r>
            <a:r>
              <a:rPr sz="1800" spc="125" dirty="0">
                <a:latin typeface="Calibri"/>
                <a:cs typeface="Calibri"/>
              </a:rPr>
              <a:t> </a:t>
            </a:r>
            <a:r>
              <a:rPr sz="1800" spc="-5" dirty="0">
                <a:latin typeface="Calibri"/>
                <a:cs typeface="Calibri"/>
              </a:rPr>
              <a:t>hole</a:t>
            </a:r>
            <a:endParaRPr sz="1800">
              <a:latin typeface="Calibri"/>
              <a:cs typeface="Calibri"/>
            </a:endParaRPr>
          </a:p>
          <a:p>
            <a:pPr marL="12700">
              <a:lnSpc>
                <a:spcPct val="100000"/>
              </a:lnSpc>
              <a:spcBef>
                <a:spcPts val="5"/>
              </a:spcBef>
            </a:pPr>
            <a:r>
              <a:rPr sz="1800" spc="5" dirty="0">
                <a:latin typeface="Calibri"/>
                <a:cs typeface="Calibri"/>
              </a:rPr>
              <a:t>or</a:t>
            </a:r>
            <a:r>
              <a:rPr sz="1800" spc="-15" dirty="0">
                <a:latin typeface="Calibri"/>
                <a:cs typeface="Calibri"/>
              </a:rPr>
              <a:t> </a:t>
            </a:r>
            <a:r>
              <a:rPr sz="1800" spc="-5" dirty="0">
                <a:latin typeface="Calibri"/>
                <a:cs typeface="Calibri"/>
              </a:rPr>
              <a:t>some</a:t>
            </a:r>
            <a:r>
              <a:rPr sz="1800" spc="-10" dirty="0">
                <a:latin typeface="Calibri"/>
                <a:cs typeface="Calibri"/>
              </a:rPr>
              <a:t> process</a:t>
            </a:r>
            <a:r>
              <a:rPr sz="1800" spc="1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inside.</a:t>
            </a:r>
            <a:endParaRPr sz="1800">
              <a:latin typeface="Calibri"/>
              <a:cs typeface="Calibri"/>
            </a:endParaRPr>
          </a:p>
          <a:p>
            <a:pPr marL="12700">
              <a:lnSpc>
                <a:spcPct val="100000"/>
              </a:lnSpc>
            </a:pPr>
            <a:r>
              <a:rPr sz="1800" spc="-10" dirty="0">
                <a:latin typeface="Calibri"/>
                <a:cs typeface="Calibri"/>
              </a:rPr>
              <a:t>Second</a:t>
            </a:r>
            <a:r>
              <a:rPr sz="1800" spc="40" dirty="0">
                <a:latin typeface="Calibri"/>
                <a:cs typeface="Calibri"/>
              </a:rPr>
              <a:t> </a:t>
            </a:r>
            <a:r>
              <a:rPr sz="1800" spc="-10" dirty="0">
                <a:latin typeface="Calibri"/>
                <a:cs typeface="Calibri"/>
              </a:rPr>
              <a:t>field</a:t>
            </a:r>
            <a:r>
              <a:rPr sz="1800" spc="40" dirty="0">
                <a:latin typeface="Calibri"/>
                <a:cs typeface="Calibri"/>
              </a:rPr>
              <a:t> </a:t>
            </a:r>
            <a:r>
              <a:rPr sz="1800" spc="-20" dirty="0">
                <a:latin typeface="Calibri"/>
                <a:cs typeface="Calibri"/>
              </a:rPr>
              <a:t>stores</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starting</a:t>
            </a:r>
            <a:r>
              <a:rPr sz="1800" spc="45" dirty="0">
                <a:latin typeface="Calibri"/>
                <a:cs typeface="Calibri"/>
              </a:rPr>
              <a:t> </a:t>
            </a:r>
            <a:r>
              <a:rPr sz="1800" spc="-15" dirty="0">
                <a:latin typeface="Calibri"/>
                <a:cs typeface="Calibri"/>
              </a:rPr>
              <a:t>index</a:t>
            </a:r>
            <a:r>
              <a:rPr sz="1800" spc="40" dirty="0">
                <a:latin typeface="Calibri"/>
                <a:cs typeface="Calibri"/>
              </a:rPr>
              <a:t> </a:t>
            </a:r>
            <a:r>
              <a:rPr sz="1800" dirty="0">
                <a:latin typeface="Calibri"/>
                <a:cs typeface="Calibri"/>
              </a:rPr>
              <a:t>of </a:t>
            </a:r>
            <a:r>
              <a:rPr sz="1800" spc="-5" dirty="0">
                <a:latin typeface="Calibri"/>
                <a:cs typeface="Calibri"/>
              </a:rPr>
              <a:t>the</a:t>
            </a:r>
            <a:r>
              <a:rPr sz="1800" spc="20" dirty="0">
                <a:latin typeface="Calibri"/>
                <a:cs typeface="Calibri"/>
              </a:rPr>
              <a:t> </a:t>
            </a:r>
            <a:r>
              <a:rPr sz="1800" spc="-5" dirty="0">
                <a:latin typeface="Calibri"/>
                <a:cs typeface="Calibri"/>
              </a:rPr>
              <a:t>partition.</a:t>
            </a:r>
            <a:endParaRPr sz="1800">
              <a:latin typeface="Calibri"/>
              <a:cs typeface="Calibri"/>
            </a:endParaRPr>
          </a:p>
          <a:p>
            <a:pPr marL="12700">
              <a:lnSpc>
                <a:spcPct val="100000"/>
              </a:lnSpc>
            </a:pPr>
            <a:r>
              <a:rPr sz="1800" spc="-10" dirty="0">
                <a:latin typeface="Calibri"/>
                <a:cs typeface="Calibri"/>
              </a:rPr>
              <a:t>Third</a:t>
            </a:r>
            <a:r>
              <a:rPr sz="1800" spc="10" dirty="0">
                <a:latin typeface="Calibri"/>
                <a:cs typeface="Calibri"/>
              </a:rPr>
              <a:t> </a:t>
            </a:r>
            <a:r>
              <a:rPr sz="1800" spc="-10" dirty="0">
                <a:latin typeface="Calibri"/>
                <a:cs typeface="Calibri"/>
              </a:rPr>
              <a:t>filed</a:t>
            </a:r>
            <a:r>
              <a:rPr sz="1800" spc="45" dirty="0">
                <a:latin typeface="Calibri"/>
                <a:cs typeface="Calibri"/>
              </a:rPr>
              <a:t> </a:t>
            </a:r>
            <a:r>
              <a:rPr sz="1800" spc="-20" dirty="0">
                <a:latin typeface="Calibri"/>
                <a:cs typeface="Calibri"/>
              </a:rPr>
              <a:t>stores</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end</a:t>
            </a:r>
            <a:r>
              <a:rPr sz="1800" spc="35" dirty="0">
                <a:latin typeface="Calibri"/>
                <a:cs typeface="Calibri"/>
              </a:rPr>
              <a:t> </a:t>
            </a:r>
            <a:r>
              <a:rPr sz="1800" spc="-15" dirty="0">
                <a:latin typeface="Calibri"/>
                <a:cs typeface="Calibri"/>
              </a:rPr>
              <a:t>index</a:t>
            </a:r>
            <a:r>
              <a:rPr sz="1800" spc="3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partition.</a:t>
            </a:r>
            <a:endParaRPr sz="1800">
              <a:latin typeface="Calibri"/>
              <a:cs typeface="Calibri"/>
            </a:endParaRPr>
          </a:p>
          <a:p>
            <a:pPr marL="12700" marR="5080">
              <a:lnSpc>
                <a:spcPct val="100000"/>
              </a:lnSpc>
            </a:pPr>
            <a:r>
              <a:rPr sz="1800" dirty="0">
                <a:latin typeface="Calibri"/>
                <a:cs typeface="Calibri"/>
              </a:rPr>
              <a:t>If</a:t>
            </a:r>
            <a:r>
              <a:rPr sz="1800" spc="95" dirty="0">
                <a:latin typeface="Calibri"/>
                <a:cs typeface="Calibri"/>
              </a:rPr>
              <a:t> </a:t>
            </a:r>
            <a:r>
              <a:rPr sz="1800" dirty="0">
                <a:latin typeface="Calibri"/>
                <a:cs typeface="Calibri"/>
              </a:rPr>
              <a:t>a</a:t>
            </a:r>
            <a:r>
              <a:rPr sz="1800" spc="100" dirty="0">
                <a:latin typeface="Calibri"/>
                <a:cs typeface="Calibri"/>
              </a:rPr>
              <a:t> </a:t>
            </a:r>
            <a:r>
              <a:rPr sz="1800" spc="-5" dirty="0">
                <a:latin typeface="Calibri"/>
                <a:cs typeface="Calibri"/>
              </a:rPr>
              <a:t>partition</a:t>
            </a:r>
            <a:r>
              <a:rPr sz="1800" spc="114" dirty="0">
                <a:latin typeface="Calibri"/>
                <a:cs typeface="Calibri"/>
              </a:rPr>
              <a:t> </a:t>
            </a:r>
            <a:r>
              <a:rPr sz="1800" spc="-5" dirty="0">
                <a:latin typeface="Calibri"/>
                <a:cs typeface="Calibri"/>
              </a:rPr>
              <a:t>is</a:t>
            </a:r>
            <a:r>
              <a:rPr sz="1800" spc="90" dirty="0">
                <a:latin typeface="Calibri"/>
                <a:cs typeface="Calibri"/>
              </a:rPr>
              <a:t> </a:t>
            </a:r>
            <a:r>
              <a:rPr sz="1800" spc="-5" dirty="0">
                <a:latin typeface="Calibri"/>
                <a:cs typeface="Calibri"/>
              </a:rPr>
              <a:t>freed</a:t>
            </a:r>
            <a:r>
              <a:rPr sz="1800" spc="90" dirty="0">
                <a:latin typeface="Calibri"/>
                <a:cs typeface="Calibri"/>
              </a:rPr>
              <a:t> </a:t>
            </a:r>
            <a:r>
              <a:rPr sz="1800" spc="-15" dirty="0">
                <a:latin typeface="Calibri"/>
                <a:cs typeface="Calibri"/>
              </a:rPr>
              <a:t>at</a:t>
            </a:r>
            <a:r>
              <a:rPr sz="1800" spc="120" dirty="0">
                <a:latin typeface="Calibri"/>
                <a:cs typeface="Calibri"/>
              </a:rPr>
              <a:t> </a:t>
            </a:r>
            <a:r>
              <a:rPr sz="1800" spc="-5" dirty="0">
                <a:latin typeface="Calibri"/>
                <a:cs typeface="Calibri"/>
              </a:rPr>
              <a:t>some</a:t>
            </a:r>
            <a:r>
              <a:rPr sz="1800" spc="120" dirty="0">
                <a:latin typeface="Calibri"/>
                <a:cs typeface="Calibri"/>
              </a:rPr>
              <a:t> </a:t>
            </a:r>
            <a:r>
              <a:rPr sz="1800" spc="-10" dirty="0">
                <a:latin typeface="Calibri"/>
                <a:cs typeface="Calibri"/>
              </a:rPr>
              <a:t>point</a:t>
            </a:r>
            <a:r>
              <a:rPr sz="1800" spc="100" dirty="0">
                <a:latin typeface="Calibri"/>
                <a:cs typeface="Calibri"/>
              </a:rPr>
              <a:t> </a:t>
            </a:r>
            <a:r>
              <a:rPr sz="1800" spc="5" dirty="0">
                <a:latin typeface="Calibri"/>
                <a:cs typeface="Calibri"/>
              </a:rPr>
              <a:t>of</a:t>
            </a:r>
            <a:r>
              <a:rPr sz="1800" spc="100" dirty="0">
                <a:latin typeface="Calibri"/>
                <a:cs typeface="Calibri"/>
              </a:rPr>
              <a:t> </a:t>
            </a:r>
            <a:r>
              <a:rPr sz="1800" dirty="0">
                <a:latin typeface="Calibri"/>
                <a:cs typeface="Calibri"/>
              </a:rPr>
              <a:t>time</a:t>
            </a:r>
            <a:r>
              <a:rPr sz="1800" spc="90" dirty="0">
                <a:latin typeface="Calibri"/>
                <a:cs typeface="Calibri"/>
              </a:rPr>
              <a:t> </a:t>
            </a:r>
            <a:r>
              <a:rPr sz="1800" spc="5" dirty="0">
                <a:latin typeface="Calibri"/>
                <a:cs typeface="Calibri"/>
              </a:rPr>
              <a:t>then</a:t>
            </a:r>
            <a:r>
              <a:rPr sz="1800" spc="95" dirty="0">
                <a:latin typeface="Calibri"/>
                <a:cs typeface="Calibri"/>
              </a:rPr>
              <a:t> </a:t>
            </a:r>
            <a:r>
              <a:rPr sz="1800" spc="-5" dirty="0">
                <a:latin typeface="Calibri"/>
                <a:cs typeface="Calibri"/>
              </a:rPr>
              <a:t>that</a:t>
            </a:r>
            <a:r>
              <a:rPr sz="1800" spc="114" dirty="0">
                <a:latin typeface="Calibri"/>
                <a:cs typeface="Calibri"/>
              </a:rPr>
              <a:t> </a:t>
            </a:r>
            <a:r>
              <a:rPr sz="1800" spc="-5" dirty="0">
                <a:latin typeface="Calibri"/>
                <a:cs typeface="Calibri"/>
              </a:rPr>
              <a:t>partition</a:t>
            </a:r>
            <a:r>
              <a:rPr sz="1800" spc="90" dirty="0">
                <a:latin typeface="Calibri"/>
                <a:cs typeface="Calibri"/>
              </a:rPr>
              <a:t> </a:t>
            </a:r>
            <a:r>
              <a:rPr sz="1800" dirty="0">
                <a:latin typeface="Calibri"/>
                <a:cs typeface="Calibri"/>
              </a:rPr>
              <a:t>will</a:t>
            </a:r>
            <a:r>
              <a:rPr sz="1800" spc="95" dirty="0">
                <a:latin typeface="Calibri"/>
                <a:cs typeface="Calibri"/>
              </a:rPr>
              <a:t> </a:t>
            </a:r>
            <a:r>
              <a:rPr sz="1800" spc="5" dirty="0">
                <a:latin typeface="Calibri"/>
                <a:cs typeface="Calibri"/>
              </a:rPr>
              <a:t>be</a:t>
            </a:r>
            <a:r>
              <a:rPr sz="1800" spc="90" dirty="0">
                <a:latin typeface="Calibri"/>
                <a:cs typeface="Calibri"/>
              </a:rPr>
              <a:t> </a:t>
            </a:r>
            <a:r>
              <a:rPr sz="1800" spc="-10" dirty="0">
                <a:latin typeface="Calibri"/>
                <a:cs typeface="Calibri"/>
              </a:rPr>
              <a:t>merged</a:t>
            </a:r>
            <a:r>
              <a:rPr sz="1800" spc="90" dirty="0">
                <a:latin typeface="Calibri"/>
                <a:cs typeface="Calibri"/>
              </a:rPr>
              <a:t> </a:t>
            </a:r>
            <a:r>
              <a:rPr sz="1800" spc="10" dirty="0">
                <a:latin typeface="Calibri"/>
                <a:cs typeface="Calibri"/>
              </a:rPr>
              <a:t>with </a:t>
            </a:r>
            <a:r>
              <a:rPr sz="1800" spc="-390" dirty="0">
                <a:latin typeface="Calibri"/>
                <a:cs typeface="Calibri"/>
              </a:rPr>
              <a:t> </a:t>
            </a:r>
            <a:r>
              <a:rPr sz="1800" spc="-5" dirty="0">
                <a:latin typeface="Calibri"/>
                <a:cs typeface="Calibri"/>
              </a:rPr>
              <a:t>its</a:t>
            </a:r>
            <a:r>
              <a:rPr sz="1800" spc="10" dirty="0">
                <a:latin typeface="Calibri"/>
                <a:cs typeface="Calibri"/>
              </a:rPr>
              <a:t> </a:t>
            </a:r>
            <a:r>
              <a:rPr sz="1800" spc="-10" dirty="0">
                <a:latin typeface="Calibri"/>
                <a:cs typeface="Calibri"/>
              </a:rPr>
              <a:t>adjacent</a:t>
            </a:r>
            <a:r>
              <a:rPr sz="1800" spc="25"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partition</a:t>
            </a:r>
            <a:r>
              <a:rPr sz="1800" spc="25" dirty="0">
                <a:latin typeface="Calibri"/>
                <a:cs typeface="Calibri"/>
              </a:rPr>
              <a:t> </a:t>
            </a:r>
            <a:r>
              <a:rPr sz="1800" spc="-5" dirty="0">
                <a:latin typeface="Calibri"/>
                <a:cs typeface="Calibri"/>
              </a:rPr>
              <a:t>without</a:t>
            </a:r>
            <a:r>
              <a:rPr sz="1800" spc="-10" dirty="0">
                <a:latin typeface="Calibri"/>
                <a:cs typeface="Calibri"/>
              </a:rPr>
              <a:t> </a:t>
            </a:r>
            <a:r>
              <a:rPr sz="1800" spc="-5" dirty="0">
                <a:latin typeface="Calibri"/>
                <a:cs typeface="Calibri"/>
              </a:rPr>
              <a:t>doing</a:t>
            </a:r>
            <a:r>
              <a:rPr sz="1800" spc="50" dirty="0">
                <a:latin typeface="Calibri"/>
                <a:cs typeface="Calibri"/>
              </a:rPr>
              <a:t> </a:t>
            </a:r>
            <a:r>
              <a:rPr sz="1800" spc="-15" dirty="0">
                <a:latin typeface="Calibri"/>
                <a:cs typeface="Calibri"/>
              </a:rPr>
              <a:t>any</a:t>
            </a:r>
            <a:r>
              <a:rPr sz="1800" dirty="0">
                <a:latin typeface="Calibri"/>
                <a:cs typeface="Calibri"/>
              </a:rPr>
              <a:t> </a:t>
            </a:r>
            <a:r>
              <a:rPr sz="1800" spc="-20" dirty="0">
                <a:latin typeface="Calibri"/>
                <a:cs typeface="Calibri"/>
              </a:rPr>
              <a:t>extra</a:t>
            </a:r>
            <a:r>
              <a:rPr sz="1800" spc="45" dirty="0">
                <a:latin typeface="Calibri"/>
                <a:cs typeface="Calibri"/>
              </a:rPr>
              <a:t> </a:t>
            </a:r>
            <a:r>
              <a:rPr sz="1800" spc="-20" dirty="0">
                <a:latin typeface="Calibri"/>
                <a:cs typeface="Calibri"/>
              </a:rPr>
              <a:t>effort.</a:t>
            </a:r>
            <a:endParaRPr sz="1800">
              <a:latin typeface="Calibri"/>
              <a:cs typeface="Calibri"/>
            </a:endParaRPr>
          </a:p>
          <a:p>
            <a:pPr marL="12700">
              <a:lnSpc>
                <a:spcPct val="100000"/>
              </a:lnSpc>
              <a:spcBef>
                <a:spcPts val="5"/>
              </a:spcBef>
            </a:pPr>
            <a:r>
              <a:rPr sz="1800" spc="-10" dirty="0">
                <a:latin typeface="Calibri"/>
                <a:cs typeface="Calibri"/>
              </a:rPr>
              <a:t>There</a:t>
            </a:r>
            <a:r>
              <a:rPr sz="1800" spc="15" dirty="0">
                <a:latin typeface="Calibri"/>
                <a:cs typeface="Calibri"/>
              </a:rPr>
              <a:t> </a:t>
            </a:r>
            <a:r>
              <a:rPr sz="1800" spc="-10" dirty="0">
                <a:latin typeface="Calibri"/>
                <a:cs typeface="Calibri"/>
              </a:rPr>
              <a:t>are</a:t>
            </a:r>
            <a:r>
              <a:rPr sz="1800" spc="20" dirty="0">
                <a:latin typeface="Calibri"/>
                <a:cs typeface="Calibri"/>
              </a:rPr>
              <a:t> </a:t>
            </a:r>
            <a:r>
              <a:rPr sz="1800" spc="-5" dirty="0">
                <a:latin typeface="Calibri"/>
                <a:cs typeface="Calibri"/>
              </a:rPr>
              <a:t>some </a:t>
            </a:r>
            <a:r>
              <a:rPr sz="1800" spc="-10" dirty="0">
                <a:latin typeface="Calibri"/>
                <a:cs typeface="Calibri"/>
              </a:rPr>
              <a:t>points</a:t>
            </a:r>
            <a:r>
              <a:rPr sz="1800" spc="30" dirty="0">
                <a:latin typeface="Calibri"/>
                <a:cs typeface="Calibri"/>
              </a:rPr>
              <a:t> </a:t>
            </a:r>
            <a:r>
              <a:rPr sz="1800" spc="-5" dirty="0">
                <a:latin typeface="Calibri"/>
                <a:cs typeface="Calibri"/>
              </a:rPr>
              <a:t>which</a:t>
            </a:r>
            <a:r>
              <a:rPr sz="1800" spc="20" dirty="0">
                <a:latin typeface="Calibri"/>
                <a:cs typeface="Calibri"/>
              </a:rPr>
              <a:t> </a:t>
            </a:r>
            <a:r>
              <a:rPr sz="1800" spc="-10" dirty="0">
                <a:latin typeface="Calibri"/>
                <a:cs typeface="Calibri"/>
              </a:rPr>
              <a:t>need</a:t>
            </a:r>
            <a:r>
              <a:rPr sz="1800" spc="4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be</a:t>
            </a:r>
            <a:r>
              <a:rPr sz="1800" spc="40" dirty="0">
                <a:latin typeface="Calibri"/>
                <a:cs typeface="Calibri"/>
              </a:rPr>
              <a:t> </a:t>
            </a:r>
            <a:r>
              <a:rPr sz="1800" spc="-10" dirty="0">
                <a:latin typeface="Calibri"/>
                <a:cs typeface="Calibri"/>
              </a:rPr>
              <a:t>focused</a:t>
            </a:r>
            <a:r>
              <a:rPr sz="1800" spc="20" dirty="0">
                <a:latin typeface="Calibri"/>
                <a:cs typeface="Calibri"/>
              </a:rPr>
              <a:t> </a:t>
            </a:r>
            <a:r>
              <a:rPr sz="1800" spc="-5" dirty="0">
                <a:latin typeface="Calibri"/>
                <a:cs typeface="Calibri"/>
              </a:rPr>
              <a:t>while</a:t>
            </a:r>
            <a:r>
              <a:rPr sz="1800" spc="40" dirty="0">
                <a:latin typeface="Calibri"/>
                <a:cs typeface="Calibri"/>
              </a:rPr>
              <a:t> </a:t>
            </a:r>
            <a:r>
              <a:rPr sz="1800" spc="-10" dirty="0">
                <a:latin typeface="Calibri"/>
                <a:cs typeface="Calibri"/>
              </a:rPr>
              <a:t>using</a:t>
            </a:r>
            <a:r>
              <a:rPr sz="1800" spc="35" dirty="0">
                <a:latin typeface="Calibri"/>
                <a:cs typeface="Calibri"/>
              </a:rPr>
              <a:t> </a:t>
            </a:r>
            <a:r>
              <a:rPr sz="1800" spc="-5" dirty="0">
                <a:latin typeface="Calibri"/>
                <a:cs typeface="Calibri"/>
              </a:rPr>
              <a:t>this</a:t>
            </a:r>
            <a:r>
              <a:rPr sz="1800" spc="15" dirty="0">
                <a:latin typeface="Calibri"/>
                <a:cs typeface="Calibri"/>
              </a:rPr>
              <a:t> </a:t>
            </a:r>
            <a:r>
              <a:rPr sz="1800" spc="-5" dirty="0">
                <a:latin typeface="Calibri"/>
                <a:cs typeface="Calibri"/>
              </a:rPr>
              <a:t>approach.</a:t>
            </a:r>
            <a:endParaRPr sz="1800">
              <a:latin typeface="Calibri"/>
              <a:cs typeface="Calibri"/>
            </a:endParaRPr>
          </a:p>
          <a:p>
            <a:pPr>
              <a:lnSpc>
                <a:spcPct val="100000"/>
              </a:lnSpc>
              <a:spcBef>
                <a:spcPts val="25"/>
              </a:spcBef>
            </a:pPr>
            <a:endParaRPr sz="1950">
              <a:latin typeface="Calibri"/>
              <a:cs typeface="Calibri"/>
            </a:endParaRPr>
          </a:p>
          <a:p>
            <a:pPr marL="83820" marR="438150">
              <a:lnSpc>
                <a:spcPct val="100000"/>
              </a:lnSpc>
              <a:buAutoNum type="arabicPeriod"/>
              <a:tabLst>
                <a:tab pos="309880" algn="l"/>
              </a:tabLst>
            </a:pPr>
            <a:r>
              <a:rPr sz="1800" dirty="0">
                <a:latin typeface="Calibri"/>
                <a:cs typeface="Calibri"/>
              </a:rPr>
              <a:t>The</a:t>
            </a:r>
            <a:r>
              <a:rPr sz="1800" spc="15" dirty="0">
                <a:latin typeface="Calibri"/>
                <a:cs typeface="Calibri"/>
              </a:rPr>
              <a:t> </a:t>
            </a:r>
            <a:r>
              <a:rPr sz="1800" dirty="0">
                <a:latin typeface="Calibri"/>
                <a:cs typeface="Calibri"/>
              </a:rPr>
              <a:t>OS</a:t>
            </a:r>
            <a:r>
              <a:rPr sz="1800" spc="-15" dirty="0">
                <a:latin typeface="Calibri"/>
                <a:cs typeface="Calibri"/>
              </a:rPr>
              <a:t> must</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very</a:t>
            </a:r>
            <a:r>
              <a:rPr sz="1800" spc="25" dirty="0">
                <a:latin typeface="Calibri"/>
                <a:cs typeface="Calibri"/>
              </a:rPr>
              <a:t> </a:t>
            </a:r>
            <a:r>
              <a:rPr sz="1800" spc="-5" dirty="0">
                <a:latin typeface="Calibri"/>
                <a:cs typeface="Calibri"/>
              </a:rPr>
              <a:t>clear</a:t>
            </a:r>
            <a:r>
              <a:rPr sz="1800" spc="20" dirty="0">
                <a:latin typeface="Calibri"/>
                <a:cs typeface="Calibri"/>
              </a:rPr>
              <a:t> </a:t>
            </a:r>
            <a:r>
              <a:rPr sz="1800" spc="-5" dirty="0">
                <a:latin typeface="Calibri"/>
                <a:cs typeface="Calibri"/>
              </a:rPr>
              <a:t>about</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location</a:t>
            </a:r>
            <a:r>
              <a:rPr sz="1800" spc="15" dirty="0">
                <a:latin typeface="Calibri"/>
                <a:cs typeface="Calibri"/>
              </a:rPr>
              <a:t> </a:t>
            </a:r>
            <a:r>
              <a:rPr sz="1800" dirty="0">
                <a:latin typeface="Calibri"/>
                <a:cs typeface="Calibri"/>
              </a:rPr>
              <a:t>of</a:t>
            </a:r>
            <a:r>
              <a:rPr sz="1800" spc="-2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new</a:t>
            </a:r>
            <a:r>
              <a:rPr sz="1800" spc="5" dirty="0">
                <a:latin typeface="Calibri"/>
                <a:cs typeface="Calibri"/>
              </a:rPr>
              <a:t> </a:t>
            </a:r>
            <a:r>
              <a:rPr sz="1800" spc="-5" dirty="0">
                <a:latin typeface="Calibri"/>
                <a:cs typeface="Calibri"/>
              </a:rPr>
              <a:t>node</a:t>
            </a:r>
            <a:r>
              <a:rPr sz="1800" spc="40" dirty="0">
                <a:latin typeface="Calibri"/>
                <a:cs typeface="Calibri"/>
              </a:rPr>
              <a:t> </a:t>
            </a:r>
            <a:r>
              <a:rPr sz="1800" spc="-5" dirty="0">
                <a:latin typeface="Calibri"/>
                <a:cs typeface="Calibri"/>
              </a:rPr>
              <a:t>which</a:t>
            </a:r>
            <a:r>
              <a:rPr sz="1800" spc="-10" dirty="0">
                <a:latin typeface="Calibri"/>
                <a:cs typeface="Calibri"/>
              </a:rPr>
              <a:t> </a:t>
            </a:r>
            <a:r>
              <a:rPr sz="1800" dirty="0">
                <a:latin typeface="Calibri"/>
                <a:cs typeface="Calibri"/>
              </a:rPr>
              <a:t>is</a:t>
            </a:r>
            <a:r>
              <a:rPr sz="1800" spc="1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be </a:t>
            </a:r>
            <a:r>
              <a:rPr sz="1800" spc="-390" dirty="0">
                <a:latin typeface="Calibri"/>
                <a:cs typeface="Calibri"/>
              </a:rPr>
              <a:t> </a:t>
            </a:r>
            <a:r>
              <a:rPr sz="1800" spc="-10" dirty="0">
                <a:latin typeface="Calibri"/>
                <a:cs typeface="Calibri"/>
              </a:rPr>
              <a:t>added</a:t>
            </a:r>
            <a:r>
              <a:rPr sz="1800" spc="3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20" dirty="0">
                <a:latin typeface="Calibri"/>
                <a:cs typeface="Calibri"/>
              </a:rPr>
              <a:t>linked</a:t>
            </a:r>
            <a:r>
              <a:rPr sz="1800" spc="15" dirty="0">
                <a:latin typeface="Calibri"/>
                <a:cs typeface="Calibri"/>
              </a:rPr>
              <a:t> </a:t>
            </a:r>
            <a:r>
              <a:rPr sz="1800" spc="-15" dirty="0">
                <a:latin typeface="Calibri"/>
                <a:cs typeface="Calibri"/>
              </a:rPr>
              <a:t>list.</a:t>
            </a:r>
            <a:r>
              <a:rPr sz="1800" spc="25" dirty="0">
                <a:latin typeface="Calibri"/>
                <a:cs typeface="Calibri"/>
              </a:rPr>
              <a:t> </a:t>
            </a:r>
            <a:r>
              <a:rPr sz="1800" spc="-30" dirty="0">
                <a:latin typeface="Calibri"/>
                <a:cs typeface="Calibri"/>
              </a:rPr>
              <a:t>However,</a:t>
            </a:r>
            <a:r>
              <a:rPr sz="1800" spc="-15" dirty="0">
                <a:latin typeface="Calibri"/>
                <a:cs typeface="Calibri"/>
              </a:rPr>
              <a:t> </a:t>
            </a:r>
            <a:r>
              <a:rPr sz="1800" spc="-10" dirty="0">
                <a:latin typeface="Calibri"/>
                <a:cs typeface="Calibri"/>
              </a:rPr>
              <a:t>adding</a:t>
            </a:r>
            <a:r>
              <a:rPr sz="1800" spc="6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node</a:t>
            </a:r>
            <a:r>
              <a:rPr sz="1800" spc="40" dirty="0">
                <a:latin typeface="Calibri"/>
                <a:cs typeface="Calibri"/>
              </a:rPr>
              <a:t> </a:t>
            </a:r>
            <a:r>
              <a:rPr sz="1800" spc="-10" dirty="0">
                <a:latin typeface="Calibri"/>
                <a:cs typeface="Calibri"/>
              </a:rPr>
              <a:t>according</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increasing </a:t>
            </a:r>
            <a:r>
              <a:rPr sz="1800" spc="-5" dirty="0">
                <a:latin typeface="Calibri"/>
                <a:cs typeface="Calibri"/>
              </a:rPr>
              <a:t> </a:t>
            </a:r>
            <a:r>
              <a:rPr sz="1800" spc="-10" dirty="0">
                <a:latin typeface="Calibri"/>
                <a:cs typeface="Calibri"/>
              </a:rPr>
              <a:t>order</a:t>
            </a:r>
            <a:r>
              <a:rPr sz="1800" spc="20" dirty="0">
                <a:latin typeface="Calibri"/>
                <a:cs typeface="Calibri"/>
              </a:rPr>
              <a:t> </a:t>
            </a:r>
            <a:r>
              <a:rPr sz="1800" dirty="0">
                <a:latin typeface="Calibri"/>
                <a:cs typeface="Calibri"/>
              </a:rPr>
              <a:t>of</a:t>
            </a:r>
            <a:r>
              <a:rPr sz="1800" spc="-5" dirty="0">
                <a:latin typeface="Calibri"/>
                <a:cs typeface="Calibri"/>
              </a:rPr>
              <a:t> </a:t>
            </a:r>
            <a:r>
              <a:rPr sz="1800" spc="-15" dirty="0">
                <a:latin typeface="Calibri"/>
                <a:cs typeface="Calibri"/>
              </a:rPr>
              <a:t>starting</a:t>
            </a:r>
            <a:r>
              <a:rPr sz="1800" spc="15" dirty="0">
                <a:latin typeface="Calibri"/>
                <a:cs typeface="Calibri"/>
              </a:rPr>
              <a:t> </a:t>
            </a:r>
            <a:r>
              <a:rPr sz="1800" spc="-15" dirty="0">
                <a:latin typeface="Calibri"/>
                <a:cs typeface="Calibri"/>
              </a:rPr>
              <a:t>index</a:t>
            </a:r>
            <a:r>
              <a:rPr sz="1800" spc="60"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suggestible.</a:t>
            </a:r>
            <a:endParaRPr sz="1800">
              <a:latin typeface="Calibri"/>
              <a:cs typeface="Calibri"/>
            </a:endParaRPr>
          </a:p>
          <a:p>
            <a:pPr marL="83820" marR="386715">
              <a:lnSpc>
                <a:spcPct val="100000"/>
              </a:lnSpc>
              <a:spcBef>
                <a:spcPts val="5"/>
              </a:spcBef>
              <a:buAutoNum type="arabicPeriod"/>
              <a:tabLst>
                <a:tab pos="309880" algn="l"/>
              </a:tabLst>
            </a:pPr>
            <a:r>
              <a:rPr sz="1800" spc="-10" dirty="0">
                <a:latin typeface="Calibri"/>
                <a:cs typeface="Calibri"/>
              </a:rPr>
              <a:t>Using</a:t>
            </a:r>
            <a:r>
              <a:rPr sz="1800" spc="20" dirty="0">
                <a:latin typeface="Calibri"/>
                <a:cs typeface="Calibri"/>
              </a:rPr>
              <a:t> </a:t>
            </a:r>
            <a:r>
              <a:rPr sz="1800" dirty="0">
                <a:latin typeface="Calibri"/>
                <a:cs typeface="Calibri"/>
              </a:rPr>
              <a:t>a</a:t>
            </a:r>
            <a:r>
              <a:rPr sz="1800" spc="25" dirty="0">
                <a:latin typeface="Calibri"/>
                <a:cs typeface="Calibri"/>
              </a:rPr>
              <a:t> </a:t>
            </a:r>
            <a:r>
              <a:rPr sz="1800" spc="-10" dirty="0">
                <a:latin typeface="Calibri"/>
                <a:cs typeface="Calibri"/>
              </a:rPr>
              <a:t>doubly</a:t>
            </a:r>
            <a:r>
              <a:rPr sz="1800" spc="30" dirty="0">
                <a:latin typeface="Calibri"/>
                <a:cs typeface="Calibri"/>
              </a:rPr>
              <a:t> </a:t>
            </a:r>
            <a:r>
              <a:rPr sz="1800" spc="-20" dirty="0">
                <a:latin typeface="Calibri"/>
                <a:cs typeface="Calibri"/>
              </a:rPr>
              <a:t>linked</a:t>
            </a:r>
            <a:r>
              <a:rPr sz="1800" spc="40" dirty="0">
                <a:latin typeface="Calibri"/>
                <a:cs typeface="Calibri"/>
              </a:rPr>
              <a:t> </a:t>
            </a:r>
            <a:r>
              <a:rPr sz="1800" spc="-15" dirty="0">
                <a:latin typeface="Calibri"/>
                <a:cs typeface="Calibri"/>
              </a:rPr>
              <a:t>list</a:t>
            </a:r>
            <a:r>
              <a:rPr sz="1800" spc="25" dirty="0">
                <a:latin typeface="Calibri"/>
                <a:cs typeface="Calibri"/>
              </a:rPr>
              <a:t> </a:t>
            </a:r>
            <a:r>
              <a:rPr sz="1800" spc="-5" dirty="0">
                <a:latin typeface="Calibri"/>
                <a:cs typeface="Calibri"/>
              </a:rPr>
              <a:t>will</a:t>
            </a:r>
            <a:r>
              <a:rPr sz="1800" dirty="0">
                <a:latin typeface="Calibri"/>
                <a:cs typeface="Calibri"/>
              </a:rPr>
              <a:t> </a:t>
            </a:r>
            <a:r>
              <a:rPr sz="1800" spc="-15" dirty="0">
                <a:latin typeface="Calibri"/>
                <a:cs typeface="Calibri"/>
              </a:rPr>
              <a:t>make</a:t>
            </a:r>
            <a:r>
              <a:rPr sz="1800" spc="-5" dirty="0">
                <a:latin typeface="Calibri"/>
                <a:cs typeface="Calibri"/>
              </a:rPr>
              <a:t> </a:t>
            </a:r>
            <a:r>
              <a:rPr sz="1800" dirty="0">
                <a:latin typeface="Calibri"/>
                <a:cs typeface="Calibri"/>
              </a:rPr>
              <a:t>some</a:t>
            </a:r>
            <a:r>
              <a:rPr sz="1800" spc="-5" dirty="0">
                <a:latin typeface="Calibri"/>
                <a:cs typeface="Calibri"/>
              </a:rPr>
              <a:t> </a:t>
            </a:r>
            <a:r>
              <a:rPr sz="1800" spc="-10" dirty="0">
                <a:latin typeface="Calibri"/>
                <a:cs typeface="Calibri"/>
              </a:rPr>
              <a:t>positive</a:t>
            </a:r>
            <a:r>
              <a:rPr sz="1800" spc="45" dirty="0">
                <a:latin typeface="Calibri"/>
                <a:cs typeface="Calibri"/>
              </a:rPr>
              <a:t> </a:t>
            </a:r>
            <a:r>
              <a:rPr sz="1800" spc="-20" dirty="0">
                <a:latin typeface="Calibri"/>
                <a:cs typeface="Calibri"/>
              </a:rPr>
              <a:t>effects</a:t>
            </a:r>
            <a:r>
              <a:rPr sz="1800" spc="3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the</a:t>
            </a:r>
            <a:r>
              <a:rPr sz="1800" spc="25" dirty="0">
                <a:latin typeface="Calibri"/>
                <a:cs typeface="Calibri"/>
              </a:rPr>
              <a:t> </a:t>
            </a:r>
            <a:r>
              <a:rPr sz="1800" spc="-10" dirty="0">
                <a:latin typeface="Calibri"/>
                <a:cs typeface="Calibri"/>
              </a:rPr>
              <a:t>performance </a:t>
            </a:r>
            <a:r>
              <a:rPr sz="1800" spc="-395" dirty="0">
                <a:latin typeface="Calibri"/>
                <a:cs typeface="Calibri"/>
              </a:rPr>
              <a:t> </a:t>
            </a:r>
            <a:r>
              <a:rPr sz="1800" spc="-10" dirty="0">
                <a:latin typeface="Calibri"/>
                <a:cs typeface="Calibri"/>
              </a:rPr>
              <a:t>due</a:t>
            </a:r>
            <a:r>
              <a:rPr sz="1800" spc="3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fact</a:t>
            </a:r>
            <a:r>
              <a:rPr sz="1800" dirty="0">
                <a:latin typeface="Calibri"/>
                <a:cs typeface="Calibri"/>
              </a:rPr>
              <a:t> </a:t>
            </a:r>
            <a:r>
              <a:rPr sz="1800" spc="-10" dirty="0">
                <a:latin typeface="Calibri"/>
                <a:cs typeface="Calibri"/>
              </a:rPr>
              <a:t>that</a:t>
            </a:r>
            <a:r>
              <a:rPr sz="1800" spc="15" dirty="0">
                <a:latin typeface="Calibri"/>
                <a:cs typeface="Calibri"/>
              </a:rPr>
              <a:t> </a:t>
            </a:r>
            <a:r>
              <a:rPr sz="1800" dirty="0">
                <a:latin typeface="Calibri"/>
                <a:cs typeface="Calibri"/>
              </a:rPr>
              <a:t>a</a:t>
            </a:r>
            <a:r>
              <a:rPr sz="1800" spc="-5" dirty="0">
                <a:latin typeface="Calibri"/>
                <a:cs typeface="Calibri"/>
              </a:rPr>
              <a:t> node</a:t>
            </a:r>
            <a:r>
              <a:rPr sz="1800" spc="1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doubly</a:t>
            </a:r>
            <a:r>
              <a:rPr sz="1800" spc="40" dirty="0">
                <a:latin typeface="Calibri"/>
                <a:cs typeface="Calibri"/>
              </a:rPr>
              <a:t> </a:t>
            </a:r>
            <a:r>
              <a:rPr sz="1800" spc="-5" dirty="0">
                <a:latin typeface="Calibri"/>
                <a:cs typeface="Calibri"/>
              </a:rPr>
              <a:t>link</a:t>
            </a:r>
            <a:r>
              <a:rPr sz="1800" spc="20" dirty="0">
                <a:latin typeface="Calibri"/>
                <a:cs typeface="Calibri"/>
              </a:rPr>
              <a:t> </a:t>
            </a:r>
            <a:r>
              <a:rPr sz="1800" spc="-15" dirty="0">
                <a:latin typeface="Calibri"/>
                <a:cs typeface="Calibri"/>
              </a:rPr>
              <a:t>list</a:t>
            </a:r>
            <a:r>
              <a:rPr sz="1800" spc="15"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also</a:t>
            </a:r>
            <a:r>
              <a:rPr sz="1800" spc="5" dirty="0">
                <a:latin typeface="Calibri"/>
                <a:cs typeface="Calibri"/>
              </a:rPr>
              <a:t> </a:t>
            </a:r>
            <a:r>
              <a:rPr sz="1800" spc="-20" dirty="0">
                <a:latin typeface="Calibri"/>
                <a:cs typeface="Calibri"/>
              </a:rPr>
              <a:t>keep</a:t>
            </a:r>
            <a:r>
              <a:rPr sz="1800" spc="10" dirty="0">
                <a:latin typeface="Calibri"/>
                <a:cs typeface="Calibri"/>
              </a:rPr>
              <a:t> </a:t>
            </a:r>
            <a:r>
              <a:rPr sz="1800" spc="-15" dirty="0">
                <a:latin typeface="Calibri"/>
                <a:cs typeface="Calibri"/>
              </a:rPr>
              <a:t>track</a:t>
            </a:r>
            <a:r>
              <a:rPr sz="1800" dirty="0">
                <a:latin typeface="Calibri"/>
                <a:cs typeface="Calibri"/>
              </a:rPr>
              <a:t> of</a:t>
            </a:r>
            <a:r>
              <a:rPr sz="1800" spc="-5" dirty="0">
                <a:latin typeface="Calibri"/>
                <a:cs typeface="Calibri"/>
              </a:rPr>
              <a:t> </a:t>
            </a:r>
            <a:r>
              <a:rPr sz="1800" dirty="0">
                <a:latin typeface="Calibri"/>
                <a:cs typeface="Calibri"/>
              </a:rPr>
              <a:t>its </a:t>
            </a:r>
            <a:r>
              <a:rPr sz="1800" spc="5" dirty="0">
                <a:latin typeface="Calibri"/>
                <a:cs typeface="Calibri"/>
              </a:rPr>
              <a:t> </a:t>
            </a:r>
            <a:r>
              <a:rPr sz="1800" spc="-10" dirty="0">
                <a:latin typeface="Calibri"/>
                <a:cs typeface="Calibri"/>
              </a:rPr>
              <a:t>previous</a:t>
            </a:r>
            <a:r>
              <a:rPr sz="1800" spc="10" dirty="0">
                <a:latin typeface="Calibri"/>
                <a:cs typeface="Calibri"/>
              </a:rPr>
              <a:t> </a:t>
            </a:r>
            <a:r>
              <a:rPr sz="1800" spc="-5" dirty="0">
                <a:latin typeface="Calibri"/>
                <a:cs typeface="Calibri"/>
              </a:rPr>
              <a:t>node.</a:t>
            </a:r>
            <a:endParaRPr sz="1800">
              <a:latin typeface="Calibri"/>
              <a:cs typeface="Calibri"/>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12976" y="674673"/>
            <a:ext cx="5798727" cy="4810661"/>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47435" y="2603072"/>
            <a:ext cx="5473616" cy="2718989"/>
          </a:xfrm>
          <a:prstGeom prst="rect">
            <a:avLst/>
          </a:prstGeom>
        </p:spPr>
      </p:pic>
      <p:sp>
        <p:nvSpPr>
          <p:cNvPr id="3" name="object 3"/>
          <p:cNvSpPr txBox="1"/>
          <p:nvPr/>
        </p:nvSpPr>
        <p:spPr>
          <a:xfrm>
            <a:off x="650544" y="732231"/>
            <a:ext cx="7705090" cy="112331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0AF50"/>
                </a:solidFill>
                <a:latin typeface="Calibri"/>
                <a:cs typeface="Calibri"/>
              </a:rPr>
              <a:t>Types</a:t>
            </a:r>
            <a:r>
              <a:rPr sz="1800" b="1" spc="-20" dirty="0">
                <a:solidFill>
                  <a:srgbClr val="00AF50"/>
                </a:solidFill>
                <a:latin typeface="Calibri"/>
                <a:cs typeface="Calibri"/>
              </a:rPr>
              <a:t> </a:t>
            </a:r>
            <a:r>
              <a:rPr sz="1800" b="1" spc="-5" dirty="0">
                <a:solidFill>
                  <a:srgbClr val="00AF50"/>
                </a:solidFill>
                <a:latin typeface="Calibri"/>
                <a:cs typeface="Calibri"/>
              </a:rPr>
              <a:t>of</a:t>
            </a:r>
            <a:r>
              <a:rPr sz="1800" b="1" spc="5" dirty="0">
                <a:solidFill>
                  <a:srgbClr val="00AF50"/>
                </a:solidFill>
                <a:latin typeface="Calibri"/>
                <a:cs typeface="Calibri"/>
              </a:rPr>
              <a:t> </a:t>
            </a:r>
            <a:r>
              <a:rPr sz="1800" b="1" spc="-15" dirty="0">
                <a:solidFill>
                  <a:srgbClr val="00AF50"/>
                </a:solidFill>
                <a:latin typeface="Calibri"/>
                <a:cs typeface="Calibri"/>
              </a:rPr>
              <a:t>Linked</a:t>
            </a:r>
            <a:r>
              <a:rPr sz="1800" b="1" spc="-5" dirty="0">
                <a:solidFill>
                  <a:srgbClr val="00AF50"/>
                </a:solidFill>
                <a:latin typeface="Calibri"/>
                <a:cs typeface="Calibri"/>
              </a:rPr>
              <a:t> </a:t>
            </a:r>
            <a:r>
              <a:rPr sz="1800" b="1" spc="-15" dirty="0">
                <a:solidFill>
                  <a:srgbClr val="00AF50"/>
                </a:solidFill>
                <a:latin typeface="Calibri"/>
                <a:cs typeface="Calibri"/>
              </a:rPr>
              <a:t>list</a:t>
            </a:r>
            <a:r>
              <a:rPr sz="1800" b="1" spc="-5" dirty="0">
                <a:solidFill>
                  <a:srgbClr val="00AF50"/>
                </a:solidFill>
                <a:latin typeface="Calibri"/>
                <a:cs typeface="Calibri"/>
              </a:rPr>
              <a:t> In</a:t>
            </a:r>
            <a:r>
              <a:rPr sz="1800" b="1" spc="-10" dirty="0">
                <a:solidFill>
                  <a:srgbClr val="00AF50"/>
                </a:solidFill>
                <a:latin typeface="Calibri"/>
                <a:cs typeface="Calibri"/>
              </a:rPr>
              <a:t> </a:t>
            </a:r>
            <a:r>
              <a:rPr sz="1800" b="1" spc="-5" dirty="0">
                <a:solidFill>
                  <a:srgbClr val="00AF50"/>
                </a:solidFill>
                <a:latin typeface="Calibri"/>
                <a:cs typeface="Calibri"/>
              </a:rPr>
              <a:t>Dynamic</a:t>
            </a:r>
            <a:r>
              <a:rPr sz="1800" b="1" spc="15" dirty="0">
                <a:solidFill>
                  <a:srgbClr val="00AF50"/>
                </a:solidFill>
                <a:latin typeface="Calibri"/>
                <a:cs typeface="Calibri"/>
              </a:rPr>
              <a:t> </a:t>
            </a:r>
            <a:r>
              <a:rPr sz="1800" b="1" spc="-10" dirty="0">
                <a:solidFill>
                  <a:srgbClr val="00AF50"/>
                </a:solidFill>
                <a:latin typeface="Calibri"/>
                <a:cs typeface="Calibri"/>
              </a:rPr>
              <a:t>Partitioning</a:t>
            </a:r>
            <a:endParaRPr sz="1800">
              <a:latin typeface="Calibri"/>
              <a:cs typeface="Calibri"/>
            </a:endParaRPr>
          </a:p>
          <a:p>
            <a:pPr marL="12700">
              <a:lnSpc>
                <a:spcPct val="100000"/>
              </a:lnSpc>
              <a:spcBef>
                <a:spcPts val="5"/>
              </a:spcBef>
            </a:pPr>
            <a:r>
              <a:rPr sz="1800" b="1" spc="-5" dirty="0">
                <a:solidFill>
                  <a:srgbClr val="FF0000"/>
                </a:solidFill>
                <a:latin typeface="Calibri"/>
                <a:cs typeface="Calibri"/>
              </a:rPr>
              <a:t>1.</a:t>
            </a:r>
            <a:r>
              <a:rPr sz="1800" b="1" spc="-20" dirty="0">
                <a:solidFill>
                  <a:srgbClr val="FF0000"/>
                </a:solidFill>
                <a:latin typeface="Calibri"/>
                <a:cs typeface="Calibri"/>
              </a:rPr>
              <a:t> </a:t>
            </a:r>
            <a:r>
              <a:rPr sz="1800" b="1" spc="-10" dirty="0">
                <a:solidFill>
                  <a:srgbClr val="FF0000"/>
                </a:solidFill>
                <a:latin typeface="Calibri"/>
                <a:cs typeface="Calibri"/>
              </a:rPr>
              <a:t>Single </a:t>
            </a:r>
            <a:r>
              <a:rPr sz="1800" b="1" spc="-5" dirty="0">
                <a:solidFill>
                  <a:srgbClr val="FF0000"/>
                </a:solidFill>
                <a:latin typeface="Calibri"/>
                <a:cs typeface="Calibri"/>
              </a:rPr>
              <a:t>Link</a:t>
            </a:r>
            <a:r>
              <a:rPr sz="1800" b="1" spc="-15" dirty="0">
                <a:solidFill>
                  <a:srgbClr val="FF0000"/>
                </a:solidFill>
                <a:latin typeface="Calibri"/>
                <a:cs typeface="Calibri"/>
              </a:rPr>
              <a:t> </a:t>
            </a:r>
            <a:r>
              <a:rPr sz="1800" b="1" spc="-10" dirty="0">
                <a:solidFill>
                  <a:srgbClr val="FF0000"/>
                </a:solidFill>
                <a:latin typeface="Calibri"/>
                <a:cs typeface="Calibri"/>
              </a:rPr>
              <a:t>List</a:t>
            </a:r>
            <a:endParaRPr sz="1800">
              <a:latin typeface="Calibri"/>
              <a:cs typeface="Calibri"/>
            </a:endParaRPr>
          </a:p>
          <a:p>
            <a:pPr marL="12700">
              <a:lnSpc>
                <a:spcPct val="100000"/>
              </a:lnSpc>
            </a:pPr>
            <a:r>
              <a:rPr sz="1800" spc="-5" dirty="0">
                <a:latin typeface="Calibri"/>
                <a:cs typeface="Calibri"/>
              </a:rPr>
              <a:t>Single</a:t>
            </a:r>
            <a:r>
              <a:rPr sz="1800" spc="420" dirty="0">
                <a:latin typeface="Calibri"/>
                <a:cs typeface="Calibri"/>
              </a:rPr>
              <a:t> </a:t>
            </a:r>
            <a:r>
              <a:rPr sz="1800" dirty="0">
                <a:latin typeface="Calibri"/>
                <a:cs typeface="Calibri"/>
              </a:rPr>
              <a:t>link</a:t>
            </a:r>
            <a:r>
              <a:rPr sz="1800" spc="434" dirty="0">
                <a:latin typeface="Calibri"/>
                <a:cs typeface="Calibri"/>
              </a:rPr>
              <a:t> </a:t>
            </a:r>
            <a:r>
              <a:rPr sz="1800" spc="-10" dirty="0">
                <a:latin typeface="Calibri"/>
                <a:cs typeface="Calibri"/>
              </a:rPr>
              <a:t>list,</a:t>
            </a:r>
            <a:r>
              <a:rPr sz="1800" spc="434" dirty="0">
                <a:latin typeface="Calibri"/>
                <a:cs typeface="Calibri"/>
              </a:rPr>
              <a:t> </a:t>
            </a:r>
            <a:r>
              <a:rPr sz="1800" spc="-15" dirty="0">
                <a:latin typeface="Calibri"/>
                <a:cs typeface="Calibri"/>
              </a:rPr>
              <a:t>traverse</a:t>
            </a:r>
            <a:r>
              <a:rPr sz="1800" spc="409" dirty="0">
                <a:latin typeface="Calibri"/>
                <a:cs typeface="Calibri"/>
              </a:rPr>
              <a:t> </a:t>
            </a:r>
            <a:r>
              <a:rPr sz="1800" spc="-5" dirty="0">
                <a:latin typeface="Calibri"/>
                <a:cs typeface="Calibri"/>
              </a:rPr>
              <a:t>only</a:t>
            </a:r>
            <a:r>
              <a:rPr sz="1800" spc="434" dirty="0">
                <a:latin typeface="Calibri"/>
                <a:cs typeface="Calibri"/>
              </a:rPr>
              <a:t> </a:t>
            </a:r>
            <a:r>
              <a:rPr sz="1800" spc="5" dirty="0">
                <a:latin typeface="Calibri"/>
                <a:cs typeface="Calibri"/>
              </a:rPr>
              <a:t>in </a:t>
            </a:r>
            <a:r>
              <a:rPr sz="1800" spc="35" dirty="0">
                <a:latin typeface="Calibri"/>
                <a:cs typeface="Calibri"/>
              </a:rPr>
              <a:t> </a:t>
            </a:r>
            <a:r>
              <a:rPr sz="1800" spc="-15" dirty="0">
                <a:latin typeface="Calibri"/>
                <a:cs typeface="Calibri"/>
              </a:rPr>
              <a:t>forward</a:t>
            </a:r>
            <a:r>
              <a:rPr sz="1800" spc="430" dirty="0">
                <a:latin typeface="Calibri"/>
                <a:cs typeface="Calibri"/>
              </a:rPr>
              <a:t> </a:t>
            </a:r>
            <a:r>
              <a:rPr sz="1800" spc="-5" dirty="0">
                <a:latin typeface="Calibri"/>
                <a:cs typeface="Calibri"/>
              </a:rPr>
              <a:t>direction.</a:t>
            </a:r>
            <a:r>
              <a:rPr sz="1800" spc="434" dirty="0">
                <a:latin typeface="Calibri"/>
                <a:cs typeface="Calibri"/>
              </a:rPr>
              <a:t> </a:t>
            </a:r>
            <a:r>
              <a:rPr sz="1800" dirty="0">
                <a:latin typeface="Calibri"/>
                <a:cs typeface="Calibri"/>
              </a:rPr>
              <a:t>It</a:t>
            </a:r>
            <a:r>
              <a:rPr sz="1800" spc="430" dirty="0">
                <a:latin typeface="Calibri"/>
                <a:cs typeface="Calibri"/>
              </a:rPr>
              <a:t> </a:t>
            </a:r>
            <a:r>
              <a:rPr sz="1800" spc="-10" dirty="0">
                <a:latin typeface="Calibri"/>
                <a:cs typeface="Calibri"/>
              </a:rPr>
              <a:t>can</a:t>
            </a:r>
            <a:r>
              <a:rPr sz="1800" spc="425" dirty="0">
                <a:latin typeface="Calibri"/>
                <a:cs typeface="Calibri"/>
              </a:rPr>
              <a:t> </a:t>
            </a:r>
            <a:r>
              <a:rPr sz="1800" spc="-5" dirty="0">
                <a:latin typeface="Calibri"/>
                <a:cs typeface="Calibri"/>
              </a:rPr>
              <a:t>detect</a:t>
            </a:r>
            <a:r>
              <a:rPr sz="1800" spc="434" dirty="0">
                <a:latin typeface="Calibri"/>
                <a:cs typeface="Calibri"/>
              </a:rPr>
              <a:t> </a:t>
            </a:r>
            <a:r>
              <a:rPr sz="1800" spc="-5" dirty="0">
                <a:latin typeface="Calibri"/>
                <a:cs typeface="Calibri"/>
              </a:rPr>
              <a:t>only</a:t>
            </a:r>
            <a:r>
              <a:rPr sz="1800" spc="430" dirty="0">
                <a:latin typeface="Calibri"/>
                <a:cs typeface="Calibri"/>
              </a:rPr>
              <a:t> </a:t>
            </a:r>
            <a:r>
              <a:rPr sz="1800" spc="-5" dirty="0">
                <a:latin typeface="Calibri"/>
                <a:cs typeface="Calibri"/>
              </a:rPr>
              <a:t>holes</a:t>
            </a:r>
            <a:r>
              <a:rPr sz="1800" spc="420" dirty="0">
                <a:latin typeface="Calibri"/>
                <a:cs typeface="Calibri"/>
              </a:rPr>
              <a:t> </a:t>
            </a:r>
            <a:r>
              <a:rPr sz="1800" spc="10" dirty="0">
                <a:latin typeface="Calibri"/>
                <a:cs typeface="Calibri"/>
              </a:rPr>
              <a:t>or</a:t>
            </a:r>
            <a:endParaRPr sz="1800">
              <a:latin typeface="Calibri"/>
              <a:cs typeface="Calibri"/>
            </a:endParaRPr>
          </a:p>
          <a:p>
            <a:pPr marL="12700">
              <a:lnSpc>
                <a:spcPct val="100000"/>
              </a:lnSpc>
            </a:pPr>
            <a:r>
              <a:rPr sz="1800" spc="-10" dirty="0">
                <a:latin typeface="Calibri"/>
                <a:cs typeface="Calibri"/>
              </a:rPr>
              <a:t>process</a:t>
            </a:r>
            <a:r>
              <a:rPr sz="1800" spc="20" dirty="0">
                <a:latin typeface="Calibri"/>
                <a:cs typeface="Calibri"/>
              </a:rPr>
              <a:t> </a:t>
            </a:r>
            <a:r>
              <a:rPr sz="1800" spc="-10" dirty="0">
                <a:latin typeface="Calibri"/>
                <a:cs typeface="Calibri"/>
              </a:rPr>
              <a:t>but</a:t>
            </a:r>
            <a:r>
              <a:rPr sz="1800" spc="20" dirty="0">
                <a:latin typeface="Calibri"/>
                <a:cs typeface="Calibri"/>
              </a:rPr>
              <a:t> </a:t>
            </a:r>
            <a:r>
              <a:rPr sz="1800" spc="-10" dirty="0">
                <a:latin typeface="Calibri"/>
                <a:cs typeface="Calibri"/>
              </a:rPr>
              <a:t>cannot</a:t>
            </a:r>
            <a:r>
              <a:rPr sz="1800" spc="20" dirty="0">
                <a:latin typeface="Calibri"/>
                <a:cs typeface="Calibri"/>
              </a:rPr>
              <a:t> </a:t>
            </a:r>
            <a:r>
              <a:rPr sz="1800" spc="-15" dirty="0">
                <a:latin typeface="Calibri"/>
                <a:cs typeface="Calibri"/>
              </a:rPr>
              <a:t>merge</a:t>
            </a:r>
            <a:r>
              <a:rPr sz="1800" spc="4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adjacent</a:t>
            </a:r>
            <a:r>
              <a:rPr sz="1800" spc="45" dirty="0">
                <a:latin typeface="Calibri"/>
                <a:cs typeface="Calibri"/>
              </a:rPr>
              <a:t> </a:t>
            </a:r>
            <a:r>
              <a:rPr sz="1800" spc="-10" dirty="0">
                <a:latin typeface="Calibri"/>
                <a:cs typeface="Calibri"/>
              </a:rPr>
              <a:t>holes.</a:t>
            </a:r>
            <a:endParaRPr sz="1800">
              <a:latin typeface="Calibri"/>
              <a:cs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558495"/>
            <a:ext cx="8101330" cy="605155"/>
          </a:xfrm>
          <a:prstGeom prst="rect">
            <a:avLst/>
          </a:prstGeom>
        </p:spPr>
        <p:txBody>
          <a:bodyPr vert="horz" wrap="square" lIns="0" tIns="12065" rIns="0" bIns="0" rtlCol="0">
            <a:spAutoFit/>
          </a:bodyPr>
          <a:lstStyle/>
          <a:p>
            <a:pPr marL="12700">
              <a:lnSpc>
                <a:spcPct val="100000"/>
              </a:lnSpc>
              <a:spcBef>
                <a:spcPts val="95"/>
              </a:spcBef>
            </a:pPr>
            <a:r>
              <a:rPr sz="1400" b="1" spc="-10" dirty="0">
                <a:solidFill>
                  <a:srgbClr val="C5300D"/>
                </a:solidFill>
                <a:latin typeface="Arial"/>
                <a:cs typeface="Arial"/>
              </a:rPr>
              <a:t>2.</a:t>
            </a:r>
            <a:r>
              <a:rPr sz="1400" b="1" spc="-5" dirty="0">
                <a:solidFill>
                  <a:srgbClr val="C5300D"/>
                </a:solidFill>
                <a:latin typeface="Arial"/>
                <a:cs typeface="Arial"/>
              </a:rPr>
              <a:t> </a:t>
            </a:r>
            <a:r>
              <a:rPr sz="1400" b="1" spc="-15" dirty="0">
                <a:solidFill>
                  <a:srgbClr val="C5300D"/>
                </a:solidFill>
                <a:latin typeface="Arial"/>
                <a:cs typeface="Arial"/>
              </a:rPr>
              <a:t>Double</a:t>
            </a:r>
            <a:r>
              <a:rPr sz="1400" b="1" spc="15" dirty="0">
                <a:solidFill>
                  <a:srgbClr val="C5300D"/>
                </a:solidFill>
                <a:latin typeface="Arial"/>
                <a:cs typeface="Arial"/>
              </a:rPr>
              <a:t> </a:t>
            </a:r>
            <a:r>
              <a:rPr sz="1400" b="1" spc="-10" dirty="0">
                <a:solidFill>
                  <a:srgbClr val="C5300D"/>
                </a:solidFill>
                <a:latin typeface="Arial"/>
                <a:cs typeface="Arial"/>
              </a:rPr>
              <a:t>Link List</a:t>
            </a:r>
            <a:endParaRPr sz="1400">
              <a:latin typeface="Arial"/>
              <a:cs typeface="Arial"/>
            </a:endParaRPr>
          </a:p>
          <a:p>
            <a:pPr marL="12700" marR="5080">
              <a:lnSpc>
                <a:spcPct val="100000"/>
              </a:lnSpc>
              <a:spcBef>
                <a:spcPts val="10"/>
              </a:spcBef>
            </a:pPr>
            <a:r>
              <a:rPr sz="1200" spc="-5" dirty="0">
                <a:solidFill>
                  <a:srgbClr val="232323"/>
                </a:solidFill>
                <a:latin typeface="Microsoft Sans Serif"/>
                <a:cs typeface="Microsoft Sans Serif"/>
              </a:rPr>
              <a:t>Double</a:t>
            </a:r>
            <a:r>
              <a:rPr sz="1200" spc="215" dirty="0">
                <a:solidFill>
                  <a:srgbClr val="232323"/>
                </a:solidFill>
                <a:latin typeface="Microsoft Sans Serif"/>
                <a:cs typeface="Microsoft Sans Serif"/>
              </a:rPr>
              <a:t> </a:t>
            </a:r>
            <a:r>
              <a:rPr sz="1200" dirty="0">
                <a:solidFill>
                  <a:srgbClr val="232323"/>
                </a:solidFill>
                <a:latin typeface="Microsoft Sans Serif"/>
                <a:cs typeface="Microsoft Sans Serif"/>
              </a:rPr>
              <a:t>link</a:t>
            </a:r>
            <a:r>
              <a:rPr sz="1200" spc="215" dirty="0">
                <a:solidFill>
                  <a:srgbClr val="232323"/>
                </a:solidFill>
                <a:latin typeface="Microsoft Sans Serif"/>
                <a:cs typeface="Microsoft Sans Serif"/>
              </a:rPr>
              <a:t> </a:t>
            </a:r>
            <a:r>
              <a:rPr sz="1200" spc="-5" dirty="0">
                <a:solidFill>
                  <a:srgbClr val="232323"/>
                </a:solidFill>
                <a:latin typeface="Microsoft Sans Serif"/>
                <a:cs typeface="Microsoft Sans Serif"/>
              </a:rPr>
              <a:t>list,</a:t>
            </a:r>
            <a:r>
              <a:rPr sz="1200" spc="235" dirty="0">
                <a:solidFill>
                  <a:srgbClr val="232323"/>
                </a:solidFill>
                <a:latin typeface="Microsoft Sans Serif"/>
                <a:cs typeface="Microsoft Sans Serif"/>
              </a:rPr>
              <a:t> </a:t>
            </a:r>
            <a:r>
              <a:rPr sz="1200" spc="-5" dirty="0">
                <a:solidFill>
                  <a:srgbClr val="232323"/>
                </a:solidFill>
                <a:latin typeface="Microsoft Sans Serif"/>
                <a:cs typeface="Microsoft Sans Serif"/>
              </a:rPr>
              <a:t>traverse</a:t>
            </a:r>
            <a:r>
              <a:rPr sz="1200" spc="225" dirty="0">
                <a:solidFill>
                  <a:srgbClr val="232323"/>
                </a:solidFill>
                <a:latin typeface="Microsoft Sans Serif"/>
                <a:cs typeface="Microsoft Sans Serif"/>
              </a:rPr>
              <a:t> </a:t>
            </a:r>
            <a:r>
              <a:rPr sz="1200" spc="-10" dirty="0">
                <a:solidFill>
                  <a:srgbClr val="232323"/>
                </a:solidFill>
                <a:latin typeface="Microsoft Sans Serif"/>
                <a:cs typeface="Microsoft Sans Serif"/>
              </a:rPr>
              <a:t>in</a:t>
            </a:r>
            <a:r>
              <a:rPr sz="1200" spc="240" dirty="0">
                <a:solidFill>
                  <a:srgbClr val="232323"/>
                </a:solidFill>
                <a:latin typeface="Microsoft Sans Serif"/>
                <a:cs typeface="Microsoft Sans Serif"/>
              </a:rPr>
              <a:t> </a:t>
            </a:r>
            <a:r>
              <a:rPr sz="1200" spc="-10" dirty="0">
                <a:solidFill>
                  <a:srgbClr val="232323"/>
                </a:solidFill>
                <a:latin typeface="Microsoft Sans Serif"/>
                <a:cs typeface="Microsoft Sans Serif"/>
              </a:rPr>
              <a:t>both</a:t>
            </a:r>
            <a:r>
              <a:rPr sz="1200" spc="245" dirty="0">
                <a:solidFill>
                  <a:srgbClr val="232323"/>
                </a:solidFill>
                <a:latin typeface="Microsoft Sans Serif"/>
                <a:cs typeface="Microsoft Sans Serif"/>
              </a:rPr>
              <a:t> </a:t>
            </a:r>
            <a:r>
              <a:rPr sz="1200" spc="-10" dirty="0">
                <a:solidFill>
                  <a:srgbClr val="232323"/>
                </a:solidFill>
                <a:latin typeface="Microsoft Sans Serif"/>
                <a:cs typeface="Microsoft Sans Serif"/>
              </a:rPr>
              <a:t>forward</a:t>
            </a:r>
            <a:r>
              <a:rPr sz="1200" spc="250" dirty="0">
                <a:solidFill>
                  <a:srgbClr val="232323"/>
                </a:solidFill>
                <a:latin typeface="Microsoft Sans Serif"/>
                <a:cs typeface="Microsoft Sans Serif"/>
              </a:rPr>
              <a:t> </a:t>
            </a:r>
            <a:r>
              <a:rPr sz="1200" spc="-15" dirty="0">
                <a:solidFill>
                  <a:srgbClr val="232323"/>
                </a:solidFill>
                <a:latin typeface="Microsoft Sans Serif"/>
                <a:cs typeface="Microsoft Sans Serif"/>
              </a:rPr>
              <a:t>and</a:t>
            </a:r>
            <a:r>
              <a:rPr sz="1200" spc="240" dirty="0">
                <a:solidFill>
                  <a:srgbClr val="232323"/>
                </a:solidFill>
                <a:latin typeface="Microsoft Sans Serif"/>
                <a:cs typeface="Microsoft Sans Serif"/>
              </a:rPr>
              <a:t> </a:t>
            </a:r>
            <a:r>
              <a:rPr sz="1200" spc="-5" dirty="0">
                <a:solidFill>
                  <a:srgbClr val="232323"/>
                </a:solidFill>
                <a:latin typeface="Microsoft Sans Serif"/>
                <a:cs typeface="Microsoft Sans Serif"/>
              </a:rPr>
              <a:t>backward</a:t>
            </a:r>
            <a:r>
              <a:rPr sz="1200" spc="225" dirty="0">
                <a:solidFill>
                  <a:srgbClr val="232323"/>
                </a:solidFill>
                <a:latin typeface="Microsoft Sans Serif"/>
                <a:cs typeface="Microsoft Sans Serif"/>
              </a:rPr>
              <a:t> </a:t>
            </a:r>
            <a:r>
              <a:rPr sz="1200" spc="-5" dirty="0">
                <a:solidFill>
                  <a:srgbClr val="232323"/>
                </a:solidFill>
                <a:latin typeface="Microsoft Sans Serif"/>
                <a:cs typeface="Microsoft Sans Serif"/>
              </a:rPr>
              <a:t>directions.</a:t>
            </a:r>
            <a:r>
              <a:rPr sz="1200" spc="240" dirty="0">
                <a:solidFill>
                  <a:srgbClr val="232323"/>
                </a:solidFill>
                <a:latin typeface="Microsoft Sans Serif"/>
                <a:cs typeface="Microsoft Sans Serif"/>
              </a:rPr>
              <a:t> </a:t>
            </a:r>
            <a:r>
              <a:rPr sz="1200" dirty="0">
                <a:solidFill>
                  <a:srgbClr val="232323"/>
                </a:solidFill>
                <a:latin typeface="Microsoft Sans Serif"/>
                <a:cs typeface="Microsoft Sans Serif"/>
              </a:rPr>
              <a:t>It</a:t>
            </a:r>
            <a:r>
              <a:rPr sz="1200" spc="240" dirty="0">
                <a:solidFill>
                  <a:srgbClr val="232323"/>
                </a:solidFill>
                <a:latin typeface="Microsoft Sans Serif"/>
                <a:cs typeface="Microsoft Sans Serif"/>
              </a:rPr>
              <a:t> </a:t>
            </a:r>
            <a:r>
              <a:rPr sz="1200" spc="-5" dirty="0">
                <a:solidFill>
                  <a:srgbClr val="232323"/>
                </a:solidFill>
                <a:latin typeface="Microsoft Sans Serif"/>
                <a:cs typeface="Microsoft Sans Serif"/>
              </a:rPr>
              <a:t>can</a:t>
            </a:r>
            <a:r>
              <a:rPr sz="1200" spc="225" dirty="0">
                <a:solidFill>
                  <a:srgbClr val="232323"/>
                </a:solidFill>
                <a:latin typeface="Microsoft Sans Serif"/>
                <a:cs typeface="Microsoft Sans Serif"/>
              </a:rPr>
              <a:t> </a:t>
            </a:r>
            <a:r>
              <a:rPr sz="1200" dirty="0">
                <a:solidFill>
                  <a:srgbClr val="232323"/>
                </a:solidFill>
                <a:latin typeface="Microsoft Sans Serif"/>
                <a:cs typeface="Microsoft Sans Serif"/>
              </a:rPr>
              <a:t>detect</a:t>
            </a:r>
            <a:r>
              <a:rPr sz="1200" spc="220" dirty="0">
                <a:solidFill>
                  <a:srgbClr val="232323"/>
                </a:solidFill>
                <a:latin typeface="Microsoft Sans Serif"/>
                <a:cs typeface="Microsoft Sans Serif"/>
              </a:rPr>
              <a:t> </a:t>
            </a:r>
            <a:r>
              <a:rPr sz="1200" spc="-10" dirty="0">
                <a:solidFill>
                  <a:srgbClr val="232323"/>
                </a:solidFill>
                <a:latin typeface="Microsoft Sans Serif"/>
                <a:cs typeface="Microsoft Sans Serif"/>
              </a:rPr>
              <a:t>holes</a:t>
            </a:r>
            <a:r>
              <a:rPr sz="1200" spc="240" dirty="0">
                <a:solidFill>
                  <a:srgbClr val="232323"/>
                </a:solidFill>
                <a:latin typeface="Microsoft Sans Serif"/>
                <a:cs typeface="Microsoft Sans Serif"/>
              </a:rPr>
              <a:t> </a:t>
            </a:r>
            <a:r>
              <a:rPr sz="1200" spc="-10" dirty="0">
                <a:solidFill>
                  <a:srgbClr val="232323"/>
                </a:solidFill>
                <a:latin typeface="Microsoft Sans Serif"/>
                <a:cs typeface="Microsoft Sans Serif"/>
              </a:rPr>
              <a:t>and</a:t>
            </a:r>
            <a:r>
              <a:rPr sz="1200" spc="245" dirty="0">
                <a:solidFill>
                  <a:srgbClr val="232323"/>
                </a:solidFill>
                <a:latin typeface="Microsoft Sans Serif"/>
                <a:cs typeface="Microsoft Sans Serif"/>
              </a:rPr>
              <a:t> </a:t>
            </a:r>
            <a:r>
              <a:rPr sz="1200" spc="-10" dirty="0">
                <a:solidFill>
                  <a:srgbClr val="232323"/>
                </a:solidFill>
                <a:latin typeface="Microsoft Sans Serif"/>
                <a:cs typeface="Microsoft Sans Serif"/>
              </a:rPr>
              <a:t>can</a:t>
            </a:r>
            <a:r>
              <a:rPr sz="1200" spc="240" dirty="0">
                <a:solidFill>
                  <a:srgbClr val="232323"/>
                </a:solidFill>
                <a:latin typeface="Microsoft Sans Serif"/>
                <a:cs typeface="Microsoft Sans Serif"/>
              </a:rPr>
              <a:t> </a:t>
            </a:r>
            <a:r>
              <a:rPr sz="1200" spc="-10" dirty="0">
                <a:solidFill>
                  <a:srgbClr val="232323"/>
                </a:solidFill>
                <a:latin typeface="Microsoft Sans Serif"/>
                <a:cs typeface="Microsoft Sans Serif"/>
              </a:rPr>
              <a:t>merge</a:t>
            </a:r>
            <a:r>
              <a:rPr sz="1200" spc="250" dirty="0">
                <a:solidFill>
                  <a:srgbClr val="232323"/>
                </a:solidFill>
                <a:latin typeface="Microsoft Sans Serif"/>
                <a:cs typeface="Microsoft Sans Serif"/>
              </a:rPr>
              <a:t> </a:t>
            </a:r>
            <a:r>
              <a:rPr sz="1200" dirty="0">
                <a:solidFill>
                  <a:srgbClr val="232323"/>
                </a:solidFill>
                <a:latin typeface="Microsoft Sans Serif"/>
                <a:cs typeface="Microsoft Sans Serif"/>
              </a:rPr>
              <a:t>the</a:t>
            </a:r>
            <a:r>
              <a:rPr sz="1200" spc="220" dirty="0">
                <a:solidFill>
                  <a:srgbClr val="232323"/>
                </a:solidFill>
                <a:latin typeface="Microsoft Sans Serif"/>
                <a:cs typeface="Microsoft Sans Serif"/>
              </a:rPr>
              <a:t> </a:t>
            </a:r>
            <a:r>
              <a:rPr sz="1200" spc="-10" dirty="0">
                <a:solidFill>
                  <a:srgbClr val="232323"/>
                </a:solidFill>
                <a:latin typeface="Microsoft Sans Serif"/>
                <a:cs typeface="Microsoft Sans Serif"/>
              </a:rPr>
              <a:t>adjacent </a:t>
            </a:r>
            <a:r>
              <a:rPr sz="1200" spc="-305" dirty="0">
                <a:solidFill>
                  <a:srgbClr val="232323"/>
                </a:solidFill>
                <a:latin typeface="Microsoft Sans Serif"/>
                <a:cs typeface="Microsoft Sans Serif"/>
              </a:rPr>
              <a:t> </a:t>
            </a:r>
            <a:r>
              <a:rPr sz="1200" dirty="0">
                <a:solidFill>
                  <a:srgbClr val="232323"/>
                </a:solidFill>
                <a:latin typeface="Microsoft Sans Serif"/>
                <a:cs typeface="Microsoft Sans Serif"/>
              </a:rPr>
              <a:t>partitions</a:t>
            </a:r>
            <a:r>
              <a:rPr sz="1200" spc="-55" dirty="0">
                <a:solidFill>
                  <a:srgbClr val="232323"/>
                </a:solidFill>
                <a:latin typeface="Microsoft Sans Serif"/>
                <a:cs typeface="Microsoft Sans Serif"/>
              </a:rPr>
              <a:t> </a:t>
            </a:r>
            <a:r>
              <a:rPr sz="1200" dirty="0">
                <a:solidFill>
                  <a:srgbClr val="232323"/>
                </a:solidFill>
                <a:latin typeface="Microsoft Sans Serif"/>
                <a:cs typeface="Microsoft Sans Serif"/>
              </a:rPr>
              <a:t>of</a:t>
            </a:r>
            <a:r>
              <a:rPr sz="1200" spc="15" dirty="0">
                <a:solidFill>
                  <a:srgbClr val="232323"/>
                </a:solidFill>
                <a:latin typeface="Microsoft Sans Serif"/>
                <a:cs typeface="Microsoft Sans Serif"/>
              </a:rPr>
              <a:t> </a:t>
            </a:r>
            <a:r>
              <a:rPr sz="1200" spc="5" dirty="0">
                <a:solidFill>
                  <a:srgbClr val="232323"/>
                </a:solidFill>
                <a:latin typeface="Microsoft Sans Serif"/>
                <a:cs typeface="Microsoft Sans Serif"/>
              </a:rPr>
              <a:t>holes</a:t>
            </a:r>
            <a:r>
              <a:rPr sz="1200" spc="-35" dirty="0">
                <a:solidFill>
                  <a:srgbClr val="232323"/>
                </a:solidFill>
                <a:latin typeface="Microsoft Sans Serif"/>
                <a:cs typeface="Microsoft Sans Serif"/>
              </a:rPr>
              <a:t> </a:t>
            </a:r>
            <a:r>
              <a:rPr sz="1200" spc="-5" dirty="0">
                <a:solidFill>
                  <a:srgbClr val="232323"/>
                </a:solidFill>
                <a:latin typeface="Microsoft Sans Serif"/>
                <a:cs typeface="Microsoft Sans Serif"/>
              </a:rPr>
              <a:t>as</a:t>
            </a:r>
            <a:r>
              <a:rPr sz="1200" spc="-10" dirty="0">
                <a:solidFill>
                  <a:srgbClr val="232323"/>
                </a:solidFill>
                <a:latin typeface="Microsoft Sans Serif"/>
                <a:cs typeface="Microsoft Sans Serif"/>
              </a:rPr>
              <a:t> </a:t>
            </a:r>
            <a:r>
              <a:rPr sz="1200" spc="-5" dirty="0">
                <a:solidFill>
                  <a:srgbClr val="232323"/>
                </a:solidFill>
                <a:latin typeface="Microsoft Sans Serif"/>
                <a:cs typeface="Microsoft Sans Serif"/>
              </a:rPr>
              <a:t>well.</a:t>
            </a:r>
            <a:endParaRPr sz="1200">
              <a:latin typeface="Microsoft Sans Serif"/>
              <a:cs typeface="Microsoft Sans Serif"/>
            </a:endParaRPr>
          </a:p>
        </p:txBody>
      </p:sp>
      <p:pic>
        <p:nvPicPr>
          <p:cNvPr id="3" name="object 3"/>
          <p:cNvPicPr/>
          <p:nvPr/>
        </p:nvPicPr>
        <p:blipFill>
          <a:blip r:embed="rId2" cstate="print"/>
          <a:stretch>
            <a:fillRect/>
          </a:stretch>
        </p:blipFill>
        <p:spPr>
          <a:xfrm>
            <a:off x="1576641" y="1719558"/>
            <a:ext cx="5920888" cy="2902451"/>
          </a:xfrm>
          <a:prstGeom prst="rect">
            <a:avLst/>
          </a:prstGeom>
        </p:spPr>
      </p:pic>
      <p:sp>
        <p:nvSpPr>
          <p:cNvPr id="4" name="object 4"/>
          <p:cNvSpPr txBox="1"/>
          <p:nvPr/>
        </p:nvSpPr>
        <p:spPr>
          <a:xfrm>
            <a:off x="793495" y="4949444"/>
            <a:ext cx="5066665" cy="848994"/>
          </a:xfrm>
          <a:prstGeom prst="rect">
            <a:avLst/>
          </a:prstGeom>
        </p:spPr>
        <p:txBody>
          <a:bodyPr vert="horz" wrap="square" lIns="0" tIns="12700" rIns="0" bIns="0" rtlCol="0">
            <a:spAutoFit/>
          </a:bodyPr>
          <a:lstStyle/>
          <a:p>
            <a:pPr marL="12700" marR="5080">
              <a:lnSpc>
                <a:spcPct val="100000"/>
              </a:lnSpc>
              <a:spcBef>
                <a:spcPts val="100"/>
              </a:spcBef>
              <a:tabLst>
                <a:tab pos="871855" algn="l"/>
                <a:tab pos="1359535" algn="l"/>
                <a:tab pos="1859914" algn="l"/>
                <a:tab pos="2225675" algn="l"/>
                <a:tab pos="3298825" algn="l"/>
                <a:tab pos="3792854" algn="l"/>
                <a:tab pos="4741545" algn="l"/>
              </a:tabLst>
            </a:pPr>
            <a:r>
              <a:rPr sz="1800" b="1" spc="-15" dirty="0">
                <a:solidFill>
                  <a:srgbClr val="00AF50"/>
                </a:solidFill>
                <a:latin typeface="Calibri"/>
                <a:cs typeface="Calibri"/>
              </a:rPr>
              <a:t>Advantages</a:t>
            </a:r>
            <a:r>
              <a:rPr sz="1800" b="1" spc="-5" dirty="0">
                <a:solidFill>
                  <a:srgbClr val="00AF50"/>
                </a:solidFill>
                <a:latin typeface="Calibri"/>
                <a:cs typeface="Calibri"/>
              </a:rPr>
              <a:t> of</a:t>
            </a:r>
            <a:r>
              <a:rPr sz="1800" b="1" spc="25" dirty="0">
                <a:solidFill>
                  <a:srgbClr val="00AF50"/>
                </a:solidFill>
                <a:latin typeface="Calibri"/>
                <a:cs typeface="Calibri"/>
              </a:rPr>
              <a:t> </a:t>
            </a:r>
            <a:r>
              <a:rPr sz="1800" b="1" spc="-10" dirty="0">
                <a:solidFill>
                  <a:srgbClr val="00AF50"/>
                </a:solidFill>
                <a:latin typeface="Calibri"/>
                <a:cs typeface="Calibri"/>
              </a:rPr>
              <a:t>double</a:t>
            </a:r>
            <a:r>
              <a:rPr sz="1800" b="1" spc="5" dirty="0">
                <a:solidFill>
                  <a:srgbClr val="00AF50"/>
                </a:solidFill>
                <a:latin typeface="Calibri"/>
                <a:cs typeface="Calibri"/>
              </a:rPr>
              <a:t> </a:t>
            </a:r>
            <a:r>
              <a:rPr sz="1800" b="1" spc="-15" dirty="0">
                <a:solidFill>
                  <a:srgbClr val="00AF50"/>
                </a:solidFill>
                <a:latin typeface="Calibri"/>
                <a:cs typeface="Calibri"/>
              </a:rPr>
              <a:t>linked</a:t>
            </a:r>
            <a:r>
              <a:rPr sz="1800" b="1" spc="-10" dirty="0">
                <a:solidFill>
                  <a:srgbClr val="00AF50"/>
                </a:solidFill>
                <a:latin typeface="Calibri"/>
                <a:cs typeface="Calibri"/>
              </a:rPr>
              <a:t> </a:t>
            </a:r>
            <a:r>
              <a:rPr sz="1800" b="1" spc="-15" dirty="0">
                <a:solidFill>
                  <a:srgbClr val="00AF50"/>
                </a:solidFill>
                <a:latin typeface="Calibri"/>
                <a:cs typeface="Calibri"/>
              </a:rPr>
              <a:t>list</a:t>
            </a:r>
            <a:r>
              <a:rPr sz="1800" b="1" spc="15" dirty="0">
                <a:solidFill>
                  <a:srgbClr val="00AF50"/>
                </a:solidFill>
                <a:latin typeface="Calibri"/>
                <a:cs typeface="Calibri"/>
              </a:rPr>
              <a:t> </a:t>
            </a:r>
            <a:r>
              <a:rPr sz="1800" b="1" spc="-15" dirty="0">
                <a:solidFill>
                  <a:srgbClr val="00AF50"/>
                </a:solidFill>
                <a:latin typeface="Calibri"/>
                <a:cs typeface="Calibri"/>
              </a:rPr>
              <a:t>over</a:t>
            </a:r>
            <a:r>
              <a:rPr sz="1800" b="1" spc="5" dirty="0">
                <a:solidFill>
                  <a:srgbClr val="00AF50"/>
                </a:solidFill>
                <a:latin typeface="Calibri"/>
                <a:cs typeface="Calibri"/>
              </a:rPr>
              <a:t> </a:t>
            </a:r>
            <a:r>
              <a:rPr sz="1800" b="1" spc="-5" dirty="0">
                <a:solidFill>
                  <a:srgbClr val="00AF50"/>
                </a:solidFill>
                <a:latin typeface="Calibri"/>
                <a:cs typeface="Calibri"/>
              </a:rPr>
              <a:t>single</a:t>
            </a:r>
            <a:r>
              <a:rPr sz="1800" b="1" spc="-20" dirty="0">
                <a:solidFill>
                  <a:srgbClr val="00AF50"/>
                </a:solidFill>
                <a:latin typeface="Calibri"/>
                <a:cs typeface="Calibri"/>
              </a:rPr>
              <a:t> </a:t>
            </a:r>
            <a:r>
              <a:rPr sz="1800" b="1" spc="-10" dirty="0">
                <a:solidFill>
                  <a:srgbClr val="00AF50"/>
                </a:solidFill>
                <a:latin typeface="Calibri"/>
                <a:cs typeface="Calibri"/>
              </a:rPr>
              <a:t>link</a:t>
            </a:r>
            <a:r>
              <a:rPr sz="1800" b="1" spc="20" dirty="0">
                <a:solidFill>
                  <a:srgbClr val="00AF50"/>
                </a:solidFill>
                <a:latin typeface="Calibri"/>
                <a:cs typeface="Calibri"/>
              </a:rPr>
              <a:t> </a:t>
            </a:r>
            <a:r>
              <a:rPr sz="1800" b="1" spc="-15" dirty="0">
                <a:solidFill>
                  <a:srgbClr val="00AF50"/>
                </a:solidFill>
                <a:latin typeface="Calibri"/>
                <a:cs typeface="Calibri"/>
              </a:rPr>
              <a:t>list </a:t>
            </a:r>
            <a:r>
              <a:rPr sz="1800" b="1" spc="-10" dirty="0">
                <a:solidFill>
                  <a:srgbClr val="00AF50"/>
                </a:solidFill>
                <a:latin typeface="Calibri"/>
                <a:cs typeface="Calibri"/>
              </a:rPr>
              <a:t> </a:t>
            </a:r>
            <a:r>
              <a:rPr sz="1800" spc="-20" dirty="0">
                <a:latin typeface="Calibri"/>
                <a:cs typeface="Calibri"/>
              </a:rPr>
              <a:t>R</a:t>
            </a:r>
            <a:r>
              <a:rPr sz="1800" spc="-10" dirty="0">
                <a:latin typeface="Calibri"/>
                <a:cs typeface="Calibri"/>
              </a:rPr>
              <a:t>e</a:t>
            </a:r>
            <a:r>
              <a:rPr sz="1800" spc="-15" dirty="0">
                <a:latin typeface="Calibri"/>
                <a:cs typeface="Calibri"/>
              </a:rPr>
              <a:t>du</a:t>
            </a:r>
            <a:r>
              <a:rPr sz="1800" dirty="0">
                <a:latin typeface="Calibri"/>
                <a:cs typeface="Calibri"/>
              </a:rPr>
              <a:t>ce	t</a:t>
            </a:r>
            <a:r>
              <a:rPr sz="1800" spc="5" dirty="0">
                <a:latin typeface="Calibri"/>
                <a:cs typeface="Calibri"/>
              </a:rPr>
              <a:t>h</a:t>
            </a:r>
            <a:r>
              <a:rPr sz="1800" dirty="0">
                <a:latin typeface="Calibri"/>
                <a:cs typeface="Calibri"/>
              </a:rPr>
              <a:t>e	</a:t>
            </a:r>
            <a:r>
              <a:rPr sz="1800" spc="-15" dirty="0">
                <a:latin typeface="Calibri"/>
                <a:cs typeface="Calibri"/>
              </a:rPr>
              <a:t>N</a:t>
            </a:r>
            <a:r>
              <a:rPr sz="1800" spc="5" dirty="0">
                <a:latin typeface="Calibri"/>
                <a:cs typeface="Calibri"/>
              </a:rPr>
              <a:t>o</a:t>
            </a:r>
            <a:r>
              <a:rPr sz="1800" dirty="0">
                <a:latin typeface="Calibri"/>
                <a:cs typeface="Calibri"/>
              </a:rPr>
              <a:t>.	</a:t>
            </a:r>
            <a:r>
              <a:rPr sz="1800" spc="5" dirty="0">
                <a:latin typeface="Calibri"/>
                <a:cs typeface="Calibri"/>
              </a:rPr>
              <a:t>o</a:t>
            </a:r>
            <a:r>
              <a:rPr sz="1800" dirty="0">
                <a:latin typeface="Calibri"/>
                <a:cs typeface="Calibri"/>
              </a:rPr>
              <a:t>f	</a:t>
            </a:r>
            <a:r>
              <a:rPr sz="1800" spc="-15" dirty="0">
                <a:latin typeface="Calibri"/>
                <a:cs typeface="Calibri"/>
              </a:rPr>
              <a:t>p</a:t>
            </a:r>
            <a:r>
              <a:rPr sz="1800" dirty="0">
                <a:latin typeface="Calibri"/>
                <a:cs typeface="Calibri"/>
              </a:rPr>
              <a:t>ar</a:t>
            </a:r>
            <a:r>
              <a:rPr sz="1800" spc="-10" dirty="0">
                <a:latin typeface="Calibri"/>
                <a:cs typeface="Calibri"/>
              </a:rPr>
              <a:t>ti</a:t>
            </a:r>
            <a:r>
              <a:rPr sz="1800" dirty="0">
                <a:latin typeface="Calibri"/>
                <a:cs typeface="Calibri"/>
              </a:rPr>
              <a:t>t</a:t>
            </a:r>
            <a:r>
              <a:rPr sz="1800" spc="-15" dirty="0">
                <a:latin typeface="Calibri"/>
                <a:cs typeface="Calibri"/>
              </a:rPr>
              <a:t>i</a:t>
            </a:r>
            <a:r>
              <a:rPr sz="1800" spc="30" dirty="0">
                <a:latin typeface="Calibri"/>
                <a:cs typeface="Calibri"/>
              </a:rPr>
              <a:t>o</a:t>
            </a:r>
            <a:r>
              <a:rPr sz="1800" spc="-15" dirty="0">
                <a:latin typeface="Calibri"/>
                <a:cs typeface="Calibri"/>
              </a:rPr>
              <a:t>n</a:t>
            </a:r>
            <a:r>
              <a:rPr sz="1800" dirty="0">
                <a:latin typeface="Calibri"/>
                <a:cs typeface="Calibri"/>
              </a:rPr>
              <a:t>s	</a:t>
            </a:r>
            <a:r>
              <a:rPr sz="1800" spc="5" dirty="0">
                <a:latin typeface="Calibri"/>
                <a:cs typeface="Calibri"/>
              </a:rPr>
              <a:t>w</a:t>
            </a:r>
            <a:r>
              <a:rPr sz="1800" spc="-10" dirty="0">
                <a:latin typeface="Calibri"/>
                <a:cs typeface="Calibri"/>
              </a:rPr>
              <a:t>il</a:t>
            </a:r>
            <a:r>
              <a:rPr sz="1800" dirty="0">
                <a:latin typeface="Calibri"/>
                <a:cs typeface="Calibri"/>
              </a:rPr>
              <a:t>l	</a:t>
            </a:r>
            <a:r>
              <a:rPr sz="1800" spc="15" dirty="0">
                <a:latin typeface="Calibri"/>
                <a:cs typeface="Calibri"/>
              </a:rPr>
              <a:t>i</a:t>
            </a:r>
            <a:r>
              <a:rPr sz="1800" spc="-15" dirty="0">
                <a:latin typeface="Calibri"/>
                <a:cs typeface="Calibri"/>
              </a:rPr>
              <a:t>n</a:t>
            </a:r>
            <a:r>
              <a:rPr sz="1800" dirty="0">
                <a:latin typeface="Calibri"/>
                <a:cs typeface="Calibri"/>
              </a:rPr>
              <a:t>c</a:t>
            </a:r>
            <a:r>
              <a:rPr sz="1800" spc="-30" dirty="0">
                <a:latin typeface="Calibri"/>
                <a:cs typeface="Calibri"/>
              </a:rPr>
              <a:t>r</a:t>
            </a:r>
            <a:r>
              <a:rPr sz="1800" spc="-10" dirty="0">
                <a:latin typeface="Calibri"/>
                <a:cs typeface="Calibri"/>
              </a:rPr>
              <a:t>e</a:t>
            </a:r>
            <a:r>
              <a:rPr sz="1800" dirty="0">
                <a:latin typeface="Calibri"/>
                <a:cs typeface="Calibri"/>
              </a:rPr>
              <a:t>a</a:t>
            </a:r>
            <a:r>
              <a:rPr sz="1800" spc="10" dirty="0">
                <a:latin typeface="Calibri"/>
                <a:cs typeface="Calibri"/>
              </a:rPr>
              <a:t>s</a:t>
            </a:r>
            <a:r>
              <a:rPr sz="1800" dirty="0">
                <a:latin typeface="Calibri"/>
                <a:cs typeface="Calibri"/>
              </a:rPr>
              <a:t>e	</a:t>
            </a:r>
            <a:r>
              <a:rPr sz="1800" spc="15" dirty="0">
                <a:latin typeface="Calibri"/>
                <a:cs typeface="Calibri"/>
              </a:rPr>
              <a:t>t</a:t>
            </a:r>
            <a:r>
              <a:rPr sz="1800" spc="-15" dirty="0">
                <a:latin typeface="Calibri"/>
                <a:cs typeface="Calibri"/>
              </a:rPr>
              <a:t>h</a:t>
            </a:r>
            <a:r>
              <a:rPr sz="1800" dirty="0">
                <a:latin typeface="Calibri"/>
                <a:cs typeface="Calibri"/>
              </a:rPr>
              <a:t>e  </a:t>
            </a:r>
            <a:r>
              <a:rPr sz="1800" spc="-10" dirty="0">
                <a:latin typeface="Calibri"/>
                <a:cs typeface="Calibri"/>
              </a:rPr>
              <a:t>programming.</a:t>
            </a:r>
            <a:endParaRPr sz="1800">
              <a:latin typeface="Calibri"/>
              <a:cs typeface="Calibri"/>
            </a:endParaRPr>
          </a:p>
        </p:txBody>
      </p:sp>
      <p:sp>
        <p:nvSpPr>
          <p:cNvPr id="5" name="object 5"/>
          <p:cNvSpPr txBox="1"/>
          <p:nvPr/>
        </p:nvSpPr>
        <p:spPr>
          <a:xfrm>
            <a:off x="6010402" y="5223459"/>
            <a:ext cx="1766570" cy="300355"/>
          </a:xfrm>
          <a:prstGeom prst="rect">
            <a:avLst/>
          </a:prstGeom>
        </p:spPr>
        <p:txBody>
          <a:bodyPr vert="horz" wrap="square" lIns="0" tIns="12700" rIns="0" bIns="0" rtlCol="0">
            <a:spAutoFit/>
          </a:bodyPr>
          <a:lstStyle/>
          <a:p>
            <a:pPr marL="12700">
              <a:lnSpc>
                <a:spcPct val="100000"/>
              </a:lnSpc>
              <a:spcBef>
                <a:spcPts val="100"/>
              </a:spcBef>
              <a:tabLst>
                <a:tab pos="835025" algn="l"/>
                <a:tab pos="1201420" algn="l"/>
              </a:tabLst>
            </a:pPr>
            <a:r>
              <a:rPr sz="1800" spc="10" dirty="0">
                <a:latin typeface="Calibri"/>
                <a:cs typeface="Calibri"/>
              </a:rPr>
              <a:t>d</a:t>
            </a:r>
            <a:r>
              <a:rPr sz="1800" spc="-10" dirty="0">
                <a:latin typeface="Calibri"/>
                <a:cs typeface="Calibri"/>
              </a:rPr>
              <a:t>eg</a:t>
            </a:r>
            <a:r>
              <a:rPr sz="1800" dirty="0">
                <a:latin typeface="Calibri"/>
                <a:cs typeface="Calibri"/>
              </a:rPr>
              <a:t>r</a:t>
            </a:r>
            <a:r>
              <a:rPr sz="1800" spc="-15" dirty="0">
                <a:latin typeface="Calibri"/>
                <a:cs typeface="Calibri"/>
              </a:rPr>
              <a:t>e</a:t>
            </a:r>
            <a:r>
              <a:rPr sz="1800" dirty="0">
                <a:latin typeface="Calibri"/>
                <a:cs typeface="Calibri"/>
              </a:rPr>
              <a:t>e	</a:t>
            </a:r>
            <a:r>
              <a:rPr sz="1800" spc="10" dirty="0">
                <a:latin typeface="Calibri"/>
                <a:cs typeface="Calibri"/>
              </a:rPr>
              <a:t>o</a:t>
            </a:r>
            <a:r>
              <a:rPr sz="1800" dirty="0">
                <a:latin typeface="Calibri"/>
                <a:cs typeface="Calibri"/>
              </a:rPr>
              <a:t>f	m</a:t>
            </a:r>
            <a:r>
              <a:rPr sz="1800" spc="-15" dirty="0">
                <a:latin typeface="Calibri"/>
                <a:cs typeface="Calibri"/>
              </a:rPr>
              <a:t>u</a:t>
            </a:r>
            <a:r>
              <a:rPr sz="1800" spc="-10" dirty="0">
                <a:latin typeface="Calibri"/>
                <a:cs typeface="Calibri"/>
              </a:rPr>
              <a:t>l</a:t>
            </a:r>
            <a:r>
              <a:rPr sz="1800" dirty="0">
                <a:latin typeface="Calibri"/>
                <a:cs typeface="Calibri"/>
              </a:rPr>
              <a:t>t</a:t>
            </a:r>
            <a:r>
              <a:rPr sz="1800" spc="-10" dirty="0">
                <a:latin typeface="Calibri"/>
                <a:cs typeface="Calibri"/>
              </a:rPr>
              <a:t>i</a:t>
            </a:r>
            <a:r>
              <a:rPr sz="1800" dirty="0">
                <a:latin typeface="Calibri"/>
                <a:cs typeface="Calibri"/>
              </a:rPr>
              <a:t>-</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5309" y="533400"/>
            <a:ext cx="1532448" cy="3252968"/>
          </a:xfrm>
          <a:prstGeom prst="rect">
            <a:avLst/>
          </a:prstGeom>
        </p:spPr>
      </p:pic>
      <p:sp>
        <p:nvSpPr>
          <p:cNvPr id="3" name="object 3"/>
          <p:cNvSpPr txBox="1"/>
          <p:nvPr/>
        </p:nvSpPr>
        <p:spPr>
          <a:xfrm>
            <a:off x="4652264" y="1085215"/>
            <a:ext cx="1360805"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AF50"/>
                </a:solidFill>
                <a:latin typeface="Calibri"/>
                <a:cs typeface="Calibri"/>
              </a:rPr>
              <a:t>Process</a:t>
            </a:r>
            <a:r>
              <a:rPr sz="1800" spc="-95" dirty="0">
                <a:solidFill>
                  <a:srgbClr val="00AF50"/>
                </a:solidFill>
                <a:latin typeface="Calibri"/>
                <a:cs typeface="Calibri"/>
              </a:rPr>
              <a:t> </a:t>
            </a:r>
            <a:r>
              <a:rPr sz="1800" spc="-20" dirty="0">
                <a:solidFill>
                  <a:srgbClr val="00AF50"/>
                </a:solidFill>
                <a:latin typeface="Calibri"/>
                <a:cs typeface="Calibri"/>
              </a:rPr>
              <a:t>States</a:t>
            </a:r>
            <a:endParaRPr sz="1800">
              <a:latin typeface="Calibri"/>
              <a:cs typeface="Calibri"/>
            </a:endParaRPr>
          </a:p>
          <a:p>
            <a:pPr marL="12700">
              <a:lnSpc>
                <a:spcPct val="100000"/>
              </a:lnSpc>
            </a:pPr>
            <a:r>
              <a:rPr sz="1800" b="1" spc="-20" dirty="0">
                <a:solidFill>
                  <a:srgbClr val="00AF50"/>
                </a:solidFill>
                <a:latin typeface="Calibri"/>
                <a:cs typeface="Calibri"/>
              </a:rPr>
              <a:t>State</a:t>
            </a:r>
            <a:r>
              <a:rPr sz="1800" b="1" spc="-55" dirty="0">
                <a:solidFill>
                  <a:srgbClr val="00AF50"/>
                </a:solidFill>
                <a:latin typeface="Calibri"/>
                <a:cs typeface="Calibri"/>
              </a:rPr>
              <a:t> </a:t>
            </a:r>
            <a:r>
              <a:rPr sz="1800" b="1" spc="-10" dirty="0">
                <a:solidFill>
                  <a:srgbClr val="00AF50"/>
                </a:solidFill>
                <a:latin typeface="Calibri"/>
                <a:cs typeface="Calibri"/>
              </a:rPr>
              <a:t>Diagram</a:t>
            </a:r>
            <a:endParaRPr sz="1800">
              <a:latin typeface="Calibri"/>
              <a:cs typeface="Calibri"/>
            </a:endParaRPr>
          </a:p>
        </p:txBody>
      </p:sp>
      <p:pic>
        <p:nvPicPr>
          <p:cNvPr id="4" name="object 4"/>
          <p:cNvPicPr/>
          <p:nvPr/>
        </p:nvPicPr>
        <p:blipFill>
          <a:blip r:embed="rId3" cstate="print"/>
          <a:stretch>
            <a:fillRect/>
          </a:stretch>
        </p:blipFill>
        <p:spPr>
          <a:xfrm>
            <a:off x="3505200" y="2101002"/>
            <a:ext cx="4885944" cy="3959101"/>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0544" y="375284"/>
            <a:ext cx="7987665" cy="349313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AF50"/>
                </a:solidFill>
                <a:latin typeface="Calibri"/>
                <a:cs typeface="Calibri"/>
              </a:rPr>
              <a:t>Partitioning</a:t>
            </a:r>
            <a:r>
              <a:rPr sz="1800" spc="20" dirty="0">
                <a:solidFill>
                  <a:srgbClr val="00AF50"/>
                </a:solidFill>
                <a:latin typeface="Calibri"/>
                <a:cs typeface="Calibri"/>
              </a:rPr>
              <a:t> </a:t>
            </a:r>
            <a:r>
              <a:rPr sz="1800" spc="-10" dirty="0">
                <a:solidFill>
                  <a:srgbClr val="00AF50"/>
                </a:solidFill>
                <a:latin typeface="Calibri"/>
                <a:cs typeface="Calibri"/>
              </a:rPr>
              <a:t>Algorithms</a:t>
            </a:r>
            <a:endParaRPr sz="1800">
              <a:latin typeface="Calibri"/>
              <a:cs typeface="Calibri"/>
            </a:endParaRPr>
          </a:p>
          <a:p>
            <a:pPr marL="12700">
              <a:lnSpc>
                <a:spcPct val="100000"/>
              </a:lnSpc>
            </a:pPr>
            <a:r>
              <a:rPr sz="1800" spc="-10" dirty="0">
                <a:latin typeface="Calibri"/>
                <a:cs typeface="Calibri"/>
              </a:rPr>
              <a:t>There</a:t>
            </a:r>
            <a:r>
              <a:rPr sz="1800" spc="350" dirty="0">
                <a:latin typeface="Calibri"/>
                <a:cs typeface="Calibri"/>
              </a:rPr>
              <a:t> </a:t>
            </a:r>
            <a:r>
              <a:rPr sz="1800" dirty="0">
                <a:latin typeface="Calibri"/>
                <a:cs typeface="Calibri"/>
              </a:rPr>
              <a:t>are</a:t>
            </a:r>
            <a:r>
              <a:rPr sz="1800" spc="350" dirty="0">
                <a:latin typeface="Calibri"/>
                <a:cs typeface="Calibri"/>
              </a:rPr>
              <a:t> </a:t>
            </a:r>
            <a:r>
              <a:rPr sz="1800" spc="-10" dirty="0">
                <a:latin typeface="Calibri"/>
                <a:cs typeface="Calibri"/>
              </a:rPr>
              <a:t>various</a:t>
            </a:r>
            <a:r>
              <a:rPr sz="1800" spc="355" dirty="0">
                <a:latin typeface="Calibri"/>
                <a:cs typeface="Calibri"/>
              </a:rPr>
              <a:t> </a:t>
            </a:r>
            <a:r>
              <a:rPr sz="1800" spc="-5" dirty="0">
                <a:latin typeface="Calibri"/>
                <a:cs typeface="Calibri"/>
              </a:rPr>
              <a:t>algorithms</a:t>
            </a:r>
            <a:r>
              <a:rPr sz="1800" spc="360" dirty="0">
                <a:latin typeface="Calibri"/>
                <a:cs typeface="Calibri"/>
              </a:rPr>
              <a:t> </a:t>
            </a:r>
            <a:r>
              <a:rPr sz="1800" dirty="0">
                <a:latin typeface="Calibri"/>
                <a:cs typeface="Calibri"/>
              </a:rPr>
              <a:t>which</a:t>
            </a:r>
            <a:r>
              <a:rPr sz="1800" spc="355" dirty="0">
                <a:latin typeface="Calibri"/>
                <a:cs typeface="Calibri"/>
              </a:rPr>
              <a:t> </a:t>
            </a:r>
            <a:r>
              <a:rPr sz="1800" dirty="0">
                <a:latin typeface="Calibri"/>
                <a:cs typeface="Calibri"/>
              </a:rPr>
              <a:t>are</a:t>
            </a:r>
            <a:r>
              <a:rPr sz="1800" spc="350" dirty="0">
                <a:latin typeface="Calibri"/>
                <a:cs typeface="Calibri"/>
              </a:rPr>
              <a:t> </a:t>
            </a:r>
            <a:r>
              <a:rPr sz="1800" spc="-5" dirty="0">
                <a:latin typeface="Calibri"/>
                <a:cs typeface="Calibri"/>
              </a:rPr>
              <a:t>implemented</a:t>
            </a:r>
            <a:r>
              <a:rPr sz="1800" spc="355" dirty="0">
                <a:latin typeface="Calibri"/>
                <a:cs typeface="Calibri"/>
              </a:rPr>
              <a:t> </a:t>
            </a:r>
            <a:r>
              <a:rPr sz="1800" spc="-10" dirty="0">
                <a:latin typeface="Calibri"/>
                <a:cs typeface="Calibri"/>
              </a:rPr>
              <a:t>by</a:t>
            </a:r>
            <a:r>
              <a:rPr sz="1800" spc="360" dirty="0">
                <a:latin typeface="Calibri"/>
                <a:cs typeface="Calibri"/>
              </a:rPr>
              <a:t> </a:t>
            </a:r>
            <a:r>
              <a:rPr sz="1800" dirty="0">
                <a:latin typeface="Calibri"/>
                <a:cs typeface="Calibri"/>
              </a:rPr>
              <a:t>the</a:t>
            </a:r>
            <a:r>
              <a:rPr sz="1800" spc="350" dirty="0">
                <a:latin typeface="Calibri"/>
                <a:cs typeface="Calibri"/>
              </a:rPr>
              <a:t> </a:t>
            </a:r>
            <a:r>
              <a:rPr sz="1800" spc="-5" dirty="0">
                <a:latin typeface="Calibri"/>
                <a:cs typeface="Calibri"/>
              </a:rPr>
              <a:t>Operating</a:t>
            </a:r>
            <a:r>
              <a:rPr sz="1800" spc="345" dirty="0">
                <a:latin typeface="Calibri"/>
                <a:cs typeface="Calibri"/>
              </a:rPr>
              <a:t> </a:t>
            </a:r>
            <a:r>
              <a:rPr sz="1800" spc="-15" dirty="0">
                <a:latin typeface="Calibri"/>
                <a:cs typeface="Calibri"/>
              </a:rPr>
              <a:t>System</a:t>
            </a:r>
            <a:r>
              <a:rPr sz="1800" spc="360" dirty="0">
                <a:latin typeface="Calibri"/>
                <a:cs typeface="Calibri"/>
              </a:rPr>
              <a:t> </a:t>
            </a:r>
            <a:r>
              <a:rPr sz="1800" spc="-10" dirty="0">
                <a:latin typeface="Calibri"/>
                <a:cs typeface="Calibri"/>
              </a:rPr>
              <a:t>in</a:t>
            </a:r>
            <a:endParaRPr sz="1800">
              <a:latin typeface="Calibri"/>
              <a:cs typeface="Calibri"/>
            </a:endParaRPr>
          </a:p>
          <a:p>
            <a:pPr marL="12700" marR="636905">
              <a:lnSpc>
                <a:spcPct val="100000"/>
              </a:lnSpc>
            </a:pPr>
            <a:r>
              <a:rPr sz="1800" spc="-10" dirty="0">
                <a:latin typeface="Calibri"/>
                <a:cs typeface="Calibri"/>
              </a:rPr>
              <a:t>order</a:t>
            </a:r>
            <a:r>
              <a:rPr sz="1800" spc="25"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find</a:t>
            </a:r>
            <a:r>
              <a:rPr sz="1800" spc="15" dirty="0">
                <a:latin typeface="Calibri"/>
                <a:cs typeface="Calibri"/>
              </a:rPr>
              <a:t> </a:t>
            </a:r>
            <a:r>
              <a:rPr sz="1800" spc="-5" dirty="0">
                <a:latin typeface="Calibri"/>
                <a:cs typeface="Calibri"/>
              </a:rPr>
              <a:t>out</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holes</a:t>
            </a:r>
            <a:r>
              <a:rPr sz="1800" spc="20" dirty="0">
                <a:latin typeface="Calibri"/>
                <a:cs typeface="Calibri"/>
              </a:rPr>
              <a:t> </a:t>
            </a:r>
            <a:r>
              <a:rPr sz="1800" spc="-5" dirty="0">
                <a:latin typeface="Calibri"/>
                <a:cs typeface="Calibri"/>
              </a:rPr>
              <a:t>in</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linked</a:t>
            </a:r>
            <a:r>
              <a:rPr sz="1800" spc="40" dirty="0">
                <a:latin typeface="Calibri"/>
                <a:cs typeface="Calibri"/>
              </a:rPr>
              <a:t> </a:t>
            </a:r>
            <a:r>
              <a:rPr sz="1800" spc="-15" dirty="0">
                <a:latin typeface="Calibri"/>
                <a:cs typeface="Calibri"/>
              </a:rPr>
              <a:t>list</a:t>
            </a:r>
            <a:r>
              <a:rPr sz="1800" spc="25" dirty="0">
                <a:latin typeface="Calibri"/>
                <a:cs typeface="Calibri"/>
              </a:rPr>
              <a:t> </a:t>
            </a:r>
            <a:r>
              <a:rPr sz="1800" spc="-5" dirty="0">
                <a:latin typeface="Calibri"/>
                <a:cs typeface="Calibri"/>
              </a:rPr>
              <a:t>and</a:t>
            </a:r>
            <a:r>
              <a:rPr sz="1800" spc="20" dirty="0">
                <a:latin typeface="Calibri"/>
                <a:cs typeface="Calibri"/>
              </a:rPr>
              <a:t> </a:t>
            </a:r>
            <a:r>
              <a:rPr sz="1800" spc="-15" dirty="0">
                <a:latin typeface="Calibri"/>
                <a:cs typeface="Calibri"/>
              </a:rPr>
              <a:t>allocate</a:t>
            </a:r>
            <a:r>
              <a:rPr sz="1800" spc="45" dirty="0">
                <a:latin typeface="Calibri"/>
                <a:cs typeface="Calibri"/>
              </a:rPr>
              <a:t> </a:t>
            </a:r>
            <a:r>
              <a:rPr sz="1800" spc="-10" dirty="0">
                <a:latin typeface="Calibri"/>
                <a:cs typeface="Calibri"/>
              </a:rPr>
              <a:t>them</a:t>
            </a:r>
            <a:r>
              <a:rPr sz="1800" spc="30" dirty="0">
                <a:latin typeface="Calibri"/>
                <a:cs typeface="Calibri"/>
              </a:rPr>
              <a:t> </a:t>
            </a:r>
            <a:r>
              <a:rPr sz="1800" spc="-15" dirty="0">
                <a:latin typeface="Calibri"/>
                <a:cs typeface="Calibri"/>
              </a:rPr>
              <a:t>to</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processes. </a:t>
            </a:r>
            <a:r>
              <a:rPr sz="1800" spc="-39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explanation</a:t>
            </a:r>
            <a:r>
              <a:rPr sz="1800" spc="40" dirty="0">
                <a:latin typeface="Calibri"/>
                <a:cs typeface="Calibri"/>
              </a:rPr>
              <a:t> </a:t>
            </a:r>
            <a:r>
              <a:rPr sz="1800" spc="-5" dirty="0">
                <a:latin typeface="Calibri"/>
                <a:cs typeface="Calibri"/>
              </a:rPr>
              <a:t>about</a:t>
            </a:r>
            <a:r>
              <a:rPr sz="1800" spc="15" dirty="0">
                <a:latin typeface="Calibri"/>
                <a:cs typeface="Calibri"/>
              </a:rPr>
              <a:t> </a:t>
            </a:r>
            <a:r>
              <a:rPr sz="1800" spc="-5" dirty="0">
                <a:latin typeface="Calibri"/>
                <a:cs typeface="Calibri"/>
              </a:rPr>
              <a:t>each</a:t>
            </a:r>
            <a:r>
              <a:rPr sz="1800" spc="2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algorithm</a:t>
            </a:r>
            <a:r>
              <a:rPr sz="1800" spc="55" dirty="0">
                <a:latin typeface="Calibri"/>
                <a:cs typeface="Calibri"/>
              </a:rPr>
              <a:t> </a:t>
            </a:r>
            <a:r>
              <a:rPr sz="1800" spc="-5" dirty="0">
                <a:latin typeface="Calibri"/>
                <a:cs typeface="Calibri"/>
              </a:rPr>
              <a:t>is</a:t>
            </a:r>
            <a:r>
              <a:rPr sz="1800" spc="-10" dirty="0">
                <a:latin typeface="Calibri"/>
                <a:cs typeface="Calibri"/>
              </a:rPr>
              <a:t> given</a:t>
            </a:r>
            <a:r>
              <a:rPr sz="1800" spc="35" dirty="0">
                <a:latin typeface="Calibri"/>
                <a:cs typeface="Calibri"/>
              </a:rPr>
              <a:t> </a:t>
            </a:r>
            <a:r>
              <a:rPr sz="1800" spc="-25" dirty="0">
                <a:latin typeface="Calibri"/>
                <a:cs typeface="Calibri"/>
              </a:rPr>
              <a:t>below.</a:t>
            </a:r>
            <a:endParaRPr sz="1800">
              <a:latin typeface="Calibri"/>
              <a:cs typeface="Calibri"/>
            </a:endParaRPr>
          </a:p>
          <a:p>
            <a:pPr marL="12700">
              <a:lnSpc>
                <a:spcPct val="100000"/>
              </a:lnSpc>
            </a:pPr>
            <a:r>
              <a:rPr sz="1800" b="1" spc="-5" dirty="0">
                <a:solidFill>
                  <a:srgbClr val="FF0000"/>
                </a:solidFill>
                <a:latin typeface="Calibri"/>
                <a:cs typeface="Calibri"/>
              </a:rPr>
              <a:t>1.</a:t>
            </a:r>
            <a:r>
              <a:rPr sz="1800" b="1" spc="-20" dirty="0">
                <a:solidFill>
                  <a:srgbClr val="FF0000"/>
                </a:solidFill>
                <a:latin typeface="Calibri"/>
                <a:cs typeface="Calibri"/>
              </a:rPr>
              <a:t> </a:t>
            </a:r>
            <a:r>
              <a:rPr sz="1800" b="1" spc="-15" dirty="0">
                <a:solidFill>
                  <a:srgbClr val="FF0000"/>
                </a:solidFill>
                <a:latin typeface="Calibri"/>
                <a:cs typeface="Calibri"/>
              </a:rPr>
              <a:t>First </a:t>
            </a:r>
            <a:r>
              <a:rPr sz="1800" b="1" spc="-10" dirty="0">
                <a:solidFill>
                  <a:srgbClr val="FF0000"/>
                </a:solidFill>
                <a:latin typeface="Calibri"/>
                <a:cs typeface="Calibri"/>
              </a:rPr>
              <a:t>Fit</a:t>
            </a:r>
            <a:r>
              <a:rPr sz="1800" b="1" spc="10" dirty="0">
                <a:solidFill>
                  <a:srgbClr val="FF0000"/>
                </a:solidFill>
                <a:latin typeface="Calibri"/>
                <a:cs typeface="Calibri"/>
              </a:rPr>
              <a:t> </a:t>
            </a:r>
            <a:r>
              <a:rPr sz="1800" b="1" spc="-10" dirty="0">
                <a:solidFill>
                  <a:srgbClr val="FF0000"/>
                </a:solidFill>
                <a:latin typeface="Calibri"/>
                <a:cs typeface="Calibri"/>
              </a:rPr>
              <a:t>Algorithm</a:t>
            </a:r>
            <a:endParaRPr sz="1800">
              <a:latin typeface="Calibri"/>
              <a:cs typeface="Calibri"/>
            </a:endParaRPr>
          </a:p>
          <a:p>
            <a:pPr marL="12700" marR="7620" algn="just">
              <a:lnSpc>
                <a:spcPct val="100000"/>
              </a:lnSpc>
              <a:spcBef>
                <a:spcPts val="5"/>
              </a:spcBef>
            </a:pPr>
            <a:r>
              <a:rPr sz="1800" spc="-20" dirty="0">
                <a:latin typeface="Calibri"/>
                <a:cs typeface="Calibri"/>
              </a:rPr>
              <a:t>First </a:t>
            </a:r>
            <a:r>
              <a:rPr sz="1800" spc="-10" dirty="0">
                <a:latin typeface="Calibri"/>
                <a:cs typeface="Calibri"/>
              </a:rPr>
              <a:t>Fit </a:t>
            </a:r>
            <a:r>
              <a:rPr sz="1800" spc="-5" dirty="0">
                <a:latin typeface="Calibri"/>
                <a:cs typeface="Calibri"/>
              </a:rPr>
              <a:t>algorithm scans </a:t>
            </a:r>
            <a:r>
              <a:rPr sz="1800" dirty="0">
                <a:latin typeface="Calibri"/>
                <a:cs typeface="Calibri"/>
              </a:rPr>
              <a:t>the </a:t>
            </a:r>
            <a:r>
              <a:rPr sz="1800" spc="-10" dirty="0">
                <a:latin typeface="Calibri"/>
                <a:cs typeface="Calibri"/>
              </a:rPr>
              <a:t>linked </a:t>
            </a:r>
            <a:r>
              <a:rPr sz="1800" spc="-15" dirty="0">
                <a:latin typeface="Calibri"/>
                <a:cs typeface="Calibri"/>
              </a:rPr>
              <a:t>list </a:t>
            </a:r>
            <a:r>
              <a:rPr sz="1800" dirty="0">
                <a:latin typeface="Calibri"/>
                <a:cs typeface="Calibri"/>
              </a:rPr>
              <a:t>and whenever </a:t>
            </a:r>
            <a:r>
              <a:rPr sz="1800" spc="-5" dirty="0">
                <a:latin typeface="Calibri"/>
                <a:cs typeface="Calibri"/>
              </a:rPr>
              <a:t>it finds </a:t>
            </a:r>
            <a:r>
              <a:rPr sz="1800" dirty="0">
                <a:latin typeface="Calibri"/>
                <a:cs typeface="Calibri"/>
              </a:rPr>
              <a:t>the </a:t>
            </a:r>
            <a:r>
              <a:rPr sz="1800" spc="-15" dirty="0">
                <a:latin typeface="Calibri"/>
                <a:cs typeface="Calibri"/>
              </a:rPr>
              <a:t>first </a:t>
            </a:r>
            <a:r>
              <a:rPr sz="1800" spc="-5" dirty="0">
                <a:latin typeface="Calibri"/>
                <a:cs typeface="Calibri"/>
              </a:rPr>
              <a:t>big </a:t>
            </a:r>
            <a:r>
              <a:rPr sz="1800" dirty="0">
                <a:latin typeface="Calibri"/>
                <a:cs typeface="Calibri"/>
              </a:rPr>
              <a:t>enough </a:t>
            </a:r>
            <a:r>
              <a:rPr sz="1800" spc="-5" dirty="0">
                <a:latin typeface="Calibri"/>
                <a:cs typeface="Calibri"/>
              </a:rPr>
              <a:t>hole </a:t>
            </a:r>
            <a:r>
              <a:rPr sz="1800"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store</a:t>
            </a:r>
            <a:r>
              <a:rPr sz="1800" spc="-1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process,</a:t>
            </a:r>
            <a:r>
              <a:rPr sz="1800" spc="-5" dirty="0">
                <a:latin typeface="Calibri"/>
                <a:cs typeface="Calibri"/>
              </a:rPr>
              <a:t> it</a:t>
            </a:r>
            <a:r>
              <a:rPr sz="1800" dirty="0">
                <a:latin typeface="Calibri"/>
                <a:cs typeface="Calibri"/>
              </a:rPr>
              <a:t> </a:t>
            </a:r>
            <a:r>
              <a:rPr sz="1800" spc="-15" dirty="0">
                <a:latin typeface="Calibri"/>
                <a:cs typeface="Calibri"/>
              </a:rPr>
              <a:t>stops</a:t>
            </a:r>
            <a:r>
              <a:rPr sz="1800" spc="-10" dirty="0">
                <a:latin typeface="Calibri"/>
                <a:cs typeface="Calibri"/>
              </a:rPr>
              <a:t> </a:t>
            </a:r>
            <a:r>
              <a:rPr sz="1800" spc="-5" dirty="0">
                <a:latin typeface="Calibri"/>
                <a:cs typeface="Calibri"/>
              </a:rPr>
              <a:t>scanning</a:t>
            </a:r>
            <a:r>
              <a:rPr sz="1800" dirty="0">
                <a:latin typeface="Calibri"/>
                <a:cs typeface="Calibri"/>
              </a:rPr>
              <a:t> and</a:t>
            </a:r>
            <a:r>
              <a:rPr sz="1800" spc="5" dirty="0">
                <a:latin typeface="Calibri"/>
                <a:cs typeface="Calibri"/>
              </a:rPr>
              <a:t> </a:t>
            </a:r>
            <a:r>
              <a:rPr sz="1800" spc="-5" dirty="0">
                <a:latin typeface="Calibri"/>
                <a:cs typeface="Calibri"/>
              </a:rPr>
              <a:t>load</a:t>
            </a:r>
            <a:r>
              <a:rPr sz="1800" dirty="0">
                <a:latin typeface="Calibri"/>
                <a:cs typeface="Calibri"/>
              </a:rPr>
              <a:t> the</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spc="-15" dirty="0">
                <a:latin typeface="Calibri"/>
                <a:cs typeface="Calibri"/>
              </a:rPr>
              <a:t>into</a:t>
            </a:r>
            <a:r>
              <a:rPr sz="1800" spc="-10" dirty="0">
                <a:latin typeface="Calibri"/>
                <a:cs typeface="Calibri"/>
              </a:rPr>
              <a:t> that</a:t>
            </a:r>
            <a:r>
              <a:rPr sz="1800" spc="-5" dirty="0">
                <a:latin typeface="Calibri"/>
                <a:cs typeface="Calibri"/>
              </a:rPr>
              <a:t> hole.</a:t>
            </a:r>
            <a:r>
              <a:rPr sz="1800" spc="395" dirty="0">
                <a:latin typeface="Calibri"/>
                <a:cs typeface="Calibri"/>
              </a:rPr>
              <a:t> </a:t>
            </a:r>
            <a:r>
              <a:rPr sz="1800" spc="-5" dirty="0">
                <a:latin typeface="Calibri"/>
                <a:cs typeface="Calibri"/>
              </a:rPr>
              <a:t>This </a:t>
            </a:r>
            <a:r>
              <a:rPr sz="1800" dirty="0">
                <a:latin typeface="Calibri"/>
                <a:cs typeface="Calibri"/>
              </a:rPr>
              <a:t> </a:t>
            </a:r>
            <a:r>
              <a:rPr sz="1800" spc="-10" dirty="0">
                <a:latin typeface="Calibri"/>
                <a:cs typeface="Calibri"/>
              </a:rPr>
              <a:t>procedure</a:t>
            </a:r>
            <a:r>
              <a:rPr sz="1800" spc="-5" dirty="0">
                <a:latin typeface="Calibri"/>
                <a:cs typeface="Calibri"/>
              </a:rPr>
              <a:t> produces </a:t>
            </a:r>
            <a:r>
              <a:rPr sz="1800" spc="-10" dirty="0">
                <a:latin typeface="Calibri"/>
                <a:cs typeface="Calibri"/>
              </a:rPr>
              <a:t>two</a:t>
            </a:r>
            <a:r>
              <a:rPr sz="1800" spc="-5" dirty="0">
                <a:latin typeface="Calibri"/>
                <a:cs typeface="Calibri"/>
              </a:rPr>
              <a:t> partitions. Out </a:t>
            </a:r>
            <a:r>
              <a:rPr sz="1800" spc="5" dirty="0">
                <a:latin typeface="Calibri"/>
                <a:cs typeface="Calibri"/>
              </a:rPr>
              <a:t>of </a:t>
            </a:r>
            <a:r>
              <a:rPr sz="1800" dirty="0">
                <a:latin typeface="Calibri"/>
                <a:cs typeface="Calibri"/>
              </a:rPr>
              <a:t>them, </a:t>
            </a:r>
            <a:r>
              <a:rPr sz="1800" spc="-5" dirty="0">
                <a:latin typeface="Calibri"/>
                <a:cs typeface="Calibri"/>
              </a:rPr>
              <a:t>one</a:t>
            </a:r>
            <a:r>
              <a:rPr sz="1800" dirty="0">
                <a:latin typeface="Calibri"/>
                <a:cs typeface="Calibri"/>
              </a:rPr>
              <a:t> </a:t>
            </a:r>
            <a:r>
              <a:rPr sz="1800" spc="-5" dirty="0">
                <a:latin typeface="Calibri"/>
                <a:cs typeface="Calibri"/>
              </a:rPr>
              <a:t>partition</a:t>
            </a:r>
            <a:r>
              <a:rPr sz="1800" spc="395" dirty="0">
                <a:latin typeface="Calibri"/>
                <a:cs typeface="Calibri"/>
              </a:rPr>
              <a:t> </a:t>
            </a:r>
            <a:r>
              <a:rPr sz="1800" spc="-5" dirty="0">
                <a:latin typeface="Calibri"/>
                <a:cs typeface="Calibri"/>
              </a:rPr>
              <a:t>will </a:t>
            </a:r>
            <a:r>
              <a:rPr sz="1800" spc="5" dirty="0">
                <a:latin typeface="Calibri"/>
                <a:cs typeface="Calibri"/>
              </a:rPr>
              <a:t>be </a:t>
            </a:r>
            <a:r>
              <a:rPr sz="1800" dirty="0">
                <a:latin typeface="Calibri"/>
                <a:cs typeface="Calibri"/>
              </a:rPr>
              <a:t>a</a:t>
            </a:r>
            <a:r>
              <a:rPr sz="1800" spc="405" dirty="0">
                <a:latin typeface="Calibri"/>
                <a:cs typeface="Calibri"/>
              </a:rPr>
              <a:t> </a:t>
            </a:r>
            <a:r>
              <a:rPr sz="1800" spc="-5" dirty="0">
                <a:latin typeface="Calibri"/>
                <a:cs typeface="Calibri"/>
              </a:rPr>
              <a:t>hole </a:t>
            </a:r>
            <a:r>
              <a:rPr sz="1800" dirty="0">
                <a:latin typeface="Calibri"/>
                <a:cs typeface="Calibri"/>
              </a:rPr>
              <a:t>while </a:t>
            </a:r>
            <a:r>
              <a:rPr sz="1800" spc="5"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other</a:t>
            </a:r>
            <a:r>
              <a:rPr sz="1800" spc="25" dirty="0">
                <a:latin typeface="Calibri"/>
                <a:cs typeface="Calibri"/>
              </a:rPr>
              <a:t> </a:t>
            </a:r>
            <a:r>
              <a:rPr sz="1800" spc="-5" dirty="0">
                <a:latin typeface="Calibri"/>
                <a:cs typeface="Calibri"/>
              </a:rPr>
              <a:t>partition</a:t>
            </a:r>
            <a:r>
              <a:rPr sz="1800" spc="20" dirty="0">
                <a:latin typeface="Calibri"/>
                <a:cs typeface="Calibri"/>
              </a:rPr>
              <a:t> </a:t>
            </a:r>
            <a:r>
              <a:rPr sz="1800" spc="-5" dirty="0">
                <a:latin typeface="Calibri"/>
                <a:cs typeface="Calibri"/>
              </a:rPr>
              <a:t>will</a:t>
            </a:r>
            <a:r>
              <a:rPr sz="1800" spc="20" dirty="0">
                <a:latin typeface="Calibri"/>
                <a:cs typeface="Calibri"/>
              </a:rPr>
              <a:t> </a:t>
            </a:r>
            <a:r>
              <a:rPr sz="1800" spc="-20" dirty="0">
                <a:latin typeface="Calibri"/>
                <a:cs typeface="Calibri"/>
              </a:rPr>
              <a:t>store</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endParaRPr sz="1800">
              <a:latin typeface="Calibri"/>
              <a:cs typeface="Calibri"/>
            </a:endParaRPr>
          </a:p>
          <a:p>
            <a:pPr marL="155575" marR="288925" algn="just">
              <a:lnSpc>
                <a:spcPct val="100000"/>
              </a:lnSpc>
              <a:spcBef>
                <a:spcPts val="1375"/>
              </a:spcBef>
            </a:pPr>
            <a:r>
              <a:rPr sz="1800" spc="-20" dirty="0">
                <a:latin typeface="Calibri"/>
                <a:cs typeface="Calibri"/>
              </a:rPr>
              <a:t>First </a:t>
            </a:r>
            <a:r>
              <a:rPr sz="1800" spc="-10" dirty="0">
                <a:latin typeface="Calibri"/>
                <a:cs typeface="Calibri"/>
              </a:rPr>
              <a:t>Fit </a:t>
            </a:r>
            <a:r>
              <a:rPr sz="1800" dirty="0">
                <a:latin typeface="Calibri"/>
                <a:cs typeface="Calibri"/>
              </a:rPr>
              <a:t>algorithm </a:t>
            </a:r>
            <a:r>
              <a:rPr sz="1800" spc="-10" dirty="0">
                <a:latin typeface="Calibri"/>
                <a:cs typeface="Calibri"/>
              </a:rPr>
              <a:t>maintains </a:t>
            </a:r>
            <a:r>
              <a:rPr sz="1800" dirty="0">
                <a:latin typeface="Calibri"/>
                <a:cs typeface="Calibri"/>
              </a:rPr>
              <a:t>the </a:t>
            </a:r>
            <a:r>
              <a:rPr sz="1800" spc="-15" dirty="0">
                <a:latin typeface="Calibri"/>
                <a:cs typeface="Calibri"/>
              </a:rPr>
              <a:t>linked list </a:t>
            </a:r>
            <a:r>
              <a:rPr sz="1800" spc="-5" dirty="0">
                <a:latin typeface="Calibri"/>
                <a:cs typeface="Calibri"/>
              </a:rPr>
              <a:t>according </a:t>
            </a:r>
            <a:r>
              <a:rPr sz="1800" spc="-15" dirty="0">
                <a:latin typeface="Calibri"/>
                <a:cs typeface="Calibri"/>
              </a:rPr>
              <a:t>to </a:t>
            </a:r>
            <a:r>
              <a:rPr sz="1800" dirty="0">
                <a:latin typeface="Calibri"/>
                <a:cs typeface="Calibri"/>
              </a:rPr>
              <a:t>the </a:t>
            </a:r>
            <a:r>
              <a:rPr sz="1800" spc="-5" dirty="0">
                <a:latin typeface="Calibri"/>
                <a:cs typeface="Calibri"/>
              </a:rPr>
              <a:t>increasing </a:t>
            </a:r>
            <a:r>
              <a:rPr sz="1800" spc="-10" dirty="0">
                <a:latin typeface="Calibri"/>
                <a:cs typeface="Calibri"/>
              </a:rPr>
              <a:t>order </a:t>
            </a:r>
            <a:r>
              <a:rPr sz="1800" spc="10" dirty="0">
                <a:latin typeface="Calibri"/>
                <a:cs typeface="Calibri"/>
              </a:rPr>
              <a:t>of </a:t>
            </a:r>
            <a:r>
              <a:rPr sz="1800" spc="15" dirty="0">
                <a:latin typeface="Calibri"/>
                <a:cs typeface="Calibri"/>
              </a:rPr>
              <a:t> </a:t>
            </a:r>
            <a:r>
              <a:rPr sz="1800" spc="-10" dirty="0">
                <a:latin typeface="Calibri"/>
                <a:cs typeface="Calibri"/>
              </a:rPr>
              <a:t>starting </a:t>
            </a:r>
            <a:r>
              <a:rPr sz="1800" spc="-5" dirty="0">
                <a:latin typeface="Calibri"/>
                <a:cs typeface="Calibri"/>
              </a:rPr>
              <a:t>index. This is </a:t>
            </a:r>
            <a:r>
              <a:rPr sz="1800" dirty="0">
                <a:latin typeface="Calibri"/>
                <a:cs typeface="Calibri"/>
              </a:rPr>
              <a:t>the </a:t>
            </a:r>
            <a:r>
              <a:rPr sz="1800" spc="-5" dirty="0">
                <a:latin typeface="Calibri"/>
                <a:cs typeface="Calibri"/>
              </a:rPr>
              <a:t>simplest </a:t>
            </a:r>
            <a:r>
              <a:rPr sz="1800" spc="-15" dirty="0">
                <a:latin typeface="Calibri"/>
                <a:cs typeface="Calibri"/>
              </a:rPr>
              <a:t>to </a:t>
            </a:r>
            <a:r>
              <a:rPr sz="1800" spc="-5" dirty="0">
                <a:latin typeface="Calibri"/>
                <a:cs typeface="Calibri"/>
              </a:rPr>
              <a:t>implement </a:t>
            </a:r>
            <a:r>
              <a:rPr sz="1800" dirty="0">
                <a:latin typeface="Calibri"/>
                <a:cs typeface="Calibri"/>
              </a:rPr>
              <a:t>among </a:t>
            </a:r>
            <a:r>
              <a:rPr sz="1800" spc="5" dirty="0">
                <a:latin typeface="Calibri"/>
                <a:cs typeface="Calibri"/>
              </a:rPr>
              <a:t>all </a:t>
            </a:r>
            <a:r>
              <a:rPr sz="1800" dirty="0">
                <a:latin typeface="Calibri"/>
                <a:cs typeface="Calibri"/>
              </a:rPr>
              <a:t>the </a:t>
            </a:r>
            <a:r>
              <a:rPr sz="1800" spc="-10" dirty="0">
                <a:latin typeface="Calibri"/>
                <a:cs typeface="Calibri"/>
              </a:rPr>
              <a:t>algorithms </a:t>
            </a:r>
            <a:r>
              <a:rPr sz="1800" spc="10" dirty="0">
                <a:latin typeface="Calibri"/>
                <a:cs typeface="Calibri"/>
              </a:rPr>
              <a:t>and </a:t>
            </a:r>
            <a:r>
              <a:rPr sz="1800" spc="15" dirty="0">
                <a:latin typeface="Calibri"/>
                <a:cs typeface="Calibri"/>
              </a:rPr>
              <a:t> </a:t>
            </a:r>
            <a:r>
              <a:rPr sz="1800" spc="-10" dirty="0">
                <a:latin typeface="Calibri"/>
                <a:cs typeface="Calibri"/>
              </a:rPr>
              <a:t>produces</a:t>
            </a:r>
            <a:r>
              <a:rPr sz="1800" spc="45" dirty="0">
                <a:latin typeface="Calibri"/>
                <a:cs typeface="Calibri"/>
              </a:rPr>
              <a:t> </a:t>
            </a:r>
            <a:r>
              <a:rPr sz="1800" spc="-10" dirty="0">
                <a:latin typeface="Calibri"/>
                <a:cs typeface="Calibri"/>
              </a:rPr>
              <a:t>bigger</a:t>
            </a:r>
            <a:r>
              <a:rPr sz="1800" spc="45" dirty="0">
                <a:latin typeface="Calibri"/>
                <a:cs typeface="Calibri"/>
              </a:rPr>
              <a:t> </a:t>
            </a:r>
            <a:r>
              <a:rPr sz="1800" spc="-5" dirty="0">
                <a:latin typeface="Calibri"/>
                <a:cs typeface="Calibri"/>
              </a:rPr>
              <a:t>holes</a:t>
            </a:r>
            <a:r>
              <a:rPr sz="1800" spc="20"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compare</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other</a:t>
            </a:r>
            <a:r>
              <a:rPr sz="1800" spc="25" dirty="0">
                <a:latin typeface="Calibri"/>
                <a:cs typeface="Calibri"/>
              </a:rPr>
              <a:t> </a:t>
            </a:r>
            <a:r>
              <a:rPr sz="1800" spc="-10" dirty="0">
                <a:latin typeface="Calibri"/>
                <a:cs typeface="Calibri"/>
              </a:rPr>
              <a:t>algorithms.</a:t>
            </a:r>
            <a:endParaRPr sz="1800">
              <a:latin typeface="Calibri"/>
              <a:cs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2311" y="332230"/>
            <a:ext cx="7199376" cy="6409944"/>
          </a:xfrm>
          <a:prstGeom prst="rect">
            <a:avLst/>
          </a:prstGeom>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6576" y="356743"/>
            <a:ext cx="7623809" cy="6163945"/>
          </a:xfrm>
          <a:prstGeom prst="rect">
            <a:avLst/>
          </a:prstGeom>
        </p:spPr>
        <p:txBody>
          <a:bodyPr vert="horz" wrap="square" lIns="0" tIns="11430" rIns="0" bIns="0" rtlCol="0">
            <a:spAutoFit/>
          </a:bodyPr>
          <a:lstStyle/>
          <a:p>
            <a:pPr marL="42545">
              <a:lnSpc>
                <a:spcPct val="100000"/>
              </a:lnSpc>
              <a:spcBef>
                <a:spcPts val="90"/>
              </a:spcBef>
            </a:pPr>
            <a:r>
              <a:rPr sz="1400" spc="-20" dirty="0">
                <a:solidFill>
                  <a:srgbClr val="00AF50"/>
                </a:solidFill>
                <a:latin typeface="Calibri"/>
                <a:cs typeface="Calibri"/>
              </a:rPr>
              <a:t>Working</a:t>
            </a:r>
            <a:r>
              <a:rPr sz="1400" spc="25" dirty="0">
                <a:solidFill>
                  <a:srgbClr val="00AF50"/>
                </a:solidFill>
                <a:latin typeface="Calibri"/>
                <a:cs typeface="Calibri"/>
              </a:rPr>
              <a:t> </a:t>
            </a:r>
            <a:r>
              <a:rPr sz="1400" spc="-15" dirty="0">
                <a:solidFill>
                  <a:srgbClr val="00AF50"/>
                </a:solidFill>
                <a:latin typeface="Calibri"/>
                <a:cs typeface="Calibri"/>
              </a:rPr>
              <a:t>Example</a:t>
            </a:r>
            <a:r>
              <a:rPr sz="1400" spc="65" dirty="0">
                <a:solidFill>
                  <a:srgbClr val="00AF50"/>
                </a:solidFill>
                <a:latin typeface="Calibri"/>
                <a:cs typeface="Calibri"/>
              </a:rPr>
              <a:t> </a:t>
            </a:r>
            <a:r>
              <a:rPr sz="1400" spc="-10" dirty="0">
                <a:solidFill>
                  <a:srgbClr val="00AF50"/>
                </a:solidFill>
                <a:latin typeface="Calibri"/>
                <a:cs typeface="Calibri"/>
              </a:rPr>
              <a:t>for</a:t>
            </a:r>
            <a:r>
              <a:rPr sz="1400" spc="-20" dirty="0">
                <a:solidFill>
                  <a:srgbClr val="00AF50"/>
                </a:solidFill>
                <a:latin typeface="Calibri"/>
                <a:cs typeface="Calibri"/>
              </a:rPr>
              <a:t> </a:t>
            </a:r>
            <a:r>
              <a:rPr sz="1400" spc="-15" dirty="0">
                <a:solidFill>
                  <a:srgbClr val="00AF50"/>
                </a:solidFill>
                <a:latin typeface="Calibri"/>
                <a:cs typeface="Calibri"/>
              </a:rPr>
              <a:t>First</a:t>
            </a:r>
            <a:r>
              <a:rPr sz="1400" spc="5" dirty="0">
                <a:solidFill>
                  <a:srgbClr val="00AF50"/>
                </a:solidFill>
                <a:latin typeface="Calibri"/>
                <a:cs typeface="Calibri"/>
              </a:rPr>
              <a:t> </a:t>
            </a:r>
            <a:r>
              <a:rPr sz="1400" spc="-5" dirty="0">
                <a:solidFill>
                  <a:srgbClr val="00AF50"/>
                </a:solidFill>
                <a:latin typeface="Calibri"/>
                <a:cs typeface="Calibri"/>
              </a:rPr>
              <a:t>Fit</a:t>
            </a:r>
            <a:endParaRPr sz="1400">
              <a:latin typeface="Calibri"/>
              <a:cs typeface="Calibri"/>
            </a:endParaRPr>
          </a:p>
          <a:p>
            <a:pPr marL="42545" marR="3849370">
              <a:lnSpc>
                <a:spcPct val="100000"/>
              </a:lnSpc>
            </a:pPr>
            <a:r>
              <a:rPr sz="1400" spc="-15" dirty="0">
                <a:latin typeface="Calibri"/>
                <a:cs typeface="Calibri"/>
              </a:rPr>
              <a:t>Example: </a:t>
            </a:r>
            <a:r>
              <a:rPr sz="1400" dirty="0">
                <a:latin typeface="Calibri"/>
                <a:cs typeface="Calibri"/>
              </a:rPr>
              <a:t>As </a:t>
            </a:r>
            <a:r>
              <a:rPr sz="1400" spc="-10" dirty="0">
                <a:latin typeface="Calibri"/>
                <a:cs typeface="Calibri"/>
              </a:rPr>
              <a:t>shown </a:t>
            </a:r>
            <a:r>
              <a:rPr sz="1400" spc="-5" dirty="0">
                <a:latin typeface="Calibri"/>
                <a:cs typeface="Calibri"/>
              </a:rPr>
              <a:t>on </a:t>
            </a:r>
            <a:r>
              <a:rPr sz="1400" spc="-15" dirty="0">
                <a:latin typeface="Calibri"/>
                <a:cs typeface="Calibri"/>
              </a:rPr>
              <a:t>the right/below</a:t>
            </a:r>
            <a:r>
              <a:rPr sz="1400" spc="-10" dirty="0">
                <a:latin typeface="Calibri"/>
                <a:cs typeface="Calibri"/>
              </a:rPr>
              <a:t> image </a:t>
            </a:r>
            <a:r>
              <a:rPr sz="1400" spc="-5" dirty="0">
                <a:latin typeface="Calibri"/>
                <a:cs typeface="Calibri"/>
              </a:rPr>
              <a:t> Memory</a:t>
            </a:r>
            <a:r>
              <a:rPr sz="1400" spc="10" dirty="0">
                <a:latin typeface="Calibri"/>
                <a:cs typeface="Calibri"/>
              </a:rPr>
              <a:t> </a:t>
            </a:r>
            <a:r>
              <a:rPr sz="1400" spc="-15" dirty="0">
                <a:latin typeface="Calibri"/>
                <a:cs typeface="Calibri"/>
              </a:rPr>
              <a:t>blocks</a:t>
            </a:r>
            <a:r>
              <a:rPr sz="1400" spc="55" dirty="0">
                <a:latin typeface="Calibri"/>
                <a:cs typeface="Calibri"/>
              </a:rPr>
              <a:t> </a:t>
            </a:r>
            <a:r>
              <a:rPr sz="1400" spc="-15" dirty="0">
                <a:latin typeface="Calibri"/>
                <a:cs typeface="Calibri"/>
              </a:rPr>
              <a:t>available</a:t>
            </a:r>
            <a:r>
              <a:rPr sz="1400" spc="95" dirty="0">
                <a:latin typeface="Calibri"/>
                <a:cs typeface="Calibri"/>
              </a:rPr>
              <a:t> </a:t>
            </a:r>
            <a:r>
              <a:rPr sz="1400" spc="-15" dirty="0">
                <a:latin typeface="Calibri"/>
                <a:cs typeface="Calibri"/>
              </a:rPr>
              <a:t>are</a:t>
            </a:r>
            <a:r>
              <a:rPr sz="1400" dirty="0">
                <a:latin typeface="Calibri"/>
                <a:cs typeface="Calibri"/>
              </a:rPr>
              <a:t> </a:t>
            </a:r>
            <a:r>
              <a:rPr sz="1400" spc="-5" dirty="0">
                <a:latin typeface="Calibri"/>
                <a:cs typeface="Calibri"/>
              </a:rPr>
              <a:t>:</a:t>
            </a:r>
            <a:r>
              <a:rPr sz="1400" spc="5" dirty="0">
                <a:latin typeface="Calibri"/>
                <a:cs typeface="Calibri"/>
              </a:rPr>
              <a:t> </a:t>
            </a:r>
            <a:r>
              <a:rPr sz="1400" spc="-15" dirty="0">
                <a:latin typeface="Calibri"/>
                <a:cs typeface="Calibri"/>
              </a:rPr>
              <a:t>{100,</a:t>
            </a:r>
            <a:r>
              <a:rPr sz="1400" spc="55" dirty="0">
                <a:latin typeface="Calibri"/>
                <a:cs typeface="Calibri"/>
              </a:rPr>
              <a:t> </a:t>
            </a:r>
            <a:r>
              <a:rPr sz="1400" spc="-10" dirty="0">
                <a:latin typeface="Calibri"/>
                <a:cs typeface="Calibri"/>
              </a:rPr>
              <a:t>50,</a:t>
            </a:r>
            <a:r>
              <a:rPr sz="1400" spc="35" dirty="0">
                <a:latin typeface="Calibri"/>
                <a:cs typeface="Calibri"/>
              </a:rPr>
              <a:t> </a:t>
            </a:r>
            <a:r>
              <a:rPr sz="1400" spc="-10" dirty="0">
                <a:latin typeface="Calibri"/>
                <a:cs typeface="Calibri"/>
              </a:rPr>
              <a:t>30,</a:t>
            </a:r>
            <a:r>
              <a:rPr sz="1400" spc="30" dirty="0">
                <a:latin typeface="Calibri"/>
                <a:cs typeface="Calibri"/>
              </a:rPr>
              <a:t> </a:t>
            </a:r>
            <a:r>
              <a:rPr sz="1400" spc="-15" dirty="0">
                <a:latin typeface="Calibri"/>
                <a:cs typeface="Calibri"/>
              </a:rPr>
              <a:t>120,</a:t>
            </a:r>
            <a:r>
              <a:rPr sz="1400" spc="55" dirty="0">
                <a:latin typeface="Calibri"/>
                <a:cs typeface="Calibri"/>
              </a:rPr>
              <a:t> </a:t>
            </a:r>
            <a:r>
              <a:rPr sz="1400" spc="-15" dirty="0">
                <a:latin typeface="Calibri"/>
                <a:cs typeface="Calibri"/>
              </a:rPr>
              <a:t>35} </a:t>
            </a:r>
            <a:r>
              <a:rPr sz="1400" spc="-300" dirty="0">
                <a:latin typeface="Calibri"/>
                <a:cs typeface="Calibri"/>
              </a:rPr>
              <a:t> </a:t>
            </a:r>
            <a:r>
              <a:rPr sz="1400" b="1" spc="-10" dirty="0">
                <a:latin typeface="Calibri"/>
                <a:cs typeface="Calibri"/>
              </a:rPr>
              <a:t>Process</a:t>
            </a:r>
            <a:r>
              <a:rPr sz="1400" b="1" spc="30" dirty="0">
                <a:latin typeface="Calibri"/>
                <a:cs typeface="Calibri"/>
              </a:rPr>
              <a:t> </a:t>
            </a:r>
            <a:r>
              <a:rPr sz="1400" b="1" spc="-10" dirty="0">
                <a:latin typeface="Calibri"/>
                <a:cs typeface="Calibri"/>
              </a:rPr>
              <a:t>P1,</a:t>
            </a:r>
            <a:r>
              <a:rPr sz="1400" b="1" spc="20" dirty="0">
                <a:latin typeface="Calibri"/>
                <a:cs typeface="Calibri"/>
              </a:rPr>
              <a:t> </a:t>
            </a:r>
            <a:r>
              <a:rPr sz="1400" b="1" spc="-15" dirty="0">
                <a:latin typeface="Calibri"/>
                <a:cs typeface="Calibri"/>
              </a:rPr>
              <a:t>size:</a:t>
            </a:r>
            <a:r>
              <a:rPr sz="1400" b="1" spc="40" dirty="0">
                <a:latin typeface="Calibri"/>
                <a:cs typeface="Calibri"/>
              </a:rPr>
              <a:t> </a:t>
            </a:r>
            <a:r>
              <a:rPr sz="1400" b="1" spc="-15" dirty="0">
                <a:latin typeface="Calibri"/>
                <a:cs typeface="Calibri"/>
              </a:rPr>
              <a:t>20</a:t>
            </a:r>
            <a:endParaRPr sz="1400">
              <a:latin typeface="Calibri"/>
              <a:cs typeface="Calibri"/>
            </a:endParaRPr>
          </a:p>
          <a:p>
            <a:pPr marL="42545" marR="3769995">
              <a:lnSpc>
                <a:spcPct val="100000"/>
              </a:lnSpc>
              <a:spcBef>
                <a:spcPts val="5"/>
              </a:spcBef>
            </a:pPr>
            <a:r>
              <a:rPr sz="1400" spc="-10" dirty="0">
                <a:latin typeface="Calibri"/>
                <a:cs typeface="Calibri"/>
              </a:rPr>
              <a:t>OS Searches memory from sequentially</a:t>
            </a:r>
            <a:r>
              <a:rPr sz="1400" spc="-5" dirty="0">
                <a:latin typeface="Calibri"/>
                <a:cs typeface="Calibri"/>
              </a:rPr>
              <a:t> </a:t>
            </a:r>
            <a:r>
              <a:rPr sz="1400" spc="-10" dirty="0">
                <a:latin typeface="Calibri"/>
                <a:cs typeface="Calibri"/>
              </a:rPr>
              <a:t>from </a:t>
            </a:r>
            <a:r>
              <a:rPr sz="1400" spc="-20" dirty="0">
                <a:latin typeface="Calibri"/>
                <a:cs typeface="Calibri"/>
              </a:rPr>
              <a:t>starting </a:t>
            </a:r>
            <a:r>
              <a:rPr sz="1400" spc="-310" dirty="0">
                <a:latin typeface="Calibri"/>
                <a:cs typeface="Calibri"/>
              </a:rPr>
              <a:t> </a:t>
            </a:r>
            <a:r>
              <a:rPr sz="1400" spc="-5" dirty="0">
                <a:latin typeface="Calibri"/>
                <a:cs typeface="Calibri"/>
              </a:rPr>
              <a:t>Block</a:t>
            </a:r>
            <a:r>
              <a:rPr sz="1400" spc="-15" dirty="0">
                <a:latin typeface="Calibri"/>
                <a:cs typeface="Calibri"/>
              </a:rPr>
              <a:t> </a:t>
            </a:r>
            <a:r>
              <a:rPr sz="1400" spc="-5" dirty="0">
                <a:latin typeface="Calibri"/>
                <a:cs typeface="Calibri"/>
              </a:rPr>
              <a:t>1</a:t>
            </a:r>
            <a:r>
              <a:rPr sz="1400" spc="10" dirty="0">
                <a:latin typeface="Calibri"/>
                <a:cs typeface="Calibri"/>
              </a:rPr>
              <a:t> </a:t>
            </a:r>
            <a:r>
              <a:rPr sz="1400" spc="-5" dirty="0">
                <a:latin typeface="Calibri"/>
                <a:cs typeface="Calibri"/>
              </a:rPr>
              <a:t>fits,</a:t>
            </a:r>
            <a:r>
              <a:rPr sz="1400" spc="10" dirty="0">
                <a:latin typeface="Calibri"/>
                <a:cs typeface="Calibri"/>
              </a:rPr>
              <a:t> </a:t>
            </a:r>
            <a:r>
              <a:rPr sz="1400" spc="-5" dirty="0">
                <a:latin typeface="Calibri"/>
                <a:cs typeface="Calibri"/>
              </a:rPr>
              <a:t>P1</a:t>
            </a:r>
            <a:r>
              <a:rPr sz="1400" spc="10" dirty="0">
                <a:latin typeface="Calibri"/>
                <a:cs typeface="Calibri"/>
              </a:rPr>
              <a:t> </a:t>
            </a:r>
            <a:r>
              <a:rPr sz="1400" spc="-10" dirty="0">
                <a:latin typeface="Calibri"/>
                <a:cs typeface="Calibri"/>
              </a:rPr>
              <a:t>gets</a:t>
            </a:r>
            <a:r>
              <a:rPr sz="1400" spc="25" dirty="0">
                <a:latin typeface="Calibri"/>
                <a:cs typeface="Calibri"/>
              </a:rPr>
              <a:t> </a:t>
            </a:r>
            <a:r>
              <a:rPr sz="1400" spc="-10" dirty="0">
                <a:latin typeface="Calibri"/>
                <a:cs typeface="Calibri"/>
              </a:rPr>
              <a:t>assigned</a:t>
            </a:r>
            <a:r>
              <a:rPr sz="1400" spc="60" dirty="0">
                <a:latin typeface="Calibri"/>
                <a:cs typeface="Calibri"/>
              </a:rPr>
              <a:t> </a:t>
            </a:r>
            <a:r>
              <a:rPr sz="1400" spc="-25" dirty="0">
                <a:latin typeface="Calibri"/>
                <a:cs typeface="Calibri"/>
              </a:rPr>
              <a:t>to</a:t>
            </a:r>
            <a:r>
              <a:rPr sz="1400" spc="25" dirty="0">
                <a:latin typeface="Calibri"/>
                <a:cs typeface="Calibri"/>
              </a:rPr>
              <a:t> </a:t>
            </a:r>
            <a:r>
              <a:rPr sz="1400" spc="-10" dirty="0">
                <a:latin typeface="Calibri"/>
                <a:cs typeface="Calibri"/>
              </a:rPr>
              <a:t>block</a:t>
            </a:r>
            <a:r>
              <a:rPr sz="1400" spc="10" dirty="0">
                <a:latin typeface="Calibri"/>
                <a:cs typeface="Calibri"/>
              </a:rPr>
              <a:t> </a:t>
            </a:r>
            <a:r>
              <a:rPr sz="1400" spc="-5" dirty="0">
                <a:latin typeface="Calibri"/>
                <a:cs typeface="Calibri"/>
              </a:rPr>
              <a:t>1</a:t>
            </a:r>
            <a:endParaRPr sz="1400">
              <a:latin typeface="Calibri"/>
              <a:cs typeface="Calibri"/>
            </a:endParaRPr>
          </a:p>
          <a:p>
            <a:pPr marL="42545">
              <a:lnSpc>
                <a:spcPct val="100000"/>
              </a:lnSpc>
            </a:pPr>
            <a:r>
              <a:rPr sz="1400" b="1" spc="-10" dirty="0">
                <a:latin typeface="Calibri"/>
                <a:cs typeface="Calibri"/>
              </a:rPr>
              <a:t>Process</a:t>
            </a:r>
            <a:r>
              <a:rPr sz="1400" b="1" spc="15" dirty="0">
                <a:latin typeface="Calibri"/>
                <a:cs typeface="Calibri"/>
              </a:rPr>
              <a:t> </a:t>
            </a:r>
            <a:r>
              <a:rPr sz="1400" b="1" spc="-10" dirty="0">
                <a:latin typeface="Calibri"/>
                <a:cs typeface="Calibri"/>
              </a:rPr>
              <a:t>P2,</a:t>
            </a:r>
            <a:r>
              <a:rPr sz="1400" b="1" spc="5" dirty="0">
                <a:latin typeface="Calibri"/>
                <a:cs typeface="Calibri"/>
              </a:rPr>
              <a:t> </a:t>
            </a:r>
            <a:r>
              <a:rPr sz="1400" b="1" spc="-15" dirty="0">
                <a:latin typeface="Calibri"/>
                <a:cs typeface="Calibri"/>
              </a:rPr>
              <a:t>size:</a:t>
            </a:r>
            <a:r>
              <a:rPr sz="1400" b="1" spc="25" dirty="0">
                <a:latin typeface="Calibri"/>
                <a:cs typeface="Calibri"/>
              </a:rPr>
              <a:t> </a:t>
            </a:r>
            <a:r>
              <a:rPr sz="1400" b="1" spc="-15" dirty="0">
                <a:latin typeface="Calibri"/>
                <a:cs typeface="Calibri"/>
              </a:rPr>
              <a:t>60</a:t>
            </a:r>
            <a:endParaRPr sz="1400">
              <a:latin typeface="Calibri"/>
              <a:cs typeface="Calibri"/>
            </a:endParaRPr>
          </a:p>
          <a:p>
            <a:pPr marL="42545">
              <a:lnSpc>
                <a:spcPct val="100000"/>
              </a:lnSpc>
            </a:pPr>
            <a:r>
              <a:rPr sz="1400" spc="-15" dirty="0">
                <a:latin typeface="Calibri"/>
                <a:cs typeface="Calibri"/>
              </a:rPr>
              <a:t>OS</a:t>
            </a:r>
            <a:r>
              <a:rPr sz="1400" dirty="0">
                <a:latin typeface="Calibri"/>
                <a:cs typeface="Calibri"/>
              </a:rPr>
              <a:t> </a:t>
            </a:r>
            <a:r>
              <a:rPr sz="1400" spc="-10" dirty="0">
                <a:latin typeface="Calibri"/>
                <a:cs typeface="Calibri"/>
              </a:rPr>
              <a:t>Searches</a:t>
            </a:r>
            <a:r>
              <a:rPr sz="1400" spc="30" dirty="0">
                <a:latin typeface="Calibri"/>
                <a:cs typeface="Calibri"/>
              </a:rPr>
              <a:t> </a:t>
            </a:r>
            <a:r>
              <a:rPr sz="1400" spc="-10" dirty="0">
                <a:latin typeface="Calibri"/>
                <a:cs typeface="Calibri"/>
              </a:rPr>
              <a:t>memory</a:t>
            </a:r>
            <a:r>
              <a:rPr sz="1400" spc="30" dirty="0">
                <a:latin typeface="Calibri"/>
                <a:cs typeface="Calibri"/>
              </a:rPr>
              <a:t> </a:t>
            </a:r>
            <a:r>
              <a:rPr sz="1400" spc="-10" dirty="0">
                <a:latin typeface="Calibri"/>
                <a:cs typeface="Calibri"/>
              </a:rPr>
              <a:t>sequentially</a:t>
            </a:r>
            <a:r>
              <a:rPr sz="1400" spc="110" dirty="0">
                <a:latin typeface="Calibri"/>
                <a:cs typeface="Calibri"/>
              </a:rPr>
              <a:t> </a:t>
            </a:r>
            <a:r>
              <a:rPr sz="1400" spc="-10" dirty="0">
                <a:latin typeface="Calibri"/>
                <a:cs typeface="Calibri"/>
              </a:rPr>
              <a:t>from block</a:t>
            </a:r>
            <a:r>
              <a:rPr sz="1400" spc="10" dirty="0">
                <a:latin typeface="Calibri"/>
                <a:cs typeface="Calibri"/>
              </a:rPr>
              <a:t> </a:t>
            </a:r>
            <a:r>
              <a:rPr sz="1400" spc="-5" dirty="0">
                <a:latin typeface="Calibri"/>
                <a:cs typeface="Calibri"/>
              </a:rPr>
              <a:t>1</a:t>
            </a:r>
            <a:r>
              <a:rPr sz="1400" spc="5" dirty="0">
                <a:latin typeface="Calibri"/>
                <a:cs typeface="Calibri"/>
              </a:rPr>
              <a:t> </a:t>
            </a:r>
            <a:r>
              <a:rPr sz="1400" spc="-10" dirty="0">
                <a:latin typeface="Calibri"/>
                <a:cs typeface="Calibri"/>
              </a:rPr>
              <a:t>again</a:t>
            </a:r>
            <a:endParaRPr sz="1400">
              <a:latin typeface="Calibri"/>
              <a:cs typeface="Calibri"/>
            </a:endParaRPr>
          </a:p>
          <a:p>
            <a:pPr marL="42545" marR="4403725">
              <a:lnSpc>
                <a:spcPct val="100000"/>
              </a:lnSpc>
              <a:spcBef>
                <a:spcPts val="5"/>
              </a:spcBef>
            </a:pPr>
            <a:r>
              <a:rPr sz="1400" spc="-5" dirty="0">
                <a:latin typeface="Calibri"/>
                <a:cs typeface="Calibri"/>
              </a:rPr>
              <a:t>Block 1 </a:t>
            </a:r>
            <a:r>
              <a:rPr sz="1400" spc="-10" dirty="0">
                <a:latin typeface="Calibri"/>
                <a:cs typeface="Calibri"/>
              </a:rPr>
              <a:t>is </a:t>
            </a:r>
            <a:r>
              <a:rPr sz="1400" spc="-15" dirty="0">
                <a:latin typeface="Calibri"/>
                <a:cs typeface="Calibri"/>
              </a:rPr>
              <a:t>unavailable,</a:t>
            </a:r>
            <a:r>
              <a:rPr sz="1400" spc="-10" dirty="0">
                <a:latin typeface="Calibri"/>
                <a:cs typeface="Calibri"/>
              </a:rPr>
              <a:t> </a:t>
            </a:r>
            <a:r>
              <a:rPr sz="1400" spc="-5" dirty="0">
                <a:latin typeface="Calibri"/>
                <a:cs typeface="Calibri"/>
              </a:rPr>
              <a:t>Block 2 </a:t>
            </a:r>
            <a:r>
              <a:rPr sz="1400" spc="-10" dirty="0">
                <a:latin typeface="Calibri"/>
                <a:cs typeface="Calibri"/>
              </a:rPr>
              <a:t>and </a:t>
            </a:r>
            <a:r>
              <a:rPr sz="1400" spc="-5" dirty="0">
                <a:latin typeface="Calibri"/>
                <a:cs typeface="Calibri"/>
              </a:rPr>
              <a:t>3 </a:t>
            </a:r>
            <a:r>
              <a:rPr sz="1400" spc="-10" dirty="0">
                <a:latin typeface="Calibri"/>
                <a:cs typeface="Calibri"/>
              </a:rPr>
              <a:t>can’t </a:t>
            </a:r>
            <a:r>
              <a:rPr sz="1400" spc="-5" dirty="0">
                <a:latin typeface="Calibri"/>
                <a:cs typeface="Calibri"/>
              </a:rPr>
              <a:t>fit </a:t>
            </a:r>
            <a:r>
              <a:rPr sz="1400" spc="-305" dirty="0">
                <a:latin typeface="Calibri"/>
                <a:cs typeface="Calibri"/>
              </a:rPr>
              <a:t> </a:t>
            </a:r>
            <a:r>
              <a:rPr sz="1400" spc="-5" dirty="0">
                <a:latin typeface="Calibri"/>
                <a:cs typeface="Calibri"/>
              </a:rPr>
              <a:t>Block</a:t>
            </a:r>
            <a:r>
              <a:rPr sz="1400" spc="-15" dirty="0">
                <a:latin typeface="Calibri"/>
                <a:cs typeface="Calibri"/>
              </a:rPr>
              <a:t> </a:t>
            </a:r>
            <a:r>
              <a:rPr sz="1400" spc="-5" dirty="0">
                <a:latin typeface="Calibri"/>
                <a:cs typeface="Calibri"/>
              </a:rPr>
              <a:t>4</a:t>
            </a:r>
            <a:r>
              <a:rPr sz="1400" spc="10" dirty="0">
                <a:latin typeface="Calibri"/>
                <a:cs typeface="Calibri"/>
              </a:rPr>
              <a:t> </a:t>
            </a:r>
            <a:r>
              <a:rPr sz="1400" spc="-5" dirty="0">
                <a:latin typeface="Calibri"/>
                <a:cs typeface="Calibri"/>
              </a:rPr>
              <a:t>fits,</a:t>
            </a:r>
            <a:r>
              <a:rPr sz="1400" spc="10" dirty="0">
                <a:latin typeface="Calibri"/>
                <a:cs typeface="Calibri"/>
              </a:rPr>
              <a:t> </a:t>
            </a:r>
            <a:r>
              <a:rPr sz="1400" spc="-15" dirty="0">
                <a:latin typeface="Calibri"/>
                <a:cs typeface="Calibri"/>
              </a:rPr>
              <a:t>p2</a:t>
            </a:r>
            <a:r>
              <a:rPr sz="1400" spc="35" dirty="0">
                <a:latin typeface="Calibri"/>
                <a:cs typeface="Calibri"/>
              </a:rPr>
              <a:t> </a:t>
            </a:r>
            <a:r>
              <a:rPr sz="1400" spc="-10" dirty="0">
                <a:latin typeface="Calibri"/>
                <a:cs typeface="Calibri"/>
              </a:rPr>
              <a:t>assigned</a:t>
            </a:r>
            <a:r>
              <a:rPr sz="1400" spc="60" dirty="0">
                <a:latin typeface="Calibri"/>
                <a:cs typeface="Calibri"/>
              </a:rPr>
              <a:t> </a:t>
            </a:r>
            <a:r>
              <a:rPr sz="1400" spc="-25" dirty="0">
                <a:latin typeface="Calibri"/>
                <a:cs typeface="Calibri"/>
              </a:rPr>
              <a:t>to</a:t>
            </a:r>
            <a:r>
              <a:rPr sz="1400" spc="30" dirty="0">
                <a:latin typeface="Calibri"/>
                <a:cs typeface="Calibri"/>
              </a:rPr>
              <a:t> </a:t>
            </a:r>
            <a:r>
              <a:rPr sz="1400" spc="-10" dirty="0">
                <a:latin typeface="Calibri"/>
                <a:cs typeface="Calibri"/>
              </a:rPr>
              <a:t>block</a:t>
            </a:r>
            <a:r>
              <a:rPr sz="1400" spc="10" dirty="0">
                <a:latin typeface="Calibri"/>
                <a:cs typeface="Calibri"/>
              </a:rPr>
              <a:t> </a:t>
            </a:r>
            <a:r>
              <a:rPr sz="1400" spc="-5" dirty="0">
                <a:latin typeface="Calibri"/>
                <a:cs typeface="Calibri"/>
              </a:rPr>
              <a:t>4</a:t>
            </a:r>
            <a:endParaRPr sz="1400">
              <a:latin typeface="Calibri"/>
              <a:cs typeface="Calibri"/>
            </a:endParaRPr>
          </a:p>
          <a:p>
            <a:pPr marL="42545">
              <a:lnSpc>
                <a:spcPct val="100000"/>
              </a:lnSpc>
            </a:pPr>
            <a:r>
              <a:rPr sz="1400" b="1" spc="-10" dirty="0">
                <a:latin typeface="Calibri"/>
                <a:cs typeface="Calibri"/>
              </a:rPr>
              <a:t>Process</a:t>
            </a:r>
            <a:r>
              <a:rPr sz="1400" b="1" spc="20" dirty="0">
                <a:latin typeface="Calibri"/>
                <a:cs typeface="Calibri"/>
              </a:rPr>
              <a:t> </a:t>
            </a:r>
            <a:r>
              <a:rPr sz="1400" b="1" spc="-10" dirty="0">
                <a:latin typeface="Calibri"/>
                <a:cs typeface="Calibri"/>
              </a:rPr>
              <a:t>P3,</a:t>
            </a:r>
            <a:r>
              <a:rPr sz="1400" b="1" spc="5" dirty="0">
                <a:latin typeface="Calibri"/>
                <a:cs typeface="Calibri"/>
              </a:rPr>
              <a:t> </a:t>
            </a:r>
            <a:r>
              <a:rPr sz="1400" b="1" spc="-15" dirty="0">
                <a:latin typeface="Calibri"/>
                <a:cs typeface="Calibri"/>
              </a:rPr>
              <a:t>size:</a:t>
            </a:r>
            <a:r>
              <a:rPr sz="1400" b="1" spc="25" dirty="0">
                <a:latin typeface="Calibri"/>
                <a:cs typeface="Calibri"/>
              </a:rPr>
              <a:t> </a:t>
            </a:r>
            <a:r>
              <a:rPr sz="1400" b="1" spc="-20" dirty="0">
                <a:latin typeface="Calibri"/>
                <a:cs typeface="Calibri"/>
              </a:rPr>
              <a:t>70</a:t>
            </a:r>
            <a:endParaRPr sz="1400">
              <a:latin typeface="Calibri"/>
              <a:cs typeface="Calibri"/>
            </a:endParaRPr>
          </a:p>
          <a:p>
            <a:pPr marL="42545">
              <a:lnSpc>
                <a:spcPct val="100000"/>
              </a:lnSpc>
            </a:pPr>
            <a:r>
              <a:rPr sz="1400" spc="-10" dirty="0">
                <a:latin typeface="Calibri"/>
                <a:cs typeface="Calibri"/>
              </a:rPr>
              <a:t>OS</a:t>
            </a:r>
            <a:r>
              <a:rPr sz="1400" dirty="0">
                <a:latin typeface="Calibri"/>
                <a:cs typeface="Calibri"/>
              </a:rPr>
              <a:t> </a:t>
            </a:r>
            <a:r>
              <a:rPr sz="1400" spc="-10" dirty="0">
                <a:latin typeface="Calibri"/>
                <a:cs typeface="Calibri"/>
              </a:rPr>
              <a:t>Searches</a:t>
            </a:r>
            <a:r>
              <a:rPr sz="1400" spc="30" dirty="0">
                <a:latin typeface="Calibri"/>
                <a:cs typeface="Calibri"/>
              </a:rPr>
              <a:t> </a:t>
            </a:r>
            <a:r>
              <a:rPr sz="1400" spc="-10" dirty="0">
                <a:latin typeface="Calibri"/>
                <a:cs typeface="Calibri"/>
              </a:rPr>
              <a:t>memory</a:t>
            </a:r>
            <a:r>
              <a:rPr sz="1400" spc="30" dirty="0">
                <a:latin typeface="Calibri"/>
                <a:cs typeface="Calibri"/>
              </a:rPr>
              <a:t> </a:t>
            </a:r>
            <a:r>
              <a:rPr sz="1400" spc="-10" dirty="0">
                <a:latin typeface="Calibri"/>
                <a:cs typeface="Calibri"/>
              </a:rPr>
              <a:t>sequentially</a:t>
            </a:r>
            <a:r>
              <a:rPr sz="1400" spc="105" dirty="0">
                <a:latin typeface="Calibri"/>
                <a:cs typeface="Calibri"/>
              </a:rPr>
              <a:t> </a:t>
            </a:r>
            <a:r>
              <a:rPr sz="1400" spc="-10" dirty="0">
                <a:latin typeface="Calibri"/>
                <a:cs typeface="Calibri"/>
              </a:rPr>
              <a:t>from block</a:t>
            </a:r>
            <a:r>
              <a:rPr sz="1400" spc="5" dirty="0">
                <a:latin typeface="Calibri"/>
                <a:cs typeface="Calibri"/>
              </a:rPr>
              <a:t> </a:t>
            </a:r>
            <a:r>
              <a:rPr sz="1400" spc="-5" dirty="0">
                <a:latin typeface="Calibri"/>
                <a:cs typeface="Calibri"/>
              </a:rPr>
              <a:t>1</a:t>
            </a:r>
            <a:r>
              <a:rPr sz="1400" spc="10" dirty="0">
                <a:latin typeface="Calibri"/>
                <a:cs typeface="Calibri"/>
              </a:rPr>
              <a:t> </a:t>
            </a:r>
            <a:r>
              <a:rPr sz="1400" spc="-15" dirty="0">
                <a:latin typeface="Calibri"/>
                <a:cs typeface="Calibri"/>
              </a:rPr>
              <a:t>again</a:t>
            </a:r>
            <a:endParaRPr sz="1400">
              <a:latin typeface="Calibri"/>
              <a:cs typeface="Calibri"/>
            </a:endParaRPr>
          </a:p>
          <a:p>
            <a:pPr marL="42545">
              <a:lnSpc>
                <a:spcPct val="100000"/>
              </a:lnSpc>
            </a:pPr>
            <a:r>
              <a:rPr sz="1400" spc="-5" dirty="0">
                <a:latin typeface="Calibri"/>
                <a:cs typeface="Calibri"/>
              </a:rPr>
              <a:t>Block 1</a:t>
            </a:r>
            <a:r>
              <a:rPr sz="1400" spc="15" dirty="0">
                <a:latin typeface="Calibri"/>
                <a:cs typeface="Calibri"/>
              </a:rPr>
              <a:t> </a:t>
            </a:r>
            <a:r>
              <a:rPr sz="1400" spc="-10" dirty="0">
                <a:latin typeface="Calibri"/>
                <a:cs typeface="Calibri"/>
              </a:rPr>
              <a:t>is</a:t>
            </a:r>
            <a:r>
              <a:rPr sz="1400" spc="5" dirty="0">
                <a:latin typeface="Calibri"/>
                <a:cs typeface="Calibri"/>
              </a:rPr>
              <a:t> </a:t>
            </a:r>
            <a:r>
              <a:rPr sz="1400" spc="-15" dirty="0">
                <a:latin typeface="Calibri"/>
                <a:cs typeface="Calibri"/>
              </a:rPr>
              <a:t>unavailable,</a:t>
            </a:r>
            <a:r>
              <a:rPr sz="1400" spc="120" dirty="0">
                <a:latin typeface="Calibri"/>
                <a:cs typeface="Calibri"/>
              </a:rPr>
              <a:t> </a:t>
            </a:r>
            <a:r>
              <a:rPr sz="1400" spc="-5" dirty="0">
                <a:latin typeface="Calibri"/>
                <a:cs typeface="Calibri"/>
              </a:rPr>
              <a:t>Block </a:t>
            </a:r>
            <a:r>
              <a:rPr sz="1400" spc="-10" dirty="0">
                <a:latin typeface="Calibri"/>
                <a:cs typeface="Calibri"/>
              </a:rPr>
              <a:t>2,</a:t>
            </a:r>
            <a:r>
              <a:rPr sz="1400" spc="10" dirty="0">
                <a:latin typeface="Calibri"/>
                <a:cs typeface="Calibri"/>
              </a:rPr>
              <a:t> </a:t>
            </a:r>
            <a:r>
              <a:rPr sz="1400" spc="-5" dirty="0">
                <a:latin typeface="Calibri"/>
                <a:cs typeface="Calibri"/>
              </a:rPr>
              <a:t>3</a:t>
            </a:r>
            <a:r>
              <a:rPr sz="1400" spc="15" dirty="0">
                <a:latin typeface="Calibri"/>
                <a:cs typeface="Calibri"/>
              </a:rPr>
              <a:t> </a:t>
            </a:r>
            <a:r>
              <a:rPr sz="1400" spc="-10" dirty="0">
                <a:latin typeface="Calibri"/>
                <a:cs typeface="Calibri"/>
              </a:rPr>
              <a:t>can’t</a:t>
            </a:r>
            <a:r>
              <a:rPr sz="1400" spc="15" dirty="0">
                <a:latin typeface="Calibri"/>
                <a:cs typeface="Calibri"/>
              </a:rPr>
              <a:t> </a:t>
            </a:r>
            <a:r>
              <a:rPr sz="1400" spc="-10" dirty="0">
                <a:latin typeface="Calibri"/>
                <a:cs typeface="Calibri"/>
              </a:rPr>
              <a:t>fit.</a:t>
            </a:r>
            <a:r>
              <a:rPr sz="1400" spc="35" dirty="0">
                <a:latin typeface="Calibri"/>
                <a:cs typeface="Calibri"/>
              </a:rPr>
              <a:t> </a:t>
            </a:r>
            <a:r>
              <a:rPr sz="1400" spc="-5" dirty="0">
                <a:latin typeface="Calibri"/>
                <a:cs typeface="Calibri"/>
              </a:rPr>
              <a:t>Block 4</a:t>
            </a:r>
            <a:r>
              <a:rPr sz="1400" spc="15" dirty="0">
                <a:latin typeface="Calibri"/>
                <a:cs typeface="Calibri"/>
              </a:rPr>
              <a:t> </a:t>
            </a:r>
            <a:r>
              <a:rPr sz="1400" spc="-15" dirty="0">
                <a:latin typeface="Calibri"/>
                <a:cs typeface="Calibri"/>
              </a:rPr>
              <a:t>unavailable,</a:t>
            </a:r>
            <a:r>
              <a:rPr sz="1400" spc="120" dirty="0">
                <a:latin typeface="Calibri"/>
                <a:cs typeface="Calibri"/>
              </a:rPr>
              <a:t> </a:t>
            </a:r>
            <a:r>
              <a:rPr sz="1400" dirty="0">
                <a:latin typeface="Calibri"/>
                <a:cs typeface="Calibri"/>
              </a:rPr>
              <a:t>Block</a:t>
            </a:r>
            <a:r>
              <a:rPr sz="1400" spc="-10" dirty="0">
                <a:latin typeface="Calibri"/>
                <a:cs typeface="Calibri"/>
              </a:rPr>
              <a:t> </a:t>
            </a:r>
            <a:r>
              <a:rPr sz="1400" spc="-5" dirty="0">
                <a:latin typeface="Calibri"/>
                <a:cs typeface="Calibri"/>
              </a:rPr>
              <a:t>5</a:t>
            </a:r>
            <a:r>
              <a:rPr sz="1400" spc="-10" dirty="0">
                <a:latin typeface="Calibri"/>
                <a:cs typeface="Calibri"/>
              </a:rPr>
              <a:t> can’t</a:t>
            </a:r>
            <a:r>
              <a:rPr sz="1400" spc="40" dirty="0">
                <a:latin typeface="Calibri"/>
                <a:cs typeface="Calibri"/>
              </a:rPr>
              <a:t> </a:t>
            </a:r>
            <a:r>
              <a:rPr sz="1400" spc="-5" dirty="0">
                <a:latin typeface="Calibri"/>
                <a:cs typeface="Calibri"/>
              </a:rPr>
              <a:t>fit</a:t>
            </a:r>
            <a:endParaRPr sz="1400">
              <a:latin typeface="Calibri"/>
              <a:cs typeface="Calibri"/>
            </a:endParaRPr>
          </a:p>
          <a:p>
            <a:pPr marL="42545">
              <a:lnSpc>
                <a:spcPct val="100000"/>
              </a:lnSpc>
            </a:pPr>
            <a:r>
              <a:rPr sz="1400" spc="-10" dirty="0">
                <a:latin typeface="Calibri"/>
                <a:cs typeface="Calibri"/>
              </a:rPr>
              <a:t>P3</a:t>
            </a:r>
            <a:r>
              <a:rPr sz="1400" dirty="0">
                <a:latin typeface="Calibri"/>
                <a:cs typeface="Calibri"/>
              </a:rPr>
              <a:t> </a:t>
            </a:r>
            <a:r>
              <a:rPr sz="1400" spc="-15" dirty="0">
                <a:latin typeface="Calibri"/>
                <a:cs typeface="Calibri"/>
              </a:rPr>
              <a:t>remains</a:t>
            </a:r>
            <a:r>
              <a:rPr sz="1400" spc="45" dirty="0">
                <a:latin typeface="Calibri"/>
                <a:cs typeface="Calibri"/>
              </a:rPr>
              <a:t> </a:t>
            </a:r>
            <a:r>
              <a:rPr sz="1400" spc="-15" dirty="0">
                <a:latin typeface="Calibri"/>
                <a:cs typeface="Calibri"/>
              </a:rPr>
              <a:t>unallocated</a:t>
            </a:r>
            <a:endParaRPr sz="1400">
              <a:latin typeface="Calibri"/>
              <a:cs typeface="Calibri"/>
            </a:endParaRPr>
          </a:p>
          <a:p>
            <a:pPr marL="42545">
              <a:lnSpc>
                <a:spcPct val="100000"/>
              </a:lnSpc>
            </a:pPr>
            <a:r>
              <a:rPr sz="1400" spc="-20" dirty="0">
                <a:latin typeface="Calibri"/>
                <a:cs typeface="Calibri"/>
              </a:rPr>
              <a:t>Similarly,</a:t>
            </a:r>
            <a:r>
              <a:rPr sz="1400" spc="75" dirty="0">
                <a:latin typeface="Calibri"/>
                <a:cs typeface="Calibri"/>
              </a:rPr>
              <a:t> </a:t>
            </a:r>
            <a:r>
              <a:rPr sz="1400" spc="-5" dirty="0">
                <a:latin typeface="Calibri"/>
                <a:cs typeface="Calibri"/>
              </a:rPr>
              <a:t>P4</a:t>
            </a:r>
            <a:r>
              <a:rPr sz="1400" spc="-20" dirty="0">
                <a:latin typeface="Calibri"/>
                <a:cs typeface="Calibri"/>
              </a:rPr>
              <a:t> </a:t>
            </a:r>
            <a:r>
              <a:rPr sz="1400" spc="-10" dirty="0">
                <a:latin typeface="Calibri"/>
                <a:cs typeface="Calibri"/>
              </a:rPr>
              <a:t>is</a:t>
            </a:r>
            <a:r>
              <a:rPr sz="1400" spc="30" dirty="0">
                <a:latin typeface="Calibri"/>
                <a:cs typeface="Calibri"/>
              </a:rPr>
              <a:t> </a:t>
            </a:r>
            <a:r>
              <a:rPr sz="1400" spc="-10" dirty="0">
                <a:latin typeface="Calibri"/>
                <a:cs typeface="Calibri"/>
              </a:rPr>
              <a:t>assigned</a:t>
            </a:r>
            <a:r>
              <a:rPr sz="1400" spc="55" dirty="0">
                <a:latin typeface="Calibri"/>
                <a:cs typeface="Calibri"/>
              </a:rPr>
              <a:t> </a:t>
            </a:r>
            <a:r>
              <a:rPr sz="1400" spc="-25" dirty="0">
                <a:latin typeface="Calibri"/>
                <a:cs typeface="Calibri"/>
              </a:rPr>
              <a:t>to</a:t>
            </a:r>
            <a:r>
              <a:rPr sz="1400" spc="25" dirty="0">
                <a:latin typeface="Calibri"/>
                <a:cs typeface="Calibri"/>
              </a:rPr>
              <a:t> </a:t>
            </a:r>
            <a:r>
              <a:rPr sz="1400" spc="-10" dirty="0">
                <a:latin typeface="Calibri"/>
                <a:cs typeface="Calibri"/>
              </a:rPr>
              <a:t>block</a:t>
            </a:r>
            <a:r>
              <a:rPr sz="1400" spc="10" dirty="0">
                <a:latin typeface="Calibri"/>
                <a:cs typeface="Calibri"/>
              </a:rPr>
              <a:t> </a:t>
            </a:r>
            <a:r>
              <a:rPr sz="1400" spc="-5" dirty="0">
                <a:latin typeface="Calibri"/>
                <a:cs typeface="Calibri"/>
              </a:rPr>
              <a:t>2</a:t>
            </a:r>
            <a:endParaRPr sz="1400">
              <a:latin typeface="Calibri"/>
              <a:cs typeface="Calibri"/>
            </a:endParaRPr>
          </a:p>
          <a:p>
            <a:pPr>
              <a:lnSpc>
                <a:spcPct val="100000"/>
              </a:lnSpc>
            </a:pPr>
            <a:endParaRPr sz="1400">
              <a:latin typeface="Calibri"/>
              <a:cs typeface="Calibri"/>
            </a:endParaRPr>
          </a:p>
          <a:p>
            <a:pPr>
              <a:lnSpc>
                <a:spcPct val="100000"/>
              </a:lnSpc>
              <a:spcBef>
                <a:spcPts val="15"/>
              </a:spcBef>
            </a:pPr>
            <a:endParaRPr sz="1600">
              <a:latin typeface="Calibri"/>
              <a:cs typeface="Calibri"/>
            </a:endParaRPr>
          </a:p>
          <a:p>
            <a:pPr marL="12700">
              <a:lnSpc>
                <a:spcPct val="100000"/>
              </a:lnSpc>
            </a:pPr>
            <a:r>
              <a:rPr sz="1800" spc="-20" dirty="0">
                <a:solidFill>
                  <a:srgbClr val="FF0000"/>
                </a:solidFill>
                <a:latin typeface="Calibri"/>
                <a:cs typeface="Calibri"/>
              </a:rPr>
              <a:t>Advantages</a:t>
            </a:r>
            <a:endParaRPr sz="1800">
              <a:latin typeface="Calibri"/>
              <a:cs typeface="Calibri"/>
            </a:endParaRPr>
          </a:p>
          <a:p>
            <a:pPr marL="299085" indent="-287020">
              <a:lnSpc>
                <a:spcPct val="100000"/>
              </a:lnSpc>
              <a:spcBef>
                <a:spcPts val="5"/>
              </a:spcBef>
              <a:buFont typeface="Microsoft Sans Serif"/>
              <a:buChar char="•"/>
              <a:tabLst>
                <a:tab pos="299085" algn="l"/>
                <a:tab pos="299720" algn="l"/>
              </a:tabLst>
            </a:pPr>
            <a:r>
              <a:rPr sz="1800" spc="-15" dirty="0">
                <a:latin typeface="Calibri"/>
                <a:cs typeface="Calibri"/>
              </a:rPr>
              <a:t>Easy</a:t>
            </a:r>
            <a:r>
              <a:rPr sz="1800" spc="-45" dirty="0">
                <a:latin typeface="Calibri"/>
                <a:cs typeface="Calibri"/>
              </a:rPr>
              <a:t> </a:t>
            </a:r>
            <a:r>
              <a:rPr sz="1800" spc="-15" dirty="0">
                <a:latin typeface="Calibri"/>
                <a:cs typeface="Calibri"/>
              </a:rPr>
              <a:t>to</a:t>
            </a:r>
            <a:r>
              <a:rPr sz="1800" spc="-10" dirty="0">
                <a:latin typeface="Calibri"/>
                <a:cs typeface="Calibri"/>
              </a:rPr>
              <a:t> implement</a:t>
            </a:r>
            <a:endParaRPr sz="1800">
              <a:latin typeface="Calibri"/>
              <a:cs typeface="Calibri"/>
            </a:endParaRPr>
          </a:p>
          <a:p>
            <a:pPr marL="299085" indent="-287020">
              <a:lnSpc>
                <a:spcPct val="100000"/>
              </a:lnSpc>
              <a:buFont typeface="Microsoft Sans Serif"/>
              <a:buChar char="•"/>
              <a:tabLst>
                <a:tab pos="299085" algn="l"/>
                <a:tab pos="299720" algn="l"/>
              </a:tabLst>
            </a:pPr>
            <a:r>
              <a:rPr sz="1800" dirty="0">
                <a:latin typeface="Calibri"/>
                <a:cs typeface="Calibri"/>
              </a:rPr>
              <a:t>OS</a:t>
            </a:r>
            <a:r>
              <a:rPr sz="1800" spc="260" dirty="0">
                <a:latin typeface="Calibri"/>
                <a:cs typeface="Calibri"/>
              </a:rPr>
              <a:t> </a:t>
            </a:r>
            <a:r>
              <a:rPr sz="1800" spc="-10" dirty="0">
                <a:latin typeface="Calibri"/>
                <a:cs typeface="Calibri"/>
              </a:rPr>
              <a:t>can</a:t>
            </a:r>
            <a:r>
              <a:rPr sz="1800" spc="285" dirty="0">
                <a:latin typeface="Calibri"/>
                <a:cs typeface="Calibri"/>
              </a:rPr>
              <a:t> </a:t>
            </a:r>
            <a:r>
              <a:rPr sz="1800" spc="-10" dirty="0">
                <a:latin typeface="Calibri"/>
                <a:cs typeface="Calibri"/>
              </a:rPr>
              <a:t>allocate</a:t>
            </a:r>
            <a:r>
              <a:rPr sz="1800" spc="285" dirty="0">
                <a:latin typeface="Calibri"/>
                <a:cs typeface="Calibri"/>
              </a:rPr>
              <a:t> </a:t>
            </a:r>
            <a:r>
              <a:rPr sz="1800" spc="-10" dirty="0">
                <a:latin typeface="Calibri"/>
                <a:cs typeface="Calibri"/>
              </a:rPr>
              <a:t>processes</a:t>
            </a:r>
            <a:r>
              <a:rPr sz="1800" spc="295" dirty="0">
                <a:latin typeface="Calibri"/>
                <a:cs typeface="Calibri"/>
              </a:rPr>
              <a:t> </a:t>
            </a:r>
            <a:r>
              <a:rPr sz="1800" dirty="0">
                <a:latin typeface="Calibri"/>
                <a:cs typeface="Calibri"/>
              </a:rPr>
              <a:t>quickly</a:t>
            </a:r>
            <a:r>
              <a:rPr sz="1800" spc="254" dirty="0">
                <a:latin typeface="Calibri"/>
                <a:cs typeface="Calibri"/>
              </a:rPr>
              <a:t> </a:t>
            </a:r>
            <a:r>
              <a:rPr sz="1800" dirty="0">
                <a:latin typeface="Calibri"/>
                <a:cs typeface="Calibri"/>
              </a:rPr>
              <a:t>as</a:t>
            </a:r>
            <a:r>
              <a:rPr sz="1800" spc="265" dirty="0">
                <a:latin typeface="Calibri"/>
                <a:cs typeface="Calibri"/>
              </a:rPr>
              <a:t> </a:t>
            </a:r>
            <a:r>
              <a:rPr sz="1800" spc="-5" dirty="0">
                <a:latin typeface="Calibri"/>
                <a:cs typeface="Calibri"/>
              </a:rPr>
              <a:t>algorithm</a:t>
            </a:r>
            <a:r>
              <a:rPr sz="1800" spc="285" dirty="0">
                <a:latin typeface="Calibri"/>
                <a:cs typeface="Calibri"/>
              </a:rPr>
              <a:t> </a:t>
            </a:r>
            <a:r>
              <a:rPr sz="1800" spc="-15" dirty="0">
                <a:latin typeface="Calibri"/>
                <a:cs typeface="Calibri"/>
              </a:rPr>
              <a:t>to</a:t>
            </a:r>
            <a:r>
              <a:rPr sz="1800" spc="305" dirty="0">
                <a:latin typeface="Calibri"/>
                <a:cs typeface="Calibri"/>
              </a:rPr>
              <a:t> </a:t>
            </a:r>
            <a:r>
              <a:rPr sz="1800" spc="-10" dirty="0">
                <a:latin typeface="Calibri"/>
                <a:cs typeface="Calibri"/>
              </a:rPr>
              <a:t>allocate</a:t>
            </a:r>
            <a:r>
              <a:rPr sz="1800" spc="290" dirty="0">
                <a:latin typeface="Calibri"/>
                <a:cs typeface="Calibri"/>
              </a:rPr>
              <a:t> </a:t>
            </a:r>
            <a:r>
              <a:rPr sz="1800" spc="-10" dirty="0">
                <a:latin typeface="Calibri"/>
                <a:cs typeface="Calibri"/>
              </a:rPr>
              <a:t>processes</a:t>
            </a:r>
            <a:r>
              <a:rPr sz="1800" spc="295" dirty="0">
                <a:latin typeface="Calibri"/>
                <a:cs typeface="Calibri"/>
              </a:rPr>
              <a:t> </a:t>
            </a:r>
            <a:r>
              <a:rPr sz="1800" spc="-5" dirty="0">
                <a:latin typeface="Calibri"/>
                <a:cs typeface="Calibri"/>
              </a:rPr>
              <a:t>will</a:t>
            </a:r>
            <a:r>
              <a:rPr sz="1800" spc="295" dirty="0">
                <a:latin typeface="Calibri"/>
                <a:cs typeface="Calibri"/>
              </a:rPr>
              <a:t> </a:t>
            </a:r>
            <a:r>
              <a:rPr sz="1800" spc="10" dirty="0">
                <a:latin typeface="Calibri"/>
                <a:cs typeface="Calibri"/>
              </a:rPr>
              <a:t>be</a:t>
            </a:r>
            <a:endParaRPr sz="1800">
              <a:latin typeface="Calibri"/>
              <a:cs typeface="Calibri"/>
            </a:endParaRPr>
          </a:p>
          <a:p>
            <a:pPr marL="12700" marR="901700" indent="286385">
              <a:lnSpc>
                <a:spcPct val="100000"/>
              </a:lnSpc>
            </a:pPr>
            <a:r>
              <a:rPr sz="1800" spc="-5" dirty="0">
                <a:latin typeface="Calibri"/>
                <a:cs typeface="Calibri"/>
              </a:rPr>
              <a:t>quick</a:t>
            </a:r>
            <a:r>
              <a:rPr sz="1800" spc="15"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compared</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other</a:t>
            </a:r>
            <a:r>
              <a:rPr sz="1800" spc="20" dirty="0">
                <a:latin typeface="Calibri"/>
                <a:cs typeface="Calibri"/>
              </a:rPr>
              <a:t> </a:t>
            </a:r>
            <a:r>
              <a:rPr sz="1800" spc="-5" dirty="0">
                <a:latin typeface="Calibri"/>
                <a:cs typeface="Calibri"/>
              </a:rPr>
              <a:t>methods</a:t>
            </a:r>
            <a:r>
              <a:rPr sz="1800" spc="20" dirty="0">
                <a:latin typeface="Calibri"/>
                <a:cs typeface="Calibri"/>
              </a:rPr>
              <a:t> </a:t>
            </a:r>
            <a:r>
              <a:rPr sz="1800" spc="-10" dirty="0">
                <a:latin typeface="Calibri"/>
                <a:cs typeface="Calibri"/>
              </a:rPr>
              <a:t>(Best</a:t>
            </a:r>
            <a:r>
              <a:rPr sz="1800" spc="15" dirty="0">
                <a:latin typeface="Calibri"/>
                <a:cs typeface="Calibri"/>
              </a:rPr>
              <a:t> </a:t>
            </a:r>
            <a:r>
              <a:rPr sz="1800" spc="-5" dirty="0">
                <a:latin typeface="Calibri"/>
                <a:cs typeface="Calibri"/>
              </a:rPr>
              <a:t>Fit,</a:t>
            </a:r>
            <a:r>
              <a:rPr sz="1800" dirty="0">
                <a:latin typeface="Calibri"/>
                <a:cs typeface="Calibri"/>
              </a:rPr>
              <a:t> </a:t>
            </a:r>
            <a:r>
              <a:rPr sz="1800" spc="-25" dirty="0">
                <a:latin typeface="Calibri"/>
                <a:cs typeface="Calibri"/>
              </a:rPr>
              <a:t>Worst</a:t>
            </a:r>
            <a:r>
              <a:rPr sz="1800" spc="-40" dirty="0">
                <a:latin typeface="Calibri"/>
                <a:cs typeface="Calibri"/>
              </a:rPr>
              <a:t> </a:t>
            </a:r>
            <a:r>
              <a:rPr sz="1800" spc="-5" dirty="0">
                <a:latin typeface="Calibri"/>
                <a:cs typeface="Calibri"/>
              </a:rPr>
              <a:t>Fit,</a:t>
            </a:r>
            <a:r>
              <a:rPr sz="1800" spc="30" dirty="0">
                <a:latin typeface="Calibri"/>
                <a:cs typeface="Calibri"/>
              </a:rPr>
              <a:t> </a:t>
            </a:r>
            <a:r>
              <a:rPr sz="1800" spc="-15" dirty="0">
                <a:latin typeface="Calibri"/>
                <a:cs typeface="Calibri"/>
              </a:rPr>
              <a:t>Next</a:t>
            </a:r>
            <a:r>
              <a:rPr sz="1800" spc="15" dirty="0">
                <a:latin typeface="Calibri"/>
                <a:cs typeface="Calibri"/>
              </a:rPr>
              <a:t> </a:t>
            </a:r>
            <a:r>
              <a:rPr sz="1800" spc="-10" dirty="0">
                <a:latin typeface="Calibri"/>
                <a:cs typeface="Calibri"/>
              </a:rPr>
              <a:t>Fit</a:t>
            </a:r>
            <a:r>
              <a:rPr sz="1800" spc="20" dirty="0">
                <a:latin typeface="Calibri"/>
                <a:cs typeface="Calibri"/>
              </a:rPr>
              <a:t> </a:t>
            </a:r>
            <a:r>
              <a:rPr sz="1800" spc="-10" dirty="0">
                <a:latin typeface="Calibri"/>
                <a:cs typeface="Calibri"/>
              </a:rPr>
              <a:t>etc) </a:t>
            </a:r>
            <a:r>
              <a:rPr sz="1800" spc="-395" dirty="0">
                <a:latin typeface="Calibri"/>
                <a:cs typeface="Calibri"/>
              </a:rPr>
              <a:t> </a:t>
            </a:r>
            <a:r>
              <a:rPr sz="1800" spc="-15" dirty="0">
                <a:solidFill>
                  <a:srgbClr val="FF0000"/>
                </a:solidFill>
                <a:latin typeface="Calibri"/>
                <a:cs typeface="Calibri"/>
              </a:rPr>
              <a:t>Disadvantages</a:t>
            </a:r>
            <a:endParaRPr sz="1800">
              <a:latin typeface="Calibri"/>
              <a:cs typeface="Calibri"/>
            </a:endParaRPr>
          </a:p>
          <a:p>
            <a:pPr marL="299085" indent="-287020">
              <a:lnSpc>
                <a:spcPct val="100000"/>
              </a:lnSpc>
              <a:spcBef>
                <a:spcPts val="5"/>
              </a:spcBef>
              <a:buFont typeface="Microsoft Sans Serif"/>
              <a:buChar char="•"/>
              <a:tabLst>
                <a:tab pos="299085" algn="l"/>
                <a:tab pos="299720" algn="l"/>
              </a:tabLst>
            </a:pPr>
            <a:r>
              <a:rPr sz="1800" spc="-10" dirty="0">
                <a:latin typeface="Calibri"/>
                <a:cs typeface="Calibri"/>
              </a:rPr>
              <a:t>Causes</a:t>
            </a:r>
            <a:r>
              <a:rPr sz="1800" spc="35" dirty="0">
                <a:latin typeface="Calibri"/>
                <a:cs typeface="Calibri"/>
              </a:rPr>
              <a:t> </a:t>
            </a:r>
            <a:r>
              <a:rPr sz="1800" spc="-15" dirty="0">
                <a:latin typeface="Calibri"/>
                <a:cs typeface="Calibri"/>
              </a:rPr>
              <a:t>huge</a:t>
            </a:r>
            <a:r>
              <a:rPr sz="1800" spc="35" dirty="0">
                <a:latin typeface="Calibri"/>
                <a:cs typeface="Calibri"/>
              </a:rPr>
              <a:t> </a:t>
            </a:r>
            <a:r>
              <a:rPr sz="1800" spc="-15" dirty="0">
                <a:latin typeface="Calibri"/>
                <a:cs typeface="Calibri"/>
              </a:rPr>
              <a:t>internal</a:t>
            </a:r>
            <a:r>
              <a:rPr sz="1800" spc="55" dirty="0">
                <a:latin typeface="Calibri"/>
                <a:cs typeface="Calibri"/>
              </a:rPr>
              <a:t> </a:t>
            </a:r>
            <a:r>
              <a:rPr sz="1800" spc="-15" dirty="0">
                <a:latin typeface="Calibri"/>
                <a:cs typeface="Calibri"/>
              </a:rPr>
              <a:t>fragmentation</a:t>
            </a:r>
            <a:endParaRPr sz="1800">
              <a:latin typeface="Calibri"/>
              <a:cs typeface="Calibri"/>
            </a:endParaRPr>
          </a:p>
          <a:p>
            <a:pPr marL="299085" indent="-287020">
              <a:lnSpc>
                <a:spcPct val="100000"/>
              </a:lnSpc>
              <a:buFont typeface="Microsoft Sans Serif"/>
              <a:buChar char="•"/>
              <a:tabLst>
                <a:tab pos="299085" algn="l"/>
                <a:tab pos="299720" algn="l"/>
              </a:tabLst>
            </a:pPr>
            <a:r>
              <a:rPr sz="1800" spc="-10" dirty="0">
                <a:latin typeface="Calibri"/>
                <a:cs typeface="Calibri"/>
              </a:rPr>
              <a:t>Smarter</a:t>
            </a:r>
            <a:r>
              <a:rPr sz="1800" spc="20" dirty="0">
                <a:latin typeface="Calibri"/>
                <a:cs typeface="Calibri"/>
              </a:rPr>
              <a:t> </a:t>
            </a:r>
            <a:r>
              <a:rPr sz="1800" spc="-5" dirty="0">
                <a:latin typeface="Calibri"/>
                <a:cs typeface="Calibri"/>
              </a:rPr>
              <a:t>allocation</a:t>
            </a:r>
            <a:r>
              <a:rPr sz="1800" dirty="0">
                <a:latin typeface="Calibri"/>
                <a:cs typeface="Calibri"/>
              </a:rPr>
              <a:t> </a:t>
            </a:r>
            <a:r>
              <a:rPr sz="1800" spc="-10" dirty="0">
                <a:latin typeface="Calibri"/>
                <a:cs typeface="Calibri"/>
              </a:rPr>
              <a:t>may</a:t>
            </a:r>
            <a:r>
              <a:rPr sz="1800" spc="-25" dirty="0">
                <a:latin typeface="Calibri"/>
                <a:cs typeface="Calibri"/>
              </a:rPr>
              <a:t> </a:t>
            </a:r>
            <a:r>
              <a:rPr sz="1800" spc="-5" dirty="0">
                <a:latin typeface="Calibri"/>
                <a:cs typeface="Calibri"/>
              </a:rPr>
              <a:t>be</a:t>
            </a:r>
            <a:r>
              <a:rPr sz="1800" spc="40" dirty="0">
                <a:latin typeface="Calibri"/>
                <a:cs typeface="Calibri"/>
              </a:rPr>
              <a:t> </a:t>
            </a:r>
            <a:r>
              <a:rPr sz="1800" spc="-5" dirty="0">
                <a:latin typeface="Calibri"/>
                <a:cs typeface="Calibri"/>
              </a:rPr>
              <a:t>done</a:t>
            </a:r>
            <a:r>
              <a:rPr sz="1800" spc="10" dirty="0">
                <a:latin typeface="Calibri"/>
                <a:cs typeface="Calibri"/>
              </a:rPr>
              <a:t> </a:t>
            </a:r>
            <a:r>
              <a:rPr sz="1800" spc="-5" dirty="0">
                <a:latin typeface="Calibri"/>
                <a:cs typeface="Calibri"/>
              </a:rPr>
              <a:t>by</a:t>
            </a:r>
            <a:r>
              <a:rPr sz="1800" dirty="0">
                <a:latin typeface="Calibri"/>
                <a:cs typeface="Calibri"/>
              </a:rPr>
              <a:t> </a:t>
            </a:r>
            <a:r>
              <a:rPr sz="1800" spc="-10" dirty="0">
                <a:latin typeface="Calibri"/>
                <a:cs typeface="Calibri"/>
              </a:rPr>
              <a:t>best-fit</a:t>
            </a:r>
            <a:r>
              <a:rPr sz="1800" spc="40" dirty="0">
                <a:latin typeface="Calibri"/>
                <a:cs typeface="Calibri"/>
              </a:rPr>
              <a:t> </a:t>
            </a:r>
            <a:r>
              <a:rPr sz="1800" spc="-10" dirty="0">
                <a:latin typeface="Calibri"/>
                <a:cs typeface="Calibri"/>
              </a:rPr>
              <a:t>algorithm</a:t>
            </a:r>
            <a:endParaRPr sz="1800">
              <a:latin typeface="Calibri"/>
              <a:cs typeface="Calibri"/>
            </a:endParaRPr>
          </a:p>
          <a:p>
            <a:pPr marL="299085" indent="-287020">
              <a:lnSpc>
                <a:spcPct val="100000"/>
              </a:lnSpc>
              <a:buFont typeface="Microsoft Sans Serif"/>
              <a:buChar char="•"/>
              <a:tabLst>
                <a:tab pos="299085" algn="l"/>
                <a:tab pos="299720" algn="l"/>
              </a:tabLst>
            </a:pPr>
            <a:r>
              <a:rPr sz="1800" spc="-10" dirty="0">
                <a:latin typeface="Calibri"/>
                <a:cs typeface="Calibri"/>
              </a:rPr>
              <a:t>High</a:t>
            </a:r>
            <a:r>
              <a:rPr sz="1800" spc="15" dirty="0">
                <a:latin typeface="Calibri"/>
                <a:cs typeface="Calibri"/>
              </a:rPr>
              <a:t> </a:t>
            </a:r>
            <a:r>
              <a:rPr sz="1800" spc="-5" dirty="0">
                <a:latin typeface="Calibri"/>
                <a:cs typeface="Calibri"/>
              </a:rPr>
              <a:t>chances</a:t>
            </a:r>
            <a:r>
              <a:rPr sz="1800" spc="45" dirty="0">
                <a:latin typeface="Calibri"/>
                <a:cs typeface="Calibri"/>
              </a:rPr>
              <a:t> </a:t>
            </a:r>
            <a:r>
              <a:rPr sz="1800" dirty="0">
                <a:latin typeface="Calibri"/>
                <a:cs typeface="Calibri"/>
              </a:rPr>
              <a:t>of</a:t>
            </a:r>
            <a:r>
              <a:rPr sz="1800" spc="-20" dirty="0">
                <a:latin typeface="Calibri"/>
                <a:cs typeface="Calibri"/>
              </a:rPr>
              <a:t> </a:t>
            </a:r>
            <a:r>
              <a:rPr sz="1800" spc="-15" dirty="0">
                <a:latin typeface="Calibri"/>
                <a:cs typeface="Calibri"/>
              </a:rPr>
              <a:t>unallocated</a:t>
            </a:r>
            <a:r>
              <a:rPr sz="1800" spc="70" dirty="0">
                <a:latin typeface="Calibri"/>
                <a:cs typeface="Calibri"/>
              </a:rPr>
              <a:t> </a:t>
            </a:r>
            <a:r>
              <a:rPr sz="1800" spc="-15" dirty="0">
                <a:latin typeface="Calibri"/>
                <a:cs typeface="Calibri"/>
              </a:rPr>
              <a:t>for</a:t>
            </a:r>
            <a:r>
              <a:rPr sz="1800" spc="25" dirty="0">
                <a:latin typeface="Calibri"/>
                <a:cs typeface="Calibri"/>
              </a:rPr>
              <a:t> </a:t>
            </a:r>
            <a:r>
              <a:rPr sz="1800" dirty="0">
                <a:latin typeface="Calibri"/>
                <a:cs typeface="Calibri"/>
              </a:rPr>
              <a:t>some </a:t>
            </a:r>
            <a:r>
              <a:rPr sz="1800" spc="-10" dirty="0">
                <a:latin typeface="Calibri"/>
                <a:cs typeface="Calibri"/>
              </a:rPr>
              <a:t>processes</a:t>
            </a:r>
            <a:r>
              <a:rPr sz="1800" spc="25" dirty="0">
                <a:latin typeface="Calibri"/>
                <a:cs typeface="Calibri"/>
              </a:rPr>
              <a:t> </a:t>
            </a:r>
            <a:r>
              <a:rPr sz="1800" spc="-10" dirty="0">
                <a:latin typeface="Calibri"/>
                <a:cs typeface="Calibri"/>
              </a:rPr>
              <a:t>due</a:t>
            </a:r>
            <a:r>
              <a:rPr sz="1800" spc="45" dirty="0">
                <a:latin typeface="Calibri"/>
                <a:cs typeface="Calibri"/>
              </a:rPr>
              <a:t> </a:t>
            </a:r>
            <a:r>
              <a:rPr sz="1800" spc="-15" dirty="0">
                <a:latin typeface="Calibri"/>
                <a:cs typeface="Calibri"/>
              </a:rPr>
              <a:t>to</a:t>
            </a:r>
            <a:r>
              <a:rPr sz="1800" spc="15" dirty="0">
                <a:latin typeface="Calibri"/>
                <a:cs typeface="Calibri"/>
              </a:rPr>
              <a:t> </a:t>
            </a:r>
            <a:r>
              <a:rPr sz="1800" dirty="0">
                <a:latin typeface="Calibri"/>
                <a:cs typeface="Calibri"/>
              </a:rPr>
              <a:t>poor</a:t>
            </a:r>
            <a:r>
              <a:rPr sz="1800" spc="-5" dirty="0">
                <a:latin typeface="Calibri"/>
                <a:cs typeface="Calibri"/>
              </a:rPr>
              <a:t> </a:t>
            </a:r>
            <a:r>
              <a:rPr sz="1800" spc="-10" dirty="0">
                <a:latin typeface="Calibri"/>
                <a:cs typeface="Calibri"/>
              </a:rPr>
              <a:t>algorithm</a:t>
            </a:r>
            <a:endParaRPr sz="1800">
              <a:latin typeface="Calibri"/>
              <a:cs typeface="Calibri"/>
            </a:endParaRPr>
          </a:p>
          <a:p>
            <a:pPr marL="299085" indent="-287020">
              <a:lnSpc>
                <a:spcPct val="100000"/>
              </a:lnSpc>
              <a:buFont typeface="Microsoft Sans Serif"/>
              <a:buChar char="•"/>
              <a:tabLst>
                <a:tab pos="299085" algn="l"/>
                <a:tab pos="299720" algn="l"/>
              </a:tabLst>
            </a:pPr>
            <a:r>
              <a:rPr sz="1800" spc="-10" dirty="0">
                <a:latin typeface="Calibri"/>
                <a:cs typeface="Calibri"/>
              </a:rPr>
              <a:t>More</a:t>
            </a:r>
            <a:r>
              <a:rPr sz="1800" spc="-20" dirty="0">
                <a:latin typeface="Calibri"/>
                <a:cs typeface="Calibri"/>
              </a:rPr>
              <a:t> </a:t>
            </a:r>
            <a:r>
              <a:rPr sz="1800" spc="-10" dirty="0">
                <a:latin typeface="Calibri"/>
                <a:cs typeface="Calibri"/>
              </a:rPr>
              <a:t>overhead</a:t>
            </a:r>
            <a:r>
              <a:rPr sz="1800" spc="35" dirty="0">
                <a:latin typeface="Calibri"/>
                <a:cs typeface="Calibri"/>
              </a:rPr>
              <a:t> </a:t>
            </a:r>
            <a:r>
              <a:rPr sz="1800" dirty="0">
                <a:latin typeface="Calibri"/>
                <a:cs typeface="Calibri"/>
              </a:rPr>
              <a:t>as</a:t>
            </a:r>
            <a:r>
              <a:rPr sz="1800" spc="-10" dirty="0">
                <a:latin typeface="Calibri"/>
                <a:cs typeface="Calibri"/>
              </a:rPr>
              <a:t> compared</a:t>
            </a:r>
            <a:r>
              <a:rPr sz="1800" spc="40" dirty="0">
                <a:latin typeface="Calibri"/>
                <a:cs typeface="Calibri"/>
              </a:rPr>
              <a:t> </a:t>
            </a:r>
            <a:r>
              <a:rPr sz="1800" spc="-15" dirty="0">
                <a:latin typeface="Calibri"/>
                <a:cs typeface="Calibri"/>
              </a:rPr>
              <a:t>to</a:t>
            </a:r>
            <a:r>
              <a:rPr sz="1800" dirty="0">
                <a:latin typeface="Calibri"/>
                <a:cs typeface="Calibri"/>
              </a:rPr>
              <a:t> </a:t>
            </a:r>
            <a:r>
              <a:rPr sz="1800" spc="-15" dirty="0">
                <a:latin typeface="Calibri"/>
                <a:cs typeface="Calibri"/>
              </a:rPr>
              <a:t>next</a:t>
            </a:r>
            <a:r>
              <a:rPr sz="1800" spc="40" dirty="0">
                <a:latin typeface="Calibri"/>
                <a:cs typeface="Calibri"/>
              </a:rPr>
              <a:t> </a:t>
            </a:r>
            <a:r>
              <a:rPr sz="1800" spc="-5" dirty="0">
                <a:latin typeface="Calibri"/>
                <a:cs typeface="Calibri"/>
              </a:rPr>
              <a:t>fit</a:t>
            </a:r>
            <a:endParaRPr sz="1800">
              <a:latin typeface="Calibri"/>
              <a:cs typeface="Calibri"/>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04" y="375284"/>
            <a:ext cx="8198484" cy="3319145"/>
          </a:xfrm>
          <a:prstGeom prst="rect">
            <a:avLst/>
          </a:prstGeom>
        </p:spPr>
        <p:txBody>
          <a:bodyPr vert="horz" wrap="square" lIns="0" tIns="12700" rIns="0" bIns="0" rtlCol="0">
            <a:spAutoFit/>
          </a:bodyPr>
          <a:lstStyle/>
          <a:p>
            <a:pPr marL="12700" algn="just">
              <a:lnSpc>
                <a:spcPct val="100000"/>
              </a:lnSpc>
              <a:spcBef>
                <a:spcPts val="100"/>
              </a:spcBef>
            </a:pPr>
            <a:r>
              <a:rPr sz="1800" b="1" spc="-5" dirty="0">
                <a:solidFill>
                  <a:srgbClr val="FF0000"/>
                </a:solidFill>
                <a:latin typeface="Calibri"/>
                <a:cs typeface="Calibri"/>
              </a:rPr>
              <a:t>2.</a:t>
            </a:r>
            <a:r>
              <a:rPr sz="1800" b="1" spc="-15" dirty="0">
                <a:solidFill>
                  <a:srgbClr val="FF0000"/>
                </a:solidFill>
                <a:latin typeface="Calibri"/>
                <a:cs typeface="Calibri"/>
              </a:rPr>
              <a:t> Next </a:t>
            </a:r>
            <a:r>
              <a:rPr sz="1800" b="1" spc="-10" dirty="0">
                <a:solidFill>
                  <a:srgbClr val="FF0000"/>
                </a:solidFill>
                <a:latin typeface="Calibri"/>
                <a:cs typeface="Calibri"/>
              </a:rPr>
              <a:t>Fit</a:t>
            </a:r>
            <a:r>
              <a:rPr sz="1800" b="1" spc="5" dirty="0">
                <a:solidFill>
                  <a:srgbClr val="FF0000"/>
                </a:solidFill>
                <a:latin typeface="Calibri"/>
                <a:cs typeface="Calibri"/>
              </a:rPr>
              <a:t> </a:t>
            </a:r>
            <a:r>
              <a:rPr sz="1800" b="1" spc="-10" dirty="0">
                <a:solidFill>
                  <a:srgbClr val="FF0000"/>
                </a:solidFill>
                <a:latin typeface="Calibri"/>
                <a:cs typeface="Calibri"/>
              </a:rPr>
              <a:t>Algorithm</a:t>
            </a:r>
            <a:endParaRPr sz="1800">
              <a:latin typeface="Calibri"/>
              <a:cs typeface="Calibri"/>
            </a:endParaRPr>
          </a:p>
          <a:p>
            <a:pPr marL="12700" marR="6350" algn="just">
              <a:lnSpc>
                <a:spcPct val="100000"/>
              </a:lnSpc>
            </a:pPr>
            <a:r>
              <a:rPr sz="1800" spc="-20" dirty="0">
                <a:latin typeface="Calibri"/>
                <a:cs typeface="Calibri"/>
              </a:rPr>
              <a:t>Next </a:t>
            </a:r>
            <a:r>
              <a:rPr sz="1800" spc="-5" dirty="0">
                <a:latin typeface="Calibri"/>
                <a:cs typeface="Calibri"/>
              </a:rPr>
              <a:t>fit is another </a:t>
            </a:r>
            <a:r>
              <a:rPr sz="1800" spc="-10" dirty="0">
                <a:latin typeface="Calibri"/>
                <a:cs typeface="Calibri"/>
              </a:rPr>
              <a:t>version </a:t>
            </a:r>
            <a:r>
              <a:rPr sz="1800" dirty="0">
                <a:latin typeface="Calibri"/>
                <a:cs typeface="Calibri"/>
              </a:rPr>
              <a:t>of </a:t>
            </a:r>
            <a:r>
              <a:rPr sz="1800" spc="-15" dirty="0">
                <a:latin typeface="Calibri"/>
                <a:cs typeface="Calibri"/>
              </a:rPr>
              <a:t>First </a:t>
            </a:r>
            <a:r>
              <a:rPr sz="1800" spc="-10" dirty="0">
                <a:latin typeface="Calibri"/>
                <a:cs typeface="Calibri"/>
              </a:rPr>
              <a:t>Fit </a:t>
            </a:r>
            <a:r>
              <a:rPr sz="1800" spc="5" dirty="0">
                <a:latin typeface="Calibri"/>
                <a:cs typeface="Calibri"/>
              </a:rPr>
              <a:t>in </a:t>
            </a:r>
            <a:r>
              <a:rPr sz="1800" spc="-5" dirty="0">
                <a:latin typeface="Calibri"/>
                <a:cs typeface="Calibri"/>
              </a:rPr>
              <a:t>which </a:t>
            </a:r>
            <a:r>
              <a:rPr sz="1800" dirty="0">
                <a:latin typeface="Calibri"/>
                <a:cs typeface="Calibri"/>
              </a:rPr>
              <a:t>memory </a:t>
            </a:r>
            <a:r>
              <a:rPr sz="1800" spc="-5" dirty="0">
                <a:latin typeface="Calibri"/>
                <a:cs typeface="Calibri"/>
              </a:rPr>
              <a:t>is searched </a:t>
            </a:r>
            <a:r>
              <a:rPr sz="1800" spc="-15" dirty="0">
                <a:latin typeface="Calibri"/>
                <a:cs typeface="Calibri"/>
              </a:rPr>
              <a:t>for </a:t>
            </a:r>
            <a:r>
              <a:rPr sz="1800" spc="-5" dirty="0">
                <a:latin typeface="Calibri"/>
                <a:cs typeface="Calibri"/>
              </a:rPr>
              <a:t>empty spaces </a:t>
            </a:r>
            <a:r>
              <a:rPr sz="1800" dirty="0">
                <a:latin typeface="Calibri"/>
                <a:cs typeface="Calibri"/>
              </a:rPr>
              <a:t> </a:t>
            </a:r>
            <a:r>
              <a:rPr sz="1800" spc="-5" dirty="0">
                <a:latin typeface="Calibri"/>
                <a:cs typeface="Calibri"/>
              </a:rPr>
              <a:t>similar </a:t>
            </a:r>
            <a:r>
              <a:rPr sz="1800" spc="-15" dirty="0">
                <a:latin typeface="Calibri"/>
                <a:cs typeface="Calibri"/>
              </a:rPr>
              <a:t>to </a:t>
            </a:r>
            <a:r>
              <a:rPr sz="1800" dirty="0">
                <a:latin typeface="Calibri"/>
                <a:cs typeface="Calibri"/>
              </a:rPr>
              <a:t>the </a:t>
            </a:r>
            <a:r>
              <a:rPr sz="1800" spc="-20" dirty="0">
                <a:latin typeface="Calibri"/>
                <a:cs typeface="Calibri"/>
              </a:rPr>
              <a:t>first </a:t>
            </a:r>
            <a:r>
              <a:rPr sz="1800" spc="-5" dirty="0">
                <a:latin typeface="Calibri"/>
                <a:cs typeface="Calibri"/>
              </a:rPr>
              <a:t>fit </a:t>
            </a:r>
            <a:r>
              <a:rPr sz="1800" dirty="0">
                <a:latin typeface="Calibri"/>
                <a:cs typeface="Calibri"/>
              </a:rPr>
              <a:t>memory </a:t>
            </a:r>
            <a:r>
              <a:rPr sz="1800" spc="-5" dirty="0">
                <a:latin typeface="Calibri"/>
                <a:cs typeface="Calibri"/>
              </a:rPr>
              <a:t>allocation scheme. </a:t>
            </a:r>
            <a:r>
              <a:rPr sz="1800" spc="-10" dirty="0">
                <a:latin typeface="Calibri"/>
                <a:cs typeface="Calibri"/>
              </a:rPr>
              <a:t>Unlike </a:t>
            </a:r>
            <a:r>
              <a:rPr sz="1800" spc="-15" dirty="0">
                <a:latin typeface="Calibri"/>
                <a:cs typeface="Calibri"/>
              </a:rPr>
              <a:t>first-fit </a:t>
            </a:r>
            <a:r>
              <a:rPr sz="1800" spc="5" dirty="0">
                <a:latin typeface="Calibri"/>
                <a:cs typeface="Calibri"/>
              </a:rPr>
              <a:t>memory </a:t>
            </a:r>
            <a:r>
              <a:rPr sz="1800" spc="-10" dirty="0">
                <a:latin typeface="Calibri"/>
                <a:cs typeface="Calibri"/>
              </a:rPr>
              <a:t>allocation, </a:t>
            </a:r>
            <a:r>
              <a:rPr sz="1800" dirty="0">
                <a:latin typeface="Calibri"/>
                <a:cs typeface="Calibri"/>
              </a:rPr>
              <a:t>the </a:t>
            </a:r>
            <a:r>
              <a:rPr sz="1800" spc="5" dirty="0">
                <a:latin typeface="Calibri"/>
                <a:cs typeface="Calibri"/>
              </a:rPr>
              <a:t> </a:t>
            </a:r>
            <a:r>
              <a:rPr sz="1800" spc="-5" dirty="0">
                <a:latin typeface="Calibri"/>
                <a:cs typeface="Calibri"/>
              </a:rPr>
              <a:t>only </a:t>
            </a:r>
            <a:r>
              <a:rPr sz="1800" spc="-10" dirty="0">
                <a:latin typeface="Calibri"/>
                <a:cs typeface="Calibri"/>
              </a:rPr>
              <a:t>difference </a:t>
            </a:r>
            <a:r>
              <a:rPr sz="1800" spc="-5" dirty="0">
                <a:latin typeface="Calibri"/>
                <a:cs typeface="Calibri"/>
              </a:rPr>
              <a:t>between </a:t>
            </a:r>
            <a:r>
              <a:rPr sz="1800" dirty="0">
                <a:latin typeface="Calibri"/>
                <a:cs typeface="Calibri"/>
              </a:rPr>
              <a:t>the </a:t>
            </a:r>
            <a:r>
              <a:rPr sz="1800" spc="-10" dirty="0">
                <a:latin typeface="Calibri"/>
                <a:cs typeface="Calibri"/>
              </a:rPr>
              <a:t>two </a:t>
            </a:r>
            <a:r>
              <a:rPr sz="1800" spc="-5" dirty="0">
                <a:latin typeface="Calibri"/>
                <a:cs typeface="Calibri"/>
              </a:rPr>
              <a:t>is, in </a:t>
            </a:r>
            <a:r>
              <a:rPr sz="1800" dirty="0">
                <a:latin typeface="Calibri"/>
                <a:cs typeface="Calibri"/>
              </a:rPr>
              <a:t>the </a:t>
            </a:r>
            <a:r>
              <a:rPr sz="1800" spc="-10" dirty="0">
                <a:latin typeface="Calibri"/>
                <a:cs typeface="Calibri"/>
              </a:rPr>
              <a:t>case </a:t>
            </a:r>
            <a:r>
              <a:rPr sz="1800" spc="5" dirty="0">
                <a:latin typeface="Calibri"/>
                <a:cs typeface="Calibri"/>
              </a:rPr>
              <a:t>of </a:t>
            </a:r>
            <a:r>
              <a:rPr sz="1800" spc="-10" dirty="0">
                <a:latin typeface="Calibri"/>
                <a:cs typeface="Calibri"/>
              </a:rPr>
              <a:t>next </a:t>
            </a:r>
            <a:r>
              <a:rPr sz="1800" spc="-5" dirty="0">
                <a:latin typeface="Calibri"/>
                <a:cs typeface="Calibri"/>
              </a:rPr>
              <a:t>fit, if </a:t>
            </a:r>
            <a:r>
              <a:rPr sz="1800" dirty="0">
                <a:latin typeface="Calibri"/>
                <a:cs typeface="Calibri"/>
              </a:rPr>
              <a:t>the </a:t>
            </a:r>
            <a:r>
              <a:rPr sz="1800" spc="-5" dirty="0">
                <a:latin typeface="Calibri"/>
                <a:cs typeface="Calibri"/>
              </a:rPr>
              <a:t>search is </a:t>
            </a:r>
            <a:r>
              <a:rPr sz="1800" spc="-10" dirty="0">
                <a:latin typeface="Calibri"/>
                <a:cs typeface="Calibri"/>
              </a:rPr>
              <a:t>interrupted </a:t>
            </a:r>
            <a:r>
              <a:rPr sz="1800" spc="15" dirty="0">
                <a:latin typeface="Calibri"/>
                <a:cs typeface="Calibri"/>
              </a:rPr>
              <a:t>in </a:t>
            </a:r>
            <a:r>
              <a:rPr sz="1800" spc="20" dirty="0">
                <a:latin typeface="Calibri"/>
                <a:cs typeface="Calibri"/>
              </a:rPr>
              <a:t> </a:t>
            </a:r>
            <a:r>
              <a:rPr sz="1800" spc="-10" dirty="0">
                <a:latin typeface="Calibri"/>
                <a:cs typeface="Calibri"/>
              </a:rPr>
              <a:t>between,</a:t>
            </a:r>
            <a:r>
              <a:rPr sz="1800" spc="5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new</a:t>
            </a:r>
            <a:r>
              <a:rPr sz="1800" spc="35" dirty="0">
                <a:latin typeface="Calibri"/>
                <a:cs typeface="Calibri"/>
              </a:rPr>
              <a:t> </a:t>
            </a:r>
            <a:r>
              <a:rPr sz="1800" spc="-10" dirty="0">
                <a:latin typeface="Calibri"/>
                <a:cs typeface="Calibri"/>
              </a:rPr>
              <a:t>search</a:t>
            </a:r>
            <a:r>
              <a:rPr sz="1800" spc="15"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carried</a:t>
            </a:r>
            <a:r>
              <a:rPr sz="1800" spc="10" dirty="0">
                <a:latin typeface="Calibri"/>
                <a:cs typeface="Calibri"/>
              </a:rPr>
              <a:t> </a:t>
            </a:r>
            <a:r>
              <a:rPr sz="1800" spc="-5" dirty="0">
                <a:latin typeface="Calibri"/>
                <a:cs typeface="Calibri"/>
              </a:rPr>
              <a:t>out</a:t>
            </a:r>
            <a:r>
              <a:rPr sz="1800" spc="30" dirty="0">
                <a:latin typeface="Calibri"/>
                <a:cs typeface="Calibri"/>
              </a:rPr>
              <a:t> </a:t>
            </a:r>
            <a:r>
              <a:rPr sz="1800" spc="-10" dirty="0">
                <a:latin typeface="Calibri"/>
                <a:cs typeface="Calibri"/>
              </a:rPr>
              <a:t>from</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last</a:t>
            </a:r>
            <a:r>
              <a:rPr sz="1800" spc="20" dirty="0">
                <a:latin typeface="Calibri"/>
                <a:cs typeface="Calibri"/>
              </a:rPr>
              <a:t> </a:t>
            </a:r>
            <a:r>
              <a:rPr sz="1800" spc="-10" dirty="0">
                <a:latin typeface="Calibri"/>
                <a:cs typeface="Calibri"/>
              </a:rPr>
              <a:t>location.</a:t>
            </a:r>
            <a:endParaRPr sz="1800">
              <a:latin typeface="Calibri"/>
              <a:cs typeface="Calibri"/>
            </a:endParaRPr>
          </a:p>
          <a:p>
            <a:pPr marL="12700" marR="5080" algn="just">
              <a:lnSpc>
                <a:spcPct val="100000"/>
              </a:lnSpc>
              <a:spcBef>
                <a:spcPts val="5"/>
              </a:spcBef>
            </a:pPr>
            <a:r>
              <a:rPr sz="1800" spc="-15" dirty="0">
                <a:latin typeface="Calibri"/>
                <a:cs typeface="Calibri"/>
              </a:rPr>
              <a:t>Next </a:t>
            </a:r>
            <a:r>
              <a:rPr sz="1800" spc="-5" dirty="0">
                <a:latin typeface="Calibri"/>
                <a:cs typeface="Calibri"/>
              </a:rPr>
              <a:t>fit </a:t>
            </a:r>
            <a:r>
              <a:rPr sz="1800" dirty="0">
                <a:latin typeface="Calibri"/>
                <a:cs typeface="Calibri"/>
              </a:rPr>
              <a:t>can </a:t>
            </a:r>
            <a:r>
              <a:rPr sz="1800" spc="-5" dirty="0">
                <a:latin typeface="Calibri"/>
                <a:cs typeface="Calibri"/>
              </a:rPr>
              <a:t>also </a:t>
            </a:r>
            <a:r>
              <a:rPr sz="1800" spc="5" dirty="0">
                <a:latin typeface="Calibri"/>
                <a:cs typeface="Calibri"/>
              </a:rPr>
              <a:t>be </a:t>
            </a:r>
            <a:r>
              <a:rPr sz="1800" dirty="0">
                <a:latin typeface="Calibri"/>
                <a:cs typeface="Calibri"/>
              </a:rPr>
              <a:t>said as the modified </a:t>
            </a:r>
            <a:r>
              <a:rPr sz="1800" spc="-10" dirty="0">
                <a:latin typeface="Calibri"/>
                <a:cs typeface="Calibri"/>
              </a:rPr>
              <a:t>version </a:t>
            </a:r>
            <a:r>
              <a:rPr sz="1800" spc="5" dirty="0">
                <a:latin typeface="Calibri"/>
                <a:cs typeface="Calibri"/>
              </a:rPr>
              <a:t>of </a:t>
            </a:r>
            <a:r>
              <a:rPr sz="1800" dirty="0">
                <a:latin typeface="Calibri"/>
                <a:cs typeface="Calibri"/>
              </a:rPr>
              <a:t>the </a:t>
            </a:r>
            <a:r>
              <a:rPr sz="1800" spc="-15" dirty="0">
                <a:latin typeface="Calibri"/>
                <a:cs typeface="Calibri"/>
              </a:rPr>
              <a:t>first </a:t>
            </a:r>
            <a:r>
              <a:rPr sz="1800" spc="-5" dirty="0">
                <a:latin typeface="Calibri"/>
                <a:cs typeface="Calibri"/>
              </a:rPr>
              <a:t>fit </a:t>
            </a:r>
            <a:r>
              <a:rPr sz="1800" dirty="0">
                <a:latin typeface="Calibri"/>
                <a:cs typeface="Calibri"/>
              </a:rPr>
              <a:t>as </a:t>
            </a:r>
            <a:r>
              <a:rPr sz="1800" spc="-5" dirty="0">
                <a:latin typeface="Calibri"/>
                <a:cs typeface="Calibri"/>
              </a:rPr>
              <a:t>it </a:t>
            </a:r>
            <a:r>
              <a:rPr sz="1800" spc="-15" dirty="0">
                <a:latin typeface="Calibri"/>
                <a:cs typeface="Calibri"/>
              </a:rPr>
              <a:t>starts </a:t>
            </a:r>
            <a:r>
              <a:rPr sz="1800" spc="-5" dirty="0">
                <a:latin typeface="Calibri"/>
                <a:cs typeface="Calibri"/>
              </a:rPr>
              <a:t>searching </a:t>
            </a:r>
            <a:r>
              <a:rPr sz="1800" spc="-15" dirty="0">
                <a:latin typeface="Calibri"/>
                <a:cs typeface="Calibri"/>
              </a:rPr>
              <a:t>for </a:t>
            </a:r>
            <a:r>
              <a:rPr sz="1800" dirty="0">
                <a:latin typeface="Calibri"/>
                <a:cs typeface="Calibri"/>
              </a:rPr>
              <a:t>a </a:t>
            </a:r>
            <a:r>
              <a:rPr sz="1800" spc="5" dirty="0">
                <a:latin typeface="Calibri"/>
                <a:cs typeface="Calibri"/>
              </a:rPr>
              <a:t> </a:t>
            </a:r>
            <a:r>
              <a:rPr sz="1800" spc="-15" dirty="0">
                <a:latin typeface="Calibri"/>
                <a:cs typeface="Calibri"/>
              </a:rPr>
              <a:t>free</a:t>
            </a:r>
            <a:r>
              <a:rPr sz="1800" spc="-10" dirty="0">
                <a:latin typeface="Calibri"/>
                <a:cs typeface="Calibri"/>
              </a:rPr>
              <a:t> </a:t>
            </a:r>
            <a:r>
              <a:rPr sz="1800" dirty="0">
                <a:latin typeface="Calibri"/>
                <a:cs typeface="Calibri"/>
              </a:rPr>
              <a:t>memory</a:t>
            </a:r>
            <a:r>
              <a:rPr sz="1800" spc="5" dirty="0">
                <a:latin typeface="Calibri"/>
                <a:cs typeface="Calibri"/>
              </a:rPr>
              <a:t> </a:t>
            </a:r>
            <a:r>
              <a:rPr sz="1800" dirty="0">
                <a:latin typeface="Calibri"/>
                <a:cs typeface="Calibri"/>
              </a:rPr>
              <a:t>as</a:t>
            </a:r>
            <a:r>
              <a:rPr sz="1800" spc="5" dirty="0">
                <a:latin typeface="Calibri"/>
                <a:cs typeface="Calibri"/>
              </a:rPr>
              <a:t> </a:t>
            </a:r>
            <a:r>
              <a:rPr sz="1800" spc="-10" dirty="0">
                <a:latin typeface="Calibri"/>
                <a:cs typeface="Calibri"/>
              </a:rPr>
              <a:t>following</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first-fit</a:t>
            </a:r>
            <a:r>
              <a:rPr sz="1800" spc="-5" dirty="0">
                <a:latin typeface="Calibri"/>
                <a:cs typeface="Calibri"/>
              </a:rPr>
              <a:t> </a:t>
            </a:r>
            <a:r>
              <a:rPr sz="1800" dirty="0">
                <a:latin typeface="Calibri"/>
                <a:cs typeface="Calibri"/>
              </a:rPr>
              <a:t>memory</a:t>
            </a:r>
            <a:r>
              <a:rPr sz="1800" spc="5" dirty="0">
                <a:latin typeface="Calibri"/>
                <a:cs typeface="Calibri"/>
              </a:rPr>
              <a:t> </a:t>
            </a:r>
            <a:r>
              <a:rPr sz="1800" spc="-10" dirty="0">
                <a:latin typeface="Calibri"/>
                <a:cs typeface="Calibri"/>
              </a:rPr>
              <a:t>allocation</a:t>
            </a:r>
            <a:r>
              <a:rPr sz="1800" spc="-5" dirty="0">
                <a:latin typeface="Calibri"/>
                <a:cs typeface="Calibri"/>
              </a:rPr>
              <a:t> scheme.</a:t>
            </a:r>
            <a:r>
              <a:rPr sz="1800" dirty="0">
                <a:latin typeface="Calibri"/>
                <a:cs typeface="Calibri"/>
              </a:rPr>
              <a:t> </a:t>
            </a:r>
            <a:r>
              <a:rPr sz="1800" spc="-5" dirty="0">
                <a:latin typeface="Calibri"/>
                <a:cs typeface="Calibri"/>
              </a:rPr>
              <a:t>This</a:t>
            </a:r>
            <a:r>
              <a:rPr sz="1800" spc="395" dirty="0">
                <a:latin typeface="Calibri"/>
                <a:cs typeface="Calibri"/>
              </a:rPr>
              <a:t> </a:t>
            </a:r>
            <a:r>
              <a:rPr sz="1800" dirty="0">
                <a:latin typeface="Calibri"/>
                <a:cs typeface="Calibri"/>
              </a:rPr>
              <a:t>memory </a:t>
            </a:r>
            <a:r>
              <a:rPr sz="1800" spc="5" dirty="0">
                <a:latin typeface="Calibri"/>
                <a:cs typeface="Calibri"/>
              </a:rPr>
              <a:t> </a:t>
            </a:r>
            <a:r>
              <a:rPr sz="1800" spc="-10" dirty="0">
                <a:latin typeface="Calibri"/>
                <a:cs typeface="Calibri"/>
              </a:rPr>
              <a:t>allocation</a:t>
            </a:r>
            <a:r>
              <a:rPr sz="1800" spc="-5" dirty="0">
                <a:latin typeface="Calibri"/>
                <a:cs typeface="Calibri"/>
              </a:rPr>
              <a:t> scheme</a:t>
            </a:r>
            <a:r>
              <a:rPr sz="1800" dirty="0">
                <a:latin typeface="Calibri"/>
                <a:cs typeface="Calibri"/>
              </a:rPr>
              <a:t> </a:t>
            </a:r>
            <a:r>
              <a:rPr sz="1800" spc="-5" dirty="0">
                <a:latin typeface="Calibri"/>
                <a:cs typeface="Calibri"/>
              </a:rPr>
              <a:t>uses </a:t>
            </a:r>
            <a:r>
              <a:rPr sz="1800" dirty="0">
                <a:latin typeface="Calibri"/>
                <a:cs typeface="Calibri"/>
              </a:rPr>
              <a:t>a </a:t>
            </a:r>
            <a:r>
              <a:rPr sz="1800" spc="-5" dirty="0">
                <a:latin typeface="Calibri"/>
                <a:cs typeface="Calibri"/>
              </a:rPr>
              <a:t>moving </a:t>
            </a:r>
            <a:r>
              <a:rPr sz="1800" spc="-10" dirty="0">
                <a:latin typeface="Calibri"/>
                <a:cs typeface="Calibri"/>
              </a:rPr>
              <a:t>pointer</a:t>
            </a:r>
            <a:r>
              <a:rPr sz="1800" spc="-5" dirty="0">
                <a:latin typeface="Calibri"/>
                <a:cs typeface="Calibri"/>
              </a:rPr>
              <a:t> </a:t>
            </a:r>
            <a:r>
              <a:rPr sz="1800" dirty="0">
                <a:latin typeface="Calibri"/>
                <a:cs typeface="Calibri"/>
              </a:rPr>
              <a:t>which </a:t>
            </a:r>
            <a:r>
              <a:rPr sz="1800" spc="-5" dirty="0">
                <a:latin typeface="Calibri"/>
                <a:cs typeface="Calibri"/>
              </a:rPr>
              <a:t>moves</a:t>
            </a:r>
            <a:r>
              <a:rPr sz="1800" spc="395" dirty="0">
                <a:latin typeface="Calibri"/>
                <a:cs typeface="Calibri"/>
              </a:rPr>
              <a:t> </a:t>
            </a:r>
            <a:r>
              <a:rPr sz="1800" spc="-5" dirty="0">
                <a:latin typeface="Calibri"/>
                <a:cs typeface="Calibri"/>
              </a:rPr>
              <a:t>along </a:t>
            </a:r>
            <a:r>
              <a:rPr sz="1800" dirty="0">
                <a:latin typeface="Calibri"/>
                <a:cs typeface="Calibri"/>
              </a:rPr>
              <a:t>the </a:t>
            </a:r>
            <a:r>
              <a:rPr sz="1800" spc="-5" dirty="0">
                <a:latin typeface="Calibri"/>
                <a:cs typeface="Calibri"/>
              </a:rPr>
              <a:t>empty</a:t>
            </a:r>
            <a:r>
              <a:rPr sz="1800" spc="395" dirty="0">
                <a:latin typeface="Calibri"/>
                <a:cs typeface="Calibri"/>
              </a:rPr>
              <a:t> </a:t>
            </a:r>
            <a:r>
              <a:rPr sz="1800" dirty="0">
                <a:latin typeface="Calibri"/>
                <a:cs typeface="Calibri"/>
              </a:rPr>
              <a:t>memory </a:t>
            </a:r>
            <a:r>
              <a:rPr sz="1800" spc="-5" dirty="0">
                <a:latin typeface="Calibri"/>
                <a:cs typeface="Calibri"/>
              </a:rPr>
              <a:t>slots </a:t>
            </a:r>
            <a:r>
              <a:rPr sz="1800" spc="-395" dirty="0">
                <a:latin typeface="Calibri"/>
                <a:cs typeface="Calibri"/>
              </a:rPr>
              <a:t> </a:t>
            </a:r>
            <a:r>
              <a:rPr sz="1800" spc="-15" dirty="0">
                <a:latin typeface="Calibri"/>
                <a:cs typeface="Calibri"/>
              </a:rPr>
              <a:t>to</a:t>
            </a:r>
            <a:r>
              <a:rPr sz="1800" spc="-10" dirty="0">
                <a:latin typeface="Calibri"/>
                <a:cs typeface="Calibri"/>
              </a:rPr>
              <a:t> search</a:t>
            </a:r>
            <a:r>
              <a:rPr sz="1800" spc="-5" dirty="0">
                <a:latin typeface="Calibri"/>
                <a:cs typeface="Calibri"/>
              </a:rPr>
              <a:t> </a:t>
            </a:r>
            <a:r>
              <a:rPr sz="1800" dirty="0">
                <a:latin typeface="Calibri"/>
                <a:cs typeface="Calibri"/>
              </a:rPr>
              <a:t>memory</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next</a:t>
            </a:r>
            <a:r>
              <a:rPr sz="1800" spc="-5" dirty="0">
                <a:latin typeface="Calibri"/>
                <a:cs typeface="Calibri"/>
              </a:rPr>
              <a:t> fit.</a:t>
            </a:r>
            <a:r>
              <a:rPr sz="1800" dirty="0">
                <a:latin typeface="Calibri"/>
                <a:cs typeface="Calibri"/>
              </a:rPr>
              <a:t> </a:t>
            </a:r>
            <a:r>
              <a:rPr sz="1800" spc="-5" dirty="0">
                <a:latin typeface="Calibri"/>
                <a:cs typeface="Calibri"/>
              </a:rPr>
              <a:t>The</a:t>
            </a:r>
            <a:r>
              <a:rPr sz="1800" dirty="0">
                <a:latin typeface="Calibri"/>
                <a:cs typeface="Calibri"/>
              </a:rPr>
              <a:t> </a:t>
            </a:r>
            <a:r>
              <a:rPr sz="1800" spc="-15" dirty="0">
                <a:latin typeface="Calibri"/>
                <a:cs typeface="Calibri"/>
              </a:rPr>
              <a:t>next</a:t>
            </a:r>
            <a:r>
              <a:rPr sz="1800" spc="-10" dirty="0">
                <a:latin typeface="Calibri"/>
                <a:cs typeface="Calibri"/>
              </a:rPr>
              <a:t> </a:t>
            </a:r>
            <a:r>
              <a:rPr sz="1800" spc="-5" dirty="0">
                <a:latin typeface="Calibri"/>
                <a:cs typeface="Calibri"/>
              </a:rPr>
              <a:t>fit</a:t>
            </a:r>
            <a:r>
              <a:rPr sz="1800" dirty="0">
                <a:latin typeface="Calibri"/>
                <a:cs typeface="Calibri"/>
              </a:rPr>
              <a:t> memory</a:t>
            </a:r>
            <a:r>
              <a:rPr sz="1800" spc="5" dirty="0">
                <a:latin typeface="Calibri"/>
                <a:cs typeface="Calibri"/>
              </a:rPr>
              <a:t> </a:t>
            </a:r>
            <a:r>
              <a:rPr sz="1800" spc="-10" dirty="0">
                <a:latin typeface="Calibri"/>
                <a:cs typeface="Calibri"/>
              </a:rPr>
              <a:t>allocation</a:t>
            </a:r>
            <a:r>
              <a:rPr sz="1800" spc="-5" dirty="0">
                <a:latin typeface="Calibri"/>
                <a:cs typeface="Calibri"/>
              </a:rPr>
              <a:t> method</a:t>
            </a:r>
            <a:r>
              <a:rPr sz="1800" dirty="0">
                <a:latin typeface="Calibri"/>
                <a:cs typeface="Calibri"/>
              </a:rPr>
              <a:t> </a:t>
            </a:r>
            <a:r>
              <a:rPr sz="1800" spc="-10" dirty="0">
                <a:latin typeface="Calibri"/>
                <a:cs typeface="Calibri"/>
              </a:rPr>
              <a:t>avoids </a:t>
            </a:r>
            <a:r>
              <a:rPr sz="1800" spc="-5" dirty="0">
                <a:latin typeface="Calibri"/>
                <a:cs typeface="Calibri"/>
              </a:rPr>
              <a:t> </a:t>
            </a:r>
            <a:r>
              <a:rPr sz="1800" dirty="0">
                <a:latin typeface="Calibri"/>
                <a:cs typeface="Calibri"/>
              </a:rPr>
              <a:t>memory </a:t>
            </a:r>
            <a:r>
              <a:rPr sz="1800" spc="-10" dirty="0">
                <a:latin typeface="Calibri"/>
                <a:cs typeface="Calibri"/>
              </a:rPr>
              <a:t>allocation </a:t>
            </a:r>
            <a:r>
              <a:rPr sz="1800" spc="-15" dirty="0">
                <a:latin typeface="Calibri"/>
                <a:cs typeface="Calibri"/>
              </a:rPr>
              <a:t>always</a:t>
            </a:r>
            <a:r>
              <a:rPr sz="1800" spc="-10" dirty="0">
                <a:latin typeface="Calibri"/>
                <a:cs typeface="Calibri"/>
              </a:rPr>
              <a:t> from </a:t>
            </a:r>
            <a:r>
              <a:rPr sz="1800" spc="-5" dirty="0">
                <a:latin typeface="Calibri"/>
                <a:cs typeface="Calibri"/>
              </a:rPr>
              <a:t>the </a:t>
            </a:r>
            <a:r>
              <a:rPr sz="1800" dirty="0">
                <a:latin typeface="Calibri"/>
                <a:cs typeface="Calibri"/>
              </a:rPr>
              <a:t>beginning of </a:t>
            </a:r>
            <a:r>
              <a:rPr sz="1800" spc="-5" dirty="0">
                <a:latin typeface="Calibri"/>
                <a:cs typeface="Calibri"/>
              </a:rPr>
              <a:t>the </a:t>
            </a:r>
            <a:r>
              <a:rPr sz="1800" dirty="0">
                <a:latin typeface="Calibri"/>
                <a:cs typeface="Calibri"/>
              </a:rPr>
              <a:t>memory</a:t>
            </a:r>
            <a:r>
              <a:rPr sz="1800" spc="5" dirty="0">
                <a:latin typeface="Calibri"/>
                <a:cs typeface="Calibri"/>
              </a:rPr>
              <a:t> </a:t>
            </a:r>
            <a:r>
              <a:rPr sz="1800" spc="-5" dirty="0">
                <a:latin typeface="Calibri"/>
                <a:cs typeface="Calibri"/>
              </a:rPr>
              <a:t>space. The </a:t>
            </a:r>
            <a:r>
              <a:rPr sz="1800" spc="-10" dirty="0">
                <a:latin typeface="Calibri"/>
                <a:cs typeface="Calibri"/>
              </a:rPr>
              <a:t>operating </a:t>
            </a:r>
            <a:r>
              <a:rPr sz="1800" spc="-5" dirty="0">
                <a:latin typeface="Calibri"/>
                <a:cs typeface="Calibri"/>
              </a:rPr>
              <a:t> </a:t>
            </a:r>
            <a:r>
              <a:rPr sz="1800" spc="-25" dirty="0">
                <a:latin typeface="Calibri"/>
                <a:cs typeface="Calibri"/>
              </a:rPr>
              <a:t>system </a:t>
            </a:r>
            <a:r>
              <a:rPr sz="1800" dirty="0">
                <a:latin typeface="Calibri"/>
                <a:cs typeface="Calibri"/>
              </a:rPr>
              <a:t>uses a memory </a:t>
            </a:r>
            <a:r>
              <a:rPr sz="1800" spc="-10" dirty="0">
                <a:latin typeface="Calibri"/>
                <a:cs typeface="Calibri"/>
              </a:rPr>
              <a:t>allocation algorithm, </a:t>
            </a:r>
            <a:r>
              <a:rPr sz="1800" spc="-5" dirty="0">
                <a:latin typeface="Calibri"/>
                <a:cs typeface="Calibri"/>
              </a:rPr>
              <a:t>also known </a:t>
            </a:r>
            <a:r>
              <a:rPr sz="1800" dirty="0">
                <a:latin typeface="Calibri"/>
                <a:cs typeface="Calibri"/>
              </a:rPr>
              <a:t>as </a:t>
            </a:r>
            <a:r>
              <a:rPr sz="1800" spc="-5" dirty="0">
                <a:latin typeface="Calibri"/>
                <a:cs typeface="Calibri"/>
              </a:rPr>
              <a:t>the scheduling algorithm </a:t>
            </a:r>
            <a:r>
              <a:rPr sz="1800" spc="-15" dirty="0">
                <a:latin typeface="Calibri"/>
                <a:cs typeface="Calibri"/>
              </a:rPr>
              <a:t>for </a:t>
            </a:r>
            <a:r>
              <a:rPr sz="1800" spc="-10" dirty="0">
                <a:latin typeface="Calibri"/>
                <a:cs typeface="Calibri"/>
              </a:rPr>
              <a:t> this</a:t>
            </a:r>
            <a:r>
              <a:rPr sz="1800" spc="10" dirty="0">
                <a:latin typeface="Calibri"/>
                <a:cs typeface="Calibri"/>
              </a:rPr>
              <a:t> </a:t>
            </a:r>
            <a:r>
              <a:rPr sz="1800" spc="-10" dirty="0">
                <a:latin typeface="Calibri"/>
                <a:cs typeface="Calibri"/>
              </a:rPr>
              <a:t>purpose.</a:t>
            </a:r>
            <a:endParaRPr sz="1800">
              <a:latin typeface="Calibri"/>
              <a:cs typeface="Calibri"/>
            </a:endParaRPr>
          </a:p>
        </p:txBody>
      </p:sp>
      <p:pic>
        <p:nvPicPr>
          <p:cNvPr id="3" name="object 3"/>
          <p:cNvPicPr/>
          <p:nvPr/>
        </p:nvPicPr>
        <p:blipFill>
          <a:blip r:embed="rId2" cstate="print"/>
          <a:stretch>
            <a:fillRect/>
          </a:stretch>
        </p:blipFill>
        <p:spPr>
          <a:xfrm>
            <a:off x="2410967" y="3736847"/>
            <a:ext cx="4367783" cy="2731008"/>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422909"/>
            <a:ext cx="7877175" cy="3044190"/>
          </a:xfrm>
          <a:prstGeom prst="rect">
            <a:avLst/>
          </a:prstGeom>
        </p:spPr>
        <p:txBody>
          <a:bodyPr vert="horz" wrap="square" lIns="0" tIns="12700" rIns="0" bIns="0" rtlCol="0">
            <a:spAutoFit/>
          </a:bodyPr>
          <a:lstStyle/>
          <a:p>
            <a:pPr marL="12700" marR="3415029">
              <a:lnSpc>
                <a:spcPct val="100000"/>
              </a:lnSpc>
              <a:spcBef>
                <a:spcPts val="100"/>
              </a:spcBef>
            </a:pPr>
            <a:r>
              <a:rPr sz="1800" b="1" spc="-10" dirty="0">
                <a:solidFill>
                  <a:srgbClr val="00AF50"/>
                </a:solidFill>
                <a:latin typeface="Calibri"/>
                <a:cs typeface="Calibri"/>
              </a:rPr>
              <a:t>Algorithm for</a:t>
            </a:r>
            <a:r>
              <a:rPr sz="1800" b="1" dirty="0">
                <a:solidFill>
                  <a:srgbClr val="00AF50"/>
                </a:solidFill>
                <a:latin typeface="Calibri"/>
                <a:cs typeface="Calibri"/>
              </a:rPr>
              <a:t> </a:t>
            </a:r>
            <a:r>
              <a:rPr sz="1800" b="1" spc="-5" dirty="0">
                <a:solidFill>
                  <a:srgbClr val="00AF50"/>
                </a:solidFill>
                <a:latin typeface="Calibri"/>
                <a:cs typeface="Calibri"/>
              </a:rPr>
              <a:t>memory</a:t>
            </a:r>
            <a:r>
              <a:rPr sz="1800" b="1" spc="-20" dirty="0">
                <a:solidFill>
                  <a:srgbClr val="00AF50"/>
                </a:solidFill>
                <a:latin typeface="Calibri"/>
                <a:cs typeface="Calibri"/>
              </a:rPr>
              <a:t> </a:t>
            </a:r>
            <a:r>
              <a:rPr sz="1800" b="1" spc="-10" dirty="0">
                <a:solidFill>
                  <a:srgbClr val="00AF50"/>
                </a:solidFill>
                <a:latin typeface="Calibri"/>
                <a:cs typeface="Calibri"/>
              </a:rPr>
              <a:t>allocation</a:t>
            </a:r>
            <a:r>
              <a:rPr sz="1800" b="1" spc="10" dirty="0">
                <a:solidFill>
                  <a:srgbClr val="00AF50"/>
                </a:solidFill>
                <a:latin typeface="Calibri"/>
                <a:cs typeface="Calibri"/>
              </a:rPr>
              <a:t> </a:t>
            </a:r>
            <a:r>
              <a:rPr sz="1800" b="1" spc="-10" dirty="0">
                <a:solidFill>
                  <a:srgbClr val="00AF50"/>
                </a:solidFill>
                <a:latin typeface="Calibri"/>
                <a:cs typeface="Calibri"/>
              </a:rPr>
              <a:t>using</a:t>
            </a:r>
            <a:r>
              <a:rPr sz="1800" b="1" dirty="0">
                <a:solidFill>
                  <a:srgbClr val="00AF50"/>
                </a:solidFill>
                <a:latin typeface="Calibri"/>
                <a:cs typeface="Calibri"/>
              </a:rPr>
              <a:t> </a:t>
            </a:r>
            <a:r>
              <a:rPr sz="1800" b="1" spc="-15" dirty="0">
                <a:solidFill>
                  <a:srgbClr val="00AF50"/>
                </a:solidFill>
                <a:latin typeface="Calibri"/>
                <a:cs typeface="Calibri"/>
              </a:rPr>
              <a:t>Next</a:t>
            </a:r>
            <a:r>
              <a:rPr sz="1800" b="1" spc="15" dirty="0">
                <a:solidFill>
                  <a:srgbClr val="00AF50"/>
                </a:solidFill>
                <a:latin typeface="Calibri"/>
                <a:cs typeface="Calibri"/>
              </a:rPr>
              <a:t> </a:t>
            </a:r>
            <a:r>
              <a:rPr sz="1800" b="1" spc="-10" dirty="0">
                <a:solidFill>
                  <a:srgbClr val="00AF50"/>
                </a:solidFill>
                <a:latin typeface="Calibri"/>
                <a:cs typeface="Calibri"/>
              </a:rPr>
              <a:t>Fit </a:t>
            </a:r>
            <a:r>
              <a:rPr sz="1800" b="1" spc="-395" dirty="0">
                <a:solidFill>
                  <a:srgbClr val="00AF50"/>
                </a:solidFill>
                <a:latin typeface="Calibri"/>
                <a:cs typeface="Calibri"/>
              </a:rPr>
              <a:t> </a:t>
            </a:r>
            <a:r>
              <a:rPr sz="1800" b="1" spc="-10" dirty="0">
                <a:latin typeface="Calibri"/>
                <a:cs typeface="Calibri"/>
              </a:rPr>
              <a:t>Step</a:t>
            </a:r>
            <a:r>
              <a:rPr sz="1800" b="1" spc="-15" dirty="0">
                <a:latin typeface="Calibri"/>
                <a:cs typeface="Calibri"/>
              </a:rPr>
              <a:t> </a:t>
            </a:r>
            <a:r>
              <a:rPr sz="1800" b="1" dirty="0">
                <a:latin typeface="Calibri"/>
                <a:cs typeface="Calibri"/>
              </a:rPr>
              <a:t>1</a:t>
            </a:r>
            <a:r>
              <a:rPr sz="1800" dirty="0">
                <a:latin typeface="Calibri"/>
                <a:cs typeface="Calibri"/>
              </a:rPr>
              <a:t>.</a:t>
            </a:r>
            <a:r>
              <a:rPr sz="1800" spc="-10" dirty="0">
                <a:latin typeface="Calibri"/>
                <a:cs typeface="Calibri"/>
              </a:rPr>
              <a:t> </a:t>
            </a:r>
            <a:r>
              <a:rPr sz="1800" spc="-15" dirty="0">
                <a:latin typeface="Calibri"/>
                <a:cs typeface="Calibri"/>
              </a:rPr>
              <a:t>Enter</a:t>
            </a:r>
            <a:r>
              <a:rPr sz="1800" spc="4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number</a:t>
            </a:r>
            <a:r>
              <a:rPr sz="1800" spc="35"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memory</a:t>
            </a:r>
            <a:r>
              <a:rPr sz="1800" spc="-5" dirty="0">
                <a:latin typeface="Calibri"/>
                <a:cs typeface="Calibri"/>
              </a:rPr>
              <a:t> </a:t>
            </a:r>
            <a:r>
              <a:rPr sz="1800" spc="-10" dirty="0">
                <a:latin typeface="Calibri"/>
                <a:cs typeface="Calibri"/>
              </a:rPr>
              <a:t>blocks.</a:t>
            </a:r>
            <a:endParaRPr sz="1800">
              <a:latin typeface="Calibri"/>
              <a:cs typeface="Calibri"/>
            </a:endParaRPr>
          </a:p>
          <a:p>
            <a:pPr marL="12700">
              <a:lnSpc>
                <a:spcPct val="100000"/>
              </a:lnSpc>
            </a:pPr>
            <a:r>
              <a:rPr sz="1800" b="1" spc="-15" dirty="0">
                <a:latin typeface="Calibri"/>
                <a:cs typeface="Calibri"/>
              </a:rPr>
              <a:t>Step</a:t>
            </a:r>
            <a:r>
              <a:rPr sz="1800" b="1" spc="-10" dirty="0">
                <a:latin typeface="Calibri"/>
                <a:cs typeface="Calibri"/>
              </a:rPr>
              <a:t> </a:t>
            </a:r>
            <a:r>
              <a:rPr sz="1800" b="1" dirty="0">
                <a:latin typeface="Calibri"/>
                <a:cs typeface="Calibri"/>
              </a:rPr>
              <a:t>2</a:t>
            </a:r>
            <a:r>
              <a:rPr sz="1800" dirty="0">
                <a:latin typeface="Calibri"/>
                <a:cs typeface="Calibri"/>
              </a:rPr>
              <a:t>.</a:t>
            </a:r>
            <a:r>
              <a:rPr sz="1800" spc="-5" dirty="0">
                <a:latin typeface="Calibri"/>
                <a:cs typeface="Calibri"/>
              </a:rPr>
              <a:t> </a:t>
            </a:r>
            <a:r>
              <a:rPr sz="1800" spc="-15" dirty="0">
                <a:latin typeface="Calibri"/>
                <a:cs typeface="Calibri"/>
              </a:rPr>
              <a:t>Enter</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size</a:t>
            </a:r>
            <a:r>
              <a:rPr sz="1800" spc="10" dirty="0">
                <a:latin typeface="Calibri"/>
                <a:cs typeface="Calibri"/>
              </a:rPr>
              <a:t> </a:t>
            </a:r>
            <a:r>
              <a:rPr sz="1800" dirty="0">
                <a:latin typeface="Calibri"/>
                <a:cs typeface="Calibri"/>
              </a:rPr>
              <a:t>of</a:t>
            </a:r>
            <a:r>
              <a:rPr sz="1800" spc="-5" dirty="0">
                <a:latin typeface="Calibri"/>
                <a:cs typeface="Calibri"/>
              </a:rPr>
              <a:t> each</a:t>
            </a:r>
            <a:r>
              <a:rPr sz="1800" spc="10" dirty="0">
                <a:latin typeface="Calibri"/>
                <a:cs typeface="Calibri"/>
              </a:rPr>
              <a:t> </a:t>
            </a:r>
            <a:r>
              <a:rPr sz="1800" dirty="0">
                <a:latin typeface="Calibri"/>
                <a:cs typeface="Calibri"/>
              </a:rPr>
              <a:t>memory</a:t>
            </a:r>
            <a:r>
              <a:rPr sz="1800" spc="-10" dirty="0">
                <a:latin typeface="Calibri"/>
                <a:cs typeface="Calibri"/>
              </a:rPr>
              <a:t> </a:t>
            </a:r>
            <a:r>
              <a:rPr sz="1800" spc="-5" dirty="0">
                <a:latin typeface="Calibri"/>
                <a:cs typeface="Calibri"/>
              </a:rPr>
              <a:t>block.</a:t>
            </a:r>
            <a:endParaRPr sz="1800">
              <a:latin typeface="Calibri"/>
              <a:cs typeface="Calibri"/>
            </a:endParaRPr>
          </a:p>
          <a:p>
            <a:pPr marL="12700">
              <a:lnSpc>
                <a:spcPct val="100000"/>
              </a:lnSpc>
            </a:pPr>
            <a:r>
              <a:rPr sz="1800" b="1" spc="-10" dirty="0">
                <a:latin typeface="Calibri"/>
                <a:cs typeface="Calibri"/>
              </a:rPr>
              <a:t>Step</a:t>
            </a:r>
            <a:r>
              <a:rPr sz="1800" b="1" spc="-15" dirty="0">
                <a:latin typeface="Calibri"/>
                <a:cs typeface="Calibri"/>
              </a:rPr>
              <a:t> </a:t>
            </a:r>
            <a:r>
              <a:rPr sz="1800" b="1" dirty="0">
                <a:latin typeface="Calibri"/>
                <a:cs typeface="Calibri"/>
              </a:rPr>
              <a:t>3</a:t>
            </a:r>
            <a:r>
              <a:rPr sz="1800" dirty="0">
                <a:latin typeface="Calibri"/>
                <a:cs typeface="Calibri"/>
              </a:rPr>
              <a:t>.</a:t>
            </a:r>
            <a:r>
              <a:rPr sz="1800" spc="-5" dirty="0">
                <a:latin typeface="Calibri"/>
                <a:cs typeface="Calibri"/>
              </a:rPr>
              <a:t> </a:t>
            </a:r>
            <a:r>
              <a:rPr sz="1800" spc="-15" dirty="0">
                <a:latin typeface="Calibri"/>
                <a:cs typeface="Calibri"/>
              </a:rPr>
              <a:t>Enter</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number</a:t>
            </a:r>
            <a:r>
              <a:rPr sz="1800" spc="40" dirty="0">
                <a:latin typeface="Calibri"/>
                <a:cs typeface="Calibri"/>
              </a:rPr>
              <a:t> </a:t>
            </a:r>
            <a:r>
              <a:rPr sz="1800" dirty="0">
                <a:latin typeface="Calibri"/>
                <a:cs typeface="Calibri"/>
              </a:rPr>
              <a:t>of</a:t>
            </a:r>
            <a:r>
              <a:rPr sz="1800" spc="-5" dirty="0">
                <a:latin typeface="Calibri"/>
                <a:cs typeface="Calibri"/>
              </a:rPr>
              <a:t> </a:t>
            </a:r>
            <a:r>
              <a:rPr sz="1800" spc="-10" dirty="0">
                <a:latin typeface="Calibri"/>
                <a:cs typeface="Calibri"/>
              </a:rPr>
              <a:t>processes</a:t>
            </a:r>
            <a:r>
              <a:rPr sz="1800" spc="15" dirty="0">
                <a:latin typeface="Calibri"/>
                <a:cs typeface="Calibri"/>
              </a:rPr>
              <a:t> </a:t>
            </a:r>
            <a:r>
              <a:rPr sz="1800" dirty="0">
                <a:latin typeface="Calibri"/>
                <a:cs typeface="Calibri"/>
              </a:rPr>
              <a:t>with</a:t>
            </a:r>
            <a:r>
              <a:rPr sz="1800" spc="10" dirty="0">
                <a:latin typeface="Calibri"/>
                <a:cs typeface="Calibri"/>
              </a:rPr>
              <a:t> </a:t>
            </a:r>
            <a:r>
              <a:rPr sz="1800" spc="-10" dirty="0">
                <a:latin typeface="Calibri"/>
                <a:cs typeface="Calibri"/>
              </a:rPr>
              <a:t>their</a:t>
            </a:r>
            <a:r>
              <a:rPr sz="1800" spc="20" dirty="0">
                <a:latin typeface="Calibri"/>
                <a:cs typeface="Calibri"/>
              </a:rPr>
              <a:t> </a:t>
            </a:r>
            <a:r>
              <a:rPr sz="1800" spc="-15" dirty="0">
                <a:latin typeface="Calibri"/>
                <a:cs typeface="Calibri"/>
              </a:rPr>
              <a:t>sizes.</a:t>
            </a:r>
            <a:endParaRPr sz="1800">
              <a:latin typeface="Calibri"/>
              <a:cs typeface="Calibri"/>
            </a:endParaRPr>
          </a:p>
          <a:p>
            <a:pPr marL="12700">
              <a:lnSpc>
                <a:spcPct val="100000"/>
              </a:lnSpc>
            </a:pPr>
            <a:r>
              <a:rPr sz="1800" b="1" spc="-15" dirty="0">
                <a:latin typeface="Calibri"/>
                <a:cs typeface="Calibri"/>
              </a:rPr>
              <a:t>Step</a:t>
            </a:r>
            <a:r>
              <a:rPr sz="1800" b="1" spc="-5" dirty="0">
                <a:latin typeface="Calibri"/>
                <a:cs typeface="Calibri"/>
              </a:rPr>
              <a:t> </a:t>
            </a:r>
            <a:r>
              <a:rPr sz="1800" b="1" dirty="0">
                <a:latin typeface="Calibri"/>
                <a:cs typeface="Calibri"/>
              </a:rPr>
              <a:t>4</a:t>
            </a:r>
            <a:r>
              <a:rPr sz="1800" dirty="0">
                <a:latin typeface="Calibri"/>
                <a:cs typeface="Calibri"/>
              </a:rPr>
              <a:t>. </a:t>
            </a:r>
            <a:r>
              <a:rPr sz="1800" spc="-10" dirty="0">
                <a:latin typeface="Calibri"/>
                <a:cs typeface="Calibri"/>
              </a:rPr>
              <a:t>Start</a:t>
            </a:r>
            <a:r>
              <a:rPr sz="1800" spc="15" dirty="0">
                <a:latin typeface="Calibri"/>
                <a:cs typeface="Calibri"/>
              </a:rPr>
              <a:t> </a:t>
            </a:r>
            <a:r>
              <a:rPr sz="1800" spc="-10" dirty="0">
                <a:latin typeface="Calibri"/>
                <a:cs typeface="Calibri"/>
              </a:rPr>
              <a:t>by</a:t>
            </a:r>
            <a:r>
              <a:rPr sz="1800" spc="5" dirty="0">
                <a:latin typeface="Calibri"/>
                <a:cs typeface="Calibri"/>
              </a:rPr>
              <a:t> </a:t>
            </a:r>
            <a:r>
              <a:rPr sz="1800" spc="-10" dirty="0">
                <a:latin typeface="Calibri"/>
                <a:cs typeface="Calibri"/>
              </a:rPr>
              <a:t>selecting</a:t>
            </a:r>
            <a:r>
              <a:rPr sz="1800" spc="65" dirty="0">
                <a:latin typeface="Calibri"/>
                <a:cs typeface="Calibri"/>
              </a:rPr>
              <a:t> </a:t>
            </a:r>
            <a:r>
              <a:rPr sz="1800" spc="-5" dirty="0">
                <a:latin typeface="Calibri"/>
                <a:cs typeface="Calibri"/>
              </a:rPr>
              <a:t>each</a:t>
            </a:r>
            <a:r>
              <a:rPr sz="1800" spc="15" dirty="0">
                <a:latin typeface="Calibri"/>
                <a:cs typeface="Calibri"/>
              </a:rPr>
              <a:t> </a:t>
            </a:r>
            <a:r>
              <a:rPr sz="1800" spc="-10" dirty="0">
                <a:latin typeface="Calibri"/>
                <a:cs typeface="Calibri"/>
              </a:rPr>
              <a:t>process</a:t>
            </a:r>
            <a:r>
              <a:rPr sz="1800" spc="-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check</a:t>
            </a:r>
            <a:r>
              <a:rPr sz="1800" spc="20" dirty="0">
                <a:latin typeface="Calibri"/>
                <a:cs typeface="Calibri"/>
              </a:rPr>
              <a:t> </a:t>
            </a:r>
            <a:r>
              <a:rPr sz="1800" spc="-5" dirty="0">
                <a:latin typeface="Calibri"/>
                <a:cs typeface="Calibri"/>
              </a:rPr>
              <a:t>if</a:t>
            </a:r>
            <a:r>
              <a:rPr sz="1800" dirty="0">
                <a:latin typeface="Calibri"/>
                <a:cs typeface="Calibri"/>
              </a:rPr>
              <a:t> it</a:t>
            </a:r>
            <a:r>
              <a:rPr sz="1800" spc="2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a:t>
            </a:r>
            <a:r>
              <a:rPr sz="1800" spc="20" dirty="0">
                <a:latin typeface="Calibri"/>
                <a:cs typeface="Calibri"/>
              </a:rPr>
              <a:t> </a:t>
            </a:r>
            <a:r>
              <a:rPr sz="1800" spc="-10" dirty="0">
                <a:latin typeface="Calibri"/>
                <a:cs typeface="Calibri"/>
              </a:rPr>
              <a:t>assigned</a:t>
            </a:r>
            <a:r>
              <a:rPr sz="1800" spc="6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current</a:t>
            </a:r>
            <a:endParaRPr sz="1800">
              <a:latin typeface="Calibri"/>
              <a:cs typeface="Calibri"/>
            </a:endParaRPr>
          </a:p>
          <a:p>
            <a:pPr marL="12700">
              <a:lnSpc>
                <a:spcPct val="100000"/>
              </a:lnSpc>
              <a:spcBef>
                <a:spcPts val="5"/>
              </a:spcBef>
            </a:pPr>
            <a:r>
              <a:rPr sz="1800" dirty="0">
                <a:latin typeface="Calibri"/>
                <a:cs typeface="Calibri"/>
              </a:rPr>
              <a:t>memory</a:t>
            </a:r>
            <a:r>
              <a:rPr sz="1800" spc="-35" dirty="0">
                <a:latin typeface="Calibri"/>
                <a:cs typeface="Calibri"/>
              </a:rPr>
              <a:t> </a:t>
            </a:r>
            <a:r>
              <a:rPr sz="1800" spc="-5" dirty="0">
                <a:latin typeface="Calibri"/>
                <a:cs typeface="Calibri"/>
              </a:rPr>
              <a:t>block.</a:t>
            </a:r>
            <a:endParaRPr sz="1800">
              <a:latin typeface="Calibri"/>
              <a:cs typeface="Calibri"/>
            </a:endParaRPr>
          </a:p>
          <a:p>
            <a:pPr marL="12700" marR="5080">
              <a:lnSpc>
                <a:spcPct val="100000"/>
              </a:lnSpc>
            </a:pPr>
            <a:r>
              <a:rPr sz="1800" b="1" spc="-15" dirty="0">
                <a:latin typeface="Calibri"/>
                <a:cs typeface="Calibri"/>
              </a:rPr>
              <a:t>Step</a:t>
            </a:r>
            <a:r>
              <a:rPr sz="1800" b="1" dirty="0">
                <a:latin typeface="Calibri"/>
                <a:cs typeface="Calibri"/>
              </a:rPr>
              <a:t> 5</a:t>
            </a:r>
            <a:r>
              <a:rPr sz="1800" dirty="0">
                <a:latin typeface="Calibri"/>
                <a:cs typeface="Calibri"/>
              </a:rPr>
              <a:t>. If</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condition</a:t>
            </a:r>
            <a:r>
              <a:rPr sz="1800" spc="40" dirty="0">
                <a:latin typeface="Calibri"/>
                <a:cs typeface="Calibri"/>
              </a:rPr>
              <a:t> </a:t>
            </a:r>
            <a:r>
              <a:rPr sz="1800" spc="-5" dirty="0">
                <a:latin typeface="Calibri"/>
                <a:cs typeface="Calibri"/>
              </a:rPr>
              <a:t>in</a:t>
            </a:r>
            <a:r>
              <a:rPr sz="1800" spc="15" dirty="0">
                <a:latin typeface="Calibri"/>
                <a:cs typeface="Calibri"/>
              </a:rPr>
              <a:t> </a:t>
            </a:r>
            <a:r>
              <a:rPr sz="1800" spc="-20" dirty="0">
                <a:latin typeface="Calibri"/>
                <a:cs typeface="Calibri"/>
              </a:rPr>
              <a:t>step</a:t>
            </a:r>
            <a:r>
              <a:rPr sz="1800" spc="40" dirty="0">
                <a:latin typeface="Calibri"/>
                <a:cs typeface="Calibri"/>
              </a:rPr>
              <a:t> </a:t>
            </a:r>
            <a:r>
              <a:rPr sz="1800" dirty="0">
                <a:latin typeface="Calibri"/>
                <a:cs typeface="Calibri"/>
              </a:rPr>
              <a:t>4</a:t>
            </a:r>
            <a:r>
              <a:rPr sz="1800" spc="5"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true,</a:t>
            </a:r>
            <a:r>
              <a:rPr sz="1800" spc="35" dirty="0">
                <a:latin typeface="Calibri"/>
                <a:cs typeface="Calibri"/>
              </a:rPr>
              <a:t> </a:t>
            </a:r>
            <a:r>
              <a:rPr sz="1800" spc="-10" dirty="0">
                <a:latin typeface="Calibri"/>
                <a:cs typeface="Calibri"/>
              </a:rPr>
              <a:t>then</a:t>
            </a:r>
            <a:r>
              <a:rPr sz="1800" spc="15" dirty="0">
                <a:latin typeface="Calibri"/>
                <a:cs typeface="Calibri"/>
              </a:rPr>
              <a:t> </a:t>
            </a:r>
            <a:r>
              <a:rPr sz="1800" spc="-15" dirty="0">
                <a:latin typeface="Calibri"/>
                <a:cs typeface="Calibri"/>
              </a:rPr>
              <a:t>allocate</a:t>
            </a:r>
            <a:r>
              <a:rPr sz="1800" spc="4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required </a:t>
            </a:r>
            <a:r>
              <a:rPr sz="1800" spc="-10" dirty="0">
                <a:latin typeface="Calibri"/>
                <a:cs typeface="Calibri"/>
              </a:rPr>
              <a:t> </a:t>
            </a:r>
            <a:r>
              <a:rPr sz="1800" dirty="0">
                <a:latin typeface="Calibri"/>
                <a:cs typeface="Calibri"/>
              </a:rPr>
              <a:t>memory </a:t>
            </a:r>
            <a:r>
              <a:rPr sz="1800" spc="-5" dirty="0">
                <a:latin typeface="Calibri"/>
                <a:cs typeface="Calibri"/>
              </a:rPr>
              <a:t>and</a:t>
            </a:r>
            <a:r>
              <a:rPr sz="1800" spc="35" dirty="0">
                <a:latin typeface="Calibri"/>
                <a:cs typeface="Calibri"/>
              </a:rPr>
              <a:t> </a:t>
            </a:r>
            <a:r>
              <a:rPr sz="1800" spc="-5" dirty="0">
                <a:latin typeface="Calibri"/>
                <a:cs typeface="Calibri"/>
              </a:rPr>
              <a:t>check</a:t>
            </a:r>
            <a:r>
              <a:rPr sz="1800"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the</a:t>
            </a:r>
            <a:r>
              <a:rPr sz="1800" spc="35" dirty="0">
                <a:latin typeface="Calibri"/>
                <a:cs typeface="Calibri"/>
              </a:rPr>
              <a:t> </a:t>
            </a:r>
            <a:r>
              <a:rPr sz="1800" spc="-15" dirty="0">
                <a:latin typeface="Calibri"/>
                <a:cs typeface="Calibri"/>
              </a:rPr>
              <a:t>next</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from</a:t>
            </a:r>
            <a:r>
              <a:rPr sz="1800"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memory </a:t>
            </a:r>
            <a:r>
              <a:rPr sz="1800" spc="-5" dirty="0">
                <a:latin typeface="Calibri"/>
                <a:cs typeface="Calibri"/>
              </a:rPr>
              <a:t>block</a:t>
            </a:r>
            <a:r>
              <a:rPr sz="1800" dirty="0">
                <a:latin typeface="Calibri"/>
                <a:cs typeface="Calibri"/>
              </a:rPr>
              <a:t> </a:t>
            </a:r>
            <a:r>
              <a:rPr sz="1800" spc="-10" dirty="0">
                <a:latin typeface="Calibri"/>
                <a:cs typeface="Calibri"/>
              </a:rPr>
              <a:t>where</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searching </a:t>
            </a:r>
            <a:r>
              <a:rPr sz="1800" spc="-390" dirty="0">
                <a:latin typeface="Calibri"/>
                <a:cs typeface="Calibri"/>
              </a:rPr>
              <a:t> </a:t>
            </a:r>
            <a:r>
              <a:rPr sz="1800" spc="-5" dirty="0">
                <a:latin typeface="Calibri"/>
                <a:cs typeface="Calibri"/>
              </a:rPr>
              <a:t>was</a:t>
            </a:r>
            <a:r>
              <a:rPr sz="1800" spc="-15" dirty="0">
                <a:latin typeface="Calibri"/>
                <a:cs typeface="Calibri"/>
              </a:rPr>
              <a:t> </a:t>
            </a:r>
            <a:r>
              <a:rPr sz="1800" spc="-10" dirty="0">
                <a:latin typeface="Calibri"/>
                <a:cs typeface="Calibri"/>
              </a:rPr>
              <a:t>halted,</a:t>
            </a:r>
            <a:r>
              <a:rPr sz="1800" spc="50" dirty="0">
                <a:latin typeface="Calibri"/>
                <a:cs typeface="Calibri"/>
              </a:rPr>
              <a:t> </a:t>
            </a:r>
            <a:r>
              <a:rPr sz="1800" spc="-5" dirty="0">
                <a:latin typeface="Calibri"/>
                <a:cs typeface="Calibri"/>
              </a:rPr>
              <a:t>not</a:t>
            </a:r>
            <a:r>
              <a:rPr sz="1800" dirty="0">
                <a:latin typeface="Calibri"/>
                <a:cs typeface="Calibri"/>
              </a:rPr>
              <a:t> </a:t>
            </a:r>
            <a:r>
              <a:rPr sz="1800" spc="-10" dirty="0">
                <a:latin typeface="Calibri"/>
                <a:cs typeface="Calibri"/>
              </a:rPr>
              <a:t>from</a:t>
            </a:r>
            <a:r>
              <a:rPr sz="180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starting.</a:t>
            </a:r>
            <a:endParaRPr sz="1800">
              <a:latin typeface="Calibri"/>
              <a:cs typeface="Calibri"/>
            </a:endParaRPr>
          </a:p>
          <a:p>
            <a:pPr marL="12700">
              <a:lnSpc>
                <a:spcPct val="100000"/>
              </a:lnSpc>
            </a:pPr>
            <a:r>
              <a:rPr sz="1800" b="1" spc="-15" dirty="0">
                <a:latin typeface="Calibri"/>
                <a:cs typeface="Calibri"/>
              </a:rPr>
              <a:t>Step</a:t>
            </a:r>
            <a:r>
              <a:rPr sz="1800" b="1" spc="-5" dirty="0">
                <a:latin typeface="Calibri"/>
                <a:cs typeface="Calibri"/>
              </a:rPr>
              <a:t> </a:t>
            </a:r>
            <a:r>
              <a:rPr sz="1800" b="1" dirty="0">
                <a:latin typeface="Calibri"/>
                <a:cs typeface="Calibri"/>
              </a:rPr>
              <a:t>6</a:t>
            </a:r>
            <a:r>
              <a:rPr sz="1800" dirty="0">
                <a:latin typeface="Calibri"/>
                <a:cs typeface="Calibri"/>
              </a:rPr>
              <a:t>. If</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current</a:t>
            </a:r>
            <a:r>
              <a:rPr sz="1800" spc="45" dirty="0">
                <a:latin typeface="Calibri"/>
                <a:cs typeface="Calibri"/>
              </a:rPr>
              <a:t> </a:t>
            </a:r>
            <a:r>
              <a:rPr sz="1800" dirty="0">
                <a:latin typeface="Calibri"/>
                <a:cs typeface="Calibri"/>
              </a:rPr>
              <a:t>memory</a:t>
            </a:r>
            <a:r>
              <a:rPr sz="1800" spc="20" dirty="0">
                <a:latin typeface="Calibri"/>
                <a:cs typeface="Calibri"/>
              </a:rPr>
              <a:t> </a:t>
            </a:r>
            <a:r>
              <a:rPr sz="1800" spc="-15" dirty="0">
                <a:latin typeface="Calibri"/>
                <a:cs typeface="Calibri"/>
              </a:rPr>
              <a:t>size</a:t>
            </a:r>
            <a:r>
              <a:rPr sz="1800" spc="15" dirty="0">
                <a:latin typeface="Calibri"/>
                <a:cs typeface="Calibri"/>
              </a:rPr>
              <a:t> </a:t>
            </a:r>
            <a:r>
              <a:rPr sz="1800" spc="-5" dirty="0">
                <a:latin typeface="Calibri"/>
                <a:cs typeface="Calibri"/>
              </a:rPr>
              <a:t>is </a:t>
            </a:r>
            <a:r>
              <a:rPr sz="1800" spc="-25" dirty="0">
                <a:latin typeface="Calibri"/>
                <a:cs typeface="Calibri"/>
              </a:rPr>
              <a:t>smaller,</a:t>
            </a:r>
            <a:r>
              <a:rPr sz="1800" spc="35" dirty="0">
                <a:latin typeface="Calibri"/>
                <a:cs typeface="Calibri"/>
              </a:rPr>
              <a:t> </a:t>
            </a:r>
            <a:r>
              <a:rPr sz="1800" spc="-10" dirty="0">
                <a:latin typeface="Calibri"/>
                <a:cs typeface="Calibri"/>
              </a:rPr>
              <a:t>then</a:t>
            </a:r>
            <a:r>
              <a:rPr sz="1800" spc="40" dirty="0">
                <a:latin typeface="Calibri"/>
                <a:cs typeface="Calibri"/>
              </a:rPr>
              <a:t> </a:t>
            </a:r>
            <a:r>
              <a:rPr sz="1800" spc="-15" dirty="0">
                <a:latin typeface="Calibri"/>
                <a:cs typeface="Calibri"/>
              </a:rPr>
              <a:t>continue</a:t>
            </a:r>
            <a:r>
              <a:rPr sz="1800" spc="4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check</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next</a:t>
            </a:r>
            <a:r>
              <a:rPr sz="1800" spc="45" dirty="0">
                <a:latin typeface="Calibri"/>
                <a:cs typeface="Calibri"/>
              </a:rPr>
              <a:t> </a:t>
            </a:r>
            <a:r>
              <a:rPr sz="1800" spc="-10" dirty="0">
                <a:latin typeface="Calibri"/>
                <a:cs typeface="Calibri"/>
              </a:rPr>
              <a:t>blocks.</a:t>
            </a:r>
            <a:endParaRPr sz="1800">
              <a:latin typeface="Calibri"/>
              <a:cs typeface="Calibri"/>
            </a:endParaRPr>
          </a:p>
          <a:p>
            <a:pPr marL="12700">
              <a:lnSpc>
                <a:spcPct val="100000"/>
              </a:lnSpc>
              <a:spcBef>
                <a:spcPts val="5"/>
              </a:spcBef>
            </a:pPr>
            <a:r>
              <a:rPr sz="1800" b="1" spc="-10" dirty="0">
                <a:latin typeface="Calibri"/>
                <a:cs typeface="Calibri"/>
              </a:rPr>
              <a:t>Step</a:t>
            </a:r>
            <a:r>
              <a:rPr sz="1800" b="1" spc="-40" dirty="0">
                <a:latin typeface="Calibri"/>
                <a:cs typeface="Calibri"/>
              </a:rPr>
              <a:t> </a:t>
            </a:r>
            <a:r>
              <a:rPr sz="1800" b="1" dirty="0">
                <a:latin typeface="Calibri"/>
                <a:cs typeface="Calibri"/>
              </a:rPr>
              <a:t>7</a:t>
            </a:r>
            <a:r>
              <a:rPr sz="1800" dirty="0">
                <a:latin typeface="Calibri"/>
                <a:cs typeface="Calibri"/>
              </a:rPr>
              <a:t>.</a:t>
            </a:r>
            <a:r>
              <a:rPr sz="1800" spc="-30" dirty="0">
                <a:latin typeface="Calibri"/>
                <a:cs typeface="Calibri"/>
              </a:rPr>
              <a:t> </a:t>
            </a:r>
            <a:r>
              <a:rPr sz="1800" spc="-10" dirty="0">
                <a:latin typeface="Calibri"/>
                <a:cs typeface="Calibri"/>
              </a:rPr>
              <a:t>Stop</a:t>
            </a:r>
            <a:endParaRPr sz="1800">
              <a:latin typeface="Calibri"/>
              <a:cs typeface="Calibri"/>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1200" y="765048"/>
            <a:ext cx="4992624" cy="5711952"/>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473" y="566369"/>
            <a:ext cx="7764780" cy="5779135"/>
          </a:xfrm>
          <a:prstGeom prst="rect">
            <a:avLst/>
          </a:prstGeom>
        </p:spPr>
        <p:txBody>
          <a:bodyPr vert="horz" wrap="square" lIns="0" tIns="12700" rIns="0" bIns="0" rtlCol="0">
            <a:spAutoFit/>
          </a:bodyPr>
          <a:lstStyle/>
          <a:p>
            <a:pPr marL="241300" indent="-229235" algn="just">
              <a:lnSpc>
                <a:spcPct val="100000"/>
              </a:lnSpc>
              <a:spcBef>
                <a:spcPts val="100"/>
              </a:spcBef>
              <a:buAutoNum type="arabicPeriod" startAt="3"/>
              <a:tabLst>
                <a:tab pos="241935" algn="l"/>
              </a:tabLst>
            </a:pPr>
            <a:r>
              <a:rPr sz="1800" b="1" spc="-10" dirty="0">
                <a:solidFill>
                  <a:srgbClr val="FF0000"/>
                </a:solidFill>
                <a:latin typeface="Calibri"/>
                <a:cs typeface="Calibri"/>
              </a:rPr>
              <a:t>Best</a:t>
            </a:r>
            <a:r>
              <a:rPr sz="1800" b="1" spc="-20" dirty="0">
                <a:solidFill>
                  <a:srgbClr val="FF0000"/>
                </a:solidFill>
                <a:latin typeface="Calibri"/>
                <a:cs typeface="Calibri"/>
              </a:rPr>
              <a:t> </a:t>
            </a:r>
            <a:r>
              <a:rPr sz="1800" b="1" spc="-10" dirty="0">
                <a:solidFill>
                  <a:srgbClr val="FF0000"/>
                </a:solidFill>
                <a:latin typeface="Calibri"/>
                <a:cs typeface="Calibri"/>
              </a:rPr>
              <a:t>Fit</a:t>
            </a:r>
            <a:r>
              <a:rPr sz="1800" b="1" dirty="0">
                <a:solidFill>
                  <a:srgbClr val="FF0000"/>
                </a:solidFill>
                <a:latin typeface="Calibri"/>
                <a:cs typeface="Calibri"/>
              </a:rPr>
              <a:t> </a:t>
            </a:r>
            <a:r>
              <a:rPr sz="1800" b="1" spc="-10" dirty="0">
                <a:solidFill>
                  <a:srgbClr val="FF0000"/>
                </a:solidFill>
                <a:latin typeface="Calibri"/>
                <a:cs typeface="Calibri"/>
              </a:rPr>
              <a:t>Algorithm</a:t>
            </a:r>
            <a:endParaRPr sz="1800">
              <a:latin typeface="Calibri"/>
              <a:cs typeface="Calibri"/>
            </a:endParaRPr>
          </a:p>
          <a:p>
            <a:pPr marL="12700" marR="5080" algn="just">
              <a:lnSpc>
                <a:spcPct val="100000"/>
              </a:lnSpc>
              <a:spcBef>
                <a:spcPts val="5"/>
              </a:spcBef>
            </a:pPr>
            <a:r>
              <a:rPr sz="1800" dirty="0">
                <a:latin typeface="Calibri"/>
                <a:cs typeface="Calibri"/>
              </a:rPr>
              <a:t>In</a:t>
            </a:r>
            <a:r>
              <a:rPr sz="1800" spc="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case</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5" dirty="0">
                <a:latin typeface="Calibri"/>
                <a:cs typeface="Calibri"/>
              </a:rPr>
              <a:t> </a:t>
            </a:r>
            <a:r>
              <a:rPr sz="1800" spc="-15" dirty="0">
                <a:latin typeface="Calibri"/>
                <a:cs typeface="Calibri"/>
              </a:rPr>
              <a:t>best</a:t>
            </a:r>
            <a:r>
              <a:rPr sz="1800" spc="-10" dirty="0">
                <a:latin typeface="Calibri"/>
                <a:cs typeface="Calibri"/>
              </a:rPr>
              <a:t> </a:t>
            </a:r>
            <a:r>
              <a:rPr sz="1800" spc="-5" dirty="0">
                <a:latin typeface="Calibri"/>
                <a:cs typeface="Calibri"/>
              </a:rPr>
              <a:t>fit</a:t>
            </a:r>
            <a:r>
              <a:rPr sz="1800" dirty="0">
                <a:latin typeface="Calibri"/>
                <a:cs typeface="Calibri"/>
              </a:rPr>
              <a:t> </a:t>
            </a:r>
            <a:r>
              <a:rPr sz="1800" spc="5" dirty="0">
                <a:latin typeface="Calibri"/>
                <a:cs typeface="Calibri"/>
              </a:rPr>
              <a:t>memory</a:t>
            </a:r>
            <a:r>
              <a:rPr sz="1800" spc="10" dirty="0">
                <a:latin typeface="Calibri"/>
                <a:cs typeface="Calibri"/>
              </a:rPr>
              <a:t> </a:t>
            </a:r>
            <a:r>
              <a:rPr sz="1800" spc="-5" dirty="0">
                <a:latin typeface="Calibri"/>
                <a:cs typeface="Calibri"/>
              </a:rPr>
              <a:t>allocation</a:t>
            </a:r>
            <a:r>
              <a:rPr sz="1800" dirty="0">
                <a:latin typeface="Calibri"/>
                <a:cs typeface="Calibri"/>
              </a:rPr>
              <a:t> </a:t>
            </a:r>
            <a:r>
              <a:rPr sz="1800" spc="-5" dirty="0">
                <a:latin typeface="Calibri"/>
                <a:cs typeface="Calibri"/>
              </a:rPr>
              <a:t>scheme,</a:t>
            </a:r>
            <a:r>
              <a:rPr sz="1800" dirty="0">
                <a:latin typeface="Calibri"/>
                <a:cs typeface="Calibri"/>
              </a:rPr>
              <a:t> the</a:t>
            </a:r>
            <a:r>
              <a:rPr sz="1800" spc="5" dirty="0">
                <a:latin typeface="Calibri"/>
                <a:cs typeface="Calibri"/>
              </a:rPr>
              <a:t> </a:t>
            </a:r>
            <a:r>
              <a:rPr sz="1800" spc="-10" dirty="0">
                <a:latin typeface="Calibri"/>
                <a:cs typeface="Calibri"/>
              </a:rPr>
              <a:t>operating</a:t>
            </a:r>
            <a:r>
              <a:rPr sz="1800" spc="385" dirty="0">
                <a:latin typeface="Calibri"/>
                <a:cs typeface="Calibri"/>
              </a:rPr>
              <a:t> </a:t>
            </a:r>
            <a:r>
              <a:rPr sz="1800" spc="-20" dirty="0">
                <a:latin typeface="Calibri"/>
                <a:cs typeface="Calibri"/>
              </a:rPr>
              <a:t>system </a:t>
            </a:r>
            <a:r>
              <a:rPr sz="1800" spc="-15" dirty="0">
                <a:latin typeface="Calibri"/>
                <a:cs typeface="Calibri"/>
              </a:rPr>
              <a:t> </a:t>
            </a:r>
            <a:r>
              <a:rPr sz="1800" spc="-10" dirty="0">
                <a:latin typeface="Calibri"/>
                <a:cs typeface="Calibri"/>
              </a:rPr>
              <a:t>searches</a:t>
            </a:r>
            <a:r>
              <a:rPr sz="1800" spc="-5"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empty</a:t>
            </a:r>
            <a:r>
              <a:rPr sz="1800" dirty="0">
                <a:latin typeface="Calibri"/>
                <a:cs typeface="Calibri"/>
              </a:rPr>
              <a:t> memory</a:t>
            </a:r>
            <a:r>
              <a:rPr sz="1800" spc="5" dirty="0">
                <a:latin typeface="Calibri"/>
                <a:cs typeface="Calibri"/>
              </a:rPr>
              <a:t> </a:t>
            </a:r>
            <a:r>
              <a:rPr sz="1800" spc="-5" dirty="0">
                <a:latin typeface="Calibri"/>
                <a:cs typeface="Calibri"/>
              </a:rPr>
              <a:t>block.</a:t>
            </a:r>
            <a:r>
              <a:rPr sz="1800" dirty="0">
                <a:latin typeface="Calibri"/>
                <a:cs typeface="Calibri"/>
              </a:rPr>
              <a:t> When</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operating</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dirty="0">
                <a:latin typeface="Calibri"/>
                <a:cs typeface="Calibri"/>
              </a:rPr>
              <a:t>finds</a:t>
            </a:r>
            <a:r>
              <a:rPr sz="1800" spc="5" dirty="0">
                <a:latin typeface="Calibri"/>
                <a:cs typeface="Calibri"/>
              </a:rPr>
              <a:t> the </a:t>
            </a:r>
            <a:r>
              <a:rPr sz="1800" spc="10" dirty="0">
                <a:latin typeface="Calibri"/>
                <a:cs typeface="Calibri"/>
              </a:rPr>
              <a:t> </a:t>
            </a:r>
            <a:r>
              <a:rPr sz="1800" dirty="0">
                <a:latin typeface="Calibri"/>
                <a:cs typeface="Calibri"/>
              </a:rPr>
              <a:t>memory </a:t>
            </a:r>
            <a:r>
              <a:rPr sz="1800" spc="-5" dirty="0">
                <a:latin typeface="Calibri"/>
                <a:cs typeface="Calibri"/>
              </a:rPr>
              <a:t>block </a:t>
            </a:r>
            <a:r>
              <a:rPr sz="1800" dirty="0">
                <a:latin typeface="Calibri"/>
                <a:cs typeface="Calibri"/>
              </a:rPr>
              <a:t>with </a:t>
            </a:r>
            <a:r>
              <a:rPr sz="1800" spc="-5" dirty="0">
                <a:latin typeface="Calibri"/>
                <a:cs typeface="Calibri"/>
              </a:rPr>
              <a:t>minimum </a:t>
            </a:r>
            <a:r>
              <a:rPr sz="1800" spc="-15" dirty="0">
                <a:latin typeface="Calibri"/>
                <a:cs typeface="Calibri"/>
              </a:rPr>
              <a:t>wastage </a:t>
            </a:r>
            <a:r>
              <a:rPr sz="1800" spc="5" dirty="0">
                <a:latin typeface="Calibri"/>
                <a:cs typeface="Calibri"/>
              </a:rPr>
              <a:t>of </a:t>
            </a:r>
            <a:r>
              <a:rPr sz="1800" spc="-20" dirty="0">
                <a:latin typeface="Calibri"/>
                <a:cs typeface="Calibri"/>
              </a:rPr>
              <a:t>memory, </a:t>
            </a:r>
            <a:r>
              <a:rPr sz="1800" spc="-5" dirty="0">
                <a:latin typeface="Calibri"/>
                <a:cs typeface="Calibri"/>
              </a:rPr>
              <a:t>it is </a:t>
            </a:r>
            <a:r>
              <a:rPr sz="1800" spc="-10" dirty="0">
                <a:latin typeface="Calibri"/>
                <a:cs typeface="Calibri"/>
              </a:rPr>
              <a:t>allocated </a:t>
            </a:r>
            <a:r>
              <a:rPr sz="1800" spc="-5" dirty="0">
                <a:latin typeface="Calibri"/>
                <a:cs typeface="Calibri"/>
              </a:rPr>
              <a:t>to the </a:t>
            </a:r>
            <a:r>
              <a:rPr sz="1800" spc="-10" dirty="0">
                <a:latin typeface="Calibri"/>
                <a:cs typeface="Calibri"/>
              </a:rPr>
              <a:t>process </a:t>
            </a:r>
            <a:r>
              <a:rPr sz="1800" spc="5" dirty="0">
                <a:latin typeface="Calibri"/>
                <a:cs typeface="Calibri"/>
              </a:rPr>
              <a:t>this </a:t>
            </a:r>
            <a:r>
              <a:rPr sz="1800" spc="10"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known</a:t>
            </a:r>
            <a:r>
              <a:rPr sz="1800" spc="-15" dirty="0">
                <a:latin typeface="Calibri"/>
                <a:cs typeface="Calibri"/>
              </a:rPr>
              <a:t> </a:t>
            </a:r>
            <a:r>
              <a:rPr sz="1800" dirty="0">
                <a:latin typeface="Calibri"/>
                <a:cs typeface="Calibri"/>
              </a:rPr>
              <a:t>as</a:t>
            </a:r>
            <a:r>
              <a:rPr sz="1800" spc="-5" dirty="0">
                <a:latin typeface="Calibri"/>
                <a:cs typeface="Calibri"/>
              </a:rPr>
              <a:t> </a:t>
            </a:r>
            <a:r>
              <a:rPr sz="1800" spc="-10" dirty="0">
                <a:latin typeface="Calibri"/>
                <a:cs typeface="Calibri"/>
              </a:rPr>
              <a:t>Best</a:t>
            </a:r>
            <a:r>
              <a:rPr sz="1800" spc="20" dirty="0">
                <a:latin typeface="Calibri"/>
                <a:cs typeface="Calibri"/>
              </a:rPr>
              <a:t> </a:t>
            </a:r>
            <a:r>
              <a:rPr sz="1800" spc="-10" dirty="0">
                <a:latin typeface="Calibri"/>
                <a:cs typeface="Calibri"/>
              </a:rPr>
              <a:t>Fit</a:t>
            </a:r>
            <a:r>
              <a:rPr sz="1800" spc="-5" dirty="0">
                <a:latin typeface="Calibri"/>
                <a:cs typeface="Calibri"/>
              </a:rPr>
              <a:t> </a:t>
            </a:r>
            <a:r>
              <a:rPr sz="1800" spc="-10" dirty="0">
                <a:latin typeface="Calibri"/>
                <a:cs typeface="Calibri"/>
              </a:rPr>
              <a:t>Algorithm</a:t>
            </a:r>
            <a:r>
              <a:rPr sz="1800" spc="55" dirty="0">
                <a:latin typeface="Calibri"/>
                <a:cs typeface="Calibri"/>
              </a:rPr>
              <a:t> </a:t>
            </a:r>
            <a:r>
              <a:rPr sz="1800" spc="-5" dirty="0">
                <a:latin typeface="Calibri"/>
                <a:cs typeface="Calibri"/>
              </a:rPr>
              <a:t>in</a:t>
            </a:r>
            <a:r>
              <a:rPr sz="1800" spc="15" dirty="0">
                <a:latin typeface="Calibri"/>
                <a:cs typeface="Calibri"/>
              </a:rPr>
              <a:t> </a:t>
            </a:r>
            <a:r>
              <a:rPr sz="1800" spc="-15" dirty="0">
                <a:latin typeface="Calibri"/>
                <a:cs typeface="Calibri"/>
              </a:rPr>
              <a:t>Operating</a:t>
            </a:r>
            <a:r>
              <a:rPr sz="1800" spc="65" dirty="0">
                <a:latin typeface="Calibri"/>
                <a:cs typeface="Calibri"/>
              </a:rPr>
              <a:t> </a:t>
            </a:r>
            <a:r>
              <a:rPr sz="1800" spc="-20" dirty="0">
                <a:latin typeface="Calibri"/>
                <a:cs typeface="Calibri"/>
              </a:rPr>
              <a:t>System.</a:t>
            </a:r>
            <a:endParaRPr sz="1800">
              <a:latin typeface="Calibri"/>
              <a:cs typeface="Calibri"/>
            </a:endParaRPr>
          </a:p>
          <a:p>
            <a:pPr>
              <a:lnSpc>
                <a:spcPct val="100000"/>
              </a:lnSpc>
              <a:spcBef>
                <a:spcPts val="45"/>
              </a:spcBef>
            </a:pPr>
            <a:endParaRPr sz="1800">
              <a:latin typeface="Calibri"/>
              <a:cs typeface="Calibri"/>
            </a:endParaRPr>
          </a:p>
          <a:p>
            <a:pPr marL="156845">
              <a:lnSpc>
                <a:spcPct val="100000"/>
              </a:lnSpc>
              <a:spcBef>
                <a:spcPts val="5"/>
              </a:spcBef>
            </a:pPr>
            <a:r>
              <a:rPr sz="1800" dirty="0">
                <a:solidFill>
                  <a:srgbClr val="FF0000"/>
                </a:solidFill>
                <a:latin typeface="Calibri"/>
                <a:cs typeface="Calibri"/>
              </a:rPr>
              <a:t>How</a:t>
            </a:r>
            <a:r>
              <a:rPr sz="1800" spc="-35" dirty="0">
                <a:solidFill>
                  <a:srgbClr val="FF0000"/>
                </a:solidFill>
                <a:latin typeface="Calibri"/>
                <a:cs typeface="Calibri"/>
              </a:rPr>
              <a:t> </a:t>
            </a:r>
            <a:r>
              <a:rPr sz="1800" spc="-5" dirty="0">
                <a:solidFill>
                  <a:srgbClr val="FF0000"/>
                </a:solidFill>
                <a:latin typeface="Calibri"/>
                <a:cs typeface="Calibri"/>
              </a:rPr>
              <a:t>does it</a:t>
            </a:r>
            <a:r>
              <a:rPr sz="1800" spc="-20" dirty="0">
                <a:solidFill>
                  <a:srgbClr val="FF0000"/>
                </a:solidFill>
                <a:latin typeface="Calibri"/>
                <a:cs typeface="Calibri"/>
              </a:rPr>
              <a:t> </a:t>
            </a:r>
            <a:r>
              <a:rPr sz="1800" spc="-5" dirty="0">
                <a:solidFill>
                  <a:srgbClr val="FF0000"/>
                </a:solidFill>
                <a:latin typeface="Calibri"/>
                <a:cs typeface="Calibri"/>
              </a:rPr>
              <a:t>work?</a:t>
            </a:r>
            <a:endParaRPr sz="1800">
              <a:latin typeface="Calibri"/>
              <a:cs typeface="Calibri"/>
            </a:endParaRPr>
          </a:p>
          <a:p>
            <a:pPr marL="156845">
              <a:lnSpc>
                <a:spcPct val="100000"/>
              </a:lnSpc>
            </a:pPr>
            <a:r>
              <a:rPr sz="1800" dirty="0">
                <a:latin typeface="Calibri"/>
                <a:cs typeface="Calibri"/>
              </a:rPr>
              <a:t>In</a:t>
            </a:r>
            <a:r>
              <a:rPr sz="1800" spc="10" dirty="0">
                <a:latin typeface="Calibri"/>
                <a:cs typeface="Calibri"/>
              </a:rPr>
              <a:t> </a:t>
            </a:r>
            <a:r>
              <a:rPr sz="1800" spc="-10" dirty="0">
                <a:latin typeface="Calibri"/>
                <a:cs typeface="Calibri"/>
              </a:rPr>
              <a:t>Best</a:t>
            </a:r>
            <a:r>
              <a:rPr sz="1800" dirty="0">
                <a:latin typeface="Calibri"/>
                <a:cs typeface="Calibri"/>
              </a:rPr>
              <a:t> </a:t>
            </a:r>
            <a:r>
              <a:rPr sz="1800" spc="-5" dirty="0">
                <a:latin typeface="Calibri"/>
                <a:cs typeface="Calibri"/>
              </a:rPr>
              <a:t>fit </a:t>
            </a:r>
            <a:r>
              <a:rPr sz="1800" dirty="0">
                <a:latin typeface="Calibri"/>
                <a:cs typeface="Calibri"/>
              </a:rPr>
              <a:t>memory</a:t>
            </a:r>
            <a:r>
              <a:rPr sz="1800" spc="25" dirty="0">
                <a:latin typeface="Calibri"/>
                <a:cs typeface="Calibri"/>
              </a:rPr>
              <a:t> </a:t>
            </a:r>
            <a:r>
              <a:rPr sz="1800" spc="-10" dirty="0">
                <a:latin typeface="Calibri"/>
                <a:cs typeface="Calibri"/>
              </a:rPr>
              <a:t>allocation</a:t>
            </a:r>
            <a:r>
              <a:rPr sz="1800" spc="25" dirty="0">
                <a:latin typeface="Calibri"/>
                <a:cs typeface="Calibri"/>
              </a:rPr>
              <a:t> </a:t>
            </a:r>
            <a:r>
              <a:rPr sz="1800" spc="-5" dirty="0">
                <a:latin typeface="Calibri"/>
                <a:cs typeface="Calibri"/>
              </a:rPr>
              <a:t>scheme,</a:t>
            </a:r>
            <a:r>
              <a:rPr sz="1800" spc="3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operating</a:t>
            </a:r>
            <a:r>
              <a:rPr sz="1800" spc="70" dirty="0">
                <a:latin typeface="Calibri"/>
                <a:cs typeface="Calibri"/>
              </a:rPr>
              <a:t> </a:t>
            </a:r>
            <a:r>
              <a:rPr sz="1800" spc="-20" dirty="0">
                <a:latin typeface="Calibri"/>
                <a:cs typeface="Calibri"/>
              </a:rPr>
              <a:t>system</a:t>
            </a:r>
            <a:r>
              <a:rPr sz="1800" spc="15" dirty="0">
                <a:latin typeface="Calibri"/>
                <a:cs typeface="Calibri"/>
              </a:rPr>
              <a:t> </a:t>
            </a:r>
            <a:r>
              <a:rPr sz="1800" spc="-10" dirty="0">
                <a:latin typeface="Calibri"/>
                <a:cs typeface="Calibri"/>
              </a:rPr>
              <a:t>searches</a:t>
            </a:r>
            <a:r>
              <a:rPr sz="1800" spc="45" dirty="0">
                <a:latin typeface="Calibri"/>
                <a:cs typeface="Calibri"/>
              </a:rPr>
              <a:t> </a:t>
            </a:r>
            <a:r>
              <a:rPr sz="1800" spc="-10" dirty="0">
                <a:latin typeface="Calibri"/>
                <a:cs typeface="Calibri"/>
              </a:rPr>
              <a:t>that</a:t>
            </a:r>
            <a:r>
              <a:rPr sz="1800" spc="20" dirty="0">
                <a:latin typeface="Calibri"/>
                <a:cs typeface="Calibri"/>
              </a:rPr>
              <a:t> </a:t>
            </a:r>
            <a:r>
              <a:rPr sz="1800" spc="-10" dirty="0">
                <a:latin typeface="Calibri"/>
                <a:cs typeface="Calibri"/>
              </a:rPr>
              <a:t>can</a:t>
            </a:r>
            <a:r>
              <a:rPr sz="1800" spc="15" dirty="0">
                <a:latin typeface="Calibri"/>
                <a:cs typeface="Calibri"/>
              </a:rPr>
              <a:t> </a:t>
            </a:r>
            <a:r>
              <a:rPr sz="1800" dirty="0">
                <a:latin typeface="Calibri"/>
                <a:cs typeface="Calibri"/>
              </a:rPr>
              <a:t>–</a:t>
            </a:r>
            <a:endParaRPr sz="1800">
              <a:latin typeface="Calibri"/>
              <a:cs typeface="Calibri"/>
            </a:endParaRPr>
          </a:p>
          <a:p>
            <a:pPr marL="156845">
              <a:lnSpc>
                <a:spcPct val="100000"/>
              </a:lnSpc>
            </a:pPr>
            <a:r>
              <a:rPr sz="1800" spc="-10" dirty="0">
                <a:latin typeface="Calibri"/>
                <a:cs typeface="Calibri"/>
              </a:rPr>
              <a:t>Accommodate</a:t>
            </a:r>
            <a:r>
              <a:rPr sz="1800" spc="5" dirty="0">
                <a:latin typeface="Calibri"/>
                <a:cs typeface="Calibri"/>
              </a:rPr>
              <a:t> </a:t>
            </a:r>
            <a:r>
              <a:rPr sz="1800" spc="-5" dirty="0">
                <a:latin typeface="Calibri"/>
                <a:cs typeface="Calibri"/>
              </a:rPr>
              <a:t>the </a:t>
            </a:r>
            <a:r>
              <a:rPr sz="1800" spc="-10" dirty="0">
                <a:latin typeface="Calibri"/>
                <a:cs typeface="Calibri"/>
              </a:rPr>
              <a:t>process</a:t>
            </a:r>
            <a:endParaRPr sz="1800">
              <a:latin typeface="Calibri"/>
              <a:cs typeface="Calibri"/>
            </a:endParaRPr>
          </a:p>
          <a:p>
            <a:pPr marL="156845">
              <a:lnSpc>
                <a:spcPct val="100000"/>
              </a:lnSpc>
            </a:pPr>
            <a:r>
              <a:rPr sz="1800" spc="-10" dirty="0">
                <a:latin typeface="Calibri"/>
                <a:cs typeface="Calibri"/>
              </a:rPr>
              <a:t>Also,</a:t>
            </a:r>
            <a:r>
              <a:rPr sz="1800" spc="-5" dirty="0">
                <a:latin typeface="Calibri"/>
                <a:cs typeface="Calibri"/>
              </a:rPr>
              <a:t> </a:t>
            </a:r>
            <a:r>
              <a:rPr sz="1800" spc="-10" dirty="0">
                <a:latin typeface="Calibri"/>
                <a:cs typeface="Calibri"/>
              </a:rPr>
              <a:t>leaves</a:t>
            </a:r>
            <a:r>
              <a:rPr sz="1800" spc="-5" dirty="0">
                <a:latin typeface="Calibri"/>
                <a:cs typeface="Calibri"/>
              </a:rPr>
              <a:t> the</a:t>
            </a:r>
            <a:r>
              <a:rPr sz="1800" spc="10" dirty="0">
                <a:latin typeface="Calibri"/>
                <a:cs typeface="Calibri"/>
              </a:rPr>
              <a:t> </a:t>
            </a:r>
            <a:r>
              <a:rPr sz="1800" spc="-5" dirty="0">
                <a:latin typeface="Calibri"/>
                <a:cs typeface="Calibri"/>
              </a:rPr>
              <a:t>minimum</a:t>
            </a:r>
            <a:r>
              <a:rPr sz="1800" spc="40" dirty="0">
                <a:latin typeface="Calibri"/>
                <a:cs typeface="Calibri"/>
              </a:rPr>
              <a:t> </a:t>
            </a:r>
            <a:r>
              <a:rPr sz="1800" dirty="0">
                <a:latin typeface="Calibri"/>
                <a:cs typeface="Calibri"/>
              </a:rPr>
              <a:t>memory</a:t>
            </a:r>
            <a:r>
              <a:rPr sz="1800" spc="-10" dirty="0">
                <a:latin typeface="Calibri"/>
                <a:cs typeface="Calibri"/>
              </a:rPr>
              <a:t> </a:t>
            </a:r>
            <a:r>
              <a:rPr sz="1800" spc="-20" dirty="0">
                <a:latin typeface="Calibri"/>
                <a:cs typeface="Calibri"/>
              </a:rPr>
              <a:t>wastage</a:t>
            </a:r>
            <a:endParaRPr sz="1800">
              <a:latin typeface="Calibri"/>
              <a:cs typeface="Calibri"/>
            </a:endParaRPr>
          </a:p>
          <a:p>
            <a:pPr marL="156845">
              <a:lnSpc>
                <a:spcPct val="100000"/>
              </a:lnSpc>
            </a:pPr>
            <a:r>
              <a:rPr sz="1800" spc="-10" dirty="0">
                <a:latin typeface="Calibri"/>
                <a:cs typeface="Calibri"/>
              </a:rPr>
              <a:t>Example</a:t>
            </a:r>
            <a:r>
              <a:rPr sz="1800" spc="-20" dirty="0">
                <a:latin typeface="Calibri"/>
                <a:cs typeface="Calibri"/>
              </a:rPr>
              <a:t> </a:t>
            </a:r>
            <a:r>
              <a:rPr sz="1800" dirty="0">
                <a:latin typeface="Calibri"/>
                <a:cs typeface="Calibri"/>
              </a:rPr>
              <a:t>–</a:t>
            </a:r>
            <a:endParaRPr sz="1800">
              <a:latin typeface="Calibri"/>
              <a:cs typeface="Calibri"/>
            </a:endParaRPr>
          </a:p>
          <a:p>
            <a:pPr marL="156845">
              <a:lnSpc>
                <a:spcPct val="100000"/>
              </a:lnSpc>
              <a:spcBef>
                <a:spcPts val="5"/>
              </a:spcBef>
            </a:pPr>
            <a:r>
              <a:rPr sz="1800" dirty="0">
                <a:latin typeface="Calibri"/>
                <a:cs typeface="Calibri"/>
              </a:rPr>
              <a:t>If </a:t>
            </a:r>
            <a:r>
              <a:rPr sz="1800" spc="-10" dirty="0">
                <a:latin typeface="Calibri"/>
                <a:cs typeface="Calibri"/>
              </a:rPr>
              <a:t>you</a:t>
            </a:r>
            <a:r>
              <a:rPr sz="1800" spc="-5" dirty="0">
                <a:latin typeface="Calibri"/>
                <a:cs typeface="Calibri"/>
              </a:rPr>
              <a:t> </a:t>
            </a:r>
            <a:r>
              <a:rPr sz="1800" spc="-10" dirty="0">
                <a:latin typeface="Calibri"/>
                <a:cs typeface="Calibri"/>
              </a:rPr>
              <a:t>see</a:t>
            </a:r>
            <a:r>
              <a:rPr sz="1800" spc="4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image</a:t>
            </a:r>
            <a:r>
              <a:rPr sz="1800" spc="10" dirty="0">
                <a:latin typeface="Calibri"/>
                <a:cs typeface="Calibri"/>
              </a:rPr>
              <a:t> </a:t>
            </a:r>
            <a:r>
              <a:rPr sz="1800" spc="-10" dirty="0">
                <a:latin typeface="Calibri"/>
                <a:cs typeface="Calibri"/>
              </a:rPr>
              <a:t>below/right</a:t>
            </a:r>
            <a:r>
              <a:rPr sz="1800" spc="50" dirty="0">
                <a:latin typeface="Calibri"/>
                <a:cs typeface="Calibri"/>
              </a:rPr>
              <a:t> </a:t>
            </a:r>
            <a:r>
              <a:rPr sz="1800" spc="-5" dirty="0">
                <a:latin typeface="Calibri"/>
                <a:cs typeface="Calibri"/>
              </a:rPr>
              <a:t>you</a:t>
            </a:r>
            <a:r>
              <a:rPr sz="1800" spc="20" dirty="0">
                <a:latin typeface="Calibri"/>
                <a:cs typeface="Calibri"/>
              </a:rPr>
              <a:t> </a:t>
            </a:r>
            <a:r>
              <a:rPr sz="1800" spc="-5" dirty="0">
                <a:latin typeface="Calibri"/>
                <a:cs typeface="Calibri"/>
              </a:rPr>
              <a:t>will </a:t>
            </a:r>
            <a:r>
              <a:rPr sz="1800" spc="-10" dirty="0">
                <a:latin typeface="Calibri"/>
                <a:cs typeface="Calibri"/>
              </a:rPr>
              <a:t>see</a:t>
            </a:r>
            <a:r>
              <a:rPr sz="1800" spc="40" dirty="0">
                <a:latin typeface="Calibri"/>
                <a:cs typeface="Calibri"/>
              </a:rPr>
              <a:t> </a:t>
            </a:r>
            <a:r>
              <a:rPr sz="1800" spc="-10" dirty="0">
                <a:latin typeface="Calibri"/>
                <a:cs typeface="Calibri"/>
              </a:rPr>
              <a:t>that</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spc="-15" dirty="0">
                <a:latin typeface="Calibri"/>
                <a:cs typeface="Calibri"/>
              </a:rPr>
              <a:t>size</a:t>
            </a:r>
            <a:r>
              <a:rPr sz="1800" spc="1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40.</a:t>
            </a:r>
            <a:endParaRPr sz="1800">
              <a:latin typeface="Calibri"/>
              <a:cs typeface="Calibri"/>
            </a:endParaRPr>
          </a:p>
          <a:p>
            <a:pPr marL="156845">
              <a:lnSpc>
                <a:spcPct val="100000"/>
              </a:lnSpc>
            </a:pPr>
            <a:r>
              <a:rPr sz="1800" spc="-5" dirty="0">
                <a:latin typeface="Calibri"/>
                <a:cs typeface="Calibri"/>
              </a:rPr>
              <a:t>While</a:t>
            </a:r>
            <a:r>
              <a:rPr sz="1800" spc="229" dirty="0">
                <a:latin typeface="Calibri"/>
                <a:cs typeface="Calibri"/>
              </a:rPr>
              <a:t> </a:t>
            </a:r>
            <a:r>
              <a:rPr sz="1800" spc="-10" dirty="0">
                <a:latin typeface="Calibri"/>
                <a:cs typeface="Calibri"/>
              </a:rPr>
              <a:t>blocks</a:t>
            </a:r>
            <a:r>
              <a:rPr sz="1800" spc="235" dirty="0">
                <a:latin typeface="Calibri"/>
                <a:cs typeface="Calibri"/>
              </a:rPr>
              <a:t> </a:t>
            </a:r>
            <a:r>
              <a:rPr sz="1800" spc="-5" dirty="0">
                <a:latin typeface="Calibri"/>
                <a:cs typeface="Calibri"/>
              </a:rPr>
              <a:t>1,</a:t>
            </a:r>
            <a:r>
              <a:rPr sz="1800" spc="225" dirty="0">
                <a:latin typeface="Calibri"/>
                <a:cs typeface="Calibri"/>
              </a:rPr>
              <a:t> </a:t>
            </a:r>
            <a:r>
              <a:rPr sz="1800" dirty="0">
                <a:latin typeface="Calibri"/>
                <a:cs typeface="Calibri"/>
              </a:rPr>
              <a:t>2</a:t>
            </a:r>
            <a:r>
              <a:rPr sz="1800" spc="215" dirty="0">
                <a:latin typeface="Calibri"/>
                <a:cs typeface="Calibri"/>
              </a:rPr>
              <a:t> </a:t>
            </a:r>
            <a:r>
              <a:rPr sz="1800" spc="10" dirty="0">
                <a:latin typeface="Calibri"/>
                <a:cs typeface="Calibri"/>
              </a:rPr>
              <a:t>and</a:t>
            </a:r>
            <a:r>
              <a:rPr sz="1800" spc="215" dirty="0">
                <a:latin typeface="Calibri"/>
                <a:cs typeface="Calibri"/>
              </a:rPr>
              <a:t> </a:t>
            </a:r>
            <a:r>
              <a:rPr sz="1800" dirty="0">
                <a:latin typeface="Calibri"/>
                <a:cs typeface="Calibri"/>
              </a:rPr>
              <a:t>4</a:t>
            </a:r>
            <a:r>
              <a:rPr sz="1800" spc="240" dirty="0">
                <a:latin typeface="Calibri"/>
                <a:cs typeface="Calibri"/>
              </a:rPr>
              <a:t> </a:t>
            </a:r>
            <a:r>
              <a:rPr sz="1800" spc="-10" dirty="0">
                <a:latin typeface="Calibri"/>
                <a:cs typeface="Calibri"/>
              </a:rPr>
              <a:t>can</a:t>
            </a:r>
            <a:r>
              <a:rPr sz="1800" spc="235" dirty="0">
                <a:latin typeface="Calibri"/>
                <a:cs typeface="Calibri"/>
              </a:rPr>
              <a:t> </a:t>
            </a:r>
            <a:r>
              <a:rPr sz="1800" spc="-5" dirty="0">
                <a:latin typeface="Calibri"/>
                <a:cs typeface="Calibri"/>
              </a:rPr>
              <a:t>accommodate</a:t>
            </a:r>
            <a:r>
              <a:rPr sz="1800" spc="220" dirty="0">
                <a:latin typeface="Calibri"/>
                <a:cs typeface="Calibri"/>
              </a:rPr>
              <a:t> </a:t>
            </a:r>
            <a:r>
              <a:rPr sz="1800" dirty="0">
                <a:latin typeface="Calibri"/>
                <a:cs typeface="Calibri"/>
              </a:rPr>
              <a:t>the</a:t>
            </a:r>
            <a:r>
              <a:rPr sz="1800" spc="229" dirty="0">
                <a:latin typeface="Calibri"/>
                <a:cs typeface="Calibri"/>
              </a:rPr>
              <a:t> </a:t>
            </a:r>
            <a:r>
              <a:rPr sz="1800" spc="-10" dirty="0">
                <a:latin typeface="Calibri"/>
                <a:cs typeface="Calibri"/>
              </a:rPr>
              <a:t>process.</a:t>
            </a:r>
            <a:r>
              <a:rPr sz="1800" spc="245" dirty="0">
                <a:latin typeface="Calibri"/>
                <a:cs typeface="Calibri"/>
              </a:rPr>
              <a:t> </a:t>
            </a:r>
            <a:r>
              <a:rPr sz="1800" b="1" spc="-10" dirty="0">
                <a:latin typeface="Calibri"/>
                <a:cs typeface="Calibri"/>
              </a:rPr>
              <a:t>Block</a:t>
            </a:r>
            <a:r>
              <a:rPr sz="1800" b="1" spc="245" dirty="0">
                <a:latin typeface="Calibri"/>
                <a:cs typeface="Calibri"/>
              </a:rPr>
              <a:t> </a:t>
            </a:r>
            <a:r>
              <a:rPr sz="1800" b="1" dirty="0">
                <a:latin typeface="Calibri"/>
                <a:cs typeface="Calibri"/>
              </a:rPr>
              <a:t>2</a:t>
            </a:r>
            <a:r>
              <a:rPr sz="1800" b="1" spc="235" dirty="0">
                <a:latin typeface="Calibri"/>
                <a:cs typeface="Calibri"/>
              </a:rPr>
              <a:t> </a:t>
            </a:r>
            <a:r>
              <a:rPr sz="1800" b="1" spc="-10" dirty="0">
                <a:latin typeface="Calibri"/>
                <a:cs typeface="Calibri"/>
              </a:rPr>
              <a:t>is</a:t>
            </a:r>
            <a:r>
              <a:rPr sz="1800" b="1" spc="220" dirty="0">
                <a:latin typeface="Calibri"/>
                <a:cs typeface="Calibri"/>
              </a:rPr>
              <a:t> </a:t>
            </a:r>
            <a:r>
              <a:rPr sz="1800" b="1" spc="-5" dirty="0">
                <a:latin typeface="Calibri"/>
                <a:cs typeface="Calibri"/>
              </a:rPr>
              <a:t>chosen</a:t>
            </a:r>
            <a:r>
              <a:rPr sz="1800" b="1" spc="215" dirty="0">
                <a:latin typeface="Calibri"/>
                <a:cs typeface="Calibri"/>
              </a:rPr>
              <a:t> </a:t>
            </a:r>
            <a:r>
              <a:rPr sz="1800" b="1" spc="-5" dirty="0">
                <a:latin typeface="Calibri"/>
                <a:cs typeface="Calibri"/>
              </a:rPr>
              <a:t>as</a:t>
            </a:r>
            <a:r>
              <a:rPr sz="1800" b="1" spc="240" dirty="0">
                <a:latin typeface="Calibri"/>
                <a:cs typeface="Calibri"/>
              </a:rPr>
              <a:t> </a:t>
            </a:r>
            <a:r>
              <a:rPr sz="1800" b="1" spc="-15" dirty="0">
                <a:latin typeface="Calibri"/>
                <a:cs typeface="Calibri"/>
              </a:rPr>
              <a:t>it</a:t>
            </a:r>
            <a:endParaRPr sz="1800">
              <a:latin typeface="Calibri"/>
              <a:cs typeface="Calibri"/>
            </a:endParaRPr>
          </a:p>
          <a:p>
            <a:pPr marL="156845">
              <a:lnSpc>
                <a:spcPct val="100000"/>
              </a:lnSpc>
            </a:pPr>
            <a:r>
              <a:rPr sz="1800" b="1" spc="-15" dirty="0">
                <a:latin typeface="Calibri"/>
                <a:cs typeface="Calibri"/>
              </a:rPr>
              <a:t>leaves</a:t>
            </a:r>
            <a:r>
              <a:rPr sz="1800" b="1" dirty="0">
                <a:latin typeface="Calibri"/>
                <a:cs typeface="Calibri"/>
              </a:rPr>
              <a:t> </a:t>
            </a:r>
            <a:r>
              <a:rPr sz="1800" b="1" spc="-5" dirty="0">
                <a:latin typeface="Calibri"/>
                <a:cs typeface="Calibri"/>
              </a:rPr>
              <a:t>the</a:t>
            </a:r>
            <a:r>
              <a:rPr sz="1800" b="1" dirty="0">
                <a:latin typeface="Calibri"/>
                <a:cs typeface="Calibri"/>
              </a:rPr>
              <a:t> </a:t>
            </a:r>
            <a:r>
              <a:rPr sz="1800" b="1" spc="-15" dirty="0">
                <a:latin typeface="Calibri"/>
                <a:cs typeface="Calibri"/>
              </a:rPr>
              <a:t>lowest</a:t>
            </a:r>
            <a:r>
              <a:rPr sz="1800" b="1" spc="-5" dirty="0">
                <a:latin typeface="Calibri"/>
                <a:cs typeface="Calibri"/>
              </a:rPr>
              <a:t> memory</a:t>
            </a:r>
            <a:r>
              <a:rPr sz="1800" b="1" spc="-35" dirty="0">
                <a:latin typeface="Calibri"/>
                <a:cs typeface="Calibri"/>
              </a:rPr>
              <a:t> </a:t>
            </a:r>
            <a:r>
              <a:rPr sz="1800" b="1" spc="-15" dirty="0">
                <a:latin typeface="Calibri"/>
                <a:cs typeface="Calibri"/>
              </a:rPr>
              <a:t>wastage</a:t>
            </a:r>
            <a:endParaRPr sz="1800">
              <a:latin typeface="Calibri"/>
              <a:cs typeface="Calibri"/>
            </a:endParaRPr>
          </a:p>
          <a:p>
            <a:pPr>
              <a:lnSpc>
                <a:spcPct val="100000"/>
              </a:lnSpc>
              <a:spcBef>
                <a:spcPts val="45"/>
              </a:spcBef>
            </a:pPr>
            <a:endParaRPr sz="1600">
              <a:latin typeface="Calibri"/>
              <a:cs typeface="Calibri"/>
            </a:endParaRPr>
          </a:p>
          <a:p>
            <a:pPr marL="156845">
              <a:lnSpc>
                <a:spcPct val="100000"/>
              </a:lnSpc>
            </a:pPr>
            <a:r>
              <a:rPr sz="1800" b="1" spc="-15" dirty="0">
                <a:solidFill>
                  <a:srgbClr val="FF0000"/>
                </a:solidFill>
                <a:latin typeface="Calibri"/>
                <a:cs typeface="Calibri"/>
              </a:rPr>
              <a:t>Advantage:</a:t>
            </a:r>
            <a:endParaRPr sz="1800">
              <a:latin typeface="Calibri"/>
              <a:cs typeface="Calibri"/>
            </a:endParaRPr>
          </a:p>
          <a:p>
            <a:pPr marL="443230" lvl="1" indent="-287020">
              <a:lnSpc>
                <a:spcPct val="100000"/>
              </a:lnSpc>
              <a:buFont typeface="Microsoft Sans Serif"/>
              <a:buChar char="•"/>
              <a:tabLst>
                <a:tab pos="443230" algn="l"/>
                <a:tab pos="443865" algn="l"/>
              </a:tabLst>
            </a:pPr>
            <a:r>
              <a:rPr sz="1800" dirty="0">
                <a:latin typeface="Calibri"/>
                <a:cs typeface="Calibri"/>
              </a:rPr>
              <a:t>It</a:t>
            </a:r>
            <a:r>
              <a:rPr sz="1800" spc="90" dirty="0">
                <a:latin typeface="Calibri"/>
                <a:cs typeface="Calibri"/>
              </a:rPr>
              <a:t> </a:t>
            </a:r>
            <a:r>
              <a:rPr sz="1800" spc="-5" dirty="0">
                <a:latin typeface="Calibri"/>
                <a:cs typeface="Calibri"/>
              </a:rPr>
              <a:t>is</a:t>
            </a:r>
            <a:r>
              <a:rPr sz="1800" spc="85" dirty="0">
                <a:latin typeface="Calibri"/>
                <a:cs typeface="Calibri"/>
              </a:rPr>
              <a:t> </a:t>
            </a:r>
            <a:r>
              <a:rPr sz="1800" spc="-5" dirty="0">
                <a:latin typeface="Calibri"/>
                <a:cs typeface="Calibri"/>
              </a:rPr>
              <a:t>allocated</a:t>
            </a:r>
            <a:r>
              <a:rPr sz="1800" spc="114" dirty="0">
                <a:latin typeface="Calibri"/>
                <a:cs typeface="Calibri"/>
              </a:rPr>
              <a:t> </a:t>
            </a:r>
            <a:r>
              <a:rPr sz="1800" spc="-15" dirty="0">
                <a:latin typeface="Calibri"/>
                <a:cs typeface="Calibri"/>
              </a:rPr>
              <a:t>to</a:t>
            </a:r>
            <a:r>
              <a:rPr sz="1800" spc="105" dirty="0">
                <a:latin typeface="Calibri"/>
                <a:cs typeface="Calibri"/>
              </a:rPr>
              <a:t> </a:t>
            </a:r>
            <a:r>
              <a:rPr sz="1800" dirty="0">
                <a:latin typeface="Calibri"/>
                <a:cs typeface="Calibri"/>
              </a:rPr>
              <a:t>the</a:t>
            </a:r>
            <a:r>
              <a:rPr sz="1800" spc="110" dirty="0">
                <a:latin typeface="Calibri"/>
                <a:cs typeface="Calibri"/>
              </a:rPr>
              <a:t> </a:t>
            </a:r>
            <a:r>
              <a:rPr sz="1800" spc="-10" dirty="0">
                <a:latin typeface="Calibri"/>
                <a:cs typeface="Calibri"/>
              </a:rPr>
              <a:t>process.</a:t>
            </a:r>
            <a:r>
              <a:rPr sz="1800" spc="120" dirty="0">
                <a:latin typeface="Calibri"/>
                <a:cs typeface="Calibri"/>
              </a:rPr>
              <a:t> </a:t>
            </a:r>
            <a:r>
              <a:rPr sz="1800" dirty="0">
                <a:latin typeface="Calibri"/>
                <a:cs typeface="Calibri"/>
              </a:rPr>
              <a:t>This</a:t>
            </a:r>
            <a:r>
              <a:rPr sz="1800" spc="95" dirty="0">
                <a:latin typeface="Calibri"/>
                <a:cs typeface="Calibri"/>
              </a:rPr>
              <a:t> </a:t>
            </a:r>
            <a:r>
              <a:rPr sz="1800" spc="-5" dirty="0">
                <a:latin typeface="Calibri"/>
                <a:cs typeface="Calibri"/>
              </a:rPr>
              <a:t>scheme</a:t>
            </a:r>
            <a:r>
              <a:rPr sz="1800" spc="120" dirty="0">
                <a:latin typeface="Calibri"/>
                <a:cs typeface="Calibri"/>
              </a:rPr>
              <a:t> </a:t>
            </a:r>
            <a:r>
              <a:rPr sz="1800" spc="-5" dirty="0">
                <a:latin typeface="Calibri"/>
                <a:cs typeface="Calibri"/>
              </a:rPr>
              <a:t>is</a:t>
            </a:r>
            <a:r>
              <a:rPr sz="1800" spc="110" dirty="0">
                <a:latin typeface="Calibri"/>
                <a:cs typeface="Calibri"/>
              </a:rPr>
              <a:t> </a:t>
            </a:r>
            <a:r>
              <a:rPr sz="1800" spc="-5" dirty="0">
                <a:latin typeface="Calibri"/>
                <a:cs typeface="Calibri"/>
              </a:rPr>
              <a:t>considered</a:t>
            </a:r>
            <a:r>
              <a:rPr sz="1800" spc="95" dirty="0">
                <a:latin typeface="Calibri"/>
                <a:cs typeface="Calibri"/>
              </a:rPr>
              <a:t> </a:t>
            </a:r>
            <a:r>
              <a:rPr sz="1800" spc="5" dirty="0">
                <a:latin typeface="Calibri"/>
                <a:cs typeface="Calibri"/>
              </a:rPr>
              <a:t>the</a:t>
            </a:r>
            <a:r>
              <a:rPr sz="1800" spc="120" dirty="0">
                <a:latin typeface="Calibri"/>
                <a:cs typeface="Calibri"/>
              </a:rPr>
              <a:t> </a:t>
            </a:r>
            <a:r>
              <a:rPr sz="1800" spc="-10" dirty="0">
                <a:latin typeface="Calibri"/>
                <a:cs typeface="Calibri"/>
              </a:rPr>
              <a:t>best</a:t>
            </a:r>
            <a:r>
              <a:rPr sz="1800" spc="114" dirty="0">
                <a:latin typeface="Calibri"/>
                <a:cs typeface="Calibri"/>
              </a:rPr>
              <a:t> </a:t>
            </a:r>
            <a:r>
              <a:rPr sz="1800" spc="-5" dirty="0">
                <a:latin typeface="Calibri"/>
                <a:cs typeface="Calibri"/>
              </a:rPr>
              <a:t>approach</a:t>
            </a:r>
            <a:endParaRPr sz="1800">
              <a:latin typeface="Calibri"/>
              <a:cs typeface="Calibri"/>
            </a:endParaRPr>
          </a:p>
          <a:p>
            <a:pPr marL="443230">
              <a:lnSpc>
                <a:spcPct val="100000"/>
              </a:lnSpc>
            </a:pPr>
            <a:r>
              <a:rPr sz="1800" dirty="0">
                <a:latin typeface="Calibri"/>
                <a:cs typeface="Calibri"/>
              </a:rPr>
              <a:t>as</a:t>
            </a:r>
            <a:r>
              <a:rPr sz="1800" spc="-15" dirty="0">
                <a:latin typeface="Calibri"/>
                <a:cs typeface="Calibri"/>
              </a:rPr>
              <a:t> </a:t>
            </a:r>
            <a:r>
              <a:rPr sz="1800" spc="-5" dirty="0">
                <a:latin typeface="Calibri"/>
                <a:cs typeface="Calibri"/>
              </a:rPr>
              <a:t>it</a:t>
            </a:r>
            <a:r>
              <a:rPr sz="1800" spc="20" dirty="0">
                <a:latin typeface="Calibri"/>
                <a:cs typeface="Calibri"/>
              </a:rPr>
              <a:t> </a:t>
            </a:r>
            <a:r>
              <a:rPr sz="1800" spc="-10" dirty="0">
                <a:latin typeface="Calibri"/>
                <a:cs typeface="Calibri"/>
              </a:rPr>
              <a:t>results</a:t>
            </a:r>
            <a:r>
              <a:rPr sz="1800" spc="3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most</a:t>
            </a:r>
            <a:r>
              <a:rPr sz="1800" spc="-5" dirty="0">
                <a:latin typeface="Calibri"/>
                <a:cs typeface="Calibri"/>
              </a:rPr>
              <a:t> </a:t>
            </a:r>
            <a:r>
              <a:rPr sz="1800" spc="-10" dirty="0">
                <a:latin typeface="Calibri"/>
                <a:cs typeface="Calibri"/>
              </a:rPr>
              <a:t>optimized</a:t>
            </a:r>
            <a:r>
              <a:rPr sz="1800" spc="15" dirty="0">
                <a:latin typeface="Calibri"/>
                <a:cs typeface="Calibri"/>
              </a:rPr>
              <a:t> </a:t>
            </a:r>
            <a:r>
              <a:rPr sz="1800" dirty="0">
                <a:latin typeface="Calibri"/>
                <a:cs typeface="Calibri"/>
              </a:rPr>
              <a:t>memory</a:t>
            </a:r>
            <a:r>
              <a:rPr sz="1800" spc="-5" dirty="0">
                <a:latin typeface="Calibri"/>
                <a:cs typeface="Calibri"/>
              </a:rPr>
              <a:t> </a:t>
            </a:r>
            <a:r>
              <a:rPr sz="1800" spc="-10" dirty="0">
                <a:latin typeface="Calibri"/>
                <a:cs typeface="Calibri"/>
              </a:rPr>
              <a:t>allocation.</a:t>
            </a:r>
            <a:endParaRPr sz="1800">
              <a:latin typeface="Calibri"/>
              <a:cs typeface="Calibri"/>
            </a:endParaRPr>
          </a:p>
          <a:p>
            <a:pPr marL="443230" lvl="1" indent="-287020">
              <a:lnSpc>
                <a:spcPct val="100000"/>
              </a:lnSpc>
              <a:spcBef>
                <a:spcPts val="5"/>
              </a:spcBef>
              <a:buFont typeface="Microsoft Sans Serif"/>
              <a:buChar char="•"/>
              <a:tabLst>
                <a:tab pos="443230" algn="l"/>
                <a:tab pos="443865" algn="l"/>
              </a:tabLst>
            </a:pPr>
            <a:r>
              <a:rPr sz="1800" spc="-10" dirty="0">
                <a:latin typeface="Calibri"/>
                <a:cs typeface="Calibri"/>
              </a:rPr>
              <a:t>Also</a:t>
            </a:r>
            <a:r>
              <a:rPr sz="1800" dirty="0">
                <a:latin typeface="Calibri"/>
                <a:cs typeface="Calibri"/>
              </a:rPr>
              <a:t> </a:t>
            </a:r>
            <a:r>
              <a:rPr sz="1800" spc="-10" dirty="0">
                <a:latin typeface="Calibri"/>
                <a:cs typeface="Calibri"/>
              </a:rPr>
              <a:t>reduces</a:t>
            </a:r>
            <a:r>
              <a:rPr sz="1800" spc="65" dirty="0">
                <a:latin typeface="Calibri"/>
                <a:cs typeface="Calibri"/>
              </a:rPr>
              <a:t> </a:t>
            </a:r>
            <a:r>
              <a:rPr sz="1800" spc="-15" dirty="0">
                <a:latin typeface="Calibri"/>
                <a:cs typeface="Calibri"/>
              </a:rPr>
              <a:t>internal</a:t>
            </a:r>
            <a:r>
              <a:rPr sz="1800" spc="40" dirty="0">
                <a:latin typeface="Calibri"/>
                <a:cs typeface="Calibri"/>
              </a:rPr>
              <a:t> </a:t>
            </a:r>
            <a:r>
              <a:rPr sz="1800" spc="-15" dirty="0">
                <a:latin typeface="Calibri"/>
                <a:cs typeface="Calibri"/>
              </a:rPr>
              <a:t>fragmentation.</a:t>
            </a:r>
            <a:endParaRPr sz="1800">
              <a:latin typeface="Calibri"/>
              <a:cs typeface="Calibri"/>
            </a:endParaRPr>
          </a:p>
          <a:p>
            <a:pPr marL="156845">
              <a:lnSpc>
                <a:spcPct val="100000"/>
              </a:lnSpc>
            </a:pPr>
            <a:r>
              <a:rPr sz="1800" b="1" spc="-15" dirty="0">
                <a:solidFill>
                  <a:srgbClr val="FF0000"/>
                </a:solidFill>
                <a:latin typeface="Calibri"/>
                <a:cs typeface="Calibri"/>
              </a:rPr>
              <a:t>Disadvantage:</a:t>
            </a:r>
            <a:endParaRPr sz="1800">
              <a:latin typeface="Calibri"/>
              <a:cs typeface="Calibri"/>
            </a:endParaRPr>
          </a:p>
          <a:p>
            <a:pPr marL="443230" lvl="1" indent="-287020">
              <a:lnSpc>
                <a:spcPct val="100000"/>
              </a:lnSpc>
              <a:buFont typeface="Microsoft Sans Serif"/>
              <a:buChar char="•"/>
              <a:tabLst>
                <a:tab pos="443230" algn="l"/>
                <a:tab pos="443865" algn="l"/>
              </a:tabLst>
            </a:pPr>
            <a:r>
              <a:rPr sz="1800" spc="-25" dirty="0">
                <a:latin typeface="Calibri"/>
                <a:cs typeface="Calibri"/>
              </a:rPr>
              <a:t>However,</a:t>
            </a:r>
            <a:r>
              <a:rPr sz="1800" spc="-10" dirty="0">
                <a:latin typeface="Calibri"/>
                <a:cs typeface="Calibri"/>
              </a:rPr>
              <a:t> finding</a:t>
            </a:r>
            <a:r>
              <a:rPr sz="1800" spc="7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best</a:t>
            </a:r>
            <a:r>
              <a:rPr sz="1800" spc="45" dirty="0">
                <a:latin typeface="Calibri"/>
                <a:cs typeface="Calibri"/>
              </a:rPr>
              <a:t> </a:t>
            </a:r>
            <a:r>
              <a:rPr sz="1800" spc="-5" dirty="0">
                <a:latin typeface="Calibri"/>
                <a:cs typeface="Calibri"/>
              </a:rPr>
              <a:t>fit</a:t>
            </a:r>
            <a:r>
              <a:rPr sz="1800" dirty="0">
                <a:latin typeface="Calibri"/>
                <a:cs typeface="Calibri"/>
              </a:rPr>
              <a:t> memory</a:t>
            </a:r>
            <a:r>
              <a:rPr sz="1800" spc="35" dirty="0">
                <a:latin typeface="Calibri"/>
                <a:cs typeface="Calibri"/>
              </a:rPr>
              <a:t> </a:t>
            </a:r>
            <a:r>
              <a:rPr sz="1800" spc="-10" dirty="0">
                <a:latin typeface="Calibri"/>
                <a:cs typeface="Calibri"/>
              </a:rPr>
              <a:t>allocation</a:t>
            </a:r>
            <a:r>
              <a:rPr sz="1800" spc="5" dirty="0">
                <a:latin typeface="Calibri"/>
                <a:cs typeface="Calibri"/>
              </a:rPr>
              <a:t> </a:t>
            </a:r>
            <a:r>
              <a:rPr sz="1800" spc="-10" dirty="0">
                <a:latin typeface="Calibri"/>
                <a:cs typeface="Calibri"/>
              </a:rPr>
              <a:t>may</a:t>
            </a:r>
            <a:r>
              <a:rPr sz="1800" spc="5"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time-consuming.</a:t>
            </a:r>
            <a:endParaRPr sz="1800">
              <a:latin typeface="Calibri"/>
              <a:cs typeface="Calibri"/>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18488" y="405383"/>
            <a:ext cx="6050279" cy="6047232"/>
          </a:xfrm>
          <a:prstGeom prst="rect">
            <a:avLst/>
          </a:prstGeom>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908" y="584403"/>
            <a:ext cx="8079740" cy="3874135"/>
          </a:xfrm>
          <a:prstGeom prst="rect">
            <a:avLst/>
          </a:prstGeom>
        </p:spPr>
        <p:txBody>
          <a:bodyPr vert="horz" wrap="square" lIns="0" tIns="12700" rIns="0" bIns="0" rtlCol="0">
            <a:spAutoFit/>
          </a:bodyPr>
          <a:lstStyle/>
          <a:p>
            <a:pPr marL="25400" algn="just">
              <a:lnSpc>
                <a:spcPct val="100000"/>
              </a:lnSpc>
              <a:spcBef>
                <a:spcPts val="100"/>
              </a:spcBef>
            </a:pPr>
            <a:r>
              <a:rPr sz="1800" b="1" spc="-25" dirty="0">
                <a:solidFill>
                  <a:srgbClr val="00AF50"/>
                </a:solidFill>
                <a:latin typeface="Calibri"/>
                <a:cs typeface="Calibri"/>
              </a:rPr>
              <a:t>Worst</a:t>
            </a:r>
            <a:r>
              <a:rPr sz="1800" b="1" spc="-10" dirty="0">
                <a:solidFill>
                  <a:srgbClr val="00AF50"/>
                </a:solidFill>
                <a:latin typeface="Calibri"/>
                <a:cs typeface="Calibri"/>
              </a:rPr>
              <a:t> Fit</a:t>
            </a:r>
            <a:r>
              <a:rPr sz="1800" b="1" spc="20" dirty="0">
                <a:solidFill>
                  <a:srgbClr val="00AF50"/>
                </a:solidFill>
                <a:latin typeface="Calibri"/>
                <a:cs typeface="Calibri"/>
              </a:rPr>
              <a:t> </a:t>
            </a:r>
            <a:r>
              <a:rPr sz="1800" b="1" spc="-10" dirty="0">
                <a:solidFill>
                  <a:srgbClr val="00AF50"/>
                </a:solidFill>
                <a:latin typeface="Calibri"/>
                <a:cs typeface="Calibri"/>
              </a:rPr>
              <a:t>Algorithm</a:t>
            </a:r>
            <a:r>
              <a:rPr sz="1800" b="1" spc="-5" dirty="0">
                <a:solidFill>
                  <a:srgbClr val="00AF50"/>
                </a:solidFill>
                <a:latin typeface="Calibri"/>
                <a:cs typeface="Calibri"/>
              </a:rPr>
              <a:t> </a:t>
            </a:r>
            <a:r>
              <a:rPr sz="1800" b="1" spc="-10" dirty="0">
                <a:solidFill>
                  <a:srgbClr val="00AF50"/>
                </a:solidFill>
                <a:latin typeface="Calibri"/>
                <a:cs typeface="Calibri"/>
              </a:rPr>
              <a:t>in</a:t>
            </a:r>
            <a:r>
              <a:rPr sz="1800" b="1" spc="15" dirty="0">
                <a:solidFill>
                  <a:srgbClr val="00AF50"/>
                </a:solidFill>
                <a:latin typeface="Calibri"/>
                <a:cs typeface="Calibri"/>
              </a:rPr>
              <a:t> </a:t>
            </a:r>
            <a:r>
              <a:rPr sz="1800" b="1" spc="-15" dirty="0">
                <a:solidFill>
                  <a:srgbClr val="00AF50"/>
                </a:solidFill>
                <a:latin typeface="Calibri"/>
                <a:cs typeface="Calibri"/>
              </a:rPr>
              <a:t>Operating</a:t>
            </a:r>
            <a:r>
              <a:rPr sz="1800" b="1" spc="-20" dirty="0">
                <a:solidFill>
                  <a:srgbClr val="00AF50"/>
                </a:solidFill>
                <a:latin typeface="Calibri"/>
                <a:cs typeface="Calibri"/>
              </a:rPr>
              <a:t> </a:t>
            </a:r>
            <a:r>
              <a:rPr sz="1800" b="1" spc="-15" dirty="0">
                <a:solidFill>
                  <a:srgbClr val="00AF50"/>
                </a:solidFill>
                <a:latin typeface="Calibri"/>
                <a:cs typeface="Calibri"/>
              </a:rPr>
              <a:t>System</a:t>
            </a:r>
            <a:endParaRPr sz="1800">
              <a:latin typeface="Calibri"/>
              <a:cs typeface="Calibri"/>
            </a:endParaRPr>
          </a:p>
          <a:p>
            <a:pPr marL="25400" marR="17780" algn="just">
              <a:lnSpc>
                <a:spcPct val="100000"/>
              </a:lnSpc>
              <a:spcBef>
                <a:spcPts val="5"/>
              </a:spcBef>
            </a:pPr>
            <a:r>
              <a:rPr sz="1800" spc="-5" dirty="0">
                <a:latin typeface="Calibri"/>
                <a:cs typeface="Calibri"/>
              </a:rPr>
              <a:t>The</a:t>
            </a:r>
            <a:r>
              <a:rPr sz="1800" dirty="0">
                <a:latin typeface="Calibri"/>
                <a:cs typeface="Calibri"/>
              </a:rPr>
              <a:t> </a:t>
            </a:r>
            <a:r>
              <a:rPr sz="1800" spc="-10" dirty="0">
                <a:latin typeface="Calibri"/>
                <a:cs typeface="Calibri"/>
              </a:rPr>
              <a:t>processes</a:t>
            </a:r>
            <a:r>
              <a:rPr sz="1800" spc="-5" dirty="0">
                <a:latin typeface="Calibri"/>
                <a:cs typeface="Calibri"/>
              </a:rPr>
              <a:t> </a:t>
            </a:r>
            <a:r>
              <a:rPr sz="1800" dirty="0">
                <a:latin typeface="Calibri"/>
                <a:cs typeface="Calibri"/>
              </a:rPr>
              <a:t>need</a:t>
            </a:r>
            <a:r>
              <a:rPr sz="1800" spc="5" dirty="0">
                <a:latin typeface="Calibri"/>
                <a:cs typeface="Calibri"/>
              </a:rPr>
              <a:t> </a:t>
            </a:r>
            <a:r>
              <a:rPr sz="1800" spc="-5" dirty="0">
                <a:latin typeface="Calibri"/>
                <a:cs typeface="Calibri"/>
              </a:rPr>
              <a:t>empty</a:t>
            </a:r>
            <a:r>
              <a:rPr sz="1800" dirty="0">
                <a:latin typeface="Calibri"/>
                <a:cs typeface="Calibri"/>
              </a:rPr>
              <a:t> memory</a:t>
            </a:r>
            <a:r>
              <a:rPr sz="1800" spc="5" dirty="0">
                <a:latin typeface="Calibri"/>
                <a:cs typeface="Calibri"/>
              </a:rPr>
              <a:t> </a:t>
            </a:r>
            <a:r>
              <a:rPr sz="1800" spc="-5" dirty="0">
                <a:latin typeface="Calibri"/>
                <a:cs typeface="Calibri"/>
              </a:rPr>
              <a:t>slots</a:t>
            </a:r>
            <a:r>
              <a:rPr sz="1800" dirty="0">
                <a:latin typeface="Calibri"/>
                <a:cs typeface="Calibri"/>
              </a:rPr>
              <a:t> during</a:t>
            </a:r>
            <a:r>
              <a:rPr sz="1800" spc="5" dirty="0">
                <a:latin typeface="Calibri"/>
                <a:cs typeface="Calibri"/>
              </a:rPr>
              <a:t> </a:t>
            </a:r>
            <a:r>
              <a:rPr sz="1800" spc="-5" dirty="0">
                <a:latin typeface="Calibri"/>
                <a:cs typeface="Calibri"/>
              </a:rPr>
              <a:t>processing</a:t>
            </a:r>
            <a:r>
              <a:rPr sz="1800" dirty="0">
                <a:latin typeface="Calibri"/>
                <a:cs typeface="Calibri"/>
              </a:rPr>
              <a:t> time.</a:t>
            </a:r>
            <a:r>
              <a:rPr sz="1800" spc="5" dirty="0">
                <a:latin typeface="Calibri"/>
                <a:cs typeface="Calibri"/>
              </a:rPr>
              <a:t> </a:t>
            </a:r>
            <a:r>
              <a:rPr sz="1800" spc="-5" dirty="0">
                <a:latin typeface="Calibri"/>
                <a:cs typeface="Calibri"/>
              </a:rPr>
              <a:t>This</a:t>
            </a:r>
            <a:r>
              <a:rPr sz="1800" dirty="0">
                <a:latin typeface="Calibri"/>
                <a:cs typeface="Calibri"/>
              </a:rPr>
              <a:t> memory</a:t>
            </a:r>
            <a:r>
              <a:rPr sz="1800" spc="5" dirty="0">
                <a:latin typeface="Calibri"/>
                <a:cs typeface="Calibri"/>
              </a:rPr>
              <a:t> </a:t>
            </a:r>
            <a:r>
              <a:rPr sz="1800" spc="15" dirty="0">
                <a:latin typeface="Calibri"/>
                <a:cs typeface="Calibri"/>
              </a:rPr>
              <a:t>is </a:t>
            </a:r>
            <a:r>
              <a:rPr sz="1800" spc="-395" dirty="0">
                <a:latin typeface="Calibri"/>
                <a:cs typeface="Calibri"/>
              </a:rPr>
              <a:t> </a:t>
            </a:r>
            <a:r>
              <a:rPr sz="1800" spc="-10" dirty="0">
                <a:latin typeface="Calibri"/>
                <a:cs typeface="Calibri"/>
              </a:rPr>
              <a:t>allocated </a:t>
            </a:r>
            <a:r>
              <a:rPr sz="1800" spc="-15" dirty="0">
                <a:latin typeface="Calibri"/>
                <a:cs typeface="Calibri"/>
              </a:rPr>
              <a:t>to </a:t>
            </a:r>
            <a:r>
              <a:rPr sz="1800" dirty="0">
                <a:latin typeface="Calibri"/>
                <a:cs typeface="Calibri"/>
              </a:rPr>
              <a:t>the </a:t>
            </a:r>
            <a:r>
              <a:rPr sz="1800" spc="-10" dirty="0">
                <a:latin typeface="Calibri"/>
                <a:cs typeface="Calibri"/>
              </a:rPr>
              <a:t>processes </a:t>
            </a:r>
            <a:r>
              <a:rPr sz="1800" spc="-5" dirty="0">
                <a:latin typeface="Calibri"/>
                <a:cs typeface="Calibri"/>
              </a:rPr>
              <a:t>by </a:t>
            </a:r>
            <a:r>
              <a:rPr sz="1800" dirty="0">
                <a:latin typeface="Calibri"/>
                <a:cs typeface="Calibri"/>
              </a:rPr>
              <a:t>the </a:t>
            </a:r>
            <a:r>
              <a:rPr sz="1800" spc="-10" dirty="0">
                <a:latin typeface="Calibri"/>
                <a:cs typeface="Calibri"/>
              </a:rPr>
              <a:t>operating </a:t>
            </a:r>
            <a:r>
              <a:rPr sz="1800" spc="-20" dirty="0">
                <a:latin typeface="Calibri"/>
                <a:cs typeface="Calibri"/>
              </a:rPr>
              <a:t>system </a:t>
            </a:r>
            <a:r>
              <a:rPr sz="1800" spc="-5" dirty="0">
                <a:latin typeface="Calibri"/>
                <a:cs typeface="Calibri"/>
              </a:rPr>
              <a:t>which decides depending </a:t>
            </a:r>
            <a:r>
              <a:rPr sz="1800" dirty="0">
                <a:latin typeface="Calibri"/>
                <a:cs typeface="Calibri"/>
              </a:rPr>
              <a:t>on </a:t>
            </a:r>
            <a:r>
              <a:rPr sz="1800" spc="5" dirty="0">
                <a:latin typeface="Calibri"/>
                <a:cs typeface="Calibri"/>
              </a:rPr>
              <a:t>the </a:t>
            </a:r>
            <a:r>
              <a:rPr sz="1800" spc="10" dirty="0">
                <a:latin typeface="Calibri"/>
                <a:cs typeface="Calibri"/>
              </a:rPr>
              <a:t> </a:t>
            </a:r>
            <a:r>
              <a:rPr sz="1800" spc="-15" dirty="0">
                <a:latin typeface="Calibri"/>
                <a:cs typeface="Calibri"/>
              </a:rPr>
              <a:t>free </a:t>
            </a:r>
            <a:r>
              <a:rPr sz="1800" dirty="0">
                <a:latin typeface="Calibri"/>
                <a:cs typeface="Calibri"/>
              </a:rPr>
              <a:t>memory and the demanded memory </a:t>
            </a:r>
            <a:r>
              <a:rPr sz="1800" spc="-5" dirty="0">
                <a:latin typeface="Calibri"/>
                <a:cs typeface="Calibri"/>
              </a:rPr>
              <a:t>by </a:t>
            </a:r>
            <a:r>
              <a:rPr sz="1800" dirty="0">
                <a:latin typeface="Calibri"/>
                <a:cs typeface="Calibri"/>
              </a:rPr>
              <a:t>the </a:t>
            </a:r>
            <a:r>
              <a:rPr sz="1800" spc="-10" dirty="0">
                <a:latin typeface="Calibri"/>
                <a:cs typeface="Calibri"/>
              </a:rPr>
              <a:t>process </a:t>
            </a:r>
            <a:r>
              <a:rPr sz="1800" spc="-5" dirty="0">
                <a:latin typeface="Calibri"/>
                <a:cs typeface="Calibri"/>
              </a:rPr>
              <a:t>in </a:t>
            </a:r>
            <a:r>
              <a:rPr sz="1800" spc="-10" dirty="0">
                <a:latin typeface="Calibri"/>
                <a:cs typeface="Calibri"/>
              </a:rPr>
              <a:t>execution. </a:t>
            </a:r>
            <a:r>
              <a:rPr sz="1800" spc="-5" dirty="0">
                <a:latin typeface="Calibri"/>
                <a:cs typeface="Calibri"/>
              </a:rPr>
              <a:t>The three </a:t>
            </a:r>
            <a:r>
              <a:rPr sz="1800" dirty="0">
                <a:latin typeface="Calibri"/>
                <a:cs typeface="Calibri"/>
              </a:rPr>
              <a:t>most </a:t>
            </a:r>
            <a:r>
              <a:rPr sz="1800" spc="5" dirty="0">
                <a:latin typeface="Calibri"/>
                <a:cs typeface="Calibri"/>
              </a:rPr>
              <a:t> </a:t>
            </a:r>
            <a:r>
              <a:rPr sz="1800" spc="-5" dirty="0">
                <a:latin typeface="Calibri"/>
                <a:cs typeface="Calibri"/>
              </a:rPr>
              <a:t>common </a:t>
            </a:r>
            <a:r>
              <a:rPr sz="1800" dirty="0">
                <a:latin typeface="Calibri"/>
                <a:cs typeface="Calibri"/>
              </a:rPr>
              <a:t>memory </a:t>
            </a:r>
            <a:r>
              <a:rPr sz="1800" spc="-10" dirty="0">
                <a:latin typeface="Calibri"/>
                <a:cs typeface="Calibri"/>
              </a:rPr>
              <a:t>allocation </a:t>
            </a:r>
            <a:r>
              <a:rPr sz="1800" spc="-5" dirty="0">
                <a:latin typeface="Calibri"/>
                <a:cs typeface="Calibri"/>
              </a:rPr>
              <a:t>schemes </a:t>
            </a:r>
            <a:r>
              <a:rPr sz="1800" dirty="0">
                <a:latin typeface="Calibri"/>
                <a:cs typeface="Calibri"/>
              </a:rPr>
              <a:t>are </a:t>
            </a:r>
            <a:r>
              <a:rPr sz="1800" spc="-20" dirty="0">
                <a:latin typeface="Calibri"/>
                <a:cs typeface="Calibri"/>
              </a:rPr>
              <a:t>first </a:t>
            </a:r>
            <a:r>
              <a:rPr sz="1800" spc="-5" dirty="0">
                <a:latin typeface="Calibri"/>
                <a:cs typeface="Calibri"/>
              </a:rPr>
              <a:t>fit, </a:t>
            </a:r>
            <a:r>
              <a:rPr sz="1800" spc="-15" dirty="0">
                <a:latin typeface="Calibri"/>
                <a:cs typeface="Calibri"/>
              </a:rPr>
              <a:t>best </a:t>
            </a:r>
            <a:r>
              <a:rPr sz="1800" dirty="0">
                <a:latin typeface="Calibri"/>
                <a:cs typeface="Calibri"/>
              </a:rPr>
              <a:t>fit, </a:t>
            </a:r>
            <a:r>
              <a:rPr sz="1800" spc="-5" dirty="0">
                <a:latin typeface="Calibri"/>
                <a:cs typeface="Calibri"/>
              </a:rPr>
              <a:t>and </a:t>
            </a:r>
            <a:r>
              <a:rPr sz="1800" spc="-10" dirty="0">
                <a:latin typeface="Calibri"/>
                <a:cs typeface="Calibri"/>
              </a:rPr>
              <a:t>worst </a:t>
            </a:r>
            <a:r>
              <a:rPr sz="1800" spc="-5" dirty="0">
                <a:latin typeface="Calibri"/>
                <a:cs typeface="Calibri"/>
              </a:rPr>
              <a:t>fit </a:t>
            </a:r>
            <a:r>
              <a:rPr sz="1800" spc="-10" dirty="0">
                <a:latin typeface="Calibri"/>
                <a:cs typeface="Calibri"/>
              </a:rPr>
              <a:t>algorithm </a:t>
            </a:r>
            <a:r>
              <a:rPr sz="1800" spc="-5" dirty="0">
                <a:latin typeface="Calibri"/>
                <a:cs typeface="Calibri"/>
              </a:rPr>
              <a:t>in </a:t>
            </a:r>
            <a:r>
              <a:rPr sz="1800" dirty="0">
                <a:latin typeface="Calibri"/>
                <a:cs typeface="Calibri"/>
              </a:rPr>
              <a:t> </a:t>
            </a:r>
            <a:r>
              <a:rPr sz="1800" spc="-15" dirty="0">
                <a:latin typeface="Calibri"/>
                <a:cs typeface="Calibri"/>
              </a:rPr>
              <a:t>Operating</a:t>
            </a:r>
            <a:r>
              <a:rPr sz="1800" spc="60" dirty="0">
                <a:latin typeface="Calibri"/>
                <a:cs typeface="Calibri"/>
              </a:rPr>
              <a:t> </a:t>
            </a:r>
            <a:r>
              <a:rPr sz="1800" spc="-20" dirty="0">
                <a:latin typeface="Calibri"/>
                <a:cs typeface="Calibri"/>
              </a:rPr>
              <a:t>System.</a:t>
            </a:r>
            <a:endParaRPr sz="1800">
              <a:latin typeface="Calibri"/>
              <a:cs typeface="Calibri"/>
            </a:endParaRPr>
          </a:p>
          <a:p>
            <a:pPr>
              <a:lnSpc>
                <a:spcPct val="100000"/>
              </a:lnSpc>
              <a:spcBef>
                <a:spcPts val="15"/>
              </a:spcBef>
            </a:pPr>
            <a:endParaRPr sz="1800">
              <a:latin typeface="Calibri"/>
              <a:cs typeface="Calibri"/>
            </a:endParaRPr>
          </a:p>
          <a:p>
            <a:pPr marL="97155">
              <a:lnSpc>
                <a:spcPct val="100000"/>
              </a:lnSpc>
            </a:pPr>
            <a:r>
              <a:rPr sz="1800" dirty="0">
                <a:solidFill>
                  <a:srgbClr val="FF0000"/>
                </a:solidFill>
                <a:latin typeface="Calibri"/>
                <a:cs typeface="Calibri"/>
              </a:rPr>
              <a:t>How</a:t>
            </a:r>
            <a:r>
              <a:rPr sz="1800" spc="-25" dirty="0">
                <a:solidFill>
                  <a:srgbClr val="FF0000"/>
                </a:solidFill>
                <a:latin typeface="Calibri"/>
                <a:cs typeface="Calibri"/>
              </a:rPr>
              <a:t> Worst</a:t>
            </a:r>
            <a:r>
              <a:rPr sz="1800" spc="-45" dirty="0">
                <a:solidFill>
                  <a:srgbClr val="FF0000"/>
                </a:solidFill>
                <a:latin typeface="Calibri"/>
                <a:cs typeface="Calibri"/>
              </a:rPr>
              <a:t> </a:t>
            </a:r>
            <a:r>
              <a:rPr sz="1800" spc="-10" dirty="0">
                <a:solidFill>
                  <a:srgbClr val="FF0000"/>
                </a:solidFill>
                <a:latin typeface="Calibri"/>
                <a:cs typeface="Calibri"/>
              </a:rPr>
              <a:t>Fit</a:t>
            </a:r>
            <a:r>
              <a:rPr sz="1800" spc="10" dirty="0">
                <a:solidFill>
                  <a:srgbClr val="FF0000"/>
                </a:solidFill>
                <a:latin typeface="Calibri"/>
                <a:cs typeface="Calibri"/>
              </a:rPr>
              <a:t> </a:t>
            </a:r>
            <a:r>
              <a:rPr sz="1800" spc="-20" dirty="0">
                <a:solidFill>
                  <a:srgbClr val="FF0000"/>
                </a:solidFill>
                <a:latin typeface="Calibri"/>
                <a:cs typeface="Calibri"/>
              </a:rPr>
              <a:t>Works?</a:t>
            </a:r>
            <a:endParaRPr sz="1800">
              <a:latin typeface="Calibri"/>
              <a:cs typeface="Calibri"/>
            </a:endParaRPr>
          </a:p>
          <a:p>
            <a:pPr marL="97155">
              <a:lnSpc>
                <a:spcPct val="100000"/>
              </a:lnSpc>
            </a:pPr>
            <a:r>
              <a:rPr sz="1800" spc="-25" dirty="0">
                <a:latin typeface="Calibri"/>
                <a:cs typeface="Calibri"/>
              </a:rPr>
              <a:t>Worst</a:t>
            </a:r>
            <a:r>
              <a:rPr sz="1800" spc="-30" dirty="0">
                <a:latin typeface="Calibri"/>
                <a:cs typeface="Calibri"/>
              </a:rPr>
              <a:t> </a:t>
            </a:r>
            <a:r>
              <a:rPr sz="1800" spc="-5" dirty="0">
                <a:latin typeface="Calibri"/>
                <a:cs typeface="Calibri"/>
              </a:rPr>
              <a:t>fit</a:t>
            </a:r>
            <a:r>
              <a:rPr sz="1800" spc="15" dirty="0">
                <a:latin typeface="Calibri"/>
                <a:cs typeface="Calibri"/>
              </a:rPr>
              <a:t> </a:t>
            </a:r>
            <a:r>
              <a:rPr sz="1800" spc="-10" dirty="0">
                <a:latin typeface="Calibri"/>
                <a:cs typeface="Calibri"/>
              </a:rPr>
              <a:t>works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following</a:t>
            </a:r>
            <a:r>
              <a:rPr sz="1800" spc="25" dirty="0">
                <a:latin typeface="Calibri"/>
                <a:cs typeface="Calibri"/>
              </a:rPr>
              <a:t> </a:t>
            </a:r>
            <a:r>
              <a:rPr sz="1800" spc="-45" dirty="0">
                <a:latin typeface="Calibri"/>
                <a:cs typeface="Calibri"/>
              </a:rPr>
              <a:t>way,</a:t>
            </a:r>
            <a:r>
              <a:rPr sz="1800" spc="-40" dirty="0">
                <a:latin typeface="Calibri"/>
                <a:cs typeface="Calibri"/>
              </a:rPr>
              <a:t> </a:t>
            </a:r>
            <a:r>
              <a:rPr sz="1800" spc="-15" dirty="0">
                <a:latin typeface="Calibri"/>
                <a:cs typeface="Calibri"/>
              </a:rPr>
              <a:t>for</a:t>
            </a:r>
            <a:r>
              <a:rPr sz="1800" spc="20" dirty="0">
                <a:latin typeface="Calibri"/>
                <a:cs typeface="Calibri"/>
              </a:rPr>
              <a:t> </a:t>
            </a:r>
            <a:r>
              <a:rPr sz="1800" spc="-15" dirty="0">
                <a:latin typeface="Calibri"/>
                <a:cs typeface="Calibri"/>
              </a:rPr>
              <a:t>any</a:t>
            </a:r>
            <a:r>
              <a:rPr sz="1800" dirty="0">
                <a:latin typeface="Calibri"/>
                <a:cs typeface="Calibri"/>
              </a:rPr>
              <a:t> </a:t>
            </a:r>
            <a:r>
              <a:rPr sz="1800" spc="-10" dirty="0">
                <a:latin typeface="Calibri"/>
                <a:cs typeface="Calibri"/>
              </a:rPr>
              <a:t>given</a:t>
            </a:r>
            <a:r>
              <a:rPr sz="1800" spc="35"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P</a:t>
            </a:r>
            <a:r>
              <a:rPr sz="1800" spc="-7" baseline="-20833" dirty="0">
                <a:latin typeface="Calibri"/>
                <a:cs typeface="Calibri"/>
              </a:rPr>
              <a:t>n</a:t>
            </a:r>
            <a:r>
              <a:rPr sz="1800" spc="-5" dirty="0">
                <a:latin typeface="Calibri"/>
                <a:cs typeface="Calibri"/>
              </a:rPr>
              <a:t>.</a:t>
            </a:r>
            <a:endParaRPr sz="1800">
              <a:latin typeface="Calibri"/>
              <a:cs typeface="Calibri"/>
            </a:endParaRPr>
          </a:p>
          <a:p>
            <a:pPr marL="97155">
              <a:lnSpc>
                <a:spcPct val="100000"/>
              </a:lnSpc>
            </a:pPr>
            <a:r>
              <a:rPr sz="1800" spc="-5" dirty="0">
                <a:latin typeface="Calibri"/>
                <a:cs typeface="Calibri"/>
              </a:rPr>
              <a:t>The</a:t>
            </a:r>
            <a:r>
              <a:rPr sz="1800" spc="120" dirty="0">
                <a:latin typeface="Calibri"/>
                <a:cs typeface="Calibri"/>
              </a:rPr>
              <a:t> </a:t>
            </a:r>
            <a:r>
              <a:rPr sz="1800" spc="-5" dirty="0">
                <a:latin typeface="Calibri"/>
                <a:cs typeface="Calibri"/>
              </a:rPr>
              <a:t>algorithms</a:t>
            </a:r>
            <a:r>
              <a:rPr sz="1800" spc="114" dirty="0">
                <a:latin typeface="Calibri"/>
                <a:cs typeface="Calibri"/>
              </a:rPr>
              <a:t> </a:t>
            </a:r>
            <a:r>
              <a:rPr sz="1800" spc="-10" dirty="0">
                <a:latin typeface="Calibri"/>
                <a:cs typeface="Calibri"/>
              </a:rPr>
              <a:t>searches</a:t>
            </a:r>
            <a:r>
              <a:rPr sz="1800" spc="130" dirty="0">
                <a:latin typeface="Calibri"/>
                <a:cs typeface="Calibri"/>
              </a:rPr>
              <a:t> </a:t>
            </a:r>
            <a:r>
              <a:rPr sz="1800" spc="-5" dirty="0">
                <a:latin typeface="Calibri"/>
                <a:cs typeface="Calibri"/>
              </a:rPr>
              <a:t>sequentially</a:t>
            </a:r>
            <a:r>
              <a:rPr sz="1800" spc="135" dirty="0">
                <a:latin typeface="Calibri"/>
                <a:cs typeface="Calibri"/>
              </a:rPr>
              <a:t> </a:t>
            </a:r>
            <a:r>
              <a:rPr sz="1800" spc="-10" dirty="0">
                <a:latin typeface="Calibri"/>
                <a:cs typeface="Calibri"/>
              </a:rPr>
              <a:t>starting</a:t>
            </a:r>
            <a:r>
              <a:rPr sz="1800" spc="120" dirty="0">
                <a:latin typeface="Calibri"/>
                <a:cs typeface="Calibri"/>
              </a:rPr>
              <a:t> </a:t>
            </a:r>
            <a:r>
              <a:rPr sz="1800" spc="-10" dirty="0">
                <a:latin typeface="Calibri"/>
                <a:cs typeface="Calibri"/>
              </a:rPr>
              <a:t>from</a:t>
            </a:r>
            <a:r>
              <a:rPr sz="1800" spc="135" dirty="0">
                <a:latin typeface="Calibri"/>
                <a:cs typeface="Calibri"/>
              </a:rPr>
              <a:t> </a:t>
            </a:r>
            <a:r>
              <a:rPr sz="1800" spc="-15" dirty="0">
                <a:latin typeface="Calibri"/>
                <a:cs typeface="Calibri"/>
              </a:rPr>
              <a:t>first</a:t>
            </a:r>
            <a:r>
              <a:rPr sz="1800" spc="120" dirty="0">
                <a:latin typeface="Calibri"/>
                <a:cs typeface="Calibri"/>
              </a:rPr>
              <a:t> </a:t>
            </a:r>
            <a:r>
              <a:rPr sz="1800" dirty="0">
                <a:latin typeface="Calibri"/>
                <a:cs typeface="Calibri"/>
              </a:rPr>
              <a:t>memory</a:t>
            </a:r>
            <a:r>
              <a:rPr sz="1800" spc="100" dirty="0">
                <a:latin typeface="Calibri"/>
                <a:cs typeface="Calibri"/>
              </a:rPr>
              <a:t> </a:t>
            </a:r>
            <a:r>
              <a:rPr sz="1800" spc="-5" dirty="0">
                <a:latin typeface="Calibri"/>
                <a:cs typeface="Calibri"/>
              </a:rPr>
              <a:t>block</a:t>
            </a:r>
            <a:r>
              <a:rPr sz="1800" spc="130" dirty="0">
                <a:latin typeface="Calibri"/>
                <a:cs typeface="Calibri"/>
              </a:rPr>
              <a:t> </a:t>
            </a:r>
            <a:r>
              <a:rPr sz="1800" dirty="0">
                <a:latin typeface="Calibri"/>
                <a:cs typeface="Calibri"/>
              </a:rPr>
              <a:t>and</a:t>
            </a:r>
            <a:r>
              <a:rPr sz="1800" spc="110" dirty="0">
                <a:latin typeface="Calibri"/>
                <a:cs typeface="Calibri"/>
              </a:rPr>
              <a:t> </a:t>
            </a:r>
            <a:r>
              <a:rPr sz="1800" spc="-10" dirty="0">
                <a:latin typeface="Calibri"/>
                <a:cs typeface="Calibri"/>
              </a:rPr>
              <a:t>searches</a:t>
            </a:r>
            <a:endParaRPr sz="1800">
              <a:latin typeface="Calibri"/>
              <a:cs typeface="Calibri"/>
            </a:endParaRPr>
          </a:p>
          <a:p>
            <a:pPr marL="97155">
              <a:lnSpc>
                <a:spcPct val="100000"/>
              </a:lnSpc>
            </a:pPr>
            <a:r>
              <a:rPr sz="1800" spc="-15" dirty="0">
                <a:latin typeface="Calibri"/>
                <a:cs typeface="Calibri"/>
              </a:rPr>
              <a:t>for</a:t>
            </a:r>
            <a:r>
              <a:rPr sz="1800" spc="-5" dirty="0">
                <a:latin typeface="Calibri"/>
                <a:cs typeface="Calibri"/>
              </a:rPr>
              <a:t> the</a:t>
            </a:r>
            <a:r>
              <a:rPr sz="1800" spc="15" dirty="0">
                <a:latin typeface="Calibri"/>
                <a:cs typeface="Calibri"/>
              </a:rPr>
              <a:t> </a:t>
            </a:r>
            <a:r>
              <a:rPr sz="1800" dirty="0">
                <a:latin typeface="Calibri"/>
                <a:cs typeface="Calibri"/>
              </a:rPr>
              <a:t>memory</a:t>
            </a:r>
            <a:r>
              <a:rPr sz="1800" spc="20" dirty="0">
                <a:latin typeface="Calibri"/>
                <a:cs typeface="Calibri"/>
              </a:rPr>
              <a:t> </a:t>
            </a:r>
            <a:r>
              <a:rPr sz="1800" spc="-5" dirty="0">
                <a:latin typeface="Calibri"/>
                <a:cs typeface="Calibri"/>
              </a:rPr>
              <a:t>block</a:t>
            </a:r>
            <a:r>
              <a:rPr sz="1800" dirty="0">
                <a:latin typeface="Calibri"/>
                <a:cs typeface="Calibri"/>
              </a:rPr>
              <a:t> </a:t>
            </a:r>
            <a:r>
              <a:rPr sz="1800" spc="-10" dirty="0">
                <a:latin typeface="Calibri"/>
                <a:cs typeface="Calibri"/>
              </a:rPr>
              <a:t>that</a:t>
            </a:r>
            <a:r>
              <a:rPr sz="1800" spc="25" dirty="0">
                <a:latin typeface="Calibri"/>
                <a:cs typeface="Calibri"/>
              </a:rPr>
              <a:t> </a:t>
            </a:r>
            <a:r>
              <a:rPr sz="1800" spc="-10" dirty="0">
                <a:latin typeface="Calibri"/>
                <a:cs typeface="Calibri"/>
              </a:rPr>
              <a:t>fulfills</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following</a:t>
            </a:r>
            <a:r>
              <a:rPr sz="1800" dirty="0">
                <a:latin typeface="Calibri"/>
                <a:cs typeface="Calibri"/>
              </a:rPr>
              <a:t> </a:t>
            </a:r>
            <a:r>
              <a:rPr sz="1800" spc="-10" dirty="0">
                <a:latin typeface="Calibri"/>
                <a:cs typeface="Calibri"/>
              </a:rPr>
              <a:t>condition</a:t>
            </a:r>
            <a:r>
              <a:rPr sz="1800" spc="50" dirty="0">
                <a:latin typeface="Calibri"/>
                <a:cs typeface="Calibri"/>
              </a:rPr>
              <a:t> </a:t>
            </a:r>
            <a:r>
              <a:rPr sz="1800" dirty="0">
                <a:latin typeface="Calibri"/>
                <a:cs typeface="Calibri"/>
              </a:rPr>
              <a:t>–</a:t>
            </a:r>
            <a:endParaRPr sz="1800">
              <a:latin typeface="Calibri"/>
              <a:cs typeface="Calibri"/>
            </a:endParaRPr>
          </a:p>
          <a:p>
            <a:pPr marL="97155">
              <a:lnSpc>
                <a:spcPct val="100000"/>
              </a:lnSpc>
              <a:spcBef>
                <a:spcPts val="5"/>
              </a:spcBef>
            </a:pPr>
            <a:r>
              <a:rPr sz="1800" spc="-5" dirty="0">
                <a:latin typeface="Calibri"/>
                <a:cs typeface="Calibri"/>
              </a:rPr>
              <a:t>Can</a:t>
            </a:r>
            <a:r>
              <a:rPr sz="1800" dirty="0">
                <a:latin typeface="Calibri"/>
                <a:cs typeface="Calibri"/>
              </a:rPr>
              <a:t> </a:t>
            </a:r>
            <a:r>
              <a:rPr sz="1800" spc="-5" dirty="0">
                <a:latin typeface="Calibri"/>
                <a:cs typeface="Calibri"/>
              </a:rPr>
              <a:t>accommodate</a:t>
            </a:r>
            <a:r>
              <a:rPr sz="1800" spc="-25" dirty="0">
                <a:latin typeface="Calibri"/>
                <a:cs typeface="Calibri"/>
              </a:rPr>
              <a:t> </a:t>
            </a:r>
            <a:r>
              <a:rPr sz="1800" spc="-5" dirty="0">
                <a:latin typeface="Calibri"/>
                <a:cs typeface="Calibri"/>
              </a:rPr>
              <a:t>the</a:t>
            </a:r>
            <a:r>
              <a:rPr sz="1800" spc="25" dirty="0">
                <a:latin typeface="Calibri"/>
                <a:cs typeface="Calibri"/>
              </a:rPr>
              <a:t> </a:t>
            </a:r>
            <a:r>
              <a:rPr sz="1800" spc="-10" dirty="0">
                <a:latin typeface="Calibri"/>
                <a:cs typeface="Calibri"/>
              </a:rPr>
              <a:t>process </a:t>
            </a:r>
            <a:r>
              <a:rPr sz="1800" spc="-15" dirty="0">
                <a:latin typeface="Calibri"/>
                <a:cs typeface="Calibri"/>
              </a:rPr>
              <a:t>size</a:t>
            </a:r>
            <a:endParaRPr sz="1800">
              <a:latin typeface="Calibri"/>
              <a:cs typeface="Calibri"/>
            </a:endParaRPr>
          </a:p>
          <a:p>
            <a:pPr marL="97155">
              <a:lnSpc>
                <a:spcPct val="100000"/>
              </a:lnSpc>
            </a:pPr>
            <a:r>
              <a:rPr sz="1800" spc="-10" dirty="0">
                <a:latin typeface="Calibri"/>
                <a:cs typeface="Calibri"/>
              </a:rPr>
              <a:t>Leaves</a:t>
            </a:r>
            <a:r>
              <a:rPr sz="1800" spc="310" dirty="0">
                <a:latin typeface="Calibri"/>
                <a:cs typeface="Calibri"/>
              </a:rPr>
              <a:t> </a:t>
            </a:r>
            <a:r>
              <a:rPr sz="1800" dirty="0">
                <a:latin typeface="Calibri"/>
                <a:cs typeface="Calibri"/>
              </a:rPr>
              <a:t>the</a:t>
            </a:r>
            <a:r>
              <a:rPr sz="1800" spc="330" dirty="0">
                <a:latin typeface="Calibri"/>
                <a:cs typeface="Calibri"/>
              </a:rPr>
              <a:t> </a:t>
            </a:r>
            <a:r>
              <a:rPr sz="1800" spc="-15" dirty="0">
                <a:latin typeface="Calibri"/>
                <a:cs typeface="Calibri"/>
              </a:rPr>
              <a:t>largest</a:t>
            </a:r>
            <a:r>
              <a:rPr sz="1800" spc="340" dirty="0">
                <a:latin typeface="Calibri"/>
                <a:cs typeface="Calibri"/>
              </a:rPr>
              <a:t> </a:t>
            </a:r>
            <a:r>
              <a:rPr sz="1800" spc="-15" dirty="0">
                <a:latin typeface="Calibri"/>
                <a:cs typeface="Calibri"/>
              </a:rPr>
              <a:t>wasted</a:t>
            </a:r>
            <a:r>
              <a:rPr sz="1800" spc="330" dirty="0">
                <a:latin typeface="Calibri"/>
                <a:cs typeface="Calibri"/>
              </a:rPr>
              <a:t> </a:t>
            </a:r>
            <a:r>
              <a:rPr sz="1800" dirty="0">
                <a:latin typeface="Calibri"/>
                <a:cs typeface="Calibri"/>
              </a:rPr>
              <a:t>space</a:t>
            </a:r>
            <a:r>
              <a:rPr sz="1800" spc="315" dirty="0">
                <a:latin typeface="Calibri"/>
                <a:cs typeface="Calibri"/>
              </a:rPr>
              <a:t> </a:t>
            </a:r>
            <a:r>
              <a:rPr sz="1800" spc="-10" dirty="0">
                <a:latin typeface="Calibri"/>
                <a:cs typeface="Calibri"/>
              </a:rPr>
              <a:t>(fragmentation)</a:t>
            </a:r>
            <a:r>
              <a:rPr sz="1800" spc="330" dirty="0">
                <a:latin typeface="Calibri"/>
                <a:cs typeface="Calibri"/>
              </a:rPr>
              <a:t> </a:t>
            </a:r>
            <a:r>
              <a:rPr sz="1800" spc="-10" dirty="0">
                <a:latin typeface="Calibri"/>
                <a:cs typeface="Calibri"/>
              </a:rPr>
              <a:t>after</a:t>
            </a:r>
            <a:r>
              <a:rPr sz="1800" spc="335" dirty="0">
                <a:latin typeface="Calibri"/>
                <a:cs typeface="Calibri"/>
              </a:rPr>
              <a:t> </a:t>
            </a:r>
            <a:r>
              <a:rPr sz="1800" dirty="0">
                <a:latin typeface="Calibri"/>
                <a:cs typeface="Calibri"/>
              </a:rPr>
              <a:t>the</a:t>
            </a:r>
            <a:r>
              <a:rPr sz="1800" spc="330" dirty="0">
                <a:latin typeface="Calibri"/>
                <a:cs typeface="Calibri"/>
              </a:rPr>
              <a:t> </a:t>
            </a:r>
            <a:r>
              <a:rPr sz="1800" spc="-5" dirty="0">
                <a:latin typeface="Calibri"/>
                <a:cs typeface="Calibri"/>
              </a:rPr>
              <a:t>process</a:t>
            </a:r>
            <a:r>
              <a:rPr sz="1800" spc="300" dirty="0">
                <a:latin typeface="Calibri"/>
                <a:cs typeface="Calibri"/>
              </a:rPr>
              <a:t> </a:t>
            </a:r>
            <a:r>
              <a:rPr sz="1800" spc="-5" dirty="0">
                <a:latin typeface="Calibri"/>
                <a:cs typeface="Calibri"/>
              </a:rPr>
              <a:t>is</a:t>
            </a:r>
            <a:r>
              <a:rPr sz="1800" spc="335" dirty="0">
                <a:latin typeface="Calibri"/>
                <a:cs typeface="Calibri"/>
              </a:rPr>
              <a:t> </a:t>
            </a:r>
            <a:r>
              <a:rPr sz="1800" spc="-10" dirty="0">
                <a:latin typeface="Calibri"/>
                <a:cs typeface="Calibri"/>
              </a:rPr>
              <a:t>allocated</a:t>
            </a:r>
            <a:r>
              <a:rPr sz="1800" spc="335" dirty="0">
                <a:latin typeface="Calibri"/>
                <a:cs typeface="Calibri"/>
              </a:rPr>
              <a:t> </a:t>
            </a:r>
            <a:r>
              <a:rPr sz="1800" spc="-30" dirty="0">
                <a:latin typeface="Calibri"/>
                <a:cs typeface="Calibri"/>
              </a:rPr>
              <a:t>to</a:t>
            </a:r>
            <a:endParaRPr sz="1800">
              <a:latin typeface="Calibri"/>
              <a:cs typeface="Calibri"/>
            </a:endParaRPr>
          </a:p>
          <a:p>
            <a:pPr marL="97155">
              <a:lnSpc>
                <a:spcPct val="100000"/>
              </a:lnSpc>
            </a:pPr>
            <a:r>
              <a:rPr sz="1800" spc="-10" dirty="0">
                <a:latin typeface="Calibri"/>
                <a:cs typeface="Calibri"/>
              </a:rPr>
              <a:t>given</a:t>
            </a:r>
            <a:r>
              <a:rPr sz="1800" spc="10" dirty="0">
                <a:latin typeface="Calibri"/>
                <a:cs typeface="Calibri"/>
              </a:rPr>
              <a:t> </a:t>
            </a:r>
            <a:r>
              <a:rPr sz="1800" dirty="0">
                <a:latin typeface="Calibri"/>
                <a:cs typeface="Calibri"/>
              </a:rPr>
              <a:t>memory</a:t>
            </a:r>
            <a:r>
              <a:rPr sz="1800" spc="-30" dirty="0">
                <a:latin typeface="Calibri"/>
                <a:cs typeface="Calibri"/>
              </a:rPr>
              <a:t> </a:t>
            </a:r>
            <a:r>
              <a:rPr sz="1800" dirty="0">
                <a:latin typeface="Calibri"/>
                <a:cs typeface="Calibri"/>
              </a:rPr>
              <a:t>block</a:t>
            </a:r>
            <a:endParaRPr sz="1800">
              <a:latin typeface="Calibri"/>
              <a:cs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0248" y="332231"/>
            <a:ext cx="8473440" cy="52943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256741"/>
            <a:ext cx="8151495" cy="402272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from</a:t>
            </a:r>
            <a:r>
              <a:rPr sz="1200" spc="55" dirty="0">
                <a:solidFill>
                  <a:srgbClr val="333333"/>
                </a:solidFill>
                <a:latin typeface="Microsoft Sans Serif"/>
                <a:cs typeface="Microsoft Sans Serif"/>
              </a:rPr>
              <a:t> </a:t>
            </a:r>
            <a:r>
              <a:rPr sz="1200" spc="5" dirty="0">
                <a:solidFill>
                  <a:srgbClr val="333333"/>
                </a:solidFill>
                <a:latin typeface="Microsoft Sans Serif"/>
                <a:cs typeface="Microsoft Sans Serif"/>
              </a:rPr>
              <a:t>its</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creation</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completion,</a:t>
            </a:r>
            <a:r>
              <a:rPr sz="1200" spc="80" dirty="0">
                <a:solidFill>
                  <a:srgbClr val="333333"/>
                </a:solidFill>
                <a:latin typeface="Microsoft Sans Serif"/>
                <a:cs typeface="Microsoft Sans Serif"/>
              </a:rPr>
              <a:t> </a:t>
            </a:r>
            <a:r>
              <a:rPr sz="1200" dirty="0">
                <a:solidFill>
                  <a:srgbClr val="333333"/>
                </a:solidFill>
                <a:latin typeface="Microsoft Sans Serif"/>
                <a:cs typeface="Microsoft Sans Serif"/>
              </a:rPr>
              <a:t>passes</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through</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various</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states.</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minimum</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number</a:t>
            </a:r>
            <a:r>
              <a:rPr sz="1200" spc="10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states</a:t>
            </a:r>
            <a:endParaRPr sz="1200">
              <a:latin typeface="Microsoft Sans Serif"/>
              <a:cs typeface="Microsoft Sans Serif"/>
            </a:endParaRPr>
          </a:p>
          <a:p>
            <a:pPr marL="12700">
              <a:lnSpc>
                <a:spcPct val="100000"/>
              </a:lnSpc>
              <a:spcBef>
                <a:spcPts val="5"/>
              </a:spcBef>
            </a:pPr>
            <a:r>
              <a:rPr sz="1200" spc="5" dirty="0">
                <a:solidFill>
                  <a:srgbClr val="333333"/>
                </a:solidFill>
                <a:latin typeface="Microsoft Sans Serif"/>
                <a:cs typeface="Microsoft Sans Serif"/>
              </a:rPr>
              <a:t>is</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five.</a:t>
            </a:r>
            <a:endParaRPr sz="1200">
              <a:latin typeface="Microsoft Sans Serif"/>
              <a:cs typeface="Microsoft Sans Serif"/>
            </a:endParaRPr>
          </a:p>
          <a:p>
            <a:pPr marL="12700" marR="767715">
              <a:lnSpc>
                <a:spcPct val="100000"/>
              </a:lnSpc>
            </a:pPr>
            <a:r>
              <a:rPr sz="1200" dirty="0">
                <a:solidFill>
                  <a:srgbClr val="333333"/>
                </a:solidFill>
                <a:latin typeface="Microsoft Sans Serif"/>
                <a:cs typeface="Microsoft Sans Serif"/>
              </a:rPr>
              <a:t>The</a:t>
            </a:r>
            <a:r>
              <a:rPr sz="1200" spc="165" dirty="0">
                <a:solidFill>
                  <a:srgbClr val="333333"/>
                </a:solidFill>
                <a:latin typeface="Microsoft Sans Serif"/>
                <a:cs typeface="Microsoft Sans Serif"/>
              </a:rPr>
              <a:t> </a:t>
            </a:r>
            <a:r>
              <a:rPr sz="1200" spc="-15" dirty="0">
                <a:solidFill>
                  <a:srgbClr val="333333"/>
                </a:solidFill>
                <a:latin typeface="Microsoft Sans Serif"/>
                <a:cs typeface="Microsoft Sans Serif"/>
              </a:rPr>
              <a:t>names</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16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states</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not</a:t>
            </a:r>
            <a:r>
              <a:rPr sz="1200" spc="165" dirty="0">
                <a:solidFill>
                  <a:srgbClr val="333333"/>
                </a:solidFill>
                <a:latin typeface="Microsoft Sans Serif"/>
                <a:cs typeface="Microsoft Sans Serif"/>
              </a:rPr>
              <a:t> </a:t>
            </a:r>
            <a:r>
              <a:rPr sz="1200" spc="-10" dirty="0">
                <a:solidFill>
                  <a:srgbClr val="333333"/>
                </a:solidFill>
                <a:latin typeface="Microsoft Sans Serif"/>
                <a:cs typeface="Microsoft Sans Serif"/>
              </a:rPr>
              <a:t>standardized</a:t>
            </a:r>
            <a:r>
              <a:rPr sz="1200" spc="180" dirty="0">
                <a:solidFill>
                  <a:srgbClr val="333333"/>
                </a:solidFill>
                <a:latin typeface="Microsoft Sans Serif"/>
                <a:cs typeface="Microsoft Sans Serif"/>
              </a:rPr>
              <a:t> </a:t>
            </a:r>
            <a:r>
              <a:rPr sz="1200" spc="-5" dirty="0">
                <a:solidFill>
                  <a:srgbClr val="333333"/>
                </a:solidFill>
                <a:latin typeface="Microsoft Sans Serif"/>
                <a:cs typeface="Microsoft Sans Serif"/>
              </a:rPr>
              <a:t>although</a:t>
            </a:r>
            <a:r>
              <a:rPr sz="1200" spc="17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170"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160" dirty="0">
                <a:solidFill>
                  <a:srgbClr val="333333"/>
                </a:solidFill>
                <a:latin typeface="Microsoft Sans Serif"/>
                <a:cs typeface="Microsoft Sans Serif"/>
              </a:rPr>
              <a:t> </a:t>
            </a:r>
            <a:r>
              <a:rPr sz="1200" spc="-15" dirty="0">
                <a:solidFill>
                  <a:srgbClr val="333333"/>
                </a:solidFill>
                <a:latin typeface="Microsoft Sans Serif"/>
                <a:cs typeface="Microsoft Sans Serif"/>
              </a:rPr>
              <a:t>may</a:t>
            </a:r>
            <a:r>
              <a:rPr sz="1200" spc="165" dirty="0">
                <a:solidFill>
                  <a:srgbClr val="333333"/>
                </a:solidFill>
                <a:latin typeface="Microsoft Sans Serif"/>
                <a:cs typeface="Microsoft Sans Serif"/>
              </a:rPr>
              <a:t> </a:t>
            </a:r>
            <a:r>
              <a:rPr sz="1200" dirty="0">
                <a:solidFill>
                  <a:srgbClr val="333333"/>
                </a:solidFill>
                <a:latin typeface="Microsoft Sans Serif"/>
                <a:cs typeface="Microsoft Sans Serif"/>
              </a:rPr>
              <a:t>be</a:t>
            </a:r>
            <a:r>
              <a:rPr sz="1200" spc="170"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170" dirty="0">
                <a:solidFill>
                  <a:srgbClr val="333333"/>
                </a:solidFill>
                <a:latin typeface="Microsoft Sans Serif"/>
                <a:cs typeface="Microsoft Sans Serif"/>
              </a:rPr>
              <a:t> </a:t>
            </a:r>
            <a:r>
              <a:rPr sz="1200" spc="-10" dirty="0">
                <a:solidFill>
                  <a:srgbClr val="333333"/>
                </a:solidFill>
                <a:latin typeface="Microsoft Sans Serif"/>
                <a:cs typeface="Microsoft Sans Serif"/>
              </a:rPr>
              <a:t>one</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16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170" dirty="0">
                <a:solidFill>
                  <a:srgbClr val="333333"/>
                </a:solidFill>
                <a:latin typeface="Microsoft Sans Serif"/>
                <a:cs typeface="Microsoft Sans Serif"/>
              </a:rPr>
              <a:t> </a:t>
            </a:r>
            <a:r>
              <a:rPr sz="1200" spc="-10" dirty="0">
                <a:solidFill>
                  <a:srgbClr val="333333"/>
                </a:solidFill>
                <a:latin typeface="Microsoft Sans Serif"/>
                <a:cs typeface="Microsoft Sans Serif"/>
              </a:rPr>
              <a:t>following</a:t>
            </a:r>
            <a:r>
              <a:rPr sz="1200" spc="175" dirty="0">
                <a:solidFill>
                  <a:srgbClr val="333333"/>
                </a:solidFill>
                <a:latin typeface="Microsoft Sans Serif"/>
                <a:cs typeface="Microsoft Sans Serif"/>
              </a:rPr>
              <a:t> </a:t>
            </a:r>
            <a:r>
              <a:rPr sz="1200" dirty="0">
                <a:solidFill>
                  <a:srgbClr val="333333"/>
                </a:solidFill>
                <a:latin typeface="Microsoft Sans Serif"/>
                <a:cs typeface="Microsoft Sans Serif"/>
              </a:rPr>
              <a:t>states </a:t>
            </a:r>
            <a:r>
              <a:rPr sz="1200" spc="-305" dirty="0">
                <a:solidFill>
                  <a:srgbClr val="333333"/>
                </a:solidFill>
                <a:latin typeface="Microsoft Sans Serif"/>
                <a:cs typeface="Microsoft Sans Serif"/>
              </a:rPr>
              <a:t> </a:t>
            </a:r>
            <a:r>
              <a:rPr sz="1200" dirty="0">
                <a:solidFill>
                  <a:srgbClr val="333333"/>
                </a:solidFill>
                <a:latin typeface="Microsoft Sans Serif"/>
                <a:cs typeface="Microsoft Sans Serif"/>
              </a:rPr>
              <a:t>during</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execution.</a:t>
            </a:r>
            <a:endParaRPr sz="1200">
              <a:latin typeface="Microsoft Sans Serif"/>
              <a:cs typeface="Microsoft Sans Serif"/>
            </a:endParaRPr>
          </a:p>
          <a:p>
            <a:pPr marL="222885" indent="-210820">
              <a:lnSpc>
                <a:spcPts val="1789"/>
              </a:lnSpc>
              <a:buAutoNum type="arabicPeriod"/>
              <a:tabLst>
                <a:tab pos="223520" algn="l"/>
              </a:tabLst>
            </a:pPr>
            <a:r>
              <a:rPr sz="1500" dirty="0">
                <a:solidFill>
                  <a:srgbClr val="FF0000"/>
                </a:solidFill>
                <a:latin typeface="Microsoft Sans Serif"/>
                <a:cs typeface="Microsoft Sans Serif"/>
              </a:rPr>
              <a:t>New</a:t>
            </a:r>
            <a:endParaRPr sz="1500">
              <a:latin typeface="Microsoft Sans Serif"/>
              <a:cs typeface="Microsoft Sans Serif"/>
            </a:endParaRPr>
          </a:p>
          <a:p>
            <a:pPr marL="12700">
              <a:lnSpc>
                <a:spcPct val="100000"/>
              </a:lnSpc>
              <a:spcBef>
                <a:spcPts val="15"/>
              </a:spcBef>
            </a:pPr>
            <a:r>
              <a:rPr sz="1200" dirty="0">
                <a:solidFill>
                  <a:srgbClr val="333333"/>
                </a:solidFill>
                <a:latin typeface="Microsoft Sans Serif"/>
                <a:cs typeface="Microsoft Sans Serif"/>
              </a:rPr>
              <a:t>A</a:t>
            </a:r>
            <a:r>
              <a:rPr sz="1200" spc="-40" dirty="0">
                <a:solidFill>
                  <a:srgbClr val="333333"/>
                </a:solidFill>
                <a:latin typeface="Microsoft Sans Serif"/>
                <a:cs typeface="Microsoft Sans Serif"/>
              </a:rPr>
              <a:t> </a:t>
            </a:r>
            <a:r>
              <a:rPr sz="1200" dirty="0">
                <a:solidFill>
                  <a:srgbClr val="333333"/>
                </a:solidFill>
                <a:latin typeface="Microsoft Sans Serif"/>
                <a:cs typeface="Microsoft Sans Serif"/>
              </a:rPr>
              <a:t>program</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going</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to </a:t>
            </a:r>
            <a:r>
              <a:rPr sz="1200" spc="-5" dirty="0">
                <a:solidFill>
                  <a:srgbClr val="333333"/>
                </a:solidFill>
                <a:latin typeface="Microsoft Sans Serif"/>
                <a:cs typeface="Microsoft Sans Serif"/>
              </a:rPr>
              <a:t>be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picked</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up by </a:t>
            </a:r>
            <a:r>
              <a:rPr sz="1200" dirty="0">
                <a:solidFill>
                  <a:srgbClr val="333333"/>
                </a:solidFill>
                <a:latin typeface="Microsoft Sans Serif"/>
                <a:cs typeface="Microsoft Sans Serif"/>
              </a:rPr>
              <a:t>the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OS</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into</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main</a:t>
            </a:r>
            <a:r>
              <a:rPr sz="1200" spc="30" dirty="0">
                <a:solidFill>
                  <a:srgbClr val="333333"/>
                </a:solidFill>
                <a:latin typeface="Microsoft Sans Serif"/>
                <a:cs typeface="Microsoft Sans Serif"/>
              </a:rPr>
              <a:t> </a:t>
            </a:r>
            <a:r>
              <a:rPr sz="1200" spc="-15" dirty="0">
                <a:solidFill>
                  <a:srgbClr val="333333"/>
                </a:solidFill>
                <a:latin typeface="Microsoft Sans Serif"/>
                <a:cs typeface="Microsoft Sans Serif"/>
              </a:rPr>
              <a:t>memory</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dirty="0">
                <a:solidFill>
                  <a:srgbClr val="333333"/>
                </a:solidFill>
                <a:latin typeface="Microsoft Sans Serif"/>
                <a:cs typeface="Microsoft Sans Serif"/>
              </a:rPr>
              <a:t> called</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a new</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endParaRPr sz="1200">
              <a:latin typeface="Microsoft Sans Serif"/>
              <a:cs typeface="Microsoft Sans Serif"/>
            </a:endParaRPr>
          </a:p>
          <a:p>
            <a:pPr>
              <a:lnSpc>
                <a:spcPct val="100000"/>
              </a:lnSpc>
            </a:pPr>
            <a:endParaRPr sz="1300">
              <a:latin typeface="Microsoft Sans Serif"/>
              <a:cs typeface="Microsoft Sans Serif"/>
            </a:endParaRPr>
          </a:p>
          <a:p>
            <a:pPr marL="161925" indent="-149860">
              <a:lnSpc>
                <a:spcPct val="100000"/>
              </a:lnSpc>
              <a:spcBef>
                <a:spcPts val="819"/>
              </a:spcBef>
              <a:buAutoNum type="arabicPeriod" startAt="2"/>
              <a:tabLst>
                <a:tab pos="162560" algn="l"/>
              </a:tabLst>
            </a:pPr>
            <a:r>
              <a:rPr sz="1200" spc="-10" dirty="0">
                <a:solidFill>
                  <a:srgbClr val="FF0000"/>
                </a:solidFill>
                <a:latin typeface="Calibri"/>
                <a:cs typeface="Calibri"/>
              </a:rPr>
              <a:t>Ready</a:t>
            </a:r>
            <a:endParaRPr sz="1200">
              <a:latin typeface="Calibri"/>
              <a:cs typeface="Calibri"/>
            </a:endParaRPr>
          </a:p>
          <a:p>
            <a:pPr marL="12700" marR="8255">
              <a:lnSpc>
                <a:spcPct val="100000"/>
              </a:lnSpc>
              <a:spcBef>
                <a:spcPts val="5"/>
              </a:spcBef>
            </a:pPr>
            <a:r>
              <a:rPr sz="1200" spc="-5" dirty="0">
                <a:latin typeface="Calibri"/>
                <a:cs typeface="Calibri"/>
              </a:rPr>
              <a:t>Whenever</a:t>
            </a:r>
            <a:r>
              <a:rPr sz="1200" spc="30" dirty="0">
                <a:latin typeface="Calibri"/>
                <a:cs typeface="Calibri"/>
              </a:rPr>
              <a:t> </a:t>
            </a:r>
            <a:r>
              <a:rPr sz="1200" dirty="0">
                <a:latin typeface="Calibri"/>
                <a:cs typeface="Calibri"/>
              </a:rPr>
              <a:t>a</a:t>
            </a:r>
            <a:r>
              <a:rPr sz="1200" spc="45" dirty="0">
                <a:latin typeface="Calibri"/>
                <a:cs typeface="Calibri"/>
              </a:rPr>
              <a:t> </a:t>
            </a:r>
            <a:r>
              <a:rPr sz="1200" spc="-5" dirty="0">
                <a:latin typeface="Calibri"/>
                <a:cs typeface="Calibri"/>
              </a:rPr>
              <a:t>process</a:t>
            </a:r>
            <a:r>
              <a:rPr sz="1200" spc="50" dirty="0">
                <a:latin typeface="Calibri"/>
                <a:cs typeface="Calibri"/>
              </a:rPr>
              <a:t> </a:t>
            </a:r>
            <a:r>
              <a:rPr sz="1200" spc="-10" dirty="0">
                <a:latin typeface="Calibri"/>
                <a:cs typeface="Calibri"/>
              </a:rPr>
              <a:t>is</a:t>
            </a:r>
            <a:r>
              <a:rPr sz="1200" spc="80" dirty="0">
                <a:latin typeface="Calibri"/>
                <a:cs typeface="Calibri"/>
              </a:rPr>
              <a:t> </a:t>
            </a:r>
            <a:r>
              <a:rPr sz="1200" spc="-10" dirty="0">
                <a:latin typeface="Calibri"/>
                <a:cs typeface="Calibri"/>
              </a:rPr>
              <a:t>created,</a:t>
            </a:r>
            <a:r>
              <a:rPr sz="1200" spc="60" dirty="0">
                <a:latin typeface="Calibri"/>
                <a:cs typeface="Calibri"/>
              </a:rPr>
              <a:t> </a:t>
            </a:r>
            <a:r>
              <a:rPr sz="1200" spc="-10" dirty="0">
                <a:latin typeface="Calibri"/>
                <a:cs typeface="Calibri"/>
              </a:rPr>
              <a:t>it</a:t>
            </a:r>
            <a:r>
              <a:rPr sz="1200" spc="45" dirty="0">
                <a:latin typeface="Calibri"/>
                <a:cs typeface="Calibri"/>
              </a:rPr>
              <a:t> </a:t>
            </a:r>
            <a:r>
              <a:rPr sz="1200" spc="-5" dirty="0">
                <a:latin typeface="Calibri"/>
                <a:cs typeface="Calibri"/>
              </a:rPr>
              <a:t>directly</a:t>
            </a:r>
            <a:r>
              <a:rPr sz="1200" spc="60" dirty="0">
                <a:latin typeface="Calibri"/>
                <a:cs typeface="Calibri"/>
              </a:rPr>
              <a:t> </a:t>
            </a:r>
            <a:r>
              <a:rPr sz="1200" spc="-10" dirty="0">
                <a:latin typeface="Calibri"/>
                <a:cs typeface="Calibri"/>
              </a:rPr>
              <a:t>enters</a:t>
            </a:r>
            <a:r>
              <a:rPr sz="1200" spc="70" dirty="0">
                <a:latin typeface="Calibri"/>
                <a:cs typeface="Calibri"/>
              </a:rPr>
              <a:t> </a:t>
            </a:r>
            <a:r>
              <a:rPr sz="1200" spc="5" dirty="0">
                <a:latin typeface="Calibri"/>
                <a:cs typeface="Calibri"/>
              </a:rPr>
              <a:t>in</a:t>
            </a:r>
            <a:r>
              <a:rPr sz="1200" spc="35" dirty="0">
                <a:latin typeface="Calibri"/>
                <a:cs typeface="Calibri"/>
              </a:rPr>
              <a:t> </a:t>
            </a:r>
            <a:r>
              <a:rPr sz="1200" spc="-5" dirty="0">
                <a:latin typeface="Calibri"/>
                <a:cs typeface="Calibri"/>
              </a:rPr>
              <a:t>the</a:t>
            </a:r>
            <a:r>
              <a:rPr sz="1200" spc="75" dirty="0">
                <a:latin typeface="Calibri"/>
                <a:cs typeface="Calibri"/>
              </a:rPr>
              <a:t> </a:t>
            </a:r>
            <a:r>
              <a:rPr sz="1200" spc="-10" dirty="0">
                <a:latin typeface="Calibri"/>
                <a:cs typeface="Calibri"/>
              </a:rPr>
              <a:t>ready</a:t>
            </a:r>
            <a:r>
              <a:rPr sz="1200" spc="50" dirty="0">
                <a:latin typeface="Calibri"/>
                <a:cs typeface="Calibri"/>
              </a:rPr>
              <a:t> </a:t>
            </a:r>
            <a:r>
              <a:rPr sz="1200" spc="-10" dirty="0">
                <a:latin typeface="Calibri"/>
                <a:cs typeface="Calibri"/>
              </a:rPr>
              <a:t>state,</a:t>
            </a:r>
            <a:r>
              <a:rPr sz="1200" spc="60" dirty="0">
                <a:latin typeface="Calibri"/>
                <a:cs typeface="Calibri"/>
              </a:rPr>
              <a:t> </a:t>
            </a:r>
            <a:r>
              <a:rPr sz="1200" spc="-5" dirty="0">
                <a:latin typeface="Calibri"/>
                <a:cs typeface="Calibri"/>
              </a:rPr>
              <a:t>in</a:t>
            </a:r>
            <a:r>
              <a:rPr sz="1200" spc="60" dirty="0">
                <a:latin typeface="Calibri"/>
                <a:cs typeface="Calibri"/>
              </a:rPr>
              <a:t> </a:t>
            </a:r>
            <a:r>
              <a:rPr sz="1200" spc="-5" dirty="0">
                <a:latin typeface="Calibri"/>
                <a:cs typeface="Calibri"/>
              </a:rPr>
              <a:t>which,</a:t>
            </a:r>
            <a:r>
              <a:rPr sz="1200" spc="55" dirty="0">
                <a:latin typeface="Calibri"/>
                <a:cs typeface="Calibri"/>
              </a:rPr>
              <a:t> </a:t>
            </a:r>
            <a:r>
              <a:rPr sz="1200" spc="-10" dirty="0">
                <a:latin typeface="Calibri"/>
                <a:cs typeface="Calibri"/>
              </a:rPr>
              <a:t>it</a:t>
            </a:r>
            <a:r>
              <a:rPr sz="1200" spc="75" dirty="0">
                <a:latin typeface="Calibri"/>
                <a:cs typeface="Calibri"/>
              </a:rPr>
              <a:t> </a:t>
            </a:r>
            <a:r>
              <a:rPr sz="1200" spc="-10" dirty="0">
                <a:latin typeface="Calibri"/>
                <a:cs typeface="Calibri"/>
              </a:rPr>
              <a:t>waits</a:t>
            </a:r>
            <a:r>
              <a:rPr sz="1200" spc="55" dirty="0">
                <a:latin typeface="Calibri"/>
                <a:cs typeface="Calibri"/>
              </a:rPr>
              <a:t> </a:t>
            </a:r>
            <a:r>
              <a:rPr sz="1200" spc="-10" dirty="0">
                <a:latin typeface="Calibri"/>
                <a:cs typeface="Calibri"/>
              </a:rPr>
              <a:t>for</a:t>
            </a:r>
            <a:r>
              <a:rPr sz="1200" spc="55" dirty="0">
                <a:latin typeface="Calibri"/>
                <a:cs typeface="Calibri"/>
              </a:rPr>
              <a:t> </a:t>
            </a:r>
            <a:r>
              <a:rPr sz="1200" spc="-5" dirty="0">
                <a:latin typeface="Calibri"/>
                <a:cs typeface="Calibri"/>
              </a:rPr>
              <a:t>the</a:t>
            </a:r>
            <a:r>
              <a:rPr sz="1200" spc="45" dirty="0">
                <a:latin typeface="Calibri"/>
                <a:cs typeface="Calibri"/>
              </a:rPr>
              <a:t> </a:t>
            </a:r>
            <a:r>
              <a:rPr sz="1200" dirty="0">
                <a:latin typeface="Calibri"/>
                <a:cs typeface="Calibri"/>
              </a:rPr>
              <a:t>CPU</a:t>
            </a:r>
            <a:r>
              <a:rPr sz="1200" spc="65" dirty="0">
                <a:latin typeface="Calibri"/>
                <a:cs typeface="Calibri"/>
              </a:rPr>
              <a:t> </a:t>
            </a:r>
            <a:r>
              <a:rPr sz="1200" dirty="0">
                <a:latin typeface="Calibri"/>
                <a:cs typeface="Calibri"/>
              </a:rPr>
              <a:t>to</a:t>
            </a:r>
            <a:r>
              <a:rPr sz="1200" spc="35" dirty="0">
                <a:latin typeface="Calibri"/>
                <a:cs typeface="Calibri"/>
              </a:rPr>
              <a:t> </a:t>
            </a:r>
            <a:r>
              <a:rPr sz="1200" spc="-5" dirty="0">
                <a:latin typeface="Calibri"/>
                <a:cs typeface="Calibri"/>
              </a:rPr>
              <a:t>be</a:t>
            </a:r>
            <a:r>
              <a:rPr sz="1200" spc="70" dirty="0">
                <a:latin typeface="Calibri"/>
                <a:cs typeface="Calibri"/>
              </a:rPr>
              <a:t> </a:t>
            </a:r>
            <a:r>
              <a:rPr sz="1200" dirty="0">
                <a:latin typeface="Calibri"/>
                <a:cs typeface="Calibri"/>
              </a:rPr>
              <a:t>assigned.</a:t>
            </a:r>
            <a:r>
              <a:rPr sz="1200" spc="45" dirty="0">
                <a:latin typeface="Calibri"/>
                <a:cs typeface="Calibri"/>
              </a:rPr>
              <a:t> </a:t>
            </a:r>
            <a:r>
              <a:rPr sz="1200" spc="-10" dirty="0">
                <a:latin typeface="Calibri"/>
                <a:cs typeface="Calibri"/>
              </a:rPr>
              <a:t>The</a:t>
            </a:r>
            <a:r>
              <a:rPr sz="1200" spc="70" dirty="0">
                <a:latin typeface="Calibri"/>
                <a:cs typeface="Calibri"/>
              </a:rPr>
              <a:t> </a:t>
            </a:r>
            <a:r>
              <a:rPr sz="1200" spc="-5" dirty="0">
                <a:latin typeface="Calibri"/>
                <a:cs typeface="Calibri"/>
              </a:rPr>
              <a:t>OS</a:t>
            </a:r>
            <a:r>
              <a:rPr sz="1200" spc="65" dirty="0">
                <a:latin typeface="Calibri"/>
                <a:cs typeface="Calibri"/>
              </a:rPr>
              <a:t> </a:t>
            </a:r>
            <a:r>
              <a:rPr sz="1200" spc="-5" dirty="0">
                <a:latin typeface="Calibri"/>
                <a:cs typeface="Calibri"/>
              </a:rPr>
              <a:t>picks</a:t>
            </a:r>
            <a:r>
              <a:rPr sz="1200" spc="55" dirty="0">
                <a:latin typeface="Calibri"/>
                <a:cs typeface="Calibri"/>
              </a:rPr>
              <a:t> </a:t>
            </a:r>
            <a:r>
              <a:rPr sz="1200" spc="-5" dirty="0">
                <a:latin typeface="Calibri"/>
                <a:cs typeface="Calibri"/>
              </a:rPr>
              <a:t>the </a:t>
            </a:r>
            <a:r>
              <a:rPr sz="1200" spc="-254" dirty="0">
                <a:latin typeface="Calibri"/>
                <a:cs typeface="Calibri"/>
              </a:rPr>
              <a:t> </a:t>
            </a:r>
            <a:r>
              <a:rPr sz="1200" spc="-5" dirty="0">
                <a:latin typeface="Calibri"/>
                <a:cs typeface="Calibri"/>
              </a:rPr>
              <a:t>new</a:t>
            </a:r>
            <a:r>
              <a:rPr sz="1200" dirty="0">
                <a:latin typeface="Calibri"/>
                <a:cs typeface="Calibri"/>
              </a:rPr>
              <a:t> </a:t>
            </a:r>
            <a:r>
              <a:rPr sz="1200" spc="-5" dirty="0">
                <a:latin typeface="Calibri"/>
                <a:cs typeface="Calibri"/>
              </a:rPr>
              <a:t>processes</a:t>
            </a:r>
            <a:r>
              <a:rPr sz="1200" spc="30" dirty="0">
                <a:latin typeface="Calibri"/>
                <a:cs typeface="Calibri"/>
              </a:rPr>
              <a:t> </a:t>
            </a:r>
            <a:r>
              <a:rPr sz="1200" spc="-15" dirty="0">
                <a:latin typeface="Calibri"/>
                <a:cs typeface="Calibri"/>
              </a:rPr>
              <a:t>from</a:t>
            </a:r>
            <a:r>
              <a:rPr sz="1200" spc="40" dirty="0">
                <a:latin typeface="Calibri"/>
                <a:cs typeface="Calibri"/>
              </a:rPr>
              <a:t> </a:t>
            </a:r>
            <a:r>
              <a:rPr sz="1200" spc="-5" dirty="0">
                <a:latin typeface="Calibri"/>
                <a:cs typeface="Calibri"/>
              </a:rPr>
              <a:t>the secondary</a:t>
            </a:r>
            <a:r>
              <a:rPr sz="1200" spc="25" dirty="0">
                <a:latin typeface="Calibri"/>
                <a:cs typeface="Calibri"/>
              </a:rPr>
              <a:t> </a:t>
            </a:r>
            <a:r>
              <a:rPr sz="1200" spc="-5" dirty="0">
                <a:latin typeface="Calibri"/>
                <a:cs typeface="Calibri"/>
              </a:rPr>
              <a:t>memory</a:t>
            </a:r>
            <a:r>
              <a:rPr sz="1200" spc="30" dirty="0">
                <a:latin typeface="Calibri"/>
                <a:cs typeface="Calibri"/>
              </a:rPr>
              <a:t> </a:t>
            </a:r>
            <a:r>
              <a:rPr sz="1200" spc="-5" dirty="0">
                <a:latin typeface="Calibri"/>
                <a:cs typeface="Calibri"/>
              </a:rPr>
              <a:t>and</a:t>
            </a:r>
            <a:r>
              <a:rPr sz="1200" spc="-15" dirty="0">
                <a:latin typeface="Calibri"/>
                <a:cs typeface="Calibri"/>
              </a:rPr>
              <a:t> </a:t>
            </a:r>
            <a:r>
              <a:rPr sz="1200" spc="-10" dirty="0">
                <a:latin typeface="Calibri"/>
                <a:cs typeface="Calibri"/>
              </a:rPr>
              <a:t>put</a:t>
            </a:r>
            <a:r>
              <a:rPr sz="1200" spc="20" dirty="0">
                <a:latin typeface="Calibri"/>
                <a:cs typeface="Calibri"/>
              </a:rPr>
              <a:t> </a:t>
            </a:r>
            <a:r>
              <a:rPr sz="1200" spc="-5" dirty="0">
                <a:latin typeface="Calibri"/>
                <a:cs typeface="Calibri"/>
              </a:rPr>
              <a:t>all</a:t>
            </a:r>
            <a:r>
              <a:rPr sz="1200" spc="5" dirty="0">
                <a:latin typeface="Calibri"/>
                <a:cs typeface="Calibri"/>
              </a:rPr>
              <a:t> </a:t>
            </a:r>
            <a:r>
              <a:rPr sz="1200" spc="-5" dirty="0">
                <a:latin typeface="Calibri"/>
                <a:cs typeface="Calibri"/>
              </a:rPr>
              <a:t>of</a:t>
            </a:r>
            <a:r>
              <a:rPr sz="1200" spc="10" dirty="0">
                <a:latin typeface="Calibri"/>
                <a:cs typeface="Calibri"/>
              </a:rPr>
              <a:t> </a:t>
            </a:r>
            <a:r>
              <a:rPr sz="1200" spc="-5" dirty="0">
                <a:latin typeface="Calibri"/>
                <a:cs typeface="Calibri"/>
              </a:rPr>
              <a:t>them </a:t>
            </a:r>
            <a:r>
              <a:rPr sz="1200" spc="-10" dirty="0">
                <a:latin typeface="Calibri"/>
                <a:cs typeface="Calibri"/>
              </a:rPr>
              <a:t>in</a:t>
            </a:r>
            <a:r>
              <a:rPr sz="1200" spc="10" dirty="0">
                <a:latin typeface="Calibri"/>
                <a:cs typeface="Calibri"/>
              </a:rPr>
              <a:t> </a:t>
            </a:r>
            <a:r>
              <a:rPr sz="1200" spc="-5" dirty="0">
                <a:latin typeface="Calibri"/>
                <a:cs typeface="Calibri"/>
              </a:rPr>
              <a:t>the main</a:t>
            </a:r>
            <a:r>
              <a:rPr sz="1200" spc="10" dirty="0">
                <a:latin typeface="Calibri"/>
                <a:cs typeface="Calibri"/>
              </a:rPr>
              <a:t> </a:t>
            </a:r>
            <a:r>
              <a:rPr sz="1200" spc="-15" dirty="0">
                <a:latin typeface="Calibri"/>
                <a:cs typeface="Calibri"/>
              </a:rPr>
              <a:t>memory.</a:t>
            </a:r>
            <a:endParaRPr sz="1200">
              <a:latin typeface="Calibri"/>
              <a:cs typeface="Calibri"/>
            </a:endParaRPr>
          </a:p>
          <a:p>
            <a:pPr marL="12700">
              <a:lnSpc>
                <a:spcPct val="100000"/>
              </a:lnSpc>
            </a:pPr>
            <a:r>
              <a:rPr sz="1200" spc="-10" dirty="0">
                <a:latin typeface="Calibri"/>
                <a:cs typeface="Calibri"/>
              </a:rPr>
              <a:t>The</a:t>
            </a:r>
            <a:r>
              <a:rPr sz="1200" spc="120" dirty="0">
                <a:latin typeface="Calibri"/>
                <a:cs typeface="Calibri"/>
              </a:rPr>
              <a:t> </a:t>
            </a:r>
            <a:r>
              <a:rPr sz="1200" spc="-5" dirty="0">
                <a:latin typeface="Calibri"/>
                <a:cs typeface="Calibri"/>
              </a:rPr>
              <a:t>processes</a:t>
            </a:r>
            <a:r>
              <a:rPr sz="1200" spc="135" dirty="0">
                <a:latin typeface="Calibri"/>
                <a:cs typeface="Calibri"/>
              </a:rPr>
              <a:t> </a:t>
            </a:r>
            <a:r>
              <a:rPr sz="1200" spc="-5" dirty="0">
                <a:latin typeface="Calibri"/>
                <a:cs typeface="Calibri"/>
              </a:rPr>
              <a:t>which</a:t>
            </a:r>
            <a:r>
              <a:rPr sz="1200" spc="110" dirty="0">
                <a:latin typeface="Calibri"/>
                <a:cs typeface="Calibri"/>
              </a:rPr>
              <a:t> </a:t>
            </a:r>
            <a:r>
              <a:rPr sz="1200" spc="-5" dirty="0">
                <a:latin typeface="Calibri"/>
                <a:cs typeface="Calibri"/>
              </a:rPr>
              <a:t>are</a:t>
            </a:r>
            <a:r>
              <a:rPr sz="1200" spc="120" dirty="0">
                <a:latin typeface="Calibri"/>
                <a:cs typeface="Calibri"/>
              </a:rPr>
              <a:t> </a:t>
            </a:r>
            <a:r>
              <a:rPr sz="1200" spc="-10" dirty="0">
                <a:latin typeface="Calibri"/>
                <a:cs typeface="Calibri"/>
              </a:rPr>
              <a:t>ready</a:t>
            </a:r>
            <a:r>
              <a:rPr sz="1200" spc="114" dirty="0">
                <a:latin typeface="Calibri"/>
                <a:cs typeface="Calibri"/>
              </a:rPr>
              <a:t> </a:t>
            </a:r>
            <a:r>
              <a:rPr sz="1200" spc="-10" dirty="0">
                <a:latin typeface="Calibri"/>
                <a:cs typeface="Calibri"/>
              </a:rPr>
              <a:t>for</a:t>
            </a:r>
            <a:r>
              <a:rPr sz="1200" spc="110" dirty="0">
                <a:latin typeface="Calibri"/>
                <a:cs typeface="Calibri"/>
              </a:rPr>
              <a:t> </a:t>
            </a:r>
            <a:r>
              <a:rPr sz="1200" spc="-5" dirty="0">
                <a:latin typeface="Calibri"/>
                <a:cs typeface="Calibri"/>
              </a:rPr>
              <a:t>the</a:t>
            </a:r>
            <a:r>
              <a:rPr sz="1200" spc="120" dirty="0">
                <a:latin typeface="Calibri"/>
                <a:cs typeface="Calibri"/>
              </a:rPr>
              <a:t> </a:t>
            </a:r>
            <a:r>
              <a:rPr sz="1200" spc="-5" dirty="0">
                <a:latin typeface="Calibri"/>
                <a:cs typeface="Calibri"/>
              </a:rPr>
              <a:t>execution</a:t>
            </a:r>
            <a:r>
              <a:rPr sz="1200" spc="120" dirty="0">
                <a:latin typeface="Calibri"/>
                <a:cs typeface="Calibri"/>
              </a:rPr>
              <a:t> </a:t>
            </a:r>
            <a:r>
              <a:rPr sz="1200" spc="-5" dirty="0">
                <a:latin typeface="Calibri"/>
                <a:cs typeface="Calibri"/>
              </a:rPr>
              <a:t>and</a:t>
            </a:r>
            <a:r>
              <a:rPr sz="1200" spc="110" dirty="0">
                <a:latin typeface="Calibri"/>
                <a:cs typeface="Calibri"/>
              </a:rPr>
              <a:t> </a:t>
            </a:r>
            <a:r>
              <a:rPr sz="1200" spc="-10" dirty="0">
                <a:latin typeface="Calibri"/>
                <a:cs typeface="Calibri"/>
              </a:rPr>
              <a:t>reside</a:t>
            </a:r>
            <a:r>
              <a:rPr sz="1200" spc="145" dirty="0">
                <a:latin typeface="Calibri"/>
                <a:cs typeface="Calibri"/>
              </a:rPr>
              <a:t> </a:t>
            </a:r>
            <a:r>
              <a:rPr sz="1200" spc="-10" dirty="0">
                <a:latin typeface="Calibri"/>
                <a:cs typeface="Calibri"/>
              </a:rPr>
              <a:t>in</a:t>
            </a:r>
            <a:r>
              <a:rPr sz="1200" spc="110" dirty="0">
                <a:latin typeface="Calibri"/>
                <a:cs typeface="Calibri"/>
              </a:rPr>
              <a:t> </a:t>
            </a:r>
            <a:r>
              <a:rPr sz="1200" spc="-5" dirty="0">
                <a:latin typeface="Calibri"/>
                <a:cs typeface="Calibri"/>
              </a:rPr>
              <a:t>the</a:t>
            </a:r>
            <a:r>
              <a:rPr sz="1200" spc="120" dirty="0">
                <a:latin typeface="Calibri"/>
                <a:cs typeface="Calibri"/>
              </a:rPr>
              <a:t> </a:t>
            </a:r>
            <a:r>
              <a:rPr sz="1200" spc="-5" dirty="0">
                <a:latin typeface="Calibri"/>
                <a:cs typeface="Calibri"/>
              </a:rPr>
              <a:t>main</a:t>
            </a:r>
            <a:r>
              <a:rPr sz="1200" spc="105" dirty="0">
                <a:latin typeface="Calibri"/>
                <a:cs typeface="Calibri"/>
              </a:rPr>
              <a:t> </a:t>
            </a:r>
            <a:r>
              <a:rPr sz="1200" dirty="0">
                <a:latin typeface="Calibri"/>
                <a:cs typeface="Calibri"/>
              </a:rPr>
              <a:t>memory</a:t>
            </a:r>
            <a:r>
              <a:rPr sz="1200" spc="130" dirty="0">
                <a:latin typeface="Calibri"/>
                <a:cs typeface="Calibri"/>
              </a:rPr>
              <a:t> </a:t>
            </a:r>
            <a:r>
              <a:rPr sz="1200" spc="-15" dirty="0">
                <a:latin typeface="Calibri"/>
                <a:cs typeface="Calibri"/>
              </a:rPr>
              <a:t>are</a:t>
            </a:r>
            <a:r>
              <a:rPr sz="1200" spc="145" dirty="0">
                <a:latin typeface="Calibri"/>
                <a:cs typeface="Calibri"/>
              </a:rPr>
              <a:t> </a:t>
            </a:r>
            <a:r>
              <a:rPr sz="1200" spc="-10" dirty="0">
                <a:latin typeface="Calibri"/>
                <a:cs typeface="Calibri"/>
              </a:rPr>
              <a:t>called</a:t>
            </a:r>
            <a:r>
              <a:rPr sz="1200" spc="135" dirty="0">
                <a:latin typeface="Calibri"/>
                <a:cs typeface="Calibri"/>
              </a:rPr>
              <a:t> </a:t>
            </a:r>
            <a:r>
              <a:rPr sz="1200" spc="-10" dirty="0">
                <a:latin typeface="Calibri"/>
                <a:cs typeface="Calibri"/>
              </a:rPr>
              <a:t>ready</a:t>
            </a:r>
            <a:r>
              <a:rPr sz="1200" spc="125" dirty="0">
                <a:latin typeface="Calibri"/>
                <a:cs typeface="Calibri"/>
              </a:rPr>
              <a:t> </a:t>
            </a:r>
            <a:r>
              <a:rPr sz="1200" spc="-15" dirty="0">
                <a:latin typeface="Calibri"/>
                <a:cs typeface="Calibri"/>
              </a:rPr>
              <a:t>state</a:t>
            </a:r>
            <a:r>
              <a:rPr sz="1200" spc="120" dirty="0">
                <a:latin typeface="Calibri"/>
                <a:cs typeface="Calibri"/>
              </a:rPr>
              <a:t> </a:t>
            </a:r>
            <a:r>
              <a:rPr sz="1200" spc="-5" dirty="0">
                <a:latin typeface="Calibri"/>
                <a:cs typeface="Calibri"/>
              </a:rPr>
              <a:t>processes.</a:t>
            </a:r>
            <a:r>
              <a:rPr sz="1200" spc="130" dirty="0">
                <a:latin typeface="Calibri"/>
                <a:cs typeface="Calibri"/>
              </a:rPr>
              <a:t> </a:t>
            </a:r>
            <a:r>
              <a:rPr sz="1200" spc="-15" dirty="0">
                <a:latin typeface="Calibri"/>
                <a:cs typeface="Calibri"/>
              </a:rPr>
              <a:t>There</a:t>
            </a:r>
            <a:r>
              <a:rPr sz="1200" spc="140" dirty="0">
                <a:latin typeface="Calibri"/>
                <a:cs typeface="Calibri"/>
              </a:rPr>
              <a:t> </a:t>
            </a:r>
            <a:r>
              <a:rPr sz="1200" spc="-5" dirty="0">
                <a:latin typeface="Calibri"/>
                <a:cs typeface="Calibri"/>
              </a:rPr>
              <a:t>can</a:t>
            </a:r>
            <a:r>
              <a:rPr sz="1200" spc="110" dirty="0">
                <a:latin typeface="Calibri"/>
                <a:cs typeface="Calibri"/>
              </a:rPr>
              <a:t> </a:t>
            </a:r>
            <a:r>
              <a:rPr sz="1200" spc="-10" dirty="0">
                <a:latin typeface="Calibri"/>
                <a:cs typeface="Calibri"/>
              </a:rPr>
              <a:t>be</a:t>
            </a:r>
            <a:endParaRPr sz="1200">
              <a:latin typeface="Calibri"/>
              <a:cs typeface="Calibri"/>
            </a:endParaRPr>
          </a:p>
          <a:p>
            <a:pPr marL="12700">
              <a:lnSpc>
                <a:spcPct val="100000"/>
              </a:lnSpc>
            </a:pPr>
            <a:r>
              <a:rPr sz="1200" spc="-10" dirty="0">
                <a:latin typeface="Calibri"/>
                <a:cs typeface="Calibri"/>
              </a:rPr>
              <a:t>many</a:t>
            </a:r>
            <a:r>
              <a:rPr sz="1200" spc="-5" dirty="0">
                <a:latin typeface="Calibri"/>
                <a:cs typeface="Calibri"/>
              </a:rPr>
              <a:t> processes</a:t>
            </a:r>
            <a:r>
              <a:rPr sz="1200" spc="25" dirty="0">
                <a:latin typeface="Calibri"/>
                <a:cs typeface="Calibri"/>
              </a:rPr>
              <a:t> </a:t>
            </a:r>
            <a:r>
              <a:rPr sz="1200" spc="-10" dirty="0">
                <a:latin typeface="Calibri"/>
                <a:cs typeface="Calibri"/>
              </a:rPr>
              <a:t>present</a:t>
            </a:r>
            <a:r>
              <a:rPr sz="1200" spc="-5" dirty="0">
                <a:latin typeface="Calibri"/>
                <a:cs typeface="Calibri"/>
              </a:rPr>
              <a:t> </a:t>
            </a:r>
            <a:r>
              <a:rPr sz="1200" spc="-10" dirty="0">
                <a:latin typeface="Calibri"/>
                <a:cs typeface="Calibri"/>
              </a:rPr>
              <a:t>in</a:t>
            </a:r>
            <a:r>
              <a:rPr sz="1200" spc="5" dirty="0">
                <a:latin typeface="Calibri"/>
                <a:cs typeface="Calibri"/>
              </a:rPr>
              <a:t> </a:t>
            </a:r>
            <a:r>
              <a:rPr sz="1200" spc="-5" dirty="0">
                <a:latin typeface="Calibri"/>
                <a:cs typeface="Calibri"/>
              </a:rPr>
              <a:t>the </a:t>
            </a:r>
            <a:r>
              <a:rPr sz="1200" spc="-10" dirty="0">
                <a:latin typeface="Calibri"/>
                <a:cs typeface="Calibri"/>
              </a:rPr>
              <a:t>ready</a:t>
            </a:r>
            <a:r>
              <a:rPr sz="1200" spc="15" dirty="0">
                <a:latin typeface="Calibri"/>
                <a:cs typeface="Calibri"/>
              </a:rPr>
              <a:t> </a:t>
            </a:r>
            <a:r>
              <a:rPr sz="1200" spc="-10" dirty="0">
                <a:latin typeface="Calibri"/>
                <a:cs typeface="Calibri"/>
              </a:rPr>
              <a:t>state.</a:t>
            </a:r>
            <a:endParaRPr sz="1200">
              <a:latin typeface="Calibri"/>
              <a:cs typeface="Calibri"/>
            </a:endParaRPr>
          </a:p>
          <a:p>
            <a:pPr marL="161925" indent="-149860">
              <a:lnSpc>
                <a:spcPct val="100000"/>
              </a:lnSpc>
              <a:buAutoNum type="arabicPeriod" startAt="3"/>
              <a:tabLst>
                <a:tab pos="162560" algn="l"/>
              </a:tabLst>
            </a:pPr>
            <a:r>
              <a:rPr sz="1200" spc="-10" dirty="0">
                <a:solidFill>
                  <a:srgbClr val="FF0000"/>
                </a:solidFill>
                <a:latin typeface="Calibri"/>
                <a:cs typeface="Calibri"/>
              </a:rPr>
              <a:t>Running</a:t>
            </a:r>
            <a:endParaRPr sz="1200">
              <a:latin typeface="Calibri"/>
              <a:cs typeface="Calibri"/>
            </a:endParaRPr>
          </a:p>
          <a:p>
            <a:pPr marL="12700" marR="5715" algn="just">
              <a:lnSpc>
                <a:spcPct val="100000"/>
              </a:lnSpc>
            </a:pPr>
            <a:r>
              <a:rPr sz="1200" spc="-5" dirty="0">
                <a:latin typeface="Calibri"/>
                <a:cs typeface="Calibri"/>
              </a:rPr>
              <a:t>One of the processes </a:t>
            </a:r>
            <a:r>
              <a:rPr sz="1200" spc="-10" dirty="0">
                <a:latin typeface="Calibri"/>
                <a:cs typeface="Calibri"/>
              </a:rPr>
              <a:t>from </a:t>
            </a:r>
            <a:r>
              <a:rPr sz="1200" spc="-5" dirty="0">
                <a:latin typeface="Calibri"/>
                <a:cs typeface="Calibri"/>
              </a:rPr>
              <a:t>the</a:t>
            </a:r>
            <a:r>
              <a:rPr sz="1200" dirty="0">
                <a:latin typeface="Calibri"/>
                <a:cs typeface="Calibri"/>
              </a:rPr>
              <a:t> </a:t>
            </a:r>
            <a:r>
              <a:rPr sz="1200" spc="-10" dirty="0">
                <a:latin typeface="Calibri"/>
                <a:cs typeface="Calibri"/>
              </a:rPr>
              <a:t>ready </a:t>
            </a:r>
            <a:r>
              <a:rPr sz="1200" spc="-15" dirty="0">
                <a:latin typeface="Calibri"/>
                <a:cs typeface="Calibri"/>
              </a:rPr>
              <a:t>state </a:t>
            </a:r>
            <a:r>
              <a:rPr sz="1200" dirty="0">
                <a:latin typeface="Calibri"/>
                <a:cs typeface="Calibri"/>
              </a:rPr>
              <a:t>will </a:t>
            </a:r>
            <a:r>
              <a:rPr sz="1200" spc="5" dirty="0">
                <a:latin typeface="Calibri"/>
                <a:cs typeface="Calibri"/>
              </a:rPr>
              <a:t>be </a:t>
            </a:r>
            <a:r>
              <a:rPr sz="1200" spc="-5" dirty="0">
                <a:latin typeface="Calibri"/>
                <a:cs typeface="Calibri"/>
              </a:rPr>
              <a:t>chosen by the OS </a:t>
            </a:r>
            <a:r>
              <a:rPr sz="1200" spc="-10" dirty="0">
                <a:latin typeface="Calibri"/>
                <a:cs typeface="Calibri"/>
              </a:rPr>
              <a:t>depending </a:t>
            </a:r>
            <a:r>
              <a:rPr sz="1200" spc="-5" dirty="0">
                <a:latin typeface="Calibri"/>
                <a:cs typeface="Calibri"/>
              </a:rPr>
              <a:t>upon the scheduling </a:t>
            </a:r>
            <a:r>
              <a:rPr sz="1200" spc="-10" dirty="0">
                <a:latin typeface="Calibri"/>
                <a:cs typeface="Calibri"/>
              </a:rPr>
              <a:t>algorithm. </a:t>
            </a:r>
            <a:r>
              <a:rPr sz="1200" spc="-5" dirty="0">
                <a:latin typeface="Calibri"/>
                <a:cs typeface="Calibri"/>
              </a:rPr>
              <a:t>Hence, </a:t>
            </a:r>
            <a:r>
              <a:rPr sz="1200" spc="-10" dirty="0">
                <a:latin typeface="Calibri"/>
                <a:cs typeface="Calibri"/>
              </a:rPr>
              <a:t>if</a:t>
            </a:r>
            <a:r>
              <a:rPr sz="1200" spc="250" dirty="0">
                <a:latin typeface="Calibri"/>
                <a:cs typeface="Calibri"/>
              </a:rPr>
              <a:t> </a:t>
            </a:r>
            <a:r>
              <a:rPr sz="1200" dirty="0">
                <a:latin typeface="Calibri"/>
                <a:cs typeface="Calibri"/>
              </a:rPr>
              <a:t>we </a:t>
            </a:r>
            <a:r>
              <a:rPr sz="1200" spc="-10" dirty="0">
                <a:latin typeface="Calibri"/>
                <a:cs typeface="Calibri"/>
              </a:rPr>
              <a:t>have </a:t>
            </a:r>
            <a:r>
              <a:rPr sz="1200" spc="-5" dirty="0">
                <a:latin typeface="Calibri"/>
                <a:cs typeface="Calibri"/>
              </a:rPr>
              <a:t> </a:t>
            </a:r>
            <a:r>
              <a:rPr sz="1200" spc="-10" dirty="0">
                <a:latin typeface="Calibri"/>
                <a:cs typeface="Calibri"/>
              </a:rPr>
              <a:t>only one</a:t>
            </a:r>
            <a:r>
              <a:rPr sz="1200" spc="-5" dirty="0">
                <a:latin typeface="Calibri"/>
                <a:cs typeface="Calibri"/>
              </a:rPr>
              <a:t> </a:t>
            </a:r>
            <a:r>
              <a:rPr sz="1200" dirty="0">
                <a:latin typeface="Calibri"/>
                <a:cs typeface="Calibri"/>
              </a:rPr>
              <a:t>CPU </a:t>
            </a:r>
            <a:r>
              <a:rPr sz="1200" spc="-10" dirty="0">
                <a:latin typeface="Calibri"/>
                <a:cs typeface="Calibri"/>
              </a:rPr>
              <a:t>in</a:t>
            </a:r>
            <a:r>
              <a:rPr sz="1200" spc="-5" dirty="0">
                <a:latin typeface="Calibri"/>
                <a:cs typeface="Calibri"/>
              </a:rPr>
              <a:t> </a:t>
            </a:r>
            <a:r>
              <a:rPr sz="1200" spc="-10" dirty="0">
                <a:latin typeface="Calibri"/>
                <a:cs typeface="Calibri"/>
              </a:rPr>
              <a:t>our system,</a:t>
            </a:r>
            <a:r>
              <a:rPr sz="1200" spc="250" dirty="0">
                <a:latin typeface="Calibri"/>
                <a:cs typeface="Calibri"/>
              </a:rPr>
              <a:t> </a:t>
            </a:r>
            <a:r>
              <a:rPr sz="1200" spc="-5" dirty="0">
                <a:latin typeface="Calibri"/>
                <a:cs typeface="Calibri"/>
              </a:rPr>
              <a:t>the number </a:t>
            </a:r>
            <a:r>
              <a:rPr sz="1200" spc="-10" dirty="0">
                <a:latin typeface="Calibri"/>
                <a:cs typeface="Calibri"/>
              </a:rPr>
              <a:t>of</a:t>
            </a:r>
            <a:r>
              <a:rPr sz="1200" spc="250" dirty="0">
                <a:latin typeface="Calibri"/>
                <a:cs typeface="Calibri"/>
              </a:rPr>
              <a:t> </a:t>
            </a:r>
            <a:r>
              <a:rPr sz="1200" spc="-10" dirty="0">
                <a:latin typeface="Calibri"/>
                <a:cs typeface="Calibri"/>
              </a:rPr>
              <a:t>running </a:t>
            </a:r>
            <a:r>
              <a:rPr sz="1200" spc="-5" dirty="0">
                <a:latin typeface="Calibri"/>
                <a:cs typeface="Calibri"/>
              </a:rPr>
              <a:t>processes </a:t>
            </a:r>
            <a:r>
              <a:rPr sz="1200" spc="-10" dirty="0">
                <a:latin typeface="Calibri"/>
                <a:cs typeface="Calibri"/>
              </a:rPr>
              <a:t>for </a:t>
            </a:r>
            <a:r>
              <a:rPr sz="1200" dirty="0">
                <a:latin typeface="Calibri"/>
                <a:cs typeface="Calibri"/>
              </a:rPr>
              <a:t>a </a:t>
            </a:r>
            <a:r>
              <a:rPr sz="1200" spc="-5" dirty="0">
                <a:latin typeface="Calibri"/>
                <a:cs typeface="Calibri"/>
              </a:rPr>
              <a:t>particular </a:t>
            </a:r>
            <a:r>
              <a:rPr sz="1200" dirty="0">
                <a:latin typeface="Calibri"/>
                <a:cs typeface="Calibri"/>
              </a:rPr>
              <a:t>time </a:t>
            </a:r>
            <a:r>
              <a:rPr sz="1200" spc="-5" dirty="0">
                <a:latin typeface="Calibri"/>
                <a:cs typeface="Calibri"/>
              </a:rPr>
              <a:t>will always be one. </a:t>
            </a:r>
            <a:r>
              <a:rPr sz="1200" dirty="0">
                <a:latin typeface="Calibri"/>
                <a:cs typeface="Calibri"/>
              </a:rPr>
              <a:t>If we </a:t>
            </a:r>
            <a:r>
              <a:rPr sz="1200" spc="-10" dirty="0">
                <a:latin typeface="Calibri"/>
                <a:cs typeface="Calibri"/>
              </a:rPr>
              <a:t>have </a:t>
            </a:r>
            <a:r>
              <a:rPr sz="1200" dirty="0">
                <a:latin typeface="Calibri"/>
                <a:cs typeface="Calibri"/>
              </a:rPr>
              <a:t>n </a:t>
            </a:r>
            <a:r>
              <a:rPr sz="1200" spc="-10" dirty="0">
                <a:latin typeface="Calibri"/>
                <a:cs typeface="Calibri"/>
              </a:rPr>
              <a:t>processors</a:t>
            </a:r>
            <a:r>
              <a:rPr sz="1200" spc="250" dirty="0">
                <a:latin typeface="Calibri"/>
                <a:cs typeface="Calibri"/>
              </a:rPr>
              <a:t> </a:t>
            </a:r>
            <a:r>
              <a:rPr sz="1200" spc="-15" dirty="0">
                <a:latin typeface="Calibri"/>
                <a:cs typeface="Calibri"/>
              </a:rPr>
              <a:t>in </a:t>
            </a:r>
            <a:r>
              <a:rPr sz="1200" spc="-10" dirty="0">
                <a:latin typeface="Calibri"/>
                <a:cs typeface="Calibri"/>
              </a:rPr>
              <a:t> </a:t>
            </a:r>
            <a:r>
              <a:rPr sz="1200" spc="-5" dirty="0">
                <a:latin typeface="Calibri"/>
                <a:cs typeface="Calibri"/>
              </a:rPr>
              <a:t>the</a:t>
            </a:r>
            <a:r>
              <a:rPr sz="1200" spc="-10" dirty="0">
                <a:latin typeface="Calibri"/>
                <a:cs typeface="Calibri"/>
              </a:rPr>
              <a:t> system</a:t>
            </a:r>
            <a:r>
              <a:rPr sz="1200" spc="-5" dirty="0">
                <a:latin typeface="Calibri"/>
                <a:cs typeface="Calibri"/>
              </a:rPr>
              <a:t> then</a:t>
            </a:r>
            <a:r>
              <a:rPr sz="1200" spc="-15" dirty="0">
                <a:latin typeface="Calibri"/>
                <a:cs typeface="Calibri"/>
              </a:rPr>
              <a:t> </a:t>
            </a:r>
            <a:r>
              <a:rPr sz="1200" dirty="0">
                <a:latin typeface="Calibri"/>
                <a:cs typeface="Calibri"/>
              </a:rPr>
              <a:t>we</a:t>
            </a:r>
            <a:r>
              <a:rPr sz="1200" spc="-5" dirty="0">
                <a:latin typeface="Calibri"/>
                <a:cs typeface="Calibri"/>
              </a:rPr>
              <a:t> can</a:t>
            </a:r>
            <a:r>
              <a:rPr sz="1200" spc="-15" dirty="0">
                <a:latin typeface="Calibri"/>
                <a:cs typeface="Calibri"/>
              </a:rPr>
              <a:t> </a:t>
            </a:r>
            <a:r>
              <a:rPr sz="1200" spc="-10" dirty="0">
                <a:latin typeface="Calibri"/>
                <a:cs typeface="Calibri"/>
              </a:rPr>
              <a:t>have</a:t>
            </a:r>
            <a:r>
              <a:rPr sz="1200" spc="-5" dirty="0">
                <a:latin typeface="Calibri"/>
                <a:cs typeface="Calibri"/>
              </a:rPr>
              <a:t> </a:t>
            </a:r>
            <a:r>
              <a:rPr sz="1200" dirty="0">
                <a:latin typeface="Calibri"/>
                <a:cs typeface="Calibri"/>
              </a:rPr>
              <a:t>n</a:t>
            </a:r>
            <a:r>
              <a:rPr sz="1200" spc="10" dirty="0">
                <a:latin typeface="Calibri"/>
                <a:cs typeface="Calibri"/>
              </a:rPr>
              <a:t> </a:t>
            </a:r>
            <a:r>
              <a:rPr sz="1200" spc="-5" dirty="0">
                <a:latin typeface="Calibri"/>
                <a:cs typeface="Calibri"/>
              </a:rPr>
              <a:t>processes</a:t>
            </a:r>
            <a:r>
              <a:rPr sz="1200" spc="30" dirty="0">
                <a:latin typeface="Calibri"/>
                <a:cs typeface="Calibri"/>
              </a:rPr>
              <a:t> </a:t>
            </a:r>
            <a:r>
              <a:rPr sz="1200" spc="-10" dirty="0">
                <a:latin typeface="Calibri"/>
                <a:cs typeface="Calibri"/>
              </a:rPr>
              <a:t>running</a:t>
            </a:r>
            <a:r>
              <a:rPr sz="1200" dirty="0">
                <a:latin typeface="Calibri"/>
                <a:cs typeface="Calibri"/>
              </a:rPr>
              <a:t> </a:t>
            </a:r>
            <a:r>
              <a:rPr sz="1200" spc="-10" dirty="0">
                <a:latin typeface="Calibri"/>
                <a:cs typeface="Calibri"/>
              </a:rPr>
              <a:t>simultaneously.</a:t>
            </a:r>
            <a:endParaRPr sz="1200">
              <a:latin typeface="Calibri"/>
              <a:cs typeface="Calibri"/>
            </a:endParaRPr>
          </a:p>
          <a:p>
            <a:pPr marL="161925" indent="-149860" algn="just">
              <a:lnSpc>
                <a:spcPct val="100000"/>
              </a:lnSpc>
              <a:spcBef>
                <a:spcPts val="5"/>
              </a:spcBef>
              <a:buAutoNum type="arabicPeriod" startAt="4"/>
              <a:tabLst>
                <a:tab pos="162560" algn="l"/>
              </a:tabLst>
            </a:pPr>
            <a:r>
              <a:rPr sz="1200" spc="-10" dirty="0">
                <a:solidFill>
                  <a:srgbClr val="FF0000"/>
                </a:solidFill>
                <a:latin typeface="Calibri"/>
                <a:cs typeface="Calibri"/>
              </a:rPr>
              <a:t>Block</a:t>
            </a:r>
            <a:r>
              <a:rPr sz="1200" spc="20" dirty="0">
                <a:solidFill>
                  <a:srgbClr val="FF0000"/>
                </a:solidFill>
                <a:latin typeface="Calibri"/>
                <a:cs typeface="Calibri"/>
              </a:rPr>
              <a:t> </a:t>
            </a:r>
            <a:r>
              <a:rPr sz="1200" spc="-5" dirty="0">
                <a:solidFill>
                  <a:srgbClr val="FF0000"/>
                </a:solidFill>
                <a:latin typeface="Calibri"/>
                <a:cs typeface="Calibri"/>
              </a:rPr>
              <a:t>or</a:t>
            </a:r>
            <a:r>
              <a:rPr sz="1200" spc="5" dirty="0">
                <a:solidFill>
                  <a:srgbClr val="FF0000"/>
                </a:solidFill>
                <a:latin typeface="Calibri"/>
                <a:cs typeface="Calibri"/>
              </a:rPr>
              <a:t> </a:t>
            </a:r>
            <a:r>
              <a:rPr sz="1200" spc="-10" dirty="0">
                <a:solidFill>
                  <a:srgbClr val="FF0000"/>
                </a:solidFill>
                <a:latin typeface="Calibri"/>
                <a:cs typeface="Calibri"/>
              </a:rPr>
              <a:t>wait</a:t>
            </a:r>
            <a:endParaRPr sz="1200">
              <a:latin typeface="Calibri"/>
              <a:cs typeface="Calibri"/>
            </a:endParaRPr>
          </a:p>
          <a:p>
            <a:pPr marL="12700">
              <a:lnSpc>
                <a:spcPct val="100000"/>
              </a:lnSpc>
            </a:pPr>
            <a:r>
              <a:rPr sz="1200" spc="-15" dirty="0">
                <a:latin typeface="Calibri"/>
                <a:cs typeface="Calibri"/>
              </a:rPr>
              <a:t>From</a:t>
            </a:r>
            <a:r>
              <a:rPr sz="1200" spc="70" dirty="0">
                <a:latin typeface="Calibri"/>
                <a:cs typeface="Calibri"/>
              </a:rPr>
              <a:t> </a:t>
            </a:r>
            <a:r>
              <a:rPr sz="1200" spc="-5" dirty="0">
                <a:latin typeface="Calibri"/>
                <a:cs typeface="Calibri"/>
              </a:rPr>
              <a:t>the</a:t>
            </a:r>
            <a:r>
              <a:rPr sz="1200" spc="70" dirty="0">
                <a:latin typeface="Calibri"/>
                <a:cs typeface="Calibri"/>
              </a:rPr>
              <a:t> </a:t>
            </a:r>
            <a:r>
              <a:rPr sz="1200" spc="-10" dirty="0">
                <a:latin typeface="Calibri"/>
                <a:cs typeface="Calibri"/>
              </a:rPr>
              <a:t>Running</a:t>
            </a:r>
            <a:r>
              <a:rPr sz="1200" spc="80" dirty="0">
                <a:latin typeface="Calibri"/>
                <a:cs typeface="Calibri"/>
              </a:rPr>
              <a:t> </a:t>
            </a:r>
            <a:r>
              <a:rPr sz="1200" spc="-10" dirty="0">
                <a:latin typeface="Calibri"/>
                <a:cs typeface="Calibri"/>
              </a:rPr>
              <a:t>state,</a:t>
            </a:r>
            <a:r>
              <a:rPr sz="1200" spc="60" dirty="0">
                <a:latin typeface="Calibri"/>
                <a:cs typeface="Calibri"/>
              </a:rPr>
              <a:t> </a:t>
            </a:r>
            <a:r>
              <a:rPr sz="1200" dirty="0">
                <a:latin typeface="Calibri"/>
                <a:cs typeface="Calibri"/>
              </a:rPr>
              <a:t>a</a:t>
            </a:r>
            <a:r>
              <a:rPr sz="1200" spc="95" dirty="0">
                <a:latin typeface="Calibri"/>
                <a:cs typeface="Calibri"/>
              </a:rPr>
              <a:t> </a:t>
            </a:r>
            <a:r>
              <a:rPr sz="1200" spc="-5" dirty="0">
                <a:latin typeface="Calibri"/>
                <a:cs typeface="Calibri"/>
              </a:rPr>
              <a:t>process</a:t>
            </a:r>
            <a:r>
              <a:rPr sz="1200" spc="80" dirty="0">
                <a:latin typeface="Calibri"/>
                <a:cs typeface="Calibri"/>
              </a:rPr>
              <a:t> </a:t>
            </a:r>
            <a:r>
              <a:rPr sz="1200" spc="-5" dirty="0">
                <a:latin typeface="Calibri"/>
                <a:cs typeface="Calibri"/>
              </a:rPr>
              <a:t>can</a:t>
            </a:r>
            <a:r>
              <a:rPr sz="1200" spc="60" dirty="0">
                <a:latin typeface="Calibri"/>
                <a:cs typeface="Calibri"/>
              </a:rPr>
              <a:t> </a:t>
            </a:r>
            <a:r>
              <a:rPr sz="1200" spc="-15" dirty="0">
                <a:latin typeface="Calibri"/>
                <a:cs typeface="Calibri"/>
              </a:rPr>
              <a:t>make</a:t>
            </a:r>
            <a:r>
              <a:rPr sz="1200" spc="75" dirty="0">
                <a:latin typeface="Calibri"/>
                <a:cs typeface="Calibri"/>
              </a:rPr>
              <a:t> </a:t>
            </a:r>
            <a:r>
              <a:rPr sz="1200" spc="-5" dirty="0">
                <a:latin typeface="Calibri"/>
                <a:cs typeface="Calibri"/>
              </a:rPr>
              <a:t>the</a:t>
            </a:r>
            <a:r>
              <a:rPr sz="1200" spc="70" dirty="0">
                <a:latin typeface="Calibri"/>
                <a:cs typeface="Calibri"/>
              </a:rPr>
              <a:t> </a:t>
            </a:r>
            <a:r>
              <a:rPr sz="1200" spc="-10" dirty="0">
                <a:latin typeface="Calibri"/>
                <a:cs typeface="Calibri"/>
              </a:rPr>
              <a:t>transition</a:t>
            </a:r>
            <a:r>
              <a:rPr sz="1200" spc="65" dirty="0">
                <a:latin typeface="Calibri"/>
                <a:cs typeface="Calibri"/>
              </a:rPr>
              <a:t> </a:t>
            </a:r>
            <a:r>
              <a:rPr sz="1200" dirty="0">
                <a:latin typeface="Calibri"/>
                <a:cs typeface="Calibri"/>
              </a:rPr>
              <a:t>to</a:t>
            </a:r>
            <a:r>
              <a:rPr sz="1200" spc="60" dirty="0">
                <a:latin typeface="Calibri"/>
                <a:cs typeface="Calibri"/>
              </a:rPr>
              <a:t> </a:t>
            </a:r>
            <a:r>
              <a:rPr sz="1200" spc="-5" dirty="0">
                <a:latin typeface="Calibri"/>
                <a:cs typeface="Calibri"/>
              </a:rPr>
              <a:t>the</a:t>
            </a:r>
            <a:r>
              <a:rPr sz="1200" spc="70" dirty="0">
                <a:latin typeface="Calibri"/>
                <a:cs typeface="Calibri"/>
              </a:rPr>
              <a:t> </a:t>
            </a:r>
            <a:r>
              <a:rPr sz="1200" spc="-5" dirty="0">
                <a:latin typeface="Calibri"/>
                <a:cs typeface="Calibri"/>
              </a:rPr>
              <a:t>block</a:t>
            </a:r>
            <a:r>
              <a:rPr sz="1200" spc="100" dirty="0">
                <a:latin typeface="Calibri"/>
                <a:cs typeface="Calibri"/>
              </a:rPr>
              <a:t> </a:t>
            </a:r>
            <a:r>
              <a:rPr sz="1200" spc="-5" dirty="0">
                <a:latin typeface="Calibri"/>
                <a:cs typeface="Calibri"/>
              </a:rPr>
              <a:t>or</a:t>
            </a:r>
            <a:r>
              <a:rPr sz="1200" spc="55" dirty="0">
                <a:latin typeface="Calibri"/>
                <a:cs typeface="Calibri"/>
              </a:rPr>
              <a:t> </a:t>
            </a:r>
            <a:r>
              <a:rPr sz="1200" spc="-5" dirty="0">
                <a:latin typeface="Calibri"/>
                <a:cs typeface="Calibri"/>
              </a:rPr>
              <a:t>wait</a:t>
            </a:r>
            <a:r>
              <a:rPr sz="1200" spc="75" dirty="0">
                <a:latin typeface="Calibri"/>
                <a:cs typeface="Calibri"/>
              </a:rPr>
              <a:t> </a:t>
            </a:r>
            <a:r>
              <a:rPr sz="1200" spc="-15" dirty="0">
                <a:latin typeface="Calibri"/>
                <a:cs typeface="Calibri"/>
              </a:rPr>
              <a:t>state</a:t>
            </a:r>
            <a:r>
              <a:rPr sz="1200" spc="80" dirty="0">
                <a:latin typeface="Calibri"/>
                <a:cs typeface="Calibri"/>
              </a:rPr>
              <a:t> </a:t>
            </a:r>
            <a:r>
              <a:rPr sz="1200" spc="-10" dirty="0">
                <a:latin typeface="Calibri"/>
                <a:cs typeface="Calibri"/>
              </a:rPr>
              <a:t>depending</a:t>
            </a:r>
            <a:r>
              <a:rPr sz="1200" spc="75" dirty="0">
                <a:latin typeface="Calibri"/>
                <a:cs typeface="Calibri"/>
              </a:rPr>
              <a:t> </a:t>
            </a:r>
            <a:r>
              <a:rPr sz="1200" dirty="0">
                <a:latin typeface="Calibri"/>
                <a:cs typeface="Calibri"/>
              </a:rPr>
              <a:t>upon</a:t>
            </a:r>
            <a:r>
              <a:rPr sz="1200" spc="55" dirty="0">
                <a:latin typeface="Calibri"/>
                <a:cs typeface="Calibri"/>
              </a:rPr>
              <a:t> </a:t>
            </a:r>
            <a:r>
              <a:rPr sz="1200" spc="-5" dirty="0">
                <a:latin typeface="Calibri"/>
                <a:cs typeface="Calibri"/>
              </a:rPr>
              <a:t>the</a:t>
            </a:r>
            <a:r>
              <a:rPr sz="1200" spc="70" dirty="0">
                <a:latin typeface="Calibri"/>
                <a:cs typeface="Calibri"/>
              </a:rPr>
              <a:t> </a:t>
            </a:r>
            <a:r>
              <a:rPr sz="1200" spc="-5" dirty="0">
                <a:latin typeface="Calibri"/>
                <a:cs typeface="Calibri"/>
              </a:rPr>
              <a:t>scheduling</a:t>
            </a:r>
            <a:r>
              <a:rPr sz="1200" spc="85" dirty="0">
                <a:latin typeface="Calibri"/>
                <a:cs typeface="Calibri"/>
              </a:rPr>
              <a:t> </a:t>
            </a:r>
            <a:r>
              <a:rPr sz="1200" spc="-10" dirty="0">
                <a:latin typeface="Calibri"/>
                <a:cs typeface="Calibri"/>
              </a:rPr>
              <a:t>algorithm</a:t>
            </a:r>
            <a:r>
              <a:rPr sz="1200" spc="75" dirty="0">
                <a:latin typeface="Calibri"/>
                <a:cs typeface="Calibri"/>
              </a:rPr>
              <a:t> </a:t>
            </a:r>
            <a:r>
              <a:rPr sz="1200" spc="15" dirty="0">
                <a:latin typeface="Calibri"/>
                <a:cs typeface="Calibri"/>
              </a:rPr>
              <a:t>or</a:t>
            </a:r>
            <a:endParaRPr sz="1200">
              <a:latin typeface="Calibri"/>
              <a:cs typeface="Calibri"/>
            </a:endParaRPr>
          </a:p>
          <a:p>
            <a:pPr marL="12700">
              <a:lnSpc>
                <a:spcPct val="100000"/>
              </a:lnSpc>
            </a:pPr>
            <a:r>
              <a:rPr sz="1200" spc="-5" dirty="0">
                <a:latin typeface="Calibri"/>
                <a:cs typeface="Calibri"/>
              </a:rPr>
              <a:t>the</a:t>
            </a:r>
            <a:r>
              <a:rPr sz="1200" spc="-10" dirty="0">
                <a:latin typeface="Calibri"/>
                <a:cs typeface="Calibri"/>
              </a:rPr>
              <a:t> intrinsic</a:t>
            </a:r>
            <a:r>
              <a:rPr sz="1200" spc="35" dirty="0">
                <a:latin typeface="Calibri"/>
                <a:cs typeface="Calibri"/>
              </a:rPr>
              <a:t> </a:t>
            </a:r>
            <a:r>
              <a:rPr sz="1200" spc="-10" dirty="0">
                <a:latin typeface="Calibri"/>
                <a:cs typeface="Calibri"/>
              </a:rPr>
              <a:t>behavior</a:t>
            </a:r>
            <a:r>
              <a:rPr sz="1200" dirty="0">
                <a:latin typeface="Calibri"/>
                <a:cs typeface="Calibri"/>
              </a:rPr>
              <a:t> </a:t>
            </a:r>
            <a:r>
              <a:rPr sz="1200" spc="-10" dirty="0">
                <a:latin typeface="Calibri"/>
                <a:cs typeface="Calibri"/>
              </a:rPr>
              <a:t>of</a:t>
            </a:r>
            <a:r>
              <a:rPr sz="1200" dirty="0">
                <a:latin typeface="Calibri"/>
                <a:cs typeface="Calibri"/>
              </a:rPr>
              <a:t> </a:t>
            </a:r>
            <a:r>
              <a:rPr sz="1200" spc="-5" dirty="0">
                <a:latin typeface="Calibri"/>
                <a:cs typeface="Calibri"/>
              </a:rPr>
              <a:t>the</a:t>
            </a:r>
            <a:r>
              <a:rPr sz="1200" spc="-10" dirty="0">
                <a:latin typeface="Calibri"/>
                <a:cs typeface="Calibri"/>
              </a:rPr>
              <a:t> </a:t>
            </a:r>
            <a:r>
              <a:rPr sz="1200" spc="-5" dirty="0">
                <a:latin typeface="Calibri"/>
                <a:cs typeface="Calibri"/>
              </a:rPr>
              <a:t>process.</a:t>
            </a:r>
            <a:endParaRPr sz="1200">
              <a:latin typeface="Calibri"/>
              <a:cs typeface="Calibri"/>
            </a:endParaRPr>
          </a:p>
          <a:p>
            <a:pPr marL="12700" marR="8255">
              <a:lnSpc>
                <a:spcPct val="100000"/>
              </a:lnSpc>
            </a:pPr>
            <a:r>
              <a:rPr sz="1200" spc="-10" dirty="0">
                <a:latin typeface="Calibri"/>
                <a:cs typeface="Calibri"/>
              </a:rPr>
              <a:t>When</a:t>
            </a:r>
            <a:r>
              <a:rPr sz="1200" spc="80" dirty="0">
                <a:latin typeface="Calibri"/>
                <a:cs typeface="Calibri"/>
              </a:rPr>
              <a:t> </a:t>
            </a:r>
            <a:r>
              <a:rPr sz="1200" dirty="0">
                <a:latin typeface="Calibri"/>
                <a:cs typeface="Calibri"/>
              </a:rPr>
              <a:t>a</a:t>
            </a:r>
            <a:r>
              <a:rPr sz="1200" spc="90" dirty="0">
                <a:latin typeface="Calibri"/>
                <a:cs typeface="Calibri"/>
              </a:rPr>
              <a:t> </a:t>
            </a:r>
            <a:r>
              <a:rPr sz="1200" spc="-5" dirty="0">
                <a:latin typeface="Calibri"/>
                <a:cs typeface="Calibri"/>
              </a:rPr>
              <a:t>process</a:t>
            </a:r>
            <a:r>
              <a:rPr sz="1200" spc="105" dirty="0">
                <a:latin typeface="Calibri"/>
                <a:cs typeface="Calibri"/>
              </a:rPr>
              <a:t> </a:t>
            </a:r>
            <a:r>
              <a:rPr sz="1200" spc="-5" dirty="0">
                <a:latin typeface="Calibri"/>
                <a:cs typeface="Calibri"/>
              </a:rPr>
              <a:t>waits</a:t>
            </a:r>
            <a:r>
              <a:rPr sz="1200" spc="105" dirty="0">
                <a:latin typeface="Calibri"/>
                <a:cs typeface="Calibri"/>
              </a:rPr>
              <a:t> </a:t>
            </a:r>
            <a:r>
              <a:rPr sz="1200" spc="-15" dirty="0">
                <a:latin typeface="Calibri"/>
                <a:cs typeface="Calibri"/>
              </a:rPr>
              <a:t>for</a:t>
            </a:r>
            <a:r>
              <a:rPr sz="1200" spc="105" dirty="0">
                <a:latin typeface="Calibri"/>
                <a:cs typeface="Calibri"/>
              </a:rPr>
              <a:t> </a:t>
            </a:r>
            <a:r>
              <a:rPr sz="1200" dirty="0">
                <a:latin typeface="Calibri"/>
                <a:cs typeface="Calibri"/>
              </a:rPr>
              <a:t>a</a:t>
            </a:r>
            <a:r>
              <a:rPr sz="1200" spc="114" dirty="0">
                <a:latin typeface="Calibri"/>
                <a:cs typeface="Calibri"/>
              </a:rPr>
              <a:t> </a:t>
            </a:r>
            <a:r>
              <a:rPr sz="1200" spc="-10" dirty="0">
                <a:latin typeface="Calibri"/>
                <a:cs typeface="Calibri"/>
              </a:rPr>
              <a:t>certain</a:t>
            </a:r>
            <a:r>
              <a:rPr sz="1200" spc="135" dirty="0">
                <a:latin typeface="Calibri"/>
                <a:cs typeface="Calibri"/>
              </a:rPr>
              <a:t> </a:t>
            </a:r>
            <a:r>
              <a:rPr sz="1200" spc="-10" dirty="0">
                <a:latin typeface="Calibri"/>
                <a:cs typeface="Calibri"/>
              </a:rPr>
              <a:t>resource</a:t>
            </a:r>
            <a:r>
              <a:rPr sz="1200" spc="95" dirty="0">
                <a:latin typeface="Calibri"/>
                <a:cs typeface="Calibri"/>
              </a:rPr>
              <a:t> </a:t>
            </a:r>
            <a:r>
              <a:rPr sz="1200" dirty="0">
                <a:latin typeface="Calibri"/>
                <a:cs typeface="Calibri"/>
              </a:rPr>
              <a:t>to</a:t>
            </a:r>
            <a:r>
              <a:rPr sz="1200" spc="105" dirty="0">
                <a:latin typeface="Calibri"/>
                <a:cs typeface="Calibri"/>
              </a:rPr>
              <a:t> </a:t>
            </a:r>
            <a:r>
              <a:rPr sz="1200" spc="5" dirty="0">
                <a:latin typeface="Calibri"/>
                <a:cs typeface="Calibri"/>
              </a:rPr>
              <a:t>be</a:t>
            </a:r>
            <a:r>
              <a:rPr sz="1200" spc="95" dirty="0">
                <a:latin typeface="Calibri"/>
                <a:cs typeface="Calibri"/>
              </a:rPr>
              <a:t> </a:t>
            </a:r>
            <a:r>
              <a:rPr sz="1200" dirty="0">
                <a:latin typeface="Calibri"/>
                <a:cs typeface="Calibri"/>
              </a:rPr>
              <a:t>assigned</a:t>
            </a:r>
            <a:r>
              <a:rPr sz="1200" spc="95" dirty="0">
                <a:latin typeface="Calibri"/>
                <a:cs typeface="Calibri"/>
              </a:rPr>
              <a:t> </a:t>
            </a:r>
            <a:r>
              <a:rPr sz="1200" spc="-5" dirty="0">
                <a:latin typeface="Calibri"/>
                <a:cs typeface="Calibri"/>
              </a:rPr>
              <a:t>or</a:t>
            </a:r>
            <a:r>
              <a:rPr sz="1200" spc="105" dirty="0">
                <a:latin typeface="Calibri"/>
                <a:cs typeface="Calibri"/>
              </a:rPr>
              <a:t> </a:t>
            </a:r>
            <a:r>
              <a:rPr sz="1200" spc="-10" dirty="0">
                <a:latin typeface="Calibri"/>
                <a:cs typeface="Calibri"/>
              </a:rPr>
              <a:t>for</a:t>
            </a:r>
            <a:r>
              <a:rPr sz="1200" spc="80" dirty="0">
                <a:latin typeface="Calibri"/>
                <a:cs typeface="Calibri"/>
              </a:rPr>
              <a:t> </a:t>
            </a:r>
            <a:r>
              <a:rPr sz="1200" spc="-5" dirty="0">
                <a:latin typeface="Calibri"/>
                <a:cs typeface="Calibri"/>
              </a:rPr>
              <a:t>the</a:t>
            </a:r>
            <a:r>
              <a:rPr sz="1200" spc="120" dirty="0">
                <a:latin typeface="Calibri"/>
                <a:cs typeface="Calibri"/>
              </a:rPr>
              <a:t> </a:t>
            </a:r>
            <a:r>
              <a:rPr sz="1200" spc="-10" dirty="0">
                <a:latin typeface="Calibri"/>
                <a:cs typeface="Calibri"/>
              </a:rPr>
              <a:t>input</a:t>
            </a:r>
            <a:r>
              <a:rPr sz="1200" spc="90" dirty="0">
                <a:latin typeface="Calibri"/>
                <a:cs typeface="Calibri"/>
              </a:rPr>
              <a:t> </a:t>
            </a:r>
            <a:r>
              <a:rPr sz="1200" spc="-10" dirty="0">
                <a:latin typeface="Calibri"/>
                <a:cs typeface="Calibri"/>
              </a:rPr>
              <a:t>from</a:t>
            </a:r>
            <a:r>
              <a:rPr sz="1200" spc="120" dirty="0">
                <a:latin typeface="Calibri"/>
                <a:cs typeface="Calibri"/>
              </a:rPr>
              <a:t> </a:t>
            </a:r>
            <a:r>
              <a:rPr sz="1200" spc="-5" dirty="0">
                <a:latin typeface="Calibri"/>
                <a:cs typeface="Calibri"/>
              </a:rPr>
              <a:t>the</a:t>
            </a:r>
            <a:r>
              <a:rPr sz="1200" spc="95" dirty="0">
                <a:latin typeface="Calibri"/>
                <a:cs typeface="Calibri"/>
              </a:rPr>
              <a:t> </a:t>
            </a:r>
            <a:r>
              <a:rPr sz="1200" spc="-5" dirty="0">
                <a:latin typeface="Calibri"/>
                <a:cs typeface="Calibri"/>
              </a:rPr>
              <a:t>user</a:t>
            </a:r>
            <a:r>
              <a:rPr sz="1200" spc="110" dirty="0">
                <a:latin typeface="Calibri"/>
                <a:cs typeface="Calibri"/>
              </a:rPr>
              <a:t> </a:t>
            </a:r>
            <a:r>
              <a:rPr sz="1200" spc="-5" dirty="0">
                <a:latin typeface="Calibri"/>
                <a:cs typeface="Calibri"/>
              </a:rPr>
              <a:t>then</a:t>
            </a:r>
            <a:r>
              <a:rPr sz="1200" spc="90" dirty="0">
                <a:latin typeface="Calibri"/>
                <a:cs typeface="Calibri"/>
              </a:rPr>
              <a:t> </a:t>
            </a:r>
            <a:r>
              <a:rPr sz="1200" spc="5" dirty="0">
                <a:latin typeface="Calibri"/>
                <a:cs typeface="Calibri"/>
              </a:rPr>
              <a:t>the</a:t>
            </a:r>
            <a:r>
              <a:rPr sz="1200" spc="95" dirty="0">
                <a:latin typeface="Calibri"/>
                <a:cs typeface="Calibri"/>
              </a:rPr>
              <a:t> </a:t>
            </a:r>
            <a:r>
              <a:rPr sz="1200" spc="-5" dirty="0">
                <a:latin typeface="Calibri"/>
                <a:cs typeface="Calibri"/>
              </a:rPr>
              <a:t>OS</a:t>
            </a:r>
            <a:r>
              <a:rPr sz="1200" spc="85" dirty="0">
                <a:latin typeface="Calibri"/>
                <a:cs typeface="Calibri"/>
              </a:rPr>
              <a:t> </a:t>
            </a:r>
            <a:r>
              <a:rPr sz="1200" dirty="0">
                <a:latin typeface="Calibri"/>
                <a:cs typeface="Calibri"/>
              </a:rPr>
              <a:t>move</a:t>
            </a:r>
            <a:r>
              <a:rPr sz="1200" spc="100" dirty="0">
                <a:latin typeface="Calibri"/>
                <a:cs typeface="Calibri"/>
              </a:rPr>
              <a:t> </a:t>
            </a:r>
            <a:r>
              <a:rPr sz="1200" spc="-10" dirty="0">
                <a:latin typeface="Calibri"/>
                <a:cs typeface="Calibri"/>
              </a:rPr>
              <a:t>this</a:t>
            </a:r>
            <a:r>
              <a:rPr sz="1200" spc="105" dirty="0">
                <a:latin typeface="Calibri"/>
                <a:cs typeface="Calibri"/>
              </a:rPr>
              <a:t> </a:t>
            </a:r>
            <a:r>
              <a:rPr sz="1200" spc="-5" dirty="0">
                <a:latin typeface="Calibri"/>
                <a:cs typeface="Calibri"/>
              </a:rPr>
              <a:t>process</a:t>
            </a:r>
            <a:r>
              <a:rPr sz="1200" spc="100" dirty="0">
                <a:latin typeface="Calibri"/>
                <a:cs typeface="Calibri"/>
              </a:rPr>
              <a:t> </a:t>
            </a:r>
            <a:r>
              <a:rPr sz="1200" dirty="0">
                <a:latin typeface="Calibri"/>
                <a:cs typeface="Calibri"/>
              </a:rPr>
              <a:t>to</a:t>
            </a:r>
            <a:r>
              <a:rPr sz="1200" spc="85" dirty="0">
                <a:latin typeface="Calibri"/>
                <a:cs typeface="Calibri"/>
              </a:rPr>
              <a:t> </a:t>
            </a:r>
            <a:r>
              <a:rPr sz="1200" spc="-5" dirty="0">
                <a:latin typeface="Calibri"/>
                <a:cs typeface="Calibri"/>
              </a:rPr>
              <a:t>the </a:t>
            </a:r>
            <a:r>
              <a:rPr sz="1200" dirty="0">
                <a:latin typeface="Calibri"/>
                <a:cs typeface="Calibri"/>
              </a:rPr>
              <a:t> </a:t>
            </a:r>
            <a:r>
              <a:rPr sz="1200" spc="-10" dirty="0">
                <a:latin typeface="Calibri"/>
                <a:cs typeface="Calibri"/>
              </a:rPr>
              <a:t>block</a:t>
            </a:r>
            <a:r>
              <a:rPr sz="1200" spc="40" dirty="0">
                <a:latin typeface="Calibri"/>
                <a:cs typeface="Calibri"/>
              </a:rPr>
              <a:t> </a:t>
            </a:r>
            <a:r>
              <a:rPr sz="1200" spc="-5" dirty="0">
                <a:latin typeface="Calibri"/>
                <a:cs typeface="Calibri"/>
              </a:rPr>
              <a:t>or</a:t>
            </a:r>
            <a:r>
              <a:rPr sz="1200" spc="5" dirty="0">
                <a:latin typeface="Calibri"/>
                <a:cs typeface="Calibri"/>
              </a:rPr>
              <a:t> </a:t>
            </a:r>
            <a:r>
              <a:rPr sz="1200" spc="-10" dirty="0">
                <a:latin typeface="Calibri"/>
                <a:cs typeface="Calibri"/>
              </a:rPr>
              <a:t>wait</a:t>
            </a:r>
            <a:r>
              <a:rPr sz="1200" spc="25" dirty="0">
                <a:latin typeface="Calibri"/>
                <a:cs typeface="Calibri"/>
              </a:rPr>
              <a:t> </a:t>
            </a:r>
            <a:r>
              <a:rPr sz="1200" spc="-15" dirty="0">
                <a:latin typeface="Calibri"/>
                <a:cs typeface="Calibri"/>
              </a:rPr>
              <a:t>state</a:t>
            </a:r>
            <a:r>
              <a:rPr sz="1200" spc="-5" dirty="0">
                <a:latin typeface="Calibri"/>
                <a:cs typeface="Calibri"/>
              </a:rPr>
              <a:t> and</a:t>
            </a:r>
            <a:r>
              <a:rPr sz="1200" spc="5" dirty="0">
                <a:latin typeface="Calibri"/>
                <a:cs typeface="Calibri"/>
              </a:rPr>
              <a:t> </a:t>
            </a:r>
            <a:r>
              <a:rPr sz="1200" dirty="0">
                <a:latin typeface="Calibri"/>
                <a:cs typeface="Calibri"/>
              </a:rPr>
              <a:t>assigns</a:t>
            </a:r>
            <a:r>
              <a:rPr sz="1200" spc="5" dirty="0">
                <a:latin typeface="Calibri"/>
                <a:cs typeface="Calibri"/>
              </a:rPr>
              <a:t> </a:t>
            </a:r>
            <a:r>
              <a:rPr sz="1200" spc="-5" dirty="0">
                <a:latin typeface="Calibri"/>
                <a:cs typeface="Calibri"/>
              </a:rPr>
              <a:t>the </a:t>
            </a:r>
            <a:r>
              <a:rPr sz="1200" dirty="0">
                <a:latin typeface="Calibri"/>
                <a:cs typeface="Calibri"/>
              </a:rPr>
              <a:t>CPU</a:t>
            </a:r>
            <a:r>
              <a:rPr sz="1200" spc="-5" dirty="0">
                <a:latin typeface="Calibri"/>
                <a:cs typeface="Calibri"/>
              </a:rPr>
              <a:t> </a:t>
            </a:r>
            <a:r>
              <a:rPr sz="1200" dirty="0">
                <a:latin typeface="Calibri"/>
                <a:cs typeface="Calibri"/>
              </a:rPr>
              <a:t>to</a:t>
            </a:r>
            <a:r>
              <a:rPr sz="1200" spc="-15" dirty="0">
                <a:latin typeface="Calibri"/>
                <a:cs typeface="Calibri"/>
              </a:rPr>
              <a:t> </a:t>
            </a:r>
            <a:r>
              <a:rPr sz="1200" spc="-5" dirty="0">
                <a:latin typeface="Calibri"/>
                <a:cs typeface="Calibri"/>
              </a:rPr>
              <a:t>the other</a:t>
            </a:r>
            <a:r>
              <a:rPr sz="1200" spc="10" dirty="0">
                <a:latin typeface="Calibri"/>
                <a:cs typeface="Calibri"/>
              </a:rPr>
              <a:t> </a:t>
            </a:r>
            <a:r>
              <a:rPr sz="1200" spc="-5" dirty="0">
                <a:latin typeface="Calibri"/>
                <a:cs typeface="Calibri"/>
              </a:rPr>
              <a:t>processes.</a:t>
            </a:r>
            <a:endParaRPr sz="1200">
              <a:latin typeface="Calibri"/>
              <a:cs typeface="Calibri"/>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2311" y="188976"/>
            <a:ext cx="7415784" cy="6519672"/>
          </a:xfrm>
          <a:prstGeom prst="rect">
            <a:avLst/>
          </a:prstGeo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2437" y="494791"/>
            <a:ext cx="8199755" cy="566229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Calibri"/>
                <a:cs typeface="Calibri"/>
              </a:rPr>
              <a:t>Algorithm</a:t>
            </a:r>
            <a:r>
              <a:rPr sz="1800" spc="45" dirty="0">
                <a:solidFill>
                  <a:srgbClr val="FF0000"/>
                </a:solidFill>
                <a:latin typeface="Calibri"/>
                <a:cs typeface="Calibri"/>
              </a:rPr>
              <a:t> </a:t>
            </a:r>
            <a:r>
              <a:rPr sz="1800" spc="-15" dirty="0">
                <a:solidFill>
                  <a:srgbClr val="FF0000"/>
                </a:solidFill>
                <a:latin typeface="Calibri"/>
                <a:cs typeface="Calibri"/>
              </a:rPr>
              <a:t>for</a:t>
            </a:r>
            <a:r>
              <a:rPr sz="1800" spc="-5" dirty="0">
                <a:solidFill>
                  <a:srgbClr val="FF0000"/>
                </a:solidFill>
                <a:latin typeface="Calibri"/>
                <a:cs typeface="Calibri"/>
              </a:rPr>
              <a:t> </a:t>
            </a:r>
            <a:r>
              <a:rPr sz="1800" spc="-25" dirty="0">
                <a:solidFill>
                  <a:srgbClr val="FF0000"/>
                </a:solidFill>
                <a:latin typeface="Calibri"/>
                <a:cs typeface="Calibri"/>
              </a:rPr>
              <a:t>Worst</a:t>
            </a:r>
            <a:r>
              <a:rPr sz="1800" spc="-35" dirty="0">
                <a:solidFill>
                  <a:srgbClr val="FF0000"/>
                </a:solidFill>
                <a:latin typeface="Calibri"/>
                <a:cs typeface="Calibri"/>
              </a:rPr>
              <a:t> </a:t>
            </a:r>
            <a:r>
              <a:rPr sz="1800" spc="-10" dirty="0">
                <a:solidFill>
                  <a:srgbClr val="FF0000"/>
                </a:solidFill>
                <a:latin typeface="Calibri"/>
                <a:cs typeface="Calibri"/>
              </a:rPr>
              <a:t>Fit</a:t>
            </a:r>
            <a:r>
              <a:rPr sz="1800" spc="15" dirty="0">
                <a:solidFill>
                  <a:srgbClr val="FF0000"/>
                </a:solidFill>
                <a:latin typeface="Calibri"/>
                <a:cs typeface="Calibri"/>
              </a:rPr>
              <a:t> </a:t>
            </a:r>
            <a:r>
              <a:rPr sz="1800" dirty="0">
                <a:solidFill>
                  <a:srgbClr val="FF0000"/>
                </a:solidFill>
                <a:latin typeface="Calibri"/>
                <a:cs typeface="Calibri"/>
              </a:rPr>
              <a:t>Memory</a:t>
            </a:r>
            <a:r>
              <a:rPr sz="1800" spc="10" dirty="0">
                <a:solidFill>
                  <a:srgbClr val="FF0000"/>
                </a:solidFill>
                <a:latin typeface="Calibri"/>
                <a:cs typeface="Calibri"/>
              </a:rPr>
              <a:t> </a:t>
            </a:r>
            <a:r>
              <a:rPr sz="1800" spc="-10" dirty="0">
                <a:solidFill>
                  <a:srgbClr val="FF0000"/>
                </a:solidFill>
                <a:latin typeface="Calibri"/>
                <a:cs typeface="Calibri"/>
              </a:rPr>
              <a:t>Management</a:t>
            </a:r>
            <a:r>
              <a:rPr sz="1800" spc="45" dirty="0">
                <a:solidFill>
                  <a:srgbClr val="FF0000"/>
                </a:solidFill>
                <a:latin typeface="Calibri"/>
                <a:cs typeface="Calibri"/>
              </a:rPr>
              <a:t> </a:t>
            </a:r>
            <a:r>
              <a:rPr sz="1800" spc="-5" dirty="0">
                <a:solidFill>
                  <a:srgbClr val="FF0000"/>
                </a:solidFill>
                <a:latin typeface="Calibri"/>
                <a:cs typeface="Calibri"/>
              </a:rPr>
              <a:t>Scheme</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b="1" spc="-10" dirty="0">
                <a:latin typeface="Calibri"/>
                <a:cs typeface="Calibri"/>
              </a:rPr>
              <a:t>Step</a:t>
            </a:r>
            <a:r>
              <a:rPr sz="1800" b="1" spc="-15" dirty="0">
                <a:latin typeface="Calibri"/>
                <a:cs typeface="Calibri"/>
              </a:rPr>
              <a:t> </a:t>
            </a:r>
            <a:r>
              <a:rPr sz="1800" b="1" dirty="0">
                <a:latin typeface="Calibri"/>
                <a:cs typeface="Calibri"/>
              </a:rPr>
              <a:t>1: </a:t>
            </a:r>
            <a:r>
              <a:rPr sz="1800" spc="-10" dirty="0">
                <a:latin typeface="Calibri"/>
                <a:cs typeface="Calibri"/>
              </a:rPr>
              <a:t>Input</a:t>
            </a:r>
            <a:r>
              <a:rPr sz="1800" spc="40" dirty="0">
                <a:latin typeface="Calibri"/>
                <a:cs typeface="Calibri"/>
              </a:rPr>
              <a:t> </a:t>
            </a:r>
            <a:r>
              <a:rPr sz="1800" dirty="0">
                <a:latin typeface="Calibri"/>
                <a:cs typeface="Calibri"/>
              </a:rPr>
              <a:t>memory</a:t>
            </a:r>
            <a:r>
              <a:rPr sz="1800" spc="-10" dirty="0">
                <a:latin typeface="Calibri"/>
                <a:cs typeface="Calibri"/>
              </a:rPr>
              <a:t> </a:t>
            </a:r>
            <a:r>
              <a:rPr sz="1800" spc="-5" dirty="0">
                <a:latin typeface="Calibri"/>
                <a:cs typeface="Calibri"/>
              </a:rPr>
              <a:t>block</a:t>
            </a:r>
            <a:r>
              <a:rPr sz="1800" spc="20" dirty="0">
                <a:latin typeface="Calibri"/>
                <a:cs typeface="Calibri"/>
              </a:rPr>
              <a:t> </a:t>
            </a:r>
            <a:r>
              <a:rPr sz="1800" dirty="0">
                <a:latin typeface="Calibri"/>
                <a:cs typeface="Calibri"/>
              </a:rPr>
              <a:t>with</a:t>
            </a:r>
            <a:r>
              <a:rPr sz="1800" spc="-20"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size.</a:t>
            </a:r>
            <a:endParaRPr sz="1800">
              <a:latin typeface="Calibri"/>
              <a:cs typeface="Calibri"/>
            </a:endParaRPr>
          </a:p>
          <a:p>
            <a:pPr marL="12700">
              <a:lnSpc>
                <a:spcPct val="100000"/>
              </a:lnSpc>
            </a:pPr>
            <a:r>
              <a:rPr sz="1800" b="1" spc="-15" dirty="0">
                <a:latin typeface="Calibri"/>
                <a:cs typeface="Calibri"/>
              </a:rPr>
              <a:t>Step</a:t>
            </a:r>
            <a:r>
              <a:rPr sz="1800" b="1" spc="-10" dirty="0">
                <a:latin typeface="Calibri"/>
                <a:cs typeface="Calibri"/>
              </a:rPr>
              <a:t> </a:t>
            </a:r>
            <a:r>
              <a:rPr sz="1800" b="1" dirty="0">
                <a:latin typeface="Calibri"/>
                <a:cs typeface="Calibri"/>
              </a:rPr>
              <a:t>2: </a:t>
            </a:r>
            <a:r>
              <a:rPr sz="1800" spc="-10" dirty="0">
                <a:latin typeface="Calibri"/>
                <a:cs typeface="Calibri"/>
              </a:rPr>
              <a:t>Input</a:t>
            </a:r>
            <a:r>
              <a:rPr sz="1800" spc="45"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with</a:t>
            </a:r>
            <a:r>
              <a:rPr sz="1800" spc="-10" dirty="0">
                <a:latin typeface="Calibri"/>
                <a:cs typeface="Calibri"/>
              </a:rPr>
              <a:t> </a:t>
            </a:r>
            <a:r>
              <a:rPr sz="1800" spc="-15" dirty="0">
                <a:latin typeface="Calibri"/>
                <a:cs typeface="Calibri"/>
              </a:rPr>
              <a:t>size.</a:t>
            </a:r>
            <a:endParaRPr sz="1800">
              <a:latin typeface="Calibri"/>
              <a:cs typeface="Calibri"/>
            </a:endParaRPr>
          </a:p>
          <a:p>
            <a:pPr marL="12700" marR="5080">
              <a:lnSpc>
                <a:spcPct val="100000"/>
              </a:lnSpc>
            </a:pPr>
            <a:r>
              <a:rPr sz="1800" b="1" spc="-10" dirty="0">
                <a:latin typeface="Calibri"/>
                <a:cs typeface="Calibri"/>
              </a:rPr>
              <a:t>Step</a:t>
            </a:r>
            <a:r>
              <a:rPr sz="1800" b="1" spc="114" dirty="0">
                <a:latin typeface="Calibri"/>
                <a:cs typeface="Calibri"/>
              </a:rPr>
              <a:t> </a:t>
            </a:r>
            <a:r>
              <a:rPr sz="1800" b="1" dirty="0">
                <a:latin typeface="Calibri"/>
                <a:cs typeface="Calibri"/>
              </a:rPr>
              <a:t>3:</a:t>
            </a:r>
            <a:r>
              <a:rPr sz="1800" b="1" spc="125" dirty="0">
                <a:latin typeface="Calibri"/>
                <a:cs typeface="Calibri"/>
              </a:rPr>
              <a:t> </a:t>
            </a:r>
            <a:r>
              <a:rPr sz="1800" spc="-5" dirty="0">
                <a:latin typeface="Calibri"/>
                <a:cs typeface="Calibri"/>
              </a:rPr>
              <a:t>Initialize</a:t>
            </a:r>
            <a:r>
              <a:rPr sz="1800" spc="114" dirty="0">
                <a:latin typeface="Calibri"/>
                <a:cs typeface="Calibri"/>
              </a:rPr>
              <a:t> </a:t>
            </a:r>
            <a:r>
              <a:rPr sz="1800" spc="-5" dirty="0">
                <a:latin typeface="Calibri"/>
                <a:cs typeface="Calibri"/>
              </a:rPr>
              <a:t>by</a:t>
            </a:r>
            <a:r>
              <a:rPr sz="1800" spc="150" dirty="0">
                <a:latin typeface="Calibri"/>
                <a:cs typeface="Calibri"/>
              </a:rPr>
              <a:t> </a:t>
            </a:r>
            <a:r>
              <a:rPr sz="1800" spc="-5" dirty="0">
                <a:latin typeface="Calibri"/>
                <a:cs typeface="Calibri"/>
              </a:rPr>
              <a:t>selecting</a:t>
            </a:r>
            <a:r>
              <a:rPr sz="1800" spc="140" dirty="0">
                <a:latin typeface="Calibri"/>
                <a:cs typeface="Calibri"/>
              </a:rPr>
              <a:t> </a:t>
            </a:r>
            <a:r>
              <a:rPr sz="1800" spc="5" dirty="0">
                <a:latin typeface="Calibri"/>
                <a:cs typeface="Calibri"/>
              </a:rPr>
              <a:t>each</a:t>
            </a:r>
            <a:r>
              <a:rPr sz="1800" spc="140" dirty="0">
                <a:latin typeface="Calibri"/>
                <a:cs typeface="Calibri"/>
              </a:rPr>
              <a:t> </a:t>
            </a:r>
            <a:r>
              <a:rPr sz="1800" spc="-10" dirty="0">
                <a:latin typeface="Calibri"/>
                <a:cs typeface="Calibri"/>
              </a:rPr>
              <a:t>process</a:t>
            </a:r>
            <a:r>
              <a:rPr sz="1800" spc="145" dirty="0">
                <a:latin typeface="Calibri"/>
                <a:cs typeface="Calibri"/>
              </a:rPr>
              <a:t> </a:t>
            </a:r>
            <a:r>
              <a:rPr sz="1800" spc="-15" dirty="0">
                <a:latin typeface="Calibri"/>
                <a:cs typeface="Calibri"/>
              </a:rPr>
              <a:t>to</a:t>
            </a:r>
            <a:r>
              <a:rPr sz="1800" spc="130" dirty="0">
                <a:latin typeface="Calibri"/>
                <a:cs typeface="Calibri"/>
              </a:rPr>
              <a:t> </a:t>
            </a:r>
            <a:r>
              <a:rPr sz="1800" dirty="0">
                <a:latin typeface="Calibri"/>
                <a:cs typeface="Calibri"/>
              </a:rPr>
              <a:t>find</a:t>
            </a:r>
            <a:r>
              <a:rPr sz="1800" spc="135" dirty="0">
                <a:latin typeface="Calibri"/>
                <a:cs typeface="Calibri"/>
              </a:rPr>
              <a:t> </a:t>
            </a:r>
            <a:r>
              <a:rPr sz="1800" dirty="0">
                <a:latin typeface="Calibri"/>
                <a:cs typeface="Calibri"/>
              </a:rPr>
              <a:t>the</a:t>
            </a:r>
            <a:r>
              <a:rPr sz="1800" spc="120" dirty="0">
                <a:latin typeface="Calibri"/>
                <a:cs typeface="Calibri"/>
              </a:rPr>
              <a:t> </a:t>
            </a:r>
            <a:r>
              <a:rPr sz="1800" spc="-5" dirty="0">
                <a:latin typeface="Calibri"/>
                <a:cs typeface="Calibri"/>
              </a:rPr>
              <a:t>maximum</a:t>
            </a:r>
            <a:r>
              <a:rPr sz="1800" spc="170" dirty="0">
                <a:latin typeface="Calibri"/>
                <a:cs typeface="Calibri"/>
              </a:rPr>
              <a:t> </a:t>
            </a:r>
            <a:r>
              <a:rPr sz="1800" spc="-5" dirty="0">
                <a:latin typeface="Calibri"/>
                <a:cs typeface="Calibri"/>
              </a:rPr>
              <a:t>block</a:t>
            </a:r>
            <a:r>
              <a:rPr sz="1800" spc="120" dirty="0">
                <a:latin typeface="Calibri"/>
                <a:cs typeface="Calibri"/>
              </a:rPr>
              <a:t> </a:t>
            </a:r>
            <a:r>
              <a:rPr sz="1800" spc="-15" dirty="0">
                <a:latin typeface="Calibri"/>
                <a:cs typeface="Calibri"/>
              </a:rPr>
              <a:t>size</a:t>
            </a:r>
            <a:r>
              <a:rPr sz="1800" spc="140" dirty="0">
                <a:latin typeface="Calibri"/>
                <a:cs typeface="Calibri"/>
              </a:rPr>
              <a:t> </a:t>
            </a:r>
            <a:r>
              <a:rPr sz="1800" spc="-5" dirty="0">
                <a:latin typeface="Calibri"/>
                <a:cs typeface="Calibri"/>
              </a:rPr>
              <a:t>that</a:t>
            </a:r>
            <a:r>
              <a:rPr sz="1800" spc="140" dirty="0">
                <a:latin typeface="Calibri"/>
                <a:cs typeface="Calibri"/>
              </a:rPr>
              <a:t> </a:t>
            </a:r>
            <a:r>
              <a:rPr sz="1800" spc="-5" dirty="0">
                <a:latin typeface="Calibri"/>
                <a:cs typeface="Calibri"/>
              </a:rPr>
              <a:t>can</a:t>
            </a:r>
            <a:r>
              <a:rPr sz="1800" spc="135" dirty="0">
                <a:latin typeface="Calibri"/>
                <a:cs typeface="Calibri"/>
              </a:rPr>
              <a:t> </a:t>
            </a:r>
            <a:r>
              <a:rPr sz="1800" spc="10" dirty="0">
                <a:latin typeface="Calibri"/>
                <a:cs typeface="Calibri"/>
              </a:rPr>
              <a:t>be </a:t>
            </a:r>
            <a:r>
              <a:rPr sz="1800" spc="-390" dirty="0">
                <a:latin typeface="Calibri"/>
                <a:cs typeface="Calibri"/>
              </a:rPr>
              <a:t> </a:t>
            </a:r>
            <a:r>
              <a:rPr sz="1800" spc="-10" dirty="0">
                <a:latin typeface="Calibri"/>
                <a:cs typeface="Calibri"/>
              </a:rPr>
              <a:t>assigned</a:t>
            </a:r>
            <a:r>
              <a:rPr sz="1800" spc="5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current</a:t>
            </a:r>
            <a:r>
              <a:rPr sz="1800" spc="45" dirty="0">
                <a:latin typeface="Calibri"/>
                <a:cs typeface="Calibri"/>
              </a:rPr>
              <a:t> </a:t>
            </a:r>
            <a:r>
              <a:rPr sz="1800" spc="-10" dirty="0">
                <a:latin typeface="Calibri"/>
                <a:cs typeface="Calibri"/>
              </a:rPr>
              <a:t>process.</a:t>
            </a:r>
            <a:endParaRPr sz="1800">
              <a:latin typeface="Calibri"/>
              <a:cs typeface="Calibri"/>
            </a:endParaRPr>
          </a:p>
          <a:p>
            <a:pPr marL="12700">
              <a:lnSpc>
                <a:spcPct val="100000"/>
              </a:lnSpc>
              <a:spcBef>
                <a:spcPts val="5"/>
              </a:spcBef>
            </a:pPr>
            <a:r>
              <a:rPr sz="1800" b="1" spc="-10" dirty="0">
                <a:latin typeface="Calibri"/>
                <a:cs typeface="Calibri"/>
              </a:rPr>
              <a:t>Step</a:t>
            </a:r>
            <a:r>
              <a:rPr sz="1800" b="1" spc="-5" dirty="0">
                <a:latin typeface="Calibri"/>
                <a:cs typeface="Calibri"/>
              </a:rPr>
              <a:t> </a:t>
            </a:r>
            <a:r>
              <a:rPr sz="1800" b="1" dirty="0">
                <a:latin typeface="Calibri"/>
                <a:cs typeface="Calibri"/>
              </a:rPr>
              <a:t>4:</a:t>
            </a:r>
            <a:r>
              <a:rPr sz="1800" b="1" spc="5" dirty="0">
                <a:latin typeface="Calibri"/>
                <a:cs typeface="Calibri"/>
              </a:rPr>
              <a:t> </a:t>
            </a:r>
            <a:r>
              <a:rPr sz="1800" dirty="0">
                <a:latin typeface="Calibri"/>
                <a:cs typeface="Calibri"/>
              </a:rPr>
              <a:t>If </a:t>
            </a:r>
            <a:r>
              <a:rPr sz="1800" spc="-5" dirty="0">
                <a:latin typeface="Calibri"/>
                <a:cs typeface="Calibri"/>
              </a:rPr>
              <a:t>the</a:t>
            </a:r>
            <a:r>
              <a:rPr sz="1800" spc="40" dirty="0">
                <a:latin typeface="Calibri"/>
                <a:cs typeface="Calibri"/>
              </a:rPr>
              <a:t> </a:t>
            </a:r>
            <a:r>
              <a:rPr sz="1800" spc="-5" dirty="0">
                <a:latin typeface="Calibri"/>
                <a:cs typeface="Calibri"/>
              </a:rPr>
              <a:t>condition</a:t>
            </a:r>
            <a:r>
              <a:rPr sz="1800" spc="20" dirty="0">
                <a:latin typeface="Calibri"/>
                <a:cs typeface="Calibri"/>
              </a:rPr>
              <a:t> </a:t>
            </a:r>
            <a:r>
              <a:rPr sz="1800" spc="-5" dirty="0">
                <a:latin typeface="Calibri"/>
                <a:cs typeface="Calibri"/>
              </a:rPr>
              <a:t>does</a:t>
            </a:r>
            <a:r>
              <a:rPr sz="1800" spc="10" dirty="0">
                <a:latin typeface="Calibri"/>
                <a:cs typeface="Calibri"/>
              </a:rPr>
              <a:t> </a:t>
            </a:r>
            <a:r>
              <a:rPr sz="1800" spc="-5" dirty="0">
                <a:latin typeface="Calibri"/>
                <a:cs typeface="Calibri"/>
              </a:rPr>
              <a:t>not</a:t>
            </a:r>
            <a:r>
              <a:rPr sz="1800" spc="25" dirty="0">
                <a:latin typeface="Calibri"/>
                <a:cs typeface="Calibri"/>
              </a:rPr>
              <a:t> </a:t>
            </a:r>
            <a:r>
              <a:rPr sz="1800" spc="-10" dirty="0">
                <a:latin typeface="Calibri"/>
                <a:cs typeface="Calibri"/>
              </a:rPr>
              <a:t>fulfill,</a:t>
            </a:r>
            <a:r>
              <a:rPr sz="1800" spc="30" dirty="0">
                <a:latin typeface="Calibri"/>
                <a:cs typeface="Calibri"/>
              </a:rPr>
              <a:t> </a:t>
            </a:r>
            <a:r>
              <a:rPr sz="1800" spc="-10" dirty="0">
                <a:latin typeface="Calibri"/>
                <a:cs typeface="Calibri"/>
              </a:rPr>
              <a:t>they</a:t>
            </a:r>
            <a:r>
              <a:rPr sz="1800" spc="5" dirty="0">
                <a:latin typeface="Calibri"/>
                <a:cs typeface="Calibri"/>
              </a:rPr>
              <a:t> </a:t>
            </a:r>
            <a:r>
              <a:rPr sz="1800" spc="-15" dirty="0">
                <a:latin typeface="Calibri"/>
                <a:cs typeface="Calibri"/>
              </a:rPr>
              <a:t>leave</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a:t>
            </a:r>
            <a:endParaRPr sz="1800">
              <a:latin typeface="Calibri"/>
              <a:cs typeface="Calibri"/>
            </a:endParaRPr>
          </a:p>
          <a:p>
            <a:pPr marL="12700">
              <a:lnSpc>
                <a:spcPct val="100000"/>
              </a:lnSpc>
            </a:pPr>
            <a:r>
              <a:rPr sz="1800" b="1" spc="-10" dirty="0">
                <a:latin typeface="Calibri"/>
                <a:cs typeface="Calibri"/>
              </a:rPr>
              <a:t>Step</a:t>
            </a:r>
            <a:r>
              <a:rPr sz="1800" b="1" spc="185" dirty="0">
                <a:latin typeface="Calibri"/>
                <a:cs typeface="Calibri"/>
              </a:rPr>
              <a:t> </a:t>
            </a:r>
            <a:r>
              <a:rPr sz="1800" b="1" spc="-5" dirty="0">
                <a:latin typeface="Calibri"/>
                <a:cs typeface="Calibri"/>
              </a:rPr>
              <a:t>5:</a:t>
            </a:r>
            <a:r>
              <a:rPr sz="1800" b="1" spc="200" dirty="0">
                <a:latin typeface="Calibri"/>
                <a:cs typeface="Calibri"/>
              </a:rPr>
              <a:t> </a:t>
            </a:r>
            <a:r>
              <a:rPr sz="1800" dirty="0">
                <a:latin typeface="Calibri"/>
                <a:cs typeface="Calibri"/>
              </a:rPr>
              <a:t>If</a:t>
            </a:r>
            <a:r>
              <a:rPr sz="1800" spc="195" dirty="0">
                <a:latin typeface="Calibri"/>
                <a:cs typeface="Calibri"/>
              </a:rPr>
              <a:t> </a:t>
            </a:r>
            <a:r>
              <a:rPr sz="1800" spc="-5" dirty="0">
                <a:latin typeface="Calibri"/>
                <a:cs typeface="Calibri"/>
              </a:rPr>
              <a:t>the</a:t>
            </a:r>
            <a:r>
              <a:rPr sz="1800" spc="204" dirty="0">
                <a:latin typeface="Calibri"/>
                <a:cs typeface="Calibri"/>
              </a:rPr>
              <a:t> </a:t>
            </a:r>
            <a:r>
              <a:rPr sz="1800" dirty="0">
                <a:latin typeface="Calibri"/>
                <a:cs typeface="Calibri"/>
              </a:rPr>
              <a:t>condition</a:t>
            </a:r>
            <a:r>
              <a:rPr sz="1800" spc="170" dirty="0">
                <a:latin typeface="Calibri"/>
                <a:cs typeface="Calibri"/>
              </a:rPr>
              <a:t> </a:t>
            </a:r>
            <a:r>
              <a:rPr sz="1800" spc="-5" dirty="0">
                <a:latin typeface="Calibri"/>
                <a:cs typeface="Calibri"/>
              </a:rPr>
              <a:t>is</a:t>
            </a:r>
            <a:r>
              <a:rPr sz="1800" spc="210" dirty="0">
                <a:latin typeface="Calibri"/>
                <a:cs typeface="Calibri"/>
              </a:rPr>
              <a:t> </a:t>
            </a:r>
            <a:r>
              <a:rPr sz="1800" spc="-5" dirty="0">
                <a:latin typeface="Calibri"/>
                <a:cs typeface="Calibri"/>
              </a:rPr>
              <a:t>not</a:t>
            </a:r>
            <a:r>
              <a:rPr sz="1800" spc="185" dirty="0">
                <a:latin typeface="Calibri"/>
                <a:cs typeface="Calibri"/>
              </a:rPr>
              <a:t> </a:t>
            </a:r>
            <a:r>
              <a:rPr sz="1800" dirty="0">
                <a:latin typeface="Calibri"/>
                <a:cs typeface="Calibri"/>
              </a:rPr>
              <a:t>fulfilled,</a:t>
            </a:r>
            <a:r>
              <a:rPr sz="1800" spc="210" dirty="0">
                <a:latin typeface="Calibri"/>
                <a:cs typeface="Calibri"/>
              </a:rPr>
              <a:t> </a:t>
            </a:r>
            <a:r>
              <a:rPr sz="1800" dirty="0">
                <a:latin typeface="Calibri"/>
                <a:cs typeface="Calibri"/>
              </a:rPr>
              <a:t>then</a:t>
            </a:r>
            <a:r>
              <a:rPr sz="1800" spc="204" dirty="0">
                <a:latin typeface="Calibri"/>
                <a:cs typeface="Calibri"/>
              </a:rPr>
              <a:t> </a:t>
            </a:r>
            <a:r>
              <a:rPr sz="1800" spc="-10" dirty="0">
                <a:latin typeface="Calibri"/>
                <a:cs typeface="Calibri"/>
              </a:rPr>
              <a:t>leave</a:t>
            </a:r>
            <a:r>
              <a:rPr sz="1800" spc="185" dirty="0">
                <a:latin typeface="Calibri"/>
                <a:cs typeface="Calibri"/>
              </a:rPr>
              <a:t> </a:t>
            </a:r>
            <a:r>
              <a:rPr sz="1800" dirty="0">
                <a:latin typeface="Calibri"/>
                <a:cs typeface="Calibri"/>
              </a:rPr>
              <a:t>the</a:t>
            </a:r>
            <a:r>
              <a:rPr sz="1800" spc="204" dirty="0">
                <a:latin typeface="Calibri"/>
                <a:cs typeface="Calibri"/>
              </a:rPr>
              <a:t> </a:t>
            </a:r>
            <a:r>
              <a:rPr sz="1800" spc="-10" dirty="0">
                <a:latin typeface="Calibri"/>
                <a:cs typeface="Calibri"/>
              </a:rPr>
              <a:t>process</a:t>
            </a:r>
            <a:r>
              <a:rPr sz="1800" spc="190" dirty="0">
                <a:latin typeface="Calibri"/>
                <a:cs typeface="Calibri"/>
              </a:rPr>
              <a:t> </a:t>
            </a:r>
            <a:r>
              <a:rPr sz="1800" dirty="0">
                <a:latin typeface="Calibri"/>
                <a:cs typeface="Calibri"/>
              </a:rPr>
              <a:t>and</a:t>
            </a:r>
            <a:r>
              <a:rPr sz="1800" spc="185" dirty="0">
                <a:latin typeface="Calibri"/>
                <a:cs typeface="Calibri"/>
              </a:rPr>
              <a:t> </a:t>
            </a:r>
            <a:r>
              <a:rPr sz="1800" dirty="0">
                <a:latin typeface="Calibri"/>
                <a:cs typeface="Calibri"/>
              </a:rPr>
              <a:t>check</a:t>
            </a:r>
            <a:r>
              <a:rPr sz="1800" spc="195" dirty="0">
                <a:latin typeface="Calibri"/>
                <a:cs typeface="Calibri"/>
              </a:rPr>
              <a:t> </a:t>
            </a:r>
            <a:r>
              <a:rPr sz="1800" spc="-15" dirty="0">
                <a:latin typeface="Calibri"/>
                <a:cs typeface="Calibri"/>
              </a:rPr>
              <a:t>for</a:t>
            </a:r>
            <a:r>
              <a:rPr sz="1800" spc="190" dirty="0">
                <a:latin typeface="Calibri"/>
                <a:cs typeface="Calibri"/>
              </a:rPr>
              <a:t> </a:t>
            </a:r>
            <a:r>
              <a:rPr sz="1800" dirty="0">
                <a:latin typeface="Calibri"/>
                <a:cs typeface="Calibri"/>
              </a:rPr>
              <a:t>the</a:t>
            </a:r>
            <a:r>
              <a:rPr sz="1800" spc="210" dirty="0">
                <a:latin typeface="Calibri"/>
                <a:cs typeface="Calibri"/>
              </a:rPr>
              <a:t> </a:t>
            </a:r>
            <a:r>
              <a:rPr sz="1800" spc="-10" dirty="0">
                <a:latin typeface="Calibri"/>
                <a:cs typeface="Calibri"/>
              </a:rPr>
              <a:t>next</a:t>
            </a:r>
            <a:endParaRPr sz="1800">
              <a:latin typeface="Calibri"/>
              <a:cs typeface="Calibri"/>
            </a:endParaRPr>
          </a:p>
          <a:p>
            <a:pPr marL="12700">
              <a:lnSpc>
                <a:spcPct val="100000"/>
              </a:lnSpc>
            </a:pPr>
            <a:r>
              <a:rPr sz="1800" spc="-10" dirty="0">
                <a:latin typeface="Calibri"/>
                <a:cs typeface="Calibri"/>
              </a:rPr>
              <a:t>process.</a:t>
            </a:r>
            <a:endParaRPr sz="1800">
              <a:latin typeface="Calibri"/>
              <a:cs typeface="Calibri"/>
            </a:endParaRPr>
          </a:p>
          <a:p>
            <a:pPr marL="12700">
              <a:lnSpc>
                <a:spcPct val="100000"/>
              </a:lnSpc>
            </a:pPr>
            <a:r>
              <a:rPr sz="1800" b="1" spc="-10" dirty="0">
                <a:latin typeface="Calibri"/>
                <a:cs typeface="Calibri"/>
              </a:rPr>
              <a:t>Step</a:t>
            </a:r>
            <a:r>
              <a:rPr sz="1800" b="1" spc="-35" dirty="0">
                <a:latin typeface="Calibri"/>
                <a:cs typeface="Calibri"/>
              </a:rPr>
              <a:t> </a:t>
            </a:r>
            <a:r>
              <a:rPr sz="1800" b="1" dirty="0">
                <a:latin typeface="Calibri"/>
                <a:cs typeface="Calibri"/>
              </a:rPr>
              <a:t>6:</a:t>
            </a:r>
            <a:r>
              <a:rPr sz="1800" b="1" spc="-25" dirty="0">
                <a:latin typeface="Calibri"/>
                <a:cs typeface="Calibri"/>
              </a:rPr>
              <a:t> </a:t>
            </a:r>
            <a:r>
              <a:rPr sz="1800" spc="-10" dirty="0">
                <a:latin typeface="Calibri"/>
                <a:cs typeface="Calibri"/>
              </a:rPr>
              <a:t>Stop.</a:t>
            </a:r>
            <a:endParaRPr sz="1800">
              <a:latin typeface="Calibri"/>
              <a:cs typeface="Calibri"/>
            </a:endParaRPr>
          </a:p>
          <a:p>
            <a:pPr>
              <a:lnSpc>
                <a:spcPct val="100000"/>
              </a:lnSpc>
              <a:spcBef>
                <a:spcPts val="20"/>
              </a:spcBef>
            </a:pPr>
            <a:endParaRPr sz="1800">
              <a:latin typeface="Calibri"/>
              <a:cs typeface="Calibri"/>
            </a:endParaRPr>
          </a:p>
          <a:p>
            <a:pPr marL="12700" algn="just">
              <a:lnSpc>
                <a:spcPct val="100000"/>
              </a:lnSpc>
            </a:pPr>
            <a:r>
              <a:rPr sz="1800" b="1" spc="-5" dirty="0">
                <a:solidFill>
                  <a:srgbClr val="FF0000"/>
                </a:solidFill>
                <a:latin typeface="Calibri"/>
                <a:cs typeface="Calibri"/>
              </a:rPr>
              <a:t>5.</a:t>
            </a:r>
            <a:r>
              <a:rPr sz="1800" b="1" spc="-20" dirty="0">
                <a:solidFill>
                  <a:srgbClr val="FF0000"/>
                </a:solidFill>
                <a:latin typeface="Calibri"/>
                <a:cs typeface="Calibri"/>
              </a:rPr>
              <a:t> </a:t>
            </a:r>
            <a:r>
              <a:rPr sz="1800" b="1" spc="-10" dirty="0">
                <a:solidFill>
                  <a:srgbClr val="FF0000"/>
                </a:solidFill>
                <a:latin typeface="Calibri"/>
                <a:cs typeface="Calibri"/>
              </a:rPr>
              <a:t>Quick</a:t>
            </a:r>
            <a:r>
              <a:rPr sz="1800" b="1" spc="5" dirty="0">
                <a:solidFill>
                  <a:srgbClr val="FF0000"/>
                </a:solidFill>
                <a:latin typeface="Calibri"/>
                <a:cs typeface="Calibri"/>
              </a:rPr>
              <a:t> </a:t>
            </a:r>
            <a:r>
              <a:rPr sz="1800" b="1" spc="-10" dirty="0">
                <a:solidFill>
                  <a:srgbClr val="FF0000"/>
                </a:solidFill>
                <a:latin typeface="Calibri"/>
                <a:cs typeface="Calibri"/>
              </a:rPr>
              <a:t>Fit</a:t>
            </a:r>
            <a:r>
              <a:rPr sz="1800" b="1" spc="5" dirty="0">
                <a:solidFill>
                  <a:srgbClr val="FF0000"/>
                </a:solidFill>
                <a:latin typeface="Calibri"/>
                <a:cs typeface="Calibri"/>
              </a:rPr>
              <a:t> </a:t>
            </a:r>
            <a:r>
              <a:rPr sz="1800" b="1" spc="-10" dirty="0">
                <a:solidFill>
                  <a:srgbClr val="FF0000"/>
                </a:solidFill>
                <a:latin typeface="Calibri"/>
                <a:cs typeface="Calibri"/>
              </a:rPr>
              <a:t>Algorithm</a:t>
            </a:r>
            <a:endParaRPr sz="1800">
              <a:latin typeface="Calibri"/>
              <a:cs typeface="Calibri"/>
            </a:endParaRPr>
          </a:p>
          <a:p>
            <a:pPr marL="12700" marR="7620" algn="just">
              <a:lnSpc>
                <a:spcPct val="100000"/>
              </a:lnSpc>
            </a:pPr>
            <a:r>
              <a:rPr sz="1800" spc="-5" dirty="0">
                <a:latin typeface="Calibri"/>
                <a:cs typeface="Calibri"/>
              </a:rPr>
              <a:t>The </a:t>
            </a:r>
            <a:r>
              <a:rPr sz="1800" dirty="0">
                <a:latin typeface="Calibri"/>
                <a:cs typeface="Calibri"/>
              </a:rPr>
              <a:t>quick </a:t>
            </a:r>
            <a:r>
              <a:rPr sz="1800" spc="-5" dirty="0">
                <a:latin typeface="Calibri"/>
                <a:cs typeface="Calibri"/>
              </a:rPr>
              <a:t>fit algorithm suggests maintaining </a:t>
            </a:r>
            <a:r>
              <a:rPr sz="1800" dirty="0">
                <a:latin typeface="Calibri"/>
                <a:cs typeface="Calibri"/>
              </a:rPr>
              <a:t>the </a:t>
            </a:r>
            <a:r>
              <a:rPr sz="1800" spc="-15" dirty="0">
                <a:latin typeface="Calibri"/>
                <a:cs typeface="Calibri"/>
              </a:rPr>
              <a:t>different </a:t>
            </a:r>
            <a:r>
              <a:rPr sz="1800" spc="-10" dirty="0">
                <a:latin typeface="Calibri"/>
                <a:cs typeface="Calibri"/>
              </a:rPr>
              <a:t>lists </a:t>
            </a:r>
            <a:r>
              <a:rPr sz="1800" dirty="0">
                <a:latin typeface="Calibri"/>
                <a:cs typeface="Calibri"/>
              </a:rPr>
              <a:t>of </a:t>
            </a:r>
            <a:r>
              <a:rPr sz="1800" spc="-10" dirty="0">
                <a:latin typeface="Calibri"/>
                <a:cs typeface="Calibri"/>
              </a:rPr>
              <a:t>frequently </a:t>
            </a:r>
            <a:r>
              <a:rPr sz="1800" spc="-5" dirty="0">
                <a:latin typeface="Calibri"/>
                <a:cs typeface="Calibri"/>
              </a:rPr>
              <a:t>used </a:t>
            </a:r>
            <a:r>
              <a:rPr sz="1800" spc="-10" dirty="0">
                <a:latin typeface="Calibri"/>
                <a:cs typeface="Calibri"/>
              </a:rPr>
              <a:t>sizes. </a:t>
            </a:r>
            <a:r>
              <a:rPr sz="1800" spc="-5" dirty="0">
                <a:latin typeface="Calibri"/>
                <a:cs typeface="Calibri"/>
              </a:rPr>
              <a:t> Although, it is </a:t>
            </a:r>
            <a:r>
              <a:rPr sz="1800" dirty="0">
                <a:latin typeface="Calibri"/>
                <a:cs typeface="Calibri"/>
              </a:rPr>
              <a:t>not </a:t>
            </a:r>
            <a:r>
              <a:rPr sz="1800" spc="-10" dirty="0">
                <a:latin typeface="Calibri"/>
                <a:cs typeface="Calibri"/>
              </a:rPr>
              <a:t>practically </a:t>
            </a:r>
            <a:r>
              <a:rPr sz="1800" spc="-5" dirty="0">
                <a:latin typeface="Calibri"/>
                <a:cs typeface="Calibri"/>
              </a:rPr>
              <a:t>suggestible because </a:t>
            </a:r>
            <a:r>
              <a:rPr sz="1800" dirty="0">
                <a:latin typeface="Calibri"/>
                <a:cs typeface="Calibri"/>
              </a:rPr>
              <a:t>the </a:t>
            </a:r>
            <a:r>
              <a:rPr sz="1800" spc="-5" dirty="0">
                <a:latin typeface="Calibri"/>
                <a:cs typeface="Calibri"/>
              </a:rPr>
              <a:t>procedure </a:t>
            </a:r>
            <a:r>
              <a:rPr sz="1800" spc="-15" dirty="0">
                <a:latin typeface="Calibri"/>
                <a:cs typeface="Calibri"/>
              </a:rPr>
              <a:t>takes </a:t>
            </a:r>
            <a:r>
              <a:rPr sz="1800" spc="-5" dirty="0">
                <a:latin typeface="Calibri"/>
                <a:cs typeface="Calibri"/>
              </a:rPr>
              <a:t>so much time </a:t>
            </a:r>
            <a:r>
              <a:rPr sz="1800" spc="-30" dirty="0">
                <a:latin typeface="Calibri"/>
                <a:cs typeface="Calibri"/>
              </a:rPr>
              <a:t>to </a:t>
            </a:r>
            <a:r>
              <a:rPr sz="1800" spc="-25" dirty="0">
                <a:latin typeface="Calibri"/>
                <a:cs typeface="Calibri"/>
              </a:rPr>
              <a:t> </a:t>
            </a:r>
            <a:r>
              <a:rPr sz="1800" spc="-15" dirty="0">
                <a:latin typeface="Calibri"/>
                <a:cs typeface="Calibri"/>
              </a:rPr>
              <a:t>create</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different</a:t>
            </a:r>
            <a:r>
              <a:rPr sz="1800" spc="70" dirty="0">
                <a:latin typeface="Calibri"/>
                <a:cs typeface="Calibri"/>
              </a:rPr>
              <a:t> </a:t>
            </a:r>
            <a:r>
              <a:rPr sz="1800" spc="-15" dirty="0">
                <a:latin typeface="Calibri"/>
                <a:cs typeface="Calibri"/>
              </a:rPr>
              <a:t>lists</a:t>
            </a:r>
            <a:r>
              <a:rPr sz="1800" spc="1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then</a:t>
            </a:r>
            <a:r>
              <a:rPr sz="1800" spc="35" dirty="0">
                <a:latin typeface="Calibri"/>
                <a:cs typeface="Calibri"/>
              </a:rPr>
              <a:t> </a:t>
            </a:r>
            <a:r>
              <a:rPr sz="1800" spc="-15" dirty="0">
                <a:latin typeface="Calibri"/>
                <a:cs typeface="Calibri"/>
              </a:rPr>
              <a:t>expending</a:t>
            </a:r>
            <a:r>
              <a:rPr sz="1800" spc="90" dirty="0">
                <a:latin typeface="Calibri"/>
                <a:cs typeface="Calibri"/>
              </a:rPr>
              <a:t> </a:t>
            </a:r>
            <a:r>
              <a:rPr sz="1800" spc="-5" dirty="0">
                <a:latin typeface="Calibri"/>
                <a:cs typeface="Calibri"/>
              </a:rPr>
              <a:t>the</a:t>
            </a:r>
            <a:r>
              <a:rPr sz="1800" spc="35" dirty="0">
                <a:latin typeface="Calibri"/>
                <a:cs typeface="Calibri"/>
              </a:rPr>
              <a:t> </a:t>
            </a:r>
            <a:r>
              <a:rPr sz="1800" spc="-5" dirty="0">
                <a:latin typeface="Calibri"/>
                <a:cs typeface="Calibri"/>
              </a:rPr>
              <a:t>holes</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load </a:t>
            </a:r>
            <a:r>
              <a:rPr sz="1800" dirty="0">
                <a:latin typeface="Calibri"/>
                <a:cs typeface="Calibri"/>
              </a:rPr>
              <a:t>a</a:t>
            </a:r>
            <a:r>
              <a:rPr sz="1800" spc="25" dirty="0">
                <a:latin typeface="Calibri"/>
                <a:cs typeface="Calibri"/>
              </a:rPr>
              <a:t> </a:t>
            </a:r>
            <a:r>
              <a:rPr sz="1800" spc="-10" dirty="0">
                <a:latin typeface="Calibri"/>
                <a:cs typeface="Calibri"/>
              </a:rPr>
              <a:t>process.</a:t>
            </a:r>
            <a:endParaRPr sz="1800">
              <a:latin typeface="Calibri"/>
              <a:cs typeface="Calibri"/>
            </a:endParaRPr>
          </a:p>
          <a:p>
            <a:pPr>
              <a:lnSpc>
                <a:spcPct val="100000"/>
              </a:lnSpc>
              <a:spcBef>
                <a:spcPts val="35"/>
              </a:spcBef>
            </a:pPr>
            <a:endParaRPr sz="2650">
              <a:latin typeface="Calibri"/>
              <a:cs typeface="Calibri"/>
            </a:endParaRPr>
          </a:p>
          <a:p>
            <a:pPr marL="34290">
              <a:lnSpc>
                <a:spcPct val="100000"/>
              </a:lnSpc>
            </a:pPr>
            <a:r>
              <a:rPr sz="1800" spc="-5" dirty="0">
                <a:latin typeface="Calibri"/>
                <a:cs typeface="Calibri"/>
              </a:rPr>
              <a:t>The</a:t>
            </a:r>
            <a:r>
              <a:rPr sz="1800" spc="20" dirty="0">
                <a:latin typeface="Calibri"/>
                <a:cs typeface="Calibri"/>
              </a:rPr>
              <a:t> </a:t>
            </a:r>
            <a:r>
              <a:rPr sz="1800" spc="-20" dirty="0">
                <a:latin typeface="Calibri"/>
                <a:cs typeface="Calibri"/>
              </a:rPr>
              <a:t>first</a:t>
            </a:r>
            <a:r>
              <a:rPr sz="1800" spc="5" dirty="0">
                <a:latin typeface="Calibri"/>
                <a:cs typeface="Calibri"/>
              </a:rPr>
              <a:t> </a:t>
            </a:r>
            <a:r>
              <a:rPr sz="1800" spc="-5" dirty="0">
                <a:latin typeface="Calibri"/>
                <a:cs typeface="Calibri"/>
              </a:rPr>
              <a:t>fit </a:t>
            </a:r>
            <a:r>
              <a:rPr sz="1800" spc="-10" dirty="0">
                <a:latin typeface="Calibri"/>
                <a:cs typeface="Calibri"/>
              </a:rPr>
              <a:t>algorithm</a:t>
            </a:r>
            <a:r>
              <a:rPr sz="1800" spc="55" dirty="0">
                <a:latin typeface="Calibri"/>
                <a:cs typeface="Calibri"/>
              </a:rPr>
              <a:t> </a:t>
            </a:r>
            <a:r>
              <a:rPr sz="1800" spc="-5" dirty="0">
                <a:latin typeface="Calibri"/>
                <a:cs typeface="Calibri"/>
              </a:rPr>
              <a:t>is</a:t>
            </a:r>
            <a:r>
              <a:rPr sz="1800" dirty="0">
                <a:latin typeface="Calibri"/>
                <a:cs typeface="Calibri"/>
              </a:rPr>
              <a:t> </a:t>
            </a:r>
            <a:r>
              <a:rPr sz="1800" b="1" spc="-5" dirty="0">
                <a:latin typeface="Calibri"/>
                <a:cs typeface="Calibri"/>
              </a:rPr>
              <a:t>the</a:t>
            </a:r>
            <a:r>
              <a:rPr sz="1800" b="1" spc="10" dirty="0">
                <a:latin typeface="Calibri"/>
                <a:cs typeface="Calibri"/>
              </a:rPr>
              <a:t> </a:t>
            </a:r>
            <a:r>
              <a:rPr sz="1800" b="1" spc="-10" dirty="0">
                <a:latin typeface="Calibri"/>
                <a:cs typeface="Calibri"/>
              </a:rPr>
              <a:t>best</a:t>
            </a:r>
            <a:r>
              <a:rPr sz="1800" b="1" spc="5" dirty="0">
                <a:latin typeface="Calibri"/>
                <a:cs typeface="Calibri"/>
              </a:rPr>
              <a:t> </a:t>
            </a:r>
            <a:r>
              <a:rPr sz="1800" b="1" spc="-10" dirty="0">
                <a:latin typeface="Calibri"/>
                <a:cs typeface="Calibri"/>
              </a:rPr>
              <a:t>algorithm</a:t>
            </a:r>
            <a:r>
              <a:rPr sz="1800" b="1" spc="5" dirty="0">
                <a:latin typeface="Calibri"/>
                <a:cs typeface="Calibri"/>
              </a:rPr>
              <a:t> </a:t>
            </a:r>
            <a:r>
              <a:rPr sz="1800" spc="-5" dirty="0">
                <a:latin typeface="Calibri"/>
                <a:cs typeface="Calibri"/>
              </a:rPr>
              <a:t>among</a:t>
            </a:r>
            <a:r>
              <a:rPr sz="1800" spc="30" dirty="0">
                <a:latin typeface="Calibri"/>
                <a:cs typeface="Calibri"/>
              </a:rPr>
              <a:t> </a:t>
            </a:r>
            <a:r>
              <a:rPr sz="1800" spc="-5" dirty="0">
                <a:latin typeface="Calibri"/>
                <a:cs typeface="Calibri"/>
              </a:rPr>
              <a:t>all</a:t>
            </a:r>
            <a:r>
              <a:rPr sz="1800" dirty="0">
                <a:latin typeface="Calibri"/>
                <a:cs typeface="Calibri"/>
              </a:rPr>
              <a:t> </a:t>
            </a:r>
            <a:r>
              <a:rPr sz="1800" spc="-10" dirty="0">
                <a:latin typeface="Calibri"/>
                <a:cs typeface="Calibri"/>
              </a:rPr>
              <a:t>because</a:t>
            </a:r>
            <a:endParaRPr sz="1800">
              <a:latin typeface="Calibri"/>
              <a:cs typeface="Calibri"/>
            </a:endParaRPr>
          </a:p>
          <a:p>
            <a:pPr marL="34290">
              <a:lnSpc>
                <a:spcPct val="100000"/>
              </a:lnSpc>
              <a:spcBef>
                <a:spcPts val="5"/>
              </a:spcBef>
            </a:pPr>
            <a:r>
              <a:rPr sz="1800" dirty="0">
                <a:latin typeface="Calibri"/>
                <a:cs typeface="Calibri"/>
              </a:rPr>
              <a:t>It</a:t>
            </a:r>
            <a:r>
              <a:rPr sz="1800" spc="-5" dirty="0">
                <a:latin typeface="Calibri"/>
                <a:cs typeface="Calibri"/>
              </a:rPr>
              <a:t> </a:t>
            </a:r>
            <a:r>
              <a:rPr sz="1800" spc="-20" dirty="0">
                <a:latin typeface="Calibri"/>
                <a:cs typeface="Calibri"/>
              </a:rPr>
              <a:t>takes</a:t>
            </a:r>
            <a:r>
              <a:rPr sz="1800" spc="-5" dirty="0">
                <a:latin typeface="Calibri"/>
                <a:cs typeface="Calibri"/>
              </a:rPr>
              <a:t> </a:t>
            </a:r>
            <a:r>
              <a:rPr sz="1800" spc="-10" dirty="0">
                <a:latin typeface="Calibri"/>
                <a:cs typeface="Calibri"/>
              </a:rPr>
              <a:t>lesser</a:t>
            </a:r>
            <a:r>
              <a:rPr sz="1800" spc="45" dirty="0">
                <a:latin typeface="Calibri"/>
                <a:cs typeface="Calibri"/>
              </a:rPr>
              <a:t> </a:t>
            </a:r>
            <a:r>
              <a:rPr sz="1800" spc="-5" dirty="0">
                <a:latin typeface="Calibri"/>
                <a:cs typeface="Calibri"/>
              </a:rPr>
              <a:t>time</a:t>
            </a:r>
            <a:r>
              <a:rPr sz="1800" spc="25" dirty="0">
                <a:latin typeface="Calibri"/>
                <a:cs typeface="Calibri"/>
              </a:rPr>
              <a:t> </a:t>
            </a:r>
            <a:r>
              <a:rPr sz="1800" spc="-10" dirty="0">
                <a:latin typeface="Calibri"/>
                <a:cs typeface="Calibri"/>
              </a:rPr>
              <a:t>compare</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other</a:t>
            </a:r>
            <a:r>
              <a:rPr sz="1800" spc="15" dirty="0">
                <a:latin typeface="Calibri"/>
                <a:cs typeface="Calibri"/>
              </a:rPr>
              <a:t> </a:t>
            </a:r>
            <a:r>
              <a:rPr sz="1800" spc="-10" dirty="0">
                <a:latin typeface="Calibri"/>
                <a:cs typeface="Calibri"/>
              </a:rPr>
              <a:t>algorithms.</a:t>
            </a:r>
            <a:endParaRPr sz="1800">
              <a:latin typeface="Calibri"/>
              <a:cs typeface="Calibri"/>
            </a:endParaRPr>
          </a:p>
          <a:p>
            <a:pPr marL="34290">
              <a:lnSpc>
                <a:spcPct val="100000"/>
              </a:lnSpc>
            </a:pPr>
            <a:r>
              <a:rPr sz="1800" dirty="0">
                <a:latin typeface="Calibri"/>
                <a:cs typeface="Calibri"/>
              </a:rPr>
              <a:t>It</a:t>
            </a:r>
            <a:r>
              <a:rPr sz="1800" spc="-5" dirty="0">
                <a:latin typeface="Calibri"/>
                <a:cs typeface="Calibri"/>
              </a:rPr>
              <a:t> </a:t>
            </a:r>
            <a:r>
              <a:rPr sz="1800" spc="-10" dirty="0">
                <a:latin typeface="Calibri"/>
                <a:cs typeface="Calibri"/>
              </a:rPr>
              <a:t>produces</a:t>
            </a:r>
            <a:r>
              <a:rPr sz="1800" spc="45" dirty="0">
                <a:latin typeface="Calibri"/>
                <a:cs typeface="Calibri"/>
              </a:rPr>
              <a:t> </a:t>
            </a:r>
            <a:r>
              <a:rPr sz="1800" spc="-10" dirty="0">
                <a:latin typeface="Calibri"/>
                <a:cs typeface="Calibri"/>
              </a:rPr>
              <a:t>bigger</a:t>
            </a:r>
            <a:r>
              <a:rPr sz="1800" spc="45" dirty="0">
                <a:latin typeface="Calibri"/>
                <a:cs typeface="Calibri"/>
              </a:rPr>
              <a:t> </a:t>
            </a:r>
            <a:r>
              <a:rPr sz="1800" spc="-5" dirty="0">
                <a:latin typeface="Calibri"/>
                <a:cs typeface="Calibri"/>
              </a:rPr>
              <a:t>holes</a:t>
            </a:r>
            <a:r>
              <a:rPr sz="1800" spc="15" dirty="0">
                <a:latin typeface="Calibri"/>
                <a:cs typeface="Calibri"/>
              </a:rPr>
              <a:t> </a:t>
            </a:r>
            <a:r>
              <a:rPr sz="1800" spc="-10" dirty="0">
                <a:latin typeface="Calibri"/>
                <a:cs typeface="Calibri"/>
              </a:rPr>
              <a:t>that</a:t>
            </a:r>
            <a:r>
              <a:rPr sz="1800" spc="20" dirty="0">
                <a:latin typeface="Calibri"/>
                <a:cs typeface="Calibri"/>
              </a:rPr>
              <a:t> </a:t>
            </a:r>
            <a:r>
              <a:rPr sz="1800" spc="-10" dirty="0">
                <a:latin typeface="Calibri"/>
                <a:cs typeface="Calibri"/>
              </a:rPr>
              <a:t>can</a:t>
            </a:r>
            <a:r>
              <a:rPr sz="1800" spc="10"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used</a:t>
            </a:r>
            <a:r>
              <a:rPr sz="1800" spc="6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load</a:t>
            </a:r>
            <a:r>
              <a:rPr sz="1800" spc="-10" dirty="0">
                <a:latin typeface="Calibri"/>
                <a:cs typeface="Calibri"/>
              </a:rPr>
              <a:t> </a:t>
            </a:r>
            <a:r>
              <a:rPr sz="1800" spc="-5" dirty="0">
                <a:latin typeface="Calibri"/>
                <a:cs typeface="Calibri"/>
              </a:rPr>
              <a:t>other</a:t>
            </a:r>
            <a:r>
              <a:rPr sz="1800" spc="20" dirty="0">
                <a:latin typeface="Calibri"/>
                <a:cs typeface="Calibri"/>
              </a:rPr>
              <a:t> </a:t>
            </a:r>
            <a:r>
              <a:rPr sz="1800" spc="-10" dirty="0">
                <a:latin typeface="Calibri"/>
                <a:cs typeface="Calibri"/>
              </a:rPr>
              <a:t>processes</a:t>
            </a:r>
            <a:r>
              <a:rPr sz="1800" spc="20" dirty="0">
                <a:latin typeface="Calibri"/>
                <a:cs typeface="Calibri"/>
              </a:rPr>
              <a:t> </a:t>
            </a:r>
            <a:r>
              <a:rPr sz="1800" spc="-15" dirty="0">
                <a:latin typeface="Calibri"/>
                <a:cs typeface="Calibri"/>
              </a:rPr>
              <a:t>later</a:t>
            </a:r>
            <a:r>
              <a:rPr sz="1800" spc="40" dirty="0">
                <a:latin typeface="Calibri"/>
                <a:cs typeface="Calibri"/>
              </a:rPr>
              <a:t> </a:t>
            </a:r>
            <a:r>
              <a:rPr sz="1800" spc="-5" dirty="0">
                <a:latin typeface="Calibri"/>
                <a:cs typeface="Calibri"/>
              </a:rPr>
              <a:t>on.</a:t>
            </a:r>
            <a:endParaRPr sz="1800">
              <a:latin typeface="Calibri"/>
              <a:cs typeface="Calibri"/>
            </a:endParaRPr>
          </a:p>
          <a:p>
            <a:pPr marL="34290">
              <a:lnSpc>
                <a:spcPct val="100000"/>
              </a:lnSpc>
            </a:pPr>
            <a:r>
              <a:rPr sz="1800" dirty="0">
                <a:latin typeface="Calibri"/>
                <a:cs typeface="Calibri"/>
              </a:rPr>
              <a:t>It</a:t>
            </a:r>
            <a:r>
              <a:rPr sz="1800" spc="-20" dirty="0">
                <a:latin typeface="Calibri"/>
                <a:cs typeface="Calibri"/>
              </a:rPr>
              <a:t> </a:t>
            </a:r>
            <a:r>
              <a:rPr sz="1800" spc="-5" dirty="0">
                <a:latin typeface="Calibri"/>
                <a:cs typeface="Calibri"/>
              </a:rPr>
              <a:t>is</a:t>
            </a:r>
            <a:r>
              <a:rPr sz="1800" spc="-25" dirty="0">
                <a:latin typeface="Calibri"/>
                <a:cs typeface="Calibri"/>
              </a:rPr>
              <a:t> </a:t>
            </a:r>
            <a:r>
              <a:rPr sz="1800" spc="-10" dirty="0">
                <a:latin typeface="Calibri"/>
                <a:cs typeface="Calibri"/>
              </a:rPr>
              <a:t>easiest</a:t>
            </a:r>
            <a:r>
              <a:rPr sz="1800" spc="3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implement.</a:t>
            </a:r>
            <a:endParaRPr sz="1800">
              <a:latin typeface="Calibri"/>
              <a:cs typeface="Calibri"/>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711" y="3159963"/>
            <a:ext cx="7328534" cy="194691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Calibri"/>
                <a:cs typeface="Calibri"/>
              </a:rPr>
              <a:t>Determine</a:t>
            </a:r>
            <a:r>
              <a:rPr sz="1800" spc="65" dirty="0">
                <a:solidFill>
                  <a:srgbClr val="FF0000"/>
                </a:solidFill>
                <a:latin typeface="Calibri"/>
                <a:cs typeface="Calibri"/>
              </a:rPr>
              <a:t> </a:t>
            </a:r>
            <a:r>
              <a:rPr sz="1800" spc="-5" dirty="0">
                <a:solidFill>
                  <a:srgbClr val="FF0000"/>
                </a:solidFill>
                <a:latin typeface="Calibri"/>
                <a:cs typeface="Calibri"/>
              </a:rPr>
              <a:t>the</a:t>
            </a:r>
            <a:r>
              <a:rPr sz="1800" spc="15" dirty="0">
                <a:solidFill>
                  <a:srgbClr val="FF0000"/>
                </a:solidFill>
                <a:latin typeface="Calibri"/>
                <a:cs typeface="Calibri"/>
              </a:rPr>
              <a:t> </a:t>
            </a:r>
            <a:r>
              <a:rPr sz="1800" spc="-10" dirty="0">
                <a:solidFill>
                  <a:srgbClr val="FF0000"/>
                </a:solidFill>
                <a:latin typeface="Calibri"/>
                <a:cs typeface="Calibri"/>
              </a:rPr>
              <a:t>algorithm</a:t>
            </a:r>
            <a:r>
              <a:rPr sz="1800" spc="25" dirty="0">
                <a:solidFill>
                  <a:srgbClr val="FF0000"/>
                </a:solidFill>
                <a:latin typeface="Calibri"/>
                <a:cs typeface="Calibri"/>
              </a:rPr>
              <a:t> </a:t>
            </a:r>
            <a:r>
              <a:rPr sz="1800" spc="-5" dirty="0">
                <a:solidFill>
                  <a:srgbClr val="FF0000"/>
                </a:solidFill>
                <a:latin typeface="Calibri"/>
                <a:cs typeface="Calibri"/>
              </a:rPr>
              <a:t>which</a:t>
            </a:r>
            <a:r>
              <a:rPr sz="1800" spc="15" dirty="0">
                <a:solidFill>
                  <a:srgbClr val="FF0000"/>
                </a:solidFill>
                <a:latin typeface="Calibri"/>
                <a:cs typeface="Calibri"/>
              </a:rPr>
              <a:t> </a:t>
            </a:r>
            <a:r>
              <a:rPr sz="1800" spc="-10" dirty="0">
                <a:solidFill>
                  <a:srgbClr val="FF0000"/>
                </a:solidFill>
                <a:latin typeface="Calibri"/>
                <a:cs typeface="Calibri"/>
              </a:rPr>
              <a:t>can</a:t>
            </a:r>
            <a:r>
              <a:rPr sz="1800" spc="15" dirty="0">
                <a:solidFill>
                  <a:srgbClr val="FF0000"/>
                </a:solidFill>
                <a:latin typeface="Calibri"/>
                <a:cs typeface="Calibri"/>
              </a:rPr>
              <a:t> </a:t>
            </a:r>
            <a:r>
              <a:rPr sz="1800" spc="-5" dirty="0">
                <a:solidFill>
                  <a:srgbClr val="FF0000"/>
                </a:solidFill>
                <a:latin typeface="Calibri"/>
                <a:cs typeface="Calibri"/>
              </a:rPr>
              <a:t>optimally</a:t>
            </a:r>
            <a:r>
              <a:rPr sz="1800" spc="5" dirty="0">
                <a:solidFill>
                  <a:srgbClr val="FF0000"/>
                </a:solidFill>
                <a:latin typeface="Calibri"/>
                <a:cs typeface="Calibri"/>
              </a:rPr>
              <a:t> </a:t>
            </a:r>
            <a:r>
              <a:rPr sz="1800" spc="-15" dirty="0">
                <a:solidFill>
                  <a:srgbClr val="FF0000"/>
                </a:solidFill>
                <a:latin typeface="Calibri"/>
                <a:cs typeface="Calibri"/>
              </a:rPr>
              <a:t>satisfy</a:t>
            </a:r>
            <a:r>
              <a:rPr sz="1800" spc="50" dirty="0">
                <a:solidFill>
                  <a:srgbClr val="FF0000"/>
                </a:solidFill>
                <a:latin typeface="Calibri"/>
                <a:cs typeface="Calibri"/>
              </a:rPr>
              <a:t> </a:t>
            </a:r>
            <a:r>
              <a:rPr sz="1800" spc="-10" dirty="0">
                <a:solidFill>
                  <a:srgbClr val="FF0000"/>
                </a:solidFill>
                <a:latin typeface="Calibri"/>
                <a:cs typeface="Calibri"/>
              </a:rPr>
              <a:t>this</a:t>
            </a:r>
            <a:r>
              <a:rPr sz="1800" spc="15" dirty="0">
                <a:solidFill>
                  <a:srgbClr val="FF0000"/>
                </a:solidFill>
                <a:latin typeface="Calibri"/>
                <a:cs typeface="Calibri"/>
              </a:rPr>
              <a:t> </a:t>
            </a:r>
            <a:r>
              <a:rPr sz="1800" spc="-15" dirty="0">
                <a:solidFill>
                  <a:srgbClr val="FF0000"/>
                </a:solidFill>
                <a:latin typeface="Calibri"/>
                <a:cs typeface="Calibri"/>
              </a:rPr>
              <a:t>requirement.</a:t>
            </a:r>
            <a:endParaRPr sz="1800">
              <a:latin typeface="Calibri"/>
              <a:cs typeface="Calibri"/>
            </a:endParaRPr>
          </a:p>
          <a:p>
            <a:pPr marL="237490" indent="-225425">
              <a:lnSpc>
                <a:spcPct val="100000"/>
              </a:lnSpc>
              <a:spcBef>
                <a:spcPts val="5"/>
              </a:spcBef>
              <a:buAutoNum type="arabicPeriod"/>
              <a:tabLst>
                <a:tab pos="238125" algn="l"/>
              </a:tabLst>
            </a:pPr>
            <a:r>
              <a:rPr sz="1800" spc="-20" dirty="0">
                <a:latin typeface="Calibri"/>
                <a:cs typeface="Calibri"/>
              </a:rPr>
              <a:t>First</a:t>
            </a:r>
            <a:r>
              <a:rPr sz="1800" spc="-5" dirty="0">
                <a:latin typeface="Calibri"/>
                <a:cs typeface="Calibri"/>
              </a:rPr>
              <a:t> </a:t>
            </a:r>
            <a:r>
              <a:rPr sz="1800" spc="-10" dirty="0">
                <a:latin typeface="Calibri"/>
                <a:cs typeface="Calibri"/>
              </a:rPr>
              <a:t>Fit</a:t>
            </a:r>
            <a:r>
              <a:rPr sz="1800" spc="-5" dirty="0">
                <a:latin typeface="Calibri"/>
                <a:cs typeface="Calibri"/>
              </a:rPr>
              <a:t> </a:t>
            </a:r>
            <a:r>
              <a:rPr sz="1800" spc="-10" dirty="0">
                <a:latin typeface="Calibri"/>
                <a:cs typeface="Calibri"/>
              </a:rPr>
              <a:t>algorithm</a:t>
            </a:r>
            <a:endParaRPr sz="1800">
              <a:latin typeface="Calibri"/>
              <a:cs typeface="Calibri"/>
            </a:endParaRPr>
          </a:p>
          <a:p>
            <a:pPr marL="237490" indent="-225425">
              <a:lnSpc>
                <a:spcPct val="100000"/>
              </a:lnSpc>
              <a:buAutoNum type="arabicPeriod"/>
              <a:tabLst>
                <a:tab pos="238125" algn="l"/>
              </a:tabLst>
            </a:pPr>
            <a:r>
              <a:rPr sz="1800" spc="-10" dirty="0">
                <a:latin typeface="Calibri"/>
                <a:cs typeface="Calibri"/>
              </a:rPr>
              <a:t>Best</a:t>
            </a:r>
            <a:r>
              <a:rPr sz="1800" spc="-25" dirty="0">
                <a:latin typeface="Calibri"/>
                <a:cs typeface="Calibri"/>
              </a:rPr>
              <a:t> </a:t>
            </a:r>
            <a:r>
              <a:rPr sz="1800" spc="-10" dirty="0">
                <a:latin typeface="Calibri"/>
                <a:cs typeface="Calibri"/>
              </a:rPr>
              <a:t>Fit</a:t>
            </a:r>
            <a:r>
              <a:rPr sz="1800" spc="-35" dirty="0">
                <a:latin typeface="Calibri"/>
                <a:cs typeface="Calibri"/>
              </a:rPr>
              <a:t> </a:t>
            </a:r>
            <a:r>
              <a:rPr sz="1800" spc="-10" dirty="0">
                <a:latin typeface="Calibri"/>
                <a:cs typeface="Calibri"/>
              </a:rPr>
              <a:t>Algorithm</a:t>
            </a:r>
            <a:endParaRPr sz="1800">
              <a:latin typeface="Calibri"/>
              <a:cs typeface="Calibri"/>
            </a:endParaRPr>
          </a:p>
          <a:p>
            <a:pPr marL="238125" indent="-226060">
              <a:lnSpc>
                <a:spcPct val="100000"/>
              </a:lnSpc>
              <a:buAutoNum type="arabicPeriod"/>
              <a:tabLst>
                <a:tab pos="238760" algn="l"/>
              </a:tabLst>
            </a:pPr>
            <a:r>
              <a:rPr sz="1800" spc="-10" dirty="0">
                <a:latin typeface="Calibri"/>
                <a:cs typeface="Calibri"/>
              </a:rPr>
              <a:t>Neither</a:t>
            </a:r>
            <a:r>
              <a:rPr sz="1800" spc="25" dirty="0">
                <a:latin typeface="Calibri"/>
                <a:cs typeface="Calibri"/>
              </a:rPr>
              <a:t> </a:t>
            </a:r>
            <a:r>
              <a:rPr sz="1800"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two</a:t>
            </a:r>
            <a:endParaRPr sz="1800">
              <a:latin typeface="Calibri"/>
              <a:cs typeface="Calibri"/>
            </a:endParaRPr>
          </a:p>
          <a:p>
            <a:pPr marL="237490" indent="-225425">
              <a:lnSpc>
                <a:spcPct val="100000"/>
              </a:lnSpc>
              <a:buAutoNum type="arabicPeriod"/>
              <a:tabLst>
                <a:tab pos="238125" algn="l"/>
              </a:tabLst>
            </a:pPr>
            <a:r>
              <a:rPr sz="1800" dirty="0">
                <a:latin typeface="Calibri"/>
                <a:cs typeface="Calibri"/>
              </a:rPr>
              <a:t>Both</a:t>
            </a:r>
            <a:r>
              <a:rPr sz="1800" spc="-35" dirty="0">
                <a:latin typeface="Calibri"/>
                <a:cs typeface="Calibri"/>
              </a:rPr>
              <a:t> </a:t>
            </a:r>
            <a:r>
              <a:rPr sz="1800" spc="5" dirty="0">
                <a:latin typeface="Calibri"/>
                <a:cs typeface="Calibri"/>
              </a:rPr>
              <a:t>of</a:t>
            </a:r>
            <a:r>
              <a:rPr sz="1800" spc="-30" dirty="0">
                <a:latin typeface="Calibri"/>
                <a:cs typeface="Calibri"/>
              </a:rPr>
              <a:t> </a:t>
            </a:r>
            <a:r>
              <a:rPr sz="1800" spc="-5" dirty="0">
                <a:latin typeface="Calibri"/>
                <a:cs typeface="Calibri"/>
              </a:rPr>
              <a:t>them</a:t>
            </a:r>
            <a:endParaRPr sz="1800">
              <a:latin typeface="Calibri"/>
              <a:cs typeface="Calibri"/>
            </a:endParaRPr>
          </a:p>
          <a:p>
            <a:pPr marL="12700">
              <a:lnSpc>
                <a:spcPct val="100000"/>
              </a:lnSpc>
            </a:pPr>
            <a:r>
              <a:rPr sz="1800" dirty="0">
                <a:latin typeface="Calibri"/>
                <a:cs typeface="Calibri"/>
              </a:rPr>
              <a:t>In</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question,</a:t>
            </a:r>
            <a:r>
              <a:rPr sz="1800" spc="55" dirty="0">
                <a:latin typeface="Calibri"/>
                <a:cs typeface="Calibri"/>
              </a:rPr>
              <a:t> </a:t>
            </a:r>
            <a:r>
              <a:rPr sz="1800" spc="-10" dirty="0">
                <a:latin typeface="Calibri"/>
                <a:cs typeface="Calibri"/>
              </a:rPr>
              <a:t>there</a:t>
            </a:r>
            <a:r>
              <a:rPr sz="1800" spc="45" dirty="0">
                <a:latin typeface="Calibri"/>
                <a:cs typeface="Calibri"/>
              </a:rPr>
              <a:t> </a:t>
            </a:r>
            <a:r>
              <a:rPr sz="1800" spc="-10" dirty="0">
                <a:latin typeface="Calibri"/>
                <a:cs typeface="Calibri"/>
              </a:rPr>
              <a:t>are</a:t>
            </a:r>
            <a:r>
              <a:rPr sz="1800" spc="20" dirty="0">
                <a:latin typeface="Calibri"/>
                <a:cs typeface="Calibri"/>
              </a:rPr>
              <a:t> </a:t>
            </a:r>
            <a:r>
              <a:rPr sz="1800" spc="-10" dirty="0">
                <a:latin typeface="Calibri"/>
                <a:cs typeface="Calibri"/>
              </a:rPr>
              <a:t>five</a:t>
            </a:r>
            <a:r>
              <a:rPr sz="1800" spc="20" dirty="0">
                <a:latin typeface="Calibri"/>
                <a:cs typeface="Calibri"/>
              </a:rPr>
              <a:t> </a:t>
            </a:r>
            <a:r>
              <a:rPr sz="1800" spc="-10" dirty="0">
                <a:latin typeface="Calibri"/>
                <a:cs typeface="Calibri"/>
              </a:rPr>
              <a:t>partitions</a:t>
            </a:r>
            <a:r>
              <a:rPr sz="1800" spc="15" dirty="0">
                <a:latin typeface="Calibri"/>
                <a:cs typeface="Calibri"/>
              </a:rPr>
              <a:t> </a:t>
            </a:r>
            <a:r>
              <a:rPr sz="1800" spc="-5" dirty="0">
                <a:latin typeface="Calibri"/>
                <a:cs typeface="Calibri"/>
              </a:rPr>
              <a:t>in</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memory.</a:t>
            </a:r>
            <a:r>
              <a:rPr sz="1800" dirty="0">
                <a:latin typeface="Calibri"/>
                <a:cs typeface="Calibri"/>
              </a:rPr>
              <a:t> 3</a:t>
            </a:r>
            <a:r>
              <a:rPr sz="1800" spc="25" dirty="0">
                <a:latin typeface="Calibri"/>
                <a:cs typeface="Calibri"/>
              </a:rPr>
              <a:t> </a:t>
            </a:r>
            <a:r>
              <a:rPr sz="1800" spc="-10" dirty="0">
                <a:latin typeface="Calibri"/>
                <a:cs typeface="Calibri"/>
              </a:rPr>
              <a:t>partitions</a:t>
            </a:r>
            <a:r>
              <a:rPr sz="1800" spc="15" dirty="0">
                <a:latin typeface="Calibri"/>
                <a:cs typeface="Calibri"/>
              </a:rPr>
              <a:t> </a:t>
            </a:r>
            <a:r>
              <a:rPr sz="1800" spc="-10" dirty="0">
                <a:latin typeface="Calibri"/>
                <a:cs typeface="Calibri"/>
              </a:rPr>
              <a:t>are</a:t>
            </a:r>
            <a:r>
              <a:rPr sz="1800" spc="25" dirty="0">
                <a:latin typeface="Calibri"/>
                <a:cs typeface="Calibri"/>
              </a:rPr>
              <a:t> </a:t>
            </a:r>
            <a:r>
              <a:rPr sz="1800" spc="-10" dirty="0">
                <a:latin typeface="Calibri"/>
                <a:cs typeface="Calibri"/>
              </a:rPr>
              <a:t>having</a:t>
            </a:r>
            <a:endParaRPr sz="1800">
              <a:latin typeface="Calibri"/>
              <a:cs typeface="Calibri"/>
            </a:endParaRPr>
          </a:p>
          <a:p>
            <a:pPr marL="12700">
              <a:lnSpc>
                <a:spcPct val="100000"/>
              </a:lnSpc>
              <a:spcBef>
                <a:spcPts val="5"/>
              </a:spcBef>
            </a:pPr>
            <a:r>
              <a:rPr sz="1800" spc="-10" dirty="0">
                <a:latin typeface="Calibri"/>
                <a:cs typeface="Calibri"/>
              </a:rPr>
              <a:t>processes</a:t>
            </a:r>
            <a:r>
              <a:rPr sz="1800" spc="10" dirty="0">
                <a:latin typeface="Calibri"/>
                <a:cs typeface="Calibri"/>
              </a:rPr>
              <a:t> </a:t>
            </a:r>
            <a:r>
              <a:rPr sz="1800" spc="-10" dirty="0">
                <a:latin typeface="Calibri"/>
                <a:cs typeface="Calibri"/>
              </a:rPr>
              <a:t>inside</a:t>
            </a:r>
            <a:r>
              <a:rPr sz="1800" spc="60" dirty="0">
                <a:latin typeface="Calibri"/>
                <a:cs typeface="Calibri"/>
              </a:rPr>
              <a:t> </a:t>
            </a:r>
            <a:r>
              <a:rPr sz="1800" spc="-10" dirty="0">
                <a:latin typeface="Calibri"/>
                <a:cs typeface="Calibri"/>
              </a:rPr>
              <a:t>them</a:t>
            </a:r>
            <a:r>
              <a:rPr sz="1800" spc="2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two</a:t>
            </a:r>
            <a:r>
              <a:rPr sz="1800" dirty="0">
                <a:latin typeface="Calibri"/>
                <a:cs typeface="Calibri"/>
              </a:rPr>
              <a:t> </a:t>
            </a:r>
            <a:r>
              <a:rPr sz="1800" spc="-5" dirty="0">
                <a:latin typeface="Calibri"/>
                <a:cs typeface="Calibri"/>
              </a:rPr>
              <a:t>partitions</a:t>
            </a:r>
            <a:r>
              <a:rPr sz="1800" spc="35"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holes.</a:t>
            </a:r>
            <a:endParaRPr sz="1800">
              <a:latin typeface="Calibri"/>
              <a:cs typeface="Calibri"/>
            </a:endParaRPr>
          </a:p>
        </p:txBody>
      </p:sp>
      <p:pic>
        <p:nvPicPr>
          <p:cNvPr id="3" name="object 3"/>
          <p:cNvPicPr/>
          <p:nvPr/>
        </p:nvPicPr>
        <p:blipFill>
          <a:blip r:embed="rId2" cstate="print"/>
          <a:stretch>
            <a:fillRect/>
          </a:stretch>
        </p:blipFill>
        <p:spPr>
          <a:xfrm>
            <a:off x="1548383" y="5492650"/>
            <a:ext cx="5675375" cy="917293"/>
          </a:xfrm>
          <a:prstGeom prst="rect">
            <a:avLst/>
          </a:prstGeom>
        </p:spPr>
      </p:pic>
      <p:sp>
        <p:nvSpPr>
          <p:cNvPr id="4" name="object 4"/>
          <p:cNvSpPr txBox="1"/>
          <p:nvPr/>
        </p:nvSpPr>
        <p:spPr>
          <a:xfrm>
            <a:off x="762711" y="782523"/>
            <a:ext cx="7402195" cy="139827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00AF50"/>
                </a:solidFill>
                <a:latin typeface="Calibri"/>
                <a:cs typeface="Calibri"/>
              </a:rPr>
              <a:t>GATE</a:t>
            </a:r>
            <a:r>
              <a:rPr sz="1800" dirty="0">
                <a:solidFill>
                  <a:srgbClr val="00AF50"/>
                </a:solidFill>
                <a:latin typeface="Calibri"/>
                <a:cs typeface="Calibri"/>
              </a:rPr>
              <a:t> </a:t>
            </a:r>
            <a:r>
              <a:rPr sz="1800" spc="-10" dirty="0">
                <a:solidFill>
                  <a:srgbClr val="00AF50"/>
                </a:solidFill>
                <a:latin typeface="Calibri"/>
                <a:cs typeface="Calibri"/>
              </a:rPr>
              <a:t>question</a:t>
            </a:r>
            <a:r>
              <a:rPr sz="1800" spc="35" dirty="0">
                <a:solidFill>
                  <a:srgbClr val="00AF50"/>
                </a:solidFill>
                <a:latin typeface="Calibri"/>
                <a:cs typeface="Calibri"/>
              </a:rPr>
              <a:t> </a:t>
            </a:r>
            <a:r>
              <a:rPr sz="1800" dirty="0">
                <a:solidFill>
                  <a:srgbClr val="00AF50"/>
                </a:solidFill>
                <a:latin typeface="Calibri"/>
                <a:cs typeface="Calibri"/>
              </a:rPr>
              <a:t>on</a:t>
            </a:r>
            <a:r>
              <a:rPr sz="1800" spc="10" dirty="0">
                <a:solidFill>
                  <a:srgbClr val="00AF50"/>
                </a:solidFill>
                <a:latin typeface="Calibri"/>
                <a:cs typeface="Calibri"/>
              </a:rPr>
              <a:t> </a:t>
            </a:r>
            <a:r>
              <a:rPr sz="1800" spc="-15" dirty="0">
                <a:solidFill>
                  <a:srgbClr val="00AF50"/>
                </a:solidFill>
                <a:latin typeface="Calibri"/>
                <a:cs typeface="Calibri"/>
              </a:rPr>
              <a:t>best</a:t>
            </a:r>
            <a:r>
              <a:rPr sz="1800" spc="15" dirty="0">
                <a:solidFill>
                  <a:srgbClr val="00AF50"/>
                </a:solidFill>
                <a:latin typeface="Calibri"/>
                <a:cs typeface="Calibri"/>
              </a:rPr>
              <a:t> </a:t>
            </a:r>
            <a:r>
              <a:rPr sz="1800" spc="-5" dirty="0">
                <a:solidFill>
                  <a:srgbClr val="00AF50"/>
                </a:solidFill>
                <a:latin typeface="Calibri"/>
                <a:cs typeface="Calibri"/>
              </a:rPr>
              <a:t>fit</a:t>
            </a:r>
            <a:r>
              <a:rPr sz="1800" spc="10" dirty="0">
                <a:solidFill>
                  <a:srgbClr val="00AF50"/>
                </a:solidFill>
                <a:latin typeface="Calibri"/>
                <a:cs typeface="Calibri"/>
              </a:rPr>
              <a:t> </a:t>
            </a:r>
            <a:r>
              <a:rPr sz="1800" spc="-5" dirty="0">
                <a:solidFill>
                  <a:srgbClr val="00AF50"/>
                </a:solidFill>
                <a:latin typeface="Calibri"/>
                <a:cs typeface="Calibri"/>
              </a:rPr>
              <a:t>and</a:t>
            </a:r>
            <a:r>
              <a:rPr sz="1800" spc="10" dirty="0">
                <a:solidFill>
                  <a:srgbClr val="00AF50"/>
                </a:solidFill>
                <a:latin typeface="Calibri"/>
                <a:cs typeface="Calibri"/>
              </a:rPr>
              <a:t> </a:t>
            </a:r>
            <a:r>
              <a:rPr sz="1800" spc="-20" dirty="0">
                <a:solidFill>
                  <a:srgbClr val="00AF50"/>
                </a:solidFill>
                <a:latin typeface="Calibri"/>
                <a:cs typeface="Calibri"/>
              </a:rPr>
              <a:t>first</a:t>
            </a:r>
            <a:r>
              <a:rPr sz="1800" spc="-10" dirty="0">
                <a:solidFill>
                  <a:srgbClr val="00AF50"/>
                </a:solidFill>
                <a:latin typeface="Calibri"/>
                <a:cs typeface="Calibri"/>
              </a:rPr>
              <a:t> </a:t>
            </a:r>
            <a:r>
              <a:rPr sz="1800" spc="-5" dirty="0">
                <a:solidFill>
                  <a:srgbClr val="00AF50"/>
                </a:solidFill>
                <a:latin typeface="Calibri"/>
                <a:cs typeface="Calibri"/>
              </a:rPr>
              <a:t>fit</a:t>
            </a:r>
            <a:endParaRPr sz="1800">
              <a:latin typeface="Calibri"/>
              <a:cs typeface="Calibri"/>
            </a:endParaRPr>
          </a:p>
          <a:p>
            <a:pPr marL="12700">
              <a:lnSpc>
                <a:spcPct val="100000"/>
              </a:lnSpc>
              <a:spcBef>
                <a:spcPts val="5"/>
              </a:spcBef>
            </a:pPr>
            <a:r>
              <a:rPr sz="1800" spc="-10" dirty="0">
                <a:latin typeface="Calibri"/>
                <a:cs typeface="Calibri"/>
              </a:rPr>
              <a:t>From</a:t>
            </a:r>
            <a:r>
              <a:rPr sz="1800" spc="70" dirty="0">
                <a:latin typeface="Calibri"/>
                <a:cs typeface="Calibri"/>
              </a:rPr>
              <a:t> </a:t>
            </a:r>
            <a:r>
              <a:rPr sz="1800" spc="-5" dirty="0">
                <a:latin typeface="Calibri"/>
                <a:cs typeface="Calibri"/>
              </a:rPr>
              <a:t>the</a:t>
            </a:r>
            <a:r>
              <a:rPr sz="1800" spc="65" dirty="0">
                <a:latin typeface="Calibri"/>
                <a:cs typeface="Calibri"/>
              </a:rPr>
              <a:t> </a:t>
            </a:r>
            <a:r>
              <a:rPr sz="1800" spc="-40" dirty="0">
                <a:latin typeface="Calibri"/>
                <a:cs typeface="Calibri"/>
              </a:rPr>
              <a:t>GATE</a:t>
            </a:r>
            <a:r>
              <a:rPr sz="1800" spc="80" dirty="0">
                <a:latin typeface="Calibri"/>
                <a:cs typeface="Calibri"/>
              </a:rPr>
              <a:t> </a:t>
            </a:r>
            <a:r>
              <a:rPr sz="1800" spc="-10" dirty="0">
                <a:latin typeface="Calibri"/>
                <a:cs typeface="Calibri"/>
              </a:rPr>
              <a:t>point</a:t>
            </a:r>
            <a:r>
              <a:rPr sz="1800" spc="70" dirty="0">
                <a:latin typeface="Calibri"/>
                <a:cs typeface="Calibri"/>
              </a:rPr>
              <a:t> </a:t>
            </a:r>
            <a:r>
              <a:rPr sz="1800" spc="5" dirty="0">
                <a:latin typeface="Calibri"/>
                <a:cs typeface="Calibri"/>
              </a:rPr>
              <a:t>of</a:t>
            </a:r>
            <a:r>
              <a:rPr sz="1800" spc="75" dirty="0">
                <a:latin typeface="Calibri"/>
                <a:cs typeface="Calibri"/>
              </a:rPr>
              <a:t> </a:t>
            </a:r>
            <a:r>
              <a:rPr sz="1800" spc="-30" dirty="0">
                <a:latin typeface="Calibri"/>
                <a:cs typeface="Calibri"/>
              </a:rPr>
              <a:t>view,</a:t>
            </a:r>
            <a:r>
              <a:rPr sz="1800" spc="80" dirty="0">
                <a:latin typeface="Calibri"/>
                <a:cs typeface="Calibri"/>
              </a:rPr>
              <a:t> </a:t>
            </a:r>
            <a:r>
              <a:rPr sz="1800" spc="-10" dirty="0">
                <a:latin typeface="Calibri"/>
                <a:cs typeface="Calibri"/>
              </a:rPr>
              <a:t>Numerical</a:t>
            </a:r>
            <a:r>
              <a:rPr sz="1800" spc="70" dirty="0">
                <a:latin typeface="Calibri"/>
                <a:cs typeface="Calibri"/>
              </a:rPr>
              <a:t> </a:t>
            </a:r>
            <a:r>
              <a:rPr sz="1800" spc="5" dirty="0">
                <a:latin typeface="Calibri"/>
                <a:cs typeface="Calibri"/>
              </a:rPr>
              <a:t>on</a:t>
            </a:r>
            <a:r>
              <a:rPr sz="1800" spc="55" dirty="0">
                <a:latin typeface="Calibri"/>
                <a:cs typeface="Calibri"/>
              </a:rPr>
              <a:t> </a:t>
            </a:r>
            <a:r>
              <a:rPr sz="1800" spc="-10" dirty="0">
                <a:latin typeface="Calibri"/>
                <a:cs typeface="Calibri"/>
              </a:rPr>
              <a:t>best</a:t>
            </a:r>
            <a:r>
              <a:rPr sz="1800" spc="75" dirty="0">
                <a:latin typeface="Calibri"/>
                <a:cs typeface="Calibri"/>
              </a:rPr>
              <a:t> </a:t>
            </a:r>
            <a:r>
              <a:rPr sz="1800" spc="-5" dirty="0">
                <a:latin typeface="Calibri"/>
                <a:cs typeface="Calibri"/>
              </a:rPr>
              <a:t>fit</a:t>
            </a:r>
            <a:r>
              <a:rPr sz="1800" spc="65" dirty="0">
                <a:latin typeface="Calibri"/>
                <a:cs typeface="Calibri"/>
              </a:rPr>
              <a:t> </a:t>
            </a:r>
            <a:r>
              <a:rPr sz="1800" dirty="0">
                <a:latin typeface="Calibri"/>
                <a:cs typeface="Calibri"/>
              </a:rPr>
              <a:t>and</a:t>
            </a:r>
            <a:r>
              <a:rPr sz="1800" spc="65" dirty="0">
                <a:latin typeface="Calibri"/>
                <a:cs typeface="Calibri"/>
              </a:rPr>
              <a:t> </a:t>
            </a:r>
            <a:r>
              <a:rPr sz="1800" spc="-20" dirty="0">
                <a:latin typeface="Calibri"/>
                <a:cs typeface="Calibri"/>
              </a:rPr>
              <a:t>first</a:t>
            </a:r>
            <a:r>
              <a:rPr sz="1800" spc="70" dirty="0">
                <a:latin typeface="Calibri"/>
                <a:cs typeface="Calibri"/>
              </a:rPr>
              <a:t> </a:t>
            </a:r>
            <a:r>
              <a:rPr sz="1800" spc="-5" dirty="0">
                <a:latin typeface="Calibri"/>
                <a:cs typeface="Calibri"/>
              </a:rPr>
              <a:t>fit</a:t>
            </a:r>
            <a:r>
              <a:rPr sz="1800" spc="65" dirty="0">
                <a:latin typeface="Calibri"/>
                <a:cs typeface="Calibri"/>
              </a:rPr>
              <a:t> </a:t>
            </a:r>
            <a:r>
              <a:rPr sz="1800" dirty="0">
                <a:latin typeface="Calibri"/>
                <a:cs typeface="Calibri"/>
              </a:rPr>
              <a:t>are</a:t>
            </a:r>
            <a:r>
              <a:rPr sz="1800" spc="65" dirty="0">
                <a:latin typeface="Calibri"/>
                <a:cs typeface="Calibri"/>
              </a:rPr>
              <a:t> </a:t>
            </a:r>
            <a:r>
              <a:rPr sz="1800" dirty="0">
                <a:latin typeface="Calibri"/>
                <a:cs typeface="Calibri"/>
              </a:rPr>
              <a:t>being</a:t>
            </a:r>
            <a:r>
              <a:rPr sz="1800" spc="65" dirty="0">
                <a:latin typeface="Calibri"/>
                <a:cs typeface="Calibri"/>
              </a:rPr>
              <a:t> </a:t>
            </a:r>
            <a:r>
              <a:rPr sz="1800" spc="-15" dirty="0">
                <a:latin typeface="Calibri"/>
                <a:cs typeface="Calibri"/>
              </a:rPr>
              <a:t>asked</a:t>
            </a:r>
            <a:endParaRPr sz="1800">
              <a:latin typeface="Calibri"/>
              <a:cs typeface="Calibri"/>
            </a:endParaRPr>
          </a:p>
          <a:p>
            <a:pPr marL="12700">
              <a:lnSpc>
                <a:spcPct val="100000"/>
              </a:lnSpc>
            </a:pPr>
            <a:r>
              <a:rPr sz="1800" spc="-15" dirty="0">
                <a:latin typeface="Calibri"/>
                <a:cs typeface="Calibri"/>
              </a:rPr>
              <a:t>frequently</a:t>
            </a:r>
            <a:r>
              <a:rPr sz="1800" spc="7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1</a:t>
            </a:r>
            <a:r>
              <a:rPr sz="1800" spc="-5" dirty="0">
                <a:latin typeface="Calibri"/>
                <a:cs typeface="Calibri"/>
              </a:rPr>
              <a:t> mark.</a:t>
            </a:r>
            <a:r>
              <a:rPr sz="1800" dirty="0">
                <a:latin typeface="Calibri"/>
                <a:cs typeface="Calibri"/>
              </a:rPr>
              <a:t> </a:t>
            </a:r>
            <a:r>
              <a:rPr sz="1800" spc="-5" dirty="0">
                <a:latin typeface="Calibri"/>
                <a:cs typeface="Calibri"/>
              </a:rPr>
              <a:t>Let's</a:t>
            </a:r>
            <a:r>
              <a:rPr sz="1800" dirty="0">
                <a:latin typeface="Calibri"/>
                <a:cs typeface="Calibri"/>
              </a:rPr>
              <a:t> </a:t>
            </a:r>
            <a:r>
              <a:rPr sz="1800" spc="-15" dirty="0">
                <a:latin typeface="Calibri"/>
                <a:cs typeface="Calibri"/>
              </a:rPr>
              <a:t>have</a:t>
            </a:r>
            <a:r>
              <a:rPr sz="1800" spc="10" dirty="0">
                <a:latin typeface="Calibri"/>
                <a:cs typeface="Calibri"/>
              </a:rPr>
              <a:t> </a:t>
            </a:r>
            <a:r>
              <a:rPr sz="1800" dirty="0">
                <a:latin typeface="Calibri"/>
                <a:cs typeface="Calibri"/>
              </a:rPr>
              <a:t>a look on</a:t>
            </a:r>
            <a:r>
              <a:rPr sz="1800" spc="-5" dirty="0">
                <a:latin typeface="Calibri"/>
                <a:cs typeface="Calibri"/>
              </a:rPr>
              <a:t> the</a:t>
            </a:r>
            <a:r>
              <a:rPr sz="1800" spc="15" dirty="0">
                <a:latin typeface="Calibri"/>
                <a:cs typeface="Calibri"/>
              </a:rPr>
              <a:t> </a:t>
            </a:r>
            <a:r>
              <a:rPr sz="1800" dirty="0">
                <a:latin typeface="Calibri"/>
                <a:cs typeface="Calibri"/>
              </a:rPr>
              <a:t>one</a:t>
            </a:r>
            <a:r>
              <a:rPr sz="1800" spc="15" dirty="0">
                <a:latin typeface="Calibri"/>
                <a:cs typeface="Calibri"/>
              </a:rPr>
              <a:t> </a:t>
            </a:r>
            <a:r>
              <a:rPr sz="1800" spc="-10" dirty="0">
                <a:latin typeface="Calibri"/>
                <a:cs typeface="Calibri"/>
              </a:rPr>
              <a:t>given</a:t>
            </a:r>
            <a:r>
              <a:rPr sz="1800" spc="35" dirty="0">
                <a:latin typeface="Calibri"/>
                <a:cs typeface="Calibri"/>
              </a:rPr>
              <a:t> </a:t>
            </a:r>
            <a:r>
              <a:rPr sz="1800" dirty="0">
                <a:latin typeface="Calibri"/>
                <a:cs typeface="Calibri"/>
              </a:rPr>
              <a:t>as</a:t>
            </a:r>
            <a:r>
              <a:rPr sz="1800" spc="-10" dirty="0">
                <a:latin typeface="Calibri"/>
                <a:cs typeface="Calibri"/>
              </a:rPr>
              <a:t> </a:t>
            </a:r>
            <a:r>
              <a:rPr sz="1800" spc="-25" dirty="0">
                <a:latin typeface="Calibri"/>
                <a:cs typeface="Calibri"/>
              </a:rPr>
              <a:t>below.</a:t>
            </a:r>
            <a:endParaRPr sz="1800">
              <a:latin typeface="Calibri"/>
              <a:cs typeface="Calibri"/>
            </a:endParaRPr>
          </a:p>
          <a:p>
            <a:pPr marL="12700">
              <a:lnSpc>
                <a:spcPct val="100000"/>
              </a:lnSpc>
            </a:pPr>
            <a:r>
              <a:rPr sz="1800" spc="-10" dirty="0">
                <a:latin typeface="Calibri"/>
                <a:cs typeface="Calibri"/>
              </a:rPr>
              <a:t>Q.</a:t>
            </a:r>
            <a:r>
              <a:rPr sz="1800" spc="-15" dirty="0">
                <a:latin typeface="Calibri"/>
                <a:cs typeface="Calibri"/>
              </a:rPr>
              <a:t> </a:t>
            </a:r>
            <a:r>
              <a:rPr sz="1800" spc="-5" dirty="0">
                <a:latin typeface="Calibri"/>
                <a:cs typeface="Calibri"/>
              </a:rPr>
              <a:t>Process</a:t>
            </a:r>
            <a:r>
              <a:rPr sz="1800" spc="-15" dirty="0">
                <a:latin typeface="Calibri"/>
                <a:cs typeface="Calibri"/>
              </a:rPr>
              <a:t> requests</a:t>
            </a:r>
            <a:r>
              <a:rPr sz="1800" spc="55" dirty="0">
                <a:latin typeface="Calibri"/>
                <a:cs typeface="Calibri"/>
              </a:rPr>
              <a:t> </a:t>
            </a:r>
            <a:r>
              <a:rPr sz="1800" spc="-10" dirty="0">
                <a:latin typeface="Calibri"/>
                <a:cs typeface="Calibri"/>
              </a:rPr>
              <a:t>are</a:t>
            </a:r>
            <a:r>
              <a:rPr sz="1800" dirty="0">
                <a:latin typeface="Calibri"/>
                <a:cs typeface="Calibri"/>
              </a:rPr>
              <a:t> </a:t>
            </a:r>
            <a:r>
              <a:rPr sz="1800" spc="-10" dirty="0">
                <a:latin typeface="Calibri"/>
                <a:cs typeface="Calibri"/>
              </a:rPr>
              <a:t>given</a:t>
            </a:r>
            <a:r>
              <a:rPr sz="1800" spc="30" dirty="0">
                <a:latin typeface="Calibri"/>
                <a:cs typeface="Calibri"/>
              </a:rPr>
              <a:t> </a:t>
            </a:r>
            <a:r>
              <a:rPr sz="1800" spc="-5" dirty="0">
                <a:latin typeface="Calibri"/>
                <a:cs typeface="Calibri"/>
              </a:rPr>
              <a:t>as;</a:t>
            </a:r>
            <a:endParaRPr sz="1800">
              <a:latin typeface="Calibri"/>
              <a:cs typeface="Calibri"/>
            </a:endParaRPr>
          </a:p>
          <a:p>
            <a:pPr marL="12700">
              <a:lnSpc>
                <a:spcPct val="100000"/>
              </a:lnSpc>
            </a:pPr>
            <a:r>
              <a:rPr sz="1800" b="1" spc="-5" dirty="0">
                <a:latin typeface="Calibri"/>
                <a:cs typeface="Calibri"/>
              </a:rPr>
              <a:t>25</a:t>
            </a:r>
            <a:r>
              <a:rPr sz="1800" b="1" spc="-10" dirty="0">
                <a:latin typeface="Calibri"/>
                <a:cs typeface="Calibri"/>
              </a:rPr>
              <a:t> </a:t>
            </a:r>
            <a:r>
              <a:rPr sz="1800" b="1" dirty="0">
                <a:latin typeface="Calibri"/>
                <a:cs typeface="Calibri"/>
              </a:rPr>
              <a:t>K</a:t>
            </a:r>
            <a:r>
              <a:rPr sz="1800" b="1" spc="15" dirty="0">
                <a:latin typeface="Calibri"/>
                <a:cs typeface="Calibri"/>
              </a:rPr>
              <a:t> </a:t>
            </a:r>
            <a:r>
              <a:rPr sz="1800" b="1" dirty="0">
                <a:latin typeface="Calibri"/>
                <a:cs typeface="Calibri"/>
              </a:rPr>
              <a:t>,</a:t>
            </a:r>
            <a:r>
              <a:rPr sz="1800" b="1" spc="-20" dirty="0">
                <a:latin typeface="Calibri"/>
                <a:cs typeface="Calibri"/>
              </a:rPr>
              <a:t> </a:t>
            </a:r>
            <a:r>
              <a:rPr sz="1800" b="1" spc="-5" dirty="0">
                <a:latin typeface="Calibri"/>
                <a:cs typeface="Calibri"/>
              </a:rPr>
              <a:t>50 </a:t>
            </a:r>
            <a:r>
              <a:rPr sz="1800" b="1" dirty="0">
                <a:latin typeface="Calibri"/>
                <a:cs typeface="Calibri"/>
              </a:rPr>
              <a:t>K</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spc="-5" dirty="0">
                <a:latin typeface="Calibri"/>
                <a:cs typeface="Calibri"/>
              </a:rPr>
              <a:t>100 </a:t>
            </a:r>
            <a:r>
              <a:rPr sz="1800" b="1" dirty="0">
                <a:latin typeface="Calibri"/>
                <a:cs typeface="Calibri"/>
              </a:rPr>
              <a:t>K</a:t>
            </a:r>
            <a:r>
              <a:rPr sz="1800" b="1" spc="15" dirty="0">
                <a:latin typeface="Calibri"/>
                <a:cs typeface="Calibri"/>
              </a:rPr>
              <a:t> </a:t>
            </a:r>
            <a:r>
              <a:rPr sz="1800" b="1" dirty="0">
                <a:latin typeface="Calibri"/>
                <a:cs typeface="Calibri"/>
              </a:rPr>
              <a:t>,</a:t>
            </a:r>
            <a:r>
              <a:rPr sz="1800" b="1" spc="-15" dirty="0">
                <a:latin typeface="Calibri"/>
                <a:cs typeface="Calibri"/>
              </a:rPr>
              <a:t> </a:t>
            </a:r>
            <a:r>
              <a:rPr sz="1800" b="1" spc="-5" dirty="0">
                <a:latin typeface="Calibri"/>
                <a:cs typeface="Calibri"/>
              </a:rPr>
              <a:t>75 </a:t>
            </a:r>
            <a:r>
              <a:rPr sz="1800" b="1" dirty="0">
                <a:latin typeface="Calibri"/>
                <a:cs typeface="Calibri"/>
              </a:rPr>
              <a:t>K</a:t>
            </a:r>
            <a:endParaRPr sz="1800">
              <a:latin typeface="Calibri"/>
              <a:cs typeface="Calibri"/>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8814" y="179323"/>
            <a:ext cx="49618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33333"/>
                </a:solidFill>
                <a:latin typeface="Microsoft Sans Serif"/>
                <a:cs typeface="Microsoft Sans Serif"/>
              </a:rPr>
              <a:t>Our task</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check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algorithm</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can</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satisfy</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request</a:t>
            </a:r>
            <a:r>
              <a:rPr sz="1200" spc="-25" dirty="0">
                <a:solidFill>
                  <a:srgbClr val="333333"/>
                </a:solidFill>
                <a:latin typeface="Microsoft Sans Serif"/>
                <a:cs typeface="Microsoft Sans Serif"/>
              </a:rPr>
              <a:t> </a:t>
            </a:r>
            <a:r>
              <a:rPr sz="1200" spc="-10" dirty="0">
                <a:solidFill>
                  <a:srgbClr val="333333"/>
                </a:solidFill>
                <a:latin typeface="Microsoft Sans Serif"/>
                <a:cs typeface="Microsoft Sans Serif"/>
              </a:rPr>
              <a:t>optimally.</a:t>
            </a:r>
            <a:endParaRPr sz="1200">
              <a:latin typeface="Microsoft Sans Serif"/>
              <a:cs typeface="Microsoft Sans Serif"/>
            </a:endParaRPr>
          </a:p>
        </p:txBody>
      </p:sp>
      <p:sp>
        <p:nvSpPr>
          <p:cNvPr id="3" name="object 3"/>
          <p:cNvSpPr txBox="1">
            <a:spLocks noGrp="1"/>
          </p:cNvSpPr>
          <p:nvPr>
            <p:ph type="title"/>
          </p:nvPr>
        </p:nvSpPr>
        <p:spPr>
          <a:xfrm>
            <a:off x="978814" y="358851"/>
            <a:ext cx="24434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00A38"/>
                </a:solidFill>
                <a:latin typeface="Microsoft Sans Serif"/>
                <a:cs typeface="Microsoft Sans Serif"/>
              </a:rPr>
              <a:t>Using</a:t>
            </a:r>
            <a:r>
              <a:rPr sz="1800" spc="-10" dirty="0">
                <a:solidFill>
                  <a:srgbClr val="600A38"/>
                </a:solidFill>
                <a:latin typeface="Microsoft Sans Serif"/>
                <a:cs typeface="Microsoft Sans Serif"/>
              </a:rPr>
              <a:t> </a:t>
            </a:r>
            <a:r>
              <a:rPr sz="1800" dirty="0">
                <a:solidFill>
                  <a:srgbClr val="600A38"/>
                </a:solidFill>
                <a:latin typeface="Microsoft Sans Serif"/>
                <a:cs typeface="Microsoft Sans Serif"/>
              </a:rPr>
              <a:t>First</a:t>
            </a:r>
            <a:r>
              <a:rPr sz="1800" spc="-30" dirty="0">
                <a:solidFill>
                  <a:srgbClr val="600A38"/>
                </a:solidFill>
                <a:latin typeface="Microsoft Sans Serif"/>
                <a:cs typeface="Microsoft Sans Serif"/>
              </a:rPr>
              <a:t> </a:t>
            </a:r>
            <a:r>
              <a:rPr sz="1800" spc="-5" dirty="0">
                <a:solidFill>
                  <a:srgbClr val="600A38"/>
                </a:solidFill>
                <a:latin typeface="Microsoft Sans Serif"/>
                <a:cs typeface="Microsoft Sans Serif"/>
              </a:rPr>
              <a:t>Fit</a:t>
            </a:r>
            <a:r>
              <a:rPr sz="1800" spc="-15" dirty="0">
                <a:solidFill>
                  <a:srgbClr val="600A38"/>
                </a:solidFill>
                <a:latin typeface="Microsoft Sans Serif"/>
                <a:cs typeface="Microsoft Sans Serif"/>
              </a:rPr>
              <a:t> </a:t>
            </a:r>
            <a:r>
              <a:rPr sz="1800" dirty="0">
                <a:solidFill>
                  <a:srgbClr val="600A38"/>
                </a:solidFill>
                <a:latin typeface="Microsoft Sans Serif"/>
                <a:cs typeface="Microsoft Sans Serif"/>
              </a:rPr>
              <a:t>algorithm</a:t>
            </a:r>
            <a:endParaRPr sz="1800">
              <a:latin typeface="Microsoft Sans Serif"/>
              <a:cs typeface="Microsoft Sans Serif"/>
            </a:endParaRPr>
          </a:p>
        </p:txBody>
      </p:sp>
      <p:sp>
        <p:nvSpPr>
          <p:cNvPr id="4" name="object 4"/>
          <p:cNvSpPr txBox="1"/>
          <p:nvPr/>
        </p:nvSpPr>
        <p:spPr>
          <a:xfrm>
            <a:off x="978814" y="636778"/>
            <a:ext cx="6977380" cy="986155"/>
          </a:xfrm>
          <a:prstGeom prst="rect">
            <a:avLst/>
          </a:prstGeom>
        </p:spPr>
        <p:txBody>
          <a:bodyPr vert="horz" wrap="square" lIns="0" tIns="12700" rIns="0" bIns="0" rtlCol="0">
            <a:spAutoFit/>
          </a:bodyPr>
          <a:lstStyle/>
          <a:p>
            <a:pPr marL="12700" algn="just">
              <a:lnSpc>
                <a:spcPts val="1435"/>
              </a:lnSpc>
              <a:spcBef>
                <a:spcPts val="100"/>
              </a:spcBef>
            </a:pPr>
            <a:r>
              <a:rPr sz="1200" dirty="0">
                <a:solidFill>
                  <a:srgbClr val="333333"/>
                </a:solidFill>
                <a:latin typeface="Microsoft Sans Serif"/>
                <a:cs typeface="Microsoft Sans Serif"/>
              </a:rPr>
              <a:t>Let's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see, </a:t>
            </a:r>
            <a:r>
              <a:rPr sz="1200" spc="-5" dirty="0">
                <a:solidFill>
                  <a:srgbClr val="333333"/>
                </a:solidFill>
                <a:latin typeface="Microsoft Sans Serif"/>
                <a:cs typeface="Microsoft Sans Serif"/>
              </a:rPr>
              <a:t>how </a:t>
            </a:r>
            <a:r>
              <a:rPr sz="1200" dirty="0">
                <a:solidFill>
                  <a:srgbClr val="333333"/>
                </a:solidFill>
                <a:latin typeface="Microsoft Sans Serif"/>
                <a:cs typeface="Microsoft Sans Serif"/>
              </a:rPr>
              <a:t>first fit</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algorithm</a:t>
            </a:r>
            <a:r>
              <a:rPr sz="1200" spc="-35" dirty="0">
                <a:solidFill>
                  <a:srgbClr val="333333"/>
                </a:solidFill>
                <a:latin typeface="Microsoft Sans Serif"/>
                <a:cs typeface="Microsoft Sans Serif"/>
              </a:rPr>
              <a:t> </a:t>
            </a:r>
            <a:r>
              <a:rPr sz="1200" spc="-10" dirty="0">
                <a:solidFill>
                  <a:srgbClr val="333333"/>
                </a:solidFill>
                <a:latin typeface="Microsoft Sans Serif"/>
                <a:cs typeface="Microsoft Sans Serif"/>
              </a:rPr>
              <a:t>works</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on this</a:t>
            </a:r>
            <a:r>
              <a:rPr sz="1200" spc="-5" dirty="0">
                <a:solidFill>
                  <a:srgbClr val="333333"/>
                </a:solidFill>
                <a:latin typeface="Microsoft Sans Serif"/>
                <a:cs typeface="Microsoft Sans Serif"/>
              </a:rPr>
              <a:t> problem.</a:t>
            </a:r>
            <a:endParaRPr sz="1200">
              <a:latin typeface="Microsoft Sans Serif"/>
              <a:cs typeface="Microsoft Sans Serif"/>
            </a:endParaRPr>
          </a:p>
          <a:p>
            <a:pPr marL="12700">
              <a:lnSpc>
                <a:spcPts val="1795"/>
              </a:lnSpc>
            </a:pPr>
            <a:r>
              <a:rPr sz="1500" dirty="0">
                <a:solidFill>
                  <a:srgbClr val="600A4A"/>
                </a:solidFill>
                <a:latin typeface="Microsoft Sans Serif"/>
                <a:cs typeface="Microsoft Sans Serif"/>
              </a:rPr>
              <a:t>1.</a:t>
            </a:r>
            <a:r>
              <a:rPr sz="1500" spc="-25" dirty="0">
                <a:solidFill>
                  <a:srgbClr val="600A4A"/>
                </a:solidFill>
                <a:latin typeface="Microsoft Sans Serif"/>
                <a:cs typeface="Microsoft Sans Serif"/>
              </a:rPr>
              <a:t> </a:t>
            </a:r>
            <a:r>
              <a:rPr sz="1500" dirty="0">
                <a:solidFill>
                  <a:srgbClr val="600A4A"/>
                </a:solidFill>
                <a:latin typeface="Microsoft Sans Serif"/>
                <a:cs typeface="Microsoft Sans Serif"/>
              </a:rPr>
              <a:t>25</a:t>
            </a:r>
            <a:r>
              <a:rPr sz="1500" spc="-15" dirty="0">
                <a:solidFill>
                  <a:srgbClr val="600A4A"/>
                </a:solidFill>
                <a:latin typeface="Microsoft Sans Serif"/>
                <a:cs typeface="Microsoft Sans Serif"/>
              </a:rPr>
              <a:t> </a:t>
            </a:r>
            <a:r>
              <a:rPr sz="1500" spc="5" dirty="0">
                <a:solidFill>
                  <a:srgbClr val="600A4A"/>
                </a:solidFill>
                <a:latin typeface="Microsoft Sans Serif"/>
                <a:cs typeface="Microsoft Sans Serif"/>
              </a:rPr>
              <a:t>K</a:t>
            </a:r>
            <a:r>
              <a:rPr sz="1500" spc="-10" dirty="0">
                <a:solidFill>
                  <a:srgbClr val="600A4A"/>
                </a:solidFill>
                <a:latin typeface="Microsoft Sans Serif"/>
                <a:cs typeface="Microsoft Sans Serif"/>
              </a:rPr>
              <a:t> </a:t>
            </a:r>
            <a:r>
              <a:rPr sz="1500" spc="5" dirty="0">
                <a:solidFill>
                  <a:srgbClr val="600A4A"/>
                </a:solidFill>
                <a:latin typeface="Microsoft Sans Serif"/>
                <a:cs typeface="Microsoft Sans Serif"/>
              </a:rPr>
              <a:t>requirement</a:t>
            </a:r>
            <a:endParaRPr sz="1500">
              <a:latin typeface="Microsoft Sans Serif"/>
              <a:cs typeface="Microsoft Sans Serif"/>
            </a:endParaRPr>
          </a:p>
          <a:p>
            <a:pPr marL="12700" marR="5080" algn="just">
              <a:lnSpc>
                <a:spcPct val="100000"/>
              </a:lnSpc>
              <a:spcBef>
                <a:spcPts val="10"/>
              </a:spcBef>
            </a:pP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algorithm</a:t>
            </a:r>
            <a:r>
              <a:rPr sz="1200" spc="55" dirty="0">
                <a:solidFill>
                  <a:srgbClr val="333333"/>
                </a:solidFill>
                <a:latin typeface="Microsoft Sans Serif"/>
                <a:cs typeface="Microsoft Sans Serif"/>
              </a:rPr>
              <a:t> </a:t>
            </a:r>
            <a:r>
              <a:rPr sz="1200" dirty="0">
                <a:solidFill>
                  <a:srgbClr val="333333"/>
                </a:solidFill>
                <a:latin typeface="Microsoft Sans Serif"/>
                <a:cs typeface="Microsoft Sans Serif"/>
              </a:rPr>
              <a:t>scans</a:t>
            </a:r>
            <a:r>
              <a:rPr sz="1200" spc="9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list</a:t>
            </a:r>
            <a:r>
              <a:rPr sz="1200" spc="65" dirty="0">
                <a:solidFill>
                  <a:srgbClr val="333333"/>
                </a:solidFill>
                <a:latin typeface="Microsoft Sans Serif"/>
                <a:cs typeface="Microsoft Sans Serif"/>
              </a:rPr>
              <a:t> </a:t>
            </a:r>
            <a:r>
              <a:rPr sz="1200" spc="-10" dirty="0">
                <a:solidFill>
                  <a:srgbClr val="333333"/>
                </a:solidFill>
                <a:latin typeface="Microsoft Sans Serif"/>
                <a:cs typeface="Microsoft Sans Serif"/>
              </a:rPr>
              <a:t>until</a:t>
            </a:r>
            <a:r>
              <a:rPr sz="1200" spc="90" dirty="0">
                <a:solidFill>
                  <a:srgbClr val="333333"/>
                </a:solidFill>
                <a:latin typeface="Microsoft Sans Serif"/>
                <a:cs typeface="Microsoft Sans Serif"/>
              </a:rPr>
              <a:t> </a:t>
            </a:r>
            <a:r>
              <a:rPr sz="1200" spc="5" dirty="0">
                <a:solidFill>
                  <a:srgbClr val="333333"/>
                </a:solidFill>
                <a:latin typeface="Microsoft Sans Serif"/>
                <a:cs typeface="Microsoft Sans Serif"/>
              </a:rPr>
              <a:t>it</a:t>
            </a:r>
            <a:r>
              <a:rPr sz="1200" spc="70" dirty="0">
                <a:solidFill>
                  <a:srgbClr val="333333"/>
                </a:solidFill>
                <a:latin typeface="Microsoft Sans Serif"/>
                <a:cs typeface="Microsoft Sans Serif"/>
              </a:rPr>
              <a:t> </a:t>
            </a:r>
            <a:r>
              <a:rPr sz="1200" dirty="0">
                <a:solidFill>
                  <a:srgbClr val="333333"/>
                </a:solidFill>
                <a:latin typeface="Microsoft Sans Serif"/>
                <a:cs typeface="Microsoft Sans Serif"/>
              </a:rPr>
              <a:t>gets</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first</a:t>
            </a:r>
            <a:r>
              <a:rPr sz="1200" spc="70" dirty="0">
                <a:solidFill>
                  <a:srgbClr val="333333"/>
                </a:solidFill>
                <a:latin typeface="Microsoft Sans Serif"/>
                <a:cs typeface="Microsoft Sans Serif"/>
              </a:rPr>
              <a:t> </a:t>
            </a:r>
            <a:r>
              <a:rPr sz="1200" spc="-10" dirty="0">
                <a:solidFill>
                  <a:srgbClr val="333333"/>
                </a:solidFill>
                <a:latin typeface="Microsoft Sans Serif"/>
                <a:cs typeface="Microsoft Sans Serif"/>
              </a:rPr>
              <a:t>hole</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which</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should</a:t>
            </a:r>
            <a:r>
              <a:rPr sz="1200" spc="90" dirty="0">
                <a:solidFill>
                  <a:srgbClr val="333333"/>
                </a:solidFill>
                <a:latin typeface="Microsoft Sans Serif"/>
                <a:cs typeface="Microsoft Sans Serif"/>
              </a:rPr>
              <a:t> </a:t>
            </a:r>
            <a:r>
              <a:rPr sz="1200" dirty="0">
                <a:solidFill>
                  <a:srgbClr val="333333"/>
                </a:solidFill>
                <a:latin typeface="Microsoft Sans Serif"/>
                <a:cs typeface="Microsoft Sans Serif"/>
              </a:rPr>
              <a:t>be</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big</a:t>
            </a:r>
            <a:r>
              <a:rPr sz="1200" spc="70" dirty="0">
                <a:solidFill>
                  <a:srgbClr val="333333"/>
                </a:solidFill>
                <a:latin typeface="Microsoft Sans Serif"/>
                <a:cs typeface="Microsoft Sans Serif"/>
              </a:rPr>
              <a:t> </a:t>
            </a:r>
            <a:r>
              <a:rPr sz="1200" spc="-10" dirty="0">
                <a:solidFill>
                  <a:srgbClr val="333333"/>
                </a:solidFill>
                <a:latin typeface="Microsoft Sans Serif"/>
                <a:cs typeface="Microsoft Sans Serif"/>
              </a:rPr>
              <a:t>enough</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satisfy</a:t>
            </a:r>
            <a:r>
              <a:rPr sz="1200" spc="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request</a:t>
            </a:r>
            <a:r>
              <a:rPr sz="1200" spc="95" dirty="0">
                <a:solidFill>
                  <a:srgbClr val="333333"/>
                </a:solidFill>
                <a:latin typeface="Microsoft Sans Serif"/>
                <a:cs typeface="Microsoft Sans Serif"/>
              </a:rPr>
              <a:t> </a:t>
            </a:r>
            <a:r>
              <a:rPr sz="1200" dirty="0">
                <a:solidFill>
                  <a:srgbClr val="333333"/>
                </a:solidFill>
                <a:latin typeface="Microsoft Sans Serif"/>
                <a:cs typeface="Microsoft Sans Serif"/>
              </a:rPr>
              <a:t>of </a:t>
            </a:r>
            <a:r>
              <a:rPr sz="1200" spc="-305" dirty="0">
                <a:solidFill>
                  <a:srgbClr val="333333"/>
                </a:solidFill>
                <a:latin typeface="Microsoft Sans Serif"/>
                <a:cs typeface="Microsoft Sans Serif"/>
              </a:rPr>
              <a:t> </a:t>
            </a:r>
            <a:r>
              <a:rPr sz="1200" spc="-5" dirty="0">
                <a:solidFill>
                  <a:srgbClr val="333333"/>
                </a:solidFill>
                <a:latin typeface="Microsoft Sans Serif"/>
                <a:cs typeface="Microsoft Sans Serif"/>
              </a:rPr>
              <a:t>25 K. </a:t>
            </a:r>
            <a:r>
              <a:rPr sz="1200" spc="5" dirty="0">
                <a:solidFill>
                  <a:srgbClr val="333333"/>
                </a:solidFill>
                <a:latin typeface="Microsoft Sans Serif"/>
                <a:cs typeface="Microsoft Sans Serif"/>
              </a:rPr>
              <a:t>it </a:t>
            </a:r>
            <a:r>
              <a:rPr sz="1200" dirty="0">
                <a:solidFill>
                  <a:srgbClr val="333333"/>
                </a:solidFill>
                <a:latin typeface="Microsoft Sans Serif"/>
                <a:cs typeface="Microsoft Sans Serif"/>
              </a:rPr>
              <a:t>gets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space </a:t>
            </a:r>
            <a:r>
              <a:rPr sz="1200" spc="5" dirty="0">
                <a:solidFill>
                  <a:srgbClr val="333333"/>
                </a:solidFill>
                <a:latin typeface="Microsoft Sans Serif"/>
                <a:cs typeface="Microsoft Sans Serif"/>
              </a:rPr>
              <a:t>in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second </a:t>
            </a:r>
            <a:r>
              <a:rPr sz="1200" spc="-10" dirty="0">
                <a:solidFill>
                  <a:srgbClr val="333333"/>
                </a:solidFill>
                <a:latin typeface="Microsoft Sans Serif"/>
                <a:cs typeface="Microsoft Sans Serif"/>
              </a:rPr>
              <a:t>partition which </a:t>
            </a:r>
            <a:r>
              <a:rPr sz="1200" spc="5" dirty="0">
                <a:solidFill>
                  <a:srgbClr val="333333"/>
                </a:solidFill>
                <a:latin typeface="Microsoft Sans Serif"/>
                <a:cs typeface="Microsoft Sans Serif"/>
              </a:rPr>
              <a:t>is </a:t>
            </a:r>
            <a:r>
              <a:rPr sz="1200" spc="-5" dirty="0">
                <a:solidFill>
                  <a:srgbClr val="333333"/>
                </a:solidFill>
                <a:latin typeface="Microsoft Sans Serif"/>
                <a:cs typeface="Microsoft Sans Serif"/>
              </a:rPr>
              <a:t>free </a:t>
            </a:r>
            <a:r>
              <a:rPr sz="1200" spc="-10" dirty="0">
                <a:solidFill>
                  <a:srgbClr val="333333"/>
                </a:solidFill>
                <a:latin typeface="Microsoft Sans Serif"/>
                <a:cs typeface="Microsoft Sans Serif"/>
              </a:rPr>
              <a:t>hence </a:t>
            </a:r>
            <a:r>
              <a:rPr sz="1200" spc="5" dirty="0">
                <a:solidFill>
                  <a:srgbClr val="333333"/>
                </a:solidFill>
                <a:latin typeface="Microsoft Sans Serif"/>
                <a:cs typeface="Microsoft Sans Serif"/>
              </a:rPr>
              <a:t>it </a:t>
            </a:r>
            <a:r>
              <a:rPr sz="1200" spc="-5" dirty="0">
                <a:solidFill>
                  <a:srgbClr val="333333"/>
                </a:solidFill>
                <a:latin typeface="Microsoft Sans Serif"/>
                <a:cs typeface="Microsoft Sans Serif"/>
              </a:rPr>
              <a:t>allocates 25 </a:t>
            </a:r>
            <a:r>
              <a:rPr sz="1200" dirty="0">
                <a:solidFill>
                  <a:srgbClr val="333333"/>
                </a:solidFill>
                <a:latin typeface="Microsoft Sans Serif"/>
                <a:cs typeface="Microsoft Sans Serif"/>
              </a:rPr>
              <a:t>K out of </a:t>
            </a:r>
            <a:r>
              <a:rPr sz="1200" spc="-5" dirty="0">
                <a:solidFill>
                  <a:srgbClr val="333333"/>
                </a:solidFill>
                <a:latin typeface="Microsoft Sans Serif"/>
                <a:cs typeface="Microsoft Sans Serif"/>
              </a:rPr>
              <a:t>75 </a:t>
            </a:r>
            <a:r>
              <a:rPr sz="1200" dirty="0">
                <a:solidFill>
                  <a:srgbClr val="333333"/>
                </a:solidFill>
                <a:latin typeface="Microsoft Sans Serif"/>
                <a:cs typeface="Microsoft Sans Serif"/>
              </a:rPr>
              <a:t>K to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r>
              <a:rPr sz="1200" spc="-5" dirty="0">
                <a:solidFill>
                  <a:srgbClr val="333333"/>
                </a:solidFill>
                <a:latin typeface="Microsoft Sans Serif"/>
                <a:cs typeface="Microsoft Sans Serif"/>
              </a:rPr>
              <a:t> and</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remaining</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50 </a:t>
            </a:r>
            <a:r>
              <a:rPr sz="1200" dirty="0">
                <a:solidFill>
                  <a:srgbClr val="333333"/>
                </a:solidFill>
                <a:latin typeface="Microsoft Sans Serif"/>
                <a:cs typeface="Microsoft Sans Serif"/>
              </a:rPr>
              <a:t>K</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produced</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as</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hole.</a:t>
            </a:r>
            <a:endParaRPr sz="1200">
              <a:latin typeface="Microsoft Sans Serif"/>
              <a:cs typeface="Microsoft Sans Serif"/>
            </a:endParaRPr>
          </a:p>
        </p:txBody>
      </p:sp>
      <p:sp>
        <p:nvSpPr>
          <p:cNvPr id="5" name="object 5"/>
          <p:cNvSpPr txBox="1"/>
          <p:nvPr/>
        </p:nvSpPr>
        <p:spPr>
          <a:xfrm>
            <a:off x="978814" y="3057601"/>
            <a:ext cx="6973570" cy="623570"/>
          </a:xfrm>
          <a:prstGeom prst="rect">
            <a:avLst/>
          </a:prstGeom>
        </p:spPr>
        <p:txBody>
          <a:bodyPr vert="horz" wrap="square" lIns="0" tIns="14605" rIns="0" bIns="0" rtlCol="0">
            <a:spAutoFit/>
          </a:bodyPr>
          <a:lstStyle/>
          <a:p>
            <a:pPr marL="12700">
              <a:lnSpc>
                <a:spcPct val="100000"/>
              </a:lnSpc>
              <a:spcBef>
                <a:spcPts val="115"/>
              </a:spcBef>
            </a:pPr>
            <a:r>
              <a:rPr sz="1500" dirty="0">
                <a:solidFill>
                  <a:srgbClr val="600A4A"/>
                </a:solidFill>
                <a:latin typeface="Microsoft Sans Serif"/>
                <a:cs typeface="Microsoft Sans Serif"/>
              </a:rPr>
              <a:t>2.</a:t>
            </a:r>
            <a:r>
              <a:rPr sz="1500" spc="-25" dirty="0">
                <a:solidFill>
                  <a:srgbClr val="600A4A"/>
                </a:solidFill>
                <a:latin typeface="Microsoft Sans Serif"/>
                <a:cs typeface="Microsoft Sans Serif"/>
              </a:rPr>
              <a:t> </a:t>
            </a:r>
            <a:r>
              <a:rPr sz="1500" spc="5" dirty="0">
                <a:solidFill>
                  <a:srgbClr val="600A4A"/>
                </a:solidFill>
                <a:latin typeface="Microsoft Sans Serif"/>
                <a:cs typeface="Microsoft Sans Serif"/>
              </a:rPr>
              <a:t>50</a:t>
            </a:r>
            <a:r>
              <a:rPr sz="1500" spc="-15" dirty="0">
                <a:solidFill>
                  <a:srgbClr val="600A4A"/>
                </a:solidFill>
                <a:latin typeface="Microsoft Sans Serif"/>
                <a:cs typeface="Microsoft Sans Serif"/>
              </a:rPr>
              <a:t> </a:t>
            </a:r>
            <a:r>
              <a:rPr sz="1500" spc="5" dirty="0">
                <a:solidFill>
                  <a:srgbClr val="600A4A"/>
                </a:solidFill>
                <a:latin typeface="Microsoft Sans Serif"/>
                <a:cs typeface="Microsoft Sans Serif"/>
              </a:rPr>
              <a:t>K</a:t>
            </a:r>
            <a:r>
              <a:rPr sz="1500" spc="-15" dirty="0">
                <a:solidFill>
                  <a:srgbClr val="600A4A"/>
                </a:solidFill>
                <a:latin typeface="Microsoft Sans Serif"/>
                <a:cs typeface="Microsoft Sans Serif"/>
              </a:rPr>
              <a:t> </a:t>
            </a:r>
            <a:r>
              <a:rPr sz="1500" spc="5" dirty="0">
                <a:solidFill>
                  <a:srgbClr val="600A4A"/>
                </a:solidFill>
                <a:latin typeface="Microsoft Sans Serif"/>
                <a:cs typeface="Microsoft Sans Serif"/>
              </a:rPr>
              <a:t>requirement</a:t>
            </a:r>
            <a:endParaRPr sz="1500">
              <a:latin typeface="Microsoft Sans Serif"/>
              <a:cs typeface="Microsoft Sans Serif"/>
            </a:endParaRPr>
          </a:p>
          <a:p>
            <a:pPr marL="12700" marR="5080">
              <a:lnSpc>
                <a:spcPct val="100000"/>
              </a:lnSpc>
              <a:spcBef>
                <a:spcPts val="10"/>
              </a:spcBef>
            </a:pPr>
            <a:r>
              <a:rPr sz="1200" dirty="0">
                <a:solidFill>
                  <a:srgbClr val="333333"/>
                </a:solidFill>
                <a:latin typeface="Microsoft Sans Serif"/>
                <a:cs typeface="Microsoft Sans Serif"/>
              </a:rPr>
              <a:t>The</a:t>
            </a:r>
            <a:r>
              <a:rPr sz="1200" spc="240" dirty="0">
                <a:solidFill>
                  <a:srgbClr val="333333"/>
                </a:solidFill>
                <a:latin typeface="Microsoft Sans Serif"/>
                <a:cs typeface="Microsoft Sans Serif"/>
              </a:rPr>
              <a:t> </a:t>
            </a:r>
            <a:r>
              <a:rPr sz="1200" spc="-5" dirty="0">
                <a:solidFill>
                  <a:srgbClr val="333333"/>
                </a:solidFill>
                <a:latin typeface="Microsoft Sans Serif"/>
                <a:cs typeface="Microsoft Sans Serif"/>
              </a:rPr>
              <a:t>50</a:t>
            </a:r>
            <a:r>
              <a:rPr sz="1200" spc="265" dirty="0">
                <a:solidFill>
                  <a:srgbClr val="333333"/>
                </a:solidFill>
                <a:latin typeface="Microsoft Sans Serif"/>
                <a:cs typeface="Microsoft Sans Serif"/>
              </a:rPr>
              <a:t> </a:t>
            </a:r>
            <a:r>
              <a:rPr sz="1200" dirty="0">
                <a:solidFill>
                  <a:srgbClr val="333333"/>
                </a:solidFill>
                <a:latin typeface="Microsoft Sans Serif"/>
                <a:cs typeface="Microsoft Sans Serif"/>
              </a:rPr>
              <a:t>K</a:t>
            </a:r>
            <a:r>
              <a:rPr sz="1200" spc="254" dirty="0">
                <a:solidFill>
                  <a:srgbClr val="333333"/>
                </a:solidFill>
                <a:latin typeface="Microsoft Sans Serif"/>
                <a:cs typeface="Microsoft Sans Serif"/>
              </a:rPr>
              <a:t> </a:t>
            </a:r>
            <a:r>
              <a:rPr sz="1200" spc="-10" dirty="0">
                <a:solidFill>
                  <a:srgbClr val="333333"/>
                </a:solidFill>
                <a:latin typeface="Microsoft Sans Serif"/>
                <a:cs typeface="Microsoft Sans Serif"/>
              </a:rPr>
              <a:t>requirement</a:t>
            </a:r>
            <a:r>
              <a:rPr sz="1200" spc="254" dirty="0">
                <a:solidFill>
                  <a:srgbClr val="333333"/>
                </a:solidFill>
                <a:latin typeface="Microsoft Sans Serif"/>
                <a:cs typeface="Microsoft Sans Serif"/>
              </a:rPr>
              <a:t> </a:t>
            </a:r>
            <a:r>
              <a:rPr sz="1200" dirty="0">
                <a:solidFill>
                  <a:srgbClr val="333333"/>
                </a:solidFill>
                <a:latin typeface="Microsoft Sans Serif"/>
                <a:cs typeface="Microsoft Sans Serif"/>
              </a:rPr>
              <a:t>can</a:t>
            </a:r>
            <a:r>
              <a:rPr sz="1200" spc="245" dirty="0">
                <a:solidFill>
                  <a:srgbClr val="333333"/>
                </a:solidFill>
                <a:latin typeface="Microsoft Sans Serif"/>
                <a:cs typeface="Microsoft Sans Serif"/>
              </a:rPr>
              <a:t> </a:t>
            </a:r>
            <a:r>
              <a:rPr sz="1200" spc="-5" dirty="0">
                <a:solidFill>
                  <a:srgbClr val="333333"/>
                </a:solidFill>
                <a:latin typeface="Microsoft Sans Serif"/>
                <a:cs typeface="Microsoft Sans Serif"/>
              </a:rPr>
              <a:t>be</a:t>
            </a:r>
            <a:r>
              <a:rPr sz="1200" spc="265" dirty="0">
                <a:solidFill>
                  <a:srgbClr val="333333"/>
                </a:solidFill>
                <a:latin typeface="Microsoft Sans Serif"/>
                <a:cs typeface="Microsoft Sans Serif"/>
              </a:rPr>
              <a:t> </a:t>
            </a:r>
            <a:r>
              <a:rPr sz="1200" spc="-10" dirty="0">
                <a:solidFill>
                  <a:srgbClr val="333333"/>
                </a:solidFill>
                <a:latin typeface="Microsoft Sans Serif"/>
                <a:cs typeface="Microsoft Sans Serif"/>
              </a:rPr>
              <a:t>fulfilled</a:t>
            </a:r>
            <a:r>
              <a:rPr sz="1200" spc="265" dirty="0">
                <a:solidFill>
                  <a:srgbClr val="333333"/>
                </a:solidFill>
                <a:latin typeface="Microsoft Sans Serif"/>
                <a:cs typeface="Microsoft Sans Serif"/>
              </a:rPr>
              <a:t> </a:t>
            </a:r>
            <a:r>
              <a:rPr sz="1200" spc="-5" dirty="0">
                <a:solidFill>
                  <a:srgbClr val="333333"/>
                </a:solidFill>
                <a:latin typeface="Microsoft Sans Serif"/>
                <a:cs typeface="Microsoft Sans Serif"/>
              </a:rPr>
              <a:t>by</a:t>
            </a:r>
            <a:r>
              <a:rPr sz="1200" spc="235" dirty="0">
                <a:solidFill>
                  <a:srgbClr val="333333"/>
                </a:solidFill>
                <a:latin typeface="Microsoft Sans Serif"/>
                <a:cs typeface="Microsoft Sans Serif"/>
              </a:rPr>
              <a:t> </a:t>
            </a:r>
            <a:r>
              <a:rPr sz="1200" spc="-10" dirty="0">
                <a:solidFill>
                  <a:srgbClr val="333333"/>
                </a:solidFill>
                <a:latin typeface="Microsoft Sans Serif"/>
                <a:cs typeface="Microsoft Sans Serif"/>
              </a:rPr>
              <a:t>allocating</a:t>
            </a:r>
            <a:r>
              <a:rPr sz="1200" spc="27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4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third</a:t>
            </a:r>
            <a:r>
              <a:rPr sz="1200" spc="260" dirty="0">
                <a:solidFill>
                  <a:srgbClr val="333333"/>
                </a:solidFill>
                <a:latin typeface="Microsoft Sans Serif"/>
                <a:cs typeface="Microsoft Sans Serif"/>
              </a:rPr>
              <a:t> </a:t>
            </a:r>
            <a:r>
              <a:rPr sz="1200" spc="-5" dirty="0">
                <a:solidFill>
                  <a:srgbClr val="333333"/>
                </a:solidFill>
                <a:latin typeface="Microsoft Sans Serif"/>
                <a:cs typeface="Microsoft Sans Serif"/>
              </a:rPr>
              <a:t>partition</a:t>
            </a:r>
            <a:r>
              <a:rPr sz="1200" spc="254" dirty="0">
                <a:solidFill>
                  <a:srgbClr val="333333"/>
                </a:solidFill>
                <a:latin typeface="Microsoft Sans Serif"/>
                <a:cs typeface="Microsoft Sans Serif"/>
              </a:rPr>
              <a:t> </a:t>
            </a:r>
            <a:r>
              <a:rPr sz="1200" spc="-10" dirty="0">
                <a:solidFill>
                  <a:srgbClr val="333333"/>
                </a:solidFill>
                <a:latin typeface="Microsoft Sans Serif"/>
                <a:cs typeface="Microsoft Sans Serif"/>
              </a:rPr>
              <a:t>which</a:t>
            </a:r>
            <a:r>
              <a:rPr sz="1200" spc="245"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229" dirty="0">
                <a:solidFill>
                  <a:srgbClr val="333333"/>
                </a:solidFill>
                <a:latin typeface="Microsoft Sans Serif"/>
                <a:cs typeface="Microsoft Sans Serif"/>
              </a:rPr>
              <a:t> </a:t>
            </a:r>
            <a:r>
              <a:rPr sz="1200" spc="-5" dirty="0">
                <a:solidFill>
                  <a:srgbClr val="333333"/>
                </a:solidFill>
                <a:latin typeface="Microsoft Sans Serif"/>
                <a:cs typeface="Microsoft Sans Serif"/>
              </a:rPr>
              <a:t>50</a:t>
            </a:r>
            <a:r>
              <a:rPr sz="1200" spc="265" dirty="0">
                <a:solidFill>
                  <a:srgbClr val="333333"/>
                </a:solidFill>
                <a:latin typeface="Microsoft Sans Serif"/>
                <a:cs typeface="Microsoft Sans Serif"/>
              </a:rPr>
              <a:t> </a:t>
            </a:r>
            <a:r>
              <a:rPr sz="1200" dirty="0">
                <a:solidFill>
                  <a:srgbClr val="333333"/>
                </a:solidFill>
                <a:latin typeface="Microsoft Sans Serif"/>
                <a:cs typeface="Microsoft Sans Serif"/>
              </a:rPr>
              <a:t>K</a:t>
            </a:r>
            <a:r>
              <a:rPr sz="1200" spc="229"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215" dirty="0">
                <a:solidFill>
                  <a:srgbClr val="333333"/>
                </a:solidFill>
                <a:latin typeface="Microsoft Sans Serif"/>
                <a:cs typeface="Microsoft Sans Serif"/>
              </a:rPr>
              <a:t> </a:t>
            </a:r>
            <a:r>
              <a:rPr sz="1200" dirty="0">
                <a:solidFill>
                  <a:srgbClr val="333333"/>
                </a:solidFill>
                <a:latin typeface="Microsoft Sans Serif"/>
                <a:cs typeface="Microsoft Sans Serif"/>
              </a:rPr>
              <a:t>size</a:t>
            </a:r>
            <a:r>
              <a:rPr sz="1200" spc="24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6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 </a:t>
            </a:r>
            <a:r>
              <a:rPr sz="1200" spc="-305"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No</a:t>
            </a:r>
            <a:r>
              <a:rPr sz="1200" dirty="0">
                <a:solidFill>
                  <a:srgbClr val="333333"/>
                </a:solidFill>
                <a:latin typeface="Microsoft Sans Serif"/>
                <a:cs typeface="Microsoft Sans Serif"/>
              </a:rPr>
              <a:t> free </a:t>
            </a:r>
            <a:r>
              <a:rPr sz="1200" spc="-5" dirty="0">
                <a:solidFill>
                  <a:srgbClr val="333333"/>
                </a:solidFill>
                <a:latin typeface="Microsoft Sans Serif"/>
                <a:cs typeface="Microsoft Sans Serif"/>
              </a:rPr>
              <a:t>space</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produced</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as</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free space.</a:t>
            </a:r>
            <a:endParaRPr sz="1200">
              <a:latin typeface="Microsoft Sans Serif"/>
              <a:cs typeface="Microsoft Sans Serif"/>
            </a:endParaRPr>
          </a:p>
        </p:txBody>
      </p:sp>
      <p:pic>
        <p:nvPicPr>
          <p:cNvPr id="6" name="object 6"/>
          <p:cNvPicPr/>
          <p:nvPr/>
        </p:nvPicPr>
        <p:blipFill>
          <a:blip r:embed="rId2" cstate="print"/>
          <a:stretch>
            <a:fillRect/>
          </a:stretch>
        </p:blipFill>
        <p:spPr>
          <a:xfrm>
            <a:off x="1351024" y="1993366"/>
            <a:ext cx="5914646" cy="1009316"/>
          </a:xfrm>
          <a:prstGeom prst="rect">
            <a:avLst/>
          </a:prstGeom>
        </p:spPr>
      </p:pic>
      <p:pic>
        <p:nvPicPr>
          <p:cNvPr id="7" name="object 7"/>
          <p:cNvPicPr/>
          <p:nvPr/>
        </p:nvPicPr>
        <p:blipFill>
          <a:blip r:embed="rId3" cstate="print"/>
          <a:stretch>
            <a:fillRect/>
          </a:stretch>
        </p:blipFill>
        <p:spPr>
          <a:xfrm>
            <a:off x="1610104" y="4084294"/>
            <a:ext cx="5914646" cy="1009316"/>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2437" y="422909"/>
            <a:ext cx="8201025" cy="848994"/>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r>
              <a:rPr sz="1800" spc="-20" dirty="0">
                <a:latin typeface="Calibri"/>
                <a:cs typeface="Calibri"/>
              </a:rPr>
              <a:t> </a:t>
            </a:r>
            <a:r>
              <a:rPr sz="1800" dirty="0">
                <a:latin typeface="Calibri"/>
                <a:cs typeface="Calibri"/>
              </a:rPr>
              <a:t>100</a:t>
            </a:r>
            <a:r>
              <a:rPr sz="1800" spc="-20" dirty="0">
                <a:latin typeface="Calibri"/>
                <a:cs typeface="Calibri"/>
              </a:rPr>
              <a:t> </a:t>
            </a:r>
            <a:r>
              <a:rPr sz="1800" dirty="0">
                <a:latin typeface="Calibri"/>
                <a:cs typeface="Calibri"/>
              </a:rPr>
              <a:t>K</a:t>
            </a:r>
            <a:r>
              <a:rPr sz="1800" spc="-15" dirty="0">
                <a:latin typeface="Calibri"/>
                <a:cs typeface="Calibri"/>
              </a:rPr>
              <a:t> requirement</a:t>
            </a:r>
            <a:endParaRPr sz="1800">
              <a:latin typeface="Calibri"/>
              <a:cs typeface="Calibri"/>
            </a:endParaRPr>
          </a:p>
          <a:p>
            <a:pPr marL="12700">
              <a:lnSpc>
                <a:spcPct val="100000"/>
              </a:lnSpc>
            </a:pPr>
            <a:r>
              <a:rPr sz="1800" dirty="0">
                <a:latin typeface="Calibri"/>
                <a:cs typeface="Calibri"/>
              </a:rPr>
              <a:t>100 K</a:t>
            </a:r>
            <a:r>
              <a:rPr sz="1800" spc="25" dirty="0">
                <a:latin typeface="Calibri"/>
                <a:cs typeface="Calibri"/>
              </a:rPr>
              <a:t> </a:t>
            </a:r>
            <a:r>
              <a:rPr sz="1800" spc="-15" dirty="0">
                <a:latin typeface="Calibri"/>
                <a:cs typeface="Calibri"/>
              </a:rPr>
              <a:t>requirement</a:t>
            </a:r>
            <a:r>
              <a:rPr sz="1800" spc="65"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be</a:t>
            </a:r>
            <a:r>
              <a:rPr sz="1800" spc="35" dirty="0">
                <a:latin typeface="Calibri"/>
                <a:cs typeface="Calibri"/>
              </a:rPr>
              <a:t> </a:t>
            </a:r>
            <a:r>
              <a:rPr sz="1800" spc="-10" dirty="0">
                <a:latin typeface="Calibri"/>
                <a:cs typeface="Calibri"/>
              </a:rPr>
              <a:t>fulfilled</a:t>
            </a:r>
            <a:r>
              <a:rPr sz="1800" spc="35" dirty="0">
                <a:latin typeface="Calibri"/>
                <a:cs typeface="Calibri"/>
              </a:rPr>
              <a:t> </a:t>
            </a:r>
            <a:r>
              <a:rPr sz="1800" spc="-5" dirty="0">
                <a:latin typeface="Calibri"/>
                <a:cs typeface="Calibri"/>
              </a:rPr>
              <a:t>by</a:t>
            </a:r>
            <a:r>
              <a:rPr sz="1800" dirty="0">
                <a:latin typeface="Calibri"/>
                <a:cs typeface="Calibri"/>
              </a:rPr>
              <a:t> </a:t>
            </a:r>
            <a:r>
              <a:rPr sz="1800" spc="-10" dirty="0">
                <a:latin typeface="Calibri"/>
                <a:cs typeface="Calibri"/>
              </a:rPr>
              <a:t>using</a:t>
            </a:r>
            <a:r>
              <a:rPr sz="1800" spc="45" dirty="0">
                <a:latin typeface="Calibri"/>
                <a:cs typeface="Calibri"/>
              </a:rPr>
              <a:t> </a:t>
            </a:r>
            <a:r>
              <a:rPr sz="1800" spc="-5" dirty="0">
                <a:latin typeface="Calibri"/>
                <a:cs typeface="Calibri"/>
              </a:rPr>
              <a:t>the</a:t>
            </a:r>
            <a:r>
              <a:rPr sz="1800" spc="35" dirty="0">
                <a:latin typeface="Calibri"/>
                <a:cs typeface="Calibri"/>
              </a:rPr>
              <a:t> </a:t>
            </a:r>
            <a:r>
              <a:rPr sz="1800" spc="-5" dirty="0">
                <a:latin typeface="Calibri"/>
                <a:cs typeface="Calibri"/>
              </a:rPr>
              <a:t>fifth</a:t>
            </a:r>
            <a:r>
              <a:rPr sz="1800" spc="-15" dirty="0">
                <a:latin typeface="Calibri"/>
                <a:cs typeface="Calibri"/>
              </a:rPr>
              <a:t> </a:t>
            </a:r>
            <a:r>
              <a:rPr sz="1800" spc="-5" dirty="0">
                <a:latin typeface="Calibri"/>
                <a:cs typeface="Calibri"/>
              </a:rPr>
              <a:t>partition</a:t>
            </a:r>
            <a:r>
              <a:rPr sz="1800" spc="40" dirty="0">
                <a:latin typeface="Calibri"/>
                <a:cs typeface="Calibri"/>
              </a:rPr>
              <a:t> </a:t>
            </a:r>
            <a:r>
              <a:rPr sz="1800" dirty="0">
                <a:latin typeface="Calibri"/>
                <a:cs typeface="Calibri"/>
              </a:rPr>
              <a:t>of</a:t>
            </a:r>
            <a:r>
              <a:rPr sz="1800" spc="-25" dirty="0">
                <a:latin typeface="Calibri"/>
                <a:cs typeface="Calibri"/>
              </a:rPr>
              <a:t> </a:t>
            </a:r>
            <a:r>
              <a:rPr sz="1800" dirty="0">
                <a:latin typeface="Calibri"/>
                <a:cs typeface="Calibri"/>
              </a:rPr>
              <a:t>175</a:t>
            </a:r>
            <a:r>
              <a:rPr sz="1800" spc="20" dirty="0">
                <a:latin typeface="Calibri"/>
                <a:cs typeface="Calibri"/>
              </a:rPr>
              <a:t> </a:t>
            </a:r>
            <a:r>
              <a:rPr sz="1800" dirty="0">
                <a:latin typeface="Calibri"/>
                <a:cs typeface="Calibri"/>
              </a:rPr>
              <a:t>K </a:t>
            </a:r>
            <a:r>
              <a:rPr sz="1800" spc="-15" dirty="0">
                <a:latin typeface="Calibri"/>
                <a:cs typeface="Calibri"/>
              </a:rPr>
              <a:t>size.</a:t>
            </a:r>
            <a:r>
              <a:rPr sz="1800" spc="25" dirty="0">
                <a:latin typeface="Calibri"/>
                <a:cs typeface="Calibri"/>
              </a:rPr>
              <a:t> </a:t>
            </a:r>
            <a:r>
              <a:rPr sz="1800" spc="-5" dirty="0">
                <a:latin typeface="Calibri"/>
                <a:cs typeface="Calibri"/>
              </a:rPr>
              <a:t>Out</a:t>
            </a:r>
            <a:r>
              <a:rPr sz="1800" dirty="0">
                <a:latin typeface="Calibri"/>
                <a:cs typeface="Calibri"/>
              </a:rPr>
              <a:t> of</a:t>
            </a:r>
            <a:r>
              <a:rPr sz="1800" spc="-5" dirty="0">
                <a:latin typeface="Calibri"/>
                <a:cs typeface="Calibri"/>
              </a:rPr>
              <a:t> </a:t>
            </a:r>
            <a:r>
              <a:rPr sz="1800" dirty="0">
                <a:latin typeface="Calibri"/>
                <a:cs typeface="Calibri"/>
              </a:rPr>
              <a:t>175 K,</a:t>
            </a:r>
            <a:endParaRPr sz="1800">
              <a:latin typeface="Calibri"/>
              <a:cs typeface="Calibri"/>
            </a:endParaRPr>
          </a:p>
          <a:p>
            <a:pPr marL="12700">
              <a:lnSpc>
                <a:spcPct val="100000"/>
              </a:lnSpc>
            </a:pPr>
            <a:r>
              <a:rPr sz="1800" dirty="0">
                <a:latin typeface="Calibri"/>
                <a:cs typeface="Calibri"/>
              </a:rPr>
              <a:t>100</a:t>
            </a:r>
            <a:r>
              <a:rPr sz="1800" spc="-5" dirty="0">
                <a:latin typeface="Calibri"/>
                <a:cs typeface="Calibri"/>
              </a:rPr>
              <a:t> </a:t>
            </a:r>
            <a:r>
              <a:rPr sz="1800" dirty="0">
                <a:latin typeface="Calibri"/>
                <a:cs typeface="Calibri"/>
              </a:rPr>
              <a:t>K</a:t>
            </a:r>
            <a:r>
              <a:rPr sz="1800" spc="20"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5" dirty="0">
                <a:latin typeface="Calibri"/>
                <a:cs typeface="Calibri"/>
              </a:rPr>
              <a:t>allocated</a:t>
            </a:r>
            <a:r>
              <a:rPr sz="1800" spc="3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remaining</a:t>
            </a:r>
            <a:r>
              <a:rPr sz="1800" spc="65" dirty="0">
                <a:latin typeface="Calibri"/>
                <a:cs typeface="Calibri"/>
              </a:rPr>
              <a:t> </a:t>
            </a:r>
            <a:r>
              <a:rPr sz="1800" dirty="0">
                <a:latin typeface="Calibri"/>
                <a:cs typeface="Calibri"/>
              </a:rPr>
              <a:t>75 K </a:t>
            </a:r>
            <a:r>
              <a:rPr sz="1800" spc="-5" dirty="0">
                <a:latin typeface="Calibri"/>
                <a:cs typeface="Calibri"/>
              </a:rPr>
              <a:t>will</a:t>
            </a:r>
            <a:r>
              <a:rPr sz="1800" spc="15"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there</a:t>
            </a:r>
            <a:r>
              <a:rPr sz="1800" spc="3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a </a:t>
            </a:r>
            <a:r>
              <a:rPr sz="1800" spc="-5" dirty="0">
                <a:latin typeface="Calibri"/>
                <a:cs typeface="Calibri"/>
              </a:rPr>
              <a:t>hole.</a:t>
            </a:r>
            <a:endParaRPr sz="1800">
              <a:latin typeface="Calibri"/>
              <a:cs typeface="Calibri"/>
            </a:endParaRPr>
          </a:p>
        </p:txBody>
      </p:sp>
      <p:pic>
        <p:nvPicPr>
          <p:cNvPr id="3" name="object 3"/>
          <p:cNvPicPr/>
          <p:nvPr/>
        </p:nvPicPr>
        <p:blipFill>
          <a:blip r:embed="rId2" cstate="print"/>
          <a:stretch>
            <a:fillRect/>
          </a:stretch>
        </p:blipFill>
        <p:spPr>
          <a:xfrm>
            <a:off x="1579629" y="1405102"/>
            <a:ext cx="5725660" cy="1009316"/>
          </a:xfrm>
          <a:prstGeom prst="rect">
            <a:avLst/>
          </a:prstGeom>
        </p:spPr>
      </p:pic>
      <p:sp>
        <p:nvSpPr>
          <p:cNvPr id="4" name="object 4"/>
          <p:cNvSpPr txBox="1"/>
          <p:nvPr/>
        </p:nvSpPr>
        <p:spPr>
          <a:xfrm>
            <a:off x="762711" y="2770073"/>
            <a:ext cx="8059420" cy="84963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r>
              <a:rPr sz="1800" spc="-20" dirty="0">
                <a:latin typeface="Calibri"/>
                <a:cs typeface="Calibri"/>
              </a:rPr>
              <a:t> </a:t>
            </a:r>
            <a:r>
              <a:rPr sz="1800" dirty="0">
                <a:latin typeface="Calibri"/>
                <a:cs typeface="Calibri"/>
              </a:rPr>
              <a:t>75</a:t>
            </a:r>
            <a:r>
              <a:rPr sz="1800" spc="-20" dirty="0">
                <a:latin typeface="Calibri"/>
                <a:cs typeface="Calibri"/>
              </a:rPr>
              <a:t> </a:t>
            </a:r>
            <a:r>
              <a:rPr sz="1800" dirty="0">
                <a:latin typeface="Calibri"/>
                <a:cs typeface="Calibri"/>
              </a:rPr>
              <a:t>K</a:t>
            </a:r>
            <a:r>
              <a:rPr sz="1800" spc="-20" dirty="0">
                <a:latin typeface="Calibri"/>
                <a:cs typeface="Calibri"/>
              </a:rPr>
              <a:t> </a:t>
            </a:r>
            <a:r>
              <a:rPr sz="1800" spc="-15" dirty="0">
                <a:latin typeface="Calibri"/>
                <a:cs typeface="Calibri"/>
              </a:rPr>
              <a:t>requirement</a:t>
            </a:r>
            <a:endParaRPr sz="1800">
              <a:latin typeface="Calibri"/>
              <a:cs typeface="Calibri"/>
            </a:endParaRPr>
          </a:p>
          <a:p>
            <a:pPr marL="12700" marR="5080">
              <a:lnSpc>
                <a:spcPct val="100000"/>
              </a:lnSpc>
              <a:spcBef>
                <a:spcPts val="5"/>
              </a:spcBef>
            </a:pPr>
            <a:r>
              <a:rPr sz="1800" spc="-5" dirty="0">
                <a:latin typeface="Calibri"/>
                <a:cs typeface="Calibri"/>
              </a:rPr>
              <a:t>Since</a:t>
            </a:r>
            <a:r>
              <a:rPr sz="1800" spc="35" dirty="0">
                <a:latin typeface="Calibri"/>
                <a:cs typeface="Calibri"/>
              </a:rPr>
              <a:t> </a:t>
            </a:r>
            <a:r>
              <a:rPr sz="1800" spc="-10" dirty="0">
                <a:latin typeface="Calibri"/>
                <a:cs typeface="Calibri"/>
              </a:rPr>
              <a:t>we are</a:t>
            </a:r>
            <a:r>
              <a:rPr sz="1800" spc="15" dirty="0">
                <a:latin typeface="Calibri"/>
                <a:cs typeface="Calibri"/>
              </a:rPr>
              <a:t> </a:t>
            </a:r>
            <a:r>
              <a:rPr sz="1800" spc="-10" dirty="0">
                <a:latin typeface="Calibri"/>
                <a:cs typeface="Calibri"/>
              </a:rPr>
              <a:t>having</a:t>
            </a:r>
            <a:r>
              <a:rPr sz="1800" spc="15" dirty="0">
                <a:latin typeface="Calibri"/>
                <a:cs typeface="Calibri"/>
              </a:rPr>
              <a:t> </a:t>
            </a:r>
            <a:r>
              <a:rPr sz="1800" dirty="0">
                <a:latin typeface="Calibri"/>
                <a:cs typeface="Calibri"/>
              </a:rPr>
              <a:t>a</a:t>
            </a:r>
            <a:r>
              <a:rPr sz="1800" spc="25" dirty="0">
                <a:latin typeface="Calibri"/>
                <a:cs typeface="Calibri"/>
              </a:rPr>
              <a:t> </a:t>
            </a:r>
            <a:r>
              <a:rPr sz="1800" dirty="0">
                <a:latin typeface="Calibri"/>
                <a:cs typeface="Calibri"/>
              </a:rPr>
              <a:t>75 K </a:t>
            </a:r>
            <a:r>
              <a:rPr sz="1800" spc="-10" dirty="0">
                <a:latin typeface="Calibri"/>
                <a:cs typeface="Calibri"/>
              </a:rPr>
              <a:t>free</a:t>
            </a:r>
            <a:r>
              <a:rPr sz="1800" spc="15" dirty="0">
                <a:latin typeface="Calibri"/>
                <a:cs typeface="Calibri"/>
              </a:rPr>
              <a:t> </a:t>
            </a:r>
            <a:r>
              <a:rPr sz="1800" spc="-5" dirty="0">
                <a:latin typeface="Calibri"/>
                <a:cs typeface="Calibri"/>
              </a:rPr>
              <a:t>partition</a:t>
            </a:r>
            <a:r>
              <a:rPr sz="1800" spc="35" dirty="0">
                <a:latin typeface="Calibri"/>
                <a:cs typeface="Calibri"/>
              </a:rPr>
              <a:t> </a:t>
            </a:r>
            <a:r>
              <a:rPr sz="1800" spc="-5" dirty="0">
                <a:latin typeface="Calibri"/>
                <a:cs typeface="Calibri"/>
              </a:rPr>
              <a:t>hence</a:t>
            </a:r>
            <a:r>
              <a:rPr sz="1800" spc="35" dirty="0">
                <a:latin typeface="Calibri"/>
                <a:cs typeface="Calibri"/>
              </a:rPr>
              <a:t> </a:t>
            </a:r>
            <a:r>
              <a:rPr sz="1800" spc="-10" dirty="0">
                <a:latin typeface="Calibri"/>
                <a:cs typeface="Calibri"/>
              </a:rPr>
              <a:t>we can</a:t>
            </a:r>
            <a:r>
              <a:rPr sz="1800" spc="15" dirty="0">
                <a:latin typeface="Calibri"/>
                <a:cs typeface="Calibri"/>
              </a:rPr>
              <a:t> </a:t>
            </a:r>
            <a:r>
              <a:rPr sz="1800" spc="-15" dirty="0">
                <a:latin typeface="Calibri"/>
                <a:cs typeface="Calibri"/>
              </a:rPr>
              <a:t>allocate</a:t>
            </a:r>
            <a:r>
              <a:rPr sz="1800" spc="15"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much</a:t>
            </a:r>
            <a:r>
              <a:rPr sz="1800" spc="10" dirty="0">
                <a:latin typeface="Calibri"/>
                <a:cs typeface="Calibri"/>
              </a:rPr>
              <a:t> </a:t>
            </a:r>
            <a:r>
              <a:rPr sz="1800" spc="-5" dirty="0">
                <a:latin typeface="Calibri"/>
                <a:cs typeface="Calibri"/>
              </a:rPr>
              <a:t>space</a:t>
            </a:r>
            <a:r>
              <a:rPr sz="1800" spc="3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 </a:t>
            </a:r>
            <a:r>
              <a:rPr sz="1800" spc="-390" dirty="0">
                <a:latin typeface="Calibri"/>
                <a:cs typeface="Calibri"/>
              </a:rPr>
              <a:t> </a:t>
            </a:r>
            <a:r>
              <a:rPr sz="1800" spc="-10" dirty="0">
                <a:latin typeface="Calibri"/>
                <a:cs typeface="Calibri"/>
              </a:rPr>
              <a:t>process</a:t>
            </a:r>
            <a:r>
              <a:rPr sz="1800" spc="10" dirty="0">
                <a:latin typeface="Calibri"/>
                <a:cs typeface="Calibri"/>
              </a:rPr>
              <a:t> </a:t>
            </a:r>
            <a:r>
              <a:rPr sz="1800" spc="-5" dirty="0">
                <a:latin typeface="Calibri"/>
                <a:cs typeface="Calibri"/>
              </a:rPr>
              <a:t>which</a:t>
            </a:r>
            <a:r>
              <a:rPr sz="1800" spc="10" dirty="0">
                <a:latin typeface="Calibri"/>
                <a:cs typeface="Calibri"/>
              </a:rPr>
              <a:t> </a:t>
            </a:r>
            <a:r>
              <a:rPr sz="1800" spc="-5" dirty="0">
                <a:latin typeface="Calibri"/>
                <a:cs typeface="Calibri"/>
              </a:rPr>
              <a:t>is</a:t>
            </a:r>
            <a:r>
              <a:rPr sz="1800" spc="-10" dirty="0">
                <a:latin typeface="Calibri"/>
                <a:cs typeface="Calibri"/>
              </a:rPr>
              <a:t> demanding</a:t>
            </a:r>
            <a:r>
              <a:rPr sz="1800" spc="85" dirty="0">
                <a:latin typeface="Calibri"/>
                <a:cs typeface="Calibri"/>
              </a:rPr>
              <a:t> </a:t>
            </a:r>
            <a:r>
              <a:rPr sz="1800" spc="-15" dirty="0">
                <a:latin typeface="Calibri"/>
                <a:cs typeface="Calibri"/>
              </a:rPr>
              <a:t>just</a:t>
            </a:r>
            <a:r>
              <a:rPr sz="1800" spc="15" dirty="0">
                <a:latin typeface="Calibri"/>
                <a:cs typeface="Calibri"/>
              </a:rPr>
              <a:t> </a:t>
            </a:r>
            <a:r>
              <a:rPr sz="1800" dirty="0">
                <a:latin typeface="Calibri"/>
                <a:cs typeface="Calibri"/>
              </a:rPr>
              <a:t>75 K </a:t>
            </a:r>
            <a:r>
              <a:rPr sz="1800" spc="-5" dirty="0">
                <a:latin typeface="Calibri"/>
                <a:cs typeface="Calibri"/>
              </a:rPr>
              <a:t>space.</a:t>
            </a:r>
            <a:endParaRPr sz="1800">
              <a:latin typeface="Calibri"/>
              <a:cs typeface="Calibri"/>
            </a:endParaRPr>
          </a:p>
        </p:txBody>
      </p:sp>
      <p:pic>
        <p:nvPicPr>
          <p:cNvPr id="5" name="object 5"/>
          <p:cNvPicPr/>
          <p:nvPr/>
        </p:nvPicPr>
        <p:blipFill>
          <a:blip r:embed="rId3" cstate="print"/>
          <a:stretch>
            <a:fillRect/>
          </a:stretch>
        </p:blipFill>
        <p:spPr>
          <a:xfrm>
            <a:off x="1594859" y="3913606"/>
            <a:ext cx="5722632" cy="1009316"/>
          </a:xfrm>
          <a:prstGeom prst="rect">
            <a:avLst/>
          </a:prstGeom>
        </p:spPr>
      </p:pic>
      <p:sp>
        <p:nvSpPr>
          <p:cNvPr id="6" name="object 6"/>
          <p:cNvSpPr txBox="1"/>
          <p:nvPr/>
        </p:nvSpPr>
        <p:spPr>
          <a:xfrm>
            <a:off x="978814" y="5321553"/>
            <a:ext cx="7134225" cy="848994"/>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Using</a:t>
            </a:r>
            <a:r>
              <a:rPr sz="1800" spc="15" dirty="0">
                <a:latin typeface="Calibri"/>
                <a:cs typeface="Calibri"/>
              </a:rPr>
              <a:t> </a:t>
            </a:r>
            <a:r>
              <a:rPr sz="1800" spc="-20" dirty="0">
                <a:latin typeface="Calibri"/>
                <a:cs typeface="Calibri"/>
              </a:rPr>
              <a:t>first</a:t>
            </a:r>
            <a:r>
              <a:rPr sz="1800" spc="20" dirty="0">
                <a:latin typeface="Calibri"/>
                <a:cs typeface="Calibri"/>
              </a:rPr>
              <a:t> </a:t>
            </a:r>
            <a:r>
              <a:rPr sz="1800" spc="-5" dirty="0">
                <a:latin typeface="Calibri"/>
                <a:cs typeface="Calibri"/>
              </a:rPr>
              <a:t>fit </a:t>
            </a:r>
            <a:r>
              <a:rPr sz="1800" spc="-10" dirty="0">
                <a:latin typeface="Calibri"/>
                <a:cs typeface="Calibri"/>
              </a:rPr>
              <a:t>algorithm,</a:t>
            </a:r>
            <a:r>
              <a:rPr sz="1800" spc="30" dirty="0">
                <a:latin typeface="Calibri"/>
                <a:cs typeface="Calibri"/>
              </a:rPr>
              <a:t> </a:t>
            </a:r>
            <a:r>
              <a:rPr sz="1800" spc="-10" dirty="0">
                <a:latin typeface="Calibri"/>
                <a:cs typeface="Calibri"/>
              </a:rPr>
              <a:t>we</a:t>
            </a:r>
            <a:r>
              <a:rPr sz="1800" spc="20" dirty="0">
                <a:latin typeface="Calibri"/>
                <a:cs typeface="Calibri"/>
              </a:rPr>
              <a:t> </a:t>
            </a:r>
            <a:r>
              <a:rPr sz="1800" spc="-15" dirty="0">
                <a:latin typeface="Calibri"/>
                <a:cs typeface="Calibri"/>
              </a:rPr>
              <a:t>have</a:t>
            </a:r>
            <a:r>
              <a:rPr sz="1800" spc="20" dirty="0">
                <a:latin typeface="Calibri"/>
                <a:cs typeface="Calibri"/>
              </a:rPr>
              <a:t> </a:t>
            </a:r>
            <a:r>
              <a:rPr sz="1800" spc="-10" dirty="0">
                <a:latin typeface="Calibri"/>
                <a:cs typeface="Calibri"/>
              </a:rPr>
              <a:t>fulfilled</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entire</a:t>
            </a:r>
            <a:r>
              <a:rPr sz="1800" spc="40" dirty="0">
                <a:latin typeface="Calibri"/>
                <a:cs typeface="Calibri"/>
              </a:rPr>
              <a:t> </a:t>
            </a:r>
            <a:r>
              <a:rPr sz="1800" spc="-15" dirty="0">
                <a:latin typeface="Calibri"/>
                <a:cs typeface="Calibri"/>
              </a:rPr>
              <a:t>request</a:t>
            </a:r>
            <a:r>
              <a:rPr sz="1800" spc="70" dirty="0">
                <a:latin typeface="Calibri"/>
                <a:cs typeface="Calibri"/>
              </a:rPr>
              <a:t> </a:t>
            </a:r>
            <a:r>
              <a:rPr sz="1800" spc="-5" dirty="0">
                <a:latin typeface="Calibri"/>
                <a:cs typeface="Calibri"/>
              </a:rPr>
              <a:t>optimally</a:t>
            </a:r>
            <a:r>
              <a:rPr sz="1800" spc="5"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no</a:t>
            </a:r>
            <a:endParaRPr sz="1800">
              <a:latin typeface="Calibri"/>
              <a:cs typeface="Calibri"/>
            </a:endParaRPr>
          </a:p>
          <a:p>
            <a:pPr marL="12700">
              <a:lnSpc>
                <a:spcPct val="100000"/>
              </a:lnSpc>
            </a:pPr>
            <a:r>
              <a:rPr sz="1800" spc="-10" dirty="0">
                <a:latin typeface="Calibri"/>
                <a:cs typeface="Calibri"/>
              </a:rPr>
              <a:t>useless</a:t>
            </a:r>
            <a:r>
              <a:rPr sz="1800" spc="15" dirty="0">
                <a:latin typeface="Calibri"/>
                <a:cs typeface="Calibri"/>
              </a:rPr>
              <a:t> </a:t>
            </a:r>
            <a:r>
              <a:rPr sz="1800" spc="-5" dirty="0">
                <a:latin typeface="Calibri"/>
                <a:cs typeface="Calibri"/>
              </a:rPr>
              <a:t>space</a:t>
            </a:r>
            <a:r>
              <a:rPr sz="1800" spc="20" dirty="0">
                <a:latin typeface="Calibri"/>
                <a:cs typeface="Calibri"/>
              </a:rPr>
              <a:t> </a:t>
            </a:r>
            <a:r>
              <a:rPr sz="1800" spc="-5" dirty="0">
                <a:latin typeface="Calibri"/>
                <a:cs typeface="Calibri"/>
              </a:rPr>
              <a:t>is</a:t>
            </a:r>
            <a:r>
              <a:rPr sz="1800" spc="-25" dirty="0">
                <a:latin typeface="Calibri"/>
                <a:cs typeface="Calibri"/>
              </a:rPr>
              <a:t> </a:t>
            </a:r>
            <a:r>
              <a:rPr sz="1800" spc="-10" dirty="0">
                <a:latin typeface="Calibri"/>
                <a:cs typeface="Calibri"/>
              </a:rPr>
              <a:t>remaining.</a:t>
            </a:r>
            <a:endParaRPr sz="1800">
              <a:latin typeface="Calibri"/>
              <a:cs typeface="Calibri"/>
            </a:endParaRPr>
          </a:p>
          <a:p>
            <a:pPr marL="12700">
              <a:lnSpc>
                <a:spcPct val="100000"/>
              </a:lnSpc>
            </a:pPr>
            <a:r>
              <a:rPr sz="1800" dirty="0">
                <a:latin typeface="Calibri"/>
                <a:cs typeface="Calibri"/>
              </a:rPr>
              <a:t>Let's</a:t>
            </a:r>
            <a:r>
              <a:rPr sz="1800" spc="-10" dirty="0">
                <a:latin typeface="Calibri"/>
                <a:cs typeface="Calibri"/>
              </a:rPr>
              <a:t> see,</a:t>
            </a:r>
            <a:r>
              <a:rPr sz="1800" spc="25" dirty="0">
                <a:latin typeface="Calibri"/>
                <a:cs typeface="Calibri"/>
              </a:rPr>
              <a:t> </a:t>
            </a:r>
            <a:r>
              <a:rPr sz="1800" dirty="0">
                <a:latin typeface="Calibri"/>
                <a:cs typeface="Calibri"/>
              </a:rPr>
              <a:t>How</a:t>
            </a:r>
            <a:r>
              <a:rPr sz="1800" spc="-20" dirty="0">
                <a:latin typeface="Calibri"/>
                <a:cs typeface="Calibri"/>
              </a:rPr>
              <a:t> </a:t>
            </a:r>
            <a:r>
              <a:rPr sz="1800" spc="-10" dirty="0">
                <a:latin typeface="Calibri"/>
                <a:cs typeface="Calibri"/>
              </a:rPr>
              <a:t>Best</a:t>
            </a:r>
            <a:r>
              <a:rPr sz="1800" spc="15" dirty="0">
                <a:latin typeface="Calibri"/>
                <a:cs typeface="Calibri"/>
              </a:rPr>
              <a:t> </a:t>
            </a:r>
            <a:r>
              <a:rPr sz="1800" spc="-10" dirty="0">
                <a:latin typeface="Calibri"/>
                <a:cs typeface="Calibri"/>
              </a:rPr>
              <a:t>Fit</a:t>
            </a:r>
            <a:r>
              <a:rPr sz="1800" dirty="0">
                <a:latin typeface="Calibri"/>
                <a:cs typeface="Calibri"/>
              </a:rPr>
              <a:t> </a:t>
            </a:r>
            <a:r>
              <a:rPr sz="1800" spc="-10" dirty="0">
                <a:latin typeface="Calibri"/>
                <a:cs typeface="Calibri"/>
              </a:rPr>
              <a:t>algorithm</a:t>
            </a:r>
            <a:r>
              <a:rPr sz="1800" spc="45" dirty="0">
                <a:latin typeface="Calibri"/>
                <a:cs typeface="Calibri"/>
              </a:rPr>
              <a:t> </a:t>
            </a:r>
            <a:r>
              <a:rPr sz="1800" spc="-10" dirty="0">
                <a:latin typeface="Calibri"/>
                <a:cs typeface="Calibri"/>
              </a:rPr>
              <a:t>performs</a:t>
            </a:r>
            <a:r>
              <a:rPr sz="1800" spc="10"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the</a:t>
            </a:r>
            <a:r>
              <a:rPr sz="1800" spc="35" dirty="0">
                <a:latin typeface="Calibri"/>
                <a:cs typeface="Calibri"/>
              </a:rPr>
              <a:t> </a:t>
            </a:r>
            <a:r>
              <a:rPr sz="1800" spc="-10" dirty="0">
                <a:latin typeface="Calibri"/>
                <a:cs typeface="Calibri"/>
              </a:rPr>
              <a:t>problem.</a:t>
            </a:r>
            <a:endParaRPr sz="1800">
              <a:latin typeface="Calibri"/>
              <a:cs typeface="Calibri"/>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350342"/>
            <a:ext cx="8051800" cy="1946910"/>
          </a:xfrm>
          <a:prstGeom prst="rect">
            <a:avLst/>
          </a:prstGeom>
        </p:spPr>
        <p:txBody>
          <a:bodyPr vert="horz" wrap="square" lIns="0" tIns="12700" rIns="0" bIns="0" rtlCol="0">
            <a:spAutoFit/>
          </a:bodyPr>
          <a:lstStyle/>
          <a:p>
            <a:pPr marL="12700" algn="just">
              <a:lnSpc>
                <a:spcPct val="100000"/>
              </a:lnSpc>
              <a:spcBef>
                <a:spcPts val="100"/>
              </a:spcBef>
            </a:pPr>
            <a:r>
              <a:rPr sz="1800" spc="-10" dirty="0">
                <a:latin typeface="Calibri"/>
                <a:cs typeface="Calibri"/>
              </a:rPr>
              <a:t>Using</a:t>
            </a:r>
            <a:r>
              <a:rPr sz="1800" spc="5" dirty="0">
                <a:latin typeface="Calibri"/>
                <a:cs typeface="Calibri"/>
              </a:rPr>
              <a:t> </a:t>
            </a:r>
            <a:r>
              <a:rPr sz="1800" spc="-15" dirty="0">
                <a:latin typeface="Calibri"/>
                <a:cs typeface="Calibri"/>
              </a:rPr>
              <a:t>Best</a:t>
            </a:r>
            <a:r>
              <a:rPr sz="1800" spc="15" dirty="0">
                <a:latin typeface="Calibri"/>
                <a:cs typeface="Calibri"/>
              </a:rPr>
              <a:t> </a:t>
            </a:r>
            <a:r>
              <a:rPr sz="1800" spc="-10" dirty="0">
                <a:latin typeface="Calibri"/>
                <a:cs typeface="Calibri"/>
              </a:rPr>
              <a:t>Fit</a:t>
            </a:r>
            <a:r>
              <a:rPr sz="1800" spc="10" dirty="0">
                <a:latin typeface="Calibri"/>
                <a:cs typeface="Calibri"/>
              </a:rPr>
              <a:t> </a:t>
            </a:r>
            <a:r>
              <a:rPr sz="1800" spc="-10" dirty="0">
                <a:latin typeface="Calibri"/>
                <a:cs typeface="Calibri"/>
              </a:rPr>
              <a:t>Algorithm</a:t>
            </a:r>
            <a:endParaRPr sz="1800">
              <a:latin typeface="Calibri"/>
              <a:cs typeface="Calibri"/>
            </a:endParaRPr>
          </a:p>
          <a:p>
            <a:pPr marL="12700" algn="just">
              <a:lnSpc>
                <a:spcPct val="100000"/>
              </a:lnSpc>
              <a:spcBef>
                <a:spcPts val="5"/>
              </a:spcBef>
            </a:pPr>
            <a:r>
              <a:rPr sz="1800" spc="-5" dirty="0">
                <a:latin typeface="Calibri"/>
                <a:cs typeface="Calibri"/>
              </a:rPr>
              <a:t>1.</a:t>
            </a:r>
            <a:r>
              <a:rPr sz="1800" spc="-20" dirty="0">
                <a:latin typeface="Calibri"/>
                <a:cs typeface="Calibri"/>
              </a:rPr>
              <a:t> </a:t>
            </a:r>
            <a:r>
              <a:rPr sz="1800" spc="-5" dirty="0">
                <a:latin typeface="Calibri"/>
                <a:cs typeface="Calibri"/>
              </a:rPr>
              <a:t>25</a:t>
            </a:r>
            <a:r>
              <a:rPr sz="1800" spc="-15" dirty="0">
                <a:latin typeface="Calibri"/>
                <a:cs typeface="Calibri"/>
              </a:rPr>
              <a:t> </a:t>
            </a:r>
            <a:r>
              <a:rPr sz="1800" dirty="0">
                <a:latin typeface="Calibri"/>
                <a:cs typeface="Calibri"/>
              </a:rPr>
              <a:t>K</a:t>
            </a:r>
            <a:r>
              <a:rPr sz="1800" spc="-20" dirty="0">
                <a:latin typeface="Calibri"/>
                <a:cs typeface="Calibri"/>
              </a:rPr>
              <a:t> </a:t>
            </a:r>
            <a:r>
              <a:rPr sz="1800" spc="-15" dirty="0">
                <a:latin typeface="Calibri"/>
                <a:cs typeface="Calibri"/>
              </a:rPr>
              <a:t>requirement</a:t>
            </a:r>
            <a:endParaRPr sz="1800">
              <a:latin typeface="Calibri"/>
              <a:cs typeface="Calibri"/>
            </a:endParaRPr>
          </a:p>
          <a:p>
            <a:pPr marL="12700" marR="5715" algn="just">
              <a:lnSpc>
                <a:spcPct val="100000"/>
              </a:lnSpc>
            </a:pPr>
            <a:r>
              <a:rPr sz="1800" spc="-80" dirty="0">
                <a:latin typeface="Calibri"/>
                <a:cs typeface="Calibri"/>
              </a:rPr>
              <a:t>To </a:t>
            </a:r>
            <a:r>
              <a:rPr sz="1800" spc="-15" dirty="0">
                <a:latin typeface="Calibri"/>
                <a:cs typeface="Calibri"/>
              </a:rPr>
              <a:t>allocate </a:t>
            </a:r>
            <a:r>
              <a:rPr sz="1800" spc="-5" dirty="0">
                <a:latin typeface="Calibri"/>
                <a:cs typeface="Calibri"/>
              </a:rPr>
              <a:t>25 </a:t>
            </a:r>
            <a:r>
              <a:rPr sz="1800" dirty="0">
                <a:latin typeface="Calibri"/>
                <a:cs typeface="Calibri"/>
              </a:rPr>
              <a:t>K space </a:t>
            </a:r>
            <a:r>
              <a:rPr sz="1800" spc="-5" dirty="0">
                <a:latin typeface="Calibri"/>
                <a:cs typeface="Calibri"/>
              </a:rPr>
              <a:t>using </a:t>
            </a:r>
            <a:r>
              <a:rPr sz="1800" spc="-10" dirty="0">
                <a:latin typeface="Calibri"/>
                <a:cs typeface="Calibri"/>
              </a:rPr>
              <a:t>best </a:t>
            </a:r>
            <a:r>
              <a:rPr sz="1800" spc="-5" dirty="0">
                <a:latin typeface="Calibri"/>
                <a:cs typeface="Calibri"/>
              </a:rPr>
              <a:t>fit approach, </a:t>
            </a:r>
            <a:r>
              <a:rPr sz="1800" dirty="0">
                <a:latin typeface="Calibri"/>
                <a:cs typeface="Calibri"/>
              </a:rPr>
              <a:t>need </a:t>
            </a:r>
            <a:r>
              <a:rPr sz="1800" spc="-15" dirty="0">
                <a:latin typeface="Calibri"/>
                <a:cs typeface="Calibri"/>
              </a:rPr>
              <a:t>to </a:t>
            </a:r>
            <a:r>
              <a:rPr sz="1800" spc="-10" dirty="0">
                <a:latin typeface="Calibri"/>
                <a:cs typeface="Calibri"/>
              </a:rPr>
              <a:t>scan </a:t>
            </a:r>
            <a:r>
              <a:rPr sz="1800" dirty="0">
                <a:latin typeface="Calibri"/>
                <a:cs typeface="Calibri"/>
              </a:rPr>
              <a:t>the whole </a:t>
            </a:r>
            <a:r>
              <a:rPr sz="1800" spc="-10" dirty="0">
                <a:latin typeface="Calibri"/>
                <a:cs typeface="Calibri"/>
              </a:rPr>
              <a:t>list </a:t>
            </a:r>
            <a:r>
              <a:rPr sz="1800" spc="10" dirty="0">
                <a:latin typeface="Calibri"/>
                <a:cs typeface="Calibri"/>
              </a:rPr>
              <a:t>and </a:t>
            </a:r>
            <a:r>
              <a:rPr sz="1800" dirty="0">
                <a:latin typeface="Calibri"/>
                <a:cs typeface="Calibri"/>
              </a:rPr>
              <a:t>then </a:t>
            </a:r>
            <a:r>
              <a:rPr sz="1800" spc="-20" dirty="0">
                <a:latin typeface="Calibri"/>
                <a:cs typeface="Calibri"/>
              </a:rPr>
              <a:t>we </a:t>
            </a:r>
            <a:r>
              <a:rPr sz="1800" spc="-15" dirty="0">
                <a:latin typeface="Calibri"/>
                <a:cs typeface="Calibri"/>
              </a:rPr>
              <a:t> </a:t>
            </a:r>
            <a:r>
              <a:rPr sz="1800" spc="-10" dirty="0">
                <a:latin typeface="Calibri"/>
                <a:cs typeface="Calibri"/>
              </a:rPr>
              <a:t>find </a:t>
            </a:r>
            <a:r>
              <a:rPr sz="1800" spc="-5" dirty="0">
                <a:latin typeface="Calibri"/>
                <a:cs typeface="Calibri"/>
              </a:rPr>
              <a:t>that </a:t>
            </a:r>
            <a:r>
              <a:rPr sz="1800" dirty="0">
                <a:latin typeface="Calibri"/>
                <a:cs typeface="Calibri"/>
              </a:rPr>
              <a:t>a </a:t>
            </a:r>
            <a:r>
              <a:rPr sz="1800" spc="-5" dirty="0">
                <a:latin typeface="Calibri"/>
                <a:cs typeface="Calibri"/>
              </a:rPr>
              <a:t>75 </a:t>
            </a:r>
            <a:r>
              <a:rPr sz="1800" dirty="0">
                <a:latin typeface="Calibri"/>
                <a:cs typeface="Calibri"/>
              </a:rPr>
              <a:t>K </a:t>
            </a:r>
            <a:r>
              <a:rPr sz="1800" spc="-5" dirty="0">
                <a:latin typeface="Calibri"/>
                <a:cs typeface="Calibri"/>
              </a:rPr>
              <a:t>partition is free and </a:t>
            </a:r>
            <a:r>
              <a:rPr sz="1800" dirty="0">
                <a:latin typeface="Calibri"/>
                <a:cs typeface="Calibri"/>
              </a:rPr>
              <a:t>the </a:t>
            </a:r>
            <a:r>
              <a:rPr sz="1800" spc="-10" dirty="0">
                <a:latin typeface="Calibri"/>
                <a:cs typeface="Calibri"/>
              </a:rPr>
              <a:t>smallest </a:t>
            </a:r>
            <a:r>
              <a:rPr sz="1800" dirty="0">
                <a:latin typeface="Calibri"/>
                <a:cs typeface="Calibri"/>
              </a:rPr>
              <a:t>among </a:t>
            </a:r>
            <a:r>
              <a:rPr sz="1800" spc="-5" dirty="0">
                <a:latin typeface="Calibri"/>
                <a:cs typeface="Calibri"/>
              </a:rPr>
              <a:t>all, </a:t>
            </a:r>
            <a:r>
              <a:rPr sz="1800" dirty="0">
                <a:latin typeface="Calibri"/>
                <a:cs typeface="Calibri"/>
              </a:rPr>
              <a:t>which </a:t>
            </a:r>
            <a:r>
              <a:rPr sz="1800" spc="-10" dirty="0">
                <a:latin typeface="Calibri"/>
                <a:cs typeface="Calibri"/>
              </a:rPr>
              <a:t>can accommodate </a:t>
            </a:r>
            <a:r>
              <a:rPr sz="1800" spc="-5" dirty="0">
                <a:latin typeface="Calibri"/>
                <a:cs typeface="Calibri"/>
              </a:rPr>
              <a:t> the</a:t>
            </a:r>
            <a:r>
              <a:rPr sz="1800" spc="10" dirty="0">
                <a:latin typeface="Calibri"/>
                <a:cs typeface="Calibri"/>
              </a:rPr>
              <a:t> </a:t>
            </a:r>
            <a:r>
              <a:rPr sz="1800" spc="-10" dirty="0">
                <a:latin typeface="Calibri"/>
                <a:cs typeface="Calibri"/>
              </a:rPr>
              <a:t>need</a:t>
            </a:r>
            <a:r>
              <a:rPr sz="1800" spc="70" dirty="0">
                <a:latin typeface="Calibri"/>
                <a:cs typeface="Calibri"/>
              </a:rPr>
              <a:t> </a:t>
            </a:r>
            <a:r>
              <a:rPr sz="1800" spc="5" dirty="0">
                <a:latin typeface="Calibri"/>
                <a:cs typeface="Calibri"/>
              </a:rPr>
              <a:t>of</a:t>
            </a:r>
            <a:r>
              <a:rPr sz="1800" spc="-2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a:t>
            </a:r>
            <a:endParaRPr sz="1800">
              <a:latin typeface="Calibri"/>
              <a:cs typeface="Calibri"/>
            </a:endParaRPr>
          </a:p>
          <a:p>
            <a:pPr marL="12700" algn="just">
              <a:lnSpc>
                <a:spcPct val="100000"/>
              </a:lnSpc>
            </a:pPr>
            <a:r>
              <a:rPr sz="1800" spc="-15" dirty="0">
                <a:latin typeface="Calibri"/>
                <a:cs typeface="Calibri"/>
              </a:rPr>
              <a:t>Therefore</a:t>
            </a:r>
            <a:r>
              <a:rPr sz="1800" spc="229" dirty="0">
                <a:latin typeface="Calibri"/>
                <a:cs typeface="Calibri"/>
              </a:rPr>
              <a:t> </a:t>
            </a:r>
            <a:r>
              <a:rPr sz="1800" spc="-5" dirty="0">
                <a:latin typeface="Calibri"/>
                <a:cs typeface="Calibri"/>
              </a:rPr>
              <a:t>25</a:t>
            </a:r>
            <a:r>
              <a:rPr sz="1800" spc="265" dirty="0">
                <a:latin typeface="Calibri"/>
                <a:cs typeface="Calibri"/>
              </a:rPr>
              <a:t> </a:t>
            </a:r>
            <a:r>
              <a:rPr sz="1800" dirty="0">
                <a:latin typeface="Calibri"/>
                <a:cs typeface="Calibri"/>
              </a:rPr>
              <a:t>K</a:t>
            </a:r>
            <a:r>
              <a:rPr sz="1800" spc="245" dirty="0">
                <a:latin typeface="Calibri"/>
                <a:cs typeface="Calibri"/>
              </a:rPr>
              <a:t> </a:t>
            </a:r>
            <a:r>
              <a:rPr sz="1800" spc="5" dirty="0">
                <a:latin typeface="Calibri"/>
                <a:cs typeface="Calibri"/>
              </a:rPr>
              <a:t>out</a:t>
            </a:r>
            <a:r>
              <a:rPr sz="1800" spc="240" dirty="0">
                <a:latin typeface="Calibri"/>
                <a:cs typeface="Calibri"/>
              </a:rPr>
              <a:t> </a:t>
            </a:r>
            <a:r>
              <a:rPr sz="1800" dirty="0">
                <a:latin typeface="Calibri"/>
                <a:cs typeface="Calibri"/>
              </a:rPr>
              <a:t>of</a:t>
            </a:r>
            <a:r>
              <a:rPr sz="1800" spc="245" dirty="0">
                <a:latin typeface="Calibri"/>
                <a:cs typeface="Calibri"/>
              </a:rPr>
              <a:t> </a:t>
            </a:r>
            <a:r>
              <a:rPr sz="1800" dirty="0">
                <a:latin typeface="Calibri"/>
                <a:cs typeface="Calibri"/>
              </a:rPr>
              <a:t>those</a:t>
            </a:r>
            <a:r>
              <a:rPr sz="1800" spc="229" dirty="0">
                <a:latin typeface="Calibri"/>
                <a:cs typeface="Calibri"/>
              </a:rPr>
              <a:t> </a:t>
            </a:r>
            <a:r>
              <a:rPr sz="1800" spc="-5" dirty="0">
                <a:latin typeface="Calibri"/>
                <a:cs typeface="Calibri"/>
              </a:rPr>
              <a:t>75</a:t>
            </a:r>
            <a:r>
              <a:rPr sz="1800" spc="290" dirty="0">
                <a:latin typeface="Calibri"/>
                <a:cs typeface="Calibri"/>
              </a:rPr>
              <a:t> </a:t>
            </a:r>
            <a:r>
              <a:rPr sz="1800" dirty="0">
                <a:latin typeface="Calibri"/>
                <a:cs typeface="Calibri"/>
              </a:rPr>
              <a:t>K</a:t>
            </a:r>
            <a:r>
              <a:rPr sz="1800" spc="245" dirty="0">
                <a:latin typeface="Calibri"/>
                <a:cs typeface="Calibri"/>
              </a:rPr>
              <a:t> </a:t>
            </a:r>
            <a:r>
              <a:rPr sz="1800" spc="-10" dirty="0">
                <a:latin typeface="Calibri"/>
                <a:cs typeface="Calibri"/>
              </a:rPr>
              <a:t>free</a:t>
            </a:r>
            <a:r>
              <a:rPr sz="1800" spc="260" dirty="0">
                <a:latin typeface="Calibri"/>
                <a:cs typeface="Calibri"/>
              </a:rPr>
              <a:t> </a:t>
            </a:r>
            <a:r>
              <a:rPr sz="1800" spc="-5" dirty="0">
                <a:latin typeface="Calibri"/>
                <a:cs typeface="Calibri"/>
              </a:rPr>
              <a:t>partition</a:t>
            </a:r>
            <a:r>
              <a:rPr sz="1800" spc="260" dirty="0">
                <a:latin typeface="Calibri"/>
                <a:cs typeface="Calibri"/>
              </a:rPr>
              <a:t> </a:t>
            </a:r>
            <a:r>
              <a:rPr sz="1800" spc="-5" dirty="0">
                <a:latin typeface="Calibri"/>
                <a:cs typeface="Calibri"/>
              </a:rPr>
              <a:t>is</a:t>
            </a:r>
            <a:r>
              <a:rPr sz="1800" spc="229" dirty="0">
                <a:latin typeface="Calibri"/>
                <a:cs typeface="Calibri"/>
              </a:rPr>
              <a:t> </a:t>
            </a:r>
            <a:r>
              <a:rPr sz="1800" spc="-5" dirty="0">
                <a:latin typeface="Calibri"/>
                <a:cs typeface="Calibri"/>
              </a:rPr>
              <a:t>allocated</a:t>
            </a:r>
            <a:r>
              <a:rPr sz="1800" spc="245" dirty="0">
                <a:latin typeface="Calibri"/>
                <a:cs typeface="Calibri"/>
              </a:rPr>
              <a:t> </a:t>
            </a:r>
            <a:r>
              <a:rPr sz="1800" spc="-15" dirty="0">
                <a:latin typeface="Calibri"/>
                <a:cs typeface="Calibri"/>
              </a:rPr>
              <a:t>to</a:t>
            </a:r>
            <a:r>
              <a:rPr sz="1800" spc="250" dirty="0">
                <a:latin typeface="Calibri"/>
                <a:cs typeface="Calibri"/>
              </a:rPr>
              <a:t> </a:t>
            </a:r>
            <a:r>
              <a:rPr sz="1800" dirty="0">
                <a:latin typeface="Calibri"/>
                <a:cs typeface="Calibri"/>
              </a:rPr>
              <a:t>the</a:t>
            </a:r>
            <a:r>
              <a:rPr sz="1800" spc="260" dirty="0">
                <a:latin typeface="Calibri"/>
                <a:cs typeface="Calibri"/>
              </a:rPr>
              <a:t> </a:t>
            </a:r>
            <a:r>
              <a:rPr sz="1800" spc="-10" dirty="0">
                <a:latin typeface="Calibri"/>
                <a:cs typeface="Calibri"/>
              </a:rPr>
              <a:t>process</a:t>
            </a:r>
            <a:r>
              <a:rPr sz="1800" spc="265" dirty="0">
                <a:latin typeface="Calibri"/>
                <a:cs typeface="Calibri"/>
              </a:rPr>
              <a:t> </a:t>
            </a:r>
            <a:r>
              <a:rPr sz="1800" dirty="0">
                <a:latin typeface="Calibri"/>
                <a:cs typeface="Calibri"/>
              </a:rPr>
              <a:t>and</a:t>
            </a:r>
            <a:r>
              <a:rPr sz="1800" spc="235" dirty="0">
                <a:latin typeface="Calibri"/>
                <a:cs typeface="Calibri"/>
              </a:rPr>
              <a:t> </a:t>
            </a:r>
            <a:r>
              <a:rPr sz="1800" dirty="0">
                <a:latin typeface="Calibri"/>
                <a:cs typeface="Calibri"/>
              </a:rPr>
              <a:t>the</a:t>
            </a:r>
            <a:endParaRPr sz="1800">
              <a:latin typeface="Calibri"/>
              <a:cs typeface="Calibri"/>
            </a:endParaRPr>
          </a:p>
          <a:p>
            <a:pPr marL="12700" algn="just">
              <a:lnSpc>
                <a:spcPct val="100000"/>
              </a:lnSpc>
              <a:spcBef>
                <a:spcPts val="5"/>
              </a:spcBef>
            </a:pPr>
            <a:r>
              <a:rPr sz="1800" spc="-10" dirty="0">
                <a:latin typeface="Calibri"/>
                <a:cs typeface="Calibri"/>
              </a:rPr>
              <a:t>remaining</a:t>
            </a:r>
            <a:r>
              <a:rPr sz="1800" spc="55" dirty="0">
                <a:latin typeface="Calibri"/>
                <a:cs typeface="Calibri"/>
              </a:rPr>
              <a:t> </a:t>
            </a:r>
            <a:r>
              <a:rPr sz="1800" spc="-5" dirty="0">
                <a:latin typeface="Calibri"/>
                <a:cs typeface="Calibri"/>
              </a:rPr>
              <a:t>5o</a:t>
            </a:r>
            <a:r>
              <a:rPr sz="1800" spc="-20" dirty="0">
                <a:latin typeface="Calibri"/>
                <a:cs typeface="Calibri"/>
              </a:rPr>
              <a:t> </a:t>
            </a:r>
            <a:r>
              <a:rPr sz="1800" dirty="0">
                <a:latin typeface="Calibri"/>
                <a:cs typeface="Calibri"/>
              </a:rPr>
              <a:t>K</a:t>
            </a:r>
            <a:r>
              <a:rPr sz="1800" spc="2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produced</a:t>
            </a:r>
            <a:r>
              <a:rPr sz="1800" spc="40"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a</a:t>
            </a:r>
            <a:r>
              <a:rPr sz="1800" spc="-5" dirty="0">
                <a:latin typeface="Calibri"/>
                <a:cs typeface="Calibri"/>
              </a:rPr>
              <a:t> hole.</a:t>
            </a:r>
            <a:endParaRPr sz="1800">
              <a:latin typeface="Calibri"/>
              <a:cs typeface="Calibri"/>
            </a:endParaRPr>
          </a:p>
        </p:txBody>
      </p:sp>
      <p:pic>
        <p:nvPicPr>
          <p:cNvPr id="3" name="object 3"/>
          <p:cNvPicPr/>
          <p:nvPr/>
        </p:nvPicPr>
        <p:blipFill>
          <a:blip r:embed="rId2" cstate="print"/>
          <a:stretch>
            <a:fillRect/>
          </a:stretch>
        </p:blipFill>
        <p:spPr>
          <a:xfrm>
            <a:off x="1780032" y="2864305"/>
            <a:ext cx="5583936" cy="1141952"/>
          </a:xfrm>
          <a:prstGeom prst="rect">
            <a:avLst/>
          </a:prstGeom>
        </p:spPr>
      </p:pic>
      <p:sp>
        <p:nvSpPr>
          <p:cNvPr id="4" name="object 4"/>
          <p:cNvSpPr txBox="1"/>
          <p:nvPr/>
        </p:nvSpPr>
        <p:spPr>
          <a:xfrm>
            <a:off x="1482978" y="4529073"/>
            <a:ext cx="6816725" cy="112331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20" dirty="0">
                <a:latin typeface="Calibri"/>
                <a:cs typeface="Calibri"/>
              </a:rPr>
              <a:t> </a:t>
            </a:r>
            <a:r>
              <a:rPr sz="1800" dirty="0">
                <a:latin typeface="Calibri"/>
                <a:cs typeface="Calibri"/>
              </a:rPr>
              <a:t>50</a:t>
            </a:r>
            <a:r>
              <a:rPr sz="1800" spc="-20" dirty="0">
                <a:latin typeface="Calibri"/>
                <a:cs typeface="Calibri"/>
              </a:rPr>
              <a:t> </a:t>
            </a:r>
            <a:r>
              <a:rPr sz="1800" dirty="0">
                <a:latin typeface="Calibri"/>
                <a:cs typeface="Calibri"/>
              </a:rPr>
              <a:t>K</a:t>
            </a:r>
            <a:r>
              <a:rPr sz="1800" spc="-15" dirty="0">
                <a:latin typeface="Calibri"/>
                <a:cs typeface="Calibri"/>
              </a:rPr>
              <a:t> requirement</a:t>
            </a:r>
            <a:endParaRPr sz="1800">
              <a:latin typeface="Calibri"/>
              <a:cs typeface="Calibri"/>
            </a:endParaRPr>
          </a:p>
          <a:p>
            <a:pPr marL="12700" marR="5080">
              <a:lnSpc>
                <a:spcPct val="100000"/>
              </a:lnSpc>
            </a:pPr>
            <a:r>
              <a:rPr sz="1800" spc="-80" dirty="0">
                <a:latin typeface="Calibri"/>
                <a:cs typeface="Calibri"/>
              </a:rPr>
              <a:t>To</a:t>
            </a:r>
            <a:r>
              <a:rPr sz="1800" spc="5" dirty="0">
                <a:latin typeface="Calibri"/>
                <a:cs typeface="Calibri"/>
              </a:rPr>
              <a:t> </a:t>
            </a:r>
            <a:r>
              <a:rPr sz="1800" spc="-15" dirty="0">
                <a:latin typeface="Calibri"/>
                <a:cs typeface="Calibri"/>
              </a:rPr>
              <a:t>satisfy</a:t>
            </a:r>
            <a:r>
              <a:rPr sz="1800" spc="30" dirty="0">
                <a:latin typeface="Calibri"/>
                <a:cs typeface="Calibri"/>
              </a:rPr>
              <a:t> </a:t>
            </a:r>
            <a:r>
              <a:rPr sz="1800" spc="-10" dirty="0">
                <a:latin typeface="Calibri"/>
                <a:cs typeface="Calibri"/>
              </a:rPr>
              <a:t>this</a:t>
            </a:r>
            <a:r>
              <a:rPr sz="1800" spc="15" dirty="0">
                <a:latin typeface="Calibri"/>
                <a:cs typeface="Calibri"/>
              </a:rPr>
              <a:t> </a:t>
            </a:r>
            <a:r>
              <a:rPr sz="1800" spc="-10" dirty="0">
                <a:latin typeface="Calibri"/>
                <a:cs typeface="Calibri"/>
              </a:rPr>
              <a:t>need,</a:t>
            </a:r>
            <a:r>
              <a:rPr sz="1800" spc="55" dirty="0">
                <a:latin typeface="Calibri"/>
                <a:cs typeface="Calibri"/>
              </a:rPr>
              <a:t> </a:t>
            </a:r>
            <a:r>
              <a:rPr sz="1800" spc="-10" dirty="0">
                <a:latin typeface="Calibri"/>
                <a:cs typeface="Calibri"/>
              </a:rPr>
              <a:t>we</a:t>
            </a:r>
            <a:r>
              <a:rPr sz="1800" spc="20" dirty="0">
                <a:latin typeface="Calibri"/>
                <a:cs typeface="Calibri"/>
              </a:rPr>
              <a:t> </a:t>
            </a:r>
            <a:r>
              <a:rPr sz="1800" spc="-5" dirty="0">
                <a:latin typeface="Calibri"/>
                <a:cs typeface="Calibri"/>
              </a:rPr>
              <a:t>will</a:t>
            </a:r>
            <a:r>
              <a:rPr sz="1800" spc="-10" dirty="0">
                <a:latin typeface="Calibri"/>
                <a:cs typeface="Calibri"/>
              </a:rPr>
              <a:t> again</a:t>
            </a:r>
            <a:r>
              <a:rPr sz="1800" spc="15" dirty="0">
                <a:latin typeface="Calibri"/>
                <a:cs typeface="Calibri"/>
              </a:rPr>
              <a:t> </a:t>
            </a:r>
            <a:r>
              <a:rPr sz="1800" spc="-10" dirty="0">
                <a:latin typeface="Calibri"/>
                <a:cs typeface="Calibri"/>
              </a:rPr>
              <a:t>scan</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whole</a:t>
            </a:r>
            <a:r>
              <a:rPr sz="1800" spc="20" dirty="0">
                <a:latin typeface="Calibri"/>
                <a:cs typeface="Calibri"/>
              </a:rPr>
              <a:t> </a:t>
            </a:r>
            <a:r>
              <a:rPr sz="1800" spc="-15" dirty="0">
                <a:latin typeface="Calibri"/>
                <a:cs typeface="Calibri"/>
              </a:rPr>
              <a:t>list</a:t>
            </a:r>
            <a:r>
              <a:rPr sz="1800" spc="2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then</a:t>
            </a:r>
            <a:r>
              <a:rPr sz="1800" spc="40" dirty="0">
                <a:latin typeface="Calibri"/>
                <a:cs typeface="Calibri"/>
              </a:rPr>
              <a:t> </a:t>
            </a:r>
            <a:r>
              <a:rPr sz="1800" spc="-10" dirty="0">
                <a:latin typeface="Calibri"/>
                <a:cs typeface="Calibri"/>
              </a:rPr>
              <a:t>find</a:t>
            </a:r>
            <a:r>
              <a:rPr sz="1800" spc="40" dirty="0">
                <a:latin typeface="Calibri"/>
                <a:cs typeface="Calibri"/>
              </a:rPr>
              <a:t> </a:t>
            </a:r>
            <a:r>
              <a:rPr sz="1800" spc="-5" dirty="0">
                <a:latin typeface="Calibri"/>
                <a:cs typeface="Calibri"/>
              </a:rPr>
              <a:t>the</a:t>
            </a:r>
            <a:r>
              <a:rPr sz="1800" spc="20" dirty="0">
                <a:latin typeface="Calibri"/>
                <a:cs typeface="Calibri"/>
              </a:rPr>
              <a:t> </a:t>
            </a:r>
            <a:r>
              <a:rPr sz="1800" dirty="0">
                <a:latin typeface="Calibri"/>
                <a:cs typeface="Calibri"/>
              </a:rPr>
              <a:t>50 </a:t>
            </a:r>
            <a:r>
              <a:rPr sz="1800" spc="-390" dirty="0">
                <a:latin typeface="Calibri"/>
                <a:cs typeface="Calibri"/>
              </a:rPr>
              <a:t> </a:t>
            </a:r>
            <a:r>
              <a:rPr sz="1800" dirty="0">
                <a:latin typeface="Calibri"/>
                <a:cs typeface="Calibri"/>
              </a:rPr>
              <a:t>K </a:t>
            </a:r>
            <a:r>
              <a:rPr sz="1800" spc="-5" dirty="0">
                <a:latin typeface="Calibri"/>
                <a:cs typeface="Calibri"/>
              </a:rPr>
              <a:t>space</a:t>
            </a:r>
            <a:r>
              <a:rPr sz="1800" spc="15" dirty="0">
                <a:latin typeface="Calibri"/>
                <a:cs typeface="Calibri"/>
              </a:rPr>
              <a:t> </a:t>
            </a:r>
            <a:r>
              <a:rPr sz="1800" spc="-5" dirty="0">
                <a:latin typeface="Calibri"/>
                <a:cs typeface="Calibri"/>
              </a:rPr>
              <a:t>is</a:t>
            </a:r>
            <a:r>
              <a:rPr sz="1800" spc="20"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which</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exact</a:t>
            </a:r>
            <a:r>
              <a:rPr sz="1800" spc="15" dirty="0">
                <a:latin typeface="Calibri"/>
                <a:cs typeface="Calibri"/>
              </a:rPr>
              <a:t> </a:t>
            </a:r>
            <a:r>
              <a:rPr sz="1800" spc="-10" dirty="0">
                <a:latin typeface="Calibri"/>
                <a:cs typeface="Calibri"/>
              </a:rPr>
              <a:t>match</a:t>
            </a:r>
            <a:r>
              <a:rPr sz="1800" spc="-5" dirty="0">
                <a:latin typeface="Calibri"/>
                <a:cs typeface="Calibri"/>
              </a:rPr>
              <a:t> </a:t>
            </a:r>
            <a:r>
              <a:rPr sz="1800" spc="5" dirty="0">
                <a:latin typeface="Calibri"/>
                <a:cs typeface="Calibri"/>
              </a:rPr>
              <a:t>of</a:t>
            </a:r>
            <a:r>
              <a:rPr sz="1800" spc="-5" dirty="0">
                <a:latin typeface="Calibri"/>
                <a:cs typeface="Calibri"/>
              </a:rPr>
              <a:t> the</a:t>
            </a:r>
            <a:r>
              <a:rPr sz="1800" spc="20" dirty="0">
                <a:latin typeface="Calibri"/>
                <a:cs typeface="Calibri"/>
              </a:rPr>
              <a:t> </a:t>
            </a:r>
            <a:r>
              <a:rPr sz="1800" spc="-10" dirty="0">
                <a:latin typeface="Calibri"/>
                <a:cs typeface="Calibri"/>
              </a:rPr>
              <a:t>need</a:t>
            </a:r>
            <a:r>
              <a:rPr sz="1800" spc="60" dirty="0">
                <a:latin typeface="Calibri"/>
                <a:cs typeface="Calibri"/>
              </a:rPr>
              <a:t> </a:t>
            </a:r>
            <a:r>
              <a:rPr sz="1800" spc="-5" dirty="0">
                <a:latin typeface="Calibri"/>
                <a:cs typeface="Calibri"/>
              </a:rPr>
              <a:t>is. </a:t>
            </a:r>
            <a:r>
              <a:rPr sz="1800" spc="-20" dirty="0">
                <a:latin typeface="Calibri"/>
                <a:cs typeface="Calibri"/>
              </a:rPr>
              <a:t>Therefore,</a:t>
            </a:r>
            <a:r>
              <a:rPr sz="1800" spc="55"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be </a:t>
            </a:r>
            <a:r>
              <a:rPr sz="1800" dirty="0">
                <a:latin typeface="Calibri"/>
                <a:cs typeface="Calibri"/>
              </a:rPr>
              <a:t> </a:t>
            </a:r>
            <a:r>
              <a:rPr sz="1800" spc="-15" dirty="0">
                <a:latin typeface="Calibri"/>
                <a:cs typeface="Calibri"/>
              </a:rPr>
              <a:t>allocated</a:t>
            </a:r>
            <a:r>
              <a:rPr sz="1800" spc="30"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the</a:t>
            </a:r>
            <a:r>
              <a:rPr sz="1800" spc="15" dirty="0">
                <a:latin typeface="Calibri"/>
                <a:cs typeface="Calibri"/>
              </a:rPr>
              <a:t> </a:t>
            </a:r>
            <a:r>
              <a:rPr sz="1800" spc="-10" dirty="0">
                <a:latin typeface="Calibri"/>
                <a:cs typeface="Calibri"/>
              </a:rPr>
              <a:t>process.</a:t>
            </a:r>
            <a:endParaRPr sz="1800">
              <a:latin typeface="Calibri"/>
              <a:cs typeface="Calibri"/>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01367" y="678889"/>
            <a:ext cx="5580887" cy="1141952"/>
          </a:xfrm>
          <a:prstGeom prst="rect">
            <a:avLst/>
          </a:prstGeom>
        </p:spPr>
      </p:pic>
      <p:sp>
        <p:nvSpPr>
          <p:cNvPr id="3" name="object 3"/>
          <p:cNvSpPr txBox="1"/>
          <p:nvPr/>
        </p:nvSpPr>
        <p:spPr>
          <a:xfrm>
            <a:off x="762711" y="2295905"/>
            <a:ext cx="7573009" cy="848994"/>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r>
              <a:rPr sz="1800" spc="-20" dirty="0">
                <a:latin typeface="Calibri"/>
                <a:cs typeface="Calibri"/>
              </a:rPr>
              <a:t> </a:t>
            </a:r>
            <a:r>
              <a:rPr sz="1800" dirty="0">
                <a:latin typeface="Calibri"/>
                <a:cs typeface="Calibri"/>
              </a:rPr>
              <a:t>100</a:t>
            </a:r>
            <a:r>
              <a:rPr sz="1800" spc="-20" dirty="0">
                <a:latin typeface="Calibri"/>
                <a:cs typeface="Calibri"/>
              </a:rPr>
              <a:t> </a:t>
            </a:r>
            <a:r>
              <a:rPr sz="1800" dirty="0">
                <a:latin typeface="Calibri"/>
                <a:cs typeface="Calibri"/>
              </a:rPr>
              <a:t>K</a:t>
            </a:r>
            <a:r>
              <a:rPr sz="1800" spc="-15" dirty="0">
                <a:latin typeface="Calibri"/>
                <a:cs typeface="Calibri"/>
              </a:rPr>
              <a:t> requirement</a:t>
            </a:r>
            <a:endParaRPr sz="1800">
              <a:latin typeface="Calibri"/>
              <a:cs typeface="Calibri"/>
            </a:endParaRPr>
          </a:p>
          <a:p>
            <a:pPr marL="12700">
              <a:lnSpc>
                <a:spcPct val="100000"/>
              </a:lnSpc>
            </a:pPr>
            <a:r>
              <a:rPr sz="1800" dirty="0">
                <a:latin typeface="Calibri"/>
                <a:cs typeface="Calibri"/>
              </a:rPr>
              <a:t>100</a:t>
            </a:r>
            <a:r>
              <a:rPr sz="1800" spc="-5" dirty="0">
                <a:latin typeface="Calibri"/>
                <a:cs typeface="Calibri"/>
              </a:rPr>
              <a:t> </a:t>
            </a:r>
            <a:r>
              <a:rPr sz="1800" dirty="0">
                <a:latin typeface="Calibri"/>
                <a:cs typeface="Calibri"/>
              </a:rPr>
              <a:t>K</a:t>
            </a:r>
            <a:r>
              <a:rPr sz="1800" spc="25" dirty="0">
                <a:latin typeface="Calibri"/>
                <a:cs typeface="Calibri"/>
              </a:rPr>
              <a:t> </a:t>
            </a:r>
            <a:r>
              <a:rPr sz="1800" spc="-10" dirty="0">
                <a:latin typeface="Calibri"/>
                <a:cs typeface="Calibri"/>
              </a:rPr>
              <a:t>need</a:t>
            </a:r>
            <a:r>
              <a:rPr sz="1800" spc="35" dirty="0">
                <a:latin typeface="Calibri"/>
                <a:cs typeface="Calibri"/>
              </a:rPr>
              <a:t> </a:t>
            </a:r>
            <a:r>
              <a:rPr sz="1800" spc="-5" dirty="0">
                <a:latin typeface="Calibri"/>
                <a:cs typeface="Calibri"/>
              </a:rPr>
              <a:t>is close</a:t>
            </a:r>
            <a:r>
              <a:rPr sz="1800" spc="20" dirty="0">
                <a:latin typeface="Calibri"/>
                <a:cs typeface="Calibri"/>
              </a:rPr>
              <a:t> </a:t>
            </a:r>
            <a:r>
              <a:rPr sz="1800" spc="-10" dirty="0">
                <a:latin typeface="Calibri"/>
                <a:cs typeface="Calibri"/>
              </a:rPr>
              <a:t>enough</a:t>
            </a:r>
            <a:r>
              <a:rPr sz="1800" spc="3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35" dirty="0">
                <a:latin typeface="Calibri"/>
                <a:cs typeface="Calibri"/>
              </a:rPr>
              <a:t> </a:t>
            </a:r>
            <a:r>
              <a:rPr sz="1800" dirty="0">
                <a:latin typeface="Calibri"/>
                <a:cs typeface="Calibri"/>
              </a:rPr>
              <a:t>175 K</a:t>
            </a:r>
            <a:r>
              <a:rPr sz="1800" spc="5" dirty="0">
                <a:latin typeface="Calibri"/>
                <a:cs typeface="Calibri"/>
              </a:rPr>
              <a:t> </a:t>
            </a:r>
            <a:r>
              <a:rPr sz="1800" spc="-5" dirty="0">
                <a:latin typeface="Calibri"/>
                <a:cs typeface="Calibri"/>
              </a:rPr>
              <a:t>space.</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algorithm</a:t>
            </a:r>
            <a:r>
              <a:rPr sz="1800" spc="20" dirty="0">
                <a:latin typeface="Calibri"/>
                <a:cs typeface="Calibri"/>
              </a:rPr>
              <a:t> </a:t>
            </a:r>
            <a:r>
              <a:rPr sz="1800" spc="-10" dirty="0">
                <a:latin typeface="Calibri"/>
                <a:cs typeface="Calibri"/>
              </a:rPr>
              <a:t>scans</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whole</a:t>
            </a:r>
            <a:r>
              <a:rPr sz="1800" spc="-10" dirty="0">
                <a:latin typeface="Calibri"/>
                <a:cs typeface="Calibri"/>
              </a:rPr>
              <a:t> </a:t>
            </a:r>
            <a:r>
              <a:rPr sz="1800" spc="-15" dirty="0">
                <a:latin typeface="Calibri"/>
                <a:cs typeface="Calibri"/>
              </a:rPr>
              <a:t>list</a:t>
            </a:r>
            <a:endParaRPr sz="1800">
              <a:latin typeface="Calibri"/>
              <a:cs typeface="Calibri"/>
            </a:endParaRPr>
          </a:p>
          <a:p>
            <a:pPr marL="12700">
              <a:lnSpc>
                <a:spcPct val="100000"/>
              </a:lnSpc>
            </a:pPr>
            <a:r>
              <a:rPr sz="1800" spc="-5" dirty="0">
                <a:latin typeface="Calibri"/>
                <a:cs typeface="Calibri"/>
              </a:rPr>
              <a:t>and</a:t>
            </a:r>
            <a:r>
              <a:rPr sz="1800" spc="10" dirty="0">
                <a:latin typeface="Calibri"/>
                <a:cs typeface="Calibri"/>
              </a:rPr>
              <a:t> </a:t>
            </a:r>
            <a:r>
              <a:rPr sz="1800" spc="-10" dirty="0">
                <a:latin typeface="Calibri"/>
                <a:cs typeface="Calibri"/>
              </a:rPr>
              <a:t>then</a:t>
            </a:r>
            <a:r>
              <a:rPr sz="1800" spc="35" dirty="0">
                <a:latin typeface="Calibri"/>
                <a:cs typeface="Calibri"/>
              </a:rPr>
              <a:t> </a:t>
            </a:r>
            <a:r>
              <a:rPr sz="1800" spc="-15" dirty="0">
                <a:latin typeface="Calibri"/>
                <a:cs typeface="Calibri"/>
              </a:rPr>
              <a:t>allocates</a:t>
            </a:r>
            <a:r>
              <a:rPr sz="1800" spc="15" dirty="0">
                <a:latin typeface="Calibri"/>
                <a:cs typeface="Calibri"/>
              </a:rPr>
              <a:t> </a:t>
            </a:r>
            <a:r>
              <a:rPr sz="1800" dirty="0">
                <a:latin typeface="Calibri"/>
                <a:cs typeface="Calibri"/>
              </a:rPr>
              <a:t>100</a:t>
            </a:r>
            <a:r>
              <a:rPr sz="1800" spc="20" dirty="0">
                <a:latin typeface="Calibri"/>
                <a:cs typeface="Calibri"/>
              </a:rPr>
              <a:t> </a:t>
            </a:r>
            <a:r>
              <a:rPr sz="1800" dirty="0">
                <a:latin typeface="Calibri"/>
                <a:cs typeface="Calibri"/>
              </a:rPr>
              <a:t>K out of</a:t>
            </a:r>
            <a:r>
              <a:rPr sz="1800" spc="-5" dirty="0">
                <a:latin typeface="Calibri"/>
                <a:cs typeface="Calibri"/>
              </a:rPr>
              <a:t> </a:t>
            </a:r>
            <a:r>
              <a:rPr sz="1800" dirty="0">
                <a:latin typeface="Calibri"/>
                <a:cs typeface="Calibri"/>
              </a:rPr>
              <a:t>175 K</a:t>
            </a:r>
            <a:r>
              <a:rPr sz="1800" spc="25" dirty="0">
                <a:latin typeface="Calibri"/>
                <a:cs typeface="Calibri"/>
              </a:rPr>
              <a:t> </a:t>
            </a:r>
            <a:r>
              <a:rPr sz="1800" spc="-10" dirty="0">
                <a:latin typeface="Calibri"/>
                <a:cs typeface="Calibri"/>
              </a:rPr>
              <a:t>from</a:t>
            </a:r>
            <a:r>
              <a:rPr sz="1800" spc="-2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5th</a:t>
            </a:r>
            <a:r>
              <a:rPr sz="1800" spc="10"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partition.</a:t>
            </a:r>
            <a:endParaRPr sz="1800">
              <a:latin typeface="Calibri"/>
              <a:cs typeface="Calibri"/>
            </a:endParaRPr>
          </a:p>
        </p:txBody>
      </p:sp>
      <p:pic>
        <p:nvPicPr>
          <p:cNvPr id="4" name="object 4"/>
          <p:cNvPicPr/>
          <p:nvPr/>
        </p:nvPicPr>
        <p:blipFill>
          <a:blip r:embed="rId3" cstate="print"/>
          <a:stretch>
            <a:fillRect/>
          </a:stretch>
        </p:blipFill>
        <p:spPr>
          <a:xfrm>
            <a:off x="1694688" y="3629493"/>
            <a:ext cx="5675375" cy="1144745"/>
          </a:xfrm>
          <a:prstGeom prst="rect">
            <a:avLst/>
          </a:prstGeom>
        </p:spPr>
      </p:pic>
      <p:sp>
        <p:nvSpPr>
          <p:cNvPr id="5" name="object 5"/>
          <p:cNvSpPr txBox="1"/>
          <p:nvPr/>
        </p:nvSpPr>
        <p:spPr>
          <a:xfrm>
            <a:off x="1122680" y="4961382"/>
            <a:ext cx="7259320" cy="848994"/>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r>
              <a:rPr sz="1800" spc="-20" dirty="0">
                <a:latin typeface="Calibri"/>
                <a:cs typeface="Calibri"/>
              </a:rPr>
              <a:t> </a:t>
            </a:r>
            <a:r>
              <a:rPr sz="1800" dirty="0">
                <a:latin typeface="Calibri"/>
                <a:cs typeface="Calibri"/>
              </a:rPr>
              <a:t>75</a:t>
            </a:r>
            <a:r>
              <a:rPr sz="1800" spc="-20" dirty="0">
                <a:latin typeface="Calibri"/>
                <a:cs typeface="Calibri"/>
              </a:rPr>
              <a:t> </a:t>
            </a:r>
            <a:r>
              <a:rPr sz="1800" dirty="0">
                <a:latin typeface="Calibri"/>
                <a:cs typeface="Calibri"/>
              </a:rPr>
              <a:t>K</a:t>
            </a:r>
            <a:r>
              <a:rPr sz="1800" spc="-15" dirty="0">
                <a:latin typeface="Calibri"/>
                <a:cs typeface="Calibri"/>
              </a:rPr>
              <a:t> requirement</a:t>
            </a:r>
            <a:endParaRPr sz="1800">
              <a:latin typeface="Calibri"/>
              <a:cs typeface="Calibri"/>
            </a:endParaRPr>
          </a:p>
          <a:p>
            <a:pPr marL="12700">
              <a:lnSpc>
                <a:spcPct val="100000"/>
              </a:lnSpc>
            </a:pPr>
            <a:r>
              <a:rPr sz="1800" dirty="0">
                <a:latin typeface="Calibri"/>
                <a:cs typeface="Calibri"/>
              </a:rPr>
              <a:t>75 K </a:t>
            </a:r>
            <a:r>
              <a:rPr sz="1800" spc="-15" dirty="0">
                <a:latin typeface="Calibri"/>
                <a:cs typeface="Calibri"/>
              </a:rPr>
              <a:t>requirement</a:t>
            </a:r>
            <a:r>
              <a:rPr sz="1800" spc="90" dirty="0">
                <a:latin typeface="Calibri"/>
                <a:cs typeface="Calibri"/>
              </a:rPr>
              <a:t> </a:t>
            </a:r>
            <a:r>
              <a:rPr sz="1800" spc="-5" dirty="0">
                <a:latin typeface="Calibri"/>
                <a:cs typeface="Calibri"/>
              </a:rPr>
              <a:t>will</a:t>
            </a:r>
            <a:r>
              <a:rPr sz="1800" spc="15" dirty="0">
                <a:latin typeface="Calibri"/>
                <a:cs typeface="Calibri"/>
              </a:rPr>
              <a:t> </a:t>
            </a:r>
            <a:r>
              <a:rPr sz="1800" spc="-15" dirty="0">
                <a:latin typeface="Calibri"/>
                <a:cs typeface="Calibri"/>
              </a:rPr>
              <a:t>get</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space</a:t>
            </a:r>
            <a:r>
              <a:rPr sz="1800" spc="15"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75 K</a:t>
            </a:r>
            <a:r>
              <a:rPr sz="1800" spc="20" dirty="0">
                <a:latin typeface="Calibri"/>
                <a:cs typeface="Calibri"/>
              </a:rPr>
              <a:t> </a:t>
            </a:r>
            <a:r>
              <a:rPr sz="1800" spc="-10" dirty="0">
                <a:latin typeface="Calibri"/>
                <a:cs typeface="Calibri"/>
              </a:rPr>
              <a:t>from</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6th</a:t>
            </a:r>
            <a:r>
              <a:rPr sz="1800" spc="10" dirty="0">
                <a:latin typeface="Calibri"/>
                <a:cs typeface="Calibri"/>
              </a:rPr>
              <a:t> </a:t>
            </a:r>
            <a:r>
              <a:rPr sz="1800" spc="-15" dirty="0">
                <a:latin typeface="Calibri"/>
                <a:cs typeface="Calibri"/>
              </a:rPr>
              <a:t>free</a:t>
            </a:r>
            <a:r>
              <a:rPr sz="1800" spc="15" dirty="0">
                <a:latin typeface="Calibri"/>
                <a:cs typeface="Calibri"/>
              </a:rPr>
              <a:t> </a:t>
            </a:r>
            <a:r>
              <a:rPr sz="1800" spc="-5" dirty="0">
                <a:latin typeface="Calibri"/>
                <a:cs typeface="Calibri"/>
              </a:rPr>
              <a:t>partition</a:t>
            </a:r>
            <a:r>
              <a:rPr sz="1800" spc="10" dirty="0">
                <a:latin typeface="Calibri"/>
                <a:cs typeface="Calibri"/>
              </a:rPr>
              <a:t> </a:t>
            </a:r>
            <a:r>
              <a:rPr sz="1800" spc="-10" dirty="0">
                <a:latin typeface="Calibri"/>
                <a:cs typeface="Calibri"/>
              </a:rPr>
              <a:t>but</a:t>
            </a:r>
            <a:r>
              <a:rPr sz="1800" spc="40" dirty="0">
                <a:latin typeface="Calibri"/>
                <a:cs typeface="Calibri"/>
              </a:rPr>
              <a:t> </a:t>
            </a:r>
            <a:r>
              <a:rPr sz="1800" spc="-5" dirty="0">
                <a:latin typeface="Calibri"/>
                <a:cs typeface="Calibri"/>
              </a:rPr>
              <a:t>the</a:t>
            </a:r>
            <a:endParaRPr sz="1800">
              <a:latin typeface="Calibri"/>
              <a:cs typeface="Calibri"/>
            </a:endParaRPr>
          </a:p>
          <a:p>
            <a:pPr marL="12700">
              <a:lnSpc>
                <a:spcPct val="100000"/>
              </a:lnSpc>
            </a:pPr>
            <a:r>
              <a:rPr sz="1800" spc="-10" dirty="0">
                <a:latin typeface="Calibri"/>
                <a:cs typeface="Calibri"/>
              </a:rPr>
              <a:t>algorithm</a:t>
            </a:r>
            <a:r>
              <a:rPr sz="1800" spc="45" dirty="0">
                <a:latin typeface="Calibri"/>
                <a:cs typeface="Calibri"/>
              </a:rPr>
              <a:t> </a:t>
            </a:r>
            <a:r>
              <a:rPr sz="1800" spc="-5" dirty="0">
                <a:latin typeface="Calibri"/>
                <a:cs typeface="Calibri"/>
              </a:rPr>
              <a:t>will </a:t>
            </a:r>
            <a:r>
              <a:rPr sz="1800" spc="-10" dirty="0">
                <a:latin typeface="Calibri"/>
                <a:cs typeface="Calibri"/>
              </a:rPr>
              <a:t>scan</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whole</a:t>
            </a:r>
            <a:r>
              <a:rPr sz="1800" spc="20" dirty="0">
                <a:latin typeface="Calibri"/>
                <a:cs typeface="Calibri"/>
              </a:rPr>
              <a:t> </a:t>
            </a:r>
            <a:r>
              <a:rPr sz="1800" spc="-15" dirty="0">
                <a:latin typeface="Calibri"/>
                <a:cs typeface="Calibri"/>
              </a:rPr>
              <a:t>list</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dirty="0">
                <a:latin typeface="Calibri"/>
                <a:cs typeface="Calibri"/>
              </a:rPr>
              <a:t>of</a:t>
            </a:r>
            <a:r>
              <a:rPr sz="1800" spc="-25" dirty="0">
                <a:latin typeface="Calibri"/>
                <a:cs typeface="Calibri"/>
              </a:rPr>
              <a:t> </a:t>
            </a:r>
            <a:r>
              <a:rPr sz="1800" spc="-10" dirty="0">
                <a:latin typeface="Calibri"/>
                <a:cs typeface="Calibri"/>
              </a:rPr>
              <a:t>taking</a:t>
            </a:r>
            <a:r>
              <a:rPr sz="1800" spc="40" dirty="0">
                <a:latin typeface="Calibri"/>
                <a:cs typeface="Calibri"/>
              </a:rPr>
              <a:t> </a:t>
            </a:r>
            <a:r>
              <a:rPr sz="1800" spc="-5" dirty="0">
                <a:latin typeface="Calibri"/>
                <a:cs typeface="Calibri"/>
              </a:rPr>
              <a:t>this</a:t>
            </a:r>
            <a:r>
              <a:rPr sz="1800" spc="20" dirty="0">
                <a:latin typeface="Calibri"/>
                <a:cs typeface="Calibri"/>
              </a:rPr>
              <a:t> </a:t>
            </a:r>
            <a:r>
              <a:rPr sz="1800" spc="-5" dirty="0">
                <a:latin typeface="Calibri"/>
                <a:cs typeface="Calibri"/>
              </a:rPr>
              <a:t>decision.</a:t>
            </a:r>
            <a:endParaRPr sz="1800">
              <a:latin typeface="Calibri"/>
              <a:cs typeface="Calibri"/>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4311" y="822145"/>
            <a:ext cx="5675376" cy="1141952"/>
          </a:xfrm>
          <a:prstGeom prst="rect">
            <a:avLst/>
          </a:prstGeom>
        </p:spPr>
      </p:pic>
      <p:sp>
        <p:nvSpPr>
          <p:cNvPr id="3" name="object 3"/>
          <p:cNvSpPr txBox="1"/>
          <p:nvPr/>
        </p:nvSpPr>
        <p:spPr>
          <a:xfrm>
            <a:off x="546608" y="2155316"/>
            <a:ext cx="7783830" cy="1671955"/>
          </a:xfrm>
          <a:prstGeom prst="rect">
            <a:avLst/>
          </a:prstGeom>
        </p:spPr>
        <p:txBody>
          <a:bodyPr vert="horz" wrap="square" lIns="0" tIns="12700" rIns="0" bIns="0" rtlCol="0">
            <a:spAutoFit/>
          </a:bodyPr>
          <a:lstStyle/>
          <a:p>
            <a:pPr marL="12700" marR="540385">
              <a:lnSpc>
                <a:spcPct val="100000"/>
              </a:lnSpc>
              <a:spcBef>
                <a:spcPts val="100"/>
              </a:spcBef>
            </a:pPr>
            <a:r>
              <a:rPr sz="1800" spc="-10" dirty="0">
                <a:latin typeface="Calibri"/>
                <a:cs typeface="Calibri"/>
              </a:rPr>
              <a:t>By</a:t>
            </a:r>
            <a:r>
              <a:rPr sz="1800" dirty="0">
                <a:latin typeface="Calibri"/>
                <a:cs typeface="Calibri"/>
              </a:rPr>
              <a:t> </a:t>
            </a:r>
            <a:r>
              <a:rPr sz="1800" spc="-10" dirty="0">
                <a:latin typeface="Calibri"/>
                <a:cs typeface="Calibri"/>
              </a:rPr>
              <a:t>following</a:t>
            </a:r>
            <a:r>
              <a:rPr sz="1800" spc="20" dirty="0">
                <a:latin typeface="Calibri"/>
                <a:cs typeface="Calibri"/>
              </a:rPr>
              <a:t> </a:t>
            </a:r>
            <a:r>
              <a:rPr sz="1800" spc="-5" dirty="0">
                <a:latin typeface="Calibri"/>
                <a:cs typeface="Calibri"/>
              </a:rPr>
              <a:t>both</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algorithms,</a:t>
            </a:r>
            <a:r>
              <a:rPr sz="1800" spc="55" dirty="0">
                <a:latin typeface="Calibri"/>
                <a:cs typeface="Calibri"/>
              </a:rPr>
              <a:t> </a:t>
            </a:r>
            <a:r>
              <a:rPr sz="1800" spc="-10" dirty="0">
                <a:latin typeface="Calibri"/>
                <a:cs typeface="Calibri"/>
              </a:rPr>
              <a:t>we</a:t>
            </a:r>
            <a:r>
              <a:rPr sz="1800" spc="20" dirty="0">
                <a:latin typeface="Calibri"/>
                <a:cs typeface="Calibri"/>
              </a:rPr>
              <a:t> </a:t>
            </a:r>
            <a:r>
              <a:rPr sz="1800" spc="-15" dirty="0">
                <a:latin typeface="Calibri"/>
                <a:cs typeface="Calibri"/>
              </a:rPr>
              <a:t>have</a:t>
            </a:r>
            <a:r>
              <a:rPr sz="1800" spc="20" dirty="0">
                <a:latin typeface="Calibri"/>
                <a:cs typeface="Calibri"/>
              </a:rPr>
              <a:t> </a:t>
            </a:r>
            <a:r>
              <a:rPr sz="1800" spc="-5" dirty="0">
                <a:latin typeface="Calibri"/>
                <a:cs typeface="Calibri"/>
              </a:rPr>
              <a:t>noticed</a:t>
            </a:r>
            <a:r>
              <a:rPr sz="1800" spc="15" dirty="0">
                <a:latin typeface="Calibri"/>
                <a:cs typeface="Calibri"/>
              </a:rPr>
              <a:t> </a:t>
            </a:r>
            <a:r>
              <a:rPr sz="1800" spc="-10" dirty="0">
                <a:latin typeface="Calibri"/>
                <a:cs typeface="Calibri"/>
              </a:rPr>
              <a:t>that</a:t>
            </a:r>
            <a:r>
              <a:rPr sz="1800" spc="20" dirty="0">
                <a:latin typeface="Calibri"/>
                <a:cs typeface="Calibri"/>
              </a:rPr>
              <a:t> </a:t>
            </a:r>
            <a:r>
              <a:rPr sz="1800" spc="-5" dirty="0">
                <a:latin typeface="Calibri"/>
                <a:cs typeface="Calibri"/>
              </a:rPr>
              <a:t>both</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algorithms </a:t>
            </a:r>
            <a:r>
              <a:rPr sz="1800" spc="-390" dirty="0">
                <a:latin typeface="Calibri"/>
                <a:cs typeface="Calibri"/>
              </a:rPr>
              <a:t> </a:t>
            </a:r>
            <a:r>
              <a:rPr sz="1800" spc="-10" dirty="0">
                <a:latin typeface="Calibri"/>
                <a:cs typeface="Calibri"/>
              </a:rPr>
              <a:t>perform</a:t>
            </a:r>
            <a:r>
              <a:rPr sz="1800" spc="15" dirty="0">
                <a:latin typeface="Calibri"/>
                <a:cs typeface="Calibri"/>
              </a:rPr>
              <a:t> </a:t>
            </a:r>
            <a:r>
              <a:rPr sz="1800" spc="-5" dirty="0">
                <a:latin typeface="Calibri"/>
                <a:cs typeface="Calibri"/>
              </a:rPr>
              <a:t>similar</a:t>
            </a:r>
            <a:r>
              <a:rPr sz="1800" spc="2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most</a:t>
            </a:r>
            <a:r>
              <a:rPr sz="1800" dirty="0">
                <a:latin typeface="Calibri"/>
                <a:cs typeface="Calibri"/>
              </a:rPr>
              <a:t> of</a:t>
            </a:r>
            <a:r>
              <a:rPr sz="1800" spc="-5" dirty="0">
                <a:latin typeface="Calibri"/>
                <a:cs typeface="Calibri"/>
              </a:rPr>
              <a:t> the</a:t>
            </a:r>
            <a:r>
              <a:rPr sz="1800" spc="15" dirty="0">
                <a:latin typeface="Calibri"/>
                <a:cs typeface="Calibri"/>
              </a:rPr>
              <a:t> </a:t>
            </a:r>
            <a:r>
              <a:rPr sz="1800" spc="-20" dirty="0">
                <a:latin typeface="Calibri"/>
                <a:cs typeface="Calibri"/>
              </a:rPr>
              <a:t>extant</a:t>
            </a:r>
            <a:r>
              <a:rPr sz="1800" spc="4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this</a:t>
            </a:r>
            <a:r>
              <a:rPr sz="1800" spc="15" dirty="0">
                <a:latin typeface="Calibri"/>
                <a:cs typeface="Calibri"/>
              </a:rPr>
              <a:t> </a:t>
            </a:r>
            <a:r>
              <a:rPr sz="1800" spc="-10" dirty="0">
                <a:latin typeface="Calibri"/>
                <a:cs typeface="Calibri"/>
              </a:rPr>
              <a:t>case.</a:t>
            </a:r>
            <a:endParaRPr sz="1800">
              <a:latin typeface="Calibri"/>
              <a:cs typeface="Calibri"/>
            </a:endParaRPr>
          </a:p>
          <a:p>
            <a:pPr marL="12700">
              <a:lnSpc>
                <a:spcPct val="100000"/>
              </a:lnSpc>
            </a:pPr>
            <a:r>
              <a:rPr sz="1800" dirty="0">
                <a:latin typeface="Calibri"/>
                <a:cs typeface="Calibri"/>
              </a:rPr>
              <a:t>Both</a:t>
            </a:r>
            <a:r>
              <a:rPr sz="1800" spc="-10" dirty="0">
                <a:latin typeface="Calibri"/>
                <a:cs typeface="Calibri"/>
              </a:rPr>
              <a:t> can</a:t>
            </a:r>
            <a:r>
              <a:rPr sz="1800" spc="15" dirty="0">
                <a:latin typeface="Calibri"/>
                <a:cs typeface="Calibri"/>
              </a:rPr>
              <a:t> </a:t>
            </a:r>
            <a:r>
              <a:rPr sz="1800" spc="-15" dirty="0">
                <a:latin typeface="Calibri"/>
                <a:cs typeface="Calibri"/>
              </a:rPr>
              <a:t>satisfy</a:t>
            </a:r>
            <a:r>
              <a:rPr sz="1800" spc="3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need</a:t>
            </a:r>
            <a:r>
              <a:rPr sz="1800" spc="40" dirty="0">
                <a:latin typeface="Calibri"/>
                <a:cs typeface="Calibri"/>
              </a:rPr>
              <a:t> </a:t>
            </a:r>
            <a:r>
              <a:rPr sz="1800" dirty="0">
                <a:latin typeface="Calibri"/>
                <a:cs typeface="Calibri"/>
              </a:rPr>
              <a:t>of </a:t>
            </a:r>
            <a:r>
              <a:rPr sz="1800" spc="-5" dirty="0">
                <a:latin typeface="Calibri"/>
                <a:cs typeface="Calibri"/>
              </a:rPr>
              <a:t>the</a:t>
            </a:r>
            <a:r>
              <a:rPr sz="1800" spc="20" dirty="0">
                <a:latin typeface="Calibri"/>
                <a:cs typeface="Calibri"/>
              </a:rPr>
              <a:t> </a:t>
            </a:r>
            <a:r>
              <a:rPr sz="1800" spc="-10" dirty="0">
                <a:latin typeface="Calibri"/>
                <a:cs typeface="Calibri"/>
              </a:rPr>
              <a:t>processes</a:t>
            </a:r>
            <a:r>
              <a:rPr sz="1800" spc="20" dirty="0">
                <a:latin typeface="Calibri"/>
                <a:cs typeface="Calibri"/>
              </a:rPr>
              <a:t> </a:t>
            </a:r>
            <a:r>
              <a:rPr sz="1800" spc="-10" dirty="0">
                <a:latin typeface="Calibri"/>
                <a:cs typeface="Calibri"/>
              </a:rPr>
              <a:t>but</a:t>
            </a:r>
            <a:r>
              <a:rPr sz="1800" spc="45" dirty="0">
                <a:latin typeface="Calibri"/>
                <a:cs typeface="Calibri"/>
              </a:rPr>
              <a:t> </a:t>
            </a:r>
            <a:r>
              <a:rPr sz="1800" spc="-30" dirty="0">
                <a:latin typeface="Calibri"/>
                <a:cs typeface="Calibri"/>
              </a:rPr>
              <a:t>however,</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best</a:t>
            </a:r>
            <a:r>
              <a:rPr sz="1800" spc="45" dirty="0">
                <a:latin typeface="Calibri"/>
                <a:cs typeface="Calibri"/>
              </a:rPr>
              <a:t> </a:t>
            </a:r>
            <a:r>
              <a:rPr sz="1800" spc="-5" dirty="0">
                <a:latin typeface="Calibri"/>
                <a:cs typeface="Calibri"/>
              </a:rPr>
              <a:t>fit </a:t>
            </a:r>
            <a:r>
              <a:rPr sz="1800" spc="-10" dirty="0">
                <a:latin typeface="Calibri"/>
                <a:cs typeface="Calibri"/>
              </a:rPr>
              <a:t>algorithm</a:t>
            </a:r>
            <a:r>
              <a:rPr sz="1800" spc="25" dirty="0">
                <a:latin typeface="Calibri"/>
                <a:cs typeface="Calibri"/>
              </a:rPr>
              <a:t> </a:t>
            </a:r>
            <a:r>
              <a:rPr sz="1800" spc="-10" dirty="0">
                <a:latin typeface="Calibri"/>
                <a:cs typeface="Calibri"/>
              </a:rPr>
              <a:t>scans</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15" dirty="0">
                <a:latin typeface="Calibri"/>
                <a:cs typeface="Calibri"/>
              </a:rPr>
              <a:t>list</a:t>
            </a:r>
            <a:r>
              <a:rPr sz="1800" spc="15" dirty="0">
                <a:latin typeface="Calibri"/>
                <a:cs typeface="Calibri"/>
              </a:rPr>
              <a:t> </a:t>
            </a:r>
            <a:r>
              <a:rPr sz="1800" spc="-10" dirty="0">
                <a:latin typeface="Calibri"/>
                <a:cs typeface="Calibri"/>
              </a:rPr>
              <a:t>again</a:t>
            </a:r>
            <a:r>
              <a:rPr sz="1800" spc="1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again</a:t>
            </a:r>
            <a:r>
              <a:rPr sz="1800" spc="10" dirty="0">
                <a:latin typeface="Calibri"/>
                <a:cs typeface="Calibri"/>
              </a:rPr>
              <a:t> </a:t>
            </a:r>
            <a:r>
              <a:rPr sz="1800" spc="-5" dirty="0">
                <a:latin typeface="Calibri"/>
                <a:cs typeface="Calibri"/>
              </a:rPr>
              <a:t>which</a:t>
            </a:r>
            <a:r>
              <a:rPr sz="1800" spc="10" dirty="0">
                <a:latin typeface="Calibri"/>
                <a:cs typeface="Calibri"/>
              </a:rPr>
              <a:t> </a:t>
            </a:r>
            <a:r>
              <a:rPr sz="1800" spc="-20" dirty="0">
                <a:latin typeface="Calibri"/>
                <a:cs typeface="Calibri"/>
              </a:rPr>
              <a:t>takes</a:t>
            </a:r>
            <a:r>
              <a:rPr sz="1800" spc="-10" dirty="0">
                <a:latin typeface="Calibri"/>
                <a:cs typeface="Calibri"/>
              </a:rPr>
              <a:t> </a:t>
            </a:r>
            <a:r>
              <a:rPr sz="1800" dirty="0">
                <a:latin typeface="Calibri"/>
                <a:cs typeface="Calibri"/>
              </a:rPr>
              <a:t>lot of</a:t>
            </a:r>
            <a:r>
              <a:rPr sz="1800" spc="-5" dirty="0">
                <a:latin typeface="Calibri"/>
                <a:cs typeface="Calibri"/>
              </a:rPr>
              <a:t> time.</a:t>
            </a:r>
            <a:endParaRPr sz="1800">
              <a:latin typeface="Calibri"/>
              <a:cs typeface="Calibri"/>
            </a:endParaRPr>
          </a:p>
          <a:p>
            <a:pPr marL="12700">
              <a:lnSpc>
                <a:spcPct val="100000"/>
              </a:lnSpc>
            </a:pPr>
            <a:r>
              <a:rPr sz="1800" spc="-20" dirty="0">
                <a:latin typeface="Calibri"/>
                <a:cs typeface="Calibri"/>
              </a:rPr>
              <a:t>Therefore,</a:t>
            </a:r>
            <a:r>
              <a:rPr sz="1800" spc="55" dirty="0">
                <a:latin typeface="Calibri"/>
                <a:cs typeface="Calibri"/>
              </a:rPr>
              <a:t> </a:t>
            </a:r>
            <a:r>
              <a:rPr sz="1800" spc="-5" dirty="0">
                <a:latin typeface="Calibri"/>
                <a:cs typeface="Calibri"/>
              </a:rPr>
              <a:t>if</a:t>
            </a:r>
            <a:r>
              <a:rPr sz="1800" dirty="0">
                <a:latin typeface="Calibri"/>
                <a:cs typeface="Calibri"/>
              </a:rPr>
              <a:t> </a:t>
            </a:r>
            <a:r>
              <a:rPr sz="1800" spc="-10" dirty="0">
                <a:latin typeface="Calibri"/>
                <a:cs typeface="Calibri"/>
              </a:rPr>
              <a:t>you </a:t>
            </a:r>
            <a:r>
              <a:rPr sz="1800" spc="-5" dirty="0">
                <a:latin typeface="Calibri"/>
                <a:cs typeface="Calibri"/>
              </a:rPr>
              <a:t>ask</a:t>
            </a:r>
            <a:r>
              <a:rPr sz="1800" spc="20" dirty="0">
                <a:latin typeface="Calibri"/>
                <a:cs typeface="Calibri"/>
              </a:rPr>
              <a:t> </a:t>
            </a:r>
            <a:r>
              <a:rPr sz="1800" dirty="0">
                <a:latin typeface="Calibri"/>
                <a:cs typeface="Calibri"/>
              </a:rPr>
              <a:t>me</a:t>
            </a:r>
            <a:r>
              <a:rPr sz="1800" spc="-5" dirty="0">
                <a:latin typeface="Calibri"/>
                <a:cs typeface="Calibri"/>
              </a:rPr>
              <a:t> </a:t>
            </a:r>
            <a:r>
              <a:rPr sz="1800" spc="-10" dirty="0">
                <a:latin typeface="Calibri"/>
                <a:cs typeface="Calibri"/>
              </a:rPr>
              <a:t>that</a:t>
            </a:r>
            <a:r>
              <a:rPr sz="1800" spc="25" dirty="0">
                <a:latin typeface="Calibri"/>
                <a:cs typeface="Calibri"/>
              </a:rPr>
              <a:t> </a:t>
            </a:r>
            <a:r>
              <a:rPr sz="1800" spc="-5" dirty="0">
                <a:latin typeface="Calibri"/>
                <a:cs typeface="Calibri"/>
              </a:rPr>
              <a:t>which</a:t>
            </a:r>
            <a:r>
              <a:rPr sz="1800" spc="15" dirty="0">
                <a:latin typeface="Calibri"/>
                <a:cs typeface="Calibri"/>
              </a:rPr>
              <a:t> </a:t>
            </a:r>
            <a:r>
              <a:rPr sz="1800" spc="-10" dirty="0">
                <a:latin typeface="Calibri"/>
                <a:cs typeface="Calibri"/>
              </a:rPr>
              <a:t>algorithm</a:t>
            </a:r>
            <a:r>
              <a:rPr sz="1800" spc="50" dirty="0">
                <a:latin typeface="Calibri"/>
                <a:cs typeface="Calibri"/>
              </a:rPr>
              <a:t> </a:t>
            </a:r>
            <a:r>
              <a:rPr sz="1800" spc="-10" dirty="0">
                <a:latin typeface="Calibri"/>
                <a:cs typeface="Calibri"/>
              </a:rPr>
              <a:t>performs</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more optimal</a:t>
            </a:r>
            <a:r>
              <a:rPr sz="1800" dirty="0">
                <a:latin typeface="Calibri"/>
                <a:cs typeface="Calibri"/>
              </a:rPr>
              <a:t> </a:t>
            </a:r>
            <a:r>
              <a:rPr sz="1800" spc="-15" dirty="0">
                <a:latin typeface="Calibri"/>
                <a:cs typeface="Calibri"/>
              </a:rPr>
              <a:t>way</a:t>
            </a:r>
            <a:r>
              <a:rPr sz="1800" spc="5" dirty="0">
                <a:latin typeface="Calibri"/>
                <a:cs typeface="Calibri"/>
              </a:rPr>
              <a:t> </a:t>
            </a:r>
            <a:r>
              <a:rPr sz="1800" spc="-10" dirty="0">
                <a:latin typeface="Calibri"/>
                <a:cs typeface="Calibri"/>
              </a:rPr>
              <a:t>then</a:t>
            </a:r>
            <a:r>
              <a:rPr sz="1800" spc="40" dirty="0">
                <a:latin typeface="Calibri"/>
                <a:cs typeface="Calibri"/>
              </a:rPr>
              <a:t> </a:t>
            </a:r>
            <a:r>
              <a:rPr sz="1800" spc="-5" dirty="0">
                <a:latin typeface="Calibri"/>
                <a:cs typeface="Calibri"/>
              </a:rPr>
              <a:t>it</a:t>
            </a:r>
            <a:endParaRPr sz="1800">
              <a:latin typeface="Calibri"/>
              <a:cs typeface="Calibri"/>
            </a:endParaRPr>
          </a:p>
          <a:p>
            <a:pPr marL="12700">
              <a:lnSpc>
                <a:spcPct val="100000"/>
              </a:lnSpc>
              <a:spcBef>
                <a:spcPts val="5"/>
              </a:spcBef>
            </a:pPr>
            <a:r>
              <a:rPr sz="1800" spc="-5" dirty="0">
                <a:latin typeface="Calibri"/>
                <a:cs typeface="Calibri"/>
              </a:rPr>
              <a:t>will</a:t>
            </a:r>
            <a:r>
              <a:rPr sz="1800" spc="-15" dirty="0">
                <a:latin typeface="Calibri"/>
                <a:cs typeface="Calibri"/>
              </a:rPr>
              <a:t> </a:t>
            </a:r>
            <a:r>
              <a:rPr sz="1800" spc="-5" dirty="0">
                <a:latin typeface="Calibri"/>
                <a:cs typeface="Calibri"/>
              </a:rPr>
              <a:t>be</a:t>
            </a:r>
            <a:r>
              <a:rPr sz="1800" spc="35" dirty="0">
                <a:latin typeface="Calibri"/>
                <a:cs typeface="Calibri"/>
              </a:rPr>
              <a:t> </a:t>
            </a:r>
            <a:r>
              <a:rPr sz="1800" b="1" spc="-15" dirty="0">
                <a:latin typeface="Calibri"/>
                <a:cs typeface="Calibri"/>
              </a:rPr>
              <a:t>First</a:t>
            </a:r>
            <a:r>
              <a:rPr sz="1800" b="1" spc="-5" dirty="0">
                <a:latin typeface="Calibri"/>
                <a:cs typeface="Calibri"/>
              </a:rPr>
              <a:t> </a:t>
            </a:r>
            <a:r>
              <a:rPr sz="1800" b="1" spc="-10" dirty="0">
                <a:latin typeface="Calibri"/>
                <a:cs typeface="Calibri"/>
              </a:rPr>
              <a:t>Fit</a:t>
            </a:r>
            <a:r>
              <a:rPr sz="1800" b="1" spc="15" dirty="0">
                <a:latin typeface="Calibri"/>
                <a:cs typeface="Calibri"/>
              </a:rPr>
              <a:t> </a:t>
            </a:r>
            <a:r>
              <a:rPr sz="1800" b="1" spc="-10" dirty="0">
                <a:latin typeface="Calibri"/>
                <a:cs typeface="Calibri"/>
              </a:rPr>
              <a:t>algorithm</a:t>
            </a:r>
            <a:r>
              <a:rPr sz="1800" b="1" dirty="0">
                <a:latin typeface="Calibri"/>
                <a:cs typeface="Calibri"/>
              </a:rPr>
              <a:t> </a:t>
            </a:r>
            <a:r>
              <a:rPr sz="1800" spc="-15" dirty="0">
                <a:latin typeface="Calibri"/>
                <a:cs typeface="Calibri"/>
              </a:rPr>
              <a:t>for</a:t>
            </a:r>
            <a:r>
              <a:rPr sz="1800" spc="-5" dirty="0">
                <a:latin typeface="Calibri"/>
                <a:cs typeface="Calibri"/>
              </a:rPr>
              <a:t> </a:t>
            </a:r>
            <a:r>
              <a:rPr sz="1800" spc="-15" dirty="0">
                <a:latin typeface="Calibri"/>
                <a:cs typeface="Calibri"/>
              </a:rPr>
              <a:t>sure.</a:t>
            </a:r>
            <a:endParaRPr sz="1800">
              <a:latin typeface="Calibri"/>
              <a:cs typeface="Calibri"/>
            </a:endParaRPr>
          </a:p>
        </p:txBody>
      </p:sp>
      <p:sp>
        <p:nvSpPr>
          <p:cNvPr id="4" name="object 4"/>
          <p:cNvSpPr txBox="1"/>
          <p:nvPr/>
        </p:nvSpPr>
        <p:spPr>
          <a:xfrm>
            <a:off x="1813051" y="4529073"/>
            <a:ext cx="359219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Therefore,</a:t>
            </a:r>
            <a:r>
              <a:rPr sz="1800" spc="4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answer</a:t>
            </a:r>
            <a:r>
              <a:rPr sz="1800" spc="1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this</a:t>
            </a:r>
            <a:r>
              <a:rPr sz="1800" spc="10" dirty="0">
                <a:latin typeface="Calibri"/>
                <a:cs typeface="Calibri"/>
              </a:rPr>
              <a:t> </a:t>
            </a:r>
            <a:r>
              <a:rPr sz="1800" spc="-10" dirty="0">
                <a:latin typeface="Calibri"/>
                <a:cs typeface="Calibri"/>
              </a:rPr>
              <a:t>case</a:t>
            </a:r>
            <a:r>
              <a:rPr sz="1800" spc="1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A.</a:t>
            </a:r>
            <a:endParaRPr sz="1800">
              <a:latin typeface="Calibri"/>
              <a:cs typeface="Calibri"/>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370" y="422909"/>
            <a:ext cx="8199755" cy="590867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Need</a:t>
            </a:r>
            <a:r>
              <a:rPr sz="1800" spc="15" dirty="0">
                <a:solidFill>
                  <a:srgbClr val="00AF50"/>
                </a:solidFill>
                <a:latin typeface="Calibri"/>
                <a:cs typeface="Calibri"/>
              </a:rPr>
              <a:t> </a:t>
            </a:r>
            <a:r>
              <a:rPr sz="1800" spc="-15" dirty="0">
                <a:solidFill>
                  <a:srgbClr val="00AF50"/>
                </a:solidFill>
                <a:latin typeface="Calibri"/>
                <a:cs typeface="Calibri"/>
              </a:rPr>
              <a:t>for</a:t>
            </a:r>
            <a:r>
              <a:rPr sz="1800" spc="-20" dirty="0">
                <a:solidFill>
                  <a:srgbClr val="00AF50"/>
                </a:solidFill>
                <a:latin typeface="Calibri"/>
                <a:cs typeface="Calibri"/>
              </a:rPr>
              <a:t> </a:t>
            </a:r>
            <a:r>
              <a:rPr sz="1800" spc="-15" dirty="0">
                <a:solidFill>
                  <a:srgbClr val="00AF50"/>
                </a:solidFill>
                <a:latin typeface="Calibri"/>
                <a:cs typeface="Calibri"/>
              </a:rPr>
              <a:t>Paging</a:t>
            </a:r>
            <a:endParaRPr sz="1800">
              <a:latin typeface="Calibri"/>
              <a:cs typeface="Calibri"/>
            </a:endParaRPr>
          </a:p>
          <a:p>
            <a:pPr marL="12700" algn="just">
              <a:lnSpc>
                <a:spcPct val="100000"/>
              </a:lnSpc>
            </a:pPr>
            <a:r>
              <a:rPr sz="1800" spc="-15" dirty="0">
                <a:solidFill>
                  <a:srgbClr val="FF0000"/>
                </a:solidFill>
                <a:latin typeface="Calibri"/>
                <a:cs typeface="Calibri"/>
              </a:rPr>
              <a:t>Disadvantage</a:t>
            </a:r>
            <a:r>
              <a:rPr sz="1800" spc="60"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spc="-5" dirty="0">
                <a:solidFill>
                  <a:srgbClr val="FF0000"/>
                </a:solidFill>
                <a:latin typeface="Calibri"/>
                <a:cs typeface="Calibri"/>
              </a:rPr>
              <a:t>Dynamic</a:t>
            </a:r>
            <a:r>
              <a:rPr sz="1800" spc="20" dirty="0">
                <a:solidFill>
                  <a:srgbClr val="FF0000"/>
                </a:solidFill>
                <a:latin typeface="Calibri"/>
                <a:cs typeface="Calibri"/>
              </a:rPr>
              <a:t> </a:t>
            </a:r>
            <a:r>
              <a:rPr sz="1800" spc="-10" dirty="0">
                <a:solidFill>
                  <a:srgbClr val="FF0000"/>
                </a:solidFill>
                <a:latin typeface="Calibri"/>
                <a:cs typeface="Calibri"/>
              </a:rPr>
              <a:t>Partitioning</a:t>
            </a:r>
            <a:endParaRPr sz="1800">
              <a:latin typeface="Calibri"/>
              <a:cs typeface="Calibri"/>
            </a:endParaRPr>
          </a:p>
          <a:p>
            <a:pPr marL="12700" marR="9525" algn="just">
              <a:lnSpc>
                <a:spcPct val="100000"/>
              </a:lnSpc>
            </a:pPr>
            <a:r>
              <a:rPr sz="1800" spc="-5" dirty="0">
                <a:latin typeface="Calibri"/>
                <a:cs typeface="Calibri"/>
              </a:rPr>
              <a:t>The </a:t>
            </a:r>
            <a:r>
              <a:rPr sz="1800" spc="5" dirty="0">
                <a:latin typeface="Calibri"/>
                <a:cs typeface="Calibri"/>
              </a:rPr>
              <a:t>main</a:t>
            </a:r>
            <a:r>
              <a:rPr sz="1800" spc="10" dirty="0">
                <a:latin typeface="Calibri"/>
                <a:cs typeface="Calibri"/>
              </a:rPr>
              <a:t> </a:t>
            </a:r>
            <a:r>
              <a:rPr sz="1800" spc="-10" dirty="0">
                <a:latin typeface="Calibri"/>
                <a:cs typeface="Calibri"/>
              </a:rPr>
              <a:t>disadvantage</a:t>
            </a:r>
            <a:r>
              <a:rPr sz="1800" spc="-5" dirty="0">
                <a:latin typeface="Calibri"/>
                <a:cs typeface="Calibri"/>
              </a:rPr>
              <a:t> </a:t>
            </a:r>
            <a:r>
              <a:rPr sz="1800" dirty="0">
                <a:latin typeface="Calibri"/>
                <a:cs typeface="Calibri"/>
              </a:rPr>
              <a:t>of </a:t>
            </a:r>
            <a:r>
              <a:rPr sz="1800" spc="-5" dirty="0">
                <a:latin typeface="Calibri"/>
                <a:cs typeface="Calibri"/>
              </a:rPr>
              <a:t>Dynamic</a:t>
            </a:r>
            <a:r>
              <a:rPr sz="1800" spc="395" dirty="0">
                <a:latin typeface="Calibri"/>
                <a:cs typeface="Calibri"/>
              </a:rPr>
              <a:t> </a:t>
            </a:r>
            <a:r>
              <a:rPr sz="1800" spc="-10" dirty="0">
                <a:latin typeface="Calibri"/>
                <a:cs typeface="Calibri"/>
              </a:rPr>
              <a:t>Partitioning</a:t>
            </a:r>
            <a:r>
              <a:rPr sz="1800" spc="385" dirty="0">
                <a:latin typeface="Calibri"/>
                <a:cs typeface="Calibri"/>
              </a:rPr>
              <a:t> </a:t>
            </a:r>
            <a:r>
              <a:rPr sz="1800" spc="-5" dirty="0">
                <a:latin typeface="Calibri"/>
                <a:cs typeface="Calibri"/>
              </a:rPr>
              <a:t>is External </a:t>
            </a:r>
            <a:r>
              <a:rPr sz="1800" spc="-10" dirty="0">
                <a:latin typeface="Calibri"/>
                <a:cs typeface="Calibri"/>
              </a:rPr>
              <a:t>fragmentation.</a:t>
            </a:r>
            <a:r>
              <a:rPr sz="1800" spc="390" dirty="0">
                <a:latin typeface="Calibri"/>
                <a:cs typeface="Calibri"/>
              </a:rPr>
              <a:t> </a:t>
            </a:r>
            <a:r>
              <a:rPr sz="1800" dirty="0">
                <a:latin typeface="Calibri"/>
                <a:cs typeface="Calibri"/>
              </a:rPr>
              <a:t>Although, </a:t>
            </a:r>
            <a:r>
              <a:rPr sz="1800" spc="5" dirty="0">
                <a:latin typeface="Calibri"/>
                <a:cs typeface="Calibri"/>
              </a:rPr>
              <a:t> </a:t>
            </a:r>
            <a:r>
              <a:rPr sz="1800" spc="-5" dirty="0">
                <a:latin typeface="Calibri"/>
                <a:cs typeface="Calibri"/>
              </a:rPr>
              <a:t>this </a:t>
            </a:r>
            <a:r>
              <a:rPr sz="1800" dirty="0">
                <a:latin typeface="Calibri"/>
                <a:cs typeface="Calibri"/>
              </a:rPr>
              <a:t>can </a:t>
            </a:r>
            <a:r>
              <a:rPr sz="1800" spc="-5" dirty="0">
                <a:latin typeface="Calibri"/>
                <a:cs typeface="Calibri"/>
              </a:rPr>
              <a:t>be </a:t>
            </a:r>
            <a:r>
              <a:rPr sz="1800" spc="-10" dirty="0">
                <a:latin typeface="Calibri"/>
                <a:cs typeface="Calibri"/>
              </a:rPr>
              <a:t>removed </a:t>
            </a:r>
            <a:r>
              <a:rPr sz="1800" spc="-5" dirty="0">
                <a:latin typeface="Calibri"/>
                <a:cs typeface="Calibri"/>
              </a:rPr>
              <a:t>by Compaction </a:t>
            </a:r>
            <a:r>
              <a:rPr sz="1800" dirty="0">
                <a:latin typeface="Calibri"/>
                <a:cs typeface="Calibri"/>
              </a:rPr>
              <a:t>but as </a:t>
            </a:r>
            <a:r>
              <a:rPr sz="1800" spc="-10" dirty="0">
                <a:latin typeface="Calibri"/>
                <a:cs typeface="Calibri"/>
              </a:rPr>
              <a:t>we have </a:t>
            </a:r>
            <a:r>
              <a:rPr sz="1800" dirty="0">
                <a:latin typeface="Calibri"/>
                <a:cs typeface="Calibri"/>
              </a:rPr>
              <a:t>discussed </a:t>
            </a:r>
            <a:r>
              <a:rPr sz="1800" spc="-20" dirty="0">
                <a:latin typeface="Calibri"/>
                <a:cs typeface="Calibri"/>
              </a:rPr>
              <a:t>earlier, </a:t>
            </a:r>
            <a:r>
              <a:rPr sz="1800" dirty="0">
                <a:latin typeface="Calibri"/>
                <a:cs typeface="Calibri"/>
              </a:rPr>
              <a:t>the </a:t>
            </a:r>
            <a:r>
              <a:rPr sz="1800" spc="-5" dirty="0">
                <a:latin typeface="Calibri"/>
                <a:cs typeface="Calibri"/>
              </a:rPr>
              <a:t>compaction </a:t>
            </a:r>
            <a:r>
              <a:rPr sz="1800" dirty="0">
                <a:latin typeface="Calibri"/>
                <a:cs typeface="Calibri"/>
              </a:rPr>
              <a:t> </a:t>
            </a:r>
            <a:r>
              <a:rPr sz="1800" spc="-15" dirty="0">
                <a:latin typeface="Calibri"/>
                <a:cs typeface="Calibri"/>
              </a:rPr>
              <a:t>makes </a:t>
            </a:r>
            <a:r>
              <a:rPr sz="1800" spc="-5" dirty="0">
                <a:latin typeface="Calibri"/>
                <a:cs typeface="Calibri"/>
              </a:rPr>
              <a:t>the</a:t>
            </a:r>
            <a:r>
              <a:rPr sz="1800" spc="15" dirty="0">
                <a:latin typeface="Calibri"/>
                <a:cs typeface="Calibri"/>
              </a:rPr>
              <a:t> </a:t>
            </a:r>
            <a:r>
              <a:rPr sz="1800" spc="-25" dirty="0">
                <a:latin typeface="Calibri"/>
                <a:cs typeface="Calibri"/>
              </a:rPr>
              <a:t>system</a:t>
            </a:r>
            <a:r>
              <a:rPr sz="1800" spc="15" dirty="0">
                <a:latin typeface="Calibri"/>
                <a:cs typeface="Calibri"/>
              </a:rPr>
              <a:t> </a:t>
            </a:r>
            <a:r>
              <a:rPr sz="1800" spc="-15" dirty="0">
                <a:latin typeface="Calibri"/>
                <a:cs typeface="Calibri"/>
              </a:rPr>
              <a:t>inefficient.</a:t>
            </a:r>
            <a:endParaRPr sz="1800">
              <a:latin typeface="Calibri"/>
              <a:cs typeface="Calibri"/>
            </a:endParaRPr>
          </a:p>
          <a:p>
            <a:pPr marL="12700" algn="just">
              <a:lnSpc>
                <a:spcPct val="100000"/>
              </a:lnSpc>
              <a:spcBef>
                <a:spcPts val="5"/>
              </a:spcBef>
            </a:pPr>
            <a:r>
              <a:rPr sz="1800" spc="-35" dirty="0">
                <a:latin typeface="Calibri"/>
                <a:cs typeface="Calibri"/>
              </a:rPr>
              <a:t>We</a:t>
            </a:r>
            <a:r>
              <a:rPr sz="1800" spc="160" dirty="0">
                <a:latin typeface="Calibri"/>
                <a:cs typeface="Calibri"/>
              </a:rPr>
              <a:t> </a:t>
            </a:r>
            <a:r>
              <a:rPr sz="1800" spc="5" dirty="0">
                <a:latin typeface="Calibri"/>
                <a:cs typeface="Calibri"/>
              </a:rPr>
              <a:t>need</a:t>
            </a:r>
            <a:r>
              <a:rPr sz="1800" spc="165" dirty="0">
                <a:latin typeface="Calibri"/>
                <a:cs typeface="Calibri"/>
              </a:rPr>
              <a:t> </a:t>
            </a:r>
            <a:r>
              <a:rPr sz="1800" spc="-15" dirty="0">
                <a:latin typeface="Calibri"/>
                <a:cs typeface="Calibri"/>
              </a:rPr>
              <a:t>to</a:t>
            </a:r>
            <a:r>
              <a:rPr sz="1800" spc="180" dirty="0">
                <a:latin typeface="Calibri"/>
                <a:cs typeface="Calibri"/>
              </a:rPr>
              <a:t> </a:t>
            </a:r>
            <a:r>
              <a:rPr sz="1800" dirty="0">
                <a:latin typeface="Calibri"/>
                <a:cs typeface="Calibri"/>
              </a:rPr>
              <a:t>find</a:t>
            </a:r>
            <a:r>
              <a:rPr sz="1800" spc="165" dirty="0">
                <a:latin typeface="Calibri"/>
                <a:cs typeface="Calibri"/>
              </a:rPr>
              <a:t> </a:t>
            </a:r>
            <a:r>
              <a:rPr sz="1800" spc="-5" dirty="0">
                <a:latin typeface="Calibri"/>
                <a:cs typeface="Calibri"/>
              </a:rPr>
              <a:t>out</a:t>
            </a:r>
            <a:r>
              <a:rPr sz="1800" spc="170" dirty="0">
                <a:latin typeface="Calibri"/>
                <a:cs typeface="Calibri"/>
              </a:rPr>
              <a:t> </a:t>
            </a:r>
            <a:r>
              <a:rPr sz="1800" dirty="0">
                <a:latin typeface="Calibri"/>
                <a:cs typeface="Calibri"/>
              </a:rPr>
              <a:t>a</a:t>
            </a:r>
            <a:r>
              <a:rPr sz="1800" spc="175" dirty="0">
                <a:latin typeface="Calibri"/>
                <a:cs typeface="Calibri"/>
              </a:rPr>
              <a:t> </a:t>
            </a:r>
            <a:r>
              <a:rPr sz="1800" dirty="0">
                <a:latin typeface="Calibri"/>
                <a:cs typeface="Calibri"/>
              </a:rPr>
              <a:t>mechanism</a:t>
            </a:r>
            <a:r>
              <a:rPr sz="1800" spc="175" dirty="0">
                <a:latin typeface="Calibri"/>
                <a:cs typeface="Calibri"/>
              </a:rPr>
              <a:t> </a:t>
            </a:r>
            <a:r>
              <a:rPr sz="1800" spc="-5" dirty="0">
                <a:latin typeface="Calibri"/>
                <a:cs typeface="Calibri"/>
              </a:rPr>
              <a:t>which</a:t>
            </a:r>
            <a:r>
              <a:rPr sz="1800" spc="165" dirty="0">
                <a:latin typeface="Calibri"/>
                <a:cs typeface="Calibri"/>
              </a:rPr>
              <a:t> </a:t>
            </a:r>
            <a:r>
              <a:rPr sz="1800" spc="-10" dirty="0">
                <a:latin typeface="Calibri"/>
                <a:cs typeface="Calibri"/>
              </a:rPr>
              <a:t>can</a:t>
            </a:r>
            <a:r>
              <a:rPr sz="1800" spc="185" dirty="0">
                <a:latin typeface="Calibri"/>
                <a:cs typeface="Calibri"/>
              </a:rPr>
              <a:t> </a:t>
            </a:r>
            <a:r>
              <a:rPr sz="1800" dirty="0">
                <a:latin typeface="Calibri"/>
                <a:cs typeface="Calibri"/>
              </a:rPr>
              <a:t>load</a:t>
            </a:r>
            <a:r>
              <a:rPr sz="1800" spc="170" dirty="0">
                <a:latin typeface="Calibri"/>
                <a:cs typeface="Calibri"/>
              </a:rPr>
              <a:t> </a:t>
            </a:r>
            <a:r>
              <a:rPr sz="1800" dirty="0">
                <a:latin typeface="Calibri"/>
                <a:cs typeface="Calibri"/>
              </a:rPr>
              <a:t>the</a:t>
            </a:r>
            <a:r>
              <a:rPr sz="1800" spc="165" dirty="0">
                <a:latin typeface="Calibri"/>
                <a:cs typeface="Calibri"/>
              </a:rPr>
              <a:t> </a:t>
            </a:r>
            <a:r>
              <a:rPr sz="1800" spc="-10" dirty="0">
                <a:latin typeface="Calibri"/>
                <a:cs typeface="Calibri"/>
              </a:rPr>
              <a:t>processes</a:t>
            </a:r>
            <a:r>
              <a:rPr sz="1800" spc="190" dirty="0">
                <a:latin typeface="Calibri"/>
                <a:cs typeface="Calibri"/>
              </a:rPr>
              <a:t> </a:t>
            </a:r>
            <a:r>
              <a:rPr sz="1800" spc="-5" dirty="0">
                <a:latin typeface="Calibri"/>
                <a:cs typeface="Calibri"/>
              </a:rPr>
              <a:t>in</a:t>
            </a:r>
            <a:r>
              <a:rPr sz="1800" spc="165" dirty="0">
                <a:latin typeface="Calibri"/>
                <a:cs typeface="Calibri"/>
              </a:rPr>
              <a:t> </a:t>
            </a:r>
            <a:r>
              <a:rPr sz="1800" dirty="0">
                <a:latin typeface="Calibri"/>
                <a:cs typeface="Calibri"/>
              </a:rPr>
              <a:t>the</a:t>
            </a:r>
            <a:r>
              <a:rPr sz="1800" spc="160" dirty="0">
                <a:latin typeface="Calibri"/>
                <a:cs typeface="Calibri"/>
              </a:rPr>
              <a:t> </a:t>
            </a:r>
            <a:r>
              <a:rPr sz="1800" spc="-5" dirty="0">
                <a:latin typeface="Calibri"/>
                <a:cs typeface="Calibri"/>
              </a:rPr>
              <a:t>partitions</a:t>
            </a:r>
            <a:r>
              <a:rPr sz="1800" spc="170" dirty="0">
                <a:latin typeface="Calibri"/>
                <a:cs typeface="Calibri"/>
              </a:rPr>
              <a:t> </a:t>
            </a:r>
            <a:r>
              <a:rPr sz="1800" spc="5" dirty="0">
                <a:latin typeface="Calibri"/>
                <a:cs typeface="Calibri"/>
              </a:rPr>
              <a:t>in</a:t>
            </a:r>
            <a:r>
              <a:rPr sz="1800" spc="155" dirty="0">
                <a:latin typeface="Calibri"/>
                <a:cs typeface="Calibri"/>
              </a:rPr>
              <a:t> </a:t>
            </a:r>
            <a:r>
              <a:rPr sz="1800" dirty="0">
                <a:latin typeface="Calibri"/>
                <a:cs typeface="Calibri"/>
              </a:rPr>
              <a:t>a</a:t>
            </a:r>
            <a:endParaRPr sz="1800">
              <a:latin typeface="Calibri"/>
              <a:cs typeface="Calibri"/>
            </a:endParaRPr>
          </a:p>
          <a:p>
            <a:pPr marL="12700" algn="just">
              <a:lnSpc>
                <a:spcPct val="100000"/>
              </a:lnSpc>
            </a:pPr>
            <a:r>
              <a:rPr sz="1800" spc="-5" dirty="0">
                <a:latin typeface="Calibri"/>
                <a:cs typeface="Calibri"/>
              </a:rPr>
              <a:t>more</a:t>
            </a:r>
            <a:r>
              <a:rPr sz="1800" spc="-10" dirty="0">
                <a:latin typeface="Calibri"/>
                <a:cs typeface="Calibri"/>
              </a:rPr>
              <a:t> </a:t>
            </a:r>
            <a:r>
              <a:rPr sz="1800" spc="-5" dirty="0">
                <a:latin typeface="Calibri"/>
                <a:cs typeface="Calibri"/>
              </a:rPr>
              <a:t>optimal</a:t>
            </a:r>
            <a:r>
              <a:rPr sz="1800" dirty="0">
                <a:latin typeface="Calibri"/>
                <a:cs typeface="Calibri"/>
              </a:rPr>
              <a:t> </a:t>
            </a:r>
            <a:r>
              <a:rPr sz="1800" spc="-45" dirty="0">
                <a:latin typeface="Calibri"/>
                <a:cs typeface="Calibri"/>
              </a:rPr>
              <a:t>way.</a:t>
            </a:r>
            <a:r>
              <a:rPr sz="1800" spc="5" dirty="0">
                <a:latin typeface="Calibri"/>
                <a:cs typeface="Calibri"/>
              </a:rPr>
              <a:t> </a:t>
            </a:r>
            <a:r>
              <a:rPr sz="1800" spc="-5" dirty="0">
                <a:latin typeface="Calibri"/>
                <a:cs typeface="Calibri"/>
              </a:rPr>
              <a:t>Let</a:t>
            </a:r>
            <a:r>
              <a:rPr sz="1800" dirty="0">
                <a:latin typeface="Calibri"/>
                <a:cs typeface="Calibri"/>
              </a:rPr>
              <a:t> </a:t>
            </a:r>
            <a:r>
              <a:rPr sz="1800" spc="-10" dirty="0">
                <a:latin typeface="Calibri"/>
                <a:cs typeface="Calibri"/>
              </a:rPr>
              <a:t>us</a:t>
            </a:r>
            <a:r>
              <a:rPr sz="1800" spc="20" dirty="0">
                <a:latin typeface="Calibri"/>
                <a:cs typeface="Calibri"/>
              </a:rPr>
              <a:t> </a:t>
            </a:r>
            <a:r>
              <a:rPr sz="1800" spc="-10" dirty="0">
                <a:latin typeface="Calibri"/>
                <a:cs typeface="Calibri"/>
              </a:rPr>
              <a:t>discuss</a:t>
            </a:r>
            <a:r>
              <a:rPr sz="1800" spc="20" dirty="0">
                <a:latin typeface="Calibri"/>
                <a:cs typeface="Calibri"/>
              </a:rPr>
              <a:t> </a:t>
            </a:r>
            <a:r>
              <a:rPr sz="1800" dirty="0">
                <a:latin typeface="Calibri"/>
                <a:cs typeface="Calibri"/>
              </a:rPr>
              <a:t>a</a:t>
            </a:r>
            <a:r>
              <a:rPr sz="1800" spc="30" dirty="0">
                <a:latin typeface="Calibri"/>
                <a:cs typeface="Calibri"/>
              </a:rPr>
              <a:t> </a:t>
            </a:r>
            <a:r>
              <a:rPr sz="1800" spc="-5" dirty="0">
                <a:latin typeface="Calibri"/>
                <a:cs typeface="Calibri"/>
              </a:rPr>
              <a:t>dynamic</a:t>
            </a:r>
            <a:r>
              <a:rPr sz="1800" spc="30" dirty="0">
                <a:latin typeface="Calibri"/>
                <a:cs typeface="Calibri"/>
              </a:rPr>
              <a:t> </a:t>
            </a:r>
            <a:r>
              <a:rPr sz="1800" spc="-5" dirty="0">
                <a:latin typeface="Calibri"/>
                <a:cs typeface="Calibri"/>
              </a:rPr>
              <a:t>and</a:t>
            </a:r>
            <a:r>
              <a:rPr sz="1800" spc="15" dirty="0">
                <a:latin typeface="Calibri"/>
                <a:cs typeface="Calibri"/>
              </a:rPr>
              <a:t> </a:t>
            </a:r>
            <a:r>
              <a:rPr sz="1800" spc="-15" dirty="0">
                <a:latin typeface="Calibri"/>
                <a:cs typeface="Calibri"/>
              </a:rPr>
              <a:t>flexible</a:t>
            </a:r>
            <a:r>
              <a:rPr sz="1800" spc="45" dirty="0">
                <a:latin typeface="Calibri"/>
                <a:cs typeface="Calibri"/>
              </a:rPr>
              <a:t> </a:t>
            </a:r>
            <a:r>
              <a:rPr sz="1800" spc="-5" dirty="0">
                <a:latin typeface="Calibri"/>
                <a:cs typeface="Calibri"/>
              </a:rPr>
              <a:t>mechanism</a:t>
            </a:r>
            <a:r>
              <a:rPr sz="1800" spc="55" dirty="0">
                <a:latin typeface="Calibri"/>
                <a:cs typeface="Calibri"/>
              </a:rPr>
              <a:t> </a:t>
            </a:r>
            <a:r>
              <a:rPr sz="1800" spc="-5" dirty="0">
                <a:latin typeface="Calibri"/>
                <a:cs typeface="Calibri"/>
              </a:rPr>
              <a:t>called</a:t>
            </a:r>
            <a:r>
              <a:rPr sz="1800" spc="30" dirty="0">
                <a:latin typeface="Calibri"/>
                <a:cs typeface="Calibri"/>
              </a:rPr>
              <a:t> </a:t>
            </a:r>
            <a:r>
              <a:rPr sz="1800" spc="-10" dirty="0">
                <a:solidFill>
                  <a:srgbClr val="00AF50"/>
                </a:solidFill>
                <a:latin typeface="Calibri"/>
                <a:cs typeface="Calibri"/>
              </a:rPr>
              <a:t>paging</a:t>
            </a:r>
            <a:r>
              <a:rPr sz="1800" spc="-10" dirty="0">
                <a:latin typeface="Calibri"/>
                <a:cs typeface="Calibri"/>
              </a:rPr>
              <a:t>.</a:t>
            </a:r>
            <a:endParaRPr sz="1800">
              <a:latin typeface="Calibri"/>
              <a:cs typeface="Calibri"/>
            </a:endParaRPr>
          </a:p>
          <a:p>
            <a:pPr marL="156845" algn="just">
              <a:lnSpc>
                <a:spcPct val="100000"/>
              </a:lnSpc>
              <a:spcBef>
                <a:spcPts val="1090"/>
              </a:spcBef>
            </a:pPr>
            <a:r>
              <a:rPr sz="1800" spc="-10" dirty="0">
                <a:solidFill>
                  <a:srgbClr val="FF0000"/>
                </a:solidFill>
                <a:latin typeface="Calibri"/>
                <a:cs typeface="Calibri"/>
              </a:rPr>
              <a:t>Need</a:t>
            </a:r>
            <a:r>
              <a:rPr sz="1800" spc="15" dirty="0">
                <a:solidFill>
                  <a:srgbClr val="FF0000"/>
                </a:solidFill>
                <a:latin typeface="Calibri"/>
                <a:cs typeface="Calibri"/>
              </a:rPr>
              <a:t> </a:t>
            </a:r>
            <a:r>
              <a:rPr sz="1800" spc="-15" dirty="0">
                <a:solidFill>
                  <a:srgbClr val="FF0000"/>
                </a:solidFill>
                <a:latin typeface="Calibri"/>
                <a:cs typeface="Calibri"/>
              </a:rPr>
              <a:t>for</a:t>
            </a:r>
            <a:r>
              <a:rPr sz="1800" spc="-20" dirty="0">
                <a:solidFill>
                  <a:srgbClr val="FF0000"/>
                </a:solidFill>
                <a:latin typeface="Calibri"/>
                <a:cs typeface="Calibri"/>
              </a:rPr>
              <a:t> </a:t>
            </a:r>
            <a:r>
              <a:rPr sz="1800" spc="-15" dirty="0">
                <a:solidFill>
                  <a:srgbClr val="FF0000"/>
                </a:solidFill>
                <a:latin typeface="Calibri"/>
                <a:cs typeface="Calibri"/>
              </a:rPr>
              <a:t>Paging</a:t>
            </a:r>
            <a:endParaRPr sz="1800">
              <a:latin typeface="Calibri"/>
              <a:cs typeface="Calibri"/>
            </a:endParaRPr>
          </a:p>
          <a:p>
            <a:pPr marL="156845" marR="10160" algn="just">
              <a:lnSpc>
                <a:spcPct val="100000"/>
              </a:lnSpc>
              <a:spcBef>
                <a:spcPts val="5"/>
              </a:spcBef>
            </a:pPr>
            <a:r>
              <a:rPr sz="1800" dirty="0">
                <a:latin typeface="Calibri"/>
                <a:cs typeface="Calibri"/>
              </a:rPr>
              <a:t>Lets </a:t>
            </a:r>
            <a:r>
              <a:rPr sz="1800" spc="-5" dirty="0">
                <a:latin typeface="Calibri"/>
                <a:cs typeface="Calibri"/>
              </a:rPr>
              <a:t>consider </a:t>
            </a:r>
            <a:r>
              <a:rPr sz="1800" dirty="0">
                <a:latin typeface="Calibri"/>
                <a:cs typeface="Calibri"/>
              </a:rPr>
              <a:t>a </a:t>
            </a:r>
            <a:r>
              <a:rPr sz="1800" spc="-10" dirty="0">
                <a:latin typeface="Calibri"/>
                <a:cs typeface="Calibri"/>
              </a:rPr>
              <a:t>process </a:t>
            </a:r>
            <a:r>
              <a:rPr sz="1800" dirty="0">
                <a:latin typeface="Calibri"/>
                <a:cs typeface="Calibri"/>
              </a:rPr>
              <a:t>P1 </a:t>
            </a:r>
            <a:r>
              <a:rPr sz="1800" spc="5" dirty="0">
                <a:latin typeface="Calibri"/>
                <a:cs typeface="Calibri"/>
              </a:rPr>
              <a:t>of </a:t>
            </a:r>
            <a:r>
              <a:rPr sz="1800" spc="-10" dirty="0">
                <a:latin typeface="Calibri"/>
                <a:cs typeface="Calibri"/>
              </a:rPr>
              <a:t>size </a:t>
            </a:r>
            <a:r>
              <a:rPr sz="1800" dirty="0">
                <a:latin typeface="Calibri"/>
                <a:cs typeface="Calibri"/>
              </a:rPr>
              <a:t>2 </a:t>
            </a:r>
            <a:r>
              <a:rPr sz="1800" spc="-5" dirty="0">
                <a:latin typeface="Calibri"/>
                <a:cs typeface="Calibri"/>
              </a:rPr>
              <a:t>MB </a:t>
            </a:r>
            <a:r>
              <a:rPr sz="1800" dirty="0">
                <a:latin typeface="Calibri"/>
                <a:cs typeface="Calibri"/>
              </a:rPr>
              <a:t>and the </a:t>
            </a:r>
            <a:r>
              <a:rPr sz="1800" spc="5" dirty="0">
                <a:latin typeface="Calibri"/>
                <a:cs typeface="Calibri"/>
              </a:rPr>
              <a:t>main </a:t>
            </a:r>
            <a:r>
              <a:rPr sz="1800" dirty="0">
                <a:latin typeface="Calibri"/>
                <a:cs typeface="Calibri"/>
              </a:rPr>
              <a:t>memory </a:t>
            </a:r>
            <a:r>
              <a:rPr sz="1800" spc="-5" dirty="0">
                <a:latin typeface="Calibri"/>
                <a:cs typeface="Calibri"/>
              </a:rPr>
              <a:t>which is </a:t>
            </a:r>
            <a:r>
              <a:rPr sz="1800" dirty="0">
                <a:latin typeface="Calibri"/>
                <a:cs typeface="Calibri"/>
              </a:rPr>
              <a:t>divided </a:t>
            </a:r>
            <a:r>
              <a:rPr sz="1800" spc="-15" dirty="0">
                <a:latin typeface="Calibri"/>
                <a:cs typeface="Calibri"/>
              </a:rPr>
              <a:t>into </a:t>
            </a:r>
            <a:r>
              <a:rPr sz="1800" spc="-10" dirty="0">
                <a:latin typeface="Calibri"/>
                <a:cs typeface="Calibri"/>
              </a:rPr>
              <a:t> three </a:t>
            </a:r>
            <a:r>
              <a:rPr sz="1800" spc="-5" dirty="0">
                <a:latin typeface="Calibri"/>
                <a:cs typeface="Calibri"/>
              </a:rPr>
              <a:t>partitions. Out </a:t>
            </a:r>
            <a:r>
              <a:rPr sz="1800" spc="5" dirty="0">
                <a:latin typeface="Calibri"/>
                <a:cs typeface="Calibri"/>
              </a:rPr>
              <a:t>of </a:t>
            </a:r>
            <a:r>
              <a:rPr sz="1800" dirty="0">
                <a:latin typeface="Calibri"/>
                <a:cs typeface="Calibri"/>
              </a:rPr>
              <a:t>the </a:t>
            </a:r>
            <a:r>
              <a:rPr sz="1800" spc="-5" dirty="0">
                <a:latin typeface="Calibri"/>
                <a:cs typeface="Calibri"/>
              </a:rPr>
              <a:t>three partitions, </a:t>
            </a:r>
            <a:r>
              <a:rPr sz="1800" spc="-10" dirty="0">
                <a:latin typeface="Calibri"/>
                <a:cs typeface="Calibri"/>
              </a:rPr>
              <a:t>two</a:t>
            </a:r>
            <a:r>
              <a:rPr sz="1800" spc="385" dirty="0">
                <a:latin typeface="Calibri"/>
                <a:cs typeface="Calibri"/>
              </a:rPr>
              <a:t> </a:t>
            </a:r>
            <a:r>
              <a:rPr sz="1800" spc="-5" dirty="0">
                <a:latin typeface="Calibri"/>
                <a:cs typeface="Calibri"/>
              </a:rPr>
              <a:t>partitions </a:t>
            </a:r>
            <a:r>
              <a:rPr sz="1800" spc="-10" dirty="0">
                <a:latin typeface="Calibri"/>
                <a:cs typeface="Calibri"/>
              </a:rPr>
              <a:t>are</a:t>
            </a:r>
            <a:r>
              <a:rPr sz="1800" spc="385" dirty="0">
                <a:latin typeface="Calibri"/>
                <a:cs typeface="Calibri"/>
              </a:rPr>
              <a:t> </a:t>
            </a:r>
            <a:r>
              <a:rPr sz="1800" spc="-5" dirty="0">
                <a:latin typeface="Calibri"/>
                <a:cs typeface="Calibri"/>
              </a:rPr>
              <a:t>holes </a:t>
            </a:r>
            <a:r>
              <a:rPr sz="1800" spc="5" dirty="0">
                <a:latin typeface="Calibri"/>
                <a:cs typeface="Calibri"/>
              </a:rPr>
              <a:t>of </a:t>
            </a:r>
            <a:r>
              <a:rPr sz="1800" spc="-10" dirty="0">
                <a:latin typeface="Calibri"/>
                <a:cs typeface="Calibri"/>
              </a:rPr>
              <a:t>size </a:t>
            </a:r>
            <a:r>
              <a:rPr sz="1800" dirty="0">
                <a:latin typeface="Calibri"/>
                <a:cs typeface="Calibri"/>
              </a:rPr>
              <a:t>1 </a:t>
            </a:r>
            <a:r>
              <a:rPr sz="1800" spc="-5" dirty="0">
                <a:latin typeface="Calibri"/>
                <a:cs typeface="Calibri"/>
              </a:rPr>
              <a:t>MB </a:t>
            </a:r>
            <a:r>
              <a:rPr sz="1800" dirty="0">
                <a:latin typeface="Calibri"/>
                <a:cs typeface="Calibri"/>
              </a:rPr>
              <a:t> </a:t>
            </a:r>
            <a:r>
              <a:rPr sz="1800" spc="-5" dirty="0">
                <a:latin typeface="Calibri"/>
                <a:cs typeface="Calibri"/>
              </a:rPr>
              <a:t>each.</a:t>
            </a:r>
            <a:endParaRPr sz="1800">
              <a:latin typeface="Calibri"/>
              <a:cs typeface="Calibri"/>
            </a:endParaRPr>
          </a:p>
          <a:p>
            <a:pPr marL="156845" algn="just">
              <a:lnSpc>
                <a:spcPct val="100000"/>
              </a:lnSpc>
            </a:pPr>
            <a:r>
              <a:rPr sz="1800" dirty="0">
                <a:latin typeface="Calibri"/>
                <a:cs typeface="Calibri"/>
              </a:rPr>
              <a:t>P1</a:t>
            </a:r>
            <a:r>
              <a:rPr sz="1800" spc="90" dirty="0">
                <a:latin typeface="Calibri"/>
                <a:cs typeface="Calibri"/>
              </a:rPr>
              <a:t> </a:t>
            </a:r>
            <a:r>
              <a:rPr sz="1800" spc="-5" dirty="0">
                <a:latin typeface="Calibri"/>
                <a:cs typeface="Calibri"/>
              </a:rPr>
              <a:t>needs</a:t>
            </a:r>
            <a:r>
              <a:rPr sz="1800" spc="114" dirty="0">
                <a:latin typeface="Calibri"/>
                <a:cs typeface="Calibri"/>
              </a:rPr>
              <a:t> </a:t>
            </a:r>
            <a:r>
              <a:rPr sz="1800" dirty="0">
                <a:latin typeface="Calibri"/>
                <a:cs typeface="Calibri"/>
              </a:rPr>
              <a:t>2</a:t>
            </a:r>
            <a:r>
              <a:rPr sz="1800" spc="95" dirty="0">
                <a:latin typeface="Calibri"/>
                <a:cs typeface="Calibri"/>
              </a:rPr>
              <a:t> </a:t>
            </a:r>
            <a:r>
              <a:rPr sz="1800" spc="-5" dirty="0">
                <a:latin typeface="Calibri"/>
                <a:cs typeface="Calibri"/>
              </a:rPr>
              <a:t>MB</a:t>
            </a:r>
            <a:r>
              <a:rPr sz="1800" spc="120" dirty="0">
                <a:latin typeface="Calibri"/>
                <a:cs typeface="Calibri"/>
              </a:rPr>
              <a:t> </a:t>
            </a:r>
            <a:r>
              <a:rPr sz="1800" spc="-5" dirty="0">
                <a:latin typeface="Calibri"/>
                <a:cs typeface="Calibri"/>
              </a:rPr>
              <a:t>space</a:t>
            </a:r>
            <a:r>
              <a:rPr sz="1800" spc="110" dirty="0">
                <a:latin typeface="Calibri"/>
                <a:cs typeface="Calibri"/>
              </a:rPr>
              <a:t> </a:t>
            </a:r>
            <a:r>
              <a:rPr sz="1800" spc="5" dirty="0">
                <a:latin typeface="Calibri"/>
                <a:cs typeface="Calibri"/>
              </a:rPr>
              <a:t>in</a:t>
            </a:r>
            <a:r>
              <a:rPr sz="1800" spc="90" dirty="0">
                <a:latin typeface="Calibri"/>
                <a:cs typeface="Calibri"/>
              </a:rPr>
              <a:t> </a:t>
            </a:r>
            <a:r>
              <a:rPr sz="1800" dirty="0">
                <a:latin typeface="Calibri"/>
                <a:cs typeface="Calibri"/>
              </a:rPr>
              <a:t>the</a:t>
            </a:r>
            <a:r>
              <a:rPr sz="1800" spc="105" dirty="0">
                <a:latin typeface="Calibri"/>
                <a:cs typeface="Calibri"/>
              </a:rPr>
              <a:t> </a:t>
            </a:r>
            <a:r>
              <a:rPr sz="1800" spc="5" dirty="0">
                <a:latin typeface="Calibri"/>
                <a:cs typeface="Calibri"/>
              </a:rPr>
              <a:t>main</a:t>
            </a:r>
            <a:r>
              <a:rPr sz="1800" spc="90" dirty="0">
                <a:latin typeface="Calibri"/>
                <a:cs typeface="Calibri"/>
              </a:rPr>
              <a:t> </a:t>
            </a:r>
            <a:r>
              <a:rPr sz="1800" dirty="0">
                <a:latin typeface="Calibri"/>
                <a:cs typeface="Calibri"/>
              </a:rPr>
              <a:t>memory</a:t>
            </a:r>
            <a:r>
              <a:rPr sz="1800" spc="120" dirty="0">
                <a:latin typeface="Calibri"/>
                <a:cs typeface="Calibri"/>
              </a:rPr>
              <a:t> </a:t>
            </a:r>
            <a:r>
              <a:rPr sz="1800" spc="-15" dirty="0">
                <a:latin typeface="Calibri"/>
                <a:cs typeface="Calibri"/>
              </a:rPr>
              <a:t>to</a:t>
            </a:r>
            <a:r>
              <a:rPr sz="1800" spc="125" dirty="0">
                <a:latin typeface="Calibri"/>
                <a:cs typeface="Calibri"/>
              </a:rPr>
              <a:t> </a:t>
            </a:r>
            <a:r>
              <a:rPr sz="1800" spc="-5" dirty="0">
                <a:latin typeface="Calibri"/>
                <a:cs typeface="Calibri"/>
              </a:rPr>
              <a:t>be</a:t>
            </a:r>
            <a:r>
              <a:rPr sz="1800" spc="110" dirty="0">
                <a:latin typeface="Calibri"/>
                <a:cs typeface="Calibri"/>
              </a:rPr>
              <a:t> </a:t>
            </a:r>
            <a:r>
              <a:rPr sz="1800" dirty="0">
                <a:latin typeface="Calibri"/>
                <a:cs typeface="Calibri"/>
              </a:rPr>
              <a:t>loaded.</a:t>
            </a:r>
            <a:r>
              <a:rPr sz="1800" spc="95" dirty="0">
                <a:latin typeface="Calibri"/>
                <a:cs typeface="Calibri"/>
              </a:rPr>
              <a:t> </a:t>
            </a:r>
            <a:r>
              <a:rPr sz="1800" spc="-25" dirty="0">
                <a:latin typeface="Calibri"/>
                <a:cs typeface="Calibri"/>
              </a:rPr>
              <a:t>We</a:t>
            </a:r>
            <a:r>
              <a:rPr sz="1800" spc="105" dirty="0">
                <a:latin typeface="Calibri"/>
                <a:cs typeface="Calibri"/>
              </a:rPr>
              <a:t> </a:t>
            </a:r>
            <a:r>
              <a:rPr sz="1800" spc="-15" dirty="0">
                <a:latin typeface="Calibri"/>
                <a:cs typeface="Calibri"/>
              </a:rPr>
              <a:t>have</a:t>
            </a:r>
            <a:r>
              <a:rPr sz="1800" spc="85" dirty="0">
                <a:latin typeface="Calibri"/>
                <a:cs typeface="Calibri"/>
              </a:rPr>
              <a:t> </a:t>
            </a:r>
            <a:r>
              <a:rPr sz="1800" spc="-10" dirty="0">
                <a:latin typeface="Calibri"/>
                <a:cs typeface="Calibri"/>
              </a:rPr>
              <a:t>two</a:t>
            </a:r>
            <a:r>
              <a:rPr sz="1800" spc="135" dirty="0">
                <a:latin typeface="Calibri"/>
                <a:cs typeface="Calibri"/>
              </a:rPr>
              <a:t> </a:t>
            </a:r>
            <a:r>
              <a:rPr sz="1800" spc="-5" dirty="0">
                <a:latin typeface="Calibri"/>
                <a:cs typeface="Calibri"/>
              </a:rPr>
              <a:t>holes</a:t>
            </a:r>
            <a:r>
              <a:rPr sz="1800" spc="110" dirty="0">
                <a:latin typeface="Calibri"/>
                <a:cs typeface="Calibri"/>
              </a:rPr>
              <a:t> </a:t>
            </a:r>
            <a:r>
              <a:rPr sz="1800" spc="5" dirty="0">
                <a:latin typeface="Calibri"/>
                <a:cs typeface="Calibri"/>
              </a:rPr>
              <a:t>of</a:t>
            </a:r>
            <a:r>
              <a:rPr sz="1800" spc="95" dirty="0">
                <a:latin typeface="Calibri"/>
                <a:cs typeface="Calibri"/>
              </a:rPr>
              <a:t> </a:t>
            </a:r>
            <a:r>
              <a:rPr sz="1800" dirty="0">
                <a:latin typeface="Calibri"/>
                <a:cs typeface="Calibri"/>
              </a:rPr>
              <a:t>1</a:t>
            </a:r>
            <a:r>
              <a:rPr sz="1800" spc="95" dirty="0">
                <a:latin typeface="Calibri"/>
                <a:cs typeface="Calibri"/>
              </a:rPr>
              <a:t> </a:t>
            </a:r>
            <a:r>
              <a:rPr sz="1800" spc="-5" dirty="0">
                <a:latin typeface="Calibri"/>
                <a:cs typeface="Calibri"/>
              </a:rPr>
              <a:t>MB</a:t>
            </a:r>
            <a:endParaRPr sz="1800">
              <a:latin typeface="Calibri"/>
              <a:cs typeface="Calibri"/>
            </a:endParaRPr>
          </a:p>
          <a:p>
            <a:pPr marL="156845" algn="just">
              <a:lnSpc>
                <a:spcPct val="100000"/>
              </a:lnSpc>
            </a:pPr>
            <a:r>
              <a:rPr sz="1800" spc="-5" dirty="0">
                <a:latin typeface="Calibri"/>
                <a:cs typeface="Calibri"/>
              </a:rPr>
              <a:t>each</a:t>
            </a:r>
            <a:r>
              <a:rPr sz="1800" spc="10" dirty="0">
                <a:latin typeface="Calibri"/>
                <a:cs typeface="Calibri"/>
              </a:rPr>
              <a:t> </a:t>
            </a:r>
            <a:r>
              <a:rPr sz="1800" spc="-10" dirty="0">
                <a:latin typeface="Calibri"/>
                <a:cs typeface="Calibri"/>
              </a:rPr>
              <a:t>but</a:t>
            </a:r>
            <a:r>
              <a:rPr sz="1800" spc="10" dirty="0">
                <a:latin typeface="Calibri"/>
                <a:cs typeface="Calibri"/>
              </a:rPr>
              <a:t> </a:t>
            </a:r>
            <a:r>
              <a:rPr sz="1800" spc="-10" dirty="0">
                <a:latin typeface="Calibri"/>
                <a:cs typeface="Calibri"/>
              </a:rPr>
              <a:t>they</a:t>
            </a:r>
            <a:r>
              <a:rPr sz="1800" spc="15" dirty="0">
                <a:latin typeface="Calibri"/>
                <a:cs typeface="Calibri"/>
              </a:rPr>
              <a:t> </a:t>
            </a:r>
            <a:r>
              <a:rPr sz="1800" spc="-10" dirty="0">
                <a:latin typeface="Calibri"/>
                <a:cs typeface="Calibri"/>
              </a:rPr>
              <a:t>are</a:t>
            </a:r>
            <a:r>
              <a:rPr sz="1800" spc="10" dirty="0">
                <a:latin typeface="Calibri"/>
                <a:cs typeface="Calibri"/>
              </a:rPr>
              <a:t> </a:t>
            </a:r>
            <a:r>
              <a:rPr sz="1800" spc="-5" dirty="0">
                <a:latin typeface="Calibri"/>
                <a:cs typeface="Calibri"/>
              </a:rPr>
              <a:t>not </a:t>
            </a:r>
            <a:r>
              <a:rPr sz="1800" spc="-10" dirty="0">
                <a:latin typeface="Calibri"/>
                <a:cs typeface="Calibri"/>
              </a:rPr>
              <a:t>contiguous.</a:t>
            </a:r>
            <a:endParaRPr sz="1800">
              <a:latin typeface="Calibri"/>
              <a:cs typeface="Calibri"/>
            </a:endParaRPr>
          </a:p>
          <a:p>
            <a:pPr>
              <a:lnSpc>
                <a:spcPct val="100000"/>
              </a:lnSpc>
            </a:pPr>
            <a:endParaRPr sz="1650">
              <a:latin typeface="Calibri"/>
              <a:cs typeface="Calibri"/>
            </a:endParaRPr>
          </a:p>
          <a:p>
            <a:pPr marL="156845" marR="5080" algn="just">
              <a:lnSpc>
                <a:spcPct val="100000"/>
              </a:lnSpc>
            </a:pPr>
            <a:r>
              <a:rPr sz="1800" spc="-5" dirty="0">
                <a:latin typeface="Calibri"/>
                <a:cs typeface="Calibri"/>
              </a:rPr>
              <a:t>Although,</a:t>
            </a:r>
            <a:r>
              <a:rPr sz="1800" dirty="0">
                <a:latin typeface="Calibri"/>
                <a:cs typeface="Calibri"/>
              </a:rPr>
              <a:t> </a:t>
            </a:r>
            <a:r>
              <a:rPr sz="1800" spc="-10" dirty="0">
                <a:latin typeface="Calibri"/>
                <a:cs typeface="Calibri"/>
              </a:rPr>
              <a:t>there</a:t>
            </a:r>
            <a:r>
              <a:rPr sz="1800" spc="-5" dirty="0">
                <a:latin typeface="Calibri"/>
                <a:cs typeface="Calibri"/>
              </a:rPr>
              <a:t> is </a:t>
            </a:r>
            <a:r>
              <a:rPr sz="1800" dirty="0">
                <a:latin typeface="Calibri"/>
                <a:cs typeface="Calibri"/>
              </a:rPr>
              <a:t>2 </a:t>
            </a:r>
            <a:r>
              <a:rPr sz="1800" spc="-5" dirty="0">
                <a:latin typeface="Calibri"/>
                <a:cs typeface="Calibri"/>
              </a:rPr>
              <a:t>MB</a:t>
            </a:r>
            <a:r>
              <a:rPr sz="1800" dirty="0">
                <a:latin typeface="Calibri"/>
                <a:cs typeface="Calibri"/>
              </a:rPr>
              <a:t> </a:t>
            </a:r>
            <a:r>
              <a:rPr sz="1800" spc="-5" dirty="0">
                <a:latin typeface="Calibri"/>
                <a:cs typeface="Calibri"/>
              </a:rPr>
              <a:t>space</a:t>
            </a:r>
            <a:r>
              <a:rPr sz="1800" dirty="0">
                <a:latin typeface="Calibri"/>
                <a:cs typeface="Calibri"/>
              </a:rPr>
              <a:t> </a:t>
            </a:r>
            <a:r>
              <a:rPr sz="1800" spc="-10" dirty="0">
                <a:latin typeface="Calibri"/>
                <a:cs typeface="Calibri"/>
              </a:rPr>
              <a:t>available </a:t>
            </a:r>
            <a:r>
              <a:rPr sz="1800" spc="5" dirty="0">
                <a:latin typeface="Calibri"/>
                <a:cs typeface="Calibri"/>
              </a:rPr>
              <a:t>in </a:t>
            </a:r>
            <a:r>
              <a:rPr sz="1800" spc="-5" dirty="0">
                <a:latin typeface="Calibri"/>
                <a:cs typeface="Calibri"/>
              </a:rPr>
              <a:t>the </a:t>
            </a:r>
            <a:r>
              <a:rPr sz="1800" spc="5" dirty="0">
                <a:latin typeface="Calibri"/>
                <a:cs typeface="Calibri"/>
              </a:rPr>
              <a:t>main </a:t>
            </a:r>
            <a:r>
              <a:rPr sz="1800" dirty="0">
                <a:latin typeface="Calibri"/>
                <a:cs typeface="Calibri"/>
              </a:rPr>
              <a:t>memory </a:t>
            </a:r>
            <a:r>
              <a:rPr sz="1800" spc="5" dirty="0">
                <a:latin typeface="Calibri"/>
                <a:cs typeface="Calibri"/>
              </a:rPr>
              <a:t>in </a:t>
            </a:r>
            <a:r>
              <a:rPr sz="1800" spc="-5" dirty="0">
                <a:latin typeface="Calibri"/>
                <a:cs typeface="Calibri"/>
              </a:rPr>
              <a:t>the</a:t>
            </a:r>
            <a:r>
              <a:rPr sz="1800" spc="395" dirty="0">
                <a:latin typeface="Calibri"/>
                <a:cs typeface="Calibri"/>
              </a:rPr>
              <a:t> </a:t>
            </a:r>
            <a:r>
              <a:rPr sz="1800" spc="-15" dirty="0">
                <a:latin typeface="Calibri"/>
                <a:cs typeface="Calibri"/>
              </a:rPr>
              <a:t>form</a:t>
            </a:r>
            <a:r>
              <a:rPr sz="1800" spc="375" dirty="0">
                <a:latin typeface="Calibri"/>
                <a:cs typeface="Calibri"/>
              </a:rPr>
              <a:t> </a:t>
            </a:r>
            <a:r>
              <a:rPr sz="1800" dirty="0">
                <a:latin typeface="Calibri"/>
                <a:cs typeface="Calibri"/>
              </a:rPr>
              <a:t>of </a:t>
            </a:r>
            <a:r>
              <a:rPr sz="1800" spc="-5" dirty="0">
                <a:latin typeface="Calibri"/>
                <a:cs typeface="Calibri"/>
              </a:rPr>
              <a:t>those </a:t>
            </a:r>
            <a:r>
              <a:rPr sz="1800" dirty="0">
                <a:latin typeface="Calibri"/>
                <a:cs typeface="Calibri"/>
              </a:rPr>
              <a:t> </a:t>
            </a:r>
            <a:r>
              <a:rPr sz="1800" spc="-5" dirty="0">
                <a:latin typeface="Calibri"/>
                <a:cs typeface="Calibri"/>
              </a:rPr>
              <a:t>holes </a:t>
            </a:r>
            <a:r>
              <a:rPr sz="1800" spc="-10" dirty="0">
                <a:latin typeface="Calibri"/>
                <a:cs typeface="Calibri"/>
              </a:rPr>
              <a:t>but </a:t>
            </a:r>
            <a:r>
              <a:rPr sz="1800" spc="-5" dirty="0">
                <a:latin typeface="Calibri"/>
                <a:cs typeface="Calibri"/>
              </a:rPr>
              <a:t>that </a:t>
            </a:r>
            <a:r>
              <a:rPr sz="1800" dirty="0">
                <a:latin typeface="Calibri"/>
                <a:cs typeface="Calibri"/>
              </a:rPr>
              <a:t>remains </a:t>
            </a:r>
            <a:r>
              <a:rPr sz="1800" spc="-5" dirty="0">
                <a:latin typeface="Calibri"/>
                <a:cs typeface="Calibri"/>
              </a:rPr>
              <a:t>useless </a:t>
            </a:r>
            <a:r>
              <a:rPr sz="1800" spc="-10" dirty="0">
                <a:latin typeface="Calibri"/>
                <a:cs typeface="Calibri"/>
              </a:rPr>
              <a:t>until </a:t>
            </a:r>
            <a:r>
              <a:rPr sz="1800" spc="-5" dirty="0">
                <a:latin typeface="Calibri"/>
                <a:cs typeface="Calibri"/>
              </a:rPr>
              <a:t>it become contiguous. This is </a:t>
            </a:r>
            <a:r>
              <a:rPr sz="1800" dirty="0">
                <a:latin typeface="Calibri"/>
                <a:cs typeface="Calibri"/>
              </a:rPr>
              <a:t>a </a:t>
            </a:r>
            <a:r>
              <a:rPr sz="1800" spc="-10" dirty="0">
                <a:latin typeface="Calibri"/>
                <a:cs typeface="Calibri"/>
              </a:rPr>
              <a:t>serious problem </a:t>
            </a:r>
            <a:r>
              <a:rPr sz="1800" spc="-30" dirty="0">
                <a:latin typeface="Calibri"/>
                <a:cs typeface="Calibri"/>
              </a:rPr>
              <a:t>to </a:t>
            </a:r>
            <a:r>
              <a:rPr sz="1800" spc="-25" dirty="0">
                <a:latin typeface="Calibri"/>
                <a:cs typeface="Calibri"/>
              </a:rPr>
              <a:t> </a:t>
            </a:r>
            <a:r>
              <a:rPr sz="1800" spc="-10" dirty="0">
                <a:latin typeface="Calibri"/>
                <a:cs typeface="Calibri"/>
              </a:rPr>
              <a:t>address.</a:t>
            </a:r>
            <a:endParaRPr sz="1800">
              <a:latin typeface="Calibri"/>
              <a:cs typeface="Calibri"/>
            </a:endParaRPr>
          </a:p>
          <a:p>
            <a:pPr marL="156845" algn="just">
              <a:lnSpc>
                <a:spcPct val="100000"/>
              </a:lnSpc>
              <a:spcBef>
                <a:spcPts val="5"/>
              </a:spcBef>
            </a:pPr>
            <a:r>
              <a:rPr sz="1800" spc="-35" dirty="0">
                <a:latin typeface="Calibri"/>
                <a:cs typeface="Calibri"/>
              </a:rPr>
              <a:t>We</a:t>
            </a:r>
            <a:r>
              <a:rPr sz="1800" spc="180" dirty="0">
                <a:latin typeface="Calibri"/>
                <a:cs typeface="Calibri"/>
              </a:rPr>
              <a:t> </a:t>
            </a:r>
            <a:r>
              <a:rPr sz="1800" spc="-5" dirty="0">
                <a:latin typeface="Calibri"/>
                <a:cs typeface="Calibri"/>
              </a:rPr>
              <a:t>need</a:t>
            </a:r>
            <a:r>
              <a:rPr sz="1800" spc="190" dirty="0">
                <a:latin typeface="Calibri"/>
                <a:cs typeface="Calibri"/>
              </a:rPr>
              <a:t> </a:t>
            </a:r>
            <a:r>
              <a:rPr sz="1800" spc="-15" dirty="0">
                <a:latin typeface="Calibri"/>
                <a:cs typeface="Calibri"/>
              </a:rPr>
              <a:t>to</a:t>
            </a:r>
            <a:r>
              <a:rPr sz="1800" spc="204" dirty="0">
                <a:latin typeface="Calibri"/>
                <a:cs typeface="Calibri"/>
              </a:rPr>
              <a:t> </a:t>
            </a:r>
            <a:r>
              <a:rPr sz="1800" spc="-20" dirty="0">
                <a:latin typeface="Calibri"/>
                <a:cs typeface="Calibri"/>
              </a:rPr>
              <a:t>have</a:t>
            </a:r>
            <a:r>
              <a:rPr sz="1800" spc="190" dirty="0">
                <a:latin typeface="Calibri"/>
                <a:cs typeface="Calibri"/>
              </a:rPr>
              <a:t> </a:t>
            </a:r>
            <a:r>
              <a:rPr sz="1800" dirty="0">
                <a:latin typeface="Calibri"/>
                <a:cs typeface="Calibri"/>
              </a:rPr>
              <a:t>some</a:t>
            </a:r>
            <a:r>
              <a:rPr sz="1800" spc="165" dirty="0">
                <a:latin typeface="Calibri"/>
                <a:cs typeface="Calibri"/>
              </a:rPr>
              <a:t> </a:t>
            </a:r>
            <a:r>
              <a:rPr sz="1800" spc="-5" dirty="0">
                <a:latin typeface="Calibri"/>
                <a:cs typeface="Calibri"/>
              </a:rPr>
              <a:t>kind</a:t>
            </a:r>
            <a:r>
              <a:rPr sz="1800" spc="190" dirty="0">
                <a:latin typeface="Calibri"/>
                <a:cs typeface="Calibri"/>
              </a:rPr>
              <a:t> </a:t>
            </a:r>
            <a:r>
              <a:rPr sz="1800" dirty="0">
                <a:latin typeface="Calibri"/>
                <a:cs typeface="Calibri"/>
              </a:rPr>
              <a:t>of</a:t>
            </a:r>
            <a:r>
              <a:rPr sz="1800" spc="200" dirty="0">
                <a:latin typeface="Calibri"/>
                <a:cs typeface="Calibri"/>
              </a:rPr>
              <a:t> </a:t>
            </a:r>
            <a:r>
              <a:rPr sz="1800" spc="-5" dirty="0">
                <a:latin typeface="Calibri"/>
                <a:cs typeface="Calibri"/>
              </a:rPr>
              <a:t>mechanism</a:t>
            </a:r>
            <a:r>
              <a:rPr sz="1800" spc="175" dirty="0">
                <a:latin typeface="Calibri"/>
                <a:cs typeface="Calibri"/>
              </a:rPr>
              <a:t> </a:t>
            </a:r>
            <a:r>
              <a:rPr sz="1800" dirty="0">
                <a:latin typeface="Calibri"/>
                <a:cs typeface="Calibri"/>
              </a:rPr>
              <a:t>which</a:t>
            </a:r>
            <a:r>
              <a:rPr sz="1800" spc="190" dirty="0">
                <a:latin typeface="Calibri"/>
                <a:cs typeface="Calibri"/>
              </a:rPr>
              <a:t> </a:t>
            </a:r>
            <a:r>
              <a:rPr sz="1800" spc="-10" dirty="0">
                <a:latin typeface="Calibri"/>
                <a:cs typeface="Calibri"/>
              </a:rPr>
              <a:t>can</a:t>
            </a:r>
            <a:r>
              <a:rPr sz="1800" spc="190" dirty="0">
                <a:latin typeface="Calibri"/>
                <a:cs typeface="Calibri"/>
              </a:rPr>
              <a:t> </a:t>
            </a:r>
            <a:r>
              <a:rPr sz="1800" spc="-20" dirty="0">
                <a:latin typeface="Calibri"/>
                <a:cs typeface="Calibri"/>
              </a:rPr>
              <a:t>store</a:t>
            </a:r>
            <a:r>
              <a:rPr sz="1800" spc="185" dirty="0">
                <a:latin typeface="Calibri"/>
                <a:cs typeface="Calibri"/>
              </a:rPr>
              <a:t> </a:t>
            </a:r>
            <a:r>
              <a:rPr sz="1800" spc="5" dirty="0">
                <a:latin typeface="Calibri"/>
                <a:cs typeface="Calibri"/>
              </a:rPr>
              <a:t>one</a:t>
            </a:r>
            <a:r>
              <a:rPr sz="1800" spc="185" dirty="0">
                <a:latin typeface="Calibri"/>
                <a:cs typeface="Calibri"/>
              </a:rPr>
              <a:t> </a:t>
            </a:r>
            <a:r>
              <a:rPr sz="1800" spc="-10" dirty="0">
                <a:latin typeface="Calibri"/>
                <a:cs typeface="Calibri"/>
              </a:rPr>
              <a:t>process</a:t>
            </a:r>
            <a:r>
              <a:rPr sz="1800" spc="195" dirty="0">
                <a:latin typeface="Calibri"/>
                <a:cs typeface="Calibri"/>
              </a:rPr>
              <a:t> </a:t>
            </a:r>
            <a:r>
              <a:rPr sz="1800" spc="-15" dirty="0">
                <a:latin typeface="Calibri"/>
                <a:cs typeface="Calibri"/>
              </a:rPr>
              <a:t>at</a:t>
            </a:r>
            <a:r>
              <a:rPr sz="1800" spc="190" dirty="0">
                <a:latin typeface="Calibri"/>
                <a:cs typeface="Calibri"/>
              </a:rPr>
              <a:t> </a:t>
            </a:r>
            <a:r>
              <a:rPr sz="1800" spc="-15" dirty="0">
                <a:latin typeface="Calibri"/>
                <a:cs typeface="Calibri"/>
              </a:rPr>
              <a:t>different</a:t>
            </a:r>
            <a:endParaRPr sz="1800">
              <a:latin typeface="Calibri"/>
              <a:cs typeface="Calibri"/>
            </a:endParaRPr>
          </a:p>
          <a:p>
            <a:pPr marL="156845" algn="just">
              <a:lnSpc>
                <a:spcPct val="100000"/>
              </a:lnSpc>
            </a:pPr>
            <a:r>
              <a:rPr sz="1800" spc="-10" dirty="0">
                <a:latin typeface="Calibri"/>
                <a:cs typeface="Calibri"/>
              </a:rPr>
              <a:t>locations</a:t>
            </a:r>
            <a:r>
              <a:rPr sz="1800" spc="5" dirty="0">
                <a:latin typeface="Calibri"/>
                <a:cs typeface="Calibri"/>
              </a:rPr>
              <a:t> of</a:t>
            </a:r>
            <a:r>
              <a:rPr sz="1800" spc="-10" dirty="0">
                <a:latin typeface="Calibri"/>
                <a:cs typeface="Calibri"/>
              </a:rPr>
              <a:t> </a:t>
            </a:r>
            <a:r>
              <a:rPr sz="1800" spc="-5" dirty="0">
                <a:latin typeface="Calibri"/>
                <a:cs typeface="Calibri"/>
              </a:rPr>
              <a:t>the</a:t>
            </a:r>
            <a:r>
              <a:rPr sz="1800" dirty="0">
                <a:latin typeface="Calibri"/>
                <a:cs typeface="Calibri"/>
              </a:rPr>
              <a:t> </a:t>
            </a:r>
            <a:r>
              <a:rPr sz="1800" spc="-20" dirty="0">
                <a:latin typeface="Calibri"/>
                <a:cs typeface="Calibri"/>
              </a:rPr>
              <a:t>memory.</a:t>
            </a:r>
            <a:endParaRPr sz="1800">
              <a:latin typeface="Calibri"/>
              <a:cs typeface="Calibri"/>
            </a:endParaRPr>
          </a:p>
          <a:p>
            <a:pPr marL="156845" algn="just">
              <a:lnSpc>
                <a:spcPct val="100000"/>
              </a:lnSpc>
            </a:pPr>
            <a:r>
              <a:rPr sz="1800" spc="-5" dirty="0">
                <a:latin typeface="Calibri"/>
                <a:cs typeface="Calibri"/>
              </a:rPr>
              <a:t>The</a:t>
            </a:r>
            <a:r>
              <a:rPr sz="1800" spc="40" dirty="0">
                <a:latin typeface="Calibri"/>
                <a:cs typeface="Calibri"/>
              </a:rPr>
              <a:t> </a:t>
            </a:r>
            <a:r>
              <a:rPr sz="1800" dirty="0">
                <a:latin typeface="Calibri"/>
                <a:cs typeface="Calibri"/>
              </a:rPr>
              <a:t>Idea</a:t>
            </a:r>
            <a:r>
              <a:rPr sz="1800" spc="50" dirty="0">
                <a:latin typeface="Calibri"/>
                <a:cs typeface="Calibri"/>
              </a:rPr>
              <a:t> </a:t>
            </a:r>
            <a:r>
              <a:rPr sz="1800" dirty="0">
                <a:latin typeface="Calibri"/>
                <a:cs typeface="Calibri"/>
              </a:rPr>
              <a:t>behind</a:t>
            </a:r>
            <a:r>
              <a:rPr sz="1800" spc="45" dirty="0">
                <a:latin typeface="Calibri"/>
                <a:cs typeface="Calibri"/>
              </a:rPr>
              <a:t> </a:t>
            </a:r>
            <a:r>
              <a:rPr sz="1800" dirty="0">
                <a:latin typeface="Calibri"/>
                <a:cs typeface="Calibri"/>
              </a:rPr>
              <a:t>paging</a:t>
            </a:r>
            <a:r>
              <a:rPr sz="1800" spc="40" dirty="0">
                <a:latin typeface="Calibri"/>
                <a:cs typeface="Calibri"/>
              </a:rPr>
              <a:t> </a:t>
            </a:r>
            <a:r>
              <a:rPr sz="1800" spc="-5" dirty="0">
                <a:latin typeface="Calibri"/>
                <a:cs typeface="Calibri"/>
              </a:rPr>
              <a:t>is</a:t>
            </a:r>
            <a:r>
              <a:rPr sz="1800" spc="65" dirty="0">
                <a:latin typeface="Calibri"/>
                <a:cs typeface="Calibri"/>
              </a:rPr>
              <a:t> </a:t>
            </a:r>
            <a:r>
              <a:rPr sz="1800" spc="-15" dirty="0">
                <a:latin typeface="Calibri"/>
                <a:cs typeface="Calibri"/>
              </a:rPr>
              <a:t>to</a:t>
            </a:r>
            <a:r>
              <a:rPr sz="1800" spc="60" dirty="0">
                <a:latin typeface="Calibri"/>
                <a:cs typeface="Calibri"/>
              </a:rPr>
              <a:t> </a:t>
            </a:r>
            <a:r>
              <a:rPr sz="1800" spc="-5" dirty="0">
                <a:latin typeface="Calibri"/>
                <a:cs typeface="Calibri"/>
              </a:rPr>
              <a:t>divide</a:t>
            </a:r>
            <a:r>
              <a:rPr sz="1800" spc="4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process</a:t>
            </a:r>
            <a:r>
              <a:rPr sz="1800" spc="50" dirty="0">
                <a:latin typeface="Calibri"/>
                <a:cs typeface="Calibri"/>
              </a:rPr>
              <a:t> </a:t>
            </a:r>
            <a:r>
              <a:rPr sz="1800" spc="5" dirty="0">
                <a:latin typeface="Calibri"/>
                <a:cs typeface="Calibri"/>
              </a:rPr>
              <a:t>in</a:t>
            </a:r>
            <a:r>
              <a:rPr sz="1800" spc="65" dirty="0">
                <a:latin typeface="Calibri"/>
                <a:cs typeface="Calibri"/>
              </a:rPr>
              <a:t> </a:t>
            </a:r>
            <a:r>
              <a:rPr sz="1800" spc="-10" dirty="0">
                <a:latin typeface="Calibri"/>
                <a:cs typeface="Calibri"/>
              </a:rPr>
              <a:t>pages</a:t>
            </a:r>
            <a:r>
              <a:rPr sz="1800" spc="65" dirty="0">
                <a:latin typeface="Calibri"/>
                <a:cs typeface="Calibri"/>
              </a:rPr>
              <a:t> </a:t>
            </a:r>
            <a:r>
              <a:rPr sz="1800" spc="-5" dirty="0">
                <a:latin typeface="Calibri"/>
                <a:cs typeface="Calibri"/>
              </a:rPr>
              <a:t>so</a:t>
            </a:r>
            <a:r>
              <a:rPr sz="1800" spc="60" dirty="0">
                <a:latin typeface="Calibri"/>
                <a:cs typeface="Calibri"/>
              </a:rPr>
              <a:t> </a:t>
            </a:r>
            <a:r>
              <a:rPr sz="1800" spc="-10" dirty="0">
                <a:latin typeface="Calibri"/>
                <a:cs typeface="Calibri"/>
              </a:rPr>
              <a:t>that,</a:t>
            </a:r>
            <a:r>
              <a:rPr sz="1800" spc="80" dirty="0">
                <a:latin typeface="Calibri"/>
                <a:cs typeface="Calibri"/>
              </a:rPr>
              <a:t> </a:t>
            </a:r>
            <a:r>
              <a:rPr sz="1800" spc="-10" dirty="0">
                <a:latin typeface="Calibri"/>
                <a:cs typeface="Calibri"/>
              </a:rPr>
              <a:t>we</a:t>
            </a:r>
            <a:r>
              <a:rPr sz="1800" spc="45" dirty="0">
                <a:latin typeface="Calibri"/>
                <a:cs typeface="Calibri"/>
              </a:rPr>
              <a:t> </a:t>
            </a:r>
            <a:r>
              <a:rPr sz="1800" spc="-10" dirty="0">
                <a:latin typeface="Calibri"/>
                <a:cs typeface="Calibri"/>
              </a:rPr>
              <a:t>can</a:t>
            </a:r>
            <a:r>
              <a:rPr sz="1800" spc="65" dirty="0">
                <a:latin typeface="Calibri"/>
                <a:cs typeface="Calibri"/>
              </a:rPr>
              <a:t> </a:t>
            </a:r>
            <a:r>
              <a:rPr sz="1800" spc="-20" dirty="0">
                <a:latin typeface="Calibri"/>
                <a:cs typeface="Calibri"/>
              </a:rPr>
              <a:t>store</a:t>
            </a:r>
            <a:r>
              <a:rPr sz="1800" spc="45" dirty="0">
                <a:latin typeface="Calibri"/>
                <a:cs typeface="Calibri"/>
              </a:rPr>
              <a:t> </a:t>
            </a:r>
            <a:r>
              <a:rPr sz="1800" spc="-5" dirty="0">
                <a:latin typeface="Calibri"/>
                <a:cs typeface="Calibri"/>
              </a:rPr>
              <a:t>them</a:t>
            </a:r>
            <a:r>
              <a:rPr sz="1800" spc="80" dirty="0">
                <a:latin typeface="Calibri"/>
                <a:cs typeface="Calibri"/>
              </a:rPr>
              <a:t> </a:t>
            </a:r>
            <a:r>
              <a:rPr sz="1800" spc="-10" dirty="0">
                <a:latin typeface="Calibri"/>
                <a:cs typeface="Calibri"/>
              </a:rPr>
              <a:t>in</a:t>
            </a:r>
            <a:endParaRPr sz="1800">
              <a:latin typeface="Calibri"/>
              <a:cs typeface="Calibri"/>
            </a:endParaRPr>
          </a:p>
          <a:p>
            <a:pPr marL="156845" algn="just">
              <a:lnSpc>
                <a:spcPct val="100000"/>
              </a:lnSpc>
              <a:spcBef>
                <a:spcPts val="5"/>
              </a:spcBef>
            </a:pPr>
            <a:r>
              <a:rPr sz="1800" spc="-5" dirty="0">
                <a:latin typeface="Calibri"/>
                <a:cs typeface="Calibri"/>
              </a:rPr>
              <a:t>the </a:t>
            </a:r>
            <a:r>
              <a:rPr sz="1800" dirty="0">
                <a:latin typeface="Calibri"/>
                <a:cs typeface="Calibri"/>
              </a:rPr>
              <a:t>memory</a:t>
            </a:r>
            <a:r>
              <a:rPr sz="1800" spc="5" dirty="0">
                <a:latin typeface="Calibri"/>
                <a:cs typeface="Calibri"/>
              </a:rPr>
              <a:t> </a:t>
            </a:r>
            <a:r>
              <a:rPr sz="1800" spc="-15" dirty="0">
                <a:latin typeface="Calibri"/>
                <a:cs typeface="Calibri"/>
              </a:rPr>
              <a:t>at </a:t>
            </a:r>
            <a:r>
              <a:rPr sz="1800" spc="-20" dirty="0">
                <a:latin typeface="Calibri"/>
                <a:cs typeface="Calibri"/>
              </a:rPr>
              <a:t>different</a:t>
            </a:r>
            <a:r>
              <a:rPr sz="1800" spc="55" dirty="0">
                <a:latin typeface="Calibri"/>
                <a:cs typeface="Calibri"/>
              </a:rPr>
              <a:t> </a:t>
            </a:r>
            <a:r>
              <a:rPr sz="1800" spc="-5" dirty="0">
                <a:latin typeface="Calibri"/>
                <a:cs typeface="Calibri"/>
              </a:rPr>
              <a:t>holes.</a:t>
            </a:r>
            <a:endParaRPr sz="1800">
              <a:latin typeface="Calibri"/>
              <a:cs typeface="Calibri"/>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10967" y="405384"/>
            <a:ext cx="4523998" cy="3133344"/>
          </a:xfrm>
          <a:prstGeom prst="rect">
            <a:avLst/>
          </a:prstGeom>
        </p:spPr>
      </p:pic>
      <p:sp>
        <p:nvSpPr>
          <p:cNvPr id="3" name="object 3"/>
          <p:cNvSpPr txBox="1"/>
          <p:nvPr/>
        </p:nvSpPr>
        <p:spPr>
          <a:xfrm>
            <a:off x="1050747" y="3592144"/>
            <a:ext cx="7767320" cy="2496185"/>
          </a:xfrm>
          <a:prstGeom prst="rect">
            <a:avLst/>
          </a:prstGeom>
        </p:spPr>
        <p:txBody>
          <a:bodyPr vert="horz" wrap="square" lIns="0" tIns="12700" rIns="0" bIns="0" rtlCol="0">
            <a:spAutoFit/>
          </a:bodyPr>
          <a:lstStyle/>
          <a:p>
            <a:pPr marL="12700" algn="just">
              <a:lnSpc>
                <a:spcPct val="100000"/>
              </a:lnSpc>
              <a:spcBef>
                <a:spcPts val="100"/>
              </a:spcBef>
            </a:pPr>
            <a:r>
              <a:rPr sz="1800" dirty="0">
                <a:latin typeface="Calibri"/>
                <a:cs typeface="Calibri"/>
              </a:rPr>
              <a:t>In</a:t>
            </a:r>
            <a:r>
              <a:rPr sz="1800" spc="254" dirty="0">
                <a:latin typeface="Calibri"/>
                <a:cs typeface="Calibri"/>
              </a:rPr>
              <a:t> </a:t>
            </a:r>
            <a:r>
              <a:rPr sz="1800" spc="-10" dirty="0">
                <a:latin typeface="Calibri"/>
                <a:cs typeface="Calibri"/>
              </a:rPr>
              <a:t>Operating</a:t>
            </a:r>
            <a:r>
              <a:rPr sz="1800" spc="265" dirty="0">
                <a:latin typeface="Calibri"/>
                <a:cs typeface="Calibri"/>
              </a:rPr>
              <a:t> </a:t>
            </a:r>
            <a:r>
              <a:rPr sz="1800" spc="-15" dirty="0">
                <a:latin typeface="Calibri"/>
                <a:cs typeface="Calibri"/>
              </a:rPr>
              <a:t>Systems,</a:t>
            </a:r>
            <a:r>
              <a:rPr sz="1800" spc="275" dirty="0">
                <a:latin typeface="Calibri"/>
                <a:cs typeface="Calibri"/>
              </a:rPr>
              <a:t> </a:t>
            </a:r>
            <a:r>
              <a:rPr sz="1800" spc="-10" dirty="0">
                <a:solidFill>
                  <a:srgbClr val="FF0000"/>
                </a:solidFill>
                <a:latin typeface="Calibri"/>
                <a:cs typeface="Calibri"/>
              </a:rPr>
              <a:t>Paging</a:t>
            </a:r>
            <a:r>
              <a:rPr sz="1800" spc="265" dirty="0">
                <a:solidFill>
                  <a:srgbClr val="FF0000"/>
                </a:solidFill>
                <a:latin typeface="Calibri"/>
                <a:cs typeface="Calibri"/>
              </a:rPr>
              <a:t> </a:t>
            </a:r>
            <a:r>
              <a:rPr sz="1800" spc="-5" dirty="0">
                <a:solidFill>
                  <a:srgbClr val="FF0000"/>
                </a:solidFill>
                <a:latin typeface="Calibri"/>
                <a:cs typeface="Calibri"/>
              </a:rPr>
              <a:t>is</a:t>
            </a:r>
            <a:r>
              <a:rPr sz="1800" spc="280" dirty="0">
                <a:solidFill>
                  <a:srgbClr val="FF0000"/>
                </a:solidFill>
                <a:latin typeface="Calibri"/>
                <a:cs typeface="Calibri"/>
              </a:rPr>
              <a:t> </a:t>
            </a:r>
            <a:r>
              <a:rPr sz="1800" dirty="0">
                <a:solidFill>
                  <a:srgbClr val="FF0000"/>
                </a:solidFill>
                <a:latin typeface="Calibri"/>
                <a:cs typeface="Calibri"/>
              </a:rPr>
              <a:t>a</a:t>
            </a:r>
            <a:r>
              <a:rPr sz="1800" spc="275" dirty="0">
                <a:solidFill>
                  <a:srgbClr val="FF0000"/>
                </a:solidFill>
                <a:latin typeface="Calibri"/>
                <a:cs typeface="Calibri"/>
              </a:rPr>
              <a:t> </a:t>
            </a:r>
            <a:r>
              <a:rPr sz="1800" spc="-20" dirty="0">
                <a:solidFill>
                  <a:srgbClr val="FF0000"/>
                </a:solidFill>
                <a:latin typeface="Calibri"/>
                <a:cs typeface="Calibri"/>
              </a:rPr>
              <a:t>storage</a:t>
            </a:r>
            <a:r>
              <a:rPr sz="1800" spc="254" dirty="0">
                <a:solidFill>
                  <a:srgbClr val="FF0000"/>
                </a:solidFill>
                <a:latin typeface="Calibri"/>
                <a:cs typeface="Calibri"/>
              </a:rPr>
              <a:t> </a:t>
            </a:r>
            <a:r>
              <a:rPr sz="1800" dirty="0">
                <a:solidFill>
                  <a:srgbClr val="FF0000"/>
                </a:solidFill>
                <a:latin typeface="Calibri"/>
                <a:cs typeface="Calibri"/>
              </a:rPr>
              <a:t>mechanism</a:t>
            </a:r>
            <a:r>
              <a:rPr sz="1800" spc="285" dirty="0">
                <a:solidFill>
                  <a:srgbClr val="FF0000"/>
                </a:solidFill>
                <a:latin typeface="Calibri"/>
                <a:cs typeface="Calibri"/>
              </a:rPr>
              <a:t> </a:t>
            </a:r>
            <a:r>
              <a:rPr sz="1800" spc="-5" dirty="0">
                <a:solidFill>
                  <a:srgbClr val="FF0000"/>
                </a:solidFill>
                <a:latin typeface="Calibri"/>
                <a:cs typeface="Calibri"/>
              </a:rPr>
              <a:t>used</a:t>
            </a:r>
            <a:r>
              <a:rPr sz="1800" spc="254" dirty="0">
                <a:solidFill>
                  <a:srgbClr val="FF0000"/>
                </a:solidFill>
                <a:latin typeface="Calibri"/>
                <a:cs typeface="Calibri"/>
              </a:rPr>
              <a:t> </a:t>
            </a:r>
            <a:r>
              <a:rPr sz="1800" spc="-15" dirty="0">
                <a:solidFill>
                  <a:srgbClr val="FF0000"/>
                </a:solidFill>
                <a:latin typeface="Calibri"/>
                <a:cs typeface="Calibri"/>
              </a:rPr>
              <a:t>to</a:t>
            </a:r>
            <a:r>
              <a:rPr sz="1800" spc="275" dirty="0">
                <a:solidFill>
                  <a:srgbClr val="FF0000"/>
                </a:solidFill>
                <a:latin typeface="Calibri"/>
                <a:cs typeface="Calibri"/>
              </a:rPr>
              <a:t> </a:t>
            </a:r>
            <a:r>
              <a:rPr sz="1800" spc="-10" dirty="0">
                <a:solidFill>
                  <a:srgbClr val="FF0000"/>
                </a:solidFill>
                <a:latin typeface="Calibri"/>
                <a:cs typeface="Calibri"/>
              </a:rPr>
              <a:t>retrieve</a:t>
            </a:r>
            <a:r>
              <a:rPr sz="1800" spc="290" dirty="0">
                <a:solidFill>
                  <a:srgbClr val="FF0000"/>
                </a:solidFill>
                <a:latin typeface="Calibri"/>
                <a:cs typeface="Calibri"/>
              </a:rPr>
              <a:t> </a:t>
            </a:r>
            <a:r>
              <a:rPr sz="1800" spc="-10" dirty="0">
                <a:solidFill>
                  <a:srgbClr val="FF0000"/>
                </a:solidFill>
                <a:latin typeface="Calibri"/>
                <a:cs typeface="Calibri"/>
              </a:rPr>
              <a:t>processes</a:t>
            </a:r>
            <a:endParaRPr sz="1800">
              <a:latin typeface="Calibri"/>
              <a:cs typeface="Calibri"/>
            </a:endParaRPr>
          </a:p>
          <a:p>
            <a:pPr marL="12700" algn="just">
              <a:lnSpc>
                <a:spcPct val="100000"/>
              </a:lnSpc>
              <a:spcBef>
                <a:spcPts val="5"/>
              </a:spcBef>
            </a:pPr>
            <a:r>
              <a:rPr sz="1800" spc="-10" dirty="0">
                <a:solidFill>
                  <a:srgbClr val="FF0000"/>
                </a:solidFill>
                <a:latin typeface="Calibri"/>
                <a:cs typeface="Calibri"/>
              </a:rPr>
              <a:t>from</a:t>
            </a:r>
            <a:r>
              <a:rPr sz="1800" spc="-20" dirty="0">
                <a:solidFill>
                  <a:srgbClr val="FF0000"/>
                </a:solidFill>
                <a:latin typeface="Calibri"/>
                <a:cs typeface="Calibri"/>
              </a:rPr>
              <a:t> </a:t>
            </a:r>
            <a:r>
              <a:rPr sz="1800" spc="-5" dirty="0">
                <a:solidFill>
                  <a:srgbClr val="FF0000"/>
                </a:solidFill>
                <a:latin typeface="Calibri"/>
                <a:cs typeface="Calibri"/>
              </a:rPr>
              <a:t>the</a:t>
            </a:r>
            <a:r>
              <a:rPr sz="1800" spc="35" dirty="0">
                <a:solidFill>
                  <a:srgbClr val="FF0000"/>
                </a:solidFill>
                <a:latin typeface="Calibri"/>
                <a:cs typeface="Calibri"/>
              </a:rPr>
              <a:t> </a:t>
            </a:r>
            <a:r>
              <a:rPr sz="1800" spc="-10" dirty="0">
                <a:solidFill>
                  <a:srgbClr val="FF0000"/>
                </a:solidFill>
                <a:latin typeface="Calibri"/>
                <a:cs typeface="Calibri"/>
              </a:rPr>
              <a:t>secondary</a:t>
            </a:r>
            <a:r>
              <a:rPr sz="1800" spc="55" dirty="0">
                <a:solidFill>
                  <a:srgbClr val="FF0000"/>
                </a:solidFill>
                <a:latin typeface="Calibri"/>
                <a:cs typeface="Calibri"/>
              </a:rPr>
              <a:t> </a:t>
            </a:r>
            <a:r>
              <a:rPr sz="1800" spc="-25" dirty="0">
                <a:solidFill>
                  <a:srgbClr val="FF0000"/>
                </a:solidFill>
                <a:latin typeface="Calibri"/>
                <a:cs typeface="Calibri"/>
              </a:rPr>
              <a:t>storage</a:t>
            </a:r>
            <a:r>
              <a:rPr sz="1800" spc="45" dirty="0">
                <a:solidFill>
                  <a:srgbClr val="FF0000"/>
                </a:solidFill>
                <a:latin typeface="Calibri"/>
                <a:cs typeface="Calibri"/>
              </a:rPr>
              <a:t> </a:t>
            </a:r>
            <a:r>
              <a:rPr sz="1800" spc="-20" dirty="0">
                <a:solidFill>
                  <a:srgbClr val="FF0000"/>
                </a:solidFill>
                <a:latin typeface="Calibri"/>
                <a:cs typeface="Calibri"/>
              </a:rPr>
              <a:t>into</a:t>
            </a:r>
            <a:r>
              <a:rPr sz="1800" spc="35" dirty="0">
                <a:solidFill>
                  <a:srgbClr val="FF0000"/>
                </a:solidFill>
                <a:latin typeface="Calibri"/>
                <a:cs typeface="Calibri"/>
              </a:rPr>
              <a:t> </a:t>
            </a:r>
            <a:r>
              <a:rPr sz="1800" spc="-5" dirty="0">
                <a:solidFill>
                  <a:srgbClr val="FF0000"/>
                </a:solidFill>
                <a:latin typeface="Calibri"/>
                <a:cs typeface="Calibri"/>
              </a:rPr>
              <a:t>the</a:t>
            </a:r>
            <a:r>
              <a:rPr sz="1800" spc="15" dirty="0">
                <a:solidFill>
                  <a:srgbClr val="FF0000"/>
                </a:solidFill>
                <a:latin typeface="Calibri"/>
                <a:cs typeface="Calibri"/>
              </a:rPr>
              <a:t> </a:t>
            </a:r>
            <a:r>
              <a:rPr sz="1800" dirty="0">
                <a:solidFill>
                  <a:srgbClr val="FF0000"/>
                </a:solidFill>
                <a:latin typeface="Calibri"/>
                <a:cs typeface="Calibri"/>
              </a:rPr>
              <a:t>main</a:t>
            </a:r>
            <a:r>
              <a:rPr sz="1800" spc="15" dirty="0">
                <a:solidFill>
                  <a:srgbClr val="FF0000"/>
                </a:solidFill>
                <a:latin typeface="Calibri"/>
                <a:cs typeface="Calibri"/>
              </a:rPr>
              <a:t> </a:t>
            </a:r>
            <a:r>
              <a:rPr sz="1800" dirty="0">
                <a:solidFill>
                  <a:srgbClr val="FF0000"/>
                </a:solidFill>
                <a:latin typeface="Calibri"/>
                <a:cs typeface="Calibri"/>
              </a:rPr>
              <a:t>memory</a:t>
            </a:r>
            <a:r>
              <a:rPr sz="1800" spc="-5" dirty="0">
                <a:solidFill>
                  <a:srgbClr val="FF0000"/>
                </a:solidFill>
                <a:latin typeface="Calibri"/>
                <a:cs typeface="Calibri"/>
              </a:rPr>
              <a:t> in</a:t>
            </a:r>
            <a:r>
              <a:rPr sz="1800" spc="20" dirty="0">
                <a:solidFill>
                  <a:srgbClr val="FF0000"/>
                </a:solidFill>
                <a:latin typeface="Calibri"/>
                <a:cs typeface="Calibri"/>
              </a:rPr>
              <a:t> </a:t>
            </a:r>
            <a:r>
              <a:rPr sz="1800" spc="-5" dirty="0">
                <a:solidFill>
                  <a:srgbClr val="FF0000"/>
                </a:solidFill>
                <a:latin typeface="Calibri"/>
                <a:cs typeface="Calibri"/>
              </a:rPr>
              <a:t>the</a:t>
            </a:r>
            <a:r>
              <a:rPr sz="1800" spc="40" dirty="0">
                <a:solidFill>
                  <a:srgbClr val="FF0000"/>
                </a:solidFill>
                <a:latin typeface="Calibri"/>
                <a:cs typeface="Calibri"/>
              </a:rPr>
              <a:t> </a:t>
            </a:r>
            <a:r>
              <a:rPr sz="1800" spc="-15" dirty="0">
                <a:solidFill>
                  <a:srgbClr val="FF0000"/>
                </a:solidFill>
                <a:latin typeface="Calibri"/>
                <a:cs typeface="Calibri"/>
              </a:rPr>
              <a:t>form</a:t>
            </a:r>
            <a:r>
              <a:rPr sz="1800" dirty="0">
                <a:solidFill>
                  <a:srgbClr val="FF0000"/>
                </a:solidFill>
                <a:latin typeface="Calibri"/>
                <a:cs typeface="Calibri"/>
              </a:rPr>
              <a:t> </a:t>
            </a:r>
            <a:r>
              <a:rPr sz="1800" spc="5" dirty="0">
                <a:solidFill>
                  <a:srgbClr val="FF0000"/>
                </a:solidFill>
                <a:latin typeface="Calibri"/>
                <a:cs typeface="Calibri"/>
              </a:rPr>
              <a:t>of</a:t>
            </a:r>
            <a:r>
              <a:rPr sz="1800" spc="-20" dirty="0">
                <a:solidFill>
                  <a:srgbClr val="FF0000"/>
                </a:solidFill>
                <a:latin typeface="Calibri"/>
                <a:cs typeface="Calibri"/>
              </a:rPr>
              <a:t> </a:t>
            </a:r>
            <a:r>
              <a:rPr sz="1800" spc="-15" dirty="0">
                <a:solidFill>
                  <a:srgbClr val="FF0000"/>
                </a:solidFill>
                <a:latin typeface="Calibri"/>
                <a:cs typeface="Calibri"/>
              </a:rPr>
              <a:t>pages</a:t>
            </a:r>
            <a:r>
              <a:rPr sz="1800" spc="-15" dirty="0">
                <a:latin typeface="Calibri"/>
                <a:cs typeface="Calibri"/>
              </a:rPr>
              <a:t>.</a:t>
            </a:r>
            <a:endParaRPr sz="1800">
              <a:latin typeface="Calibri"/>
              <a:cs typeface="Calibri"/>
            </a:endParaRPr>
          </a:p>
          <a:p>
            <a:pPr marL="12700" marR="5080" algn="just">
              <a:lnSpc>
                <a:spcPct val="100000"/>
              </a:lnSpc>
            </a:pPr>
            <a:r>
              <a:rPr sz="1800" spc="-5" dirty="0">
                <a:latin typeface="Calibri"/>
                <a:cs typeface="Calibri"/>
              </a:rPr>
              <a:t>The </a:t>
            </a:r>
            <a:r>
              <a:rPr sz="1800" dirty="0">
                <a:latin typeface="Calibri"/>
                <a:cs typeface="Calibri"/>
              </a:rPr>
              <a:t>main </a:t>
            </a:r>
            <a:r>
              <a:rPr sz="1800" spc="-5" dirty="0">
                <a:latin typeface="Calibri"/>
                <a:cs typeface="Calibri"/>
              </a:rPr>
              <a:t>idea</a:t>
            </a:r>
            <a:r>
              <a:rPr sz="1800" dirty="0">
                <a:latin typeface="Calibri"/>
                <a:cs typeface="Calibri"/>
              </a:rPr>
              <a:t> behind the</a:t>
            </a:r>
            <a:r>
              <a:rPr sz="1800" spc="5" dirty="0">
                <a:latin typeface="Calibri"/>
                <a:cs typeface="Calibri"/>
              </a:rPr>
              <a:t> </a:t>
            </a:r>
            <a:r>
              <a:rPr sz="1800" dirty="0">
                <a:latin typeface="Calibri"/>
                <a:cs typeface="Calibri"/>
              </a:rPr>
              <a:t>paging </a:t>
            </a:r>
            <a:r>
              <a:rPr sz="1800" spc="-5" dirty="0">
                <a:latin typeface="Calibri"/>
                <a:cs typeface="Calibri"/>
              </a:rPr>
              <a:t>is </a:t>
            </a:r>
            <a:r>
              <a:rPr sz="1800" spc="-15" dirty="0">
                <a:latin typeface="Calibri"/>
                <a:cs typeface="Calibri"/>
              </a:rPr>
              <a:t>to</a:t>
            </a:r>
            <a:r>
              <a:rPr sz="1800" spc="375" dirty="0">
                <a:latin typeface="Calibri"/>
                <a:cs typeface="Calibri"/>
              </a:rPr>
              <a:t> </a:t>
            </a:r>
            <a:r>
              <a:rPr sz="1800" spc="-5" dirty="0">
                <a:latin typeface="Calibri"/>
                <a:cs typeface="Calibri"/>
              </a:rPr>
              <a:t>divide</a:t>
            </a:r>
            <a:r>
              <a:rPr sz="1800" spc="395" dirty="0">
                <a:latin typeface="Calibri"/>
                <a:cs typeface="Calibri"/>
              </a:rPr>
              <a:t> </a:t>
            </a:r>
            <a:r>
              <a:rPr sz="1800" spc="-5" dirty="0">
                <a:latin typeface="Calibri"/>
                <a:cs typeface="Calibri"/>
              </a:rPr>
              <a:t>each process </a:t>
            </a:r>
            <a:r>
              <a:rPr sz="1800" spc="5" dirty="0">
                <a:latin typeface="Calibri"/>
                <a:cs typeface="Calibri"/>
              </a:rPr>
              <a:t>in the </a:t>
            </a:r>
            <a:r>
              <a:rPr sz="1800" spc="-15" dirty="0">
                <a:latin typeface="Calibri"/>
                <a:cs typeface="Calibri"/>
              </a:rPr>
              <a:t>form</a:t>
            </a:r>
            <a:r>
              <a:rPr sz="1800" spc="380" dirty="0">
                <a:latin typeface="Calibri"/>
                <a:cs typeface="Calibri"/>
              </a:rPr>
              <a:t> </a:t>
            </a:r>
            <a:r>
              <a:rPr sz="1800" spc="5" dirty="0">
                <a:latin typeface="Calibri"/>
                <a:cs typeface="Calibri"/>
              </a:rPr>
              <a:t>of </a:t>
            </a:r>
            <a:r>
              <a:rPr sz="1800" spc="-10" dirty="0">
                <a:latin typeface="Calibri"/>
                <a:cs typeface="Calibri"/>
              </a:rPr>
              <a:t>pages. </a:t>
            </a:r>
            <a:r>
              <a:rPr sz="1800" spc="-5" dirty="0">
                <a:latin typeface="Calibri"/>
                <a:cs typeface="Calibri"/>
              </a:rPr>
              <a:t> The</a:t>
            </a:r>
            <a:r>
              <a:rPr sz="1800" spc="20" dirty="0">
                <a:latin typeface="Calibri"/>
                <a:cs typeface="Calibri"/>
              </a:rPr>
              <a:t> </a:t>
            </a:r>
            <a:r>
              <a:rPr sz="1800" spc="-5" dirty="0">
                <a:latin typeface="Calibri"/>
                <a:cs typeface="Calibri"/>
              </a:rPr>
              <a:t>main</a:t>
            </a:r>
            <a:r>
              <a:rPr sz="1800" spc="15" dirty="0">
                <a:latin typeface="Calibri"/>
                <a:cs typeface="Calibri"/>
              </a:rPr>
              <a:t> </a:t>
            </a:r>
            <a:r>
              <a:rPr sz="1800" dirty="0">
                <a:latin typeface="Calibri"/>
                <a:cs typeface="Calibri"/>
              </a:rPr>
              <a:t>memory </a:t>
            </a:r>
            <a:r>
              <a:rPr sz="1800" spc="-5" dirty="0">
                <a:latin typeface="Calibri"/>
                <a:cs typeface="Calibri"/>
              </a:rPr>
              <a:t>will also</a:t>
            </a:r>
            <a:r>
              <a:rPr sz="1800" spc="15" dirty="0">
                <a:latin typeface="Calibri"/>
                <a:cs typeface="Calibri"/>
              </a:rPr>
              <a:t> </a:t>
            </a:r>
            <a:r>
              <a:rPr sz="1800" spc="-5" dirty="0">
                <a:latin typeface="Calibri"/>
                <a:cs typeface="Calibri"/>
              </a:rPr>
              <a:t>be</a:t>
            </a:r>
            <a:r>
              <a:rPr sz="1800" spc="40" dirty="0">
                <a:latin typeface="Calibri"/>
                <a:cs typeface="Calibri"/>
              </a:rPr>
              <a:t> </a:t>
            </a:r>
            <a:r>
              <a:rPr sz="1800" spc="-10" dirty="0">
                <a:latin typeface="Calibri"/>
                <a:cs typeface="Calibri"/>
              </a:rPr>
              <a:t>divided</a:t>
            </a:r>
            <a:r>
              <a:rPr sz="1800" spc="4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form</a:t>
            </a:r>
            <a:r>
              <a:rPr sz="1800" spc="25" dirty="0">
                <a:latin typeface="Calibri"/>
                <a:cs typeface="Calibri"/>
              </a:rPr>
              <a:t> </a:t>
            </a:r>
            <a:r>
              <a:rPr sz="1800" spc="5" dirty="0">
                <a:latin typeface="Calibri"/>
                <a:cs typeface="Calibri"/>
              </a:rPr>
              <a:t>of</a:t>
            </a:r>
            <a:r>
              <a:rPr sz="1800" spc="-25" dirty="0">
                <a:latin typeface="Calibri"/>
                <a:cs typeface="Calibri"/>
              </a:rPr>
              <a:t> </a:t>
            </a:r>
            <a:r>
              <a:rPr sz="1800" spc="-15" dirty="0">
                <a:latin typeface="Calibri"/>
                <a:cs typeface="Calibri"/>
              </a:rPr>
              <a:t>frames.</a:t>
            </a:r>
            <a:endParaRPr sz="1800">
              <a:latin typeface="Calibri"/>
              <a:cs typeface="Calibri"/>
            </a:endParaRPr>
          </a:p>
          <a:p>
            <a:pPr marL="12700" marR="6985" algn="just">
              <a:lnSpc>
                <a:spcPct val="100000"/>
              </a:lnSpc>
            </a:pPr>
            <a:r>
              <a:rPr sz="1800" spc="-5" dirty="0">
                <a:latin typeface="Calibri"/>
                <a:cs typeface="Calibri"/>
              </a:rPr>
              <a:t>One page </a:t>
            </a:r>
            <a:r>
              <a:rPr sz="1800" spc="5" dirty="0">
                <a:latin typeface="Calibri"/>
                <a:cs typeface="Calibri"/>
              </a:rPr>
              <a:t>of </a:t>
            </a:r>
            <a:r>
              <a:rPr sz="1800" dirty="0">
                <a:latin typeface="Calibri"/>
                <a:cs typeface="Calibri"/>
              </a:rPr>
              <a:t>the </a:t>
            </a:r>
            <a:r>
              <a:rPr sz="1800" spc="-10" dirty="0">
                <a:latin typeface="Calibri"/>
                <a:cs typeface="Calibri"/>
              </a:rPr>
              <a:t>process </a:t>
            </a:r>
            <a:r>
              <a:rPr sz="1800" spc="-5" dirty="0">
                <a:latin typeface="Calibri"/>
                <a:cs typeface="Calibri"/>
              </a:rPr>
              <a:t>is </a:t>
            </a:r>
            <a:r>
              <a:rPr sz="1800" spc="-15" dirty="0">
                <a:latin typeface="Calibri"/>
                <a:cs typeface="Calibri"/>
              </a:rPr>
              <a:t>to </a:t>
            </a:r>
            <a:r>
              <a:rPr sz="1800" spc="-5" dirty="0">
                <a:latin typeface="Calibri"/>
                <a:cs typeface="Calibri"/>
              </a:rPr>
              <a:t>be </a:t>
            </a:r>
            <a:r>
              <a:rPr sz="1800" spc="-15" dirty="0">
                <a:latin typeface="Calibri"/>
                <a:cs typeface="Calibri"/>
              </a:rPr>
              <a:t>stored </a:t>
            </a:r>
            <a:r>
              <a:rPr sz="1800" spc="5" dirty="0">
                <a:latin typeface="Calibri"/>
                <a:cs typeface="Calibri"/>
              </a:rPr>
              <a:t>in </a:t>
            </a:r>
            <a:r>
              <a:rPr sz="1800" spc="-5" dirty="0">
                <a:latin typeface="Calibri"/>
                <a:cs typeface="Calibri"/>
              </a:rPr>
              <a:t>one </a:t>
            </a:r>
            <a:r>
              <a:rPr sz="1800" spc="5" dirty="0">
                <a:latin typeface="Calibri"/>
                <a:cs typeface="Calibri"/>
              </a:rPr>
              <a:t>of </a:t>
            </a:r>
            <a:r>
              <a:rPr sz="1800" dirty="0">
                <a:latin typeface="Calibri"/>
                <a:cs typeface="Calibri"/>
              </a:rPr>
              <a:t>the </a:t>
            </a:r>
            <a:r>
              <a:rPr sz="1800" spc="-10" dirty="0">
                <a:latin typeface="Calibri"/>
                <a:cs typeface="Calibri"/>
              </a:rPr>
              <a:t>frames </a:t>
            </a:r>
            <a:r>
              <a:rPr sz="1800" spc="5" dirty="0">
                <a:latin typeface="Calibri"/>
                <a:cs typeface="Calibri"/>
              </a:rPr>
              <a:t>of </a:t>
            </a:r>
            <a:r>
              <a:rPr sz="1800" spc="-5" dirty="0">
                <a:latin typeface="Calibri"/>
                <a:cs typeface="Calibri"/>
              </a:rPr>
              <a:t>the </a:t>
            </a:r>
            <a:r>
              <a:rPr sz="1800" spc="-20" dirty="0">
                <a:latin typeface="Calibri"/>
                <a:cs typeface="Calibri"/>
              </a:rPr>
              <a:t>memory. </a:t>
            </a:r>
            <a:r>
              <a:rPr sz="1800" spc="-5" dirty="0">
                <a:latin typeface="Calibri"/>
                <a:cs typeface="Calibri"/>
              </a:rPr>
              <a:t>The </a:t>
            </a:r>
            <a:r>
              <a:rPr sz="1800" dirty="0">
                <a:latin typeface="Calibri"/>
                <a:cs typeface="Calibri"/>
              </a:rPr>
              <a:t> </a:t>
            </a:r>
            <a:r>
              <a:rPr sz="1800" spc="-10" dirty="0">
                <a:latin typeface="Calibri"/>
                <a:cs typeface="Calibri"/>
              </a:rPr>
              <a:t>pages can </a:t>
            </a:r>
            <a:r>
              <a:rPr sz="1800" spc="5" dirty="0">
                <a:latin typeface="Calibri"/>
                <a:cs typeface="Calibri"/>
              </a:rPr>
              <a:t>be </a:t>
            </a:r>
            <a:r>
              <a:rPr sz="1800" spc="-15" dirty="0">
                <a:latin typeface="Calibri"/>
                <a:cs typeface="Calibri"/>
              </a:rPr>
              <a:t>stored at </a:t>
            </a:r>
            <a:r>
              <a:rPr sz="1800" dirty="0">
                <a:latin typeface="Calibri"/>
                <a:cs typeface="Calibri"/>
              </a:rPr>
              <a:t>the </a:t>
            </a:r>
            <a:r>
              <a:rPr sz="1800" spc="-15" dirty="0">
                <a:latin typeface="Calibri"/>
                <a:cs typeface="Calibri"/>
              </a:rPr>
              <a:t>different </a:t>
            </a:r>
            <a:r>
              <a:rPr sz="1800" spc="-5" dirty="0">
                <a:latin typeface="Calibri"/>
                <a:cs typeface="Calibri"/>
              </a:rPr>
              <a:t>locations </a:t>
            </a:r>
            <a:r>
              <a:rPr sz="1800" dirty="0">
                <a:latin typeface="Calibri"/>
                <a:cs typeface="Calibri"/>
              </a:rPr>
              <a:t>of the memory </a:t>
            </a:r>
            <a:r>
              <a:rPr sz="1800" spc="-5" dirty="0">
                <a:latin typeface="Calibri"/>
                <a:cs typeface="Calibri"/>
              </a:rPr>
              <a:t>but </a:t>
            </a:r>
            <a:r>
              <a:rPr sz="1800" dirty="0">
                <a:latin typeface="Calibri"/>
                <a:cs typeface="Calibri"/>
              </a:rPr>
              <a:t>the </a:t>
            </a:r>
            <a:r>
              <a:rPr sz="1800" spc="-5" dirty="0">
                <a:latin typeface="Calibri"/>
                <a:cs typeface="Calibri"/>
              </a:rPr>
              <a:t>priority </a:t>
            </a:r>
            <a:r>
              <a:rPr sz="1800" spc="-10" dirty="0">
                <a:latin typeface="Calibri"/>
                <a:cs typeface="Calibri"/>
              </a:rPr>
              <a:t>is </a:t>
            </a:r>
            <a:r>
              <a:rPr sz="1800" spc="-5" dirty="0">
                <a:latin typeface="Calibri"/>
                <a:cs typeface="Calibri"/>
              </a:rPr>
              <a:t> </a:t>
            </a:r>
            <a:r>
              <a:rPr sz="1800" spc="-15" dirty="0">
                <a:latin typeface="Calibri"/>
                <a:cs typeface="Calibri"/>
              </a:rPr>
              <a:t>always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find</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contiguous</a:t>
            </a:r>
            <a:r>
              <a:rPr sz="1800" spc="45" dirty="0">
                <a:latin typeface="Calibri"/>
                <a:cs typeface="Calibri"/>
              </a:rPr>
              <a:t> </a:t>
            </a:r>
            <a:r>
              <a:rPr sz="1800" spc="-10" dirty="0">
                <a:latin typeface="Calibri"/>
                <a:cs typeface="Calibri"/>
              </a:rPr>
              <a:t>frames</a:t>
            </a:r>
            <a:r>
              <a:rPr sz="1800" spc="15" dirty="0">
                <a:latin typeface="Calibri"/>
                <a:cs typeface="Calibri"/>
              </a:rPr>
              <a:t> </a:t>
            </a:r>
            <a:r>
              <a:rPr sz="1800" spc="5" dirty="0">
                <a:latin typeface="Calibri"/>
                <a:cs typeface="Calibri"/>
              </a:rPr>
              <a:t>or</a:t>
            </a:r>
            <a:r>
              <a:rPr sz="1800" spc="-5" dirty="0">
                <a:latin typeface="Calibri"/>
                <a:cs typeface="Calibri"/>
              </a:rPr>
              <a:t> holes.</a:t>
            </a:r>
            <a:endParaRPr sz="1800">
              <a:latin typeface="Calibri"/>
              <a:cs typeface="Calibri"/>
            </a:endParaRPr>
          </a:p>
          <a:p>
            <a:pPr marL="12700" algn="just">
              <a:lnSpc>
                <a:spcPct val="100000"/>
              </a:lnSpc>
              <a:spcBef>
                <a:spcPts val="5"/>
              </a:spcBef>
            </a:pPr>
            <a:r>
              <a:rPr sz="1800" spc="-20" dirty="0">
                <a:latin typeface="Calibri"/>
                <a:cs typeface="Calibri"/>
              </a:rPr>
              <a:t>Pages</a:t>
            </a:r>
            <a:r>
              <a:rPr sz="1800" spc="450" dirty="0">
                <a:latin typeface="Calibri"/>
                <a:cs typeface="Calibri"/>
              </a:rPr>
              <a:t> </a:t>
            </a:r>
            <a:r>
              <a:rPr sz="1800" dirty="0">
                <a:latin typeface="Calibri"/>
                <a:cs typeface="Calibri"/>
              </a:rPr>
              <a:t>of</a:t>
            </a:r>
            <a:r>
              <a:rPr sz="1800" spc="434" dirty="0">
                <a:latin typeface="Calibri"/>
                <a:cs typeface="Calibri"/>
              </a:rPr>
              <a:t> </a:t>
            </a:r>
            <a:r>
              <a:rPr sz="1800" dirty="0">
                <a:latin typeface="Calibri"/>
                <a:cs typeface="Calibri"/>
              </a:rPr>
              <a:t>the</a:t>
            </a:r>
            <a:r>
              <a:rPr sz="1800" spc="450" dirty="0">
                <a:latin typeface="Calibri"/>
                <a:cs typeface="Calibri"/>
              </a:rPr>
              <a:t> </a:t>
            </a:r>
            <a:r>
              <a:rPr sz="1800" spc="-10" dirty="0">
                <a:latin typeface="Calibri"/>
                <a:cs typeface="Calibri"/>
              </a:rPr>
              <a:t>process</a:t>
            </a:r>
            <a:r>
              <a:rPr sz="1800" spc="420" dirty="0">
                <a:latin typeface="Calibri"/>
                <a:cs typeface="Calibri"/>
              </a:rPr>
              <a:t> </a:t>
            </a:r>
            <a:r>
              <a:rPr sz="1800" dirty="0">
                <a:latin typeface="Calibri"/>
                <a:cs typeface="Calibri"/>
              </a:rPr>
              <a:t>are</a:t>
            </a:r>
            <a:r>
              <a:rPr sz="1800" spc="455" dirty="0">
                <a:latin typeface="Calibri"/>
                <a:cs typeface="Calibri"/>
              </a:rPr>
              <a:t> </a:t>
            </a:r>
            <a:r>
              <a:rPr sz="1800" spc="-10" dirty="0">
                <a:latin typeface="Calibri"/>
                <a:cs typeface="Calibri"/>
              </a:rPr>
              <a:t>brought</a:t>
            </a:r>
            <a:r>
              <a:rPr sz="1800" spc="459" dirty="0">
                <a:latin typeface="Calibri"/>
                <a:cs typeface="Calibri"/>
              </a:rPr>
              <a:t> </a:t>
            </a:r>
            <a:r>
              <a:rPr sz="1800" spc="-15" dirty="0">
                <a:latin typeface="Calibri"/>
                <a:cs typeface="Calibri"/>
              </a:rPr>
              <a:t>into</a:t>
            </a:r>
            <a:r>
              <a:rPr sz="1800" spc="445" dirty="0">
                <a:latin typeface="Calibri"/>
                <a:cs typeface="Calibri"/>
              </a:rPr>
              <a:t> </a:t>
            </a:r>
            <a:r>
              <a:rPr sz="1800" dirty="0">
                <a:latin typeface="Calibri"/>
                <a:cs typeface="Calibri"/>
              </a:rPr>
              <a:t>the</a:t>
            </a:r>
            <a:r>
              <a:rPr sz="1800" spc="455" dirty="0">
                <a:latin typeface="Calibri"/>
                <a:cs typeface="Calibri"/>
              </a:rPr>
              <a:t> </a:t>
            </a:r>
            <a:r>
              <a:rPr sz="1800" spc="-5" dirty="0">
                <a:latin typeface="Calibri"/>
                <a:cs typeface="Calibri"/>
              </a:rPr>
              <a:t>main</a:t>
            </a:r>
            <a:r>
              <a:rPr sz="1800" spc="450" dirty="0">
                <a:latin typeface="Calibri"/>
                <a:cs typeface="Calibri"/>
              </a:rPr>
              <a:t> </a:t>
            </a:r>
            <a:r>
              <a:rPr sz="1800" dirty="0">
                <a:latin typeface="Calibri"/>
                <a:cs typeface="Calibri"/>
              </a:rPr>
              <a:t>memory</a:t>
            </a:r>
            <a:r>
              <a:rPr sz="1800" spc="425" dirty="0">
                <a:latin typeface="Calibri"/>
                <a:cs typeface="Calibri"/>
              </a:rPr>
              <a:t> </a:t>
            </a:r>
            <a:r>
              <a:rPr sz="1800" spc="5" dirty="0">
                <a:latin typeface="Calibri"/>
                <a:cs typeface="Calibri"/>
              </a:rPr>
              <a:t>only </a:t>
            </a:r>
            <a:r>
              <a:rPr sz="1800" spc="25" dirty="0">
                <a:latin typeface="Calibri"/>
                <a:cs typeface="Calibri"/>
              </a:rPr>
              <a:t> </a:t>
            </a:r>
            <a:r>
              <a:rPr sz="1800" dirty="0">
                <a:latin typeface="Calibri"/>
                <a:cs typeface="Calibri"/>
              </a:rPr>
              <a:t>when</a:t>
            </a:r>
            <a:r>
              <a:rPr sz="1800" spc="430" dirty="0">
                <a:latin typeface="Calibri"/>
                <a:cs typeface="Calibri"/>
              </a:rPr>
              <a:t> </a:t>
            </a:r>
            <a:r>
              <a:rPr sz="1800" spc="-5" dirty="0">
                <a:latin typeface="Calibri"/>
                <a:cs typeface="Calibri"/>
              </a:rPr>
              <a:t>they</a:t>
            </a:r>
            <a:r>
              <a:rPr sz="1800" spc="434" dirty="0">
                <a:latin typeface="Calibri"/>
                <a:cs typeface="Calibri"/>
              </a:rPr>
              <a:t> </a:t>
            </a:r>
            <a:r>
              <a:rPr sz="1800" spc="-10" dirty="0">
                <a:latin typeface="Calibri"/>
                <a:cs typeface="Calibri"/>
              </a:rPr>
              <a:t>are</a:t>
            </a:r>
            <a:endParaRPr sz="1800">
              <a:latin typeface="Calibri"/>
              <a:cs typeface="Calibri"/>
            </a:endParaRPr>
          </a:p>
          <a:p>
            <a:pPr marL="12700" algn="just">
              <a:lnSpc>
                <a:spcPct val="100000"/>
              </a:lnSpc>
            </a:pPr>
            <a:r>
              <a:rPr sz="1800" spc="-15" dirty="0">
                <a:latin typeface="Calibri"/>
                <a:cs typeface="Calibri"/>
              </a:rPr>
              <a:t>required</a:t>
            </a:r>
            <a:r>
              <a:rPr sz="1800" spc="65" dirty="0">
                <a:latin typeface="Calibri"/>
                <a:cs typeface="Calibri"/>
              </a:rPr>
              <a:t> </a:t>
            </a:r>
            <a:r>
              <a:rPr sz="1800" spc="-5" dirty="0">
                <a:latin typeface="Calibri"/>
                <a:cs typeface="Calibri"/>
              </a:rPr>
              <a:t>otherwise</a:t>
            </a:r>
            <a:r>
              <a:rPr sz="1800" spc="45" dirty="0">
                <a:latin typeface="Calibri"/>
                <a:cs typeface="Calibri"/>
              </a:rPr>
              <a:t> </a:t>
            </a:r>
            <a:r>
              <a:rPr sz="1800" spc="-10" dirty="0">
                <a:latin typeface="Calibri"/>
                <a:cs typeface="Calibri"/>
              </a:rPr>
              <a:t>they</a:t>
            </a:r>
            <a:r>
              <a:rPr sz="1800" spc="30" dirty="0">
                <a:latin typeface="Calibri"/>
                <a:cs typeface="Calibri"/>
              </a:rPr>
              <a:t> </a:t>
            </a:r>
            <a:r>
              <a:rPr sz="1800" spc="-15" dirty="0">
                <a:latin typeface="Calibri"/>
                <a:cs typeface="Calibri"/>
              </a:rPr>
              <a:t>reside</a:t>
            </a:r>
            <a:r>
              <a:rPr sz="1800" spc="4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secondary</a:t>
            </a:r>
            <a:r>
              <a:rPr sz="1800" spc="50" dirty="0">
                <a:latin typeface="Calibri"/>
                <a:cs typeface="Calibri"/>
              </a:rPr>
              <a:t> </a:t>
            </a:r>
            <a:r>
              <a:rPr sz="1800" spc="-20" dirty="0">
                <a:latin typeface="Calibri"/>
                <a:cs typeface="Calibri"/>
              </a:rPr>
              <a:t>storage.</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769746"/>
            <a:ext cx="7997190" cy="5311775"/>
          </a:xfrm>
          <a:prstGeom prst="rect">
            <a:avLst/>
          </a:prstGeom>
        </p:spPr>
        <p:txBody>
          <a:bodyPr vert="horz" wrap="square" lIns="0" tIns="12700" rIns="0" bIns="0" rtlCol="0">
            <a:spAutoFit/>
          </a:bodyPr>
          <a:lstStyle/>
          <a:p>
            <a:pPr marL="238125" indent="-226060" algn="just">
              <a:lnSpc>
                <a:spcPct val="100000"/>
              </a:lnSpc>
              <a:spcBef>
                <a:spcPts val="100"/>
              </a:spcBef>
              <a:buAutoNum type="arabicPeriod" startAt="5"/>
              <a:tabLst>
                <a:tab pos="238760" algn="l"/>
              </a:tabLst>
            </a:pPr>
            <a:r>
              <a:rPr sz="1800" spc="-5" dirty="0">
                <a:solidFill>
                  <a:srgbClr val="FF0000"/>
                </a:solidFill>
                <a:latin typeface="Calibri"/>
                <a:cs typeface="Calibri"/>
              </a:rPr>
              <a:t>Completion</a:t>
            </a:r>
            <a:r>
              <a:rPr sz="1800" dirty="0">
                <a:solidFill>
                  <a:srgbClr val="FF0000"/>
                </a:solidFill>
                <a:latin typeface="Calibri"/>
                <a:cs typeface="Calibri"/>
              </a:rPr>
              <a:t> </a:t>
            </a:r>
            <a:r>
              <a:rPr sz="1800" spc="5" dirty="0">
                <a:solidFill>
                  <a:srgbClr val="FF0000"/>
                </a:solidFill>
                <a:latin typeface="Calibri"/>
                <a:cs typeface="Calibri"/>
              </a:rPr>
              <a:t>or</a:t>
            </a:r>
            <a:r>
              <a:rPr sz="1800" spc="-20" dirty="0">
                <a:solidFill>
                  <a:srgbClr val="FF0000"/>
                </a:solidFill>
                <a:latin typeface="Calibri"/>
                <a:cs typeface="Calibri"/>
              </a:rPr>
              <a:t> </a:t>
            </a:r>
            <a:r>
              <a:rPr sz="1800" spc="-10" dirty="0">
                <a:solidFill>
                  <a:srgbClr val="FF0000"/>
                </a:solidFill>
                <a:latin typeface="Calibri"/>
                <a:cs typeface="Calibri"/>
              </a:rPr>
              <a:t>termination</a:t>
            </a:r>
            <a:endParaRPr sz="1800">
              <a:latin typeface="Calibri"/>
              <a:cs typeface="Calibri"/>
            </a:endParaRPr>
          </a:p>
          <a:p>
            <a:pPr marL="12700" marR="8255" algn="just">
              <a:lnSpc>
                <a:spcPct val="100000"/>
              </a:lnSpc>
            </a:pPr>
            <a:r>
              <a:rPr sz="1800" spc="-5" dirty="0">
                <a:latin typeface="Calibri"/>
                <a:cs typeface="Calibri"/>
              </a:rPr>
              <a:t>When</a:t>
            </a:r>
            <a:r>
              <a:rPr sz="1800" dirty="0">
                <a:latin typeface="Calibri"/>
                <a:cs typeface="Calibri"/>
              </a:rPr>
              <a:t> a</a:t>
            </a:r>
            <a:r>
              <a:rPr sz="1800" spc="5" dirty="0">
                <a:latin typeface="Calibri"/>
                <a:cs typeface="Calibri"/>
              </a:rPr>
              <a:t> </a:t>
            </a:r>
            <a:r>
              <a:rPr sz="1800" spc="-10" dirty="0">
                <a:latin typeface="Calibri"/>
                <a:cs typeface="Calibri"/>
              </a:rPr>
              <a:t>process</a:t>
            </a:r>
            <a:r>
              <a:rPr sz="1800" spc="-5" dirty="0">
                <a:latin typeface="Calibri"/>
                <a:cs typeface="Calibri"/>
              </a:rPr>
              <a:t> finishes</a:t>
            </a:r>
            <a:r>
              <a:rPr sz="1800" dirty="0">
                <a:latin typeface="Calibri"/>
                <a:cs typeface="Calibri"/>
              </a:rPr>
              <a:t> </a:t>
            </a:r>
            <a:r>
              <a:rPr sz="1800" spc="-5" dirty="0">
                <a:latin typeface="Calibri"/>
                <a:cs typeface="Calibri"/>
              </a:rPr>
              <a:t>its</a:t>
            </a:r>
            <a:r>
              <a:rPr sz="1800" dirty="0">
                <a:latin typeface="Calibri"/>
                <a:cs typeface="Calibri"/>
              </a:rPr>
              <a:t> </a:t>
            </a:r>
            <a:r>
              <a:rPr sz="1800" spc="-15" dirty="0">
                <a:latin typeface="Calibri"/>
                <a:cs typeface="Calibri"/>
              </a:rPr>
              <a:t>execution,</a:t>
            </a:r>
            <a:r>
              <a:rPr sz="1800" spc="-1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comes</a:t>
            </a:r>
            <a:r>
              <a:rPr sz="1800" dirty="0">
                <a:latin typeface="Calibri"/>
                <a:cs typeface="Calibri"/>
              </a:rPr>
              <a:t> </a:t>
            </a:r>
            <a:r>
              <a:rPr sz="1800" spc="-5" dirty="0">
                <a:latin typeface="Calibri"/>
                <a:cs typeface="Calibri"/>
              </a:rPr>
              <a:t>in</a:t>
            </a:r>
            <a:r>
              <a:rPr sz="1800" dirty="0">
                <a:latin typeface="Calibri"/>
                <a:cs typeface="Calibri"/>
              </a:rPr>
              <a:t> the</a:t>
            </a:r>
            <a:r>
              <a:rPr sz="1800" spc="5" dirty="0">
                <a:latin typeface="Calibri"/>
                <a:cs typeface="Calibri"/>
              </a:rPr>
              <a:t> </a:t>
            </a:r>
            <a:r>
              <a:rPr sz="1800" spc="-5" dirty="0">
                <a:latin typeface="Calibri"/>
                <a:cs typeface="Calibri"/>
              </a:rPr>
              <a:t>termination</a:t>
            </a:r>
            <a:r>
              <a:rPr sz="1800" dirty="0">
                <a:latin typeface="Calibri"/>
                <a:cs typeface="Calibri"/>
              </a:rPr>
              <a:t> </a:t>
            </a:r>
            <a:r>
              <a:rPr sz="1800" spc="-20" dirty="0">
                <a:latin typeface="Calibri"/>
                <a:cs typeface="Calibri"/>
              </a:rPr>
              <a:t>state.</a:t>
            </a:r>
            <a:r>
              <a:rPr sz="1800" spc="-15" dirty="0">
                <a:latin typeface="Calibri"/>
                <a:cs typeface="Calibri"/>
              </a:rPr>
              <a:t> </a:t>
            </a:r>
            <a:r>
              <a:rPr sz="1800" dirty="0">
                <a:latin typeface="Calibri"/>
                <a:cs typeface="Calibri"/>
              </a:rPr>
              <a:t>All</a:t>
            </a:r>
            <a:r>
              <a:rPr sz="1800" spc="405" dirty="0">
                <a:latin typeface="Calibri"/>
                <a:cs typeface="Calibri"/>
              </a:rPr>
              <a:t> </a:t>
            </a:r>
            <a:r>
              <a:rPr sz="1800" dirty="0">
                <a:latin typeface="Calibri"/>
                <a:cs typeface="Calibri"/>
              </a:rPr>
              <a:t>the </a:t>
            </a:r>
            <a:r>
              <a:rPr sz="1800" spc="-395" dirty="0">
                <a:latin typeface="Calibri"/>
                <a:cs typeface="Calibri"/>
              </a:rPr>
              <a:t> </a:t>
            </a:r>
            <a:r>
              <a:rPr sz="1800" spc="-15" dirty="0">
                <a:latin typeface="Calibri"/>
                <a:cs typeface="Calibri"/>
              </a:rPr>
              <a:t>context</a:t>
            </a:r>
            <a:r>
              <a:rPr sz="1800" spc="-10" dirty="0">
                <a:latin typeface="Calibri"/>
                <a:cs typeface="Calibri"/>
              </a:rPr>
              <a:t> </a:t>
            </a:r>
            <a:r>
              <a:rPr sz="1800" dirty="0">
                <a:latin typeface="Calibri"/>
                <a:cs typeface="Calibri"/>
              </a:rPr>
              <a:t>of the </a:t>
            </a:r>
            <a:r>
              <a:rPr sz="1800" spc="-10" dirty="0">
                <a:latin typeface="Calibri"/>
                <a:cs typeface="Calibri"/>
              </a:rPr>
              <a:t>process</a:t>
            </a:r>
            <a:r>
              <a:rPr sz="1800" spc="-5" dirty="0">
                <a:latin typeface="Calibri"/>
                <a:cs typeface="Calibri"/>
              </a:rPr>
              <a:t> (Process </a:t>
            </a:r>
            <a:r>
              <a:rPr sz="1800" spc="-10" dirty="0">
                <a:latin typeface="Calibri"/>
                <a:cs typeface="Calibri"/>
              </a:rPr>
              <a:t>Control </a:t>
            </a:r>
            <a:r>
              <a:rPr sz="1800" dirty="0">
                <a:latin typeface="Calibri"/>
                <a:cs typeface="Calibri"/>
              </a:rPr>
              <a:t>Block) </a:t>
            </a:r>
            <a:r>
              <a:rPr sz="1800" spc="-5" dirty="0">
                <a:latin typeface="Calibri"/>
                <a:cs typeface="Calibri"/>
              </a:rPr>
              <a:t>will also</a:t>
            </a:r>
            <a:r>
              <a:rPr sz="1800" spc="395" dirty="0">
                <a:latin typeface="Calibri"/>
                <a:cs typeface="Calibri"/>
              </a:rPr>
              <a:t> </a:t>
            </a:r>
            <a:r>
              <a:rPr sz="1800" spc="-10" dirty="0">
                <a:latin typeface="Calibri"/>
                <a:cs typeface="Calibri"/>
              </a:rPr>
              <a:t>be</a:t>
            </a:r>
            <a:r>
              <a:rPr sz="1800" spc="385" dirty="0">
                <a:latin typeface="Calibri"/>
                <a:cs typeface="Calibri"/>
              </a:rPr>
              <a:t> </a:t>
            </a:r>
            <a:r>
              <a:rPr sz="1800" spc="-5" dirty="0">
                <a:latin typeface="Calibri"/>
                <a:cs typeface="Calibri"/>
              </a:rPr>
              <a:t>deleted </a:t>
            </a:r>
            <a:r>
              <a:rPr sz="1800" dirty="0">
                <a:latin typeface="Calibri"/>
                <a:cs typeface="Calibri"/>
              </a:rPr>
              <a:t>and the </a:t>
            </a:r>
            <a:r>
              <a:rPr sz="1800" spc="-10" dirty="0">
                <a:latin typeface="Calibri"/>
                <a:cs typeface="Calibri"/>
              </a:rPr>
              <a:t>process </a:t>
            </a:r>
            <a:r>
              <a:rPr sz="1800" spc="-5" dirty="0">
                <a:latin typeface="Calibri"/>
                <a:cs typeface="Calibri"/>
              </a:rPr>
              <a:t> will</a:t>
            </a:r>
            <a:r>
              <a:rPr sz="1800" spc="-10" dirty="0">
                <a:latin typeface="Calibri"/>
                <a:cs typeface="Calibri"/>
              </a:rPr>
              <a:t> </a:t>
            </a:r>
            <a:r>
              <a:rPr sz="1800" spc="-5" dirty="0">
                <a:latin typeface="Calibri"/>
                <a:cs typeface="Calibri"/>
              </a:rPr>
              <a:t>be</a:t>
            </a:r>
            <a:r>
              <a:rPr sz="1800" spc="40" dirty="0">
                <a:latin typeface="Calibri"/>
                <a:cs typeface="Calibri"/>
              </a:rPr>
              <a:t> </a:t>
            </a:r>
            <a:r>
              <a:rPr sz="1800" spc="-15" dirty="0">
                <a:latin typeface="Calibri"/>
                <a:cs typeface="Calibri"/>
              </a:rPr>
              <a:t>terminated</a:t>
            </a:r>
            <a:r>
              <a:rPr sz="1800" spc="65"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Operating</a:t>
            </a:r>
            <a:r>
              <a:rPr sz="1800" spc="65" dirty="0">
                <a:latin typeface="Calibri"/>
                <a:cs typeface="Calibri"/>
              </a:rPr>
              <a:t> </a:t>
            </a:r>
            <a:r>
              <a:rPr sz="1800" spc="-20" dirty="0">
                <a:latin typeface="Calibri"/>
                <a:cs typeface="Calibri"/>
              </a:rPr>
              <a:t>system.</a:t>
            </a:r>
            <a:endParaRPr sz="1800">
              <a:latin typeface="Calibri"/>
              <a:cs typeface="Calibri"/>
            </a:endParaRPr>
          </a:p>
          <a:p>
            <a:pPr marL="238125" indent="-226060" algn="just">
              <a:lnSpc>
                <a:spcPct val="100000"/>
              </a:lnSpc>
              <a:buAutoNum type="arabicPeriod" startAt="6"/>
              <a:tabLst>
                <a:tab pos="238760" algn="l"/>
              </a:tabLst>
            </a:pPr>
            <a:r>
              <a:rPr sz="1800" spc="-15" dirty="0">
                <a:solidFill>
                  <a:srgbClr val="FF0000"/>
                </a:solidFill>
                <a:latin typeface="Calibri"/>
                <a:cs typeface="Calibri"/>
              </a:rPr>
              <a:t>Suspend</a:t>
            </a:r>
            <a:r>
              <a:rPr sz="1800" spc="55" dirty="0">
                <a:solidFill>
                  <a:srgbClr val="FF0000"/>
                </a:solidFill>
                <a:latin typeface="Calibri"/>
                <a:cs typeface="Calibri"/>
              </a:rPr>
              <a:t> </a:t>
            </a:r>
            <a:r>
              <a:rPr sz="1800" spc="-10" dirty="0">
                <a:solidFill>
                  <a:srgbClr val="FF0000"/>
                </a:solidFill>
                <a:latin typeface="Calibri"/>
                <a:cs typeface="Calibri"/>
              </a:rPr>
              <a:t>ready</a:t>
            </a:r>
            <a:endParaRPr sz="1800">
              <a:latin typeface="Calibri"/>
              <a:cs typeface="Calibri"/>
            </a:endParaRPr>
          </a:p>
          <a:p>
            <a:pPr marL="12700" marR="5080" algn="just">
              <a:lnSpc>
                <a:spcPct val="100000"/>
              </a:lnSpc>
              <a:spcBef>
                <a:spcPts val="5"/>
              </a:spcBef>
            </a:pPr>
            <a:r>
              <a:rPr sz="1800" dirty="0">
                <a:latin typeface="Calibri"/>
                <a:cs typeface="Calibri"/>
              </a:rPr>
              <a:t>A </a:t>
            </a:r>
            <a:r>
              <a:rPr sz="1800" spc="-10" dirty="0">
                <a:latin typeface="Calibri"/>
                <a:cs typeface="Calibri"/>
              </a:rPr>
              <a:t>process </a:t>
            </a:r>
            <a:r>
              <a:rPr sz="1800" spc="-5" dirty="0">
                <a:latin typeface="Calibri"/>
                <a:cs typeface="Calibri"/>
              </a:rPr>
              <a:t>in </a:t>
            </a:r>
            <a:r>
              <a:rPr sz="1800" dirty="0">
                <a:latin typeface="Calibri"/>
                <a:cs typeface="Calibri"/>
              </a:rPr>
              <a:t>the </a:t>
            </a:r>
            <a:r>
              <a:rPr sz="1800" spc="-10" dirty="0">
                <a:latin typeface="Calibri"/>
                <a:cs typeface="Calibri"/>
              </a:rPr>
              <a:t>ready </a:t>
            </a:r>
            <a:r>
              <a:rPr sz="1800" spc="-20" dirty="0">
                <a:latin typeface="Calibri"/>
                <a:cs typeface="Calibri"/>
              </a:rPr>
              <a:t>state, </a:t>
            </a:r>
            <a:r>
              <a:rPr sz="1800" dirty="0">
                <a:latin typeface="Calibri"/>
                <a:cs typeface="Calibri"/>
              </a:rPr>
              <a:t>which </a:t>
            </a:r>
            <a:r>
              <a:rPr sz="1800" spc="-5" dirty="0">
                <a:latin typeface="Calibri"/>
                <a:cs typeface="Calibri"/>
              </a:rPr>
              <a:t>is moved </a:t>
            </a:r>
            <a:r>
              <a:rPr sz="1800" spc="-15" dirty="0">
                <a:latin typeface="Calibri"/>
                <a:cs typeface="Calibri"/>
              </a:rPr>
              <a:t>to </a:t>
            </a:r>
            <a:r>
              <a:rPr sz="1800" spc="-5" dirty="0">
                <a:latin typeface="Calibri"/>
                <a:cs typeface="Calibri"/>
              </a:rPr>
              <a:t>secondary </a:t>
            </a:r>
            <a:r>
              <a:rPr sz="1800" dirty="0">
                <a:latin typeface="Calibri"/>
                <a:cs typeface="Calibri"/>
              </a:rPr>
              <a:t>memory </a:t>
            </a:r>
            <a:r>
              <a:rPr sz="1800" spc="-10" dirty="0">
                <a:latin typeface="Calibri"/>
                <a:cs typeface="Calibri"/>
              </a:rPr>
              <a:t>from </a:t>
            </a:r>
            <a:r>
              <a:rPr sz="1800" spc="-5" dirty="0">
                <a:latin typeface="Calibri"/>
                <a:cs typeface="Calibri"/>
              </a:rPr>
              <a:t>the main </a:t>
            </a:r>
            <a:r>
              <a:rPr sz="1800" dirty="0">
                <a:latin typeface="Calibri"/>
                <a:cs typeface="Calibri"/>
              </a:rPr>
              <a:t> memory</a:t>
            </a:r>
            <a:r>
              <a:rPr sz="1800" spc="5" dirty="0">
                <a:latin typeface="Calibri"/>
                <a:cs typeface="Calibri"/>
              </a:rPr>
              <a:t> </a:t>
            </a:r>
            <a:r>
              <a:rPr sz="1800" dirty="0">
                <a:latin typeface="Calibri"/>
                <a:cs typeface="Calibri"/>
              </a:rPr>
              <a:t>due</a:t>
            </a:r>
            <a:r>
              <a:rPr sz="1800" spc="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lack</a:t>
            </a:r>
            <a:r>
              <a:rPr sz="1800" spc="5" dirty="0">
                <a:latin typeface="Calibri"/>
                <a:cs typeface="Calibri"/>
              </a:rPr>
              <a:t> of</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resources</a:t>
            </a:r>
            <a:r>
              <a:rPr sz="1800" spc="-5" dirty="0">
                <a:latin typeface="Calibri"/>
                <a:cs typeface="Calibri"/>
              </a:rPr>
              <a:t> </a:t>
            </a:r>
            <a:r>
              <a:rPr sz="1800" dirty="0">
                <a:latin typeface="Calibri"/>
                <a:cs typeface="Calibri"/>
              </a:rPr>
              <a:t>(mainly</a:t>
            </a:r>
            <a:r>
              <a:rPr sz="1800" spc="5" dirty="0">
                <a:latin typeface="Calibri"/>
                <a:cs typeface="Calibri"/>
              </a:rPr>
              <a:t> </a:t>
            </a:r>
            <a:r>
              <a:rPr sz="1800" dirty="0">
                <a:latin typeface="Calibri"/>
                <a:cs typeface="Calibri"/>
              </a:rPr>
              <a:t>primary</a:t>
            </a:r>
            <a:r>
              <a:rPr sz="1800" spc="5" dirty="0">
                <a:latin typeface="Calibri"/>
                <a:cs typeface="Calibri"/>
              </a:rPr>
              <a:t> </a:t>
            </a:r>
            <a:r>
              <a:rPr sz="1800" dirty="0">
                <a:latin typeface="Calibri"/>
                <a:cs typeface="Calibri"/>
              </a:rPr>
              <a:t>memory)</a:t>
            </a:r>
            <a:r>
              <a:rPr sz="1800" spc="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called</a:t>
            </a:r>
            <a:r>
              <a:rPr sz="1800" dirty="0">
                <a:latin typeface="Calibri"/>
                <a:cs typeface="Calibri"/>
              </a:rPr>
              <a:t> </a:t>
            </a:r>
            <a:r>
              <a:rPr sz="1800" spc="-5" dirty="0">
                <a:latin typeface="Calibri"/>
                <a:cs typeface="Calibri"/>
              </a:rPr>
              <a:t>in</a:t>
            </a:r>
            <a:r>
              <a:rPr sz="1800" spc="395"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suspend</a:t>
            </a:r>
            <a:r>
              <a:rPr sz="1800" spc="60" dirty="0">
                <a:latin typeface="Calibri"/>
                <a:cs typeface="Calibri"/>
              </a:rPr>
              <a:t> </a:t>
            </a:r>
            <a:r>
              <a:rPr sz="1800" spc="-10" dirty="0">
                <a:latin typeface="Calibri"/>
                <a:cs typeface="Calibri"/>
              </a:rPr>
              <a:t>ready</a:t>
            </a:r>
            <a:r>
              <a:rPr sz="1800" spc="20" dirty="0">
                <a:latin typeface="Calibri"/>
                <a:cs typeface="Calibri"/>
              </a:rPr>
              <a:t> </a:t>
            </a:r>
            <a:r>
              <a:rPr sz="1800" spc="-25" dirty="0">
                <a:latin typeface="Calibri"/>
                <a:cs typeface="Calibri"/>
              </a:rPr>
              <a:t>state.</a:t>
            </a:r>
            <a:endParaRPr sz="1800">
              <a:latin typeface="Calibri"/>
              <a:cs typeface="Calibri"/>
            </a:endParaRPr>
          </a:p>
          <a:p>
            <a:pPr marL="12700" marR="5080" algn="just">
              <a:lnSpc>
                <a:spcPct val="100000"/>
              </a:lnSpc>
            </a:pPr>
            <a:r>
              <a:rPr sz="1800" dirty="0">
                <a:latin typeface="Calibri"/>
                <a:cs typeface="Calibri"/>
              </a:rPr>
              <a:t>If </a:t>
            </a:r>
            <a:r>
              <a:rPr sz="1800" spc="-5" dirty="0">
                <a:latin typeface="Calibri"/>
                <a:cs typeface="Calibri"/>
              </a:rPr>
              <a:t>the </a:t>
            </a:r>
            <a:r>
              <a:rPr sz="1800" spc="5" dirty="0">
                <a:latin typeface="Calibri"/>
                <a:cs typeface="Calibri"/>
              </a:rPr>
              <a:t>main </a:t>
            </a:r>
            <a:r>
              <a:rPr sz="1800" dirty="0">
                <a:latin typeface="Calibri"/>
                <a:cs typeface="Calibri"/>
              </a:rPr>
              <a:t>memory </a:t>
            </a:r>
            <a:r>
              <a:rPr sz="1800" spc="-5" dirty="0">
                <a:latin typeface="Calibri"/>
                <a:cs typeface="Calibri"/>
              </a:rPr>
              <a:t>is </a:t>
            </a:r>
            <a:r>
              <a:rPr sz="1800" dirty="0">
                <a:latin typeface="Calibri"/>
                <a:cs typeface="Calibri"/>
              </a:rPr>
              <a:t>full and a </a:t>
            </a:r>
            <a:r>
              <a:rPr sz="1800" spc="-5" dirty="0">
                <a:latin typeface="Calibri"/>
                <a:cs typeface="Calibri"/>
              </a:rPr>
              <a:t>higher priority </a:t>
            </a:r>
            <a:r>
              <a:rPr sz="1800" spc="-10" dirty="0">
                <a:latin typeface="Calibri"/>
                <a:cs typeface="Calibri"/>
              </a:rPr>
              <a:t>process </a:t>
            </a:r>
            <a:r>
              <a:rPr sz="1800" spc="-5" dirty="0">
                <a:latin typeface="Calibri"/>
                <a:cs typeface="Calibri"/>
              </a:rPr>
              <a:t>comes </a:t>
            </a:r>
            <a:r>
              <a:rPr sz="1800" spc="-15" dirty="0">
                <a:latin typeface="Calibri"/>
                <a:cs typeface="Calibri"/>
              </a:rPr>
              <a:t>for </a:t>
            </a:r>
            <a:r>
              <a:rPr sz="1800" spc="-5" dirty="0">
                <a:latin typeface="Calibri"/>
                <a:cs typeface="Calibri"/>
              </a:rPr>
              <a:t>the </a:t>
            </a:r>
            <a:r>
              <a:rPr sz="1800" spc="-10" dirty="0">
                <a:latin typeface="Calibri"/>
                <a:cs typeface="Calibri"/>
              </a:rPr>
              <a:t>execution </a:t>
            </a:r>
            <a:r>
              <a:rPr sz="1800" spc="5" dirty="0">
                <a:latin typeface="Calibri"/>
                <a:cs typeface="Calibri"/>
              </a:rPr>
              <a:t>then </a:t>
            </a:r>
            <a:r>
              <a:rPr sz="1800" spc="10" dirty="0">
                <a:latin typeface="Calibri"/>
                <a:cs typeface="Calibri"/>
              </a:rPr>
              <a:t> </a:t>
            </a:r>
            <a:r>
              <a:rPr sz="1800" spc="-5" dirty="0">
                <a:latin typeface="Calibri"/>
                <a:cs typeface="Calibri"/>
              </a:rPr>
              <a:t>the </a:t>
            </a:r>
            <a:r>
              <a:rPr sz="1800" dirty="0">
                <a:latin typeface="Calibri"/>
                <a:cs typeface="Calibri"/>
              </a:rPr>
              <a:t>OS </a:t>
            </a:r>
            <a:r>
              <a:rPr sz="1800" spc="-10" dirty="0">
                <a:latin typeface="Calibri"/>
                <a:cs typeface="Calibri"/>
              </a:rPr>
              <a:t>have </a:t>
            </a:r>
            <a:r>
              <a:rPr sz="1800" spc="-15" dirty="0">
                <a:latin typeface="Calibri"/>
                <a:cs typeface="Calibri"/>
              </a:rPr>
              <a:t>to </a:t>
            </a:r>
            <a:r>
              <a:rPr sz="1800" spc="-10" dirty="0">
                <a:latin typeface="Calibri"/>
                <a:cs typeface="Calibri"/>
              </a:rPr>
              <a:t>make </a:t>
            </a:r>
            <a:r>
              <a:rPr sz="1800" spc="-5" dirty="0">
                <a:latin typeface="Calibri"/>
                <a:cs typeface="Calibri"/>
              </a:rPr>
              <a:t>the room </a:t>
            </a:r>
            <a:r>
              <a:rPr sz="1800" spc="-15" dirty="0">
                <a:latin typeface="Calibri"/>
                <a:cs typeface="Calibri"/>
              </a:rPr>
              <a:t>for </a:t>
            </a:r>
            <a:r>
              <a:rPr sz="1800" spc="-5" dirty="0">
                <a:latin typeface="Calibri"/>
                <a:cs typeface="Calibri"/>
              </a:rPr>
              <a:t>the </a:t>
            </a:r>
            <a:r>
              <a:rPr sz="1800" spc="-10" dirty="0">
                <a:latin typeface="Calibri"/>
                <a:cs typeface="Calibri"/>
              </a:rPr>
              <a:t>process </a:t>
            </a:r>
            <a:r>
              <a:rPr sz="1800" spc="5" dirty="0">
                <a:latin typeface="Calibri"/>
                <a:cs typeface="Calibri"/>
              </a:rPr>
              <a:t>in </a:t>
            </a:r>
            <a:r>
              <a:rPr sz="1800" dirty="0">
                <a:latin typeface="Calibri"/>
                <a:cs typeface="Calibri"/>
              </a:rPr>
              <a:t>the </a:t>
            </a:r>
            <a:r>
              <a:rPr sz="1800" spc="-5" dirty="0">
                <a:latin typeface="Calibri"/>
                <a:cs typeface="Calibri"/>
              </a:rPr>
              <a:t>main </a:t>
            </a:r>
            <a:r>
              <a:rPr sz="1800" dirty="0">
                <a:latin typeface="Calibri"/>
                <a:cs typeface="Calibri"/>
              </a:rPr>
              <a:t>memory </a:t>
            </a:r>
            <a:r>
              <a:rPr sz="1800" spc="-10" dirty="0">
                <a:latin typeface="Calibri"/>
                <a:cs typeface="Calibri"/>
              </a:rPr>
              <a:t>by </a:t>
            </a:r>
            <a:r>
              <a:rPr sz="1800" spc="-5" dirty="0">
                <a:latin typeface="Calibri"/>
                <a:cs typeface="Calibri"/>
              </a:rPr>
              <a:t>throwing </a:t>
            </a:r>
            <a:r>
              <a:rPr sz="1800" dirty="0">
                <a:latin typeface="Calibri"/>
                <a:cs typeface="Calibri"/>
              </a:rPr>
              <a:t>the </a:t>
            </a:r>
            <a:r>
              <a:rPr sz="1800" spc="5" dirty="0">
                <a:latin typeface="Calibri"/>
                <a:cs typeface="Calibri"/>
              </a:rPr>
              <a:t> </a:t>
            </a:r>
            <a:r>
              <a:rPr sz="1800" spc="-5" dirty="0">
                <a:latin typeface="Calibri"/>
                <a:cs typeface="Calibri"/>
              </a:rPr>
              <a:t>lower priority </a:t>
            </a:r>
            <a:r>
              <a:rPr sz="1800" spc="-10" dirty="0">
                <a:latin typeface="Calibri"/>
                <a:cs typeface="Calibri"/>
              </a:rPr>
              <a:t>process </a:t>
            </a:r>
            <a:r>
              <a:rPr sz="1800" spc="-5" dirty="0">
                <a:latin typeface="Calibri"/>
                <a:cs typeface="Calibri"/>
              </a:rPr>
              <a:t>out </a:t>
            </a:r>
            <a:r>
              <a:rPr sz="1800" spc="-15" dirty="0">
                <a:latin typeface="Calibri"/>
                <a:cs typeface="Calibri"/>
              </a:rPr>
              <a:t>into </a:t>
            </a:r>
            <a:r>
              <a:rPr sz="1800" dirty="0">
                <a:latin typeface="Calibri"/>
                <a:cs typeface="Calibri"/>
              </a:rPr>
              <a:t>the </a:t>
            </a:r>
            <a:r>
              <a:rPr sz="1800" spc="-5" dirty="0">
                <a:latin typeface="Calibri"/>
                <a:cs typeface="Calibri"/>
              </a:rPr>
              <a:t>secondary </a:t>
            </a:r>
            <a:r>
              <a:rPr sz="1800" spc="-20" dirty="0">
                <a:latin typeface="Calibri"/>
                <a:cs typeface="Calibri"/>
              </a:rPr>
              <a:t>memory. </a:t>
            </a:r>
            <a:r>
              <a:rPr sz="1800" spc="-5" dirty="0">
                <a:latin typeface="Calibri"/>
                <a:cs typeface="Calibri"/>
              </a:rPr>
              <a:t>The </a:t>
            </a:r>
            <a:r>
              <a:rPr sz="1800" dirty="0">
                <a:latin typeface="Calibri"/>
                <a:cs typeface="Calibri"/>
              </a:rPr>
              <a:t>suspend </a:t>
            </a:r>
            <a:r>
              <a:rPr sz="1800" spc="-5" dirty="0">
                <a:latin typeface="Calibri"/>
                <a:cs typeface="Calibri"/>
              </a:rPr>
              <a:t>ready processes </a:t>
            </a:r>
            <a:r>
              <a:rPr sz="1800" dirty="0">
                <a:latin typeface="Calibri"/>
                <a:cs typeface="Calibri"/>
              </a:rPr>
              <a:t> </a:t>
            </a:r>
            <a:r>
              <a:rPr sz="1800" spc="-10" dirty="0">
                <a:latin typeface="Calibri"/>
                <a:cs typeface="Calibri"/>
              </a:rPr>
              <a:t>remain</a:t>
            </a:r>
            <a:r>
              <a:rPr sz="1800" spc="1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secondary</a:t>
            </a:r>
            <a:r>
              <a:rPr sz="1800" spc="45" dirty="0">
                <a:latin typeface="Calibri"/>
                <a:cs typeface="Calibri"/>
              </a:rPr>
              <a:t> </a:t>
            </a:r>
            <a:r>
              <a:rPr sz="1800" dirty="0">
                <a:latin typeface="Calibri"/>
                <a:cs typeface="Calibri"/>
              </a:rPr>
              <a:t>memory</a:t>
            </a:r>
            <a:r>
              <a:rPr sz="1800" spc="-10" dirty="0">
                <a:latin typeface="Calibri"/>
                <a:cs typeface="Calibri"/>
              </a:rPr>
              <a:t> </a:t>
            </a:r>
            <a:r>
              <a:rPr sz="1800" spc="-15" dirty="0">
                <a:latin typeface="Calibri"/>
                <a:cs typeface="Calibri"/>
              </a:rPr>
              <a:t>until</a:t>
            </a:r>
            <a:r>
              <a:rPr sz="1800" spc="4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main</a:t>
            </a:r>
            <a:r>
              <a:rPr sz="1800" spc="10" dirty="0">
                <a:latin typeface="Calibri"/>
                <a:cs typeface="Calibri"/>
              </a:rPr>
              <a:t> </a:t>
            </a:r>
            <a:r>
              <a:rPr sz="1800" dirty="0">
                <a:latin typeface="Calibri"/>
                <a:cs typeface="Calibri"/>
              </a:rPr>
              <a:t>memory</a:t>
            </a:r>
            <a:r>
              <a:rPr sz="1800" spc="-5" dirty="0">
                <a:latin typeface="Calibri"/>
                <a:cs typeface="Calibri"/>
              </a:rPr>
              <a:t> </a:t>
            </a:r>
            <a:r>
              <a:rPr sz="1800" spc="-15" dirty="0">
                <a:latin typeface="Calibri"/>
                <a:cs typeface="Calibri"/>
              </a:rPr>
              <a:t>gets</a:t>
            </a:r>
            <a:r>
              <a:rPr sz="1800" spc="35" dirty="0">
                <a:latin typeface="Calibri"/>
                <a:cs typeface="Calibri"/>
              </a:rPr>
              <a:t> </a:t>
            </a:r>
            <a:r>
              <a:rPr sz="1800" spc="-10" dirty="0">
                <a:latin typeface="Calibri"/>
                <a:cs typeface="Calibri"/>
              </a:rPr>
              <a:t>available.</a:t>
            </a:r>
            <a:endParaRPr sz="1800">
              <a:latin typeface="Calibri"/>
              <a:cs typeface="Calibri"/>
            </a:endParaRPr>
          </a:p>
          <a:p>
            <a:pPr marL="237490" indent="-225425" algn="just">
              <a:lnSpc>
                <a:spcPct val="100000"/>
              </a:lnSpc>
              <a:spcBef>
                <a:spcPts val="570"/>
              </a:spcBef>
              <a:buAutoNum type="arabicPeriod" startAt="7"/>
              <a:tabLst>
                <a:tab pos="238125" algn="l"/>
              </a:tabLst>
            </a:pPr>
            <a:r>
              <a:rPr sz="1800" spc="-10" dirty="0">
                <a:solidFill>
                  <a:srgbClr val="FF0000"/>
                </a:solidFill>
                <a:latin typeface="Calibri"/>
                <a:cs typeface="Calibri"/>
              </a:rPr>
              <a:t>Suspend</a:t>
            </a:r>
            <a:r>
              <a:rPr sz="1800" spc="45" dirty="0">
                <a:solidFill>
                  <a:srgbClr val="FF0000"/>
                </a:solidFill>
                <a:latin typeface="Calibri"/>
                <a:cs typeface="Calibri"/>
              </a:rPr>
              <a:t> </a:t>
            </a:r>
            <a:r>
              <a:rPr sz="1800" spc="-5" dirty="0">
                <a:solidFill>
                  <a:srgbClr val="FF0000"/>
                </a:solidFill>
                <a:latin typeface="Calibri"/>
                <a:cs typeface="Calibri"/>
              </a:rPr>
              <a:t>wait</a:t>
            </a:r>
            <a:endParaRPr sz="1800">
              <a:latin typeface="Calibri"/>
              <a:cs typeface="Calibri"/>
            </a:endParaRPr>
          </a:p>
          <a:p>
            <a:pPr marL="12700" marR="239395">
              <a:lnSpc>
                <a:spcPct val="100000"/>
              </a:lnSpc>
            </a:pPr>
            <a:r>
              <a:rPr sz="1800" spc="-15" dirty="0">
                <a:latin typeface="Calibri"/>
                <a:cs typeface="Calibri"/>
              </a:rPr>
              <a:t>Instead</a:t>
            </a:r>
            <a:r>
              <a:rPr sz="1800" spc="30" dirty="0">
                <a:latin typeface="Calibri"/>
                <a:cs typeface="Calibri"/>
              </a:rPr>
              <a:t> </a:t>
            </a:r>
            <a:r>
              <a:rPr sz="1800" dirty="0">
                <a:latin typeface="Calibri"/>
                <a:cs typeface="Calibri"/>
              </a:rPr>
              <a:t>of</a:t>
            </a:r>
            <a:r>
              <a:rPr sz="1800" spc="-5" dirty="0">
                <a:latin typeface="Calibri"/>
                <a:cs typeface="Calibri"/>
              </a:rPr>
              <a:t> removing</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from</a:t>
            </a:r>
            <a:r>
              <a:rPr sz="1800" spc="-2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ready</a:t>
            </a:r>
            <a:r>
              <a:rPr sz="1800" spc="45" dirty="0">
                <a:latin typeface="Calibri"/>
                <a:cs typeface="Calibri"/>
              </a:rPr>
              <a:t> </a:t>
            </a:r>
            <a:r>
              <a:rPr sz="1800" spc="-10" dirty="0">
                <a:latin typeface="Calibri"/>
                <a:cs typeface="Calibri"/>
              </a:rPr>
              <a:t>queue,</a:t>
            </a:r>
            <a:r>
              <a:rPr sz="1800" spc="50" dirty="0">
                <a:latin typeface="Calibri"/>
                <a:cs typeface="Calibri"/>
              </a:rPr>
              <a:t> </a:t>
            </a:r>
            <a:r>
              <a:rPr sz="1800" dirty="0">
                <a:latin typeface="Calibri"/>
                <a:cs typeface="Calibri"/>
              </a:rPr>
              <a:t>it's</a:t>
            </a:r>
            <a:r>
              <a:rPr sz="1800" spc="-15" dirty="0">
                <a:latin typeface="Calibri"/>
                <a:cs typeface="Calibri"/>
              </a:rPr>
              <a:t> better</a:t>
            </a:r>
            <a:r>
              <a:rPr sz="1800" spc="4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remove</a:t>
            </a:r>
            <a:r>
              <a:rPr sz="1800" spc="10" dirty="0">
                <a:latin typeface="Calibri"/>
                <a:cs typeface="Calibri"/>
              </a:rPr>
              <a:t> </a:t>
            </a:r>
            <a:r>
              <a:rPr sz="1800" spc="-5" dirty="0">
                <a:latin typeface="Calibri"/>
                <a:cs typeface="Calibri"/>
              </a:rPr>
              <a:t>the </a:t>
            </a:r>
            <a:r>
              <a:rPr sz="1800" dirty="0">
                <a:latin typeface="Calibri"/>
                <a:cs typeface="Calibri"/>
              </a:rPr>
              <a:t> </a:t>
            </a:r>
            <a:r>
              <a:rPr sz="1800" spc="-15" dirty="0">
                <a:latin typeface="Calibri"/>
                <a:cs typeface="Calibri"/>
              </a:rPr>
              <a:t>blocked</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5" dirty="0">
                <a:latin typeface="Calibri"/>
                <a:cs typeface="Calibri"/>
              </a:rPr>
              <a:t>which</a:t>
            </a:r>
            <a:r>
              <a:rPr sz="1800" spc="15" dirty="0">
                <a:latin typeface="Calibri"/>
                <a:cs typeface="Calibri"/>
              </a:rPr>
              <a:t> </a:t>
            </a:r>
            <a:r>
              <a:rPr sz="1800" spc="-5" dirty="0">
                <a:latin typeface="Calibri"/>
                <a:cs typeface="Calibri"/>
              </a:rPr>
              <a:t>is </a:t>
            </a:r>
            <a:r>
              <a:rPr sz="1800" spc="-10" dirty="0">
                <a:latin typeface="Calibri"/>
                <a:cs typeface="Calibri"/>
              </a:rPr>
              <a:t>waiting</a:t>
            </a:r>
            <a:r>
              <a:rPr sz="1800" spc="20" dirty="0">
                <a:latin typeface="Calibri"/>
                <a:cs typeface="Calibri"/>
              </a:rPr>
              <a:t> </a:t>
            </a:r>
            <a:r>
              <a:rPr sz="1800" spc="-15" dirty="0">
                <a:latin typeface="Calibri"/>
                <a:cs typeface="Calibri"/>
              </a:rPr>
              <a:t>for</a:t>
            </a:r>
            <a:r>
              <a:rPr sz="1800" spc="20" dirty="0">
                <a:latin typeface="Calibri"/>
                <a:cs typeface="Calibri"/>
              </a:rPr>
              <a:t> </a:t>
            </a:r>
            <a:r>
              <a:rPr sz="1800" dirty="0">
                <a:latin typeface="Calibri"/>
                <a:cs typeface="Calibri"/>
              </a:rPr>
              <a:t>some</a:t>
            </a:r>
            <a:r>
              <a:rPr sz="1800" spc="-5" dirty="0">
                <a:latin typeface="Calibri"/>
                <a:cs typeface="Calibri"/>
              </a:rPr>
              <a:t> </a:t>
            </a:r>
            <a:r>
              <a:rPr sz="1800" spc="-15" dirty="0">
                <a:latin typeface="Calibri"/>
                <a:cs typeface="Calibri"/>
              </a:rPr>
              <a:t>resources</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main</a:t>
            </a:r>
            <a:r>
              <a:rPr sz="1800" spc="-10" dirty="0">
                <a:latin typeface="Calibri"/>
                <a:cs typeface="Calibri"/>
              </a:rPr>
              <a:t> </a:t>
            </a:r>
            <a:r>
              <a:rPr sz="1800" spc="-20" dirty="0">
                <a:latin typeface="Calibri"/>
                <a:cs typeface="Calibri"/>
              </a:rPr>
              <a:t>memory.</a:t>
            </a:r>
            <a:r>
              <a:rPr sz="1800" spc="25" dirty="0">
                <a:latin typeface="Calibri"/>
                <a:cs typeface="Calibri"/>
              </a:rPr>
              <a:t> </a:t>
            </a:r>
            <a:r>
              <a:rPr sz="1800" spc="-10" dirty="0">
                <a:latin typeface="Calibri"/>
                <a:cs typeface="Calibri"/>
              </a:rPr>
              <a:t>Since</a:t>
            </a:r>
            <a:r>
              <a:rPr sz="1800" spc="20" dirty="0">
                <a:latin typeface="Calibri"/>
                <a:cs typeface="Calibri"/>
              </a:rPr>
              <a:t> </a:t>
            </a:r>
            <a:r>
              <a:rPr sz="1800" spc="-5" dirty="0">
                <a:latin typeface="Calibri"/>
                <a:cs typeface="Calibri"/>
              </a:rPr>
              <a:t>it</a:t>
            </a:r>
            <a:r>
              <a:rPr sz="1800" spc="25" dirty="0">
                <a:latin typeface="Calibri"/>
                <a:cs typeface="Calibri"/>
              </a:rPr>
              <a:t> </a:t>
            </a:r>
            <a:r>
              <a:rPr sz="1800" spc="-5" dirty="0">
                <a:latin typeface="Calibri"/>
                <a:cs typeface="Calibri"/>
              </a:rPr>
              <a:t>is </a:t>
            </a:r>
            <a:r>
              <a:rPr sz="1800" spc="-395" dirty="0">
                <a:latin typeface="Calibri"/>
                <a:cs typeface="Calibri"/>
              </a:rPr>
              <a:t> </a:t>
            </a:r>
            <a:r>
              <a:rPr sz="1800" spc="-10" dirty="0">
                <a:latin typeface="Calibri"/>
                <a:cs typeface="Calibri"/>
              </a:rPr>
              <a:t>already</a:t>
            </a:r>
            <a:r>
              <a:rPr sz="1800" spc="15" dirty="0">
                <a:latin typeface="Calibri"/>
                <a:cs typeface="Calibri"/>
              </a:rPr>
              <a:t> </a:t>
            </a:r>
            <a:r>
              <a:rPr sz="1800" spc="-10" dirty="0">
                <a:latin typeface="Calibri"/>
                <a:cs typeface="Calibri"/>
              </a:rPr>
              <a:t>waiting</a:t>
            </a:r>
            <a:r>
              <a:rPr sz="1800" spc="40"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some</a:t>
            </a:r>
            <a:r>
              <a:rPr sz="1800" spc="-15" dirty="0">
                <a:latin typeface="Calibri"/>
                <a:cs typeface="Calibri"/>
              </a:rPr>
              <a:t> </a:t>
            </a:r>
            <a:r>
              <a:rPr sz="1800" spc="-10" dirty="0">
                <a:latin typeface="Calibri"/>
                <a:cs typeface="Calibri"/>
              </a:rPr>
              <a:t>resource</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get</a:t>
            </a:r>
            <a:r>
              <a:rPr sz="1800" spc="10" dirty="0">
                <a:latin typeface="Calibri"/>
                <a:cs typeface="Calibri"/>
              </a:rPr>
              <a:t> </a:t>
            </a:r>
            <a:r>
              <a:rPr sz="1800" spc="-10" dirty="0">
                <a:latin typeface="Calibri"/>
                <a:cs typeface="Calibri"/>
              </a:rPr>
              <a:t>available</a:t>
            </a:r>
            <a:r>
              <a:rPr sz="1800" spc="35" dirty="0">
                <a:latin typeface="Calibri"/>
                <a:cs typeface="Calibri"/>
              </a:rPr>
              <a:t> </a:t>
            </a:r>
            <a:r>
              <a:rPr sz="1800" spc="-5" dirty="0">
                <a:latin typeface="Calibri"/>
                <a:cs typeface="Calibri"/>
              </a:rPr>
              <a:t>hence</a:t>
            </a:r>
            <a:r>
              <a:rPr sz="1800" spc="35" dirty="0">
                <a:latin typeface="Calibri"/>
                <a:cs typeface="Calibri"/>
              </a:rPr>
              <a:t> </a:t>
            </a:r>
            <a:r>
              <a:rPr sz="1800" spc="-5" dirty="0">
                <a:latin typeface="Calibri"/>
                <a:cs typeface="Calibri"/>
              </a:rPr>
              <a:t>it is</a:t>
            </a:r>
            <a:r>
              <a:rPr sz="1800" spc="15" dirty="0">
                <a:latin typeface="Calibri"/>
                <a:cs typeface="Calibri"/>
              </a:rPr>
              <a:t> </a:t>
            </a:r>
            <a:r>
              <a:rPr sz="1800" spc="-15" dirty="0">
                <a:latin typeface="Calibri"/>
                <a:cs typeface="Calibri"/>
              </a:rPr>
              <a:t>better</a:t>
            </a:r>
            <a:r>
              <a:rPr sz="1800" spc="20" dirty="0">
                <a:latin typeface="Calibri"/>
                <a:cs typeface="Calibri"/>
              </a:rPr>
              <a:t> </a:t>
            </a:r>
            <a:r>
              <a:rPr sz="1800" spc="-5" dirty="0">
                <a:latin typeface="Calibri"/>
                <a:cs typeface="Calibri"/>
              </a:rPr>
              <a:t>if </a:t>
            </a:r>
            <a:r>
              <a:rPr sz="1800" dirty="0">
                <a:latin typeface="Calibri"/>
                <a:cs typeface="Calibri"/>
              </a:rPr>
              <a:t>it</a:t>
            </a:r>
            <a:r>
              <a:rPr sz="1800" spc="10" dirty="0">
                <a:latin typeface="Calibri"/>
                <a:cs typeface="Calibri"/>
              </a:rPr>
              <a:t> </a:t>
            </a:r>
            <a:r>
              <a:rPr sz="1800" spc="-5" dirty="0">
                <a:latin typeface="Calibri"/>
                <a:cs typeface="Calibri"/>
              </a:rPr>
              <a:t>waits</a:t>
            </a:r>
            <a:r>
              <a:rPr sz="1800" spc="-10" dirty="0">
                <a:latin typeface="Calibri"/>
                <a:cs typeface="Calibri"/>
              </a:rPr>
              <a:t> </a:t>
            </a:r>
            <a:r>
              <a:rPr sz="1800" dirty="0">
                <a:latin typeface="Calibri"/>
                <a:cs typeface="Calibri"/>
              </a:rPr>
              <a:t>in</a:t>
            </a:r>
            <a:r>
              <a:rPr sz="1800" spc="5" dirty="0">
                <a:latin typeface="Calibri"/>
                <a:cs typeface="Calibri"/>
              </a:rPr>
              <a:t> </a:t>
            </a:r>
            <a:r>
              <a:rPr sz="1800" spc="-5" dirty="0">
                <a:latin typeface="Calibri"/>
                <a:cs typeface="Calibri"/>
              </a:rPr>
              <a:t>the </a:t>
            </a:r>
            <a:r>
              <a:rPr sz="1800" spc="-395" dirty="0">
                <a:latin typeface="Calibri"/>
                <a:cs typeface="Calibri"/>
              </a:rPr>
              <a:t> </a:t>
            </a:r>
            <a:r>
              <a:rPr sz="1800" spc="-10" dirty="0">
                <a:latin typeface="Calibri"/>
                <a:cs typeface="Calibri"/>
              </a:rPr>
              <a:t>secondary</a:t>
            </a:r>
            <a:r>
              <a:rPr sz="1800" spc="40" dirty="0">
                <a:latin typeface="Calibri"/>
                <a:cs typeface="Calibri"/>
              </a:rPr>
              <a:t> </a:t>
            </a:r>
            <a:r>
              <a:rPr sz="1800" dirty="0">
                <a:latin typeface="Calibri"/>
                <a:cs typeface="Calibri"/>
              </a:rPr>
              <a:t>memory</a:t>
            </a:r>
            <a:r>
              <a:rPr sz="1800" spc="-5" dirty="0">
                <a:latin typeface="Calibri"/>
                <a:cs typeface="Calibri"/>
              </a:rPr>
              <a:t> and</a:t>
            </a:r>
            <a:r>
              <a:rPr sz="1800" spc="40" dirty="0">
                <a:latin typeface="Calibri"/>
                <a:cs typeface="Calibri"/>
              </a:rPr>
              <a:t> </a:t>
            </a:r>
            <a:r>
              <a:rPr sz="1800" spc="-15" dirty="0">
                <a:latin typeface="Calibri"/>
                <a:cs typeface="Calibri"/>
              </a:rPr>
              <a:t>make</a:t>
            </a:r>
            <a:r>
              <a:rPr sz="1800" spc="-10" dirty="0">
                <a:latin typeface="Calibri"/>
                <a:cs typeface="Calibri"/>
              </a:rPr>
              <a:t> </a:t>
            </a:r>
            <a:r>
              <a:rPr sz="1800" spc="-5" dirty="0">
                <a:latin typeface="Calibri"/>
                <a:cs typeface="Calibri"/>
              </a:rPr>
              <a:t>room</a:t>
            </a:r>
            <a:r>
              <a:rPr sz="1800" spc="-25"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the</a:t>
            </a:r>
            <a:r>
              <a:rPr sz="1800" spc="15" dirty="0">
                <a:latin typeface="Calibri"/>
                <a:cs typeface="Calibri"/>
              </a:rPr>
              <a:t> </a:t>
            </a:r>
            <a:r>
              <a:rPr sz="1800" spc="-10" dirty="0">
                <a:latin typeface="Calibri"/>
                <a:cs typeface="Calibri"/>
              </a:rPr>
              <a:t>higher</a:t>
            </a:r>
            <a:r>
              <a:rPr sz="1800" spc="65" dirty="0">
                <a:latin typeface="Calibri"/>
                <a:cs typeface="Calibri"/>
              </a:rPr>
              <a:t> </a:t>
            </a:r>
            <a:r>
              <a:rPr sz="1800" spc="-5" dirty="0">
                <a:latin typeface="Calibri"/>
                <a:cs typeface="Calibri"/>
              </a:rPr>
              <a:t>priority</a:t>
            </a:r>
            <a:r>
              <a:rPr sz="1800" spc="5"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These</a:t>
            </a:r>
            <a:r>
              <a:rPr sz="1800" spc="15" dirty="0">
                <a:latin typeface="Calibri"/>
                <a:cs typeface="Calibri"/>
              </a:rPr>
              <a:t> </a:t>
            </a:r>
            <a:r>
              <a:rPr sz="1800" spc="-10" dirty="0">
                <a:latin typeface="Calibri"/>
                <a:cs typeface="Calibri"/>
              </a:rPr>
              <a:t>processes </a:t>
            </a:r>
            <a:r>
              <a:rPr sz="1800" spc="-390" dirty="0">
                <a:latin typeface="Calibri"/>
                <a:cs typeface="Calibri"/>
              </a:rPr>
              <a:t> </a:t>
            </a:r>
            <a:r>
              <a:rPr sz="1800" spc="-10" dirty="0">
                <a:latin typeface="Calibri"/>
                <a:cs typeface="Calibri"/>
              </a:rPr>
              <a:t>complete</a:t>
            </a:r>
            <a:r>
              <a:rPr sz="1800" spc="15" dirty="0">
                <a:latin typeface="Calibri"/>
                <a:cs typeface="Calibri"/>
              </a:rPr>
              <a:t> </a:t>
            </a:r>
            <a:r>
              <a:rPr sz="1800" spc="-10" dirty="0">
                <a:latin typeface="Calibri"/>
                <a:cs typeface="Calibri"/>
              </a:rPr>
              <a:t>their</a:t>
            </a:r>
            <a:r>
              <a:rPr sz="1800" spc="40" dirty="0">
                <a:latin typeface="Calibri"/>
                <a:cs typeface="Calibri"/>
              </a:rPr>
              <a:t> </a:t>
            </a:r>
            <a:r>
              <a:rPr sz="1800" spc="-15" dirty="0">
                <a:latin typeface="Calibri"/>
                <a:cs typeface="Calibri"/>
              </a:rPr>
              <a:t>execution</a:t>
            </a:r>
            <a:r>
              <a:rPr sz="1800" spc="35" dirty="0">
                <a:latin typeface="Calibri"/>
                <a:cs typeface="Calibri"/>
              </a:rPr>
              <a:t> </a:t>
            </a:r>
            <a:r>
              <a:rPr sz="1800" dirty="0">
                <a:latin typeface="Calibri"/>
                <a:cs typeface="Calibri"/>
              </a:rPr>
              <a:t>once</a:t>
            </a:r>
            <a:r>
              <a:rPr sz="1800" spc="15"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main</a:t>
            </a:r>
            <a:r>
              <a:rPr sz="1800" spc="10" dirty="0">
                <a:latin typeface="Calibri"/>
                <a:cs typeface="Calibri"/>
              </a:rPr>
              <a:t> </a:t>
            </a:r>
            <a:r>
              <a:rPr sz="1800" dirty="0">
                <a:latin typeface="Calibri"/>
                <a:cs typeface="Calibri"/>
              </a:rPr>
              <a:t>memory </a:t>
            </a:r>
            <a:r>
              <a:rPr sz="1800" spc="-15" dirty="0">
                <a:latin typeface="Calibri"/>
                <a:cs typeface="Calibri"/>
              </a:rPr>
              <a:t>gets</a:t>
            </a:r>
            <a:r>
              <a:rPr sz="1800" spc="10" dirty="0">
                <a:latin typeface="Calibri"/>
                <a:cs typeface="Calibri"/>
              </a:rPr>
              <a:t> </a:t>
            </a:r>
            <a:r>
              <a:rPr sz="1800" spc="-10" dirty="0">
                <a:latin typeface="Calibri"/>
                <a:cs typeface="Calibri"/>
              </a:rPr>
              <a:t>available</a:t>
            </a:r>
            <a:r>
              <a:rPr sz="1800" spc="15" dirty="0">
                <a:latin typeface="Calibri"/>
                <a:cs typeface="Calibri"/>
              </a:rPr>
              <a:t> </a:t>
            </a:r>
            <a:r>
              <a:rPr sz="1800" spc="-5" dirty="0">
                <a:latin typeface="Calibri"/>
                <a:cs typeface="Calibri"/>
              </a:rPr>
              <a:t>and</a:t>
            </a:r>
            <a:r>
              <a:rPr sz="1800" spc="35" dirty="0">
                <a:latin typeface="Calibri"/>
                <a:cs typeface="Calibri"/>
              </a:rPr>
              <a:t> </a:t>
            </a:r>
            <a:r>
              <a:rPr sz="1800" spc="-10" dirty="0">
                <a:latin typeface="Calibri"/>
                <a:cs typeface="Calibri"/>
              </a:rPr>
              <a:t>their</a:t>
            </a:r>
            <a:r>
              <a:rPr sz="1800" spc="20" dirty="0">
                <a:latin typeface="Calibri"/>
                <a:cs typeface="Calibri"/>
              </a:rPr>
              <a:t> </a:t>
            </a:r>
            <a:r>
              <a:rPr sz="1800" spc="-5" dirty="0">
                <a:latin typeface="Calibri"/>
                <a:cs typeface="Calibri"/>
              </a:rPr>
              <a:t>wait</a:t>
            </a:r>
            <a:r>
              <a:rPr sz="1800" spc="-10" dirty="0">
                <a:latin typeface="Calibri"/>
                <a:cs typeface="Calibri"/>
              </a:rPr>
              <a:t> </a:t>
            </a:r>
            <a:r>
              <a:rPr sz="1800" dirty="0">
                <a:latin typeface="Calibri"/>
                <a:cs typeface="Calibri"/>
              </a:rPr>
              <a:t>is </a:t>
            </a:r>
            <a:r>
              <a:rPr sz="1800" spc="5" dirty="0">
                <a:latin typeface="Calibri"/>
                <a:cs typeface="Calibri"/>
              </a:rPr>
              <a:t> </a:t>
            </a:r>
            <a:r>
              <a:rPr sz="1800" spc="-10" dirty="0">
                <a:latin typeface="Calibri"/>
                <a:cs typeface="Calibri"/>
              </a:rPr>
              <a:t>finished.</a:t>
            </a:r>
            <a:endParaRPr sz="1800">
              <a:latin typeface="Calibri"/>
              <a:cs typeface="Calibri"/>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540" y="566369"/>
            <a:ext cx="7908290" cy="84963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rPr>
              <a:t>Different</a:t>
            </a:r>
            <a:r>
              <a:rPr sz="1800" spc="-10" dirty="0">
                <a:latin typeface="Calibri"/>
                <a:cs typeface="Calibri"/>
              </a:rPr>
              <a:t> operating</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spc="-5" dirty="0">
                <a:latin typeface="Calibri"/>
                <a:cs typeface="Calibri"/>
              </a:rPr>
              <a:t>defines</a:t>
            </a:r>
            <a:r>
              <a:rPr sz="1800" dirty="0">
                <a:latin typeface="Calibri"/>
                <a:cs typeface="Calibri"/>
              </a:rPr>
              <a:t> </a:t>
            </a:r>
            <a:r>
              <a:rPr sz="1800" spc="-15" dirty="0">
                <a:latin typeface="Calibri"/>
                <a:cs typeface="Calibri"/>
              </a:rPr>
              <a:t>different</a:t>
            </a:r>
            <a:r>
              <a:rPr sz="1800" spc="-10" dirty="0">
                <a:latin typeface="Calibri"/>
                <a:cs typeface="Calibri"/>
              </a:rPr>
              <a:t> frame</a:t>
            </a:r>
            <a:r>
              <a:rPr sz="1800" spc="385" dirty="0">
                <a:latin typeface="Calibri"/>
                <a:cs typeface="Calibri"/>
              </a:rPr>
              <a:t> </a:t>
            </a:r>
            <a:r>
              <a:rPr sz="1800" spc="-10" dirty="0">
                <a:latin typeface="Calibri"/>
                <a:cs typeface="Calibri"/>
              </a:rPr>
              <a:t>sizes.</a:t>
            </a:r>
            <a:r>
              <a:rPr sz="1800" spc="385" dirty="0">
                <a:latin typeface="Calibri"/>
                <a:cs typeface="Calibri"/>
              </a:rPr>
              <a:t> </a:t>
            </a:r>
            <a:r>
              <a:rPr sz="1800" spc="-5" dirty="0">
                <a:latin typeface="Calibri"/>
                <a:cs typeface="Calibri"/>
              </a:rPr>
              <a:t>The </a:t>
            </a:r>
            <a:r>
              <a:rPr sz="1800" spc="-10" dirty="0">
                <a:latin typeface="Calibri"/>
                <a:cs typeface="Calibri"/>
              </a:rPr>
              <a:t>sizes </a:t>
            </a:r>
            <a:r>
              <a:rPr sz="1800" dirty="0">
                <a:latin typeface="Calibri"/>
                <a:cs typeface="Calibri"/>
              </a:rPr>
              <a:t>of </a:t>
            </a:r>
            <a:r>
              <a:rPr sz="1800" spc="-5" dirty="0">
                <a:latin typeface="Calibri"/>
                <a:cs typeface="Calibri"/>
              </a:rPr>
              <a:t>each </a:t>
            </a:r>
            <a:r>
              <a:rPr sz="1800" spc="-10" dirty="0">
                <a:latin typeface="Calibri"/>
                <a:cs typeface="Calibri"/>
              </a:rPr>
              <a:t>frame </a:t>
            </a:r>
            <a:r>
              <a:rPr sz="1800" spc="-5" dirty="0">
                <a:latin typeface="Calibri"/>
                <a:cs typeface="Calibri"/>
              </a:rPr>
              <a:t> </a:t>
            </a:r>
            <a:r>
              <a:rPr sz="1800" spc="-15" dirty="0">
                <a:latin typeface="Calibri"/>
                <a:cs typeface="Calibri"/>
              </a:rPr>
              <a:t>must </a:t>
            </a:r>
            <a:r>
              <a:rPr sz="1800" spc="5" dirty="0">
                <a:latin typeface="Calibri"/>
                <a:cs typeface="Calibri"/>
              </a:rPr>
              <a:t>be </a:t>
            </a:r>
            <a:r>
              <a:rPr sz="1800" spc="-5" dirty="0">
                <a:latin typeface="Calibri"/>
                <a:cs typeface="Calibri"/>
              </a:rPr>
              <a:t>equal. Considering </a:t>
            </a:r>
            <a:r>
              <a:rPr sz="1800" dirty="0">
                <a:latin typeface="Calibri"/>
                <a:cs typeface="Calibri"/>
              </a:rPr>
              <a:t>the </a:t>
            </a:r>
            <a:r>
              <a:rPr sz="1800" spc="-5" dirty="0">
                <a:latin typeface="Calibri"/>
                <a:cs typeface="Calibri"/>
              </a:rPr>
              <a:t>fact </a:t>
            </a:r>
            <a:r>
              <a:rPr sz="1800" spc="-10" dirty="0">
                <a:latin typeface="Calibri"/>
                <a:cs typeface="Calibri"/>
              </a:rPr>
              <a:t>that </a:t>
            </a:r>
            <a:r>
              <a:rPr sz="1800" spc="-5" dirty="0">
                <a:latin typeface="Calibri"/>
                <a:cs typeface="Calibri"/>
              </a:rPr>
              <a:t>the </a:t>
            </a:r>
            <a:r>
              <a:rPr sz="1800" spc="-10" dirty="0">
                <a:latin typeface="Calibri"/>
                <a:cs typeface="Calibri"/>
              </a:rPr>
              <a:t>pages </a:t>
            </a:r>
            <a:r>
              <a:rPr sz="1800" dirty="0">
                <a:latin typeface="Calibri"/>
                <a:cs typeface="Calibri"/>
              </a:rPr>
              <a:t>are mapped </a:t>
            </a:r>
            <a:r>
              <a:rPr sz="1800" spc="-15" dirty="0">
                <a:latin typeface="Calibri"/>
                <a:cs typeface="Calibri"/>
              </a:rPr>
              <a:t>to </a:t>
            </a:r>
            <a:r>
              <a:rPr sz="1800" spc="-5" dirty="0">
                <a:latin typeface="Calibri"/>
                <a:cs typeface="Calibri"/>
              </a:rPr>
              <a:t>the </a:t>
            </a:r>
            <a:r>
              <a:rPr sz="1800" spc="-10" dirty="0">
                <a:latin typeface="Calibri"/>
                <a:cs typeface="Calibri"/>
              </a:rPr>
              <a:t>frames in </a:t>
            </a:r>
            <a:r>
              <a:rPr sz="1800" spc="-5" dirty="0">
                <a:latin typeface="Calibri"/>
                <a:cs typeface="Calibri"/>
              </a:rPr>
              <a:t> </a:t>
            </a:r>
            <a:r>
              <a:rPr sz="1800" spc="-10" dirty="0">
                <a:latin typeface="Calibri"/>
                <a:cs typeface="Calibri"/>
              </a:rPr>
              <a:t>Paging,</a:t>
            </a:r>
            <a:r>
              <a:rPr sz="1800" spc="35" dirty="0">
                <a:latin typeface="Calibri"/>
                <a:cs typeface="Calibri"/>
              </a:rPr>
              <a:t> </a:t>
            </a:r>
            <a:r>
              <a:rPr sz="1800" spc="-15" dirty="0">
                <a:latin typeface="Calibri"/>
                <a:cs typeface="Calibri"/>
              </a:rPr>
              <a:t>page</a:t>
            </a:r>
            <a:r>
              <a:rPr sz="1800" spc="40" dirty="0">
                <a:latin typeface="Calibri"/>
                <a:cs typeface="Calibri"/>
              </a:rPr>
              <a:t> </a:t>
            </a:r>
            <a:r>
              <a:rPr sz="1800" spc="-15" dirty="0">
                <a:latin typeface="Calibri"/>
                <a:cs typeface="Calibri"/>
              </a:rPr>
              <a:t>size</a:t>
            </a:r>
            <a:r>
              <a:rPr sz="1800" spc="15" dirty="0">
                <a:latin typeface="Calibri"/>
                <a:cs typeface="Calibri"/>
              </a:rPr>
              <a:t> </a:t>
            </a:r>
            <a:r>
              <a:rPr sz="1800" spc="-15" dirty="0">
                <a:latin typeface="Calibri"/>
                <a:cs typeface="Calibri"/>
              </a:rPr>
              <a:t>needs</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be</a:t>
            </a:r>
            <a:r>
              <a:rPr sz="1800" spc="15"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same</a:t>
            </a:r>
            <a:r>
              <a:rPr sz="1800" spc="15" dirty="0">
                <a:latin typeface="Calibri"/>
                <a:cs typeface="Calibri"/>
              </a:rPr>
              <a:t> </a:t>
            </a:r>
            <a:r>
              <a:rPr sz="1800" dirty="0">
                <a:latin typeface="Calibri"/>
                <a:cs typeface="Calibri"/>
              </a:rPr>
              <a:t>as</a:t>
            </a:r>
            <a:r>
              <a:rPr sz="1800" spc="-10" dirty="0">
                <a:latin typeface="Calibri"/>
                <a:cs typeface="Calibri"/>
              </a:rPr>
              <a:t> </a:t>
            </a:r>
            <a:r>
              <a:rPr sz="1800" spc="-15" dirty="0">
                <a:latin typeface="Calibri"/>
                <a:cs typeface="Calibri"/>
              </a:rPr>
              <a:t>frame</a:t>
            </a:r>
            <a:r>
              <a:rPr sz="1800" spc="15" dirty="0">
                <a:latin typeface="Calibri"/>
                <a:cs typeface="Calibri"/>
              </a:rPr>
              <a:t> </a:t>
            </a:r>
            <a:r>
              <a:rPr sz="1800" spc="-15" dirty="0">
                <a:latin typeface="Calibri"/>
                <a:cs typeface="Calibri"/>
              </a:rPr>
              <a:t>size.</a:t>
            </a:r>
            <a:endParaRPr sz="1800">
              <a:latin typeface="Calibri"/>
              <a:cs typeface="Calibri"/>
            </a:endParaRPr>
          </a:p>
        </p:txBody>
      </p:sp>
      <p:pic>
        <p:nvPicPr>
          <p:cNvPr id="3" name="object 3"/>
          <p:cNvPicPr/>
          <p:nvPr/>
        </p:nvPicPr>
        <p:blipFill>
          <a:blip r:embed="rId2" cstate="print"/>
          <a:stretch>
            <a:fillRect/>
          </a:stretch>
        </p:blipFill>
        <p:spPr>
          <a:xfrm>
            <a:off x="2324854" y="1773935"/>
            <a:ext cx="5676145" cy="4618495"/>
          </a:xfrm>
          <a:prstGeom prst="rect">
            <a:avLst/>
          </a:prstGeom>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370" y="206755"/>
            <a:ext cx="8054975" cy="249555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endParaRPr sz="1800">
              <a:latin typeface="Calibri"/>
              <a:cs typeface="Calibri"/>
            </a:endParaRPr>
          </a:p>
          <a:p>
            <a:pPr marL="12700">
              <a:lnSpc>
                <a:spcPct val="100000"/>
              </a:lnSpc>
            </a:pPr>
            <a:r>
              <a:rPr sz="1800" dirty="0">
                <a:latin typeface="Calibri"/>
                <a:cs typeface="Calibri"/>
              </a:rPr>
              <a:t>Let</a:t>
            </a:r>
            <a:r>
              <a:rPr sz="1800" spc="25" dirty="0">
                <a:latin typeface="Calibri"/>
                <a:cs typeface="Calibri"/>
              </a:rPr>
              <a:t> </a:t>
            </a:r>
            <a:r>
              <a:rPr sz="1800" spc="-5" dirty="0">
                <a:latin typeface="Calibri"/>
                <a:cs typeface="Calibri"/>
              </a:rPr>
              <a:t>us</a:t>
            </a:r>
            <a:r>
              <a:rPr sz="1800" spc="15" dirty="0">
                <a:latin typeface="Calibri"/>
                <a:cs typeface="Calibri"/>
              </a:rPr>
              <a:t> </a:t>
            </a:r>
            <a:r>
              <a:rPr sz="1800" spc="-5" dirty="0">
                <a:latin typeface="Calibri"/>
                <a:cs typeface="Calibri"/>
              </a:rPr>
              <a:t>consider</a:t>
            </a:r>
            <a:r>
              <a:rPr sz="1800" spc="2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main</a:t>
            </a:r>
            <a:r>
              <a:rPr sz="1800" spc="15" dirty="0">
                <a:latin typeface="Calibri"/>
                <a:cs typeface="Calibri"/>
              </a:rPr>
              <a:t> </a:t>
            </a:r>
            <a:r>
              <a:rPr sz="1800" spc="5" dirty="0">
                <a:latin typeface="Calibri"/>
                <a:cs typeface="Calibri"/>
              </a:rPr>
              <a:t>memory</a:t>
            </a:r>
            <a:r>
              <a:rPr sz="1800" spc="40" dirty="0">
                <a:latin typeface="Calibri"/>
                <a:cs typeface="Calibri"/>
              </a:rPr>
              <a:t> </a:t>
            </a:r>
            <a:r>
              <a:rPr sz="1800" spc="-15" dirty="0">
                <a:latin typeface="Calibri"/>
                <a:cs typeface="Calibri"/>
              </a:rPr>
              <a:t>size</a:t>
            </a:r>
            <a:r>
              <a:rPr sz="1800" spc="15" dirty="0">
                <a:latin typeface="Calibri"/>
                <a:cs typeface="Calibri"/>
              </a:rPr>
              <a:t> </a:t>
            </a:r>
            <a:r>
              <a:rPr sz="1800" spc="-5" dirty="0">
                <a:latin typeface="Calibri"/>
                <a:cs typeface="Calibri"/>
              </a:rPr>
              <a:t>16</a:t>
            </a:r>
            <a:r>
              <a:rPr sz="1800" spc="25" dirty="0">
                <a:latin typeface="Calibri"/>
                <a:cs typeface="Calibri"/>
              </a:rPr>
              <a:t> </a:t>
            </a:r>
            <a:r>
              <a:rPr sz="1800" spc="10" dirty="0">
                <a:latin typeface="Calibri"/>
                <a:cs typeface="Calibri"/>
              </a:rPr>
              <a:t>Kb</a:t>
            </a:r>
            <a:r>
              <a:rPr sz="1800" spc="15" dirty="0">
                <a:latin typeface="Calibri"/>
                <a:cs typeface="Calibri"/>
              </a:rPr>
              <a:t> </a:t>
            </a:r>
            <a:r>
              <a:rPr sz="1800" dirty="0">
                <a:latin typeface="Calibri"/>
                <a:cs typeface="Calibri"/>
              </a:rPr>
              <a:t>and</a:t>
            </a:r>
            <a:r>
              <a:rPr sz="1800" spc="15" dirty="0">
                <a:latin typeface="Calibri"/>
                <a:cs typeface="Calibri"/>
              </a:rPr>
              <a:t> </a:t>
            </a:r>
            <a:r>
              <a:rPr sz="1800" spc="-10" dirty="0">
                <a:latin typeface="Calibri"/>
                <a:cs typeface="Calibri"/>
              </a:rPr>
              <a:t>Frame</a:t>
            </a:r>
            <a:r>
              <a:rPr sz="1800" spc="15" dirty="0">
                <a:latin typeface="Calibri"/>
                <a:cs typeface="Calibri"/>
              </a:rPr>
              <a:t> </a:t>
            </a:r>
            <a:r>
              <a:rPr sz="1800" spc="-10" dirty="0">
                <a:latin typeface="Calibri"/>
                <a:cs typeface="Calibri"/>
              </a:rPr>
              <a:t>size</a:t>
            </a:r>
            <a:r>
              <a:rPr sz="1800" spc="20" dirty="0">
                <a:latin typeface="Calibri"/>
                <a:cs typeface="Calibri"/>
              </a:rPr>
              <a:t> </a:t>
            </a:r>
            <a:r>
              <a:rPr sz="1800" spc="-5" dirty="0">
                <a:latin typeface="Calibri"/>
                <a:cs typeface="Calibri"/>
              </a:rPr>
              <a:t>is</a:t>
            </a:r>
            <a:r>
              <a:rPr sz="1800" spc="15" dirty="0">
                <a:latin typeface="Calibri"/>
                <a:cs typeface="Calibri"/>
              </a:rPr>
              <a:t> </a:t>
            </a:r>
            <a:r>
              <a:rPr sz="1800" dirty="0">
                <a:latin typeface="Calibri"/>
                <a:cs typeface="Calibri"/>
              </a:rPr>
              <a:t>1</a:t>
            </a:r>
            <a:r>
              <a:rPr sz="1800" spc="20" dirty="0">
                <a:latin typeface="Calibri"/>
                <a:cs typeface="Calibri"/>
              </a:rPr>
              <a:t> </a:t>
            </a:r>
            <a:r>
              <a:rPr sz="1800" spc="10" dirty="0">
                <a:latin typeface="Calibri"/>
                <a:cs typeface="Calibri"/>
              </a:rPr>
              <a:t>KB</a:t>
            </a:r>
            <a:r>
              <a:rPr sz="1800" spc="30" dirty="0">
                <a:latin typeface="Calibri"/>
                <a:cs typeface="Calibri"/>
              </a:rPr>
              <a:t> </a:t>
            </a:r>
            <a:r>
              <a:rPr sz="1800" spc="-20" dirty="0">
                <a:latin typeface="Calibri"/>
                <a:cs typeface="Calibri"/>
              </a:rPr>
              <a:t>therefore</a:t>
            </a:r>
            <a:r>
              <a:rPr sz="1800" spc="20"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main</a:t>
            </a:r>
            <a:endParaRPr sz="1800">
              <a:latin typeface="Calibri"/>
              <a:cs typeface="Calibri"/>
            </a:endParaRPr>
          </a:p>
          <a:p>
            <a:pPr marL="12700">
              <a:lnSpc>
                <a:spcPct val="100000"/>
              </a:lnSpc>
            </a:pPr>
            <a:r>
              <a:rPr sz="1800" dirty="0">
                <a:latin typeface="Calibri"/>
                <a:cs typeface="Calibri"/>
              </a:rPr>
              <a:t>memory</a:t>
            </a:r>
            <a:r>
              <a:rPr sz="1800" spc="-5" dirty="0">
                <a:latin typeface="Calibri"/>
                <a:cs typeface="Calibri"/>
              </a:rPr>
              <a:t> will</a:t>
            </a:r>
            <a:r>
              <a:rPr sz="1800" spc="20" dirty="0">
                <a:latin typeface="Calibri"/>
                <a:cs typeface="Calibri"/>
              </a:rPr>
              <a:t> </a:t>
            </a:r>
            <a:r>
              <a:rPr sz="1800" spc="-10" dirty="0">
                <a:latin typeface="Calibri"/>
                <a:cs typeface="Calibri"/>
              </a:rPr>
              <a:t>be</a:t>
            </a:r>
            <a:r>
              <a:rPr sz="1800" spc="20" dirty="0">
                <a:latin typeface="Calibri"/>
                <a:cs typeface="Calibri"/>
              </a:rPr>
              <a:t> </a:t>
            </a:r>
            <a:r>
              <a:rPr sz="1800" spc="-10" dirty="0">
                <a:latin typeface="Calibri"/>
                <a:cs typeface="Calibri"/>
              </a:rPr>
              <a:t>divided</a:t>
            </a:r>
            <a:r>
              <a:rPr sz="1800" spc="6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collection</a:t>
            </a:r>
            <a:r>
              <a:rPr sz="1800" spc="20" dirty="0">
                <a:latin typeface="Calibri"/>
                <a:cs typeface="Calibri"/>
              </a:rPr>
              <a:t> </a:t>
            </a:r>
            <a:r>
              <a:rPr sz="1800" dirty="0">
                <a:latin typeface="Calibri"/>
                <a:cs typeface="Calibri"/>
              </a:rPr>
              <a:t>of </a:t>
            </a:r>
            <a:r>
              <a:rPr sz="1800" spc="-5" dirty="0">
                <a:latin typeface="Calibri"/>
                <a:cs typeface="Calibri"/>
              </a:rPr>
              <a:t>16</a:t>
            </a:r>
            <a:r>
              <a:rPr sz="1800" dirty="0">
                <a:latin typeface="Calibri"/>
                <a:cs typeface="Calibri"/>
              </a:rPr>
              <a:t> </a:t>
            </a:r>
            <a:r>
              <a:rPr sz="1800" spc="-15" dirty="0">
                <a:latin typeface="Calibri"/>
                <a:cs typeface="Calibri"/>
              </a:rPr>
              <a:t>frames</a:t>
            </a:r>
            <a:r>
              <a:rPr sz="1800" spc="15" dirty="0">
                <a:latin typeface="Calibri"/>
                <a:cs typeface="Calibri"/>
              </a:rPr>
              <a:t> </a:t>
            </a:r>
            <a:r>
              <a:rPr sz="1800" dirty="0">
                <a:latin typeface="Calibri"/>
                <a:cs typeface="Calibri"/>
              </a:rPr>
              <a:t>of 1</a:t>
            </a:r>
            <a:r>
              <a:rPr sz="1800" spc="5" dirty="0">
                <a:latin typeface="Calibri"/>
                <a:cs typeface="Calibri"/>
              </a:rPr>
              <a:t> </a:t>
            </a:r>
            <a:r>
              <a:rPr sz="1800" spc="-5" dirty="0">
                <a:latin typeface="Calibri"/>
                <a:cs typeface="Calibri"/>
              </a:rPr>
              <a:t>KB</a:t>
            </a:r>
            <a:r>
              <a:rPr sz="1800" dirty="0">
                <a:latin typeface="Calibri"/>
                <a:cs typeface="Calibri"/>
              </a:rPr>
              <a:t> </a:t>
            </a:r>
            <a:r>
              <a:rPr sz="1800" spc="-5" dirty="0">
                <a:latin typeface="Calibri"/>
                <a:cs typeface="Calibri"/>
              </a:rPr>
              <a:t>each.</a:t>
            </a:r>
            <a:endParaRPr sz="1800">
              <a:latin typeface="Calibri"/>
              <a:cs typeface="Calibri"/>
            </a:endParaRPr>
          </a:p>
          <a:p>
            <a:pPr marL="12700" marR="5080" algn="just">
              <a:lnSpc>
                <a:spcPct val="100000"/>
              </a:lnSpc>
            </a:pPr>
            <a:r>
              <a:rPr sz="1800" spc="-10" dirty="0">
                <a:latin typeface="Calibri"/>
                <a:cs typeface="Calibri"/>
              </a:rPr>
              <a:t>There are </a:t>
            </a:r>
            <a:r>
              <a:rPr sz="1800" dirty="0">
                <a:latin typeface="Calibri"/>
                <a:cs typeface="Calibri"/>
              </a:rPr>
              <a:t>4 </a:t>
            </a:r>
            <a:r>
              <a:rPr sz="1800" spc="-10" dirty="0">
                <a:latin typeface="Calibri"/>
                <a:cs typeface="Calibri"/>
              </a:rPr>
              <a:t>processes </a:t>
            </a:r>
            <a:r>
              <a:rPr sz="1800" spc="5" dirty="0">
                <a:latin typeface="Calibri"/>
                <a:cs typeface="Calibri"/>
              </a:rPr>
              <a:t>in </a:t>
            </a:r>
            <a:r>
              <a:rPr sz="1800" dirty="0">
                <a:latin typeface="Calibri"/>
                <a:cs typeface="Calibri"/>
              </a:rPr>
              <a:t>the </a:t>
            </a:r>
            <a:r>
              <a:rPr sz="1800" spc="-25" dirty="0">
                <a:latin typeface="Calibri"/>
                <a:cs typeface="Calibri"/>
              </a:rPr>
              <a:t>system</a:t>
            </a:r>
            <a:r>
              <a:rPr sz="1800" spc="355" dirty="0">
                <a:latin typeface="Calibri"/>
                <a:cs typeface="Calibri"/>
              </a:rPr>
              <a:t> </a:t>
            </a:r>
            <a:r>
              <a:rPr sz="1800" spc="-5" dirty="0">
                <a:latin typeface="Calibri"/>
                <a:cs typeface="Calibri"/>
              </a:rPr>
              <a:t>that is </a:t>
            </a:r>
            <a:r>
              <a:rPr sz="1800" dirty="0">
                <a:latin typeface="Calibri"/>
                <a:cs typeface="Calibri"/>
              </a:rPr>
              <a:t>P1, P2, P3 and P4 </a:t>
            </a:r>
            <a:r>
              <a:rPr sz="1800" spc="5" dirty="0">
                <a:latin typeface="Calibri"/>
                <a:cs typeface="Calibri"/>
              </a:rPr>
              <a:t>of </a:t>
            </a:r>
            <a:r>
              <a:rPr sz="1800" dirty="0">
                <a:latin typeface="Calibri"/>
                <a:cs typeface="Calibri"/>
              </a:rPr>
              <a:t>4 KB </a:t>
            </a:r>
            <a:r>
              <a:rPr sz="1800" spc="-5" dirty="0">
                <a:latin typeface="Calibri"/>
                <a:cs typeface="Calibri"/>
              </a:rPr>
              <a:t>each. Each </a:t>
            </a:r>
            <a:r>
              <a:rPr sz="1800" dirty="0">
                <a:latin typeface="Calibri"/>
                <a:cs typeface="Calibri"/>
              </a:rPr>
              <a:t> </a:t>
            </a:r>
            <a:r>
              <a:rPr sz="1800" spc="-10" dirty="0">
                <a:latin typeface="Calibri"/>
                <a:cs typeface="Calibri"/>
              </a:rPr>
              <a:t>process </a:t>
            </a:r>
            <a:r>
              <a:rPr sz="1800" spc="-5" dirty="0">
                <a:latin typeface="Calibri"/>
                <a:cs typeface="Calibri"/>
              </a:rPr>
              <a:t>is </a:t>
            </a:r>
            <a:r>
              <a:rPr sz="1800" dirty="0">
                <a:latin typeface="Calibri"/>
                <a:cs typeface="Calibri"/>
              </a:rPr>
              <a:t>divided </a:t>
            </a:r>
            <a:r>
              <a:rPr sz="1800" spc="-15" dirty="0">
                <a:latin typeface="Calibri"/>
                <a:cs typeface="Calibri"/>
              </a:rPr>
              <a:t>into</a:t>
            </a:r>
            <a:r>
              <a:rPr sz="1800" spc="-10" dirty="0">
                <a:latin typeface="Calibri"/>
                <a:cs typeface="Calibri"/>
              </a:rPr>
              <a:t> </a:t>
            </a:r>
            <a:r>
              <a:rPr sz="1800" spc="-5" dirty="0">
                <a:latin typeface="Calibri"/>
                <a:cs typeface="Calibri"/>
              </a:rPr>
              <a:t>pages </a:t>
            </a:r>
            <a:r>
              <a:rPr sz="1800" dirty="0">
                <a:latin typeface="Calibri"/>
                <a:cs typeface="Calibri"/>
              </a:rPr>
              <a:t>of 1 </a:t>
            </a:r>
            <a:r>
              <a:rPr sz="1800" spc="-5" dirty="0">
                <a:latin typeface="Calibri"/>
                <a:cs typeface="Calibri"/>
              </a:rPr>
              <a:t>KB </a:t>
            </a:r>
            <a:r>
              <a:rPr sz="1800" spc="5" dirty="0">
                <a:latin typeface="Calibri"/>
                <a:cs typeface="Calibri"/>
              </a:rPr>
              <a:t>each </a:t>
            </a:r>
            <a:r>
              <a:rPr sz="1800" spc="-5" dirty="0">
                <a:latin typeface="Calibri"/>
                <a:cs typeface="Calibri"/>
              </a:rPr>
              <a:t>so that </a:t>
            </a:r>
            <a:r>
              <a:rPr sz="1800" spc="5" dirty="0">
                <a:latin typeface="Calibri"/>
                <a:cs typeface="Calibri"/>
              </a:rPr>
              <a:t>one </a:t>
            </a:r>
            <a:r>
              <a:rPr sz="1800" spc="-5" dirty="0">
                <a:latin typeface="Calibri"/>
                <a:cs typeface="Calibri"/>
              </a:rPr>
              <a:t>page </a:t>
            </a:r>
            <a:r>
              <a:rPr sz="1800" spc="-10" dirty="0">
                <a:latin typeface="Calibri"/>
                <a:cs typeface="Calibri"/>
              </a:rPr>
              <a:t>can</a:t>
            </a:r>
            <a:r>
              <a:rPr sz="1800" spc="385" dirty="0">
                <a:latin typeface="Calibri"/>
                <a:cs typeface="Calibri"/>
              </a:rPr>
              <a:t> </a:t>
            </a:r>
            <a:r>
              <a:rPr sz="1800" spc="-10" dirty="0">
                <a:latin typeface="Calibri"/>
                <a:cs typeface="Calibri"/>
              </a:rPr>
              <a:t>be</a:t>
            </a:r>
            <a:r>
              <a:rPr sz="1800" spc="385" dirty="0">
                <a:latin typeface="Calibri"/>
                <a:cs typeface="Calibri"/>
              </a:rPr>
              <a:t> </a:t>
            </a:r>
            <a:r>
              <a:rPr sz="1800" spc="-15" dirty="0">
                <a:latin typeface="Calibri"/>
                <a:cs typeface="Calibri"/>
              </a:rPr>
              <a:t>stored </a:t>
            </a:r>
            <a:r>
              <a:rPr sz="1800" spc="5" dirty="0">
                <a:latin typeface="Calibri"/>
                <a:cs typeface="Calibri"/>
              </a:rPr>
              <a:t>in one </a:t>
            </a:r>
            <a:r>
              <a:rPr sz="1800" spc="10" dirty="0">
                <a:latin typeface="Calibri"/>
                <a:cs typeface="Calibri"/>
              </a:rPr>
              <a:t> </a:t>
            </a:r>
            <a:r>
              <a:rPr sz="1800" spc="-10" dirty="0">
                <a:latin typeface="Calibri"/>
                <a:cs typeface="Calibri"/>
              </a:rPr>
              <a:t>frame.</a:t>
            </a:r>
            <a:endParaRPr sz="1800">
              <a:latin typeface="Calibri"/>
              <a:cs typeface="Calibri"/>
            </a:endParaRPr>
          </a:p>
          <a:p>
            <a:pPr marL="12700" algn="just">
              <a:lnSpc>
                <a:spcPct val="100000"/>
              </a:lnSpc>
              <a:spcBef>
                <a:spcPts val="5"/>
              </a:spcBef>
            </a:pPr>
            <a:r>
              <a:rPr sz="1800" spc="-20" dirty="0">
                <a:latin typeface="Calibri"/>
                <a:cs typeface="Calibri"/>
              </a:rPr>
              <a:t>Initially,</a:t>
            </a:r>
            <a:r>
              <a:rPr sz="1800" spc="185" dirty="0">
                <a:latin typeface="Calibri"/>
                <a:cs typeface="Calibri"/>
              </a:rPr>
              <a:t> </a:t>
            </a:r>
            <a:r>
              <a:rPr sz="1800" dirty="0">
                <a:latin typeface="Calibri"/>
                <a:cs typeface="Calibri"/>
              </a:rPr>
              <a:t>all</a:t>
            </a:r>
            <a:r>
              <a:rPr sz="1800" spc="165" dirty="0">
                <a:latin typeface="Calibri"/>
                <a:cs typeface="Calibri"/>
              </a:rPr>
              <a:t> </a:t>
            </a:r>
            <a:r>
              <a:rPr sz="1800" dirty="0">
                <a:latin typeface="Calibri"/>
                <a:cs typeface="Calibri"/>
              </a:rPr>
              <a:t>the</a:t>
            </a:r>
            <a:r>
              <a:rPr sz="1800" spc="190" dirty="0">
                <a:latin typeface="Calibri"/>
                <a:cs typeface="Calibri"/>
              </a:rPr>
              <a:t> </a:t>
            </a:r>
            <a:r>
              <a:rPr sz="1800" spc="-10" dirty="0">
                <a:latin typeface="Calibri"/>
                <a:cs typeface="Calibri"/>
              </a:rPr>
              <a:t>frames</a:t>
            </a:r>
            <a:r>
              <a:rPr sz="1800" spc="170" dirty="0">
                <a:latin typeface="Calibri"/>
                <a:cs typeface="Calibri"/>
              </a:rPr>
              <a:t> </a:t>
            </a:r>
            <a:r>
              <a:rPr sz="1800" spc="-10" dirty="0">
                <a:latin typeface="Calibri"/>
                <a:cs typeface="Calibri"/>
              </a:rPr>
              <a:t>are</a:t>
            </a:r>
            <a:r>
              <a:rPr sz="1800" spc="195" dirty="0">
                <a:latin typeface="Calibri"/>
                <a:cs typeface="Calibri"/>
              </a:rPr>
              <a:t> </a:t>
            </a:r>
            <a:r>
              <a:rPr sz="1800" spc="-5" dirty="0">
                <a:latin typeface="Calibri"/>
                <a:cs typeface="Calibri"/>
              </a:rPr>
              <a:t>empty</a:t>
            </a:r>
            <a:r>
              <a:rPr sz="1800" spc="175" dirty="0">
                <a:latin typeface="Calibri"/>
                <a:cs typeface="Calibri"/>
              </a:rPr>
              <a:t> </a:t>
            </a:r>
            <a:r>
              <a:rPr sz="1800" spc="-15" dirty="0">
                <a:latin typeface="Calibri"/>
                <a:cs typeface="Calibri"/>
              </a:rPr>
              <a:t>therefore</a:t>
            </a:r>
            <a:r>
              <a:rPr sz="1800" spc="195" dirty="0">
                <a:latin typeface="Calibri"/>
                <a:cs typeface="Calibri"/>
              </a:rPr>
              <a:t> </a:t>
            </a:r>
            <a:r>
              <a:rPr sz="1800" spc="-10" dirty="0">
                <a:latin typeface="Calibri"/>
                <a:cs typeface="Calibri"/>
              </a:rPr>
              <a:t>pages</a:t>
            </a:r>
            <a:r>
              <a:rPr sz="1800" spc="165" dirty="0">
                <a:latin typeface="Calibri"/>
                <a:cs typeface="Calibri"/>
              </a:rPr>
              <a:t> </a:t>
            </a:r>
            <a:r>
              <a:rPr sz="1800" spc="5" dirty="0">
                <a:latin typeface="Calibri"/>
                <a:cs typeface="Calibri"/>
              </a:rPr>
              <a:t>of</a:t>
            </a:r>
            <a:r>
              <a:rPr sz="1800" spc="180" dirty="0">
                <a:latin typeface="Calibri"/>
                <a:cs typeface="Calibri"/>
              </a:rPr>
              <a:t> </a:t>
            </a:r>
            <a:r>
              <a:rPr sz="1800" dirty="0">
                <a:latin typeface="Calibri"/>
                <a:cs typeface="Calibri"/>
              </a:rPr>
              <a:t>the</a:t>
            </a:r>
            <a:r>
              <a:rPr sz="1800" spc="190" dirty="0">
                <a:latin typeface="Calibri"/>
                <a:cs typeface="Calibri"/>
              </a:rPr>
              <a:t> </a:t>
            </a:r>
            <a:r>
              <a:rPr sz="1800" spc="-5" dirty="0">
                <a:latin typeface="Calibri"/>
                <a:cs typeface="Calibri"/>
              </a:rPr>
              <a:t>processes</a:t>
            </a:r>
            <a:r>
              <a:rPr sz="1800" spc="155" dirty="0">
                <a:latin typeface="Calibri"/>
                <a:cs typeface="Calibri"/>
              </a:rPr>
              <a:t> </a:t>
            </a:r>
            <a:r>
              <a:rPr sz="1800" spc="-5" dirty="0">
                <a:latin typeface="Calibri"/>
                <a:cs typeface="Calibri"/>
              </a:rPr>
              <a:t>will</a:t>
            </a:r>
            <a:r>
              <a:rPr sz="1800" spc="190" dirty="0">
                <a:latin typeface="Calibri"/>
                <a:cs typeface="Calibri"/>
              </a:rPr>
              <a:t> </a:t>
            </a:r>
            <a:r>
              <a:rPr sz="1800" spc="-15" dirty="0">
                <a:latin typeface="Calibri"/>
                <a:cs typeface="Calibri"/>
              </a:rPr>
              <a:t>get</a:t>
            </a:r>
            <a:r>
              <a:rPr sz="1800" spc="200" dirty="0">
                <a:latin typeface="Calibri"/>
                <a:cs typeface="Calibri"/>
              </a:rPr>
              <a:t> </a:t>
            </a:r>
            <a:r>
              <a:rPr sz="1800" spc="-15" dirty="0">
                <a:latin typeface="Calibri"/>
                <a:cs typeface="Calibri"/>
              </a:rPr>
              <a:t>stored</a:t>
            </a:r>
            <a:r>
              <a:rPr sz="1800" spc="185" dirty="0">
                <a:latin typeface="Calibri"/>
                <a:cs typeface="Calibri"/>
              </a:rPr>
              <a:t> </a:t>
            </a:r>
            <a:r>
              <a:rPr sz="1800" spc="15" dirty="0">
                <a:latin typeface="Calibri"/>
                <a:cs typeface="Calibri"/>
              </a:rPr>
              <a:t>in</a:t>
            </a:r>
            <a:endParaRPr sz="1800">
              <a:latin typeface="Calibri"/>
              <a:cs typeface="Calibri"/>
            </a:endParaRPr>
          </a:p>
          <a:p>
            <a:pPr marL="12700" algn="just">
              <a:lnSpc>
                <a:spcPct val="100000"/>
              </a:lnSpc>
            </a:pPr>
            <a:r>
              <a:rPr sz="1800" spc="-5" dirty="0">
                <a:latin typeface="Calibri"/>
                <a:cs typeface="Calibri"/>
              </a:rPr>
              <a:t>the</a:t>
            </a:r>
            <a:r>
              <a:rPr sz="1800" spc="-10" dirty="0">
                <a:latin typeface="Calibri"/>
                <a:cs typeface="Calibri"/>
              </a:rPr>
              <a:t> contiguous</a:t>
            </a:r>
            <a:r>
              <a:rPr sz="1800" spc="50" dirty="0">
                <a:latin typeface="Calibri"/>
                <a:cs typeface="Calibri"/>
              </a:rPr>
              <a:t> </a:t>
            </a:r>
            <a:r>
              <a:rPr sz="1800" spc="-45" dirty="0">
                <a:latin typeface="Calibri"/>
                <a:cs typeface="Calibri"/>
              </a:rPr>
              <a:t>way.</a:t>
            </a:r>
            <a:endParaRPr sz="1800">
              <a:latin typeface="Calibri"/>
              <a:cs typeface="Calibri"/>
            </a:endParaRPr>
          </a:p>
          <a:p>
            <a:pPr marL="12700" algn="just">
              <a:lnSpc>
                <a:spcPct val="100000"/>
              </a:lnSpc>
            </a:pPr>
            <a:r>
              <a:rPr sz="1800" spc="-15" dirty="0">
                <a:latin typeface="Calibri"/>
                <a:cs typeface="Calibri"/>
              </a:rPr>
              <a:t>Frames,</a:t>
            </a:r>
            <a:r>
              <a:rPr sz="1800" spc="35" dirty="0">
                <a:latin typeface="Calibri"/>
                <a:cs typeface="Calibri"/>
              </a:rPr>
              <a:t> </a:t>
            </a:r>
            <a:r>
              <a:rPr sz="1800" spc="-15" dirty="0">
                <a:latin typeface="Calibri"/>
                <a:cs typeface="Calibri"/>
              </a:rPr>
              <a:t>pages</a:t>
            </a:r>
            <a:r>
              <a:rPr sz="1800" spc="40" dirty="0">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mapping</a:t>
            </a:r>
            <a:r>
              <a:rPr sz="1800" spc="45" dirty="0">
                <a:latin typeface="Calibri"/>
                <a:cs typeface="Calibri"/>
              </a:rPr>
              <a:t> </a:t>
            </a:r>
            <a:r>
              <a:rPr sz="1800" spc="-10" dirty="0">
                <a:latin typeface="Calibri"/>
                <a:cs typeface="Calibri"/>
              </a:rPr>
              <a:t>between</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two</a:t>
            </a:r>
            <a:r>
              <a:rPr sz="1800" spc="1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shown</a:t>
            </a:r>
            <a:r>
              <a:rPr sz="1800" spc="2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image</a:t>
            </a:r>
            <a:r>
              <a:rPr sz="1800" spc="40" dirty="0">
                <a:latin typeface="Calibri"/>
                <a:cs typeface="Calibri"/>
              </a:rPr>
              <a:t> </a:t>
            </a:r>
            <a:r>
              <a:rPr sz="1800" spc="-25" dirty="0">
                <a:latin typeface="Calibri"/>
                <a:cs typeface="Calibri"/>
              </a:rPr>
              <a:t>below.</a:t>
            </a:r>
            <a:endParaRPr sz="1800">
              <a:latin typeface="Calibri"/>
              <a:cs typeface="Calibri"/>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5232" y="410391"/>
            <a:ext cx="6327846" cy="5818511"/>
          </a:xfrm>
          <a:prstGeom prst="rect">
            <a:avLst/>
          </a:prstGeo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711" y="512826"/>
            <a:ext cx="7769225" cy="112331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333333"/>
                </a:solidFill>
                <a:latin typeface="Microsoft Sans Serif"/>
                <a:cs typeface="Microsoft Sans Serif"/>
              </a:rPr>
              <a:t>Let us </a:t>
            </a:r>
            <a:r>
              <a:rPr sz="1200" spc="-10" dirty="0">
                <a:solidFill>
                  <a:srgbClr val="333333"/>
                </a:solidFill>
                <a:latin typeface="Microsoft Sans Serif"/>
                <a:cs typeface="Microsoft Sans Serif"/>
              </a:rPr>
              <a:t>consider </a:t>
            </a:r>
            <a:r>
              <a:rPr sz="1200" dirty="0">
                <a:solidFill>
                  <a:srgbClr val="333333"/>
                </a:solidFill>
                <a:latin typeface="Microsoft Sans Serif"/>
                <a:cs typeface="Microsoft Sans Serif"/>
              </a:rPr>
              <a:t>that, </a:t>
            </a:r>
            <a:r>
              <a:rPr sz="1200" spc="-10" dirty="0">
                <a:solidFill>
                  <a:srgbClr val="333333"/>
                </a:solidFill>
                <a:latin typeface="Microsoft Sans Serif"/>
                <a:cs typeface="Microsoft Sans Serif"/>
              </a:rPr>
              <a:t>P2 and P4 are moved </a:t>
            </a:r>
            <a:r>
              <a:rPr sz="1200" dirty="0">
                <a:solidFill>
                  <a:srgbClr val="333333"/>
                </a:solidFill>
                <a:latin typeface="Microsoft Sans Serif"/>
                <a:cs typeface="Microsoft Sans Serif"/>
              </a:rPr>
              <a:t>to </a:t>
            </a:r>
            <a:r>
              <a:rPr sz="1200" spc="-10" dirty="0">
                <a:solidFill>
                  <a:srgbClr val="333333"/>
                </a:solidFill>
                <a:latin typeface="Microsoft Sans Serif"/>
                <a:cs typeface="Microsoft Sans Serif"/>
              </a:rPr>
              <a:t>waiting </a:t>
            </a:r>
            <a:r>
              <a:rPr sz="1200" dirty="0">
                <a:solidFill>
                  <a:srgbClr val="333333"/>
                </a:solidFill>
                <a:latin typeface="Microsoft Sans Serif"/>
                <a:cs typeface="Microsoft Sans Serif"/>
              </a:rPr>
              <a:t>state </a:t>
            </a:r>
            <a:r>
              <a:rPr sz="1200" spc="-5" dirty="0">
                <a:solidFill>
                  <a:srgbClr val="333333"/>
                </a:solidFill>
                <a:latin typeface="Microsoft Sans Serif"/>
                <a:cs typeface="Microsoft Sans Serif"/>
              </a:rPr>
              <a:t>after </a:t>
            </a:r>
            <a:r>
              <a:rPr sz="1200" spc="-15" dirty="0">
                <a:solidFill>
                  <a:srgbClr val="333333"/>
                </a:solidFill>
                <a:latin typeface="Microsoft Sans Serif"/>
                <a:cs typeface="Microsoft Sans Serif"/>
              </a:rPr>
              <a:t>some </a:t>
            </a:r>
            <a:r>
              <a:rPr sz="1200" spc="-5" dirty="0">
                <a:solidFill>
                  <a:srgbClr val="333333"/>
                </a:solidFill>
                <a:latin typeface="Microsoft Sans Serif"/>
                <a:cs typeface="Microsoft Sans Serif"/>
              </a:rPr>
              <a:t>time. </a:t>
            </a:r>
            <a:r>
              <a:rPr sz="1200" spc="-20" dirty="0">
                <a:solidFill>
                  <a:srgbClr val="333333"/>
                </a:solidFill>
                <a:latin typeface="Microsoft Sans Serif"/>
                <a:cs typeface="Microsoft Sans Serif"/>
              </a:rPr>
              <a:t>Now, </a:t>
            </a:r>
            <a:r>
              <a:rPr sz="1200" spc="-5" dirty="0">
                <a:solidFill>
                  <a:srgbClr val="333333"/>
                </a:solidFill>
                <a:latin typeface="Microsoft Sans Serif"/>
                <a:cs typeface="Microsoft Sans Serif"/>
              </a:rPr>
              <a:t>8 </a:t>
            </a:r>
            <a:r>
              <a:rPr sz="1200" dirty="0">
                <a:solidFill>
                  <a:srgbClr val="333333"/>
                </a:solidFill>
                <a:latin typeface="Microsoft Sans Serif"/>
                <a:cs typeface="Microsoft Sans Serif"/>
              </a:rPr>
              <a:t>frames </a:t>
            </a:r>
            <a:r>
              <a:rPr sz="1200" spc="-10" dirty="0">
                <a:solidFill>
                  <a:srgbClr val="333333"/>
                </a:solidFill>
                <a:latin typeface="Microsoft Sans Serif"/>
                <a:cs typeface="Microsoft Sans Serif"/>
              </a:rPr>
              <a:t>become empty </a:t>
            </a:r>
            <a:r>
              <a:rPr sz="1200" spc="-5" dirty="0">
                <a:solidFill>
                  <a:srgbClr val="333333"/>
                </a:solidFill>
                <a:latin typeface="Microsoft Sans Serif"/>
                <a:cs typeface="Microsoft Sans Serif"/>
              </a:rPr>
              <a:t>and </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therefore</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other</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pages</a:t>
            </a:r>
            <a:r>
              <a:rPr sz="1200" spc="90" dirty="0">
                <a:solidFill>
                  <a:srgbClr val="333333"/>
                </a:solidFill>
                <a:latin typeface="Microsoft Sans Serif"/>
                <a:cs typeface="Microsoft Sans Serif"/>
              </a:rPr>
              <a:t> </a:t>
            </a:r>
            <a:r>
              <a:rPr sz="1200" spc="-10" dirty="0">
                <a:solidFill>
                  <a:srgbClr val="333333"/>
                </a:solidFill>
                <a:latin typeface="Microsoft Sans Serif"/>
                <a:cs typeface="Microsoft Sans Serif"/>
              </a:rPr>
              <a:t>can</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be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loaded</a:t>
            </a:r>
            <a:r>
              <a:rPr sz="1200" spc="75"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that</a:t>
            </a:r>
            <a:r>
              <a:rPr sz="1200" spc="95" dirty="0">
                <a:solidFill>
                  <a:srgbClr val="333333"/>
                </a:solidFill>
                <a:latin typeface="Microsoft Sans Serif"/>
                <a:cs typeface="Microsoft Sans Serif"/>
              </a:rPr>
              <a:t> </a:t>
            </a:r>
            <a:r>
              <a:rPr sz="1200" spc="-15" dirty="0">
                <a:solidFill>
                  <a:srgbClr val="333333"/>
                </a:solidFill>
                <a:latin typeface="Microsoft Sans Serif"/>
                <a:cs typeface="Microsoft Sans Serif"/>
              </a:rPr>
              <a:t>empty</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place.</a:t>
            </a:r>
            <a:r>
              <a:rPr sz="1200" spc="7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90" dirty="0">
                <a:solidFill>
                  <a:srgbClr val="333333"/>
                </a:solidFill>
                <a:latin typeface="Microsoft Sans Serif"/>
                <a:cs typeface="Microsoft Sans Serif"/>
              </a:rPr>
              <a:t> </a:t>
            </a:r>
            <a:r>
              <a:rPr sz="1200" spc="-5" dirty="0">
                <a:solidFill>
                  <a:srgbClr val="333333"/>
                </a:solidFill>
                <a:latin typeface="Microsoft Sans Serif"/>
                <a:cs typeface="Microsoft Sans Serif"/>
              </a:rPr>
              <a:t>P5</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95" dirty="0">
                <a:solidFill>
                  <a:srgbClr val="333333"/>
                </a:solidFill>
                <a:latin typeface="Microsoft Sans Serif"/>
                <a:cs typeface="Microsoft Sans Serif"/>
              </a:rPr>
              <a:t> </a:t>
            </a:r>
            <a:r>
              <a:rPr sz="1200" spc="-15" dirty="0">
                <a:solidFill>
                  <a:srgbClr val="333333"/>
                </a:solidFill>
                <a:latin typeface="Microsoft Sans Serif"/>
                <a:cs typeface="Microsoft Sans Serif"/>
              </a:rPr>
              <a:t>size</a:t>
            </a:r>
            <a:r>
              <a:rPr sz="1200" spc="95" dirty="0">
                <a:solidFill>
                  <a:srgbClr val="333333"/>
                </a:solidFill>
                <a:latin typeface="Microsoft Sans Serif"/>
                <a:cs typeface="Microsoft Sans Serif"/>
              </a:rPr>
              <a:t> </a:t>
            </a:r>
            <a:r>
              <a:rPr sz="1200" dirty="0">
                <a:solidFill>
                  <a:srgbClr val="333333"/>
                </a:solidFill>
                <a:latin typeface="Microsoft Sans Serif"/>
                <a:cs typeface="Microsoft Sans Serif"/>
              </a:rPr>
              <a:t>8</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KB</a:t>
            </a:r>
            <a:r>
              <a:rPr sz="1200" spc="85" dirty="0">
                <a:solidFill>
                  <a:srgbClr val="333333"/>
                </a:solidFill>
                <a:latin typeface="Microsoft Sans Serif"/>
                <a:cs typeface="Microsoft Sans Serif"/>
              </a:rPr>
              <a:t> </a:t>
            </a:r>
            <a:r>
              <a:rPr sz="1200" spc="-10" dirty="0">
                <a:solidFill>
                  <a:srgbClr val="333333"/>
                </a:solidFill>
                <a:latin typeface="Microsoft Sans Serif"/>
                <a:cs typeface="Microsoft Sans Serif"/>
              </a:rPr>
              <a:t>(8</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pages)</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90" dirty="0">
                <a:solidFill>
                  <a:srgbClr val="333333"/>
                </a:solidFill>
                <a:latin typeface="Microsoft Sans Serif"/>
                <a:cs typeface="Microsoft Sans Serif"/>
              </a:rPr>
              <a:t> </a:t>
            </a:r>
            <a:r>
              <a:rPr sz="1200" spc="-15" dirty="0">
                <a:solidFill>
                  <a:srgbClr val="333333"/>
                </a:solidFill>
                <a:latin typeface="Microsoft Sans Serif"/>
                <a:cs typeface="Microsoft Sans Serif"/>
              </a:rPr>
              <a:t>waiting</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inside </a:t>
            </a:r>
            <a:r>
              <a:rPr sz="1200" spc="-31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ready</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queue.</a:t>
            </a:r>
            <a:endParaRPr sz="1200">
              <a:latin typeface="Microsoft Sans Serif"/>
              <a:cs typeface="Microsoft Sans Serif"/>
            </a:endParaRPr>
          </a:p>
          <a:p>
            <a:pPr marL="12700" marR="6985" algn="just">
              <a:lnSpc>
                <a:spcPct val="100000"/>
              </a:lnSpc>
            </a:pPr>
            <a:r>
              <a:rPr sz="1200" spc="-5" dirty="0">
                <a:solidFill>
                  <a:srgbClr val="333333"/>
                </a:solidFill>
                <a:latin typeface="Microsoft Sans Serif"/>
                <a:cs typeface="Microsoft Sans Serif"/>
              </a:rPr>
              <a:t>Given </a:t>
            </a:r>
            <a:r>
              <a:rPr sz="1200" spc="-10" dirty="0">
                <a:solidFill>
                  <a:srgbClr val="333333"/>
                </a:solidFill>
                <a:latin typeface="Microsoft Sans Serif"/>
                <a:cs typeface="Microsoft Sans Serif"/>
              </a:rPr>
              <a:t>the </a:t>
            </a:r>
            <a:r>
              <a:rPr sz="1200" dirty="0">
                <a:solidFill>
                  <a:srgbClr val="333333"/>
                </a:solidFill>
                <a:latin typeface="Microsoft Sans Serif"/>
                <a:cs typeface="Microsoft Sans Serif"/>
              </a:rPr>
              <a:t>fact </a:t>
            </a:r>
            <a:r>
              <a:rPr sz="1200" spc="-5" dirty="0">
                <a:solidFill>
                  <a:srgbClr val="333333"/>
                </a:solidFill>
                <a:latin typeface="Microsoft Sans Serif"/>
                <a:cs typeface="Microsoft Sans Serif"/>
              </a:rPr>
              <a:t>that, </a:t>
            </a:r>
            <a:r>
              <a:rPr sz="1200" spc="-20" dirty="0">
                <a:solidFill>
                  <a:srgbClr val="333333"/>
                </a:solidFill>
                <a:latin typeface="Microsoft Sans Serif"/>
                <a:cs typeface="Microsoft Sans Serif"/>
              </a:rPr>
              <a:t>we </a:t>
            </a:r>
            <a:r>
              <a:rPr sz="1200" spc="-10" dirty="0">
                <a:solidFill>
                  <a:srgbClr val="333333"/>
                </a:solidFill>
                <a:latin typeface="Microsoft Sans Serif"/>
                <a:cs typeface="Microsoft Sans Serif"/>
              </a:rPr>
              <a:t>have </a:t>
            </a:r>
            <a:r>
              <a:rPr sz="1200" spc="-5" dirty="0">
                <a:solidFill>
                  <a:srgbClr val="333333"/>
                </a:solidFill>
                <a:latin typeface="Microsoft Sans Serif"/>
                <a:cs typeface="Microsoft Sans Serif"/>
              </a:rPr>
              <a:t>8 </a:t>
            </a:r>
            <a:r>
              <a:rPr sz="1200" spc="-10" dirty="0">
                <a:solidFill>
                  <a:srgbClr val="333333"/>
                </a:solidFill>
                <a:latin typeface="Microsoft Sans Serif"/>
                <a:cs typeface="Microsoft Sans Serif"/>
              </a:rPr>
              <a:t>non contiguous frames available </a:t>
            </a:r>
            <a:r>
              <a:rPr sz="1200" spc="5" dirty="0">
                <a:solidFill>
                  <a:srgbClr val="333333"/>
                </a:solidFill>
                <a:latin typeface="Microsoft Sans Serif"/>
                <a:cs typeface="Microsoft Sans Serif"/>
              </a:rPr>
              <a:t>in </a:t>
            </a:r>
            <a:r>
              <a:rPr sz="1200" spc="-10" dirty="0">
                <a:solidFill>
                  <a:srgbClr val="333333"/>
                </a:solidFill>
                <a:latin typeface="Microsoft Sans Serif"/>
                <a:cs typeface="Microsoft Sans Serif"/>
              </a:rPr>
              <a:t>the memory </a:t>
            </a:r>
            <a:r>
              <a:rPr sz="1200" spc="-5" dirty="0">
                <a:solidFill>
                  <a:srgbClr val="333333"/>
                </a:solidFill>
                <a:latin typeface="Microsoft Sans Serif"/>
                <a:cs typeface="Microsoft Sans Serif"/>
              </a:rPr>
              <a:t>and paging </a:t>
            </a:r>
            <a:r>
              <a:rPr sz="1200" spc="-10" dirty="0">
                <a:solidFill>
                  <a:srgbClr val="333333"/>
                </a:solidFill>
                <a:latin typeface="Microsoft Sans Serif"/>
                <a:cs typeface="Microsoft Sans Serif"/>
              </a:rPr>
              <a:t>provides </a:t>
            </a:r>
            <a:r>
              <a:rPr sz="1200" dirty="0">
                <a:solidFill>
                  <a:srgbClr val="333333"/>
                </a:solidFill>
                <a:latin typeface="Microsoft Sans Serif"/>
                <a:cs typeface="Microsoft Sans Serif"/>
              </a:rPr>
              <a:t>the </a:t>
            </a:r>
            <a:r>
              <a:rPr sz="1200" spc="-10" dirty="0">
                <a:solidFill>
                  <a:srgbClr val="333333"/>
                </a:solidFill>
                <a:latin typeface="Microsoft Sans Serif"/>
                <a:cs typeface="Microsoft Sans Serif"/>
              </a:rPr>
              <a:t>flexibility </a:t>
            </a:r>
            <a:r>
              <a:rPr sz="1200" dirty="0">
                <a:solidFill>
                  <a:srgbClr val="333333"/>
                </a:solidFill>
                <a:latin typeface="Microsoft Sans Serif"/>
                <a:cs typeface="Microsoft Sans Serif"/>
              </a:rPr>
              <a:t>of </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storing </a:t>
            </a:r>
            <a:r>
              <a:rPr sz="120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process </a:t>
            </a:r>
            <a:r>
              <a:rPr sz="1200" dirty="0">
                <a:solidFill>
                  <a:srgbClr val="333333"/>
                </a:solidFill>
                <a:latin typeface="Microsoft Sans Serif"/>
                <a:cs typeface="Microsoft Sans Serif"/>
              </a:rPr>
              <a:t>at </a:t>
            </a:r>
            <a:r>
              <a:rPr sz="1200" spc="-10" dirty="0">
                <a:solidFill>
                  <a:srgbClr val="333333"/>
                </a:solidFill>
                <a:latin typeface="Microsoft Sans Serif"/>
                <a:cs typeface="Microsoft Sans Serif"/>
              </a:rPr>
              <a:t>the different </a:t>
            </a:r>
            <a:r>
              <a:rPr sz="1200" spc="-5" dirty="0">
                <a:solidFill>
                  <a:srgbClr val="333333"/>
                </a:solidFill>
                <a:latin typeface="Microsoft Sans Serif"/>
                <a:cs typeface="Microsoft Sans Serif"/>
              </a:rPr>
              <a:t>places. Therefore, </a:t>
            </a:r>
            <a:r>
              <a:rPr sz="1200" spc="-20" dirty="0">
                <a:solidFill>
                  <a:srgbClr val="333333"/>
                </a:solidFill>
                <a:latin typeface="Microsoft Sans Serif"/>
                <a:cs typeface="Microsoft Sans Serif"/>
              </a:rPr>
              <a:t>we</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can </a:t>
            </a:r>
            <a:r>
              <a:rPr sz="1200" spc="-10" dirty="0">
                <a:solidFill>
                  <a:srgbClr val="333333"/>
                </a:solidFill>
                <a:latin typeface="Microsoft Sans Serif"/>
                <a:cs typeface="Microsoft Sans Serif"/>
              </a:rPr>
              <a:t>load </a:t>
            </a:r>
            <a:r>
              <a:rPr sz="120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pages </a:t>
            </a:r>
            <a:r>
              <a:rPr sz="1200" dirty="0">
                <a:solidFill>
                  <a:srgbClr val="333333"/>
                </a:solidFill>
                <a:latin typeface="Microsoft Sans Serif"/>
                <a:cs typeface="Microsoft Sans Serif"/>
              </a:rPr>
              <a:t>of </a:t>
            </a:r>
            <a:r>
              <a:rPr sz="1200" spc="-5" dirty="0">
                <a:solidFill>
                  <a:srgbClr val="333333"/>
                </a:solidFill>
                <a:latin typeface="Microsoft Sans Serif"/>
                <a:cs typeface="Microsoft Sans Serif"/>
              </a:rPr>
              <a:t>process </a:t>
            </a:r>
            <a:r>
              <a:rPr sz="1200" spc="-10" dirty="0">
                <a:solidFill>
                  <a:srgbClr val="333333"/>
                </a:solidFill>
                <a:latin typeface="Microsoft Sans Serif"/>
                <a:cs typeface="Microsoft Sans Serif"/>
              </a:rPr>
              <a:t>P5 </a:t>
            </a:r>
            <a:r>
              <a:rPr sz="1200" spc="5" dirty="0">
                <a:solidFill>
                  <a:srgbClr val="333333"/>
                </a:solidFill>
                <a:latin typeface="Microsoft Sans Serif"/>
                <a:cs typeface="Microsoft Sans Serif"/>
              </a:rPr>
              <a:t>in </a:t>
            </a:r>
            <a:r>
              <a:rPr sz="1200" spc="-1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place </a:t>
            </a:r>
            <a:r>
              <a:rPr sz="1200" dirty="0">
                <a:solidFill>
                  <a:srgbClr val="333333"/>
                </a:solidFill>
                <a:latin typeface="Microsoft Sans Serif"/>
                <a:cs typeface="Microsoft Sans Serif"/>
              </a:rPr>
              <a:t>of </a:t>
            </a:r>
            <a:r>
              <a:rPr sz="1200" spc="-10" dirty="0">
                <a:solidFill>
                  <a:srgbClr val="333333"/>
                </a:solidFill>
                <a:latin typeface="Microsoft Sans Serif"/>
                <a:cs typeface="Microsoft Sans Serif"/>
              </a:rPr>
              <a:t>P2 and </a:t>
            </a:r>
            <a:r>
              <a:rPr sz="1200" spc="-5" dirty="0">
                <a:solidFill>
                  <a:srgbClr val="333333"/>
                </a:solidFill>
                <a:latin typeface="Microsoft Sans Serif"/>
                <a:cs typeface="Microsoft Sans Serif"/>
              </a:rPr>
              <a:t> P4.</a:t>
            </a:r>
            <a:endParaRPr sz="1200">
              <a:latin typeface="Microsoft Sans Serif"/>
              <a:cs typeface="Microsoft Sans Serif"/>
            </a:endParaRPr>
          </a:p>
        </p:txBody>
      </p:sp>
      <p:pic>
        <p:nvPicPr>
          <p:cNvPr id="3" name="object 3"/>
          <p:cNvPicPr/>
          <p:nvPr/>
        </p:nvPicPr>
        <p:blipFill>
          <a:blip r:embed="rId2" cstate="print"/>
          <a:stretch>
            <a:fillRect/>
          </a:stretch>
        </p:blipFill>
        <p:spPr>
          <a:xfrm>
            <a:off x="2410967" y="1904406"/>
            <a:ext cx="4890797" cy="4493947"/>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593" y="76962"/>
            <a:ext cx="2283460"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00AF50"/>
                </a:solidFill>
                <a:latin typeface="Calibri"/>
                <a:cs typeface="Calibri"/>
              </a:rPr>
              <a:t>Memory</a:t>
            </a:r>
            <a:r>
              <a:rPr sz="1600" spc="-10" dirty="0">
                <a:solidFill>
                  <a:srgbClr val="00AF50"/>
                </a:solidFill>
                <a:latin typeface="Calibri"/>
                <a:cs typeface="Calibri"/>
              </a:rPr>
              <a:t> </a:t>
            </a:r>
            <a:r>
              <a:rPr sz="1600" spc="-5" dirty="0">
                <a:solidFill>
                  <a:srgbClr val="00AF50"/>
                </a:solidFill>
                <a:latin typeface="Calibri"/>
                <a:cs typeface="Calibri"/>
              </a:rPr>
              <a:t>Management</a:t>
            </a:r>
            <a:r>
              <a:rPr sz="1600" spc="-55" dirty="0">
                <a:solidFill>
                  <a:srgbClr val="00AF50"/>
                </a:solidFill>
                <a:latin typeface="Calibri"/>
                <a:cs typeface="Calibri"/>
              </a:rPr>
              <a:t> </a:t>
            </a:r>
            <a:r>
              <a:rPr sz="1600" spc="-5" dirty="0">
                <a:solidFill>
                  <a:srgbClr val="00AF50"/>
                </a:solidFill>
                <a:latin typeface="Calibri"/>
                <a:cs typeface="Calibri"/>
              </a:rPr>
              <a:t>Unit</a:t>
            </a:r>
            <a:endParaRPr sz="1600">
              <a:latin typeface="Calibri"/>
              <a:cs typeface="Calibri"/>
            </a:endParaRPr>
          </a:p>
        </p:txBody>
      </p:sp>
      <p:sp>
        <p:nvSpPr>
          <p:cNvPr id="3" name="object 3"/>
          <p:cNvSpPr txBox="1">
            <a:spLocks noGrp="1"/>
          </p:cNvSpPr>
          <p:nvPr>
            <p:ph type="title"/>
          </p:nvPr>
        </p:nvSpPr>
        <p:spPr>
          <a:xfrm>
            <a:off x="507593" y="320801"/>
            <a:ext cx="8131175" cy="758825"/>
          </a:xfrm>
          <a:prstGeom prst="rect">
            <a:avLst/>
          </a:prstGeom>
        </p:spPr>
        <p:txBody>
          <a:bodyPr vert="horz" wrap="square" lIns="0" tIns="13335" rIns="0" bIns="0" rtlCol="0">
            <a:spAutoFit/>
          </a:bodyPr>
          <a:lstStyle/>
          <a:p>
            <a:pPr marL="12700" marR="5080" algn="just">
              <a:lnSpc>
                <a:spcPct val="100000"/>
              </a:lnSpc>
              <a:spcBef>
                <a:spcPts val="105"/>
              </a:spcBef>
            </a:pPr>
            <a:r>
              <a:rPr sz="1600" dirty="0"/>
              <a:t>The </a:t>
            </a:r>
            <a:r>
              <a:rPr sz="1600" spc="-5" dirty="0"/>
              <a:t>purpose</a:t>
            </a:r>
            <a:r>
              <a:rPr sz="1600" dirty="0"/>
              <a:t> </a:t>
            </a:r>
            <a:r>
              <a:rPr sz="1600" spc="-5" dirty="0"/>
              <a:t>of</a:t>
            </a:r>
            <a:r>
              <a:rPr sz="1600" dirty="0"/>
              <a:t> Memory </a:t>
            </a:r>
            <a:r>
              <a:rPr sz="1600" spc="-10" dirty="0"/>
              <a:t>Management</a:t>
            </a:r>
            <a:r>
              <a:rPr sz="1600" spc="-5" dirty="0"/>
              <a:t> Unit</a:t>
            </a:r>
            <a:r>
              <a:rPr sz="1600" dirty="0"/>
              <a:t> </a:t>
            </a:r>
            <a:r>
              <a:rPr sz="1600" spc="-5" dirty="0"/>
              <a:t>(MMU) is</a:t>
            </a:r>
            <a:r>
              <a:rPr sz="1600" dirty="0"/>
              <a:t> </a:t>
            </a:r>
            <a:r>
              <a:rPr sz="1600" spc="-5" dirty="0"/>
              <a:t>to</a:t>
            </a:r>
            <a:r>
              <a:rPr sz="1600" dirty="0"/>
              <a:t> </a:t>
            </a:r>
            <a:r>
              <a:rPr sz="1600" spc="-10" dirty="0"/>
              <a:t>convert</a:t>
            </a:r>
            <a:r>
              <a:rPr sz="1600" spc="-5" dirty="0"/>
              <a:t> the logical </a:t>
            </a:r>
            <a:r>
              <a:rPr sz="1600" spc="-10" dirty="0"/>
              <a:t>address</a:t>
            </a:r>
            <a:r>
              <a:rPr sz="1600" spc="-5" dirty="0"/>
              <a:t> </a:t>
            </a:r>
            <a:r>
              <a:rPr sz="1600" spc="-15" dirty="0"/>
              <a:t>into</a:t>
            </a:r>
            <a:r>
              <a:rPr sz="1600" spc="-10" dirty="0"/>
              <a:t> </a:t>
            </a:r>
            <a:r>
              <a:rPr sz="1600" dirty="0"/>
              <a:t>the </a:t>
            </a:r>
            <a:r>
              <a:rPr sz="1600" spc="5" dirty="0"/>
              <a:t> </a:t>
            </a:r>
            <a:r>
              <a:rPr sz="1600" spc="-15" dirty="0"/>
              <a:t>physical </a:t>
            </a:r>
            <a:r>
              <a:rPr sz="1600" spc="-10" dirty="0"/>
              <a:t>address. </a:t>
            </a:r>
            <a:r>
              <a:rPr sz="1600" spc="5" dirty="0"/>
              <a:t>The </a:t>
            </a:r>
            <a:r>
              <a:rPr sz="1600" spc="-5" dirty="0">
                <a:solidFill>
                  <a:srgbClr val="FF0000"/>
                </a:solidFill>
              </a:rPr>
              <a:t>logical address </a:t>
            </a:r>
            <a:r>
              <a:rPr sz="1600" spc="5" dirty="0">
                <a:solidFill>
                  <a:srgbClr val="FF0000"/>
                </a:solidFill>
              </a:rPr>
              <a:t>is </a:t>
            </a:r>
            <a:r>
              <a:rPr sz="1600" spc="-5" dirty="0">
                <a:solidFill>
                  <a:srgbClr val="FF0000"/>
                </a:solidFill>
              </a:rPr>
              <a:t>the </a:t>
            </a:r>
            <a:r>
              <a:rPr sz="1600" spc="-10" dirty="0">
                <a:solidFill>
                  <a:srgbClr val="FF0000"/>
                </a:solidFill>
              </a:rPr>
              <a:t>address generated </a:t>
            </a:r>
            <a:r>
              <a:rPr sz="1600" dirty="0">
                <a:solidFill>
                  <a:srgbClr val="FF0000"/>
                </a:solidFill>
              </a:rPr>
              <a:t>by </a:t>
            </a:r>
            <a:r>
              <a:rPr sz="1600" spc="-5" dirty="0">
                <a:solidFill>
                  <a:srgbClr val="FF0000"/>
                </a:solidFill>
              </a:rPr>
              <a:t>the </a:t>
            </a:r>
            <a:r>
              <a:rPr sz="1600" spc="5" dirty="0">
                <a:solidFill>
                  <a:srgbClr val="FF0000"/>
                </a:solidFill>
              </a:rPr>
              <a:t>CPU </a:t>
            </a:r>
            <a:r>
              <a:rPr sz="1600" spc="-15" dirty="0">
                <a:solidFill>
                  <a:srgbClr val="FF0000"/>
                </a:solidFill>
              </a:rPr>
              <a:t>for </a:t>
            </a:r>
            <a:r>
              <a:rPr sz="1600" spc="-5" dirty="0">
                <a:solidFill>
                  <a:srgbClr val="FF0000"/>
                </a:solidFill>
              </a:rPr>
              <a:t>every page </a:t>
            </a:r>
            <a:r>
              <a:rPr sz="1600" spc="-5" dirty="0"/>
              <a:t>while the </a:t>
            </a:r>
            <a:r>
              <a:rPr sz="1600" dirty="0"/>
              <a:t> </a:t>
            </a:r>
            <a:r>
              <a:rPr sz="1600" spc="-15" dirty="0">
                <a:solidFill>
                  <a:srgbClr val="FF0000"/>
                </a:solidFill>
              </a:rPr>
              <a:t>physical</a:t>
            </a:r>
            <a:r>
              <a:rPr sz="1600" spc="10" dirty="0">
                <a:solidFill>
                  <a:srgbClr val="FF0000"/>
                </a:solidFill>
              </a:rPr>
              <a:t> </a:t>
            </a:r>
            <a:r>
              <a:rPr sz="1600" spc="-10" dirty="0">
                <a:solidFill>
                  <a:srgbClr val="FF0000"/>
                </a:solidFill>
              </a:rPr>
              <a:t>address</a:t>
            </a:r>
            <a:r>
              <a:rPr sz="1600" spc="-15" dirty="0">
                <a:solidFill>
                  <a:srgbClr val="FF0000"/>
                </a:solidFill>
              </a:rPr>
              <a:t> </a:t>
            </a:r>
            <a:r>
              <a:rPr sz="1600" spc="-5" dirty="0">
                <a:solidFill>
                  <a:srgbClr val="FF0000"/>
                </a:solidFill>
              </a:rPr>
              <a:t>is</a:t>
            </a:r>
            <a:r>
              <a:rPr sz="1600" spc="25" dirty="0">
                <a:solidFill>
                  <a:srgbClr val="FF0000"/>
                </a:solidFill>
              </a:rPr>
              <a:t> </a:t>
            </a:r>
            <a:r>
              <a:rPr sz="1600" spc="-5" dirty="0">
                <a:solidFill>
                  <a:srgbClr val="FF0000"/>
                </a:solidFill>
              </a:rPr>
              <a:t>the</a:t>
            </a:r>
            <a:r>
              <a:rPr sz="1600" spc="-15" dirty="0">
                <a:solidFill>
                  <a:srgbClr val="FF0000"/>
                </a:solidFill>
              </a:rPr>
              <a:t> </a:t>
            </a:r>
            <a:r>
              <a:rPr sz="1600" spc="-5" dirty="0">
                <a:solidFill>
                  <a:srgbClr val="FF0000"/>
                </a:solidFill>
              </a:rPr>
              <a:t>actual</a:t>
            </a:r>
            <a:r>
              <a:rPr sz="1600" spc="20" dirty="0">
                <a:solidFill>
                  <a:srgbClr val="FF0000"/>
                </a:solidFill>
              </a:rPr>
              <a:t> </a:t>
            </a:r>
            <a:r>
              <a:rPr sz="1600" spc="-10" dirty="0">
                <a:solidFill>
                  <a:srgbClr val="FF0000"/>
                </a:solidFill>
              </a:rPr>
              <a:t>address</a:t>
            </a:r>
            <a:r>
              <a:rPr sz="1600" spc="-15" dirty="0">
                <a:solidFill>
                  <a:srgbClr val="FF0000"/>
                </a:solidFill>
              </a:rPr>
              <a:t> </a:t>
            </a:r>
            <a:r>
              <a:rPr sz="1600" spc="-5" dirty="0">
                <a:solidFill>
                  <a:srgbClr val="FF0000"/>
                </a:solidFill>
              </a:rPr>
              <a:t>of</a:t>
            </a:r>
            <a:r>
              <a:rPr sz="1600" spc="15" dirty="0">
                <a:solidFill>
                  <a:srgbClr val="FF0000"/>
                </a:solidFill>
              </a:rPr>
              <a:t> </a:t>
            </a:r>
            <a:r>
              <a:rPr sz="1600" spc="-5" dirty="0">
                <a:solidFill>
                  <a:srgbClr val="FF0000"/>
                </a:solidFill>
              </a:rPr>
              <a:t>the</a:t>
            </a:r>
            <a:r>
              <a:rPr sz="1600" spc="10" dirty="0">
                <a:solidFill>
                  <a:srgbClr val="FF0000"/>
                </a:solidFill>
              </a:rPr>
              <a:t> </a:t>
            </a:r>
            <a:r>
              <a:rPr sz="1600" spc="-5" dirty="0">
                <a:solidFill>
                  <a:srgbClr val="FF0000"/>
                </a:solidFill>
              </a:rPr>
              <a:t>frame</a:t>
            </a:r>
            <a:r>
              <a:rPr sz="1600" spc="-10" dirty="0">
                <a:solidFill>
                  <a:srgbClr val="FF0000"/>
                </a:solidFill>
              </a:rPr>
              <a:t> where</a:t>
            </a:r>
            <a:r>
              <a:rPr sz="1600" spc="15" dirty="0">
                <a:solidFill>
                  <a:srgbClr val="FF0000"/>
                </a:solidFill>
              </a:rPr>
              <a:t> </a:t>
            </a:r>
            <a:r>
              <a:rPr sz="1600" spc="-5" dirty="0">
                <a:solidFill>
                  <a:srgbClr val="FF0000"/>
                </a:solidFill>
              </a:rPr>
              <a:t>each</a:t>
            </a:r>
            <a:r>
              <a:rPr sz="1600" spc="-10" dirty="0">
                <a:solidFill>
                  <a:srgbClr val="FF0000"/>
                </a:solidFill>
              </a:rPr>
              <a:t> </a:t>
            </a:r>
            <a:r>
              <a:rPr sz="1600" spc="-5" dirty="0">
                <a:solidFill>
                  <a:srgbClr val="FF0000"/>
                </a:solidFill>
              </a:rPr>
              <a:t>page will</a:t>
            </a:r>
            <a:r>
              <a:rPr sz="1600" spc="-10" dirty="0">
                <a:solidFill>
                  <a:srgbClr val="FF0000"/>
                </a:solidFill>
              </a:rPr>
              <a:t> </a:t>
            </a:r>
            <a:r>
              <a:rPr sz="1600" dirty="0">
                <a:solidFill>
                  <a:srgbClr val="FF0000"/>
                </a:solidFill>
              </a:rPr>
              <a:t>be</a:t>
            </a:r>
            <a:r>
              <a:rPr sz="1600" spc="-5" dirty="0">
                <a:solidFill>
                  <a:srgbClr val="FF0000"/>
                </a:solidFill>
              </a:rPr>
              <a:t> </a:t>
            </a:r>
            <a:r>
              <a:rPr sz="1600" spc="-20" dirty="0">
                <a:solidFill>
                  <a:srgbClr val="FF0000"/>
                </a:solidFill>
              </a:rPr>
              <a:t>stored</a:t>
            </a:r>
            <a:r>
              <a:rPr sz="1600" spc="-20" dirty="0"/>
              <a:t>.</a:t>
            </a:r>
            <a:endParaRPr sz="1600"/>
          </a:p>
        </p:txBody>
      </p:sp>
      <p:sp>
        <p:nvSpPr>
          <p:cNvPr id="4" name="object 4"/>
          <p:cNvSpPr/>
          <p:nvPr/>
        </p:nvSpPr>
        <p:spPr>
          <a:xfrm>
            <a:off x="286511" y="3499103"/>
            <a:ext cx="8501380" cy="1972310"/>
          </a:xfrm>
          <a:custGeom>
            <a:avLst/>
            <a:gdLst/>
            <a:ahLst/>
            <a:cxnLst/>
            <a:rect l="l" t="t" r="r" b="b"/>
            <a:pathLst>
              <a:path w="8501380" h="1972310">
                <a:moveTo>
                  <a:pt x="8500872" y="0"/>
                </a:moveTo>
                <a:lnTo>
                  <a:pt x="0" y="0"/>
                </a:lnTo>
                <a:lnTo>
                  <a:pt x="0" y="1972056"/>
                </a:lnTo>
                <a:lnTo>
                  <a:pt x="8500872" y="1972056"/>
                </a:lnTo>
                <a:lnTo>
                  <a:pt x="8500872" y="0"/>
                </a:lnTo>
                <a:close/>
              </a:path>
            </a:pathLst>
          </a:custGeom>
          <a:solidFill>
            <a:srgbClr val="FFFFFF"/>
          </a:solid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3335" rIns="0" bIns="0" rtlCol="0">
            <a:spAutoFit/>
          </a:bodyPr>
          <a:lstStyle/>
          <a:p>
            <a:pPr marL="155575">
              <a:lnSpc>
                <a:spcPct val="100000"/>
              </a:lnSpc>
              <a:spcBef>
                <a:spcPts val="105"/>
              </a:spcBef>
            </a:pPr>
            <a:r>
              <a:rPr dirty="0"/>
              <a:t>When</a:t>
            </a:r>
            <a:r>
              <a:rPr spc="235" dirty="0"/>
              <a:t> </a:t>
            </a:r>
            <a:r>
              <a:rPr dirty="0"/>
              <a:t>a</a:t>
            </a:r>
            <a:r>
              <a:rPr spc="240" dirty="0"/>
              <a:t> </a:t>
            </a:r>
            <a:r>
              <a:rPr spc="-10" dirty="0"/>
              <a:t>page</a:t>
            </a:r>
            <a:r>
              <a:rPr spc="229" dirty="0"/>
              <a:t> </a:t>
            </a:r>
            <a:r>
              <a:rPr spc="-5" dirty="0"/>
              <a:t>is</a:t>
            </a:r>
            <a:r>
              <a:rPr spc="235" dirty="0"/>
              <a:t> </a:t>
            </a:r>
            <a:r>
              <a:rPr spc="-15" dirty="0"/>
              <a:t>to</a:t>
            </a:r>
            <a:r>
              <a:rPr spc="235" dirty="0"/>
              <a:t> </a:t>
            </a:r>
            <a:r>
              <a:rPr dirty="0"/>
              <a:t>be</a:t>
            </a:r>
            <a:r>
              <a:rPr spc="229" dirty="0"/>
              <a:t> </a:t>
            </a:r>
            <a:r>
              <a:rPr spc="-5" dirty="0"/>
              <a:t>accessed</a:t>
            </a:r>
            <a:r>
              <a:rPr spc="235" dirty="0"/>
              <a:t> </a:t>
            </a:r>
            <a:r>
              <a:rPr dirty="0"/>
              <a:t>by</a:t>
            </a:r>
            <a:r>
              <a:rPr spc="229" dirty="0"/>
              <a:t> </a:t>
            </a:r>
            <a:r>
              <a:rPr spc="-5" dirty="0"/>
              <a:t>the</a:t>
            </a:r>
            <a:r>
              <a:rPr spc="229" dirty="0"/>
              <a:t> </a:t>
            </a:r>
            <a:r>
              <a:rPr spc="5" dirty="0"/>
              <a:t>CPU</a:t>
            </a:r>
            <a:r>
              <a:rPr spc="220" dirty="0"/>
              <a:t> </a:t>
            </a:r>
            <a:r>
              <a:rPr dirty="0"/>
              <a:t>by</a:t>
            </a:r>
            <a:r>
              <a:rPr spc="229" dirty="0"/>
              <a:t> </a:t>
            </a:r>
            <a:r>
              <a:rPr spc="-10" dirty="0"/>
              <a:t>using</a:t>
            </a:r>
            <a:r>
              <a:rPr spc="250" dirty="0"/>
              <a:t> </a:t>
            </a:r>
            <a:r>
              <a:rPr spc="-5" dirty="0"/>
              <a:t>the</a:t>
            </a:r>
            <a:r>
              <a:rPr spc="225" dirty="0"/>
              <a:t> </a:t>
            </a:r>
            <a:r>
              <a:rPr spc="-5" dirty="0"/>
              <a:t>logical</a:t>
            </a:r>
            <a:r>
              <a:rPr spc="229" dirty="0"/>
              <a:t> </a:t>
            </a:r>
            <a:r>
              <a:rPr spc="-5" dirty="0"/>
              <a:t>address,</a:t>
            </a:r>
            <a:r>
              <a:rPr spc="250" dirty="0"/>
              <a:t> </a:t>
            </a:r>
            <a:r>
              <a:rPr spc="-5" dirty="0"/>
              <a:t>the</a:t>
            </a:r>
            <a:r>
              <a:rPr spc="225" dirty="0"/>
              <a:t> </a:t>
            </a:r>
            <a:r>
              <a:rPr spc="-15" dirty="0"/>
              <a:t>operating</a:t>
            </a:r>
            <a:r>
              <a:rPr spc="250" dirty="0"/>
              <a:t> </a:t>
            </a:r>
            <a:r>
              <a:rPr spc="-20" dirty="0"/>
              <a:t>system</a:t>
            </a:r>
          </a:p>
          <a:p>
            <a:pPr marL="155575">
              <a:lnSpc>
                <a:spcPct val="100000"/>
              </a:lnSpc>
            </a:pPr>
            <a:r>
              <a:rPr spc="-5" dirty="0"/>
              <a:t>needs</a:t>
            </a:r>
            <a:r>
              <a:rPr spc="10" dirty="0"/>
              <a:t> </a:t>
            </a:r>
            <a:r>
              <a:rPr spc="-20" dirty="0"/>
              <a:t>to</a:t>
            </a:r>
            <a:r>
              <a:rPr spc="15" dirty="0"/>
              <a:t> </a:t>
            </a:r>
            <a:r>
              <a:rPr spc="-10" dirty="0"/>
              <a:t>obtain </a:t>
            </a:r>
            <a:r>
              <a:rPr spc="-5" dirty="0"/>
              <a:t>the</a:t>
            </a:r>
            <a:r>
              <a:rPr spc="20" dirty="0"/>
              <a:t> </a:t>
            </a:r>
            <a:r>
              <a:rPr spc="-15" dirty="0"/>
              <a:t>physical</a:t>
            </a:r>
            <a:r>
              <a:rPr spc="5" dirty="0"/>
              <a:t> </a:t>
            </a:r>
            <a:r>
              <a:rPr spc="-5" dirty="0"/>
              <a:t>address </a:t>
            </a:r>
            <a:r>
              <a:rPr spc="-20" dirty="0"/>
              <a:t>to</a:t>
            </a:r>
            <a:r>
              <a:rPr spc="10" dirty="0"/>
              <a:t> </a:t>
            </a:r>
            <a:r>
              <a:rPr spc="-5" dirty="0"/>
              <a:t>access</a:t>
            </a:r>
            <a:r>
              <a:rPr spc="-20" dirty="0"/>
              <a:t> </a:t>
            </a:r>
            <a:r>
              <a:rPr spc="-10" dirty="0"/>
              <a:t>that</a:t>
            </a:r>
            <a:r>
              <a:rPr spc="10" dirty="0"/>
              <a:t> </a:t>
            </a:r>
            <a:r>
              <a:rPr spc="-5" dirty="0"/>
              <a:t>page</a:t>
            </a:r>
            <a:r>
              <a:rPr spc="-15" dirty="0"/>
              <a:t> </a:t>
            </a:r>
            <a:r>
              <a:rPr spc="-20" dirty="0"/>
              <a:t>physically.</a:t>
            </a:r>
          </a:p>
          <a:p>
            <a:pPr marL="155575" marR="5407660">
              <a:lnSpc>
                <a:spcPct val="100000"/>
              </a:lnSpc>
              <a:spcBef>
                <a:spcPts val="5"/>
              </a:spcBef>
            </a:pPr>
            <a:r>
              <a:rPr dirty="0"/>
              <a:t>The </a:t>
            </a:r>
            <a:r>
              <a:rPr spc="-5" dirty="0"/>
              <a:t>logical </a:t>
            </a:r>
            <a:r>
              <a:rPr spc="-10" dirty="0"/>
              <a:t>address </a:t>
            </a:r>
            <a:r>
              <a:rPr spc="-5" dirty="0"/>
              <a:t>has </a:t>
            </a:r>
            <a:r>
              <a:rPr spc="-10" dirty="0"/>
              <a:t>two </a:t>
            </a:r>
            <a:r>
              <a:rPr spc="-5" dirty="0"/>
              <a:t>parts. </a:t>
            </a:r>
            <a:r>
              <a:rPr spc="-350" dirty="0"/>
              <a:t> </a:t>
            </a:r>
            <a:r>
              <a:rPr spc="-10" dirty="0"/>
              <a:t>Page</a:t>
            </a:r>
            <a:r>
              <a:rPr spc="-40" dirty="0"/>
              <a:t> </a:t>
            </a:r>
            <a:r>
              <a:rPr spc="-5" dirty="0"/>
              <a:t>Number</a:t>
            </a:r>
          </a:p>
          <a:p>
            <a:pPr marL="155575">
              <a:lnSpc>
                <a:spcPct val="100000"/>
              </a:lnSpc>
            </a:pPr>
            <a:r>
              <a:rPr spc="-15" dirty="0"/>
              <a:t>Offset</a:t>
            </a:r>
          </a:p>
          <a:p>
            <a:pPr marL="155575">
              <a:lnSpc>
                <a:spcPct val="100000"/>
              </a:lnSpc>
            </a:pPr>
            <a:r>
              <a:rPr spc="-5" dirty="0"/>
              <a:t>Memory</a:t>
            </a:r>
            <a:r>
              <a:rPr spc="15" dirty="0"/>
              <a:t> </a:t>
            </a:r>
            <a:r>
              <a:rPr spc="-5" dirty="0"/>
              <a:t>management</a:t>
            </a:r>
            <a:r>
              <a:rPr spc="-30" dirty="0"/>
              <a:t> </a:t>
            </a:r>
            <a:r>
              <a:rPr spc="-5" dirty="0"/>
              <a:t>unit</a:t>
            </a:r>
            <a:r>
              <a:rPr spc="-15" dirty="0"/>
              <a:t> </a:t>
            </a:r>
            <a:r>
              <a:rPr spc="-5" dirty="0"/>
              <a:t>of</a:t>
            </a:r>
            <a:r>
              <a:rPr spc="15" dirty="0"/>
              <a:t> </a:t>
            </a:r>
            <a:r>
              <a:rPr spc="-5" dirty="0"/>
              <a:t>OS</a:t>
            </a:r>
            <a:r>
              <a:rPr spc="5" dirty="0"/>
              <a:t> </a:t>
            </a:r>
            <a:r>
              <a:rPr spc="-5" dirty="0"/>
              <a:t>needs</a:t>
            </a:r>
            <a:r>
              <a:rPr spc="-10" dirty="0"/>
              <a:t> </a:t>
            </a:r>
            <a:r>
              <a:rPr spc="-15" dirty="0"/>
              <a:t>to</a:t>
            </a:r>
            <a:r>
              <a:rPr spc="40" dirty="0"/>
              <a:t> </a:t>
            </a:r>
            <a:r>
              <a:rPr spc="-15" dirty="0"/>
              <a:t>convert</a:t>
            </a:r>
            <a:r>
              <a:rPr spc="40" dirty="0"/>
              <a:t> </a:t>
            </a:r>
            <a:r>
              <a:rPr spc="-5" dirty="0"/>
              <a:t>the</a:t>
            </a:r>
            <a:r>
              <a:rPr spc="10" dirty="0"/>
              <a:t> </a:t>
            </a:r>
            <a:r>
              <a:rPr spc="-5" dirty="0"/>
              <a:t>page </a:t>
            </a:r>
            <a:r>
              <a:rPr dirty="0"/>
              <a:t>number</a:t>
            </a:r>
            <a:r>
              <a:rPr spc="-20" dirty="0"/>
              <a:t> </a:t>
            </a:r>
            <a:r>
              <a:rPr spc="-15" dirty="0"/>
              <a:t>to</a:t>
            </a:r>
            <a:r>
              <a:rPr spc="15" dirty="0"/>
              <a:t> </a:t>
            </a:r>
            <a:r>
              <a:rPr spc="-5" dirty="0"/>
              <a:t>the</a:t>
            </a:r>
            <a:r>
              <a:rPr spc="15" dirty="0"/>
              <a:t> </a:t>
            </a:r>
            <a:r>
              <a:rPr spc="-5" dirty="0"/>
              <a:t>frame</a:t>
            </a:r>
            <a:r>
              <a:rPr spc="-35" dirty="0"/>
              <a:t> </a:t>
            </a:r>
            <a:r>
              <a:rPr spc="-30" dirty="0"/>
              <a:t>number.</a:t>
            </a:r>
          </a:p>
          <a:p>
            <a:pPr marL="155575">
              <a:lnSpc>
                <a:spcPct val="100000"/>
              </a:lnSpc>
            </a:pPr>
            <a:r>
              <a:rPr b="1" dirty="0">
                <a:latin typeface="Calibri"/>
                <a:cs typeface="Calibri"/>
              </a:rPr>
              <a:t>Example</a:t>
            </a:r>
          </a:p>
          <a:p>
            <a:pPr marL="155575" marR="78740" algn="just">
              <a:lnSpc>
                <a:spcPct val="100000"/>
              </a:lnSpc>
              <a:spcBef>
                <a:spcPts val="5"/>
              </a:spcBef>
            </a:pPr>
            <a:r>
              <a:rPr spc="-5" dirty="0"/>
              <a:t>Considering</a:t>
            </a:r>
            <a:r>
              <a:rPr dirty="0"/>
              <a:t> </a:t>
            </a:r>
            <a:r>
              <a:rPr spc="-5" dirty="0"/>
              <a:t>the </a:t>
            </a:r>
            <a:r>
              <a:rPr spc="-10" dirty="0"/>
              <a:t>above </a:t>
            </a:r>
            <a:r>
              <a:rPr spc="-5" dirty="0"/>
              <a:t>image,</a:t>
            </a:r>
            <a:r>
              <a:rPr spc="350" dirty="0"/>
              <a:t> </a:t>
            </a:r>
            <a:r>
              <a:rPr spc="-5" dirty="0"/>
              <a:t>let's </a:t>
            </a:r>
            <a:r>
              <a:rPr spc="-10" dirty="0"/>
              <a:t>say </a:t>
            </a:r>
            <a:r>
              <a:rPr spc="-15" dirty="0"/>
              <a:t>that </a:t>
            </a:r>
            <a:r>
              <a:rPr spc="-5" dirty="0"/>
              <a:t>the </a:t>
            </a:r>
            <a:r>
              <a:rPr spc="5" dirty="0"/>
              <a:t>CPU </a:t>
            </a:r>
            <a:r>
              <a:rPr dirty="0"/>
              <a:t>demands 10th </a:t>
            </a:r>
            <a:r>
              <a:rPr spc="-15" dirty="0"/>
              <a:t>word</a:t>
            </a:r>
            <a:r>
              <a:rPr spc="330" dirty="0"/>
              <a:t> </a:t>
            </a:r>
            <a:r>
              <a:rPr spc="-5" dirty="0"/>
              <a:t>of 4th page </a:t>
            </a:r>
            <a:r>
              <a:rPr spc="10" dirty="0"/>
              <a:t>of </a:t>
            </a:r>
            <a:r>
              <a:rPr spc="-10" dirty="0"/>
              <a:t>process </a:t>
            </a:r>
            <a:r>
              <a:rPr spc="-5" dirty="0"/>
              <a:t> </a:t>
            </a:r>
            <a:r>
              <a:rPr spc="5" dirty="0"/>
              <a:t>P3.</a:t>
            </a:r>
            <a:r>
              <a:rPr spc="215" dirty="0"/>
              <a:t> </a:t>
            </a:r>
            <a:r>
              <a:rPr spc="-5" dirty="0"/>
              <a:t>Since</a:t>
            </a:r>
            <a:r>
              <a:rPr spc="210" dirty="0"/>
              <a:t> </a:t>
            </a:r>
            <a:r>
              <a:rPr spc="-5" dirty="0"/>
              <a:t>the</a:t>
            </a:r>
            <a:r>
              <a:rPr spc="204" dirty="0"/>
              <a:t> </a:t>
            </a:r>
            <a:r>
              <a:rPr spc="-5" dirty="0"/>
              <a:t>page</a:t>
            </a:r>
            <a:r>
              <a:rPr spc="215" dirty="0"/>
              <a:t> </a:t>
            </a:r>
            <a:r>
              <a:rPr spc="-5" dirty="0"/>
              <a:t>number</a:t>
            </a:r>
            <a:r>
              <a:rPr spc="210" dirty="0"/>
              <a:t> </a:t>
            </a:r>
            <a:r>
              <a:rPr dirty="0"/>
              <a:t>4</a:t>
            </a:r>
            <a:r>
              <a:rPr spc="220" dirty="0"/>
              <a:t> </a:t>
            </a:r>
            <a:r>
              <a:rPr spc="-5" dirty="0"/>
              <a:t>of</a:t>
            </a:r>
            <a:r>
              <a:rPr spc="210" dirty="0"/>
              <a:t> </a:t>
            </a:r>
            <a:r>
              <a:rPr spc="-5" dirty="0"/>
              <a:t>process</a:t>
            </a:r>
            <a:r>
              <a:rPr spc="210" dirty="0"/>
              <a:t> </a:t>
            </a:r>
            <a:r>
              <a:rPr spc="5" dirty="0"/>
              <a:t>P1</a:t>
            </a:r>
            <a:r>
              <a:rPr spc="215" dirty="0"/>
              <a:t> </a:t>
            </a:r>
            <a:r>
              <a:rPr spc="-10" dirty="0"/>
              <a:t>gets</a:t>
            </a:r>
            <a:r>
              <a:rPr spc="220" dirty="0"/>
              <a:t> </a:t>
            </a:r>
            <a:r>
              <a:rPr spc="-15" dirty="0"/>
              <a:t>stored</a:t>
            </a:r>
            <a:r>
              <a:rPr spc="215" dirty="0"/>
              <a:t> </a:t>
            </a:r>
            <a:r>
              <a:rPr dirty="0"/>
              <a:t>at</a:t>
            </a:r>
            <a:r>
              <a:rPr spc="204" dirty="0"/>
              <a:t> </a:t>
            </a:r>
            <a:r>
              <a:rPr spc="-5" dirty="0"/>
              <a:t>frame</a:t>
            </a:r>
            <a:r>
              <a:rPr spc="204" dirty="0"/>
              <a:t> </a:t>
            </a:r>
            <a:r>
              <a:rPr spc="-5" dirty="0"/>
              <a:t>number</a:t>
            </a:r>
            <a:r>
              <a:rPr spc="210" dirty="0"/>
              <a:t> </a:t>
            </a:r>
            <a:r>
              <a:rPr dirty="0"/>
              <a:t>9</a:t>
            </a:r>
            <a:r>
              <a:rPr spc="215" dirty="0"/>
              <a:t> </a:t>
            </a:r>
            <a:r>
              <a:rPr spc="-10" dirty="0"/>
              <a:t>therefore</a:t>
            </a:r>
            <a:r>
              <a:rPr spc="245" dirty="0"/>
              <a:t> </a:t>
            </a:r>
            <a:r>
              <a:rPr spc="-5" dirty="0"/>
              <a:t>the</a:t>
            </a:r>
            <a:r>
              <a:rPr spc="204" dirty="0"/>
              <a:t> </a:t>
            </a:r>
            <a:r>
              <a:rPr spc="-5" dirty="0"/>
              <a:t>10th </a:t>
            </a:r>
            <a:r>
              <a:rPr spc="-350" dirty="0"/>
              <a:t> </a:t>
            </a:r>
            <a:r>
              <a:rPr spc="-15" dirty="0"/>
              <a:t>word</a:t>
            </a:r>
            <a:r>
              <a:rPr spc="15" dirty="0"/>
              <a:t> </a:t>
            </a:r>
            <a:r>
              <a:rPr spc="-5" dirty="0"/>
              <a:t>of</a:t>
            </a:r>
            <a:r>
              <a:rPr spc="10" dirty="0"/>
              <a:t> </a:t>
            </a:r>
            <a:r>
              <a:rPr spc="-5" dirty="0"/>
              <a:t>9th</a:t>
            </a:r>
            <a:r>
              <a:rPr spc="-10" dirty="0"/>
              <a:t> </a:t>
            </a:r>
            <a:r>
              <a:rPr spc="-5" dirty="0"/>
              <a:t>frame</a:t>
            </a:r>
            <a:r>
              <a:rPr spc="-10" dirty="0"/>
              <a:t> </a:t>
            </a:r>
            <a:r>
              <a:rPr spc="-5" dirty="0"/>
              <a:t>will</a:t>
            </a:r>
            <a:r>
              <a:rPr spc="-15" dirty="0"/>
              <a:t> </a:t>
            </a:r>
            <a:r>
              <a:rPr dirty="0"/>
              <a:t>be</a:t>
            </a:r>
            <a:r>
              <a:rPr spc="10" dirty="0"/>
              <a:t> </a:t>
            </a:r>
            <a:r>
              <a:rPr spc="-10" dirty="0"/>
              <a:t>returned</a:t>
            </a:r>
            <a:r>
              <a:rPr spc="15" dirty="0"/>
              <a:t> </a:t>
            </a:r>
            <a:r>
              <a:rPr dirty="0"/>
              <a:t>as</a:t>
            </a:r>
            <a:r>
              <a:rPr spc="-10" dirty="0"/>
              <a:t> </a:t>
            </a:r>
            <a:r>
              <a:rPr spc="-5" dirty="0"/>
              <a:t>the</a:t>
            </a:r>
            <a:r>
              <a:rPr spc="10" dirty="0"/>
              <a:t> </a:t>
            </a:r>
            <a:r>
              <a:rPr spc="-15" dirty="0"/>
              <a:t>physical</a:t>
            </a:r>
            <a:r>
              <a:rPr spc="5" dirty="0"/>
              <a:t> </a:t>
            </a:r>
            <a:r>
              <a:rPr spc="-10" dirty="0"/>
              <a:t>address.</a:t>
            </a:r>
          </a:p>
          <a:p>
            <a:pPr marL="12700">
              <a:lnSpc>
                <a:spcPct val="100000"/>
              </a:lnSpc>
              <a:spcBef>
                <a:spcPts val="240"/>
              </a:spcBef>
            </a:pPr>
            <a:r>
              <a:rPr sz="2100" spc="5" dirty="0">
                <a:solidFill>
                  <a:srgbClr val="600A38"/>
                </a:solidFill>
                <a:latin typeface="Microsoft Sans Serif"/>
                <a:cs typeface="Microsoft Sans Serif"/>
              </a:rPr>
              <a:t>B</a:t>
            </a:r>
            <a:r>
              <a:rPr sz="2100" dirty="0">
                <a:solidFill>
                  <a:srgbClr val="600A38"/>
                </a:solidFill>
                <a:latin typeface="Microsoft Sans Serif"/>
                <a:cs typeface="Microsoft Sans Serif"/>
              </a:rPr>
              <a:t>as</a:t>
            </a:r>
            <a:r>
              <a:rPr sz="2100" spc="10" dirty="0">
                <a:solidFill>
                  <a:srgbClr val="600A38"/>
                </a:solidFill>
                <a:latin typeface="Microsoft Sans Serif"/>
                <a:cs typeface="Microsoft Sans Serif"/>
              </a:rPr>
              <a:t>i</a:t>
            </a:r>
            <a:r>
              <a:rPr sz="2100" spc="5" dirty="0">
                <a:solidFill>
                  <a:srgbClr val="600A38"/>
                </a:solidFill>
                <a:latin typeface="Microsoft Sans Serif"/>
                <a:cs typeface="Microsoft Sans Serif"/>
              </a:rPr>
              <a:t>cs</a:t>
            </a:r>
            <a:r>
              <a:rPr sz="2100" spc="-25" dirty="0">
                <a:solidFill>
                  <a:srgbClr val="600A38"/>
                </a:solidFill>
                <a:latin typeface="Microsoft Sans Serif"/>
                <a:cs typeface="Microsoft Sans Serif"/>
              </a:rPr>
              <a:t> </a:t>
            </a:r>
            <a:r>
              <a:rPr sz="2100" spc="5" dirty="0">
                <a:solidFill>
                  <a:srgbClr val="600A38"/>
                </a:solidFill>
                <a:latin typeface="Microsoft Sans Serif"/>
                <a:cs typeface="Microsoft Sans Serif"/>
              </a:rPr>
              <a:t>of B</a:t>
            </a:r>
            <a:r>
              <a:rPr sz="2100" spc="-5" dirty="0">
                <a:solidFill>
                  <a:srgbClr val="600A38"/>
                </a:solidFill>
                <a:latin typeface="Microsoft Sans Serif"/>
                <a:cs typeface="Microsoft Sans Serif"/>
              </a:rPr>
              <a:t>i</a:t>
            </a:r>
            <a:r>
              <a:rPr sz="2100" spc="5" dirty="0">
                <a:solidFill>
                  <a:srgbClr val="600A38"/>
                </a:solidFill>
                <a:latin typeface="Microsoft Sans Serif"/>
                <a:cs typeface="Microsoft Sans Serif"/>
              </a:rPr>
              <a:t>nary</a:t>
            </a:r>
            <a:r>
              <a:rPr sz="2100" spc="-150" dirty="0">
                <a:solidFill>
                  <a:srgbClr val="600A38"/>
                </a:solidFill>
                <a:latin typeface="Microsoft Sans Serif"/>
                <a:cs typeface="Microsoft Sans Serif"/>
              </a:rPr>
              <a:t> </a:t>
            </a:r>
            <a:r>
              <a:rPr sz="2100" spc="5" dirty="0">
                <a:solidFill>
                  <a:srgbClr val="600A38"/>
                </a:solidFill>
                <a:latin typeface="Microsoft Sans Serif"/>
                <a:cs typeface="Microsoft Sans Serif"/>
              </a:rPr>
              <a:t>Addresses</a:t>
            </a:r>
            <a:endParaRPr sz="2100" dirty="0">
              <a:latin typeface="Microsoft Sans Serif"/>
              <a:cs typeface="Microsoft Sans Serif"/>
            </a:endParaRPr>
          </a:p>
          <a:p>
            <a:pPr marL="12700" marR="5080">
              <a:lnSpc>
                <a:spcPct val="100000"/>
              </a:lnSpc>
              <a:spcBef>
                <a:spcPts val="35"/>
              </a:spcBef>
            </a:pPr>
            <a:r>
              <a:rPr sz="1200" spc="-5" dirty="0">
                <a:solidFill>
                  <a:srgbClr val="333333"/>
                </a:solidFill>
                <a:latin typeface="Microsoft Sans Serif"/>
                <a:cs typeface="Microsoft Sans Serif"/>
              </a:rPr>
              <a:t>Computer</a:t>
            </a:r>
            <a:r>
              <a:rPr sz="1200" spc="200" dirty="0">
                <a:solidFill>
                  <a:srgbClr val="333333"/>
                </a:solidFill>
                <a:latin typeface="Microsoft Sans Serif"/>
                <a:cs typeface="Microsoft Sans Serif"/>
              </a:rPr>
              <a:t> </a:t>
            </a:r>
            <a:r>
              <a:rPr sz="1200" dirty="0">
                <a:solidFill>
                  <a:srgbClr val="333333"/>
                </a:solidFill>
                <a:latin typeface="Microsoft Sans Serif"/>
                <a:cs typeface="Microsoft Sans Serif"/>
              </a:rPr>
              <a:t>system</a:t>
            </a:r>
            <a:r>
              <a:rPr sz="1200" spc="175" dirty="0">
                <a:solidFill>
                  <a:srgbClr val="333333"/>
                </a:solidFill>
                <a:latin typeface="Microsoft Sans Serif"/>
                <a:cs typeface="Microsoft Sans Serif"/>
              </a:rPr>
              <a:t> </a:t>
            </a:r>
            <a:r>
              <a:rPr sz="1200" spc="-5" dirty="0">
                <a:solidFill>
                  <a:srgbClr val="333333"/>
                </a:solidFill>
                <a:latin typeface="Microsoft Sans Serif"/>
                <a:cs typeface="Microsoft Sans Serif"/>
              </a:rPr>
              <a:t>assigns</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binary</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addresses</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memory</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locations.</a:t>
            </a:r>
            <a:r>
              <a:rPr sz="1200" spc="190" dirty="0">
                <a:solidFill>
                  <a:srgbClr val="333333"/>
                </a:solidFill>
                <a:latin typeface="Microsoft Sans Serif"/>
                <a:cs typeface="Microsoft Sans Serif"/>
              </a:rPr>
              <a:t> </a:t>
            </a:r>
            <a:r>
              <a:rPr sz="1200" spc="-15" dirty="0">
                <a:solidFill>
                  <a:srgbClr val="333333"/>
                </a:solidFill>
                <a:latin typeface="Microsoft Sans Serif"/>
                <a:cs typeface="Microsoft Sans Serif"/>
              </a:rPr>
              <a:t>However,</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system</a:t>
            </a:r>
            <a:r>
              <a:rPr sz="1200" spc="175" dirty="0">
                <a:solidFill>
                  <a:srgbClr val="333333"/>
                </a:solidFill>
                <a:latin typeface="Microsoft Sans Serif"/>
                <a:cs typeface="Microsoft Sans Serif"/>
              </a:rPr>
              <a:t> </a:t>
            </a:r>
            <a:r>
              <a:rPr sz="1200" dirty="0">
                <a:solidFill>
                  <a:srgbClr val="333333"/>
                </a:solidFill>
                <a:latin typeface="Microsoft Sans Serif"/>
                <a:cs typeface="Microsoft Sans Serif"/>
              </a:rPr>
              <a:t>uses</a:t>
            </a:r>
            <a:r>
              <a:rPr sz="1200" spc="185" dirty="0">
                <a:solidFill>
                  <a:srgbClr val="333333"/>
                </a:solidFill>
                <a:latin typeface="Microsoft Sans Serif"/>
                <a:cs typeface="Microsoft Sans Serif"/>
              </a:rPr>
              <a:t> </a:t>
            </a:r>
            <a:r>
              <a:rPr sz="1200" spc="-10" dirty="0">
                <a:solidFill>
                  <a:srgbClr val="333333"/>
                </a:solidFill>
                <a:latin typeface="Microsoft Sans Serif"/>
                <a:cs typeface="Microsoft Sans Serif"/>
              </a:rPr>
              <a:t>amount</a:t>
            </a:r>
            <a:r>
              <a:rPr sz="1200" spc="200"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bits</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to </a:t>
            </a:r>
            <a:r>
              <a:rPr sz="1200" spc="-300" dirty="0">
                <a:solidFill>
                  <a:srgbClr val="333333"/>
                </a:solidFill>
                <a:latin typeface="Microsoft Sans Serif"/>
                <a:cs typeface="Microsoft Sans Serif"/>
              </a:rPr>
              <a:t> </a:t>
            </a:r>
            <a:r>
              <a:rPr sz="1200" dirty="0">
                <a:solidFill>
                  <a:srgbClr val="333333"/>
                </a:solidFill>
                <a:latin typeface="Microsoft Sans Serif"/>
                <a:cs typeface="Microsoft Sans Serif"/>
              </a:rPr>
              <a:t>address</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a</a:t>
            </a:r>
            <a:r>
              <a:rPr sz="1200" spc="20" dirty="0">
                <a:solidFill>
                  <a:srgbClr val="333333"/>
                </a:solidFill>
                <a:latin typeface="Microsoft Sans Serif"/>
                <a:cs typeface="Microsoft Sans Serif"/>
              </a:rPr>
              <a:t> </a:t>
            </a:r>
            <a:r>
              <a:rPr sz="1200" spc="-15" dirty="0">
                <a:solidFill>
                  <a:srgbClr val="333333"/>
                </a:solidFill>
                <a:latin typeface="Microsoft Sans Serif"/>
                <a:cs typeface="Microsoft Sans Serif"/>
              </a:rPr>
              <a:t>memory</a:t>
            </a:r>
            <a:r>
              <a:rPr sz="1200" spc="65" dirty="0">
                <a:solidFill>
                  <a:srgbClr val="333333"/>
                </a:solidFill>
                <a:latin typeface="Microsoft Sans Serif"/>
                <a:cs typeface="Microsoft Sans Serif"/>
              </a:rPr>
              <a:t> </a:t>
            </a:r>
            <a:r>
              <a:rPr sz="1200" dirty="0">
                <a:solidFill>
                  <a:srgbClr val="333333"/>
                </a:solidFill>
                <a:latin typeface="Microsoft Sans Serif"/>
                <a:cs typeface="Microsoft Sans Serif"/>
              </a:rPr>
              <a:t>location.</a:t>
            </a:r>
            <a:endParaRPr sz="1200" dirty="0">
              <a:latin typeface="Microsoft Sans Serif"/>
              <a:cs typeface="Microsoft Sans Serif"/>
            </a:endParaRPr>
          </a:p>
          <a:p>
            <a:pPr marL="12700">
              <a:lnSpc>
                <a:spcPct val="100000"/>
              </a:lnSpc>
            </a:pPr>
            <a:r>
              <a:rPr sz="1200" spc="-5" dirty="0">
                <a:solidFill>
                  <a:srgbClr val="333333"/>
                </a:solidFill>
                <a:latin typeface="Microsoft Sans Serif"/>
                <a:cs typeface="Microsoft Sans Serif"/>
              </a:rPr>
              <a:t>Using</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1</a:t>
            </a:r>
            <a:r>
              <a:rPr sz="1200" spc="170" dirty="0">
                <a:solidFill>
                  <a:srgbClr val="333333"/>
                </a:solidFill>
                <a:latin typeface="Microsoft Sans Serif"/>
                <a:cs typeface="Microsoft Sans Serif"/>
              </a:rPr>
              <a:t> </a:t>
            </a:r>
            <a:r>
              <a:rPr sz="1200" spc="-5" dirty="0">
                <a:solidFill>
                  <a:srgbClr val="333333"/>
                </a:solidFill>
                <a:latin typeface="Microsoft Sans Serif"/>
                <a:cs typeface="Microsoft Sans Serif"/>
              </a:rPr>
              <a:t>bit,</a:t>
            </a:r>
            <a:r>
              <a:rPr sz="1200" spc="195" dirty="0">
                <a:solidFill>
                  <a:srgbClr val="333333"/>
                </a:solidFill>
                <a:latin typeface="Microsoft Sans Serif"/>
                <a:cs typeface="Microsoft Sans Serif"/>
              </a:rPr>
              <a:t> </a:t>
            </a:r>
            <a:r>
              <a:rPr sz="1200" spc="-15" dirty="0">
                <a:solidFill>
                  <a:srgbClr val="333333"/>
                </a:solidFill>
                <a:latin typeface="Microsoft Sans Serif"/>
                <a:cs typeface="Microsoft Sans Serif"/>
              </a:rPr>
              <a:t>we</a:t>
            </a:r>
            <a:r>
              <a:rPr sz="1200" spc="195" dirty="0">
                <a:solidFill>
                  <a:srgbClr val="333333"/>
                </a:solidFill>
                <a:latin typeface="Microsoft Sans Serif"/>
                <a:cs typeface="Microsoft Sans Serif"/>
              </a:rPr>
              <a:t> </a:t>
            </a:r>
            <a:r>
              <a:rPr sz="1200" dirty="0">
                <a:solidFill>
                  <a:srgbClr val="333333"/>
                </a:solidFill>
                <a:latin typeface="Microsoft Sans Serif"/>
                <a:cs typeface="Microsoft Sans Serif"/>
              </a:rPr>
              <a:t>can</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address</a:t>
            </a:r>
            <a:r>
              <a:rPr sz="1200" spc="180" dirty="0">
                <a:solidFill>
                  <a:srgbClr val="333333"/>
                </a:solidFill>
                <a:latin typeface="Microsoft Sans Serif"/>
                <a:cs typeface="Microsoft Sans Serif"/>
              </a:rPr>
              <a:t> </a:t>
            </a:r>
            <a:r>
              <a:rPr sz="1200" spc="-10" dirty="0">
                <a:solidFill>
                  <a:srgbClr val="333333"/>
                </a:solidFill>
                <a:latin typeface="Microsoft Sans Serif"/>
                <a:cs typeface="Microsoft Sans Serif"/>
              </a:rPr>
              <a:t>two</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memory</a:t>
            </a:r>
            <a:r>
              <a:rPr sz="1200" spc="190" dirty="0">
                <a:solidFill>
                  <a:srgbClr val="333333"/>
                </a:solidFill>
                <a:latin typeface="Microsoft Sans Serif"/>
                <a:cs typeface="Microsoft Sans Serif"/>
              </a:rPr>
              <a:t> </a:t>
            </a:r>
            <a:r>
              <a:rPr sz="1200" spc="-5" dirty="0">
                <a:solidFill>
                  <a:srgbClr val="333333"/>
                </a:solidFill>
                <a:latin typeface="Microsoft Sans Serif"/>
                <a:cs typeface="Microsoft Sans Serif"/>
              </a:rPr>
              <a:t>locations.</a:t>
            </a:r>
            <a:r>
              <a:rPr sz="1200" spc="190" dirty="0">
                <a:solidFill>
                  <a:srgbClr val="333333"/>
                </a:solidFill>
                <a:latin typeface="Microsoft Sans Serif"/>
                <a:cs typeface="Microsoft Sans Serif"/>
              </a:rPr>
              <a:t> </a:t>
            </a:r>
            <a:r>
              <a:rPr sz="1200" spc="-10" dirty="0">
                <a:solidFill>
                  <a:srgbClr val="333333"/>
                </a:solidFill>
                <a:latin typeface="Microsoft Sans Serif"/>
                <a:cs typeface="Microsoft Sans Serif"/>
              </a:rPr>
              <a:t>Using</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2</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bits</a:t>
            </a:r>
            <a:r>
              <a:rPr sz="1200" spc="190" dirty="0">
                <a:solidFill>
                  <a:srgbClr val="333333"/>
                </a:solidFill>
                <a:latin typeface="Microsoft Sans Serif"/>
                <a:cs typeface="Microsoft Sans Serif"/>
              </a:rPr>
              <a:t> </a:t>
            </a:r>
            <a:r>
              <a:rPr sz="1200" spc="-15" dirty="0">
                <a:solidFill>
                  <a:srgbClr val="333333"/>
                </a:solidFill>
                <a:latin typeface="Microsoft Sans Serif"/>
                <a:cs typeface="Microsoft Sans Serif"/>
              </a:rPr>
              <a:t>we</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can</a:t>
            </a:r>
            <a:r>
              <a:rPr sz="1200" spc="175" dirty="0">
                <a:solidFill>
                  <a:srgbClr val="333333"/>
                </a:solidFill>
                <a:latin typeface="Microsoft Sans Serif"/>
                <a:cs typeface="Microsoft Sans Serif"/>
              </a:rPr>
              <a:t> </a:t>
            </a:r>
            <a:r>
              <a:rPr sz="1200" spc="-5" dirty="0">
                <a:solidFill>
                  <a:srgbClr val="333333"/>
                </a:solidFill>
                <a:latin typeface="Microsoft Sans Serif"/>
                <a:cs typeface="Microsoft Sans Serif"/>
              </a:rPr>
              <a:t>address</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4</a:t>
            </a:r>
            <a:r>
              <a:rPr sz="1200" spc="195" dirty="0">
                <a:solidFill>
                  <a:srgbClr val="333333"/>
                </a:solidFill>
                <a:latin typeface="Microsoft Sans Serif"/>
                <a:cs typeface="Microsoft Sans Serif"/>
              </a:rPr>
              <a:t> </a:t>
            </a:r>
            <a:r>
              <a:rPr sz="1200" spc="-10" dirty="0">
                <a:solidFill>
                  <a:srgbClr val="333333"/>
                </a:solidFill>
                <a:latin typeface="Microsoft Sans Serif"/>
                <a:cs typeface="Microsoft Sans Serif"/>
              </a:rPr>
              <a:t>and</a:t>
            </a:r>
            <a:r>
              <a:rPr sz="1200" spc="170" dirty="0">
                <a:solidFill>
                  <a:srgbClr val="333333"/>
                </a:solidFill>
                <a:latin typeface="Microsoft Sans Serif"/>
                <a:cs typeface="Microsoft Sans Serif"/>
              </a:rPr>
              <a:t> </a:t>
            </a:r>
            <a:r>
              <a:rPr sz="1200" spc="-5" dirty="0">
                <a:solidFill>
                  <a:srgbClr val="333333"/>
                </a:solidFill>
                <a:latin typeface="Microsoft Sans Serif"/>
                <a:cs typeface="Microsoft Sans Serif"/>
              </a:rPr>
              <a:t>using</a:t>
            </a:r>
            <a:r>
              <a:rPr sz="1200" spc="170" dirty="0">
                <a:solidFill>
                  <a:srgbClr val="333333"/>
                </a:solidFill>
                <a:latin typeface="Microsoft Sans Serif"/>
                <a:cs typeface="Microsoft Sans Serif"/>
              </a:rPr>
              <a:t> </a:t>
            </a:r>
            <a:r>
              <a:rPr sz="1200" dirty="0">
                <a:solidFill>
                  <a:srgbClr val="333333"/>
                </a:solidFill>
                <a:latin typeface="Microsoft Sans Serif"/>
                <a:cs typeface="Microsoft Sans Serif"/>
              </a:rPr>
              <a:t>3</a:t>
            </a:r>
            <a:r>
              <a:rPr sz="1200" spc="195" dirty="0">
                <a:solidFill>
                  <a:srgbClr val="333333"/>
                </a:solidFill>
                <a:latin typeface="Microsoft Sans Serif"/>
                <a:cs typeface="Microsoft Sans Serif"/>
              </a:rPr>
              <a:t> </a:t>
            </a:r>
            <a:r>
              <a:rPr sz="1200" spc="-5" dirty="0">
                <a:solidFill>
                  <a:srgbClr val="333333"/>
                </a:solidFill>
                <a:latin typeface="Microsoft Sans Serif"/>
                <a:cs typeface="Microsoft Sans Serif"/>
              </a:rPr>
              <a:t>bits</a:t>
            </a:r>
            <a:r>
              <a:rPr sz="1200" spc="190" dirty="0">
                <a:solidFill>
                  <a:srgbClr val="333333"/>
                </a:solidFill>
                <a:latin typeface="Microsoft Sans Serif"/>
                <a:cs typeface="Microsoft Sans Serif"/>
              </a:rPr>
              <a:t> </a:t>
            </a:r>
            <a:r>
              <a:rPr sz="1200" spc="-15" dirty="0">
                <a:solidFill>
                  <a:srgbClr val="333333"/>
                </a:solidFill>
                <a:latin typeface="Microsoft Sans Serif"/>
                <a:cs typeface="Microsoft Sans Serif"/>
              </a:rPr>
              <a:t>we</a:t>
            </a:r>
            <a:r>
              <a:rPr sz="1200" spc="190" dirty="0">
                <a:solidFill>
                  <a:srgbClr val="333333"/>
                </a:solidFill>
                <a:latin typeface="Microsoft Sans Serif"/>
                <a:cs typeface="Microsoft Sans Serif"/>
              </a:rPr>
              <a:t> </a:t>
            </a:r>
            <a:r>
              <a:rPr sz="1200" dirty="0">
                <a:solidFill>
                  <a:srgbClr val="333333"/>
                </a:solidFill>
                <a:latin typeface="Microsoft Sans Serif"/>
                <a:cs typeface="Microsoft Sans Serif"/>
              </a:rPr>
              <a:t>can</a:t>
            </a:r>
            <a:r>
              <a:rPr sz="1200" spc="175" dirty="0">
                <a:solidFill>
                  <a:srgbClr val="333333"/>
                </a:solidFill>
                <a:latin typeface="Microsoft Sans Serif"/>
                <a:cs typeface="Microsoft Sans Serif"/>
              </a:rPr>
              <a:t> </a:t>
            </a:r>
            <a:r>
              <a:rPr sz="1200" spc="-5" dirty="0">
                <a:solidFill>
                  <a:srgbClr val="333333"/>
                </a:solidFill>
                <a:latin typeface="Microsoft Sans Serif"/>
                <a:cs typeface="Microsoft Sans Serif"/>
              </a:rPr>
              <a:t>address</a:t>
            </a:r>
            <a:r>
              <a:rPr sz="1200" spc="165" dirty="0">
                <a:solidFill>
                  <a:srgbClr val="333333"/>
                </a:solidFill>
                <a:latin typeface="Microsoft Sans Serif"/>
                <a:cs typeface="Microsoft Sans Serif"/>
              </a:rPr>
              <a:t> </a:t>
            </a:r>
            <a:r>
              <a:rPr sz="1200" dirty="0">
                <a:solidFill>
                  <a:srgbClr val="333333"/>
                </a:solidFill>
                <a:latin typeface="Microsoft Sans Serif"/>
                <a:cs typeface="Microsoft Sans Serif"/>
              </a:rPr>
              <a:t>8</a:t>
            </a:r>
            <a:endParaRPr sz="1200" dirty="0">
              <a:latin typeface="Microsoft Sans Serif"/>
              <a:cs typeface="Microsoft Sans Serif"/>
            </a:endParaRPr>
          </a:p>
          <a:p>
            <a:pPr marL="12700">
              <a:lnSpc>
                <a:spcPct val="100000"/>
              </a:lnSpc>
            </a:pPr>
            <a:r>
              <a:rPr sz="1200" spc="-15" dirty="0">
                <a:solidFill>
                  <a:srgbClr val="333333"/>
                </a:solidFill>
                <a:latin typeface="Microsoft Sans Serif"/>
                <a:cs typeface="Microsoft Sans Serif"/>
              </a:rPr>
              <a:t>memory</a:t>
            </a:r>
            <a:r>
              <a:rPr sz="1200" spc="40" dirty="0">
                <a:solidFill>
                  <a:srgbClr val="333333"/>
                </a:solidFill>
                <a:latin typeface="Microsoft Sans Serif"/>
                <a:cs typeface="Microsoft Sans Serif"/>
              </a:rPr>
              <a:t> </a:t>
            </a:r>
            <a:r>
              <a:rPr sz="1200" dirty="0">
                <a:solidFill>
                  <a:srgbClr val="333333"/>
                </a:solidFill>
                <a:latin typeface="Microsoft Sans Serif"/>
                <a:cs typeface="Microsoft Sans Serif"/>
              </a:rPr>
              <a:t>locations.</a:t>
            </a:r>
            <a:endParaRPr sz="1200" dirty="0">
              <a:latin typeface="Microsoft Sans Serif"/>
              <a:cs typeface="Microsoft Sans Serif"/>
            </a:endParaRPr>
          </a:p>
          <a:p>
            <a:pPr marL="12700" marR="8255">
              <a:lnSpc>
                <a:spcPct val="100000"/>
              </a:lnSpc>
            </a:pPr>
            <a:r>
              <a:rPr sz="1200" dirty="0">
                <a:solidFill>
                  <a:srgbClr val="333333"/>
                </a:solidFill>
                <a:latin typeface="Microsoft Sans Serif"/>
                <a:cs typeface="Microsoft Sans Serif"/>
              </a:rPr>
              <a:t>A pattern</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can</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be </a:t>
            </a:r>
            <a:r>
              <a:rPr sz="1200" spc="-10" dirty="0">
                <a:solidFill>
                  <a:srgbClr val="333333"/>
                </a:solidFill>
                <a:latin typeface="Microsoft Sans Serif"/>
                <a:cs typeface="Microsoft Sans Serif"/>
              </a:rPr>
              <a:t>identified</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10"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mapping</a:t>
            </a:r>
            <a:r>
              <a:rPr sz="1200" spc="-5" dirty="0">
                <a:solidFill>
                  <a:srgbClr val="333333"/>
                </a:solidFill>
                <a:latin typeface="Microsoft Sans Serif"/>
                <a:cs typeface="Microsoft Sans Serif"/>
              </a:rPr>
              <a:t> between</a:t>
            </a:r>
            <a:r>
              <a:rPr sz="1200" dirty="0">
                <a:solidFill>
                  <a:srgbClr val="333333"/>
                </a:solidFill>
                <a:latin typeface="Microsoft Sans Serif"/>
                <a:cs typeface="Microsoft Sans Serif"/>
              </a:rPr>
              <a:t> the </a:t>
            </a:r>
            <a:r>
              <a:rPr sz="1200" spc="-5" dirty="0">
                <a:solidFill>
                  <a:srgbClr val="333333"/>
                </a:solidFill>
                <a:latin typeface="Microsoft Sans Serif"/>
                <a:cs typeface="Microsoft Sans Serif"/>
              </a:rPr>
              <a:t>number</a:t>
            </a:r>
            <a:r>
              <a:rPr sz="1200" dirty="0">
                <a:solidFill>
                  <a:srgbClr val="333333"/>
                </a:solidFill>
                <a:latin typeface="Microsoft Sans Serif"/>
                <a:cs typeface="Microsoft Sans Serif"/>
              </a:rPr>
              <a:t> of</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bits</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address</a:t>
            </a:r>
            <a:r>
              <a:rPr sz="1200" spc="-5" dirty="0">
                <a:solidFill>
                  <a:srgbClr val="333333"/>
                </a:solidFill>
                <a:latin typeface="Microsoft Sans Serif"/>
                <a:cs typeface="Microsoft Sans Serif"/>
              </a:rPr>
              <a:t> and</a:t>
            </a:r>
            <a:r>
              <a:rPr sz="1200" dirty="0">
                <a:solidFill>
                  <a:srgbClr val="333333"/>
                </a:solidFill>
                <a:latin typeface="Microsoft Sans Serif"/>
                <a:cs typeface="Microsoft Sans Serif"/>
              </a:rPr>
              <a:t> the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range</a:t>
            </a:r>
            <a:r>
              <a:rPr sz="1200" spc="29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320"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300" dirty="0">
                <a:solidFill>
                  <a:srgbClr val="333333"/>
                </a:solidFill>
                <a:latin typeface="Microsoft Sans Serif"/>
                <a:cs typeface="Microsoft Sans Serif"/>
              </a:rPr>
              <a:t> </a:t>
            </a:r>
            <a:r>
              <a:rPr sz="1200" spc="-10" dirty="0">
                <a:solidFill>
                  <a:srgbClr val="333333"/>
                </a:solidFill>
                <a:latin typeface="Microsoft Sans Serif"/>
                <a:cs typeface="Microsoft Sans Serif"/>
              </a:rPr>
              <a:t>memory </a:t>
            </a:r>
            <a:r>
              <a:rPr sz="1200" spc="-305" dirty="0">
                <a:solidFill>
                  <a:srgbClr val="333333"/>
                </a:solidFill>
                <a:latin typeface="Microsoft Sans Serif"/>
                <a:cs typeface="Microsoft Sans Serif"/>
              </a:rPr>
              <a:t> </a:t>
            </a:r>
            <a:r>
              <a:rPr sz="1200" dirty="0">
                <a:solidFill>
                  <a:srgbClr val="333333"/>
                </a:solidFill>
                <a:latin typeface="Microsoft Sans Serif"/>
                <a:cs typeface="Microsoft Sans Serif"/>
              </a:rPr>
              <a:t>locations.</a:t>
            </a:r>
            <a:endParaRPr sz="1200" dirty="0">
              <a:latin typeface="Microsoft Sans Serif"/>
              <a:cs typeface="Microsoft Sans Serif"/>
            </a:endParaRPr>
          </a:p>
        </p:txBody>
      </p:sp>
      <p:sp>
        <p:nvSpPr>
          <p:cNvPr id="6" name="object 6"/>
          <p:cNvSpPr txBox="1"/>
          <p:nvPr/>
        </p:nvSpPr>
        <p:spPr>
          <a:xfrm>
            <a:off x="364642" y="4945760"/>
            <a:ext cx="72009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333333"/>
                </a:solidFill>
                <a:latin typeface="Arial"/>
                <a:cs typeface="Arial"/>
              </a:rPr>
              <a:t>We</a:t>
            </a:r>
            <a:r>
              <a:rPr sz="1200" b="1" spc="-55" dirty="0">
                <a:solidFill>
                  <a:srgbClr val="333333"/>
                </a:solidFill>
                <a:latin typeface="Arial"/>
                <a:cs typeface="Arial"/>
              </a:rPr>
              <a:t> </a:t>
            </a:r>
            <a:r>
              <a:rPr sz="1200" b="1" spc="-15" dirty="0">
                <a:solidFill>
                  <a:srgbClr val="333333"/>
                </a:solidFill>
                <a:latin typeface="Arial"/>
                <a:cs typeface="Arial"/>
              </a:rPr>
              <a:t>know,</a:t>
            </a:r>
            <a:endParaRPr sz="1200">
              <a:latin typeface="Arial"/>
              <a:cs typeface="Arial"/>
            </a:endParaRPr>
          </a:p>
        </p:txBody>
      </p:sp>
      <p:sp>
        <p:nvSpPr>
          <p:cNvPr id="7" name="object 7"/>
          <p:cNvSpPr txBox="1"/>
          <p:nvPr/>
        </p:nvSpPr>
        <p:spPr>
          <a:xfrm>
            <a:off x="1273555" y="5035677"/>
            <a:ext cx="4142104" cy="574675"/>
          </a:xfrm>
          <a:prstGeom prst="rect">
            <a:avLst/>
          </a:prstGeom>
        </p:spPr>
        <p:txBody>
          <a:bodyPr vert="horz" wrap="square" lIns="0" tIns="12700" rIns="0" bIns="0" rtlCol="0">
            <a:spAutoFit/>
          </a:bodyPr>
          <a:lstStyle/>
          <a:p>
            <a:pPr marL="12700" marR="5080" algn="just">
              <a:lnSpc>
                <a:spcPct val="100000"/>
              </a:lnSpc>
              <a:spcBef>
                <a:spcPts val="100"/>
              </a:spcBef>
            </a:pPr>
            <a:r>
              <a:rPr sz="1200" dirty="0">
                <a:latin typeface="Microsoft Sans Serif"/>
                <a:cs typeface="Microsoft Sans Serif"/>
              </a:rPr>
              <a:t>2.Using </a:t>
            </a:r>
            <a:r>
              <a:rPr sz="1200" spc="-5" dirty="0">
                <a:solidFill>
                  <a:srgbClr val="C00000"/>
                </a:solidFill>
                <a:latin typeface="Microsoft Sans Serif"/>
                <a:cs typeface="Microsoft Sans Serif"/>
              </a:rPr>
              <a:t>2 </a:t>
            </a:r>
            <a:r>
              <a:rPr sz="1200" dirty="0">
                <a:latin typeface="Microsoft Sans Serif"/>
                <a:cs typeface="Microsoft Sans Serif"/>
              </a:rPr>
              <a:t>bits, </a:t>
            </a:r>
            <a:r>
              <a:rPr sz="1200" spc="-20" dirty="0">
                <a:latin typeface="Microsoft Sans Serif"/>
                <a:cs typeface="Microsoft Sans Serif"/>
              </a:rPr>
              <a:t>we </a:t>
            </a:r>
            <a:r>
              <a:rPr sz="1200" spc="-5" dirty="0">
                <a:latin typeface="Microsoft Sans Serif"/>
                <a:cs typeface="Microsoft Sans Serif"/>
              </a:rPr>
              <a:t>can </a:t>
            </a:r>
            <a:r>
              <a:rPr sz="1200" dirty="0">
                <a:latin typeface="Microsoft Sans Serif"/>
                <a:cs typeface="Microsoft Sans Serif"/>
              </a:rPr>
              <a:t>represent </a:t>
            </a:r>
            <a:r>
              <a:rPr sz="1200" spc="-15" dirty="0">
                <a:solidFill>
                  <a:srgbClr val="C00000"/>
                </a:solidFill>
                <a:latin typeface="Microsoft Sans Serif"/>
                <a:cs typeface="Microsoft Sans Serif"/>
              </a:rPr>
              <a:t>2</a:t>
            </a:r>
            <a:r>
              <a:rPr sz="1200" spc="-15" dirty="0">
                <a:latin typeface="Microsoft Sans Serif"/>
                <a:cs typeface="Microsoft Sans Serif"/>
              </a:rPr>
              <a:t>^</a:t>
            </a:r>
            <a:r>
              <a:rPr sz="1200" spc="-15" dirty="0">
                <a:solidFill>
                  <a:srgbClr val="C00000"/>
                </a:solidFill>
                <a:latin typeface="Microsoft Sans Serif"/>
                <a:cs typeface="Microsoft Sans Serif"/>
              </a:rPr>
              <a:t>2 </a:t>
            </a:r>
            <a:r>
              <a:rPr sz="1200" dirty="0">
                <a:latin typeface="Microsoft Sans Serif"/>
                <a:cs typeface="Microsoft Sans Serif"/>
              </a:rPr>
              <a:t>i.e. </a:t>
            </a:r>
            <a:r>
              <a:rPr sz="1200" spc="-5" dirty="0">
                <a:solidFill>
                  <a:srgbClr val="C00000"/>
                </a:solidFill>
                <a:latin typeface="Microsoft Sans Serif"/>
                <a:cs typeface="Microsoft Sans Serif"/>
              </a:rPr>
              <a:t>4 </a:t>
            </a:r>
            <a:r>
              <a:rPr sz="1200" spc="-15" dirty="0">
                <a:latin typeface="Microsoft Sans Serif"/>
                <a:cs typeface="Microsoft Sans Serif"/>
              </a:rPr>
              <a:t>memory </a:t>
            </a:r>
            <a:r>
              <a:rPr sz="1200" dirty="0">
                <a:latin typeface="Microsoft Sans Serif"/>
                <a:cs typeface="Microsoft Sans Serif"/>
              </a:rPr>
              <a:t>locations. </a:t>
            </a:r>
            <a:r>
              <a:rPr sz="1200" spc="5" dirty="0">
                <a:latin typeface="Microsoft Sans Serif"/>
                <a:cs typeface="Microsoft Sans Serif"/>
              </a:rPr>
              <a:t> </a:t>
            </a:r>
            <a:r>
              <a:rPr sz="1200" dirty="0">
                <a:latin typeface="Microsoft Sans Serif"/>
                <a:cs typeface="Microsoft Sans Serif"/>
              </a:rPr>
              <a:t>3.Using </a:t>
            </a:r>
            <a:r>
              <a:rPr sz="1200" dirty="0">
                <a:solidFill>
                  <a:srgbClr val="C00000"/>
                </a:solidFill>
                <a:latin typeface="Microsoft Sans Serif"/>
                <a:cs typeface="Microsoft Sans Serif"/>
              </a:rPr>
              <a:t>3 </a:t>
            </a:r>
            <a:r>
              <a:rPr sz="1200" dirty="0">
                <a:latin typeface="Microsoft Sans Serif"/>
                <a:cs typeface="Microsoft Sans Serif"/>
              </a:rPr>
              <a:t>bits, </a:t>
            </a:r>
            <a:r>
              <a:rPr sz="1200" spc="-15" dirty="0">
                <a:latin typeface="Microsoft Sans Serif"/>
                <a:cs typeface="Microsoft Sans Serif"/>
              </a:rPr>
              <a:t>we </a:t>
            </a:r>
            <a:r>
              <a:rPr sz="1200" dirty="0">
                <a:latin typeface="Microsoft Sans Serif"/>
                <a:cs typeface="Microsoft Sans Serif"/>
              </a:rPr>
              <a:t>can represent </a:t>
            </a:r>
            <a:r>
              <a:rPr sz="1200" spc="-15" dirty="0">
                <a:solidFill>
                  <a:srgbClr val="C00000"/>
                </a:solidFill>
                <a:latin typeface="Microsoft Sans Serif"/>
                <a:cs typeface="Microsoft Sans Serif"/>
              </a:rPr>
              <a:t>2</a:t>
            </a:r>
            <a:r>
              <a:rPr sz="1200" spc="-15" dirty="0">
                <a:latin typeface="Microsoft Sans Serif"/>
                <a:cs typeface="Microsoft Sans Serif"/>
              </a:rPr>
              <a:t>^</a:t>
            </a:r>
            <a:r>
              <a:rPr sz="1200" spc="-15" dirty="0">
                <a:solidFill>
                  <a:srgbClr val="C00000"/>
                </a:solidFill>
                <a:latin typeface="Microsoft Sans Serif"/>
                <a:cs typeface="Microsoft Sans Serif"/>
              </a:rPr>
              <a:t>3 </a:t>
            </a:r>
            <a:r>
              <a:rPr sz="1200" dirty="0">
                <a:latin typeface="Microsoft Sans Serif"/>
                <a:cs typeface="Microsoft Sans Serif"/>
              </a:rPr>
              <a:t>i.e. </a:t>
            </a:r>
            <a:r>
              <a:rPr sz="1200" dirty="0">
                <a:solidFill>
                  <a:srgbClr val="C00000"/>
                </a:solidFill>
                <a:latin typeface="Microsoft Sans Serif"/>
                <a:cs typeface="Microsoft Sans Serif"/>
              </a:rPr>
              <a:t>8 </a:t>
            </a:r>
            <a:r>
              <a:rPr sz="1200" spc="-15" dirty="0">
                <a:latin typeface="Microsoft Sans Serif"/>
                <a:cs typeface="Microsoft Sans Serif"/>
              </a:rPr>
              <a:t>memory </a:t>
            </a:r>
            <a:r>
              <a:rPr sz="1200" dirty="0">
                <a:latin typeface="Microsoft Sans Serif"/>
                <a:cs typeface="Microsoft Sans Serif"/>
              </a:rPr>
              <a:t>locations. </a:t>
            </a:r>
            <a:r>
              <a:rPr sz="1200" spc="-305" dirty="0">
                <a:latin typeface="Microsoft Sans Serif"/>
                <a:cs typeface="Microsoft Sans Serif"/>
              </a:rPr>
              <a:t> </a:t>
            </a:r>
            <a:r>
              <a:rPr sz="1200" dirty="0">
                <a:latin typeface="Microsoft Sans Serif"/>
                <a:cs typeface="Microsoft Sans Serif"/>
              </a:rPr>
              <a:t>4.Therefore,</a:t>
            </a:r>
            <a:r>
              <a:rPr sz="1200" spc="-50" dirty="0">
                <a:latin typeface="Microsoft Sans Serif"/>
                <a:cs typeface="Microsoft Sans Serif"/>
              </a:rPr>
              <a:t> </a:t>
            </a:r>
            <a:r>
              <a:rPr sz="1200" b="1" dirty="0">
                <a:solidFill>
                  <a:srgbClr val="006699"/>
                </a:solidFill>
                <a:latin typeface="Arial"/>
                <a:cs typeface="Arial"/>
              </a:rPr>
              <a:t>if</a:t>
            </a:r>
            <a:r>
              <a:rPr sz="1200" b="1" spc="10" dirty="0">
                <a:solidFill>
                  <a:srgbClr val="006699"/>
                </a:solidFill>
                <a:latin typeface="Arial"/>
                <a:cs typeface="Arial"/>
              </a:rPr>
              <a:t> </a:t>
            </a:r>
            <a:r>
              <a:rPr sz="1200" spc="-20" dirty="0">
                <a:latin typeface="Microsoft Sans Serif"/>
                <a:cs typeface="Microsoft Sans Serif"/>
              </a:rPr>
              <a:t>we</a:t>
            </a:r>
            <a:r>
              <a:rPr sz="1200" spc="45" dirty="0">
                <a:latin typeface="Microsoft Sans Serif"/>
                <a:cs typeface="Microsoft Sans Serif"/>
              </a:rPr>
              <a:t> </a:t>
            </a:r>
            <a:r>
              <a:rPr sz="1200" spc="-5" dirty="0">
                <a:latin typeface="Microsoft Sans Serif"/>
                <a:cs typeface="Microsoft Sans Serif"/>
              </a:rPr>
              <a:t>generalize</a:t>
            </a:r>
            <a:r>
              <a:rPr sz="1200" spc="-45" dirty="0">
                <a:latin typeface="Microsoft Sans Serif"/>
                <a:cs typeface="Microsoft Sans Serif"/>
              </a:rPr>
              <a:t> </a:t>
            </a:r>
            <a:r>
              <a:rPr sz="1200" b="1" spc="-5" dirty="0">
                <a:solidFill>
                  <a:srgbClr val="006699"/>
                </a:solidFill>
                <a:latin typeface="Arial"/>
                <a:cs typeface="Arial"/>
              </a:rPr>
              <a:t>this</a:t>
            </a:r>
            <a:r>
              <a:rPr sz="1200" spc="-5" dirty="0">
                <a:latin typeface="Microsoft Sans Serif"/>
                <a:cs typeface="Microsoft Sans Serif"/>
              </a:rPr>
              <a:t>,</a:t>
            </a:r>
            <a:endParaRPr sz="1200">
              <a:latin typeface="Microsoft Sans Serif"/>
              <a:cs typeface="Microsoft Sans Serif"/>
            </a:endParaRPr>
          </a:p>
        </p:txBody>
      </p:sp>
      <p:sp>
        <p:nvSpPr>
          <p:cNvPr id="8" name="object 8"/>
          <p:cNvSpPr txBox="1"/>
          <p:nvPr/>
        </p:nvSpPr>
        <p:spPr>
          <a:xfrm>
            <a:off x="1273555" y="5584647"/>
            <a:ext cx="3995420" cy="757555"/>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5.Using</a:t>
            </a:r>
            <a:r>
              <a:rPr sz="1200" spc="-25" dirty="0">
                <a:latin typeface="Microsoft Sans Serif"/>
                <a:cs typeface="Microsoft Sans Serif"/>
              </a:rPr>
              <a:t> </a:t>
            </a:r>
            <a:r>
              <a:rPr sz="1200" spc="-5" dirty="0">
                <a:latin typeface="Microsoft Sans Serif"/>
                <a:cs typeface="Microsoft Sans Serif"/>
              </a:rPr>
              <a:t>n</a:t>
            </a:r>
            <a:r>
              <a:rPr sz="1200" spc="25" dirty="0">
                <a:latin typeface="Microsoft Sans Serif"/>
                <a:cs typeface="Microsoft Sans Serif"/>
              </a:rPr>
              <a:t> </a:t>
            </a:r>
            <a:r>
              <a:rPr sz="1200" dirty="0">
                <a:latin typeface="Microsoft Sans Serif"/>
                <a:cs typeface="Microsoft Sans Serif"/>
              </a:rPr>
              <a:t>bits,</a:t>
            </a:r>
            <a:r>
              <a:rPr sz="1200" spc="5" dirty="0">
                <a:latin typeface="Microsoft Sans Serif"/>
                <a:cs typeface="Microsoft Sans Serif"/>
              </a:rPr>
              <a:t> </a:t>
            </a:r>
            <a:r>
              <a:rPr sz="1200" spc="-20" dirty="0">
                <a:latin typeface="Microsoft Sans Serif"/>
                <a:cs typeface="Microsoft Sans Serif"/>
              </a:rPr>
              <a:t>we</a:t>
            </a:r>
            <a:r>
              <a:rPr sz="1200" spc="30" dirty="0">
                <a:latin typeface="Microsoft Sans Serif"/>
                <a:cs typeface="Microsoft Sans Serif"/>
              </a:rPr>
              <a:t> </a:t>
            </a:r>
            <a:r>
              <a:rPr sz="1200" spc="-5" dirty="0">
                <a:latin typeface="Microsoft Sans Serif"/>
                <a:cs typeface="Microsoft Sans Serif"/>
              </a:rPr>
              <a:t>can </a:t>
            </a:r>
            <a:r>
              <a:rPr sz="1200" dirty="0">
                <a:latin typeface="Microsoft Sans Serif"/>
                <a:cs typeface="Microsoft Sans Serif"/>
              </a:rPr>
              <a:t>assign</a:t>
            </a:r>
            <a:r>
              <a:rPr sz="1200" spc="-20" dirty="0">
                <a:latin typeface="Microsoft Sans Serif"/>
                <a:cs typeface="Microsoft Sans Serif"/>
              </a:rPr>
              <a:t> </a:t>
            </a:r>
            <a:r>
              <a:rPr sz="1200" spc="-15" dirty="0">
                <a:solidFill>
                  <a:srgbClr val="C00000"/>
                </a:solidFill>
                <a:latin typeface="Microsoft Sans Serif"/>
                <a:cs typeface="Microsoft Sans Serif"/>
              </a:rPr>
              <a:t>2</a:t>
            </a:r>
            <a:r>
              <a:rPr sz="1200" spc="-15" dirty="0">
                <a:latin typeface="Microsoft Sans Serif"/>
                <a:cs typeface="Microsoft Sans Serif"/>
              </a:rPr>
              <a:t>^n</a:t>
            </a:r>
            <a:r>
              <a:rPr sz="1200" spc="50" dirty="0">
                <a:latin typeface="Microsoft Sans Serif"/>
                <a:cs typeface="Microsoft Sans Serif"/>
              </a:rPr>
              <a:t> </a:t>
            </a:r>
            <a:r>
              <a:rPr sz="1200" spc="-15" dirty="0">
                <a:latin typeface="Microsoft Sans Serif"/>
                <a:cs typeface="Microsoft Sans Serif"/>
              </a:rPr>
              <a:t>memory</a:t>
            </a:r>
            <a:r>
              <a:rPr sz="1200" spc="70" dirty="0">
                <a:latin typeface="Microsoft Sans Serif"/>
                <a:cs typeface="Microsoft Sans Serif"/>
              </a:rPr>
              <a:t> </a:t>
            </a:r>
            <a:r>
              <a:rPr sz="1200" dirty="0">
                <a:latin typeface="Microsoft Sans Serif"/>
                <a:cs typeface="Microsoft Sans Serif"/>
              </a:rPr>
              <a:t>locations.</a:t>
            </a:r>
            <a:endParaRPr sz="1200">
              <a:latin typeface="Microsoft Sans Serif"/>
              <a:cs typeface="Microsoft Sans Serif"/>
            </a:endParaRPr>
          </a:p>
          <a:p>
            <a:pPr marL="12700">
              <a:lnSpc>
                <a:spcPct val="100000"/>
              </a:lnSpc>
            </a:pPr>
            <a:r>
              <a:rPr sz="1200" dirty="0">
                <a:latin typeface="Microsoft Sans Serif"/>
                <a:cs typeface="Microsoft Sans Serif"/>
              </a:rPr>
              <a:t>6.</a:t>
            </a:r>
            <a:endParaRPr sz="1200">
              <a:latin typeface="Microsoft Sans Serif"/>
              <a:cs typeface="Microsoft Sans Serif"/>
            </a:endParaRPr>
          </a:p>
          <a:p>
            <a:pPr marL="12700">
              <a:lnSpc>
                <a:spcPct val="100000"/>
              </a:lnSpc>
            </a:pPr>
            <a:r>
              <a:rPr sz="1200" spc="-5" dirty="0">
                <a:latin typeface="Microsoft Sans Serif"/>
                <a:cs typeface="Microsoft Sans Serif"/>
              </a:rPr>
              <a:t>7.n</a:t>
            </a:r>
            <a:r>
              <a:rPr sz="1200" spc="15" dirty="0">
                <a:latin typeface="Microsoft Sans Serif"/>
                <a:cs typeface="Microsoft Sans Serif"/>
              </a:rPr>
              <a:t> </a:t>
            </a:r>
            <a:r>
              <a:rPr sz="1200" dirty="0">
                <a:latin typeface="Microsoft Sans Serif"/>
                <a:cs typeface="Microsoft Sans Serif"/>
              </a:rPr>
              <a:t>bits</a:t>
            </a:r>
            <a:r>
              <a:rPr sz="1200" spc="-35" dirty="0">
                <a:latin typeface="Microsoft Sans Serif"/>
                <a:cs typeface="Microsoft Sans Serif"/>
              </a:rPr>
              <a:t> </a:t>
            </a:r>
            <a:r>
              <a:rPr sz="1200" dirty="0">
                <a:latin typeface="Microsoft Sans Serif"/>
                <a:cs typeface="Microsoft Sans Serif"/>
              </a:rPr>
              <a:t>of</a:t>
            </a:r>
            <a:r>
              <a:rPr sz="1200" spc="15" dirty="0">
                <a:latin typeface="Microsoft Sans Serif"/>
                <a:cs typeface="Microsoft Sans Serif"/>
              </a:rPr>
              <a:t> </a:t>
            </a:r>
            <a:r>
              <a:rPr sz="1200" dirty="0">
                <a:latin typeface="Microsoft Sans Serif"/>
                <a:cs typeface="Microsoft Sans Serif"/>
              </a:rPr>
              <a:t>address</a:t>
            </a:r>
            <a:r>
              <a:rPr sz="1200" spc="310" dirty="0">
                <a:latin typeface="Microsoft Sans Serif"/>
                <a:cs typeface="Microsoft Sans Serif"/>
              </a:rPr>
              <a:t> </a:t>
            </a:r>
            <a:r>
              <a:rPr sz="1200" dirty="0">
                <a:latin typeface="Microsoft Sans Serif"/>
                <a:cs typeface="Microsoft Sans Serif"/>
              </a:rPr>
              <a:t>→</a:t>
            </a:r>
            <a:r>
              <a:rPr sz="1200" spc="15" dirty="0">
                <a:latin typeface="Microsoft Sans Serif"/>
                <a:cs typeface="Microsoft Sans Serif"/>
              </a:rPr>
              <a:t> </a:t>
            </a:r>
            <a:r>
              <a:rPr sz="1200" spc="-5" dirty="0">
                <a:solidFill>
                  <a:srgbClr val="C00000"/>
                </a:solidFill>
                <a:latin typeface="Microsoft Sans Serif"/>
                <a:cs typeface="Microsoft Sans Serif"/>
              </a:rPr>
              <a:t>2</a:t>
            </a:r>
            <a:r>
              <a:rPr sz="1200" spc="20" dirty="0">
                <a:solidFill>
                  <a:srgbClr val="C00000"/>
                </a:solidFill>
                <a:latin typeface="Microsoft Sans Serif"/>
                <a:cs typeface="Microsoft Sans Serif"/>
              </a:rPr>
              <a:t> </a:t>
            </a:r>
            <a:r>
              <a:rPr sz="1200" spc="-5" dirty="0">
                <a:latin typeface="Microsoft Sans Serif"/>
                <a:cs typeface="Microsoft Sans Serif"/>
              </a:rPr>
              <a:t>^</a:t>
            </a:r>
            <a:r>
              <a:rPr sz="1200" spc="30" dirty="0">
                <a:latin typeface="Microsoft Sans Serif"/>
                <a:cs typeface="Microsoft Sans Serif"/>
              </a:rPr>
              <a:t> </a:t>
            </a:r>
            <a:r>
              <a:rPr sz="1200" spc="-5" dirty="0">
                <a:latin typeface="Microsoft Sans Serif"/>
                <a:cs typeface="Microsoft Sans Serif"/>
              </a:rPr>
              <a:t>n </a:t>
            </a:r>
            <a:r>
              <a:rPr sz="1200" spc="-15" dirty="0">
                <a:latin typeface="Microsoft Sans Serif"/>
                <a:cs typeface="Microsoft Sans Serif"/>
              </a:rPr>
              <a:t>memory</a:t>
            </a:r>
            <a:r>
              <a:rPr sz="1200" spc="70" dirty="0">
                <a:latin typeface="Microsoft Sans Serif"/>
                <a:cs typeface="Microsoft Sans Serif"/>
              </a:rPr>
              <a:t> </a:t>
            </a:r>
            <a:r>
              <a:rPr sz="1200" dirty="0">
                <a:latin typeface="Microsoft Sans Serif"/>
                <a:cs typeface="Microsoft Sans Serif"/>
              </a:rPr>
              <a:t>locations</a:t>
            </a:r>
            <a:endParaRPr sz="1200">
              <a:latin typeface="Microsoft Sans Serif"/>
              <a:cs typeface="Microsoft Sans Serif"/>
            </a:endParaRPr>
          </a:p>
          <a:p>
            <a:pPr marL="12700">
              <a:lnSpc>
                <a:spcPct val="100000"/>
              </a:lnSpc>
            </a:pPr>
            <a:r>
              <a:rPr sz="1200" dirty="0">
                <a:latin typeface="Microsoft Sans Serif"/>
                <a:cs typeface="Microsoft Sans Serif"/>
              </a:rPr>
              <a:t>1.Using</a:t>
            </a:r>
            <a:r>
              <a:rPr sz="1200" spc="-30" dirty="0">
                <a:latin typeface="Microsoft Sans Serif"/>
                <a:cs typeface="Microsoft Sans Serif"/>
              </a:rPr>
              <a:t> </a:t>
            </a:r>
            <a:r>
              <a:rPr sz="1200" spc="-5" dirty="0">
                <a:solidFill>
                  <a:srgbClr val="C00000"/>
                </a:solidFill>
                <a:latin typeface="Microsoft Sans Serif"/>
                <a:cs typeface="Microsoft Sans Serif"/>
              </a:rPr>
              <a:t>1</a:t>
            </a:r>
            <a:r>
              <a:rPr sz="1200" spc="20" dirty="0">
                <a:solidFill>
                  <a:srgbClr val="C00000"/>
                </a:solidFill>
                <a:latin typeface="Microsoft Sans Serif"/>
                <a:cs typeface="Microsoft Sans Serif"/>
              </a:rPr>
              <a:t> </a:t>
            </a:r>
            <a:r>
              <a:rPr sz="1200" dirty="0">
                <a:latin typeface="Microsoft Sans Serif"/>
                <a:cs typeface="Microsoft Sans Serif"/>
              </a:rPr>
              <a:t>Bit</a:t>
            </a:r>
            <a:r>
              <a:rPr sz="1200" spc="-5" dirty="0">
                <a:latin typeface="Microsoft Sans Serif"/>
                <a:cs typeface="Microsoft Sans Serif"/>
              </a:rPr>
              <a:t> </a:t>
            </a:r>
            <a:r>
              <a:rPr sz="1200" spc="-20" dirty="0">
                <a:latin typeface="Microsoft Sans Serif"/>
                <a:cs typeface="Microsoft Sans Serif"/>
              </a:rPr>
              <a:t>we</a:t>
            </a:r>
            <a:r>
              <a:rPr sz="1200" spc="45" dirty="0">
                <a:latin typeface="Microsoft Sans Serif"/>
                <a:cs typeface="Microsoft Sans Serif"/>
              </a:rPr>
              <a:t> </a:t>
            </a:r>
            <a:r>
              <a:rPr sz="1200" dirty="0">
                <a:latin typeface="Microsoft Sans Serif"/>
                <a:cs typeface="Microsoft Sans Serif"/>
              </a:rPr>
              <a:t>can</a:t>
            </a:r>
            <a:r>
              <a:rPr sz="1200" spc="-5" dirty="0">
                <a:latin typeface="Microsoft Sans Serif"/>
                <a:cs typeface="Microsoft Sans Serif"/>
              </a:rPr>
              <a:t> </a:t>
            </a:r>
            <a:r>
              <a:rPr sz="1200" dirty="0">
                <a:latin typeface="Microsoft Sans Serif"/>
                <a:cs typeface="Microsoft Sans Serif"/>
              </a:rPr>
              <a:t>represent</a:t>
            </a:r>
            <a:r>
              <a:rPr sz="1200" spc="-25" dirty="0">
                <a:latin typeface="Microsoft Sans Serif"/>
                <a:cs typeface="Microsoft Sans Serif"/>
              </a:rPr>
              <a:t> </a:t>
            </a:r>
            <a:r>
              <a:rPr sz="1200" spc="-15" dirty="0">
                <a:solidFill>
                  <a:srgbClr val="C00000"/>
                </a:solidFill>
                <a:latin typeface="Microsoft Sans Serif"/>
                <a:cs typeface="Microsoft Sans Serif"/>
              </a:rPr>
              <a:t>2</a:t>
            </a:r>
            <a:r>
              <a:rPr sz="1200" spc="-15" dirty="0">
                <a:latin typeface="Microsoft Sans Serif"/>
                <a:cs typeface="Microsoft Sans Serif"/>
              </a:rPr>
              <a:t>^</a:t>
            </a:r>
            <a:r>
              <a:rPr sz="1200" spc="-15" dirty="0">
                <a:solidFill>
                  <a:srgbClr val="C00000"/>
                </a:solidFill>
                <a:latin typeface="Microsoft Sans Serif"/>
                <a:cs typeface="Microsoft Sans Serif"/>
              </a:rPr>
              <a:t>1</a:t>
            </a:r>
            <a:r>
              <a:rPr sz="1200" spc="20" dirty="0">
                <a:solidFill>
                  <a:srgbClr val="C00000"/>
                </a:solidFill>
                <a:latin typeface="Microsoft Sans Serif"/>
                <a:cs typeface="Microsoft Sans Serif"/>
              </a:rPr>
              <a:t> </a:t>
            </a:r>
            <a:r>
              <a:rPr sz="1200" dirty="0">
                <a:latin typeface="Microsoft Sans Serif"/>
                <a:cs typeface="Microsoft Sans Serif"/>
              </a:rPr>
              <a:t>i.e</a:t>
            </a:r>
            <a:r>
              <a:rPr sz="1200" spc="-5" dirty="0">
                <a:latin typeface="Microsoft Sans Serif"/>
                <a:cs typeface="Microsoft Sans Serif"/>
              </a:rPr>
              <a:t> </a:t>
            </a:r>
            <a:r>
              <a:rPr sz="1200" spc="-5" dirty="0">
                <a:solidFill>
                  <a:srgbClr val="C00000"/>
                </a:solidFill>
                <a:latin typeface="Microsoft Sans Serif"/>
                <a:cs typeface="Microsoft Sans Serif"/>
              </a:rPr>
              <a:t>2</a:t>
            </a:r>
            <a:r>
              <a:rPr sz="1200" spc="20" dirty="0">
                <a:solidFill>
                  <a:srgbClr val="C00000"/>
                </a:solidFill>
                <a:latin typeface="Microsoft Sans Serif"/>
                <a:cs typeface="Microsoft Sans Serif"/>
              </a:rPr>
              <a:t> </a:t>
            </a:r>
            <a:r>
              <a:rPr sz="1200" spc="-15" dirty="0">
                <a:latin typeface="Microsoft Sans Serif"/>
                <a:cs typeface="Microsoft Sans Serif"/>
              </a:rPr>
              <a:t>memory</a:t>
            </a:r>
            <a:r>
              <a:rPr sz="1200" spc="70" dirty="0">
                <a:latin typeface="Microsoft Sans Serif"/>
                <a:cs typeface="Microsoft Sans Serif"/>
              </a:rPr>
              <a:t> </a:t>
            </a:r>
            <a:r>
              <a:rPr sz="1200" dirty="0">
                <a:latin typeface="Microsoft Sans Serif"/>
                <a:cs typeface="Microsoft Sans Serif"/>
              </a:rPr>
              <a:t>locations.</a:t>
            </a:r>
            <a:endParaRPr sz="1200">
              <a:latin typeface="Microsoft Sans Serif"/>
              <a:cs typeface="Microsoft Sans Serif"/>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9744" y="499872"/>
            <a:ext cx="1773237" cy="2452941"/>
          </a:xfrm>
          <a:prstGeom prst="rect">
            <a:avLst/>
          </a:prstGeom>
        </p:spPr>
      </p:pic>
      <p:sp>
        <p:nvSpPr>
          <p:cNvPr id="3" name="object 3"/>
          <p:cNvSpPr txBox="1"/>
          <p:nvPr/>
        </p:nvSpPr>
        <p:spPr>
          <a:xfrm>
            <a:off x="3723259" y="1161415"/>
            <a:ext cx="4382135"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These</a:t>
            </a:r>
            <a:r>
              <a:rPr sz="1800" spc="10" dirty="0">
                <a:latin typeface="Calibri"/>
                <a:cs typeface="Calibri"/>
              </a:rPr>
              <a:t> </a:t>
            </a:r>
            <a:r>
              <a:rPr sz="1800" dirty="0">
                <a:latin typeface="Calibri"/>
                <a:cs typeface="Calibri"/>
              </a:rPr>
              <a:t>n</a:t>
            </a:r>
            <a:r>
              <a:rPr sz="1800" spc="5" dirty="0">
                <a:latin typeface="Calibri"/>
                <a:cs typeface="Calibri"/>
              </a:rPr>
              <a:t> </a:t>
            </a:r>
            <a:r>
              <a:rPr sz="1800" spc="-5" dirty="0">
                <a:latin typeface="Calibri"/>
                <a:cs typeface="Calibri"/>
              </a:rPr>
              <a:t>bits</a:t>
            </a:r>
            <a:r>
              <a:rPr sz="1800" spc="5"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0" dirty="0">
                <a:latin typeface="Calibri"/>
                <a:cs typeface="Calibri"/>
              </a:rPr>
              <a:t> </a:t>
            </a:r>
            <a:r>
              <a:rPr sz="1800" spc="-10" dirty="0">
                <a:latin typeface="Calibri"/>
                <a:cs typeface="Calibri"/>
              </a:rPr>
              <a:t>divided</a:t>
            </a:r>
            <a:r>
              <a:rPr sz="1800" spc="55" dirty="0">
                <a:latin typeface="Calibri"/>
                <a:cs typeface="Calibri"/>
              </a:rPr>
              <a:t> </a:t>
            </a:r>
            <a:r>
              <a:rPr sz="1800" spc="-20" dirty="0">
                <a:latin typeface="Calibri"/>
                <a:cs typeface="Calibri"/>
              </a:rPr>
              <a:t>into</a:t>
            </a:r>
            <a:r>
              <a:rPr sz="1800" spc="25" dirty="0">
                <a:latin typeface="Calibri"/>
                <a:cs typeface="Calibri"/>
              </a:rPr>
              <a:t> </a:t>
            </a:r>
            <a:r>
              <a:rPr sz="1800" spc="-10" dirty="0">
                <a:latin typeface="Calibri"/>
                <a:cs typeface="Calibri"/>
              </a:rPr>
              <a:t>two</a:t>
            </a:r>
            <a:r>
              <a:rPr sz="1800" dirty="0">
                <a:latin typeface="Calibri"/>
                <a:cs typeface="Calibri"/>
              </a:rPr>
              <a:t> </a:t>
            </a:r>
            <a:r>
              <a:rPr sz="1800" spc="-5" dirty="0">
                <a:latin typeface="Calibri"/>
                <a:cs typeface="Calibri"/>
              </a:rPr>
              <a:t>parts,</a:t>
            </a:r>
            <a:r>
              <a:rPr sz="1800" spc="25" dirty="0">
                <a:latin typeface="Calibri"/>
                <a:cs typeface="Calibri"/>
              </a:rPr>
              <a:t> </a:t>
            </a:r>
            <a:r>
              <a:rPr sz="1800" spc="-10" dirty="0">
                <a:latin typeface="Calibri"/>
                <a:cs typeface="Calibri"/>
              </a:rPr>
              <a:t>that </a:t>
            </a:r>
            <a:r>
              <a:rPr sz="1800" spc="-395" dirty="0">
                <a:latin typeface="Calibri"/>
                <a:cs typeface="Calibri"/>
              </a:rPr>
              <a:t> </a:t>
            </a:r>
            <a:r>
              <a:rPr sz="1800" spc="-10" dirty="0">
                <a:latin typeface="Calibri"/>
                <a:cs typeface="Calibri"/>
              </a:rPr>
              <a:t>are,</a:t>
            </a:r>
            <a:r>
              <a:rPr sz="1800" spc="5" dirty="0">
                <a:latin typeface="Calibri"/>
                <a:cs typeface="Calibri"/>
              </a:rPr>
              <a:t> </a:t>
            </a:r>
            <a:r>
              <a:rPr sz="1800" b="1" dirty="0">
                <a:latin typeface="Calibri"/>
                <a:cs typeface="Calibri"/>
              </a:rPr>
              <a:t>K</a:t>
            </a:r>
            <a:r>
              <a:rPr sz="1800" b="1" spc="20" dirty="0">
                <a:latin typeface="Calibri"/>
                <a:cs typeface="Calibri"/>
              </a:rPr>
              <a:t> </a:t>
            </a:r>
            <a:r>
              <a:rPr sz="1800" spc="-5" dirty="0">
                <a:latin typeface="Calibri"/>
                <a:cs typeface="Calibri"/>
              </a:rPr>
              <a:t>bits</a:t>
            </a:r>
            <a:r>
              <a:rPr sz="1800" spc="5" dirty="0">
                <a:latin typeface="Calibri"/>
                <a:cs typeface="Calibri"/>
              </a:rPr>
              <a:t> </a:t>
            </a:r>
            <a:r>
              <a:rPr sz="1800" spc="-5" dirty="0">
                <a:latin typeface="Calibri"/>
                <a:cs typeface="Calibri"/>
              </a:rPr>
              <a:t>and</a:t>
            </a:r>
            <a:r>
              <a:rPr sz="1800" spc="15" dirty="0">
                <a:latin typeface="Calibri"/>
                <a:cs typeface="Calibri"/>
              </a:rPr>
              <a:t> </a:t>
            </a:r>
            <a:r>
              <a:rPr sz="1800" b="1" spc="-5" dirty="0">
                <a:latin typeface="Calibri"/>
                <a:cs typeface="Calibri"/>
              </a:rPr>
              <a:t>(n-k)</a:t>
            </a:r>
            <a:r>
              <a:rPr sz="1800" b="1" spc="15" dirty="0">
                <a:latin typeface="Calibri"/>
                <a:cs typeface="Calibri"/>
              </a:rPr>
              <a:t> </a:t>
            </a:r>
            <a:r>
              <a:rPr sz="1800" spc="-5" dirty="0">
                <a:latin typeface="Calibri"/>
                <a:cs typeface="Calibri"/>
              </a:rPr>
              <a:t>bits.</a:t>
            </a:r>
            <a:endParaRPr sz="1800">
              <a:latin typeface="Calibri"/>
              <a:cs typeface="Calibri"/>
            </a:endParaRPr>
          </a:p>
        </p:txBody>
      </p:sp>
      <p:pic>
        <p:nvPicPr>
          <p:cNvPr id="4" name="object 4"/>
          <p:cNvPicPr/>
          <p:nvPr/>
        </p:nvPicPr>
        <p:blipFill>
          <a:blip r:embed="rId3" cstate="print"/>
          <a:stretch>
            <a:fillRect/>
          </a:stretch>
        </p:blipFill>
        <p:spPr>
          <a:xfrm>
            <a:off x="4785359" y="2680752"/>
            <a:ext cx="2295143" cy="1944941"/>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04800"/>
            <a:ext cx="6858000" cy="5755422"/>
          </a:xfrm>
          <a:prstGeom prst="rect">
            <a:avLst/>
          </a:prstGeom>
        </p:spPr>
        <p:txBody>
          <a:bodyPr wrap="square">
            <a:spAutoFit/>
          </a:bodyPr>
          <a:lstStyle/>
          <a:p>
            <a:r>
              <a:rPr lang="en-US" sz="1600" dirty="0">
                <a:solidFill>
                  <a:srgbClr val="00B050"/>
                </a:solidFill>
              </a:rPr>
              <a:t>Physical and Logical Address Space</a:t>
            </a:r>
          </a:p>
          <a:p>
            <a:r>
              <a:rPr lang="en-US" sz="1600" dirty="0">
                <a:solidFill>
                  <a:srgbClr val="00B050"/>
                </a:solidFill>
              </a:rPr>
              <a:t>Physical Address Space</a:t>
            </a:r>
          </a:p>
          <a:p>
            <a:r>
              <a:rPr lang="en-US" sz="1600" dirty="0"/>
              <a:t>Physical address space in a system can be defined as the size of the main memory. It is really important to compare the process size with the physical address space. The process size must be less than the physical address space.</a:t>
            </a:r>
          </a:p>
          <a:p>
            <a:r>
              <a:rPr lang="en-US" sz="1600" dirty="0" smtClean="0"/>
              <a:t/>
            </a:r>
            <a:br>
              <a:rPr lang="en-US" sz="1600" dirty="0" smtClean="0"/>
            </a:br>
            <a:r>
              <a:rPr lang="en-US" sz="1600" dirty="0"/>
              <a:t>Physical Address Space = Size of the Main Memory</a:t>
            </a:r>
            <a:br>
              <a:rPr lang="en-US" sz="1600" dirty="0"/>
            </a:br>
            <a:r>
              <a:rPr lang="en-US" sz="1600" dirty="0"/>
              <a:t/>
            </a:r>
            <a:br>
              <a:rPr lang="en-US" sz="1600" dirty="0"/>
            </a:br>
            <a:r>
              <a:rPr lang="en-US" sz="1600" dirty="0"/>
              <a:t>If, physical address space = 64 KB = 2 ^ 6 KB = 2 ^ 6 X 2 ^ 10 Bytes = 2 ^ 16 bytes</a:t>
            </a:r>
            <a:br>
              <a:rPr lang="en-US" sz="1600" dirty="0"/>
            </a:br>
            <a:r>
              <a:rPr lang="en-US" sz="1600" dirty="0"/>
              <a:t/>
            </a:r>
            <a:br>
              <a:rPr lang="en-US" sz="1600" dirty="0"/>
            </a:br>
            <a:r>
              <a:rPr lang="en-US" sz="1600" dirty="0"/>
              <a:t>Let us consider,</a:t>
            </a:r>
            <a:br>
              <a:rPr lang="en-US" sz="1600" dirty="0"/>
            </a:br>
            <a:r>
              <a:rPr lang="en-US" sz="1600" dirty="0"/>
              <a:t>word size = 8 Bytes = 2 ^ 3 Bytes</a:t>
            </a:r>
            <a:br>
              <a:rPr lang="en-US" sz="1600" dirty="0"/>
            </a:br>
            <a:r>
              <a:rPr lang="en-US" sz="1600" dirty="0"/>
              <a:t/>
            </a:r>
            <a:br>
              <a:rPr lang="en-US" sz="1600" dirty="0"/>
            </a:br>
            <a:r>
              <a:rPr lang="en-US" sz="1600" dirty="0"/>
              <a:t>Hence,</a:t>
            </a:r>
            <a:br>
              <a:rPr lang="en-US" sz="1600" dirty="0"/>
            </a:br>
            <a:r>
              <a:rPr lang="en-US" sz="1600" dirty="0"/>
              <a:t>Physical address space (in words) = (2 ^ 16) / (2 ^ 3) = 2 ^ 13 Words</a:t>
            </a:r>
            <a:br>
              <a:rPr lang="en-US" sz="1600" dirty="0"/>
            </a:br>
            <a:r>
              <a:rPr lang="en-US" sz="1600" dirty="0"/>
              <a:t/>
            </a:r>
            <a:br>
              <a:rPr lang="en-US" sz="1600" dirty="0"/>
            </a:br>
            <a:r>
              <a:rPr lang="en-US" sz="1600" dirty="0"/>
              <a:t>Therefore,</a:t>
            </a:r>
            <a:br>
              <a:rPr lang="en-US" sz="1600" dirty="0"/>
            </a:br>
            <a:r>
              <a:rPr lang="en-US" sz="1600" dirty="0"/>
              <a:t>Physical Address = 13 bits</a:t>
            </a:r>
            <a:br>
              <a:rPr lang="en-US" sz="1600" dirty="0"/>
            </a:br>
            <a:r>
              <a:rPr lang="en-US" sz="1600" dirty="0"/>
              <a:t/>
            </a:r>
            <a:br>
              <a:rPr lang="en-US" sz="1600" dirty="0"/>
            </a:br>
            <a:r>
              <a:rPr lang="en-US" sz="1600" dirty="0"/>
              <a:t>In General,</a:t>
            </a:r>
            <a:br>
              <a:rPr lang="en-US" sz="1600" dirty="0"/>
            </a:br>
            <a:r>
              <a:rPr lang="en-US" sz="1600" dirty="0"/>
              <a:t>If, Physical Address Space = N Words</a:t>
            </a:r>
            <a:br>
              <a:rPr lang="en-US" sz="1600" dirty="0"/>
            </a:br>
            <a:r>
              <a:rPr lang="en-US" sz="1600" dirty="0"/>
              <a:t/>
            </a:r>
            <a:br>
              <a:rPr lang="en-US" sz="1600" dirty="0"/>
            </a:br>
            <a:r>
              <a:rPr lang="en-US" sz="1600" dirty="0"/>
              <a:t>then, Physical Address = log</a:t>
            </a:r>
            <a:r>
              <a:rPr lang="en-US" sz="1600" baseline="-25000" dirty="0"/>
              <a:t>2</a:t>
            </a:r>
            <a:r>
              <a:rPr lang="en-US" sz="1600" dirty="0"/>
              <a:t> N</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609600" y="762000"/>
            <a:ext cx="815340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38"/>
                </a:solidFill>
                <a:effectLst/>
                <a:latin typeface="erdana"/>
                <a:cs typeface="Arial" pitchFamily="34" charset="0"/>
              </a:rPr>
              <a:t>Logical Address 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Logical address space can be defined as the size of the process. The size of the process should be less enough so that it can reside in the main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inter-bold"/>
                <a:cs typeface="Arial" pitchFamily="34" charset="0"/>
              </a:rPr>
              <a:t>Let's say,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Logical Address Space = 128 MB = (2 ^ 7 X 2 ^ 20) Bytes = 2 ^ 27 Bytes</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Word size = 4 Bytes = 2 ^ 2 Bytes</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Logical Address Space (in words) = (2 ^ 27) / (2 ^ 2) = 2 ^ 25 Words</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Logical Address = 25 Bits</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In general,</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If, logical address space = L words</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Then, Logical Address = Log</a:t>
            </a:r>
            <a:r>
              <a:rPr kumimoji="0" lang="en-US" sz="1800" b="0" i="0" u="none" strike="noStrike" cap="none" normalizeH="0" baseline="-30000" dirty="0" smtClean="0">
                <a:ln>
                  <a:noFill/>
                </a:ln>
                <a:solidFill>
                  <a:schemeClr val="tx1"/>
                </a:solidFill>
                <a:effectLst/>
                <a:latin typeface="Arial" pitchFamily="34" charset="0"/>
                <a:cs typeface="Arial" pitchFamily="34" charset="0"/>
              </a:rPr>
              <a:t>2</a:t>
            </a:r>
            <a:r>
              <a:rPr kumimoji="0" lang="en-US" sz="1800" b="0" i="0" u="none" strike="noStrike" cap="none" normalizeH="0" baseline="0" dirty="0" smtClean="0">
                <a:ln>
                  <a:noFill/>
                </a:ln>
                <a:solidFill>
                  <a:schemeClr val="tx1"/>
                </a:solidFill>
                <a:effectLst/>
                <a:latin typeface="Arial" pitchFamily="34" charset="0"/>
                <a:cs typeface="Arial" pitchFamily="34" charset="0"/>
              </a:rPr>
              <a:t>L bits</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500" b="0" i="0" u="none" strike="noStrike" cap="none" normalizeH="0" baseline="0" dirty="0" smtClean="0">
              <a:ln>
                <a:noFill/>
              </a:ln>
              <a:solidFill>
                <a:srgbClr val="610B4B"/>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10B4B"/>
                </a:solidFill>
                <a:effectLst/>
                <a:latin typeface="erdana"/>
                <a:cs typeface="Arial" pitchFamily="34" charset="0"/>
              </a:rPr>
              <a:t>What is a 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The Word is the smallest unit of the memory. It is the collection of bytes. Every operating system defines different word sizes after analyzing the n-bit address that is inputted to the decoder and the 2 ^ n memory locations that are produced from the decoder.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4" name="Rectangle 2"/>
          <p:cNvSpPr>
            <a:spLocks noChangeArrowheads="1"/>
          </p:cNvSpPr>
          <p:nvPr/>
        </p:nvSpPr>
        <p:spPr bwMode="auto">
          <a:xfrm>
            <a:off x="0" y="457200"/>
            <a:ext cx="2547938"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4572000" y="457200"/>
            <a:ext cx="0" cy="0"/>
          </a:xfrm>
          <a:prstGeom prst="rect">
            <a:avLst/>
          </a:prstGeom>
          <a:solidFill>
            <a:srgbClr val="FFFFFF"/>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
            </a:r>
            <a:br>
              <a:rPr kumimoji="0" lang="en-US" sz="1200" b="0" i="0" u="none" strike="noStrike" cap="none" normalizeH="0" baseline="0" smtClean="0">
                <a:ln>
                  <a:noFill/>
                </a:ln>
                <a:solidFill>
                  <a:srgbClr val="333333"/>
                </a:solidFill>
                <a:effectLst/>
                <a:latin typeface="inter-regular"/>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33400" y="304800"/>
            <a:ext cx="8382000" cy="2617373"/>
          </a:xfrm>
          <a:prstGeom prst="rect">
            <a:avLst/>
          </a:prstGeom>
          <a:solidFill>
            <a:srgbClr val="FFFFFF"/>
          </a:solid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92D050"/>
                </a:solidFill>
                <a:effectLst/>
                <a:latin typeface="erdana"/>
                <a:cs typeface="Arial" pitchFamily="34" charset="0"/>
              </a:rPr>
              <a:t>Page Table in OS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Page Table is a data structure used by the virtual memory system to store the mapping between logical addresses and physical addresses.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Logical addresses are generated by the CPU for the pages of the processes therefore they are generally used by the processes.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Physical addresses are the actual frame address of the memory. They are generally used by the hardware or more specifically by RAM subsystems.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image given below considers,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0" y="457200"/>
            <a:ext cx="1905000"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381000" y="3505200"/>
            <a:ext cx="9144000" cy="0"/>
          </a:xfrm>
          <a:prstGeom prst="rect">
            <a:avLst/>
          </a:prstGeom>
          <a:noFill/>
          <a:ln w="9525">
            <a:noFill/>
            <a:miter lim="800000"/>
            <a:headEnd/>
            <a:tailEnd/>
          </a:ln>
          <a:effectLst/>
        </p:spPr>
        <p:txBody>
          <a:bodyPr vert="horz" wrap="none" lIns="91440" tIns="45720" rIns="91440" bIns="50784"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Physical Address Space = M words</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Logical Address Space = L words</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Page Size = P words</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Physical Address = log </a:t>
            </a:r>
            <a:r>
              <a:rPr kumimoji="0" lang="en-US" sz="1200" b="0" i="0" u="none" strike="noStrike" cap="none" normalizeH="0" baseline="-30000" dirty="0" smtClean="0">
                <a:ln>
                  <a:noFill/>
                </a:ln>
                <a:solidFill>
                  <a:srgbClr val="333333"/>
                </a:solidFill>
                <a:effectLst/>
                <a:latin typeface="inter-regular"/>
                <a:cs typeface="Arial" pitchFamily="34" charset="0"/>
              </a:rPr>
              <a:t>2</a:t>
            </a:r>
            <a:r>
              <a:rPr kumimoji="0" lang="en-US" sz="1200" b="0" i="0" u="none" strike="noStrike" cap="none" normalizeH="0" baseline="0" dirty="0" smtClean="0">
                <a:ln>
                  <a:noFill/>
                </a:ln>
                <a:solidFill>
                  <a:srgbClr val="333333"/>
                </a:solidFill>
                <a:effectLst/>
                <a:latin typeface="inter-regular"/>
                <a:cs typeface="Arial" pitchFamily="34" charset="0"/>
              </a:rPr>
              <a:t> M = m bits</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Logical Address = log </a:t>
            </a:r>
            <a:r>
              <a:rPr kumimoji="0" lang="en-US" sz="1200" b="0" i="0" u="none" strike="noStrike" cap="none" normalizeH="0" baseline="-30000" dirty="0" smtClean="0">
                <a:ln>
                  <a:noFill/>
                </a:ln>
                <a:solidFill>
                  <a:srgbClr val="333333"/>
                </a:solidFill>
                <a:effectLst/>
                <a:latin typeface="inter-regular"/>
                <a:cs typeface="Arial" pitchFamily="34" charset="0"/>
              </a:rPr>
              <a:t>2</a:t>
            </a:r>
            <a:r>
              <a:rPr kumimoji="0" lang="en-US" sz="1200" b="0" i="0" u="none" strike="noStrike" cap="none" normalizeH="0" baseline="0" dirty="0" smtClean="0">
                <a:ln>
                  <a:noFill/>
                </a:ln>
                <a:solidFill>
                  <a:srgbClr val="333333"/>
                </a:solidFill>
                <a:effectLst/>
                <a:latin typeface="inter-regular"/>
                <a:cs typeface="Arial" pitchFamily="34" charset="0"/>
              </a:rPr>
              <a:t> L = l bits</a:t>
            </a:r>
            <a:br>
              <a:rPr kumimoji="0" lang="en-US" sz="1200" b="0" i="0" u="none" strike="noStrike" cap="none" normalizeH="0" baseline="0" dirty="0" smtClean="0">
                <a:ln>
                  <a:noFill/>
                </a:ln>
                <a:solidFill>
                  <a:srgbClr val="333333"/>
                </a:solidFill>
                <a:effectLst/>
                <a:latin typeface="inter-regular"/>
                <a:cs typeface="Arial" pitchFamily="34" charset="0"/>
              </a:rPr>
            </a:br>
            <a:r>
              <a:rPr kumimoji="0" lang="en-US" sz="1200" b="0" i="0" u="none" strike="noStrike" cap="none" normalizeH="0" baseline="0" dirty="0" smtClean="0">
                <a:ln>
                  <a:noFill/>
                </a:ln>
                <a:solidFill>
                  <a:srgbClr val="333333"/>
                </a:solidFill>
                <a:effectLst/>
                <a:latin typeface="inter-regular"/>
                <a:cs typeface="Arial" pitchFamily="34" charset="0"/>
              </a:rPr>
              <a:t>page offset = log </a:t>
            </a:r>
            <a:r>
              <a:rPr kumimoji="0" lang="en-US" sz="1200" b="0" i="0" u="none" strike="noStrike" cap="none" normalizeH="0" baseline="-30000" dirty="0" smtClean="0">
                <a:ln>
                  <a:noFill/>
                </a:ln>
                <a:solidFill>
                  <a:srgbClr val="333333"/>
                </a:solidFill>
                <a:effectLst/>
                <a:latin typeface="inter-regular"/>
                <a:cs typeface="Arial" pitchFamily="34" charset="0"/>
              </a:rPr>
              <a:t>2</a:t>
            </a:r>
            <a:r>
              <a:rPr kumimoji="0" lang="en-US" sz="1200" b="0" i="0" u="none" strike="noStrike" cap="none" normalizeH="0" baseline="0" dirty="0" smtClean="0">
                <a:ln>
                  <a:noFill/>
                </a:ln>
                <a:solidFill>
                  <a:srgbClr val="333333"/>
                </a:solidFill>
                <a:effectLst/>
                <a:latin typeface="inter-regular"/>
                <a:cs typeface="Arial" pitchFamily="34" charset="0"/>
              </a:rPr>
              <a:t> P = p bits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Page Table"/>
          <p:cNvPicPr>
            <a:picLocks noChangeAspect="1" noChangeArrowheads="1"/>
          </p:cNvPicPr>
          <p:nvPr/>
        </p:nvPicPr>
        <p:blipFill>
          <a:blip r:embed="rId2" cstate="print"/>
          <a:srcRect/>
          <a:stretch>
            <a:fillRect/>
          </a:stretch>
        </p:blipFill>
        <p:spPr bwMode="auto">
          <a:xfrm>
            <a:off x="762000" y="838200"/>
            <a:ext cx="6953250" cy="41052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044" y="475234"/>
            <a:ext cx="33889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rPr>
              <a:t>What</a:t>
            </a:r>
            <a:r>
              <a:rPr sz="1800" spc="5" dirty="0">
                <a:solidFill>
                  <a:srgbClr val="FF0000"/>
                </a:solidFill>
              </a:rPr>
              <a:t> </a:t>
            </a:r>
            <a:r>
              <a:rPr sz="1800" spc="-5" dirty="0">
                <a:solidFill>
                  <a:srgbClr val="FF0000"/>
                </a:solidFill>
              </a:rPr>
              <a:t>does</a:t>
            </a:r>
            <a:r>
              <a:rPr sz="1800" spc="10" dirty="0">
                <a:solidFill>
                  <a:srgbClr val="FF0000"/>
                </a:solidFill>
              </a:rPr>
              <a:t> </a:t>
            </a:r>
            <a:r>
              <a:rPr sz="1800" dirty="0">
                <a:solidFill>
                  <a:srgbClr val="FF0000"/>
                </a:solidFill>
              </a:rPr>
              <a:t>an</a:t>
            </a:r>
            <a:r>
              <a:rPr sz="1800" spc="-15" dirty="0">
                <a:solidFill>
                  <a:srgbClr val="FF0000"/>
                </a:solidFill>
              </a:rPr>
              <a:t> Operating</a:t>
            </a:r>
            <a:r>
              <a:rPr sz="1800" spc="60" dirty="0">
                <a:solidFill>
                  <a:srgbClr val="FF0000"/>
                </a:solidFill>
              </a:rPr>
              <a:t> </a:t>
            </a:r>
            <a:r>
              <a:rPr sz="1800" spc="-20" dirty="0">
                <a:solidFill>
                  <a:srgbClr val="FF0000"/>
                </a:solidFill>
              </a:rPr>
              <a:t>system</a:t>
            </a:r>
            <a:r>
              <a:rPr sz="1800" spc="15" dirty="0">
                <a:solidFill>
                  <a:srgbClr val="FF0000"/>
                </a:solidFill>
              </a:rPr>
              <a:t> </a:t>
            </a:r>
            <a:r>
              <a:rPr sz="1800" dirty="0">
                <a:solidFill>
                  <a:srgbClr val="FF0000"/>
                </a:solidFill>
              </a:rPr>
              <a:t>do?</a:t>
            </a:r>
            <a:endParaRPr sz="1800"/>
          </a:p>
        </p:txBody>
      </p:sp>
      <p:sp>
        <p:nvSpPr>
          <p:cNvPr id="3" name="object 3"/>
          <p:cNvSpPr txBox="1"/>
          <p:nvPr/>
        </p:nvSpPr>
        <p:spPr>
          <a:xfrm>
            <a:off x="1222044" y="749934"/>
            <a:ext cx="7310755" cy="5235575"/>
          </a:xfrm>
          <a:prstGeom prst="rect">
            <a:avLst/>
          </a:prstGeom>
        </p:spPr>
        <p:txBody>
          <a:bodyPr vert="horz" wrap="square" lIns="0" tIns="12700" rIns="0" bIns="0" rtlCol="0">
            <a:spAutoFit/>
          </a:bodyPr>
          <a:lstStyle/>
          <a:p>
            <a:pPr marL="93345" indent="-81280">
              <a:lnSpc>
                <a:spcPct val="100000"/>
              </a:lnSpc>
              <a:spcBef>
                <a:spcPts val="100"/>
              </a:spcBef>
              <a:buSzPct val="94444"/>
              <a:buFont typeface="Microsoft Sans Serif"/>
              <a:buChar char="•"/>
              <a:tabLst>
                <a:tab pos="93980" algn="l"/>
              </a:tabLst>
            </a:pPr>
            <a:r>
              <a:rPr sz="1800" spc="-5" dirty="0">
                <a:latin typeface="Calibri"/>
                <a:cs typeface="Calibri"/>
              </a:rPr>
              <a:t>Process</a:t>
            </a:r>
            <a:r>
              <a:rPr sz="1800" spc="-50" dirty="0">
                <a:latin typeface="Calibri"/>
                <a:cs typeface="Calibri"/>
              </a:rPr>
              <a:t> </a:t>
            </a:r>
            <a:r>
              <a:rPr sz="1800" spc="-10" dirty="0">
                <a:latin typeface="Calibri"/>
                <a:cs typeface="Calibri"/>
              </a:rPr>
              <a:t>Management</a:t>
            </a:r>
            <a:endParaRPr sz="1800">
              <a:latin typeface="Calibri"/>
              <a:cs typeface="Calibri"/>
            </a:endParaRPr>
          </a:p>
          <a:p>
            <a:pPr marL="93345" indent="-81280">
              <a:lnSpc>
                <a:spcPct val="100000"/>
              </a:lnSpc>
              <a:buSzPct val="94444"/>
              <a:buFont typeface="Microsoft Sans Serif"/>
              <a:buChar char="•"/>
              <a:tabLst>
                <a:tab pos="93980" algn="l"/>
              </a:tabLst>
            </a:pPr>
            <a:r>
              <a:rPr sz="1800" spc="-5" dirty="0">
                <a:latin typeface="Calibri"/>
                <a:cs typeface="Calibri"/>
              </a:rPr>
              <a:t>Process</a:t>
            </a:r>
            <a:r>
              <a:rPr sz="1800" spc="-45" dirty="0">
                <a:latin typeface="Calibri"/>
                <a:cs typeface="Calibri"/>
              </a:rPr>
              <a:t> </a:t>
            </a:r>
            <a:r>
              <a:rPr sz="1800" spc="-10" dirty="0">
                <a:latin typeface="Calibri"/>
                <a:cs typeface="Calibri"/>
              </a:rPr>
              <a:t>Synchronization</a:t>
            </a:r>
            <a:endParaRPr sz="1800">
              <a:latin typeface="Calibri"/>
              <a:cs typeface="Calibri"/>
            </a:endParaRPr>
          </a:p>
          <a:p>
            <a:pPr marL="93345" indent="-81280">
              <a:lnSpc>
                <a:spcPct val="100000"/>
              </a:lnSpc>
              <a:buSzPct val="94444"/>
              <a:buFont typeface="Microsoft Sans Serif"/>
              <a:buChar char="•"/>
              <a:tabLst>
                <a:tab pos="93980" algn="l"/>
              </a:tabLst>
            </a:pPr>
            <a:r>
              <a:rPr sz="1800" spc="-5" dirty="0">
                <a:latin typeface="Calibri"/>
                <a:cs typeface="Calibri"/>
              </a:rPr>
              <a:t>Memory</a:t>
            </a:r>
            <a:r>
              <a:rPr sz="1800" spc="-15" dirty="0">
                <a:latin typeface="Calibri"/>
                <a:cs typeface="Calibri"/>
              </a:rPr>
              <a:t> </a:t>
            </a:r>
            <a:r>
              <a:rPr sz="1800" spc="-10" dirty="0">
                <a:latin typeface="Calibri"/>
                <a:cs typeface="Calibri"/>
              </a:rPr>
              <a:t>Management</a:t>
            </a:r>
            <a:endParaRPr sz="1800">
              <a:latin typeface="Calibri"/>
              <a:cs typeface="Calibri"/>
            </a:endParaRPr>
          </a:p>
          <a:p>
            <a:pPr marL="93345" indent="-81280">
              <a:lnSpc>
                <a:spcPct val="100000"/>
              </a:lnSpc>
              <a:buSzPct val="94444"/>
              <a:buFont typeface="Microsoft Sans Serif"/>
              <a:buChar char="•"/>
              <a:tabLst>
                <a:tab pos="93980" algn="l"/>
              </a:tabLst>
            </a:pPr>
            <a:r>
              <a:rPr sz="1800" spc="-5" dirty="0">
                <a:latin typeface="Calibri"/>
                <a:cs typeface="Calibri"/>
              </a:rPr>
              <a:t>CPU</a:t>
            </a:r>
            <a:r>
              <a:rPr sz="1800" spc="-25" dirty="0">
                <a:latin typeface="Calibri"/>
                <a:cs typeface="Calibri"/>
              </a:rPr>
              <a:t> </a:t>
            </a:r>
            <a:r>
              <a:rPr sz="1800" spc="-10" dirty="0">
                <a:latin typeface="Calibri"/>
                <a:cs typeface="Calibri"/>
              </a:rPr>
              <a:t>Scheduling</a:t>
            </a:r>
            <a:endParaRPr sz="1800">
              <a:latin typeface="Calibri"/>
              <a:cs typeface="Calibri"/>
            </a:endParaRPr>
          </a:p>
          <a:p>
            <a:pPr marL="93345" indent="-81280">
              <a:lnSpc>
                <a:spcPct val="100000"/>
              </a:lnSpc>
              <a:buSzPct val="94444"/>
              <a:buFont typeface="Microsoft Sans Serif"/>
              <a:buChar char="•"/>
              <a:tabLst>
                <a:tab pos="93980" algn="l"/>
              </a:tabLst>
            </a:pPr>
            <a:r>
              <a:rPr sz="1800" spc="-10" dirty="0">
                <a:latin typeface="Calibri"/>
                <a:cs typeface="Calibri"/>
              </a:rPr>
              <a:t>File</a:t>
            </a:r>
            <a:r>
              <a:rPr sz="1800" spc="-20" dirty="0">
                <a:latin typeface="Calibri"/>
                <a:cs typeface="Calibri"/>
              </a:rPr>
              <a:t> </a:t>
            </a:r>
            <a:r>
              <a:rPr sz="1800" spc="-10" dirty="0">
                <a:latin typeface="Calibri"/>
                <a:cs typeface="Calibri"/>
              </a:rPr>
              <a:t>Management</a:t>
            </a:r>
            <a:endParaRPr sz="1800">
              <a:latin typeface="Calibri"/>
              <a:cs typeface="Calibri"/>
            </a:endParaRPr>
          </a:p>
          <a:p>
            <a:pPr marL="93345" indent="-81280">
              <a:lnSpc>
                <a:spcPct val="100000"/>
              </a:lnSpc>
              <a:spcBef>
                <a:spcPts val="5"/>
              </a:spcBef>
              <a:buSzPct val="94444"/>
              <a:buFont typeface="Microsoft Sans Serif"/>
              <a:buChar char="•"/>
              <a:tabLst>
                <a:tab pos="93980" algn="l"/>
              </a:tabLst>
            </a:pPr>
            <a:r>
              <a:rPr sz="1800" spc="-10" dirty="0">
                <a:latin typeface="Calibri"/>
                <a:cs typeface="Calibri"/>
              </a:rPr>
              <a:t>Security</a:t>
            </a:r>
            <a:endParaRPr sz="1800">
              <a:latin typeface="Calibri"/>
              <a:cs typeface="Calibri"/>
            </a:endParaRPr>
          </a:p>
          <a:p>
            <a:pPr marL="88900" algn="just">
              <a:lnSpc>
                <a:spcPct val="100000"/>
              </a:lnSpc>
              <a:spcBef>
                <a:spcPts val="1165"/>
              </a:spcBef>
            </a:pPr>
            <a:r>
              <a:rPr sz="1400" spc="-35" dirty="0">
                <a:solidFill>
                  <a:srgbClr val="00AF50"/>
                </a:solidFill>
                <a:latin typeface="Microsoft Sans Serif"/>
                <a:cs typeface="Microsoft Sans Serif"/>
              </a:rPr>
              <a:t>Types</a:t>
            </a:r>
            <a:r>
              <a:rPr sz="1400" spc="55" dirty="0">
                <a:solidFill>
                  <a:srgbClr val="00AF50"/>
                </a:solidFill>
                <a:latin typeface="Microsoft Sans Serif"/>
                <a:cs typeface="Microsoft Sans Serif"/>
              </a:rPr>
              <a:t> </a:t>
            </a:r>
            <a:r>
              <a:rPr sz="1400" spc="-10" dirty="0">
                <a:solidFill>
                  <a:srgbClr val="00AF50"/>
                </a:solidFill>
                <a:latin typeface="Microsoft Sans Serif"/>
                <a:cs typeface="Microsoft Sans Serif"/>
              </a:rPr>
              <a:t>of</a:t>
            </a:r>
            <a:r>
              <a:rPr sz="1400" spc="35" dirty="0">
                <a:solidFill>
                  <a:srgbClr val="00AF50"/>
                </a:solidFill>
                <a:latin typeface="Microsoft Sans Serif"/>
                <a:cs typeface="Microsoft Sans Serif"/>
              </a:rPr>
              <a:t> </a:t>
            </a:r>
            <a:r>
              <a:rPr sz="1400" spc="-15" dirty="0">
                <a:solidFill>
                  <a:srgbClr val="00AF50"/>
                </a:solidFill>
                <a:latin typeface="Microsoft Sans Serif"/>
                <a:cs typeface="Microsoft Sans Serif"/>
              </a:rPr>
              <a:t>Operating</a:t>
            </a:r>
            <a:r>
              <a:rPr sz="1400" spc="50" dirty="0">
                <a:solidFill>
                  <a:srgbClr val="00AF50"/>
                </a:solidFill>
                <a:latin typeface="Microsoft Sans Serif"/>
                <a:cs typeface="Microsoft Sans Serif"/>
              </a:rPr>
              <a:t> </a:t>
            </a:r>
            <a:r>
              <a:rPr sz="1400" spc="-15" dirty="0">
                <a:solidFill>
                  <a:srgbClr val="00AF50"/>
                </a:solidFill>
                <a:latin typeface="Microsoft Sans Serif"/>
                <a:cs typeface="Microsoft Sans Serif"/>
              </a:rPr>
              <a:t>Systems</a:t>
            </a:r>
            <a:r>
              <a:rPr sz="1400" spc="90" dirty="0">
                <a:solidFill>
                  <a:srgbClr val="00AF50"/>
                </a:solidFill>
                <a:latin typeface="Microsoft Sans Serif"/>
                <a:cs typeface="Microsoft Sans Serif"/>
              </a:rPr>
              <a:t> </a:t>
            </a:r>
            <a:r>
              <a:rPr sz="1400" spc="-10" dirty="0">
                <a:solidFill>
                  <a:srgbClr val="00AF50"/>
                </a:solidFill>
                <a:latin typeface="Microsoft Sans Serif"/>
                <a:cs typeface="Microsoft Sans Serif"/>
              </a:rPr>
              <a:t>(OS)</a:t>
            </a:r>
            <a:endParaRPr sz="1400">
              <a:latin typeface="Microsoft Sans Serif"/>
              <a:cs typeface="Microsoft Sans Serif"/>
            </a:endParaRPr>
          </a:p>
          <a:p>
            <a:pPr marL="88900" marR="5080" algn="just">
              <a:lnSpc>
                <a:spcPct val="100000"/>
              </a:lnSpc>
            </a:pPr>
            <a:r>
              <a:rPr sz="1400" spc="-5" dirty="0">
                <a:solidFill>
                  <a:srgbClr val="333333"/>
                </a:solidFill>
                <a:latin typeface="Microsoft Sans Serif"/>
                <a:cs typeface="Microsoft Sans Serif"/>
              </a:rPr>
              <a:t>An </a:t>
            </a:r>
            <a:r>
              <a:rPr sz="1400" spc="-10" dirty="0">
                <a:solidFill>
                  <a:srgbClr val="333333"/>
                </a:solidFill>
                <a:latin typeface="Microsoft Sans Serif"/>
                <a:cs typeface="Microsoft Sans Serif"/>
              </a:rPr>
              <a:t>operating system </a:t>
            </a:r>
            <a:r>
              <a:rPr sz="1400" spc="5" dirty="0">
                <a:solidFill>
                  <a:srgbClr val="333333"/>
                </a:solidFill>
                <a:latin typeface="Microsoft Sans Serif"/>
                <a:cs typeface="Microsoft Sans Serif"/>
              </a:rPr>
              <a:t>is </a:t>
            </a:r>
            <a:r>
              <a:rPr sz="1400" spc="-5" dirty="0">
                <a:solidFill>
                  <a:srgbClr val="333333"/>
                </a:solidFill>
                <a:latin typeface="Microsoft Sans Serif"/>
                <a:cs typeface="Microsoft Sans Serif"/>
              </a:rPr>
              <a:t>a </a:t>
            </a:r>
            <a:r>
              <a:rPr sz="1400" spc="-10" dirty="0">
                <a:solidFill>
                  <a:srgbClr val="333333"/>
                </a:solidFill>
                <a:latin typeface="Microsoft Sans Serif"/>
                <a:cs typeface="Microsoft Sans Serif"/>
              </a:rPr>
              <a:t>well-organized collection of </a:t>
            </a:r>
            <a:r>
              <a:rPr sz="1400" spc="-5" dirty="0">
                <a:solidFill>
                  <a:srgbClr val="333333"/>
                </a:solidFill>
                <a:latin typeface="Microsoft Sans Serif"/>
                <a:cs typeface="Microsoft Sans Serif"/>
              </a:rPr>
              <a:t>programs that </a:t>
            </a:r>
            <a:r>
              <a:rPr sz="1400" spc="-10" dirty="0">
                <a:solidFill>
                  <a:srgbClr val="333333"/>
                </a:solidFill>
                <a:latin typeface="Microsoft Sans Serif"/>
                <a:cs typeface="Microsoft Sans Serif"/>
              </a:rPr>
              <a:t>manages the </a:t>
            </a:r>
            <a:r>
              <a:rPr sz="1400" spc="-5" dirty="0">
                <a:solidFill>
                  <a:srgbClr val="333333"/>
                </a:solidFill>
                <a:latin typeface="Microsoft Sans Serif"/>
                <a:cs typeface="Microsoft Sans Serif"/>
              </a:rPr>
              <a:t>computer </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hardware.</a:t>
            </a:r>
            <a:r>
              <a:rPr sz="1400" spc="-5" dirty="0">
                <a:solidFill>
                  <a:srgbClr val="333333"/>
                </a:solidFill>
                <a:latin typeface="Microsoft Sans Serif"/>
                <a:cs typeface="Microsoft Sans Serif"/>
              </a:rPr>
              <a:t> It </a:t>
            </a:r>
            <a:r>
              <a:rPr sz="1400" spc="-10" dirty="0">
                <a:solidFill>
                  <a:srgbClr val="333333"/>
                </a:solidFill>
                <a:latin typeface="Microsoft Sans Serif"/>
                <a:cs typeface="Microsoft Sans Serif"/>
              </a:rPr>
              <a:t>is </a:t>
            </a:r>
            <a:r>
              <a:rPr sz="1400" spc="-5" dirty="0">
                <a:solidFill>
                  <a:srgbClr val="333333"/>
                </a:solidFill>
                <a:latin typeface="Microsoft Sans Serif"/>
                <a:cs typeface="Microsoft Sans Serif"/>
              </a:rPr>
              <a:t>a </a:t>
            </a:r>
            <a:r>
              <a:rPr sz="1400" spc="-10" dirty="0">
                <a:solidFill>
                  <a:srgbClr val="333333"/>
                </a:solidFill>
                <a:latin typeface="Microsoft Sans Serif"/>
                <a:cs typeface="Microsoft Sans Serif"/>
              </a:rPr>
              <a:t>type</a:t>
            </a:r>
            <a:r>
              <a:rPr sz="1400" spc="350" dirty="0">
                <a:solidFill>
                  <a:srgbClr val="333333"/>
                </a:solidFill>
                <a:latin typeface="Microsoft Sans Serif"/>
                <a:cs typeface="Microsoft Sans Serif"/>
              </a:rPr>
              <a:t> </a:t>
            </a:r>
            <a:r>
              <a:rPr sz="1400" spc="-10" dirty="0">
                <a:solidFill>
                  <a:srgbClr val="333333"/>
                </a:solidFill>
                <a:latin typeface="Microsoft Sans Serif"/>
                <a:cs typeface="Microsoft Sans Serif"/>
              </a:rPr>
              <a:t>of </a:t>
            </a:r>
            <a:r>
              <a:rPr sz="1400" spc="-5" dirty="0">
                <a:solidFill>
                  <a:srgbClr val="333333"/>
                </a:solidFill>
                <a:latin typeface="Microsoft Sans Serif"/>
                <a:cs typeface="Microsoft Sans Serif"/>
              </a:rPr>
              <a:t>system </a:t>
            </a:r>
            <a:r>
              <a:rPr sz="1400" dirty="0">
                <a:solidFill>
                  <a:srgbClr val="333333"/>
                </a:solidFill>
                <a:latin typeface="Microsoft Sans Serif"/>
                <a:cs typeface="Microsoft Sans Serif"/>
              </a:rPr>
              <a:t>software </a:t>
            </a:r>
            <a:r>
              <a:rPr sz="1400" spc="-5" dirty="0">
                <a:solidFill>
                  <a:srgbClr val="333333"/>
                </a:solidFill>
                <a:latin typeface="Microsoft Sans Serif"/>
                <a:cs typeface="Microsoft Sans Serif"/>
              </a:rPr>
              <a:t>that </a:t>
            </a:r>
            <a:r>
              <a:rPr sz="1400" spc="-10" dirty="0">
                <a:solidFill>
                  <a:srgbClr val="333333"/>
                </a:solidFill>
                <a:latin typeface="Microsoft Sans Serif"/>
                <a:cs typeface="Microsoft Sans Serif"/>
              </a:rPr>
              <a:t>is</a:t>
            </a:r>
            <a:r>
              <a:rPr sz="1400" spc="350" dirty="0">
                <a:solidFill>
                  <a:srgbClr val="333333"/>
                </a:solidFill>
                <a:latin typeface="Microsoft Sans Serif"/>
                <a:cs typeface="Microsoft Sans Serif"/>
              </a:rPr>
              <a:t> </a:t>
            </a:r>
            <a:r>
              <a:rPr sz="1400" spc="-10" dirty="0">
                <a:solidFill>
                  <a:srgbClr val="333333"/>
                </a:solidFill>
                <a:latin typeface="Microsoft Sans Serif"/>
                <a:cs typeface="Microsoft Sans Serif"/>
              </a:rPr>
              <a:t>responsible </a:t>
            </a:r>
            <a:r>
              <a:rPr sz="1400" dirty="0">
                <a:solidFill>
                  <a:srgbClr val="333333"/>
                </a:solidFill>
                <a:latin typeface="Microsoft Sans Serif"/>
                <a:cs typeface="Microsoft Sans Serif"/>
              </a:rPr>
              <a:t>for </a:t>
            </a:r>
            <a:r>
              <a:rPr sz="1400" spc="-10" dirty="0">
                <a:solidFill>
                  <a:srgbClr val="333333"/>
                </a:solidFill>
                <a:latin typeface="Microsoft Sans Serif"/>
                <a:cs typeface="Microsoft Sans Serif"/>
              </a:rPr>
              <a:t>the</a:t>
            </a:r>
            <a:r>
              <a:rPr sz="1400" spc="355" dirty="0">
                <a:solidFill>
                  <a:srgbClr val="333333"/>
                </a:solidFill>
                <a:latin typeface="Microsoft Sans Serif"/>
                <a:cs typeface="Microsoft Sans Serif"/>
              </a:rPr>
              <a:t> </a:t>
            </a:r>
            <a:r>
              <a:rPr sz="1400" spc="-10" dirty="0">
                <a:solidFill>
                  <a:srgbClr val="333333"/>
                </a:solidFill>
                <a:latin typeface="Microsoft Sans Serif"/>
                <a:cs typeface="Microsoft Sans Serif"/>
              </a:rPr>
              <a:t>smooth </a:t>
            </a:r>
            <a:r>
              <a:rPr sz="1400" spc="-5" dirty="0">
                <a:solidFill>
                  <a:srgbClr val="333333"/>
                </a:solidFill>
                <a:latin typeface="Microsoft Sans Serif"/>
                <a:cs typeface="Microsoft Sans Serif"/>
              </a:rPr>
              <a:t>functioning </a:t>
            </a:r>
            <a:r>
              <a:rPr sz="1400" spc="-15" dirty="0">
                <a:solidFill>
                  <a:srgbClr val="333333"/>
                </a:solidFill>
                <a:latin typeface="Microsoft Sans Serif"/>
                <a:cs typeface="Microsoft Sans Serif"/>
              </a:rPr>
              <a:t>of </a:t>
            </a:r>
            <a:r>
              <a:rPr sz="1400" spc="-10" dirty="0">
                <a:solidFill>
                  <a:srgbClr val="333333"/>
                </a:solidFill>
                <a:latin typeface="Microsoft Sans Serif"/>
                <a:cs typeface="Microsoft Sans Serif"/>
              </a:rPr>
              <a:t> the</a:t>
            </a:r>
            <a:r>
              <a:rPr sz="1400" spc="20" dirty="0">
                <a:solidFill>
                  <a:srgbClr val="333333"/>
                </a:solidFill>
                <a:latin typeface="Microsoft Sans Serif"/>
                <a:cs typeface="Microsoft Sans Serif"/>
              </a:rPr>
              <a:t> </a:t>
            </a:r>
            <a:r>
              <a:rPr sz="1400" spc="-10" dirty="0">
                <a:solidFill>
                  <a:srgbClr val="333333"/>
                </a:solidFill>
                <a:latin typeface="Microsoft Sans Serif"/>
                <a:cs typeface="Microsoft Sans Serif"/>
              </a:rPr>
              <a:t>computer</a:t>
            </a:r>
            <a:r>
              <a:rPr sz="1400" spc="30" dirty="0">
                <a:solidFill>
                  <a:srgbClr val="333333"/>
                </a:solidFill>
                <a:latin typeface="Microsoft Sans Serif"/>
                <a:cs typeface="Microsoft Sans Serif"/>
              </a:rPr>
              <a:t> </a:t>
            </a:r>
            <a:r>
              <a:rPr sz="1400" spc="-15" dirty="0">
                <a:solidFill>
                  <a:srgbClr val="333333"/>
                </a:solidFill>
                <a:latin typeface="Microsoft Sans Serif"/>
                <a:cs typeface="Microsoft Sans Serif"/>
              </a:rPr>
              <a:t>system.</a:t>
            </a:r>
            <a:endParaRPr sz="1400">
              <a:latin typeface="Microsoft Sans Serif"/>
              <a:cs typeface="Microsoft Sans Serif"/>
            </a:endParaRPr>
          </a:p>
          <a:p>
            <a:pPr>
              <a:lnSpc>
                <a:spcPct val="100000"/>
              </a:lnSpc>
              <a:spcBef>
                <a:spcPts val="45"/>
              </a:spcBef>
            </a:pPr>
            <a:endParaRPr sz="1450">
              <a:latin typeface="Microsoft Sans Serif"/>
              <a:cs typeface="Microsoft Sans Serif"/>
            </a:endParaRPr>
          </a:p>
          <a:p>
            <a:pPr marL="88900" algn="just">
              <a:lnSpc>
                <a:spcPct val="100000"/>
              </a:lnSpc>
            </a:pPr>
            <a:r>
              <a:rPr sz="1400" spc="-10" dirty="0">
                <a:solidFill>
                  <a:srgbClr val="FF0000"/>
                </a:solidFill>
                <a:latin typeface="Microsoft Sans Serif"/>
                <a:cs typeface="Microsoft Sans Serif"/>
              </a:rPr>
              <a:t>Batch</a:t>
            </a:r>
            <a:r>
              <a:rPr sz="1400" spc="15" dirty="0">
                <a:solidFill>
                  <a:srgbClr val="FF0000"/>
                </a:solidFill>
                <a:latin typeface="Microsoft Sans Serif"/>
                <a:cs typeface="Microsoft Sans Serif"/>
              </a:rPr>
              <a:t> </a:t>
            </a:r>
            <a:r>
              <a:rPr sz="1400" spc="-15" dirty="0">
                <a:solidFill>
                  <a:srgbClr val="FF0000"/>
                </a:solidFill>
                <a:latin typeface="Microsoft Sans Serif"/>
                <a:cs typeface="Microsoft Sans Serif"/>
              </a:rPr>
              <a:t>Operating</a:t>
            </a:r>
            <a:r>
              <a:rPr sz="1400" spc="40" dirty="0">
                <a:solidFill>
                  <a:srgbClr val="FF0000"/>
                </a:solidFill>
                <a:latin typeface="Microsoft Sans Serif"/>
                <a:cs typeface="Microsoft Sans Serif"/>
              </a:rPr>
              <a:t> </a:t>
            </a:r>
            <a:r>
              <a:rPr sz="1400" spc="-15" dirty="0">
                <a:solidFill>
                  <a:srgbClr val="FF0000"/>
                </a:solidFill>
                <a:latin typeface="Microsoft Sans Serif"/>
                <a:cs typeface="Microsoft Sans Serif"/>
              </a:rPr>
              <a:t>System</a:t>
            </a:r>
            <a:endParaRPr sz="1400">
              <a:latin typeface="Microsoft Sans Serif"/>
              <a:cs typeface="Microsoft Sans Serif"/>
            </a:endParaRPr>
          </a:p>
          <a:p>
            <a:pPr marL="88900" marR="5080" lvl="1" algn="just">
              <a:lnSpc>
                <a:spcPct val="100000"/>
              </a:lnSpc>
              <a:buFont typeface="Wingdings"/>
              <a:buChar char=""/>
              <a:tabLst>
                <a:tab pos="278765" algn="l"/>
              </a:tabLst>
            </a:pPr>
            <a:r>
              <a:rPr sz="1400" spc="-10" dirty="0">
                <a:solidFill>
                  <a:srgbClr val="333333"/>
                </a:solidFill>
                <a:latin typeface="Microsoft Sans Serif"/>
                <a:cs typeface="Microsoft Sans Serif"/>
              </a:rPr>
              <a:t>In the </a:t>
            </a:r>
            <a:r>
              <a:rPr sz="1400" spc="-5" dirty="0">
                <a:solidFill>
                  <a:srgbClr val="333333"/>
                </a:solidFill>
                <a:latin typeface="Microsoft Sans Serif"/>
                <a:cs typeface="Microsoft Sans Serif"/>
              </a:rPr>
              <a:t>1970s, </a:t>
            </a:r>
            <a:r>
              <a:rPr sz="1400" spc="-10" dirty="0">
                <a:solidFill>
                  <a:srgbClr val="333333"/>
                </a:solidFill>
                <a:latin typeface="Microsoft Sans Serif"/>
                <a:cs typeface="Microsoft Sans Serif"/>
              </a:rPr>
              <a:t>Batch processing </a:t>
            </a:r>
            <a:r>
              <a:rPr sz="1400" spc="-5" dirty="0">
                <a:solidFill>
                  <a:srgbClr val="333333"/>
                </a:solidFill>
                <a:latin typeface="Microsoft Sans Serif"/>
                <a:cs typeface="Microsoft Sans Serif"/>
              </a:rPr>
              <a:t>was </a:t>
            </a:r>
            <a:r>
              <a:rPr sz="1400" dirty="0">
                <a:solidFill>
                  <a:srgbClr val="333333"/>
                </a:solidFill>
                <a:latin typeface="Microsoft Sans Serif"/>
                <a:cs typeface="Microsoft Sans Serif"/>
              </a:rPr>
              <a:t>very </a:t>
            </a:r>
            <a:r>
              <a:rPr sz="1400" spc="-20" dirty="0">
                <a:solidFill>
                  <a:srgbClr val="333333"/>
                </a:solidFill>
                <a:latin typeface="Microsoft Sans Serif"/>
                <a:cs typeface="Microsoft Sans Serif"/>
              </a:rPr>
              <a:t>popular. </a:t>
            </a:r>
            <a:r>
              <a:rPr sz="1400" spc="-10" dirty="0">
                <a:solidFill>
                  <a:srgbClr val="333333"/>
                </a:solidFill>
                <a:latin typeface="Microsoft Sans Serif"/>
                <a:cs typeface="Microsoft Sans Serif"/>
              </a:rPr>
              <a:t>In this technique, similar </a:t>
            </a:r>
            <a:r>
              <a:rPr sz="1400" spc="-5" dirty="0">
                <a:solidFill>
                  <a:srgbClr val="333333"/>
                </a:solidFill>
                <a:latin typeface="Microsoft Sans Serif"/>
                <a:cs typeface="Microsoft Sans Serif"/>
              </a:rPr>
              <a:t>types </a:t>
            </a:r>
            <a:r>
              <a:rPr sz="1400" spc="-10" dirty="0">
                <a:solidFill>
                  <a:srgbClr val="333333"/>
                </a:solidFill>
                <a:latin typeface="Microsoft Sans Serif"/>
                <a:cs typeface="Microsoft Sans Serif"/>
              </a:rPr>
              <a:t>of </a:t>
            </a:r>
            <a:r>
              <a:rPr sz="1400" dirty="0">
                <a:solidFill>
                  <a:srgbClr val="333333"/>
                </a:solidFill>
                <a:latin typeface="Microsoft Sans Serif"/>
                <a:cs typeface="Microsoft Sans Serif"/>
              </a:rPr>
              <a:t>jobs </a:t>
            </a:r>
            <a:r>
              <a:rPr sz="1400" spc="5" dirty="0">
                <a:solidFill>
                  <a:srgbClr val="333333"/>
                </a:solidFill>
                <a:latin typeface="Microsoft Sans Serif"/>
                <a:cs typeface="Microsoft Sans Serif"/>
              </a:rPr>
              <a:t> </a:t>
            </a:r>
            <a:r>
              <a:rPr sz="1400" spc="-10" dirty="0">
                <a:solidFill>
                  <a:srgbClr val="333333"/>
                </a:solidFill>
                <a:latin typeface="Microsoft Sans Serif"/>
                <a:cs typeface="Microsoft Sans Serif"/>
              </a:rPr>
              <a:t>were </a:t>
            </a:r>
            <a:r>
              <a:rPr sz="1400" spc="-5" dirty="0">
                <a:solidFill>
                  <a:srgbClr val="333333"/>
                </a:solidFill>
                <a:latin typeface="Microsoft Sans Serif"/>
                <a:cs typeface="Microsoft Sans Serif"/>
              </a:rPr>
              <a:t>batched </a:t>
            </a:r>
            <a:r>
              <a:rPr sz="1400" spc="-10" dirty="0">
                <a:solidFill>
                  <a:srgbClr val="333333"/>
                </a:solidFill>
                <a:latin typeface="Microsoft Sans Serif"/>
                <a:cs typeface="Microsoft Sans Serif"/>
              </a:rPr>
              <a:t>together </a:t>
            </a:r>
            <a:r>
              <a:rPr sz="1400" spc="-5" dirty="0">
                <a:solidFill>
                  <a:srgbClr val="333333"/>
                </a:solidFill>
                <a:latin typeface="Microsoft Sans Serif"/>
                <a:cs typeface="Microsoft Sans Serif"/>
              </a:rPr>
              <a:t>and executed </a:t>
            </a:r>
            <a:r>
              <a:rPr sz="1400" spc="-10" dirty="0">
                <a:solidFill>
                  <a:srgbClr val="333333"/>
                </a:solidFill>
                <a:latin typeface="Microsoft Sans Serif"/>
                <a:cs typeface="Microsoft Sans Serif"/>
              </a:rPr>
              <a:t>in </a:t>
            </a:r>
            <a:r>
              <a:rPr sz="1400" spc="-5" dirty="0">
                <a:solidFill>
                  <a:srgbClr val="333333"/>
                </a:solidFill>
                <a:latin typeface="Microsoft Sans Serif"/>
                <a:cs typeface="Microsoft Sans Serif"/>
              </a:rPr>
              <a:t>time. </a:t>
            </a:r>
            <a:r>
              <a:rPr sz="1400" spc="-10" dirty="0">
                <a:solidFill>
                  <a:srgbClr val="333333"/>
                </a:solidFill>
                <a:latin typeface="Microsoft Sans Serif"/>
                <a:cs typeface="Microsoft Sans Serif"/>
              </a:rPr>
              <a:t>People were used </a:t>
            </a:r>
            <a:r>
              <a:rPr sz="1400" spc="5" dirty="0">
                <a:solidFill>
                  <a:srgbClr val="333333"/>
                </a:solidFill>
                <a:latin typeface="Microsoft Sans Serif"/>
                <a:cs typeface="Microsoft Sans Serif"/>
              </a:rPr>
              <a:t>to </a:t>
            </a:r>
            <a:r>
              <a:rPr sz="1400" spc="-10" dirty="0">
                <a:solidFill>
                  <a:srgbClr val="333333"/>
                </a:solidFill>
                <a:latin typeface="Microsoft Sans Serif"/>
                <a:cs typeface="Microsoft Sans Serif"/>
              </a:rPr>
              <a:t>having </a:t>
            </a:r>
            <a:r>
              <a:rPr sz="1400" spc="-5" dirty="0">
                <a:solidFill>
                  <a:srgbClr val="333333"/>
                </a:solidFill>
                <a:latin typeface="Microsoft Sans Serif"/>
                <a:cs typeface="Microsoft Sans Serif"/>
              </a:rPr>
              <a:t>a single computer </a:t>
            </a:r>
            <a:r>
              <a:rPr sz="1400" dirty="0">
                <a:solidFill>
                  <a:srgbClr val="333333"/>
                </a:solidFill>
                <a:latin typeface="Microsoft Sans Serif"/>
                <a:cs typeface="Microsoft Sans Serif"/>
              </a:rPr>
              <a:t> </a:t>
            </a:r>
            <a:r>
              <a:rPr sz="1400" spc="-15" dirty="0">
                <a:solidFill>
                  <a:srgbClr val="333333"/>
                </a:solidFill>
                <a:latin typeface="Microsoft Sans Serif"/>
                <a:cs typeface="Microsoft Sans Serif"/>
              </a:rPr>
              <a:t>which</a:t>
            </a:r>
            <a:r>
              <a:rPr sz="1400" spc="50" dirty="0">
                <a:solidFill>
                  <a:srgbClr val="333333"/>
                </a:solidFill>
                <a:latin typeface="Microsoft Sans Serif"/>
                <a:cs typeface="Microsoft Sans Serif"/>
              </a:rPr>
              <a:t> </a:t>
            </a:r>
            <a:r>
              <a:rPr sz="1400" spc="-20" dirty="0">
                <a:solidFill>
                  <a:srgbClr val="333333"/>
                </a:solidFill>
                <a:latin typeface="Microsoft Sans Serif"/>
                <a:cs typeface="Microsoft Sans Serif"/>
              </a:rPr>
              <a:t>was</a:t>
            </a:r>
            <a:r>
              <a:rPr sz="1400" spc="55" dirty="0">
                <a:solidFill>
                  <a:srgbClr val="333333"/>
                </a:solidFill>
                <a:latin typeface="Microsoft Sans Serif"/>
                <a:cs typeface="Microsoft Sans Serif"/>
              </a:rPr>
              <a:t> </a:t>
            </a:r>
            <a:r>
              <a:rPr sz="1400" spc="-10" dirty="0">
                <a:solidFill>
                  <a:srgbClr val="333333"/>
                </a:solidFill>
                <a:latin typeface="Microsoft Sans Serif"/>
                <a:cs typeface="Microsoft Sans Serif"/>
              </a:rPr>
              <a:t>called</a:t>
            </a:r>
            <a:r>
              <a:rPr sz="1400" spc="15" dirty="0">
                <a:solidFill>
                  <a:srgbClr val="333333"/>
                </a:solidFill>
                <a:latin typeface="Microsoft Sans Serif"/>
                <a:cs typeface="Microsoft Sans Serif"/>
              </a:rPr>
              <a:t> </a:t>
            </a:r>
            <a:r>
              <a:rPr sz="1400" spc="-5" dirty="0">
                <a:solidFill>
                  <a:srgbClr val="333333"/>
                </a:solidFill>
                <a:latin typeface="Microsoft Sans Serif"/>
                <a:cs typeface="Microsoft Sans Serif"/>
              </a:rPr>
              <a:t>a</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mainframe.</a:t>
            </a:r>
            <a:endParaRPr sz="1400">
              <a:latin typeface="Microsoft Sans Serif"/>
              <a:cs typeface="Microsoft Sans Serif"/>
            </a:endParaRPr>
          </a:p>
          <a:p>
            <a:pPr lvl="1">
              <a:lnSpc>
                <a:spcPct val="100000"/>
              </a:lnSpc>
              <a:spcBef>
                <a:spcPts val="40"/>
              </a:spcBef>
              <a:buClr>
                <a:srgbClr val="333333"/>
              </a:buClr>
              <a:buFont typeface="Wingdings"/>
              <a:buChar char=""/>
            </a:pPr>
            <a:endParaRPr sz="1450">
              <a:latin typeface="Microsoft Sans Serif"/>
              <a:cs typeface="Microsoft Sans Serif"/>
            </a:endParaRPr>
          </a:p>
          <a:p>
            <a:pPr marL="278130" lvl="1" indent="-189865" algn="just">
              <a:lnSpc>
                <a:spcPct val="100000"/>
              </a:lnSpc>
              <a:buFont typeface="Wingdings"/>
              <a:buChar char=""/>
              <a:tabLst>
                <a:tab pos="278765" algn="l"/>
              </a:tabLst>
            </a:pPr>
            <a:r>
              <a:rPr sz="1400" spc="-5" dirty="0">
                <a:solidFill>
                  <a:srgbClr val="333333"/>
                </a:solidFill>
                <a:latin typeface="Microsoft Sans Serif"/>
                <a:cs typeface="Microsoft Sans Serif"/>
              </a:rPr>
              <a:t>In</a:t>
            </a:r>
            <a:r>
              <a:rPr sz="1400" spc="175" dirty="0">
                <a:solidFill>
                  <a:srgbClr val="333333"/>
                </a:solidFill>
                <a:latin typeface="Microsoft Sans Serif"/>
                <a:cs typeface="Microsoft Sans Serif"/>
              </a:rPr>
              <a:t> </a:t>
            </a:r>
            <a:r>
              <a:rPr sz="1400" spc="-10" dirty="0">
                <a:solidFill>
                  <a:srgbClr val="333333"/>
                </a:solidFill>
                <a:latin typeface="Microsoft Sans Serif"/>
                <a:cs typeface="Microsoft Sans Serif"/>
              </a:rPr>
              <a:t>Batch</a:t>
            </a:r>
            <a:r>
              <a:rPr sz="1400" spc="200" dirty="0">
                <a:solidFill>
                  <a:srgbClr val="333333"/>
                </a:solidFill>
                <a:latin typeface="Microsoft Sans Serif"/>
                <a:cs typeface="Microsoft Sans Serif"/>
              </a:rPr>
              <a:t> </a:t>
            </a:r>
            <a:r>
              <a:rPr sz="1400" spc="-10" dirty="0">
                <a:solidFill>
                  <a:srgbClr val="333333"/>
                </a:solidFill>
                <a:latin typeface="Microsoft Sans Serif"/>
                <a:cs typeface="Microsoft Sans Serif"/>
              </a:rPr>
              <a:t>operating</a:t>
            </a:r>
            <a:r>
              <a:rPr sz="1400" spc="175" dirty="0">
                <a:solidFill>
                  <a:srgbClr val="333333"/>
                </a:solidFill>
                <a:latin typeface="Microsoft Sans Serif"/>
                <a:cs typeface="Microsoft Sans Serif"/>
              </a:rPr>
              <a:t> </a:t>
            </a:r>
            <a:r>
              <a:rPr sz="1400" spc="-5" dirty="0">
                <a:solidFill>
                  <a:srgbClr val="333333"/>
                </a:solidFill>
                <a:latin typeface="Microsoft Sans Serif"/>
                <a:cs typeface="Microsoft Sans Serif"/>
              </a:rPr>
              <a:t>system,</a:t>
            </a:r>
            <a:r>
              <a:rPr sz="1400" spc="170" dirty="0">
                <a:solidFill>
                  <a:srgbClr val="333333"/>
                </a:solidFill>
                <a:latin typeface="Microsoft Sans Serif"/>
                <a:cs typeface="Microsoft Sans Serif"/>
              </a:rPr>
              <a:t> </a:t>
            </a:r>
            <a:r>
              <a:rPr sz="1400" spc="-5" dirty="0">
                <a:solidFill>
                  <a:srgbClr val="333333"/>
                </a:solidFill>
                <a:latin typeface="Microsoft Sans Serif"/>
                <a:cs typeface="Microsoft Sans Serif"/>
              </a:rPr>
              <a:t>access</a:t>
            </a:r>
            <a:r>
              <a:rPr sz="1400" spc="190" dirty="0">
                <a:solidFill>
                  <a:srgbClr val="333333"/>
                </a:solidFill>
                <a:latin typeface="Microsoft Sans Serif"/>
                <a:cs typeface="Microsoft Sans Serif"/>
              </a:rPr>
              <a:t> </a:t>
            </a:r>
            <a:r>
              <a:rPr sz="1400" spc="-10" dirty="0">
                <a:solidFill>
                  <a:srgbClr val="333333"/>
                </a:solidFill>
                <a:latin typeface="Microsoft Sans Serif"/>
                <a:cs typeface="Microsoft Sans Serif"/>
              </a:rPr>
              <a:t>is</a:t>
            </a:r>
            <a:r>
              <a:rPr sz="1400" spc="204" dirty="0">
                <a:solidFill>
                  <a:srgbClr val="333333"/>
                </a:solidFill>
                <a:latin typeface="Microsoft Sans Serif"/>
                <a:cs typeface="Microsoft Sans Serif"/>
              </a:rPr>
              <a:t> </a:t>
            </a:r>
            <a:r>
              <a:rPr sz="1400" spc="-10" dirty="0">
                <a:solidFill>
                  <a:srgbClr val="333333"/>
                </a:solidFill>
                <a:latin typeface="Microsoft Sans Serif"/>
                <a:cs typeface="Microsoft Sans Serif"/>
              </a:rPr>
              <a:t>given</a:t>
            </a:r>
            <a:r>
              <a:rPr sz="1400" spc="175" dirty="0">
                <a:solidFill>
                  <a:srgbClr val="333333"/>
                </a:solidFill>
                <a:latin typeface="Microsoft Sans Serif"/>
                <a:cs typeface="Microsoft Sans Serif"/>
              </a:rPr>
              <a:t> </a:t>
            </a:r>
            <a:r>
              <a:rPr sz="1400" spc="-5" dirty="0">
                <a:solidFill>
                  <a:srgbClr val="333333"/>
                </a:solidFill>
                <a:latin typeface="Microsoft Sans Serif"/>
                <a:cs typeface="Microsoft Sans Serif"/>
              </a:rPr>
              <a:t>to</a:t>
            </a:r>
            <a:r>
              <a:rPr sz="1400" spc="175" dirty="0">
                <a:solidFill>
                  <a:srgbClr val="333333"/>
                </a:solidFill>
                <a:latin typeface="Microsoft Sans Serif"/>
                <a:cs typeface="Microsoft Sans Serif"/>
              </a:rPr>
              <a:t> </a:t>
            </a:r>
            <a:r>
              <a:rPr sz="1400" spc="-5" dirty="0">
                <a:solidFill>
                  <a:srgbClr val="333333"/>
                </a:solidFill>
                <a:latin typeface="Microsoft Sans Serif"/>
                <a:cs typeface="Microsoft Sans Serif"/>
              </a:rPr>
              <a:t>more</a:t>
            </a:r>
            <a:r>
              <a:rPr sz="1400" spc="185" dirty="0">
                <a:solidFill>
                  <a:srgbClr val="333333"/>
                </a:solidFill>
                <a:latin typeface="Microsoft Sans Serif"/>
                <a:cs typeface="Microsoft Sans Serif"/>
              </a:rPr>
              <a:t> </a:t>
            </a:r>
            <a:r>
              <a:rPr sz="1400" spc="-5" dirty="0">
                <a:solidFill>
                  <a:srgbClr val="333333"/>
                </a:solidFill>
                <a:latin typeface="Microsoft Sans Serif"/>
                <a:cs typeface="Microsoft Sans Serif"/>
              </a:rPr>
              <a:t>than</a:t>
            </a:r>
            <a:r>
              <a:rPr sz="1400" spc="175" dirty="0">
                <a:solidFill>
                  <a:srgbClr val="333333"/>
                </a:solidFill>
                <a:latin typeface="Microsoft Sans Serif"/>
                <a:cs typeface="Microsoft Sans Serif"/>
              </a:rPr>
              <a:t> </a:t>
            </a:r>
            <a:r>
              <a:rPr sz="1400" spc="-10" dirty="0">
                <a:solidFill>
                  <a:srgbClr val="333333"/>
                </a:solidFill>
                <a:latin typeface="Microsoft Sans Serif"/>
                <a:cs typeface="Microsoft Sans Serif"/>
              </a:rPr>
              <a:t>one</a:t>
            </a:r>
            <a:r>
              <a:rPr sz="1400" spc="200" dirty="0">
                <a:solidFill>
                  <a:srgbClr val="333333"/>
                </a:solidFill>
                <a:latin typeface="Microsoft Sans Serif"/>
                <a:cs typeface="Microsoft Sans Serif"/>
              </a:rPr>
              <a:t> </a:t>
            </a:r>
            <a:r>
              <a:rPr sz="1400" spc="-10" dirty="0">
                <a:solidFill>
                  <a:srgbClr val="333333"/>
                </a:solidFill>
                <a:latin typeface="Microsoft Sans Serif"/>
                <a:cs typeface="Microsoft Sans Serif"/>
              </a:rPr>
              <a:t>person;</a:t>
            </a:r>
            <a:r>
              <a:rPr sz="1400" spc="180" dirty="0">
                <a:solidFill>
                  <a:srgbClr val="333333"/>
                </a:solidFill>
                <a:latin typeface="Microsoft Sans Serif"/>
                <a:cs typeface="Microsoft Sans Serif"/>
              </a:rPr>
              <a:t> </a:t>
            </a:r>
            <a:r>
              <a:rPr sz="1400" dirty="0">
                <a:solidFill>
                  <a:srgbClr val="333333"/>
                </a:solidFill>
                <a:latin typeface="Microsoft Sans Serif"/>
                <a:cs typeface="Microsoft Sans Serif"/>
              </a:rPr>
              <a:t>they</a:t>
            </a:r>
            <a:r>
              <a:rPr sz="1400" spc="165" dirty="0">
                <a:solidFill>
                  <a:srgbClr val="333333"/>
                </a:solidFill>
                <a:latin typeface="Microsoft Sans Serif"/>
                <a:cs typeface="Microsoft Sans Serif"/>
              </a:rPr>
              <a:t> </a:t>
            </a:r>
            <a:r>
              <a:rPr sz="1400" spc="-5" dirty="0">
                <a:solidFill>
                  <a:srgbClr val="333333"/>
                </a:solidFill>
                <a:latin typeface="Microsoft Sans Serif"/>
                <a:cs typeface="Microsoft Sans Serif"/>
              </a:rPr>
              <a:t>submit</a:t>
            </a:r>
            <a:r>
              <a:rPr sz="1400" spc="190" dirty="0">
                <a:solidFill>
                  <a:srgbClr val="333333"/>
                </a:solidFill>
                <a:latin typeface="Microsoft Sans Serif"/>
                <a:cs typeface="Microsoft Sans Serif"/>
              </a:rPr>
              <a:t> </a:t>
            </a:r>
            <a:r>
              <a:rPr sz="1400" spc="-5" dirty="0">
                <a:solidFill>
                  <a:srgbClr val="333333"/>
                </a:solidFill>
                <a:latin typeface="Microsoft Sans Serif"/>
                <a:cs typeface="Microsoft Sans Serif"/>
              </a:rPr>
              <a:t>their</a:t>
            </a:r>
            <a:endParaRPr sz="1400">
              <a:latin typeface="Microsoft Sans Serif"/>
              <a:cs typeface="Microsoft Sans Serif"/>
            </a:endParaRPr>
          </a:p>
          <a:p>
            <a:pPr marL="88900" algn="just">
              <a:lnSpc>
                <a:spcPct val="100000"/>
              </a:lnSpc>
              <a:spcBef>
                <a:spcPts val="5"/>
              </a:spcBef>
            </a:pPr>
            <a:r>
              <a:rPr sz="1400" spc="-10" dirty="0">
                <a:solidFill>
                  <a:srgbClr val="333333"/>
                </a:solidFill>
                <a:latin typeface="Microsoft Sans Serif"/>
                <a:cs typeface="Microsoft Sans Serif"/>
              </a:rPr>
              <a:t>respective</a:t>
            </a:r>
            <a:r>
              <a:rPr sz="1400" spc="50" dirty="0">
                <a:solidFill>
                  <a:srgbClr val="333333"/>
                </a:solidFill>
                <a:latin typeface="Microsoft Sans Serif"/>
                <a:cs typeface="Microsoft Sans Serif"/>
              </a:rPr>
              <a:t> </a:t>
            </a:r>
            <a:r>
              <a:rPr sz="1400" spc="-10" dirty="0">
                <a:solidFill>
                  <a:srgbClr val="333333"/>
                </a:solidFill>
                <a:latin typeface="Microsoft Sans Serif"/>
                <a:cs typeface="Microsoft Sans Serif"/>
              </a:rPr>
              <a:t>jobs</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to</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the</a:t>
            </a:r>
            <a:r>
              <a:rPr sz="1400" spc="25" dirty="0">
                <a:solidFill>
                  <a:srgbClr val="333333"/>
                </a:solidFill>
                <a:latin typeface="Microsoft Sans Serif"/>
                <a:cs typeface="Microsoft Sans Serif"/>
              </a:rPr>
              <a:t> </a:t>
            </a:r>
            <a:r>
              <a:rPr sz="1400" spc="-15" dirty="0">
                <a:solidFill>
                  <a:srgbClr val="333333"/>
                </a:solidFill>
                <a:latin typeface="Microsoft Sans Serif"/>
                <a:cs typeface="Microsoft Sans Serif"/>
              </a:rPr>
              <a:t>system</a:t>
            </a:r>
            <a:r>
              <a:rPr sz="1400" spc="65" dirty="0">
                <a:solidFill>
                  <a:srgbClr val="333333"/>
                </a:solidFill>
                <a:latin typeface="Microsoft Sans Serif"/>
                <a:cs typeface="Microsoft Sans Serif"/>
              </a:rPr>
              <a:t> </a:t>
            </a:r>
            <a:r>
              <a:rPr sz="1400" spc="-10" dirty="0">
                <a:solidFill>
                  <a:srgbClr val="333333"/>
                </a:solidFill>
                <a:latin typeface="Microsoft Sans Serif"/>
                <a:cs typeface="Microsoft Sans Serif"/>
              </a:rPr>
              <a:t>for</a:t>
            </a:r>
            <a:r>
              <a:rPr sz="1400" spc="25" dirty="0">
                <a:solidFill>
                  <a:srgbClr val="333333"/>
                </a:solidFill>
                <a:latin typeface="Microsoft Sans Serif"/>
                <a:cs typeface="Microsoft Sans Serif"/>
              </a:rPr>
              <a:t> </a:t>
            </a:r>
            <a:r>
              <a:rPr sz="1400" spc="-5" dirty="0">
                <a:solidFill>
                  <a:srgbClr val="333333"/>
                </a:solidFill>
                <a:latin typeface="Microsoft Sans Serif"/>
                <a:cs typeface="Microsoft Sans Serif"/>
              </a:rPr>
              <a:t>the</a:t>
            </a:r>
            <a:r>
              <a:rPr sz="1400" spc="20" dirty="0">
                <a:solidFill>
                  <a:srgbClr val="333333"/>
                </a:solidFill>
                <a:latin typeface="Microsoft Sans Serif"/>
                <a:cs typeface="Microsoft Sans Serif"/>
              </a:rPr>
              <a:t> </a:t>
            </a:r>
            <a:r>
              <a:rPr sz="1400" spc="-15" dirty="0">
                <a:solidFill>
                  <a:srgbClr val="333333"/>
                </a:solidFill>
                <a:latin typeface="Microsoft Sans Serif"/>
                <a:cs typeface="Microsoft Sans Serif"/>
              </a:rPr>
              <a:t>execution.</a:t>
            </a:r>
            <a:endParaRPr sz="1400">
              <a:latin typeface="Microsoft Sans Serif"/>
              <a:cs typeface="Microsoft Sans Serif"/>
            </a:endParaRPr>
          </a:p>
          <a:p>
            <a:pPr>
              <a:lnSpc>
                <a:spcPct val="100000"/>
              </a:lnSpc>
              <a:spcBef>
                <a:spcPts val="35"/>
              </a:spcBef>
            </a:pPr>
            <a:endParaRPr sz="1450">
              <a:latin typeface="Microsoft Sans Serif"/>
              <a:cs typeface="Microsoft Sans Serif"/>
            </a:endParaRPr>
          </a:p>
          <a:p>
            <a:pPr marL="88900" marR="5080" lvl="1" algn="just">
              <a:lnSpc>
                <a:spcPct val="100000"/>
              </a:lnSpc>
              <a:buFont typeface="Wingdings"/>
              <a:buChar char=""/>
              <a:tabLst>
                <a:tab pos="275590" algn="l"/>
              </a:tabLst>
            </a:pPr>
            <a:r>
              <a:rPr sz="1400" spc="-5" dirty="0">
                <a:solidFill>
                  <a:srgbClr val="333333"/>
                </a:solidFill>
                <a:latin typeface="Microsoft Sans Serif"/>
                <a:cs typeface="Microsoft Sans Serif"/>
              </a:rPr>
              <a:t>The </a:t>
            </a:r>
            <a:r>
              <a:rPr sz="1400" spc="-10" dirty="0">
                <a:solidFill>
                  <a:srgbClr val="333333"/>
                </a:solidFill>
                <a:latin typeface="Microsoft Sans Serif"/>
                <a:cs typeface="Microsoft Sans Serif"/>
              </a:rPr>
              <a:t>system put </a:t>
            </a:r>
            <a:r>
              <a:rPr sz="1400" spc="-15" dirty="0">
                <a:solidFill>
                  <a:srgbClr val="333333"/>
                </a:solidFill>
                <a:latin typeface="Microsoft Sans Serif"/>
                <a:cs typeface="Microsoft Sans Serif"/>
              </a:rPr>
              <a:t>all </a:t>
            </a:r>
            <a:r>
              <a:rPr sz="1400" spc="-5" dirty="0">
                <a:solidFill>
                  <a:srgbClr val="333333"/>
                </a:solidFill>
                <a:latin typeface="Microsoft Sans Serif"/>
                <a:cs typeface="Microsoft Sans Serif"/>
              </a:rPr>
              <a:t>of </a:t>
            </a:r>
            <a:r>
              <a:rPr sz="1400" spc="-10" dirty="0">
                <a:solidFill>
                  <a:srgbClr val="333333"/>
                </a:solidFill>
                <a:latin typeface="Microsoft Sans Serif"/>
                <a:cs typeface="Microsoft Sans Serif"/>
              </a:rPr>
              <a:t>the </a:t>
            </a:r>
            <a:r>
              <a:rPr sz="1400" spc="-5" dirty="0">
                <a:solidFill>
                  <a:srgbClr val="333333"/>
                </a:solidFill>
                <a:latin typeface="Microsoft Sans Serif"/>
                <a:cs typeface="Microsoft Sans Serif"/>
              </a:rPr>
              <a:t>jobs </a:t>
            </a:r>
            <a:r>
              <a:rPr sz="1400" spc="-10" dirty="0">
                <a:solidFill>
                  <a:srgbClr val="333333"/>
                </a:solidFill>
                <a:latin typeface="Microsoft Sans Serif"/>
                <a:cs typeface="Microsoft Sans Serif"/>
              </a:rPr>
              <a:t>in </a:t>
            </a:r>
            <a:r>
              <a:rPr sz="1400" spc="-5" dirty="0">
                <a:solidFill>
                  <a:srgbClr val="333333"/>
                </a:solidFill>
                <a:latin typeface="Microsoft Sans Serif"/>
                <a:cs typeface="Microsoft Sans Serif"/>
              </a:rPr>
              <a:t>a </a:t>
            </a:r>
            <a:r>
              <a:rPr sz="1400" spc="-10" dirty="0">
                <a:solidFill>
                  <a:srgbClr val="333333"/>
                </a:solidFill>
                <a:latin typeface="Microsoft Sans Serif"/>
                <a:cs typeface="Microsoft Sans Serif"/>
              </a:rPr>
              <a:t>queue on </a:t>
            </a:r>
            <a:r>
              <a:rPr sz="1400" dirty="0">
                <a:solidFill>
                  <a:srgbClr val="333333"/>
                </a:solidFill>
                <a:latin typeface="Microsoft Sans Serif"/>
                <a:cs typeface="Microsoft Sans Serif"/>
              </a:rPr>
              <a:t>the </a:t>
            </a:r>
            <a:r>
              <a:rPr sz="1400" spc="-10" dirty="0">
                <a:solidFill>
                  <a:srgbClr val="333333"/>
                </a:solidFill>
                <a:latin typeface="Microsoft Sans Serif"/>
                <a:cs typeface="Microsoft Sans Serif"/>
              </a:rPr>
              <a:t>basis of </a:t>
            </a:r>
            <a:r>
              <a:rPr sz="1400" spc="-5" dirty="0">
                <a:solidFill>
                  <a:srgbClr val="333333"/>
                </a:solidFill>
                <a:latin typeface="Microsoft Sans Serif"/>
                <a:cs typeface="Microsoft Sans Serif"/>
              </a:rPr>
              <a:t>first come </a:t>
            </a:r>
            <a:r>
              <a:rPr sz="1400" spc="-10" dirty="0">
                <a:solidFill>
                  <a:srgbClr val="333333"/>
                </a:solidFill>
                <a:latin typeface="Microsoft Sans Serif"/>
                <a:cs typeface="Microsoft Sans Serif"/>
              </a:rPr>
              <a:t>first </a:t>
            </a:r>
            <a:r>
              <a:rPr sz="1400" dirty="0">
                <a:solidFill>
                  <a:srgbClr val="333333"/>
                </a:solidFill>
                <a:latin typeface="Microsoft Sans Serif"/>
                <a:cs typeface="Microsoft Sans Serif"/>
              </a:rPr>
              <a:t>serve </a:t>
            </a:r>
            <a:r>
              <a:rPr sz="1400" spc="-10" dirty="0">
                <a:solidFill>
                  <a:srgbClr val="333333"/>
                </a:solidFill>
                <a:latin typeface="Microsoft Sans Serif"/>
                <a:cs typeface="Microsoft Sans Serif"/>
              </a:rPr>
              <a:t>and </a:t>
            </a:r>
            <a:r>
              <a:rPr sz="1400" spc="-5" dirty="0">
                <a:solidFill>
                  <a:srgbClr val="333333"/>
                </a:solidFill>
                <a:latin typeface="Microsoft Sans Serif"/>
                <a:cs typeface="Microsoft Sans Serif"/>
              </a:rPr>
              <a:t>then </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executes </a:t>
            </a:r>
            <a:r>
              <a:rPr sz="1400" spc="-5" dirty="0">
                <a:solidFill>
                  <a:srgbClr val="333333"/>
                </a:solidFill>
                <a:latin typeface="Microsoft Sans Serif"/>
                <a:cs typeface="Microsoft Sans Serif"/>
              </a:rPr>
              <a:t>the jobs one </a:t>
            </a:r>
            <a:r>
              <a:rPr sz="1400" dirty="0">
                <a:solidFill>
                  <a:srgbClr val="333333"/>
                </a:solidFill>
                <a:latin typeface="Microsoft Sans Serif"/>
                <a:cs typeface="Microsoft Sans Serif"/>
              </a:rPr>
              <a:t>by </a:t>
            </a:r>
            <a:r>
              <a:rPr sz="1400" spc="-5" dirty="0">
                <a:solidFill>
                  <a:srgbClr val="333333"/>
                </a:solidFill>
                <a:latin typeface="Microsoft Sans Serif"/>
                <a:cs typeface="Microsoft Sans Serif"/>
              </a:rPr>
              <a:t>one. The </a:t>
            </a:r>
            <a:r>
              <a:rPr sz="1400" dirty="0">
                <a:solidFill>
                  <a:srgbClr val="333333"/>
                </a:solidFill>
                <a:latin typeface="Microsoft Sans Serif"/>
                <a:cs typeface="Microsoft Sans Serif"/>
              </a:rPr>
              <a:t>users </a:t>
            </a:r>
            <a:r>
              <a:rPr sz="1400" spc="-10" dirty="0">
                <a:solidFill>
                  <a:srgbClr val="333333"/>
                </a:solidFill>
                <a:latin typeface="Microsoft Sans Serif"/>
                <a:cs typeface="Microsoft Sans Serif"/>
              </a:rPr>
              <a:t>collect </a:t>
            </a:r>
            <a:r>
              <a:rPr sz="1400" spc="-5" dirty="0">
                <a:solidFill>
                  <a:srgbClr val="333333"/>
                </a:solidFill>
                <a:latin typeface="Microsoft Sans Serif"/>
                <a:cs typeface="Microsoft Sans Serif"/>
              </a:rPr>
              <a:t>their respective </a:t>
            </a:r>
            <a:r>
              <a:rPr sz="1400" spc="-10" dirty="0">
                <a:solidFill>
                  <a:srgbClr val="333333"/>
                </a:solidFill>
                <a:latin typeface="Microsoft Sans Serif"/>
                <a:cs typeface="Microsoft Sans Serif"/>
              </a:rPr>
              <a:t>output when </a:t>
            </a:r>
            <a:r>
              <a:rPr sz="1400" spc="-5" dirty="0">
                <a:solidFill>
                  <a:srgbClr val="333333"/>
                </a:solidFill>
                <a:latin typeface="Microsoft Sans Serif"/>
                <a:cs typeface="Microsoft Sans Serif"/>
              </a:rPr>
              <a:t>all </a:t>
            </a:r>
            <a:r>
              <a:rPr sz="1400" spc="-10" dirty="0">
                <a:solidFill>
                  <a:srgbClr val="333333"/>
                </a:solidFill>
                <a:latin typeface="Microsoft Sans Serif"/>
                <a:cs typeface="Microsoft Sans Serif"/>
              </a:rPr>
              <a:t>the </a:t>
            </a:r>
            <a:r>
              <a:rPr sz="1400" spc="-5" dirty="0">
                <a:solidFill>
                  <a:srgbClr val="333333"/>
                </a:solidFill>
                <a:latin typeface="Microsoft Sans Serif"/>
                <a:cs typeface="Microsoft Sans Serif"/>
              </a:rPr>
              <a:t>jobs </a:t>
            </a:r>
            <a:r>
              <a:rPr sz="1400" spc="-10" dirty="0">
                <a:solidFill>
                  <a:srgbClr val="333333"/>
                </a:solidFill>
                <a:latin typeface="Microsoft Sans Serif"/>
                <a:cs typeface="Microsoft Sans Serif"/>
              </a:rPr>
              <a:t>get </a:t>
            </a:r>
            <a:r>
              <a:rPr sz="1400" spc="-5" dirty="0">
                <a:solidFill>
                  <a:srgbClr val="333333"/>
                </a:solidFill>
                <a:latin typeface="Microsoft Sans Serif"/>
                <a:cs typeface="Microsoft Sans Serif"/>
              </a:rPr>
              <a:t> </a:t>
            </a:r>
            <a:r>
              <a:rPr sz="1400" spc="-15" dirty="0">
                <a:solidFill>
                  <a:srgbClr val="333333"/>
                </a:solidFill>
                <a:latin typeface="Microsoft Sans Serif"/>
                <a:cs typeface="Microsoft Sans Serif"/>
              </a:rPr>
              <a:t>executed.</a:t>
            </a:r>
            <a:endParaRPr sz="140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214960"/>
            <a:ext cx="7996555" cy="441706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00AF50"/>
                </a:solidFill>
                <a:latin typeface="Calibri"/>
                <a:cs typeface="Calibri"/>
              </a:rPr>
              <a:t>Operations</a:t>
            </a:r>
            <a:r>
              <a:rPr sz="1800" spc="30" dirty="0">
                <a:solidFill>
                  <a:srgbClr val="00AF50"/>
                </a:solidFill>
                <a:latin typeface="Calibri"/>
                <a:cs typeface="Calibri"/>
              </a:rPr>
              <a:t> </a:t>
            </a:r>
            <a:r>
              <a:rPr sz="1800" dirty="0">
                <a:solidFill>
                  <a:srgbClr val="00AF50"/>
                </a:solidFill>
                <a:latin typeface="Calibri"/>
                <a:cs typeface="Calibri"/>
              </a:rPr>
              <a:t>on</a:t>
            </a:r>
            <a:r>
              <a:rPr sz="1800" spc="-20" dirty="0">
                <a:solidFill>
                  <a:srgbClr val="00AF50"/>
                </a:solidFill>
                <a:latin typeface="Calibri"/>
                <a:cs typeface="Calibri"/>
              </a:rPr>
              <a:t> </a:t>
            </a:r>
            <a:r>
              <a:rPr sz="1800" spc="-5" dirty="0">
                <a:solidFill>
                  <a:srgbClr val="00AF50"/>
                </a:solidFill>
                <a:latin typeface="Calibri"/>
                <a:cs typeface="Calibri"/>
              </a:rPr>
              <a:t>the</a:t>
            </a:r>
            <a:r>
              <a:rPr sz="1800" spc="30" dirty="0">
                <a:solidFill>
                  <a:srgbClr val="00AF50"/>
                </a:solidFill>
                <a:latin typeface="Calibri"/>
                <a:cs typeface="Calibri"/>
              </a:rPr>
              <a:t> </a:t>
            </a:r>
            <a:r>
              <a:rPr sz="1800" spc="-5" dirty="0">
                <a:solidFill>
                  <a:srgbClr val="00AF50"/>
                </a:solidFill>
                <a:latin typeface="Calibri"/>
                <a:cs typeface="Calibri"/>
              </a:rPr>
              <a:t>Process</a:t>
            </a:r>
            <a:endParaRPr sz="1800">
              <a:latin typeface="Calibri"/>
              <a:cs typeface="Calibri"/>
            </a:endParaRPr>
          </a:p>
          <a:p>
            <a:pPr marL="238125" indent="-226060">
              <a:lnSpc>
                <a:spcPct val="100000"/>
              </a:lnSpc>
              <a:spcBef>
                <a:spcPts val="5"/>
              </a:spcBef>
              <a:buAutoNum type="arabicPeriod"/>
              <a:tabLst>
                <a:tab pos="238760" algn="l"/>
              </a:tabLst>
            </a:pPr>
            <a:r>
              <a:rPr sz="1800" spc="-10" dirty="0">
                <a:solidFill>
                  <a:srgbClr val="FF0000"/>
                </a:solidFill>
                <a:latin typeface="Calibri"/>
                <a:cs typeface="Calibri"/>
              </a:rPr>
              <a:t>Creation</a:t>
            </a:r>
            <a:endParaRPr sz="1800">
              <a:latin typeface="Calibri"/>
              <a:cs typeface="Calibri"/>
            </a:endParaRPr>
          </a:p>
          <a:p>
            <a:pPr marL="12700">
              <a:lnSpc>
                <a:spcPct val="100000"/>
              </a:lnSpc>
            </a:pPr>
            <a:r>
              <a:rPr sz="1800" dirty="0">
                <a:latin typeface="Calibri"/>
                <a:cs typeface="Calibri"/>
              </a:rPr>
              <a:t>Once</a:t>
            </a:r>
            <a:r>
              <a:rPr sz="1800" spc="185" dirty="0">
                <a:latin typeface="Calibri"/>
                <a:cs typeface="Calibri"/>
              </a:rPr>
              <a:t> </a:t>
            </a:r>
            <a:r>
              <a:rPr sz="1800" dirty="0">
                <a:latin typeface="Calibri"/>
                <a:cs typeface="Calibri"/>
              </a:rPr>
              <a:t>the</a:t>
            </a:r>
            <a:r>
              <a:rPr sz="1800" spc="215" dirty="0">
                <a:latin typeface="Calibri"/>
                <a:cs typeface="Calibri"/>
              </a:rPr>
              <a:t> </a:t>
            </a:r>
            <a:r>
              <a:rPr sz="1800" spc="-10" dirty="0">
                <a:latin typeface="Calibri"/>
                <a:cs typeface="Calibri"/>
              </a:rPr>
              <a:t>process</a:t>
            </a:r>
            <a:r>
              <a:rPr sz="1800" spc="220" dirty="0">
                <a:latin typeface="Calibri"/>
                <a:cs typeface="Calibri"/>
              </a:rPr>
              <a:t> </a:t>
            </a:r>
            <a:r>
              <a:rPr sz="1800" spc="-5" dirty="0">
                <a:latin typeface="Calibri"/>
                <a:cs typeface="Calibri"/>
              </a:rPr>
              <a:t>is</a:t>
            </a:r>
            <a:r>
              <a:rPr sz="1800" spc="210" dirty="0">
                <a:latin typeface="Calibri"/>
                <a:cs typeface="Calibri"/>
              </a:rPr>
              <a:t> </a:t>
            </a:r>
            <a:r>
              <a:rPr sz="1800" spc="-10" dirty="0">
                <a:latin typeface="Calibri"/>
                <a:cs typeface="Calibri"/>
              </a:rPr>
              <a:t>created,</a:t>
            </a:r>
            <a:r>
              <a:rPr sz="1800" spc="210" dirty="0">
                <a:latin typeface="Calibri"/>
                <a:cs typeface="Calibri"/>
              </a:rPr>
              <a:t> </a:t>
            </a:r>
            <a:r>
              <a:rPr sz="1800" spc="-5" dirty="0">
                <a:latin typeface="Calibri"/>
                <a:cs typeface="Calibri"/>
              </a:rPr>
              <a:t>it</a:t>
            </a:r>
            <a:r>
              <a:rPr sz="1800" spc="240" dirty="0">
                <a:latin typeface="Calibri"/>
                <a:cs typeface="Calibri"/>
              </a:rPr>
              <a:t> </a:t>
            </a:r>
            <a:r>
              <a:rPr sz="1800" spc="-5" dirty="0">
                <a:latin typeface="Calibri"/>
                <a:cs typeface="Calibri"/>
              </a:rPr>
              <a:t>will</a:t>
            </a:r>
            <a:r>
              <a:rPr sz="1800" spc="195" dirty="0">
                <a:latin typeface="Calibri"/>
                <a:cs typeface="Calibri"/>
              </a:rPr>
              <a:t> </a:t>
            </a:r>
            <a:r>
              <a:rPr sz="1800" spc="5" dirty="0">
                <a:latin typeface="Calibri"/>
                <a:cs typeface="Calibri"/>
              </a:rPr>
              <a:t>be</a:t>
            </a:r>
            <a:r>
              <a:rPr sz="1800" spc="210" dirty="0">
                <a:latin typeface="Calibri"/>
                <a:cs typeface="Calibri"/>
              </a:rPr>
              <a:t> </a:t>
            </a:r>
            <a:r>
              <a:rPr sz="1800" spc="-10" dirty="0">
                <a:latin typeface="Calibri"/>
                <a:cs typeface="Calibri"/>
              </a:rPr>
              <a:t>ready</a:t>
            </a:r>
            <a:r>
              <a:rPr sz="1800" spc="200" dirty="0">
                <a:latin typeface="Calibri"/>
                <a:cs typeface="Calibri"/>
              </a:rPr>
              <a:t> </a:t>
            </a:r>
            <a:r>
              <a:rPr sz="1800" dirty="0">
                <a:latin typeface="Calibri"/>
                <a:cs typeface="Calibri"/>
              </a:rPr>
              <a:t>and</a:t>
            </a:r>
            <a:r>
              <a:rPr sz="1800" spc="210" dirty="0">
                <a:latin typeface="Calibri"/>
                <a:cs typeface="Calibri"/>
              </a:rPr>
              <a:t> </a:t>
            </a:r>
            <a:r>
              <a:rPr sz="1800" spc="-5" dirty="0">
                <a:latin typeface="Calibri"/>
                <a:cs typeface="Calibri"/>
              </a:rPr>
              <a:t>come</a:t>
            </a:r>
            <a:r>
              <a:rPr sz="1800" spc="220" dirty="0">
                <a:latin typeface="Calibri"/>
                <a:cs typeface="Calibri"/>
              </a:rPr>
              <a:t> </a:t>
            </a:r>
            <a:r>
              <a:rPr sz="1800" spc="-15" dirty="0">
                <a:latin typeface="Calibri"/>
                <a:cs typeface="Calibri"/>
              </a:rPr>
              <a:t>into</a:t>
            </a:r>
            <a:r>
              <a:rPr sz="1800" spc="204" dirty="0">
                <a:latin typeface="Calibri"/>
                <a:cs typeface="Calibri"/>
              </a:rPr>
              <a:t> </a:t>
            </a:r>
            <a:r>
              <a:rPr sz="1800" dirty="0">
                <a:latin typeface="Calibri"/>
                <a:cs typeface="Calibri"/>
              </a:rPr>
              <a:t>the</a:t>
            </a:r>
            <a:r>
              <a:rPr sz="1800" spc="215" dirty="0">
                <a:latin typeface="Calibri"/>
                <a:cs typeface="Calibri"/>
              </a:rPr>
              <a:t> </a:t>
            </a:r>
            <a:r>
              <a:rPr sz="1800" spc="-10" dirty="0">
                <a:solidFill>
                  <a:srgbClr val="00AF50"/>
                </a:solidFill>
                <a:latin typeface="Calibri"/>
                <a:cs typeface="Calibri"/>
              </a:rPr>
              <a:t>ready</a:t>
            </a:r>
            <a:r>
              <a:rPr sz="1800" spc="225" dirty="0">
                <a:solidFill>
                  <a:srgbClr val="00AF50"/>
                </a:solidFill>
                <a:latin typeface="Calibri"/>
                <a:cs typeface="Calibri"/>
              </a:rPr>
              <a:t> </a:t>
            </a:r>
            <a:r>
              <a:rPr sz="1800" dirty="0">
                <a:solidFill>
                  <a:srgbClr val="00AF50"/>
                </a:solidFill>
                <a:latin typeface="Calibri"/>
                <a:cs typeface="Calibri"/>
              </a:rPr>
              <a:t>queue</a:t>
            </a:r>
            <a:r>
              <a:rPr sz="1800" spc="185" dirty="0">
                <a:solidFill>
                  <a:srgbClr val="00AF50"/>
                </a:solidFill>
                <a:latin typeface="Calibri"/>
                <a:cs typeface="Calibri"/>
              </a:rPr>
              <a:t> </a:t>
            </a:r>
            <a:r>
              <a:rPr sz="1800" spc="5" dirty="0">
                <a:solidFill>
                  <a:srgbClr val="00AF50"/>
                </a:solidFill>
                <a:latin typeface="Calibri"/>
                <a:cs typeface="Calibri"/>
              </a:rPr>
              <a:t>(main</a:t>
            </a:r>
            <a:endParaRPr sz="1800">
              <a:latin typeface="Calibri"/>
              <a:cs typeface="Calibri"/>
            </a:endParaRPr>
          </a:p>
          <a:p>
            <a:pPr marL="12700">
              <a:lnSpc>
                <a:spcPct val="100000"/>
              </a:lnSpc>
            </a:pPr>
            <a:r>
              <a:rPr sz="1800" spc="-5" dirty="0">
                <a:solidFill>
                  <a:srgbClr val="00AF50"/>
                </a:solidFill>
                <a:latin typeface="Calibri"/>
                <a:cs typeface="Calibri"/>
              </a:rPr>
              <a:t>memory)</a:t>
            </a:r>
            <a:r>
              <a:rPr sz="1800" spc="5" dirty="0">
                <a:solidFill>
                  <a:srgbClr val="00AF50"/>
                </a:solidFill>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will</a:t>
            </a:r>
            <a:r>
              <a:rPr sz="1800"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ready</a:t>
            </a:r>
            <a:r>
              <a:rPr sz="1800" spc="25" dirty="0">
                <a:latin typeface="Calibri"/>
                <a:cs typeface="Calibri"/>
              </a:rPr>
              <a:t> </a:t>
            </a:r>
            <a:r>
              <a:rPr sz="1800" spc="-15" dirty="0">
                <a:latin typeface="Calibri"/>
                <a:cs typeface="Calibri"/>
              </a:rPr>
              <a:t>for</a:t>
            </a:r>
            <a:r>
              <a:rPr sz="1800" spc="-5" dirty="0">
                <a:latin typeface="Calibri"/>
                <a:cs typeface="Calibri"/>
              </a:rPr>
              <a:t> the</a:t>
            </a:r>
            <a:r>
              <a:rPr sz="1800" spc="35" dirty="0">
                <a:latin typeface="Calibri"/>
                <a:cs typeface="Calibri"/>
              </a:rPr>
              <a:t> </a:t>
            </a:r>
            <a:r>
              <a:rPr sz="1800" spc="-15" dirty="0">
                <a:latin typeface="Calibri"/>
                <a:cs typeface="Calibri"/>
              </a:rPr>
              <a:t>execution.</a:t>
            </a:r>
            <a:endParaRPr sz="1800">
              <a:latin typeface="Calibri"/>
              <a:cs typeface="Calibri"/>
            </a:endParaRPr>
          </a:p>
          <a:p>
            <a:pPr marL="238125" indent="-226060">
              <a:lnSpc>
                <a:spcPct val="100000"/>
              </a:lnSpc>
              <a:buAutoNum type="arabicPeriod" startAt="2"/>
              <a:tabLst>
                <a:tab pos="238760" algn="l"/>
              </a:tabLst>
            </a:pPr>
            <a:r>
              <a:rPr sz="1800" spc="-10" dirty="0">
                <a:solidFill>
                  <a:srgbClr val="FF0000"/>
                </a:solidFill>
                <a:latin typeface="Calibri"/>
                <a:cs typeface="Calibri"/>
              </a:rPr>
              <a:t>Scheduling</a:t>
            </a:r>
            <a:endParaRPr sz="1800">
              <a:latin typeface="Calibri"/>
              <a:cs typeface="Calibri"/>
            </a:endParaRPr>
          </a:p>
          <a:p>
            <a:pPr marL="12700" marR="5715" algn="just">
              <a:lnSpc>
                <a:spcPct val="100000"/>
              </a:lnSpc>
            </a:pPr>
            <a:r>
              <a:rPr sz="1800" spc="-5" dirty="0">
                <a:latin typeface="Calibri"/>
                <a:cs typeface="Calibri"/>
              </a:rPr>
              <a:t>Out </a:t>
            </a:r>
            <a:r>
              <a:rPr sz="1800" dirty="0">
                <a:latin typeface="Calibri"/>
                <a:cs typeface="Calibri"/>
              </a:rPr>
              <a:t>of </a:t>
            </a:r>
            <a:r>
              <a:rPr sz="1800" spc="-5" dirty="0">
                <a:latin typeface="Calibri"/>
                <a:cs typeface="Calibri"/>
              </a:rPr>
              <a:t>the </a:t>
            </a:r>
            <a:r>
              <a:rPr sz="1800" spc="-10" dirty="0">
                <a:latin typeface="Calibri"/>
                <a:cs typeface="Calibri"/>
              </a:rPr>
              <a:t>many processes present </a:t>
            </a:r>
            <a:r>
              <a:rPr sz="1800" spc="-5" dirty="0">
                <a:latin typeface="Calibri"/>
                <a:cs typeface="Calibri"/>
              </a:rPr>
              <a:t>in </a:t>
            </a:r>
            <a:r>
              <a:rPr sz="1800" dirty="0">
                <a:latin typeface="Calibri"/>
                <a:cs typeface="Calibri"/>
              </a:rPr>
              <a:t>the </a:t>
            </a:r>
            <a:r>
              <a:rPr sz="1800" spc="-5" dirty="0">
                <a:latin typeface="Calibri"/>
                <a:cs typeface="Calibri"/>
              </a:rPr>
              <a:t>ready </a:t>
            </a:r>
            <a:r>
              <a:rPr sz="1800" dirty="0">
                <a:latin typeface="Calibri"/>
                <a:cs typeface="Calibri"/>
              </a:rPr>
              <a:t>queue, </a:t>
            </a:r>
            <a:r>
              <a:rPr sz="1800" spc="-5" dirty="0">
                <a:latin typeface="Calibri"/>
                <a:cs typeface="Calibri"/>
              </a:rPr>
              <a:t>the </a:t>
            </a:r>
            <a:r>
              <a:rPr sz="1800" spc="-10" dirty="0">
                <a:latin typeface="Calibri"/>
                <a:cs typeface="Calibri"/>
              </a:rPr>
              <a:t>Operating </a:t>
            </a:r>
            <a:r>
              <a:rPr sz="1800" spc="-20" dirty="0">
                <a:latin typeface="Calibri"/>
                <a:cs typeface="Calibri"/>
              </a:rPr>
              <a:t>system </a:t>
            </a:r>
            <a:r>
              <a:rPr sz="1800" dirty="0">
                <a:latin typeface="Calibri"/>
                <a:cs typeface="Calibri"/>
              </a:rPr>
              <a:t>chooses </a:t>
            </a:r>
            <a:r>
              <a:rPr sz="1800" spc="5" dirty="0">
                <a:latin typeface="Calibri"/>
                <a:cs typeface="Calibri"/>
              </a:rPr>
              <a:t> </a:t>
            </a:r>
            <a:r>
              <a:rPr sz="1800" spc="-5" dirty="0">
                <a:latin typeface="Calibri"/>
                <a:cs typeface="Calibri"/>
              </a:rPr>
              <a:t>one </a:t>
            </a:r>
            <a:r>
              <a:rPr sz="1800" spc="-10" dirty="0">
                <a:latin typeface="Calibri"/>
                <a:cs typeface="Calibri"/>
              </a:rPr>
              <a:t>process </a:t>
            </a:r>
            <a:r>
              <a:rPr sz="1800" dirty="0">
                <a:latin typeface="Calibri"/>
                <a:cs typeface="Calibri"/>
              </a:rPr>
              <a:t>and </a:t>
            </a:r>
            <a:r>
              <a:rPr sz="1800" spc="-10" dirty="0">
                <a:latin typeface="Calibri"/>
                <a:cs typeface="Calibri"/>
              </a:rPr>
              <a:t>start executing </a:t>
            </a:r>
            <a:r>
              <a:rPr sz="1800" dirty="0">
                <a:latin typeface="Calibri"/>
                <a:cs typeface="Calibri"/>
              </a:rPr>
              <a:t>it. </a:t>
            </a:r>
            <a:r>
              <a:rPr sz="1800" spc="-5" dirty="0">
                <a:latin typeface="Calibri"/>
                <a:cs typeface="Calibri"/>
              </a:rPr>
              <a:t>Selecting </a:t>
            </a:r>
            <a:r>
              <a:rPr sz="1800" dirty="0">
                <a:latin typeface="Calibri"/>
                <a:cs typeface="Calibri"/>
              </a:rPr>
              <a:t>the </a:t>
            </a:r>
            <a:r>
              <a:rPr sz="1800" spc="-10" dirty="0">
                <a:latin typeface="Calibri"/>
                <a:cs typeface="Calibri"/>
              </a:rPr>
              <a:t>process </a:t>
            </a:r>
            <a:r>
              <a:rPr sz="1800" spc="-5" dirty="0">
                <a:latin typeface="Calibri"/>
                <a:cs typeface="Calibri"/>
              </a:rPr>
              <a:t>which is to be </a:t>
            </a:r>
            <a:r>
              <a:rPr sz="1800" spc="-15" dirty="0">
                <a:latin typeface="Calibri"/>
                <a:cs typeface="Calibri"/>
              </a:rPr>
              <a:t>executed </a:t>
            </a:r>
            <a:r>
              <a:rPr sz="1800" spc="-10" dirty="0">
                <a:latin typeface="Calibri"/>
                <a:cs typeface="Calibri"/>
              </a:rPr>
              <a:t>next, </a:t>
            </a:r>
            <a:r>
              <a:rPr sz="1800" spc="-5" dirty="0">
                <a:latin typeface="Calibri"/>
                <a:cs typeface="Calibri"/>
              </a:rPr>
              <a:t> is</a:t>
            </a:r>
            <a:r>
              <a:rPr sz="1800" spc="10" dirty="0">
                <a:latin typeface="Calibri"/>
                <a:cs typeface="Calibri"/>
              </a:rPr>
              <a:t> </a:t>
            </a:r>
            <a:r>
              <a:rPr sz="1800" spc="-5" dirty="0">
                <a:latin typeface="Calibri"/>
                <a:cs typeface="Calibri"/>
              </a:rPr>
              <a:t>known </a:t>
            </a:r>
            <a:r>
              <a:rPr sz="1800" dirty="0">
                <a:latin typeface="Calibri"/>
                <a:cs typeface="Calibri"/>
              </a:rPr>
              <a:t>as</a:t>
            </a:r>
            <a:r>
              <a:rPr sz="1800" spc="-10" dirty="0">
                <a:latin typeface="Calibri"/>
                <a:cs typeface="Calibri"/>
              </a:rPr>
              <a:t> scheduling.</a:t>
            </a:r>
            <a:endParaRPr sz="1800">
              <a:latin typeface="Calibri"/>
              <a:cs typeface="Calibri"/>
            </a:endParaRPr>
          </a:p>
          <a:p>
            <a:pPr marL="238125" indent="-226060" algn="just">
              <a:lnSpc>
                <a:spcPct val="100000"/>
              </a:lnSpc>
              <a:spcBef>
                <a:spcPts val="5"/>
              </a:spcBef>
              <a:buAutoNum type="arabicPeriod" startAt="3"/>
              <a:tabLst>
                <a:tab pos="238760" algn="l"/>
              </a:tabLst>
            </a:pPr>
            <a:r>
              <a:rPr sz="1800" spc="-10" dirty="0">
                <a:solidFill>
                  <a:srgbClr val="FF0000"/>
                </a:solidFill>
                <a:latin typeface="Calibri"/>
                <a:cs typeface="Calibri"/>
              </a:rPr>
              <a:t>Execution</a:t>
            </a:r>
            <a:endParaRPr sz="1800">
              <a:latin typeface="Calibri"/>
              <a:cs typeface="Calibri"/>
            </a:endParaRPr>
          </a:p>
          <a:p>
            <a:pPr marL="12700" marR="5715" algn="just">
              <a:lnSpc>
                <a:spcPct val="100000"/>
              </a:lnSpc>
            </a:pPr>
            <a:r>
              <a:rPr sz="1800" dirty="0">
                <a:latin typeface="Calibri"/>
                <a:cs typeface="Calibri"/>
              </a:rPr>
              <a:t>Once the </a:t>
            </a:r>
            <a:r>
              <a:rPr sz="1800" spc="-10" dirty="0">
                <a:latin typeface="Calibri"/>
                <a:cs typeface="Calibri"/>
              </a:rPr>
              <a:t>process </a:t>
            </a:r>
            <a:r>
              <a:rPr sz="1800" spc="-5" dirty="0">
                <a:latin typeface="Calibri"/>
                <a:cs typeface="Calibri"/>
              </a:rPr>
              <a:t>is </a:t>
            </a:r>
            <a:r>
              <a:rPr sz="1800" dirty="0">
                <a:latin typeface="Calibri"/>
                <a:cs typeface="Calibri"/>
              </a:rPr>
              <a:t>scheduled </a:t>
            </a:r>
            <a:r>
              <a:rPr sz="1800" spc="-10" dirty="0">
                <a:latin typeface="Calibri"/>
                <a:cs typeface="Calibri"/>
              </a:rPr>
              <a:t>for </a:t>
            </a:r>
            <a:r>
              <a:rPr sz="1800" spc="-5" dirty="0">
                <a:latin typeface="Calibri"/>
                <a:cs typeface="Calibri"/>
              </a:rPr>
              <a:t>the </a:t>
            </a:r>
            <a:r>
              <a:rPr sz="1800" spc="-15" dirty="0">
                <a:latin typeface="Calibri"/>
                <a:cs typeface="Calibri"/>
              </a:rPr>
              <a:t>execution, </a:t>
            </a:r>
            <a:r>
              <a:rPr sz="1800" dirty="0">
                <a:latin typeface="Calibri"/>
                <a:cs typeface="Calibri"/>
              </a:rPr>
              <a:t>the </a:t>
            </a:r>
            <a:r>
              <a:rPr sz="1800" spc="-10" dirty="0">
                <a:latin typeface="Calibri"/>
                <a:cs typeface="Calibri"/>
              </a:rPr>
              <a:t>processor </a:t>
            </a:r>
            <a:r>
              <a:rPr sz="1800" spc="-15" dirty="0">
                <a:latin typeface="Calibri"/>
                <a:cs typeface="Calibri"/>
              </a:rPr>
              <a:t>starts </a:t>
            </a:r>
            <a:r>
              <a:rPr sz="1800" spc="-5" dirty="0">
                <a:latin typeface="Calibri"/>
                <a:cs typeface="Calibri"/>
              </a:rPr>
              <a:t>executing it. </a:t>
            </a:r>
            <a:r>
              <a:rPr sz="1800" dirty="0">
                <a:latin typeface="Calibri"/>
                <a:cs typeface="Calibri"/>
              </a:rPr>
              <a:t> </a:t>
            </a:r>
            <a:r>
              <a:rPr sz="1800" spc="-5" dirty="0">
                <a:latin typeface="Calibri"/>
                <a:cs typeface="Calibri"/>
              </a:rPr>
              <a:t>Process </a:t>
            </a:r>
            <a:r>
              <a:rPr sz="1800" spc="-10" dirty="0">
                <a:latin typeface="Calibri"/>
                <a:cs typeface="Calibri"/>
              </a:rPr>
              <a:t>may </a:t>
            </a:r>
            <a:r>
              <a:rPr sz="1800" spc="-5" dirty="0">
                <a:latin typeface="Calibri"/>
                <a:cs typeface="Calibri"/>
              </a:rPr>
              <a:t>come </a:t>
            </a:r>
            <a:r>
              <a:rPr sz="1800" spc="-15" dirty="0">
                <a:latin typeface="Calibri"/>
                <a:cs typeface="Calibri"/>
              </a:rPr>
              <a:t>to </a:t>
            </a:r>
            <a:r>
              <a:rPr sz="1800" spc="-5" dirty="0">
                <a:latin typeface="Calibri"/>
                <a:cs typeface="Calibri"/>
              </a:rPr>
              <a:t>the </a:t>
            </a:r>
            <a:r>
              <a:rPr sz="1800" spc="-10" dirty="0">
                <a:latin typeface="Calibri"/>
                <a:cs typeface="Calibri"/>
              </a:rPr>
              <a:t>blocked </a:t>
            </a:r>
            <a:r>
              <a:rPr sz="1800" dirty="0">
                <a:latin typeface="Calibri"/>
                <a:cs typeface="Calibri"/>
              </a:rPr>
              <a:t>or </a:t>
            </a:r>
            <a:r>
              <a:rPr sz="1800" spc="-10" dirty="0">
                <a:latin typeface="Calibri"/>
                <a:cs typeface="Calibri"/>
              </a:rPr>
              <a:t>wait </a:t>
            </a:r>
            <a:r>
              <a:rPr sz="1800" spc="-20" dirty="0">
                <a:latin typeface="Calibri"/>
                <a:cs typeface="Calibri"/>
              </a:rPr>
              <a:t>state </a:t>
            </a:r>
            <a:r>
              <a:rPr sz="1800" spc="-5" dirty="0">
                <a:latin typeface="Calibri"/>
                <a:cs typeface="Calibri"/>
              </a:rPr>
              <a:t>during </a:t>
            </a:r>
            <a:r>
              <a:rPr sz="1800" dirty="0">
                <a:latin typeface="Calibri"/>
                <a:cs typeface="Calibri"/>
              </a:rPr>
              <a:t>the </a:t>
            </a:r>
            <a:r>
              <a:rPr sz="1800" spc="-10" dirty="0">
                <a:latin typeface="Calibri"/>
                <a:cs typeface="Calibri"/>
              </a:rPr>
              <a:t>execution </a:t>
            </a:r>
            <a:r>
              <a:rPr sz="1800" spc="-5" dirty="0">
                <a:latin typeface="Calibri"/>
                <a:cs typeface="Calibri"/>
              </a:rPr>
              <a:t>then </a:t>
            </a:r>
            <a:r>
              <a:rPr sz="1800" spc="5" dirty="0">
                <a:latin typeface="Calibri"/>
                <a:cs typeface="Calibri"/>
              </a:rPr>
              <a:t>in </a:t>
            </a:r>
            <a:r>
              <a:rPr sz="1800" spc="-5" dirty="0">
                <a:latin typeface="Calibri"/>
                <a:cs typeface="Calibri"/>
              </a:rPr>
              <a:t>that </a:t>
            </a:r>
            <a:r>
              <a:rPr sz="1800" spc="-10" dirty="0">
                <a:latin typeface="Calibri"/>
                <a:cs typeface="Calibri"/>
              </a:rPr>
              <a:t>case </a:t>
            </a:r>
            <a:r>
              <a:rPr sz="1800" spc="-5" dirty="0">
                <a:latin typeface="Calibri"/>
                <a:cs typeface="Calibri"/>
              </a:rPr>
              <a:t> the</a:t>
            </a:r>
            <a:r>
              <a:rPr sz="1800" spc="10" dirty="0">
                <a:latin typeface="Calibri"/>
                <a:cs typeface="Calibri"/>
              </a:rPr>
              <a:t> </a:t>
            </a:r>
            <a:r>
              <a:rPr sz="1800" spc="-10" dirty="0">
                <a:latin typeface="Calibri"/>
                <a:cs typeface="Calibri"/>
              </a:rPr>
              <a:t>processor</a:t>
            </a:r>
            <a:r>
              <a:rPr sz="1800" spc="30" dirty="0">
                <a:latin typeface="Calibri"/>
                <a:cs typeface="Calibri"/>
              </a:rPr>
              <a:t> </a:t>
            </a:r>
            <a:r>
              <a:rPr sz="1800" spc="-15" dirty="0">
                <a:latin typeface="Calibri"/>
                <a:cs typeface="Calibri"/>
              </a:rPr>
              <a:t>starts</a:t>
            </a:r>
            <a:r>
              <a:rPr sz="1800" spc="-5" dirty="0">
                <a:latin typeface="Calibri"/>
                <a:cs typeface="Calibri"/>
              </a:rPr>
              <a:t> </a:t>
            </a:r>
            <a:r>
              <a:rPr sz="1800" spc="-15" dirty="0">
                <a:latin typeface="Calibri"/>
                <a:cs typeface="Calibri"/>
              </a:rPr>
              <a:t>executing</a:t>
            </a:r>
            <a:r>
              <a:rPr sz="1800" spc="7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other</a:t>
            </a:r>
            <a:r>
              <a:rPr sz="1800" spc="25" dirty="0">
                <a:latin typeface="Calibri"/>
                <a:cs typeface="Calibri"/>
              </a:rPr>
              <a:t> </a:t>
            </a:r>
            <a:r>
              <a:rPr sz="1800" spc="-10" dirty="0">
                <a:latin typeface="Calibri"/>
                <a:cs typeface="Calibri"/>
              </a:rPr>
              <a:t>processes.</a:t>
            </a:r>
            <a:endParaRPr sz="1800">
              <a:latin typeface="Calibri"/>
              <a:cs typeface="Calibri"/>
            </a:endParaRPr>
          </a:p>
          <a:p>
            <a:pPr marL="238125" indent="-226060" algn="just">
              <a:lnSpc>
                <a:spcPct val="100000"/>
              </a:lnSpc>
              <a:spcBef>
                <a:spcPts val="5"/>
              </a:spcBef>
              <a:buAutoNum type="arabicPeriod" startAt="4"/>
              <a:tabLst>
                <a:tab pos="238760" algn="l"/>
              </a:tabLst>
            </a:pPr>
            <a:r>
              <a:rPr sz="1800" spc="-10" dirty="0">
                <a:solidFill>
                  <a:srgbClr val="FF0000"/>
                </a:solidFill>
                <a:latin typeface="Calibri"/>
                <a:cs typeface="Calibri"/>
              </a:rPr>
              <a:t>Deletion/killing</a:t>
            </a:r>
            <a:endParaRPr sz="1800">
              <a:latin typeface="Calibri"/>
              <a:cs typeface="Calibri"/>
            </a:endParaRPr>
          </a:p>
          <a:p>
            <a:pPr marL="12700" marR="5080" algn="just">
              <a:lnSpc>
                <a:spcPct val="100000"/>
              </a:lnSpc>
            </a:pPr>
            <a:r>
              <a:rPr sz="1800" dirty="0">
                <a:latin typeface="Calibri"/>
                <a:cs typeface="Calibri"/>
              </a:rPr>
              <a:t>Once </a:t>
            </a:r>
            <a:r>
              <a:rPr sz="1800" spc="-5" dirty="0">
                <a:latin typeface="Calibri"/>
                <a:cs typeface="Calibri"/>
              </a:rPr>
              <a:t>the </a:t>
            </a:r>
            <a:r>
              <a:rPr sz="1800" dirty="0">
                <a:latin typeface="Calibri"/>
                <a:cs typeface="Calibri"/>
              </a:rPr>
              <a:t>purpose </a:t>
            </a:r>
            <a:r>
              <a:rPr sz="1800" spc="5" dirty="0">
                <a:latin typeface="Calibri"/>
                <a:cs typeface="Calibri"/>
              </a:rPr>
              <a:t>of </a:t>
            </a:r>
            <a:r>
              <a:rPr sz="1800" spc="-5" dirty="0">
                <a:latin typeface="Calibri"/>
                <a:cs typeface="Calibri"/>
              </a:rPr>
              <a:t>the process </a:t>
            </a:r>
            <a:r>
              <a:rPr sz="1800" spc="-15" dirty="0">
                <a:latin typeface="Calibri"/>
                <a:cs typeface="Calibri"/>
              </a:rPr>
              <a:t>gets </a:t>
            </a:r>
            <a:r>
              <a:rPr sz="1800" spc="-10" dirty="0">
                <a:latin typeface="Calibri"/>
                <a:cs typeface="Calibri"/>
              </a:rPr>
              <a:t>over </a:t>
            </a:r>
            <a:r>
              <a:rPr sz="1800" dirty="0">
                <a:latin typeface="Calibri"/>
                <a:cs typeface="Calibri"/>
              </a:rPr>
              <a:t>then the OS </a:t>
            </a:r>
            <a:r>
              <a:rPr sz="1800" spc="-5" dirty="0">
                <a:latin typeface="Calibri"/>
                <a:cs typeface="Calibri"/>
              </a:rPr>
              <a:t>will kill the </a:t>
            </a:r>
            <a:r>
              <a:rPr sz="1800" spc="-10" dirty="0">
                <a:latin typeface="Calibri"/>
                <a:cs typeface="Calibri"/>
              </a:rPr>
              <a:t>process. </a:t>
            </a:r>
            <a:r>
              <a:rPr sz="1800" spc="-5" dirty="0">
                <a:latin typeface="Calibri"/>
                <a:cs typeface="Calibri"/>
              </a:rPr>
              <a:t>The </a:t>
            </a:r>
            <a:r>
              <a:rPr sz="1800" dirty="0">
                <a:latin typeface="Calibri"/>
                <a:cs typeface="Calibri"/>
              </a:rPr>
              <a:t> </a:t>
            </a:r>
            <a:r>
              <a:rPr sz="1800" spc="-15" dirty="0">
                <a:latin typeface="Calibri"/>
                <a:cs typeface="Calibri"/>
              </a:rPr>
              <a:t>Context </a:t>
            </a:r>
            <a:r>
              <a:rPr sz="1800" spc="5" dirty="0">
                <a:latin typeface="Calibri"/>
                <a:cs typeface="Calibri"/>
              </a:rPr>
              <a:t>of </a:t>
            </a:r>
            <a:r>
              <a:rPr sz="1800" dirty="0">
                <a:latin typeface="Calibri"/>
                <a:cs typeface="Calibri"/>
              </a:rPr>
              <a:t>the </a:t>
            </a:r>
            <a:r>
              <a:rPr sz="1800" spc="-10" dirty="0">
                <a:latin typeface="Calibri"/>
                <a:cs typeface="Calibri"/>
              </a:rPr>
              <a:t>process </a:t>
            </a:r>
            <a:r>
              <a:rPr sz="1800" dirty="0">
                <a:latin typeface="Calibri"/>
                <a:cs typeface="Calibri"/>
              </a:rPr>
              <a:t>(PCB) </a:t>
            </a:r>
            <a:r>
              <a:rPr sz="1800" spc="-5" dirty="0">
                <a:latin typeface="Calibri"/>
                <a:cs typeface="Calibri"/>
              </a:rPr>
              <a:t>will be deleted </a:t>
            </a:r>
            <a:r>
              <a:rPr sz="1800" dirty="0">
                <a:latin typeface="Calibri"/>
                <a:cs typeface="Calibri"/>
              </a:rPr>
              <a:t>and the </a:t>
            </a:r>
            <a:r>
              <a:rPr sz="1800" spc="-5" dirty="0">
                <a:latin typeface="Calibri"/>
                <a:cs typeface="Calibri"/>
              </a:rPr>
              <a:t>process </a:t>
            </a:r>
            <a:r>
              <a:rPr sz="1800" spc="-15" dirty="0">
                <a:latin typeface="Calibri"/>
                <a:cs typeface="Calibri"/>
              </a:rPr>
              <a:t>gets </a:t>
            </a:r>
            <a:r>
              <a:rPr sz="1800" spc="-10" dirty="0">
                <a:latin typeface="Calibri"/>
                <a:cs typeface="Calibri"/>
              </a:rPr>
              <a:t>terminated </a:t>
            </a:r>
            <a:r>
              <a:rPr sz="1800" spc="-5" dirty="0">
                <a:latin typeface="Calibri"/>
                <a:cs typeface="Calibri"/>
              </a:rPr>
              <a:t>by </a:t>
            </a:r>
            <a:r>
              <a:rPr sz="1800" dirty="0">
                <a:latin typeface="Calibri"/>
                <a:cs typeface="Calibri"/>
              </a:rPr>
              <a:t>the </a:t>
            </a:r>
            <a:r>
              <a:rPr sz="1800" spc="5" dirty="0">
                <a:latin typeface="Calibri"/>
                <a:cs typeface="Calibri"/>
              </a:rPr>
              <a:t> </a:t>
            </a:r>
            <a:r>
              <a:rPr sz="1800" spc="-15" dirty="0">
                <a:latin typeface="Calibri"/>
                <a:cs typeface="Calibri"/>
              </a:rPr>
              <a:t>Operating</a:t>
            </a:r>
            <a:r>
              <a:rPr sz="1800" spc="60" dirty="0">
                <a:latin typeface="Calibri"/>
                <a:cs typeface="Calibri"/>
              </a:rPr>
              <a:t> </a:t>
            </a:r>
            <a:r>
              <a:rPr sz="1800" spc="-20" dirty="0">
                <a:latin typeface="Calibri"/>
                <a:cs typeface="Calibri"/>
              </a:rPr>
              <a:t>system.</a:t>
            </a:r>
            <a:endParaRPr sz="1800">
              <a:latin typeface="Calibri"/>
              <a:cs typeface="Calibri"/>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5846"/>
            <a:ext cx="7924800" cy="3970318"/>
          </a:xfrm>
          <a:prstGeom prst="rect">
            <a:avLst/>
          </a:prstGeom>
        </p:spPr>
        <p:txBody>
          <a:bodyPr wrap="square">
            <a:spAutoFit/>
          </a:bodyPr>
          <a:lstStyle/>
          <a:p>
            <a:pPr algn="just"/>
            <a:r>
              <a:rPr lang="en-US" dirty="0"/>
              <a:t>The CPU always accesses the processes through their logical addresses. However, the main memory recognizes physical address only.</a:t>
            </a:r>
          </a:p>
          <a:p>
            <a:pPr algn="just"/>
            <a:r>
              <a:rPr lang="en-US" dirty="0"/>
              <a:t>In this situation, a unit named as Memory Management Unit comes into the picture. It converts the page number of the logical address to the frame number of the physical address. The offset remains same in both the addresses.</a:t>
            </a:r>
          </a:p>
          <a:p>
            <a:pPr algn="just"/>
            <a:r>
              <a:rPr lang="en-US" dirty="0"/>
              <a:t>To perform this task, Memory Management unit needs a special kind of mapping which is done by page table. The </a:t>
            </a:r>
            <a:r>
              <a:rPr lang="en-US" dirty="0">
                <a:solidFill>
                  <a:srgbClr val="FF0000"/>
                </a:solidFill>
              </a:rPr>
              <a:t>page table stores all the Frame numbers corresponding to the page numbers of the page table</a:t>
            </a:r>
            <a:r>
              <a:rPr lang="en-US" dirty="0"/>
              <a:t>.</a:t>
            </a:r>
          </a:p>
          <a:p>
            <a:pPr algn="just"/>
            <a:r>
              <a:rPr lang="en-US" dirty="0"/>
              <a:t>In other words, the page table maps the page number to its actual location (frame number) in the memory.</a:t>
            </a:r>
          </a:p>
          <a:p>
            <a:pPr algn="just"/>
            <a:r>
              <a:rPr lang="en-US" dirty="0"/>
              <a:t>In the image given below shows, how the required word of the frame is accessed with the help of offset.</a:t>
            </a:r>
          </a:p>
          <a:p>
            <a:pPr algn="just"/>
            <a:r>
              <a:rPr lang="en-US" dirty="0" smtClean="0"/>
              <a:t/>
            </a:r>
            <a:br>
              <a:rPr lang="en-US" dirty="0" smtClean="0"/>
            </a:b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descr="OS Page Table 1"/>
          <p:cNvPicPr>
            <a:picLocks noChangeAspect="1" noChangeArrowheads="1"/>
          </p:cNvPicPr>
          <p:nvPr/>
        </p:nvPicPr>
        <p:blipFill>
          <a:blip r:embed="rId2" cstate="print"/>
          <a:srcRect/>
          <a:stretch>
            <a:fillRect/>
          </a:stretch>
        </p:blipFill>
        <p:spPr bwMode="auto">
          <a:xfrm>
            <a:off x="1600200" y="533400"/>
            <a:ext cx="5772150" cy="3057526"/>
          </a:xfrm>
          <a:prstGeom prst="rect">
            <a:avLst/>
          </a:prstGeom>
          <a:noFill/>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534400" cy="4801314"/>
          </a:xfrm>
          <a:prstGeom prst="rect">
            <a:avLst/>
          </a:prstGeom>
        </p:spPr>
        <p:txBody>
          <a:bodyPr wrap="square">
            <a:spAutoFit/>
          </a:bodyPr>
          <a:lstStyle/>
          <a:p>
            <a:r>
              <a:rPr lang="en-US" dirty="0">
                <a:solidFill>
                  <a:srgbClr val="00B050"/>
                </a:solidFill>
              </a:rPr>
              <a:t>Mapping from page table to main memory</a:t>
            </a:r>
          </a:p>
          <a:p>
            <a:r>
              <a:rPr lang="en-US" dirty="0"/>
              <a:t>In operating systems, there is always a requirement of mapping from logical address to the physical address. However, this process involves various steps which are defined as follows.</a:t>
            </a:r>
          </a:p>
          <a:p>
            <a:r>
              <a:rPr lang="en-US" dirty="0">
                <a:solidFill>
                  <a:srgbClr val="FF0000"/>
                </a:solidFill>
              </a:rPr>
              <a:t>1. Generation of logical address</a:t>
            </a:r>
          </a:p>
          <a:p>
            <a:r>
              <a:rPr lang="en-US" dirty="0"/>
              <a:t>CPU generates logical address for each page of the process. This contains two parts: page number and offset.</a:t>
            </a:r>
          </a:p>
          <a:p>
            <a:r>
              <a:rPr lang="en-US" dirty="0">
                <a:solidFill>
                  <a:srgbClr val="FF0000"/>
                </a:solidFill>
              </a:rPr>
              <a:t>2. Scaling</a:t>
            </a:r>
          </a:p>
          <a:p>
            <a:r>
              <a:rPr lang="en-US" dirty="0"/>
              <a:t>To determine the actual page number of the process, CPU stores the page table base in a special register. Each time the address is generated, the value of the page table base is added to the page number to get the actual location of the page entry in the table. This process is called scaling.</a:t>
            </a:r>
          </a:p>
          <a:p>
            <a:r>
              <a:rPr lang="en-US" dirty="0">
                <a:solidFill>
                  <a:srgbClr val="FF0000"/>
                </a:solidFill>
              </a:rPr>
              <a:t>3. Generation of physical Address</a:t>
            </a:r>
          </a:p>
          <a:p>
            <a:r>
              <a:rPr lang="en-US" dirty="0"/>
              <a:t>The frame number of the desired page is determined by its entry in the page table. A physical address is generated which also contains two parts : frame number and offset. The Offset will be similar to the offset of the logical address therefore it will be copied from the logical address.</a:t>
            </a:r>
          </a:p>
        </p:txBody>
      </p:sp>
      <p:sp>
        <p:nvSpPr>
          <p:cNvPr id="3" name="Rectangle 2"/>
          <p:cNvSpPr/>
          <p:nvPr/>
        </p:nvSpPr>
        <p:spPr>
          <a:xfrm>
            <a:off x="457200" y="5181600"/>
            <a:ext cx="8153400" cy="1477328"/>
          </a:xfrm>
          <a:prstGeom prst="rect">
            <a:avLst/>
          </a:prstGeom>
        </p:spPr>
        <p:txBody>
          <a:bodyPr wrap="square">
            <a:spAutoFit/>
          </a:bodyPr>
          <a:lstStyle/>
          <a:p>
            <a:r>
              <a:rPr lang="en-US" dirty="0">
                <a:solidFill>
                  <a:srgbClr val="FF0000"/>
                </a:solidFill>
              </a:rPr>
              <a:t>4. Getting Actual Frame Number</a:t>
            </a:r>
          </a:p>
          <a:p>
            <a:r>
              <a:rPr lang="en-US" dirty="0"/>
              <a:t>The frame number and the offset from the physical address is mapped to the main memory in order to get the actual word address.</a:t>
            </a:r>
          </a:p>
          <a:p>
            <a:r>
              <a:rPr lang="en-US" dirty="0" smtClean="0"/>
              <a:t/>
            </a:r>
            <a:br>
              <a:rPr lang="en-US" dirty="0" smtClean="0"/>
            </a:b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descr="OS Mapping from page table to main memory"/>
          <p:cNvPicPr>
            <a:picLocks noChangeAspect="1" noChangeArrowheads="1"/>
          </p:cNvPicPr>
          <p:nvPr/>
        </p:nvPicPr>
        <p:blipFill>
          <a:blip r:embed="rId2" cstate="print"/>
          <a:srcRect/>
          <a:stretch>
            <a:fillRect/>
          </a:stretch>
        </p:blipFill>
        <p:spPr bwMode="auto">
          <a:xfrm>
            <a:off x="838200" y="609600"/>
            <a:ext cx="6905625" cy="3722495"/>
          </a:xfrm>
          <a:prstGeom prst="rect">
            <a:avLst/>
          </a:prstGeom>
          <a:noFill/>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74345"/>
            <a:ext cx="8001000" cy="3970318"/>
          </a:xfrm>
          <a:prstGeom prst="rect">
            <a:avLst/>
          </a:prstGeom>
        </p:spPr>
        <p:txBody>
          <a:bodyPr wrap="square">
            <a:spAutoFit/>
          </a:bodyPr>
          <a:lstStyle/>
          <a:p>
            <a:pPr algn="just"/>
            <a:r>
              <a:rPr lang="en-US" dirty="0" smtClean="0">
                <a:solidFill>
                  <a:srgbClr val="00B050"/>
                </a:solidFill>
              </a:rPr>
              <a:t>Page Table Entry</a:t>
            </a:r>
          </a:p>
          <a:p>
            <a:pPr algn="just"/>
            <a:r>
              <a:rPr lang="en-US" dirty="0" smtClean="0"/>
              <a:t>Along with page frame number, the page table also contains some of the bits representing the extra information regarding the page.</a:t>
            </a:r>
          </a:p>
          <a:p>
            <a:pPr algn="just"/>
            <a:r>
              <a:rPr lang="en-US" dirty="0" smtClean="0"/>
              <a:t>Let's see what the each bit represents about the page.</a:t>
            </a:r>
          </a:p>
          <a:p>
            <a:pPr algn="just"/>
            <a:r>
              <a:rPr lang="en-US" dirty="0" smtClean="0">
                <a:solidFill>
                  <a:srgbClr val="FF0000"/>
                </a:solidFill>
              </a:rPr>
              <a:t>1. Caching Disabled</a:t>
            </a:r>
          </a:p>
          <a:p>
            <a:pPr algn="just"/>
            <a:r>
              <a:rPr lang="en-US" dirty="0" smtClean="0"/>
              <a:t>Sometimes, there are differences between the information closest to the CPU and the information closest to the user. Operating system always wants CPU to access user's data as soon as possible. CPU accesses cache which can be inaccurate in some of the cases, therefore, OS can disable the cache for the required pages. This bit is set to 1 if the cache is disabled.</a:t>
            </a:r>
          </a:p>
          <a:p>
            <a:pPr algn="just"/>
            <a:r>
              <a:rPr lang="en-US" dirty="0" smtClean="0">
                <a:solidFill>
                  <a:srgbClr val="FF0000"/>
                </a:solidFill>
              </a:rPr>
              <a:t>2. Referenced</a:t>
            </a:r>
          </a:p>
          <a:p>
            <a:pPr algn="just"/>
            <a:r>
              <a:rPr lang="en-US" dirty="0" smtClean="0"/>
              <a:t>There are various page replacement algorithms which will be covered later in this tutorial. This bit is set to 1 if the page is referred in the last clock cycle otherwise it remains 0.</a:t>
            </a:r>
            <a:endParaRPr lang="en-US" dirty="0"/>
          </a:p>
        </p:txBody>
      </p:sp>
      <p:sp>
        <p:nvSpPr>
          <p:cNvPr id="3" name="Rectangle 2"/>
          <p:cNvSpPr/>
          <p:nvPr/>
        </p:nvSpPr>
        <p:spPr>
          <a:xfrm>
            <a:off x="762000" y="4495800"/>
            <a:ext cx="7772400" cy="1754326"/>
          </a:xfrm>
          <a:prstGeom prst="rect">
            <a:avLst/>
          </a:prstGeom>
        </p:spPr>
        <p:txBody>
          <a:bodyPr wrap="square">
            <a:spAutoFit/>
          </a:bodyPr>
          <a:lstStyle/>
          <a:p>
            <a:pPr algn="just"/>
            <a:r>
              <a:rPr lang="en-US" dirty="0" smtClean="0">
                <a:solidFill>
                  <a:srgbClr val="FF0000"/>
                </a:solidFill>
              </a:rPr>
              <a:t>3. Modified</a:t>
            </a:r>
          </a:p>
          <a:p>
            <a:pPr algn="just"/>
            <a:r>
              <a:rPr lang="en-US" dirty="0" smtClean="0"/>
              <a:t>This bit will be set if the page has been modified otherwise it remains 0.</a:t>
            </a:r>
          </a:p>
          <a:p>
            <a:pPr algn="just"/>
            <a:r>
              <a:rPr lang="en-US" dirty="0" smtClean="0">
                <a:solidFill>
                  <a:srgbClr val="FF0000"/>
                </a:solidFill>
              </a:rPr>
              <a:t>4. Protection</a:t>
            </a:r>
          </a:p>
          <a:p>
            <a:pPr algn="just"/>
            <a:r>
              <a:rPr lang="en-US" dirty="0" smtClean="0"/>
              <a:t>The protection field represents the protection level which is applied on the page. It can be read only or read &amp; write or execute. We need to remember that it is not a bit rather it is a field which contains many bits.</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77200" cy="1477328"/>
          </a:xfrm>
          <a:prstGeom prst="rect">
            <a:avLst/>
          </a:prstGeom>
        </p:spPr>
        <p:txBody>
          <a:bodyPr wrap="square">
            <a:spAutoFit/>
          </a:bodyPr>
          <a:lstStyle/>
          <a:p>
            <a:pPr algn="just"/>
            <a:r>
              <a:rPr lang="en-US" dirty="0" smtClean="0">
                <a:solidFill>
                  <a:srgbClr val="FF0000"/>
                </a:solidFill>
              </a:rPr>
              <a:t>5. Present/Absent</a:t>
            </a:r>
          </a:p>
          <a:p>
            <a:pPr algn="just"/>
            <a:r>
              <a:rPr lang="en-US" dirty="0" smtClean="0"/>
              <a:t>In the concept of demand paging, all the pages doesn't need to be present in the main memory Therefore, for all the pages that are present in the main memory, this bit will be set to 1 and the bit will be 0 for all the pages which are absent.</a:t>
            </a:r>
          </a:p>
          <a:p>
            <a:pPr algn="just"/>
            <a:r>
              <a:rPr lang="en-US" dirty="0" smtClean="0"/>
              <a:t>If some page is not present in the main memory then it is called page fault.</a:t>
            </a:r>
            <a:endParaRPr lang="en-US" dirty="0"/>
          </a:p>
        </p:txBody>
      </p:sp>
      <p:pic>
        <p:nvPicPr>
          <p:cNvPr id="4098" name="Picture 2" descr="OS Page Table Entry"/>
          <p:cNvPicPr>
            <a:picLocks noChangeAspect="1" noChangeArrowheads="1"/>
          </p:cNvPicPr>
          <p:nvPr/>
        </p:nvPicPr>
        <p:blipFill>
          <a:blip r:embed="rId2" cstate="print"/>
          <a:srcRect/>
          <a:stretch>
            <a:fillRect/>
          </a:stretch>
        </p:blipFill>
        <p:spPr bwMode="auto">
          <a:xfrm>
            <a:off x="1676400" y="2286000"/>
            <a:ext cx="5438775" cy="1438275"/>
          </a:xfrm>
          <a:prstGeom prst="rect">
            <a:avLst/>
          </a:prstGeom>
          <a:noFill/>
        </p:spPr>
      </p:pic>
      <p:sp>
        <p:nvSpPr>
          <p:cNvPr id="4" name="Rectangle 3"/>
          <p:cNvSpPr/>
          <p:nvPr/>
        </p:nvSpPr>
        <p:spPr>
          <a:xfrm>
            <a:off x="457200" y="3886200"/>
            <a:ext cx="8077200" cy="2031325"/>
          </a:xfrm>
          <a:prstGeom prst="rect">
            <a:avLst/>
          </a:prstGeom>
        </p:spPr>
        <p:txBody>
          <a:bodyPr wrap="square">
            <a:spAutoFit/>
          </a:bodyPr>
          <a:lstStyle/>
          <a:p>
            <a:pPr algn="just"/>
            <a:r>
              <a:rPr lang="en-US" dirty="0" smtClean="0">
                <a:solidFill>
                  <a:srgbClr val="00B050"/>
                </a:solidFill>
              </a:rPr>
              <a:t>Size of the page table</a:t>
            </a:r>
          </a:p>
          <a:p>
            <a:pPr algn="just"/>
            <a:r>
              <a:rPr lang="en-US" dirty="0" smtClean="0"/>
              <a:t>However, the part of the process which is being executed by the CPU must be present in the main memory during that time period. The page table must also be present in the main memory all the time because it has the entry for all the pages.</a:t>
            </a:r>
          </a:p>
          <a:p>
            <a:pPr algn="just"/>
            <a:r>
              <a:rPr lang="en-US" dirty="0" smtClean="0"/>
              <a:t>The size of the page table depends upon the number of entries in the table and the bytes stored in one entry.</a:t>
            </a:r>
          </a:p>
          <a:p>
            <a:pPr algn="just"/>
            <a:r>
              <a:rPr lang="en-US" b="1" dirty="0" smtClean="0"/>
              <a:t>Let's consider,</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8001000" cy="2308324"/>
          </a:xfrm>
          <a:prstGeom prst="rect">
            <a:avLst/>
          </a:prstGeom>
        </p:spPr>
        <p:txBody>
          <a:bodyPr wrap="square">
            <a:spAutoFit/>
          </a:bodyPr>
          <a:lstStyle/>
          <a:p>
            <a:r>
              <a:rPr lang="en-US" dirty="0" smtClean="0"/>
              <a:t>Logical Address = 24 bits   </a:t>
            </a:r>
          </a:p>
          <a:p>
            <a:r>
              <a:rPr lang="en-US" dirty="0" smtClean="0"/>
              <a:t>Logical Address space = 2 ^ 24 bytes   </a:t>
            </a:r>
          </a:p>
          <a:p>
            <a:r>
              <a:rPr lang="en-US" dirty="0" smtClean="0"/>
              <a:t>Let's say, Page size = 4 KB = 2 ^ 12 Bytes   </a:t>
            </a:r>
          </a:p>
          <a:p>
            <a:r>
              <a:rPr lang="en-US" dirty="0" smtClean="0"/>
              <a:t>Page offset = 12  </a:t>
            </a:r>
          </a:p>
          <a:p>
            <a:r>
              <a:rPr lang="en-US" dirty="0" smtClean="0"/>
              <a:t>Number of bits in a page = Logical Address - Page Offset = 24 - 12 = 12 bits   </a:t>
            </a:r>
          </a:p>
          <a:p>
            <a:r>
              <a:rPr lang="en-US" dirty="0" smtClean="0"/>
              <a:t>Number of pages = 2 ^ 12 = 2 X 2 X 2 ^ 10 = 4 KB  </a:t>
            </a:r>
          </a:p>
          <a:p>
            <a:r>
              <a:rPr lang="en-US" dirty="0" smtClean="0"/>
              <a:t>Let's say, Page table entry = 1 Byte  </a:t>
            </a:r>
          </a:p>
          <a:p>
            <a:r>
              <a:rPr lang="en-US" dirty="0" smtClean="0"/>
              <a:t>Therefore, the size of the page table = 4 KB X 1 Byte = 4 KB   </a:t>
            </a:r>
            <a:endParaRPr lang="en-US" dirty="0"/>
          </a:p>
        </p:txBody>
      </p:sp>
      <p:sp>
        <p:nvSpPr>
          <p:cNvPr id="3" name="Rectangle 2"/>
          <p:cNvSpPr/>
          <p:nvPr/>
        </p:nvSpPr>
        <p:spPr>
          <a:xfrm>
            <a:off x="838200" y="2895600"/>
            <a:ext cx="7848600" cy="1477328"/>
          </a:xfrm>
          <a:prstGeom prst="rect">
            <a:avLst/>
          </a:prstGeom>
        </p:spPr>
        <p:txBody>
          <a:bodyPr wrap="square">
            <a:spAutoFit/>
          </a:bodyPr>
          <a:lstStyle/>
          <a:p>
            <a:pPr algn="just"/>
            <a:r>
              <a:rPr lang="en-US" dirty="0" smtClean="0"/>
              <a:t>Here we are lucky enough to get the page table size equal to the frame size. Now, the page table will be simply stored in one of the frames of the main memory. The CPU maintains a register which contains the base address of that frame, every page number from the logical address will first be added to that base address so that we can access the actual location of the word being asked.</a:t>
            </a:r>
            <a:endParaRPr lang="en-US" dirty="0"/>
          </a:p>
        </p:txBody>
      </p:sp>
      <p:sp>
        <p:nvSpPr>
          <p:cNvPr id="4" name="Rectangle 3"/>
          <p:cNvSpPr/>
          <p:nvPr/>
        </p:nvSpPr>
        <p:spPr>
          <a:xfrm>
            <a:off x="914400" y="4495800"/>
            <a:ext cx="7696200" cy="923330"/>
          </a:xfrm>
          <a:prstGeom prst="rect">
            <a:avLst/>
          </a:prstGeom>
        </p:spPr>
        <p:txBody>
          <a:bodyPr wrap="square">
            <a:spAutoFit/>
          </a:bodyPr>
          <a:lstStyle/>
          <a:p>
            <a:r>
              <a:rPr lang="en-US" dirty="0" smtClean="0"/>
              <a:t>However, in some cases, the page table size and the frame size might not be same. In those cases, the page table is considered as the collection of frames and will be stored in the different frames.</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5846"/>
            <a:ext cx="8001000" cy="3970318"/>
          </a:xfrm>
          <a:prstGeom prst="rect">
            <a:avLst/>
          </a:prstGeom>
        </p:spPr>
        <p:txBody>
          <a:bodyPr wrap="square">
            <a:spAutoFit/>
          </a:bodyPr>
          <a:lstStyle/>
          <a:p>
            <a:pPr algn="just"/>
            <a:r>
              <a:rPr lang="en-US" dirty="0" smtClean="0">
                <a:solidFill>
                  <a:srgbClr val="00B050"/>
                </a:solidFill>
              </a:rPr>
              <a:t>Finding Optimal Page Size</a:t>
            </a:r>
          </a:p>
          <a:p>
            <a:pPr algn="just"/>
            <a:r>
              <a:rPr lang="en-US" dirty="0" smtClean="0"/>
              <a:t>We have seen that the bigger page table size cause an extra overhead because we have to divide that table into the pages and then store that into the main memory.</a:t>
            </a:r>
          </a:p>
          <a:p>
            <a:pPr algn="just"/>
            <a:r>
              <a:rPr lang="en-US" dirty="0" smtClean="0"/>
              <a:t>Our concern must be about executing processes not on the execution of page table. Page table provides a support for the execution of the process. The larger the page Table, the higher the overhead.</a:t>
            </a:r>
          </a:p>
          <a:p>
            <a:pPr algn="just"/>
            <a:r>
              <a:rPr lang="en-US" b="1" dirty="0" smtClean="0"/>
              <a:t>We know that,</a:t>
            </a:r>
            <a:endParaRPr lang="en-US" dirty="0" smtClean="0"/>
          </a:p>
          <a:p>
            <a:pPr algn="just"/>
            <a:r>
              <a:rPr lang="en-US" dirty="0" smtClean="0"/>
              <a:t>Page Table Size = number of page entries in page table X size of one page entry   </a:t>
            </a:r>
          </a:p>
          <a:p>
            <a:pPr algn="just"/>
            <a:r>
              <a:rPr lang="en-US" dirty="0" smtClean="0"/>
              <a:t>Let's consider an example,   </a:t>
            </a:r>
          </a:p>
          <a:p>
            <a:pPr algn="just"/>
            <a:r>
              <a:rPr lang="en-US" dirty="0" smtClean="0"/>
              <a:t>Virtual Address Space = 2 GB = 2 X 2 ^ 30 Bytes   </a:t>
            </a:r>
          </a:p>
          <a:p>
            <a:pPr algn="just"/>
            <a:r>
              <a:rPr lang="en-US" dirty="0" smtClean="0"/>
              <a:t>Page Size = 2 KB = 2 X 2 ^ 10 Bytes   </a:t>
            </a:r>
          </a:p>
          <a:p>
            <a:pPr algn="just"/>
            <a:r>
              <a:rPr lang="en-US" dirty="0" smtClean="0"/>
              <a:t>Number of Pages in Page Table = (2 X 2 ^ 30)/(2 X 2 ^ 10) = 1 M pages   </a:t>
            </a:r>
          </a:p>
          <a:p>
            <a:pPr algn="just"/>
            <a:r>
              <a:rPr lang="en-US" dirty="0" smtClean="0"/>
              <a:t>There will be 1 million pages which is quite big number. However, try to make page size larger, say 2 MB.</a:t>
            </a:r>
            <a:endParaRPr lang="en-US" dirty="0"/>
          </a:p>
        </p:txBody>
      </p:sp>
      <p:sp>
        <p:nvSpPr>
          <p:cNvPr id="3" name="Rectangle 2"/>
          <p:cNvSpPr/>
          <p:nvPr/>
        </p:nvSpPr>
        <p:spPr>
          <a:xfrm>
            <a:off x="707571" y="4572000"/>
            <a:ext cx="7772400" cy="1754326"/>
          </a:xfrm>
          <a:prstGeom prst="rect">
            <a:avLst/>
          </a:prstGeom>
        </p:spPr>
        <p:txBody>
          <a:bodyPr wrap="square">
            <a:spAutoFit/>
          </a:bodyPr>
          <a:lstStyle/>
          <a:p>
            <a:r>
              <a:rPr lang="en-US" dirty="0"/>
              <a:t>Then, Number of pages in page table = (2 X 2 ^ 30)/(2 X 2 ^ 20) = 1 K pages.</a:t>
            </a:r>
          </a:p>
          <a:p>
            <a:r>
              <a:rPr lang="en-US" dirty="0"/>
              <a:t>If we compare the two scenarios, we can find out that the page table size is anti proportional to Page Size.</a:t>
            </a:r>
          </a:p>
          <a:p>
            <a:r>
              <a:rPr lang="en-US" dirty="0"/>
              <a:t>In Paging, there is always wastage on the last page. If the virtual address space is not a multiple of page size, then there will be some bytes remaining and we have to assign a full page to those many bytes. This is simply a overhead.</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229600" cy="2031325"/>
          </a:xfrm>
          <a:prstGeom prst="rect">
            <a:avLst/>
          </a:prstGeom>
        </p:spPr>
        <p:txBody>
          <a:bodyPr wrap="square">
            <a:spAutoFit/>
          </a:bodyPr>
          <a:lstStyle/>
          <a:p>
            <a:r>
              <a:rPr lang="en-US" b="1" dirty="0"/>
              <a:t>Let's consider,</a:t>
            </a:r>
            <a:endParaRPr lang="en-US" dirty="0"/>
          </a:p>
          <a:p>
            <a:r>
              <a:rPr lang="en-US" dirty="0"/>
              <a:t>Page Size = 2 KB   </a:t>
            </a:r>
          </a:p>
          <a:p>
            <a:r>
              <a:rPr lang="en-US" dirty="0"/>
              <a:t>Virtual Address Space = 17 KB  </a:t>
            </a:r>
          </a:p>
          <a:p>
            <a:r>
              <a:rPr lang="en-US" dirty="0"/>
              <a:t>Then number of pages = 17 KB / 2 KB   </a:t>
            </a:r>
          </a:p>
          <a:p>
            <a:r>
              <a:rPr lang="en-US" dirty="0"/>
              <a:t>The number of pages will be 9 although the 9th page will only contain 1 byte and the remaining page will be wasted.</a:t>
            </a:r>
          </a:p>
          <a:p>
            <a:r>
              <a:rPr lang="en-US" b="1" dirty="0"/>
              <a:t>In general,</a:t>
            </a:r>
            <a:endParaRPr lang="en-US" dirty="0"/>
          </a:p>
        </p:txBody>
      </p:sp>
      <p:sp>
        <p:nvSpPr>
          <p:cNvPr id="3" name="Rectangle 2"/>
          <p:cNvSpPr/>
          <p:nvPr/>
        </p:nvSpPr>
        <p:spPr>
          <a:xfrm>
            <a:off x="609600" y="2640925"/>
            <a:ext cx="8077200" cy="3139321"/>
          </a:xfrm>
          <a:prstGeom prst="rect">
            <a:avLst/>
          </a:prstGeom>
        </p:spPr>
        <p:txBody>
          <a:bodyPr wrap="square">
            <a:spAutoFit/>
          </a:bodyPr>
          <a:lstStyle/>
          <a:p>
            <a:r>
              <a:rPr lang="en-US" dirty="0"/>
              <a:t>If page size = p bytes   </a:t>
            </a:r>
          </a:p>
          <a:p>
            <a:r>
              <a:rPr lang="en-US" dirty="0"/>
              <a:t>Entry size = e bytes   </a:t>
            </a:r>
          </a:p>
          <a:p>
            <a:r>
              <a:rPr lang="en-US" dirty="0"/>
              <a:t>Virtual Address Space = S bytes   </a:t>
            </a:r>
          </a:p>
          <a:p>
            <a:r>
              <a:rPr lang="en-US" dirty="0"/>
              <a:t>Then, overhead O = (S/p) X e + (p/2)   </a:t>
            </a:r>
          </a:p>
          <a:p>
            <a:r>
              <a:rPr lang="en-US" dirty="0"/>
              <a:t>On an average, the wasted number of pages in a virtual space is p/2(the half of total number of pages).</a:t>
            </a:r>
          </a:p>
          <a:p>
            <a:r>
              <a:rPr lang="en-US" dirty="0"/>
              <a:t>For, the minimal overhead,</a:t>
            </a:r>
          </a:p>
          <a:p>
            <a:r>
              <a:rPr lang="en-US" dirty="0"/>
              <a:t>∂O/∂p = 0   </a:t>
            </a:r>
          </a:p>
          <a:p>
            <a:r>
              <a:rPr lang="en-US" dirty="0"/>
              <a:t>-S/(p^2) + ½ = 0  </a:t>
            </a:r>
          </a:p>
          <a:p>
            <a:r>
              <a:rPr lang="en-US" dirty="0"/>
              <a:t>p = √ (2.S.e) bytes   </a:t>
            </a:r>
          </a:p>
          <a:p>
            <a:r>
              <a:rPr lang="en-US" dirty="0"/>
              <a:t>Hence, if the page size √(2.S.e) bytes then the overhead will be minimal.</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8215370" cy="5632311"/>
          </a:xfrm>
          <a:prstGeom prst="rect">
            <a:avLst/>
          </a:prstGeom>
        </p:spPr>
        <p:txBody>
          <a:bodyPr wrap="square">
            <a:spAutoFit/>
          </a:bodyPr>
          <a:lstStyle/>
          <a:p>
            <a:pPr algn="just"/>
            <a:r>
              <a:rPr lang="en-US" dirty="0" smtClean="0">
                <a:solidFill>
                  <a:srgbClr val="00B050"/>
                </a:solidFill>
              </a:rPr>
              <a:t>What is Virtual Memory in OS (Operating System)?</a:t>
            </a:r>
          </a:p>
          <a:p>
            <a:pPr algn="just"/>
            <a:r>
              <a:rPr lang="en-US" dirty="0" smtClean="0"/>
              <a:t>Virtual Memory is a storage scheme that provides user an illusion of having a very big main memory. This is done by treating a part of secondary memory as the main memory.</a:t>
            </a:r>
          </a:p>
          <a:p>
            <a:pPr algn="just"/>
            <a:r>
              <a:rPr lang="en-US" dirty="0" smtClean="0"/>
              <a:t>In this scheme, User can load the bigger size processes than the available main memory by having the illusion that the memory is available to load the process.</a:t>
            </a:r>
          </a:p>
          <a:p>
            <a:pPr algn="just"/>
            <a:r>
              <a:rPr lang="en-US" dirty="0" smtClean="0"/>
              <a:t>Instead of loading one big process in the main memory, the Operating System loads the different parts of more than one process in the main memory.</a:t>
            </a:r>
          </a:p>
          <a:p>
            <a:pPr algn="just"/>
            <a:r>
              <a:rPr lang="en-US" dirty="0" smtClean="0"/>
              <a:t>By doing this, the degree of multiprogramming will be increased and therefore, the CPU utilization will also be increased.</a:t>
            </a:r>
          </a:p>
          <a:p>
            <a:pPr algn="just"/>
            <a:r>
              <a:rPr lang="en-US" dirty="0" smtClean="0"/>
              <a:t>How Virtual Memory Works?</a:t>
            </a:r>
          </a:p>
          <a:p>
            <a:pPr algn="just"/>
            <a:r>
              <a:rPr lang="en-US" dirty="0" smtClean="0"/>
              <a:t>In modern word, virtual memory has become quite common these days. In this scheme, whenever some pages needs to be loaded in the main memory for the execution and the memory is not available for those many pages, then in that case, instead of stopping the pages from entering in the main memory, the OS search for the RAM area that are least used in the recent times or that are not referenced and copy that into the secondary memory to make the space for the new pages in the main memory.</a:t>
            </a:r>
          </a:p>
          <a:p>
            <a:pPr algn="just"/>
            <a:r>
              <a:rPr lang="en-US" dirty="0" smtClean="0"/>
              <a:t>Since all this procedure happens automatically, therefore it makes the computer feel like it is having the unlimited RAM.</a:t>
            </a:r>
            <a:endParaRPr lang="en-US" dirty="0"/>
          </a:p>
        </p:txBody>
      </p:sp>
    </p:spTree>
    <p:extLst>
      <p:ext uri="{BB962C8B-B14F-4D97-AF65-F5344CB8AC3E}">
        <p14:creationId xmlns="" xmlns:p14="http://schemas.microsoft.com/office/powerpoint/2010/main" val="366957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844" y="475234"/>
            <a:ext cx="7995920" cy="57467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AF50"/>
                </a:solidFill>
                <a:latin typeface="Calibri"/>
                <a:cs typeface="Calibri"/>
              </a:rPr>
              <a:t>Process</a:t>
            </a:r>
            <a:r>
              <a:rPr sz="1800" b="1" spc="-20" dirty="0">
                <a:solidFill>
                  <a:srgbClr val="00AF50"/>
                </a:solidFill>
                <a:latin typeface="Calibri"/>
                <a:cs typeface="Calibri"/>
              </a:rPr>
              <a:t> </a:t>
            </a:r>
            <a:r>
              <a:rPr sz="1800" b="1" spc="-10" dirty="0">
                <a:solidFill>
                  <a:srgbClr val="00AF50"/>
                </a:solidFill>
                <a:latin typeface="Calibri"/>
                <a:cs typeface="Calibri"/>
              </a:rPr>
              <a:t>Scheduling</a:t>
            </a:r>
            <a:r>
              <a:rPr sz="1800" b="1" spc="40" dirty="0">
                <a:solidFill>
                  <a:srgbClr val="00AF50"/>
                </a:solidFill>
                <a:latin typeface="Calibri"/>
                <a:cs typeface="Calibri"/>
              </a:rPr>
              <a:t> </a:t>
            </a:r>
            <a:r>
              <a:rPr sz="1800" b="1" spc="-10" dirty="0">
                <a:solidFill>
                  <a:srgbClr val="00AF50"/>
                </a:solidFill>
                <a:latin typeface="Calibri"/>
                <a:cs typeface="Calibri"/>
              </a:rPr>
              <a:t>in</a:t>
            </a:r>
            <a:r>
              <a:rPr sz="1800" b="1" spc="-5" dirty="0">
                <a:solidFill>
                  <a:srgbClr val="00AF50"/>
                </a:solidFill>
                <a:latin typeface="Calibri"/>
                <a:cs typeface="Calibri"/>
              </a:rPr>
              <a:t> </a:t>
            </a:r>
            <a:r>
              <a:rPr sz="1800" b="1" dirty="0">
                <a:solidFill>
                  <a:srgbClr val="00AF50"/>
                </a:solidFill>
                <a:latin typeface="Calibri"/>
                <a:cs typeface="Calibri"/>
              </a:rPr>
              <a:t>OS</a:t>
            </a:r>
            <a:r>
              <a:rPr sz="1800" b="1" spc="-15" dirty="0">
                <a:solidFill>
                  <a:srgbClr val="00AF50"/>
                </a:solidFill>
                <a:latin typeface="Calibri"/>
                <a:cs typeface="Calibri"/>
              </a:rPr>
              <a:t> (Operating</a:t>
            </a:r>
            <a:r>
              <a:rPr sz="1800" b="1" spc="15" dirty="0">
                <a:solidFill>
                  <a:srgbClr val="00AF50"/>
                </a:solidFill>
                <a:latin typeface="Calibri"/>
                <a:cs typeface="Calibri"/>
              </a:rPr>
              <a:t> </a:t>
            </a:r>
            <a:r>
              <a:rPr sz="1800" b="1" spc="-15" dirty="0">
                <a:solidFill>
                  <a:srgbClr val="00AF50"/>
                </a:solidFill>
                <a:latin typeface="Calibri"/>
                <a:cs typeface="Calibri"/>
              </a:rPr>
              <a:t>System)</a:t>
            </a:r>
            <a:endParaRPr sz="1800">
              <a:latin typeface="Calibri"/>
              <a:cs typeface="Calibri"/>
            </a:endParaRPr>
          </a:p>
          <a:p>
            <a:pPr marL="12700">
              <a:lnSpc>
                <a:spcPct val="100000"/>
              </a:lnSpc>
            </a:pPr>
            <a:r>
              <a:rPr sz="1800" spc="-15" dirty="0"/>
              <a:t>Operating</a:t>
            </a:r>
            <a:r>
              <a:rPr sz="1800" spc="75" dirty="0"/>
              <a:t> </a:t>
            </a:r>
            <a:r>
              <a:rPr sz="1800" spc="-25" dirty="0"/>
              <a:t>system</a:t>
            </a:r>
            <a:r>
              <a:rPr sz="1800" spc="40" dirty="0"/>
              <a:t> </a:t>
            </a:r>
            <a:r>
              <a:rPr sz="1800" spc="-10" dirty="0"/>
              <a:t>uses</a:t>
            </a:r>
            <a:r>
              <a:rPr sz="1800" spc="25" dirty="0"/>
              <a:t> </a:t>
            </a:r>
            <a:r>
              <a:rPr sz="1800" spc="-10" dirty="0"/>
              <a:t>various</a:t>
            </a:r>
            <a:r>
              <a:rPr sz="1800" spc="25" dirty="0"/>
              <a:t> </a:t>
            </a:r>
            <a:r>
              <a:rPr sz="1800" spc="-10" dirty="0"/>
              <a:t>schedulers</a:t>
            </a:r>
            <a:r>
              <a:rPr sz="1800" spc="75" dirty="0"/>
              <a:t> </a:t>
            </a:r>
            <a:r>
              <a:rPr sz="1800" spc="-15" dirty="0"/>
              <a:t>for</a:t>
            </a:r>
            <a:r>
              <a:rPr sz="1800" spc="10" dirty="0"/>
              <a:t> </a:t>
            </a:r>
            <a:r>
              <a:rPr sz="1800" spc="-5" dirty="0"/>
              <a:t>the</a:t>
            </a:r>
            <a:r>
              <a:rPr sz="1800" spc="20" dirty="0"/>
              <a:t> </a:t>
            </a:r>
            <a:r>
              <a:rPr sz="1800" spc="-10" dirty="0"/>
              <a:t>process</a:t>
            </a:r>
            <a:r>
              <a:rPr sz="1800" spc="30" dirty="0"/>
              <a:t> </a:t>
            </a:r>
            <a:r>
              <a:rPr sz="1800" spc="-10" dirty="0"/>
              <a:t>scheduling</a:t>
            </a:r>
            <a:r>
              <a:rPr sz="1800" spc="100" dirty="0"/>
              <a:t> </a:t>
            </a:r>
            <a:r>
              <a:rPr sz="1800" spc="-10" dirty="0"/>
              <a:t>described</a:t>
            </a:r>
            <a:r>
              <a:rPr sz="1800" spc="75" dirty="0"/>
              <a:t> </a:t>
            </a:r>
            <a:r>
              <a:rPr sz="1800" spc="-25" dirty="0"/>
              <a:t>below.</a:t>
            </a:r>
            <a:endParaRPr sz="1800"/>
          </a:p>
        </p:txBody>
      </p:sp>
      <p:sp>
        <p:nvSpPr>
          <p:cNvPr id="3" name="object 3"/>
          <p:cNvSpPr txBox="1"/>
          <p:nvPr/>
        </p:nvSpPr>
        <p:spPr>
          <a:xfrm>
            <a:off x="536244" y="1024254"/>
            <a:ext cx="8380730" cy="5485130"/>
          </a:xfrm>
          <a:prstGeom prst="rect">
            <a:avLst/>
          </a:prstGeom>
        </p:spPr>
        <p:txBody>
          <a:bodyPr vert="horz" wrap="square" lIns="0" tIns="12700" rIns="0" bIns="0" rtlCol="0">
            <a:spAutoFit/>
          </a:bodyPr>
          <a:lstStyle/>
          <a:p>
            <a:pPr marL="466725" indent="-226060" algn="just">
              <a:lnSpc>
                <a:spcPct val="100000"/>
              </a:lnSpc>
              <a:spcBef>
                <a:spcPts val="100"/>
              </a:spcBef>
              <a:buAutoNum type="arabicPeriod"/>
              <a:tabLst>
                <a:tab pos="467359" algn="l"/>
              </a:tabLst>
            </a:pPr>
            <a:r>
              <a:rPr sz="1800" dirty="0">
                <a:solidFill>
                  <a:srgbClr val="FF0000"/>
                </a:solidFill>
                <a:latin typeface="Calibri"/>
                <a:cs typeface="Calibri"/>
              </a:rPr>
              <a:t>Long </a:t>
            </a:r>
            <a:r>
              <a:rPr sz="1800" spc="-10" dirty="0">
                <a:solidFill>
                  <a:srgbClr val="FF0000"/>
                </a:solidFill>
                <a:latin typeface="Calibri"/>
                <a:cs typeface="Calibri"/>
              </a:rPr>
              <a:t>term</a:t>
            </a:r>
            <a:r>
              <a:rPr sz="1800" spc="-25" dirty="0">
                <a:solidFill>
                  <a:srgbClr val="FF0000"/>
                </a:solidFill>
                <a:latin typeface="Calibri"/>
                <a:cs typeface="Calibri"/>
              </a:rPr>
              <a:t> </a:t>
            </a:r>
            <a:r>
              <a:rPr sz="1800" spc="-10" dirty="0">
                <a:solidFill>
                  <a:srgbClr val="FF0000"/>
                </a:solidFill>
                <a:latin typeface="Calibri"/>
                <a:cs typeface="Calibri"/>
              </a:rPr>
              <a:t>scheduler</a:t>
            </a:r>
            <a:endParaRPr sz="1800">
              <a:latin typeface="Calibri"/>
              <a:cs typeface="Calibri"/>
            </a:endParaRPr>
          </a:p>
          <a:p>
            <a:pPr marL="241300" marR="7620" algn="just">
              <a:lnSpc>
                <a:spcPct val="100000"/>
              </a:lnSpc>
            </a:pPr>
            <a:r>
              <a:rPr sz="1800" spc="-5" dirty="0">
                <a:latin typeface="Calibri"/>
                <a:cs typeface="Calibri"/>
              </a:rPr>
              <a:t>Long term scheduler is </a:t>
            </a:r>
            <a:r>
              <a:rPr sz="1800" dirty="0">
                <a:latin typeface="Calibri"/>
                <a:cs typeface="Calibri"/>
              </a:rPr>
              <a:t>also </a:t>
            </a:r>
            <a:r>
              <a:rPr sz="1800" spc="5" dirty="0">
                <a:latin typeface="Calibri"/>
                <a:cs typeface="Calibri"/>
              </a:rPr>
              <a:t>known </a:t>
            </a:r>
            <a:r>
              <a:rPr sz="1800" dirty="0">
                <a:latin typeface="Calibri"/>
                <a:cs typeface="Calibri"/>
              </a:rPr>
              <a:t>as </a:t>
            </a:r>
            <a:r>
              <a:rPr sz="1800" dirty="0">
                <a:solidFill>
                  <a:srgbClr val="00AF50"/>
                </a:solidFill>
                <a:latin typeface="Calibri"/>
                <a:cs typeface="Calibri"/>
              </a:rPr>
              <a:t>job </a:t>
            </a:r>
            <a:r>
              <a:rPr sz="1800" spc="-20" dirty="0">
                <a:solidFill>
                  <a:srgbClr val="00AF50"/>
                </a:solidFill>
                <a:latin typeface="Calibri"/>
                <a:cs typeface="Calibri"/>
              </a:rPr>
              <a:t>scheduler</a:t>
            </a:r>
            <a:r>
              <a:rPr sz="1800" spc="-20" dirty="0">
                <a:latin typeface="Calibri"/>
                <a:cs typeface="Calibri"/>
              </a:rPr>
              <a:t>. </a:t>
            </a:r>
            <a:r>
              <a:rPr sz="1800" dirty="0">
                <a:latin typeface="Calibri"/>
                <a:cs typeface="Calibri"/>
              </a:rPr>
              <a:t>It </a:t>
            </a:r>
            <a:r>
              <a:rPr sz="1800" spc="-5" dirty="0">
                <a:latin typeface="Calibri"/>
                <a:cs typeface="Calibri"/>
              </a:rPr>
              <a:t>chooses </a:t>
            </a:r>
            <a:r>
              <a:rPr sz="1800" dirty="0">
                <a:latin typeface="Calibri"/>
                <a:cs typeface="Calibri"/>
              </a:rPr>
              <a:t>the </a:t>
            </a:r>
            <a:r>
              <a:rPr sz="1800" spc="-10" dirty="0">
                <a:latin typeface="Calibri"/>
                <a:cs typeface="Calibri"/>
              </a:rPr>
              <a:t>processes from </a:t>
            </a:r>
            <a:r>
              <a:rPr sz="1800" dirty="0">
                <a:latin typeface="Calibri"/>
                <a:cs typeface="Calibri"/>
              </a:rPr>
              <a:t>the </a:t>
            </a:r>
            <a:r>
              <a:rPr sz="1800" spc="5" dirty="0">
                <a:latin typeface="Calibri"/>
                <a:cs typeface="Calibri"/>
              </a:rPr>
              <a:t> </a:t>
            </a:r>
            <a:r>
              <a:rPr sz="1800" dirty="0">
                <a:latin typeface="Calibri"/>
                <a:cs typeface="Calibri"/>
              </a:rPr>
              <a:t>pool</a:t>
            </a:r>
            <a:r>
              <a:rPr sz="1800" spc="5" dirty="0">
                <a:latin typeface="Calibri"/>
                <a:cs typeface="Calibri"/>
              </a:rPr>
              <a:t> </a:t>
            </a:r>
            <a:r>
              <a:rPr sz="1800" spc="-5" dirty="0">
                <a:latin typeface="Calibri"/>
                <a:cs typeface="Calibri"/>
              </a:rPr>
              <a:t>(secondary</a:t>
            </a:r>
            <a:r>
              <a:rPr sz="1800" dirty="0">
                <a:latin typeface="Calibri"/>
                <a:cs typeface="Calibri"/>
              </a:rPr>
              <a:t> memory)</a:t>
            </a:r>
            <a:r>
              <a:rPr sz="1800" spc="5" dirty="0">
                <a:latin typeface="Calibri"/>
                <a:cs typeface="Calibri"/>
              </a:rPr>
              <a:t> </a:t>
            </a:r>
            <a:r>
              <a:rPr sz="1800" dirty="0">
                <a:latin typeface="Calibri"/>
                <a:cs typeface="Calibri"/>
              </a:rPr>
              <a:t>and</a:t>
            </a:r>
            <a:r>
              <a:rPr sz="1800" spc="5" dirty="0">
                <a:latin typeface="Calibri"/>
                <a:cs typeface="Calibri"/>
              </a:rPr>
              <a:t> </a:t>
            </a:r>
            <a:r>
              <a:rPr sz="1800" spc="-15" dirty="0">
                <a:latin typeface="Calibri"/>
                <a:cs typeface="Calibri"/>
              </a:rPr>
              <a:t>keeps</a:t>
            </a:r>
            <a:r>
              <a:rPr sz="1800" spc="-10" dirty="0">
                <a:latin typeface="Calibri"/>
                <a:cs typeface="Calibri"/>
              </a:rPr>
              <a:t> </a:t>
            </a:r>
            <a:r>
              <a:rPr sz="1800" dirty="0">
                <a:latin typeface="Calibri"/>
                <a:cs typeface="Calibri"/>
              </a:rPr>
              <a:t>them</a:t>
            </a:r>
            <a:r>
              <a:rPr sz="1800" spc="5" dirty="0">
                <a:latin typeface="Calibri"/>
                <a:cs typeface="Calibri"/>
              </a:rPr>
              <a:t> in</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ready</a:t>
            </a:r>
            <a:r>
              <a:rPr sz="1800" spc="-5" dirty="0">
                <a:latin typeface="Calibri"/>
                <a:cs typeface="Calibri"/>
              </a:rPr>
              <a:t> </a:t>
            </a:r>
            <a:r>
              <a:rPr sz="1800" spc="5" dirty="0">
                <a:latin typeface="Calibri"/>
                <a:cs typeface="Calibri"/>
              </a:rPr>
              <a:t>queue</a:t>
            </a:r>
            <a:r>
              <a:rPr sz="1800" spc="10" dirty="0">
                <a:latin typeface="Calibri"/>
                <a:cs typeface="Calibri"/>
              </a:rPr>
              <a:t> </a:t>
            </a:r>
            <a:r>
              <a:rPr sz="1800" spc="-5" dirty="0">
                <a:latin typeface="Calibri"/>
                <a:cs typeface="Calibri"/>
              </a:rPr>
              <a:t>maintained</a:t>
            </a:r>
            <a:r>
              <a:rPr sz="180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primary</a:t>
            </a:r>
            <a:r>
              <a:rPr sz="1800" spc="15" dirty="0">
                <a:latin typeface="Calibri"/>
                <a:cs typeface="Calibri"/>
              </a:rPr>
              <a:t> </a:t>
            </a:r>
            <a:r>
              <a:rPr sz="1800" spc="-20" dirty="0">
                <a:latin typeface="Calibri"/>
                <a:cs typeface="Calibri"/>
              </a:rPr>
              <a:t>memory.</a:t>
            </a:r>
            <a:endParaRPr sz="1800">
              <a:latin typeface="Calibri"/>
              <a:cs typeface="Calibri"/>
            </a:endParaRPr>
          </a:p>
          <a:p>
            <a:pPr marL="241300" marR="7620" algn="just">
              <a:lnSpc>
                <a:spcPct val="100000"/>
              </a:lnSpc>
              <a:spcBef>
                <a:spcPts val="5"/>
              </a:spcBef>
            </a:pPr>
            <a:r>
              <a:rPr sz="1800" dirty="0">
                <a:latin typeface="Calibri"/>
                <a:cs typeface="Calibri"/>
              </a:rPr>
              <a:t>Long </a:t>
            </a:r>
            <a:r>
              <a:rPr sz="1800" spc="-45" dirty="0">
                <a:latin typeface="Calibri"/>
                <a:cs typeface="Calibri"/>
              </a:rPr>
              <a:t>Term </a:t>
            </a:r>
            <a:r>
              <a:rPr sz="1800" dirty="0">
                <a:latin typeface="Calibri"/>
                <a:cs typeface="Calibri"/>
              </a:rPr>
              <a:t>scheduler </a:t>
            </a:r>
            <a:r>
              <a:rPr sz="1800" spc="-5" dirty="0">
                <a:latin typeface="Calibri"/>
                <a:cs typeface="Calibri"/>
              </a:rPr>
              <a:t>mainly controls the degree </a:t>
            </a:r>
            <a:r>
              <a:rPr sz="1800" spc="5" dirty="0">
                <a:latin typeface="Calibri"/>
                <a:cs typeface="Calibri"/>
              </a:rPr>
              <a:t>of </a:t>
            </a:r>
            <a:r>
              <a:rPr sz="1800" spc="-5" dirty="0">
                <a:latin typeface="Calibri"/>
                <a:cs typeface="Calibri"/>
              </a:rPr>
              <a:t>Multiprogramming. </a:t>
            </a:r>
            <a:r>
              <a:rPr sz="1800" dirty="0">
                <a:latin typeface="Calibri"/>
                <a:cs typeface="Calibri"/>
              </a:rPr>
              <a:t>The </a:t>
            </a:r>
            <a:r>
              <a:rPr sz="1800" spc="-5" dirty="0">
                <a:latin typeface="Calibri"/>
                <a:cs typeface="Calibri"/>
              </a:rPr>
              <a:t>purpose </a:t>
            </a:r>
            <a:r>
              <a:rPr sz="1800" spc="10" dirty="0">
                <a:latin typeface="Calibri"/>
                <a:cs typeface="Calibri"/>
              </a:rPr>
              <a:t>of </a:t>
            </a:r>
            <a:r>
              <a:rPr sz="1800" spc="15" dirty="0">
                <a:latin typeface="Calibri"/>
                <a:cs typeface="Calibri"/>
              </a:rPr>
              <a:t> </a:t>
            </a:r>
            <a:r>
              <a:rPr sz="1800" spc="-5" dirty="0">
                <a:latin typeface="Calibri"/>
                <a:cs typeface="Calibri"/>
              </a:rPr>
              <a:t>long </a:t>
            </a:r>
            <a:r>
              <a:rPr sz="1800" spc="-10" dirty="0">
                <a:latin typeface="Calibri"/>
                <a:cs typeface="Calibri"/>
              </a:rPr>
              <a:t>term </a:t>
            </a:r>
            <a:r>
              <a:rPr sz="1800" dirty="0">
                <a:latin typeface="Calibri"/>
                <a:cs typeface="Calibri"/>
              </a:rPr>
              <a:t>scheduler </a:t>
            </a:r>
            <a:r>
              <a:rPr sz="1800" spc="5" dirty="0">
                <a:latin typeface="Calibri"/>
                <a:cs typeface="Calibri"/>
              </a:rPr>
              <a:t>is </a:t>
            </a:r>
            <a:r>
              <a:rPr sz="1800" spc="-15" dirty="0">
                <a:latin typeface="Calibri"/>
                <a:cs typeface="Calibri"/>
              </a:rPr>
              <a:t>to </a:t>
            </a:r>
            <a:r>
              <a:rPr sz="1800" spc="-5" dirty="0">
                <a:latin typeface="Calibri"/>
                <a:cs typeface="Calibri"/>
              </a:rPr>
              <a:t>choose </a:t>
            </a:r>
            <a:r>
              <a:rPr sz="1800" dirty="0">
                <a:latin typeface="Calibri"/>
                <a:cs typeface="Calibri"/>
              </a:rPr>
              <a:t>a </a:t>
            </a:r>
            <a:r>
              <a:rPr sz="1800" spc="-10" dirty="0">
                <a:latin typeface="Calibri"/>
                <a:cs typeface="Calibri"/>
              </a:rPr>
              <a:t>perfect </a:t>
            </a:r>
            <a:r>
              <a:rPr sz="1800" dirty="0">
                <a:latin typeface="Calibri"/>
                <a:cs typeface="Calibri"/>
              </a:rPr>
              <a:t>mix </a:t>
            </a:r>
            <a:r>
              <a:rPr sz="1800" spc="5" dirty="0">
                <a:latin typeface="Calibri"/>
                <a:cs typeface="Calibri"/>
              </a:rPr>
              <a:t>of </a:t>
            </a:r>
            <a:r>
              <a:rPr sz="1800" dirty="0">
                <a:latin typeface="Calibri"/>
                <a:cs typeface="Calibri"/>
              </a:rPr>
              <a:t>IO </a:t>
            </a:r>
            <a:r>
              <a:rPr sz="1800" spc="-5" dirty="0">
                <a:latin typeface="Calibri"/>
                <a:cs typeface="Calibri"/>
              </a:rPr>
              <a:t>bound </a:t>
            </a:r>
            <a:r>
              <a:rPr sz="1800" dirty="0">
                <a:latin typeface="Calibri"/>
                <a:cs typeface="Calibri"/>
              </a:rPr>
              <a:t>and </a:t>
            </a:r>
            <a:r>
              <a:rPr sz="1800" spc="5" dirty="0">
                <a:latin typeface="Calibri"/>
                <a:cs typeface="Calibri"/>
              </a:rPr>
              <a:t>CPU </a:t>
            </a:r>
            <a:r>
              <a:rPr sz="1800" spc="-5" dirty="0">
                <a:latin typeface="Calibri"/>
                <a:cs typeface="Calibri"/>
              </a:rPr>
              <a:t>bound processes </a:t>
            </a:r>
            <a:r>
              <a:rPr sz="1800" dirty="0">
                <a:latin typeface="Calibri"/>
                <a:cs typeface="Calibri"/>
              </a:rPr>
              <a:t> </a:t>
            </a:r>
            <a:r>
              <a:rPr sz="1800" spc="-5" dirty="0">
                <a:latin typeface="Calibri"/>
                <a:cs typeface="Calibri"/>
              </a:rPr>
              <a:t>among</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jobs </a:t>
            </a:r>
            <a:r>
              <a:rPr sz="1800" spc="-15" dirty="0">
                <a:latin typeface="Calibri"/>
                <a:cs typeface="Calibri"/>
              </a:rPr>
              <a:t>present</a:t>
            </a:r>
            <a:r>
              <a:rPr sz="1800" spc="6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pool.</a:t>
            </a:r>
            <a:endParaRPr sz="1800">
              <a:latin typeface="Calibri"/>
              <a:cs typeface="Calibri"/>
            </a:endParaRPr>
          </a:p>
          <a:p>
            <a:pPr marL="241300" marR="5080" algn="just">
              <a:lnSpc>
                <a:spcPct val="100000"/>
              </a:lnSpc>
            </a:pPr>
            <a:r>
              <a:rPr sz="1800" dirty="0">
                <a:latin typeface="Calibri"/>
                <a:cs typeface="Calibri"/>
              </a:rPr>
              <a:t>If </a:t>
            </a:r>
            <a:r>
              <a:rPr sz="1800" spc="-5" dirty="0">
                <a:latin typeface="Calibri"/>
                <a:cs typeface="Calibri"/>
              </a:rPr>
              <a:t>the </a:t>
            </a:r>
            <a:r>
              <a:rPr sz="1800" dirty="0">
                <a:latin typeface="Calibri"/>
                <a:cs typeface="Calibri"/>
              </a:rPr>
              <a:t>job scheduler chooses more IO bound </a:t>
            </a:r>
            <a:r>
              <a:rPr sz="1800" spc="-10" dirty="0">
                <a:latin typeface="Calibri"/>
                <a:cs typeface="Calibri"/>
              </a:rPr>
              <a:t>processes </a:t>
            </a:r>
            <a:r>
              <a:rPr sz="1800" spc="5" dirty="0">
                <a:latin typeface="Calibri"/>
                <a:cs typeface="Calibri"/>
              </a:rPr>
              <a:t>then </a:t>
            </a:r>
            <a:r>
              <a:rPr sz="1800" dirty="0">
                <a:latin typeface="Calibri"/>
                <a:cs typeface="Calibri"/>
              </a:rPr>
              <a:t>all </a:t>
            </a:r>
            <a:r>
              <a:rPr sz="1800" spc="5" dirty="0">
                <a:latin typeface="Calibri"/>
                <a:cs typeface="Calibri"/>
              </a:rPr>
              <a:t>of </a:t>
            </a:r>
            <a:r>
              <a:rPr sz="1800" spc="-5" dirty="0">
                <a:latin typeface="Calibri"/>
                <a:cs typeface="Calibri"/>
              </a:rPr>
              <a:t>the jobs </a:t>
            </a:r>
            <a:r>
              <a:rPr sz="1800" spc="-10" dirty="0">
                <a:latin typeface="Calibri"/>
                <a:cs typeface="Calibri"/>
              </a:rPr>
              <a:t>may </a:t>
            </a:r>
            <a:r>
              <a:rPr sz="1800" spc="-5" dirty="0">
                <a:latin typeface="Calibri"/>
                <a:cs typeface="Calibri"/>
              </a:rPr>
              <a:t>reside </a:t>
            </a:r>
            <a:r>
              <a:rPr sz="1800" spc="15" dirty="0">
                <a:latin typeface="Calibri"/>
                <a:cs typeface="Calibri"/>
              </a:rPr>
              <a:t>in </a:t>
            </a:r>
            <a:r>
              <a:rPr sz="1800" spc="-395" dirty="0">
                <a:latin typeface="Calibri"/>
                <a:cs typeface="Calibri"/>
              </a:rPr>
              <a:t> </a:t>
            </a:r>
            <a:r>
              <a:rPr sz="1800" spc="-5" dirty="0">
                <a:latin typeface="Calibri"/>
                <a:cs typeface="Calibri"/>
              </a:rPr>
              <a:t>the </a:t>
            </a:r>
            <a:r>
              <a:rPr sz="1800" spc="-10" dirty="0">
                <a:latin typeface="Calibri"/>
                <a:cs typeface="Calibri"/>
              </a:rPr>
              <a:t>blocked </a:t>
            </a:r>
            <a:r>
              <a:rPr sz="1800" spc="-20" dirty="0">
                <a:latin typeface="Calibri"/>
                <a:cs typeface="Calibri"/>
              </a:rPr>
              <a:t>state </a:t>
            </a:r>
            <a:r>
              <a:rPr sz="1800" spc="-5" dirty="0">
                <a:latin typeface="Calibri"/>
                <a:cs typeface="Calibri"/>
              </a:rPr>
              <a:t>all </a:t>
            </a:r>
            <a:r>
              <a:rPr sz="1800" dirty="0">
                <a:latin typeface="Calibri"/>
                <a:cs typeface="Calibri"/>
              </a:rPr>
              <a:t>the </a:t>
            </a:r>
            <a:r>
              <a:rPr sz="1800" spc="-5" dirty="0">
                <a:latin typeface="Calibri"/>
                <a:cs typeface="Calibri"/>
              </a:rPr>
              <a:t>time </a:t>
            </a:r>
            <a:r>
              <a:rPr sz="1800" spc="10" dirty="0">
                <a:latin typeface="Calibri"/>
                <a:cs typeface="Calibri"/>
              </a:rPr>
              <a:t>and </a:t>
            </a:r>
            <a:r>
              <a:rPr sz="1800" spc="-5" dirty="0">
                <a:latin typeface="Calibri"/>
                <a:cs typeface="Calibri"/>
              </a:rPr>
              <a:t>the CPU will </a:t>
            </a:r>
            <a:r>
              <a:rPr sz="1800" spc="-10" dirty="0">
                <a:latin typeface="Calibri"/>
                <a:cs typeface="Calibri"/>
              </a:rPr>
              <a:t>remain </a:t>
            </a:r>
            <a:r>
              <a:rPr sz="1800" dirty="0">
                <a:latin typeface="Calibri"/>
                <a:cs typeface="Calibri"/>
              </a:rPr>
              <a:t>idle </a:t>
            </a:r>
            <a:r>
              <a:rPr sz="1800" spc="-10" dirty="0">
                <a:latin typeface="Calibri"/>
                <a:cs typeface="Calibri"/>
              </a:rPr>
              <a:t>most </a:t>
            </a:r>
            <a:r>
              <a:rPr sz="1800" dirty="0">
                <a:latin typeface="Calibri"/>
                <a:cs typeface="Calibri"/>
              </a:rPr>
              <a:t>of </a:t>
            </a:r>
            <a:r>
              <a:rPr sz="1800" spc="-5" dirty="0">
                <a:latin typeface="Calibri"/>
                <a:cs typeface="Calibri"/>
              </a:rPr>
              <a:t>the time. This will </a:t>
            </a:r>
            <a:r>
              <a:rPr sz="1800" dirty="0">
                <a:latin typeface="Calibri"/>
                <a:cs typeface="Calibri"/>
              </a:rPr>
              <a:t> </a:t>
            </a:r>
            <a:r>
              <a:rPr sz="1800" spc="-10" dirty="0">
                <a:latin typeface="Calibri"/>
                <a:cs typeface="Calibri"/>
              </a:rPr>
              <a:t>reduce </a:t>
            </a:r>
            <a:r>
              <a:rPr sz="1800" dirty="0">
                <a:latin typeface="Calibri"/>
                <a:cs typeface="Calibri"/>
              </a:rPr>
              <a:t>the </a:t>
            </a:r>
            <a:r>
              <a:rPr sz="1800" spc="-5" dirty="0">
                <a:latin typeface="Calibri"/>
                <a:cs typeface="Calibri"/>
              </a:rPr>
              <a:t>degree </a:t>
            </a:r>
            <a:r>
              <a:rPr sz="1800" spc="5" dirty="0">
                <a:latin typeface="Calibri"/>
                <a:cs typeface="Calibri"/>
              </a:rPr>
              <a:t>of </a:t>
            </a:r>
            <a:r>
              <a:rPr sz="1800" spc="-10" dirty="0">
                <a:latin typeface="Calibri"/>
                <a:cs typeface="Calibri"/>
              </a:rPr>
              <a:t>Multiprogramming. </a:t>
            </a:r>
            <a:r>
              <a:rPr sz="1800" spc="-15" dirty="0">
                <a:latin typeface="Calibri"/>
                <a:cs typeface="Calibri"/>
              </a:rPr>
              <a:t>Therefore, </a:t>
            </a:r>
            <a:r>
              <a:rPr sz="1800" dirty="0">
                <a:latin typeface="Calibri"/>
                <a:cs typeface="Calibri"/>
              </a:rPr>
              <a:t>the Job </a:t>
            </a:r>
            <a:r>
              <a:rPr sz="1800" spc="5" dirty="0">
                <a:latin typeface="Calibri"/>
                <a:cs typeface="Calibri"/>
              </a:rPr>
              <a:t>of </a:t>
            </a:r>
            <a:r>
              <a:rPr sz="1800" spc="-5" dirty="0">
                <a:latin typeface="Calibri"/>
                <a:cs typeface="Calibri"/>
              </a:rPr>
              <a:t>long term scheduler </a:t>
            </a:r>
            <a:r>
              <a:rPr sz="1800" spc="-10" dirty="0">
                <a:latin typeface="Calibri"/>
                <a:cs typeface="Calibri"/>
              </a:rPr>
              <a:t>is </a:t>
            </a:r>
            <a:r>
              <a:rPr sz="1800" spc="-5" dirty="0">
                <a:latin typeface="Calibri"/>
                <a:cs typeface="Calibri"/>
              </a:rPr>
              <a:t> </a:t>
            </a:r>
            <a:r>
              <a:rPr sz="1800" spc="-10" dirty="0">
                <a:latin typeface="Calibri"/>
                <a:cs typeface="Calibri"/>
              </a:rPr>
              <a:t>very</a:t>
            </a:r>
            <a:r>
              <a:rPr sz="1800" spc="15" dirty="0">
                <a:latin typeface="Calibri"/>
                <a:cs typeface="Calibri"/>
              </a:rPr>
              <a:t> </a:t>
            </a:r>
            <a:r>
              <a:rPr sz="1800" spc="-5" dirty="0">
                <a:latin typeface="Calibri"/>
                <a:cs typeface="Calibri"/>
              </a:rPr>
              <a:t>critical</a:t>
            </a:r>
            <a:r>
              <a:rPr sz="1800" spc="20" dirty="0">
                <a:latin typeface="Calibri"/>
                <a:cs typeface="Calibri"/>
              </a:rPr>
              <a:t> </a:t>
            </a:r>
            <a:r>
              <a:rPr sz="1800" spc="-5" dirty="0">
                <a:latin typeface="Calibri"/>
                <a:cs typeface="Calibri"/>
              </a:rPr>
              <a:t>and</a:t>
            </a:r>
            <a:r>
              <a:rPr sz="1800" spc="15" dirty="0">
                <a:latin typeface="Calibri"/>
                <a:cs typeface="Calibri"/>
              </a:rPr>
              <a:t> </a:t>
            </a:r>
            <a:r>
              <a:rPr sz="1800" spc="-10" dirty="0">
                <a:latin typeface="Calibri"/>
                <a:cs typeface="Calibri"/>
              </a:rPr>
              <a:t>may</a:t>
            </a:r>
            <a:r>
              <a:rPr sz="1800" dirty="0">
                <a:latin typeface="Calibri"/>
                <a:cs typeface="Calibri"/>
              </a:rPr>
              <a:t> </a:t>
            </a:r>
            <a:r>
              <a:rPr sz="1800" spc="-15" dirty="0">
                <a:latin typeface="Calibri"/>
                <a:cs typeface="Calibri"/>
              </a:rPr>
              <a:t>affect</a:t>
            </a:r>
            <a:r>
              <a:rPr sz="1800" dirty="0">
                <a:latin typeface="Calibri"/>
                <a:cs typeface="Calibri"/>
              </a:rPr>
              <a:t> </a:t>
            </a:r>
            <a:r>
              <a:rPr sz="1800" spc="-5" dirty="0">
                <a:latin typeface="Calibri"/>
                <a:cs typeface="Calibri"/>
              </a:rPr>
              <a:t>the</a:t>
            </a:r>
            <a:r>
              <a:rPr sz="1800" spc="15" dirty="0">
                <a:latin typeface="Calibri"/>
                <a:cs typeface="Calibri"/>
              </a:rPr>
              <a:t> </a:t>
            </a:r>
            <a:r>
              <a:rPr sz="1800" spc="-25" dirty="0">
                <a:latin typeface="Calibri"/>
                <a:cs typeface="Calibri"/>
              </a:rPr>
              <a:t>system</a:t>
            </a:r>
            <a:r>
              <a:rPr sz="1800" spc="3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a </a:t>
            </a:r>
            <a:r>
              <a:rPr sz="1800" spc="-10" dirty="0">
                <a:latin typeface="Calibri"/>
                <a:cs typeface="Calibri"/>
              </a:rPr>
              <a:t>very</a:t>
            </a:r>
            <a:r>
              <a:rPr sz="1800" spc="20" dirty="0">
                <a:latin typeface="Calibri"/>
                <a:cs typeface="Calibri"/>
              </a:rPr>
              <a:t> </a:t>
            </a:r>
            <a:r>
              <a:rPr sz="1800" spc="-5" dirty="0">
                <a:latin typeface="Calibri"/>
                <a:cs typeface="Calibri"/>
              </a:rPr>
              <a:t>long</a:t>
            </a:r>
            <a:r>
              <a:rPr sz="1800" spc="20" dirty="0">
                <a:latin typeface="Calibri"/>
                <a:cs typeface="Calibri"/>
              </a:rPr>
              <a:t> </a:t>
            </a:r>
            <a:r>
              <a:rPr sz="1800" spc="-5" dirty="0">
                <a:latin typeface="Calibri"/>
                <a:cs typeface="Calibri"/>
              </a:rPr>
              <a:t>time.</a:t>
            </a:r>
            <a:endParaRPr sz="1800">
              <a:latin typeface="Calibri"/>
              <a:cs typeface="Calibri"/>
            </a:endParaRPr>
          </a:p>
          <a:p>
            <a:pPr>
              <a:lnSpc>
                <a:spcPct val="100000"/>
              </a:lnSpc>
              <a:spcBef>
                <a:spcPts val="40"/>
              </a:spcBef>
            </a:pPr>
            <a:endParaRPr sz="1550">
              <a:latin typeface="Calibri"/>
              <a:cs typeface="Calibri"/>
            </a:endParaRPr>
          </a:p>
          <a:p>
            <a:pPr marL="213360" indent="-201295" algn="just">
              <a:lnSpc>
                <a:spcPct val="100000"/>
              </a:lnSpc>
              <a:buAutoNum type="arabicPeriod" startAt="2"/>
              <a:tabLst>
                <a:tab pos="213995" algn="l"/>
              </a:tabLst>
            </a:pPr>
            <a:r>
              <a:rPr sz="1600" spc="-5" dirty="0">
                <a:solidFill>
                  <a:srgbClr val="FF0000"/>
                </a:solidFill>
                <a:latin typeface="Calibri"/>
                <a:cs typeface="Calibri"/>
              </a:rPr>
              <a:t>Short</a:t>
            </a:r>
            <a:r>
              <a:rPr sz="1600" spc="-15" dirty="0">
                <a:solidFill>
                  <a:srgbClr val="FF0000"/>
                </a:solidFill>
                <a:latin typeface="Calibri"/>
                <a:cs typeface="Calibri"/>
              </a:rPr>
              <a:t> </a:t>
            </a:r>
            <a:r>
              <a:rPr sz="1600" spc="-10" dirty="0">
                <a:solidFill>
                  <a:srgbClr val="FF0000"/>
                </a:solidFill>
                <a:latin typeface="Calibri"/>
                <a:cs typeface="Calibri"/>
              </a:rPr>
              <a:t>term</a:t>
            </a:r>
            <a:r>
              <a:rPr sz="1600" spc="-25" dirty="0">
                <a:solidFill>
                  <a:srgbClr val="FF0000"/>
                </a:solidFill>
                <a:latin typeface="Calibri"/>
                <a:cs typeface="Calibri"/>
              </a:rPr>
              <a:t> </a:t>
            </a:r>
            <a:r>
              <a:rPr sz="1600" spc="-5" dirty="0">
                <a:solidFill>
                  <a:srgbClr val="FF0000"/>
                </a:solidFill>
                <a:latin typeface="Calibri"/>
                <a:cs typeface="Calibri"/>
              </a:rPr>
              <a:t>scheduler</a:t>
            </a:r>
            <a:endParaRPr sz="1600">
              <a:latin typeface="Calibri"/>
              <a:cs typeface="Calibri"/>
            </a:endParaRPr>
          </a:p>
          <a:p>
            <a:pPr marL="12700" marR="464820" algn="just">
              <a:lnSpc>
                <a:spcPct val="100000"/>
              </a:lnSpc>
            </a:pPr>
            <a:r>
              <a:rPr sz="1600" spc="-5" dirty="0">
                <a:latin typeface="Calibri"/>
                <a:cs typeface="Calibri"/>
              </a:rPr>
              <a:t>Short term scheduler is </a:t>
            </a:r>
            <a:r>
              <a:rPr sz="1600" dirty="0">
                <a:latin typeface="Calibri"/>
                <a:cs typeface="Calibri"/>
              </a:rPr>
              <a:t>also </a:t>
            </a:r>
            <a:r>
              <a:rPr sz="1600" spc="-5" dirty="0">
                <a:latin typeface="Calibri"/>
                <a:cs typeface="Calibri"/>
              </a:rPr>
              <a:t>known </a:t>
            </a:r>
            <a:r>
              <a:rPr sz="1600" dirty="0">
                <a:latin typeface="Calibri"/>
                <a:cs typeface="Calibri"/>
              </a:rPr>
              <a:t>as </a:t>
            </a:r>
            <a:r>
              <a:rPr sz="1600" spc="-5" dirty="0">
                <a:solidFill>
                  <a:srgbClr val="00AF50"/>
                </a:solidFill>
                <a:latin typeface="Calibri"/>
                <a:cs typeface="Calibri"/>
              </a:rPr>
              <a:t>CPU </a:t>
            </a:r>
            <a:r>
              <a:rPr sz="1600" spc="-25" dirty="0">
                <a:solidFill>
                  <a:srgbClr val="00AF50"/>
                </a:solidFill>
                <a:latin typeface="Calibri"/>
                <a:cs typeface="Calibri"/>
              </a:rPr>
              <a:t>scheduler</a:t>
            </a:r>
            <a:r>
              <a:rPr sz="1600" spc="-25" dirty="0">
                <a:latin typeface="Calibri"/>
                <a:cs typeface="Calibri"/>
              </a:rPr>
              <a:t>. </a:t>
            </a:r>
            <a:r>
              <a:rPr sz="1600" dirty="0">
                <a:latin typeface="Calibri"/>
                <a:cs typeface="Calibri"/>
              </a:rPr>
              <a:t>It </a:t>
            </a:r>
            <a:r>
              <a:rPr sz="1600" spc="-5" dirty="0">
                <a:latin typeface="Calibri"/>
                <a:cs typeface="Calibri"/>
              </a:rPr>
              <a:t>selects one of </a:t>
            </a:r>
            <a:r>
              <a:rPr sz="1600" dirty="0">
                <a:latin typeface="Calibri"/>
                <a:cs typeface="Calibri"/>
              </a:rPr>
              <a:t>the </a:t>
            </a:r>
            <a:r>
              <a:rPr sz="1600" spc="-5" dirty="0">
                <a:latin typeface="Calibri"/>
                <a:cs typeface="Calibri"/>
              </a:rPr>
              <a:t>Jobs </a:t>
            </a:r>
            <a:r>
              <a:rPr sz="1600" spc="-10" dirty="0">
                <a:latin typeface="Calibri"/>
                <a:cs typeface="Calibri"/>
              </a:rPr>
              <a:t>from </a:t>
            </a:r>
            <a:r>
              <a:rPr sz="1600" spc="-5" dirty="0">
                <a:latin typeface="Calibri"/>
                <a:cs typeface="Calibri"/>
              </a:rPr>
              <a:t>the </a:t>
            </a:r>
            <a:r>
              <a:rPr sz="1600" spc="-10" dirty="0">
                <a:latin typeface="Calibri"/>
                <a:cs typeface="Calibri"/>
              </a:rPr>
              <a:t>ready </a:t>
            </a:r>
            <a:r>
              <a:rPr sz="1600" spc="-5" dirty="0">
                <a:latin typeface="Calibri"/>
                <a:cs typeface="Calibri"/>
              </a:rPr>
              <a:t> queue</a:t>
            </a:r>
            <a:r>
              <a:rPr sz="1600" spc="-20" dirty="0">
                <a:latin typeface="Calibri"/>
                <a:cs typeface="Calibri"/>
              </a:rPr>
              <a:t> </a:t>
            </a:r>
            <a:r>
              <a:rPr sz="1600" dirty="0">
                <a:latin typeface="Calibri"/>
                <a:cs typeface="Calibri"/>
              </a:rPr>
              <a:t>and</a:t>
            </a:r>
            <a:r>
              <a:rPr sz="1600" spc="-5" dirty="0">
                <a:latin typeface="Calibri"/>
                <a:cs typeface="Calibri"/>
              </a:rPr>
              <a:t> </a:t>
            </a:r>
            <a:r>
              <a:rPr sz="1600" spc="-15" dirty="0">
                <a:latin typeface="Calibri"/>
                <a:cs typeface="Calibri"/>
              </a:rPr>
              <a:t>dispatch</a:t>
            </a:r>
            <a:r>
              <a:rPr sz="1600" spc="20" dirty="0">
                <a:latin typeface="Calibri"/>
                <a:cs typeface="Calibri"/>
              </a:rPr>
              <a:t> </a:t>
            </a:r>
            <a:r>
              <a:rPr sz="1600" spc="-15" dirty="0">
                <a:latin typeface="Calibri"/>
                <a:cs typeface="Calibri"/>
              </a:rPr>
              <a:t>to</a:t>
            </a:r>
            <a:r>
              <a:rPr sz="1600" spc="10" dirty="0">
                <a:latin typeface="Calibri"/>
                <a:cs typeface="Calibri"/>
              </a:rPr>
              <a:t> </a:t>
            </a:r>
            <a:r>
              <a:rPr sz="1600" spc="-5" dirty="0">
                <a:latin typeface="Calibri"/>
                <a:cs typeface="Calibri"/>
              </a:rPr>
              <a:t>the</a:t>
            </a:r>
            <a:r>
              <a:rPr sz="1600" spc="10" dirty="0">
                <a:latin typeface="Calibri"/>
                <a:cs typeface="Calibri"/>
              </a:rPr>
              <a:t> </a:t>
            </a:r>
            <a:r>
              <a:rPr sz="1600" spc="5" dirty="0">
                <a:latin typeface="Calibri"/>
                <a:cs typeface="Calibri"/>
              </a:rPr>
              <a:t>CPU</a:t>
            </a:r>
            <a:r>
              <a:rPr sz="1600" spc="-20" dirty="0">
                <a:latin typeface="Calibri"/>
                <a:cs typeface="Calibri"/>
              </a:rPr>
              <a:t> </a:t>
            </a:r>
            <a:r>
              <a:rPr sz="1600" spc="-15" dirty="0">
                <a:latin typeface="Calibri"/>
                <a:cs typeface="Calibri"/>
              </a:rPr>
              <a:t>for </a:t>
            </a:r>
            <a:r>
              <a:rPr sz="1600" spc="-5" dirty="0">
                <a:latin typeface="Calibri"/>
                <a:cs typeface="Calibri"/>
              </a:rPr>
              <a:t>the</a:t>
            </a:r>
            <a:r>
              <a:rPr sz="1600" spc="10" dirty="0">
                <a:latin typeface="Calibri"/>
                <a:cs typeface="Calibri"/>
              </a:rPr>
              <a:t> </a:t>
            </a:r>
            <a:r>
              <a:rPr sz="1600" spc="-15" dirty="0">
                <a:latin typeface="Calibri"/>
                <a:cs typeface="Calibri"/>
              </a:rPr>
              <a:t>execution.</a:t>
            </a:r>
            <a:endParaRPr sz="1600">
              <a:latin typeface="Calibri"/>
              <a:cs typeface="Calibri"/>
            </a:endParaRPr>
          </a:p>
          <a:p>
            <a:pPr marL="12700" marR="464820" algn="just">
              <a:lnSpc>
                <a:spcPct val="100000"/>
              </a:lnSpc>
              <a:spcBef>
                <a:spcPts val="5"/>
              </a:spcBef>
            </a:pPr>
            <a:r>
              <a:rPr sz="1600" dirty="0">
                <a:latin typeface="Calibri"/>
                <a:cs typeface="Calibri"/>
              </a:rPr>
              <a:t>A </a:t>
            </a:r>
            <a:r>
              <a:rPr sz="1600" spc="-5" dirty="0">
                <a:latin typeface="Calibri"/>
                <a:cs typeface="Calibri"/>
              </a:rPr>
              <a:t>scheduling </a:t>
            </a:r>
            <a:r>
              <a:rPr sz="1600" spc="-10" dirty="0">
                <a:latin typeface="Calibri"/>
                <a:cs typeface="Calibri"/>
              </a:rPr>
              <a:t>algorithm </a:t>
            </a:r>
            <a:r>
              <a:rPr sz="1600" spc="-5" dirty="0">
                <a:latin typeface="Calibri"/>
                <a:cs typeface="Calibri"/>
              </a:rPr>
              <a:t>is used </a:t>
            </a:r>
            <a:r>
              <a:rPr sz="1600" spc="-15" dirty="0">
                <a:latin typeface="Calibri"/>
                <a:cs typeface="Calibri"/>
              </a:rPr>
              <a:t>to </a:t>
            </a:r>
            <a:r>
              <a:rPr sz="1600" spc="-5" dirty="0">
                <a:latin typeface="Calibri"/>
                <a:cs typeface="Calibri"/>
              </a:rPr>
              <a:t>select </a:t>
            </a:r>
            <a:r>
              <a:rPr sz="1600" dirty="0">
                <a:latin typeface="Calibri"/>
                <a:cs typeface="Calibri"/>
              </a:rPr>
              <a:t>which </a:t>
            </a:r>
            <a:r>
              <a:rPr sz="1600" spc="-5" dirty="0">
                <a:latin typeface="Calibri"/>
                <a:cs typeface="Calibri"/>
              </a:rPr>
              <a:t>job </a:t>
            </a:r>
            <a:r>
              <a:rPr sz="1600" spc="10" dirty="0">
                <a:latin typeface="Calibri"/>
                <a:cs typeface="Calibri"/>
              </a:rPr>
              <a:t>is </a:t>
            </a:r>
            <a:r>
              <a:rPr sz="1600" dirty="0">
                <a:latin typeface="Calibri"/>
                <a:cs typeface="Calibri"/>
              </a:rPr>
              <a:t>going </a:t>
            </a:r>
            <a:r>
              <a:rPr sz="1600" spc="-15" dirty="0">
                <a:latin typeface="Calibri"/>
                <a:cs typeface="Calibri"/>
              </a:rPr>
              <a:t>to </a:t>
            </a:r>
            <a:r>
              <a:rPr sz="1600" spc="10" dirty="0">
                <a:latin typeface="Calibri"/>
                <a:cs typeface="Calibri"/>
              </a:rPr>
              <a:t>be </a:t>
            </a:r>
            <a:r>
              <a:rPr sz="1600" spc="-5" dirty="0">
                <a:latin typeface="Calibri"/>
                <a:cs typeface="Calibri"/>
              </a:rPr>
              <a:t>dispatched </a:t>
            </a:r>
            <a:r>
              <a:rPr sz="1600" spc="-15" dirty="0">
                <a:latin typeface="Calibri"/>
                <a:cs typeface="Calibri"/>
              </a:rPr>
              <a:t>for </a:t>
            </a:r>
            <a:r>
              <a:rPr sz="1600" spc="-5" dirty="0">
                <a:latin typeface="Calibri"/>
                <a:cs typeface="Calibri"/>
              </a:rPr>
              <a:t>the </a:t>
            </a:r>
            <a:r>
              <a:rPr sz="1600" spc="-10" dirty="0">
                <a:latin typeface="Calibri"/>
                <a:cs typeface="Calibri"/>
              </a:rPr>
              <a:t>execution. </a:t>
            </a:r>
            <a:r>
              <a:rPr sz="1600" spc="-5" dirty="0">
                <a:latin typeface="Calibri"/>
                <a:cs typeface="Calibri"/>
              </a:rPr>
              <a:t> </a:t>
            </a:r>
            <a:r>
              <a:rPr sz="1600" dirty="0">
                <a:latin typeface="Calibri"/>
                <a:cs typeface="Calibri"/>
              </a:rPr>
              <a:t>The </a:t>
            </a:r>
            <a:r>
              <a:rPr sz="1600" spc="-5" dirty="0">
                <a:latin typeface="Calibri"/>
                <a:cs typeface="Calibri"/>
              </a:rPr>
              <a:t>Job </a:t>
            </a:r>
            <a:r>
              <a:rPr sz="1600" spc="10" dirty="0">
                <a:latin typeface="Calibri"/>
                <a:cs typeface="Calibri"/>
              </a:rPr>
              <a:t>of </a:t>
            </a:r>
            <a:r>
              <a:rPr sz="1600" spc="-5" dirty="0">
                <a:latin typeface="Calibri"/>
                <a:cs typeface="Calibri"/>
              </a:rPr>
              <a:t>the </a:t>
            </a:r>
            <a:r>
              <a:rPr sz="1600" dirty="0">
                <a:latin typeface="Calibri"/>
                <a:cs typeface="Calibri"/>
              </a:rPr>
              <a:t>short </a:t>
            </a:r>
            <a:r>
              <a:rPr sz="1600" spc="-5" dirty="0">
                <a:latin typeface="Calibri"/>
                <a:cs typeface="Calibri"/>
              </a:rPr>
              <a:t>term scheduler </a:t>
            </a:r>
            <a:r>
              <a:rPr sz="1600" spc="-10" dirty="0">
                <a:latin typeface="Calibri"/>
                <a:cs typeface="Calibri"/>
              </a:rPr>
              <a:t>can </a:t>
            </a:r>
            <a:r>
              <a:rPr sz="1600" dirty="0">
                <a:latin typeface="Calibri"/>
                <a:cs typeface="Calibri"/>
              </a:rPr>
              <a:t>be </a:t>
            </a:r>
            <a:r>
              <a:rPr sz="1600" spc="-5" dirty="0">
                <a:latin typeface="Calibri"/>
                <a:cs typeface="Calibri"/>
              </a:rPr>
              <a:t>very critical in the </a:t>
            </a:r>
            <a:r>
              <a:rPr sz="1600" dirty="0">
                <a:latin typeface="Calibri"/>
                <a:cs typeface="Calibri"/>
              </a:rPr>
              <a:t>sense </a:t>
            </a:r>
            <a:r>
              <a:rPr sz="1600" spc="-10" dirty="0">
                <a:latin typeface="Calibri"/>
                <a:cs typeface="Calibri"/>
              </a:rPr>
              <a:t>that </a:t>
            </a:r>
            <a:r>
              <a:rPr sz="1600" spc="5" dirty="0">
                <a:latin typeface="Calibri"/>
                <a:cs typeface="Calibri"/>
              </a:rPr>
              <a:t>if </a:t>
            </a:r>
            <a:r>
              <a:rPr sz="1600" spc="-5" dirty="0">
                <a:latin typeface="Calibri"/>
                <a:cs typeface="Calibri"/>
              </a:rPr>
              <a:t>it </a:t>
            </a:r>
            <a:r>
              <a:rPr sz="1600" dirty="0">
                <a:latin typeface="Calibri"/>
                <a:cs typeface="Calibri"/>
              </a:rPr>
              <a:t>selects </a:t>
            </a:r>
            <a:r>
              <a:rPr sz="1600" spc="5" dirty="0">
                <a:latin typeface="Calibri"/>
                <a:cs typeface="Calibri"/>
              </a:rPr>
              <a:t>job whose </a:t>
            </a:r>
            <a:r>
              <a:rPr sz="1600" spc="10" dirty="0">
                <a:latin typeface="Calibri"/>
                <a:cs typeface="Calibri"/>
              </a:rPr>
              <a:t> </a:t>
            </a:r>
            <a:r>
              <a:rPr sz="1600" spc="5" dirty="0">
                <a:latin typeface="Calibri"/>
                <a:cs typeface="Calibri"/>
              </a:rPr>
              <a:t>CPU </a:t>
            </a:r>
            <a:r>
              <a:rPr sz="1600" spc="-15" dirty="0">
                <a:latin typeface="Calibri"/>
                <a:cs typeface="Calibri"/>
              </a:rPr>
              <a:t>burst </a:t>
            </a:r>
            <a:r>
              <a:rPr sz="1600" spc="-5" dirty="0">
                <a:latin typeface="Calibri"/>
                <a:cs typeface="Calibri"/>
              </a:rPr>
              <a:t>time is </a:t>
            </a:r>
            <a:r>
              <a:rPr sz="1600" dirty="0">
                <a:latin typeface="Calibri"/>
                <a:cs typeface="Calibri"/>
              </a:rPr>
              <a:t>very </a:t>
            </a:r>
            <a:r>
              <a:rPr sz="1600" spc="-5" dirty="0">
                <a:latin typeface="Calibri"/>
                <a:cs typeface="Calibri"/>
              </a:rPr>
              <a:t>high then all </a:t>
            </a:r>
            <a:r>
              <a:rPr sz="1600" dirty="0">
                <a:latin typeface="Calibri"/>
                <a:cs typeface="Calibri"/>
              </a:rPr>
              <a:t>the </a:t>
            </a:r>
            <a:r>
              <a:rPr sz="1600" spc="-5" dirty="0">
                <a:latin typeface="Calibri"/>
                <a:cs typeface="Calibri"/>
              </a:rPr>
              <a:t>jobs </a:t>
            </a:r>
            <a:r>
              <a:rPr sz="1600" spc="-10" dirty="0">
                <a:latin typeface="Calibri"/>
                <a:cs typeface="Calibri"/>
              </a:rPr>
              <a:t>after </a:t>
            </a:r>
            <a:r>
              <a:rPr sz="1600" spc="-15" dirty="0">
                <a:latin typeface="Calibri"/>
                <a:cs typeface="Calibri"/>
              </a:rPr>
              <a:t>that, </a:t>
            </a:r>
            <a:r>
              <a:rPr sz="1600" dirty="0">
                <a:latin typeface="Calibri"/>
                <a:cs typeface="Calibri"/>
              </a:rPr>
              <a:t>will </a:t>
            </a:r>
            <a:r>
              <a:rPr sz="1600" spc="-15" dirty="0">
                <a:latin typeface="Calibri"/>
                <a:cs typeface="Calibri"/>
              </a:rPr>
              <a:t>have </a:t>
            </a:r>
            <a:r>
              <a:rPr sz="1600" spc="-5" dirty="0">
                <a:latin typeface="Calibri"/>
                <a:cs typeface="Calibri"/>
              </a:rPr>
              <a:t>to wait in </a:t>
            </a:r>
            <a:r>
              <a:rPr sz="1600" spc="5" dirty="0">
                <a:latin typeface="Calibri"/>
                <a:cs typeface="Calibri"/>
              </a:rPr>
              <a:t>the </a:t>
            </a:r>
            <a:r>
              <a:rPr sz="1600" spc="-10" dirty="0">
                <a:latin typeface="Calibri"/>
                <a:cs typeface="Calibri"/>
              </a:rPr>
              <a:t>ready </a:t>
            </a:r>
            <a:r>
              <a:rPr sz="1600" spc="-5" dirty="0">
                <a:latin typeface="Calibri"/>
                <a:cs typeface="Calibri"/>
              </a:rPr>
              <a:t>queue for </a:t>
            </a:r>
            <a:r>
              <a:rPr sz="1600" dirty="0">
                <a:latin typeface="Calibri"/>
                <a:cs typeface="Calibri"/>
              </a:rPr>
              <a:t>a </a:t>
            </a:r>
            <a:r>
              <a:rPr sz="1600" spc="5" dirty="0">
                <a:latin typeface="Calibri"/>
                <a:cs typeface="Calibri"/>
              </a:rPr>
              <a:t> </a:t>
            </a:r>
            <a:r>
              <a:rPr sz="1600" spc="-10" dirty="0">
                <a:latin typeface="Calibri"/>
                <a:cs typeface="Calibri"/>
              </a:rPr>
              <a:t>very</a:t>
            </a:r>
            <a:r>
              <a:rPr sz="1600" spc="30" dirty="0">
                <a:latin typeface="Calibri"/>
                <a:cs typeface="Calibri"/>
              </a:rPr>
              <a:t> </a:t>
            </a:r>
            <a:r>
              <a:rPr sz="1600" spc="-5" dirty="0">
                <a:latin typeface="Calibri"/>
                <a:cs typeface="Calibri"/>
              </a:rPr>
              <a:t>long</a:t>
            </a:r>
            <a:r>
              <a:rPr sz="1600" spc="5" dirty="0">
                <a:latin typeface="Calibri"/>
                <a:cs typeface="Calibri"/>
              </a:rPr>
              <a:t> </a:t>
            </a:r>
            <a:r>
              <a:rPr sz="1600" spc="-5" dirty="0">
                <a:latin typeface="Calibri"/>
                <a:cs typeface="Calibri"/>
              </a:rPr>
              <a:t>time.</a:t>
            </a:r>
            <a:endParaRPr sz="1600">
              <a:latin typeface="Calibri"/>
              <a:cs typeface="Calibri"/>
            </a:endParaRPr>
          </a:p>
          <a:p>
            <a:pPr marL="12700" algn="just">
              <a:lnSpc>
                <a:spcPct val="100000"/>
              </a:lnSpc>
            </a:pPr>
            <a:r>
              <a:rPr sz="1600" dirty="0">
                <a:latin typeface="Calibri"/>
                <a:cs typeface="Calibri"/>
              </a:rPr>
              <a:t>This</a:t>
            </a:r>
            <a:r>
              <a:rPr sz="1600" spc="305" dirty="0">
                <a:latin typeface="Calibri"/>
                <a:cs typeface="Calibri"/>
              </a:rPr>
              <a:t> </a:t>
            </a:r>
            <a:r>
              <a:rPr sz="1600" spc="-10" dirty="0">
                <a:latin typeface="Calibri"/>
                <a:cs typeface="Calibri"/>
              </a:rPr>
              <a:t>problem</a:t>
            </a:r>
            <a:r>
              <a:rPr sz="1600" spc="320" dirty="0">
                <a:latin typeface="Calibri"/>
                <a:cs typeface="Calibri"/>
              </a:rPr>
              <a:t> </a:t>
            </a:r>
            <a:r>
              <a:rPr sz="1600" spc="-5" dirty="0">
                <a:latin typeface="Calibri"/>
                <a:cs typeface="Calibri"/>
              </a:rPr>
              <a:t>is</a:t>
            </a:r>
            <a:r>
              <a:rPr sz="1600" spc="305" dirty="0">
                <a:latin typeface="Calibri"/>
                <a:cs typeface="Calibri"/>
              </a:rPr>
              <a:t> </a:t>
            </a:r>
            <a:r>
              <a:rPr sz="1600" spc="-10" dirty="0">
                <a:latin typeface="Calibri"/>
                <a:cs typeface="Calibri"/>
              </a:rPr>
              <a:t>called</a:t>
            </a:r>
            <a:r>
              <a:rPr sz="1600" spc="310" dirty="0">
                <a:latin typeface="Calibri"/>
                <a:cs typeface="Calibri"/>
              </a:rPr>
              <a:t> </a:t>
            </a:r>
            <a:r>
              <a:rPr sz="1600" spc="-10" dirty="0">
                <a:latin typeface="Calibri"/>
                <a:cs typeface="Calibri"/>
              </a:rPr>
              <a:t>starvation</a:t>
            </a:r>
            <a:r>
              <a:rPr sz="1600" spc="310" dirty="0">
                <a:latin typeface="Calibri"/>
                <a:cs typeface="Calibri"/>
              </a:rPr>
              <a:t> </a:t>
            </a:r>
            <a:r>
              <a:rPr sz="1600" dirty="0">
                <a:latin typeface="Calibri"/>
                <a:cs typeface="Calibri"/>
              </a:rPr>
              <a:t>which</a:t>
            </a:r>
            <a:r>
              <a:rPr sz="1600" spc="310" dirty="0">
                <a:latin typeface="Calibri"/>
                <a:cs typeface="Calibri"/>
              </a:rPr>
              <a:t> </a:t>
            </a:r>
            <a:r>
              <a:rPr sz="1600" spc="-5" dirty="0">
                <a:latin typeface="Calibri"/>
                <a:cs typeface="Calibri"/>
              </a:rPr>
              <a:t>may</a:t>
            </a:r>
            <a:r>
              <a:rPr sz="1600" spc="305" dirty="0">
                <a:latin typeface="Calibri"/>
                <a:cs typeface="Calibri"/>
              </a:rPr>
              <a:t> </a:t>
            </a:r>
            <a:r>
              <a:rPr sz="1600" spc="-5" dirty="0">
                <a:latin typeface="Calibri"/>
                <a:cs typeface="Calibri"/>
              </a:rPr>
              <a:t>arise</a:t>
            </a:r>
            <a:r>
              <a:rPr sz="1600" spc="305" dirty="0">
                <a:latin typeface="Calibri"/>
                <a:cs typeface="Calibri"/>
              </a:rPr>
              <a:t> </a:t>
            </a:r>
            <a:r>
              <a:rPr sz="1600" spc="-5" dirty="0">
                <a:latin typeface="Calibri"/>
                <a:cs typeface="Calibri"/>
              </a:rPr>
              <a:t>if</a:t>
            </a:r>
            <a:r>
              <a:rPr sz="1600" spc="300" dirty="0">
                <a:latin typeface="Calibri"/>
                <a:cs typeface="Calibri"/>
              </a:rPr>
              <a:t> </a:t>
            </a:r>
            <a:r>
              <a:rPr sz="1600" spc="-5" dirty="0">
                <a:latin typeface="Calibri"/>
                <a:cs typeface="Calibri"/>
              </a:rPr>
              <a:t>the</a:t>
            </a:r>
            <a:r>
              <a:rPr sz="1600" spc="300" dirty="0">
                <a:latin typeface="Calibri"/>
                <a:cs typeface="Calibri"/>
              </a:rPr>
              <a:t> </a:t>
            </a:r>
            <a:r>
              <a:rPr sz="1600" dirty="0">
                <a:latin typeface="Calibri"/>
                <a:cs typeface="Calibri"/>
              </a:rPr>
              <a:t>short</a:t>
            </a:r>
            <a:r>
              <a:rPr sz="1600" spc="325" dirty="0">
                <a:latin typeface="Calibri"/>
                <a:cs typeface="Calibri"/>
              </a:rPr>
              <a:t> </a:t>
            </a:r>
            <a:r>
              <a:rPr sz="1600" spc="-5" dirty="0">
                <a:latin typeface="Calibri"/>
                <a:cs typeface="Calibri"/>
              </a:rPr>
              <a:t>term</a:t>
            </a:r>
            <a:r>
              <a:rPr sz="1600" spc="320" dirty="0">
                <a:latin typeface="Calibri"/>
                <a:cs typeface="Calibri"/>
              </a:rPr>
              <a:t> </a:t>
            </a:r>
            <a:r>
              <a:rPr sz="1600" spc="-5" dirty="0">
                <a:latin typeface="Calibri"/>
                <a:cs typeface="Calibri"/>
              </a:rPr>
              <a:t>scheduler</a:t>
            </a:r>
            <a:r>
              <a:rPr sz="1600" spc="290" dirty="0">
                <a:latin typeface="Calibri"/>
                <a:cs typeface="Calibri"/>
              </a:rPr>
              <a:t> </a:t>
            </a:r>
            <a:r>
              <a:rPr sz="1600" spc="-10" dirty="0">
                <a:latin typeface="Calibri"/>
                <a:cs typeface="Calibri"/>
              </a:rPr>
              <a:t>makes</a:t>
            </a:r>
            <a:r>
              <a:rPr sz="1600" spc="300" dirty="0">
                <a:latin typeface="Calibri"/>
                <a:cs typeface="Calibri"/>
              </a:rPr>
              <a:t> </a:t>
            </a:r>
            <a:r>
              <a:rPr sz="1600" dirty="0">
                <a:latin typeface="Calibri"/>
                <a:cs typeface="Calibri"/>
              </a:rPr>
              <a:t>some</a:t>
            </a:r>
            <a:endParaRPr sz="1600">
              <a:latin typeface="Calibri"/>
              <a:cs typeface="Calibri"/>
            </a:endParaRPr>
          </a:p>
          <a:p>
            <a:pPr marL="12700" algn="just">
              <a:lnSpc>
                <a:spcPct val="100000"/>
              </a:lnSpc>
              <a:spcBef>
                <a:spcPts val="5"/>
              </a:spcBef>
            </a:pPr>
            <a:r>
              <a:rPr sz="1600" spc="-20" dirty="0">
                <a:latin typeface="Calibri"/>
                <a:cs typeface="Calibri"/>
              </a:rPr>
              <a:t>mistakes</a:t>
            </a:r>
            <a:r>
              <a:rPr sz="1600" spc="-5" dirty="0">
                <a:latin typeface="Calibri"/>
                <a:cs typeface="Calibri"/>
              </a:rPr>
              <a:t> while</a:t>
            </a:r>
            <a:r>
              <a:rPr sz="1600" spc="10" dirty="0">
                <a:latin typeface="Calibri"/>
                <a:cs typeface="Calibri"/>
              </a:rPr>
              <a:t> </a:t>
            </a:r>
            <a:r>
              <a:rPr sz="1600" spc="-10" dirty="0">
                <a:latin typeface="Calibri"/>
                <a:cs typeface="Calibri"/>
              </a:rPr>
              <a:t>selecting</a:t>
            </a:r>
            <a:r>
              <a:rPr sz="1600" spc="35" dirty="0">
                <a:latin typeface="Calibri"/>
                <a:cs typeface="Calibri"/>
              </a:rPr>
              <a:t> </a:t>
            </a:r>
            <a:r>
              <a:rPr sz="1600" spc="-5" dirty="0">
                <a:latin typeface="Calibri"/>
                <a:cs typeface="Calibri"/>
              </a:rPr>
              <a:t>the</a:t>
            </a:r>
            <a:r>
              <a:rPr sz="1600" spc="-15" dirty="0">
                <a:latin typeface="Calibri"/>
                <a:cs typeface="Calibri"/>
              </a:rPr>
              <a:t> </a:t>
            </a:r>
            <a:r>
              <a:rPr sz="1600" spc="-5" dirty="0">
                <a:latin typeface="Calibri"/>
                <a:cs typeface="Calibri"/>
              </a:rPr>
              <a:t>job.</a:t>
            </a:r>
            <a:endParaRPr sz="1600">
              <a:latin typeface="Calibri"/>
              <a:cs typeface="Calibri"/>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215370" cy="5355312"/>
          </a:xfrm>
          <a:prstGeom prst="rect">
            <a:avLst/>
          </a:prstGeom>
        </p:spPr>
        <p:txBody>
          <a:bodyPr wrap="square">
            <a:spAutoFit/>
          </a:bodyPr>
          <a:lstStyle/>
          <a:p>
            <a:r>
              <a:rPr lang="en-US" dirty="0" smtClean="0">
                <a:solidFill>
                  <a:srgbClr val="00B050"/>
                </a:solidFill>
              </a:rPr>
              <a:t>Demand Paging</a:t>
            </a:r>
          </a:p>
          <a:p>
            <a:r>
              <a:rPr lang="en-US" dirty="0" smtClean="0"/>
              <a:t>Demand Paging is a popular method of virtual memory management. In demand paging, the pages of a process which are least used, get stored in the secondary memory.</a:t>
            </a:r>
          </a:p>
          <a:p>
            <a:r>
              <a:rPr lang="en-US" dirty="0" smtClean="0"/>
              <a:t>A page is copied to the main memory when its demand is made or page fault occurs. There are various page replacement algorithms which are used to determine the pages which will be replaced. We will discuss each one of them later in detail.</a:t>
            </a:r>
          </a:p>
          <a:p>
            <a:r>
              <a:rPr lang="en-US" dirty="0" smtClean="0"/>
              <a:t>Snapshot of a virtual memory management system</a:t>
            </a:r>
          </a:p>
          <a:p>
            <a:r>
              <a:rPr lang="en-US" dirty="0" smtClean="0"/>
              <a:t>Let us assume 2 processes, P1 and P2, contains 4 pages each. Each page size is 1 KB. The main memory contains 8 frame of 1 KB each. The OS resides in the first two partitions. In the third partition, 1</a:t>
            </a:r>
            <a:r>
              <a:rPr lang="en-US" baseline="30000" dirty="0" smtClean="0"/>
              <a:t>st</a:t>
            </a:r>
            <a:r>
              <a:rPr lang="en-US" dirty="0" smtClean="0"/>
              <a:t> page of P1 is stored and the other frames are also shown as filled with the different pages of processes in the main memory.</a:t>
            </a:r>
          </a:p>
          <a:p>
            <a:r>
              <a:rPr lang="en-US" dirty="0" smtClean="0"/>
              <a:t>The page tables of both the pages are 1 KB size each and therefore they can be fit in one frame each. The page tables of both the processes contain various information that is also shown in the image.</a:t>
            </a:r>
          </a:p>
          <a:p>
            <a:r>
              <a:rPr lang="en-US" dirty="0" smtClean="0"/>
              <a:t>The CPU contains a register which contains the base address of page table that is 5 in the case of P1 and 7 in the case of P2. This page table base address will be added to the page number of the Logical address when it comes to accessing the actual corresponding entry.</a:t>
            </a:r>
            <a:endParaRPr lang="en-US" dirty="0"/>
          </a:p>
        </p:txBody>
      </p:sp>
    </p:spTree>
    <p:extLst>
      <p:ext uri="{BB962C8B-B14F-4D97-AF65-F5344CB8AC3E}">
        <p14:creationId xmlns="" xmlns:p14="http://schemas.microsoft.com/office/powerpoint/2010/main" val="389740480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S Virtual Memory"/>
          <p:cNvPicPr>
            <a:picLocks noChangeAspect="1" noChangeArrowheads="1"/>
          </p:cNvPicPr>
          <p:nvPr/>
        </p:nvPicPr>
        <p:blipFill>
          <a:blip r:embed="rId2" cstate="print"/>
          <a:srcRect/>
          <a:stretch>
            <a:fillRect/>
          </a:stretch>
        </p:blipFill>
        <p:spPr bwMode="auto">
          <a:xfrm>
            <a:off x="714348" y="714356"/>
            <a:ext cx="7920032" cy="4921858"/>
          </a:xfrm>
          <a:prstGeom prst="rect">
            <a:avLst/>
          </a:prstGeom>
          <a:noFill/>
        </p:spPr>
      </p:pic>
    </p:spTree>
    <p:extLst>
      <p:ext uri="{BB962C8B-B14F-4D97-AF65-F5344CB8AC3E}">
        <p14:creationId xmlns="" xmlns:p14="http://schemas.microsoft.com/office/powerpoint/2010/main" val="19486345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215370" cy="2308324"/>
          </a:xfrm>
          <a:prstGeom prst="rect">
            <a:avLst/>
          </a:prstGeom>
        </p:spPr>
        <p:txBody>
          <a:bodyPr wrap="square">
            <a:spAutoFit/>
          </a:bodyPr>
          <a:lstStyle/>
          <a:p>
            <a:pPr algn="just"/>
            <a:r>
              <a:rPr lang="en-US" dirty="0" smtClean="0">
                <a:solidFill>
                  <a:srgbClr val="00B050"/>
                </a:solidFill>
              </a:rPr>
              <a:t>Advantages of Virtual Memory</a:t>
            </a:r>
          </a:p>
          <a:p>
            <a:pPr algn="just"/>
            <a:r>
              <a:rPr lang="en-US" dirty="0" smtClean="0"/>
              <a:t>The degree of Multiprogramming will be increased.</a:t>
            </a:r>
          </a:p>
          <a:p>
            <a:pPr algn="just"/>
            <a:r>
              <a:rPr lang="en-US" dirty="0" smtClean="0"/>
              <a:t>User can run large application with less real RAM.</a:t>
            </a:r>
          </a:p>
          <a:p>
            <a:pPr algn="just"/>
            <a:r>
              <a:rPr lang="en-US" dirty="0" smtClean="0"/>
              <a:t>There is no need to buy more memory RAMs.</a:t>
            </a:r>
          </a:p>
          <a:p>
            <a:pPr algn="just"/>
            <a:r>
              <a:rPr lang="en-US" dirty="0" smtClean="0">
                <a:solidFill>
                  <a:srgbClr val="00B050"/>
                </a:solidFill>
              </a:rPr>
              <a:t>Disadvantages of Virtual Memory</a:t>
            </a:r>
          </a:p>
          <a:p>
            <a:pPr algn="just"/>
            <a:r>
              <a:rPr lang="en-US" dirty="0" smtClean="0"/>
              <a:t>The system becomes slower since swapping takes time.</a:t>
            </a:r>
          </a:p>
          <a:p>
            <a:pPr algn="just"/>
            <a:r>
              <a:rPr lang="en-US" dirty="0" smtClean="0"/>
              <a:t>It takes more time in switching between applications.</a:t>
            </a:r>
          </a:p>
          <a:p>
            <a:pPr algn="just"/>
            <a:r>
              <a:rPr lang="en-US" dirty="0" smtClean="0"/>
              <a:t>The user will have the lesser hard disk space for its use.</a:t>
            </a:r>
            <a:endParaRPr lang="en-US" dirty="0"/>
          </a:p>
        </p:txBody>
      </p:sp>
      <p:sp>
        <p:nvSpPr>
          <p:cNvPr id="3" name="Rectangle 2"/>
          <p:cNvSpPr/>
          <p:nvPr/>
        </p:nvSpPr>
        <p:spPr>
          <a:xfrm>
            <a:off x="428596" y="2643182"/>
            <a:ext cx="8143932" cy="2585323"/>
          </a:xfrm>
          <a:prstGeom prst="rect">
            <a:avLst/>
          </a:prstGeom>
        </p:spPr>
        <p:txBody>
          <a:bodyPr wrap="square">
            <a:spAutoFit/>
          </a:bodyPr>
          <a:lstStyle/>
          <a:p>
            <a:pPr algn="just"/>
            <a:r>
              <a:rPr lang="en-US" dirty="0" smtClean="0">
                <a:solidFill>
                  <a:srgbClr val="00B050"/>
                </a:solidFill>
              </a:rPr>
              <a:t>Translation Look aside buffer</a:t>
            </a:r>
          </a:p>
          <a:p>
            <a:pPr algn="just"/>
            <a:r>
              <a:rPr lang="en-US" dirty="0" smtClean="0">
                <a:solidFill>
                  <a:srgbClr val="FF0000"/>
                </a:solidFill>
              </a:rPr>
              <a:t>Drawbacks of Paging</a:t>
            </a:r>
          </a:p>
          <a:p>
            <a:pPr algn="just"/>
            <a:r>
              <a:rPr lang="en-US" dirty="0" smtClean="0"/>
              <a:t>Size of Page table can be very big and therefore it wastes main memory.</a:t>
            </a:r>
          </a:p>
          <a:p>
            <a:pPr algn="just"/>
            <a:r>
              <a:rPr lang="en-US" dirty="0" smtClean="0"/>
              <a:t>CPU will take more time to read a single word from the main memory.</a:t>
            </a:r>
          </a:p>
          <a:p>
            <a:pPr algn="just"/>
            <a:r>
              <a:rPr lang="en-US" dirty="0" smtClean="0"/>
              <a:t>How to decrease the page table size</a:t>
            </a:r>
          </a:p>
          <a:p>
            <a:pPr algn="just"/>
            <a:r>
              <a:rPr lang="en-US" dirty="0" smtClean="0"/>
              <a:t>The page table size can be decreased by increasing the page size but it will cause internal fragmentation and there will also be page wastage.</a:t>
            </a:r>
          </a:p>
          <a:p>
            <a:pPr algn="just"/>
            <a:r>
              <a:rPr lang="en-US" dirty="0" smtClean="0"/>
              <a:t>Other way is to use multilevel paging but that increases the effective access time therefore this is not a practical approach.</a:t>
            </a:r>
            <a:endParaRPr lang="en-US" dirty="0"/>
          </a:p>
        </p:txBody>
      </p:sp>
      <p:sp>
        <p:nvSpPr>
          <p:cNvPr id="4" name="Rectangle 3"/>
          <p:cNvSpPr/>
          <p:nvPr/>
        </p:nvSpPr>
        <p:spPr>
          <a:xfrm>
            <a:off x="500034" y="5143512"/>
            <a:ext cx="8143932" cy="1600438"/>
          </a:xfrm>
          <a:prstGeom prst="rect">
            <a:avLst/>
          </a:prstGeom>
        </p:spPr>
        <p:txBody>
          <a:bodyPr wrap="square">
            <a:spAutoFit/>
          </a:bodyPr>
          <a:lstStyle/>
          <a:p>
            <a:r>
              <a:rPr lang="en-US" sz="1400" dirty="0" smtClean="0">
                <a:solidFill>
                  <a:srgbClr val="FF0000"/>
                </a:solidFill>
              </a:rPr>
              <a:t>How to decrease the effective access time</a:t>
            </a:r>
          </a:p>
          <a:p>
            <a:r>
              <a:rPr lang="en-US" sz="1400" dirty="0" smtClean="0"/>
              <a:t>CPU can use a register having the page table stored inside it so that the access time to access page table can become quite less but the register are not cheaper and they are very small in compare to the page table size therefore, this is also not a practical approach.</a:t>
            </a:r>
          </a:p>
          <a:p>
            <a:r>
              <a:rPr lang="en-US" sz="1400" dirty="0" smtClean="0"/>
              <a:t>To overcome these many drawbacks in paging, we have to look for a memory that is cheaper than the register and faster than the main memory so that the time taken by the CPU to access page table again and again can be reduced and it can only focus to access the actual word.</a:t>
            </a:r>
            <a:endParaRPr lang="en-US" sz="14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429684" cy="3416320"/>
          </a:xfrm>
          <a:prstGeom prst="rect">
            <a:avLst/>
          </a:prstGeom>
        </p:spPr>
        <p:txBody>
          <a:bodyPr wrap="square">
            <a:spAutoFit/>
          </a:bodyPr>
          <a:lstStyle/>
          <a:p>
            <a:pPr algn="just"/>
            <a:r>
              <a:rPr lang="en-US" dirty="0" smtClean="0">
                <a:solidFill>
                  <a:srgbClr val="00B050"/>
                </a:solidFill>
              </a:rPr>
              <a:t>Locality of reference</a:t>
            </a:r>
          </a:p>
          <a:p>
            <a:pPr algn="just"/>
            <a:r>
              <a:rPr lang="en-US" dirty="0" smtClean="0"/>
              <a:t>In operating systems, the concept of locality of reference states that, instead of loading the entire process in the main memory, OS can load only those number of pages in the main memory that are frequently accessed by the CPU and along with that, the OS can also load only those page table entries which are corresponding to those many pages.</a:t>
            </a:r>
          </a:p>
          <a:p>
            <a:pPr algn="just"/>
            <a:r>
              <a:rPr lang="en-US" dirty="0" smtClean="0">
                <a:solidFill>
                  <a:srgbClr val="00B050"/>
                </a:solidFill>
              </a:rPr>
              <a:t>Translation look aside buffer (TLB)</a:t>
            </a:r>
          </a:p>
          <a:p>
            <a:pPr algn="just"/>
            <a:r>
              <a:rPr lang="en-US" dirty="0" smtClean="0"/>
              <a:t>A Translation look aside buffer can be defined as a memory cache which can be used to reduce the time taken to access the page table again and again.</a:t>
            </a:r>
          </a:p>
          <a:p>
            <a:pPr algn="just"/>
            <a:r>
              <a:rPr lang="en-US" dirty="0" smtClean="0"/>
              <a:t>It is a memory cache which is closer to the CPU and the time taken by CPU to access TLB is lesser then that taken to access main memory.</a:t>
            </a:r>
          </a:p>
          <a:p>
            <a:pPr algn="just"/>
            <a:r>
              <a:rPr lang="en-US" dirty="0" smtClean="0"/>
              <a:t>In other words, we can say that TLB is faster and smaller than the main memory but cheaper and bigger than the register.</a:t>
            </a:r>
            <a:endParaRPr lang="en-US" dirty="0"/>
          </a:p>
        </p:txBody>
      </p:sp>
      <p:sp>
        <p:nvSpPr>
          <p:cNvPr id="3" name="Rectangle 2"/>
          <p:cNvSpPr/>
          <p:nvPr/>
        </p:nvSpPr>
        <p:spPr>
          <a:xfrm>
            <a:off x="428596" y="3714752"/>
            <a:ext cx="8286808" cy="646331"/>
          </a:xfrm>
          <a:prstGeom prst="rect">
            <a:avLst/>
          </a:prstGeom>
        </p:spPr>
        <p:txBody>
          <a:bodyPr wrap="square">
            <a:spAutoFit/>
          </a:bodyPr>
          <a:lstStyle/>
          <a:p>
            <a:r>
              <a:rPr lang="en-US" dirty="0" smtClean="0"/>
              <a:t>TLB follows the concept of locality of reference which means that it contains only the entries of those many pages that are frequently accessed by the CPU.</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descr="OS Translation Look aside buffer"/>
          <p:cNvPicPr>
            <a:picLocks noChangeAspect="1" noChangeArrowheads="1"/>
          </p:cNvPicPr>
          <p:nvPr/>
        </p:nvPicPr>
        <p:blipFill>
          <a:blip r:embed="rId2" cstate="print"/>
          <a:srcRect/>
          <a:stretch>
            <a:fillRect/>
          </a:stretch>
        </p:blipFill>
        <p:spPr bwMode="auto">
          <a:xfrm>
            <a:off x="1214414" y="357166"/>
            <a:ext cx="6153139" cy="3505242"/>
          </a:xfrm>
          <a:prstGeom prst="rect">
            <a:avLst/>
          </a:prstGeom>
          <a:noFill/>
        </p:spPr>
      </p:pic>
      <p:sp>
        <p:nvSpPr>
          <p:cNvPr id="3" name="Rectangle 2"/>
          <p:cNvSpPr/>
          <p:nvPr/>
        </p:nvSpPr>
        <p:spPr>
          <a:xfrm>
            <a:off x="428596" y="4286256"/>
            <a:ext cx="8143932" cy="1600438"/>
          </a:xfrm>
          <a:prstGeom prst="rect">
            <a:avLst/>
          </a:prstGeom>
        </p:spPr>
        <p:txBody>
          <a:bodyPr wrap="square">
            <a:spAutoFit/>
          </a:bodyPr>
          <a:lstStyle/>
          <a:p>
            <a:pPr algn="just"/>
            <a:r>
              <a:rPr lang="en-US" sz="1400" dirty="0" smtClean="0"/>
              <a:t>In translation look aside buffers, there are tags and keys with the help of which, the mapping is done.</a:t>
            </a:r>
          </a:p>
          <a:p>
            <a:pPr algn="just"/>
            <a:r>
              <a:rPr lang="en-US" sz="1400" dirty="0" smtClean="0"/>
              <a:t>TLB hit is a condition where the desired entry is found in translation look aside buffer. If this happens then the CPU simply access the actual location in the main memory.</a:t>
            </a:r>
          </a:p>
          <a:p>
            <a:pPr algn="just"/>
            <a:r>
              <a:rPr lang="en-US" sz="1400" dirty="0" smtClean="0"/>
              <a:t>However, if the entry is not found in TLB (TLB miss) then CPU has to access page table in the main memory and then access the actual frame in the main memory.</a:t>
            </a:r>
          </a:p>
          <a:p>
            <a:pPr algn="just"/>
            <a:r>
              <a:rPr lang="en-US" sz="1400" dirty="0" smtClean="0"/>
              <a:t>Therefore, in the case of TLB hit, the effective access time will be lesser as compare to the case of TLB miss.</a:t>
            </a:r>
          </a:p>
          <a:p>
            <a:pPr algn="just"/>
            <a:r>
              <a:rPr lang="en-US" sz="1400" dirty="0" smtClean="0"/>
              <a:t>If the probability of TLB hit is P% (TLB hit rate) then the probability of TLB miss (TLB miss rate) will be (1-P) %.</a:t>
            </a:r>
            <a:endParaRPr lang="en-US" sz="14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8143932" cy="2031325"/>
          </a:xfrm>
          <a:prstGeom prst="rect">
            <a:avLst/>
          </a:prstGeom>
        </p:spPr>
        <p:txBody>
          <a:bodyPr wrap="square">
            <a:spAutoFit/>
          </a:bodyPr>
          <a:lstStyle/>
          <a:p>
            <a:pPr algn="just"/>
            <a:r>
              <a:rPr lang="en-US" dirty="0" smtClean="0"/>
              <a:t>Therefore, the effective access time can be defined as;</a:t>
            </a:r>
          </a:p>
          <a:p>
            <a:pPr algn="just"/>
            <a:r>
              <a:rPr lang="en-US" dirty="0" smtClean="0"/>
              <a:t>EAT = P (t + m) + (1 - p) (t + </a:t>
            </a:r>
            <a:r>
              <a:rPr lang="en-US" dirty="0" err="1" smtClean="0"/>
              <a:t>k.m</a:t>
            </a:r>
            <a:r>
              <a:rPr lang="en-US" dirty="0" smtClean="0"/>
              <a:t> + m)  </a:t>
            </a:r>
          </a:p>
          <a:p>
            <a:pPr algn="just"/>
            <a:r>
              <a:rPr lang="en-US" dirty="0" smtClean="0"/>
              <a:t>Where, p → TLB hit rate, t → time taken to access TLB, m → time taken to access main memory k = 1, if the single level paging has been implemented.</a:t>
            </a:r>
          </a:p>
          <a:p>
            <a:pPr algn="just"/>
            <a:r>
              <a:rPr lang="en-US" dirty="0" smtClean="0"/>
              <a:t>By the formula, we come to know that</a:t>
            </a:r>
          </a:p>
          <a:p>
            <a:pPr algn="just"/>
            <a:r>
              <a:rPr lang="en-US" dirty="0" smtClean="0"/>
              <a:t>Effective access time will be decreased if the TLB hit rate is increased.</a:t>
            </a:r>
          </a:p>
          <a:p>
            <a:pPr algn="just"/>
            <a:r>
              <a:rPr lang="en-US" dirty="0" smtClean="0"/>
              <a:t>Effective access time will be increased in the case of multilevel paging.</a:t>
            </a:r>
            <a:endParaRPr lang="en-US" dirty="0"/>
          </a:p>
        </p:txBody>
      </p:sp>
      <p:sp>
        <p:nvSpPr>
          <p:cNvPr id="227329" name="Rectangle 1"/>
          <p:cNvSpPr>
            <a:spLocks noChangeArrowheads="1"/>
          </p:cNvSpPr>
          <p:nvPr/>
        </p:nvSpPr>
        <p:spPr bwMode="auto">
          <a:xfrm>
            <a:off x="714348" y="2500306"/>
            <a:ext cx="7786742"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38"/>
                </a:solidFill>
                <a:effectLst/>
                <a:latin typeface="erdana"/>
                <a:cs typeface="Arial" pitchFamily="34" charset="0"/>
              </a:rPr>
              <a:t>GATE | GATE-CS-2014-(Set-3)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Consider a paging hardware with a TLB. Assume that the entire page table and all the pages are in the physical memory. It takes 10 milliseconds to search the TLB and 80 milliseconds to access the physical memory. If the TLB hit ratio is 0.6, the effective memory access time (in milliseconds) is _________.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inter-bold"/>
                <a:cs typeface="Arial" pitchFamily="34" charset="0"/>
              </a:rPr>
              <a:t>A</a:t>
            </a:r>
            <a:r>
              <a:rPr kumimoji="0" lang="en-US" sz="1800" b="0" i="0" u="none" strike="noStrike" cap="none" normalizeH="0" baseline="0" dirty="0" smtClean="0">
                <a:ln>
                  <a:noFill/>
                </a:ln>
                <a:solidFill>
                  <a:schemeClr val="tx1"/>
                </a:solidFill>
                <a:effectLst/>
                <a:latin typeface="Arial" pitchFamily="34" charset="0"/>
                <a:cs typeface="Arial" pitchFamily="34" charset="0"/>
              </a:rPr>
              <a:t>. 120</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1" i="0" u="none" strike="noStrike" cap="none" normalizeH="0" baseline="0" dirty="0" smtClean="0">
                <a:ln>
                  <a:noFill/>
                </a:ln>
                <a:solidFill>
                  <a:schemeClr val="tx1"/>
                </a:solidFill>
                <a:effectLst/>
                <a:latin typeface="inter-bold"/>
                <a:cs typeface="Arial" pitchFamily="34" charset="0"/>
              </a:rPr>
              <a:t>B</a:t>
            </a:r>
            <a:r>
              <a:rPr kumimoji="0" lang="en-US" sz="1800" b="0" i="0" u="none" strike="noStrike" cap="none" normalizeH="0" baseline="0" dirty="0" smtClean="0">
                <a:ln>
                  <a:noFill/>
                </a:ln>
                <a:solidFill>
                  <a:schemeClr val="tx1"/>
                </a:solidFill>
                <a:effectLst/>
                <a:latin typeface="Arial" pitchFamily="34" charset="0"/>
                <a:cs typeface="Arial" pitchFamily="34" charset="0"/>
              </a:rPr>
              <a:t>. 122</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1" i="0" u="none" strike="noStrike" cap="none" normalizeH="0" baseline="0" dirty="0" smtClean="0">
                <a:ln>
                  <a:noFill/>
                </a:ln>
                <a:solidFill>
                  <a:schemeClr val="tx1"/>
                </a:solidFill>
                <a:effectLst/>
                <a:latin typeface="inter-bold"/>
                <a:cs typeface="Arial" pitchFamily="34" charset="0"/>
              </a:rPr>
              <a:t>C</a:t>
            </a:r>
            <a:r>
              <a:rPr kumimoji="0" lang="en-US" sz="1800" b="0" i="0" u="none" strike="noStrike" cap="none" normalizeH="0" baseline="0" dirty="0" smtClean="0">
                <a:ln>
                  <a:noFill/>
                </a:ln>
                <a:solidFill>
                  <a:schemeClr val="tx1"/>
                </a:solidFill>
                <a:effectLst/>
                <a:latin typeface="Arial" pitchFamily="34" charset="0"/>
                <a:cs typeface="Arial" pitchFamily="34" charset="0"/>
              </a:rPr>
              <a:t>. 124</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1" i="0" u="none" strike="noStrike" cap="none" normalizeH="0" baseline="0" dirty="0" smtClean="0">
                <a:ln>
                  <a:noFill/>
                </a:ln>
                <a:solidFill>
                  <a:schemeClr val="tx1"/>
                </a:solidFill>
                <a:effectLst/>
                <a:latin typeface="inter-bold"/>
                <a:cs typeface="Arial" pitchFamily="34" charset="0"/>
              </a:rPr>
              <a:t>D</a:t>
            </a:r>
            <a:r>
              <a:rPr kumimoji="0" lang="en-US" sz="1800" b="0" i="0" u="none" strike="noStrike" cap="none" normalizeH="0" baseline="0" dirty="0" smtClean="0">
                <a:ln>
                  <a:noFill/>
                </a:ln>
                <a:solidFill>
                  <a:schemeClr val="tx1"/>
                </a:solidFill>
                <a:effectLst/>
                <a:latin typeface="Arial" pitchFamily="34" charset="0"/>
                <a:cs typeface="Arial" pitchFamily="34" charset="0"/>
              </a:rPr>
              <a:t>. 118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inter-bold"/>
                <a:cs typeface="Arial" pitchFamily="34" charset="0"/>
              </a:rPr>
              <a:t>Given,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TLB hit ratio = </a:t>
            </a:r>
            <a:r>
              <a:rPr kumimoji="0" lang="en-US" sz="1800" b="0" i="0" u="none" strike="noStrike" cap="none" normalizeH="0" baseline="0" dirty="0" smtClean="0">
                <a:ln>
                  <a:noFill/>
                </a:ln>
                <a:solidFill>
                  <a:srgbClr val="C00000"/>
                </a:solidFill>
                <a:effectLst/>
                <a:latin typeface="Arial" pitchFamily="34" charset="0"/>
                <a:cs typeface="Arial" pitchFamily="34" charset="0"/>
              </a:rPr>
              <a:t>0.6</a:t>
            </a:r>
            <a:r>
              <a:rPr kumimoji="0" lang="en-US" sz="18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Therefore, TLB miss ratio = </a:t>
            </a:r>
            <a:r>
              <a:rPr kumimoji="0" lang="en-US" sz="1800" b="0" i="0" u="none" strike="noStrike" cap="none" normalizeH="0" baseline="0" dirty="0" smtClean="0">
                <a:ln>
                  <a:noFill/>
                </a:ln>
                <a:solidFill>
                  <a:srgbClr val="C00000"/>
                </a:solidFill>
                <a:effectLst/>
                <a:latin typeface="Arial" pitchFamily="34" charset="0"/>
                <a:cs typeface="Arial" pitchFamily="34" charset="0"/>
              </a:rPr>
              <a:t>0.4</a:t>
            </a:r>
            <a:r>
              <a:rPr kumimoji="0" lang="en-US" sz="18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Time taken to access TLB (t) = </a:t>
            </a:r>
            <a:r>
              <a:rPr kumimoji="0" lang="en-US" sz="1800" b="0" i="0" u="none" strike="noStrike" cap="none" normalizeH="0" baseline="0" dirty="0" smtClean="0">
                <a:ln>
                  <a:noFill/>
                </a:ln>
                <a:solidFill>
                  <a:srgbClr val="C00000"/>
                </a:solidFill>
                <a:effectLst/>
                <a:latin typeface="Arial" pitchFamily="34" charset="0"/>
                <a:cs typeface="Arial" pitchFamily="34" charset="0"/>
              </a:rPr>
              <a:t>10</a:t>
            </a:r>
            <a:r>
              <a:rPr kumimoji="0" lang="en-US" sz="1800" b="0" i="0" u="none" strike="noStrike" cap="none" normalizeH="0" baseline="0" dirty="0" smtClean="0">
                <a:ln>
                  <a:noFill/>
                </a:ln>
                <a:solidFill>
                  <a:srgbClr val="000000"/>
                </a:solidFill>
                <a:effectLst/>
                <a:latin typeface="Arial" pitchFamily="34" charset="0"/>
                <a:cs typeface="Arial" pitchFamily="34" charset="0"/>
              </a:rPr>
              <a:t> ms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Time taken to access main memory (m) = </a:t>
            </a:r>
            <a:r>
              <a:rPr kumimoji="0" lang="en-US" sz="1800" b="0" i="0" u="none" strike="noStrike" cap="none" normalizeH="0" baseline="0" dirty="0" smtClean="0">
                <a:ln>
                  <a:noFill/>
                </a:ln>
                <a:solidFill>
                  <a:srgbClr val="C00000"/>
                </a:solidFill>
                <a:effectLst/>
                <a:latin typeface="Arial" pitchFamily="34" charset="0"/>
                <a:cs typeface="Arial" pitchFamily="34" charset="0"/>
              </a:rPr>
              <a:t>80</a:t>
            </a:r>
            <a:r>
              <a:rPr kumimoji="0" lang="en-US" sz="1800" b="0" i="0" u="none" strike="noStrike" cap="none" normalizeH="0" baseline="0" dirty="0" smtClean="0">
                <a:ln>
                  <a:noFill/>
                </a:ln>
                <a:solidFill>
                  <a:srgbClr val="000000"/>
                </a:solidFill>
                <a:effectLst/>
                <a:latin typeface="Arial" pitchFamily="34" charset="0"/>
                <a:cs typeface="Arial" pitchFamily="34" charset="0"/>
              </a:rPr>
              <a:t> ms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inter-bold"/>
                <a:cs typeface="Arial" pitchFamily="34" charset="0"/>
              </a:rPr>
              <a:t>Effective Access Time (EAT) = 0.6 ( 10 + 80 ) + 0.4 ( 10 + 80 + 80 ) = 90 X 0.6 + 0.4 X 170 = 122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330" name="Rectangle 2"/>
          <p:cNvSpPr>
            <a:spLocks noChangeArrowheads="1"/>
          </p:cNvSpPr>
          <p:nvPr/>
        </p:nvSpPr>
        <p:spPr bwMode="auto">
          <a:xfrm>
            <a:off x="0" y="457200"/>
            <a:ext cx="2547938"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
            </a:r>
            <a:br>
              <a:rPr kumimoji="0" lang="en-US" sz="1200" b="0" i="0" u="none" strike="noStrike" cap="none" normalizeH="0" baseline="0" smtClean="0">
                <a:ln>
                  <a:noFill/>
                </a:ln>
                <a:solidFill>
                  <a:srgbClr val="333333"/>
                </a:solidFill>
                <a:effectLst/>
                <a:latin typeface="inter-regular"/>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1"/>
          <p:cNvSpPr>
            <a:spLocks noChangeArrowheads="1"/>
          </p:cNvSpPr>
          <p:nvPr/>
        </p:nvSpPr>
        <p:spPr bwMode="auto">
          <a:xfrm>
            <a:off x="285720" y="1142984"/>
            <a:ext cx="8501122" cy="4187034"/>
          </a:xfrm>
          <a:prstGeom prst="rect">
            <a:avLst/>
          </a:prstGeom>
          <a:no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610B38"/>
                </a:solidFill>
                <a:effectLst/>
                <a:latin typeface="erdana"/>
                <a:cs typeface="Arial" pitchFamily="34" charset="0"/>
              </a:rPr>
              <a:t>What is Demand Paging in OS (Operating System)?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According to the concept of Virtual Memory, in order to execute some process, only a part of the process needs to be present in the main memory which means that only a few pages will only be present in the main memory at any time.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However, deciding, which pages need to be kept in the main memory and which need to be kept in the secondary memory, is going to be difficult because we cannot say in advance that a process will require a particular page at particular time.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Therefore, to overcome this problem, there is a concept called Demand Paging is introduced. It suggests keeping all pages of the frames in the secondary memory until they are required. In other words, it says that do not load any page in the main memory until it is required.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Whenever any page is referred for the first time in the main memory, then that page will be found in the secondary memory.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402" name="Rectangle 2"/>
          <p:cNvSpPr>
            <a:spLocks noChangeArrowheads="1"/>
          </p:cNvSpPr>
          <p:nvPr/>
        </p:nvSpPr>
        <p:spPr bwMode="auto">
          <a:xfrm>
            <a:off x="0" y="457200"/>
            <a:ext cx="2547938"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
            </a:r>
            <a:br>
              <a:rPr kumimoji="0" lang="en-US" sz="1200" b="0" i="0" u="none" strike="noStrike" cap="none" normalizeH="0" baseline="0" smtClean="0">
                <a:ln>
                  <a:noFill/>
                </a:ln>
                <a:solidFill>
                  <a:srgbClr val="333333"/>
                </a:solidFill>
                <a:effectLst/>
                <a:latin typeface="inter-regular"/>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357158" y="5214950"/>
            <a:ext cx="8215370" cy="646331"/>
          </a:xfrm>
          <a:prstGeom prst="rect">
            <a:avLst/>
          </a:prstGeom>
        </p:spPr>
        <p:txBody>
          <a:bodyPr wrap="square">
            <a:spAutoFit/>
          </a:bodyPr>
          <a:lstStyle/>
          <a:p>
            <a:pPr algn="just"/>
            <a:r>
              <a:rPr lang="en-US" dirty="0" smtClean="0"/>
              <a:t>After that, it may or may not be present in the main memory depending upon the page replacement algorithm which will be covered later in this tutorial.</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97346"/>
            <a:ext cx="8143932" cy="5078313"/>
          </a:xfrm>
          <a:prstGeom prst="rect">
            <a:avLst/>
          </a:prstGeom>
        </p:spPr>
        <p:txBody>
          <a:bodyPr wrap="square">
            <a:spAutoFit/>
          </a:bodyPr>
          <a:lstStyle/>
          <a:p>
            <a:pPr algn="just"/>
            <a:r>
              <a:rPr lang="en-US" dirty="0" smtClean="0">
                <a:solidFill>
                  <a:srgbClr val="00B050"/>
                </a:solidFill>
              </a:rPr>
              <a:t>What is a Page Fault?</a:t>
            </a:r>
          </a:p>
          <a:p>
            <a:pPr algn="just"/>
            <a:r>
              <a:rPr lang="en-US" dirty="0" smtClean="0"/>
              <a:t>If the referred page is not present in the main memory then there will be a miss and the concept is called Page miss or page fault.</a:t>
            </a:r>
          </a:p>
          <a:p>
            <a:pPr algn="just"/>
            <a:r>
              <a:rPr lang="en-US" dirty="0" smtClean="0"/>
              <a:t>The CPU has to access the missed page from the secondary memory. If the number of page fault is very high then the </a:t>
            </a:r>
            <a:r>
              <a:rPr lang="en-US" dirty="0" smtClean="0">
                <a:solidFill>
                  <a:srgbClr val="FF0000"/>
                </a:solidFill>
              </a:rPr>
              <a:t>effective access time </a:t>
            </a:r>
            <a:r>
              <a:rPr lang="en-US" dirty="0" smtClean="0"/>
              <a:t>of the system will become very high.</a:t>
            </a:r>
          </a:p>
          <a:p>
            <a:pPr algn="just"/>
            <a:endParaRPr lang="en-US" dirty="0" smtClean="0"/>
          </a:p>
          <a:p>
            <a:pPr algn="just"/>
            <a:r>
              <a:rPr lang="en-US" dirty="0" smtClean="0">
                <a:solidFill>
                  <a:srgbClr val="00B050"/>
                </a:solidFill>
              </a:rPr>
              <a:t>What is Thrashing?</a:t>
            </a:r>
          </a:p>
          <a:p>
            <a:pPr algn="just"/>
            <a:endParaRPr lang="en-US" dirty="0" smtClean="0">
              <a:solidFill>
                <a:srgbClr val="00B050"/>
              </a:solidFill>
            </a:endParaRPr>
          </a:p>
          <a:p>
            <a:pPr algn="just"/>
            <a:r>
              <a:rPr lang="en-US" dirty="0" smtClean="0"/>
              <a:t>If the number of page faults is equal to the number of referred pages or the number of page faults are so high so that the CPU remains busy in just reading the pages from the secondary memory then the effective access time will be the time taken by the CPU to read one word from the secondary memory and it will be so high. The concept is called thrashing.</a:t>
            </a:r>
          </a:p>
          <a:p>
            <a:pPr algn="just"/>
            <a:r>
              <a:rPr lang="en-US" dirty="0" smtClean="0"/>
              <a:t>If the page fault rate is PF %, the time taken in getting a page from the secondary memory and again restarting is S (service time) and the memory access time is ma then the effective access time can be given as;</a:t>
            </a:r>
          </a:p>
          <a:p>
            <a:pPr algn="just"/>
            <a:r>
              <a:rPr lang="en-US" dirty="0" smtClean="0"/>
              <a:t>EAT = PF X S + (1 - PF) X (ma)   </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6"/>
            <a:ext cx="8072494" cy="2308324"/>
          </a:xfrm>
          <a:prstGeom prst="rect">
            <a:avLst/>
          </a:prstGeom>
        </p:spPr>
        <p:txBody>
          <a:bodyPr wrap="square">
            <a:spAutoFit/>
          </a:bodyPr>
          <a:lstStyle/>
          <a:p>
            <a:pPr algn="just"/>
            <a:r>
              <a:rPr lang="en-US" dirty="0" smtClean="0">
                <a:solidFill>
                  <a:srgbClr val="00B050"/>
                </a:solidFill>
              </a:rPr>
              <a:t>Inverted Page Table</a:t>
            </a:r>
          </a:p>
          <a:p>
            <a:pPr algn="just"/>
            <a:r>
              <a:rPr lang="en-US" dirty="0" smtClean="0"/>
              <a:t>Inverted Page Table is the global page table which is maintained by the Operating System for all the processes. In inverted page table, </a:t>
            </a:r>
            <a:r>
              <a:rPr lang="en-US" dirty="0" smtClean="0">
                <a:solidFill>
                  <a:srgbClr val="FF0000"/>
                </a:solidFill>
              </a:rPr>
              <a:t>the number of entries is equal to the number of frames in the main memory</a:t>
            </a:r>
            <a:r>
              <a:rPr lang="en-US" dirty="0" smtClean="0"/>
              <a:t>. It can be used to overcome the drawbacks of page table.</a:t>
            </a:r>
          </a:p>
          <a:p>
            <a:pPr algn="just"/>
            <a:r>
              <a:rPr lang="en-US" dirty="0" smtClean="0"/>
              <a:t>There is always a space reserved for the page regardless of the fact that whether it is present in the main memory or not. However, this is simply the wastage of the memory if the page is not present.</a:t>
            </a:r>
            <a:endParaRPr lang="en-US" dirty="0"/>
          </a:p>
        </p:txBody>
      </p:sp>
      <p:pic>
        <p:nvPicPr>
          <p:cNvPr id="231426" name="Picture 2" descr="OS Inverted Page Table"/>
          <p:cNvPicPr>
            <a:picLocks noChangeAspect="1" noChangeArrowheads="1"/>
          </p:cNvPicPr>
          <p:nvPr/>
        </p:nvPicPr>
        <p:blipFill>
          <a:blip r:embed="rId2" cstate="print"/>
          <a:srcRect/>
          <a:stretch>
            <a:fillRect/>
          </a:stretch>
        </p:blipFill>
        <p:spPr bwMode="auto">
          <a:xfrm>
            <a:off x="2500298" y="2714620"/>
            <a:ext cx="4095296" cy="2854058"/>
          </a:xfrm>
          <a:prstGeom prst="rect">
            <a:avLst/>
          </a:prstGeom>
          <a:noFill/>
        </p:spPr>
      </p:pic>
      <p:sp>
        <p:nvSpPr>
          <p:cNvPr id="4" name="Rectangle 3"/>
          <p:cNvSpPr/>
          <p:nvPr/>
        </p:nvSpPr>
        <p:spPr>
          <a:xfrm>
            <a:off x="357158" y="5572140"/>
            <a:ext cx="8429684" cy="923330"/>
          </a:xfrm>
          <a:prstGeom prst="rect">
            <a:avLst/>
          </a:prstGeom>
        </p:spPr>
        <p:txBody>
          <a:bodyPr wrap="square">
            <a:spAutoFit/>
          </a:bodyPr>
          <a:lstStyle/>
          <a:p>
            <a:pPr algn="just"/>
            <a:r>
              <a:rPr lang="en-US" dirty="0" smtClean="0"/>
              <a:t>We can </a:t>
            </a:r>
            <a:r>
              <a:rPr lang="en-US" dirty="0" smtClean="0">
                <a:solidFill>
                  <a:srgbClr val="FF0000"/>
                </a:solidFill>
              </a:rPr>
              <a:t>save this wastage by just inverting the page table</a:t>
            </a:r>
            <a:r>
              <a:rPr lang="en-US" dirty="0" smtClean="0"/>
              <a:t>. We can save the details only for the pages which are present in the main memory. Frames are the indices and the information saved inside the block will be Process ID and page number.</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AutoShape 2" descr="OS Inverted Page Table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2452" name="Picture 4" descr="OS Inverted Page Table 1"/>
          <p:cNvPicPr>
            <a:picLocks noChangeAspect="1" noChangeArrowheads="1"/>
          </p:cNvPicPr>
          <p:nvPr/>
        </p:nvPicPr>
        <p:blipFill>
          <a:blip r:embed="rId2" cstate="print"/>
          <a:srcRect/>
          <a:stretch>
            <a:fillRect/>
          </a:stretch>
        </p:blipFill>
        <p:spPr bwMode="auto">
          <a:xfrm>
            <a:off x="2928926" y="357166"/>
            <a:ext cx="3643338" cy="3043706"/>
          </a:xfrm>
          <a:prstGeom prst="rect">
            <a:avLst/>
          </a:prstGeom>
          <a:noFill/>
        </p:spPr>
      </p:pic>
      <p:sp>
        <p:nvSpPr>
          <p:cNvPr id="232453" name="Rectangle 5"/>
          <p:cNvSpPr>
            <a:spLocks noChangeArrowheads="1"/>
          </p:cNvSpPr>
          <p:nvPr/>
        </p:nvSpPr>
        <p:spPr bwMode="auto">
          <a:xfrm>
            <a:off x="571472" y="3429000"/>
            <a:ext cx="8215370" cy="2478874"/>
          </a:xfrm>
          <a:prstGeom prst="rect">
            <a:avLst/>
          </a:prstGeom>
          <a:no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B050"/>
                </a:solidFill>
                <a:effectLst/>
                <a:latin typeface="erdana"/>
                <a:cs typeface="Arial" pitchFamily="34" charset="0"/>
              </a:rPr>
              <a:t>Page Replacement Algorithms in Operating Systems (OS)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Today we are going to learn about Page Replacement Algorithms in Operating Systems (OS). Before knowing about Page Replacement Algorithms in Operating Systems let us learn about Paging in Operating Systems and also a little about Virtual Memory.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Only after understanding the concept of Paging we will understand about Page Replacement Algorithms.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10B38"/>
                </a:solidFill>
                <a:effectLst/>
                <a:latin typeface="erdana"/>
                <a:cs typeface="Arial" pitchFamily="34" charset="0"/>
              </a:rPr>
              <a:t>Paging in Operating Systems (OS)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Paging is a storage mechanism. Paging is used to retrieve processes from secondary memory to primary memory.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The main memory is divided into small blocks called pages. Now, each of the pages contains the process which is retrieved into main memory and it is stored in one frame of memory.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454" name="Rectangle 6"/>
          <p:cNvSpPr>
            <a:spLocks noChangeArrowheads="1"/>
          </p:cNvSpPr>
          <p:nvPr/>
        </p:nvSpPr>
        <p:spPr bwMode="auto">
          <a:xfrm>
            <a:off x="0" y="457200"/>
            <a:ext cx="2547938"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
            </a:r>
            <a:br>
              <a:rPr kumimoji="0" lang="en-US" sz="1200" b="0" i="0" u="none" strike="noStrike" cap="none" normalizeH="0" baseline="0" smtClean="0">
                <a:ln>
                  <a:noFill/>
                </a:ln>
                <a:solidFill>
                  <a:srgbClr val="333333"/>
                </a:solidFill>
                <a:effectLst/>
                <a:latin typeface="inter-regular"/>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571472" y="5786454"/>
            <a:ext cx="8072494" cy="646331"/>
          </a:xfrm>
          <a:prstGeom prst="rect">
            <a:avLst/>
          </a:prstGeom>
        </p:spPr>
        <p:txBody>
          <a:bodyPr wrap="square">
            <a:spAutoFit/>
          </a:bodyPr>
          <a:lstStyle/>
          <a:p>
            <a:r>
              <a:rPr lang="en-US" dirty="0" smtClean="0"/>
              <a:t>It is very important to have pages and frames which are of equal sizes which are very useful for mapping and complete utilization of memory.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399034"/>
            <a:ext cx="8225790" cy="4874260"/>
          </a:xfrm>
          <a:prstGeom prst="rect">
            <a:avLst/>
          </a:prstGeom>
        </p:spPr>
        <p:txBody>
          <a:bodyPr vert="horz" wrap="square" lIns="0" tIns="12700" rIns="0" bIns="0" rtlCol="0">
            <a:spAutoFit/>
          </a:bodyPr>
          <a:lstStyle/>
          <a:p>
            <a:pPr marL="317500">
              <a:lnSpc>
                <a:spcPct val="100000"/>
              </a:lnSpc>
              <a:spcBef>
                <a:spcPts val="100"/>
              </a:spcBef>
            </a:pPr>
            <a:r>
              <a:rPr sz="1800" dirty="0">
                <a:solidFill>
                  <a:srgbClr val="FF0000"/>
                </a:solidFill>
                <a:latin typeface="Calibri"/>
                <a:cs typeface="Calibri"/>
              </a:rPr>
              <a:t>3.</a:t>
            </a:r>
            <a:r>
              <a:rPr sz="1800" spc="-15" dirty="0">
                <a:solidFill>
                  <a:srgbClr val="FF0000"/>
                </a:solidFill>
                <a:latin typeface="Calibri"/>
                <a:cs typeface="Calibri"/>
              </a:rPr>
              <a:t> </a:t>
            </a:r>
            <a:r>
              <a:rPr sz="1800" spc="-10" dirty="0">
                <a:solidFill>
                  <a:srgbClr val="FF0000"/>
                </a:solidFill>
                <a:latin typeface="Calibri"/>
                <a:cs typeface="Calibri"/>
              </a:rPr>
              <a:t>Medium</a:t>
            </a:r>
            <a:r>
              <a:rPr sz="1800" spc="30" dirty="0">
                <a:solidFill>
                  <a:srgbClr val="FF0000"/>
                </a:solidFill>
                <a:latin typeface="Calibri"/>
                <a:cs typeface="Calibri"/>
              </a:rPr>
              <a:t> </a:t>
            </a:r>
            <a:r>
              <a:rPr sz="1800" spc="-10" dirty="0">
                <a:solidFill>
                  <a:srgbClr val="FF0000"/>
                </a:solidFill>
                <a:latin typeface="Calibri"/>
                <a:cs typeface="Calibri"/>
              </a:rPr>
              <a:t>term</a:t>
            </a:r>
            <a:r>
              <a:rPr sz="1800" spc="5" dirty="0">
                <a:solidFill>
                  <a:srgbClr val="FF0000"/>
                </a:solidFill>
                <a:latin typeface="Calibri"/>
                <a:cs typeface="Calibri"/>
              </a:rPr>
              <a:t> </a:t>
            </a:r>
            <a:r>
              <a:rPr sz="1800" spc="-10" dirty="0">
                <a:solidFill>
                  <a:srgbClr val="FF0000"/>
                </a:solidFill>
                <a:latin typeface="Calibri"/>
                <a:cs typeface="Calibri"/>
              </a:rPr>
              <a:t>scheduler</a:t>
            </a:r>
            <a:endParaRPr sz="1800">
              <a:latin typeface="Calibri"/>
              <a:cs typeface="Calibri"/>
            </a:endParaRPr>
          </a:p>
          <a:p>
            <a:pPr marL="12700" marR="5080" algn="just">
              <a:lnSpc>
                <a:spcPct val="100000"/>
              </a:lnSpc>
              <a:spcBef>
                <a:spcPts val="1440"/>
              </a:spcBef>
            </a:pPr>
            <a:r>
              <a:rPr sz="1800" spc="-5" dirty="0">
                <a:latin typeface="Calibri"/>
                <a:cs typeface="Calibri"/>
              </a:rPr>
              <a:t>Medium </a:t>
            </a:r>
            <a:r>
              <a:rPr sz="1800" spc="-10" dirty="0">
                <a:latin typeface="Calibri"/>
                <a:cs typeface="Calibri"/>
              </a:rPr>
              <a:t>term </a:t>
            </a:r>
            <a:r>
              <a:rPr sz="1800" dirty="0">
                <a:latin typeface="Calibri"/>
                <a:cs typeface="Calibri"/>
              </a:rPr>
              <a:t>scheduler </a:t>
            </a:r>
            <a:r>
              <a:rPr sz="1800" spc="-20" dirty="0">
                <a:latin typeface="Calibri"/>
                <a:cs typeface="Calibri"/>
              </a:rPr>
              <a:t>takes </a:t>
            </a:r>
            <a:r>
              <a:rPr sz="1800" spc="-10" dirty="0">
                <a:latin typeface="Calibri"/>
                <a:cs typeface="Calibri"/>
              </a:rPr>
              <a:t>care </a:t>
            </a:r>
            <a:r>
              <a:rPr sz="1800" spc="5" dirty="0">
                <a:latin typeface="Calibri"/>
                <a:cs typeface="Calibri"/>
              </a:rPr>
              <a:t>of </a:t>
            </a:r>
            <a:r>
              <a:rPr sz="1800" spc="-5" dirty="0">
                <a:latin typeface="Calibri"/>
                <a:cs typeface="Calibri"/>
              </a:rPr>
              <a:t>the swapped out processes. </a:t>
            </a:r>
            <a:r>
              <a:rPr sz="1800" dirty="0">
                <a:latin typeface="Calibri"/>
                <a:cs typeface="Calibri"/>
              </a:rPr>
              <a:t>If </a:t>
            </a:r>
            <a:r>
              <a:rPr sz="1800" spc="-5" dirty="0">
                <a:latin typeface="Calibri"/>
                <a:cs typeface="Calibri"/>
              </a:rPr>
              <a:t>the running </a:t>
            </a:r>
            <a:r>
              <a:rPr sz="1800" spc="-20" dirty="0">
                <a:latin typeface="Calibri"/>
                <a:cs typeface="Calibri"/>
              </a:rPr>
              <a:t>state </a:t>
            </a:r>
            <a:r>
              <a:rPr sz="1800" spc="-15" dirty="0">
                <a:latin typeface="Calibri"/>
                <a:cs typeface="Calibri"/>
              </a:rPr>
              <a:t> </a:t>
            </a:r>
            <a:r>
              <a:rPr sz="1800" spc="-10" dirty="0">
                <a:latin typeface="Calibri"/>
                <a:cs typeface="Calibri"/>
              </a:rPr>
              <a:t>processes</a:t>
            </a:r>
            <a:r>
              <a:rPr sz="1800" spc="-5" dirty="0">
                <a:latin typeface="Calibri"/>
                <a:cs typeface="Calibri"/>
              </a:rPr>
              <a:t> needs some </a:t>
            </a:r>
            <a:r>
              <a:rPr sz="1800" dirty="0">
                <a:latin typeface="Calibri"/>
                <a:cs typeface="Calibri"/>
              </a:rPr>
              <a:t>IO </a:t>
            </a:r>
            <a:r>
              <a:rPr sz="1800" spc="-5" dirty="0">
                <a:latin typeface="Calibri"/>
                <a:cs typeface="Calibri"/>
              </a:rPr>
              <a:t>time </a:t>
            </a:r>
            <a:r>
              <a:rPr sz="1800" spc="-10" dirty="0">
                <a:latin typeface="Calibri"/>
                <a:cs typeface="Calibri"/>
              </a:rPr>
              <a:t>for </a:t>
            </a:r>
            <a:r>
              <a:rPr sz="1800" spc="-5" dirty="0">
                <a:latin typeface="Calibri"/>
                <a:cs typeface="Calibri"/>
              </a:rPr>
              <a:t>the completion </a:t>
            </a:r>
            <a:r>
              <a:rPr sz="1800" spc="5" dirty="0">
                <a:latin typeface="Calibri"/>
                <a:cs typeface="Calibri"/>
              </a:rPr>
              <a:t>then </a:t>
            </a:r>
            <a:r>
              <a:rPr sz="1800" spc="-10" dirty="0">
                <a:latin typeface="Calibri"/>
                <a:cs typeface="Calibri"/>
              </a:rPr>
              <a:t>there </a:t>
            </a:r>
            <a:r>
              <a:rPr sz="1800" spc="-5" dirty="0">
                <a:latin typeface="Calibri"/>
                <a:cs typeface="Calibri"/>
              </a:rPr>
              <a:t>is</a:t>
            </a:r>
            <a:r>
              <a:rPr sz="1800" dirty="0">
                <a:latin typeface="Calibri"/>
                <a:cs typeface="Calibri"/>
              </a:rPr>
              <a:t> a </a:t>
            </a:r>
            <a:r>
              <a:rPr sz="1800" spc="-5" dirty="0">
                <a:latin typeface="Calibri"/>
                <a:cs typeface="Calibri"/>
              </a:rPr>
              <a:t>need </a:t>
            </a:r>
            <a:r>
              <a:rPr sz="1800" spc="-15" dirty="0">
                <a:latin typeface="Calibri"/>
                <a:cs typeface="Calibri"/>
              </a:rPr>
              <a:t>to</a:t>
            </a:r>
            <a:r>
              <a:rPr sz="1800" spc="375" dirty="0">
                <a:latin typeface="Calibri"/>
                <a:cs typeface="Calibri"/>
              </a:rPr>
              <a:t> </a:t>
            </a:r>
            <a:r>
              <a:rPr sz="1800" spc="-5" dirty="0">
                <a:latin typeface="Calibri"/>
                <a:cs typeface="Calibri"/>
              </a:rPr>
              <a:t>change </a:t>
            </a:r>
            <a:r>
              <a:rPr sz="1800" dirty="0">
                <a:latin typeface="Calibri"/>
                <a:cs typeface="Calibri"/>
              </a:rPr>
              <a:t>its </a:t>
            </a:r>
            <a:r>
              <a:rPr sz="1800" spc="5" dirty="0">
                <a:latin typeface="Calibri"/>
                <a:cs typeface="Calibri"/>
              </a:rPr>
              <a:t> </a:t>
            </a:r>
            <a:r>
              <a:rPr sz="1800" spc="-25" dirty="0">
                <a:latin typeface="Calibri"/>
                <a:cs typeface="Calibri"/>
              </a:rPr>
              <a:t>state</a:t>
            </a:r>
            <a:r>
              <a:rPr sz="1800" spc="3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running</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waiting.</a:t>
            </a:r>
            <a:endParaRPr sz="1800">
              <a:latin typeface="Calibri"/>
              <a:cs typeface="Calibri"/>
            </a:endParaRPr>
          </a:p>
          <a:p>
            <a:pPr marL="12700" marR="5080" algn="just">
              <a:lnSpc>
                <a:spcPct val="100000"/>
              </a:lnSpc>
              <a:spcBef>
                <a:spcPts val="5"/>
              </a:spcBef>
            </a:pPr>
            <a:r>
              <a:rPr sz="1800" spc="-5" dirty="0">
                <a:latin typeface="Calibri"/>
                <a:cs typeface="Calibri"/>
              </a:rPr>
              <a:t>Medium</a:t>
            </a:r>
            <a:r>
              <a:rPr sz="1800" dirty="0">
                <a:latin typeface="Calibri"/>
                <a:cs typeface="Calibri"/>
              </a:rPr>
              <a:t> </a:t>
            </a:r>
            <a:r>
              <a:rPr sz="1800" spc="-10" dirty="0">
                <a:latin typeface="Calibri"/>
                <a:cs typeface="Calibri"/>
              </a:rPr>
              <a:t>term</a:t>
            </a:r>
            <a:r>
              <a:rPr sz="1800" spc="-5" dirty="0">
                <a:latin typeface="Calibri"/>
                <a:cs typeface="Calibri"/>
              </a:rPr>
              <a:t> </a:t>
            </a:r>
            <a:r>
              <a:rPr sz="1800" dirty="0">
                <a:latin typeface="Calibri"/>
                <a:cs typeface="Calibri"/>
              </a:rPr>
              <a:t>scheduler</a:t>
            </a:r>
            <a:r>
              <a:rPr sz="1800" spc="5" dirty="0">
                <a:latin typeface="Calibri"/>
                <a:cs typeface="Calibri"/>
              </a:rPr>
              <a:t> </a:t>
            </a:r>
            <a:r>
              <a:rPr sz="1800" spc="-5" dirty="0">
                <a:latin typeface="Calibri"/>
                <a:cs typeface="Calibri"/>
              </a:rPr>
              <a:t>is</a:t>
            </a:r>
            <a:r>
              <a:rPr sz="1800" dirty="0">
                <a:latin typeface="Calibri"/>
                <a:cs typeface="Calibri"/>
              </a:rPr>
              <a:t> used</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this</a:t>
            </a:r>
            <a:r>
              <a:rPr sz="1800" dirty="0">
                <a:latin typeface="Calibri"/>
                <a:cs typeface="Calibri"/>
              </a:rPr>
              <a:t> </a:t>
            </a:r>
            <a:r>
              <a:rPr sz="1800" spc="-5" dirty="0">
                <a:latin typeface="Calibri"/>
                <a:cs typeface="Calibri"/>
              </a:rPr>
              <a:t>purpose.</a:t>
            </a:r>
            <a:r>
              <a:rPr sz="1800" dirty="0">
                <a:latin typeface="Calibri"/>
                <a:cs typeface="Calibri"/>
              </a:rPr>
              <a:t> It</a:t>
            </a:r>
            <a:r>
              <a:rPr sz="1800" spc="5" dirty="0">
                <a:latin typeface="Calibri"/>
                <a:cs typeface="Calibri"/>
              </a:rPr>
              <a:t> </a:t>
            </a:r>
            <a:r>
              <a:rPr sz="1800" spc="-10" dirty="0">
                <a:latin typeface="Calibri"/>
                <a:cs typeface="Calibri"/>
              </a:rPr>
              <a:t>removes</a:t>
            </a:r>
            <a:r>
              <a:rPr sz="1800" spc="-5" dirty="0">
                <a:latin typeface="Calibri"/>
                <a:cs typeface="Calibri"/>
              </a:rPr>
              <a:t> the</a:t>
            </a:r>
            <a:r>
              <a:rPr sz="1800"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from</a:t>
            </a:r>
            <a:r>
              <a:rPr sz="1800" spc="-5" dirty="0">
                <a:latin typeface="Calibri"/>
                <a:cs typeface="Calibri"/>
              </a:rPr>
              <a:t> the </a:t>
            </a:r>
            <a:r>
              <a:rPr sz="1800" spc="-395" dirty="0">
                <a:latin typeface="Calibri"/>
                <a:cs typeface="Calibri"/>
              </a:rPr>
              <a:t> </a:t>
            </a:r>
            <a:r>
              <a:rPr sz="1800" spc="-5" dirty="0">
                <a:latin typeface="Calibri"/>
                <a:cs typeface="Calibri"/>
              </a:rPr>
              <a:t>running </a:t>
            </a:r>
            <a:r>
              <a:rPr sz="1800" spc="-20" dirty="0">
                <a:latin typeface="Calibri"/>
                <a:cs typeface="Calibri"/>
              </a:rPr>
              <a:t>state</a:t>
            </a:r>
            <a:r>
              <a:rPr sz="1800" spc="-15" dirty="0">
                <a:latin typeface="Calibri"/>
                <a:cs typeface="Calibri"/>
              </a:rPr>
              <a:t> to</a:t>
            </a:r>
            <a:r>
              <a:rPr sz="1800" spc="-10" dirty="0">
                <a:latin typeface="Calibri"/>
                <a:cs typeface="Calibri"/>
              </a:rPr>
              <a:t> </a:t>
            </a:r>
            <a:r>
              <a:rPr sz="1800" spc="-15" dirty="0">
                <a:latin typeface="Calibri"/>
                <a:cs typeface="Calibri"/>
              </a:rPr>
              <a:t>make </a:t>
            </a:r>
            <a:r>
              <a:rPr sz="1800" spc="-5" dirty="0">
                <a:latin typeface="Calibri"/>
                <a:cs typeface="Calibri"/>
              </a:rPr>
              <a:t>room </a:t>
            </a:r>
            <a:r>
              <a:rPr sz="1800" spc="-15" dirty="0">
                <a:latin typeface="Calibri"/>
                <a:cs typeface="Calibri"/>
              </a:rPr>
              <a:t>for</a:t>
            </a:r>
            <a:r>
              <a:rPr sz="1800" spc="-10" dirty="0">
                <a:latin typeface="Calibri"/>
                <a:cs typeface="Calibri"/>
              </a:rPr>
              <a:t> </a:t>
            </a:r>
            <a:r>
              <a:rPr sz="1800" spc="-5" dirty="0">
                <a:latin typeface="Calibri"/>
                <a:cs typeface="Calibri"/>
              </a:rPr>
              <a:t>the other </a:t>
            </a:r>
            <a:r>
              <a:rPr sz="1800" spc="-10" dirty="0">
                <a:latin typeface="Calibri"/>
                <a:cs typeface="Calibri"/>
              </a:rPr>
              <a:t>processes.</a:t>
            </a:r>
            <a:r>
              <a:rPr sz="1800" spc="-5" dirty="0">
                <a:latin typeface="Calibri"/>
                <a:cs typeface="Calibri"/>
              </a:rPr>
              <a:t> Such </a:t>
            </a:r>
            <a:r>
              <a:rPr sz="1800" spc="-10" dirty="0">
                <a:latin typeface="Calibri"/>
                <a:cs typeface="Calibri"/>
              </a:rPr>
              <a:t>processes</a:t>
            </a:r>
            <a:r>
              <a:rPr sz="1800" spc="-5" dirty="0">
                <a:latin typeface="Calibri"/>
                <a:cs typeface="Calibri"/>
              </a:rPr>
              <a:t> </a:t>
            </a:r>
            <a:r>
              <a:rPr sz="1800" spc="-10" dirty="0">
                <a:latin typeface="Calibri"/>
                <a:cs typeface="Calibri"/>
              </a:rPr>
              <a:t>are</a:t>
            </a:r>
            <a:r>
              <a:rPr sz="1800" spc="385" dirty="0">
                <a:latin typeface="Calibri"/>
                <a:cs typeface="Calibri"/>
              </a:rPr>
              <a:t> </a:t>
            </a:r>
            <a:r>
              <a:rPr sz="1800" dirty="0">
                <a:latin typeface="Calibri"/>
                <a:cs typeface="Calibri"/>
              </a:rPr>
              <a:t>the </a:t>
            </a:r>
            <a:r>
              <a:rPr sz="1800" spc="-5" dirty="0">
                <a:latin typeface="Calibri"/>
                <a:cs typeface="Calibri"/>
              </a:rPr>
              <a:t>swapped </a:t>
            </a:r>
            <a:r>
              <a:rPr sz="1800" spc="-395" dirty="0">
                <a:latin typeface="Calibri"/>
                <a:cs typeface="Calibri"/>
              </a:rPr>
              <a:t> </a:t>
            </a:r>
            <a:r>
              <a:rPr sz="1800" spc="-5" dirty="0">
                <a:latin typeface="Calibri"/>
                <a:cs typeface="Calibri"/>
              </a:rPr>
              <a:t>out </a:t>
            </a:r>
            <a:r>
              <a:rPr sz="1800" spc="-10" dirty="0">
                <a:latin typeface="Calibri"/>
                <a:cs typeface="Calibri"/>
              </a:rPr>
              <a:t>processes </a:t>
            </a:r>
            <a:r>
              <a:rPr sz="1800" dirty="0">
                <a:latin typeface="Calibri"/>
                <a:cs typeface="Calibri"/>
              </a:rPr>
              <a:t>and this </a:t>
            </a:r>
            <a:r>
              <a:rPr sz="1800" spc="-10" dirty="0">
                <a:latin typeface="Calibri"/>
                <a:cs typeface="Calibri"/>
              </a:rPr>
              <a:t>procedure </a:t>
            </a:r>
            <a:r>
              <a:rPr sz="1800" spc="-5" dirty="0">
                <a:latin typeface="Calibri"/>
                <a:cs typeface="Calibri"/>
              </a:rPr>
              <a:t>is </a:t>
            </a:r>
            <a:r>
              <a:rPr sz="1800" dirty="0">
                <a:latin typeface="Calibri"/>
                <a:cs typeface="Calibri"/>
              </a:rPr>
              <a:t>called </a:t>
            </a:r>
            <a:r>
              <a:rPr sz="1800" spc="-5" dirty="0">
                <a:latin typeface="Calibri"/>
                <a:cs typeface="Calibri"/>
              </a:rPr>
              <a:t>swapping. </a:t>
            </a:r>
            <a:r>
              <a:rPr sz="1800" spc="5" dirty="0">
                <a:latin typeface="Calibri"/>
                <a:cs typeface="Calibri"/>
              </a:rPr>
              <a:t>The </a:t>
            </a:r>
            <a:r>
              <a:rPr sz="1800" dirty="0">
                <a:latin typeface="Calibri"/>
                <a:cs typeface="Calibri"/>
              </a:rPr>
              <a:t>medium </a:t>
            </a:r>
            <a:r>
              <a:rPr sz="1800" spc="-5" dirty="0">
                <a:latin typeface="Calibri"/>
                <a:cs typeface="Calibri"/>
              </a:rPr>
              <a:t>term </a:t>
            </a:r>
            <a:r>
              <a:rPr sz="1800" dirty="0">
                <a:latin typeface="Calibri"/>
                <a:cs typeface="Calibri"/>
              </a:rPr>
              <a:t>scheduler </a:t>
            </a:r>
            <a:r>
              <a:rPr sz="1800" spc="-10" dirty="0">
                <a:latin typeface="Calibri"/>
                <a:cs typeface="Calibri"/>
              </a:rPr>
              <a:t>is </a:t>
            </a:r>
            <a:r>
              <a:rPr sz="1800" spc="-5" dirty="0">
                <a:latin typeface="Calibri"/>
                <a:cs typeface="Calibri"/>
              </a:rPr>
              <a:t> </a:t>
            </a:r>
            <a:r>
              <a:rPr sz="1800" spc="-10" dirty="0">
                <a:latin typeface="Calibri"/>
                <a:cs typeface="Calibri"/>
              </a:rPr>
              <a:t>responsible</a:t>
            </a:r>
            <a:r>
              <a:rPr sz="1800" spc="70" dirty="0">
                <a:latin typeface="Calibri"/>
                <a:cs typeface="Calibri"/>
              </a:rPr>
              <a:t> </a:t>
            </a:r>
            <a:r>
              <a:rPr sz="1800" spc="-15" dirty="0">
                <a:latin typeface="Calibri"/>
                <a:cs typeface="Calibri"/>
              </a:rPr>
              <a:t>for</a:t>
            </a:r>
            <a:r>
              <a:rPr sz="1800" spc="-5" dirty="0">
                <a:latin typeface="Calibri"/>
                <a:cs typeface="Calibri"/>
              </a:rPr>
              <a:t> </a:t>
            </a:r>
            <a:r>
              <a:rPr sz="1800" spc="-15" dirty="0">
                <a:latin typeface="Calibri"/>
                <a:cs typeface="Calibri"/>
              </a:rPr>
              <a:t>suspending</a:t>
            </a:r>
            <a:r>
              <a:rPr sz="1800" spc="120" dirty="0">
                <a:latin typeface="Calibri"/>
                <a:cs typeface="Calibri"/>
              </a:rPr>
              <a:t> </a:t>
            </a:r>
            <a:r>
              <a:rPr sz="1800" spc="-5" dirty="0">
                <a:latin typeface="Calibri"/>
                <a:cs typeface="Calibri"/>
              </a:rPr>
              <a:t>and</a:t>
            </a:r>
            <a:r>
              <a:rPr sz="1800" spc="10" dirty="0">
                <a:latin typeface="Calibri"/>
                <a:cs typeface="Calibri"/>
              </a:rPr>
              <a:t> </a:t>
            </a:r>
            <a:r>
              <a:rPr sz="1800" spc="-15" dirty="0">
                <a:latin typeface="Calibri"/>
                <a:cs typeface="Calibri"/>
              </a:rPr>
              <a:t>resuming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processes.</a:t>
            </a:r>
            <a:endParaRPr sz="1800">
              <a:latin typeface="Calibri"/>
              <a:cs typeface="Calibri"/>
            </a:endParaRPr>
          </a:p>
          <a:p>
            <a:pPr marL="12700" marR="6350" algn="just">
              <a:lnSpc>
                <a:spcPct val="100000"/>
              </a:lnSpc>
              <a:spcBef>
                <a:spcPts val="5"/>
              </a:spcBef>
            </a:pPr>
            <a:r>
              <a:rPr sz="1800" dirty="0">
                <a:latin typeface="Calibri"/>
                <a:cs typeface="Calibri"/>
              </a:rPr>
              <a:t>It </a:t>
            </a:r>
            <a:r>
              <a:rPr sz="1800" spc="-10" dirty="0">
                <a:latin typeface="Calibri"/>
                <a:cs typeface="Calibri"/>
              </a:rPr>
              <a:t>reduces </a:t>
            </a:r>
            <a:r>
              <a:rPr sz="1800" dirty="0">
                <a:latin typeface="Calibri"/>
                <a:cs typeface="Calibri"/>
              </a:rPr>
              <a:t>the </a:t>
            </a:r>
            <a:r>
              <a:rPr sz="1800" spc="-5" dirty="0">
                <a:latin typeface="Calibri"/>
                <a:cs typeface="Calibri"/>
              </a:rPr>
              <a:t>degree </a:t>
            </a:r>
            <a:r>
              <a:rPr sz="1800" spc="5" dirty="0">
                <a:latin typeface="Calibri"/>
                <a:cs typeface="Calibri"/>
              </a:rPr>
              <a:t>of </a:t>
            </a:r>
            <a:r>
              <a:rPr sz="1800" spc="-5" dirty="0">
                <a:latin typeface="Calibri"/>
                <a:cs typeface="Calibri"/>
              </a:rPr>
              <a:t>multiprogramming. </a:t>
            </a:r>
            <a:r>
              <a:rPr sz="1800" spc="5" dirty="0">
                <a:latin typeface="Calibri"/>
                <a:cs typeface="Calibri"/>
              </a:rPr>
              <a:t>The </a:t>
            </a:r>
            <a:r>
              <a:rPr sz="1800" spc="-5" dirty="0">
                <a:latin typeface="Calibri"/>
                <a:cs typeface="Calibri"/>
              </a:rPr>
              <a:t>swapping </a:t>
            </a:r>
            <a:r>
              <a:rPr sz="1800" spc="5" dirty="0">
                <a:latin typeface="Calibri"/>
                <a:cs typeface="Calibri"/>
              </a:rPr>
              <a:t>is </a:t>
            </a:r>
            <a:r>
              <a:rPr sz="1800" dirty="0">
                <a:latin typeface="Calibri"/>
                <a:cs typeface="Calibri"/>
              </a:rPr>
              <a:t>necessary </a:t>
            </a:r>
            <a:r>
              <a:rPr sz="1800" spc="-15" dirty="0">
                <a:latin typeface="Calibri"/>
                <a:cs typeface="Calibri"/>
              </a:rPr>
              <a:t>to have </a:t>
            </a:r>
            <a:r>
              <a:rPr sz="1800" dirty="0">
                <a:latin typeface="Calibri"/>
                <a:cs typeface="Calibri"/>
              </a:rPr>
              <a:t>a </a:t>
            </a:r>
            <a:r>
              <a:rPr sz="1800" spc="-10" dirty="0">
                <a:latin typeface="Calibri"/>
                <a:cs typeface="Calibri"/>
              </a:rPr>
              <a:t>perfect </a:t>
            </a:r>
            <a:r>
              <a:rPr sz="1800" spc="-395" dirty="0">
                <a:latin typeface="Calibri"/>
                <a:cs typeface="Calibri"/>
              </a:rPr>
              <a:t> </a:t>
            </a:r>
            <a:r>
              <a:rPr sz="1800" dirty="0">
                <a:latin typeface="Calibri"/>
                <a:cs typeface="Calibri"/>
              </a:rPr>
              <a:t>mix </a:t>
            </a:r>
            <a:r>
              <a:rPr sz="1800" spc="5" dirty="0">
                <a:latin typeface="Calibri"/>
                <a:cs typeface="Calibri"/>
              </a:rPr>
              <a:t>of</a:t>
            </a:r>
            <a:r>
              <a:rPr sz="1800" spc="-25" dirty="0">
                <a:latin typeface="Calibri"/>
                <a:cs typeface="Calibri"/>
              </a:rPr>
              <a:t> </a:t>
            </a:r>
            <a:r>
              <a:rPr sz="1800" spc="-10" dirty="0">
                <a:latin typeface="Calibri"/>
                <a:cs typeface="Calibri"/>
              </a:rPr>
              <a:t>processes</a:t>
            </a:r>
            <a:r>
              <a:rPr sz="1800" spc="2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ready</a:t>
            </a:r>
            <a:r>
              <a:rPr sz="1800" spc="25" dirty="0">
                <a:latin typeface="Calibri"/>
                <a:cs typeface="Calibri"/>
              </a:rPr>
              <a:t> </a:t>
            </a:r>
            <a:r>
              <a:rPr sz="1800" spc="-10" dirty="0">
                <a:latin typeface="Calibri"/>
                <a:cs typeface="Calibri"/>
              </a:rPr>
              <a:t>queue.</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spc="-5" dirty="0">
                <a:solidFill>
                  <a:srgbClr val="00AF50"/>
                </a:solidFill>
                <a:latin typeface="Calibri"/>
                <a:cs typeface="Calibri"/>
              </a:rPr>
              <a:t>Process</a:t>
            </a:r>
            <a:r>
              <a:rPr sz="1800" spc="-45" dirty="0">
                <a:solidFill>
                  <a:srgbClr val="00AF50"/>
                </a:solidFill>
                <a:latin typeface="Calibri"/>
                <a:cs typeface="Calibri"/>
              </a:rPr>
              <a:t> </a:t>
            </a:r>
            <a:r>
              <a:rPr sz="1800" spc="-10" dirty="0">
                <a:solidFill>
                  <a:srgbClr val="00AF50"/>
                </a:solidFill>
                <a:latin typeface="Calibri"/>
                <a:cs typeface="Calibri"/>
              </a:rPr>
              <a:t>Queues</a:t>
            </a:r>
            <a:endParaRPr sz="1800">
              <a:latin typeface="Calibri"/>
              <a:cs typeface="Calibri"/>
            </a:endParaRPr>
          </a:p>
          <a:p>
            <a:pPr marL="12700" marR="231775" algn="just">
              <a:lnSpc>
                <a:spcPct val="100000"/>
              </a:lnSpc>
            </a:pPr>
            <a:r>
              <a:rPr sz="1800" spc="-5" dirty="0">
                <a:latin typeface="Calibri"/>
                <a:cs typeface="Calibri"/>
              </a:rPr>
              <a:t>The</a:t>
            </a:r>
            <a:r>
              <a:rPr sz="1800" dirty="0">
                <a:latin typeface="Calibri"/>
                <a:cs typeface="Calibri"/>
              </a:rPr>
              <a:t> </a:t>
            </a:r>
            <a:r>
              <a:rPr sz="1800" spc="-10" dirty="0">
                <a:latin typeface="Calibri"/>
                <a:cs typeface="Calibri"/>
              </a:rPr>
              <a:t>Operating</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spc="-5" dirty="0">
                <a:latin typeface="Calibri"/>
                <a:cs typeface="Calibri"/>
              </a:rPr>
              <a:t>manages</a:t>
            </a:r>
            <a:r>
              <a:rPr sz="1800" dirty="0">
                <a:latin typeface="Calibri"/>
                <a:cs typeface="Calibri"/>
              </a:rPr>
              <a:t> </a:t>
            </a:r>
            <a:r>
              <a:rPr sz="1800" spc="-10" dirty="0">
                <a:latin typeface="Calibri"/>
                <a:cs typeface="Calibri"/>
              </a:rPr>
              <a:t>various</a:t>
            </a:r>
            <a:r>
              <a:rPr sz="1800" spc="-5" dirty="0">
                <a:latin typeface="Calibri"/>
                <a:cs typeface="Calibri"/>
              </a:rPr>
              <a:t> </a:t>
            </a:r>
            <a:r>
              <a:rPr sz="1800" dirty="0">
                <a:latin typeface="Calibri"/>
                <a:cs typeface="Calibri"/>
              </a:rPr>
              <a:t>types</a:t>
            </a:r>
            <a:r>
              <a:rPr sz="1800" spc="5" dirty="0">
                <a:latin typeface="Calibri"/>
                <a:cs typeface="Calibri"/>
              </a:rPr>
              <a:t> </a:t>
            </a:r>
            <a:r>
              <a:rPr sz="1800" dirty="0">
                <a:latin typeface="Calibri"/>
                <a:cs typeface="Calibri"/>
              </a:rPr>
              <a:t>of</a:t>
            </a:r>
            <a:r>
              <a:rPr sz="1800" spc="5" dirty="0">
                <a:latin typeface="Calibri"/>
                <a:cs typeface="Calibri"/>
              </a:rPr>
              <a:t> </a:t>
            </a:r>
            <a:r>
              <a:rPr sz="1800" spc="-5" dirty="0">
                <a:latin typeface="Calibri"/>
                <a:cs typeface="Calibri"/>
              </a:rPr>
              <a:t>queues</a:t>
            </a:r>
            <a:r>
              <a:rPr sz="180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each</a:t>
            </a:r>
            <a:r>
              <a:rPr sz="1800" spc="5" dirty="0">
                <a:latin typeface="Calibri"/>
                <a:cs typeface="Calibri"/>
              </a:rPr>
              <a:t> </a:t>
            </a:r>
            <a:r>
              <a:rPr sz="1800" dirty="0">
                <a:latin typeface="Calibri"/>
                <a:cs typeface="Calibri"/>
              </a:rPr>
              <a:t>of</a:t>
            </a:r>
            <a:r>
              <a:rPr sz="1800" spc="405" dirty="0">
                <a:latin typeface="Calibri"/>
                <a:cs typeface="Calibri"/>
              </a:rPr>
              <a:t> </a:t>
            </a:r>
            <a:r>
              <a:rPr sz="1800" dirty="0">
                <a:latin typeface="Calibri"/>
                <a:cs typeface="Calibri"/>
              </a:rPr>
              <a:t>the</a:t>
            </a:r>
            <a:r>
              <a:rPr sz="1800" spc="405" dirty="0">
                <a:latin typeface="Calibri"/>
                <a:cs typeface="Calibri"/>
              </a:rPr>
              <a:t> </a:t>
            </a:r>
            <a:r>
              <a:rPr sz="1800" spc="-10" dirty="0">
                <a:latin typeface="Calibri"/>
                <a:cs typeface="Calibri"/>
              </a:rPr>
              <a:t>process </a:t>
            </a:r>
            <a:r>
              <a:rPr sz="1800" spc="-5" dirty="0">
                <a:latin typeface="Calibri"/>
                <a:cs typeface="Calibri"/>
              </a:rPr>
              <a:t> </a:t>
            </a:r>
            <a:r>
              <a:rPr sz="1800" spc="-20" dirty="0">
                <a:latin typeface="Calibri"/>
                <a:cs typeface="Calibri"/>
              </a:rPr>
              <a:t>states. </a:t>
            </a:r>
            <a:r>
              <a:rPr sz="1800" dirty="0">
                <a:latin typeface="Calibri"/>
                <a:cs typeface="Calibri"/>
              </a:rPr>
              <a:t>The PCB </a:t>
            </a:r>
            <a:r>
              <a:rPr sz="1800" spc="-15" dirty="0">
                <a:latin typeface="Calibri"/>
                <a:cs typeface="Calibri"/>
              </a:rPr>
              <a:t>related to </a:t>
            </a:r>
            <a:r>
              <a:rPr sz="1800" spc="-5" dirty="0">
                <a:latin typeface="Calibri"/>
                <a:cs typeface="Calibri"/>
              </a:rPr>
              <a:t>the process is also </a:t>
            </a:r>
            <a:r>
              <a:rPr sz="1800" spc="-20" dirty="0">
                <a:latin typeface="Calibri"/>
                <a:cs typeface="Calibri"/>
              </a:rPr>
              <a:t>stored </a:t>
            </a:r>
            <a:r>
              <a:rPr sz="1800" spc="5" dirty="0">
                <a:latin typeface="Calibri"/>
                <a:cs typeface="Calibri"/>
              </a:rPr>
              <a:t>in </a:t>
            </a:r>
            <a:r>
              <a:rPr sz="1800" spc="-5" dirty="0">
                <a:latin typeface="Calibri"/>
                <a:cs typeface="Calibri"/>
              </a:rPr>
              <a:t>the </a:t>
            </a:r>
            <a:r>
              <a:rPr sz="1800" dirty="0">
                <a:latin typeface="Calibri"/>
                <a:cs typeface="Calibri"/>
              </a:rPr>
              <a:t>queue </a:t>
            </a:r>
            <a:r>
              <a:rPr sz="1800" spc="5" dirty="0">
                <a:latin typeface="Calibri"/>
                <a:cs typeface="Calibri"/>
              </a:rPr>
              <a:t>of </a:t>
            </a:r>
            <a:r>
              <a:rPr sz="1800" spc="-5" dirty="0">
                <a:latin typeface="Calibri"/>
                <a:cs typeface="Calibri"/>
              </a:rPr>
              <a:t>the same </a:t>
            </a:r>
            <a:r>
              <a:rPr sz="1800" spc="-20" dirty="0">
                <a:latin typeface="Calibri"/>
                <a:cs typeface="Calibri"/>
              </a:rPr>
              <a:t>state. </a:t>
            </a:r>
            <a:r>
              <a:rPr sz="1800" dirty="0">
                <a:latin typeface="Calibri"/>
                <a:cs typeface="Calibri"/>
              </a:rPr>
              <a:t>If </a:t>
            </a:r>
            <a:r>
              <a:rPr sz="1800" spc="5" dirty="0">
                <a:latin typeface="Calibri"/>
                <a:cs typeface="Calibri"/>
              </a:rPr>
              <a:t> </a:t>
            </a:r>
            <a:r>
              <a:rPr sz="1800" spc="-5" dirty="0">
                <a:latin typeface="Calibri"/>
                <a:cs typeface="Calibri"/>
              </a:rPr>
              <a:t>the Process </a:t>
            </a:r>
            <a:r>
              <a:rPr sz="1800" spc="5" dirty="0">
                <a:latin typeface="Calibri"/>
                <a:cs typeface="Calibri"/>
              </a:rPr>
              <a:t>is </a:t>
            </a:r>
            <a:r>
              <a:rPr sz="1800" spc="-5" dirty="0">
                <a:latin typeface="Calibri"/>
                <a:cs typeface="Calibri"/>
              </a:rPr>
              <a:t>moved </a:t>
            </a:r>
            <a:r>
              <a:rPr sz="1800" spc="-10" dirty="0">
                <a:latin typeface="Calibri"/>
                <a:cs typeface="Calibri"/>
              </a:rPr>
              <a:t>from </a:t>
            </a:r>
            <a:r>
              <a:rPr sz="1800" spc="-5" dirty="0">
                <a:latin typeface="Calibri"/>
                <a:cs typeface="Calibri"/>
              </a:rPr>
              <a:t>one </a:t>
            </a:r>
            <a:r>
              <a:rPr sz="1800" spc="-25" dirty="0">
                <a:latin typeface="Calibri"/>
                <a:cs typeface="Calibri"/>
              </a:rPr>
              <a:t>state</a:t>
            </a:r>
            <a:r>
              <a:rPr sz="1800" spc="355" dirty="0">
                <a:latin typeface="Calibri"/>
                <a:cs typeface="Calibri"/>
              </a:rPr>
              <a:t> </a:t>
            </a:r>
            <a:r>
              <a:rPr sz="1800" spc="-15" dirty="0">
                <a:latin typeface="Calibri"/>
                <a:cs typeface="Calibri"/>
              </a:rPr>
              <a:t>to </a:t>
            </a:r>
            <a:r>
              <a:rPr sz="1800" spc="-5" dirty="0">
                <a:latin typeface="Calibri"/>
                <a:cs typeface="Calibri"/>
              </a:rPr>
              <a:t>another </a:t>
            </a:r>
            <a:r>
              <a:rPr sz="1800" spc="-20" dirty="0">
                <a:latin typeface="Calibri"/>
                <a:cs typeface="Calibri"/>
              </a:rPr>
              <a:t>state </a:t>
            </a:r>
            <a:r>
              <a:rPr sz="1800" spc="5" dirty="0">
                <a:latin typeface="Calibri"/>
                <a:cs typeface="Calibri"/>
              </a:rPr>
              <a:t>then </a:t>
            </a:r>
            <a:r>
              <a:rPr sz="1800" spc="-5" dirty="0">
                <a:latin typeface="Calibri"/>
                <a:cs typeface="Calibri"/>
              </a:rPr>
              <a:t>its </a:t>
            </a:r>
            <a:r>
              <a:rPr sz="1800" dirty="0">
                <a:latin typeface="Calibri"/>
                <a:cs typeface="Calibri"/>
              </a:rPr>
              <a:t>PCB </a:t>
            </a:r>
            <a:r>
              <a:rPr sz="1800" spc="-5" dirty="0">
                <a:latin typeface="Calibri"/>
                <a:cs typeface="Calibri"/>
              </a:rPr>
              <a:t>is also </a:t>
            </a:r>
            <a:r>
              <a:rPr sz="1800" spc="-10" dirty="0">
                <a:latin typeface="Calibri"/>
                <a:cs typeface="Calibri"/>
              </a:rPr>
              <a:t>unlinked </a:t>
            </a:r>
            <a:r>
              <a:rPr sz="1800" spc="-5" dirty="0">
                <a:latin typeface="Calibri"/>
                <a:cs typeface="Calibri"/>
              </a:rPr>
              <a:t> </a:t>
            </a:r>
            <a:r>
              <a:rPr sz="1800" spc="-10" dirty="0">
                <a:latin typeface="Calibri"/>
                <a:cs typeface="Calibri"/>
              </a:rPr>
              <a:t>from </a:t>
            </a:r>
            <a:r>
              <a:rPr sz="1800" spc="-5" dirty="0">
                <a:latin typeface="Calibri"/>
                <a:cs typeface="Calibri"/>
              </a:rPr>
              <a:t>the corresponding </a:t>
            </a:r>
            <a:r>
              <a:rPr sz="1800" dirty="0">
                <a:latin typeface="Calibri"/>
                <a:cs typeface="Calibri"/>
              </a:rPr>
              <a:t>queue </a:t>
            </a:r>
            <a:r>
              <a:rPr sz="1800" spc="-5" dirty="0">
                <a:latin typeface="Calibri"/>
                <a:cs typeface="Calibri"/>
              </a:rPr>
              <a:t>and </a:t>
            </a:r>
            <a:r>
              <a:rPr sz="1800" spc="5" dirty="0">
                <a:latin typeface="Calibri"/>
                <a:cs typeface="Calibri"/>
              </a:rPr>
              <a:t>added </a:t>
            </a:r>
            <a:r>
              <a:rPr sz="1800" spc="-15" dirty="0">
                <a:latin typeface="Calibri"/>
                <a:cs typeface="Calibri"/>
              </a:rPr>
              <a:t>to </a:t>
            </a:r>
            <a:r>
              <a:rPr sz="1800" dirty="0">
                <a:latin typeface="Calibri"/>
                <a:cs typeface="Calibri"/>
              </a:rPr>
              <a:t>the </a:t>
            </a:r>
            <a:r>
              <a:rPr sz="1800" spc="-5" dirty="0">
                <a:latin typeface="Calibri"/>
                <a:cs typeface="Calibri"/>
              </a:rPr>
              <a:t>other </a:t>
            </a:r>
            <a:r>
              <a:rPr sz="1800" spc="-20" dirty="0">
                <a:latin typeface="Calibri"/>
                <a:cs typeface="Calibri"/>
              </a:rPr>
              <a:t>state</a:t>
            </a:r>
            <a:r>
              <a:rPr sz="1800" spc="-15" dirty="0">
                <a:latin typeface="Calibri"/>
                <a:cs typeface="Calibri"/>
              </a:rPr>
              <a:t> </a:t>
            </a:r>
            <a:r>
              <a:rPr sz="1800" spc="-5" dirty="0">
                <a:latin typeface="Calibri"/>
                <a:cs typeface="Calibri"/>
              </a:rPr>
              <a:t>queue in which </a:t>
            </a:r>
            <a:r>
              <a:rPr sz="1800" dirty="0">
                <a:latin typeface="Calibri"/>
                <a:cs typeface="Calibri"/>
              </a:rPr>
              <a:t>the </a:t>
            </a:r>
            <a:r>
              <a:rPr sz="1800" spc="5" dirty="0">
                <a:latin typeface="Calibri"/>
                <a:cs typeface="Calibri"/>
              </a:rPr>
              <a:t> </a:t>
            </a:r>
            <a:r>
              <a:rPr sz="1800" spc="-10" dirty="0">
                <a:latin typeface="Calibri"/>
                <a:cs typeface="Calibri"/>
              </a:rPr>
              <a:t>transition</a:t>
            </a:r>
            <a:r>
              <a:rPr sz="1800" spc="3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made.</a:t>
            </a:r>
            <a:endParaRPr sz="1800">
              <a:latin typeface="Calibri"/>
              <a:cs typeface="Calibri"/>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85728"/>
            <a:ext cx="8215370" cy="5355312"/>
          </a:xfrm>
          <a:prstGeom prst="rect">
            <a:avLst/>
          </a:prstGeom>
        </p:spPr>
        <p:txBody>
          <a:bodyPr wrap="square">
            <a:spAutoFit/>
          </a:bodyPr>
          <a:lstStyle/>
          <a:p>
            <a:pPr algn="just"/>
            <a:r>
              <a:rPr lang="en-US" dirty="0" smtClean="0">
                <a:solidFill>
                  <a:srgbClr val="00B050"/>
                </a:solidFill>
              </a:rPr>
              <a:t>Virtual Memory in Operating Systems (OS)</a:t>
            </a:r>
          </a:p>
          <a:p>
            <a:pPr algn="just"/>
            <a:r>
              <a:rPr lang="en-US" dirty="0" smtClean="0"/>
              <a:t>A storage method known as virtual memory gives the user the impression that their main memory is quite large. By considering a portion of secondary memory as the main memory, this is accomplished.</a:t>
            </a:r>
          </a:p>
          <a:p>
            <a:pPr algn="just"/>
            <a:r>
              <a:rPr lang="en-US" dirty="0" smtClean="0"/>
              <a:t>By giving the user the impression that there is memory available to load the process, this approach allows them to load larger size programs than the primary memory that is accessible.</a:t>
            </a:r>
          </a:p>
          <a:p>
            <a:pPr algn="just"/>
            <a:r>
              <a:rPr lang="en-US" dirty="0" smtClean="0"/>
              <a:t>The Operating System loads the many components of several processes in the main memory as opposed to loading a single large process there.</a:t>
            </a:r>
          </a:p>
          <a:p>
            <a:pPr algn="just"/>
            <a:r>
              <a:rPr lang="en-US" dirty="0" smtClean="0"/>
              <a:t>By doing this, the level of multiprogramming will be enhanced, which will increase CPU consumption.</a:t>
            </a:r>
          </a:p>
          <a:p>
            <a:pPr algn="just"/>
            <a:r>
              <a:rPr lang="en-US" dirty="0" smtClean="0">
                <a:solidFill>
                  <a:srgbClr val="00B050"/>
                </a:solidFill>
              </a:rPr>
              <a:t>Demand Paging</a:t>
            </a:r>
          </a:p>
          <a:p>
            <a:pPr algn="just"/>
            <a:r>
              <a:rPr lang="en-US" dirty="0" smtClean="0"/>
              <a:t>The Demand Paging is a condition which is occurred in the Virtual Memory. We know that the pages of the process are stored in secondary memory. The page is brought to the main memory when required. We do not know when this requirement is going to occur. So, the pages are brought to the main memory when required by the Page Replacement Algorithms.</a:t>
            </a:r>
          </a:p>
          <a:p>
            <a:pPr algn="just"/>
            <a:r>
              <a:rPr lang="en-US" dirty="0" smtClean="0"/>
              <a:t>So, the process of calling the pages to main memory from secondary memory upon demand is known as Demand Paging.</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descr="OS Page Replacement Algorithms"/>
          <p:cNvPicPr>
            <a:picLocks noChangeAspect="1" noChangeArrowheads="1"/>
          </p:cNvPicPr>
          <p:nvPr/>
        </p:nvPicPr>
        <p:blipFill>
          <a:blip r:embed="rId2" cstate="print"/>
          <a:srcRect/>
          <a:stretch>
            <a:fillRect/>
          </a:stretch>
        </p:blipFill>
        <p:spPr bwMode="auto">
          <a:xfrm>
            <a:off x="2071670" y="357166"/>
            <a:ext cx="3881432" cy="1663472"/>
          </a:xfrm>
          <a:prstGeom prst="rect">
            <a:avLst/>
          </a:prstGeom>
          <a:noFill/>
        </p:spPr>
      </p:pic>
      <p:sp>
        <p:nvSpPr>
          <p:cNvPr id="3" name="Rectangle 2"/>
          <p:cNvSpPr/>
          <p:nvPr/>
        </p:nvSpPr>
        <p:spPr>
          <a:xfrm>
            <a:off x="428596" y="2428868"/>
            <a:ext cx="8572560" cy="369332"/>
          </a:xfrm>
          <a:prstGeom prst="rect">
            <a:avLst/>
          </a:prstGeom>
        </p:spPr>
        <p:txBody>
          <a:bodyPr wrap="square">
            <a:spAutoFit/>
          </a:bodyPr>
          <a:lstStyle/>
          <a:p>
            <a:r>
              <a:rPr lang="en-US" dirty="0" smtClean="0"/>
              <a:t>The important jobs of virtual memory in Operating Systems are two. They are:</a:t>
            </a:r>
            <a:endParaRPr lang="en-US" dirty="0"/>
          </a:p>
        </p:txBody>
      </p:sp>
      <p:sp>
        <p:nvSpPr>
          <p:cNvPr id="4" name="Rectangle 3"/>
          <p:cNvSpPr/>
          <p:nvPr/>
        </p:nvSpPr>
        <p:spPr>
          <a:xfrm>
            <a:off x="500034" y="2928934"/>
            <a:ext cx="4572000" cy="646331"/>
          </a:xfrm>
          <a:prstGeom prst="rect">
            <a:avLst/>
          </a:prstGeom>
        </p:spPr>
        <p:txBody>
          <a:bodyPr>
            <a:spAutoFit/>
          </a:bodyPr>
          <a:lstStyle/>
          <a:p>
            <a:pPr>
              <a:buFont typeface="Arial" pitchFamily="34" charset="0"/>
              <a:buChar char="•"/>
            </a:pPr>
            <a:r>
              <a:rPr lang="en-US" dirty="0" smtClean="0"/>
              <a:t> Frame Allocation</a:t>
            </a:r>
          </a:p>
          <a:p>
            <a:pPr>
              <a:buFont typeface="Arial" pitchFamily="34" charset="0"/>
              <a:buChar char="•"/>
            </a:pPr>
            <a:r>
              <a:rPr lang="en-US" dirty="0" smtClean="0"/>
              <a:t> Page Replacement.</a:t>
            </a:r>
            <a:endParaRPr lang="en-US" dirty="0"/>
          </a:p>
        </p:txBody>
      </p:sp>
      <p:sp>
        <p:nvSpPr>
          <p:cNvPr id="5" name="Rectangle 4"/>
          <p:cNvSpPr/>
          <p:nvPr/>
        </p:nvSpPr>
        <p:spPr>
          <a:xfrm>
            <a:off x="571472" y="3929066"/>
            <a:ext cx="7429552" cy="2585323"/>
          </a:xfrm>
          <a:prstGeom prst="rect">
            <a:avLst/>
          </a:prstGeom>
        </p:spPr>
        <p:txBody>
          <a:bodyPr wrap="square">
            <a:spAutoFit/>
          </a:bodyPr>
          <a:lstStyle/>
          <a:p>
            <a:pPr algn="just"/>
            <a:r>
              <a:rPr lang="en-US" dirty="0" smtClean="0">
                <a:solidFill>
                  <a:srgbClr val="FF0000"/>
                </a:solidFill>
              </a:rPr>
              <a:t>Frame Allocation in Virtual Memory</a:t>
            </a:r>
          </a:p>
          <a:p>
            <a:pPr algn="just"/>
            <a:r>
              <a:rPr lang="en-US" dirty="0" smtClean="0"/>
              <a:t>Demand paging is used to implement virtual memory, an essential component of operating systems. A page-replacement mechanism and a frame allocation algorithm must be created for demand paging. If you have numerous processes, frame allocation techniques are utilized to determine how many frames to provide to each process.</a:t>
            </a:r>
          </a:p>
          <a:p>
            <a:pPr algn="just"/>
            <a:r>
              <a:rPr lang="en-US" dirty="0" smtClean="0"/>
              <a:t>A Physical Address is required by the Central Processing Unit (CPU) for the frame creation and the physical Addressing provides the actual address to the frame created. For each page a frame must be created.</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428604"/>
            <a:ext cx="2877134" cy="369332"/>
          </a:xfrm>
          <a:prstGeom prst="rect">
            <a:avLst/>
          </a:prstGeom>
        </p:spPr>
        <p:txBody>
          <a:bodyPr wrap="none">
            <a:spAutoFit/>
          </a:bodyPr>
          <a:lstStyle/>
          <a:p>
            <a:r>
              <a:rPr lang="en-US" dirty="0" smtClean="0">
                <a:solidFill>
                  <a:srgbClr val="FF0000"/>
                </a:solidFill>
              </a:rPr>
              <a:t>Frame Allocation Constraints</a:t>
            </a:r>
            <a:endParaRPr lang="en-US" dirty="0">
              <a:solidFill>
                <a:srgbClr val="FF0000"/>
              </a:solidFill>
            </a:endParaRPr>
          </a:p>
        </p:txBody>
      </p:sp>
      <p:sp>
        <p:nvSpPr>
          <p:cNvPr id="3" name="Rectangle 2"/>
          <p:cNvSpPr/>
          <p:nvPr/>
        </p:nvSpPr>
        <p:spPr>
          <a:xfrm>
            <a:off x="500034" y="928670"/>
            <a:ext cx="8215370" cy="1754326"/>
          </a:xfrm>
          <a:prstGeom prst="rect">
            <a:avLst/>
          </a:prstGeom>
        </p:spPr>
        <p:txBody>
          <a:bodyPr wrap="square">
            <a:spAutoFit/>
          </a:bodyPr>
          <a:lstStyle/>
          <a:p>
            <a:pPr algn="just">
              <a:buFont typeface="Arial" pitchFamily="34" charset="0"/>
              <a:buChar char="•"/>
            </a:pPr>
            <a:r>
              <a:rPr lang="en-US" dirty="0" smtClean="0"/>
              <a:t> The Frames that can be allocated cannot be greater than total number of frames.</a:t>
            </a:r>
          </a:p>
          <a:p>
            <a:pPr algn="just"/>
            <a:r>
              <a:rPr lang="en-US" dirty="0" smtClean="0"/>
              <a:t>Each process should be given a set minimum amount of frames.</a:t>
            </a:r>
          </a:p>
          <a:p>
            <a:pPr algn="just">
              <a:buFont typeface="Arial" pitchFamily="34" charset="0"/>
              <a:buChar char="•"/>
            </a:pPr>
            <a:r>
              <a:rPr lang="en-US" dirty="0" smtClean="0"/>
              <a:t> When fewer frames are allocated then the page fault ratio increases and the process execution becomes less efficient</a:t>
            </a:r>
          </a:p>
          <a:p>
            <a:pPr algn="just">
              <a:buFont typeface="Arial" pitchFamily="34" charset="0"/>
              <a:buChar char="•"/>
            </a:pPr>
            <a:r>
              <a:rPr lang="en-US" dirty="0" smtClean="0"/>
              <a:t> There ought to be sufficient frames to accommodate all the many pages that a single instruction may refer to</a:t>
            </a:r>
            <a:endParaRPr lang="en-US" dirty="0"/>
          </a:p>
        </p:txBody>
      </p:sp>
      <p:sp>
        <p:nvSpPr>
          <p:cNvPr id="229377" name="Rectangle 1"/>
          <p:cNvSpPr>
            <a:spLocks noChangeArrowheads="1"/>
          </p:cNvSpPr>
          <p:nvPr/>
        </p:nvSpPr>
        <p:spPr bwMode="auto">
          <a:xfrm>
            <a:off x="785786" y="2857496"/>
            <a:ext cx="7715304" cy="172354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10B4B"/>
                </a:solidFill>
                <a:effectLst/>
                <a:latin typeface="erdana"/>
                <a:cs typeface="Arial" pitchFamily="34" charset="0"/>
              </a:rPr>
              <a:t>Frame Allocation Algorithms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There are three types of Frame Allocation Algorithms in Operating Systems. They are: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inter-bold"/>
                <a:cs typeface="Arial" pitchFamily="34" charset="0"/>
              </a:rPr>
              <a:t>1) Equal Frame Allocation Algorithms</a:t>
            </a:r>
            <a:endParaRPr kumimoji="0" lang="en-US" sz="6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Here, in this Frame Allocation Algorithm we take number of frames and number of processes at once. We divide the number of frames by number of processes. We get the number of frames we must provide for each process.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Verdana" pitchFamily="34" charset="0"/>
                <a:cs typeface="Arial" pitchFamily="34" charset="0"/>
              </a:rPr>
              <a:t>AD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This means if we have 36 frames and 6 processes. For each process 6 frames are allocated.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It is not very logical to assign equal frames to all processes in systems with processes of different sizes. A lot of allocated but unused frames will eventually be wasted if a lot of frames are given to a little operation.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378" name="Rectangle 2"/>
          <p:cNvSpPr>
            <a:spLocks noChangeArrowheads="1"/>
          </p:cNvSpPr>
          <p:nvPr/>
        </p:nvSpPr>
        <p:spPr bwMode="auto">
          <a:xfrm>
            <a:off x="428596" y="4929198"/>
            <a:ext cx="8358182" cy="130805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200" b="1" dirty="0" smtClean="0">
                <a:solidFill>
                  <a:srgbClr val="FF0000"/>
                </a:solidFill>
                <a:latin typeface="inter-bold"/>
                <a:cs typeface="Arial" pitchFamily="34" charset="0"/>
              </a:rPr>
              <a:t>2) </a:t>
            </a:r>
            <a:r>
              <a:rPr kumimoji="0" lang="en-US" sz="1200" b="1" i="0" u="none" strike="noStrike" cap="none" normalizeH="0" baseline="0" dirty="0" smtClean="0">
                <a:ln>
                  <a:noFill/>
                </a:ln>
                <a:solidFill>
                  <a:srgbClr val="FF0000"/>
                </a:solidFill>
                <a:effectLst/>
                <a:latin typeface="inter-bold"/>
                <a:cs typeface="Arial" pitchFamily="34" charset="0"/>
              </a:rPr>
              <a:t>Proportionate Frame Allocation Algorithms</a:t>
            </a:r>
            <a:endParaRPr kumimoji="0" lang="en-US" sz="6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Here, in this Frame Allocation Algorithms we take number of frames based on the process size. For big process more number of frames is allocated. For small processes less number of frames is allocated by the operating system.</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problem in the Proportionate Frame Allocation Algorithm is number of frames are wasted in some rare cases.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Verdana" pitchFamily="34" charset="0"/>
                <a:cs typeface="Arial" pitchFamily="34" charset="0"/>
              </a:rPr>
              <a:t>AD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advantage in Proportionate Frame Allocation Algorithm is that instead of equally, each operation divides the available frames according to its demands.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643998" cy="1477328"/>
          </a:xfrm>
          <a:prstGeom prst="rect">
            <a:avLst/>
          </a:prstGeom>
        </p:spPr>
        <p:txBody>
          <a:bodyPr wrap="square">
            <a:spAutoFit/>
          </a:bodyPr>
          <a:lstStyle/>
          <a:p>
            <a:pPr algn="just"/>
            <a:r>
              <a:rPr lang="en-US" b="1" dirty="0" smtClean="0">
                <a:solidFill>
                  <a:srgbClr val="FF0000"/>
                </a:solidFill>
              </a:rPr>
              <a:t>3) Priority Frame Allocation Algorithms</a:t>
            </a:r>
            <a:endParaRPr lang="en-US" dirty="0" smtClean="0">
              <a:solidFill>
                <a:srgbClr val="FF0000"/>
              </a:solidFill>
            </a:endParaRPr>
          </a:p>
          <a:p>
            <a:pPr algn="just"/>
            <a:r>
              <a:rPr lang="en-US" dirty="0" smtClean="0"/>
              <a:t>According to the quantity of frame allocations and the processes, priority frame allocation distributes frames. Let's say a process has a high priority and needs more frames; in such case, additional frames will be given to the process. Processes with lower priorities are then later executed in future and first only high priority processes are executed first.</a:t>
            </a:r>
            <a:endParaRPr lang="en-US" dirty="0"/>
          </a:p>
        </p:txBody>
      </p:sp>
      <p:sp>
        <p:nvSpPr>
          <p:cNvPr id="3" name="Rectangle 2"/>
          <p:cNvSpPr/>
          <p:nvPr/>
        </p:nvSpPr>
        <p:spPr>
          <a:xfrm>
            <a:off x="500034" y="2143116"/>
            <a:ext cx="8286808" cy="3970318"/>
          </a:xfrm>
          <a:prstGeom prst="rect">
            <a:avLst/>
          </a:prstGeom>
        </p:spPr>
        <p:txBody>
          <a:bodyPr wrap="square">
            <a:spAutoFit/>
          </a:bodyPr>
          <a:lstStyle/>
          <a:p>
            <a:pPr algn="just"/>
            <a:r>
              <a:rPr lang="en-US" dirty="0" smtClean="0">
                <a:solidFill>
                  <a:srgbClr val="00B050"/>
                </a:solidFill>
              </a:rPr>
              <a:t>Page Replacement Algorithms</a:t>
            </a:r>
          </a:p>
          <a:p>
            <a:pPr algn="just"/>
            <a:r>
              <a:rPr lang="en-US" dirty="0" smtClean="0"/>
              <a:t>There are three types of Page Replacement Algorithms. They are:</a:t>
            </a:r>
          </a:p>
          <a:p>
            <a:pPr algn="just">
              <a:buFont typeface="Arial" pitchFamily="34" charset="0"/>
              <a:buChar char="•"/>
            </a:pPr>
            <a:r>
              <a:rPr lang="en-US" dirty="0" smtClean="0"/>
              <a:t> Optimal Page Replacement Algorithm</a:t>
            </a:r>
          </a:p>
          <a:p>
            <a:pPr algn="just">
              <a:buFont typeface="Arial" pitchFamily="34" charset="0"/>
              <a:buChar char="•"/>
            </a:pPr>
            <a:r>
              <a:rPr lang="en-US" dirty="0" smtClean="0"/>
              <a:t> First In First Out Page Replacement Algorithm</a:t>
            </a:r>
          </a:p>
          <a:p>
            <a:pPr algn="just">
              <a:buFont typeface="Arial" pitchFamily="34" charset="0"/>
              <a:buChar char="•"/>
            </a:pPr>
            <a:r>
              <a:rPr lang="en-US" dirty="0" smtClean="0"/>
              <a:t> Least Recently Used (LRU) Page Replacement Algorithm</a:t>
            </a:r>
          </a:p>
          <a:p>
            <a:pPr algn="just"/>
            <a:r>
              <a:rPr lang="en-US" dirty="0" smtClean="0">
                <a:solidFill>
                  <a:srgbClr val="FF0000"/>
                </a:solidFill>
              </a:rPr>
              <a:t>First in First out Page Replacement Algorithm</a:t>
            </a:r>
          </a:p>
          <a:p>
            <a:pPr algn="just"/>
            <a:r>
              <a:rPr lang="en-US" dirty="0" smtClean="0"/>
              <a:t>This is the first basic algorithm of Page Replacement Algorithms. This algorithm is basically dependent on the number of frames used. Then each frame takes up the certain page and tries to access it. When the frames are filled then the actual problem starts. The fixed number of frames is filled up with the help of first frames present. This concept is fulfilled with the help of Demand Paging</a:t>
            </a:r>
          </a:p>
          <a:p>
            <a:pPr algn="just"/>
            <a:r>
              <a:rPr lang="en-US" dirty="0" smtClean="0"/>
              <a:t>After filling up of the frames, the next page in the waiting queue tries to enter the frame. If the frame is present then, no problem is occurred. Because of the page which is to be searched is already present in the allocated frames.</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428604"/>
            <a:ext cx="8001056" cy="6186309"/>
          </a:xfrm>
          <a:prstGeom prst="rect">
            <a:avLst/>
          </a:prstGeom>
        </p:spPr>
        <p:txBody>
          <a:bodyPr wrap="square">
            <a:spAutoFit/>
          </a:bodyPr>
          <a:lstStyle/>
          <a:p>
            <a:pPr algn="just"/>
            <a:r>
              <a:rPr lang="en-US" dirty="0" smtClean="0"/>
              <a:t>If the page to be searched is found among the frames then, this process is known as Page Hit.</a:t>
            </a:r>
          </a:p>
          <a:p>
            <a:pPr algn="just"/>
            <a:r>
              <a:rPr lang="en-US" dirty="0" smtClean="0"/>
              <a:t>If the page to be searched is not found among the frames then, this process is known as Page Fault.</a:t>
            </a:r>
          </a:p>
          <a:p>
            <a:pPr algn="just"/>
            <a:r>
              <a:rPr lang="en-US" dirty="0" smtClean="0"/>
              <a:t>When Page Fault occurs this problem arises, then the First In First Out Page Replacement Algorithm comes into picture.</a:t>
            </a:r>
          </a:p>
          <a:p>
            <a:pPr algn="just"/>
            <a:r>
              <a:rPr lang="en-US" dirty="0" smtClean="0"/>
              <a:t>The First In First Out (FIFO) Page Replacement Algorithm removes the Page in the frame which is allotted long back. This means the useless page which is in the frame for a longer time is removed and the new page which is in the ready queue and is ready to occupy the frame is allowed by the First In First Out Page Replacement.</a:t>
            </a:r>
          </a:p>
          <a:p>
            <a:pPr algn="just"/>
            <a:r>
              <a:rPr lang="en-US" dirty="0" smtClean="0"/>
              <a:t>Let us understand this First In First Out Page Replacement Algorithm working with the help of an example.</a:t>
            </a:r>
          </a:p>
          <a:p>
            <a:pPr algn="just"/>
            <a:r>
              <a:rPr lang="en-US" b="1" dirty="0" smtClean="0"/>
              <a:t>Example:</a:t>
            </a:r>
            <a:endParaRPr lang="en-US" dirty="0" smtClean="0"/>
          </a:p>
          <a:p>
            <a:pPr algn="just"/>
            <a:r>
              <a:rPr lang="en-US" dirty="0" smtClean="0"/>
              <a:t>Consider the reference string 6, 1, 1, 2, 0, 3, 4, 6, 0, 2, 1, 2, 1, 2, 0, 3, 2, 1, 2, 0 for a memory with three frames and calculate number of page faults by using FIFO (First In First Out) Page replacement algorithms.</a:t>
            </a:r>
          </a:p>
          <a:p>
            <a:pPr algn="just"/>
            <a:r>
              <a:rPr lang="en-US" b="1" dirty="0" smtClean="0"/>
              <a:t>Points to Remember</a:t>
            </a:r>
            <a:endParaRPr lang="en-US" dirty="0" smtClean="0"/>
          </a:p>
          <a:p>
            <a:pPr algn="just"/>
            <a:r>
              <a:rPr lang="en-US" dirty="0" smtClean="0"/>
              <a:t>Page Not Found - - - &gt; Page Fault</a:t>
            </a:r>
          </a:p>
          <a:p>
            <a:pPr algn="just"/>
            <a:r>
              <a:rPr lang="en-US" dirty="0" smtClean="0"/>
              <a:t>Page Found - - - &gt; Page Hit</a:t>
            </a:r>
          </a:p>
          <a:p>
            <a:pPr algn="just"/>
            <a:r>
              <a:rPr lang="en-US" dirty="0" smtClean="0"/>
              <a:t>Reference String:</a:t>
            </a:r>
          </a:p>
          <a:p>
            <a:pPr algn="just"/>
            <a:r>
              <a:rPr lang="en-US" dirty="0" smtClean="0"/>
              <a:t/>
            </a:r>
            <a:br>
              <a:rPr lang="en-US" dirty="0" smtClean="0"/>
            </a:b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descr="OS Page Replacement Algorithms"/>
          <p:cNvPicPr>
            <a:picLocks noChangeAspect="1" noChangeArrowheads="1"/>
          </p:cNvPicPr>
          <p:nvPr/>
        </p:nvPicPr>
        <p:blipFill>
          <a:blip r:embed="rId2" cstate="print"/>
          <a:srcRect/>
          <a:stretch>
            <a:fillRect/>
          </a:stretch>
        </p:blipFill>
        <p:spPr bwMode="auto">
          <a:xfrm>
            <a:off x="1357290" y="538578"/>
            <a:ext cx="5538784" cy="2009338"/>
          </a:xfrm>
          <a:prstGeom prst="rect">
            <a:avLst/>
          </a:prstGeom>
          <a:noFill/>
        </p:spPr>
      </p:pic>
      <p:sp>
        <p:nvSpPr>
          <p:cNvPr id="239619" name="Rectangle 3"/>
          <p:cNvSpPr>
            <a:spLocks noChangeArrowheads="1"/>
          </p:cNvSpPr>
          <p:nvPr/>
        </p:nvSpPr>
        <p:spPr bwMode="auto">
          <a:xfrm>
            <a:off x="714348" y="2714620"/>
            <a:ext cx="828680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Number of Page Hits = 8</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Number of Page Faults = 12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Ratio of Page Hit to the Page Fault = 8 : 12 - - - &gt; 2 : 3 - - - &gt; 0.66</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Page Hit Percentage = 8 *100 / 20 = 40%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Page Fault Percentage = 100 - Page Hit Percentage = 100 - 40 = 60%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857224" y="4214818"/>
            <a:ext cx="7786742" cy="2031325"/>
          </a:xfrm>
          <a:prstGeom prst="rect">
            <a:avLst/>
          </a:prstGeom>
        </p:spPr>
        <p:txBody>
          <a:bodyPr wrap="square">
            <a:spAutoFit/>
          </a:bodyPr>
          <a:lstStyle/>
          <a:p>
            <a:pPr algn="just"/>
            <a:r>
              <a:rPr lang="en-US" b="1" dirty="0" smtClean="0">
                <a:solidFill>
                  <a:srgbClr val="FF0000"/>
                </a:solidFill>
              </a:rPr>
              <a:t>Explanation</a:t>
            </a:r>
            <a:endParaRPr lang="en-US" dirty="0" smtClean="0">
              <a:solidFill>
                <a:srgbClr val="FF0000"/>
              </a:solidFill>
            </a:endParaRPr>
          </a:p>
          <a:p>
            <a:pPr algn="just"/>
            <a:r>
              <a:rPr lang="en-US" dirty="0" smtClean="0"/>
              <a:t>First, fill the frames with the initial pages. Then, after the frames are filled we need to create a space in the frames for the new page to occupy. So, with the help of First in First Out Page Replacement Algorithm we remove the frame which contains the page is older among the pages. By removing the older page we give access for the new frame to occupy the empty space created by the First in First out Page Replacement Algorithm.</a:t>
            </a:r>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8280920" cy="5693866"/>
          </a:xfrm>
          <a:prstGeom prst="rect">
            <a:avLst/>
          </a:prstGeom>
        </p:spPr>
        <p:txBody>
          <a:bodyPr wrap="square">
            <a:spAutoFit/>
          </a:bodyPr>
          <a:lstStyle/>
          <a:p>
            <a:pPr algn="just"/>
            <a:r>
              <a:rPr lang="en-US" sz="1400" dirty="0" smtClean="0">
                <a:solidFill>
                  <a:srgbClr val="00B050"/>
                </a:solidFill>
              </a:rPr>
              <a:t>OPTIMAL Page Replacement Algorithm</a:t>
            </a:r>
          </a:p>
          <a:p>
            <a:pPr algn="just"/>
            <a:endParaRPr lang="en-US" sz="1400" dirty="0" smtClean="0">
              <a:solidFill>
                <a:srgbClr val="00B050"/>
              </a:solidFill>
            </a:endParaRPr>
          </a:p>
          <a:p>
            <a:pPr algn="just"/>
            <a:r>
              <a:rPr lang="en-US" sz="1400" dirty="0" smtClean="0"/>
              <a:t>This is the second basic algorithm of Page Replacement Algorithms. This algorithm is basically dependent on the number of frames used. Then each frame takes up the certain page and tries to access it. When the frames are filled then the actual problem starts. The fixed number of frames is filled up with the help of first frames present. This concept is fulfilled with the help of Demand Paging</a:t>
            </a:r>
          </a:p>
          <a:p>
            <a:pPr algn="just"/>
            <a:r>
              <a:rPr lang="en-US" sz="1400" dirty="0" smtClean="0"/>
              <a:t>After filling up of the frames, the next page in the waiting queue tries to enter the frame. If the frame is present then, no problem is occurred. Because of the page which is to be searched is already present in the allocated frames.</a:t>
            </a:r>
          </a:p>
          <a:p>
            <a:pPr algn="just"/>
            <a:r>
              <a:rPr lang="en-US" sz="1400" dirty="0" smtClean="0"/>
              <a:t>If the page to be searched is found among the frames then, this process is known as Page Hit.</a:t>
            </a:r>
          </a:p>
          <a:p>
            <a:pPr algn="just"/>
            <a:r>
              <a:rPr lang="en-US" sz="1400" dirty="0" smtClean="0"/>
              <a:t>If the page to be searched is not found among the frames then, this process is known as Page Fault.</a:t>
            </a:r>
          </a:p>
          <a:p>
            <a:pPr algn="just"/>
            <a:r>
              <a:rPr lang="en-US" sz="1400" dirty="0" smtClean="0"/>
              <a:t>When Page Fault occurs this problem arises, then the OPTIMAL Page Replacement Algorithm comes into picture.</a:t>
            </a:r>
          </a:p>
          <a:p>
            <a:pPr algn="just"/>
            <a:r>
              <a:rPr lang="en-US" sz="1400" dirty="0" smtClean="0"/>
              <a:t>The OPTIMAL Page Replacement Algorithms works on a certain principle. The principle is:</a:t>
            </a:r>
          </a:p>
          <a:p>
            <a:pPr algn="just"/>
            <a:r>
              <a:rPr lang="en-US" sz="1400" dirty="0" smtClean="0"/>
              <a:t>Replace the Page which is not used in the Longest Dimension of time in future</a:t>
            </a:r>
          </a:p>
          <a:p>
            <a:pPr algn="just"/>
            <a:r>
              <a:rPr lang="en-US" sz="1400" dirty="0" smtClean="0"/>
              <a:t>This principle means that after all the frames are filled then, see the future pages which are to occupy the frames. Go on checking for the pages which are already available in the frames. Choose the page which is at last.</a:t>
            </a:r>
          </a:p>
          <a:p>
            <a:pPr algn="just"/>
            <a:endParaRPr lang="en-US" sz="1400" dirty="0" smtClean="0"/>
          </a:p>
          <a:p>
            <a:pPr algn="just"/>
            <a:r>
              <a:rPr lang="en-US" sz="1400" b="1" dirty="0" smtClean="0"/>
              <a:t>Example:</a:t>
            </a:r>
          </a:p>
          <a:p>
            <a:pPr algn="just"/>
            <a:endParaRPr lang="en-US" sz="1400" dirty="0" smtClean="0"/>
          </a:p>
          <a:p>
            <a:pPr algn="just"/>
            <a:r>
              <a:rPr lang="en-US" sz="1400" dirty="0" smtClean="0"/>
              <a:t>Suppose the Reference String is:</a:t>
            </a:r>
          </a:p>
          <a:p>
            <a:pPr algn="just"/>
            <a:r>
              <a:rPr lang="en-US" sz="1400" dirty="0" smtClean="0"/>
              <a:t>0, 3, 4, 6, 0, 2, 1, 2, 1, 2, 0, 3, 2, 1, 2, 0</a:t>
            </a:r>
          </a:p>
          <a:p>
            <a:pPr algn="just"/>
            <a:r>
              <a:rPr lang="en-US" sz="1400" dirty="0" smtClean="0"/>
              <a:t>6, 1, 2 are in the frames occupying the frames.</a:t>
            </a:r>
          </a:p>
          <a:p>
            <a:pPr algn="just"/>
            <a:r>
              <a:rPr lang="en-US" sz="1400" dirty="0" smtClean="0"/>
              <a:t>Now we need to enter 0 into the frame by removing one page from the page</a:t>
            </a:r>
          </a:p>
          <a:p>
            <a:pPr algn="just"/>
            <a:r>
              <a:rPr lang="en-US" sz="1400" dirty="0" smtClean="0"/>
              <a:t>So, let us check which page number occurs last</a:t>
            </a:r>
            <a:endParaRPr lang="en-US" sz="1400"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1"/>
          <p:cNvSpPr>
            <a:spLocks noChangeArrowheads="1"/>
          </p:cNvSpPr>
          <p:nvPr/>
        </p:nvSpPr>
        <p:spPr bwMode="auto">
          <a:xfrm>
            <a:off x="395536" y="620688"/>
            <a:ext cx="8208912" cy="433965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200" dirty="0" smtClean="0">
              <a:solidFill>
                <a:srgbClr val="333333"/>
              </a:solidFill>
              <a:latin typeface="inter-regula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From the sub sequence 0, 3, 4, 6, 0, 2, 1 we can say that 1 is the last occurring page number. So we can say that 0 can be placed in the frame body by removing 1 from the frame.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Let us understand this OPTIMAL Page Replacement Algorithm working with the help of an example.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Example: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Consider the reference string 6, 1, 1, 2, 0, 3, 4, 6, 0, 2, 1, 2, 1, 2, 0, 3, 2, 1, 4, 0 for a memory with three frames and calculate number of page faults by using OPTIMAL Page replacement algorithms.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Points to Remember</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Page Not Found - - - &gt; Page Fault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Page Found - - - &gt; Page Hit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Reference String:</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32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0530" name="Picture 2" descr="OS Page Replacement Algorithms"/>
          <p:cNvPicPr>
            <a:picLocks noChangeAspect="1" noChangeArrowheads="1"/>
          </p:cNvPicPr>
          <p:nvPr/>
        </p:nvPicPr>
        <p:blipFill>
          <a:blip r:embed="rId2" cstate="print"/>
          <a:srcRect/>
          <a:stretch>
            <a:fillRect/>
          </a:stretch>
        </p:blipFill>
        <p:spPr bwMode="auto">
          <a:xfrm>
            <a:off x="1763688" y="2780928"/>
            <a:ext cx="6057900" cy="2095501"/>
          </a:xfrm>
          <a:prstGeom prst="rect">
            <a:avLst/>
          </a:prstGeom>
          <a:noFill/>
        </p:spPr>
      </p:pic>
      <p:sp>
        <p:nvSpPr>
          <p:cNvPr id="4" name="Rectangle 3"/>
          <p:cNvSpPr/>
          <p:nvPr/>
        </p:nvSpPr>
        <p:spPr>
          <a:xfrm>
            <a:off x="539552" y="5013176"/>
            <a:ext cx="7848872" cy="1477328"/>
          </a:xfrm>
          <a:prstGeom prst="rect">
            <a:avLst/>
          </a:prstGeom>
        </p:spPr>
        <p:txBody>
          <a:bodyPr wrap="square">
            <a:spAutoFit/>
          </a:bodyPr>
          <a:lstStyle/>
          <a:p>
            <a:r>
              <a:rPr lang="en-US" dirty="0" smtClean="0"/>
              <a:t>Number of Page Hits = 8</a:t>
            </a:r>
          </a:p>
          <a:p>
            <a:r>
              <a:rPr lang="en-US" dirty="0" smtClean="0"/>
              <a:t>Number of Page Faults = 12</a:t>
            </a:r>
          </a:p>
          <a:p>
            <a:r>
              <a:rPr lang="en-US" dirty="0" smtClean="0"/>
              <a:t>The Ratio of Page Hit to the Page Fault = 8 : 12 - - - &gt; 2 : 3 - - - &gt; 0.66</a:t>
            </a:r>
          </a:p>
          <a:p>
            <a:r>
              <a:rPr lang="en-US" dirty="0" smtClean="0"/>
              <a:t>The Page Hit Percentage = 8 *100 / 20 = 40%</a:t>
            </a:r>
          </a:p>
          <a:p>
            <a:r>
              <a:rPr lang="en-US" dirty="0" smtClean="0"/>
              <a:t>The Page Fault Percentage = 100 - Page Hit Percentage = 100 - 40 = 60%</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97346"/>
            <a:ext cx="7704856" cy="3970318"/>
          </a:xfrm>
          <a:prstGeom prst="rect">
            <a:avLst/>
          </a:prstGeom>
        </p:spPr>
        <p:txBody>
          <a:bodyPr wrap="square">
            <a:spAutoFit/>
          </a:bodyPr>
          <a:lstStyle/>
          <a:p>
            <a:pPr algn="just"/>
            <a:r>
              <a:rPr lang="en-US" b="1" dirty="0" smtClean="0">
                <a:solidFill>
                  <a:srgbClr val="FF0000"/>
                </a:solidFill>
              </a:rPr>
              <a:t>Explanation</a:t>
            </a:r>
            <a:endParaRPr lang="en-US" dirty="0" smtClean="0">
              <a:solidFill>
                <a:srgbClr val="FF0000"/>
              </a:solidFill>
            </a:endParaRPr>
          </a:p>
          <a:p>
            <a:pPr algn="just"/>
            <a:r>
              <a:rPr lang="en-US" dirty="0" smtClean="0"/>
              <a:t>First, fill the frames with the initial pages. Then, after the frames are filled we need to create a space in the frames for the new page to occupy.</a:t>
            </a:r>
          </a:p>
          <a:p>
            <a:pPr algn="just"/>
            <a:r>
              <a:rPr lang="en-US" dirty="0" smtClean="0"/>
              <a:t>Here, we would fill the empty spaces with the pages we and the empty frames we have. The problem occurs when there is no space for occupying of pages. We have already known that we would replace the Page which is not used in the Longest Dimension of time in future.</a:t>
            </a:r>
          </a:p>
          <a:p>
            <a:pPr algn="just"/>
            <a:r>
              <a:rPr lang="en-US" dirty="0" smtClean="0"/>
              <a:t>There comes a question what if there is absence of page which is in the frame.</a:t>
            </a:r>
          </a:p>
          <a:p>
            <a:pPr algn="just"/>
            <a:r>
              <a:rPr lang="en-US" dirty="0" smtClean="0"/>
              <a:t>Suppose the Reference String is:</a:t>
            </a:r>
          </a:p>
          <a:p>
            <a:pPr algn="just"/>
            <a:r>
              <a:rPr lang="en-US" dirty="0" smtClean="0"/>
              <a:t>0, 2, 4, 6, 0, 2, 1, 2, 1, 2, 0, 3, 2, 1, 2, 0</a:t>
            </a:r>
          </a:p>
          <a:p>
            <a:pPr algn="just"/>
            <a:r>
              <a:rPr lang="en-US" dirty="0" smtClean="0"/>
              <a:t>6, 1, 5 are in the frames occupying the frames.</a:t>
            </a:r>
          </a:p>
          <a:p>
            <a:pPr algn="just"/>
            <a:r>
              <a:rPr lang="en-US" dirty="0" smtClean="0"/>
              <a:t>Here, we can see that page number 5 is not present in the Reference String. But the number 5 is present in the Frame. So, as the page number 5 is absent we remove it when required and other page can occupy that position.</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8280920" cy="5909310"/>
          </a:xfrm>
          <a:prstGeom prst="rect">
            <a:avLst/>
          </a:prstGeom>
        </p:spPr>
        <p:txBody>
          <a:bodyPr wrap="square">
            <a:spAutoFit/>
          </a:bodyPr>
          <a:lstStyle/>
          <a:p>
            <a:pPr algn="just"/>
            <a:r>
              <a:rPr lang="en-US" dirty="0">
                <a:solidFill>
                  <a:srgbClr val="FF0000"/>
                </a:solidFill>
              </a:rPr>
              <a:t>Least Recently Used (LRU) Replacement Algorithm</a:t>
            </a:r>
          </a:p>
          <a:p>
            <a:pPr algn="just"/>
            <a:r>
              <a:rPr lang="en-US" dirty="0"/>
              <a:t>This is the last basic algorithm of Page Replacement Algorithms. This algorithm is basically dependent on the number of frames used. Then each frame takes up the certain page and tries to access it. When the frames are filled then the actual problem starts. The fixed number of frames is filled up with the help of first frames present. This concept is fulfilled with the help of Demand Paging</a:t>
            </a:r>
          </a:p>
          <a:p>
            <a:pPr algn="just"/>
            <a:r>
              <a:rPr lang="en-US" dirty="0"/>
              <a:t>After filling up of the frames, the next page in the waiting queue tries to enter the frame. If the frame is present then, no problem is occurred. Because of the page which is to be searched is already present in the allocated frames.</a:t>
            </a:r>
          </a:p>
          <a:p>
            <a:pPr algn="just"/>
            <a:r>
              <a:rPr lang="en-US" dirty="0"/>
              <a:t>If the page to be searched is found among the frames then, this process is known as Page Hit.</a:t>
            </a:r>
          </a:p>
          <a:p>
            <a:pPr algn="just"/>
            <a:r>
              <a:rPr lang="en-US" dirty="0"/>
              <a:t>If the page to be searched is not found among the frames then, this process is known as Page Fault.</a:t>
            </a:r>
          </a:p>
          <a:p>
            <a:pPr algn="just"/>
            <a:r>
              <a:rPr lang="en-US" dirty="0"/>
              <a:t>When Page Fault occurs this problem arises, then the Least Recently Used (LRU) Page Replacement Algorithm comes into picture.</a:t>
            </a:r>
          </a:p>
          <a:p>
            <a:pPr algn="just"/>
            <a:r>
              <a:rPr lang="en-US" dirty="0"/>
              <a:t>The Least Recently Used (LRU) Page Replacement Algorithms works on a certain principle. The principle is:</a:t>
            </a:r>
          </a:p>
          <a:p>
            <a:pPr algn="just"/>
            <a:r>
              <a:rPr lang="en-US" dirty="0"/>
              <a:t>Replace the page with the page which is less dimension of time recently used page in the past.</a:t>
            </a:r>
          </a:p>
          <a:p>
            <a:pPr algn="just"/>
            <a:r>
              <a:rPr lang="en-US" dirty="0"/>
              <a:t>Example:</a:t>
            </a:r>
          </a:p>
          <a:p>
            <a:pPr algn="just"/>
            <a:r>
              <a:rPr lang="en-US" dirty="0"/>
              <a:t>Suppose the Reference String is</a:t>
            </a:r>
            <a:r>
              <a:rPr lang="en-US" dirty="0" smtClean="0"/>
              <a:t>:   </a:t>
            </a:r>
            <a:r>
              <a:rPr lang="en-IN" dirty="0"/>
              <a:t>6, 1, 1, 2, 0, 3, 4, 6, 0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38400" y="268134"/>
            <a:ext cx="5230367" cy="1818597"/>
          </a:xfrm>
          <a:prstGeom prst="rect">
            <a:avLst/>
          </a:prstGeom>
        </p:spPr>
      </p:pic>
      <p:sp>
        <p:nvSpPr>
          <p:cNvPr id="3" name="object 3"/>
          <p:cNvSpPr txBox="1">
            <a:spLocks noGrp="1"/>
          </p:cNvSpPr>
          <p:nvPr>
            <p:ph type="title"/>
          </p:nvPr>
        </p:nvSpPr>
        <p:spPr>
          <a:xfrm>
            <a:off x="688644" y="2477846"/>
            <a:ext cx="5400675" cy="30035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icrosoft Sans Serif"/>
                <a:cs typeface="Microsoft Sans Serif"/>
              </a:rPr>
              <a:t>There</a:t>
            </a:r>
            <a:r>
              <a:rPr sz="1400" spc="25" dirty="0">
                <a:latin typeface="Microsoft Sans Serif"/>
                <a:cs typeface="Microsoft Sans Serif"/>
              </a:rPr>
              <a:t> </a:t>
            </a:r>
            <a:r>
              <a:rPr sz="1400" spc="-10" dirty="0">
                <a:latin typeface="Microsoft Sans Serif"/>
                <a:cs typeface="Microsoft Sans Serif"/>
              </a:rPr>
              <a:t>are</a:t>
            </a:r>
            <a:r>
              <a:rPr sz="1400" spc="30" dirty="0">
                <a:latin typeface="Microsoft Sans Serif"/>
                <a:cs typeface="Microsoft Sans Serif"/>
              </a:rPr>
              <a:t> </a:t>
            </a:r>
            <a:r>
              <a:rPr sz="1400" spc="-10" dirty="0">
                <a:latin typeface="Microsoft Sans Serif"/>
                <a:cs typeface="Microsoft Sans Serif"/>
              </a:rPr>
              <a:t>the</a:t>
            </a:r>
            <a:r>
              <a:rPr sz="1400" spc="30" dirty="0">
                <a:latin typeface="Microsoft Sans Serif"/>
                <a:cs typeface="Microsoft Sans Serif"/>
              </a:rPr>
              <a:t> </a:t>
            </a:r>
            <a:r>
              <a:rPr sz="1400" spc="-15" dirty="0">
                <a:latin typeface="Microsoft Sans Serif"/>
                <a:cs typeface="Microsoft Sans Serif"/>
              </a:rPr>
              <a:t>following</a:t>
            </a:r>
            <a:r>
              <a:rPr sz="1400" spc="55" dirty="0">
                <a:latin typeface="Microsoft Sans Serif"/>
                <a:cs typeface="Microsoft Sans Serif"/>
              </a:rPr>
              <a:t> </a:t>
            </a:r>
            <a:r>
              <a:rPr sz="1400" spc="-15" dirty="0">
                <a:latin typeface="Microsoft Sans Serif"/>
                <a:cs typeface="Microsoft Sans Serif"/>
              </a:rPr>
              <a:t>queues</a:t>
            </a:r>
            <a:r>
              <a:rPr sz="1400" spc="65" dirty="0">
                <a:latin typeface="Microsoft Sans Serif"/>
                <a:cs typeface="Microsoft Sans Serif"/>
              </a:rPr>
              <a:t> </a:t>
            </a:r>
            <a:r>
              <a:rPr sz="1400" spc="-10" dirty="0">
                <a:latin typeface="Microsoft Sans Serif"/>
                <a:cs typeface="Microsoft Sans Serif"/>
              </a:rPr>
              <a:t>maintained</a:t>
            </a:r>
            <a:r>
              <a:rPr sz="1400" spc="60" dirty="0">
                <a:latin typeface="Microsoft Sans Serif"/>
                <a:cs typeface="Microsoft Sans Serif"/>
              </a:rPr>
              <a:t> </a:t>
            </a:r>
            <a:r>
              <a:rPr sz="1400" spc="-10" dirty="0">
                <a:latin typeface="Microsoft Sans Serif"/>
                <a:cs typeface="Microsoft Sans Serif"/>
              </a:rPr>
              <a:t>by</a:t>
            </a:r>
            <a:r>
              <a:rPr sz="1400" spc="15" dirty="0">
                <a:latin typeface="Microsoft Sans Serif"/>
                <a:cs typeface="Microsoft Sans Serif"/>
              </a:rPr>
              <a:t> </a:t>
            </a:r>
            <a:r>
              <a:rPr sz="1400" spc="-10" dirty="0">
                <a:latin typeface="Microsoft Sans Serif"/>
                <a:cs typeface="Microsoft Sans Serif"/>
              </a:rPr>
              <a:t>the</a:t>
            </a:r>
            <a:r>
              <a:rPr sz="1400" spc="25" dirty="0">
                <a:latin typeface="Microsoft Sans Serif"/>
                <a:cs typeface="Microsoft Sans Serif"/>
              </a:rPr>
              <a:t> </a:t>
            </a:r>
            <a:r>
              <a:rPr sz="1400" spc="-10" dirty="0">
                <a:latin typeface="Microsoft Sans Serif"/>
                <a:cs typeface="Microsoft Sans Serif"/>
              </a:rPr>
              <a:t>Operating</a:t>
            </a:r>
            <a:r>
              <a:rPr sz="1400" spc="55" dirty="0">
                <a:latin typeface="Microsoft Sans Serif"/>
                <a:cs typeface="Microsoft Sans Serif"/>
              </a:rPr>
              <a:t> </a:t>
            </a:r>
            <a:r>
              <a:rPr sz="1400" spc="-15" dirty="0">
                <a:latin typeface="Microsoft Sans Serif"/>
                <a:cs typeface="Microsoft Sans Serif"/>
              </a:rPr>
              <a:t>system</a:t>
            </a:r>
            <a:r>
              <a:rPr sz="1800" spc="-15" dirty="0">
                <a:latin typeface="Microsoft Sans Serif"/>
                <a:cs typeface="Microsoft Sans Serif"/>
              </a:rPr>
              <a:t>.</a:t>
            </a:r>
            <a:endParaRPr sz="1800">
              <a:latin typeface="Microsoft Sans Serif"/>
              <a:cs typeface="Microsoft Sans Serif"/>
            </a:endParaRPr>
          </a:p>
        </p:txBody>
      </p:sp>
      <p:sp>
        <p:nvSpPr>
          <p:cNvPr id="4" name="object 4"/>
          <p:cNvSpPr txBox="1"/>
          <p:nvPr/>
        </p:nvSpPr>
        <p:spPr>
          <a:xfrm>
            <a:off x="612444" y="2981325"/>
            <a:ext cx="7922259" cy="2856230"/>
          </a:xfrm>
          <a:prstGeom prst="rect">
            <a:avLst/>
          </a:prstGeom>
        </p:spPr>
        <p:txBody>
          <a:bodyPr vert="horz" wrap="square" lIns="0" tIns="13970" rIns="0" bIns="0" rtlCol="0">
            <a:spAutoFit/>
          </a:bodyPr>
          <a:lstStyle/>
          <a:p>
            <a:pPr marL="299085" indent="-210820" algn="just">
              <a:lnSpc>
                <a:spcPct val="100000"/>
              </a:lnSpc>
              <a:spcBef>
                <a:spcPts val="110"/>
              </a:spcBef>
              <a:buAutoNum type="arabicPeriod"/>
              <a:tabLst>
                <a:tab pos="299720" algn="l"/>
              </a:tabLst>
            </a:pPr>
            <a:r>
              <a:rPr sz="1500" spc="5" dirty="0">
                <a:solidFill>
                  <a:srgbClr val="FF0000"/>
                </a:solidFill>
                <a:latin typeface="Microsoft Sans Serif"/>
                <a:cs typeface="Microsoft Sans Serif"/>
              </a:rPr>
              <a:t>Job</a:t>
            </a:r>
            <a:r>
              <a:rPr sz="1500" spc="-30" dirty="0">
                <a:solidFill>
                  <a:srgbClr val="FF0000"/>
                </a:solidFill>
                <a:latin typeface="Microsoft Sans Serif"/>
                <a:cs typeface="Microsoft Sans Serif"/>
              </a:rPr>
              <a:t> </a:t>
            </a:r>
            <a:r>
              <a:rPr sz="1500" spc="5" dirty="0">
                <a:solidFill>
                  <a:srgbClr val="FF0000"/>
                </a:solidFill>
                <a:latin typeface="Microsoft Sans Serif"/>
                <a:cs typeface="Microsoft Sans Serif"/>
              </a:rPr>
              <a:t>Queue</a:t>
            </a:r>
            <a:endParaRPr sz="1500">
              <a:latin typeface="Microsoft Sans Serif"/>
              <a:cs typeface="Microsoft Sans Serif"/>
            </a:endParaRPr>
          </a:p>
          <a:p>
            <a:pPr marL="88900" marR="5080" algn="just">
              <a:lnSpc>
                <a:spcPct val="100000"/>
              </a:lnSpc>
              <a:spcBef>
                <a:spcPts val="5"/>
              </a:spcBef>
            </a:pPr>
            <a:r>
              <a:rPr sz="1400" spc="-20" dirty="0">
                <a:latin typeface="Microsoft Sans Serif"/>
                <a:cs typeface="Microsoft Sans Serif"/>
              </a:rPr>
              <a:t>In </a:t>
            </a:r>
            <a:r>
              <a:rPr sz="1400" spc="-10" dirty="0">
                <a:latin typeface="Microsoft Sans Serif"/>
                <a:cs typeface="Microsoft Sans Serif"/>
              </a:rPr>
              <a:t>starting, </a:t>
            </a:r>
            <a:r>
              <a:rPr sz="1400" spc="-15" dirty="0">
                <a:latin typeface="Microsoft Sans Serif"/>
                <a:cs typeface="Microsoft Sans Serif"/>
              </a:rPr>
              <a:t>all </a:t>
            </a:r>
            <a:r>
              <a:rPr sz="1400" spc="-10" dirty="0">
                <a:latin typeface="Microsoft Sans Serif"/>
                <a:cs typeface="Microsoft Sans Serif"/>
              </a:rPr>
              <a:t>the </a:t>
            </a:r>
            <a:r>
              <a:rPr sz="1400" spc="-5" dirty="0">
                <a:latin typeface="Microsoft Sans Serif"/>
                <a:cs typeface="Microsoft Sans Serif"/>
              </a:rPr>
              <a:t>processes </a:t>
            </a:r>
            <a:r>
              <a:rPr sz="1400" spc="-10" dirty="0">
                <a:latin typeface="Microsoft Sans Serif"/>
                <a:cs typeface="Microsoft Sans Serif"/>
              </a:rPr>
              <a:t>get stored in the </a:t>
            </a:r>
            <a:r>
              <a:rPr sz="1400" spc="-5" dirty="0">
                <a:latin typeface="Microsoft Sans Serif"/>
                <a:cs typeface="Microsoft Sans Serif"/>
              </a:rPr>
              <a:t>job queue. </a:t>
            </a:r>
            <a:r>
              <a:rPr sz="1400" spc="-20" dirty="0">
                <a:latin typeface="Microsoft Sans Serif"/>
                <a:cs typeface="Microsoft Sans Serif"/>
              </a:rPr>
              <a:t>It </a:t>
            </a:r>
            <a:r>
              <a:rPr sz="1400" spc="-10" dirty="0">
                <a:latin typeface="Microsoft Sans Serif"/>
                <a:cs typeface="Microsoft Sans Serif"/>
              </a:rPr>
              <a:t>is </a:t>
            </a:r>
            <a:r>
              <a:rPr sz="1400" spc="-5" dirty="0">
                <a:latin typeface="Microsoft Sans Serif"/>
                <a:cs typeface="Microsoft Sans Serif"/>
              </a:rPr>
              <a:t>maintained </a:t>
            </a:r>
            <a:r>
              <a:rPr sz="1400" spc="-10" dirty="0">
                <a:latin typeface="Microsoft Sans Serif"/>
                <a:cs typeface="Microsoft Sans Serif"/>
              </a:rPr>
              <a:t>in </a:t>
            </a:r>
            <a:r>
              <a:rPr sz="1400" dirty="0">
                <a:latin typeface="Microsoft Sans Serif"/>
                <a:cs typeface="Microsoft Sans Serif"/>
              </a:rPr>
              <a:t>the </a:t>
            </a:r>
            <a:r>
              <a:rPr sz="1400" spc="-5" dirty="0">
                <a:latin typeface="Microsoft Sans Serif"/>
                <a:cs typeface="Microsoft Sans Serif"/>
              </a:rPr>
              <a:t>secondary </a:t>
            </a:r>
            <a:r>
              <a:rPr sz="1400" spc="-25" dirty="0">
                <a:latin typeface="Microsoft Sans Serif"/>
                <a:cs typeface="Microsoft Sans Serif"/>
              </a:rPr>
              <a:t>memory. </a:t>
            </a:r>
            <a:r>
              <a:rPr sz="1400" spc="-20" dirty="0">
                <a:latin typeface="Microsoft Sans Serif"/>
                <a:cs typeface="Microsoft Sans Serif"/>
              </a:rPr>
              <a:t> </a:t>
            </a:r>
            <a:r>
              <a:rPr sz="1400" spc="-5" dirty="0">
                <a:latin typeface="Microsoft Sans Serif"/>
                <a:cs typeface="Microsoft Sans Serif"/>
              </a:rPr>
              <a:t>The </a:t>
            </a:r>
            <a:r>
              <a:rPr sz="1400" spc="-10" dirty="0">
                <a:latin typeface="Microsoft Sans Serif"/>
                <a:cs typeface="Microsoft Sans Serif"/>
              </a:rPr>
              <a:t>long </a:t>
            </a:r>
            <a:r>
              <a:rPr sz="1400" spc="-5" dirty="0">
                <a:latin typeface="Microsoft Sans Serif"/>
                <a:cs typeface="Microsoft Sans Serif"/>
              </a:rPr>
              <a:t>term</a:t>
            </a:r>
            <a:r>
              <a:rPr sz="1400" dirty="0">
                <a:latin typeface="Microsoft Sans Serif"/>
                <a:cs typeface="Microsoft Sans Serif"/>
              </a:rPr>
              <a:t> </a:t>
            </a:r>
            <a:r>
              <a:rPr sz="1400" spc="-10" dirty="0">
                <a:latin typeface="Microsoft Sans Serif"/>
                <a:cs typeface="Microsoft Sans Serif"/>
              </a:rPr>
              <a:t>scheduler </a:t>
            </a:r>
            <a:r>
              <a:rPr sz="1400" spc="-5" dirty="0">
                <a:latin typeface="Microsoft Sans Serif"/>
                <a:cs typeface="Microsoft Sans Serif"/>
              </a:rPr>
              <a:t>(Job </a:t>
            </a:r>
            <a:r>
              <a:rPr sz="1400" spc="-10" dirty="0">
                <a:latin typeface="Microsoft Sans Serif"/>
                <a:cs typeface="Microsoft Sans Serif"/>
              </a:rPr>
              <a:t>scheduler) </a:t>
            </a:r>
            <a:r>
              <a:rPr sz="1400" dirty="0">
                <a:latin typeface="Microsoft Sans Serif"/>
                <a:cs typeface="Microsoft Sans Serif"/>
              </a:rPr>
              <a:t>picks </a:t>
            </a:r>
            <a:r>
              <a:rPr sz="1400" spc="-5" dirty="0">
                <a:latin typeface="Microsoft Sans Serif"/>
                <a:cs typeface="Microsoft Sans Serif"/>
              </a:rPr>
              <a:t>some </a:t>
            </a:r>
            <a:r>
              <a:rPr sz="1400" spc="-10" dirty="0">
                <a:latin typeface="Microsoft Sans Serif"/>
                <a:cs typeface="Microsoft Sans Serif"/>
              </a:rPr>
              <a:t>of the</a:t>
            </a:r>
            <a:r>
              <a:rPr sz="1400" spc="-5" dirty="0">
                <a:latin typeface="Microsoft Sans Serif"/>
                <a:cs typeface="Microsoft Sans Serif"/>
              </a:rPr>
              <a:t> </a:t>
            </a:r>
            <a:r>
              <a:rPr sz="1400" spc="-10" dirty="0">
                <a:latin typeface="Microsoft Sans Serif"/>
                <a:cs typeface="Microsoft Sans Serif"/>
              </a:rPr>
              <a:t>jobs</a:t>
            </a:r>
            <a:r>
              <a:rPr sz="1400" spc="-5" dirty="0">
                <a:latin typeface="Microsoft Sans Serif"/>
                <a:cs typeface="Microsoft Sans Serif"/>
              </a:rPr>
              <a:t> </a:t>
            </a:r>
            <a:r>
              <a:rPr sz="1400" spc="-15" dirty="0">
                <a:latin typeface="Microsoft Sans Serif"/>
                <a:cs typeface="Microsoft Sans Serif"/>
              </a:rPr>
              <a:t>and</a:t>
            </a:r>
            <a:r>
              <a:rPr sz="1400" spc="-10" dirty="0">
                <a:latin typeface="Microsoft Sans Serif"/>
                <a:cs typeface="Microsoft Sans Serif"/>
              </a:rPr>
              <a:t> put</a:t>
            </a:r>
            <a:r>
              <a:rPr sz="1400" spc="-5" dirty="0">
                <a:latin typeface="Microsoft Sans Serif"/>
                <a:cs typeface="Microsoft Sans Serif"/>
              </a:rPr>
              <a:t> </a:t>
            </a:r>
            <a:r>
              <a:rPr sz="1400" spc="-10" dirty="0">
                <a:latin typeface="Microsoft Sans Serif"/>
                <a:cs typeface="Microsoft Sans Serif"/>
              </a:rPr>
              <a:t>them</a:t>
            </a:r>
            <a:r>
              <a:rPr sz="1400" spc="350" dirty="0">
                <a:latin typeface="Microsoft Sans Serif"/>
                <a:cs typeface="Microsoft Sans Serif"/>
              </a:rPr>
              <a:t> </a:t>
            </a:r>
            <a:r>
              <a:rPr sz="1400" spc="-10" dirty="0">
                <a:latin typeface="Microsoft Sans Serif"/>
                <a:cs typeface="Microsoft Sans Serif"/>
              </a:rPr>
              <a:t>in the</a:t>
            </a:r>
            <a:r>
              <a:rPr sz="1400" spc="350" dirty="0">
                <a:latin typeface="Microsoft Sans Serif"/>
                <a:cs typeface="Microsoft Sans Serif"/>
              </a:rPr>
              <a:t> </a:t>
            </a:r>
            <a:r>
              <a:rPr sz="1400" spc="-5" dirty="0">
                <a:latin typeface="Microsoft Sans Serif"/>
                <a:cs typeface="Microsoft Sans Serif"/>
              </a:rPr>
              <a:t>primary </a:t>
            </a:r>
            <a:r>
              <a:rPr sz="1400" dirty="0">
                <a:latin typeface="Microsoft Sans Serif"/>
                <a:cs typeface="Microsoft Sans Serif"/>
              </a:rPr>
              <a:t> </a:t>
            </a:r>
            <a:r>
              <a:rPr sz="1400" spc="-30" dirty="0">
                <a:latin typeface="Microsoft Sans Serif"/>
                <a:cs typeface="Microsoft Sans Serif"/>
              </a:rPr>
              <a:t>memory.</a:t>
            </a:r>
            <a:endParaRPr sz="1400">
              <a:latin typeface="Microsoft Sans Serif"/>
              <a:cs typeface="Microsoft Sans Serif"/>
            </a:endParaRPr>
          </a:p>
          <a:p>
            <a:pPr marL="299085" indent="-210820" algn="just">
              <a:lnSpc>
                <a:spcPts val="1800"/>
              </a:lnSpc>
              <a:buAutoNum type="arabicPeriod" startAt="2"/>
              <a:tabLst>
                <a:tab pos="299720" algn="l"/>
              </a:tabLst>
            </a:pPr>
            <a:r>
              <a:rPr sz="1500" dirty="0">
                <a:solidFill>
                  <a:srgbClr val="FF0000"/>
                </a:solidFill>
                <a:latin typeface="Microsoft Sans Serif"/>
                <a:cs typeface="Microsoft Sans Serif"/>
              </a:rPr>
              <a:t>Ready</a:t>
            </a:r>
            <a:r>
              <a:rPr sz="1500" spc="-15" dirty="0">
                <a:solidFill>
                  <a:srgbClr val="FF0000"/>
                </a:solidFill>
                <a:latin typeface="Microsoft Sans Serif"/>
                <a:cs typeface="Microsoft Sans Serif"/>
              </a:rPr>
              <a:t> </a:t>
            </a:r>
            <a:r>
              <a:rPr sz="1500" dirty="0">
                <a:solidFill>
                  <a:srgbClr val="FF0000"/>
                </a:solidFill>
                <a:latin typeface="Microsoft Sans Serif"/>
                <a:cs typeface="Microsoft Sans Serif"/>
              </a:rPr>
              <a:t>Queue</a:t>
            </a:r>
            <a:endParaRPr sz="1500">
              <a:latin typeface="Microsoft Sans Serif"/>
              <a:cs typeface="Microsoft Sans Serif"/>
            </a:endParaRPr>
          </a:p>
          <a:p>
            <a:pPr marL="88900" marR="6350" algn="just">
              <a:lnSpc>
                <a:spcPct val="100000"/>
              </a:lnSpc>
              <a:spcBef>
                <a:spcPts val="5"/>
              </a:spcBef>
            </a:pPr>
            <a:r>
              <a:rPr sz="1400" spc="-5" dirty="0">
                <a:latin typeface="Microsoft Sans Serif"/>
                <a:cs typeface="Microsoft Sans Serif"/>
              </a:rPr>
              <a:t>Ready queue </a:t>
            </a:r>
            <a:r>
              <a:rPr sz="1400" spc="-10" dirty="0">
                <a:latin typeface="Microsoft Sans Serif"/>
                <a:cs typeface="Microsoft Sans Serif"/>
              </a:rPr>
              <a:t>is </a:t>
            </a:r>
            <a:r>
              <a:rPr sz="1400" spc="-5" dirty="0">
                <a:latin typeface="Microsoft Sans Serif"/>
                <a:cs typeface="Microsoft Sans Serif"/>
              </a:rPr>
              <a:t>maintained </a:t>
            </a:r>
            <a:r>
              <a:rPr sz="1400" spc="-10" dirty="0">
                <a:latin typeface="Microsoft Sans Serif"/>
                <a:cs typeface="Microsoft Sans Serif"/>
              </a:rPr>
              <a:t>in</a:t>
            </a:r>
            <a:r>
              <a:rPr sz="1400" spc="-5" dirty="0">
                <a:latin typeface="Microsoft Sans Serif"/>
                <a:cs typeface="Microsoft Sans Serif"/>
              </a:rPr>
              <a:t> </a:t>
            </a:r>
            <a:r>
              <a:rPr sz="1400" spc="-10" dirty="0">
                <a:latin typeface="Microsoft Sans Serif"/>
                <a:cs typeface="Microsoft Sans Serif"/>
              </a:rPr>
              <a:t>primary </a:t>
            </a:r>
            <a:r>
              <a:rPr sz="1400" spc="-25" dirty="0">
                <a:latin typeface="Microsoft Sans Serif"/>
                <a:cs typeface="Microsoft Sans Serif"/>
              </a:rPr>
              <a:t>memory.</a:t>
            </a:r>
            <a:r>
              <a:rPr sz="1400" spc="-20" dirty="0">
                <a:latin typeface="Microsoft Sans Serif"/>
                <a:cs typeface="Microsoft Sans Serif"/>
              </a:rPr>
              <a:t> </a:t>
            </a:r>
            <a:r>
              <a:rPr sz="1400" spc="-5" dirty="0">
                <a:latin typeface="Microsoft Sans Serif"/>
                <a:cs typeface="Microsoft Sans Serif"/>
              </a:rPr>
              <a:t>The </a:t>
            </a:r>
            <a:r>
              <a:rPr sz="1400" spc="-10" dirty="0">
                <a:latin typeface="Microsoft Sans Serif"/>
                <a:cs typeface="Microsoft Sans Serif"/>
              </a:rPr>
              <a:t>short</a:t>
            </a:r>
            <a:r>
              <a:rPr sz="1400" spc="-5" dirty="0">
                <a:latin typeface="Microsoft Sans Serif"/>
                <a:cs typeface="Microsoft Sans Serif"/>
              </a:rPr>
              <a:t> </a:t>
            </a:r>
            <a:r>
              <a:rPr sz="1400" spc="-10" dirty="0">
                <a:latin typeface="Microsoft Sans Serif"/>
                <a:cs typeface="Microsoft Sans Serif"/>
              </a:rPr>
              <a:t>term</a:t>
            </a:r>
            <a:r>
              <a:rPr sz="1400" spc="350" dirty="0">
                <a:latin typeface="Microsoft Sans Serif"/>
                <a:cs typeface="Microsoft Sans Serif"/>
              </a:rPr>
              <a:t> </a:t>
            </a:r>
            <a:r>
              <a:rPr sz="1400" spc="-5" dirty="0">
                <a:latin typeface="Microsoft Sans Serif"/>
                <a:cs typeface="Microsoft Sans Serif"/>
              </a:rPr>
              <a:t>scheduler </a:t>
            </a:r>
            <a:r>
              <a:rPr sz="1400" dirty="0">
                <a:latin typeface="Microsoft Sans Serif"/>
                <a:cs typeface="Microsoft Sans Serif"/>
              </a:rPr>
              <a:t>picks </a:t>
            </a:r>
            <a:r>
              <a:rPr sz="1400" spc="-10" dirty="0">
                <a:latin typeface="Microsoft Sans Serif"/>
                <a:cs typeface="Microsoft Sans Serif"/>
              </a:rPr>
              <a:t>the job from </a:t>
            </a:r>
            <a:r>
              <a:rPr sz="1400" dirty="0">
                <a:latin typeface="Microsoft Sans Serif"/>
                <a:cs typeface="Microsoft Sans Serif"/>
              </a:rPr>
              <a:t>the </a:t>
            </a:r>
            <a:r>
              <a:rPr sz="1400" spc="5" dirty="0">
                <a:latin typeface="Microsoft Sans Serif"/>
                <a:cs typeface="Microsoft Sans Serif"/>
              </a:rPr>
              <a:t> </a:t>
            </a:r>
            <a:r>
              <a:rPr sz="1400" spc="-15" dirty="0">
                <a:latin typeface="Microsoft Sans Serif"/>
                <a:cs typeface="Microsoft Sans Serif"/>
              </a:rPr>
              <a:t>ready</a:t>
            </a:r>
            <a:r>
              <a:rPr sz="1400" spc="30" dirty="0">
                <a:latin typeface="Microsoft Sans Serif"/>
                <a:cs typeface="Microsoft Sans Serif"/>
              </a:rPr>
              <a:t> </a:t>
            </a:r>
            <a:r>
              <a:rPr sz="1400" spc="-10" dirty="0">
                <a:latin typeface="Microsoft Sans Serif"/>
                <a:cs typeface="Microsoft Sans Serif"/>
              </a:rPr>
              <a:t>queue</a:t>
            </a:r>
            <a:r>
              <a:rPr sz="1400" spc="45" dirty="0">
                <a:latin typeface="Microsoft Sans Serif"/>
                <a:cs typeface="Microsoft Sans Serif"/>
              </a:rPr>
              <a:t> </a:t>
            </a:r>
            <a:r>
              <a:rPr sz="1400" spc="-15" dirty="0">
                <a:latin typeface="Microsoft Sans Serif"/>
                <a:cs typeface="Microsoft Sans Serif"/>
              </a:rPr>
              <a:t>and</a:t>
            </a:r>
            <a:r>
              <a:rPr sz="1400" spc="30" dirty="0">
                <a:latin typeface="Microsoft Sans Serif"/>
                <a:cs typeface="Microsoft Sans Serif"/>
              </a:rPr>
              <a:t> </a:t>
            </a:r>
            <a:r>
              <a:rPr sz="1400" spc="-10" dirty="0">
                <a:latin typeface="Microsoft Sans Serif"/>
                <a:cs typeface="Microsoft Sans Serif"/>
              </a:rPr>
              <a:t>dispatch</a:t>
            </a:r>
            <a:r>
              <a:rPr sz="1400" spc="40" dirty="0">
                <a:latin typeface="Microsoft Sans Serif"/>
                <a:cs typeface="Microsoft Sans Serif"/>
              </a:rPr>
              <a:t> </a:t>
            </a:r>
            <a:r>
              <a:rPr sz="1400" spc="-10" dirty="0">
                <a:latin typeface="Microsoft Sans Serif"/>
                <a:cs typeface="Microsoft Sans Serif"/>
              </a:rPr>
              <a:t>to</a:t>
            </a:r>
            <a:r>
              <a:rPr sz="1400" spc="5" dirty="0">
                <a:latin typeface="Microsoft Sans Serif"/>
                <a:cs typeface="Microsoft Sans Serif"/>
              </a:rPr>
              <a:t> </a:t>
            </a:r>
            <a:r>
              <a:rPr sz="1400" spc="-10" dirty="0">
                <a:latin typeface="Microsoft Sans Serif"/>
                <a:cs typeface="Microsoft Sans Serif"/>
              </a:rPr>
              <a:t>the</a:t>
            </a:r>
            <a:r>
              <a:rPr sz="1400" spc="30" dirty="0">
                <a:latin typeface="Microsoft Sans Serif"/>
                <a:cs typeface="Microsoft Sans Serif"/>
              </a:rPr>
              <a:t> </a:t>
            </a:r>
            <a:r>
              <a:rPr sz="1400" spc="-5" dirty="0">
                <a:latin typeface="Microsoft Sans Serif"/>
                <a:cs typeface="Microsoft Sans Serif"/>
              </a:rPr>
              <a:t>CPU</a:t>
            </a:r>
            <a:r>
              <a:rPr sz="1400" spc="35" dirty="0">
                <a:latin typeface="Microsoft Sans Serif"/>
                <a:cs typeface="Microsoft Sans Serif"/>
              </a:rPr>
              <a:t> </a:t>
            </a:r>
            <a:r>
              <a:rPr sz="1400" spc="-10" dirty="0">
                <a:latin typeface="Microsoft Sans Serif"/>
                <a:cs typeface="Microsoft Sans Serif"/>
              </a:rPr>
              <a:t>for</a:t>
            </a:r>
            <a:r>
              <a:rPr sz="1400" spc="30" dirty="0">
                <a:latin typeface="Microsoft Sans Serif"/>
                <a:cs typeface="Microsoft Sans Serif"/>
              </a:rPr>
              <a:t> </a:t>
            </a:r>
            <a:r>
              <a:rPr sz="1400" spc="-10" dirty="0">
                <a:latin typeface="Microsoft Sans Serif"/>
                <a:cs typeface="Microsoft Sans Serif"/>
              </a:rPr>
              <a:t>the</a:t>
            </a:r>
            <a:r>
              <a:rPr sz="1400" spc="25" dirty="0">
                <a:latin typeface="Microsoft Sans Serif"/>
                <a:cs typeface="Microsoft Sans Serif"/>
              </a:rPr>
              <a:t> </a:t>
            </a:r>
            <a:r>
              <a:rPr sz="1400" spc="-15" dirty="0">
                <a:latin typeface="Microsoft Sans Serif"/>
                <a:cs typeface="Microsoft Sans Serif"/>
              </a:rPr>
              <a:t>execution.</a:t>
            </a:r>
            <a:endParaRPr sz="1400">
              <a:latin typeface="Microsoft Sans Serif"/>
              <a:cs typeface="Microsoft Sans Serif"/>
            </a:endParaRPr>
          </a:p>
          <a:p>
            <a:pPr marL="238125" indent="-226060" algn="just">
              <a:lnSpc>
                <a:spcPts val="1620"/>
              </a:lnSpc>
              <a:buAutoNum type="arabicPeriod" startAt="3"/>
              <a:tabLst>
                <a:tab pos="238760" algn="l"/>
              </a:tabLst>
            </a:pPr>
            <a:r>
              <a:rPr sz="1800" spc="-15" dirty="0">
                <a:solidFill>
                  <a:srgbClr val="FF0000"/>
                </a:solidFill>
                <a:latin typeface="Calibri"/>
                <a:cs typeface="Calibri"/>
              </a:rPr>
              <a:t>Waiting</a:t>
            </a:r>
            <a:r>
              <a:rPr sz="1800" spc="5" dirty="0">
                <a:solidFill>
                  <a:srgbClr val="FF0000"/>
                </a:solidFill>
                <a:latin typeface="Calibri"/>
                <a:cs typeface="Calibri"/>
              </a:rPr>
              <a:t> </a:t>
            </a:r>
            <a:r>
              <a:rPr sz="1800" spc="-10" dirty="0">
                <a:solidFill>
                  <a:srgbClr val="FF0000"/>
                </a:solidFill>
                <a:latin typeface="Calibri"/>
                <a:cs typeface="Calibri"/>
              </a:rPr>
              <a:t>Queue</a:t>
            </a:r>
            <a:endParaRPr sz="1800">
              <a:latin typeface="Calibri"/>
              <a:cs typeface="Calibri"/>
            </a:endParaRPr>
          </a:p>
          <a:p>
            <a:pPr marL="12700" marR="314325" algn="just">
              <a:lnSpc>
                <a:spcPct val="100000"/>
              </a:lnSpc>
            </a:pPr>
            <a:r>
              <a:rPr sz="1800" spc="-5" dirty="0">
                <a:latin typeface="Calibri"/>
                <a:cs typeface="Calibri"/>
              </a:rPr>
              <a:t>When</a:t>
            </a:r>
            <a:r>
              <a:rPr sz="1800" spc="180" dirty="0">
                <a:latin typeface="Calibri"/>
                <a:cs typeface="Calibri"/>
              </a:rPr>
              <a:t> </a:t>
            </a:r>
            <a:r>
              <a:rPr sz="1800" dirty="0">
                <a:latin typeface="Calibri"/>
                <a:cs typeface="Calibri"/>
              </a:rPr>
              <a:t>the</a:t>
            </a:r>
            <a:r>
              <a:rPr sz="1800" spc="185" dirty="0">
                <a:latin typeface="Calibri"/>
                <a:cs typeface="Calibri"/>
              </a:rPr>
              <a:t> </a:t>
            </a:r>
            <a:r>
              <a:rPr sz="1800" spc="-10" dirty="0">
                <a:latin typeface="Calibri"/>
                <a:cs typeface="Calibri"/>
              </a:rPr>
              <a:t>process</a:t>
            </a:r>
            <a:r>
              <a:rPr sz="1800" spc="190" dirty="0">
                <a:latin typeface="Calibri"/>
                <a:cs typeface="Calibri"/>
              </a:rPr>
              <a:t> </a:t>
            </a:r>
            <a:r>
              <a:rPr sz="1800" dirty="0">
                <a:latin typeface="Calibri"/>
                <a:cs typeface="Calibri"/>
              </a:rPr>
              <a:t>needs</a:t>
            </a:r>
            <a:r>
              <a:rPr sz="1800" spc="185" dirty="0">
                <a:latin typeface="Calibri"/>
                <a:cs typeface="Calibri"/>
              </a:rPr>
              <a:t> </a:t>
            </a:r>
            <a:r>
              <a:rPr sz="1800" dirty="0">
                <a:latin typeface="Calibri"/>
                <a:cs typeface="Calibri"/>
              </a:rPr>
              <a:t>some</a:t>
            </a:r>
            <a:r>
              <a:rPr sz="1800" spc="185" dirty="0">
                <a:latin typeface="Calibri"/>
                <a:cs typeface="Calibri"/>
              </a:rPr>
              <a:t> </a:t>
            </a:r>
            <a:r>
              <a:rPr sz="1800" dirty="0">
                <a:latin typeface="Calibri"/>
                <a:cs typeface="Calibri"/>
              </a:rPr>
              <a:t>IO</a:t>
            </a:r>
            <a:r>
              <a:rPr sz="1800" spc="180" dirty="0">
                <a:latin typeface="Calibri"/>
                <a:cs typeface="Calibri"/>
              </a:rPr>
              <a:t> </a:t>
            </a:r>
            <a:r>
              <a:rPr sz="1800" spc="-10" dirty="0">
                <a:latin typeface="Calibri"/>
                <a:cs typeface="Calibri"/>
              </a:rPr>
              <a:t>operation</a:t>
            </a:r>
            <a:r>
              <a:rPr sz="1800" spc="175" dirty="0">
                <a:latin typeface="Calibri"/>
                <a:cs typeface="Calibri"/>
              </a:rPr>
              <a:t> </a:t>
            </a:r>
            <a:r>
              <a:rPr sz="1800" spc="-5" dirty="0">
                <a:latin typeface="Calibri"/>
                <a:cs typeface="Calibri"/>
              </a:rPr>
              <a:t>in</a:t>
            </a:r>
            <a:r>
              <a:rPr sz="1800" spc="180" dirty="0">
                <a:latin typeface="Calibri"/>
                <a:cs typeface="Calibri"/>
              </a:rPr>
              <a:t> </a:t>
            </a:r>
            <a:r>
              <a:rPr sz="1800" spc="-5" dirty="0">
                <a:latin typeface="Calibri"/>
                <a:cs typeface="Calibri"/>
              </a:rPr>
              <a:t>order</a:t>
            </a:r>
            <a:r>
              <a:rPr sz="1800" spc="195" dirty="0">
                <a:latin typeface="Calibri"/>
                <a:cs typeface="Calibri"/>
              </a:rPr>
              <a:t> </a:t>
            </a:r>
            <a:r>
              <a:rPr sz="1800" spc="-15" dirty="0">
                <a:latin typeface="Calibri"/>
                <a:cs typeface="Calibri"/>
              </a:rPr>
              <a:t>to</a:t>
            </a:r>
            <a:r>
              <a:rPr sz="1800" spc="180" dirty="0">
                <a:latin typeface="Calibri"/>
                <a:cs typeface="Calibri"/>
              </a:rPr>
              <a:t> </a:t>
            </a:r>
            <a:r>
              <a:rPr sz="1800" spc="-10" dirty="0">
                <a:latin typeface="Calibri"/>
                <a:cs typeface="Calibri"/>
              </a:rPr>
              <a:t>complete</a:t>
            </a:r>
            <a:r>
              <a:rPr sz="1800" spc="160" dirty="0">
                <a:latin typeface="Calibri"/>
                <a:cs typeface="Calibri"/>
              </a:rPr>
              <a:t> </a:t>
            </a:r>
            <a:r>
              <a:rPr sz="1800" dirty="0">
                <a:latin typeface="Calibri"/>
                <a:cs typeface="Calibri"/>
              </a:rPr>
              <a:t>its</a:t>
            </a:r>
            <a:r>
              <a:rPr sz="1800" spc="185" dirty="0">
                <a:latin typeface="Calibri"/>
                <a:cs typeface="Calibri"/>
              </a:rPr>
              <a:t> </a:t>
            </a:r>
            <a:r>
              <a:rPr sz="1800" spc="-10" dirty="0">
                <a:latin typeface="Calibri"/>
                <a:cs typeface="Calibri"/>
              </a:rPr>
              <a:t>execution, </a:t>
            </a:r>
            <a:r>
              <a:rPr sz="1800" spc="-395" dirty="0">
                <a:latin typeface="Calibri"/>
                <a:cs typeface="Calibri"/>
              </a:rPr>
              <a:t> </a:t>
            </a:r>
            <a:r>
              <a:rPr sz="1800" dirty="0">
                <a:latin typeface="Calibri"/>
                <a:cs typeface="Calibri"/>
              </a:rPr>
              <a:t>OS </a:t>
            </a:r>
            <a:r>
              <a:rPr sz="1800" spc="-10" dirty="0">
                <a:latin typeface="Calibri"/>
                <a:cs typeface="Calibri"/>
              </a:rPr>
              <a:t>changes </a:t>
            </a:r>
            <a:r>
              <a:rPr sz="1800" dirty="0">
                <a:latin typeface="Calibri"/>
                <a:cs typeface="Calibri"/>
              </a:rPr>
              <a:t>the </a:t>
            </a:r>
            <a:r>
              <a:rPr sz="1800" spc="-20" dirty="0">
                <a:latin typeface="Calibri"/>
                <a:cs typeface="Calibri"/>
              </a:rPr>
              <a:t>state </a:t>
            </a:r>
            <a:r>
              <a:rPr sz="1800" spc="5" dirty="0">
                <a:latin typeface="Calibri"/>
                <a:cs typeface="Calibri"/>
              </a:rPr>
              <a:t>of </a:t>
            </a:r>
            <a:r>
              <a:rPr sz="1800" dirty="0">
                <a:latin typeface="Calibri"/>
                <a:cs typeface="Calibri"/>
              </a:rPr>
              <a:t>the </a:t>
            </a:r>
            <a:r>
              <a:rPr sz="1800" spc="-5" dirty="0">
                <a:latin typeface="Calibri"/>
                <a:cs typeface="Calibri"/>
              </a:rPr>
              <a:t>process </a:t>
            </a:r>
            <a:r>
              <a:rPr sz="1800" spc="-10" dirty="0">
                <a:latin typeface="Calibri"/>
                <a:cs typeface="Calibri"/>
              </a:rPr>
              <a:t>from </a:t>
            </a:r>
            <a:r>
              <a:rPr sz="1800" spc="-5" dirty="0">
                <a:latin typeface="Calibri"/>
                <a:cs typeface="Calibri"/>
              </a:rPr>
              <a:t>running </a:t>
            </a:r>
            <a:r>
              <a:rPr sz="1800" spc="-15" dirty="0">
                <a:latin typeface="Calibri"/>
                <a:cs typeface="Calibri"/>
              </a:rPr>
              <a:t>to </a:t>
            </a:r>
            <a:r>
              <a:rPr sz="1800" spc="-5" dirty="0">
                <a:latin typeface="Calibri"/>
                <a:cs typeface="Calibri"/>
              </a:rPr>
              <a:t>waiting. </a:t>
            </a:r>
            <a:r>
              <a:rPr sz="1800" spc="5" dirty="0">
                <a:latin typeface="Calibri"/>
                <a:cs typeface="Calibri"/>
              </a:rPr>
              <a:t>The </a:t>
            </a:r>
            <a:r>
              <a:rPr sz="1800" spc="-15" dirty="0">
                <a:latin typeface="Calibri"/>
                <a:cs typeface="Calibri"/>
              </a:rPr>
              <a:t>context </a:t>
            </a:r>
            <a:r>
              <a:rPr sz="1800" dirty="0">
                <a:latin typeface="Calibri"/>
                <a:cs typeface="Calibri"/>
              </a:rPr>
              <a:t>(PCB) </a:t>
            </a:r>
            <a:r>
              <a:rPr sz="1800" spc="5" dirty="0">
                <a:latin typeface="Calibri"/>
                <a:cs typeface="Calibri"/>
              </a:rPr>
              <a:t> </a:t>
            </a:r>
            <a:r>
              <a:rPr sz="1800" spc="-10" dirty="0">
                <a:latin typeface="Calibri"/>
                <a:cs typeface="Calibri"/>
              </a:rPr>
              <a:t>associated </a:t>
            </a:r>
            <a:r>
              <a:rPr sz="1800" dirty="0">
                <a:latin typeface="Calibri"/>
                <a:cs typeface="Calibri"/>
              </a:rPr>
              <a:t>with the </a:t>
            </a:r>
            <a:r>
              <a:rPr sz="1800" spc="-10" dirty="0">
                <a:latin typeface="Calibri"/>
                <a:cs typeface="Calibri"/>
              </a:rPr>
              <a:t>process </a:t>
            </a:r>
            <a:r>
              <a:rPr sz="1800" spc="-15" dirty="0">
                <a:latin typeface="Calibri"/>
                <a:cs typeface="Calibri"/>
              </a:rPr>
              <a:t>gets </a:t>
            </a:r>
            <a:r>
              <a:rPr sz="1800" spc="-20" dirty="0">
                <a:latin typeface="Calibri"/>
                <a:cs typeface="Calibri"/>
              </a:rPr>
              <a:t>stored </a:t>
            </a:r>
            <a:r>
              <a:rPr sz="1800" dirty="0">
                <a:latin typeface="Calibri"/>
                <a:cs typeface="Calibri"/>
              </a:rPr>
              <a:t>on </a:t>
            </a:r>
            <a:r>
              <a:rPr sz="1800" spc="5" dirty="0">
                <a:latin typeface="Calibri"/>
                <a:cs typeface="Calibri"/>
              </a:rPr>
              <a:t>the </a:t>
            </a:r>
            <a:r>
              <a:rPr sz="1800" spc="-5" dirty="0">
                <a:latin typeface="Calibri"/>
                <a:cs typeface="Calibri"/>
              </a:rPr>
              <a:t>waiting queue </a:t>
            </a:r>
            <a:r>
              <a:rPr sz="1800" spc="5" dirty="0">
                <a:latin typeface="Calibri"/>
                <a:cs typeface="Calibri"/>
              </a:rPr>
              <a:t>which </a:t>
            </a:r>
            <a:r>
              <a:rPr sz="1800" spc="-5" dirty="0">
                <a:latin typeface="Calibri"/>
                <a:cs typeface="Calibri"/>
              </a:rPr>
              <a:t>will </a:t>
            </a:r>
            <a:r>
              <a:rPr sz="1800" spc="5" dirty="0">
                <a:latin typeface="Calibri"/>
                <a:cs typeface="Calibri"/>
              </a:rPr>
              <a:t>be </a:t>
            </a:r>
            <a:r>
              <a:rPr sz="1800" spc="-5" dirty="0">
                <a:latin typeface="Calibri"/>
                <a:cs typeface="Calibri"/>
              </a:rPr>
              <a:t>used </a:t>
            </a:r>
            <a:r>
              <a:rPr sz="1800" dirty="0">
                <a:latin typeface="Calibri"/>
                <a:cs typeface="Calibri"/>
              </a:rPr>
              <a:t> </a:t>
            </a:r>
            <a:r>
              <a:rPr sz="1800" spc="-5" dirty="0">
                <a:latin typeface="Calibri"/>
                <a:cs typeface="Calibri"/>
              </a:rPr>
              <a:t>by the</a:t>
            </a:r>
            <a:r>
              <a:rPr sz="1800" spc="40" dirty="0">
                <a:latin typeface="Calibri"/>
                <a:cs typeface="Calibri"/>
              </a:rPr>
              <a:t> </a:t>
            </a:r>
            <a:r>
              <a:rPr sz="1800" spc="-5" dirty="0">
                <a:latin typeface="Calibri"/>
                <a:cs typeface="Calibri"/>
              </a:rPr>
              <a:t>Processor</a:t>
            </a:r>
            <a:r>
              <a:rPr sz="1800" spc="-40" dirty="0">
                <a:latin typeface="Calibri"/>
                <a:cs typeface="Calibri"/>
              </a:rPr>
              <a:t> </a:t>
            </a:r>
            <a:r>
              <a:rPr sz="1800" spc="-5" dirty="0">
                <a:latin typeface="Calibri"/>
                <a:cs typeface="Calibri"/>
              </a:rPr>
              <a:t>when</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finishes</a:t>
            </a:r>
            <a:r>
              <a:rPr sz="1800" spc="5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IO.</a:t>
            </a:r>
            <a:endParaRPr sz="1800">
              <a:latin typeface="Calibri"/>
              <a:cs typeface="Calibri"/>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5846"/>
            <a:ext cx="8064896" cy="4247317"/>
          </a:xfrm>
          <a:prstGeom prst="rect">
            <a:avLst/>
          </a:prstGeom>
        </p:spPr>
        <p:txBody>
          <a:bodyPr wrap="square">
            <a:spAutoFit/>
          </a:bodyPr>
          <a:lstStyle/>
          <a:p>
            <a:pPr algn="just"/>
            <a:r>
              <a:rPr lang="en-US" dirty="0"/>
              <a:t>The pages with page numbers 6, 1, 2 are in the frames occupying the frames.</a:t>
            </a:r>
          </a:p>
          <a:p>
            <a:pPr algn="just"/>
            <a:r>
              <a:rPr lang="en-US" dirty="0"/>
              <a:t>Now, we need to allot a space for the page numbered 0.</a:t>
            </a:r>
          </a:p>
          <a:p>
            <a:pPr algn="just"/>
            <a:r>
              <a:rPr lang="en-US" dirty="0"/>
              <a:t>Now, we need to travel back into the past to check which page can be replaced.</a:t>
            </a:r>
          </a:p>
          <a:p>
            <a:pPr algn="just"/>
            <a:r>
              <a:rPr lang="en-US" dirty="0"/>
              <a:t>6 is the oldest page which is available in the Frame.</a:t>
            </a:r>
          </a:p>
          <a:p>
            <a:pPr algn="just"/>
            <a:r>
              <a:rPr lang="en-US" dirty="0"/>
              <a:t>So, replace 6 with the page numbered 0.</a:t>
            </a:r>
          </a:p>
          <a:p>
            <a:pPr algn="just"/>
            <a:r>
              <a:rPr lang="en-US" dirty="0"/>
              <a:t>Let us understand this Least Recently Used (LRU) Page Replacement Algorithm working with the help of an example.</a:t>
            </a:r>
          </a:p>
          <a:p>
            <a:pPr algn="just"/>
            <a:r>
              <a:rPr lang="en-US" b="1" dirty="0"/>
              <a:t>Example:</a:t>
            </a:r>
            <a:endParaRPr lang="en-US" dirty="0"/>
          </a:p>
          <a:p>
            <a:pPr algn="just"/>
            <a:r>
              <a:rPr lang="en-US" dirty="0"/>
              <a:t>Consider the reference string 6, 1, 1, 2, 0, 3, 4, 6, 0, 2, 1, 2, 1, 2, 0, 3, 2, 1, 2, 0 for a memory with three frames and calculate number of page faults by using Least Recently Used (LRU) Page replacement algorithms.</a:t>
            </a:r>
          </a:p>
          <a:p>
            <a:pPr algn="just"/>
            <a:r>
              <a:rPr lang="en-US" b="1" dirty="0"/>
              <a:t>Points to Remember</a:t>
            </a:r>
            <a:endParaRPr lang="en-US" dirty="0"/>
          </a:p>
          <a:p>
            <a:pPr algn="just"/>
            <a:r>
              <a:rPr lang="en-US" dirty="0"/>
              <a:t>Page Not Found - - - &gt; Page Fault</a:t>
            </a:r>
          </a:p>
          <a:p>
            <a:pPr algn="just"/>
            <a:r>
              <a:rPr lang="en-US" dirty="0"/>
              <a:t>Page Found - - - &gt; Page Hit</a:t>
            </a:r>
          </a:p>
          <a:p>
            <a:pPr algn="just"/>
            <a:r>
              <a:rPr lang="en-US" dirty="0"/>
              <a:t>Reference String:</a:t>
            </a:r>
          </a:p>
        </p:txBody>
      </p:sp>
      <p:sp>
        <p:nvSpPr>
          <p:cNvPr id="3" name="AutoShape 2" descr="OS Page Replacement Algorithm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OS Page Replacement Algorithm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6" y="4587557"/>
            <a:ext cx="6096000" cy="21621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840928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12845"/>
            <a:ext cx="7992888" cy="3693319"/>
          </a:xfrm>
          <a:prstGeom prst="rect">
            <a:avLst/>
          </a:prstGeom>
        </p:spPr>
        <p:txBody>
          <a:bodyPr wrap="square">
            <a:spAutoFit/>
          </a:bodyPr>
          <a:lstStyle/>
          <a:p>
            <a:r>
              <a:rPr lang="en-US" dirty="0"/>
              <a:t>Number of Page Hits = 7</a:t>
            </a:r>
          </a:p>
          <a:p>
            <a:r>
              <a:rPr lang="en-US" dirty="0"/>
              <a:t>Number of Page Faults = 13</a:t>
            </a:r>
          </a:p>
          <a:p>
            <a:r>
              <a:rPr lang="en-US" dirty="0"/>
              <a:t>The Ratio of Page Hit to the Page Fault = 7 : 12 - - - &gt; 0.5833 : 1</a:t>
            </a:r>
          </a:p>
          <a:p>
            <a:r>
              <a:rPr lang="en-US" dirty="0"/>
              <a:t>The Page Hit Percentage = 7 * 100 / 20 = 35%</a:t>
            </a:r>
          </a:p>
          <a:p>
            <a:r>
              <a:rPr lang="en-US" dirty="0"/>
              <a:t>The Page Fault Percentage = 100 - Page Hit Percentage = 100 - 35 = 65%</a:t>
            </a:r>
          </a:p>
          <a:p>
            <a:r>
              <a:rPr lang="en-US" b="1" dirty="0"/>
              <a:t>Explanation</a:t>
            </a:r>
            <a:endParaRPr lang="en-US" dirty="0"/>
          </a:p>
          <a:p>
            <a:r>
              <a:rPr lang="en-US" dirty="0"/>
              <a:t>First, fill the frames with the initial pages. Then, after the frames are filled we need to create a space in the frames for the new page to occupy.</a:t>
            </a:r>
          </a:p>
          <a:p>
            <a:r>
              <a:rPr lang="en-US" dirty="0"/>
              <a:t>Here, we would fill the empty spaces with the pages we and the empty frames we have. The problem occurs when there is no space for occupying of pages. We have already known that we would replace the Page which is not used in the Longest Dimension of time in past or can be said as the Page which is very far away in the past.</a:t>
            </a:r>
          </a:p>
        </p:txBody>
      </p:sp>
    </p:spTree>
    <p:extLst>
      <p:ext uri="{BB962C8B-B14F-4D97-AF65-F5344CB8AC3E}">
        <p14:creationId xmlns="" xmlns:p14="http://schemas.microsoft.com/office/powerpoint/2010/main" val="14035731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1"/>
          <p:cNvSpPr>
            <a:spLocks noChangeArrowheads="1"/>
          </p:cNvSpPr>
          <p:nvPr/>
        </p:nvSpPr>
        <p:spPr bwMode="auto">
          <a:xfrm>
            <a:off x="1043608" y="322873"/>
            <a:ext cx="7164288" cy="2755873"/>
          </a:xfrm>
          <a:prstGeom prst="rect">
            <a:avLst/>
          </a:prstGeom>
          <a:solidFill>
            <a:srgbClr val="FFFFFF"/>
          </a:solid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610B38"/>
                </a:solidFill>
                <a:effectLst/>
                <a:latin typeface="erdana"/>
                <a:cs typeface="Arial" pitchFamily="34" charset="0"/>
              </a:rPr>
              <a:t>Belady'sAnomaly</a:t>
            </a:r>
            <a:endParaRPr kumimoji="0" lang="en-US" sz="2100" b="0" i="0" u="none" strike="noStrike" cap="none" normalizeH="0" baseline="0" dirty="0" smtClean="0">
              <a:ln>
                <a:noFill/>
              </a:ln>
              <a:solidFill>
                <a:srgbClr val="610B38"/>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In the case of LRU and optimal page replacement algorithms, it is seen that the number of page faults will be reduced if we increase the number of frames. However, </a:t>
            </a:r>
            <a:r>
              <a:rPr kumimoji="0" lang="en-US" sz="1200" b="0" i="0" u="none" strike="noStrike" cap="none" normalizeH="0" baseline="0" dirty="0" err="1" smtClean="0">
                <a:ln>
                  <a:noFill/>
                </a:ln>
                <a:solidFill>
                  <a:srgbClr val="333333"/>
                </a:solidFill>
                <a:effectLst/>
                <a:latin typeface="inter-regular"/>
                <a:cs typeface="Arial" pitchFamily="34" charset="0"/>
              </a:rPr>
              <a:t>Balady</a:t>
            </a:r>
            <a:r>
              <a:rPr kumimoji="0" lang="en-US" sz="1200" b="0" i="0" u="none" strike="noStrike" cap="none" normalizeH="0" baseline="0" dirty="0" smtClean="0">
                <a:ln>
                  <a:noFill/>
                </a:ln>
                <a:solidFill>
                  <a:srgbClr val="333333"/>
                </a:solidFill>
                <a:effectLst/>
                <a:latin typeface="inter-regular"/>
                <a:cs typeface="Arial" pitchFamily="34" charset="0"/>
              </a:rPr>
              <a:t> found that, In FIFO page replacement algorithm, the number of page faults will get increased with the increment in number of frames.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This is the strange behavior shown by FIFO algorithm in some of the cases. This is an Anomaly called as </a:t>
            </a:r>
            <a:r>
              <a:rPr kumimoji="0" lang="en-US" sz="1200" b="0" i="0" u="none" strike="noStrike" cap="none" normalizeH="0" baseline="0" dirty="0" err="1" smtClean="0">
                <a:ln>
                  <a:noFill/>
                </a:ln>
                <a:solidFill>
                  <a:srgbClr val="333333"/>
                </a:solidFill>
                <a:effectLst/>
                <a:latin typeface="inter-regular"/>
                <a:cs typeface="Arial" pitchFamily="34" charset="0"/>
              </a:rPr>
              <a:t>Belady'sAnomaly</a:t>
            </a:r>
            <a:r>
              <a:rPr kumimoji="0" lang="en-US" sz="1200" b="0" i="0" u="none" strike="noStrike" cap="none" normalizeH="0" baseline="0" dirty="0" smtClean="0">
                <a:ln>
                  <a:noFill/>
                </a:ln>
                <a:solidFill>
                  <a:srgbClr val="333333"/>
                </a:solidFill>
                <a:effectLst/>
                <a:latin typeface="inter-regular"/>
                <a:cs typeface="Arial" pitchFamily="34"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Let's examine such example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reference String is given as 0 1 5 3 0 1 4 0 1 5 3 4. Let's analyze the behavior of FIFO algorithm in two cases.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Roboto"/>
                <a:cs typeface="Arial" pitchFamily="34" charset="0"/>
              </a:rPr>
              <a:t>Current </a:t>
            </a:r>
            <a:r>
              <a:rPr kumimoji="0" lang="en-US" sz="900" b="0" i="0" u="none" strike="noStrike" cap="none" normalizeH="0" baseline="0" dirty="0" err="1" smtClean="0">
                <a:ln>
                  <a:noFill/>
                </a:ln>
                <a:solidFill>
                  <a:srgbClr val="FFFFFF"/>
                </a:solidFill>
                <a:effectLst/>
                <a:latin typeface="Roboto"/>
                <a:cs typeface="Arial" pitchFamily="34" charset="0"/>
              </a:rPr>
              <a:t>TimeÂ</a:t>
            </a:r>
            <a:r>
              <a:rPr kumimoji="0" lang="en-US" sz="900" b="0" i="0" u="none" strike="noStrike" cap="none" normalizeH="0" baseline="0" dirty="0" smtClean="0">
                <a:ln>
                  <a:noFill/>
                </a:ln>
                <a:solidFill>
                  <a:srgbClr val="FFFFFF"/>
                </a:solidFill>
                <a:effectLst/>
                <a:latin typeface="Roboto"/>
                <a:cs typeface="Arial" pitchFamily="34" charset="0"/>
              </a:rPr>
              <a:t> 1:05</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Roboto"/>
                <a:cs typeface="Arial" pitchFamily="34" charset="0"/>
              </a:rPr>
              <a:t>/</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FFFFFF"/>
                </a:solidFill>
                <a:effectLst/>
                <a:latin typeface="Roboto"/>
                <a:cs typeface="Arial" pitchFamily="34" charset="0"/>
              </a:rPr>
              <a:t>DurationÂ</a:t>
            </a:r>
            <a:r>
              <a:rPr kumimoji="0" lang="en-US" sz="900" b="0" i="0" u="none" strike="noStrike" cap="none" normalizeH="0" baseline="0" dirty="0" smtClean="0">
                <a:ln>
                  <a:noFill/>
                </a:ln>
                <a:solidFill>
                  <a:srgbClr val="FFFFFF"/>
                </a:solidFill>
                <a:effectLst/>
                <a:latin typeface="Roboto"/>
                <a:cs typeface="Arial" pitchFamily="34" charset="0"/>
              </a:rPr>
              <a:t> 18:10</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3298" name="Rectangle 2"/>
          <p:cNvSpPr>
            <a:spLocks noChangeArrowheads="1"/>
          </p:cNvSpPr>
          <p:nvPr/>
        </p:nvSpPr>
        <p:spPr bwMode="auto">
          <a:xfrm>
            <a:off x="3297238" y="457200"/>
            <a:ext cx="2547937" cy="0"/>
          </a:xfrm>
          <a:prstGeom prst="rect">
            <a:avLst/>
          </a:prstGeom>
          <a:solidFill>
            <a:srgbClr val="000000"/>
          </a:solidFill>
          <a:ln w="9525">
            <a:noFill/>
            <a:miter lim="800000"/>
            <a:headEnd/>
            <a:tailEnd/>
          </a:ln>
          <a:effectLst/>
        </p:spPr>
        <p:txBody>
          <a:bodyPr vert="horz" wrap="none" lIns="0" tIns="0" rIns="0" bIns="0" numCol="1" anchor="t"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FFFFF"/>
                </a:solidFill>
                <a:effectLst/>
                <a:latin typeface="Roboto"/>
                <a:cs typeface="Arial" pitchFamily="34" charset="0"/>
              </a:rPr>
              <a:t>Loaded: 11.74%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3299" name="Rectangle 3"/>
          <p:cNvSpPr>
            <a:spLocks noChangeArrowheads="1"/>
          </p:cNvSpPr>
          <p:nvPr/>
        </p:nvSpPr>
        <p:spPr bwMode="auto">
          <a:xfrm>
            <a:off x="1043608" y="2636912"/>
            <a:ext cx="2547937" cy="0"/>
          </a:xfrm>
          <a:prstGeom prst="rect">
            <a:avLst/>
          </a:prstGeom>
          <a:solidFill>
            <a:srgbClr val="FFFFFF"/>
          </a:solid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Roboto"/>
                <a:cs typeface="Arial" pitchFamily="34" charset="0"/>
              </a:rPr>
              <a:t>Â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10B4B"/>
                </a:solidFill>
                <a:effectLst/>
                <a:latin typeface="erdana"/>
                <a:cs typeface="Arial" pitchFamily="34" charset="0"/>
              </a:rPr>
              <a:t>Case 1: Number of frames =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755576" y="3276730"/>
          <a:ext cx="7920874" cy="2810390"/>
        </p:xfrm>
        <a:graphic>
          <a:graphicData uri="http://schemas.openxmlformats.org/drawingml/2006/table">
            <a:tbl>
              <a:tblPr/>
              <a:tblGrid>
                <a:gridCol w="609298"/>
                <a:gridCol w="609298"/>
                <a:gridCol w="609298"/>
                <a:gridCol w="609298"/>
                <a:gridCol w="609298"/>
                <a:gridCol w="609298"/>
                <a:gridCol w="609298"/>
                <a:gridCol w="609298"/>
                <a:gridCol w="609298"/>
                <a:gridCol w="609298"/>
                <a:gridCol w="609298"/>
                <a:gridCol w="609298"/>
                <a:gridCol w="609298"/>
              </a:tblGrid>
              <a:tr h="553571">
                <a:tc>
                  <a:txBody>
                    <a:bodyPr/>
                    <a:lstStyle/>
                    <a:p>
                      <a:pPr algn="just" fontAlgn="t"/>
                      <a:r>
                        <a:rPr lang="en-US" sz="1500" dirty="0">
                          <a:solidFill>
                            <a:srgbClr val="333333"/>
                          </a:solidFill>
                          <a:latin typeface="inter-regular"/>
                        </a:rPr>
                        <a:t>Request</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53571">
                <a:tc>
                  <a:txBody>
                    <a:bodyPr/>
                    <a:lstStyle/>
                    <a:p>
                      <a:pPr algn="just" fontAlgn="t"/>
                      <a:r>
                        <a:rPr lang="en-US" sz="1500">
                          <a:solidFill>
                            <a:srgbClr val="333333"/>
                          </a:solidFill>
                          <a:latin typeface="inter-regular"/>
                        </a:rPr>
                        <a:t>Frame 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500">
                        <a:solidFill>
                          <a:srgbClr val="333333"/>
                        </a:solidFill>
                        <a:latin typeface="inter-regular"/>
                      </a:endParaRP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500">
                        <a:solidFill>
                          <a:srgbClr val="333333"/>
                        </a:solidFill>
                        <a:latin typeface="inter-regular"/>
                      </a:endParaRP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3571">
                <a:tc>
                  <a:txBody>
                    <a:bodyPr/>
                    <a:lstStyle/>
                    <a:p>
                      <a:pPr algn="just" fontAlgn="t"/>
                      <a:r>
                        <a:rPr lang="en-US" sz="1500">
                          <a:solidFill>
                            <a:srgbClr val="333333"/>
                          </a:solidFill>
                          <a:latin typeface="inter-regular"/>
                        </a:rPr>
                        <a:t>Frame 2</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500">
                        <a:solidFill>
                          <a:srgbClr val="333333"/>
                        </a:solidFill>
                        <a:latin typeface="inter-regular"/>
                      </a:endParaRP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5</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53571">
                <a:tc>
                  <a:txBody>
                    <a:bodyPr/>
                    <a:lstStyle/>
                    <a:p>
                      <a:pPr algn="just" fontAlgn="t"/>
                      <a:r>
                        <a:rPr lang="en-US" sz="1500">
                          <a:solidFill>
                            <a:srgbClr val="333333"/>
                          </a:solidFill>
                          <a:latin typeface="inter-regular"/>
                        </a:rPr>
                        <a:t>Frame 1</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0</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3</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latin typeface="inter-regular"/>
                        </a:rPr>
                        <a:t>4</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3571">
                <a:tc>
                  <a:txBody>
                    <a:bodyPr/>
                    <a:lstStyle/>
                    <a:p>
                      <a:pPr algn="just" fontAlgn="t"/>
                      <a:r>
                        <a:rPr lang="en-US" sz="1500">
                          <a:solidFill>
                            <a:srgbClr val="333333"/>
                          </a:solidFill>
                          <a:latin typeface="inter-regular"/>
                        </a:rPr>
                        <a:t>Miss/Hit</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Hit</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Hit</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latin typeface="inter-regular"/>
                        </a:rPr>
                        <a:t>Miss</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latin typeface="inter-regular"/>
                        </a:rPr>
                        <a:t>Hit</a:t>
                      </a:r>
                    </a:p>
                  </a:txBody>
                  <a:tcPr marL="52439" marR="52439" marT="52439" marB="5243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183300" name="Rectangle 4"/>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10B4B"/>
                </a:solidFill>
                <a:effectLst/>
                <a:latin typeface="erdana"/>
                <a:cs typeface="Arial" pitchFamily="34" charset="0"/>
              </a:rPr>
              <a:t>Case 1: Number of frames =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Number of Page Faults = 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16516139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332656"/>
            <a:ext cx="2964338" cy="369332"/>
          </a:xfrm>
          <a:prstGeom prst="rect">
            <a:avLst/>
          </a:prstGeom>
        </p:spPr>
        <p:txBody>
          <a:bodyPr wrap="none">
            <a:spAutoFit/>
          </a:bodyPr>
          <a:lstStyle/>
          <a:p>
            <a:r>
              <a:rPr lang="en-US" dirty="0" smtClean="0"/>
              <a:t>Case 2: Number of frames = 4</a:t>
            </a:r>
            <a:endParaRPr lang="en-US" dirty="0"/>
          </a:p>
        </p:txBody>
      </p:sp>
      <p:graphicFrame>
        <p:nvGraphicFramePr>
          <p:cNvPr id="3" name="Table 2"/>
          <p:cNvGraphicFramePr>
            <a:graphicFrameLocks noGrp="1"/>
          </p:cNvGraphicFramePr>
          <p:nvPr/>
        </p:nvGraphicFramePr>
        <p:xfrm>
          <a:off x="683563" y="1916832"/>
          <a:ext cx="7992894" cy="3530892"/>
        </p:xfrm>
        <a:graphic>
          <a:graphicData uri="http://schemas.openxmlformats.org/drawingml/2006/table">
            <a:tbl>
              <a:tblPr/>
              <a:tblGrid>
                <a:gridCol w="614838"/>
                <a:gridCol w="614838"/>
                <a:gridCol w="614838"/>
                <a:gridCol w="614838"/>
                <a:gridCol w="614838"/>
                <a:gridCol w="614838"/>
                <a:gridCol w="614838"/>
                <a:gridCol w="614838"/>
                <a:gridCol w="614838"/>
                <a:gridCol w="614838"/>
                <a:gridCol w="614838"/>
                <a:gridCol w="614838"/>
                <a:gridCol w="614838"/>
              </a:tblGrid>
              <a:tr h="588482">
                <a:tc>
                  <a:txBody>
                    <a:bodyPr/>
                    <a:lstStyle/>
                    <a:p>
                      <a:pPr algn="just" fontAlgn="t"/>
                      <a:r>
                        <a:rPr lang="en-US" sz="1300">
                          <a:solidFill>
                            <a:srgbClr val="333333"/>
                          </a:solidFill>
                          <a:latin typeface="inter-regular"/>
                        </a:rPr>
                        <a:t>Request</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88482">
                <a:tc>
                  <a:txBody>
                    <a:bodyPr/>
                    <a:lstStyle/>
                    <a:p>
                      <a:pPr algn="just" fontAlgn="t"/>
                      <a:r>
                        <a:rPr lang="en-US" sz="1300">
                          <a:solidFill>
                            <a:srgbClr val="333333"/>
                          </a:solidFill>
                          <a:latin typeface="inter-regular"/>
                        </a:rPr>
                        <a:t>Frame 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88482">
                <a:tc>
                  <a:txBody>
                    <a:bodyPr/>
                    <a:lstStyle/>
                    <a:p>
                      <a:pPr algn="just" fontAlgn="t"/>
                      <a:r>
                        <a:rPr lang="en-US" sz="1300">
                          <a:solidFill>
                            <a:srgbClr val="333333"/>
                          </a:solidFill>
                          <a:latin typeface="inter-regular"/>
                        </a:rPr>
                        <a:t>Frame 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5</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88482">
                <a:tc>
                  <a:txBody>
                    <a:bodyPr/>
                    <a:lstStyle/>
                    <a:p>
                      <a:pPr algn="just" fontAlgn="t"/>
                      <a:r>
                        <a:rPr lang="en-US" sz="1300">
                          <a:solidFill>
                            <a:srgbClr val="333333"/>
                          </a:solidFill>
                          <a:latin typeface="inter-regular"/>
                        </a:rPr>
                        <a:t>Frame 2</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300">
                        <a:solidFill>
                          <a:srgbClr val="333333"/>
                        </a:solidFill>
                        <a:latin typeface="inter-regular"/>
                      </a:endParaRP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88482">
                <a:tc>
                  <a:txBody>
                    <a:bodyPr/>
                    <a:lstStyle/>
                    <a:p>
                      <a:pPr algn="just" fontAlgn="t"/>
                      <a:r>
                        <a:rPr lang="en-US" sz="1300">
                          <a:solidFill>
                            <a:srgbClr val="333333"/>
                          </a:solidFill>
                          <a:latin typeface="inter-regular"/>
                        </a:rPr>
                        <a:t>Frame 1</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0</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4</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3</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88482">
                <a:tc>
                  <a:txBody>
                    <a:bodyPr/>
                    <a:lstStyle/>
                    <a:p>
                      <a:pPr algn="just" fontAlgn="t"/>
                      <a:r>
                        <a:rPr lang="en-US" sz="1300">
                          <a:solidFill>
                            <a:srgbClr val="333333"/>
                          </a:solidFill>
                          <a:latin typeface="inter-regular"/>
                        </a:rPr>
                        <a:t>Miss/Hit</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Hit</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Hit</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Miss</a:t>
                      </a:r>
                    </a:p>
                  </a:txBody>
                  <a:tcPr marL="43699" marR="43699" marT="43699" marB="43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182273" name="Rectangle 1"/>
          <p:cNvSpPr>
            <a:spLocks noChangeArrowheads="1"/>
          </p:cNvSpPr>
          <p:nvPr/>
        </p:nvSpPr>
        <p:spPr bwMode="auto">
          <a:xfrm>
            <a:off x="611560" y="223283"/>
            <a:ext cx="7848872" cy="110799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10B4B"/>
                </a:solidFill>
                <a:effectLst/>
                <a:latin typeface="erdana"/>
                <a:cs typeface="Arial" pitchFamily="34" charset="0"/>
              </a:rPr>
              <a:t>Case 2: Number of frames = 4</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rgbClr val="610B4B"/>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Number of Page Faults = 10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Therefore, in this example, the number of page faults is increasing by increasing the number of frames hence this suffers from </a:t>
            </a:r>
            <a:r>
              <a:rPr kumimoji="0" lang="en-US" sz="1200" b="0" i="0" u="none" strike="noStrike" cap="none" normalizeH="0" baseline="0" dirty="0" err="1" smtClean="0">
                <a:ln>
                  <a:noFill/>
                </a:ln>
                <a:solidFill>
                  <a:srgbClr val="333333"/>
                </a:solidFill>
                <a:effectLst/>
                <a:latin typeface="inter-regular"/>
                <a:cs typeface="Arial" pitchFamily="34" charset="0"/>
              </a:rPr>
              <a:t>Belady'sAnomaly</a:t>
            </a:r>
            <a:r>
              <a:rPr kumimoji="0" lang="en-US" sz="1200" b="0" i="0" u="none" strike="noStrike" cap="none" normalizeH="0" baseline="0" dirty="0" smtClean="0">
                <a:ln>
                  <a:noFill/>
                </a:ln>
                <a:solidFill>
                  <a:srgbClr val="333333"/>
                </a:solidFill>
                <a:effectLst/>
                <a:latin typeface="inter-regular"/>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7098681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1"/>
          <p:cNvSpPr>
            <a:spLocks noChangeArrowheads="1"/>
          </p:cNvSpPr>
          <p:nvPr/>
        </p:nvSpPr>
        <p:spPr bwMode="auto">
          <a:xfrm>
            <a:off x="395536" y="188640"/>
            <a:ext cx="8172400" cy="4448644"/>
          </a:xfrm>
          <a:prstGeom prst="rect">
            <a:avLst/>
          </a:prstGeom>
          <a:no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610B38"/>
                </a:solidFill>
                <a:effectLst/>
                <a:latin typeface="erdana"/>
                <a:cs typeface="Arial" pitchFamily="34" charset="0"/>
              </a:rPr>
              <a:t>Segmentation in OS (Operating System)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In Operating Systems, Segmentation is a memory management technique in which the memory is divided into the variable size parts. Each part is known as a segment which can be allocated to a process.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details about each segment are stored in a table called a segment table. Segment table is stored in one (or many) of the segments.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Segment table contains mainly two information about segment: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Base: It is the base address of the segment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Limit: It is the length of the segment.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38"/>
                </a:solidFill>
                <a:effectLst/>
                <a:latin typeface="erdana"/>
                <a:cs typeface="Arial" pitchFamily="34" charset="0"/>
              </a:rPr>
              <a:t>Why Segmentation is required?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Till now, we were using Paging as our main memory management technique. Paging is more close to the Operating system rather than the User. It divides all the processes into the form of pages regardless of the fact that a process can have some relative parts of functions which need to be loaded in the same page</a:t>
            </a:r>
            <a:r>
              <a:rPr kumimoji="0" lang="en-US" sz="6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1250" name="Rectangle 2"/>
          <p:cNvSpPr>
            <a:spLocks noChangeArrowheads="1"/>
          </p:cNvSpPr>
          <p:nvPr/>
        </p:nvSpPr>
        <p:spPr bwMode="auto">
          <a:xfrm>
            <a:off x="0" y="457200"/>
            <a:ext cx="2547938"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251" name="Rectangle 3"/>
          <p:cNvSpPr>
            <a:spLocks noChangeArrowheads="1"/>
          </p:cNvSpPr>
          <p:nvPr/>
        </p:nvSpPr>
        <p:spPr bwMode="auto">
          <a:xfrm>
            <a:off x="4572000" y="457200"/>
            <a:ext cx="0" cy="0"/>
          </a:xfrm>
          <a:prstGeom prst="rect">
            <a:avLst/>
          </a:prstGeom>
          <a:solidFill>
            <a:srgbClr val="FFFFFF"/>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
            </a:r>
            <a:br>
              <a:rPr kumimoji="0" lang="en-US" sz="1200" b="0" i="0" u="none" strike="noStrike" cap="none" normalizeH="0" baseline="0" smtClean="0">
                <a:ln>
                  <a:noFill/>
                </a:ln>
                <a:solidFill>
                  <a:srgbClr val="333333"/>
                </a:solidFill>
                <a:effectLst/>
                <a:latin typeface="inter-regular"/>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539552" y="4581128"/>
            <a:ext cx="8064896" cy="2031325"/>
          </a:xfrm>
          <a:prstGeom prst="rect">
            <a:avLst/>
          </a:prstGeom>
        </p:spPr>
        <p:txBody>
          <a:bodyPr wrap="square">
            <a:spAutoFit/>
          </a:bodyPr>
          <a:lstStyle/>
          <a:p>
            <a:pPr algn="just"/>
            <a:r>
              <a:rPr lang="en-US" dirty="0" smtClean="0"/>
              <a:t>Operating system doesn't care about the User's view of the process. It may divide the same function into different pages and those pages may or may not be loaded at the same time into the memory. It decreases the efficiency of the system.</a:t>
            </a:r>
          </a:p>
          <a:p>
            <a:pPr algn="just"/>
            <a:r>
              <a:rPr lang="en-US" dirty="0" smtClean="0"/>
              <a:t>It is better to have segmentation which divides the process into the segments. Each segment contains the same type of functions such as the main function can be included in one segment and the library functions can be included in the other segment.</a:t>
            </a:r>
            <a:endParaRPr lang="en-US" dirty="0"/>
          </a:p>
        </p:txBody>
      </p:sp>
    </p:spTree>
    <p:extLst>
      <p:ext uri="{BB962C8B-B14F-4D97-AF65-F5344CB8AC3E}">
        <p14:creationId xmlns="" xmlns:p14="http://schemas.microsoft.com/office/powerpoint/2010/main" val="38481794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descr="os Segmentation"/>
          <p:cNvPicPr>
            <a:picLocks noChangeAspect="1" noChangeArrowheads="1"/>
          </p:cNvPicPr>
          <p:nvPr/>
        </p:nvPicPr>
        <p:blipFill>
          <a:blip r:embed="rId2" cstate="print"/>
          <a:srcRect/>
          <a:stretch>
            <a:fillRect/>
          </a:stretch>
        </p:blipFill>
        <p:spPr bwMode="auto">
          <a:xfrm>
            <a:off x="2123729" y="404664"/>
            <a:ext cx="4392488" cy="2304256"/>
          </a:xfrm>
          <a:prstGeom prst="rect">
            <a:avLst/>
          </a:prstGeom>
          <a:noFill/>
        </p:spPr>
      </p:pic>
      <p:sp>
        <p:nvSpPr>
          <p:cNvPr id="3" name="Rectangle 2"/>
          <p:cNvSpPr/>
          <p:nvPr/>
        </p:nvSpPr>
        <p:spPr>
          <a:xfrm>
            <a:off x="827584" y="2780928"/>
            <a:ext cx="8136904" cy="3693319"/>
          </a:xfrm>
          <a:prstGeom prst="rect">
            <a:avLst/>
          </a:prstGeom>
        </p:spPr>
        <p:txBody>
          <a:bodyPr wrap="square">
            <a:spAutoFit/>
          </a:bodyPr>
          <a:lstStyle/>
          <a:p>
            <a:pPr algn="just"/>
            <a:r>
              <a:rPr lang="en-US" dirty="0" smtClean="0">
                <a:solidFill>
                  <a:srgbClr val="00B050"/>
                </a:solidFill>
              </a:rPr>
              <a:t>Translation of Logical address into physical address by segment table</a:t>
            </a:r>
          </a:p>
          <a:p>
            <a:pPr algn="just"/>
            <a:r>
              <a:rPr lang="en-US" dirty="0" smtClean="0"/>
              <a:t>CPU generates a logical address which contains two parts:</a:t>
            </a:r>
          </a:p>
          <a:p>
            <a:pPr algn="just"/>
            <a:r>
              <a:rPr lang="en-US" dirty="0" smtClean="0"/>
              <a:t>Segment Number</a:t>
            </a:r>
          </a:p>
          <a:p>
            <a:pPr algn="just"/>
            <a:r>
              <a:rPr lang="en-US" dirty="0" smtClean="0"/>
              <a:t>Offset</a:t>
            </a:r>
          </a:p>
          <a:p>
            <a:pPr algn="just"/>
            <a:r>
              <a:rPr lang="en-US" b="1" dirty="0" smtClean="0"/>
              <a:t>For Example:</a:t>
            </a:r>
            <a:endParaRPr lang="en-US" dirty="0" smtClean="0"/>
          </a:p>
          <a:p>
            <a:pPr algn="just"/>
            <a:r>
              <a:rPr lang="en-US" dirty="0" smtClean="0"/>
              <a:t>Suppose a 16 bit address is used with 4 bits for the segment number and 12 bits for the segment offset so the maximum segment size is 4096 and the maximum number of segments that can be refereed is 16.</a:t>
            </a:r>
          </a:p>
          <a:p>
            <a:pPr algn="just"/>
            <a:r>
              <a:rPr lang="en-US" dirty="0" smtClean="0"/>
              <a:t>When a program is loaded into memory, the segmentation system tries to locate space that is large enough to hold the first segment of the process, space information is obtained from the free list maintained by memory manager. Then it tries to locate space for other segments. Once adequate space is located for all the segments, it loads them into their respective areas.</a:t>
            </a:r>
            <a:endParaRPr lang="en-US" dirty="0"/>
          </a:p>
        </p:txBody>
      </p:sp>
    </p:spTree>
    <p:extLst>
      <p:ext uri="{BB962C8B-B14F-4D97-AF65-F5344CB8AC3E}">
        <p14:creationId xmlns="" xmlns:p14="http://schemas.microsoft.com/office/powerpoint/2010/main" val="22609306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640960" cy="923330"/>
          </a:xfrm>
          <a:prstGeom prst="rect">
            <a:avLst/>
          </a:prstGeom>
        </p:spPr>
        <p:txBody>
          <a:bodyPr wrap="square">
            <a:spAutoFit/>
          </a:bodyPr>
          <a:lstStyle/>
          <a:p>
            <a:r>
              <a:rPr lang="en-US" dirty="0" smtClean="0"/>
              <a:t>The operating system also generates a segment map table for each program.</a:t>
            </a:r>
          </a:p>
          <a:p>
            <a:r>
              <a:rPr lang="en-US" dirty="0" smtClean="0"/>
              <a:t/>
            </a:r>
            <a:br>
              <a:rPr lang="en-US" dirty="0" smtClean="0"/>
            </a:br>
            <a:endParaRPr lang="en-US" dirty="0"/>
          </a:p>
        </p:txBody>
      </p:sp>
      <p:pic>
        <p:nvPicPr>
          <p:cNvPr id="247810" name="Picture 2" descr="os Segmentation"/>
          <p:cNvPicPr>
            <a:picLocks noChangeAspect="1" noChangeArrowheads="1"/>
          </p:cNvPicPr>
          <p:nvPr/>
        </p:nvPicPr>
        <p:blipFill>
          <a:blip r:embed="rId2" cstate="print"/>
          <a:srcRect/>
          <a:stretch>
            <a:fillRect/>
          </a:stretch>
        </p:blipFill>
        <p:spPr bwMode="auto">
          <a:xfrm>
            <a:off x="611560" y="764704"/>
            <a:ext cx="7992888" cy="4657725"/>
          </a:xfrm>
          <a:prstGeom prst="rect">
            <a:avLst/>
          </a:prstGeom>
          <a:noFill/>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7776864" cy="4247317"/>
          </a:xfrm>
          <a:prstGeom prst="rect">
            <a:avLst/>
          </a:prstGeom>
        </p:spPr>
        <p:txBody>
          <a:bodyPr wrap="square">
            <a:spAutoFit/>
          </a:bodyPr>
          <a:lstStyle/>
          <a:p>
            <a:pPr algn="just"/>
            <a:r>
              <a:rPr lang="en-US" dirty="0" smtClean="0"/>
              <a:t>With the help of segment map tables and hardware assistance, the operating system can easily translate a logical address into physical address on execution of a program.</a:t>
            </a:r>
          </a:p>
          <a:p>
            <a:pPr algn="just"/>
            <a:r>
              <a:rPr lang="en-US" dirty="0" smtClean="0"/>
              <a:t>The </a:t>
            </a:r>
            <a:r>
              <a:rPr lang="en-US" b="1" dirty="0" smtClean="0"/>
              <a:t>Segment number</a:t>
            </a:r>
            <a:r>
              <a:rPr lang="en-US" dirty="0" smtClean="0"/>
              <a:t> is mapped to the segment table. The limit of the respective segment is compared with the offset. If the offset is less than the limit then the address is valid otherwise it throws an error as the address is invalid.</a:t>
            </a:r>
          </a:p>
          <a:p>
            <a:pPr algn="just"/>
            <a:r>
              <a:rPr lang="en-US" dirty="0" smtClean="0"/>
              <a:t>In the case of valid addresses, the base address of the segment is added to the offset to get the physical address of the actual word in the main memory.</a:t>
            </a:r>
          </a:p>
          <a:p>
            <a:pPr algn="just"/>
            <a:r>
              <a:rPr lang="en-US" dirty="0" smtClean="0"/>
              <a:t>The above figure shows how address translation is done in case of segmentation.</a:t>
            </a:r>
          </a:p>
          <a:p>
            <a:pPr algn="just"/>
            <a:r>
              <a:rPr lang="en-US" dirty="0" smtClean="0">
                <a:solidFill>
                  <a:srgbClr val="00B050"/>
                </a:solidFill>
              </a:rPr>
              <a:t>Advantages of Segmentation</a:t>
            </a:r>
          </a:p>
          <a:p>
            <a:pPr algn="just"/>
            <a:r>
              <a:rPr lang="en-US" dirty="0" smtClean="0"/>
              <a:t>1. No internal fragmentation</a:t>
            </a:r>
          </a:p>
          <a:p>
            <a:pPr algn="just"/>
            <a:r>
              <a:rPr lang="en-US" dirty="0" smtClean="0"/>
              <a:t>2. Average Segment Size is larger than the actual page size.</a:t>
            </a:r>
          </a:p>
          <a:p>
            <a:pPr algn="just"/>
            <a:r>
              <a:rPr lang="en-US" dirty="0" smtClean="0"/>
              <a:t>3. Less overhead</a:t>
            </a:r>
          </a:p>
          <a:p>
            <a:pPr algn="just"/>
            <a:r>
              <a:rPr lang="en-US" dirty="0" smtClean="0"/>
              <a:t>It is easier to relocate segments than entire address space.</a:t>
            </a:r>
          </a:p>
          <a:p>
            <a:pPr algn="just"/>
            <a:r>
              <a:rPr lang="en-US" dirty="0" smtClean="0"/>
              <a:t>The segment table is of lesser size as compared to the page table in paging.</a:t>
            </a:r>
            <a:endParaRPr lang="en-US" dirty="0"/>
          </a:p>
        </p:txBody>
      </p:sp>
      <p:sp>
        <p:nvSpPr>
          <p:cNvPr id="3" name="Rectangle 2"/>
          <p:cNvSpPr/>
          <p:nvPr/>
        </p:nvSpPr>
        <p:spPr>
          <a:xfrm>
            <a:off x="899592" y="4797152"/>
            <a:ext cx="7632848" cy="1200329"/>
          </a:xfrm>
          <a:prstGeom prst="rect">
            <a:avLst/>
          </a:prstGeom>
        </p:spPr>
        <p:txBody>
          <a:bodyPr wrap="square">
            <a:spAutoFit/>
          </a:bodyPr>
          <a:lstStyle/>
          <a:p>
            <a:pPr algn="just"/>
            <a:r>
              <a:rPr lang="en-US" dirty="0" smtClean="0">
                <a:solidFill>
                  <a:srgbClr val="00B050"/>
                </a:solidFill>
              </a:rPr>
              <a:t>Disadvantages</a:t>
            </a:r>
          </a:p>
          <a:p>
            <a:pPr algn="just"/>
            <a:r>
              <a:rPr lang="en-US" dirty="0" smtClean="0"/>
              <a:t>It can have external fragmentation.</a:t>
            </a:r>
          </a:p>
          <a:p>
            <a:pPr algn="just"/>
            <a:r>
              <a:rPr lang="en-US" dirty="0" smtClean="0"/>
              <a:t>it is difficult to allocate contiguous memory to variable sized partition.</a:t>
            </a:r>
          </a:p>
          <a:p>
            <a:pPr algn="just"/>
            <a:r>
              <a:rPr lang="en-US" dirty="0" smtClean="0"/>
              <a:t>Costly memory management algorithms.</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35696" y="764704"/>
          <a:ext cx="6408711" cy="5665514"/>
        </p:xfrm>
        <a:graphic>
          <a:graphicData uri="http://schemas.openxmlformats.org/drawingml/2006/table">
            <a:tbl>
              <a:tblPr/>
              <a:tblGrid>
                <a:gridCol w="648072"/>
                <a:gridCol w="3312368"/>
                <a:gridCol w="2448271"/>
              </a:tblGrid>
              <a:tr h="252282">
                <a:tc>
                  <a:txBody>
                    <a:bodyPr/>
                    <a:lstStyle/>
                    <a:p>
                      <a:pPr algn="l" fontAlgn="t"/>
                      <a:r>
                        <a:rPr lang="en-US" sz="1200" dirty="0">
                          <a:solidFill>
                            <a:srgbClr val="000000"/>
                          </a:solidFill>
                          <a:latin typeface="times new roman"/>
                        </a:rPr>
                        <a:t>No.</a:t>
                      </a:r>
                    </a:p>
                  </a:txBody>
                  <a:tcPr marL="36503" marR="36503" marT="36503" marB="36503">
                    <a:lnL w="7620" cap="flat" cmpd="sng" algn="ctr">
                      <a:solidFill>
                        <a:srgbClr val="4015CB"/>
                      </a:solidFill>
                      <a:prstDash val="solid"/>
                      <a:round/>
                      <a:headEnd type="none" w="med" len="med"/>
                      <a:tailEnd type="none" w="med" len="med"/>
                    </a:lnL>
                    <a:lnR w="7620" cap="flat" cmpd="sng" algn="ctr">
                      <a:solidFill>
                        <a:srgbClr val="4015CB"/>
                      </a:solidFill>
                      <a:prstDash val="solid"/>
                      <a:round/>
                      <a:headEnd type="none" w="med" len="med"/>
                      <a:tailEnd type="none" w="med" len="med"/>
                    </a:lnR>
                    <a:lnT w="7620" cap="flat" cmpd="sng" algn="ctr">
                      <a:solidFill>
                        <a:srgbClr val="4015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latin typeface="times new roman"/>
                        </a:rPr>
                        <a:t>Paging</a:t>
                      </a:r>
                    </a:p>
                  </a:txBody>
                  <a:tcPr marL="36503" marR="36503" marT="36503" marB="36503">
                    <a:lnL w="7620" cap="flat" cmpd="sng" algn="ctr">
                      <a:solidFill>
                        <a:srgbClr val="4015CB"/>
                      </a:solidFill>
                      <a:prstDash val="solid"/>
                      <a:round/>
                      <a:headEnd type="none" w="med" len="med"/>
                      <a:tailEnd type="none" w="med" len="med"/>
                    </a:lnL>
                    <a:lnR w="7620" cap="flat" cmpd="sng" algn="ctr">
                      <a:solidFill>
                        <a:srgbClr val="4015CB"/>
                      </a:solidFill>
                      <a:prstDash val="solid"/>
                      <a:round/>
                      <a:headEnd type="none" w="med" len="med"/>
                      <a:tailEnd type="none" w="med" len="med"/>
                    </a:lnR>
                    <a:lnT w="7620" cap="flat" cmpd="sng" algn="ctr">
                      <a:solidFill>
                        <a:srgbClr val="4015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Segmentation</a:t>
                      </a:r>
                    </a:p>
                  </a:txBody>
                  <a:tcPr marL="36503" marR="36503" marT="36503" marB="36503">
                    <a:lnL w="7620" cap="flat" cmpd="sng" algn="ctr">
                      <a:solidFill>
                        <a:srgbClr val="4015CB"/>
                      </a:solidFill>
                      <a:prstDash val="solid"/>
                      <a:round/>
                      <a:headEnd type="none" w="med" len="med"/>
                      <a:tailEnd type="none" w="med" len="med"/>
                    </a:lnL>
                    <a:lnR w="7620" cap="flat" cmpd="sng" algn="ctr">
                      <a:solidFill>
                        <a:srgbClr val="4015CB"/>
                      </a:solidFill>
                      <a:prstDash val="solid"/>
                      <a:round/>
                      <a:headEnd type="none" w="med" len="med"/>
                      <a:tailEnd type="none" w="med" len="med"/>
                    </a:lnR>
                    <a:lnT w="7620" cap="flat" cmpd="sng" algn="ctr">
                      <a:solidFill>
                        <a:srgbClr val="4015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370015">
                <a:tc>
                  <a:txBody>
                    <a:bodyPr/>
                    <a:lstStyle/>
                    <a:p>
                      <a:pPr algn="just" fontAlgn="t"/>
                      <a:r>
                        <a:rPr lang="en-US" sz="1200">
                          <a:solidFill>
                            <a:srgbClr val="333333"/>
                          </a:solidFill>
                          <a:latin typeface="inter-regular"/>
                        </a:rPr>
                        <a:t>1</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latin typeface="inter-regular"/>
                        </a:rPr>
                        <a:t>Non-Contiguous memory allocation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Non-contiguous memory allocation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72754">
                <a:tc>
                  <a:txBody>
                    <a:bodyPr/>
                    <a:lstStyle/>
                    <a:p>
                      <a:pPr algn="just" fontAlgn="t"/>
                      <a:r>
                        <a:rPr lang="en-US" sz="1200">
                          <a:solidFill>
                            <a:srgbClr val="333333"/>
                          </a:solidFill>
                          <a:latin typeface="inter-regular"/>
                        </a:rPr>
                        <a:t>2</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Paging divides program into fixed size pages.</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Segmentation divides program into variable size segments.</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70015">
                <a:tc>
                  <a:txBody>
                    <a:bodyPr/>
                    <a:lstStyle/>
                    <a:p>
                      <a:pPr algn="just" fontAlgn="t"/>
                      <a:r>
                        <a:rPr lang="en-US" sz="1200">
                          <a:solidFill>
                            <a:srgbClr val="333333"/>
                          </a:solidFill>
                          <a:latin typeface="inter-regular"/>
                        </a:rPr>
                        <a:t>3</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latin typeface="inter-regular"/>
                        </a:rPr>
                        <a:t>OS is responsible</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Compiler is responsible.</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04132">
                <a:tc>
                  <a:txBody>
                    <a:bodyPr/>
                    <a:lstStyle/>
                    <a:p>
                      <a:pPr algn="just" fontAlgn="t"/>
                      <a:r>
                        <a:rPr lang="en-US" sz="1200">
                          <a:solidFill>
                            <a:srgbClr val="333333"/>
                          </a:solidFill>
                          <a:latin typeface="inter-regular"/>
                        </a:rPr>
                        <a:t>4</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Paging is faster than segmentation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Segmentation is slower than paging</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70015">
                <a:tc>
                  <a:txBody>
                    <a:bodyPr/>
                    <a:lstStyle/>
                    <a:p>
                      <a:pPr algn="just" fontAlgn="t"/>
                      <a:r>
                        <a:rPr lang="en-US" sz="1200">
                          <a:solidFill>
                            <a:srgbClr val="333333"/>
                          </a:solidFill>
                          <a:latin typeface="inter-regular"/>
                        </a:rPr>
                        <a:t>5</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Paging is closer to Operating System</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Segmentation is closer to User</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21384">
                <a:tc>
                  <a:txBody>
                    <a:bodyPr/>
                    <a:lstStyle/>
                    <a:p>
                      <a:pPr algn="just" fontAlgn="t"/>
                      <a:r>
                        <a:rPr lang="en-US" sz="1200">
                          <a:solidFill>
                            <a:srgbClr val="333333"/>
                          </a:solidFill>
                          <a:latin typeface="inter-regular"/>
                        </a:rPr>
                        <a:t>6</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suffers from internal fragmentation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suffers from external fragmentation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70015">
                <a:tc>
                  <a:txBody>
                    <a:bodyPr/>
                    <a:lstStyle/>
                    <a:p>
                      <a:pPr algn="just" fontAlgn="t"/>
                      <a:r>
                        <a:rPr lang="en-US" sz="1200">
                          <a:solidFill>
                            <a:srgbClr val="333333"/>
                          </a:solidFill>
                          <a:latin typeface="inter-regular"/>
                        </a:rPr>
                        <a:t>7</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There is no external fragmentation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latin typeface="inter-regular"/>
                        </a:rPr>
                        <a:t>There </a:t>
                      </a:r>
                      <a:r>
                        <a:rPr lang="en-US" sz="1200" dirty="0" smtClean="0">
                          <a:solidFill>
                            <a:srgbClr val="333333"/>
                          </a:solidFill>
                          <a:latin typeface="inter-regular"/>
                        </a:rPr>
                        <a:t>is </a:t>
                      </a:r>
                      <a:r>
                        <a:rPr lang="en-US" sz="1200" dirty="0">
                          <a:solidFill>
                            <a:srgbClr val="333333"/>
                          </a:solidFill>
                          <a:latin typeface="inter-regular"/>
                        </a:rPr>
                        <a:t>external fragmentation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72754">
                <a:tc>
                  <a:txBody>
                    <a:bodyPr/>
                    <a:lstStyle/>
                    <a:p>
                      <a:pPr algn="just" fontAlgn="t"/>
                      <a:r>
                        <a:rPr lang="en-US" sz="1200">
                          <a:solidFill>
                            <a:srgbClr val="333333"/>
                          </a:solidFill>
                          <a:latin typeface="inter-regular"/>
                        </a:rPr>
                        <a:t>8</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Logical address is divided into page number and page offset</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Logical address is divided into segment number and segment offset</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72754">
                <a:tc>
                  <a:txBody>
                    <a:bodyPr/>
                    <a:lstStyle/>
                    <a:p>
                      <a:pPr algn="just" fontAlgn="t"/>
                      <a:r>
                        <a:rPr lang="en-US" sz="1200">
                          <a:solidFill>
                            <a:srgbClr val="333333"/>
                          </a:solidFill>
                          <a:latin typeface="inter-regular"/>
                        </a:rPr>
                        <a:t>9</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Page table is used to maintain the page information.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Segment Table maintains the segment information</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75492">
                <a:tc>
                  <a:txBody>
                    <a:bodyPr/>
                    <a:lstStyle/>
                    <a:p>
                      <a:pPr algn="just" fontAlgn="t"/>
                      <a:r>
                        <a:rPr lang="en-US" sz="1200">
                          <a:solidFill>
                            <a:srgbClr val="333333"/>
                          </a:solidFill>
                          <a:latin typeface="inter-regular"/>
                        </a:rPr>
                        <a:t>10</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Page table entry has the frame number and some flag bits to represent details about pages.</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latin typeface="inter-regular"/>
                        </a:rPr>
                        <a:t>Segment table entry has the base address of the segment and some protection bits for the segments.</a:t>
                      </a:r>
                    </a:p>
                  </a:txBody>
                  <a:tcPr marL="24335" marR="24335" marT="24335" marB="243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2"/>
          <p:cNvSpPr/>
          <p:nvPr/>
        </p:nvSpPr>
        <p:spPr>
          <a:xfrm>
            <a:off x="1331640" y="0"/>
            <a:ext cx="4473661" cy="646331"/>
          </a:xfrm>
          <a:prstGeom prst="rect">
            <a:avLst/>
          </a:prstGeom>
        </p:spPr>
        <p:txBody>
          <a:bodyPr wrap="none">
            <a:spAutoFit/>
          </a:bodyPr>
          <a:lstStyle/>
          <a:p>
            <a:endParaRPr lang="en-US" dirty="0" smtClean="0">
              <a:solidFill>
                <a:srgbClr val="00B050"/>
              </a:solidFill>
            </a:endParaRPr>
          </a:p>
          <a:p>
            <a:r>
              <a:rPr lang="en-US" dirty="0" smtClean="0">
                <a:solidFill>
                  <a:srgbClr val="00B050"/>
                </a:solidFill>
              </a:rPr>
              <a:t>Difference between Paging and Segmentation</a:t>
            </a:r>
            <a:endParaRPr lang="en-US" dirty="0">
              <a:solidFill>
                <a:srgbClr val="00B050"/>
              </a:solidFil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1"/>
          <p:cNvSpPr>
            <a:spLocks noChangeArrowheads="1"/>
          </p:cNvSpPr>
          <p:nvPr/>
        </p:nvSpPr>
        <p:spPr bwMode="auto">
          <a:xfrm>
            <a:off x="1043608" y="0"/>
            <a:ext cx="7560840" cy="2755873"/>
          </a:xfrm>
          <a:prstGeom prst="rect">
            <a:avLst/>
          </a:prstGeom>
          <a:solidFill>
            <a:srgbClr val="FFFFFF"/>
          </a:solidFill>
          <a:ln w="9525">
            <a:noFill/>
            <a:miter lim="800000"/>
            <a:headEnd/>
            <a:tailEnd/>
          </a:ln>
          <a:effectLst/>
        </p:spPr>
        <p:txBody>
          <a:bodyPr vert="horz" wrap="square" lIns="91440" tIns="3174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610B38"/>
                </a:solidFill>
                <a:effectLst/>
                <a:latin typeface="erdana"/>
                <a:cs typeface="Arial" pitchFamily="34" charset="0"/>
              </a:rPr>
              <a:t>Segmented Paging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Pure segmentation is not very popular and not being used in many of the operating systems. However, Segmentation can be combined with Paging to get the best features out of both the techniques.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In Segmented Paging, the main memory is divided into variable size segments which are further divided into fixed size pages.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200" b="0" i="0" u="none" strike="noStrike" cap="none" normalizeH="0" baseline="0" dirty="0" smtClean="0">
                <a:ln>
                  <a:noFill/>
                </a:ln>
                <a:solidFill>
                  <a:srgbClr val="000000"/>
                </a:solidFill>
                <a:effectLst/>
                <a:latin typeface="inter-regular"/>
                <a:cs typeface="Arial" pitchFamily="34" charset="0"/>
              </a:rPr>
              <a:t>Pages are smaller than segments.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200" b="0" i="0" u="none" strike="noStrike" cap="none" normalizeH="0" baseline="0" dirty="0" smtClean="0">
                <a:ln>
                  <a:noFill/>
                </a:ln>
                <a:solidFill>
                  <a:srgbClr val="000000"/>
                </a:solidFill>
                <a:effectLst/>
                <a:latin typeface="inter-regular"/>
                <a:cs typeface="Arial" pitchFamily="34" charset="0"/>
              </a:rPr>
              <a:t>Each Segment has a page table which means every program has multiple page tables.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200" b="0" i="0" u="none" strike="noStrike" cap="none" normalizeH="0" baseline="0" dirty="0" smtClean="0">
                <a:ln>
                  <a:noFill/>
                </a:ln>
                <a:solidFill>
                  <a:srgbClr val="000000"/>
                </a:solidFill>
                <a:effectLst/>
                <a:latin typeface="inter-regular"/>
                <a:cs typeface="Arial" pitchFamily="34" charset="0"/>
              </a:rPr>
              <a:t>The logical address is represented as Segment Number (base address), Page number and page offset.</a:t>
            </a: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Segment Number →</a:t>
            </a:r>
            <a:r>
              <a:rPr kumimoji="0" lang="en-US" sz="1200" b="0" i="0" u="none" strike="noStrike" cap="none" normalizeH="0" baseline="0" dirty="0" smtClean="0">
                <a:ln>
                  <a:noFill/>
                </a:ln>
                <a:solidFill>
                  <a:srgbClr val="333333"/>
                </a:solidFill>
                <a:effectLst/>
                <a:latin typeface="inter-regular"/>
                <a:cs typeface="Arial" pitchFamily="34" charset="0"/>
              </a:rPr>
              <a:t> It points to the appropriate Segment Number.</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Page Number →</a:t>
            </a:r>
            <a:r>
              <a:rPr kumimoji="0" lang="en-US" sz="1200" b="0" i="0" u="none" strike="noStrike" cap="none" normalizeH="0" baseline="0" dirty="0" smtClean="0">
                <a:ln>
                  <a:noFill/>
                </a:ln>
                <a:solidFill>
                  <a:srgbClr val="333333"/>
                </a:solidFill>
                <a:effectLst/>
                <a:latin typeface="inter-regular"/>
                <a:cs typeface="Arial" pitchFamily="34" charset="0"/>
              </a:rPr>
              <a:t> It Points to the exact page within the segment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Roboto"/>
                <a:cs typeface="Arial" pitchFamily="34" charset="0"/>
              </a:rPr>
              <a:t>Current </a:t>
            </a:r>
            <a:r>
              <a:rPr kumimoji="0" lang="en-US" sz="900" b="0" i="0" u="none" strike="noStrike" cap="none" normalizeH="0" baseline="0" dirty="0" err="1" smtClean="0">
                <a:ln>
                  <a:noFill/>
                </a:ln>
                <a:solidFill>
                  <a:srgbClr val="FFFFFF"/>
                </a:solidFill>
                <a:effectLst/>
                <a:latin typeface="Roboto"/>
                <a:cs typeface="Arial" pitchFamily="34" charset="0"/>
              </a:rPr>
              <a:t>TimeÂ</a:t>
            </a:r>
            <a:r>
              <a:rPr kumimoji="0" lang="en-US" sz="900" b="0" i="0" u="none" strike="noStrike" cap="none" normalizeH="0" baseline="0" dirty="0" smtClean="0">
                <a:ln>
                  <a:noFill/>
                </a:ln>
                <a:solidFill>
                  <a:srgbClr val="FFFFFF"/>
                </a:solidFill>
                <a:effectLst/>
                <a:latin typeface="Roboto"/>
                <a:cs typeface="Arial" pitchFamily="34" charset="0"/>
              </a:rPr>
              <a:t> 0:00</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just"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Roboto"/>
                <a:cs typeface="Arial" pitchFamily="34" charset="0"/>
              </a:rPr>
              <a:t>/</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just" defTabSz="914400" rtl="0" eaLnBrk="0" fontAlgn="t"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FFFFFF"/>
                </a:solidFill>
                <a:effectLst/>
                <a:latin typeface="Roboto"/>
                <a:cs typeface="Arial" pitchFamily="34" charset="0"/>
              </a:rPr>
              <a:t>DurationÂ</a:t>
            </a:r>
            <a:r>
              <a:rPr kumimoji="0" lang="en-US" sz="900" b="0" i="0" u="none" strike="noStrike" cap="none" normalizeH="0" baseline="0" dirty="0" smtClean="0">
                <a:ln>
                  <a:noFill/>
                </a:ln>
                <a:solidFill>
                  <a:srgbClr val="FFFFFF"/>
                </a:solidFill>
                <a:effectLst/>
                <a:latin typeface="Roboto"/>
                <a:cs typeface="Arial" pitchFamily="34" charset="0"/>
              </a:rPr>
              <a:t> 18:10</a:t>
            </a:r>
            <a:endParaRPr kumimoji="0" lang="en-US" sz="1000" b="0" i="0" u="none" strike="noStrike" cap="none" normalizeH="0" baseline="0" dirty="0" smtClean="0">
              <a:ln>
                <a:noFill/>
              </a:ln>
              <a:solidFill>
                <a:srgbClr val="FFFFFF"/>
              </a:solidFill>
              <a:effectLst/>
              <a:latin typeface="Robot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0882" name="Rectangle 2"/>
          <p:cNvSpPr>
            <a:spLocks noChangeArrowheads="1"/>
          </p:cNvSpPr>
          <p:nvPr/>
        </p:nvSpPr>
        <p:spPr bwMode="auto">
          <a:xfrm>
            <a:off x="611560" y="2276872"/>
            <a:ext cx="8280920" cy="184665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spAutoFit/>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Roboto"/>
                <a:cs typeface="Arial" pitchFamily="34" charset="0"/>
              </a:rPr>
              <a:t>Loaded: 2.94%</a:t>
            </a:r>
          </a:p>
          <a:p>
            <a:pPr marL="0" marR="0" lvl="0" indent="0" algn="just"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Roboto"/>
                <a:cs typeface="Arial" pitchFamily="34" charset="0"/>
              </a:rPr>
              <a:t>Â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333333"/>
              </a:solidFill>
              <a:effectLst/>
              <a:latin typeface="inter-bold"/>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333333"/>
              </a:solidFill>
              <a:effectLst/>
              <a:latin typeface="inter-bold"/>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200" b="1" dirty="0" smtClean="0">
              <a:solidFill>
                <a:srgbClr val="333333"/>
              </a:solidFill>
              <a:latin typeface="inter-bold"/>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Page </a:t>
            </a:r>
            <a:r>
              <a:rPr kumimoji="0" lang="en-US" sz="1200" b="1" i="0" u="none" strike="noStrike" cap="none" normalizeH="0" baseline="0" dirty="0" smtClean="0">
                <a:ln>
                  <a:noFill/>
                </a:ln>
                <a:solidFill>
                  <a:srgbClr val="333333"/>
                </a:solidFill>
                <a:effectLst/>
                <a:latin typeface="inter-bold"/>
                <a:cs typeface="Arial" pitchFamily="34" charset="0"/>
              </a:rPr>
              <a:t>Offset →</a:t>
            </a:r>
            <a:r>
              <a:rPr kumimoji="0" lang="en-US" sz="1200" b="0" i="0" u="none" strike="noStrike" cap="none" normalizeH="0" baseline="0" dirty="0" smtClean="0">
                <a:ln>
                  <a:noFill/>
                </a:ln>
                <a:solidFill>
                  <a:srgbClr val="333333"/>
                </a:solidFill>
                <a:effectLst/>
                <a:latin typeface="inter-regular"/>
                <a:cs typeface="Arial" pitchFamily="34" charset="0"/>
              </a:rPr>
              <a:t> Used as an offset within the page frame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Each </a:t>
            </a:r>
            <a:r>
              <a:rPr kumimoji="0" lang="en-US" sz="1200" b="0" i="0" u="none" strike="noStrike" cap="none" normalizeH="0" baseline="0" dirty="0" smtClean="0">
                <a:ln>
                  <a:noFill/>
                </a:ln>
                <a:solidFill>
                  <a:srgbClr val="333333"/>
                </a:solidFill>
                <a:effectLst/>
                <a:latin typeface="inter-regular"/>
                <a:cs typeface="Arial" pitchFamily="34" charset="0"/>
              </a:rPr>
              <a:t>Page table contains the various information about every page of the segment. The Segment Table contains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information about every segment. Each segment table entry points to a page table entry and every page table entry is mapped to one of the page within a segment.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88925"/>
            <a:ext cx="8378190" cy="5582285"/>
          </a:xfrm>
          <a:prstGeom prst="rect">
            <a:avLst/>
          </a:prstGeom>
        </p:spPr>
        <p:txBody>
          <a:bodyPr vert="horz" wrap="square" lIns="0" tIns="46355" rIns="0" bIns="0" rtlCol="0">
            <a:spAutoFit/>
          </a:bodyPr>
          <a:lstStyle/>
          <a:p>
            <a:pPr marL="2451735">
              <a:lnSpc>
                <a:spcPct val="100000"/>
              </a:lnSpc>
              <a:spcBef>
                <a:spcPts val="365"/>
              </a:spcBef>
            </a:pPr>
            <a:r>
              <a:rPr sz="1800" b="1" spc="-20" dirty="0">
                <a:solidFill>
                  <a:srgbClr val="00AF50"/>
                </a:solidFill>
                <a:latin typeface="Calibri"/>
                <a:cs typeface="Calibri"/>
              </a:rPr>
              <a:t>Various</a:t>
            </a:r>
            <a:r>
              <a:rPr sz="1800" b="1" spc="-5" dirty="0">
                <a:solidFill>
                  <a:srgbClr val="00AF50"/>
                </a:solidFill>
                <a:latin typeface="Calibri"/>
                <a:cs typeface="Calibri"/>
              </a:rPr>
              <a:t> Times </a:t>
            </a:r>
            <a:r>
              <a:rPr sz="1800" b="1" spc="-15" dirty="0">
                <a:solidFill>
                  <a:srgbClr val="00AF50"/>
                </a:solidFill>
                <a:latin typeface="Calibri"/>
                <a:cs typeface="Calibri"/>
              </a:rPr>
              <a:t>related</a:t>
            </a:r>
            <a:r>
              <a:rPr sz="1800" b="1" spc="-40" dirty="0">
                <a:solidFill>
                  <a:srgbClr val="00AF50"/>
                </a:solidFill>
                <a:latin typeface="Calibri"/>
                <a:cs typeface="Calibri"/>
              </a:rPr>
              <a:t> </a:t>
            </a:r>
            <a:r>
              <a:rPr sz="1800" b="1" spc="-15" dirty="0">
                <a:solidFill>
                  <a:srgbClr val="00AF50"/>
                </a:solidFill>
                <a:latin typeface="Calibri"/>
                <a:cs typeface="Calibri"/>
              </a:rPr>
              <a:t>to</a:t>
            </a:r>
            <a:r>
              <a:rPr sz="1800" b="1" spc="10" dirty="0">
                <a:solidFill>
                  <a:srgbClr val="00AF50"/>
                </a:solidFill>
                <a:latin typeface="Calibri"/>
                <a:cs typeface="Calibri"/>
              </a:rPr>
              <a:t> </a:t>
            </a:r>
            <a:r>
              <a:rPr sz="1800" b="1" spc="-5" dirty="0">
                <a:solidFill>
                  <a:srgbClr val="00AF50"/>
                </a:solidFill>
                <a:latin typeface="Calibri"/>
                <a:cs typeface="Calibri"/>
              </a:rPr>
              <a:t>the </a:t>
            </a:r>
            <a:r>
              <a:rPr sz="1800" b="1" spc="-10" dirty="0">
                <a:solidFill>
                  <a:srgbClr val="00AF50"/>
                </a:solidFill>
                <a:latin typeface="Calibri"/>
                <a:cs typeface="Calibri"/>
              </a:rPr>
              <a:t>Process</a:t>
            </a:r>
            <a:endParaRPr sz="1800">
              <a:latin typeface="Calibri"/>
              <a:cs typeface="Calibri"/>
            </a:endParaRPr>
          </a:p>
          <a:p>
            <a:pPr marL="238125" indent="-226060">
              <a:lnSpc>
                <a:spcPct val="100000"/>
              </a:lnSpc>
              <a:spcBef>
                <a:spcPts val="265"/>
              </a:spcBef>
              <a:buAutoNum type="arabicPeriod"/>
              <a:tabLst>
                <a:tab pos="238760" algn="l"/>
              </a:tabLst>
            </a:pPr>
            <a:r>
              <a:rPr sz="1800" spc="-10" dirty="0">
                <a:solidFill>
                  <a:srgbClr val="FF0000"/>
                </a:solidFill>
                <a:latin typeface="Calibri"/>
                <a:cs typeface="Calibri"/>
              </a:rPr>
              <a:t>Arrival</a:t>
            </a:r>
            <a:r>
              <a:rPr sz="1800" spc="-15" dirty="0">
                <a:solidFill>
                  <a:srgbClr val="FF0000"/>
                </a:solidFill>
                <a:latin typeface="Calibri"/>
                <a:cs typeface="Calibri"/>
              </a:rPr>
              <a:t> </a:t>
            </a:r>
            <a:r>
              <a:rPr sz="1800" dirty="0">
                <a:solidFill>
                  <a:srgbClr val="FF0000"/>
                </a:solidFill>
                <a:latin typeface="Calibri"/>
                <a:cs typeface="Calibri"/>
              </a:rPr>
              <a:t>Time</a:t>
            </a:r>
            <a:endParaRPr sz="1800">
              <a:latin typeface="Calibri"/>
              <a:cs typeface="Calibri"/>
            </a:endParaRPr>
          </a:p>
          <a:p>
            <a:pPr marL="12700">
              <a:lnSpc>
                <a:spcPct val="100000"/>
              </a:lnSpc>
            </a:pPr>
            <a:r>
              <a:rPr sz="1800" dirty="0">
                <a:latin typeface="Calibri"/>
                <a:cs typeface="Calibri"/>
              </a:rPr>
              <a:t>The</a:t>
            </a:r>
            <a:r>
              <a:rPr sz="1800" spc="15"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at</a:t>
            </a:r>
            <a:r>
              <a:rPr sz="1800" dirty="0">
                <a:latin typeface="Calibri"/>
                <a:cs typeface="Calibri"/>
              </a:rPr>
              <a:t> </a:t>
            </a:r>
            <a:r>
              <a:rPr sz="1800" spc="-5" dirty="0">
                <a:latin typeface="Calibri"/>
                <a:cs typeface="Calibri"/>
              </a:rPr>
              <a:t>which</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5" dirty="0">
                <a:latin typeface="Calibri"/>
                <a:cs typeface="Calibri"/>
              </a:rPr>
              <a:t> </a:t>
            </a:r>
            <a:r>
              <a:rPr sz="1800" spc="-20" dirty="0">
                <a:latin typeface="Calibri"/>
                <a:cs typeface="Calibri"/>
              </a:rPr>
              <a:t>enters</a:t>
            </a:r>
            <a:r>
              <a:rPr sz="1800" spc="35" dirty="0">
                <a:latin typeface="Calibri"/>
                <a:cs typeface="Calibri"/>
              </a:rPr>
              <a:t> </a:t>
            </a:r>
            <a:r>
              <a:rPr sz="1800" spc="-20" dirty="0">
                <a:latin typeface="Calibri"/>
                <a:cs typeface="Calibri"/>
              </a:rPr>
              <a:t>into</a:t>
            </a:r>
            <a:r>
              <a:rPr sz="1800" spc="3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ready</a:t>
            </a:r>
            <a:r>
              <a:rPr sz="1800" spc="30" dirty="0">
                <a:latin typeface="Calibri"/>
                <a:cs typeface="Calibri"/>
              </a:rPr>
              <a:t> </a:t>
            </a:r>
            <a:r>
              <a:rPr sz="1800" spc="-15" dirty="0">
                <a:latin typeface="Calibri"/>
                <a:cs typeface="Calibri"/>
              </a:rPr>
              <a:t>queue</a:t>
            </a:r>
            <a:r>
              <a:rPr sz="1800" spc="65" dirty="0">
                <a:latin typeface="Calibri"/>
                <a:cs typeface="Calibri"/>
              </a:rPr>
              <a:t> </a:t>
            </a:r>
            <a:r>
              <a:rPr sz="1800" spc="-5" dirty="0">
                <a:latin typeface="Calibri"/>
                <a:cs typeface="Calibri"/>
              </a:rPr>
              <a:t>is </a:t>
            </a:r>
            <a:r>
              <a:rPr sz="1800" spc="-10" dirty="0">
                <a:latin typeface="Calibri"/>
                <a:cs typeface="Calibri"/>
              </a:rPr>
              <a:t>called</a:t>
            </a:r>
            <a:r>
              <a:rPr sz="1800" spc="4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arrival</a:t>
            </a:r>
            <a:r>
              <a:rPr sz="1800" spc="5" dirty="0">
                <a:latin typeface="Calibri"/>
                <a:cs typeface="Calibri"/>
              </a:rPr>
              <a:t> </a:t>
            </a:r>
            <a:r>
              <a:rPr sz="1800" spc="-5" dirty="0">
                <a:latin typeface="Calibri"/>
                <a:cs typeface="Calibri"/>
              </a:rPr>
              <a:t>time.</a:t>
            </a:r>
            <a:endParaRPr sz="1800">
              <a:latin typeface="Calibri"/>
              <a:cs typeface="Calibri"/>
            </a:endParaRPr>
          </a:p>
          <a:p>
            <a:pPr marL="238125" indent="-226060">
              <a:lnSpc>
                <a:spcPct val="100000"/>
              </a:lnSpc>
              <a:spcBef>
                <a:spcPts val="5"/>
              </a:spcBef>
              <a:buAutoNum type="arabicPeriod" startAt="2"/>
              <a:tabLst>
                <a:tab pos="238760" algn="l"/>
              </a:tabLst>
            </a:pPr>
            <a:r>
              <a:rPr sz="1800" spc="-15" dirty="0">
                <a:solidFill>
                  <a:srgbClr val="FF0000"/>
                </a:solidFill>
                <a:latin typeface="Calibri"/>
                <a:cs typeface="Calibri"/>
              </a:rPr>
              <a:t>Burst</a:t>
            </a:r>
            <a:r>
              <a:rPr sz="1800" spc="-45" dirty="0">
                <a:solidFill>
                  <a:srgbClr val="FF0000"/>
                </a:solidFill>
                <a:latin typeface="Calibri"/>
                <a:cs typeface="Calibri"/>
              </a:rPr>
              <a:t> </a:t>
            </a:r>
            <a:r>
              <a:rPr sz="1800" dirty="0">
                <a:solidFill>
                  <a:srgbClr val="FF0000"/>
                </a:solidFill>
                <a:latin typeface="Calibri"/>
                <a:cs typeface="Calibri"/>
              </a:rPr>
              <a:t>Time</a:t>
            </a:r>
            <a:endParaRPr sz="1800">
              <a:latin typeface="Calibri"/>
              <a:cs typeface="Calibri"/>
            </a:endParaRPr>
          </a:p>
          <a:p>
            <a:pPr marL="12700" marR="5080" algn="just">
              <a:lnSpc>
                <a:spcPct val="100000"/>
              </a:lnSpc>
            </a:pPr>
            <a:r>
              <a:rPr sz="1800" dirty="0">
                <a:latin typeface="Calibri"/>
                <a:cs typeface="Calibri"/>
              </a:rPr>
              <a:t>The </a:t>
            </a:r>
            <a:r>
              <a:rPr sz="1800" spc="-15" dirty="0">
                <a:latin typeface="Calibri"/>
                <a:cs typeface="Calibri"/>
              </a:rPr>
              <a:t>total </a:t>
            </a:r>
            <a:r>
              <a:rPr sz="1800" spc="-10" dirty="0">
                <a:latin typeface="Calibri"/>
                <a:cs typeface="Calibri"/>
              </a:rPr>
              <a:t>amount </a:t>
            </a:r>
            <a:r>
              <a:rPr sz="1800" spc="5" dirty="0">
                <a:latin typeface="Calibri"/>
                <a:cs typeface="Calibri"/>
              </a:rPr>
              <a:t>of </a:t>
            </a:r>
            <a:r>
              <a:rPr sz="1800" spc="-5" dirty="0">
                <a:latin typeface="Calibri"/>
                <a:cs typeface="Calibri"/>
              </a:rPr>
              <a:t>time </a:t>
            </a:r>
            <a:r>
              <a:rPr sz="1800" spc="-10" dirty="0">
                <a:latin typeface="Calibri"/>
                <a:cs typeface="Calibri"/>
              </a:rPr>
              <a:t>required by </a:t>
            </a:r>
            <a:r>
              <a:rPr sz="1800" spc="-5" dirty="0">
                <a:latin typeface="Calibri"/>
                <a:cs typeface="Calibri"/>
              </a:rPr>
              <a:t>the CPU </a:t>
            </a:r>
            <a:r>
              <a:rPr sz="1800" spc="-15" dirty="0">
                <a:latin typeface="Calibri"/>
                <a:cs typeface="Calibri"/>
              </a:rPr>
              <a:t>to </a:t>
            </a:r>
            <a:r>
              <a:rPr sz="1800" spc="-20" dirty="0">
                <a:latin typeface="Calibri"/>
                <a:cs typeface="Calibri"/>
              </a:rPr>
              <a:t>execute </a:t>
            </a:r>
            <a:r>
              <a:rPr sz="1800" dirty="0">
                <a:latin typeface="Calibri"/>
                <a:cs typeface="Calibri"/>
              </a:rPr>
              <a:t>the whole </a:t>
            </a:r>
            <a:r>
              <a:rPr sz="1800" spc="-10" dirty="0">
                <a:latin typeface="Calibri"/>
                <a:cs typeface="Calibri"/>
              </a:rPr>
              <a:t>process </a:t>
            </a:r>
            <a:r>
              <a:rPr sz="1800" spc="-5" dirty="0">
                <a:latin typeface="Calibri"/>
                <a:cs typeface="Calibri"/>
              </a:rPr>
              <a:t>is called </a:t>
            </a:r>
            <a:r>
              <a:rPr sz="1800" dirty="0">
                <a:latin typeface="Calibri"/>
                <a:cs typeface="Calibri"/>
              </a:rPr>
              <a:t>the </a:t>
            </a:r>
            <a:r>
              <a:rPr sz="1800" spc="5" dirty="0">
                <a:latin typeface="Calibri"/>
                <a:cs typeface="Calibri"/>
              </a:rPr>
              <a:t> </a:t>
            </a:r>
            <a:r>
              <a:rPr sz="1800" spc="-15" dirty="0">
                <a:latin typeface="Calibri"/>
                <a:cs typeface="Calibri"/>
              </a:rPr>
              <a:t>Burst</a:t>
            </a:r>
            <a:r>
              <a:rPr sz="1800" spc="-10" dirty="0">
                <a:latin typeface="Calibri"/>
                <a:cs typeface="Calibri"/>
              </a:rPr>
              <a:t> </a:t>
            </a:r>
            <a:r>
              <a:rPr sz="1800" spc="-5" dirty="0">
                <a:latin typeface="Calibri"/>
                <a:cs typeface="Calibri"/>
              </a:rPr>
              <a:t>Time.</a:t>
            </a:r>
            <a:r>
              <a:rPr sz="1800" dirty="0">
                <a:latin typeface="Calibri"/>
                <a:cs typeface="Calibri"/>
              </a:rPr>
              <a:t> </a:t>
            </a:r>
            <a:r>
              <a:rPr sz="1800" spc="-5" dirty="0">
                <a:latin typeface="Calibri"/>
                <a:cs typeface="Calibri"/>
              </a:rPr>
              <a:t>This</a:t>
            </a:r>
            <a:r>
              <a:rPr sz="1800" dirty="0">
                <a:latin typeface="Calibri"/>
                <a:cs typeface="Calibri"/>
              </a:rPr>
              <a:t> </a:t>
            </a:r>
            <a:r>
              <a:rPr sz="1800" spc="-5" dirty="0">
                <a:latin typeface="Calibri"/>
                <a:cs typeface="Calibri"/>
              </a:rPr>
              <a:t>does</a:t>
            </a:r>
            <a:r>
              <a:rPr sz="1800" dirty="0">
                <a:latin typeface="Calibri"/>
                <a:cs typeface="Calibri"/>
              </a:rPr>
              <a:t> </a:t>
            </a:r>
            <a:r>
              <a:rPr sz="1800" spc="-5" dirty="0">
                <a:latin typeface="Calibri"/>
                <a:cs typeface="Calibri"/>
              </a:rPr>
              <a:t>not</a:t>
            </a:r>
            <a:r>
              <a:rPr sz="1800" dirty="0">
                <a:latin typeface="Calibri"/>
                <a:cs typeface="Calibri"/>
              </a:rPr>
              <a:t> include</a:t>
            </a:r>
            <a:r>
              <a:rPr sz="1800" spc="5"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waiting</a:t>
            </a:r>
            <a:r>
              <a:rPr sz="1800" dirty="0">
                <a:latin typeface="Calibri"/>
                <a:cs typeface="Calibri"/>
              </a:rPr>
              <a:t> time.</a:t>
            </a:r>
            <a:r>
              <a:rPr sz="1800" spc="5" dirty="0">
                <a:latin typeface="Calibri"/>
                <a:cs typeface="Calibri"/>
              </a:rPr>
              <a:t> </a:t>
            </a:r>
            <a:r>
              <a:rPr sz="1800" dirty="0">
                <a:latin typeface="Calibri"/>
                <a:cs typeface="Calibri"/>
              </a:rPr>
              <a:t>It</a:t>
            </a:r>
            <a:r>
              <a:rPr sz="1800" spc="5"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confusing</a:t>
            </a:r>
            <a:r>
              <a:rPr sz="1800" spc="-5" dirty="0">
                <a:latin typeface="Calibri"/>
                <a:cs typeface="Calibri"/>
              </a:rPr>
              <a:t> </a:t>
            </a:r>
            <a:r>
              <a:rPr sz="1800" spc="-15" dirty="0">
                <a:latin typeface="Calibri"/>
                <a:cs typeface="Calibri"/>
              </a:rPr>
              <a:t>to</a:t>
            </a:r>
            <a:r>
              <a:rPr sz="1800" spc="-10" dirty="0">
                <a:latin typeface="Calibri"/>
                <a:cs typeface="Calibri"/>
              </a:rPr>
              <a:t> calculate</a:t>
            </a:r>
            <a:r>
              <a:rPr sz="1800" spc="-5"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execution </a:t>
            </a:r>
            <a:r>
              <a:rPr sz="1800" dirty="0">
                <a:latin typeface="Calibri"/>
                <a:cs typeface="Calibri"/>
              </a:rPr>
              <a:t>time </a:t>
            </a:r>
            <a:r>
              <a:rPr sz="1800" spc="-15" dirty="0">
                <a:latin typeface="Calibri"/>
                <a:cs typeface="Calibri"/>
              </a:rPr>
              <a:t>for </a:t>
            </a:r>
            <a:r>
              <a:rPr sz="1800" dirty="0">
                <a:latin typeface="Calibri"/>
                <a:cs typeface="Calibri"/>
              </a:rPr>
              <a:t>a </a:t>
            </a:r>
            <a:r>
              <a:rPr sz="1800" spc="-10" dirty="0">
                <a:latin typeface="Calibri"/>
                <a:cs typeface="Calibri"/>
              </a:rPr>
              <a:t>process </a:t>
            </a:r>
            <a:r>
              <a:rPr sz="1800" spc="-5" dirty="0">
                <a:latin typeface="Calibri"/>
                <a:cs typeface="Calibri"/>
              </a:rPr>
              <a:t>even </a:t>
            </a:r>
            <a:r>
              <a:rPr sz="1800" spc="-20" dirty="0">
                <a:latin typeface="Calibri"/>
                <a:cs typeface="Calibri"/>
              </a:rPr>
              <a:t>before </a:t>
            </a:r>
            <a:r>
              <a:rPr sz="1800" spc="-10" dirty="0">
                <a:latin typeface="Calibri"/>
                <a:cs typeface="Calibri"/>
              </a:rPr>
              <a:t>executing </a:t>
            </a:r>
            <a:r>
              <a:rPr sz="1800" spc="-5" dirty="0">
                <a:latin typeface="Calibri"/>
                <a:cs typeface="Calibri"/>
              </a:rPr>
              <a:t>it </a:t>
            </a:r>
            <a:r>
              <a:rPr sz="1800" dirty="0">
                <a:latin typeface="Calibri"/>
                <a:cs typeface="Calibri"/>
              </a:rPr>
              <a:t>hence the scheduling </a:t>
            </a:r>
            <a:r>
              <a:rPr sz="1800" spc="-5" dirty="0">
                <a:latin typeface="Calibri"/>
                <a:cs typeface="Calibri"/>
              </a:rPr>
              <a:t>problems </a:t>
            </a:r>
            <a:r>
              <a:rPr sz="1800" dirty="0">
                <a:latin typeface="Calibri"/>
                <a:cs typeface="Calibri"/>
              </a:rPr>
              <a:t> </a:t>
            </a:r>
            <a:r>
              <a:rPr sz="1800" spc="-5" dirty="0">
                <a:latin typeface="Calibri"/>
                <a:cs typeface="Calibri"/>
              </a:rPr>
              <a:t>based</a:t>
            </a:r>
            <a:r>
              <a:rPr sz="1800" spc="30" dirty="0">
                <a:latin typeface="Calibri"/>
                <a:cs typeface="Calibri"/>
              </a:rPr>
              <a:t> </a:t>
            </a:r>
            <a:r>
              <a:rPr sz="1800" dirty="0">
                <a:latin typeface="Calibri"/>
                <a:cs typeface="Calibri"/>
              </a:rPr>
              <a:t>on</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burst</a:t>
            </a:r>
            <a:r>
              <a:rPr sz="1800" spc="20" dirty="0">
                <a:latin typeface="Calibri"/>
                <a:cs typeface="Calibri"/>
              </a:rPr>
              <a:t> </a:t>
            </a:r>
            <a:r>
              <a:rPr sz="1800" spc="-5" dirty="0">
                <a:latin typeface="Calibri"/>
                <a:cs typeface="Calibri"/>
              </a:rPr>
              <a:t>time</a:t>
            </a:r>
            <a:r>
              <a:rPr sz="1800" spc="15" dirty="0">
                <a:latin typeface="Calibri"/>
                <a:cs typeface="Calibri"/>
              </a:rPr>
              <a:t> </a:t>
            </a:r>
            <a:r>
              <a:rPr sz="1800" spc="-10" dirty="0">
                <a:latin typeface="Calibri"/>
                <a:cs typeface="Calibri"/>
              </a:rPr>
              <a:t>cannot</a:t>
            </a:r>
            <a:r>
              <a:rPr sz="1800" spc="20" dirty="0">
                <a:latin typeface="Calibri"/>
                <a:cs typeface="Calibri"/>
              </a:rPr>
              <a:t> </a:t>
            </a:r>
            <a:r>
              <a:rPr sz="1800" spc="-10" dirty="0">
                <a:latin typeface="Calibri"/>
                <a:cs typeface="Calibri"/>
              </a:rPr>
              <a:t>be</a:t>
            </a:r>
            <a:r>
              <a:rPr sz="1800" spc="20" dirty="0">
                <a:latin typeface="Calibri"/>
                <a:cs typeface="Calibri"/>
              </a:rPr>
              <a:t> </a:t>
            </a:r>
            <a:r>
              <a:rPr sz="1800" spc="-15" dirty="0">
                <a:latin typeface="Calibri"/>
                <a:cs typeface="Calibri"/>
              </a:rPr>
              <a:t>implemented</a:t>
            </a:r>
            <a:r>
              <a:rPr sz="1800" spc="85" dirty="0">
                <a:latin typeface="Calibri"/>
                <a:cs typeface="Calibri"/>
              </a:rPr>
              <a:t> </a:t>
            </a:r>
            <a:r>
              <a:rPr sz="1800" spc="-5" dirty="0">
                <a:latin typeface="Calibri"/>
                <a:cs typeface="Calibri"/>
              </a:rPr>
              <a:t>in</a:t>
            </a:r>
            <a:r>
              <a:rPr sz="1800" spc="10" dirty="0">
                <a:latin typeface="Calibri"/>
                <a:cs typeface="Calibri"/>
              </a:rPr>
              <a:t> </a:t>
            </a:r>
            <a:r>
              <a:rPr sz="1800" spc="-25" dirty="0">
                <a:latin typeface="Calibri"/>
                <a:cs typeface="Calibri"/>
              </a:rPr>
              <a:t>reality.</a:t>
            </a:r>
            <a:endParaRPr sz="1800">
              <a:latin typeface="Calibri"/>
              <a:cs typeface="Calibri"/>
            </a:endParaRPr>
          </a:p>
          <a:p>
            <a:pPr marL="238125" indent="-226060" algn="just">
              <a:lnSpc>
                <a:spcPct val="100000"/>
              </a:lnSpc>
              <a:spcBef>
                <a:spcPts val="5"/>
              </a:spcBef>
              <a:buAutoNum type="arabicPeriod" startAt="3"/>
              <a:tabLst>
                <a:tab pos="238760" algn="l"/>
              </a:tabLst>
            </a:pPr>
            <a:r>
              <a:rPr sz="1800" spc="-5" dirty="0">
                <a:solidFill>
                  <a:srgbClr val="FF0000"/>
                </a:solidFill>
                <a:latin typeface="Calibri"/>
                <a:cs typeface="Calibri"/>
              </a:rPr>
              <a:t>Completion</a:t>
            </a:r>
            <a:r>
              <a:rPr sz="1800" spc="-15" dirty="0">
                <a:solidFill>
                  <a:srgbClr val="FF0000"/>
                </a:solidFill>
                <a:latin typeface="Calibri"/>
                <a:cs typeface="Calibri"/>
              </a:rPr>
              <a:t> </a:t>
            </a:r>
            <a:r>
              <a:rPr sz="1800" dirty="0">
                <a:solidFill>
                  <a:srgbClr val="FF0000"/>
                </a:solidFill>
                <a:latin typeface="Calibri"/>
                <a:cs typeface="Calibri"/>
              </a:rPr>
              <a:t>Time</a:t>
            </a:r>
            <a:endParaRPr sz="1800">
              <a:latin typeface="Calibri"/>
              <a:cs typeface="Calibri"/>
            </a:endParaRPr>
          </a:p>
          <a:p>
            <a:pPr marL="12700" algn="just">
              <a:lnSpc>
                <a:spcPct val="100000"/>
              </a:lnSpc>
            </a:pPr>
            <a:r>
              <a:rPr sz="1800" dirty="0">
                <a:latin typeface="Calibri"/>
                <a:cs typeface="Calibri"/>
              </a:rPr>
              <a:t>The</a:t>
            </a:r>
            <a:r>
              <a:rPr sz="1800" spc="90" dirty="0">
                <a:latin typeface="Calibri"/>
                <a:cs typeface="Calibri"/>
              </a:rPr>
              <a:t> </a:t>
            </a:r>
            <a:r>
              <a:rPr sz="1800" dirty="0">
                <a:latin typeface="Calibri"/>
                <a:cs typeface="Calibri"/>
              </a:rPr>
              <a:t>Time</a:t>
            </a:r>
            <a:r>
              <a:rPr sz="1800" spc="95" dirty="0">
                <a:latin typeface="Calibri"/>
                <a:cs typeface="Calibri"/>
              </a:rPr>
              <a:t> </a:t>
            </a:r>
            <a:r>
              <a:rPr sz="1800" spc="-15" dirty="0">
                <a:latin typeface="Calibri"/>
                <a:cs typeface="Calibri"/>
              </a:rPr>
              <a:t>at</a:t>
            </a:r>
            <a:r>
              <a:rPr sz="1800" spc="95" dirty="0">
                <a:latin typeface="Calibri"/>
                <a:cs typeface="Calibri"/>
              </a:rPr>
              <a:t> </a:t>
            </a:r>
            <a:r>
              <a:rPr sz="1800" dirty="0">
                <a:latin typeface="Calibri"/>
                <a:cs typeface="Calibri"/>
              </a:rPr>
              <a:t>which</a:t>
            </a:r>
            <a:r>
              <a:rPr sz="1800" spc="95" dirty="0">
                <a:latin typeface="Calibri"/>
                <a:cs typeface="Calibri"/>
              </a:rPr>
              <a:t> </a:t>
            </a:r>
            <a:r>
              <a:rPr sz="1800" dirty="0">
                <a:latin typeface="Calibri"/>
                <a:cs typeface="Calibri"/>
              </a:rPr>
              <a:t>the</a:t>
            </a:r>
            <a:r>
              <a:rPr sz="1800" spc="120" dirty="0">
                <a:latin typeface="Calibri"/>
                <a:cs typeface="Calibri"/>
              </a:rPr>
              <a:t> </a:t>
            </a:r>
            <a:r>
              <a:rPr sz="1800" spc="-10" dirty="0">
                <a:latin typeface="Calibri"/>
                <a:cs typeface="Calibri"/>
              </a:rPr>
              <a:t>process</a:t>
            </a:r>
            <a:r>
              <a:rPr sz="1800" spc="120" dirty="0">
                <a:latin typeface="Calibri"/>
                <a:cs typeface="Calibri"/>
              </a:rPr>
              <a:t> </a:t>
            </a:r>
            <a:r>
              <a:rPr sz="1800" spc="-15" dirty="0">
                <a:latin typeface="Calibri"/>
                <a:cs typeface="Calibri"/>
              </a:rPr>
              <a:t>enters</a:t>
            </a:r>
            <a:r>
              <a:rPr sz="1800" spc="95" dirty="0">
                <a:latin typeface="Calibri"/>
                <a:cs typeface="Calibri"/>
              </a:rPr>
              <a:t> </a:t>
            </a:r>
            <a:r>
              <a:rPr sz="1800" spc="-15" dirty="0">
                <a:latin typeface="Calibri"/>
                <a:cs typeface="Calibri"/>
              </a:rPr>
              <a:t>into</a:t>
            </a:r>
            <a:r>
              <a:rPr sz="1800" spc="110" dirty="0">
                <a:latin typeface="Calibri"/>
                <a:cs typeface="Calibri"/>
              </a:rPr>
              <a:t> </a:t>
            </a:r>
            <a:r>
              <a:rPr sz="1800" dirty="0">
                <a:latin typeface="Calibri"/>
                <a:cs typeface="Calibri"/>
              </a:rPr>
              <a:t>the</a:t>
            </a:r>
            <a:r>
              <a:rPr sz="1800" spc="90" dirty="0">
                <a:latin typeface="Calibri"/>
                <a:cs typeface="Calibri"/>
              </a:rPr>
              <a:t> </a:t>
            </a:r>
            <a:r>
              <a:rPr sz="1800" spc="-5" dirty="0">
                <a:latin typeface="Calibri"/>
                <a:cs typeface="Calibri"/>
              </a:rPr>
              <a:t>completion</a:t>
            </a:r>
            <a:r>
              <a:rPr sz="1800" spc="75" dirty="0">
                <a:latin typeface="Calibri"/>
                <a:cs typeface="Calibri"/>
              </a:rPr>
              <a:t> </a:t>
            </a:r>
            <a:r>
              <a:rPr sz="1800" spc="-20" dirty="0">
                <a:latin typeface="Calibri"/>
                <a:cs typeface="Calibri"/>
              </a:rPr>
              <a:t>state</a:t>
            </a:r>
            <a:r>
              <a:rPr sz="1800" spc="114" dirty="0">
                <a:latin typeface="Calibri"/>
                <a:cs typeface="Calibri"/>
              </a:rPr>
              <a:t> </a:t>
            </a:r>
            <a:r>
              <a:rPr sz="1800" dirty="0">
                <a:latin typeface="Calibri"/>
                <a:cs typeface="Calibri"/>
              </a:rPr>
              <a:t>or</a:t>
            </a:r>
            <a:r>
              <a:rPr sz="1800" spc="95" dirty="0">
                <a:latin typeface="Calibri"/>
                <a:cs typeface="Calibri"/>
              </a:rPr>
              <a:t> </a:t>
            </a:r>
            <a:r>
              <a:rPr sz="1800" spc="-5" dirty="0">
                <a:latin typeface="Calibri"/>
                <a:cs typeface="Calibri"/>
              </a:rPr>
              <a:t>the</a:t>
            </a:r>
            <a:r>
              <a:rPr sz="1800" spc="90" dirty="0">
                <a:latin typeface="Calibri"/>
                <a:cs typeface="Calibri"/>
              </a:rPr>
              <a:t> </a:t>
            </a:r>
            <a:r>
              <a:rPr sz="1800" dirty="0">
                <a:latin typeface="Calibri"/>
                <a:cs typeface="Calibri"/>
              </a:rPr>
              <a:t>time</a:t>
            </a:r>
            <a:r>
              <a:rPr sz="1800" spc="95" dirty="0">
                <a:latin typeface="Calibri"/>
                <a:cs typeface="Calibri"/>
              </a:rPr>
              <a:t> </a:t>
            </a:r>
            <a:r>
              <a:rPr sz="1800" spc="-15" dirty="0">
                <a:latin typeface="Calibri"/>
                <a:cs typeface="Calibri"/>
              </a:rPr>
              <a:t>at</a:t>
            </a:r>
            <a:r>
              <a:rPr sz="1800" spc="120" dirty="0">
                <a:latin typeface="Calibri"/>
                <a:cs typeface="Calibri"/>
              </a:rPr>
              <a:t> </a:t>
            </a:r>
            <a:r>
              <a:rPr sz="1800" spc="-5" dirty="0">
                <a:latin typeface="Calibri"/>
                <a:cs typeface="Calibri"/>
              </a:rPr>
              <a:t>which</a:t>
            </a:r>
            <a:r>
              <a:rPr sz="1800" spc="120" dirty="0">
                <a:latin typeface="Calibri"/>
                <a:cs typeface="Calibri"/>
              </a:rPr>
              <a:t> </a:t>
            </a:r>
            <a:r>
              <a:rPr sz="1800" dirty="0">
                <a:latin typeface="Calibri"/>
                <a:cs typeface="Calibri"/>
              </a:rPr>
              <a:t>the</a:t>
            </a:r>
            <a:endParaRPr sz="1800">
              <a:latin typeface="Calibri"/>
              <a:cs typeface="Calibri"/>
            </a:endParaRPr>
          </a:p>
          <a:p>
            <a:pPr marL="12700" algn="just">
              <a:lnSpc>
                <a:spcPct val="100000"/>
              </a:lnSpc>
            </a:pPr>
            <a:r>
              <a:rPr sz="1800" spc="-5" dirty="0">
                <a:latin typeface="Calibri"/>
                <a:cs typeface="Calibri"/>
              </a:rPr>
              <a:t>process </a:t>
            </a:r>
            <a:r>
              <a:rPr sz="1800" spc="-10" dirty="0">
                <a:latin typeface="Calibri"/>
                <a:cs typeface="Calibri"/>
              </a:rPr>
              <a:t>completes</a:t>
            </a:r>
            <a:r>
              <a:rPr sz="1800" spc="15" dirty="0">
                <a:latin typeface="Calibri"/>
                <a:cs typeface="Calibri"/>
              </a:rPr>
              <a:t> </a:t>
            </a:r>
            <a:r>
              <a:rPr sz="1800" dirty="0">
                <a:latin typeface="Calibri"/>
                <a:cs typeface="Calibri"/>
              </a:rPr>
              <a:t>its </a:t>
            </a:r>
            <a:r>
              <a:rPr sz="1800" spc="-15" dirty="0">
                <a:latin typeface="Calibri"/>
                <a:cs typeface="Calibri"/>
              </a:rPr>
              <a:t>execution,</a:t>
            </a:r>
            <a:r>
              <a:rPr sz="1800" spc="6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called</a:t>
            </a:r>
            <a:r>
              <a:rPr sz="1800" spc="40" dirty="0">
                <a:latin typeface="Calibri"/>
                <a:cs typeface="Calibri"/>
              </a:rPr>
              <a:t> </a:t>
            </a:r>
            <a:r>
              <a:rPr sz="1800" spc="-5" dirty="0">
                <a:latin typeface="Calibri"/>
                <a:cs typeface="Calibri"/>
              </a:rPr>
              <a:t>completion</a:t>
            </a:r>
            <a:r>
              <a:rPr sz="1800" spc="20" dirty="0">
                <a:latin typeface="Calibri"/>
                <a:cs typeface="Calibri"/>
              </a:rPr>
              <a:t> </a:t>
            </a:r>
            <a:r>
              <a:rPr sz="1800" spc="-5" dirty="0">
                <a:latin typeface="Calibri"/>
                <a:cs typeface="Calibri"/>
              </a:rPr>
              <a:t>time.</a:t>
            </a:r>
            <a:endParaRPr sz="1800">
              <a:latin typeface="Calibri"/>
              <a:cs typeface="Calibri"/>
            </a:endParaRPr>
          </a:p>
          <a:p>
            <a:pPr marL="238125" indent="-226060" algn="just">
              <a:lnSpc>
                <a:spcPct val="100000"/>
              </a:lnSpc>
              <a:buAutoNum type="arabicPeriod" startAt="4"/>
              <a:tabLst>
                <a:tab pos="238760" algn="l"/>
              </a:tabLst>
            </a:pPr>
            <a:r>
              <a:rPr sz="1800" spc="-20" dirty="0">
                <a:solidFill>
                  <a:srgbClr val="FF0000"/>
                </a:solidFill>
                <a:latin typeface="Calibri"/>
                <a:cs typeface="Calibri"/>
              </a:rPr>
              <a:t>Turnaround</a:t>
            </a:r>
            <a:r>
              <a:rPr sz="1800" spc="10" dirty="0">
                <a:solidFill>
                  <a:srgbClr val="FF0000"/>
                </a:solidFill>
                <a:latin typeface="Calibri"/>
                <a:cs typeface="Calibri"/>
              </a:rPr>
              <a:t> </a:t>
            </a:r>
            <a:r>
              <a:rPr sz="1800" spc="-5" dirty="0">
                <a:solidFill>
                  <a:srgbClr val="FF0000"/>
                </a:solidFill>
                <a:latin typeface="Calibri"/>
                <a:cs typeface="Calibri"/>
              </a:rPr>
              <a:t>time</a:t>
            </a:r>
            <a:endParaRPr sz="1800">
              <a:latin typeface="Calibri"/>
              <a:cs typeface="Calibri"/>
            </a:endParaRPr>
          </a:p>
          <a:p>
            <a:pPr marL="12700" marR="5715" algn="just">
              <a:lnSpc>
                <a:spcPct val="100000"/>
              </a:lnSpc>
              <a:spcBef>
                <a:spcPts val="5"/>
              </a:spcBef>
            </a:pPr>
            <a:r>
              <a:rPr sz="1800" dirty="0">
                <a:latin typeface="Calibri"/>
                <a:cs typeface="Calibri"/>
              </a:rPr>
              <a:t>The </a:t>
            </a:r>
            <a:r>
              <a:rPr sz="1800" spc="-15" dirty="0">
                <a:latin typeface="Calibri"/>
                <a:cs typeface="Calibri"/>
              </a:rPr>
              <a:t>total </a:t>
            </a:r>
            <a:r>
              <a:rPr sz="1800" spc="-10" dirty="0">
                <a:latin typeface="Calibri"/>
                <a:cs typeface="Calibri"/>
              </a:rPr>
              <a:t>amount </a:t>
            </a:r>
            <a:r>
              <a:rPr sz="1800" spc="5" dirty="0">
                <a:latin typeface="Calibri"/>
                <a:cs typeface="Calibri"/>
              </a:rPr>
              <a:t>of </a:t>
            </a:r>
            <a:r>
              <a:rPr sz="1800" spc="-5" dirty="0">
                <a:latin typeface="Calibri"/>
                <a:cs typeface="Calibri"/>
              </a:rPr>
              <a:t>time spent by the </a:t>
            </a:r>
            <a:r>
              <a:rPr sz="1800" spc="-10" dirty="0">
                <a:latin typeface="Calibri"/>
                <a:cs typeface="Calibri"/>
              </a:rPr>
              <a:t>process from </a:t>
            </a:r>
            <a:r>
              <a:rPr sz="1800" spc="-5" dirty="0">
                <a:latin typeface="Calibri"/>
                <a:cs typeface="Calibri"/>
              </a:rPr>
              <a:t>its arrival </a:t>
            </a:r>
            <a:r>
              <a:rPr sz="1800" spc="-15" dirty="0">
                <a:latin typeface="Calibri"/>
                <a:cs typeface="Calibri"/>
              </a:rPr>
              <a:t>to </a:t>
            </a:r>
            <a:r>
              <a:rPr sz="1800" dirty="0">
                <a:latin typeface="Calibri"/>
                <a:cs typeface="Calibri"/>
              </a:rPr>
              <a:t>its </a:t>
            </a:r>
            <a:r>
              <a:rPr sz="1800" spc="-5" dirty="0">
                <a:latin typeface="Calibri"/>
                <a:cs typeface="Calibri"/>
              </a:rPr>
              <a:t>completion, is </a:t>
            </a:r>
            <a:r>
              <a:rPr sz="1800" dirty="0">
                <a:latin typeface="Calibri"/>
                <a:cs typeface="Calibri"/>
              </a:rPr>
              <a:t>called </a:t>
            </a:r>
            <a:r>
              <a:rPr sz="1800" spc="5" dirty="0">
                <a:latin typeface="Calibri"/>
                <a:cs typeface="Calibri"/>
              </a:rPr>
              <a:t> </a:t>
            </a:r>
            <a:r>
              <a:rPr sz="1800" spc="-20" dirty="0">
                <a:latin typeface="Calibri"/>
                <a:cs typeface="Calibri"/>
              </a:rPr>
              <a:t>Turnaround</a:t>
            </a:r>
            <a:r>
              <a:rPr sz="1800" spc="20" dirty="0">
                <a:latin typeface="Calibri"/>
                <a:cs typeface="Calibri"/>
              </a:rPr>
              <a:t> </a:t>
            </a:r>
            <a:r>
              <a:rPr sz="1800" spc="-5" dirty="0">
                <a:latin typeface="Calibri"/>
                <a:cs typeface="Calibri"/>
              </a:rPr>
              <a:t>time.</a:t>
            </a:r>
            <a:endParaRPr sz="1800">
              <a:latin typeface="Calibri"/>
              <a:cs typeface="Calibri"/>
            </a:endParaRPr>
          </a:p>
          <a:p>
            <a:pPr marL="238125" indent="-226060" algn="just">
              <a:lnSpc>
                <a:spcPct val="100000"/>
              </a:lnSpc>
              <a:buAutoNum type="arabicPeriod" startAt="5"/>
              <a:tabLst>
                <a:tab pos="238760" algn="l"/>
              </a:tabLst>
            </a:pPr>
            <a:r>
              <a:rPr sz="1800" spc="-15" dirty="0">
                <a:solidFill>
                  <a:srgbClr val="FF0000"/>
                </a:solidFill>
                <a:latin typeface="Calibri"/>
                <a:cs typeface="Calibri"/>
              </a:rPr>
              <a:t>Waiting</a:t>
            </a:r>
            <a:r>
              <a:rPr sz="1800" dirty="0">
                <a:solidFill>
                  <a:srgbClr val="FF0000"/>
                </a:solidFill>
                <a:latin typeface="Calibri"/>
                <a:cs typeface="Calibri"/>
              </a:rPr>
              <a:t> Time</a:t>
            </a:r>
            <a:endParaRPr sz="1800">
              <a:latin typeface="Calibri"/>
              <a:cs typeface="Calibri"/>
            </a:endParaRPr>
          </a:p>
          <a:p>
            <a:pPr marL="12700" algn="just">
              <a:lnSpc>
                <a:spcPct val="100000"/>
              </a:lnSpc>
            </a:pPr>
            <a:r>
              <a:rPr sz="1800" dirty="0">
                <a:latin typeface="Calibri"/>
                <a:cs typeface="Calibri"/>
              </a:rPr>
              <a:t>The</a:t>
            </a:r>
            <a:r>
              <a:rPr sz="1800" spc="40" dirty="0">
                <a:latin typeface="Calibri"/>
                <a:cs typeface="Calibri"/>
              </a:rPr>
              <a:t> </a:t>
            </a:r>
            <a:r>
              <a:rPr sz="1800" spc="-40" dirty="0">
                <a:latin typeface="Calibri"/>
                <a:cs typeface="Calibri"/>
              </a:rPr>
              <a:t>Total</a:t>
            </a:r>
            <a:r>
              <a:rPr sz="1800" spc="55" dirty="0">
                <a:latin typeface="Calibri"/>
                <a:cs typeface="Calibri"/>
              </a:rPr>
              <a:t> </a:t>
            </a:r>
            <a:r>
              <a:rPr sz="1800" spc="-5" dirty="0">
                <a:latin typeface="Calibri"/>
                <a:cs typeface="Calibri"/>
              </a:rPr>
              <a:t>amount</a:t>
            </a:r>
            <a:r>
              <a:rPr sz="1800" spc="55" dirty="0">
                <a:latin typeface="Calibri"/>
                <a:cs typeface="Calibri"/>
              </a:rPr>
              <a:t> </a:t>
            </a:r>
            <a:r>
              <a:rPr sz="1800" spc="5" dirty="0">
                <a:latin typeface="Calibri"/>
                <a:cs typeface="Calibri"/>
              </a:rPr>
              <a:t>of</a:t>
            </a:r>
            <a:r>
              <a:rPr sz="1800" spc="50" dirty="0">
                <a:latin typeface="Calibri"/>
                <a:cs typeface="Calibri"/>
              </a:rPr>
              <a:t> </a:t>
            </a:r>
            <a:r>
              <a:rPr sz="1800" dirty="0">
                <a:latin typeface="Calibri"/>
                <a:cs typeface="Calibri"/>
              </a:rPr>
              <a:t>time</a:t>
            </a:r>
            <a:r>
              <a:rPr sz="1800" spc="70" dirty="0">
                <a:latin typeface="Calibri"/>
                <a:cs typeface="Calibri"/>
              </a:rPr>
              <a:t> </a:t>
            </a:r>
            <a:r>
              <a:rPr sz="1800" spc="-15" dirty="0">
                <a:latin typeface="Calibri"/>
                <a:cs typeface="Calibri"/>
              </a:rPr>
              <a:t>for</a:t>
            </a:r>
            <a:r>
              <a:rPr sz="1800" spc="55" dirty="0">
                <a:latin typeface="Calibri"/>
                <a:cs typeface="Calibri"/>
              </a:rPr>
              <a:t> </a:t>
            </a:r>
            <a:r>
              <a:rPr sz="1800" dirty="0">
                <a:latin typeface="Calibri"/>
                <a:cs typeface="Calibri"/>
              </a:rPr>
              <a:t>which</a:t>
            </a:r>
            <a:r>
              <a:rPr sz="1800" spc="40"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process</a:t>
            </a:r>
            <a:r>
              <a:rPr sz="1800" spc="50" dirty="0">
                <a:latin typeface="Calibri"/>
                <a:cs typeface="Calibri"/>
              </a:rPr>
              <a:t> </a:t>
            </a:r>
            <a:r>
              <a:rPr sz="1800" spc="-5" dirty="0">
                <a:latin typeface="Calibri"/>
                <a:cs typeface="Calibri"/>
              </a:rPr>
              <a:t>waits</a:t>
            </a:r>
            <a:r>
              <a:rPr sz="1800" spc="40" dirty="0">
                <a:latin typeface="Calibri"/>
                <a:cs typeface="Calibri"/>
              </a:rPr>
              <a:t> </a:t>
            </a:r>
            <a:r>
              <a:rPr sz="1800" spc="-15" dirty="0">
                <a:latin typeface="Calibri"/>
                <a:cs typeface="Calibri"/>
              </a:rPr>
              <a:t>for</a:t>
            </a:r>
            <a:r>
              <a:rPr sz="1800" spc="55" dirty="0">
                <a:latin typeface="Calibri"/>
                <a:cs typeface="Calibri"/>
              </a:rPr>
              <a:t> </a:t>
            </a:r>
            <a:r>
              <a:rPr sz="1800" spc="5" dirty="0">
                <a:latin typeface="Calibri"/>
                <a:cs typeface="Calibri"/>
              </a:rPr>
              <a:t>the</a:t>
            </a:r>
            <a:r>
              <a:rPr sz="1800" spc="50" dirty="0">
                <a:latin typeface="Calibri"/>
                <a:cs typeface="Calibri"/>
              </a:rPr>
              <a:t> </a:t>
            </a:r>
            <a:r>
              <a:rPr sz="1800" spc="-5" dirty="0">
                <a:latin typeface="Calibri"/>
                <a:cs typeface="Calibri"/>
              </a:rPr>
              <a:t>CPU</a:t>
            </a:r>
            <a:r>
              <a:rPr sz="1800" spc="70" dirty="0">
                <a:latin typeface="Calibri"/>
                <a:cs typeface="Calibri"/>
              </a:rPr>
              <a:t> </a:t>
            </a:r>
            <a:r>
              <a:rPr sz="1800" spc="-15" dirty="0">
                <a:latin typeface="Calibri"/>
                <a:cs typeface="Calibri"/>
              </a:rPr>
              <a:t>to</a:t>
            </a:r>
            <a:r>
              <a:rPr sz="1800" spc="60" dirty="0">
                <a:latin typeface="Calibri"/>
                <a:cs typeface="Calibri"/>
              </a:rPr>
              <a:t> </a:t>
            </a:r>
            <a:r>
              <a:rPr sz="1800" spc="-5" dirty="0">
                <a:latin typeface="Calibri"/>
                <a:cs typeface="Calibri"/>
              </a:rPr>
              <a:t>be</a:t>
            </a:r>
            <a:r>
              <a:rPr sz="1800" spc="70" dirty="0">
                <a:latin typeface="Calibri"/>
                <a:cs typeface="Calibri"/>
              </a:rPr>
              <a:t> </a:t>
            </a:r>
            <a:r>
              <a:rPr sz="1800" spc="-5" dirty="0">
                <a:latin typeface="Calibri"/>
                <a:cs typeface="Calibri"/>
              </a:rPr>
              <a:t>assigned</a:t>
            </a:r>
            <a:r>
              <a:rPr sz="1800" spc="65" dirty="0">
                <a:latin typeface="Calibri"/>
                <a:cs typeface="Calibri"/>
              </a:rPr>
              <a:t> </a:t>
            </a:r>
            <a:r>
              <a:rPr sz="1800" spc="-5" dirty="0">
                <a:latin typeface="Calibri"/>
                <a:cs typeface="Calibri"/>
              </a:rPr>
              <a:t>is</a:t>
            </a:r>
            <a:r>
              <a:rPr sz="1800" spc="70" dirty="0">
                <a:latin typeface="Calibri"/>
                <a:cs typeface="Calibri"/>
              </a:rPr>
              <a:t> </a:t>
            </a:r>
            <a:r>
              <a:rPr sz="1800" dirty="0">
                <a:latin typeface="Calibri"/>
                <a:cs typeface="Calibri"/>
              </a:rPr>
              <a:t>called</a:t>
            </a:r>
            <a:endParaRPr sz="1800">
              <a:latin typeface="Calibri"/>
              <a:cs typeface="Calibri"/>
            </a:endParaRPr>
          </a:p>
          <a:p>
            <a:pPr marL="12700" algn="just">
              <a:lnSpc>
                <a:spcPct val="100000"/>
              </a:lnSpc>
            </a:pPr>
            <a:r>
              <a:rPr sz="1800" spc="-5" dirty="0">
                <a:latin typeface="Calibri"/>
                <a:cs typeface="Calibri"/>
              </a:rPr>
              <a:t>waiting</a:t>
            </a:r>
            <a:r>
              <a:rPr sz="1800" spc="-30" dirty="0">
                <a:latin typeface="Calibri"/>
                <a:cs typeface="Calibri"/>
              </a:rPr>
              <a:t> </a:t>
            </a:r>
            <a:r>
              <a:rPr sz="1800" spc="-5" dirty="0">
                <a:latin typeface="Calibri"/>
                <a:cs typeface="Calibri"/>
              </a:rPr>
              <a:t>time.</a:t>
            </a:r>
            <a:endParaRPr sz="1800">
              <a:latin typeface="Calibri"/>
              <a:cs typeface="Calibri"/>
            </a:endParaRPr>
          </a:p>
          <a:p>
            <a:pPr marL="238125" indent="-226060" algn="just">
              <a:lnSpc>
                <a:spcPct val="100000"/>
              </a:lnSpc>
              <a:spcBef>
                <a:spcPts val="5"/>
              </a:spcBef>
              <a:buAutoNum type="arabicPeriod" startAt="6"/>
              <a:tabLst>
                <a:tab pos="238760" algn="l"/>
              </a:tabLst>
            </a:pPr>
            <a:r>
              <a:rPr sz="1800" spc="-10" dirty="0">
                <a:solidFill>
                  <a:srgbClr val="FF0000"/>
                </a:solidFill>
                <a:latin typeface="Calibri"/>
                <a:cs typeface="Calibri"/>
              </a:rPr>
              <a:t>Response</a:t>
            </a:r>
            <a:r>
              <a:rPr sz="1800" spc="5" dirty="0">
                <a:solidFill>
                  <a:srgbClr val="FF0000"/>
                </a:solidFill>
                <a:latin typeface="Calibri"/>
                <a:cs typeface="Calibri"/>
              </a:rPr>
              <a:t> </a:t>
            </a:r>
            <a:r>
              <a:rPr sz="1800" dirty="0">
                <a:solidFill>
                  <a:srgbClr val="FF0000"/>
                </a:solidFill>
                <a:latin typeface="Calibri"/>
                <a:cs typeface="Calibri"/>
              </a:rPr>
              <a:t>Time</a:t>
            </a:r>
            <a:endParaRPr sz="1800">
              <a:latin typeface="Calibri"/>
              <a:cs typeface="Calibri"/>
            </a:endParaRPr>
          </a:p>
          <a:p>
            <a:pPr marL="12700" algn="just">
              <a:lnSpc>
                <a:spcPct val="100000"/>
              </a:lnSpc>
            </a:pPr>
            <a:r>
              <a:rPr sz="1800" dirty="0">
                <a:latin typeface="Calibri"/>
                <a:cs typeface="Calibri"/>
              </a:rPr>
              <a:t>The</a:t>
            </a:r>
            <a:r>
              <a:rPr sz="1800" spc="140" dirty="0">
                <a:latin typeface="Calibri"/>
                <a:cs typeface="Calibri"/>
              </a:rPr>
              <a:t> </a:t>
            </a:r>
            <a:r>
              <a:rPr sz="1800" spc="-10" dirty="0">
                <a:latin typeface="Calibri"/>
                <a:cs typeface="Calibri"/>
              </a:rPr>
              <a:t>difference</a:t>
            </a:r>
            <a:r>
              <a:rPr sz="1800" spc="145" dirty="0">
                <a:latin typeface="Calibri"/>
                <a:cs typeface="Calibri"/>
              </a:rPr>
              <a:t> </a:t>
            </a:r>
            <a:r>
              <a:rPr sz="1800" spc="-5" dirty="0">
                <a:latin typeface="Calibri"/>
                <a:cs typeface="Calibri"/>
              </a:rPr>
              <a:t>between</a:t>
            </a:r>
            <a:r>
              <a:rPr sz="1800" spc="120" dirty="0">
                <a:latin typeface="Calibri"/>
                <a:cs typeface="Calibri"/>
              </a:rPr>
              <a:t> </a:t>
            </a:r>
            <a:r>
              <a:rPr sz="1800" dirty="0">
                <a:latin typeface="Calibri"/>
                <a:cs typeface="Calibri"/>
              </a:rPr>
              <a:t>the</a:t>
            </a:r>
            <a:r>
              <a:rPr sz="1800" spc="120" dirty="0">
                <a:latin typeface="Calibri"/>
                <a:cs typeface="Calibri"/>
              </a:rPr>
              <a:t> </a:t>
            </a:r>
            <a:r>
              <a:rPr sz="1800" spc="-5" dirty="0">
                <a:latin typeface="Calibri"/>
                <a:cs typeface="Calibri"/>
              </a:rPr>
              <a:t>arrival</a:t>
            </a:r>
            <a:r>
              <a:rPr sz="1800" spc="120" dirty="0">
                <a:latin typeface="Calibri"/>
                <a:cs typeface="Calibri"/>
              </a:rPr>
              <a:t> </a:t>
            </a:r>
            <a:r>
              <a:rPr sz="1800" spc="-5" dirty="0">
                <a:latin typeface="Calibri"/>
                <a:cs typeface="Calibri"/>
              </a:rPr>
              <a:t>time</a:t>
            </a:r>
            <a:r>
              <a:rPr sz="1800" spc="145" dirty="0">
                <a:latin typeface="Calibri"/>
                <a:cs typeface="Calibri"/>
              </a:rPr>
              <a:t> </a:t>
            </a:r>
            <a:r>
              <a:rPr sz="1800" dirty="0">
                <a:latin typeface="Calibri"/>
                <a:cs typeface="Calibri"/>
              </a:rPr>
              <a:t>and</a:t>
            </a:r>
            <a:r>
              <a:rPr sz="1800" spc="114" dirty="0">
                <a:latin typeface="Calibri"/>
                <a:cs typeface="Calibri"/>
              </a:rPr>
              <a:t> </a:t>
            </a:r>
            <a:r>
              <a:rPr sz="1800" dirty="0">
                <a:latin typeface="Calibri"/>
                <a:cs typeface="Calibri"/>
              </a:rPr>
              <a:t>the</a:t>
            </a:r>
            <a:r>
              <a:rPr sz="1800" spc="145" dirty="0">
                <a:latin typeface="Calibri"/>
                <a:cs typeface="Calibri"/>
              </a:rPr>
              <a:t> </a:t>
            </a:r>
            <a:r>
              <a:rPr sz="1800" spc="-5" dirty="0">
                <a:latin typeface="Calibri"/>
                <a:cs typeface="Calibri"/>
              </a:rPr>
              <a:t>time</a:t>
            </a:r>
            <a:r>
              <a:rPr sz="1800" spc="145" dirty="0">
                <a:latin typeface="Calibri"/>
                <a:cs typeface="Calibri"/>
              </a:rPr>
              <a:t> </a:t>
            </a:r>
            <a:r>
              <a:rPr sz="1800" spc="-15" dirty="0">
                <a:latin typeface="Calibri"/>
                <a:cs typeface="Calibri"/>
              </a:rPr>
              <a:t>at</a:t>
            </a:r>
            <a:r>
              <a:rPr sz="1800" spc="125" dirty="0">
                <a:latin typeface="Calibri"/>
                <a:cs typeface="Calibri"/>
              </a:rPr>
              <a:t> </a:t>
            </a:r>
            <a:r>
              <a:rPr sz="1800" dirty="0">
                <a:latin typeface="Calibri"/>
                <a:cs typeface="Calibri"/>
              </a:rPr>
              <a:t>which</a:t>
            </a:r>
            <a:r>
              <a:rPr sz="1800" spc="120" dirty="0">
                <a:latin typeface="Calibri"/>
                <a:cs typeface="Calibri"/>
              </a:rPr>
              <a:t> </a:t>
            </a:r>
            <a:r>
              <a:rPr sz="1800" spc="5" dirty="0">
                <a:latin typeface="Calibri"/>
                <a:cs typeface="Calibri"/>
              </a:rPr>
              <a:t>the</a:t>
            </a:r>
            <a:r>
              <a:rPr sz="1800" spc="145" dirty="0">
                <a:latin typeface="Calibri"/>
                <a:cs typeface="Calibri"/>
              </a:rPr>
              <a:t> </a:t>
            </a:r>
            <a:r>
              <a:rPr sz="1800" spc="-10" dirty="0">
                <a:latin typeface="Calibri"/>
                <a:cs typeface="Calibri"/>
              </a:rPr>
              <a:t>process</a:t>
            </a:r>
            <a:r>
              <a:rPr sz="1800" spc="125" dirty="0">
                <a:latin typeface="Calibri"/>
                <a:cs typeface="Calibri"/>
              </a:rPr>
              <a:t> </a:t>
            </a:r>
            <a:r>
              <a:rPr sz="1800" spc="-20" dirty="0">
                <a:latin typeface="Calibri"/>
                <a:cs typeface="Calibri"/>
              </a:rPr>
              <a:t>first</a:t>
            </a:r>
            <a:r>
              <a:rPr sz="1800" spc="145" dirty="0">
                <a:latin typeface="Calibri"/>
                <a:cs typeface="Calibri"/>
              </a:rPr>
              <a:t> </a:t>
            </a:r>
            <a:r>
              <a:rPr sz="1800" spc="-10" dirty="0">
                <a:latin typeface="Calibri"/>
                <a:cs typeface="Calibri"/>
              </a:rPr>
              <a:t>gets</a:t>
            </a:r>
            <a:r>
              <a:rPr sz="1800" spc="120" dirty="0">
                <a:latin typeface="Calibri"/>
                <a:cs typeface="Calibri"/>
              </a:rPr>
              <a:t> </a:t>
            </a:r>
            <a:r>
              <a:rPr sz="1800" spc="5" dirty="0">
                <a:latin typeface="Calibri"/>
                <a:cs typeface="Calibri"/>
              </a:rPr>
              <a:t>the</a:t>
            </a:r>
            <a:endParaRPr sz="1800">
              <a:latin typeface="Calibri"/>
              <a:cs typeface="Calibri"/>
            </a:endParaRPr>
          </a:p>
          <a:p>
            <a:pPr marL="12700" algn="just">
              <a:lnSpc>
                <a:spcPct val="100000"/>
              </a:lnSpc>
            </a:pPr>
            <a:r>
              <a:rPr sz="1800" dirty="0">
                <a:latin typeface="Calibri"/>
                <a:cs typeface="Calibri"/>
              </a:rPr>
              <a:t>CPU</a:t>
            </a:r>
            <a:r>
              <a:rPr sz="1800" spc="-15" dirty="0">
                <a:latin typeface="Calibri"/>
                <a:cs typeface="Calibri"/>
              </a:rPr>
              <a:t> </a:t>
            </a:r>
            <a:r>
              <a:rPr sz="1800" spc="-5" dirty="0">
                <a:latin typeface="Calibri"/>
                <a:cs typeface="Calibri"/>
              </a:rPr>
              <a:t>is</a:t>
            </a:r>
            <a:r>
              <a:rPr sz="1800" spc="-20" dirty="0">
                <a:latin typeface="Calibri"/>
                <a:cs typeface="Calibri"/>
              </a:rPr>
              <a:t> </a:t>
            </a:r>
            <a:r>
              <a:rPr sz="1800" spc="-10" dirty="0">
                <a:latin typeface="Calibri"/>
                <a:cs typeface="Calibri"/>
              </a:rPr>
              <a:t>called</a:t>
            </a:r>
            <a:r>
              <a:rPr sz="1800" spc="30" dirty="0">
                <a:latin typeface="Calibri"/>
                <a:cs typeface="Calibri"/>
              </a:rPr>
              <a:t> </a:t>
            </a:r>
            <a:r>
              <a:rPr sz="1800" spc="-10" dirty="0">
                <a:latin typeface="Calibri"/>
                <a:cs typeface="Calibri"/>
              </a:rPr>
              <a:t>Response</a:t>
            </a:r>
            <a:r>
              <a:rPr sz="1800" spc="30" dirty="0">
                <a:latin typeface="Calibri"/>
                <a:cs typeface="Calibri"/>
              </a:rPr>
              <a:t> </a:t>
            </a:r>
            <a:r>
              <a:rPr sz="1800" spc="-5" dirty="0">
                <a:latin typeface="Calibri"/>
                <a:cs typeface="Calibri"/>
              </a:rPr>
              <a:t>Time.</a:t>
            </a:r>
            <a:endParaRPr sz="1800">
              <a:latin typeface="Calibri"/>
              <a:cs typeface="Calibri"/>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descr="os Segmented Paging"/>
          <p:cNvPicPr>
            <a:picLocks noChangeAspect="1" noChangeArrowheads="1"/>
          </p:cNvPicPr>
          <p:nvPr/>
        </p:nvPicPr>
        <p:blipFill>
          <a:blip r:embed="rId2" cstate="print"/>
          <a:srcRect/>
          <a:stretch>
            <a:fillRect/>
          </a:stretch>
        </p:blipFill>
        <p:spPr bwMode="auto">
          <a:xfrm>
            <a:off x="539552" y="260648"/>
            <a:ext cx="8010525" cy="5448300"/>
          </a:xfrm>
          <a:prstGeom prst="rect">
            <a:avLst/>
          </a:prstGeom>
          <a:noFill/>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280920" cy="2585323"/>
          </a:xfrm>
          <a:prstGeom prst="rect">
            <a:avLst/>
          </a:prstGeom>
        </p:spPr>
        <p:txBody>
          <a:bodyPr wrap="square">
            <a:spAutoFit/>
          </a:bodyPr>
          <a:lstStyle/>
          <a:p>
            <a:pPr algn="just"/>
            <a:r>
              <a:rPr lang="en-US" dirty="0" smtClean="0">
                <a:solidFill>
                  <a:srgbClr val="00B050"/>
                </a:solidFill>
              </a:rPr>
              <a:t>Translation of logical address to physical address</a:t>
            </a:r>
          </a:p>
          <a:p>
            <a:pPr algn="just"/>
            <a:r>
              <a:rPr lang="en-US" dirty="0" smtClean="0"/>
              <a:t>The CPU generates a logical address which is divided into two parts: Segment Number and Segment Offset. The Segment Offset must be less than the segment limit. Offset is further divided into Page number and Page Offset. To map the exact page number in the page table, the page number is added into the page table base.</a:t>
            </a:r>
          </a:p>
          <a:p>
            <a:pPr algn="just"/>
            <a:r>
              <a:rPr lang="en-US" dirty="0" smtClean="0"/>
              <a:t>The actual frame number with the page offset is mapped to the main memory to get the desired word in the page of the certain segment of the process</a:t>
            </a:r>
            <a:r>
              <a:rPr lang="en-US" dirty="0" smtClean="0"/>
              <a:t>.</a:t>
            </a:r>
          </a:p>
          <a:p>
            <a:pPr algn="just"/>
            <a:r>
              <a:rPr lang="en-US" dirty="0" smtClean="0"/>
              <a:t>The actual frame number with the page offset is mapped to the main memory to get the desired word in the page of the certain segment of the process.</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os Segmented Pag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6" name="Picture 4" descr="os Segmented Paging"/>
          <p:cNvPicPr>
            <a:picLocks noChangeAspect="1" noChangeArrowheads="1"/>
          </p:cNvPicPr>
          <p:nvPr/>
        </p:nvPicPr>
        <p:blipFill>
          <a:blip r:embed="rId2"/>
          <a:srcRect/>
          <a:stretch>
            <a:fillRect/>
          </a:stretch>
        </p:blipFill>
        <p:spPr bwMode="auto">
          <a:xfrm>
            <a:off x="928662" y="428604"/>
            <a:ext cx="6581762" cy="5653184"/>
          </a:xfrm>
          <a:prstGeom prst="rect">
            <a:avLst/>
          </a:prstGeom>
          <a:noFill/>
        </p:spPr>
      </p:pic>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358246" cy="2862322"/>
          </a:xfrm>
          <a:prstGeom prst="rect">
            <a:avLst/>
          </a:prstGeom>
        </p:spPr>
        <p:txBody>
          <a:bodyPr wrap="square">
            <a:spAutoFit/>
          </a:bodyPr>
          <a:lstStyle/>
          <a:p>
            <a:pPr algn="just"/>
            <a:r>
              <a:rPr lang="en-US" dirty="0" smtClean="0">
                <a:solidFill>
                  <a:srgbClr val="FF0000"/>
                </a:solidFill>
              </a:rPr>
              <a:t>Advantages of Segmented Paging</a:t>
            </a:r>
          </a:p>
          <a:p>
            <a:pPr algn="just">
              <a:buFont typeface="Arial" pitchFamily="34" charset="0"/>
              <a:buChar char="•"/>
            </a:pPr>
            <a:r>
              <a:rPr lang="en-US" dirty="0" smtClean="0"/>
              <a:t> It </a:t>
            </a:r>
            <a:r>
              <a:rPr lang="en-US" dirty="0" smtClean="0"/>
              <a:t>reduces memory usage.</a:t>
            </a:r>
          </a:p>
          <a:p>
            <a:pPr algn="just">
              <a:buFont typeface="Arial" pitchFamily="34" charset="0"/>
              <a:buChar char="•"/>
            </a:pPr>
            <a:r>
              <a:rPr lang="en-US" dirty="0" smtClean="0"/>
              <a:t> Page </a:t>
            </a:r>
            <a:r>
              <a:rPr lang="en-US" dirty="0" smtClean="0"/>
              <a:t>table size is limited by the segment size.</a:t>
            </a:r>
          </a:p>
          <a:p>
            <a:pPr algn="just">
              <a:buFont typeface="Arial" pitchFamily="34" charset="0"/>
              <a:buChar char="•"/>
            </a:pPr>
            <a:r>
              <a:rPr lang="en-US" dirty="0" smtClean="0"/>
              <a:t> Segment </a:t>
            </a:r>
            <a:r>
              <a:rPr lang="en-US" dirty="0" smtClean="0"/>
              <a:t>table has only one entry corresponding to one actual segment.</a:t>
            </a:r>
          </a:p>
          <a:p>
            <a:pPr algn="just">
              <a:buFont typeface="Arial" pitchFamily="34" charset="0"/>
              <a:buChar char="•"/>
            </a:pPr>
            <a:r>
              <a:rPr lang="en-US" dirty="0" smtClean="0"/>
              <a:t> External </a:t>
            </a:r>
            <a:r>
              <a:rPr lang="en-US" dirty="0" smtClean="0"/>
              <a:t>Fragmentation is not there.</a:t>
            </a:r>
          </a:p>
          <a:p>
            <a:pPr algn="just">
              <a:buFont typeface="Arial" pitchFamily="34" charset="0"/>
              <a:buChar char="•"/>
            </a:pPr>
            <a:r>
              <a:rPr lang="en-US" dirty="0" smtClean="0"/>
              <a:t> It </a:t>
            </a:r>
            <a:r>
              <a:rPr lang="en-US" dirty="0" smtClean="0"/>
              <a:t>simplifies memory allocation.</a:t>
            </a:r>
          </a:p>
          <a:p>
            <a:pPr algn="just"/>
            <a:r>
              <a:rPr lang="en-US" dirty="0" smtClean="0">
                <a:solidFill>
                  <a:srgbClr val="FF0000"/>
                </a:solidFill>
              </a:rPr>
              <a:t>Disadvantages of Segmented Paging</a:t>
            </a:r>
          </a:p>
          <a:p>
            <a:pPr algn="just">
              <a:buFont typeface="Arial" pitchFamily="34" charset="0"/>
              <a:buChar char="•"/>
            </a:pPr>
            <a:r>
              <a:rPr lang="en-US" dirty="0" smtClean="0"/>
              <a:t> Internal </a:t>
            </a:r>
            <a:r>
              <a:rPr lang="en-US" dirty="0" smtClean="0"/>
              <a:t>Fragmentation will be there.</a:t>
            </a:r>
          </a:p>
          <a:p>
            <a:pPr algn="just">
              <a:buFont typeface="Arial" pitchFamily="34" charset="0"/>
              <a:buChar char="•"/>
            </a:pPr>
            <a:r>
              <a:rPr lang="en-US" dirty="0" smtClean="0"/>
              <a:t> The </a:t>
            </a:r>
            <a:r>
              <a:rPr lang="en-US" dirty="0" smtClean="0"/>
              <a:t>complexity level will be much higher as compare to paging.</a:t>
            </a:r>
          </a:p>
          <a:p>
            <a:pPr algn="just">
              <a:buFont typeface="Arial" pitchFamily="34" charset="0"/>
              <a:buChar char="•"/>
            </a:pPr>
            <a:r>
              <a:rPr lang="en-US" dirty="0" smtClean="0"/>
              <a:t> Page </a:t>
            </a:r>
            <a:r>
              <a:rPr lang="en-US" dirty="0" smtClean="0"/>
              <a:t>Tables need to be contiguously stored in the memory.</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14356"/>
            <a:ext cx="8072494" cy="1754326"/>
          </a:xfrm>
          <a:prstGeom prst="rect">
            <a:avLst/>
          </a:prstGeom>
        </p:spPr>
        <p:txBody>
          <a:bodyPr wrap="square">
            <a:spAutoFit/>
          </a:bodyPr>
          <a:lstStyle/>
          <a:p>
            <a:pPr algn="just"/>
            <a:r>
              <a:rPr lang="en-US" dirty="0" smtClean="0">
                <a:solidFill>
                  <a:srgbClr val="00B050"/>
                </a:solidFill>
              </a:rPr>
              <a:t>What is a File ?</a:t>
            </a:r>
          </a:p>
          <a:p>
            <a:pPr algn="just"/>
            <a:r>
              <a:rPr lang="en-US" dirty="0" smtClean="0"/>
              <a:t>A file can be defined as a data structure which stores the sequence of records. Files are stored in a file system, which may exist on a disk or in the main memory. Files can be simple (plain text) or complex (specially-formatted).</a:t>
            </a:r>
          </a:p>
          <a:p>
            <a:pPr algn="just"/>
            <a:r>
              <a:rPr lang="en-US" dirty="0" smtClean="0"/>
              <a:t>The collection of files is known as Directory. The collection of directories at the different levels, is known as File System.</a:t>
            </a:r>
            <a:endParaRPr lang="en-US" dirty="0"/>
          </a:p>
        </p:txBody>
      </p:sp>
      <p:pic>
        <p:nvPicPr>
          <p:cNvPr id="1026" name="Picture 2" descr="os File Management"/>
          <p:cNvPicPr>
            <a:picLocks noChangeAspect="1" noChangeArrowheads="1"/>
          </p:cNvPicPr>
          <p:nvPr/>
        </p:nvPicPr>
        <p:blipFill>
          <a:blip r:embed="rId2"/>
          <a:srcRect/>
          <a:stretch>
            <a:fillRect/>
          </a:stretch>
        </p:blipFill>
        <p:spPr bwMode="auto">
          <a:xfrm>
            <a:off x="4714876" y="2643182"/>
            <a:ext cx="676275" cy="3819525"/>
          </a:xfrm>
          <a:prstGeom prst="rect">
            <a:avLst/>
          </a:prstGeom>
          <a:noFill/>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428604"/>
            <a:ext cx="8715436" cy="1200329"/>
          </a:xfrm>
          <a:prstGeom prst="rect">
            <a:avLst/>
          </a:prstGeom>
        </p:spPr>
        <p:txBody>
          <a:bodyPr wrap="square">
            <a:spAutoFit/>
          </a:bodyPr>
          <a:lstStyle/>
          <a:p>
            <a:r>
              <a:rPr lang="en-US" dirty="0" smtClean="0">
                <a:solidFill>
                  <a:srgbClr val="FF0000"/>
                </a:solidFill>
              </a:rPr>
              <a:t>Attributes of the File</a:t>
            </a:r>
          </a:p>
          <a:p>
            <a:r>
              <a:rPr lang="en-US" b="1" dirty="0" smtClean="0"/>
              <a:t>1.Name</a:t>
            </a:r>
            <a:endParaRPr lang="en-US" dirty="0" smtClean="0"/>
          </a:p>
          <a:p>
            <a:r>
              <a:rPr lang="en-US" dirty="0" smtClean="0"/>
              <a:t>Every file carries a name by which the file is recognized in the file system. One directory cannot have two files with the same name.</a:t>
            </a:r>
            <a:endParaRPr lang="en-US" dirty="0"/>
          </a:p>
        </p:txBody>
      </p:sp>
      <p:sp>
        <p:nvSpPr>
          <p:cNvPr id="3" name="Rectangle 2"/>
          <p:cNvSpPr/>
          <p:nvPr/>
        </p:nvSpPr>
        <p:spPr>
          <a:xfrm>
            <a:off x="285720" y="1714488"/>
            <a:ext cx="8358246" cy="2862322"/>
          </a:xfrm>
          <a:prstGeom prst="rect">
            <a:avLst/>
          </a:prstGeom>
        </p:spPr>
        <p:txBody>
          <a:bodyPr wrap="square">
            <a:spAutoFit/>
          </a:bodyPr>
          <a:lstStyle/>
          <a:p>
            <a:pPr algn="just"/>
            <a:r>
              <a:rPr lang="en-US" b="1" dirty="0" smtClean="0"/>
              <a:t>2.Identifier</a:t>
            </a:r>
            <a:endParaRPr lang="en-US" dirty="0" smtClean="0"/>
          </a:p>
          <a:p>
            <a:pPr algn="just"/>
            <a:r>
              <a:rPr lang="en-US" dirty="0" smtClean="0"/>
              <a:t>Along with the name, Each File has its own extension which identifies the type of the file. For example, a text file has the extension </a:t>
            </a:r>
            <a:r>
              <a:rPr lang="en-US" b="1" dirty="0" smtClean="0"/>
              <a:t>.txt,</a:t>
            </a:r>
            <a:r>
              <a:rPr lang="en-US" dirty="0" smtClean="0"/>
              <a:t> A video file can have the extension </a:t>
            </a:r>
            <a:r>
              <a:rPr lang="en-US" b="1" dirty="0" smtClean="0"/>
              <a:t>.mp4.</a:t>
            </a:r>
            <a:endParaRPr lang="en-US" dirty="0" smtClean="0"/>
          </a:p>
          <a:p>
            <a:pPr algn="just"/>
            <a:r>
              <a:rPr lang="en-US" b="1" dirty="0" smtClean="0"/>
              <a:t>3.Type</a:t>
            </a:r>
            <a:endParaRPr lang="en-US" dirty="0" smtClean="0"/>
          </a:p>
          <a:p>
            <a:pPr algn="just"/>
            <a:r>
              <a:rPr lang="en-US" dirty="0" smtClean="0"/>
              <a:t>In a File System, the Files are classified in different types such as video files, audio files, text files, executable files, etc.</a:t>
            </a:r>
          </a:p>
          <a:p>
            <a:pPr algn="just"/>
            <a:r>
              <a:rPr lang="en-US" b="1" dirty="0" smtClean="0"/>
              <a:t>4.Location</a:t>
            </a:r>
            <a:endParaRPr lang="en-US" dirty="0" smtClean="0"/>
          </a:p>
          <a:p>
            <a:pPr algn="just"/>
            <a:r>
              <a:rPr lang="en-US" dirty="0" smtClean="0"/>
              <a:t>In the File System, there are several locations on which, the files can be stored. Each file carries its location as its attribute.</a:t>
            </a:r>
            <a:endParaRPr lang="en-US" dirty="0"/>
          </a:p>
        </p:txBody>
      </p:sp>
      <p:sp>
        <p:nvSpPr>
          <p:cNvPr id="4" name="Rectangle 3"/>
          <p:cNvSpPr/>
          <p:nvPr/>
        </p:nvSpPr>
        <p:spPr>
          <a:xfrm>
            <a:off x="357158" y="4572008"/>
            <a:ext cx="8358246" cy="1815882"/>
          </a:xfrm>
          <a:prstGeom prst="rect">
            <a:avLst/>
          </a:prstGeom>
        </p:spPr>
        <p:txBody>
          <a:bodyPr wrap="square">
            <a:spAutoFit/>
          </a:bodyPr>
          <a:lstStyle/>
          <a:p>
            <a:pPr algn="just"/>
            <a:r>
              <a:rPr lang="en-US" sz="1400" b="1" dirty="0" smtClean="0"/>
              <a:t>5.Size</a:t>
            </a:r>
            <a:endParaRPr lang="en-US" sz="1400" dirty="0" smtClean="0"/>
          </a:p>
          <a:p>
            <a:pPr algn="just"/>
            <a:r>
              <a:rPr lang="en-US" sz="1400" dirty="0" smtClean="0"/>
              <a:t>The Size of the File is one of its most important attribute. By size of the file, we mean the number of bytes acquired by the file in the memory.</a:t>
            </a:r>
          </a:p>
          <a:p>
            <a:pPr algn="just"/>
            <a:r>
              <a:rPr lang="en-US" sz="1400" b="1" dirty="0" smtClean="0"/>
              <a:t>6.Protection</a:t>
            </a:r>
            <a:endParaRPr lang="en-US" sz="1400" dirty="0" smtClean="0"/>
          </a:p>
          <a:p>
            <a:pPr algn="just"/>
            <a:r>
              <a:rPr lang="en-US" sz="1400" dirty="0" smtClean="0"/>
              <a:t>The Admin of the computer may want the different protections for the different files. Therefore each file carries its own set of permissions to the different group of Users.</a:t>
            </a:r>
          </a:p>
          <a:p>
            <a:pPr algn="just"/>
            <a:r>
              <a:rPr lang="en-US" sz="1400" b="1" dirty="0" smtClean="0"/>
              <a:t>7.Time and Date</a:t>
            </a:r>
            <a:endParaRPr lang="en-US" sz="1400" dirty="0" smtClean="0"/>
          </a:p>
          <a:p>
            <a:pPr algn="just"/>
            <a:r>
              <a:rPr lang="en-US" sz="1400" dirty="0" smtClean="0"/>
              <a:t>Every file carries a time stamp which contains the time and date on which the file is last modified.</a:t>
            </a:r>
            <a:endParaRPr lang="en-US" sz="1400"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286808" cy="2031325"/>
          </a:xfrm>
          <a:prstGeom prst="rect">
            <a:avLst/>
          </a:prstGeom>
        </p:spPr>
        <p:txBody>
          <a:bodyPr wrap="square">
            <a:spAutoFit/>
          </a:bodyPr>
          <a:lstStyle/>
          <a:p>
            <a:pPr algn="just"/>
            <a:r>
              <a:rPr lang="en-US" dirty="0" smtClean="0">
                <a:solidFill>
                  <a:srgbClr val="FF0000"/>
                </a:solidFill>
              </a:rPr>
              <a:t>Operations on the File</a:t>
            </a:r>
          </a:p>
          <a:p>
            <a:pPr algn="just"/>
            <a:r>
              <a:rPr lang="en-US" dirty="0" smtClean="0"/>
              <a:t>A file is a collection of logically related data that is recorded on the secondary storage in the form of sequence of operations. The content of the files are defined by its creator who is creating the file. The various operations which can be implemented on a file such as read, write, open and close etc. are called file operations. These operations are performed by the user by using the commands provided by the operating system. Some common operations are as follows:</a:t>
            </a:r>
            <a:endParaRPr lang="en-US" dirty="0"/>
          </a:p>
        </p:txBody>
      </p:sp>
      <p:sp>
        <p:nvSpPr>
          <p:cNvPr id="3" name="Rectangle 2"/>
          <p:cNvSpPr/>
          <p:nvPr/>
        </p:nvSpPr>
        <p:spPr>
          <a:xfrm>
            <a:off x="428596" y="2500306"/>
            <a:ext cx="8143932" cy="2031325"/>
          </a:xfrm>
          <a:prstGeom prst="rect">
            <a:avLst/>
          </a:prstGeom>
        </p:spPr>
        <p:txBody>
          <a:bodyPr wrap="square">
            <a:spAutoFit/>
          </a:bodyPr>
          <a:lstStyle/>
          <a:p>
            <a:pPr algn="just"/>
            <a:r>
              <a:rPr lang="en-US" b="1" dirty="0" smtClean="0"/>
              <a:t>1.Create operation:</a:t>
            </a:r>
            <a:endParaRPr lang="en-US" dirty="0" smtClean="0"/>
          </a:p>
          <a:p>
            <a:pPr algn="just"/>
            <a:r>
              <a:rPr lang="en-US" dirty="0" smtClean="0"/>
              <a:t>This operation is used to create a file in the file system. It is the most widely used operation performed on the file system. To create a new file of a particular type </a:t>
            </a:r>
            <a:r>
              <a:rPr lang="en-US" dirty="0" smtClean="0">
                <a:solidFill>
                  <a:srgbClr val="FF0000"/>
                </a:solidFill>
              </a:rPr>
              <a:t>the associated application program calls the file system</a:t>
            </a:r>
            <a:r>
              <a:rPr lang="en-US" dirty="0" smtClean="0"/>
              <a:t>. This file system allocates space to the file. As the file system knows the format of directory structure, so entry of this new file is made into the appropriate directory.</a:t>
            </a:r>
          </a:p>
          <a:p>
            <a:pPr algn="just"/>
            <a:r>
              <a:rPr lang="en-US" b="1" dirty="0" smtClean="0"/>
              <a:t>2. Open operation:</a:t>
            </a:r>
            <a:endParaRPr lang="en-US" dirty="0"/>
          </a:p>
        </p:txBody>
      </p:sp>
      <p:sp>
        <p:nvSpPr>
          <p:cNvPr id="4" name="Rectangle 3"/>
          <p:cNvSpPr/>
          <p:nvPr/>
        </p:nvSpPr>
        <p:spPr>
          <a:xfrm>
            <a:off x="571472" y="4500570"/>
            <a:ext cx="8215370" cy="1815882"/>
          </a:xfrm>
          <a:prstGeom prst="rect">
            <a:avLst/>
          </a:prstGeom>
        </p:spPr>
        <p:txBody>
          <a:bodyPr wrap="square">
            <a:spAutoFit/>
          </a:bodyPr>
          <a:lstStyle/>
          <a:p>
            <a:pPr algn="just"/>
            <a:r>
              <a:rPr lang="en-US" sz="1400" dirty="0" smtClean="0"/>
              <a:t>This operation is the common operation performed on the file. Once the file is created, it must be opened before performing the file processing operations. When the user wants to open a file, it provides a file name to open the particular file in the file system. It tells the operating system to invoke the open system call and passes the file name to the file system.</a:t>
            </a:r>
          </a:p>
          <a:p>
            <a:pPr algn="just"/>
            <a:r>
              <a:rPr lang="en-US" sz="1400" b="1" dirty="0" smtClean="0"/>
              <a:t>3. Write operation:</a:t>
            </a:r>
            <a:endParaRPr lang="en-US" sz="1400" dirty="0" smtClean="0"/>
          </a:p>
          <a:p>
            <a:pPr algn="just"/>
            <a:r>
              <a:rPr lang="en-US" sz="1400" dirty="0" smtClean="0"/>
              <a:t>This operation is used to write the information into a file. A system call write is issued that specifies the name of the file and the length of the data has to be written to the file. Whenever the file length is increased by specified value and the file pointer is repositioned after the last byte written.</a:t>
            </a:r>
            <a:endParaRPr lang="en-US" sz="1400"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1"/>
          <p:cNvSpPr>
            <a:spLocks noChangeArrowheads="1"/>
          </p:cNvSpPr>
          <p:nvPr/>
        </p:nvSpPr>
        <p:spPr bwMode="auto">
          <a:xfrm>
            <a:off x="571472" y="571480"/>
            <a:ext cx="7715304"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333333"/>
              </a:solidFill>
              <a:effectLst/>
              <a:latin typeface="inter-bold"/>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200" b="1" dirty="0" smtClean="0">
              <a:solidFill>
                <a:srgbClr val="333333"/>
              </a:solidFill>
              <a:latin typeface="inter-bold"/>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4. Read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This operation reads the contents from a file. A Read pointer is maintained by the OS, pointing to the position up to which the data has been read.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5. Re-position or Seek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The seek system call re-positions the file pointers from the current position to a specific place in the file i.e. forward or backward depending upon the user's requirement. This operation is generally performed with those file management systems that support direct access files.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6. Delete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Deleting the file will not only delete all the data stored inside the file it is also used so that disk space occupied by it is freed. In order to delete the specified file the directory is searched. When the directory entry is located, all the associated file space and the directory entry is released.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7. Truncate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Truncating is simply deleting the file except deleting attributes. The file is not completely deleted although the information stored inside the file gets replaced.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8. Close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When the processing of the file is complete, it should be closed so that all the changes made permanent and all the resources occupied should be released. On closing it </a:t>
            </a:r>
            <a:r>
              <a:rPr kumimoji="0" lang="en-US" sz="1200" b="0" i="0" u="none" strike="noStrike" cap="none" normalizeH="0" baseline="0" dirty="0" err="1" smtClean="0">
                <a:ln>
                  <a:noFill/>
                </a:ln>
                <a:solidFill>
                  <a:srgbClr val="333333"/>
                </a:solidFill>
                <a:effectLst/>
                <a:latin typeface="inter-regular"/>
                <a:cs typeface="Arial" pitchFamily="34" charset="0"/>
              </a:rPr>
              <a:t>deallocates</a:t>
            </a:r>
            <a:r>
              <a:rPr kumimoji="0" lang="en-US" sz="1200" b="0" i="0" u="none" strike="noStrike" cap="none" normalizeH="0" baseline="0" dirty="0" smtClean="0">
                <a:ln>
                  <a:noFill/>
                </a:ln>
                <a:solidFill>
                  <a:srgbClr val="333333"/>
                </a:solidFill>
                <a:effectLst/>
                <a:latin typeface="inter-regular"/>
                <a:cs typeface="Arial" pitchFamily="34" charset="0"/>
              </a:rPr>
              <a:t> all the internal descriptors that were created when the file was opened.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0098" name="Rectangle 2"/>
          <p:cNvSpPr>
            <a:spLocks noChangeArrowheads="1"/>
          </p:cNvSpPr>
          <p:nvPr/>
        </p:nvSpPr>
        <p:spPr bwMode="auto">
          <a:xfrm>
            <a:off x="500034" y="4714884"/>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9. Append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This operation adds data to the end of the file.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10. Rename operation: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This operation is used to rename the existing 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94233"/>
            <a:ext cx="8075295" cy="578866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CPU</a:t>
            </a:r>
            <a:r>
              <a:rPr sz="1800" spc="-25" dirty="0">
                <a:solidFill>
                  <a:srgbClr val="00AF50"/>
                </a:solidFill>
                <a:latin typeface="Calibri"/>
                <a:cs typeface="Calibri"/>
              </a:rPr>
              <a:t> </a:t>
            </a:r>
            <a:r>
              <a:rPr sz="1800" spc="-10" dirty="0">
                <a:solidFill>
                  <a:srgbClr val="00AF50"/>
                </a:solidFill>
                <a:latin typeface="Calibri"/>
                <a:cs typeface="Calibri"/>
              </a:rPr>
              <a:t>Scheduling</a:t>
            </a:r>
            <a:endParaRPr sz="1800">
              <a:latin typeface="Calibri"/>
              <a:cs typeface="Calibri"/>
            </a:endParaRPr>
          </a:p>
          <a:p>
            <a:pPr marL="12700" marR="6350" algn="just">
              <a:lnSpc>
                <a:spcPct val="100000"/>
              </a:lnSpc>
            </a:pPr>
            <a:r>
              <a:rPr sz="1800" b="1" dirty="0">
                <a:latin typeface="Calibri"/>
                <a:cs typeface="Calibri"/>
              </a:rPr>
              <a:t>In </a:t>
            </a:r>
            <a:r>
              <a:rPr sz="1800" b="1" spc="-5" dirty="0">
                <a:latin typeface="Calibri"/>
                <a:cs typeface="Calibri"/>
              </a:rPr>
              <a:t>the </a:t>
            </a:r>
            <a:r>
              <a:rPr sz="1800" b="1" spc="-10" dirty="0">
                <a:latin typeface="Calibri"/>
                <a:cs typeface="Calibri"/>
              </a:rPr>
              <a:t>uniprogrammming </a:t>
            </a:r>
            <a:r>
              <a:rPr sz="1800" b="1" spc="-15" dirty="0">
                <a:latin typeface="Calibri"/>
                <a:cs typeface="Calibri"/>
              </a:rPr>
              <a:t>systems </a:t>
            </a:r>
            <a:r>
              <a:rPr sz="1800" spc="-15" dirty="0">
                <a:latin typeface="Calibri"/>
                <a:cs typeface="Calibri"/>
              </a:rPr>
              <a:t>like </a:t>
            </a:r>
            <a:r>
              <a:rPr sz="1800" spc="10" dirty="0">
                <a:latin typeface="Calibri"/>
                <a:cs typeface="Calibri"/>
              </a:rPr>
              <a:t>MS </a:t>
            </a:r>
            <a:r>
              <a:rPr sz="1800" spc="-5" dirty="0">
                <a:latin typeface="Calibri"/>
                <a:cs typeface="Calibri"/>
              </a:rPr>
              <a:t>DOS, </a:t>
            </a:r>
            <a:r>
              <a:rPr sz="1800" dirty="0">
                <a:latin typeface="Calibri"/>
                <a:cs typeface="Calibri"/>
              </a:rPr>
              <a:t>when a </a:t>
            </a:r>
            <a:r>
              <a:rPr sz="1800" spc="-5" dirty="0">
                <a:latin typeface="Calibri"/>
                <a:cs typeface="Calibri"/>
              </a:rPr>
              <a:t>process waits </a:t>
            </a:r>
            <a:r>
              <a:rPr sz="1800" spc="-15" dirty="0">
                <a:latin typeface="Calibri"/>
                <a:cs typeface="Calibri"/>
              </a:rPr>
              <a:t>for any</a:t>
            </a:r>
            <a:r>
              <a:rPr sz="1800" spc="-10" dirty="0">
                <a:latin typeface="Calibri"/>
                <a:cs typeface="Calibri"/>
              </a:rPr>
              <a:t> </a:t>
            </a:r>
            <a:r>
              <a:rPr sz="1800" dirty="0">
                <a:latin typeface="Calibri"/>
                <a:cs typeface="Calibri"/>
              </a:rPr>
              <a:t>I/O </a:t>
            </a:r>
            <a:r>
              <a:rPr sz="1800" spc="5" dirty="0">
                <a:latin typeface="Calibri"/>
                <a:cs typeface="Calibri"/>
              </a:rPr>
              <a:t> </a:t>
            </a:r>
            <a:r>
              <a:rPr sz="1800" spc="-10" dirty="0">
                <a:latin typeface="Calibri"/>
                <a:cs typeface="Calibri"/>
              </a:rPr>
              <a:t>operation </a:t>
            </a:r>
            <a:r>
              <a:rPr sz="1800" spc="-15" dirty="0">
                <a:latin typeface="Calibri"/>
                <a:cs typeface="Calibri"/>
              </a:rPr>
              <a:t>to</a:t>
            </a:r>
            <a:r>
              <a:rPr sz="1800" spc="375" dirty="0">
                <a:latin typeface="Calibri"/>
                <a:cs typeface="Calibri"/>
              </a:rPr>
              <a:t> </a:t>
            </a:r>
            <a:r>
              <a:rPr sz="1800" spc="-10" dirty="0">
                <a:latin typeface="Calibri"/>
                <a:cs typeface="Calibri"/>
              </a:rPr>
              <a:t>be </a:t>
            </a:r>
            <a:r>
              <a:rPr sz="1800" dirty="0">
                <a:latin typeface="Calibri"/>
                <a:cs typeface="Calibri"/>
              </a:rPr>
              <a:t>done, the </a:t>
            </a:r>
            <a:r>
              <a:rPr sz="1800" spc="-5" dirty="0">
                <a:latin typeface="Calibri"/>
                <a:cs typeface="Calibri"/>
              </a:rPr>
              <a:t>CPU remains idol. </a:t>
            </a:r>
            <a:r>
              <a:rPr sz="1800" dirty="0">
                <a:latin typeface="Calibri"/>
                <a:cs typeface="Calibri"/>
              </a:rPr>
              <a:t>This </a:t>
            </a:r>
            <a:r>
              <a:rPr sz="1800" spc="-5" dirty="0">
                <a:latin typeface="Calibri"/>
                <a:cs typeface="Calibri"/>
              </a:rPr>
              <a:t>is </a:t>
            </a:r>
            <a:r>
              <a:rPr sz="1800" dirty="0">
                <a:latin typeface="Calibri"/>
                <a:cs typeface="Calibri"/>
              </a:rPr>
              <a:t>an </a:t>
            </a:r>
            <a:r>
              <a:rPr sz="1800" spc="-5" dirty="0">
                <a:latin typeface="Calibri"/>
                <a:cs typeface="Calibri"/>
              </a:rPr>
              <a:t>overhead since it </a:t>
            </a:r>
            <a:r>
              <a:rPr sz="1800" spc="-15" dirty="0">
                <a:latin typeface="Calibri"/>
                <a:cs typeface="Calibri"/>
              </a:rPr>
              <a:t>wastes </a:t>
            </a:r>
            <a:r>
              <a:rPr sz="1800" dirty="0">
                <a:latin typeface="Calibri"/>
                <a:cs typeface="Calibri"/>
              </a:rPr>
              <a:t>the </a:t>
            </a:r>
            <a:r>
              <a:rPr sz="1800" spc="5" dirty="0">
                <a:latin typeface="Calibri"/>
                <a:cs typeface="Calibri"/>
              </a:rPr>
              <a:t> </a:t>
            </a:r>
            <a:r>
              <a:rPr sz="1800" spc="-5" dirty="0">
                <a:latin typeface="Calibri"/>
                <a:cs typeface="Calibri"/>
              </a:rPr>
              <a:t>time </a:t>
            </a:r>
            <a:r>
              <a:rPr sz="1800" dirty="0">
                <a:latin typeface="Calibri"/>
                <a:cs typeface="Calibri"/>
              </a:rPr>
              <a:t>and </a:t>
            </a:r>
            <a:r>
              <a:rPr sz="1800" spc="-5" dirty="0">
                <a:latin typeface="Calibri"/>
                <a:cs typeface="Calibri"/>
              </a:rPr>
              <a:t>causes </a:t>
            </a:r>
            <a:r>
              <a:rPr sz="1800" dirty="0">
                <a:latin typeface="Calibri"/>
                <a:cs typeface="Calibri"/>
              </a:rPr>
              <a:t>the </a:t>
            </a:r>
            <a:r>
              <a:rPr sz="1800" spc="-10" dirty="0">
                <a:latin typeface="Calibri"/>
                <a:cs typeface="Calibri"/>
              </a:rPr>
              <a:t>problem</a:t>
            </a:r>
            <a:r>
              <a:rPr sz="1800" spc="-5" dirty="0">
                <a:latin typeface="Calibri"/>
                <a:cs typeface="Calibri"/>
              </a:rPr>
              <a:t> </a:t>
            </a:r>
            <a:r>
              <a:rPr sz="1800" spc="5" dirty="0">
                <a:latin typeface="Calibri"/>
                <a:cs typeface="Calibri"/>
              </a:rPr>
              <a:t>of </a:t>
            </a:r>
            <a:r>
              <a:rPr sz="1800" spc="-10" dirty="0">
                <a:latin typeface="Calibri"/>
                <a:cs typeface="Calibri"/>
              </a:rPr>
              <a:t>starvation. </a:t>
            </a:r>
            <a:r>
              <a:rPr sz="1800" spc="-25" dirty="0">
                <a:latin typeface="Calibri"/>
                <a:cs typeface="Calibri"/>
              </a:rPr>
              <a:t>However,</a:t>
            </a:r>
            <a:r>
              <a:rPr sz="1800" spc="355" dirty="0">
                <a:latin typeface="Calibri"/>
                <a:cs typeface="Calibri"/>
              </a:rPr>
              <a:t> </a:t>
            </a:r>
            <a:r>
              <a:rPr sz="1800" dirty="0">
                <a:latin typeface="Calibri"/>
                <a:cs typeface="Calibri"/>
              </a:rPr>
              <a:t>In </a:t>
            </a:r>
            <a:r>
              <a:rPr sz="1800" spc="-10" dirty="0">
                <a:latin typeface="Calibri"/>
                <a:cs typeface="Calibri"/>
              </a:rPr>
              <a:t>Multiprogramming </a:t>
            </a:r>
            <a:r>
              <a:rPr sz="1800" spc="-15" dirty="0">
                <a:latin typeface="Calibri"/>
                <a:cs typeface="Calibri"/>
              </a:rPr>
              <a:t>systems, </a:t>
            </a:r>
            <a:r>
              <a:rPr sz="1800" spc="-1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CPU</a:t>
            </a:r>
            <a:r>
              <a:rPr sz="1800" dirty="0">
                <a:latin typeface="Calibri"/>
                <a:cs typeface="Calibri"/>
              </a:rPr>
              <a:t> </a:t>
            </a:r>
            <a:r>
              <a:rPr sz="1800" spc="-5" dirty="0">
                <a:latin typeface="Calibri"/>
                <a:cs typeface="Calibri"/>
              </a:rPr>
              <a:t>doesn't</a:t>
            </a:r>
            <a:r>
              <a:rPr sz="1800" dirty="0">
                <a:latin typeface="Calibri"/>
                <a:cs typeface="Calibri"/>
              </a:rPr>
              <a:t> </a:t>
            </a:r>
            <a:r>
              <a:rPr sz="1800" spc="-10" dirty="0">
                <a:latin typeface="Calibri"/>
                <a:cs typeface="Calibri"/>
              </a:rPr>
              <a:t>remain</a:t>
            </a:r>
            <a:r>
              <a:rPr sz="1800" spc="-5" dirty="0">
                <a:latin typeface="Calibri"/>
                <a:cs typeface="Calibri"/>
              </a:rPr>
              <a:t> idle</a:t>
            </a:r>
            <a:r>
              <a:rPr sz="1800" dirty="0">
                <a:latin typeface="Calibri"/>
                <a:cs typeface="Calibri"/>
              </a:rPr>
              <a:t> </a:t>
            </a:r>
            <a:r>
              <a:rPr sz="1800" spc="-5" dirty="0">
                <a:latin typeface="Calibri"/>
                <a:cs typeface="Calibri"/>
              </a:rPr>
              <a:t>during</a:t>
            </a:r>
            <a:r>
              <a:rPr sz="1800" dirty="0">
                <a:latin typeface="Calibri"/>
                <a:cs typeface="Calibri"/>
              </a:rPr>
              <a:t> the</a:t>
            </a:r>
            <a:r>
              <a:rPr sz="1800" spc="5" dirty="0">
                <a:latin typeface="Calibri"/>
                <a:cs typeface="Calibri"/>
              </a:rPr>
              <a:t> </a:t>
            </a:r>
            <a:r>
              <a:rPr sz="1800" spc="-5" dirty="0">
                <a:latin typeface="Calibri"/>
                <a:cs typeface="Calibri"/>
              </a:rPr>
              <a:t>waiting</a:t>
            </a:r>
            <a:r>
              <a:rPr sz="1800" dirty="0">
                <a:latin typeface="Calibri"/>
                <a:cs typeface="Calibri"/>
              </a:rPr>
              <a:t> </a:t>
            </a:r>
            <a:r>
              <a:rPr sz="1800" spc="-5" dirty="0">
                <a:latin typeface="Calibri"/>
                <a:cs typeface="Calibri"/>
              </a:rPr>
              <a:t>time</a:t>
            </a:r>
            <a:r>
              <a:rPr sz="1800" dirty="0">
                <a:latin typeface="Calibri"/>
                <a:cs typeface="Calibri"/>
              </a:rPr>
              <a:t> of</a:t>
            </a:r>
            <a:r>
              <a:rPr sz="1800" spc="5"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Process</a:t>
            </a:r>
            <a:r>
              <a:rPr sz="1800" dirty="0">
                <a:latin typeface="Calibri"/>
                <a:cs typeface="Calibri"/>
              </a:rPr>
              <a:t> and</a:t>
            </a:r>
            <a:r>
              <a:rPr sz="1800" spc="5"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starts </a:t>
            </a:r>
            <a:r>
              <a:rPr sz="1800" spc="-395" dirty="0">
                <a:latin typeface="Calibri"/>
                <a:cs typeface="Calibri"/>
              </a:rPr>
              <a:t> </a:t>
            </a:r>
            <a:r>
              <a:rPr sz="1800" spc="-10" dirty="0">
                <a:latin typeface="Calibri"/>
                <a:cs typeface="Calibri"/>
              </a:rPr>
              <a:t>executing </a:t>
            </a:r>
            <a:r>
              <a:rPr sz="1800" dirty="0">
                <a:latin typeface="Calibri"/>
                <a:cs typeface="Calibri"/>
              </a:rPr>
              <a:t>other </a:t>
            </a:r>
            <a:r>
              <a:rPr sz="1800" spc="-10" dirty="0">
                <a:latin typeface="Calibri"/>
                <a:cs typeface="Calibri"/>
              </a:rPr>
              <a:t>processes. Operating </a:t>
            </a:r>
            <a:r>
              <a:rPr sz="1800" spc="-20" dirty="0">
                <a:latin typeface="Calibri"/>
                <a:cs typeface="Calibri"/>
              </a:rPr>
              <a:t>System </a:t>
            </a:r>
            <a:r>
              <a:rPr sz="1800" spc="-5" dirty="0">
                <a:latin typeface="Calibri"/>
                <a:cs typeface="Calibri"/>
              </a:rPr>
              <a:t>has </a:t>
            </a:r>
            <a:r>
              <a:rPr sz="1800" spc="-15" dirty="0">
                <a:latin typeface="Calibri"/>
                <a:cs typeface="Calibri"/>
              </a:rPr>
              <a:t>to </a:t>
            </a:r>
            <a:r>
              <a:rPr sz="1800" spc="-5" dirty="0">
                <a:latin typeface="Calibri"/>
                <a:cs typeface="Calibri"/>
              </a:rPr>
              <a:t>define </a:t>
            </a:r>
            <a:r>
              <a:rPr sz="1800" dirty="0">
                <a:latin typeface="Calibri"/>
                <a:cs typeface="Calibri"/>
              </a:rPr>
              <a:t>which </a:t>
            </a:r>
            <a:r>
              <a:rPr sz="1800" spc="-10" dirty="0">
                <a:latin typeface="Calibri"/>
                <a:cs typeface="Calibri"/>
              </a:rPr>
              <a:t>process </a:t>
            </a:r>
            <a:r>
              <a:rPr sz="1800" dirty="0">
                <a:latin typeface="Calibri"/>
                <a:cs typeface="Calibri"/>
              </a:rPr>
              <a:t>the </a:t>
            </a:r>
            <a:r>
              <a:rPr sz="1800" spc="-5" dirty="0">
                <a:latin typeface="Calibri"/>
                <a:cs typeface="Calibri"/>
              </a:rPr>
              <a:t>CPU will </a:t>
            </a:r>
            <a:r>
              <a:rPr sz="1800" dirty="0">
                <a:latin typeface="Calibri"/>
                <a:cs typeface="Calibri"/>
              </a:rPr>
              <a:t> </a:t>
            </a:r>
            <a:r>
              <a:rPr sz="1800" spc="-5" dirty="0">
                <a:latin typeface="Calibri"/>
                <a:cs typeface="Calibri"/>
              </a:rPr>
              <a:t>be</a:t>
            </a:r>
            <a:r>
              <a:rPr sz="1800" spc="10" dirty="0">
                <a:latin typeface="Calibri"/>
                <a:cs typeface="Calibri"/>
              </a:rPr>
              <a:t> </a:t>
            </a:r>
            <a:r>
              <a:rPr sz="1800" spc="-10" dirty="0">
                <a:latin typeface="Calibri"/>
                <a:cs typeface="Calibri"/>
              </a:rPr>
              <a:t>given.</a:t>
            </a:r>
            <a:endParaRPr sz="1800">
              <a:latin typeface="Calibri"/>
              <a:cs typeface="Calibri"/>
            </a:endParaRPr>
          </a:p>
          <a:p>
            <a:pPr marL="12700" marR="5080" algn="just">
              <a:lnSpc>
                <a:spcPct val="100000"/>
              </a:lnSpc>
              <a:spcBef>
                <a:spcPts val="5"/>
              </a:spcBef>
            </a:pPr>
            <a:r>
              <a:rPr sz="1800" b="1" spc="-5" dirty="0">
                <a:latin typeface="Calibri"/>
                <a:cs typeface="Calibri"/>
              </a:rPr>
              <a:t>In </a:t>
            </a:r>
            <a:r>
              <a:rPr sz="1800" b="1" spc="-10" dirty="0">
                <a:latin typeface="Calibri"/>
                <a:cs typeface="Calibri"/>
              </a:rPr>
              <a:t>Multiprogramming </a:t>
            </a:r>
            <a:r>
              <a:rPr sz="1800" b="1" spc="-15" dirty="0">
                <a:latin typeface="Calibri"/>
                <a:cs typeface="Calibri"/>
              </a:rPr>
              <a:t>systems</a:t>
            </a:r>
            <a:r>
              <a:rPr sz="1800" spc="-15" dirty="0">
                <a:latin typeface="Calibri"/>
                <a:cs typeface="Calibri"/>
              </a:rPr>
              <a:t>, the </a:t>
            </a:r>
            <a:r>
              <a:rPr sz="1800" spc="-5" dirty="0">
                <a:latin typeface="Calibri"/>
                <a:cs typeface="Calibri"/>
              </a:rPr>
              <a:t>Operating </a:t>
            </a:r>
            <a:r>
              <a:rPr sz="1800" spc="-25" dirty="0">
                <a:latin typeface="Calibri"/>
                <a:cs typeface="Calibri"/>
              </a:rPr>
              <a:t>system </a:t>
            </a:r>
            <a:r>
              <a:rPr sz="1800" dirty="0">
                <a:latin typeface="Calibri"/>
                <a:cs typeface="Calibri"/>
              </a:rPr>
              <a:t>schedules the </a:t>
            </a:r>
            <a:r>
              <a:rPr sz="1800" spc="-10" dirty="0">
                <a:latin typeface="Calibri"/>
                <a:cs typeface="Calibri"/>
              </a:rPr>
              <a:t>processes </a:t>
            </a:r>
            <a:r>
              <a:rPr sz="1800" dirty="0">
                <a:latin typeface="Calibri"/>
                <a:cs typeface="Calibri"/>
              </a:rPr>
              <a:t>on the </a:t>
            </a:r>
            <a:r>
              <a:rPr sz="1800" spc="5" dirty="0">
                <a:latin typeface="Calibri"/>
                <a:cs typeface="Calibri"/>
              </a:rPr>
              <a:t> </a:t>
            </a:r>
            <a:r>
              <a:rPr sz="1800" spc="-5" dirty="0">
                <a:latin typeface="Calibri"/>
                <a:cs typeface="Calibri"/>
              </a:rPr>
              <a:t>CPU </a:t>
            </a:r>
            <a:r>
              <a:rPr sz="1800" spc="-15" dirty="0">
                <a:latin typeface="Calibri"/>
                <a:cs typeface="Calibri"/>
              </a:rPr>
              <a:t>to have </a:t>
            </a:r>
            <a:r>
              <a:rPr sz="1800" spc="-5" dirty="0">
                <a:latin typeface="Calibri"/>
                <a:cs typeface="Calibri"/>
              </a:rPr>
              <a:t>the maximum utilization </a:t>
            </a:r>
            <a:r>
              <a:rPr sz="1800" spc="5" dirty="0">
                <a:latin typeface="Calibri"/>
                <a:cs typeface="Calibri"/>
              </a:rPr>
              <a:t>of </a:t>
            </a:r>
            <a:r>
              <a:rPr sz="1800" spc="-5" dirty="0">
                <a:latin typeface="Calibri"/>
                <a:cs typeface="Calibri"/>
              </a:rPr>
              <a:t>it and this procedure is called </a:t>
            </a:r>
            <a:r>
              <a:rPr sz="1800" b="1" spc="-5" dirty="0">
                <a:latin typeface="Calibri"/>
                <a:cs typeface="Calibri"/>
              </a:rPr>
              <a:t>CPU </a:t>
            </a:r>
            <a:r>
              <a:rPr sz="1800" b="1" spc="-10" dirty="0">
                <a:latin typeface="Calibri"/>
                <a:cs typeface="Calibri"/>
              </a:rPr>
              <a:t>scheduling</a:t>
            </a:r>
            <a:r>
              <a:rPr sz="1800" spc="-10" dirty="0">
                <a:latin typeface="Calibri"/>
                <a:cs typeface="Calibri"/>
              </a:rPr>
              <a:t>. </a:t>
            </a:r>
            <a:r>
              <a:rPr sz="1800" spc="-5" dirty="0">
                <a:latin typeface="Calibri"/>
                <a:cs typeface="Calibri"/>
              </a:rPr>
              <a:t> The</a:t>
            </a:r>
            <a:r>
              <a:rPr sz="1800" spc="15" dirty="0">
                <a:latin typeface="Calibri"/>
                <a:cs typeface="Calibri"/>
              </a:rPr>
              <a:t> </a:t>
            </a:r>
            <a:r>
              <a:rPr sz="1800" spc="-15" dirty="0">
                <a:latin typeface="Calibri"/>
                <a:cs typeface="Calibri"/>
              </a:rPr>
              <a:t>Operating</a:t>
            </a:r>
            <a:r>
              <a:rPr sz="1800" spc="50" dirty="0">
                <a:latin typeface="Calibri"/>
                <a:cs typeface="Calibri"/>
              </a:rPr>
              <a:t> </a:t>
            </a:r>
            <a:r>
              <a:rPr sz="1800" spc="-25" dirty="0">
                <a:latin typeface="Calibri"/>
                <a:cs typeface="Calibri"/>
              </a:rPr>
              <a:t>System</a:t>
            </a:r>
            <a:r>
              <a:rPr sz="1800" spc="55" dirty="0">
                <a:latin typeface="Calibri"/>
                <a:cs typeface="Calibri"/>
              </a:rPr>
              <a:t> </a:t>
            </a:r>
            <a:r>
              <a:rPr sz="1800" spc="-10" dirty="0">
                <a:latin typeface="Calibri"/>
                <a:cs typeface="Calibri"/>
              </a:rPr>
              <a:t>uses</a:t>
            </a:r>
            <a:r>
              <a:rPr sz="1800" spc="45" dirty="0">
                <a:latin typeface="Calibri"/>
                <a:cs typeface="Calibri"/>
              </a:rPr>
              <a:t> </a:t>
            </a:r>
            <a:r>
              <a:rPr sz="1800" spc="-10" dirty="0">
                <a:latin typeface="Calibri"/>
                <a:cs typeface="Calibri"/>
              </a:rPr>
              <a:t>various</a:t>
            </a:r>
            <a:r>
              <a:rPr sz="1800" spc="-5" dirty="0">
                <a:latin typeface="Calibri"/>
                <a:cs typeface="Calibri"/>
              </a:rPr>
              <a:t> </a:t>
            </a:r>
            <a:r>
              <a:rPr sz="1800" spc="-10" dirty="0">
                <a:latin typeface="Calibri"/>
                <a:cs typeface="Calibri"/>
              </a:rPr>
              <a:t>scheduling</a:t>
            </a:r>
            <a:r>
              <a:rPr sz="1800" spc="100" dirty="0">
                <a:latin typeface="Calibri"/>
                <a:cs typeface="Calibri"/>
              </a:rPr>
              <a:t> </a:t>
            </a:r>
            <a:r>
              <a:rPr sz="1800" spc="-10" dirty="0">
                <a:latin typeface="Calibri"/>
                <a:cs typeface="Calibri"/>
              </a:rPr>
              <a:t>algorithm</a:t>
            </a:r>
            <a:r>
              <a:rPr sz="1800" spc="30"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schedule</a:t>
            </a:r>
            <a:r>
              <a:rPr sz="1800" spc="9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processes.</a:t>
            </a:r>
            <a:endParaRPr sz="1800">
              <a:latin typeface="Calibri"/>
              <a:cs typeface="Calibri"/>
            </a:endParaRPr>
          </a:p>
          <a:p>
            <a:pPr marL="12700" marR="5715" algn="just">
              <a:lnSpc>
                <a:spcPct val="100000"/>
              </a:lnSpc>
              <a:spcBef>
                <a:spcPts val="5"/>
              </a:spcBef>
            </a:pPr>
            <a:r>
              <a:rPr sz="1800" spc="-5" dirty="0">
                <a:latin typeface="Calibri"/>
                <a:cs typeface="Calibri"/>
              </a:rPr>
              <a:t>This is </a:t>
            </a:r>
            <a:r>
              <a:rPr sz="1800" dirty="0">
                <a:latin typeface="Calibri"/>
                <a:cs typeface="Calibri"/>
              </a:rPr>
              <a:t>a </a:t>
            </a:r>
            <a:r>
              <a:rPr sz="1800" spc="-10" dirty="0">
                <a:latin typeface="Calibri"/>
                <a:cs typeface="Calibri"/>
              </a:rPr>
              <a:t>task </a:t>
            </a:r>
            <a:r>
              <a:rPr sz="1800" spc="5" dirty="0">
                <a:latin typeface="Calibri"/>
                <a:cs typeface="Calibri"/>
              </a:rPr>
              <a:t>of </a:t>
            </a:r>
            <a:r>
              <a:rPr sz="1800" dirty="0">
                <a:latin typeface="Calibri"/>
                <a:cs typeface="Calibri"/>
              </a:rPr>
              <a:t>the short </a:t>
            </a:r>
            <a:r>
              <a:rPr sz="1800" spc="-10" dirty="0">
                <a:latin typeface="Calibri"/>
                <a:cs typeface="Calibri"/>
              </a:rPr>
              <a:t>term </a:t>
            </a:r>
            <a:r>
              <a:rPr sz="1800" spc="-5" dirty="0">
                <a:latin typeface="Calibri"/>
                <a:cs typeface="Calibri"/>
              </a:rPr>
              <a:t>scheduler </a:t>
            </a:r>
            <a:r>
              <a:rPr sz="1800" spc="-15" dirty="0">
                <a:latin typeface="Calibri"/>
                <a:cs typeface="Calibri"/>
              </a:rPr>
              <a:t>to </a:t>
            </a:r>
            <a:r>
              <a:rPr sz="1800" spc="-5" dirty="0">
                <a:latin typeface="Calibri"/>
                <a:cs typeface="Calibri"/>
              </a:rPr>
              <a:t>schedule </a:t>
            </a:r>
            <a:r>
              <a:rPr sz="1800" dirty="0">
                <a:latin typeface="Calibri"/>
                <a:cs typeface="Calibri"/>
              </a:rPr>
              <a:t>the </a:t>
            </a:r>
            <a:r>
              <a:rPr sz="1800" spc="-5" dirty="0">
                <a:latin typeface="Calibri"/>
                <a:cs typeface="Calibri"/>
              </a:rPr>
              <a:t>CPU </a:t>
            </a:r>
            <a:r>
              <a:rPr sz="1800" spc="-15" dirty="0">
                <a:latin typeface="Calibri"/>
                <a:cs typeface="Calibri"/>
              </a:rPr>
              <a:t>for </a:t>
            </a:r>
            <a:r>
              <a:rPr sz="1800" dirty="0">
                <a:latin typeface="Calibri"/>
                <a:cs typeface="Calibri"/>
              </a:rPr>
              <a:t>the number </a:t>
            </a:r>
            <a:r>
              <a:rPr sz="1800" spc="10" dirty="0">
                <a:latin typeface="Calibri"/>
                <a:cs typeface="Calibri"/>
              </a:rPr>
              <a:t>of </a:t>
            </a:r>
            <a:r>
              <a:rPr sz="1800" spc="15" dirty="0">
                <a:latin typeface="Calibri"/>
                <a:cs typeface="Calibri"/>
              </a:rPr>
              <a:t> </a:t>
            </a:r>
            <a:r>
              <a:rPr sz="1800" spc="-10" dirty="0">
                <a:latin typeface="Calibri"/>
                <a:cs typeface="Calibri"/>
              </a:rPr>
              <a:t>processes present </a:t>
            </a:r>
            <a:r>
              <a:rPr sz="1800" spc="5" dirty="0">
                <a:latin typeface="Calibri"/>
                <a:cs typeface="Calibri"/>
              </a:rPr>
              <a:t>in </a:t>
            </a:r>
            <a:r>
              <a:rPr sz="1800" spc="-5" dirty="0">
                <a:latin typeface="Calibri"/>
                <a:cs typeface="Calibri"/>
              </a:rPr>
              <a:t>the </a:t>
            </a:r>
            <a:r>
              <a:rPr sz="1800" dirty="0">
                <a:latin typeface="Calibri"/>
                <a:cs typeface="Calibri"/>
              </a:rPr>
              <a:t>Job </a:t>
            </a:r>
            <a:r>
              <a:rPr sz="1800" spc="-5" dirty="0">
                <a:latin typeface="Calibri"/>
                <a:cs typeface="Calibri"/>
              </a:rPr>
              <a:t>Pool. Whenever the </a:t>
            </a:r>
            <a:r>
              <a:rPr sz="1800" dirty="0">
                <a:latin typeface="Calibri"/>
                <a:cs typeface="Calibri"/>
              </a:rPr>
              <a:t>running </a:t>
            </a:r>
            <a:r>
              <a:rPr sz="1800" spc="-5" dirty="0">
                <a:latin typeface="Calibri"/>
                <a:cs typeface="Calibri"/>
              </a:rPr>
              <a:t>process </a:t>
            </a:r>
            <a:r>
              <a:rPr sz="1800" spc="-10" dirty="0">
                <a:latin typeface="Calibri"/>
                <a:cs typeface="Calibri"/>
              </a:rPr>
              <a:t>requests </a:t>
            </a:r>
            <a:r>
              <a:rPr sz="1800" spc="-5" dirty="0">
                <a:latin typeface="Calibri"/>
                <a:cs typeface="Calibri"/>
              </a:rPr>
              <a:t>some </a:t>
            </a:r>
            <a:r>
              <a:rPr sz="1800" dirty="0">
                <a:latin typeface="Calibri"/>
                <a:cs typeface="Calibri"/>
              </a:rPr>
              <a:t>IO </a:t>
            </a:r>
            <a:r>
              <a:rPr sz="1800" spc="5" dirty="0">
                <a:latin typeface="Calibri"/>
                <a:cs typeface="Calibri"/>
              </a:rPr>
              <a:t> </a:t>
            </a:r>
            <a:r>
              <a:rPr sz="1800" spc="-10" dirty="0">
                <a:latin typeface="Calibri"/>
                <a:cs typeface="Calibri"/>
              </a:rPr>
              <a:t>operation </a:t>
            </a:r>
            <a:r>
              <a:rPr sz="1800" dirty="0">
                <a:latin typeface="Calibri"/>
                <a:cs typeface="Calibri"/>
              </a:rPr>
              <a:t>then the </a:t>
            </a:r>
            <a:r>
              <a:rPr sz="1800" spc="-5" dirty="0">
                <a:latin typeface="Calibri"/>
                <a:cs typeface="Calibri"/>
              </a:rPr>
              <a:t>short term scheduler </a:t>
            </a:r>
            <a:r>
              <a:rPr sz="1800" spc="-10" dirty="0">
                <a:latin typeface="Calibri"/>
                <a:cs typeface="Calibri"/>
              </a:rPr>
              <a:t>saves </a:t>
            </a:r>
            <a:r>
              <a:rPr sz="1800" dirty="0">
                <a:latin typeface="Calibri"/>
                <a:cs typeface="Calibri"/>
              </a:rPr>
              <a:t>the </a:t>
            </a:r>
            <a:r>
              <a:rPr sz="1800" spc="-10" dirty="0">
                <a:latin typeface="Calibri"/>
                <a:cs typeface="Calibri"/>
              </a:rPr>
              <a:t>current context </a:t>
            </a:r>
            <a:r>
              <a:rPr sz="1800" dirty="0">
                <a:latin typeface="Calibri"/>
                <a:cs typeface="Calibri"/>
              </a:rPr>
              <a:t>of </a:t>
            </a:r>
            <a:r>
              <a:rPr sz="1800" spc="-5" dirty="0">
                <a:latin typeface="Calibri"/>
                <a:cs typeface="Calibri"/>
              </a:rPr>
              <a:t>the </a:t>
            </a:r>
            <a:r>
              <a:rPr sz="1800" spc="-10" dirty="0">
                <a:latin typeface="Calibri"/>
                <a:cs typeface="Calibri"/>
              </a:rPr>
              <a:t>process </a:t>
            </a:r>
            <a:r>
              <a:rPr sz="1800" spc="-5" dirty="0">
                <a:latin typeface="Calibri"/>
                <a:cs typeface="Calibri"/>
              </a:rPr>
              <a:t>(also </a:t>
            </a:r>
            <a:r>
              <a:rPr sz="1800" dirty="0">
                <a:latin typeface="Calibri"/>
                <a:cs typeface="Calibri"/>
              </a:rPr>
              <a:t> </a:t>
            </a:r>
            <a:r>
              <a:rPr sz="1800" spc="-5" dirty="0">
                <a:latin typeface="Calibri"/>
                <a:cs typeface="Calibri"/>
              </a:rPr>
              <a:t>called</a:t>
            </a:r>
            <a:r>
              <a:rPr sz="1800" spc="90" dirty="0">
                <a:latin typeface="Calibri"/>
                <a:cs typeface="Calibri"/>
              </a:rPr>
              <a:t> </a:t>
            </a:r>
            <a:r>
              <a:rPr sz="1800" dirty="0">
                <a:latin typeface="Calibri"/>
                <a:cs typeface="Calibri"/>
              </a:rPr>
              <a:t>PCB)</a:t>
            </a:r>
            <a:r>
              <a:rPr sz="1800" spc="114" dirty="0">
                <a:latin typeface="Calibri"/>
                <a:cs typeface="Calibri"/>
              </a:rPr>
              <a:t> </a:t>
            </a:r>
            <a:r>
              <a:rPr sz="1800" dirty="0">
                <a:latin typeface="Calibri"/>
                <a:cs typeface="Calibri"/>
              </a:rPr>
              <a:t>and</a:t>
            </a:r>
            <a:r>
              <a:rPr sz="1800" spc="110" dirty="0">
                <a:latin typeface="Calibri"/>
                <a:cs typeface="Calibri"/>
              </a:rPr>
              <a:t> </a:t>
            </a:r>
            <a:r>
              <a:rPr sz="1800" spc="-5" dirty="0">
                <a:latin typeface="Calibri"/>
                <a:cs typeface="Calibri"/>
              </a:rPr>
              <a:t>changes</a:t>
            </a:r>
            <a:r>
              <a:rPr sz="1800" spc="105" dirty="0">
                <a:latin typeface="Calibri"/>
                <a:cs typeface="Calibri"/>
              </a:rPr>
              <a:t> </a:t>
            </a:r>
            <a:r>
              <a:rPr sz="1800" spc="-5" dirty="0">
                <a:latin typeface="Calibri"/>
                <a:cs typeface="Calibri"/>
              </a:rPr>
              <a:t>its</a:t>
            </a:r>
            <a:r>
              <a:rPr sz="1800" spc="110" dirty="0">
                <a:latin typeface="Calibri"/>
                <a:cs typeface="Calibri"/>
              </a:rPr>
              <a:t> </a:t>
            </a:r>
            <a:r>
              <a:rPr sz="1800" spc="-20" dirty="0">
                <a:latin typeface="Calibri"/>
                <a:cs typeface="Calibri"/>
              </a:rPr>
              <a:t>state</a:t>
            </a:r>
            <a:r>
              <a:rPr sz="1800" spc="114" dirty="0">
                <a:latin typeface="Calibri"/>
                <a:cs typeface="Calibri"/>
              </a:rPr>
              <a:t> </a:t>
            </a:r>
            <a:r>
              <a:rPr sz="1800" spc="-10" dirty="0">
                <a:latin typeface="Calibri"/>
                <a:cs typeface="Calibri"/>
              </a:rPr>
              <a:t>from</a:t>
            </a:r>
            <a:r>
              <a:rPr sz="1800" spc="100" dirty="0">
                <a:latin typeface="Calibri"/>
                <a:cs typeface="Calibri"/>
              </a:rPr>
              <a:t> </a:t>
            </a:r>
            <a:r>
              <a:rPr sz="1800" spc="-5" dirty="0">
                <a:latin typeface="Calibri"/>
                <a:cs typeface="Calibri"/>
              </a:rPr>
              <a:t>running</a:t>
            </a:r>
            <a:r>
              <a:rPr sz="1800" spc="120" dirty="0">
                <a:latin typeface="Calibri"/>
                <a:cs typeface="Calibri"/>
              </a:rPr>
              <a:t> </a:t>
            </a:r>
            <a:r>
              <a:rPr sz="1800" spc="-15" dirty="0">
                <a:latin typeface="Calibri"/>
                <a:cs typeface="Calibri"/>
              </a:rPr>
              <a:t>to</a:t>
            </a:r>
            <a:r>
              <a:rPr sz="1800" spc="110" dirty="0">
                <a:latin typeface="Calibri"/>
                <a:cs typeface="Calibri"/>
              </a:rPr>
              <a:t> </a:t>
            </a:r>
            <a:r>
              <a:rPr sz="1800" dirty="0">
                <a:latin typeface="Calibri"/>
                <a:cs typeface="Calibri"/>
              </a:rPr>
              <a:t>waiting.</a:t>
            </a:r>
            <a:r>
              <a:rPr sz="1800" spc="95" dirty="0">
                <a:latin typeface="Calibri"/>
                <a:cs typeface="Calibri"/>
              </a:rPr>
              <a:t> </a:t>
            </a:r>
            <a:r>
              <a:rPr sz="1800" dirty="0">
                <a:latin typeface="Calibri"/>
                <a:cs typeface="Calibri"/>
              </a:rPr>
              <a:t>During</a:t>
            </a:r>
            <a:r>
              <a:rPr sz="1800" spc="120" dirty="0">
                <a:latin typeface="Calibri"/>
                <a:cs typeface="Calibri"/>
              </a:rPr>
              <a:t> </a:t>
            </a:r>
            <a:r>
              <a:rPr sz="1800" dirty="0">
                <a:latin typeface="Calibri"/>
                <a:cs typeface="Calibri"/>
              </a:rPr>
              <a:t>the</a:t>
            </a:r>
            <a:r>
              <a:rPr sz="1800" spc="85" dirty="0">
                <a:latin typeface="Calibri"/>
                <a:cs typeface="Calibri"/>
              </a:rPr>
              <a:t> </a:t>
            </a:r>
            <a:r>
              <a:rPr sz="1800" dirty="0">
                <a:latin typeface="Calibri"/>
                <a:cs typeface="Calibri"/>
              </a:rPr>
              <a:t>time,</a:t>
            </a:r>
            <a:r>
              <a:rPr sz="1800" spc="135" dirty="0">
                <a:latin typeface="Calibri"/>
                <a:cs typeface="Calibri"/>
              </a:rPr>
              <a:t> </a:t>
            </a:r>
            <a:r>
              <a:rPr sz="1800" spc="-10" dirty="0">
                <a:latin typeface="Calibri"/>
                <a:cs typeface="Calibri"/>
              </a:rPr>
              <a:t>process</a:t>
            </a:r>
            <a:r>
              <a:rPr sz="1800" spc="114" dirty="0">
                <a:latin typeface="Calibri"/>
                <a:cs typeface="Calibri"/>
              </a:rPr>
              <a:t> </a:t>
            </a:r>
            <a:r>
              <a:rPr sz="1800" spc="-10" dirty="0">
                <a:latin typeface="Calibri"/>
                <a:cs typeface="Calibri"/>
              </a:rPr>
              <a:t>is </a:t>
            </a:r>
            <a:r>
              <a:rPr sz="1800" spc="-395" dirty="0">
                <a:latin typeface="Calibri"/>
                <a:cs typeface="Calibri"/>
              </a:rPr>
              <a:t> </a:t>
            </a:r>
            <a:r>
              <a:rPr sz="1800" spc="-5" dirty="0">
                <a:latin typeface="Calibri"/>
                <a:cs typeface="Calibri"/>
              </a:rPr>
              <a:t>in waiting </a:t>
            </a:r>
            <a:r>
              <a:rPr sz="1800" spc="-20" dirty="0">
                <a:latin typeface="Calibri"/>
                <a:cs typeface="Calibri"/>
              </a:rPr>
              <a:t>state; </a:t>
            </a:r>
            <a:r>
              <a:rPr sz="1800" dirty="0">
                <a:latin typeface="Calibri"/>
                <a:cs typeface="Calibri"/>
              </a:rPr>
              <a:t>the Short </a:t>
            </a:r>
            <a:r>
              <a:rPr sz="1800" spc="-10" dirty="0">
                <a:latin typeface="Calibri"/>
                <a:cs typeface="Calibri"/>
              </a:rPr>
              <a:t>term </a:t>
            </a:r>
            <a:r>
              <a:rPr sz="1800" spc="-5" dirty="0">
                <a:latin typeface="Calibri"/>
                <a:cs typeface="Calibri"/>
              </a:rPr>
              <a:t>scheduler </a:t>
            </a:r>
            <a:r>
              <a:rPr sz="1800" spc="-10" dirty="0">
                <a:latin typeface="Calibri"/>
                <a:cs typeface="Calibri"/>
              </a:rPr>
              <a:t>picks </a:t>
            </a:r>
            <a:r>
              <a:rPr sz="1800" spc="-5" dirty="0">
                <a:latin typeface="Calibri"/>
                <a:cs typeface="Calibri"/>
              </a:rPr>
              <a:t>another </a:t>
            </a:r>
            <a:r>
              <a:rPr sz="1800" spc="-10" dirty="0">
                <a:latin typeface="Calibri"/>
                <a:cs typeface="Calibri"/>
              </a:rPr>
              <a:t>process </a:t>
            </a:r>
            <a:r>
              <a:rPr sz="1800" dirty="0">
                <a:latin typeface="Calibri"/>
                <a:cs typeface="Calibri"/>
              </a:rPr>
              <a:t>from </a:t>
            </a:r>
            <a:r>
              <a:rPr sz="1800" spc="-5" dirty="0">
                <a:latin typeface="Calibri"/>
                <a:cs typeface="Calibri"/>
              </a:rPr>
              <a:t>the ready </a:t>
            </a:r>
            <a:r>
              <a:rPr sz="1800" dirty="0">
                <a:latin typeface="Calibri"/>
                <a:cs typeface="Calibri"/>
              </a:rPr>
              <a:t>queue </a:t>
            </a:r>
            <a:r>
              <a:rPr sz="1800" spc="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assigns</a:t>
            </a:r>
            <a:r>
              <a:rPr sz="1800" spc="4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CPU</a:t>
            </a:r>
            <a:r>
              <a:rPr sz="180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this</a:t>
            </a:r>
            <a:r>
              <a:rPr sz="1800" spc="20" dirty="0">
                <a:latin typeface="Calibri"/>
                <a:cs typeface="Calibri"/>
              </a:rPr>
              <a:t> </a:t>
            </a:r>
            <a:r>
              <a:rPr sz="1800" spc="-10" dirty="0">
                <a:latin typeface="Calibri"/>
                <a:cs typeface="Calibri"/>
              </a:rPr>
              <a:t>process.</a:t>
            </a:r>
            <a:r>
              <a:rPr sz="1800" spc="25" dirty="0">
                <a:latin typeface="Calibri"/>
                <a:cs typeface="Calibri"/>
              </a:rPr>
              <a:t> </a:t>
            </a:r>
            <a:r>
              <a:rPr sz="1800" dirty="0">
                <a:latin typeface="Calibri"/>
                <a:cs typeface="Calibri"/>
              </a:rPr>
              <a:t>This</a:t>
            </a:r>
            <a:r>
              <a:rPr sz="1800" spc="-15" dirty="0">
                <a:latin typeface="Calibri"/>
                <a:cs typeface="Calibri"/>
              </a:rPr>
              <a:t> </a:t>
            </a:r>
            <a:r>
              <a:rPr sz="1800" spc="-10" dirty="0">
                <a:latin typeface="Calibri"/>
                <a:cs typeface="Calibri"/>
              </a:rPr>
              <a:t>procedure</a:t>
            </a:r>
            <a:r>
              <a:rPr sz="1800" spc="75" dirty="0">
                <a:latin typeface="Calibri"/>
                <a:cs typeface="Calibri"/>
              </a:rPr>
              <a:t> </a:t>
            </a:r>
            <a:r>
              <a:rPr sz="1800" spc="-5" dirty="0">
                <a:latin typeface="Calibri"/>
                <a:cs typeface="Calibri"/>
              </a:rPr>
              <a:t>is</a:t>
            </a:r>
            <a:r>
              <a:rPr sz="1800" spc="-10" dirty="0">
                <a:latin typeface="Calibri"/>
                <a:cs typeface="Calibri"/>
              </a:rPr>
              <a:t> called</a:t>
            </a:r>
            <a:r>
              <a:rPr sz="1800" spc="45" dirty="0">
                <a:latin typeface="Calibri"/>
                <a:cs typeface="Calibri"/>
              </a:rPr>
              <a:t> </a:t>
            </a:r>
            <a:r>
              <a:rPr sz="1800" b="1" spc="-20" dirty="0">
                <a:solidFill>
                  <a:srgbClr val="FF0000"/>
                </a:solidFill>
                <a:latin typeface="Calibri"/>
                <a:cs typeface="Calibri"/>
              </a:rPr>
              <a:t>context</a:t>
            </a:r>
            <a:r>
              <a:rPr sz="1800" b="1" spc="10" dirty="0">
                <a:solidFill>
                  <a:srgbClr val="FF0000"/>
                </a:solidFill>
                <a:latin typeface="Calibri"/>
                <a:cs typeface="Calibri"/>
              </a:rPr>
              <a:t> </a:t>
            </a:r>
            <a:r>
              <a:rPr sz="1800" b="1" spc="-10" dirty="0">
                <a:solidFill>
                  <a:srgbClr val="FF0000"/>
                </a:solidFill>
                <a:latin typeface="Calibri"/>
                <a:cs typeface="Calibri"/>
              </a:rPr>
              <a:t>switching</a:t>
            </a:r>
            <a:r>
              <a:rPr sz="1800" spc="-10" dirty="0">
                <a:solidFill>
                  <a:srgbClr val="FF0000"/>
                </a:solidFill>
                <a:latin typeface="Calibri"/>
                <a:cs typeface="Calibri"/>
              </a:rPr>
              <a:t>.</a:t>
            </a:r>
            <a:endParaRPr sz="1800">
              <a:latin typeface="Calibri"/>
              <a:cs typeface="Calibri"/>
            </a:endParaRPr>
          </a:p>
          <a:p>
            <a:pPr marL="12700" algn="just">
              <a:lnSpc>
                <a:spcPct val="100000"/>
              </a:lnSpc>
              <a:spcBef>
                <a:spcPts val="5"/>
              </a:spcBef>
            </a:pPr>
            <a:r>
              <a:rPr sz="1800" spc="-10" dirty="0">
                <a:solidFill>
                  <a:srgbClr val="00AF50"/>
                </a:solidFill>
                <a:latin typeface="Calibri"/>
                <a:cs typeface="Calibri"/>
              </a:rPr>
              <a:t>What</a:t>
            </a:r>
            <a:r>
              <a:rPr sz="1800" spc="10" dirty="0">
                <a:solidFill>
                  <a:srgbClr val="00AF50"/>
                </a:solidFill>
                <a:latin typeface="Calibri"/>
                <a:cs typeface="Calibri"/>
              </a:rPr>
              <a:t> </a:t>
            </a:r>
            <a:r>
              <a:rPr sz="1800" spc="-5" dirty="0">
                <a:solidFill>
                  <a:srgbClr val="00AF50"/>
                </a:solidFill>
                <a:latin typeface="Calibri"/>
                <a:cs typeface="Calibri"/>
              </a:rPr>
              <a:t>is</a:t>
            </a:r>
            <a:r>
              <a:rPr sz="1800" spc="-15" dirty="0">
                <a:solidFill>
                  <a:srgbClr val="00AF50"/>
                </a:solidFill>
                <a:latin typeface="Calibri"/>
                <a:cs typeface="Calibri"/>
              </a:rPr>
              <a:t> saved</a:t>
            </a:r>
            <a:r>
              <a:rPr sz="1800" spc="5" dirty="0">
                <a:solidFill>
                  <a:srgbClr val="00AF50"/>
                </a:solidFill>
                <a:latin typeface="Calibri"/>
                <a:cs typeface="Calibri"/>
              </a:rPr>
              <a:t> </a:t>
            </a:r>
            <a:r>
              <a:rPr sz="1800" spc="-5" dirty="0">
                <a:solidFill>
                  <a:srgbClr val="00AF50"/>
                </a:solidFill>
                <a:latin typeface="Calibri"/>
                <a:cs typeface="Calibri"/>
              </a:rPr>
              <a:t>in</a:t>
            </a:r>
            <a:r>
              <a:rPr sz="1800" spc="5" dirty="0">
                <a:solidFill>
                  <a:srgbClr val="00AF50"/>
                </a:solidFill>
                <a:latin typeface="Calibri"/>
                <a:cs typeface="Calibri"/>
              </a:rPr>
              <a:t> </a:t>
            </a:r>
            <a:r>
              <a:rPr sz="1800" spc="-5" dirty="0">
                <a:solidFill>
                  <a:srgbClr val="00AF50"/>
                </a:solidFill>
                <a:latin typeface="Calibri"/>
                <a:cs typeface="Calibri"/>
              </a:rPr>
              <a:t>the</a:t>
            </a:r>
            <a:r>
              <a:rPr sz="1800" spc="30" dirty="0">
                <a:solidFill>
                  <a:srgbClr val="00AF50"/>
                </a:solidFill>
                <a:latin typeface="Calibri"/>
                <a:cs typeface="Calibri"/>
              </a:rPr>
              <a:t> </a:t>
            </a:r>
            <a:r>
              <a:rPr sz="1800" spc="-5" dirty="0">
                <a:solidFill>
                  <a:srgbClr val="00AF50"/>
                </a:solidFill>
                <a:latin typeface="Calibri"/>
                <a:cs typeface="Calibri"/>
              </a:rPr>
              <a:t>Process</a:t>
            </a:r>
            <a:r>
              <a:rPr sz="1800" spc="-35" dirty="0">
                <a:solidFill>
                  <a:srgbClr val="00AF50"/>
                </a:solidFill>
                <a:latin typeface="Calibri"/>
                <a:cs typeface="Calibri"/>
              </a:rPr>
              <a:t> </a:t>
            </a:r>
            <a:r>
              <a:rPr sz="1800" spc="-10" dirty="0">
                <a:solidFill>
                  <a:srgbClr val="00AF50"/>
                </a:solidFill>
                <a:latin typeface="Calibri"/>
                <a:cs typeface="Calibri"/>
              </a:rPr>
              <a:t>Control</a:t>
            </a:r>
            <a:r>
              <a:rPr sz="1800" spc="15" dirty="0">
                <a:solidFill>
                  <a:srgbClr val="00AF50"/>
                </a:solidFill>
                <a:latin typeface="Calibri"/>
                <a:cs typeface="Calibri"/>
              </a:rPr>
              <a:t> </a:t>
            </a:r>
            <a:r>
              <a:rPr sz="1800" dirty="0">
                <a:solidFill>
                  <a:srgbClr val="00AF50"/>
                </a:solidFill>
                <a:latin typeface="Calibri"/>
                <a:cs typeface="Calibri"/>
              </a:rPr>
              <a:t>Block?</a:t>
            </a:r>
            <a:endParaRPr sz="1800">
              <a:latin typeface="Calibri"/>
              <a:cs typeface="Calibri"/>
            </a:endParaRPr>
          </a:p>
          <a:p>
            <a:pPr marL="12700" marR="5080" algn="just">
              <a:lnSpc>
                <a:spcPct val="100000"/>
              </a:lnSpc>
            </a:pPr>
            <a:r>
              <a:rPr sz="1800" spc="-5" dirty="0">
                <a:latin typeface="Calibri"/>
                <a:cs typeface="Calibri"/>
              </a:rPr>
              <a:t>The </a:t>
            </a:r>
            <a:r>
              <a:rPr sz="1800" spc="-10" dirty="0">
                <a:latin typeface="Calibri"/>
                <a:cs typeface="Calibri"/>
              </a:rPr>
              <a:t>Operating </a:t>
            </a:r>
            <a:r>
              <a:rPr sz="1800" spc="-20" dirty="0">
                <a:latin typeface="Calibri"/>
                <a:cs typeface="Calibri"/>
              </a:rPr>
              <a:t>system </a:t>
            </a:r>
            <a:r>
              <a:rPr sz="1800" spc="-5" dirty="0">
                <a:latin typeface="Calibri"/>
                <a:cs typeface="Calibri"/>
              </a:rPr>
              <a:t>maintains </a:t>
            </a:r>
            <a:r>
              <a:rPr sz="1800" dirty="0">
                <a:latin typeface="Calibri"/>
                <a:cs typeface="Calibri"/>
              </a:rPr>
              <a:t>a </a:t>
            </a:r>
            <a:r>
              <a:rPr sz="1800" spc="-10" dirty="0">
                <a:latin typeface="Calibri"/>
                <a:cs typeface="Calibri"/>
              </a:rPr>
              <a:t>process control </a:t>
            </a:r>
            <a:r>
              <a:rPr sz="1800" spc="-5" dirty="0">
                <a:latin typeface="Calibri"/>
                <a:cs typeface="Calibri"/>
              </a:rPr>
              <a:t>block </a:t>
            </a:r>
            <a:r>
              <a:rPr sz="1800" dirty="0">
                <a:latin typeface="Calibri"/>
                <a:cs typeface="Calibri"/>
              </a:rPr>
              <a:t>during </a:t>
            </a:r>
            <a:r>
              <a:rPr sz="1800" spc="-5" dirty="0">
                <a:latin typeface="Calibri"/>
                <a:cs typeface="Calibri"/>
              </a:rPr>
              <a:t>the </a:t>
            </a:r>
            <a:r>
              <a:rPr sz="1800" spc="-10" dirty="0">
                <a:latin typeface="Calibri"/>
                <a:cs typeface="Calibri"/>
              </a:rPr>
              <a:t>lifetime </a:t>
            </a:r>
            <a:r>
              <a:rPr sz="1800" spc="5" dirty="0">
                <a:latin typeface="Calibri"/>
                <a:cs typeface="Calibri"/>
              </a:rPr>
              <a:t>of </a:t>
            </a:r>
            <a:r>
              <a:rPr sz="1800" dirty="0">
                <a:latin typeface="Calibri"/>
                <a:cs typeface="Calibri"/>
              </a:rPr>
              <a:t>the </a:t>
            </a:r>
            <a:r>
              <a:rPr sz="1800" spc="5" dirty="0">
                <a:latin typeface="Calibri"/>
                <a:cs typeface="Calibri"/>
              </a:rPr>
              <a:t> </a:t>
            </a:r>
            <a:r>
              <a:rPr sz="1800" spc="-10" dirty="0">
                <a:latin typeface="Calibri"/>
                <a:cs typeface="Calibri"/>
              </a:rPr>
              <a:t>process. </a:t>
            </a:r>
            <a:r>
              <a:rPr sz="1800" spc="-5" dirty="0">
                <a:latin typeface="Calibri"/>
                <a:cs typeface="Calibri"/>
              </a:rPr>
              <a:t>The Process </a:t>
            </a:r>
            <a:r>
              <a:rPr sz="1800" spc="-10" dirty="0">
                <a:latin typeface="Calibri"/>
                <a:cs typeface="Calibri"/>
              </a:rPr>
              <a:t>control </a:t>
            </a:r>
            <a:r>
              <a:rPr sz="1800" dirty="0">
                <a:latin typeface="Calibri"/>
                <a:cs typeface="Calibri"/>
              </a:rPr>
              <a:t>block </a:t>
            </a:r>
            <a:r>
              <a:rPr sz="1800" spc="-5" dirty="0">
                <a:latin typeface="Calibri"/>
                <a:cs typeface="Calibri"/>
              </a:rPr>
              <a:t>is deleted </a:t>
            </a:r>
            <a:r>
              <a:rPr sz="1800" spc="5" dirty="0">
                <a:latin typeface="Calibri"/>
                <a:cs typeface="Calibri"/>
              </a:rPr>
              <a:t>when </a:t>
            </a:r>
            <a:r>
              <a:rPr sz="1800" dirty="0">
                <a:latin typeface="Calibri"/>
                <a:cs typeface="Calibri"/>
              </a:rPr>
              <a:t>the </a:t>
            </a:r>
            <a:r>
              <a:rPr sz="1800" spc="-10" dirty="0">
                <a:latin typeface="Calibri"/>
                <a:cs typeface="Calibri"/>
              </a:rPr>
              <a:t>process </a:t>
            </a:r>
            <a:r>
              <a:rPr sz="1800" spc="-5" dirty="0">
                <a:latin typeface="Calibri"/>
                <a:cs typeface="Calibri"/>
              </a:rPr>
              <a:t>is terminated </a:t>
            </a:r>
            <a:r>
              <a:rPr sz="1800" spc="5" dirty="0">
                <a:latin typeface="Calibri"/>
                <a:cs typeface="Calibri"/>
              </a:rPr>
              <a:t>or </a:t>
            </a:r>
            <a:r>
              <a:rPr sz="1800" spc="-5" dirty="0">
                <a:latin typeface="Calibri"/>
                <a:cs typeface="Calibri"/>
              </a:rPr>
              <a:t>killed. </a:t>
            </a:r>
            <a:r>
              <a:rPr sz="1800" dirty="0">
                <a:latin typeface="Calibri"/>
                <a:cs typeface="Calibri"/>
              </a:rPr>
              <a:t> </a:t>
            </a:r>
            <a:r>
              <a:rPr sz="1800" spc="-10" dirty="0">
                <a:latin typeface="Calibri"/>
                <a:cs typeface="Calibri"/>
              </a:rPr>
              <a:t>There </a:t>
            </a:r>
            <a:r>
              <a:rPr sz="1800" spc="-5" dirty="0">
                <a:latin typeface="Calibri"/>
                <a:cs typeface="Calibri"/>
              </a:rPr>
              <a:t>is </a:t>
            </a:r>
            <a:r>
              <a:rPr sz="1800" dirty="0">
                <a:latin typeface="Calibri"/>
                <a:cs typeface="Calibri"/>
              </a:rPr>
              <a:t>the </a:t>
            </a:r>
            <a:r>
              <a:rPr sz="1800" spc="-10" dirty="0">
                <a:latin typeface="Calibri"/>
                <a:cs typeface="Calibri"/>
              </a:rPr>
              <a:t>following information </a:t>
            </a:r>
            <a:r>
              <a:rPr sz="1800" dirty="0">
                <a:latin typeface="Calibri"/>
                <a:cs typeface="Calibri"/>
              </a:rPr>
              <a:t>which </a:t>
            </a:r>
            <a:r>
              <a:rPr sz="1800" spc="5" dirty="0">
                <a:latin typeface="Calibri"/>
                <a:cs typeface="Calibri"/>
              </a:rPr>
              <a:t>is </a:t>
            </a:r>
            <a:r>
              <a:rPr sz="1800" spc="-10" dirty="0">
                <a:latin typeface="Calibri"/>
                <a:cs typeface="Calibri"/>
              </a:rPr>
              <a:t>saved </a:t>
            </a:r>
            <a:r>
              <a:rPr sz="1800" spc="-5" dirty="0">
                <a:latin typeface="Calibri"/>
                <a:cs typeface="Calibri"/>
              </a:rPr>
              <a:t>in </a:t>
            </a:r>
            <a:r>
              <a:rPr sz="1800" dirty="0">
                <a:latin typeface="Calibri"/>
                <a:cs typeface="Calibri"/>
              </a:rPr>
              <a:t>the </a:t>
            </a:r>
            <a:r>
              <a:rPr sz="1800" spc="-10" dirty="0">
                <a:latin typeface="Calibri"/>
                <a:cs typeface="Calibri"/>
              </a:rPr>
              <a:t>process </a:t>
            </a:r>
            <a:r>
              <a:rPr sz="1800" spc="-15" dirty="0">
                <a:latin typeface="Calibri"/>
                <a:cs typeface="Calibri"/>
              </a:rPr>
              <a:t>control </a:t>
            </a:r>
            <a:r>
              <a:rPr sz="1800" dirty="0">
                <a:latin typeface="Calibri"/>
                <a:cs typeface="Calibri"/>
              </a:rPr>
              <a:t>block and </a:t>
            </a:r>
            <a:r>
              <a:rPr sz="1800" spc="15" dirty="0">
                <a:latin typeface="Calibri"/>
                <a:cs typeface="Calibri"/>
              </a:rPr>
              <a:t>is </a:t>
            </a:r>
            <a:r>
              <a:rPr sz="1800" spc="20" dirty="0">
                <a:latin typeface="Calibri"/>
                <a:cs typeface="Calibri"/>
              </a:rPr>
              <a:t> </a:t>
            </a:r>
            <a:r>
              <a:rPr sz="1800" spc="-5" dirty="0">
                <a:latin typeface="Calibri"/>
                <a:cs typeface="Calibri"/>
              </a:rPr>
              <a:t>changing</a:t>
            </a:r>
            <a:r>
              <a:rPr sz="1800" spc="60" dirty="0">
                <a:latin typeface="Calibri"/>
                <a:cs typeface="Calibri"/>
              </a:rPr>
              <a:t> </a:t>
            </a:r>
            <a:r>
              <a:rPr sz="1800" dirty="0">
                <a:latin typeface="Calibri"/>
                <a:cs typeface="Calibri"/>
              </a:rPr>
              <a:t>with</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25" dirty="0">
                <a:latin typeface="Calibri"/>
                <a:cs typeface="Calibri"/>
              </a:rPr>
              <a:t>state</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a:t>
            </a:r>
            <a:endParaRPr sz="1800">
              <a:latin typeface="Calibri"/>
              <a:cs typeface="Calibri"/>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05200" y="457200"/>
            <a:ext cx="1737360" cy="2599944"/>
          </a:xfrm>
          <a:prstGeom prst="rect">
            <a:avLst/>
          </a:prstGeom>
        </p:spPr>
      </p:pic>
      <p:sp>
        <p:nvSpPr>
          <p:cNvPr id="3" name="object 3"/>
          <p:cNvSpPr txBox="1"/>
          <p:nvPr/>
        </p:nvSpPr>
        <p:spPr>
          <a:xfrm>
            <a:off x="383540" y="3295599"/>
            <a:ext cx="8301990" cy="2221230"/>
          </a:xfrm>
          <a:prstGeom prst="rect">
            <a:avLst/>
          </a:prstGeom>
        </p:spPr>
        <p:txBody>
          <a:bodyPr vert="horz" wrap="square" lIns="0" tIns="12700" rIns="0" bIns="0" rtlCol="0">
            <a:spAutoFit/>
          </a:bodyPr>
          <a:lstStyle/>
          <a:p>
            <a:pPr marL="12700" algn="just">
              <a:lnSpc>
                <a:spcPct val="100000"/>
              </a:lnSpc>
              <a:spcBef>
                <a:spcPts val="100"/>
              </a:spcBef>
            </a:pPr>
            <a:r>
              <a:rPr sz="1800" spc="-15" dirty="0">
                <a:solidFill>
                  <a:srgbClr val="00AF50"/>
                </a:solidFill>
                <a:latin typeface="Calibri"/>
                <a:cs typeface="Calibri"/>
              </a:rPr>
              <a:t>Why </a:t>
            </a:r>
            <a:r>
              <a:rPr sz="1800" spc="-10" dirty="0">
                <a:solidFill>
                  <a:srgbClr val="00AF50"/>
                </a:solidFill>
                <a:latin typeface="Calibri"/>
                <a:cs typeface="Calibri"/>
              </a:rPr>
              <a:t>do</a:t>
            </a:r>
            <a:r>
              <a:rPr sz="1800" dirty="0">
                <a:solidFill>
                  <a:srgbClr val="00AF50"/>
                </a:solidFill>
                <a:latin typeface="Calibri"/>
                <a:cs typeface="Calibri"/>
              </a:rPr>
              <a:t> </a:t>
            </a:r>
            <a:r>
              <a:rPr sz="1800" spc="-10" dirty="0">
                <a:solidFill>
                  <a:srgbClr val="00AF50"/>
                </a:solidFill>
                <a:latin typeface="Calibri"/>
                <a:cs typeface="Calibri"/>
              </a:rPr>
              <a:t>we</a:t>
            </a:r>
            <a:r>
              <a:rPr sz="1800" spc="5" dirty="0">
                <a:solidFill>
                  <a:srgbClr val="00AF50"/>
                </a:solidFill>
                <a:latin typeface="Calibri"/>
                <a:cs typeface="Calibri"/>
              </a:rPr>
              <a:t> </a:t>
            </a:r>
            <a:r>
              <a:rPr sz="1800" spc="-10" dirty="0">
                <a:solidFill>
                  <a:srgbClr val="00AF50"/>
                </a:solidFill>
                <a:latin typeface="Calibri"/>
                <a:cs typeface="Calibri"/>
              </a:rPr>
              <a:t>need</a:t>
            </a:r>
            <a:r>
              <a:rPr sz="1800" spc="25" dirty="0">
                <a:solidFill>
                  <a:srgbClr val="00AF50"/>
                </a:solidFill>
                <a:latin typeface="Calibri"/>
                <a:cs typeface="Calibri"/>
              </a:rPr>
              <a:t> </a:t>
            </a:r>
            <a:r>
              <a:rPr sz="1800" spc="-10" dirty="0">
                <a:solidFill>
                  <a:srgbClr val="00AF50"/>
                </a:solidFill>
                <a:latin typeface="Calibri"/>
                <a:cs typeface="Calibri"/>
              </a:rPr>
              <a:t>Scheduling?</a:t>
            </a:r>
            <a:endParaRPr sz="1800">
              <a:latin typeface="Calibri"/>
              <a:cs typeface="Calibri"/>
            </a:endParaRPr>
          </a:p>
          <a:p>
            <a:pPr marL="12700" marR="5080" algn="just">
              <a:lnSpc>
                <a:spcPct val="100000"/>
              </a:lnSpc>
              <a:spcBef>
                <a:spcPts val="5"/>
              </a:spcBef>
            </a:pPr>
            <a:r>
              <a:rPr sz="1800" dirty="0">
                <a:latin typeface="Calibri"/>
                <a:cs typeface="Calibri"/>
              </a:rPr>
              <a:t>In </a:t>
            </a:r>
            <a:r>
              <a:rPr sz="1800" spc="-5" dirty="0">
                <a:latin typeface="Calibri"/>
                <a:cs typeface="Calibri"/>
              </a:rPr>
              <a:t>Multiprogramming, if </a:t>
            </a:r>
            <a:r>
              <a:rPr sz="1800" dirty="0">
                <a:latin typeface="Calibri"/>
                <a:cs typeface="Calibri"/>
              </a:rPr>
              <a:t>the long </a:t>
            </a:r>
            <a:r>
              <a:rPr sz="1800" spc="-5" dirty="0">
                <a:latin typeface="Calibri"/>
                <a:cs typeface="Calibri"/>
              </a:rPr>
              <a:t>term </a:t>
            </a:r>
            <a:r>
              <a:rPr sz="1800" dirty="0">
                <a:latin typeface="Calibri"/>
                <a:cs typeface="Calibri"/>
              </a:rPr>
              <a:t>scheduler </a:t>
            </a:r>
            <a:r>
              <a:rPr sz="1800" spc="-10" dirty="0">
                <a:latin typeface="Calibri"/>
                <a:cs typeface="Calibri"/>
              </a:rPr>
              <a:t>picks </a:t>
            </a:r>
            <a:r>
              <a:rPr sz="1800" spc="-5" dirty="0">
                <a:latin typeface="Calibri"/>
                <a:cs typeface="Calibri"/>
              </a:rPr>
              <a:t>more </a:t>
            </a:r>
            <a:r>
              <a:rPr sz="1800" dirty="0">
                <a:latin typeface="Calibri"/>
                <a:cs typeface="Calibri"/>
              </a:rPr>
              <a:t>I/O bound </a:t>
            </a:r>
            <a:r>
              <a:rPr sz="1800" spc="-10" dirty="0">
                <a:latin typeface="Calibri"/>
                <a:cs typeface="Calibri"/>
              </a:rPr>
              <a:t>processes </a:t>
            </a:r>
            <a:r>
              <a:rPr sz="1800" dirty="0">
                <a:latin typeface="Calibri"/>
                <a:cs typeface="Calibri"/>
              </a:rPr>
              <a:t>then </a:t>
            </a:r>
            <a:r>
              <a:rPr sz="1800" spc="5" dirty="0">
                <a:latin typeface="Calibri"/>
                <a:cs typeface="Calibri"/>
              </a:rPr>
              <a:t> </a:t>
            </a:r>
            <a:r>
              <a:rPr sz="1800" spc="-5" dirty="0">
                <a:latin typeface="Calibri"/>
                <a:cs typeface="Calibri"/>
              </a:rPr>
              <a:t>most </a:t>
            </a:r>
            <a:r>
              <a:rPr sz="1800" dirty="0">
                <a:latin typeface="Calibri"/>
                <a:cs typeface="Calibri"/>
              </a:rPr>
              <a:t>of </a:t>
            </a:r>
            <a:r>
              <a:rPr sz="1800" spc="-5" dirty="0">
                <a:latin typeface="Calibri"/>
                <a:cs typeface="Calibri"/>
              </a:rPr>
              <a:t>the time, </a:t>
            </a:r>
            <a:r>
              <a:rPr sz="1800" dirty="0">
                <a:latin typeface="Calibri"/>
                <a:cs typeface="Calibri"/>
              </a:rPr>
              <a:t>the </a:t>
            </a:r>
            <a:r>
              <a:rPr sz="1800" spc="-5" dirty="0">
                <a:latin typeface="Calibri"/>
                <a:cs typeface="Calibri"/>
              </a:rPr>
              <a:t>CPU remains </a:t>
            </a:r>
            <a:r>
              <a:rPr sz="1800" dirty="0">
                <a:latin typeface="Calibri"/>
                <a:cs typeface="Calibri"/>
              </a:rPr>
              <a:t>idol. </a:t>
            </a:r>
            <a:r>
              <a:rPr sz="1800" spc="5" dirty="0">
                <a:latin typeface="Calibri"/>
                <a:cs typeface="Calibri"/>
              </a:rPr>
              <a:t>The </a:t>
            </a:r>
            <a:r>
              <a:rPr sz="1800" spc="-10" dirty="0">
                <a:latin typeface="Calibri"/>
                <a:cs typeface="Calibri"/>
              </a:rPr>
              <a:t>task </a:t>
            </a:r>
            <a:r>
              <a:rPr sz="1800" dirty="0">
                <a:latin typeface="Calibri"/>
                <a:cs typeface="Calibri"/>
              </a:rPr>
              <a:t>of </a:t>
            </a:r>
            <a:r>
              <a:rPr sz="1800" spc="-10" dirty="0">
                <a:latin typeface="Calibri"/>
                <a:cs typeface="Calibri"/>
              </a:rPr>
              <a:t>Operating </a:t>
            </a:r>
            <a:r>
              <a:rPr sz="1800" spc="-20" dirty="0">
                <a:latin typeface="Calibri"/>
                <a:cs typeface="Calibri"/>
              </a:rPr>
              <a:t>system </a:t>
            </a:r>
            <a:r>
              <a:rPr sz="1800" spc="-5" dirty="0">
                <a:latin typeface="Calibri"/>
                <a:cs typeface="Calibri"/>
              </a:rPr>
              <a:t>is </a:t>
            </a:r>
            <a:r>
              <a:rPr sz="1800" spc="-15" dirty="0">
                <a:latin typeface="Calibri"/>
                <a:cs typeface="Calibri"/>
              </a:rPr>
              <a:t>to </a:t>
            </a:r>
            <a:r>
              <a:rPr sz="1800" spc="-10" dirty="0">
                <a:latin typeface="Calibri"/>
                <a:cs typeface="Calibri"/>
              </a:rPr>
              <a:t>optimize </a:t>
            </a:r>
            <a:r>
              <a:rPr sz="1800" spc="10" dirty="0">
                <a:latin typeface="Calibri"/>
                <a:cs typeface="Calibri"/>
              </a:rPr>
              <a:t>the </a:t>
            </a:r>
            <a:r>
              <a:rPr sz="1800" spc="15" dirty="0">
                <a:latin typeface="Calibri"/>
                <a:cs typeface="Calibri"/>
              </a:rPr>
              <a:t> </a:t>
            </a:r>
            <a:r>
              <a:rPr sz="1800" spc="-5" dirty="0">
                <a:latin typeface="Calibri"/>
                <a:cs typeface="Calibri"/>
              </a:rPr>
              <a:t>utilization</a:t>
            </a:r>
            <a:r>
              <a:rPr sz="1800" spc="-1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resources.</a:t>
            </a:r>
            <a:endParaRPr sz="1800">
              <a:latin typeface="Calibri"/>
              <a:cs typeface="Calibri"/>
            </a:endParaRPr>
          </a:p>
          <a:p>
            <a:pPr marL="12700" marR="5080" algn="just">
              <a:lnSpc>
                <a:spcPct val="100000"/>
              </a:lnSpc>
            </a:pPr>
            <a:r>
              <a:rPr sz="1800" dirty="0">
                <a:latin typeface="Calibri"/>
                <a:cs typeface="Calibri"/>
              </a:rPr>
              <a:t>If </a:t>
            </a:r>
            <a:r>
              <a:rPr sz="1800" spc="-10" dirty="0">
                <a:latin typeface="Calibri"/>
                <a:cs typeface="Calibri"/>
              </a:rPr>
              <a:t>most </a:t>
            </a:r>
            <a:r>
              <a:rPr sz="1800" spc="5" dirty="0">
                <a:latin typeface="Calibri"/>
                <a:cs typeface="Calibri"/>
              </a:rPr>
              <a:t>of </a:t>
            </a:r>
            <a:r>
              <a:rPr sz="1800" dirty="0">
                <a:latin typeface="Calibri"/>
                <a:cs typeface="Calibri"/>
              </a:rPr>
              <a:t>the running </a:t>
            </a:r>
            <a:r>
              <a:rPr sz="1800" spc="-10" dirty="0">
                <a:latin typeface="Calibri"/>
                <a:cs typeface="Calibri"/>
              </a:rPr>
              <a:t>processes </a:t>
            </a:r>
            <a:r>
              <a:rPr sz="1800" spc="-5" dirty="0">
                <a:latin typeface="Calibri"/>
                <a:cs typeface="Calibri"/>
              </a:rPr>
              <a:t>change their </a:t>
            </a:r>
            <a:r>
              <a:rPr sz="1800" spc="-20" dirty="0">
                <a:latin typeface="Calibri"/>
                <a:cs typeface="Calibri"/>
              </a:rPr>
              <a:t>state </a:t>
            </a:r>
            <a:r>
              <a:rPr sz="1800" spc="-10" dirty="0">
                <a:latin typeface="Calibri"/>
                <a:cs typeface="Calibri"/>
              </a:rPr>
              <a:t>from </a:t>
            </a:r>
            <a:r>
              <a:rPr sz="1800" dirty="0">
                <a:latin typeface="Calibri"/>
                <a:cs typeface="Calibri"/>
              </a:rPr>
              <a:t>running </a:t>
            </a:r>
            <a:r>
              <a:rPr sz="1800" spc="-15" dirty="0">
                <a:latin typeface="Calibri"/>
                <a:cs typeface="Calibri"/>
              </a:rPr>
              <a:t>to </a:t>
            </a:r>
            <a:r>
              <a:rPr sz="1800" spc="-5" dirty="0">
                <a:latin typeface="Calibri"/>
                <a:cs typeface="Calibri"/>
              </a:rPr>
              <a:t>waiting </a:t>
            </a:r>
            <a:r>
              <a:rPr sz="1800" dirty="0">
                <a:latin typeface="Calibri"/>
                <a:cs typeface="Calibri"/>
              </a:rPr>
              <a:t>then </a:t>
            </a:r>
            <a:r>
              <a:rPr sz="1800" spc="-10" dirty="0">
                <a:latin typeface="Calibri"/>
                <a:cs typeface="Calibri"/>
              </a:rPr>
              <a:t>there </a:t>
            </a:r>
            <a:r>
              <a:rPr sz="1800" spc="-5" dirty="0">
                <a:latin typeface="Calibri"/>
                <a:cs typeface="Calibri"/>
              </a:rPr>
              <a:t> </a:t>
            </a:r>
            <a:r>
              <a:rPr sz="1800" spc="-10" dirty="0">
                <a:latin typeface="Calibri"/>
                <a:cs typeface="Calibri"/>
              </a:rPr>
              <a:t>may</a:t>
            </a:r>
            <a:r>
              <a:rPr sz="1800" spc="190" dirty="0">
                <a:latin typeface="Calibri"/>
                <a:cs typeface="Calibri"/>
              </a:rPr>
              <a:t> </a:t>
            </a:r>
            <a:r>
              <a:rPr sz="1800" spc="-15" dirty="0">
                <a:latin typeface="Calibri"/>
                <a:cs typeface="Calibri"/>
              </a:rPr>
              <a:t>always</a:t>
            </a:r>
            <a:r>
              <a:rPr sz="1800" spc="195" dirty="0">
                <a:latin typeface="Calibri"/>
                <a:cs typeface="Calibri"/>
              </a:rPr>
              <a:t> </a:t>
            </a:r>
            <a:r>
              <a:rPr sz="1800" spc="-10" dirty="0">
                <a:latin typeface="Calibri"/>
                <a:cs typeface="Calibri"/>
              </a:rPr>
              <a:t>be</a:t>
            </a:r>
            <a:r>
              <a:rPr sz="1800" spc="185" dirty="0">
                <a:latin typeface="Calibri"/>
                <a:cs typeface="Calibri"/>
              </a:rPr>
              <a:t> </a:t>
            </a:r>
            <a:r>
              <a:rPr sz="1800" dirty="0">
                <a:latin typeface="Calibri"/>
                <a:cs typeface="Calibri"/>
              </a:rPr>
              <a:t>a</a:t>
            </a:r>
            <a:r>
              <a:rPr sz="1800" spc="225" dirty="0">
                <a:latin typeface="Calibri"/>
                <a:cs typeface="Calibri"/>
              </a:rPr>
              <a:t> </a:t>
            </a:r>
            <a:r>
              <a:rPr sz="1800" spc="-5" dirty="0">
                <a:latin typeface="Calibri"/>
                <a:cs typeface="Calibri"/>
              </a:rPr>
              <a:t>possibility</a:t>
            </a:r>
            <a:r>
              <a:rPr sz="1800" spc="204" dirty="0">
                <a:latin typeface="Calibri"/>
                <a:cs typeface="Calibri"/>
              </a:rPr>
              <a:t> </a:t>
            </a:r>
            <a:r>
              <a:rPr sz="1800" spc="5" dirty="0">
                <a:latin typeface="Calibri"/>
                <a:cs typeface="Calibri"/>
              </a:rPr>
              <a:t>of</a:t>
            </a:r>
            <a:r>
              <a:rPr sz="1800" spc="204" dirty="0">
                <a:latin typeface="Calibri"/>
                <a:cs typeface="Calibri"/>
              </a:rPr>
              <a:t> </a:t>
            </a:r>
            <a:r>
              <a:rPr sz="1800" spc="-5" dirty="0">
                <a:latin typeface="Calibri"/>
                <a:cs typeface="Calibri"/>
              </a:rPr>
              <a:t>deadlock</a:t>
            </a:r>
            <a:r>
              <a:rPr sz="1800" spc="195" dirty="0">
                <a:latin typeface="Calibri"/>
                <a:cs typeface="Calibri"/>
              </a:rPr>
              <a:t> </a:t>
            </a:r>
            <a:r>
              <a:rPr sz="1800" spc="-5" dirty="0">
                <a:latin typeface="Calibri"/>
                <a:cs typeface="Calibri"/>
              </a:rPr>
              <a:t>in</a:t>
            </a:r>
            <a:r>
              <a:rPr sz="1800" spc="210" dirty="0">
                <a:latin typeface="Calibri"/>
                <a:cs typeface="Calibri"/>
              </a:rPr>
              <a:t> </a:t>
            </a:r>
            <a:r>
              <a:rPr sz="1800" dirty="0">
                <a:latin typeface="Calibri"/>
                <a:cs typeface="Calibri"/>
              </a:rPr>
              <a:t>the</a:t>
            </a:r>
            <a:r>
              <a:rPr sz="1800" spc="195" dirty="0">
                <a:latin typeface="Calibri"/>
                <a:cs typeface="Calibri"/>
              </a:rPr>
              <a:t> </a:t>
            </a:r>
            <a:r>
              <a:rPr sz="1800" spc="-20" dirty="0">
                <a:latin typeface="Calibri"/>
                <a:cs typeface="Calibri"/>
              </a:rPr>
              <a:t>system.</a:t>
            </a:r>
            <a:r>
              <a:rPr sz="1800" spc="195" dirty="0">
                <a:latin typeface="Calibri"/>
                <a:cs typeface="Calibri"/>
              </a:rPr>
              <a:t> </a:t>
            </a:r>
            <a:r>
              <a:rPr sz="1800" dirty="0">
                <a:latin typeface="Calibri"/>
                <a:cs typeface="Calibri"/>
              </a:rPr>
              <a:t>Hence</a:t>
            </a:r>
            <a:r>
              <a:rPr sz="1800" spc="215" dirty="0">
                <a:latin typeface="Calibri"/>
                <a:cs typeface="Calibri"/>
              </a:rPr>
              <a:t> </a:t>
            </a:r>
            <a:r>
              <a:rPr sz="1800" spc="-15" dirty="0">
                <a:latin typeface="Calibri"/>
                <a:cs typeface="Calibri"/>
              </a:rPr>
              <a:t>to</a:t>
            </a:r>
            <a:r>
              <a:rPr sz="1800" spc="210" dirty="0">
                <a:latin typeface="Calibri"/>
                <a:cs typeface="Calibri"/>
              </a:rPr>
              <a:t> </a:t>
            </a:r>
            <a:r>
              <a:rPr sz="1800" spc="-10" dirty="0">
                <a:latin typeface="Calibri"/>
                <a:cs typeface="Calibri"/>
              </a:rPr>
              <a:t>reduce</a:t>
            </a:r>
            <a:r>
              <a:rPr sz="1800" spc="215" dirty="0">
                <a:latin typeface="Calibri"/>
                <a:cs typeface="Calibri"/>
              </a:rPr>
              <a:t> </a:t>
            </a:r>
            <a:r>
              <a:rPr sz="1800" spc="-10" dirty="0">
                <a:latin typeface="Calibri"/>
                <a:cs typeface="Calibri"/>
              </a:rPr>
              <a:t>this</a:t>
            </a:r>
            <a:r>
              <a:rPr sz="1800" spc="215" dirty="0">
                <a:latin typeface="Calibri"/>
                <a:cs typeface="Calibri"/>
              </a:rPr>
              <a:t> </a:t>
            </a:r>
            <a:r>
              <a:rPr sz="1800" spc="-5" dirty="0">
                <a:latin typeface="Calibri"/>
                <a:cs typeface="Calibri"/>
              </a:rPr>
              <a:t>overhead, </a:t>
            </a:r>
            <a:r>
              <a:rPr sz="1800" spc="-395" dirty="0">
                <a:latin typeface="Calibri"/>
                <a:cs typeface="Calibri"/>
              </a:rPr>
              <a:t> </a:t>
            </a:r>
            <a:r>
              <a:rPr sz="1800" spc="-5" dirty="0">
                <a:latin typeface="Calibri"/>
                <a:cs typeface="Calibri"/>
              </a:rPr>
              <a:t>the </a:t>
            </a:r>
            <a:r>
              <a:rPr sz="1800" dirty="0">
                <a:latin typeface="Calibri"/>
                <a:cs typeface="Calibri"/>
              </a:rPr>
              <a:t>OS </a:t>
            </a:r>
            <a:r>
              <a:rPr sz="1800" spc="-5" dirty="0">
                <a:latin typeface="Calibri"/>
                <a:cs typeface="Calibri"/>
              </a:rPr>
              <a:t>needs </a:t>
            </a:r>
            <a:r>
              <a:rPr sz="1800" spc="-15" dirty="0">
                <a:latin typeface="Calibri"/>
                <a:cs typeface="Calibri"/>
              </a:rPr>
              <a:t>to </a:t>
            </a:r>
            <a:r>
              <a:rPr sz="1800" dirty="0">
                <a:latin typeface="Calibri"/>
                <a:cs typeface="Calibri"/>
              </a:rPr>
              <a:t>schedule the </a:t>
            </a:r>
            <a:r>
              <a:rPr sz="1800" spc="5" dirty="0">
                <a:latin typeface="Calibri"/>
                <a:cs typeface="Calibri"/>
              </a:rPr>
              <a:t>jobs </a:t>
            </a:r>
            <a:r>
              <a:rPr sz="1800" spc="-15" dirty="0">
                <a:latin typeface="Calibri"/>
                <a:cs typeface="Calibri"/>
              </a:rPr>
              <a:t>to get </a:t>
            </a:r>
            <a:r>
              <a:rPr sz="1800" dirty="0">
                <a:latin typeface="Calibri"/>
                <a:cs typeface="Calibri"/>
              </a:rPr>
              <a:t>the optimal </a:t>
            </a:r>
            <a:r>
              <a:rPr sz="1800" spc="-10" dirty="0">
                <a:latin typeface="Calibri"/>
                <a:cs typeface="Calibri"/>
              </a:rPr>
              <a:t>utilization </a:t>
            </a:r>
            <a:r>
              <a:rPr sz="1800" spc="5" dirty="0">
                <a:latin typeface="Calibri"/>
                <a:cs typeface="Calibri"/>
              </a:rPr>
              <a:t>of </a:t>
            </a:r>
            <a:r>
              <a:rPr sz="1800" spc="-5" dirty="0">
                <a:latin typeface="Calibri"/>
                <a:cs typeface="Calibri"/>
              </a:rPr>
              <a:t>CPU and </a:t>
            </a:r>
            <a:r>
              <a:rPr sz="1800" spc="-15" dirty="0">
                <a:latin typeface="Calibri"/>
                <a:cs typeface="Calibri"/>
              </a:rPr>
              <a:t>to </a:t>
            </a:r>
            <a:r>
              <a:rPr sz="1800" spc="-10" dirty="0">
                <a:latin typeface="Calibri"/>
                <a:cs typeface="Calibri"/>
              </a:rPr>
              <a:t>avoid </a:t>
            </a:r>
            <a:r>
              <a:rPr sz="1800" dirty="0">
                <a:latin typeface="Calibri"/>
                <a:cs typeface="Calibri"/>
              </a:rPr>
              <a:t>the </a:t>
            </a:r>
            <a:r>
              <a:rPr sz="1800" spc="5" dirty="0">
                <a:latin typeface="Calibri"/>
                <a:cs typeface="Calibri"/>
              </a:rPr>
              <a:t> </a:t>
            </a:r>
            <a:r>
              <a:rPr sz="1800" spc="-5" dirty="0">
                <a:latin typeface="Calibri"/>
                <a:cs typeface="Calibri"/>
              </a:rPr>
              <a:t>possibility</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deadlock.</a:t>
            </a:r>
            <a:endParaRPr sz="1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551129"/>
            <a:ext cx="8610600" cy="551497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AF50"/>
                </a:solidFill>
                <a:latin typeface="Calibri"/>
                <a:cs typeface="Calibri"/>
              </a:rPr>
              <a:t>Scheduling</a:t>
            </a:r>
            <a:r>
              <a:rPr sz="1800" spc="75" dirty="0">
                <a:solidFill>
                  <a:srgbClr val="00AF50"/>
                </a:solidFill>
                <a:latin typeface="Calibri"/>
                <a:cs typeface="Calibri"/>
              </a:rPr>
              <a:t> </a:t>
            </a:r>
            <a:r>
              <a:rPr sz="1800" spc="-10" dirty="0">
                <a:solidFill>
                  <a:srgbClr val="00AF50"/>
                </a:solidFill>
                <a:latin typeface="Calibri"/>
                <a:cs typeface="Calibri"/>
              </a:rPr>
              <a:t>Algorithms</a:t>
            </a:r>
            <a:r>
              <a:rPr sz="1800" spc="45" dirty="0">
                <a:solidFill>
                  <a:srgbClr val="00AF50"/>
                </a:solidFill>
                <a:latin typeface="Calibri"/>
                <a:cs typeface="Calibri"/>
              </a:rPr>
              <a:t> </a:t>
            </a:r>
            <a:r>
              <a:rPr sz="1800" spc="-5" dirty="0">
                <a:solidFill>
                  <a:srgbClr val="00AF50"/>
                </a:solidFill>
                <a:latin typeface="Calibri"/>
                <a:cs typeface="Calibri"/>
              </a:rPr>
              <a:t>in</a:t>
            </a:r>
            <a:r>
              <a:rPr sz="1800" spc="10" dirty="0">
                <a:solidFill>
                  <a:srgbClr val="00AF50"/>
                </a:solidFill>
                <a:latin typeface="Calibri"/>
                <a:cs typeface="Calibri"/>
              </a:rPr>
              <a:t> </a:t>
            </a:r>
            <a:r>
              <a:rPr sz="1800" dirty="0">
                <a:solidFill>
                  <a:srgbClr val="00AF50"/>
                </a:solidFill>
                <a:latin typeface="Calibri"/>
                <a:cs typeface="Calibri"/>
              </a:rPr>
              <a:t>OS</a:t>
            </a:r>
            <a:r>
              <a:rPr sz="1800" spc="-10" dirty="0">
                <a:solidFill>
                  <a:srgbClr val="00AF50"/>
                </a:solidFill>
                <a:latin typeface="Calibri"/>
                <a:cs typeface="Calibri"/>
              </a:rPr>
              <a:t> </a:t>
            </a:r>
            <a:r>
              <a:rPr sz="1800" spc="-15" dirty="0">
                <a:solidFill>
                  <a:srgbClr val="00AF50"/>
                </a:solidFill>
                <a:latin typeface="Calibri"/>
                <a:cs typeface="Calibri"/>
              </a:rPr>
              <a:t>(Operating</a:t>
            </a:r>
            <a:r>
              <a:rPr sz="1800" spc="60" dirty="0">
                <a:solidFill>
                  <a:srgbClr val="00AF50"/>
                </a:solidFill>
                <a:latin typeface="Calibri"/>
                <a:cs typeface="Calibri"/>
              </a:rPr>
              <a:t> </a:t>
            </a:r>
            <a:r>
              <a:rPr sz="1800" spc="-20" dirty="0">
                <a:solidFill>
                  <a:srgbClr val="00AF50"/>
                </a:solidFill>
                <a:latin typeface="Calibri"/>
                <a:cs typeface="Calibri"/>
              </a:rPr>
              <a:t>System)</a:t>
            </a:r>
            <a:endParaRPr sz="1800">
              <a:latin typeface="Calibri"/>
              <a:cs typeface="Calibri"/>
            </a:endParaRPr>
          </a:p>
          <a:p>
            <a:pPr marL="12700" marR="8255">
              <a:lnSpc>
                <a:spcPct val="100000"/>
              </a:lnSpc>
              <a:spcBef>
                <a:spcPts val="5"/>
              </a:spcBef>
            </a:pPr>
            <a:r>
              <a:rPr sz="1800" spc="-10" dirty="0">
                <a:latin typeface="Calibri"/>
                <a:cs typeface="Calibri"/>
              </a:rPr>
              <a:t>There</a:t>
            </a:r>
            <a:r>
              <a:rPr sz="1800" spc="1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various</a:t>
            </a:r>
            <a:r>
              <a:rPr sz="1800" spc="380" dirty="0">
                <a:latin typeface="Calibri"/>
                <a:cs typeface="Calibri"/>
              </a:rPr>
              <a:t> </a:t>
            </a:r>
            <a:r>
              <a:rPr sz="1800" dirty="0">
                <a:latin typeface="Calibri"/>
                <a:cs typeface="Calibri"/>
              </a:rPr>
              <a:t>algorithms</a:t>
            </a:r>
            <a:r>
              <a:rPr sz="1800" spc="400" dirty="0">
                <a:latin typeface="Calibri"/>
                <a:cs typeface="Calibri"/>
              </a:rPr>
              <a:t> </a:t>
            </a:r>
            <a:r>
              <a:rPr sz="1800" spc="-5" dirty="0">
                <a:latin typeface="Calibri"/>
                <a:cs typeface="Calibri"/>
              </a:rPr>
              <a:t>which</a:t>
            </a:r>
            <a:r>
              <a:rPr sz="1800" spc="5"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used</a:t>
            </a:r>
            <a:r>
              <a:rPr sz="1800" spc="380" dirty="0">
                <a:latin typeface="Calibri"/>
                <a:cs typeface="Calibri"/>
              </a:rPr>
              <a:t> </a:t>
            </a:r>
            <a:r>
              <a:rPr sz="1800" spc="-5" dirty="0">
                <a:latin typeface="Calibri"/>
                <a:cs typeface="Calibri"/>
              </a:rPr>
              <a:t>by</a:t>
            </a:r>
            <a:r>
              <a:rPr sz="1800" spc="15" dirty="0">
                <a:latin typeface="Calibri"/>
                <a:cs typeface="Calibri"/>
              </a:rPr>
              <a:t> </a:t>
            </a:r>
            <a:r>
              <a:rPr sz="1800" dirty="0">
                <a:latin typeface="Calibri"/>
                <a:cs typeface="Calibri"/>
              </a:rPr>
              <a:t>the</a:t>
            </a:r>
            <a:r>
              <a:rPr sz="1800" spc="385" dirty="0">
                <a:latin typeface="Calibri"/>
                <a:cs typeface="Calibri"/>
              </a:rPr>
              <a:t> </a:t>
            </a:r>
            <a:r>
              <a:rPr sz="1800" spc="-10" dirty="0">
                <a:latin typeface="Calibri"/>
                <a:cs typeface="Calibri"/>
              </a:rPr>
              <a:t>Operating</a:t>
            </a:r>
            <a:r>
              <a:rPr sz="1800" spc="25" dirty="0">
                <a:latin typeface="Calibri"/>
                <a:cs typeface="Calibri"/>
              </a:rPr>
              <a:t> </a:t>
            </a:r>
            <a:r>
              <a:rPr sz="1800" spc="-20" dirty="0">
                <a:latin typeface="Calibri"/>
                <a:cs typeface="Calibri"/>
              </a:rPr>
              <a:t>System</a:t>
            </a:r>
            <a:r>
              <a:rPr sz="1800" spc="30" dirty="0">
                <a:latin typeface="Calibri"/>
                <a:cs typeface="Calibri"/>
              </a:rPr>
              <a:t> </a:t>
            </a:r>
            <a:r>
              <a:rPr sz="1800" spc="-15" dirty="0">
                <a:latin typeface="Calibri"/>
                <a:cs typeface="Calibri"/>
              </a:rPr>
              <a:t>to</a:t>
            </a:r>
            <a:r>
              <a:rPr sz="1800" spc="15" dirty="0">
                <a:latin typeface="Calibri"/>
                <a:cs typeface="Calibri"/>
              </a:rPr>
              <a:t> </a:t>
            </a:r>
            <a:r>
              <a:rPr sz="1800" dirty="0">
                <a:latin typeface="Calibri"/>
                <a:cs typeface="Calibri"/>
              </a:rPr>
              <a:t>schedule</a:t>
            </a:r>
            <a:r>
              <a:rPr sz="1800" spc="10" dirty="0">
                <a:latin typeface="Calibri"/>
                <a:cs typeface="Calibri"/>
              </a:rPr>
              <a:t> </a:t>
            </a:r>
            <a:r>
              <a:rPr sz="1800" dirty="0">
                <a:latin typeface="Calibri"/>
                <a:cs typeface="Calibri"/>
              </a:rPr>
              <a:t>the </a:t>
            </a:r>
            <a:r>
              <a:rPr sz="1800" spc="-395" dirty="0">
                <a:latin typeface="Calibri"/>
                <a:cs typeface="Calibri"/>
              </a:rPr>
              <a:t> </a:t>
            </a:r>
            <a:r>
              <a:rPr sz="1800" spc="-10" dirty="0">
                <a:latin typeface="Calibri"/>
                <a:cs typeface="Calibri"/>
              </a:rPr>
              <a:t>processes</a:t>
            </a:r>
            <a:r>
              <a:rPr sz="1800" dirty="0">
                <a:latin typeface="Calibri"/>
                <a:cs typeface="Calibri"/>
              </a:rPr>
              <a:t> </a:t>
            </a:r>
            <a:r>
              <a:rPr sz="1800" spc="5" dirty="0">
                <a:latin typeface="Calibri"/>
                <a:cs typeface="Calibri"/>
              </a:rPr>
              <a:t>on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processor</a:t>
            </a:r>
            <a:r>
              <a:rPr sz="1800" spc="2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an</a:t>
            </a:r>
            <a:r>
              <a:rPr sz="1800" spc="15" dirty="0">
                <a:latin typeface="Calibri"/>
                <a:cs typeface="Calibri"/>
              </a:rPr>
              <a:t> </a:t>
            </a:r>
            <a:r>
              <a:rPr sz="1800" spc="-15" dirty="0">
                <a:latin typeface="Calibri"/>
                <a:cs typeface="Calibri"/>
              </a:rPr>
              <a:t>efficient</a:t>
            </a:r>
            <a:r>
              <a:rPr sz="1800" spc="75" dirty="0">
                <a:latin typeface="Calibri"/>
                <a:cs typeface="Calibri"/>
              </a:rPr>
              <a:t> </a:t>
            </a:r>
            <a:r>
              <a:rPr sz="1800" spc="-40" dirty="0">
                <a:latin typeface="Calibri"/>
                <a:cs typeface="Calibri"/>
              </a:rPr>
              <a:t>way.</a:t>
            </a:r>
            <a:endParaRPr sz="1800">
              <a:latin typeface="Calibri"/>
              <a:cs typeface="Calibri"/>
            </a:endParaRPr>
          </a:p>
          <a:p>
            <a:pPr marL="12700">
              <a:lnSpc>
                <a:spcPct val="100000"/>
              </a:lnSpc>
            </a:pPr>
            <a:r>
              <a:rPr sz="1800" dirty="0">
                <a:solidFill>
                  <a:srgbClr val="FF0000"/>
                </a:solidFill>
                <a:latin typeface="Calibri"/>
                <a:cs typeface="Calibri"/>
              </a:rPr>
              <a:t>The</a:t>
            </a:r>
            <a:r>
              <a:rPr sz="1800" spc="10" dirty="0">
                <a:solidFill>
                  <a:srgbClr val="FF0000"/>
                </a:solidFill>
                <a:latin typeface="Calibri"/>
                <a:cs typeface="Calibri"/>
              </a:rPr>
              <a:t> </a:t>
            </a:r>
            <a:r>
              <a:rPr sz="1800" spc="-5" dirty="0">
                <a:solidFill>
                  <a:srgbClr val="FF0000"/>
                </a:solidFill>
                <a:latin typeface="Calibri"/>
                <a:cs typeface="Calibri"/>
              </a:rPr>
              <a:t>Purpose</a:t>
            </a:r>
            <a:r>
              <a:rPr sz="1800" spc="10" dirty="0">
                <a:solidFill>
                  <a:srgbClr val="FF0000"/>
                </a:solidFill>
                <a:latin typeface="Calibri"/>
                <a:cs typeface="Calibri"/>
              </a:rPr>
              <a:t> </a:t>
            </a:r>
            <a:r>
              <a:rPr sz="1800" dirty="0">
                <a:solidFill>
                  <a:srgbClr val="FF0000"/>
                </a:solidFill>
                <a:latin typeface="Calibri"/>
                <a:cs typeface="Calibri"/>
              </a:rPr>
              <a:t>of a</a:t>
            </a:r>
            <a:r>
              <a:rPr sz="1800" spc="-5" dirty="0">
                <a:solidFill>
                  <a:srgbClr val="FF0000"/>
                </a:solidFill>
                <a:latin typeface="Calibri"/>
                <a:cs typeface="Calibri"/>
              </a:rPr>
              <a:t> </a:t>
            </a:r>
            <a:r>
              <a:rPr sz="1800" spc="-10" dirty="0">
                <a:solidFill>
                  <a:srgbClr val="FF0000"/>
                </a:solidFill>
                <a:latin typeface="Calibri"/>
                <a:cs typeface="Calibri"/>
              </a:rPr>
              <a:t>Scheduling</a:t>
            </a:r>
            <a:r>
              <a:rPr sz="1800" spc="90" dirty="0">
                <a:solidFill>
                  <a:srgbClr val="FF0000"/>
                </a:solidFill>
                <a:latin typeface="Calibri"/>
                <a:cs typeface="Calibri"/>
              </a:rPr>
              <a:t> </a:t>
            </a:r>
            <a:r>
              <a:rPr sz="1800" spc="-10" dirty="0">
                <a:solidFill>
                  <a:srgbClr val="FF0000"/>
                </a:solidFill>
                <a:latin typeface="Calibri"/>
                <a:cs typeface="Calibri"/>
              </a:rPr>
              <a:t>algorithm</a:t>
            </a:r>
            <a:endParaRPr sz="1800">
              <a:latin typeface="Calibri"/>
              <a:cs typeface="Calibri"/>
            </a:endParaRPr>
          </a:p>
          <a:p>
            <a:pPr marL="244475" indent="-232410">
              <a:lnSpc>
                <a:spcPct val="100000"/>
              </a:lnSpc>
              <a:buFont typeface="Wingdings"/>
              <a:buChar char=""/>
              <a:tabLst>
                <a:tab pos="245110" algn="l"/>
              </a:tabLst>
            </a:pPr>
            <a:r>
              <a:rPr sz="1800" spc="-10" dirty="0">
                <a:latin typeface="Calibri"/>
                <a:cs typeface="Calibri"/>
              </a:rPr>
              <a:t>Maximum</a:t>
            </a:r>
            <a:r>
              <a:rPr sz="1800" spc="35" dirty="0">
                <a:latin typeface="Calibri"/>
                <a:cs typeface="Calibri"/>
              </a:rPr>
              <a:t> </a:t>
            </a:r>
            <a:r>
              <a:rPr sz="1800" spc="-5" dirty="0">
                <a:latin typeface="Calibri"/>
                <a:cs typeface="Calibri"/>
              </a:rPr>
              <a:t>CPU</a:t>
            </a:r>
            <a:r>
              <a:rPr sz="1800" spc="-40" dirty="0">
                <a:latin typeface="Calibri"/>
                <a:cs typeface="Calibri"/>
              </a:rPr>
              <a:t> </a:t>
            </a:r>
            <a:r>
              <a:rPr sz="1800" spc="-10" dirty="0">
                <a:latin typeface="Calibri"/>
                <a:cs typeface="Calibri"/>
              </a:rPr>
              <a:t>utilization</a:t>
            </a:r>
            <a:endParaRPr sz="1800">
              <a:latin typeface="Calibri"/>
              <a:cs typeface="Calibri"/>
            </a:endParaRPr>
          </a:p>
          <a:p>
            <a:pPr marL="244475" indent="-232410">
              <a:lnSpc>
                <a:spcPct val="100000"/>
              </a:lnSpc>
              <a:buFont typeface="Wingdings"/>
              <a:buChar char=""/>
              <a:tabLst>
                <a:tab pos="245110" algn="l"/>
              </a:tabLst>
            </a:pPr>
            <a:r>
              <a:rPr sz="1800" spc="-25" dirty="0">
                <a:latin typeface="Calibri"/>
                <a:cs typeface="Calibri"/>
              </a:rPr>
              <a:t>Fare</a:t>
            </a:r>
            <a:r>
              <a:rPr sz="1800" dirty="0">
                <a:latin typeface="Calibri"/>
                <a:cs typeface="Calibri"/>
              </a:rPr>
              <a:t> </a:t>
            </a:r>
            <a:r>
              <a:rPr sz="1800" spc="-10" dirty="0">
                <a:latin typeface="Calibri"/>
                <a:cs typeface="Calibri"/>
              </a:rPr>
              <a:t>allocation</a:t>
            </a:r>
            <a:r>
              <a:rPr sz="1800" spc="5"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CPU</a:t>
            </a:r>
            <a:endParaRPr sz="1800">
              <a:latin typeface="Calibri"/>
              <a:cs typeface="Calibri"/>
            </a:endParaRPr>
          </a:p>
          <a:p>
            <a:pPr marL="244475" indent="-232410">
              <a:lnSpc>
                <a:spcPct val="100000"/>
              </a:lnSpc>
              <a:spcBef>
                <a:spcPts val="5"/>
              </a:spcBef>
              <a:buFont typeface="Wingdings"/>
              <a:buChar char=""/>
              <a:tabLst>
                <a:tab pos="245110" algn="l"/>
              </a:tabLst>
            </a:pPr>
            <a:r>
              <a:rPr sz="1800" spc="-10" dirty="0">
                <a:latin typeface="Calibri"/>
                <a:cs typeface="Calibri"/>
              </a:rPr>
              <a:t>Maximum</a:t>
            </a:r>
            <a:r>
              <a:rPr sz="1800" spc="-30" dirty="0">
                <a:latin typeface="Calibri"/>
                <a:cs typeface="Calibri"/>
              </a:rPr>
              <a:t> </a:t>
            </a:r>
            <a:r>
              <a:rPr sz="1800" spc="-10" dirty="0">
                <a:latin typeface="Calibri"/>
                <a:cs typeface="Calibri"/>
              </a:rPr>
              <a:t>throughput</a:t>
            </a:r>
            <a:endParaRPr sz="1800">
              <a:latin typeface="Calibri"/>
              <a:cs typeface="Calibri"/>
            </a:endParaRPr>
          </a:p>
          <a:p>
            <a:pPr marL="244475" indent="-232410">
              <a:lnSpc>
                <a:spcPct val="100000"/>
              </a:lnSpc>
              <a:buFont typeface="Wingdings"/>
              <a:buChar char=""/>
              <a:tabLst>
                <a:tab pos="245110" algn="l"/>
              </a:tabLst>
            </a:pPr>
            <a:r>
              <a:rPr sz="1800" spc="-5" dirty="0">
                <a:latin typeface="Calibri"/>
                <a:cs typeface="Calibri"/>
              </a:rPr>
              <a:t>Minimum</a:t>
            </a:r>
            <a:r>
              <a:rPr sz="1800" spc="30" dirty="0">
                <a:latin typeface="Calibri"/>
                <a:cs typeface="Calibri"/>
              </a:rPr>
              <a:t> </a:t>
            </a:r>
            <a:r>
              <a:rPr sz="1800" spc="-10" dirty="0">
                <a:latin typeface="Calibri"/>
                <a:cs typeface="Calibri"/>
              </a:rPr>
              <a:t>turnaround</a:t>
            </a:r>
            <a:r>
              <a:rPr sz="1800" spc="20" dirty="0">
                <a:latin typeface="Calibri"/>
                <a:cs typeface="Calibri"/>
              </a:rPr>
              <a:t> </a:t>
            </a:r>
            <a:r>
              <a:rPr sz="1800" spc="-5" dirty="0">
                <a:latin typeface="Calibri"/>
                <a:cs typeface="Calibri"/>
              </a:rPr>
              <a:t>time</a:t>
            </a:r>
            <a:endParaRPr sz="1800">
              <a:latin typeface="Calibri"/>
              <a:cs typeface="Calibri"/>
            </a:endParaRPr>
          </a:p>
          <a:p>
            <a:pPr marL="244475" indent="-232410">
              <a:lnSpc>
                <a:spcPct val="100000"/>
              </a:lnSpc>
              <a:buFont typeface="Wingdings"/>
              <a:buChar char=""/>
              <a:tabLst>
                <a:tab pos="245110" algn="l"/>
              </a:tabLst>
            </a:pPr>
            <a:r>
              <a:rPr sz="1800" spc="-5" dirty="0">
                <a:latin typeface="Calibri"/>
                <a:cs typeface="Calibri"/>
              </a:rPr>
              <a:t>Minimum</a:t>
            </a:r>
            <a:r>
              <a:rPr sz="1800" spc="30" dirty="0">
                <a:latin typeface="Calibri"/>
                <a:cs typeface="Calibri"/>
              </a:rPr>
              <a:t> </a:t>
            </a:r>
            <a:r>
              <a:rPr sz="1800" spc="-10" dirty="0">
                <a:latin typeface="Calibri"/>
                <a:cs typeface="Calibri"/>
              </a:rPr>
              <a:t>waiting</a:t>
            </a:r>
            <a:r>
              <a:rPr sz="1800" spc="-5" dirty="0">
                <a:latin typeface="Calibri"/>
                <a:cs typeface="Calibri"/>
              </a:rPr>
              <a:t> time</a:t>
            </a:r>
            <a:endParaRPr sz="1800">
              <a:latin typeface="Calibri"/>
              <a:cs typeface="Calibri"/>
            </a:endParaRPr>
          </a:p>
          <a:p>
            <a:pPr marL="244475" indent="-232410">
              <a:lnSpc>
                <a:spcPct val="100000"/>
              </a:lnSpc>
              <a:buFont typeface="Wingdings"/>
              <a:buChar char=""/>
              <a:tabLst>
                <a:tab pos="245110" algn="l"/>
              </a:tabLst>
            </a:pPr>
            <a:r>
              <a:rPr sz="1800" spc="-5" dirty="0">
                <a:latin typeface="Calibri"/>
                <a:cs typeface="Calibri"/>
              </a:rPr>
              <a:t>Minimum</a:t>
            </a:r>
            <a:r>
              <a:rPr sz="1800" spc="20" dirty="0">
                <a:latin typeface="Calibri"/>
                <a:cs typeface="Calibri"/>
              </a:rPr>
              <a:t> </a:t>
            </a:r>
            <a:r>
              <a:rPr sz="1800" spc="-10" dirty="0">
                <a:latin typeface="Calibri"/>
                <a:cs typeface="Calibri"/>
              </a:rPr>
              <a:t>response</a:t>
            </a:r>
            <a:r>
              <a:rPr sz="1800" spc="20" dirty="0">
                <a:latin typeface="Calibri"/>
                <a:cs typeface="Calibri"/>
              </a:rPr>
              <a:t> </a:t>
            </a:r>
            <a:r>
              <a:rPr sz="1800" spc="-5" dirty="0">
                <a:latin typeface="Calibri"/>
                <a:cs typeface="Calibri"/>
              </a:rPr>
              <a:t>time</a:t>
            </a:r>
            <a:endParaRPr sz="1800">
              <a:latin typeface="Calibri"/>
              <a:cs typeface="Calibri"/>
            </a:endParaRPr>
          </a:p>
          <a:p>
            <a:pPr marL="12700">
              <a:lnSpc>
                <a:spcPct val="100000"/>
              </a:lnSpc>
            </a:pPr>
            <a:r>
              <a:rPr sz="1800" spc="-10" dirty="0">
                <a:latin typeface="Calibri"/>
                <a:cs typeface="Calibri"/>
              </a:rPr>
              <a:t>There</a:t>
            </a:r>
            <a:r>
              <a:rPr sz="1800" spc="10" dirty="0">
                <a:latin typeface="Calibri"/>
                <a:cs typeface="Calibri"/>
              </a:rPr>
              <a:t> </a:t>
            </a:r>
            <a:r>
              <a:rPr sz="1800" spc="-10" dirty="0">
                <a:latin typeface="Calibri"/>
                <a:cs typeface="Calibri"/>
              </a:rPr>
              <a:t>are</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following</a:t>
            </a:r>
            <a:r>
              <a:rPr sz="1800" spc="25" dirty="0">
                <a:latin typeface="Calibri"/>
                <a:cs typeface="Calibri"/>
              </a:rPr>
              <a:t> </a:t>
            </a:r>
            <a:r>
              <a:rPr sz="1800" spc="-10" dirty="0">
                <a:latin typeface="Calibri"/>
                <a:cs typeface="Calibri"/>
              </a:rPr>
              <a:t>algorithms</a:t>
            </a:r>
            <a:r>
              <a:rPr sz="1800" spc="40" dirty="0">
                <a:latin typeface="Calibri"/>
                <a:cs typeface="Calibri"/>
              </a:rPr>
              <a:t> </a:t>
            </a:r>
            <a:r>
              <a:rPr sz="1800" spc="-5" dirty="0">
                <a:latin typeface="Calibri"/>
                <a:cs typeface="Calibri"/>
              </a:rPr>
              <a:t>which</a:t>
            </a:r>
            <a:r>
              <a:rPr sz="180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a:t>
            </a:r>
            <a:r>
              <a:rPr sz="1800" spc="45" dirty="0">
                <a:latin typeface="Calibri"/>
                <a:cs typeface="Calibri"/>
              </a:rPr>
              <a:t> </a:t>
            </a:r>
            <a:r>
              <a:rPr sz="1800" spc="-10" dirty="0">
                <a:latin typeface="Calibri"/>
                <a:cs typeface="Calibri"/>
              </a:rPr>
              <a:t>used</a:t>
            </a:r>
            <a:r>
              <a:rPr sz="1800" spc="35"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schedule</a:t>
            </a:r>
            <a:r>
              <a:rPr sz="1800" spc="7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jobs.</a:t>
            </a:r>
            <a:endParaRPr sz="1800">
              <a:latin typeface="Calibri"/>
              <a:cs typeface="Calibri"/>
            </a:endParaRPr>
          </a:p>
          <a:p>
            <a:pPr marL="238125" indent="-226060">
              <a:lnSpc>
                <a:spcPct val="100000"/>
              </a:lnSpc>
              <a:spcBef>
                <a:spcPts val="5"/>
              </a:spcBef>
              <a:buAutoNum type="arabicPeriod"/>
              <a:tabLst>
                <a:tab pos="238760" algn="l"/>
              </a:tabLst>
            </a:pPr>
            <a:r>
              <a:rPr sz="1800" spc="-20" dirty="0">
                <a:solidFill>
                  <a:srgbClr val="FF0000"/>
                </a:solidFill>
                <a:latin typeface="Calibri"/>
                <a:cs typeface="Calibri"/>
              </a:rPr>
              <a:t>First</a:t>
            </a:r>
            <a:r>
              <a:rPr sz="1800" spc="5" dirty="0">
                <a:solidFill>
                  <a:srgbClr val="FF0000"/>
                </a:solidFill>
                <a:latin typeface="Calibri"/>
                <a:cs typeface="Calibri"/>
              </a:rPr>
              <a:t> </a:t>
            </a:r>
            <a:r>
              <a:rPr sz="1800" dirty="0">
                <a:solidFill>
                  <a:srgbClr val="FF0000"/>
                </a:solidFill>
                <a:latin typeface="Calibri"/>
                <a:cs typeface="Calibri"/>
              </a:rPr>
              <a:t>Come</a:t>
            </a:r>
            <a:r>
              <a:rPr sz="1800" spc="-15" dirty="0">
                <a:solidFill>
                  <a:srgbClr val="FF0000"/>
                </a:solidFill>
                <a:latin typeface="Calibri"/>
                <a:cs typeface="Calibri"/>
              </a:rPr>
              <a:t> </a:t>
            </a:r>
            <a:r>
              <a:rPr sz="1800" spc="-20" dirty="0">
                <a:solidFill>
                  <a:srgbClr val="FF0000"/>
                </a:solidFill>
                <a:latin typeface="Calibri"/>
                <a:cs typeface="Calibri"/>
              </a:rPr>
              <a:t>First</a:t>
            </a:r>
            <a:r>
              <a:rPr sz="1800" spc="10" dirty="0">
                <a:solidFill>
                  <a:srgbClr val="FF0000"/>
                </a:solidFill>
                <a:latin typeface="Calibri"/>
                <a:cs typeface="Calibri"/>
              </a:rPr>
              <a:t> </a:t>
            </a:r>
            <a:r>
              <a:rPr sz="1800" spc="-10" dirty="0">
                <a:solidFill>
                  <a:srgbClr val="FF0000"/>
                </a:solidFill>
                <a:latin typeface="Calibri"/>
                <a:cs typeface="Calibri"/>
              </a:rPr>
              <a:t>Serve</a:t>
            </a:r>
            <a:endParaRPr sz="1800">
              <a:latin typeface="Calibri"/>
              <a:cs typeface="Calibri"/>
            </a:endParaRPr>
          </a:p>
          <a:p>
            <a:pPr marL="12700" marR="8255" algn="just">
              <a:lnSpc>
                <a:spcPct val="100000"/>
              </a:lnSpc>
            </a:pPr>
            <a:r>
              <a:rPr sz="1800" dirty="0">
                <a:latin typeface="Calibri"/>
                <a:cs typeface="Calibri"/>
              </a:rPr>
              <a:t>It </a:t>
            </a:r>
            <a:r>
              <a:rPr sz="1800" spc="-5" dirty="0">
                <a:latin typeface="Calibri"/>
                <a:cs typeface="Calibri"/>
              </a:rPr>
              <a:t>is the </a:t>
            </a:r>
            <a:r>
              <a:rPr sz="1800" spc="-10" dirty="0">
                <a:latin typeface="Calibri"/>
                <a:cs typeface="Calibri"/>
              </a:rPr>
              <a:t>simplest </a:t>
            </a:r>
            <a:r>
              <a:rPr sz="1800" spc="-5" dirty="0">
                <a:latin typeface="Calibri"/>
                <a:cs typeface="Calibri"/>
              </a:rPr>
              <a:t>algorithm </a:t>
            </a:r>
            <a:r>
              <a:rPr sz="1800" spc="-15" dirty="0">
                <a:latin typeface="Calibri"/>
                <a:cs typeface="Calibri"/>
              </a:rPr>
              <a:t>to </a:t>
            </a:r>
            <a:r>
              <a:rPr sz="1800" spc="-5" dirty="0">
                <a:latin typeface="Calibri"/>
                <a:cs typeface="Calibri"/>
              </a:rPr>
              <a:t>implement. The </a:t>
            </a:r>
            <a:r>
              <a:rPr sz="1800" spc="-10" dirty="0">
                <a:latin typeface="Calibri"/>
                <a:cs typeface="Calibri"/>
              </a:rPr>
              <a:t>process </a:t>
            </a:r>
            <a:r>
              <a:rPr sz="1800" spc="-5" dirty="0">
                <a:latin typeface="Calibri"/>
                <a:cs typeface="Calibri"/>
              </a:rPr>
              <a:t>with </a:t>
            </a:r>
            <a:r>
              <a:rPr sz="1800" dirty="0">
                <a:latin typeface="Calibri"/>
                <a:cs typeface="Calibri"/>
              </a:rPr>
              <a:t>the </a:t>
            </a:r>
            <a:r>
              <a:rPr sz="1800" spc="-5" dirty="0">
                <a:latin typeface="Calibri"/>
                <a:cs typeface="Calibri"/>
              </a:rPr>
              <a:t>minimal </a:t>
            </a:r>
            <a:r>
              <a:rPr sz="1800" spc="-10" dirty="0">
                <a:latin typeface="Calibri"/>
                <a:cs typeface="Calibri"/>
              </a:rPr>
              <a:t>arrival </a:t>
            </a:r>
            <a:r>
              <a:rPr sz="1800" spc="-5" dirty="0">
                <a:latin typeface="Calibri"/>
                <a:cs typeface="Calibri"/>
              </a:rPr>
              <a:t>time will </a:t>
            </a:r>
            <a:r>
              <a:rPr sz="1800" spc="-15" dirty="0">
                <a:latin typeface="Calibri"/>
                <a:cs typeface="Calibri"/>
              </a:rPr>
              <a:t>get </a:t>
            </a:r>
            <a:r>
              <a:rPr sz="1800" spc="-10" dirty="0">
                <a:latin typeface="Calibri"/>
                <a:cs typeface="Calibri"/>
              </a:rPr>
              <a:t> </a:t>
            </a:r>
            <a:r>
              <a:rPr sz="1800" spc="-5" dirty="0">
                <a:latin typeface="Calibri"/>
                <a:cs typeface="Calibri"/>
              </a:rPr>
              <a:t>the CPU </a:t>
            </a:r>
            <a:r>
              <a:rPr sz="1800" spc="-15" dirty="0">
                <a:latin typeface="Calibri"/>
                <a:cs typeface="Calibri"/>
              </a:rPr>
              <a:t>first. </a:t>
            </a:r>
            <a:r>
              <a:rPr sz="1800" spc="-5" dirty="0">
                <a:latin typeface="Calibri"/>
                <a:cs typeface="Calibri"/>
              </a:rPr>
              <a:t>The </a:t>
            </a:r>
            <a:r>
              <a:rPr sz="1800" spc="-10" dirty="0">
                <a:latin typeface="Calibri"/>
                <a:cs typeface="Calibri"/>
              </a:rPr>
              <a:t>lesser </a:t>
            </a:r>
            <a:r>
              <a:rPr sz="1800" dirty="0">
                <a:latin typeface="Calibri"/>
                <a:cs typeface="Calibri"/>
              </a:rPr>
              <a:t>the </a:t>
            </a:r>
            <a:r>
              <a:rPr sz="1800" spc="-5" dirty="0">
                <a:latin typeface="Calibri"/>
                <a:cs typeface="Calibri"/>
              </a:rPr>
              <a:t>arrival time, the sooner will </a:t>
            </a:r>
            <a:r>
              <a:rPr sz="1800" dirty="0">
                <a:latin typeface="Calibri"/>
                <a:cs typeface="Calibri"/>
              </a:rPr>
              <a:t>the </a:t>
            </a:r>
            <a:r>
              <a:rPr sz="1800" spc="-10" dirty="0">
                <a:latin typeface="Calibri"/>
                <a:cs typeface="Calibri"/>
              </a:rPr>
              <a:t>process </a:t>
            </a:r>
            <a:r>
              <a:rPr sz="1800" spc="-15" dirty="0">
                <a:latin typeface="Calibri"/>
                <a:cs typeface="Calibri"/>
              </a:rPr>
              <a:t>gets </a:t>
            </a:r>
            <a:r>
              <a:rPr sz="1800" dirty="0">
                <a:latin typeface="Calibri"/>
                <a:cs typeface="Calibri"/>
              </a:rPr>
              <a:t>the </a:t>
            </a:r>
            <a:r>
              <a:rPr sz="1800" spc="-10" dirty="0">
                <a:latin typeface="Calibri"/>
                <a:cs typeface="Calibri"/>
              </a:rPr>
              <a:t>CPU. </a:t>
            </a:r>
            <a:r>
              <a:rPr sz="1800" dirty="0">
                <a:latin typeface="Calibri"/>
                <a:cs typeface="Calibri"/>
              </a:rPr>
              <a:t>It </a:t>
            </a:r>
            <a:r>
              <a:rPr sz="1800" spc="-5" dirty="0">
                <a:latin typeface="Calibri"/>
                <a:cs typeface="Calibri"/>
              </a:rPr>
              <a:t>is the </a:t>
            </a:r>
            <a:r>
              <a:rPr sz="1800" dirty="0">
                <a:latin typeface="Calibri"/>
                <a:cs typeface="Calibri"/>
              </a:rPr>
              <a:t> </a:t>
            </a:r>
            <a:r>
              <a:rPr sz="1800" spc="-10" dirty="0">
                <a:latin typeface="Calibri"/>
                <a:cs typeface="Calibri"/>
              </a:rPr>
              <a:t>non-preemptive</a:t>
            </a:r>
            <a:r>
              <a:rPr sz="1800" spc="60" dirty="0">
                <a:latin typeface="Calibri"/>
                <a:cs typeface="Calibri"/>
              </a:rPr>
              <a:t> </a:t>
            </a:r>
            <a:r>
              <a:rPr sz="1800" spc="-5" dirty="0">
                <a:latin typeface="Calibri"/>
                <a:cs typeface="Calibri"/>
              </a:rPr>
              <a:t>type</a:t>
            </a:r>
            <a:r>
              <a:rPr sz="1800" spc="4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scheduling.</a:t>
            </a:r>
            <a:endParaRPr sz="1800">
              <a:latin typeface="Calibri"/>
              <a:cs typeface="Calibri"/>
            </a:endParaRPr>
          </a:p>
          <a:p>
            <a:pPr marL="238125" indent="-226060" algn="just">
              <a:lnSpc>
                <a:spcPct val="100000"/>
              </a:lnSpc>
              <a:buAutoNum type="arabicPeriod" startAt="2"/>
              <a:tabLst>
                <a:tab pos="238760" algn="l"/>
              </a:tabLst>
            </a:pPr>
            <a:r>
              <a:rPr sz="1800" spc="-15" dirty="0">
                <a:solidFill>
                  <a:srgbClr val="FF0000"/>
                </a:solidFill>
                <a:latin typeface="Calibri"/>
                <a:cs typeface="Calibri"/>
              </a:rPr>
              <a:t>Round</a:t>
            </a:r>
            <a:r>
              <a:rPr sz="1800" dirty="0">
                <a:solidFill>
                  <a:srgbClr val="FF0000"/>
                </a:solidFill>
                <a:latin typeface="Calibri"/>
                <a:cs typeface="Calibri"/>
              </a:rPr>
              <a:t> </a:t>
            </a:r>
            <a:r>
              <a:rPr sz="1800" spc="-10" dirty="0">
                <a:solidFill>
                  <a:srgbClr val="FF0000"/>
                </a:solidFill>
                <a:latin typeface="Calibri"/>
                <a:cs typeface="Calibri"/>
              </a:rPr>
              <a:t>Robin</a:t>
            </a:r>
            <a:endParaRPr sz="1800">
              <a:latin typeface="Calibri"/>
              <a:cs typeface="Calibri"/>
            </a:endParaRPr>
          </a:p>
          <a:p>
            <a:pPr marL="12700" marR="5080" algn="just">
              <a:lnSpc>
                <a:spcPct val="100000"/>
              </a:lnSpc>
              <a:spcBef>
                <a:spcPts val="5"/>
              </a:spcBef>
            </a:pPr>
            <a:r>
              <a:rPr sz="1800" dirty="0">
                <a:latin typeface="Calibri"/>
                <a:cs typeface="Calibri"/>
              </a:rPr>
              <a:t>In the </a:t>
            </a:r>
            <a:r>
              <a:rPr sz="1800" spc="-10" dirty="0">
                <a:latin typeface="Calibri"/>
                <a:cs typeface="Calibri"/>
              </a:rPr>
              <a:t>Round Robin </a:t>
            </a:r>
            <a:r>
              <a:rPr sz="1800" spc="-5" dirty="0">
                <a:latin typeface="Calibri"/>
                <a:cs typeface="Calibri"/>
              </a:rPr>
              <a:t>scheduling </a:t>
            </a:r>
            <a:r>
              <a:rPr sz="1800" spc="-10" dirty="0">
                <a:latin typeface="Calibri"/>
                <a:cs typeface="Calibri"/>
              </a:rPr>
              <a:t>algorithm, </a:t>
            </a:r>
            <a:r>
              <a:rPr sz="1800" dirty="0">
                <a:latin typeface="Calibri"/>
                <a:cs typeface="Calibri"/>
              </a:rPr>
              <a:t>the </a:t>
            </a:r>
            <a:r>
              <a:rPr sz="1800" spc="5" dirty="0">
                <a:latin typeface="Calibri"/>
                <a:cs typeface="Calibri"/>
              </a:rPr>
              <a:t>OS </a:t>
            </a:r>
            <a:r>
              <a:rPr sz="1800" spc="-5" dirty="0">
                <a:latin typeface="Calibri"/>
                <a:cs typeface="Calibri"/>
              </a:rPr>
              <a:t>defines </a:t>
            </a:r>
            <a:r>
              <a:rPr sz="1800" dirty="0">
                <a:latin typeface="Calibri"/>
                <a:cs typeface="Calibri"/>
              </a:rPr>
              <a:t>a time </a:t>
            </a:r>
            <a:r>
              <a:rPr sz="1800" spc="-5" dirty="0">
                <a:latin typeface="Calibri"/>
                <a:cs typeface="Calibri"/>
              </a:rPr>
              <a:t>quantum </a:t>
            </a:r>
            <a:r>
              <a:rPr sz="1800" dirty="0">
                <a:latin typeface="Calibri"/>
                <a:cs typeface="Calibri"/>
              </a:rPr>
              <a:t>(slice). </a:t>
            </a:r>
            <a:r>
              <a:rPr sz="1800" spc="-5" dirty="0">
                <a:latin typeface="Calibri"/>
                <a:cs typeface="Calibri"/>
              </a:rPr>
              <a:t>All </a:t>
            </a:r>
            <a:r>
              <a:rPr sz="1800" dirty="0">
                <a:latin typeface="Calibri"/>
                <a:cs typeface="Calibri"/>
              </a:rPr>
              <a:t>the </a:t>
            </a:r>
            <a:r>
              <a:rPr sz="1800" spc="5" dirty="0">
                <a:latin typeface="Calibri"/>
                <a:cs typeface="Calibri"/>
              </a:rPr>
              <a:t> </a:t>
            </a:r>
            <a:r>
              <a:rPr sz="1800" spc="-10" dirty="0">
                <a:latin typeface="Calibri"/>
                <a:cs typeface="Calibri"/>
              </a:rPr>
              <a:t>processes </a:t>
            </a:r>
            <a:r>
              <a:rPr sz="1800" spc="-5" dirty="0">
                <a:latin typeface="Calibri"/>
                <a:cs typeface="Calibri"/>
              </a:rPr>
              <a:t>will </a:t>
            </a:r>
            <a:r>
              <a:rPr sz="1800" spc="-15" dirty="0">
                <a:latin typeface="Calibri"/>
                <a:cs typeface="Calibri"/>
              </a:rPr>
              <a:t>get executed </a:t>
            </a:r>
            <a:r>
              <a:rPr sz="1800" spc="-5" dirty="0">
                <a:latin typeface="Calibri"/>
                <a:cs typeface="Calibri"/>
              </a:rPr>
              <a:t>in </a:t>
            </a:r>
            <a:r>
              <a:rPr sz="1800" spc="5" dirty="0">
                <a:latin typeface="Calibri"/>
                <a:cs typeface="Calibri"/>
              </a:rPr>
              <a:t>the </a:t>
            </a:r>
            <a:r>
              <a:rPr sz="1800" spc="-10" dirty="0">
                <a:latin typeface="Calibri"/>
                <a:cs typeface="Calibri"/>
              </a:rPr>
              <a:t>cyclic </a:t>
            </a:r>
            <a:r>
              <a:rPr sz="1800" spc="-45" dirty="0">
                <a:latin typeface="Calibri"/>
                <a:cs typeface="Calibri"/>
              </a:rPr>
              <a:t>way. </a:t>
            </a:r>
            <a:r>
              <a:rPr sz="1800" spc="-5" dirty="0">
                <a:latin typeface="Calibri"/>
                <a:cs typeface="Calibri"/>
              </a:rPr>
              <a:t>Each </a:t>
            </a:r>
            <a:r>
              <a:rPr sz="1800" dirty="0">
                <a:latin typeface="Calibri"/>
                <a:cs typeface="Calibri"/>
              </a:rPr>
              <a:t>of </a:t>
            </a:r>
            <a:r>
              <a:rPr sz="1800" spc="-5" dirty="0">
                <a:latin typeface="Calibri"/>
                <a:cs typeface="Calibri"/>
              </a:rPr>
              <a:t>the </a:t>
            </a:r>
            <a:r>
              <a:rPr sz="1800" spc="-10" dirty="0">
                <a:latin typeface="Calibri"/>
                <a:cs typeface="Calibri"/>
              </a:rPr>
              <a:t>process </a:t>
            </a:r>
            <a:r>
              <a:rPr sz="1800" spc="-5" dirty="0">
                <a:latin typeface="Calibri"/>
                <a:cs typeface="Calibri"/>
              </a:rPr>
              <a:t>will </a:t>
            </a:r>
            <a:r>
              <a:rPr sz="1800" spc="-15" dirty="0">
                <a:latin typeface="Calibri"/>
                <a:cs typeface="Calibri"/>
              </a:rPr>
              <a:t>get </a:t>
            </a:r>
            <a:r>
              <a:rPr sz="1800" dirty="0">
                <a:latin typeface="Calibri"/>
                <a:cs typeface="Calibri"/>
              </a:rPr>
              <a:t>the </a:t>
            </a:r>
            <a:r>
              <a:rPr sz="1800" spc="-5" dirty="0">
                <a:latin typeface="Calibri"/>
                <a:cs typeface="Calibri"/>
              </a:rPr>
              <a:t>CPU </a:t>
            </a:r>
            <a:r>
              <a:rPr sz="1800" spc="-15" dirty="0">
                <a:latin typeface="Calibri"/>
                <a:cs typeface="Calibri"/>
              </a:rPr>
              <a:t>for </a:t>
            </a:r>
            <a:r>
              <a:rPr sz="1800" dirty="0">
                <a:latin typeface="Calibri"/>
                <a:cs typeface="Calibri"/>
              </a:rPr>
              <a:t>a </a:t>
            </a:r>
            <a:r>
              <a:rPr sz="1800" spc="-5" dirty="0">
                <a:latin typeface="Calibri"/>
                <a:cs typeface="Calibri"/>
              </a:rPr>
              <a:t>small </a:t>
            </a:r>
            <a:r>
              <a:rPr sz="1800" dirty="0">
                <a:latin typeface="Calibri"/>
                <a:cs typeface="Calibri"/>
              </a:rPr>
              <a:t> </a:t>
            </a:r>
            <a:r>
              <a:rPr sz="1800" spc="-5" dirty="0">
                <a:latin typeface="Calibri"/>
                <a:cs typeface="Calibri"/>
              </a:rPr>
              <a:t>amount </a:t>
            </a:r>
            <a:r>
              <a:rPr sz="1800" spc="5" dirty="0">
                <a:latin typeface="Calibri"/>
                <a:cs typeface="Calibri"/>
              </a:rPr>
              <a:t>of </a:t>
            </a:r>
            <a:r>
              <a:rPr sz="1800" spc="-5" dirty="0">
                <a:latin typeface="Calibri"/>
                <a:cs typeface="Calibri"/>
              </a:rPr>
              <a:t>time (called </a:t>
            </a:r>
            <a:r>
              <a:rPr sz="1800" dirty="0">
                <a:latin typeface="Calibri"/>
                <a:cs typeface="Calibri"/>
              </a:rPr>
              <a:t>time </a:t>
            </a:r>
            <a:r>
              <a:rPr sz="1800" spc="-5" dirty="0">
                <a:latin typeface="Calibri"/>
                <a:cs typeface="Calibri"/>
              </a:rPr>
              <a:t>quantum) </a:t>
            </a:r>
            <a:r>
              <a:rPr sz="1800" dirty="0">
                <a:latin typeface="Calibri"/>
                <a:cs typeface="Calibri"/>
              </a:rPr>
              <a:t>and then </a:t>
            </a:r>
            <a:r>
              <a:rPr sz="1800" spc="-15" dirty="0">
                <a:latin typeface="Calibri"/>
                <a:cs typeface="Calibri"/>
              </a:rPr>
              <a:t>get </a:t>
            </a:r>
            <a:r>
              <a:rPr sz="1800" spc="-5" dirty="0">
                <a:latin typeface="Calibri"/>
                <a:cs typeface="Calibri"/>
              </a:rPr>
              <a:t>back </a:t>
            </a:r>
            <a:r>
              <a:rPr sz="1800" spc="-15" dirty="0">
                <a:latin typeface="Calibri"/>
                <a:cs typeface="Calibri"/>
              </a:rPr>
              <a:t>to </a:t>
            </a:r>
            <a:r>
              <a:rPr sz="1800" spc="-5" dirty="0">
                <a:latin typeface="Calibri"/>
                <a:cs typeface="Calibri"/>
              </a:rPr>
              <a:t>the ready </a:t>
            </a:r>
            <a:r>
              <a:rPr sz="1800" dirty="0">
                <a:latin typeface="Calibri"/>
                <a:cs typeface="Calibri"/>
              </a:rPr>
              <a:t>queue </a:t>
            </a:r>
            <a:r>
              <a:rPr sz="1800" spc="-15" dirty="0">
                <a:latin typeface="Calibri"/>
                <a:cs typeface="Calibri"/>
              </a:rPr>
              <a:t>to </a:t>
            </a:r>
            <a:r>
              <a:rPr sz="1800" spc="-5" dirty="0">
                <a:latin typeface="Calibri"/>
                <a:cs typeface="Calibri"/>
              </a:rPr>
              <a:t>wait </a:t>
            </a:r>
            <a:r>
              <a:rPr sz="1800" spc="-15" dirty="0">
                <a:latin typeface="Calibri"/>
                <a:cs typeface="Calibri"/>
              </a:rPr>
              <a:t>for </a:t>
            </a:r>
            <a:r>
              <a:rPr sz="1800" spc="-5" dirty="0">
                <a:latin typeface="Calibri"/>
                <a:cs typeface="Calibri"/>
              </a:rPr>
              <a:t>its </a:t>
            </a:r>
            <a:r>
              <a:rPr sz="1800" dirty="0">
                <a:latin typeface="Calibri"/>
                <a:cs typeface="Calibri"/>
              </a:rPr>
              <a:t> </a:t>
            </a:r>
            <a:r>
              <a:rPr sz="1800" spc="-15" dirty="0">
                <a:latin typeface="Calibri"/>
                <a:cs typeface="Calibri"/>
              </a:rPr>
              <a:t>next</a:t>
            </a:r>
            <a:r>
              <a:rPr sz="1800" spc="40" dirty="0">
                <a:latin typeface="Calibri"/>
                <a:cs typeface="Calibri"/>
              </a:rPr>
              <a:t> </a:t>
            </a:r>
            <a:r>
              <a:rPr sz="1800" spc="-10" dirty="0">
                <a:latin typeface="Calibri"/>
                <a:cs typeface="Calibri"/>
              </a:rPr>
              <a:t>turn.</a:t>
            </a:r>
            <a:r>
              <a:rPr sz="1800" spc="25" dirty="0">
                <a:latin typeface="Calibri"/>
                <a:cs typeface="Calibri"/>
              </a:rPr>
              <a:t> </a:t>
            </a:r>
            <a:r>
              <a:rPr sz="1800" dirty="0">
                <a:latin typeface="Calibri"/>
                <a:cs typeface="Calibri"/>
              </a:rPr>
              <a:t>It</a:t>
            </a:r>
            <a:r>
              <a:rPr sz="1800" spc="-5" dirty="0">
                <a:latin typeface="Calibri"/>
                <a:cs typeface="Calibri"/>
              </a:rPr>
              <a:t> is</a:t>
            </a:r>
            <a:r>
              <a:rPr sz="1800" spc="-10" dirty="0">
                <a:latin typeface="Calibri"/>
                <a:cs typeface="Calibri"/>
              </a:rPr>
              <a:t> </a:t>
            </a:r>
            <a:r>
              <a:rPr sz="1800" dirty="0">
                <a:latin typeface="Calibri"/>
                <a:cs typeface="Calibri"/>
              </a:rPr>
              <a:t>a </a:t>
            </a:r>
            <a:r>
              <a:rPr sz="1800" spc="-15" dirty="0">
                <a:latin typeface="Calibri"/>
                <a:cs typeface="Calibri"/>
              </a:rPr>
              <a:t>preemptive</a:t>
            </a:r>
            <a:r>
              <a:rPr sz="1800" spc="65" dirty="0">
                <a:latin typeface="Calibri"/>
                <a:cs typeface="Calibri"/>
              </a:rPr>
              <a:t> </a:t>
            </a:r>
            <a:r>
              <a:rPr sz="1800" spc="-5" dirty="0">
                <a:latin typeface="Calibri"/>
                <a:cs typeface="Calibri"/>
              </a:rPr>
              <a:t>type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scheduling.</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631063"/>
            <a:ext cx="8227695" cy="3593465"/>
          </a:xfrm>
          <a:prstGeom prst="rect">
            <a:avLst/>
          </a:prstGeom>
        </p:spPr>
        <p:txBody>
          <a:bodyPr vert="horz" wrap="square" lIns="0" tIns="12700" rIns="0" bIns="0" rtlCol="0">
            <a:spAutoFit/>
          </a:bodyPr>
          <a:lstStyle/>
          <a:p>
            <a:pPr marL="238125" indent="-226060" algn="just">
              <a:lnSpc>
                <a:spcPct val="100000"/>
              </a:lnSpc>
              <a:spcBef>
                <a:spcPts val="100"/>
              </a:spcBef>
              <a:buAutoNum type="arabicPeriod" startAt="3"/>
              <a:tabLst>
                <a:tab pos="238760" algn="l"/>
              </a:tabLst>
            </a:pPr>
            <a:r>
              <a:rPr sz="1800" spc="-15" dirty="0">
                <a:solidFill>
                  <a:srgbClr val="FF0000"/>
                </a:solidFill>
                <a:latin typeface="Calibri"/>
                <a:cs typeface="Calibri"/>
              </a:rPr>
              <a:t>Shortest</a:t>
            </a:r>
            <a:r>
              <a:rPr sz="1800" spc="30" dirty="0">
                <a:solidFill>
                  <a:srgbClr val="FF0000"/>
                </a:solidFill>
                <a:latin typeface="Calibri"/>
                <a:cs typeface="Calibri"/>
              </a:rPr>
              <a:t> </a:t>
            </a:r>
            <a:r>
              <a:rPr sz="1800" dirty="0">
                <a:solidFill>
                  <a:srgbClr val="FF0000"/>
                </a:solidFill>
                <a:latin typeface="Calibri"/>
                <a:cs typeface="Calibri"/>
              </a:rPr>
              <a:t>Job</a:t>
            </a:r>
            <a:r>
              <a:rPr sz="1800" spc="-20" dirty="0">
                <a:solidFill>
                  <a:srgbClr val="FF0000"/>
                </a:solidFill>
                <a:latin typeface="Calibri"/>
                <a:cs typeface="Calibri"/>
              </a:rPr>
              <a:t> First</a:t>
            </a:r>
            <a:endParaRPr sz="1800">
              <a:latin typeface="Calibri"/>
              <a:cs typeface="Calibri"/>
            </a:endParaRPr>
          </a:p>
          <a:p>
            <a:pPr marL="12700" algn="just">
              <a:lnSpc>
                <a:spcPct val="100000"/>
              </a:lnSpc>
            </a:pPr>
            <a:r>
              <a:rPr sz="1800" spc="-5" dirty="0">
                <a:latin typeface="Calibri"/>
                <a:cs typeface="Calibri"/>
              </a:rPr>
              <a:t>The</a:t>
            </a:r>
            <a:r>
              <a:rPr sz="1800" spc="40" dirty="0">
                <a:latin typeface="Calibri"/>
                <a:cs typeface="Calibri"/>
              </a:rPr>
              <a:t> </a:t>
            </a:r>
            <a:r>
              <a:rPr sz="1800" dirty="0">
                <a:latin typeface="Calibri"/>
                <a:cs typeface="Calibri"/>
              </a:rPr>
              <a:t>job</a:t>
            </a:r>
            <a:r>
              <a:rPr sz="1800" spc="45" dirty="0">
                <a:latin typeface="Calibri"/>
                <a:cs typeface="Calibri"/>
              </a:rPr>
              <a:t> </a:t>
            </a:r>
            <a:r>
              <a:rPr sz="1800" spc="-5" dirty="0">
                <a:latin typeface="Calibri"/>
                <a:cs typeface="Calibri"/>
              </a:rPr>
              <a:t>with</a:t>
            </a:r>
            <a:r>
              <a:rPr sz="1800" spc="4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shortest</a:t>
            </a:r>
            <a:r>
              <a:rPr sz="1800" spc="50" dirty="0">
                <a:latin typeface="Calibri"/>
                <a:cs typeface="Calibri"/>
              </a:rPr>
              <a:t> </a:t>
            </a:r>
            <a:r>
              <a:rPr sz="1800" spc="-15" dirty="0">
                <a:latin typeface="Calibri"/>
                <a:cs typeface="Calibri"/>
              </a:rPr>
              <a:t>burst</a:t>
            </a:r>
            <a:r>
              <a:rPr sz="1800" spc="45" dirty="0">
                <a:latin typeface="Calibri"/>
                <a:cs typeface="Calibri"/>
              </a:rPr>
              <a:t> </a:t>
            </a:r>
            <a:r>
              <a:rPr sz="1800" dirty="0">
                <a:latin typeface="Calibri"/>
                <a:cs typeface="Calibri"/>
              </a:rPr>
              <a:t>time</a:t>
            </a:r>
            <a:r>
              <a:rPr sz="1800" spc="45" dirty="0">
                <a:latin typeface="Calibri"/>
                <a:cs typeface="Calibri"/>
              </a:rPr>
              <a:t> </a:t>
            </a:r>
            <a:r>
              <a:rPr sz="1800" spc="-5" dirty="0">
                <a:latin typeface="Calibri"/>
                <a:cs typeface="Calibri"/>
              </a:rPr>
              <a:t>will</a:t>
            </a:r>
            <a:r>
              <a:rPr sz="1800" spc="45" dirty="0">
                <a:latin typeface="Calibri"/>
                <a:cs typeface="Calibri"/>
              </a:rPr>
              <a:t> </a:t>
            </a:r>
            <a:r>
              <a:rPr sz="1800" spc="-15" dirty="0">
                <a:latin typeface="Calibri"/>
                <a:cs typeface="Calibri"/>
              </a:rPr>
              <a:t>get</a:t>
            </a:r>
            <a:r>
              <a:rPr sz="1800" spc="45" dirty="0">
                <a:latin typeface="Calibri"/>
                <a:cs typeface="Calibri"/>
              </a:rPr>
              <a:t> </a:t>
            </a:r>
            <a:r>
              <a:rPr sz="1800" dirty="0">
                <a:latin typeface="Calibri"/>
                <a:cs typeface="Calibri"/>
              </a:rPr>
              <a:t>the</a:t>
            </a:r>
            <a:r>
              <a:rPr sz="1800" spc="40" dirty="0">
                <a:latin typeface="Calibri"/>
                <a:cs typeface="Calibri"/>
              </a:rPr>
              <a:t> </a:t>
            </a:r>
            <a:r>
              <a:rPr sz="1800" spc="-5" dirty="0">
                <a:latin typeface="Calibri"/>
                <a:cs typeface="Calibri"/>
              </a:rPr>
              <a:t>CPU</a:t>
            </a:r>
            <a:r>
              <a:rPr sz="1800" spc="50" dirty="0">
                <a:latin typeface="Calibri"/>
                <a:cs typeface="Calibri"/>
              </a:rPr>
              <a:t> </a:t>
            </a:r>
            <a:r>
              <a:rPr sz="1800" spc="-15" dirty="0">
                <a:latin typeface="Calibri"/>
                <a:cs typeface="Calibri"/>
              </a:rPr>
              <a:t>first.</a:t>
            </a:r>
            <a:r>
              <a:rPr sz="1800" spc="50" dirty="0">
                <a:latin typeface="Calibri"/>
                <a:cs typeface="Calibri"/>
              </a:rPr>
              <a:t> </a:t>
            </a:r>
            <a:r>
              <a:rPr sz="1800" spc="-5" dirty="0">
                <a:latin typeface="Calibri"/>
                <a:cs typeface="Calibri"/>
              </a:rPr>
              <a:t>The</a:t>
            </a:r>
            <a:r>
              <a:rPr sz="1800" spc="45" dirty="0">
                <a:latin typeface="Calibri"/>
                <a:cs typeface="Calibri"/>
              </a:rPr>
              <a:t> </a:t>
            </a:r>
            <a:r>
              <a:rPr sz="1800" spc="-5" dirty="0">
                <a:latin typeface="Calibri"/>
                <a:cs typeface="Calibri"/>
              </a:rPr>
              <a:t>lesser</a:t>
            </a:r>
            <a:r>
              <a:rPr sz="1800" spc="50" dirty="0">
                <a:latin typeface="Calibri"/>
                <a:cs typeface="Calibri"/>
              </a:rPr>
              <a:t> </a:t>
            </a:r>
            <a:r>
              <a:rPr sz="1800" spc="-5" dirty="0">
                <a:latin typeface="Calibri"/>
                <a:cs typeface="Calibri"/>
              </a:rPr>
              <a:t>the</a:t>
            </a:r>
            <a:r>
              <a:rPr sz="1800" spc="65" dirty="0">
                <a:latin typeface="Calibri"/>
                <a:cs typeface="Calibri"/>
              </a:rPr>
              <a:t> </a:t>
            </a:r>
            <a:r>
              <a:rPr sz="1800" spc="-20" dirty="0">
                <a:latin typeface="Calibri"/>
                <a:cs typeface="Calibri"/>
              </a:rPr>
              <a:t>burst</a:t>
            </a:r>
            <a:r>
              <a:rPr sz="1800" spc="35" dirty="0">
                <a:latin typeface="Calibri"/>
                <a:cs typeface="Calibri"/>
              </a:rPr>
              <a:t> </a:t>
            </a:r>
            <a:r>
              <a:rPr sz="1800" dirty="0">
                <a:latin typeface="Calibri"/>
                <a:cs typeface="Calibri"/>
              </a:rPr>
              <a:t>time,</a:t>
            </a:r>
            <a:r>
              <a:rPr sz="1800" spc="65" dirty="0">
                <a:latin typeface="Calibri"/>
                <a:cs typeface="Calibri"/>
              </a:rPr>
              <a:t> </a:t>
            </a:r>
            <a:r>
              <a:rPr sz="1800" spc="-5" dirty="0">
                <a:latin typeface="Calibri"/>
                <a:cs typeface="Calibri"/>
              </a:rPr>
              <a:t>the</a:t>
            </a:r>
            <a:endParaRPr sz="1800">
              <a:latin typeface="Calibri"/>
              <a:cs typeface="Calibri"/>
            </a:endParaRPr>
          </a:p>
          <a:p>
            <a:pPr marL="12700" algn="just">
              <a:lnSpc>
                <a:spcPct val="100000"/>
              </a:lnSpc>
            </a:pPr>
            <a:r>
              <a:rPr sz="1800" spc="-5" dirty="0">
                <a:latin typeface="Calibri"/>
                <a:cs typeface="Calibri"/>
              </a:rPr>
              <a:t>sooner</a:t>
            </a:r>
            <a:r>
              <a:rPr sz="1800" spc="25" dirty="0">
                <a:latin typeface="Calibri"/>
                <a:cs typeface="Calibri"/>
              </a:rPr>
              <a:t> </a:t>
            </a:r>
            <a:r>
              <a:rPr sz="1800" spc="-5" dirty="0">
                <a:latin typeface="Calibri"/>
                <a:cs typeface="Calibri"/>
              </a:rPr>
              <a:t>will the</a:t>
            </a:r>
            <a:r>
              <a:rPr sz="1800" spc="15" dirty="0">
                <a:latin typeface="Calibri"/>
                <a:cs typeface="Calibri"/>
              </a:rPr>
              <a:t> </a:t>
            </a:r>
            <a:r>
              <a:rPr sz="1800" spc="-10" dirty="0">
                <a:latin typeface="Calibri"/>
                <a:cs typeface="Calibri"/>
              </a:rPr>
              <a:t>process</a:t>
            </a:r>
            <a:r>
              <a:rPr sz="1800" spc="25" dirty="0">
                <a:latin typeface="Calibri"/>
                <a:cs typeface="Calibri"/>
              </a:rPr>
              <a:t> </a:t>
            </a:r>
            <a:r>
              <a:rPr sz="1800" spc="-15" dirty="0">
                <a:latin typeface="Calibri"/>
                <a:cs typeface="Calibri"/>
              </a:rPr>
              <a:t>get</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CPU.</a:t>
            </a:r>
            <a:r>
              <a:rPr sz="1800" dirty="0">
                <a:latin typeface="Calibri"/>
                <a:cs typeface="Calibri"/>
              </a:rPr>
              <a:t> It </a:t>
            </a:r>
            <a:r>
              <a:rPr sz="1800" spc="-5" dirty="0">
                <a:latin typeface="Calibri"/>
                <a:cs typeface="Calibri"/>
              </a:rPr>
              <a:t>is</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non-preemptive</a:t>
            </a:r>
            <a:r>
              <a:rPr sz="1800" spc="95" dirty="0">
                <a:latin typeface="Calibri"/>
                <a:cs typeface="Calibri"/>
              </a:rPr>
              <a:t> </a:t>
            </a:r>
            <a:r>
              <a:rPr sz="1800" spc="-5" dirty="0">
                <a:latin typeface="Calibri"/>
                <a:cs typeface="Calibri"/>
              </a:rPr>
              <a:t>type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scheduling.</a:t>
            </a:r>
            <a:endParaRPr sz="1800">
              <a:latin typeface="Calibri"/>
              <a:cs typeface="Calibri"/>
            </a:endParaRPr>
          </a:p>
          <a:p>
            <a:pPr marL="238125" indent="-226060" algn="just">
              <a:lnSpc>
                <a:spcPct val="100000"/>
              </a:lnSpc>
              <a:buAutoNum type="arabicPeriod" startAt="4"/>
              <a:tabLst>
                <a:tab pos="238760" algn="l"/>
              </a:tabLst>
            </a:pPr>
            <a:r>
              <a:rPr sz="1800" spc="-15" dirty="0">
                <a:solidFill>
                  <a:srgbClr val="FF0000"/>
                </a:solidFill>
                <a:latin typeface="Calibri"/>
                <a:cs typeface="Calibri"/>
              </a:rPr>
              <a:t>Shortest</a:t>
            </a:r>
            <a:r>
              <a:rPr sz="1800" spc="35" dirty="0">
                <a:solidFill>
                  <a:srgbClr val="FF0000"/>
                </a:solidFill>
                <a:latin typeface="Calibri"/>
                <a:cs typeface="Calibri"/>
              </a:rPr>
              <a:t> </a:t>
            </a:r>
            <a:r>
              <a:rPr sz="1800" spc="-10" dirty="0">
                <a:solidFill>
                  <a:srgbClr val="FF0000"/>
                </a:solidFill>
                <a:latin typeface="Calibri"/>
                <a:cs typeface="Calibri"/>
              </a:rPr>
              <a:t>remaining</a:t>
            </a:r>
            <a:r>
              <a:rPr sz="1800" spc="30" dirty="0">
                <a:solidFill>
                  <a:srgbClr val="FF0000"/>
                </a:solidFill>
                <a:latin typeface="Calibri"/>
                <a:cs typeface="Calibri"/>
              </a:rPr>
              <a:t> </a:t>
            </a:r>
            <a:r>
              <a:rPr sz="1800" spc="-5" dirty="0">
                <a:solidFill>
                  <a:srgbClr val="FF0000"/>
                </a:solidFill>
                <a:latin typeface="Calibri"/>
                <a:cs typeface="Calibri"/>
              </a:rPr>
              <a:t>time</a:t>
            </a:r>
            <a:r>
              <a:rPr sz="1800" spc="15" dirty="0">
                <a:solidFill>
                  <a:srgbClr val="FF0000"/>
                </a:solidFill>
                <a:latin typeface="Calibri"/>
                <a:cs typeface="Calibri"/>
              </a:rPr>
              <a:t> </a:t>
            </a:r>
            <a:r>
              <a:rPr sz="1800" spc="-20" dirty="0">
                <a:solidFill>
                  <a:srgbClr val="FF0000"/>
                </a:solidFill>
                <a:latin typeface="Calibri"/>
                <a:cs typeface="Calibri"/>
              </a:rPr>
              <a:t>first</a:t>
            </a:r>
            <a:endParaRPr sz="1800">
              <a:latin typeface="Calibri"/>
              <a:cs typeface="Calibri"/>
            </a:endParaRPr>
          </a:p>
          <a:p>
            <a:pPr marL="12700" marR="10160" algn="just">
              <a:lnSpc>
                <a:spcPct val="100000"/>
              </a:lnSpc>
              <a:spcBef>
                <a:spcPts val="5"/>
              </a:spcBef>
            </a:pPr>
            <a:r>
              <a:rPr sz="1800" dirty="0">
                <a:latin typeface="Calibri"/>
                <a:cs typeface="Calibri"/>
              </a:rPr>
              <a:t>It </a:t>
            </a:r>
            <a:r>
              <a:rPr sz="1800" spc="-5" dirty="0">
                <a:latin typeface="Calibri"/>
                <a:cs typeface="Calibri"/>
              </a:rPr>
              <a:t>is </a:t>
            </a:r>
            <a:r>
              <a:rPr sz="1800" dirty="0">
                <a:latin typeface="Calibri"/>
                <a:cs typeface="Calibri"/>
              </a:rPr>
              <a:t>the </a:t>
            </a:r>
            <a:r>
              <a:rPr sz="1800" spc="-10" dirty="0">
                <a:latin typeface="Calibri"/>
                <a:cs typeface="Calibri"/>
              </a:rPr>
              <a:t>preemptive </a:t>
            </a:r>
            <a:r>
              <a:rPr sz="1800" spc="-15" dirty="0">
                <a:latin typeface="Calibri"/>
                <a:cs typeface="Calibri"/>
              </a:rPr>
              <a:t>form </a:t>
            </a:r>
            <a:r>
              <a:rPr sz="1800" spc="5" dirty="0">
                <a:latin typeface="Calibri"/>
                <a:cs typeface="Calibri"/>
              </a:rPr>
              <a:t>of </a:t>
            </a:r>
            <a:r>
              <a:rPr sz="1800" spc="-50" dirty="0">
                <a:latin typeface="Calibri"/>
                <a:cs typeface="Calibri"/>
              </a:rPr>
              <a:t>SJF. </a:t>
            </a:r>
            <a:r>
              <a:rPr sz="1800" spc="10" dirty="0">
                <a:latin typeface="Calibri"/>
                <a:cs typeface="Calibri"/>
              </a:rPr>
              <a:t>In </a:t>
            </a:r>
            <a:r>
              <a:rPr sz="1800" dirty="0">
                <a:latin typeface="Calibri"/>
                <a:cs typeface="Calibri"/>
              </a:rPr>
              <a:t>this </a:t>
            </a:r>
            <a:r>
              <a:rPr sz="1800" spc="-5" dirty="0">
                <a:latin typeface="Calibri"/>
                <a:cs typeface="Calibri"/>
              </a:rPr>
              <a:t>algorithm, </a:t>
            </a:r>
            <a:r>
              <a:rPr sz="1800" dirty="0">
                <a:latin typeface="Calibri"/>
                <a:cs typeface="Calibri"/>
              </a:rPr>
              <a:t>the </a:t>
            </a:r>
            <a:r>
              <a:rPr sz="1800" spc="5" dirty="0">
                <a:latin typeface="Calibri"/>
                <a:cs typeface="Calibri"/>
              </a:rPr>
              <a:t>OS </a:t>
            </a:r>
            <a:r>
              <a:rPr sz="1800" dirty="0">
                <a:latin typeface="Calibri"/>
                <a:cs typeface="Calibri"/>
              </a:rPr>
              <a:t>schedules the Job </a:t>
            </a:r>
            <a:r>
              <a:rPr sz="1800" spc="-5" dirty="0">
                <a:latin typeface="Calibri"/>
                <a:cs typeface="Calibri"/>
              </a:rPr>
              <a:t>according to </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remaining</a:t>
            </a:r>
            <a:r>
              <a:rPr sz="1800" spc="6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of</a:t>
            </a:r>
            <a:r>
              <a:rPr sz="1800" spc="-25"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execution.</a:t>
            </a:r>
            <a:endParaRPr sz="1800">
              <a:latin typeface="Calibri"/>
              <a:cs typeface="Calibri"/>
            </a:endParaRPr>
          </a:p>
          <a:p>
            <a:pPr marL="238125" indent="-226060" algn="just">
              <a:lnSpc>
                <a:spcPct val="100000"/>
              </a:lnSpc>
              <a:buAutoNum type="arabicPeriod" startAt="5"/>
              <a:tabLst>
                <a:tab pos="238760" algn="l"/>
              </a:tabLst>
            </a:pPr>
            <a:r>
              <a:rPr sz="1800" spc="-5" dirty="0">
                <a:solidFill>
                  <a:srgbClr val="FF0000"/>
                </a:solidFill>
                <a:latin typeface="Calibri"/>
                <a:cs typeface="Calibri"/>
              </a:rPr>
              <a:t>Priority</a:t>
            </a:r>
            <a:r>
              <a:rPr sz="1800" spc="-15" dirty="0">
                <a:solidFill>
                  <a:srgbClr val="FF0000"/>
                </a:solidFill>
                <a:latin typeface="Calibri"/>
                <a:cs typeface="Calibri"/>
              </a:rPr>
              <a:t> </a:t>
            </a:r>
            <a:r>
              <a:rPr sz="1800" spc="-10" dirty="0">
                <a:solidFill>
                  <a:srgbClr val="FF0000"/>
                </a:solidFill>
                <a:latin typeface="Calibri"/>
                <a:cs typeface="Calibri"/>
              </a:rPr>
              <a:t>based</a:t>
            </a:r>
            <a:r>
              <a:rPr sz="1800" spc="25" dirty="0">
                <a:solidFill>
                  <a:srgbClr val="FF0000"/>
                </a:solidFill>
                <a:latin typeface="Calibri"/>
                <a:cs typeface="Calibri"/>
              </a:rPr>
              <a:t> </a:t>
            </a:r>
            <a:r>
              <a:rPr sz="1800" spc="-10" dirty="0">
                <a:solidFill>
                  <a:srgbClr val="FF0000"/>
                </a:solidFill>
                <a:latin typeface="Calibri"/>
                <a:cs typeface="Calibri"/>
              </a:rPr>
              <a:t>scheduling</a:t>
            </a:r>
            <a:endParaRPr sz="1800">
              <a:latin typeface="Calibri"/>
              <a:cs typeface="Calibri"/>
            </a:endParaRPr>
          </a:p>
          <a:p>
            <a:pPr marL="12700" marR="5080" algn="just">
              <a:lnSpc>
                <a:spcPct val="100000"/>
              </a:lnSpc>
            </a:pPr>
            <a:r>
              <a:rPr sz="1800" dirty="0">
                <a:latin typeface="Calibri"/>
                <a:cs typeface="Calibri"/>
              </a:rPr>
              <a:t>In </a:t>
            </a:r>
            <a:r>
              <a:rPr sz="1800" spc="-5" dirty="0">
                <a:latin typeface="Calibri"/>
                <a:cs typeface="Calibri"/>
              </a:rPr>
              <a:t>this algorithm, </a:t>
            </a:r>
            <a:r>
              <a:rPr sz="1800" dirty="0">
                <a:latin typeface="Calibri"/>
                <a:cs typeface="Calibri"/>
              </a:rPr>
              <a:t>the </a:t>
            </a:r>
            <a:r>
              <a:rPr sz="1800" spc="-5" dirty="0">
                <a:latin typeface="Calibri"/>
                <a:cs typeface="Calibri"/>
              </a:rPr>
              <a:t>priority </a:t>
            </a:r>
            <a:r>
              <a:rPr sz="1800" dirty="0">
                <a:latin typeface="Calibri"/>
                <a:cs typeface="Calibri"/>
              </a:rPr>
              <a:t>will </a:t>
            </a:r>
            <a:r>
              <a:rPr sz="1800" spc="-5" dirty="0">
                <a:latin typeface="Calibri"/>
                <a:cs typeface="Calibri"/>
              </a:rPr>
              <a:t>be assigned </a:t>
            </a:r>
            <a:r>
              <a:rPr sz="1800" spc="-15" dirty="0">
                <a:latin typeface="Calibri"/>
                <a:cs typeface="Calibri"/>
              </a:rPr>
              <a:t>to </a:t>
            </a:r>
            <a:r>
              <a:rPr sz="1800" spc="-5" dirty="0">
                <a:latin typeface="Calibri"/>
                <a:cs typeface="Calibri"/>
              </a:rPr>
              <a:t>each </a:t>
            </a:r>
            <a:r>
              <a:rPr sz="1800" spc="5" dirty="0">
                <a:latin typeface="Calibri"/>
                <a:cs typeface="Calibri"/>
              </a:rPr>
              <a:t>of </a:t>
            </a:r>
            <a:r>
              <a:rPr sz="1800" dirty="0">
                <a:latin typeface="Calibri"/>
                <a:cs typeface="Calibri"/>
              </a:rPr>
              <a:t>the </a:t>
            </a:r>
            <a:r>
              <a:rPr sz="1800" spc="-5" dirty="0">
                <a:latin typeface="Calibri"/>
                <a:cs typeface="Calibri"/>
              </a:rPr>
              <a:t>processes. </a:t>
            </a:r>
            <a:r>
              <a:rPr sz="1800" dirty="0">
                <a:latin typeface="Calibri"/>
                <a:cs typeface="Calibri"/>
              </a:rPr>
              <a:t>The </a:t>
            </a:r>
            <a:r>
              <a:rPr sz="1800" spc="-5" dirty="0">
                <a:latin typeface="Calibri"/>
                <a:cs typeface="Calibri"/>
              </a:rPr>
              <a:t>higher </a:t>
            </a:r>
            <a:r>
              <a:rPr sz="1800" dirty="0">
                <a:latin typeface="Calibri"/>
                <a:cs typeface="Calibri"/>
              </a:rPr>
              <a:t>the </a:t>
            </a:r>
            <a:r>
              <a:rPr sz="1800" spc="5" dirty="0">
                <a:latin typeface="Calibri"/>
                <a:cs typeface="Calibri"/>
              </a:rPr>
              <a:t> </a:t>
            </a:r>
            <a:r>
              <a:rPr sz="1800" spc="-20" dirty="0">
                <a:latin typeface="Calibri"/>
                <a:cs typeface="Calibri"/>
              </a:rPr>
              <a:t>priority, </a:t>
            </a:r>
            <a:r>
              <a:rPr sz="1800" dirty="0">
                <a:latin typeface="Calibri"/>
                <a:cs typeface="Calibri"/>
              </a:rPr>
              <a:t>the sooner </a:t>
            </a:r>
            <a:r>
              <a:rPr sz="1800" spc="-5" dirty="0">
                <a:latin typeface="Calibri"/>
                <a:cs typeface="Calibri"/>
              </a:rPr>
              <a:t>will </a:t>
            </a:r>
            <a:r>
              <a:rPr sz="1800" dirty="0">
                <a:latin typeface="Calibri"/>
                <a:cs typeface="Calibri"/>
              </a:rPr>
              <a:t>the </a:t>
            </a:r>
            <a:r>
              <a:rPr sz="1800" spc="-10" dirty="0">
                <a:latin typeface="Calibri"/>
                <a:cs typeface="Calibri"/>
              </a:rPr>
              <a:t>process </a:t>
            </a:r>
            <a:r>
              <a:rPr sz="1800" spc="-15" dirty="0">
                <a:latin typeface="Calibri"/>
                <a:cs typeface="Calibri"/>
              </a:rPr>
              <a:t>get </a:t>
            </a:r>
            <a:r>
              <a:rPr sz="1800" dirty="0">
                <a:latin typeface="Calibri"/>
                <a:cs typeface="Calibri"/>
              </a:rPr>
              <a:t>the </a:t>
            </a:r>
            <a:r>
              <a:rPr sz="1800" spc="-10" dirty="0">
                <a:latin typeface="Calibri"/>
                <a:cs typeface="Calibri"/>
              </a:rPr>
              <a:t>CPU. </a:t>
            </a:r>
            <a:r>
              <a:rPr sz="1800" dirty="0">
                <a:latin typeface="Calibri"/>
                <a:cs typeface="Calibri"/>
              </a:rPr>
              <a:t>If </a:t>
            </a:r>
            <a:r>
              <a:rPr sz="1800" spc="-5" dirty="0">
                <a:latin typeface="Calibri"/>
                <a:cs typeface="Calibri"/>
              </a:rPr>
              <a:t>the priority </a:t>
            </a:r>
            <a:r>
              <a:rPr sz="1800" spc="15" dirty="0">
                <a:latin typeface="Calibri"/>
                <a:cs typeface="Calibri"/>
              </a:rPr>
              <a:t>of </a:t>
            </a:r>
            <a:r>
              <a:rPr sz="1800" dirty="0">
                <a:latin typeface="Calibri"/>
                <a:cs typeface="Calibri"/>
              </a:rPr>
              <a:t>the </a:t>
            </a:r>
            <a:r>
              <a:rPr sz="1800" spc="-10" dirty="0">
                <a:latin typeface="Calibri"/>
                <a:cs typeface="Calibri"/>
              </a:rPr>
              <a:t>two processes </a:t>
            </a:r>
            <a:r>
              <a:rPr sz="1800" spc="15" dirty="0">
                <a:latin typeface="Calibri"/>
                <a:cs typeface="Calibri"/>
              </a:rPr>
              <a:t>is </a:t>
            </a:r>
            <a:r>
              <a:rPr sz="1800" spc="20" dirty="0">
                <a:latin typeface="Calibri"/>
                <a:cs typeface="Calibri"/>
              </a:rPr>
              <a:t> </a:t>
            </a:r>
            <a:r>
              <a:rPr sz="1800" spc="-5" dirty="0">
                <a:latin typeface="Calibri"/>
                <a:cs typeface="Calibri"/>
              </a:rPr>
              <a:t>same</a:t>
            </a:r>
            <a:r>
              <a:rPr sz="1800" spc="20" dirty="0">
                <a:latin typeface="Calibri"/>
                <a:cs typeface="Calibri"/>
              </a:rPr>
              <a:t> </a:t>
            </a:r>
            <a:r>
              <a:rPr sz="1800" spc="-10" dirty="0">
                <a:latin typeface="Calibri"/>
                <a:cs typeface="Calibri"/>
              </a:rPr>
              <a:t>then</a:t>
            </a:r>
            <a:r>
              <a:rPr sz="1800" spc="40" dirty="0">
                <a:latin typeface="Calibri"/>
                <a:cs typeface="Calibri"/>
              </a:rPr>
              <a:t> </a:t>
            </a:r>
            <a:r>
              <a:rPr sz="1800" spc="-10" dirty="0">
                <a:latin typeface="Calibri"/>
                <a:cs typeface="Calibri"/>
              </a:rPr>
              <a:t>they</a:t>
            </a:r>
            <a:r>
              <a:rPr sz="1800" dirty="0">
                <a:latin typeface="Calibri"/>
                <a:cs typeface="Calibri"/>
              </a:rPr>
              <a:t> </a:t>
            </a:r>
            <a:r>
              <a:rPr sz="1800" spc="-5" dirty="0">
                <a:latin typeface="Calibri"/>
                <a:cs typeface="Calibri"/>
              </a:rPr>
              <a:t>will</a:t>
            </a:r>
            <a:r>
              <a:rPr sz="1800" spc="2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scheduled</a:t>
            </a:r>
            <a:r>
              <a:rPr sz="1800" spc="90" dirty="0">
                <a:latin typeface="Calibri"/>
                <a:cs typeface="Calibri"/>
              </a:rPr>
              <a:t> </a:t>
            </a:r>
            <a:r>
              <a:rPr sz="1800" spc="-10" dirty="0">
                <a:latin typeface="Calibri"/>
                <a:cs typeface="Calibri"/>
              </a:rPr>
              <a:t>according</a:t>
            </a:r>
            <a:r>
              <a:rPr sz="1800" spc="20"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their</a:t>
            </a:r>
            <a:r>
              <a:rPr sz="1800" spc="20" dirty="0">
                <a:latin typeface="Calibri"/>
                <a:cs typeface="Calibri"/>
              </a:rPr>
              <a:t> </a:t>
            </a:r>
            <a:r>
              <a:rPr sz="1800" spc="-10" dirty="0">
                <a:latin typeface="Calibri"/>
                <a:cs typeface="Calibri"/>
              </a:rPr>
              <a:t>arrival</a:t>
            </a:r>
            <a:r>
              <a:rPr sz="1800" spc="25" dirty="0">
                <a:latin typeface="Calibri"/>
                <a:cs typeface="Calibri"/>
              </a:rPr>
              <a:t> </a:t>
            </a:r>
            <a:r>
              <a:rPr sz="1800" spc="-5" dirty="0">
                <a:latin typeface="Calibri"/>
                <a:cs typeface="Calibri"/>
              </a:rPr>
              <a:t>time.</a:t>
            </a:r>
            <a:endParaRPr sz="1800">
              <a:latin typeface="Calibri"/>
              <a:cs typeface="Calibri"/>
            </a:endParaRPr>
          </a:p>
          <a:p>
            <a:pPr marL="238125" indent="-226060" algn="just">
              <a:lnSpc>
                <a:spcPct val="100000"/>
              </a:lnSpc>
              <a:buAutoNum type="arabicPeriod" startAt="6"/>
              <a:tabLst>
                <a:tab pos="238760" algn="l"/>
              </a:tabLst>
            </a:pPr>
            <a:r>
              <a:rPr sz="1800" spc="-10" dirty="0">
                <a:solidFill>
                  <a:srgbClr val="FF0000"/>
                </a:solidFill>
                <a:latin typeface="Calibri"/>
                <a:cs typeface="Calibri"/>
              </a:rPr>
              <a:t>Highest</a:t>
            </a:r>
            <a:r>
              <a:rPr sz="1800" spc="30" dirty="0">
                <a:solidFill>
                  <a:srgbClr val="FF0000"/>
                </a:solidFill>
                <a:latin typeface="Calibri"/>
                <a:cs typeface="Calibri"/>
              </a:rPr>
              <a:t> </a:t>
            </a:r>
            <a:r>
              <a:rPr sz="1800" spc="-10" dirty="0">
                <a:solidFill>
                  <a:srgbClr val="FF0000"/>
                </a:solidFill>
                <a:latin typeface="Calibri"/>
                <a:cs typeface="Calibri"/>
              </a:rPr>
              <a:t>Response</a:t>
            </a:r>
            <a:r>
              <a:rPr sz="1800" spc="30" dirty="0">
                <a:solidFill>
                  <a:srgbClr val="FF0000"/>
                </a:solidFill>
                <a:latin typeface="Calibri"/>
                <a:cs typeface="Calibri"/>
              </a:rPr>
              <a:t> </a:t>
            </a:r>
            <a:r>
              <a:rPr sz="1800" spc="-10" dirty="0">
                <a:solidFill>
                  <a:srgbClr val="FF0000"/>
                </a:solidFill>
                <a:latin typeface="Calibri"/>
                <a:cs typeface="Calibri"/>
              </a:rPr>
              <a:t>Ratio</a:t>
            </a:r>
            <a:r>
              <a:rPr sz="1800" spc="-25" dirty="0">
                <a:solidFill>
                  <a:srgbClr val="FF0000"/>
                </a:solidFill>
                <a:latin typeface="Calibri"/>
                <a:cs typeface="Calibri"/>
              </a:rPr>
              <a:t> </a:t>
            </a:r>
            <a:r>
              <a:rPr sz="1800" spc="-15" dirty="0">
                <a:solidFill>
                  <a:srgbClr val="FF0000"/>
                </a:solidFill>
                <a:latin typeface="Calibri"/>
                <a:cs typeface="Calibri"/>
              </a:rPr>
              <a:t>Next</a:t>
            </a:r>
            <a:endParaRPr sz="1800">
              <a:latin typeface="Calibri"/>
              <a:cs typeface="Calibri"/>
            </a:endParaRPr>
          </a:p>
          <a:p>
            <a:pPr marL="12700" marR="7620" algn="just">
              <a:lnSpc>
                <a:spcPct val="100000"/>
              </a:lnSpc>
              <a:spcBef>
                <a:spcPts val="5"/>
              </a:spcBef>
            </a:pPr>
            <a:r>
              <a:rPr sz="1800" dirty="0">
                <a:latin typeface="Calibri"/>
                <a:cs typeface="Calibri"/>
              </a:rPr>
              <a:t>In this scheduling </a:t>
            </a:r>
            <a:r>
              <a:rPr sz="1800" spc="-5" dirty="0">
                <a:latin typeface="Calibri"/>
                <a:cs typeface="Calibri"/>
              </a:rPr>
              <a:t>Algorithm, </a:t>
            </a:r>
            <a:r>
              <a:rPr sz="1800" dirty="0">
                <a:latin typeface="Calibri"/>
                <a:cs typeface="Calibri"/>
              </a:rPr>
              <a:t>the </a:t>
            </a:r>
            <a:r>
              <a:rPr sz="1800" spc="-10" dirty="0">
                <a:latin typeface="Calibri"/>
                <a:cs typeface="Calibri"/>
              </a:rPr>
              <a:t>process </a:t>
            </a:r>
            <a:r>
              <a:rPr sz="1800" dirty="0">
                <a:latin typeface="Calibri"/>
                <a:cs typeface="Calibri"/>
              </a:rPr>
              <a:t>with </a:t>
            </a:r>
            <a:r>
              <a:rPr sz="1800" spc="-5" dirty="0">
                <a:latin typeface="Calibri"/>
                <a:cs typeface="Calibri"/>
              </a:rPr>
              <a:t>highest response </a:t>
            </a:r>
            <a:r>
              <a:rPr sz="1800" spc="-15" dirty="0">
                <a:latin typeface="Calibri"/>
                <a:cs typeface="Calibri"/>
              </a:rPr>
              <a:t>ratio </a:t>
            </a:r>
            <a:r>
              <a:rPr sz="1800" spc="-5" dirty="0">
                <a:latin typeface="Calibri"/>
                <a:cs typeface="Calibri"/>
              </a:rPr>
              <a:t>will be </a:t>
            </a:r>
            <a:r>
              <a:rPr sz="1800" dirty="0">
                <a:latin typeface="Calibri"/>
                <a:cs typeface="Calibri"/>
              </a:rPr>
              <a:t>scheduled </a:t>
            </a:r>
            <a:r>
              <a:rPr sz="1800" spc="5" dirty="0">
                <a:latin typeface="Calibri"/>
                <a:cs typeface="Calibri"/>
              </a:rPr>
              <a:t> </a:t>
            </a:r>
            <a:r>
              <a:rPr sz="1800" spc="-15" dirty="0">
                <a:latin typeface="Calibri"/>
                <a:cs typeface="Calibri"/>
              </a:rPr>
              <a:t>next.</a:t>
            </a:r>
            <a:r>
              <a:rPr sz="1800" spc="20" dirty="0">
                <a:latin typeface="Calibri"/>
                <a:cs typeface="Calibri"/>
              </a:rPr>
              <a:t> </a:t>
            </a:r>
            <a:r>
              <a:rPr sz="1800" spc="-5" dirty="0">
                <a:latin typeface="Calibri"/>
                <a:cs typeface="Calibri"/>
              </a:rPr>
              <a:t>This</a:t>
            </a:r>
            <a:r>
              <a:rPr sz="1800" spc="20" dirty="0">
                <a:latin typeface="Calibri"/>
                <a:cs typeface="Calibri"/>
              </a:rPr>
              <a:t> </a:t>
            </a:r>
            <a:r>
              <a:rPr sz="1800" spc="-10" dirty="0">
                <a:latin typeface="Calibri"/>
                <a:cs typeface="Calibri"/>
              </a:rPr>
              <a:t>reduces</a:t>
            </a:r>
            <a:r>
              <a:rPr sz="1800" spc="45"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starvation</a:t>
            </a:r>
            <a:r>
              <a:rPr sz="180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system.</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322834"/>
            <a:ext cx="8383270" cy="5393690"/>
          </a:xfrm>
          <a:prstGeom prst="rect">
            <a:avLst/>
          </a:prstGeom>
        </p:spPr>
        <p:txBody>
          <a:bodyPr vert="horz" wrap="square" lIns="0" tIns="13335" rIns="0" bIns="0" rtlCol="0">
            <a:spAutoFit/>
          </a:bodyPr>
          <a:lstStyle/>
          <a:p>
            <a:pPr marL="12700" algn="just">
              <a:lnSpc>
                <a:spcPct val="100000"/>
              </a:lnSpc>
              <a:spcBef>
                <a:spcPts val="105"/>
              </a:spcBef>
            </a:pPr>
            <a:r>
              <a:rPr sz="1600" spc="-15" dirty="0">
                <a:solidFill>
                  <a:srgbClr val="00AF50"/>
                </a:solidFill>
                <a:latin typeface="Calibri"/>
                <a:cs typeface="Calibri"/>
              </a:rPr>
              <a:t>First</a:t>
            </a:r>
            <a:r>
              <a:rPr sz="1600" spc="15" dirty="0">
                <a:solidFill>
                  <a:srgbClr val="00AF50"/>
                </a:solidFill>
                <a:latin typeface="Calibri"/>
                <a:cs typeface="Calibri"/>
              </a:rPr>
              <a:t> </a:t>
            </a:r>
            <a:r>
              <a:rPr sz="1600" dirty="0">
                <a:solidFill>
                  <a:srgbClr val="00AF50"/>
                </a:solidFill>
                <a:latin typeface="Calibri"/>
                <a:cs typeface="Calibri"/>
              </a:rPr>
              <a:t>Come</a:t>
            </a:r>
            <a:r>
              <a:rPr sz="1600" spc="-25" dirty="0">
                <a:solidFill>
                  <a:srgbClr val="00AF50"/>
                </a:solidFill>
                <a:latin typeface="Calibri"/>
                <a:cs typeface="Calibri"/>
              </a:rPr>
              <a:t> </a:t>
            </a:r>
            <a:r>
              <a:rPr sz="1600" spc="-15" dirty="0">
                <a:solidFill>
                  <a:srgbClr val="00AF50"/>
                </a:solidFill>
                <a:latin typeface="Calibri"/>
                <a:cs typeface="Calibri"/>
              </a:rPr>
              <a:t>First</a:t>
            </a:r>
            <a:r>
              <a:rPr sz="1600" spc="15" dirty="0">
                <a:solidFill>
                  <a:srgbClr val="00AF50"/>
                </a:solidFill>
                <a:latin typeface="Calibri"/>
                <a:cs typeface="Calibri"/>
              </a:rPr>
              <a:t> </a:t>
            </a:r>
            <a:r>
              <a:rPr sz="1600" spc="-5" dirty="0">
                <a:solidFill>
                  <a:srgbClr val="00AF50"/>
                </a:solidFill>
                <a:latin typeface="Calibri"/>
                <a:cs typeface="Calibri"/>
              </a:rPr>
              <a:t>Serve</a:t>
            </a:r>
            <a:r>
              <a:rPr sz="1600" spc="25" dirty="0">
                <a:solidFill>
                  <a:srgbClr val="00AF50"/>
                </a:solidFill>
                <a:latin typeface="Calibri"/>
                <a:cs typeface="Calibri"/>
              </a:rPr>
              <a:t> </a:t>
            </a:r>
            <a:r>
              <a:rPr sz="1600" spc="5" dirty="0">
                <a:solidFill>
                  <a:srgbClr val="00AF50"/>
                </a:solidFill>
                <a:latin typeface="Calibri"/>
                <a:cs typeface="Calibri"/>
              </a:rPr>
              <a:t>CPU</a:t>
            </a:r>
            <a:r>
              <a:rPr sz="1600" spc="-25" dirty="0">
                <a:solidFill>
                  <a:srgbClr val="00AF50"/>
                </a:solidFill>
                <a:latin typeface="Calibri"/>
                <a:cs typeface="Calibri"/>
              </a:rPr>
              <a:t> </a:t>
            </a:r>
            <a:r>
              <a:rPr sz="1600" spc="-10" dirty="0">
                <a:solidFill>
                  <a:srgbClr val="00AF50"/>
                </a:solidFill>
                <a:latin typeface="Calibri"/>
                <a:cs typeface="Calibri"/>
              </a:rPr>
              <a:t>Process</a:t>
            </a:r>
            <a:r>
              <a:rPr sz="1600" spc="25" dirty="0">
                <a:solidFill>
                  <a:srgbClr val="00AF50"/>
                </a:solidFill>
                <a:latin typeface="Calibri"/>
                <a:cs typeface="Calibri"/>
              </a:rPr>
              <a:t> </a:t>
            </a:r>
            <a:r>
              <a:rPr sz="1600" spc="-5" dirty="0">
                <a:solidFill>
                  <a:srgbClr val="00AF50"/>
                </a:solidFill>
                <a:latin typeface="Calibri"/>
                <a:cs typeface="Calibri"/>
              </a:rPr>
              <a:t>Scheduling</a:t>
            </a:r>
            <a:r>
              <a:rPr sz="1600" spc="-15" dirty="0">
                <a:solidFill>
                  <a:srgbClr val="00AF50"/>
                </a:solidFill>
                <a:latin typeface="Calibri"/>
                <a:cs typeface="Calibri"/>
              </a:rPr>
              <a:t> </a:t>
            </a:r>
            <a:r>
              <a:rPr sz="1600" spc="-5" dirty="0">
                <a:solidFill>
                  <a:srgbClr val="00AF50"/>
                </a:solidFill>
                <a:latin typeface="Calibri"/>
                <a:cs typeface="Calibri"/>
              </a:rPr>
              <a:t>in </a:t>
            </a:r>
            <a:r>
              <a:rPr sz="1600" spc="-15" dirty="0">
                <a:solidFill>
                  <a:srgbClr val="00AF50"/>
                </a:solidFill>
                <a:latin typeface="Calibri"/>
                <a:cs typeface="Calibri"/>
              </a:rPr>
              <a:t>Operating</a:t>
            </a:r>
            <a:r>
              <a:rPr sz="1600" spc="40" dirty="0">
                <a:solidFill>
                  <a:srgbClr val="00AF50"/>
                </a:solidFill>
                <a:latin typeface="Calibri"/>
                <a:cs typeface="Calibri"/>
              </a:rPr>
              <a:t> </a:t>
            </a:r>
            <a:r>
              <a:rPr sz="1600" spc="-15" dirty="0">
                <a:solidFill>
                  <a:srgbClr val="00AF50"/>
                </a:solidFill>
                <a:latin typeface="Calibri"/>
                <a:cs typeface="Calibri"/>
              </a:rPr>
              <a:t>Systems</a:t>
            </a:r>
            <a:endParaRPr sz="1600">
              <a:latin typeface="Calibri"/>
              <a:cs typeface="Calibri"/>
            </a:endParaRPr>
          </a:p>
          <a:p>
            <a:pPr marL="12700" marR="5080" algn="just">
              <a:lnSpc>
                <a:spcPct val="100000"/>
              </a:lnSpc>
            </a:pPr>
            <a:r>
              <a:rPr sz="1600" dirty="0">
                <a:latin typeface="Calibri"/>
                <a:cs typeface="Calibri"/>
              </a:rPr>
              <a:t>In </a:t>
            </a:r>
            <a:r>
              <a:rPr sz="1600" spc="-5" dirty="0">
                <a:latin typeface="Calibri"/>
                <a:cs typeface="Calibri"/>
              </a:rPr>
              <a:t>this </a:t>
            </a:r>
            <a:r>
              <a:rPr sz="1600" spc="-10" dirty="0">
                <a:latin typeface="Calibri"/>
                <a:cs typeface="Calibri"/>
              </a:rPr>
              <a:t>tutorial,</a:t>
            </a:r>
            <a:r>
              <a:rPr sz="1600" spc="-5" dirty="0">
                <a:latin typeface="Calibri"/>
                <a:cs typeface="Calibri"/>
              </a:rPr>
              <a:t> </a:t>
            </a:r>
            <a:r>
              <a:rPr sz="1600" spc="-10" dirty="0">
                <a:latin typeface="Calibri"/>
                <a:cs typeface="Calibri"/>
              </a:rPr>
              <a:t>we </a:t>
            </a:r>
            <a:r>
              <a:rPr sz="1600" spc="-5" dirty="0">
                <a:latin typeface="Calibri"/>
                <a:cs typeface="Calibri"/>
              </a:rPr>
              <a:t>are going</a:t>
            </a:r>
            <a:r>
              <a:rPr sz="1600" dirty="0">
                <a:latin typeface="Calibri"/>
                <a:cs typeface="Calibri"/>
              </a:rPr>
              <a:t> </a:t>
            </a:r>
            <a:r>
              <a:rPr sz="1600" spc="-20" dirty="0">
                <a:latin typeface="Calibri"/>
                <a:cs typeface="Calibri"/>
              </a:rPr>
              <a:t>to</a:t>
            </a:r>
            <a:r>
              <a:rPr sz="1600" spc="-15" dirty="0">
                <a:latin typeface="Calibri"/>
                <a:cs typeface="Calibri"/>
              </a:rPr>
              <a:t> </a:t>
            </a:r>
            <a:r>
              <a:rPr sz="1600" spc="5" dirty="0">
                <a:latin typeface="Calibri"/>
                <a:cs typeface="Calibri"/>
              </a:rPr>
              <a:t>learn </a:t>
            </a:r>
            <a:r>
              <a:rPr sz="1600" dirty="0">
                <a:latin typeface="Calibri"/>
                <a:cs typeface="Calibri"/>
              </a:rPr>
              <a:t>an </a:t>
            </a:r>
            <a:r>
              <a:rPr sz="1600" spc="-10" dirty="0">
                <a:latin typeface="Calibri"/>
                <a:cs typeface="Calibri"/>
              </a:rPr>
              <a:t>important</a:t>
            </a:r>
            <a:r>
              <a:rPr sz="1600" spc="-5" dirty="0">
                <a:latin typeface="Calibri"/>
                <a:cs typeface="Calibri"/>
              </a:rPr>
              <a:t> concept in </a:t>
            </a:r>
            <a:r>
              <a:rPr sz="1600" spc="5" dirty="0">
                <a:latin typeface="Calibri"/>
                <a:cs typeface="Calibri"/>
              </a:rPr>
              <a:t>CPU </a:t>
            </a:r>
            <a:r>
              <a:rPr sz="1600" spc="-10" dirty="0">
                <a:latin typeface="Calibri"/>
                <a:cs typeface="Calibri"/>
              </a:rPr>
              <a:t>Process</a:t>
            </a:r>
            <a:r>
              <a:rPr sz="1600" spc="340" dirty="0">
                <a:latin typeface="Calibri"/>
                <a:cs typeface="Calibri"/>
              </a:rPr>
              <a:t> </a:t>
            </a:r>
            <a:r>
              <a:rPr sz="1600" spc="-5" dirty="0">
                <a:latin typeface="Calibri"/>
                <a:cs typeface="Calibri"/>
              </a:rPr>
              <a:t>Scheduling</a:t>
            </a:r>
            <a:r>
              <a:rPr sz="1600" spc="350" dirty="0">
                <a:latin typeface="Calibri"/>
                <a:cs typeface="Calibri"/>
              </a:rPr>
              <a:t> </a:t>
            </a:r>
            <a:r>
              <a:rPr sz="1600" spc="-5" dirty="0">
                <a:latin typeface="Calibri"/>
                <a:cs typeface="Calibri"/>
              </a:rPr>
              <a:t>Algorithms. </a:t>
            </a:r>
            <a:r>
              <a:rPr sz="1600" dirty="0">
                <a:latin typeface="Calibri"/>
                <a:cs typeface="Calibri"/>
              </a:rPr>
              <a:t> The </a:t>
            </a:r>
            <a:r>
              <a:rPr sz="1600" spc="-10" dirty="0">
                <a:latin typeface="Calibri"/>
                <a:cs typeface="Calibri"/>
              </a:rPr>
              <a:t>important concept </a:t>
            </a:r>
            <a:r>
              <a:rPr sz="1600" dirty="0">
                <a:latin typeface="Calibri"/>
                <a:cs typeface="Calibri"/>
              </a:rPr>
              <a:t>name </a:t>
            </a:r>
            <a:r>
              <a:rPr sz="1600" spc="-5" dirty="0">
                <a:latin typeface="Calibri"/>
                <a:cs typeface="Calibri"/>
              </a:rPr>
              <a:t>is </a:t>
            </a:r>
            <a:r>
              <a:rPr sz="1600" spc="-10" dirty="0">
                <a:latin typeface="Calibri"/>
                <a:cs typeface="Calibri"/>
              </a:rPr>
              <a:t>First </a:t>
            </a:r>
            <a:r>
              <a:rPr sz="1600" dirty="0">
                <a:latin typeface="Calibri"/>
                <a:cs typeface="Calibri"/>
              </a:rPr>
              <a:t>Come </a:t>
            </a:r>
            <a:r>
              <a:rPr sz="1600" spc="-15" dirty="0">
                <a:latin typeface="Calibri"/>
                <a:cs typeface="Calibri"/>
              </a:rPr>
              <a:t>First </a:t>
            </a:r>
            <a:r>
              <a:rPr sz="1600" dirty="0">
                <a:latin typeface="Calibri"/>
                <a:cs typeface="Calibri"/>
              </a:rPr>
              <a:t>Serve. </a:t>
            </a:r>
            <a:r>
              <a:rPr sz="1600" spc="-5" dirty="0">
                <a:latin typeface="Calibri"/>
                <a:cs typeface="Calibri"/>
              </a:rPr>
              <a:t>This is the basic algorithm which every student </a:t>
            </a:r>
            <a:r>
              <a:rPr sz="1600" dirty="0">
                <a:latin typeface="Calibri"/>
                <a:cs typeface="Calibri"/>
              </a:rPr>
              <a:t> </a:t>
            </a:r>
            <a:r>
              <a:rPr sz="1600" spc="-5" dirty="0">
                <a:latin typeface="Calibri"/>
                <a:cs typeface="Calibri"/>
              </a:rPr>
              <a:t>must</a:t>
            </a:r>
            <a:r>
              <a:rPr sz="1600" spc="-15" dirty="0">
                <a:latin typeface="Calibri"/>
                <a:cs typeface="Calibri"/>
              </a:rPr>
              <a:t> </a:t>
            </a:r>
            <a:r>
              <a:rPr sz="1600" spc="-5" dirty="0">
                <a:latin typeface="Calibri"/>
                <a:cs typeface="Calibri"/>
              </a:rPr>
              <a:t>learn</a:t>
            </a:r>
            <a:r>
              <a:rPr sz="1600" spc="-10" dirty="0">
                <a:latin typeface="Calibri"/>
                <a:cs typeface="Calibri"/>
              </a:rPr>
              <a:t> </a:t>
            </a:r>
            <a:r>
              <a:rPr sz="1600" spc="-15" dirty="0">
                <a:latin typeface="Calibri"/>
                <a:cs typeface="Calibri"/>
              </a:rPr>
              <a:t>to</a:t>
            </a:r>
            <a:r>
              <a:rPr sz="1600" spc="35" dirty="0">
                <a:latin typeface="Calibri"/>
                <a:cs typeface="Calibri"/>
              </a:rPr>
              <a:t> </a:t>
            </a:r>
            <a:r>
              <a:rPr sz="1600" spc="-15" dirty="0">
                <a:latin typeface="Calibri"/>
                <a:cs typeface="Calibri"/>
              </a:rPr>
              <a:t>understand</a:t>
            </a:r>
            <a:r>
              <a:rPr sz="1600" spc="25" dirty="0">
                <a:latin typeface="Calibri"/>
                <a:cs typeface="Calibri"/>
              </a:rPr>
              <a:t> </a:t>
            </a:r>
            <a:r>
              <a:rPr sz="1600" spc="-5" dirty="0">
                <a:latin typeface="Calibri"/>
                <a:cs typeface="Calibri"/>
              </a:rPr>
              <a:t>all</a:t>
            </a:r>
            <a:r>
              <a:rPr sz="1600" spc="-10" dirty="0">
                <a:latin typeface="Calibri"/>
                <a:cs typeface="Calibri"/>
              </a:rPr>
              <a:t> </a:t>
            </a:r>
            <a:r>
              <a:rPr sz="1600" spc="-5" dirty="0">
                <a:latin typeface="Calibri"/>
                <a:cs typeface="Calibri"/>
              </a:rPr>
              <a:t>the</a:t>
            </a:r>
            <a:r>
              <a:rPr sz="1600" spc="-15" dirty="0">
                <a:latin typeface="Calibri"/>
                <a:cs typeface="Calibri"/>
              </a:rPr>
              <a:t> </a:t>
            </a:r>
            <a:r>
              <a:rPr sz="1600" spc="-5" dirty="0">
                <a:latin typeface="Calibri"/>
                <a:cs typeface="Calibri"/>
              </a:rPr>
              <a:t>basics</a:t>
            </a:r>
            <a:r>
              <a:rPr sz="1600" spc="-15" dirty="0">
                <a:latin typeface="Calibri"/>
                <a:cs typeface="Calibri"/>
              </a:rPr>
              <a:t> </a:t>
            </a:r>
            <a:r>
              <a:rPr sz="1600" spc="-5" dirty="0">
                <a:latin typeface="Calibri"/>
                <a:cs typeface="Calibri"/>
              </a:rPr>
              <a:t>of</a:t>
            </a:r>
            <a:r>
              <a:rPr sz="1600" spc="15" dirty="0">
                <a:latin typeface="Calibri"/>
                <a:cs typeface="Calibri"/>
              </a:rPr>
              <a:t> </a:t>
            </a:r>
            <a:r>
              <a:rPr sz="1600" spc="5" dirty="0">
                <a:latin typeface="Calibri"/>
                <a:cs typeface="Calibri"/>
              </a:rPr>
              <a:t>CPU</a:t>
            </a:r>
            <a:r>
              <a:rPr sz="1600" spc="-20" dirty="0">
                <a:latin typeface="Calibri"/>
                <a:cs typeface="Calibri"/>
              </a:rPr>
              <a:t> </a:t>
            </a:r>
            <a:r>
              <a:rPr sz="1600" spc="-10" dirty="0">
                <a:latin typeface="Calibri"/>
                <a:cs typeface="Calibri"/>
              </a:rPr>
              <a:t>Process</a:t>
            </a:r>
            <a:r>
              <a:rPr sz="1600" spc="15" dirty="0">
                <a:latin typeface="Calibri"/>
                <a:cs typeface="Calibri"/>
              </a:rPr>
              <a:t> </a:t>
            </a:r>
            <a:r>
              <a:rPr sz="1600" spc="-5" dirty="0">
                <a:latin typeface="Calibri"/>
                <a:cs typeface="Calibri"/>
              </a:rPr>
              <a:t>Scheduling</a:t>
            </a:r>
            <a:r>
              <a:rPr sz="1600" spc="-15" dirty="0">
                <a:latin typeface="Calibri"/>
                <a:cs typeface="Calibri"/>
              </a:rPr>
              <a:t> </a:t>
            </a:r>
            <a:r>
              <a:rPr sz="1600" spc="-5" dirty="0">
                <a:latin typeface="Calibri"/>
                <a:cs typeface="Calibri"/>
              </a:rPr>
              <a:t>Algorithms.</a:t>
            </a:r>
            <a:endParaRPr sz="1600">
              <a:latin typeface="Calibri"/>
              <a:cs typeface="Calibri"/>
            </a:endParaRPr>
          </a:p>
          <a:p>
            <a:pPr marL="12700" marR="6350" algn="just">
              <a:lnSpc>
                <a:spcPct val="100000"/>
              </a:lnSpc>
              <a:spcBef>
                <a:spcPts val="5"/>
              </a:spcBef>
            </a:pPr>
            <a:r>
              <a:rPr sz="1600" spc="-15" dirty="0">
                <a:latin typeface="Calibri"/>
                <a:cs typeface="Calibri"/>
              </a:rPr>
              <a:t>First </a:t>
            </a:r>
            <a:r>
              <a:rPr sz="1600" dirty="0">
                <a:latin typeface="Calibri"/>
                <a:cs typeface="Calibri"/>
              </a:rPr>
              <a:t>Come </a:t>
            </a:r>
            <a:r>
              <a:rPr sz="1600" spc="-15" dirty="0">
                <a:latin typeface="Calibri"/>
                <a:cs typeface="Calibri"/>
              </a:rPr>
              <a:t>First </a:t>
            </a:r>
            <a:r>
              <a:rPr sz="1600" dirty="0">
                <a:latin typeface="Calibri"/>
                <a:cs typeface="Calibri"/>
              </a:rPr>
              <a:t>Serve </a:t>
            </a:r>
            <a:r>
              <a:rPr sz="1600" spc="-10" dirty="0">
                <a:latin typeface="Calibri"/>
                <a:cs typeface="Calibri"/>
              </a:rPr>
              <a:t>paves </a:t>
            </a:r>
            <a:r>
              <a:rPr sz="1600" spc="-5" dirty="0">
                <a:latin typeface="Calibri"/>
                <a:cs typeface="Calibri"/>
              </a:rPr>
              <a:t>the </a:t>
            </a:r>
            <a:r>
              <a:rPr sz="1600" spc="-15" dirty="0">
                <a:latin typeface="Calibri"/>
                <a:cs typeface="Calibri"/>
              </a:rPr>
              <a:t>way for </a:t>
            </a:r>
            <a:r>
              <a:rPr sz="1600" spc="-10" dirty="0">
                <a:latin typeface="Calibri"/>
                <a:cs typeface="Calibri"/>
              </a:rPr>
              <a:t>understanding </a:t>
            </a:r>
            <a:r>
              <a:rPr sz="1600" spc="-5" dirty="0">
                <a:latin typeface="Calibri"/>
                <a:cs typeface="Calibri"/>
              </a:rPr>
              <a:t>of other algorithms. </a:t>
            </a:r>
            <a:r>
              <a:rPr sz="1600" dirty="0">
                <a:latin typeface="Calibri"/>
                <a:cs typeface="Calibri"/>
              </a:rPr>
              <a:t>This </a:t>
            </a:r>
            <a:r>
              <a:rPr sz="1600" spc="-10" dirty="0">
                <a:latin typeface="Calibri"/>
                <a:cs typeface="Calibri"/>
              </a:rPr>
              <a:t>algorithm </a:t>
            </a:r>
            <a:r>
              <a:rPr sz="1600" spc="-5" dirty="0">
                <a:latin typeface="Calibri"/>
                <a:cs typeface="Calibri"/>
              </a:rPr>
              <a:t>may </a:t>
            </a:r>
            <a:r>
              <a:rPr sz="1600" spc="-15" dirty="0">
                <a:latin typeface="Calibri"/>
                <a:cs typeface="Calibri"/>
              </a:rPr>
              <a:t>have </a:t>
            </a:r>
            <a:r>
              <a:rPr sz="1600" spc="-10" dirty="0">
                <a:latin typeface="Calibri"/>
                <a:cs typeface="Calibri"/>
              </a:rPr>
              <a:t> </a:t>
            </a:r>
            <a:r>
              <a:rPr sz="1600" spc="-5" dirty="0">
                <a:latin typeface="Calibri"/>
                <a:cs typeface="Calibri"/>
              </a:rPr>
              <a:t>many </a:t>
            </a:r>
            <a:r>
              <a:rPr sz="1600" spc="-15" dirty="0">
                <a:latin typeface="Calibri"/>
                <a:cs typeface="Calibri"/>
              </a:rPr>
              <a:t>disadvantages. </a:t>
            </a:r>
            <a:r>
              <a:rPr sz="1600" spc="-5" dirty="0">
                <a:latin typeface="Calibri"/>
                <a:cs typeface="Calibri"/>
              </a:rPr>
              <a:t>But these </a:t>
            </a:r>
            <a:r>
              <a:rPr sz="1600" spc="-15" dirty="0">
                <a:latin typeface="Calibri"/>
                <a:cs typeface="Calibri"/>
              </a:rPr>
              <a:t>disadvantages </a:t>
            </a:r>
            <a:r>
              <a:rPr sz="1600" spc="-10" dirty="0">
                <a:latin typeface="Calibri"/>
                <a:cs typeface="Calibri"/>
              </a:rPr>
              <a:t>created </a:t>
            </a:r>
            <a:r>
              <a:rPr sz="1600" spc="-5" dirty="0">
                <a:latin typeface="Calibri"/>
                <a:cs typeface="Calibri"/>
              </a:rPr>
              <a:t>very new </a:t>
            </a:r>
            <a:r>
              <a:rPr sz="1600" dirty="0">
                <a:latin typeface="Calibri"/>
                <a:cs typeface="Calibri"/>
              </a:rPr>
              <a:t>and </a:t>
            </a:r>
            <a:r>
              <a:rPr sz="1600" spc="-10" dirty="0">
                <a:latin typeface="Calibri"/>
                <a:cs typeface="Calibri"/>
              </a:rPr>
              <a:t>efficient </a:t>
            </a:r>
            <a:r>
              <a:rPr sz="1600" spc="-5" dirty="0">
                <a:latin typeface="Calibri"/>
                <a:cs typeface="Calibri"/>
              </a:rPr>
              <a:t>algorithms. </a:t>
            </a:r>
            <a:r>
              <a:rPr sz="1600" spc="-10" dirty="0">
                <a:latin typeface="Calibri"/>
                <a:cs typeface="Calibri"/>
              </a:rPr>
              <a:t>So, </a:t>
            </a:r>
            <a:r>
              <a:rPr sz="1600" spc="-5" dirty="0">
                <a:latin typeface="Calibri"/>
                <a:cs typeface="Calibri"/>
              </a:rPr>
              <a:t>it is our </a:t>
            </a:r>
            <a:r>
              <a:rPr sz="1600" dirty="0">
                <a:latin typeface="Calibri"/>
                <a:cs typeface="Calibri"/>
              </a:rPr>
              <a:t> </a:t>
            </a:r>
            <a:r>
              <a:rPr sz="1600" spc="-10" dirty="0">
                <a:latin typeface="Calibri"/>
                <a:cs typeface="Calibri"/>
              </a:rPr>
              <a:t>responsibility</a:t>
            </a:r>
            <a:r>
              <a:rPr sz="1600" spc="30" dirty="0">
                <a:latin typeface="Calibri"/>
                <a:cs typeface="Calibri"/>
              </a:rPr>
              <a:t> </a:t>
            </a:r>
            <a:r>
              <a:rPr sz="1600" spc="-15" dirty="0">
                <a:latin typeface="Calibri"/>
                <a:cs typeface="Calibri"/>
              </a:rPr>
              <a:t>to</a:t>
            </a:r>
            <a:r>
              <a:rPr sz="1600" spc="15" dirty="0">
                <a:latin typeface="Calibri"/>
                <a:cs typeface="Calibri"/>
              </a:rPr>
              <a:t> </a:t>
            </a:r>
            <a:r>
              <a:rPr sz="1600" spc="-5" dirty="0">
                <a:latin typeface="Calibri"/>
                <a:cs typeface="Calibri"/>
              </a:rPr>
              <a:t>learn</a:t>
            </a:r>
            <a:r>
              <a:rPr sz="1600" spc="15" dirty="0">
                <a:latin typeface="Calibri"/>
                <a:cs typeface="Calibri"/>
              </a:rPr>
              <a:t> </a:t>
            </a:r>
            <a:r>
              <a:rPr sz="1600" dirty="0">
                <a:latin typeface="Calibri"/>
                <a:cs typeface="Calibri"/>
              </a:rPr>
              <a:t>about</a:t>
            </a:r>
            <a:r>
              <a:rPr sz="1600" spc="5" dirty="0">
                <a:latin typeface="Calibri"/>
                <a:cs typeface="Calibri"/>
              </a:rPr>
              <a:t> </a:t>
            </a:r>
            <a:r>
              <a:rPr sz="1600" spc="-15" dirty="0">
                <a:latin typeface="Calibri"/>
                <a:cs typeface="Calibri"/>
              </a:rPr>
              <a:t>First</a:t>
            </a:r>
            <a:r>
              <a:rPr sz="1600" spc="15" dirty="0">
                <a:latin typeface="Calibri"/>
                <a:cs typeface="Calibri"/>
              </a:rPr>
              <a:t> </a:t>
            </a:r>
            <a:r>
              <a:rPr sz="1600" dirty="0">
                <a:latin typeface="Calibri"/>
                <a:cs typeface="Calibri"/>
              </a:rPr>
              <a:t>Come</a:t>
            </a:r>
            <a:r>
              <a:rPr sz="1600" spc="-30" dirty="0">
                <a:latin typeface="Calibri"/>
                <a:cs typeface="Calibri"/>
              </a:rPr>
              <a:t> </a:t>
            </a:r>
            <a:r>
              <a:rPr sz="1600" spc="-15" dirty="0">
                <a:latin typeface="Calibri"/>
                <a:cs typeface="Calibri"/>
              </a:rPr>
              <a:t>First</a:t>
            </a:r>
            <a:r>
              <a:rPr sz="1600" spc="20" dirty="0">
                <a:latin typeface="Calibri"/>
                <a:cs typeface="Calibri"/>
              </a:rPr>
              <a:t> </a:t>
            </a:r>
            <a:r>
              <a:rPr sz="1600" spc="-5" dirty="0">
                <a:latin typeface="Calibri"/>
                <a:cs typeface="Calibri"/>
              </a:rPr>
              <a:t>Serve</a:t>
            </a:r>
            <a:r>
              <a:rPr sz="1600" spc="20" dirty="0">
                <a:latin typeface="Calibri"/>
                <a:cs typeface="Calibri"/>
              </a:rPr>
              <a:t> </a:t>
            </a:r>
            <a:r>
              <a:rPr sz="1600" spc="5" dirty="0">
                <a:latin typeface="Calibri"/>
                <a:cs typeface="Calibri"/>
              </a:rPr>
              <a:t>CPU</a:t>
            </a:r>
            <a:r>
              <a:rPr sz="1600" spc="-20" dirty="0">
                <a:latin typeface="Calibri"/>
                <a:cs typeface="Calibri"/>
              </a:rPr>
              <a:t> </a:t>
            </a:r>
            <a:r>
              <a:rPr sz="1600" spc="-10" dirty="0">
                <a:latin typeface="Calibri"/>
                <a:cs typeface="Calibri"/>
              </a:rPr>
              <a:t>Process </a:t>
            </a:r>
            <a:r>
              <a:rPr sz="1600" spc="-5" dirty="0">
                <a:latin typeface="Calibri"/>
                <a:cs typeface="Calibri"/>
              </a:rPr>
              <a:t>Scheduling</a:t>
            </a:r>
            <a:r>
              <a:rPr sz="1600" spc="10" dirty="0">
                <a:latin typeface="Calibri"/>
                <a:cs typeface="Calibri"/>
              </a:rPr>
              <a:t> </a:t>
            </a:r>
            <a:r>
              <a:rPr sz="1600" spc="-5" dirty="0">
                <a:latin typeface="Calibri"/>
                <a:cs typeface="Calibri"/>
              </a:rPr>
              <a:t>Algorithms.</a:t>
            </a:r>
            <a:endParaRPr sz="1600">
              <a:latin typeface="Calibri"/>
              <a:cs typeface="Calibri"/>
            </a:endParaRPr>
          </a:p>
          <a:p>
            <a:pPr marL="12700" algn="just">
              <a:lnSpc>
                <a:spcPct val="100000"/>
              </a:lnSpc>
            </a:pPr>
            <a:r>
              <a:rPr sz="1600" spc="-10" dirty="0">
                <a:latin typeface="Calibri"/>
                <a:cs typeface="Calibri"/>
              </a:rPr>
              <a:t>Important Abbreviations</a:t>
            </a:r>
            <a:endParaRPr sz="1600">
              <a:latin typeface="Calibri"/>
              <a:cs typeface="Calibri"/>
            </a:endParaRPr>
          </a:p>
          <a:p>
            <a:pPr marL="12700" marR="5589270">
              <a:lnSpc>
                <a:spcPct val="100000"/>
              </a:lnSpc>
              <a:spcBef>
                <a:spcPts val="5"/>
              </a:spcBef>
            </a:pPr>
            <a:r>
              <a:rPr sz="1600" spc="5" dirty="0">
                <a:latin typeface="Calibri"/>
                <a:cs typeface="Calibri"/>
              </a:rPr>
              <a:t>CPU </a:t>
            </a:r>
            <a:r>
              <a:rPr sz="1600" dirty="0">
                <a:latin typeface="Calibri"/>
                <a:cs typeface="Calibri"/>
              </a:rPr>
              <a:t>- - - &gt; </a:t>
            </a:r>
            <a:r>
              <a:rPr sz="1600" spc="-10" dirty="0">
                <a:latin typeface="Calibri"/>
                <a:cs typeface="Calibri"/>
              </a:rPr>
              <a:t>Central Processing </a:t>
            </a:r>
            <a:r>
              <a:rPr sz="1600" spc="-5" dirty="0">
                <a:latin typeface="Calibri"/>
                <a:cs typeface="Calibri"/>
              </a:rPr>
              <a:t>Unit </a:t>
            </a:r>
            <a:r>
              <a:rPr sz="1600" spc="-350" dirty="0">
                <a:latin typeface="Calibri"/>
                <a:cs typeface="Calibri"/>
              </a:rPr>
              <a:t> </a:t>
            </a:r>
            <a:r>
              <a:rPr sz="1600" spc="-5" dirty="0">
                <a:latin typeface="Calibri"/>
                <a:cs typeface="Calibri"/>
              </a:rPr>
              <a:t>FCFS </a:t>
            </a:r>
            <a:r>
              <a:rPr sz="1600" dirty="0">
                <a:latin typeface="Calibri"/>
                <a:cs typeface="Calibri"/>
              </a:rPr>
              <a:t>- - - &gt; </a:t>
            </a:r>
            <a:r>
              <a:rPr sz="1600" spc="-15" dirty="0">
                <a:latin typeface="Calibri"/>
                <a:cs typeface="Calibri"/>
              </a:rPr>
              <a:t>First </a:t>
            </a:r>
            <a:r>
              <a:rPr sz="1600" dirty="0">
                <a:latin typeface="Calibri"/>
                <a:cs typeface="Calibri"/>
              </a:rPr>
              <a:t>Come </a:t>
            </a:r>
            <a:r>
              <a:rPr sz="1600" spc="-15" dirty="0">
                <a:latin typeface="Calibri"/>
                <a:cs typeface="Calibri"/>
              </a:rPr>
              <a:t>First </a:t>
            </a:r>
            <a:r>
              <a:rPr sz="1600" spc="-5" dirty="0">
                <a:latin typeface="Calibri"/>
                <a:cs typeface="Calibri"/>
              </a:rPr>
              <a:t>Serve </a:t>
            </a:r>
            <a:r>
              <a:rPr sz="1600" dirty="0">
                <a:latin typeface="Calibri"/>
                <a:cs typeface="Calibri"/>
              </a:rPr>
              <a:t> </a:t>
            </a:r>
            <a:r>
              <a:rPr sz="1600" spc="-55" dirty="0">
                <a:latin typeface="Calibri"/>
                <a:cs typeface="Calibri"/>
              </a:rPr>
              <a:t>AT</a:t>
            </a:r>
            <a:r>
              <a:rPr sz="1600" spc="-2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&gt;</a:t>
            </a:r>
            <a:r>
              <a:rPr sz="1600" spc="-20" dirty="0">
                <a:latin typeface="Calibri"/>
                <a:cs typeface="Calibri"/>
              </a:rPr>
              <a:t> </a:t>
            </a:r>
            <a:r>
              <a:rPr sz="1600" spc="-10" dirty="0">
                <a:latin typeface="Calibri"/>
                <a:cs typeface="Calibri"/>
              </a:rPr>
              <a:t>Arrival</a:t>
            </a:r>
            <a:r>
              <a:rPr sz="1600" spc="15" dirty="0">
                <a:latin typeface="Calibri"/>
                <a:cs typeface="Calibri"/>
              </a:rPr>
              <a:t> </a:t>
            </a:r>
            <a:r>
              <a:rPr sz="1600" dirty="0">
                <a:latin typeface="Calibri"/>
                <a:cs typeface="Calibri"/>
              </a:rPr>
              <a:t>Time</a:t>
            </a:r>
            <a:endParaRPr sz="1600">
              <a:latin typeface="Calibri"/>
              <a:cs typeface="Calibri"/>
            </a:endParaRPr>
          </a:p>
          <a:p>
            <a:pPr marL="12700">
              <a:lnSpc>
                <a:spcPct val="100000"/>
              </a:lnSpc>
            </a:pPr>
            <a:r>
              <a:rPr sz="1600" spc="-30" dirty="0">
                <a:latin typeface="Calibri"/>
                <a:cs typeface="Calibri"/>
              </a:rPr>
              <a:t>BT</a:t>
            </a:r>
            <a:r>
              <a:rPr sz="1600" spc="-5" dirty="0">
                <a:latin typeface="Calibri"/>
                <a:cs typeface="Calibri"/>
              </a:rPr>
              <a:t> </a:t>
            </a:r>
            <a:r>
              <a:rPr sz="1600" dirty="0">
                <a:latin typeface="Calibri"/>
                <a:cs typeface="Calibri"/>
              </a:rPr>
              <a:t>- -</a:t>
            </a:r>
            <a:r>
              <a:rPr sz="1600" spc="-20" dirty="0">
                <a:latin typeface="Calibri"/>
                <a:cs typeface="Calibri"/>
              </a:rPr>
              <a:t> </a:t>
            </a:r>
            <a:r>
              <a:rPr sz="1600" dirty="0">
                <a:latin typeface="Calibri"/>
                <a:cs typeface="Calibri"/>
              </a:rPr>
              <a:t>- &gt;</a:t>
            </a:r>
            <a:r>
              <a:rPr sz="1600" spc="-25" dirty="0">
                <a:latin typeface="Calibri"/>
                <a:cs typeface="Calibri"/>
              </a:rPr>
              <a:t> </a:t>
            </a:r>
            <a:r>
              <a:rPr sz="1600" spc="-15" dirty="0">
                <a:latin typeface="Calibri"/>
                <a:cs typeface="Calibri"/>
              </a:rPr>
              <a:t>Burst</a:t>
            </a:r>
            <a:r>
              <a:rPr sz="1600" spc="10" dirty="0">
                <a:latin typeface="Calibri"/>
                <a:cs typeface="Calibri"/>
              </a:rPr>
              <a:t> </a:t>
            </a:r>
            <a:r>
              <a:rPr sz="1600" dirty="0">
                <a:latin typeface="Calibri"/>
                <a:cs typeface="Calibri"/>
              </a:rPr>
              <a:t>Time</a:t>
            </a:r>
            <a:endParaRPr sz="1600">
              <a:latin typeface="Calibri"/>
              <a:cs typeface="Calibri"/>
            </a:endParaRPr>
          </a:p>
          <a:p>
            <a:pPr marL="12700">
              <a:lnSpc>
                <a:spcPct val="100000"/>
              </a:lnSpc>
            </a:pPr>
            <a:r>
              <a:rPr sz="1600" spc="5" dirty="0">
                <a:latin typeface="Calibri"/>
                <a:cs typeface="Calibri"/>
              </a:rPr>
              <a:t>WT</a:t>
            </a:r>
            <a:r>
              <a:rPr sz="1600" spc="-3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a:t>
            </a:r>
            <a:r>
              <a:rPr sz="1600" spc="-5" dirty="0">
                <a:latin typeface="Calibri"/>
                <a:cs typeface="Calibri"/>
              </a:rPr>
              <a:t> </a:t>
            </a:r>
            <a:r>
              <a:rPr sz="1600" dirty="0">
                <a:latin typeface="Calibri"/>
                <a:cs typeface="Calibri"/>
              </a:rPr>
              <a:t>-</a:t>
            </a:r>
            <a:r>
              <a:rPr sz="1600" spc="-25" dirty="0">
                <a:latin typeface="Calibri"/>
                <a:cs typeface="Calibri"/>
              </a:rPr>
              <a:t> </a:t>
            </a:r>
            <a:r>
              <a:rPr sz="1600" spc="5" dirty="0">
                <a:latin typeface="Calibri"/>
                <a:cs typeface="Calibri"/>
              </a:rPr>
              <a:t>&gt;</a:t>
            </a:r>
            <a:r>
              <a:rPr sz="1600" spc="-25" dirty="0">
                <a:latin typeface="Calibri"/>
                <a:cs typeface="Calibri"/>
              </a:rPr>
              <a:t> </a:t>
            </a:r>
            <a:r>
              <a:rPr sz="1600" spc="-10" dirty="0">
                <a:latin typeface="Calibri"/>
                <a:cs typeface="Calibri"/>
              </a:rPr>
              <a:t>Waiting</a:t>
            </a:r>
            <a:r>
              <a:rPr sz="1600" spc="-25" dirty="0">
                <a:latin typeface="Calibri"/>
                <a:cs typeface="Calibri"/>
              </a:rPr>
              <a:t> </a:t>
            </a:r>
            <a:r>
              <a:rPr sz="1600" spc="5" dirty="0">
                <a:latin typeface="Calibri"/>
                <a:cs typeface="Calibri"/>
              </a:rPr>
              <a:t>Time</a:t>
            </a:r>
            <a:endParaRPr sz="1600">
              <a:latin typeface="Calibri"/>
              <a:cs typeface="Calibri"/>
            </a:endParaRPr>
          </a:p>
          <a:p>
            <a:pPr marL="12700" marR="6074410">
              <a:lnSpc>
                <a:spcPct val="100000"/>
              </a:lnSpc>
              <a:spcBef>
                <a:spcPts val="5"/>
              </a:spcBef>
            </a:pPr>
            <a:r>
              <a:rPr sz="1600" spc="-110" dirty="0">
                <a:latin typeface="Calibri"/>
                <a:cs typeface="Calibri"/>
              </a:rPr>
              <a:t>T</a:t>
            </a:r>
            <a:r>
              <a:rPr sz="1600" spc="-114" dirty="0">
                <a:latin typeface="Calibri"/>
                <a:cs typeface="Calibri"/>
              </a:rPr>
              <a:t>A</a:t>
            </a:r>
            <a:r>
              <a:rPr sz="1600" dirty="0">
                <a:latin typeface="Calibri"/>
                <a:cs typeface="Calibri"/>
              </a:rPr>
              <a:t>T</a:t>
            </a:r>
            <a:r>
              <a:rPr sz="1600" spc="-4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&gt;</a:t>
            </a:r>
            <a:r>
              <a:rPr sz="1600" spc="10" dirty="0">
                <a:latin typeface="Calibri"/>
                <a:cs typeface="Calibri"/>
              </a:rPr>
              <a:t> </a:t>
            </a:r>
            <a:r>
              <a:rPr sz="1600" spc="-90" dirty="0">
                <a:latin typeface="Calibri"/>
                <a:cs typeface="Calibri"/>
              </a:rPr>
              <a:t>T</a:t>
            </a:r>
            <a:r>
              <a:rPr sz="1600" spc="-5" dirty="0">
                <a:latin typeface="Calibri"/>
                <a:cs typeface="Calibri"/>
              </a:rPr>
              <a:t>u</a:t>
            </a:r>
            <a:r>
              <a:rPr sz="1600" spc="-15" dirty="0">
                <a:latin typeface="Calibri"/>
                <a:cs typeface="Calibri"/>
              </a:rPr>
              <a:t>r</a:t>
            </a:r>
            <a:r>
              <a:rPr sz="1600" dirty="0">
                <a:latin typeface="Calibri"/>
                <a:cs typeface="Calibri"/>
              </a:rPr>
              <a:t>n</a:t>
            </a:r>
            <a:r>
              <a:rPr sz="1600" spc="-30" dirty="0">
                <a:latin typeface="Calibri"/>
                <a:cs typeface="Calibri"/>
              </a:rPr>
              <a:t> </a:t>
            </a:r>
            <a:r>
              <a:rPr sz="1600" dirty="0">
                <a:latin typeface="Calibri"/>
                <a:cs typeface="Calibri"/>
              </a:rPr>
              <a:t>A</a:t>
            </a:r>
            <a:r>
              <a:rPr sz="1600" spc="-35" dirty="0">
                <a:latin typeface="Calibri"/>
                <a:cs typeface="Calibri"/>
              </a:rPr>
              <a:t>r</a:t>
            </a:r>
            <a:r>
              <a:rPr sz="1600" spc="-10" dirty="0">
                <a:latin typeface="Calibri"/>
                <a:cs typeface="Calibri"/>
              </a:rPr>
              <a:t>o</a:t>
            </a:r>
            <a:r>
              <a:rPr sz="1600" spc="-5" dirty="0">
                <a:latin typeface="Calibri"/>
                <a:cs typeface="Calibri"/>
              </a:rPr>
              <a:t>u</a:t>
            </a:r>
            <a:r>
              <a:rPr sz="1600" spc="-10" dirty="0">
                <a:latin typeface="Calibri"/>
                <a:cs typeface="Calibri"/>
              </a:rPr>
              <a:t>n</a:t>
            </a:r>
            <a:r>
              <a:rPr sz="1600" dirty="0">
                <a:latin typeface="Calibri"/>
                <a:cs typeface="Calibri"/>
              </a:rPr>
              <a:t>d</a:t>
            </a:r>
            <a:r>
              <a:rPr sz="1600" spc="-5" dirty="0">
                <a:latin typeface="Calibri"/>
                <a:cs typeface="Calibri"/>
              </a:rPr>
              <a:t> </a:t>
            </a:r>
            <a:r>
              <a:rPr sz="1600" spc="5" dirty="0">
                <a:latin typeface="Calibri"/>
                <a:cs typeface="Calibri"/>
              </a:rPr>
              <a:t>T</a:t>
            </a:r>
            <a:r>
              <a:rPr sz="1600" spc="-10" dirty="0">
                <a:latin typeface="Calibri"/>
                <a:cs typeface="Calibri"/>
              </a:rPr>
              <a:t>i</a:t>
            </a:r>
            <a:r>
              <a:rPr sz="1600" spc="10" dirty="0">
                <a:latin typeface="Calibri"/>
                <a:cs typeface="Calibri"/>
              </a:rPr>
              <a:t>m</a:t>
            </a:r>
            <a:r>
              <a:rPr sz="1600" dirty="0">
                <a:latin typeface="Calibri"/>
                <a:cs typeface="Calibri"/>
              </a:rPr>
              <a:t>e  </a:t>
            </a:r>
            <a:r>
              <a:rPr sz="1600" spc="5" dirty="0">
                <a:latin typeface="Calibri"/>
                <a:cs typeface="Calibri"/>
              </a:rPr>
              <a:t>CT </a:t>
            </a:r>
            <a:r>
              <a:rPr sz="1600" dirty="0">
                <a:latin typeface="Calibri"/>
                <a:cs typeface="Calibri"/>
              </a:rPr>
              <a:t>- - - &gt; </a:t>
            </a:r>
            <a:r>
              <a:rPr sz="1600" spc="-5" dirty="0">
                <a:latin typeface="Calibri"/>
                <a:cs typeface="Calibri"/>
              </a:rPr>
              <a:t>Completion </a:t>
            </a:r>
            <a:r>
              <a:rPr sz="1600" spc="5" dirty="0">
                <a:latin typeface="Calibri"/>
                <a:cs typeface="Calibri"/>
              </a:rPr>
              <a:t>Time </a:t>
            </a:r>
            <a:r>
              <a:rPr sz="1600" spc="10" dirty="0">
                <a:latin typeface="Calibri"/>
                <a:cs typeface="Calibri"/>
              </a:rPr>
              <a:t> </a:t>
            </a:r>
            <a:r>
              <a:rPr sz="1600" dirty="0">
                <a:latin typeface="Calibri"/>
                <a:cs typeface="Calibri"/>
              </a:rPr>
              <a:t>FIFO - - - </a:t>
            </a:r>
            <a:r>
              <a:rPr sz="1600" spc="5" dirty="0">
                <a:latin typeface="Calibri"/>
                <a:cs typeface="Calibri"/>
              </a:rPr>
              <a:t>&gt; </a:t>
            </a:r>
            <a:r>
              <a:rPr sz="1600" spc="-15" dirty="0">
                <a:latin typeface="Calibri"/>
                <a:cs typeface="Calibri"/>
              </a:rPr>
              <a:t>First </a:t>
            </a:r>
            <a:r>
              <a:rPr sz="1600" dirty="0">
                <a:latin typeface="Calibri"/>
                <a:cs typeface="Calibri"/>
              </a:rPr>
              <a:t>In </a:t>
            </a:r>
            <a:r>
              <a:rPr sz="1600" spc="-15" dirty="0">
                <a:latin typeface="Calibri"/>
                <a:cs typeface="Calibri"/>
              </a:rPr>
              <a:t>First </a:t>
            </a:r>
            <a:r>
              <a:rPr sz="1600" spc="-5" dirty="0">
                <a:latin typeface="Calibri"/>
                <a:cs typeface="Calibri"/>
              </a:rPr>
              <a:t>Out </a:t>
            </a:r>
            <a:r>
              <a:rPr sz="1600" dirty="0">
                <a:latin typeface="Calibri"/>
                <a:cs typeface="Calibri"/>
              </a:rPr>
              <a:t> </a:t>
            </a:r>
            <a:r>
              <a:rPr sz="1600" spc="-15" dirty="0">
                <a:latin typeface="Calibri"/>
                <a:cs typeface="Calibri"/>
              </a:rPr>
              <a:t>First</a:t>
            </a:r>
            <a:r>
              <a:rPr sz="1600" spc="5" dirty="0">
                <a:latin typeface="Calibri"/>
                <a:cs typeface="Calibri"/>
              </a:rPr>
              <a:t> </a:t>
            </a:r>
            <a:r>
              <a:rPr sz="1600" dirty="0">
                <a:latin typeface="Calibri"/>
                <a:cs typeface="Calibri"/>
              </a:rPr>
              <a:t>Come</a:t>
            </a:r>
            <a:r>
              <a:rPr sz="1600" spc="-30" dirty="0">
                <a:latin typeface="Calibri"/>
                <a:cs typeface="Calibri"/>
              </a:rPr>
              <a:t> </a:t>
            </a:r>
            <a:r>
              <a:rPr sz="1600" spc="-15" dirty="0">
                <a:latin typeface="Calibri"/>
                <a:cs typeface="Calibri"/>
              </a:rPr>
              <a:t>First</a:t>
            </a:r>
            <a:r>
              <a:rPr sz="1600" dirty="0">
                <a:latin typeface="Calibri"/>
                <a:cs typeface="Calibri"/>
              </a:rPr>
              <a:t> </a:t>
            </a:r>
            <a:r>
              <a:rPr sz="1600" spc="-5" dirty="0">
                <a:latin typeface="Calibri"/>
                <a:cs typeface="Calibri"/>
              </a:rPr>
              <a:t>Serve</a:t>
            </a:r>
            <a:endParaRPr sz="1600">
              <a:latin typeface="Calibri"/>
              <a:cs typeface="Calibri"/>
            </a:endParaRPr>
          </a:p>
          <a:p>
            <a:pPr marL="12700" marR="7620" algn="just">
              <a:lnSpc>
                <a:spcPct val="100000"/>
              </a:lnSpc>
            </a:pPr>
            <a:r>
              <a:rPr sz="1600" spc="-15" dirty="0">
                <a:latin typeface="Calibri"/>
                <a:cs typeface="Calibri"/>
              </a:rPr>
              <a:t>First </a:t>
            </a:r>
            <a:r>
              <a:rPr sz="1600" dirty="0">
                <a:latin typeface="Calibri"/>
                <a:cs typeface="Calibri"/>
              </a:rPr>
              <a:t>Come </a:t>
            </a:r>
            <a:r>
              <a:rPr sz="1600" spc="-15" dirty="0">
                <a:latin typeface="Calibri"/>
                <a:cs typeface="Calibri"/>
              </a:rPr>
              <a:t>First </a:t>
            </a:r>
            <a:r>
              <a:rPr sz="1600" dirty="0">
                <a:latin typeface="Calibri"/>
                <a:cs typeface="Calibri"/>
              </a:rPr>
              <a:t>Serve </a:t>
            </a:r>
            <a:r>
              <a:rPr sz="1600" spc="5" dirty="0">
                <a:latin typeface="Calibri"/>
                <a:cs typeface="Calibri"/>
              </a:rPr>
              <a:t>CPU </a:t>
            </a:r>
            <a:r>
              <a:rPr sz="1600" spc="-10" dirty="0">
                <a:latin typeface="Calibri"/>
                <a:cs typeface="Calibri"/>
              </a:rPr>
              <a:t>Scheduling </a:t>
            </a:r>
            <a:r>
              <a:rPr sz="1600" spc="-5" dirty="0">
                <a:latin typeface="Calibri"/>
                <a:cs typeface="Calibri"/>
              </a:rPr>
              <a:t>Algorithm </a:t>
            </a:r>
            <a:r>
              <a:rPr sz="1600" spc="-10" dirty="0">
                <a:latin typeface="Calibri"/>
                <a:cs typeface="Calibri"/>
              </a:rPr>
              <a:t>shortly </a:t>
            </a:r>
            <a:r>
              <a:rPr sz="1600" spc="-5" dirty="0">
                <a:latin typeface="Calibri"/>
                <a:cs typeface="Calibri"/>
              </a:rPr>
              <a:t>known </a:t>
            </a:r>
            <a:r>
              <a:rPr sz="1600" dirty="0">
                <a:latin typeface="Calibri"/>
                <a:cs typeface="Calibri"/>
              </a:rPr>
              <a:t>as </a:t>
            </a:r>
            <a:r>
              <a:rPr sz="1600" spc="-10" dirty="0">
                <a:latin typeface="Calibri"/>
                <a:cs typeface="Calibri"/>
              </a:rPr>
              <a:t>FCFS </a:t>
            </a:r>
            <a:r>
              <a:rPr sz="1600" spc="-5" dirty="0">
                <a:latin typeface="Calibri"/>
                <a:cs typeface="Calibri"/>
              </a:rPr>
              <a:t>is the </a:t>
            </a:r>
            <a:r>
              <a:rPr sz="1600" spc="-10" dirty="0">
                <a:latin typeface="Calibri"/>
                <a:cs typeface="Calibri"/>
              </a:rPr>
              <a:t>first </a:t>
            </a:r>
            <a:r>
              <a:rPr sz="1600" spc="-5" dirty="0">
                <a:latin typeface="Calibri"/>
                <a:cs typeface="Calibri"/>
              </a:rPr>
              <a:t>algorithm of </a:t>
            </a:r>
            <a:r>
              <a:rPr sz="1600" spc="5" dirty="0">
                <a:latin typeface="Calibri"/>
                <a:cs typeface="Calibri"/>
              </a:rPr>
              <a:t>CPU </a:t>
            </a:r>
            <a:r>
              <a:rPr sz="1600" spc="10" dirty="0">
                <a:latin typeface="Calibri"/>
                <a:cs typeface="Calibri"/>
              </a:rPr>
              <a:t> </a:t>
            </a:r>
            <a:r>
              <a:rPr sz="1600" spc="-10" dirty="0">
                <a:latin typeface="Calibri"/>
                <a:cs typeface="Calibri"/>
              </a:rPr>
              <a:t>Process </a:t>
            </a:r>
            <a:r>
              <a:rPr sz="1600" spc="-5" dirty="0">
                <a:latin typeface="Calibri"/>
                <a:cs typeface="Calibri"/>
              </a:rPr>
              <a:t>Scheduling Algorithm. </a:t>
            </a:r>
            <a:r>
              <a:rPr sz="1600" dirty="0">
                <a:latin typeface="Calibri"/>
                <a:cs typeface="Calibri"/>
              </a:rPr>
              <a:t>In </a:t>
            </a:r>
            <a:r>
              <a:rPr sz="1600" spc="-15" dirty="0">
                <a:latin typeface="Calibri"/>
                <a:cs typeface="Calibri"/>
              </a:rPr>
              <a:t>First </a:t>
            </a:r>
            <a:r>
              <a:rPr sz="1600" dirty="0">
                <a:latin typeface="Calibri"/>
                <a:cs typeface="Calibri"/>
              </a:rPr>
              <a:t>Come </a:t>
            </a:r>
            <a:r>
              <a:rPr sz="1600" spc="-15" dirty="0">
                <a:latin typeface="Calibri"/>
                <a:cs typeface="Calibri"/>
              </a:rPr>
              <a:t>First </a:t>
            </a:r>
            <a:r>
              <a:rPr sz="1600" spc="-5" dirty="0">
                <a:latin typeface="Calibri"/>
                <a:cs typeface="Calibri"/>
              </a:rPr>
              <a:t>Serve Algorithm what </a:t>
            </a:r>
            <a:r>
              <a:rPr sz="1600" spc="-10" dirty="0">
                <a:latin typeface="Calibri"/>
                <a:cs typeface="Calibri"/>
              </a:rPr>
              <a:t>we </a:t>
            </a:r>
            <a:r>
              <a:rPr sz="1600" dirty="0">
                <a:latin typeface="Calibri"/>
                <a:cs typeface="Calibri"/>
              </a:rPr>
              <a:t>do </a:t>
            </a:r>
            <a:r>
              <a:rPr sz="1600" spc="-5" dirty="0">
                <a:latin typeface="Calibri"/>
                <a:cs typeface="Calibri"/>
              </a:rPr>
              <a:t>is </a:t>
            </a:r>
            <a:r>
              <a:rPr sz="1600" spc="-20" dirty="0">
                <a:latin typeface="Calibri"/>
                <a:cs typeface="Calibri"/>
              </a:rPr>
              <a:t>to </a:t>
            </a:r>
            <a:r>
              <a:rPr sz="1600" spc="-5" dirty="0">
                <a:latin typeface="Calibri"/>
                <a:cs typeface="Calibri"/>
              </a:rPr>
              <a:t>allow the process </a:t>
            </a:r>
            <a:r>
              <a:rPr sz="1600" dirty="0">
                <a:latin typeface="Calibri"/>
                <a:cs typeface="Calibri"/>
              </a:rPr>
              <a:t> </a:t>
            </a:r>
            <a:r>
              <a:rPr sz="1600" spc="-15" dirty="0">
                <a:latin typeface="Calibri"/>
                <a:cs typeface="Calibri"/>
              </a:rPr>
              <a:t>to</a:t>
            </a:r>
            <a:r>
              <a:rPr sz="1600" spc="10" dirty="0">
                <a:latin typeface="Calibri"/>
                <a:cs typeface="Calibri"/>
              </a:rPr>
              <a:t> </a:t>
            </a:r>
            <a:r>
              <a:rPr sz="1600" spc="-20" dirty="0">
                <a:latin typeface="Calibri"/>
                <a:cs typeface="Calibri"/>
              </a:rPr>
              <a:t>execute</a:t>
            </a:r>
            <a:r>
              <a:rPr sz="1600" spc="35" dirty="0">
                <a:latin typeface="Calibri"/>
                <a:cs typeface="Calibri"/>
              </a:rPr>
              <a:t> </a:t>
            </a:r>
            <a:r>
              <a:rPr sz="1600" spc="-5" dirty="0">
                <a:latin typeface="Calibri"/>
                <a:cs typeface="Calibri"/>
              </a:rPr>
              <a:t>in linear</a:t>
            </a:r>
            <a:r>
              <a:rPr sz="1600" spc="10" dirty="0">
                <a:latin typeface="Calibri"/>
                <a:cs typeface="Calibri"/>
              </a:rPr>
              <a:t> </a:t>
            </a:r>
            <a:r>
              <a:rPr sz="1600" spc="-25" dirty="0">
                <a:latin typeface="Calibri"/>
                <a:cs typeface="Calibri"/>
              </a:rPr>
              <a:t>manner.</a:t>
            </a:r>
            <a:endParaRPr sz="1600">
              <a:latin typeface="Calibri"/>
              <a:cs typeface="Calibri"/>
            </a:endParaRPr>
          </a:p>
          <a:p>
            <a:pPr marL="12700" algn="just">
              <a:lnSpc>
                <a:spcPct val="100000"/>
              </a:lnSpc>
              <a:spcBef>
                <a:spcPts val="5"/>
              </a:spcBef>
            </a:pPr>
            <a:r>
              <a:rPr sz="1600" dirty="0">
                <a:latin typeface="Calibri"/>
                <a:cs typeface="Calibri"/>
              </a:rPr>
              <a:t>This</a:t>
            </a:r>
            <a:r>
              <a:rPr sz="1600" spc="45" dirty="0">
                <a:latin typeface="Calibri"/>
                <a:cs typeface="Calibri"/>
              </a:rPr>
              <a:t> </a:t>
            </a:r>
            <a:r>
              <a:rPr sz="1600" dirty="0">
                <a:latin typeface="Calibri"/>
                <a:cs typeface="Calibri"/>
              </a:rPr>
              <a:t>means</a:t>
            </a:r>
            <a:r>
              <a:rPr sz="1600" spc="70" dirty="0">
                <a:latin typeface="Calibri"/>
                <a:cs typeface="Calibri"/>
              </a:rPr>
              <a:t> </a:t>
            </a:r>
            <a:r>
              <a:rPr sz="1600" spc="-10" dirty="0">
                <a:latin typeface="Calibri"/>
                <a:cs typeface="Calibri"/>
              </a:rPr>
              <a:t>that</a:t>
            </a:r>
            <a:r>
              <a:rPr sz="1600" spc="60" dirty="0">
                <a:latin typeface="Calibri"/>
                <a:cs typeface="Calibri"/>
              </a:rPr>
              <a:t> </a:t>
            </a:r>
            <a:r>
              <a:rPr sz="1600" spc="-10" dirty="0">
                <a:latin typeface="Calibri"/>
                <a:cs typeface="Calibri"/>
              </a:rPr>
              <a:t>whichever</a:t>
            </a:r>
            <a:r>
              <a:rPr sz="1600" spc="65" dirty="0">
                <a:latin typeface="Calibri"/>
                <a:cs typeface="Calibri"/>
              </a:rPr>
              <a:t> </a:t>
            </a:r>
            <a:r>
              <a:rPr sz="1600" spc="-5" dirty="0">
                <a:latin typeface="Calibri"/>
                <a:cs typeface="Calibri"/>
              </a:rPr>
              <a:t>process</a:t>
            </a:r>
            <a:r>
              <a:rPr sz="1600" spc="70" dirty="0">
                <a:latin typeface="Calibri"/>
                <a:cs typeface="Calibri"/>
              </a:rPr>
              <a:t> </a:t>
            </a:r>
            <a:r>
              <a:rPr sz="1600" spc="-10" dirty="0">
                <a:latin typeface="Calibri"/>
                <a:cs typeface="Calibri"/>
              </a:rPr>
              <a:t>enters</a:t>
            </a:r>
            <a:r>
              <a:rPr sz="1600" spc="70" dirty="0">
                <a:latin typeface="Calibri"/>
                <a:cs typeface="Calibri"/>
              </a:rPr>
              <a:t> </a:t>
            </a:r>
            <a:r>
              <a:rPr sz="1600" spc="-5" dirty="0">
                <a:latin typeface="Calibri"/>
                <a:cs typeface="Calibri"/>
              </a:rPr>
              <a:t>process</a:t>
            </a:r>
            <a:r>
              <a:rPr sz="1600" spc="70" dirty="0">
                <a:latin typeface="Calibri"/>
                <a:cs typeface="Calibri"/>
              </a:rPr>
              <a:t> </a:t>
            </a:r>
            <a:r>
              <a:rPr sz="1600" spc="-10" dirty="0">
                <a:latin typeface="Calibri"/>
                <a:cs typeface="Calibri"/>
              </a:rPr>
              <a:t>enters</a:t>
            </a:r>
            <a:r>
              <a:rPr sz="1600" spc="70" dirty="0">
                <a:latin typeface="Calibri"/>
                <a:cs typeface="Calibri"/>
              </a:rPr>
              <a:t> </a:t>
            </a:r>
            <a:r>
              <a:rPr sz="1600" spc="-5" dirty="0">
                <a:latin typeface="Calibri"/>
                <a:cs typeface="Calibri"/>
              </a:rPr>
              <a:t>the</a:t>
            </a:r>
            <a:r>
              <a:rPr sz="1600" spc="85" dirty="0">
                <a:latin typeface="Calibri"/>
                <a:cs typeface="Calibri"/>
              </a:rPr>
              <a:t> </a:t>
            </a:r>
            <a:r>
              <a:rPr sz="1600" spc="-10" dirty="0">
                <a:latin typeface="Calibri"/>
                <a:cs typeface="Calibri"/>
              </a:rPr>
              <a:t>ready</a:t>
            </a:r>
            <a:r>
              <a:rPr sz="1600" spc="65" dirty="0">
                <a:latin typeface="Calibri"/>
                <a:cs typeface="Calibri"/>
              </a:rPr>
              <a:t> </a:t>
            </a:r>
            <a:r>
              <a:rPr sz="1600" spc="-5" dirty="0">
                <a:latin typeface="Calibri"/>
                <a:cs typeface="Calibri"/>
              </a:rPr>
              <a:t>queue</a:t>
            </a:r>
            <a:r>
              <a:rPr sz="1600" spc="85" dirty="0">
                <a:latin typeface="Calibri"/>
                <a:cs typeface="Calibri"/>
              </a:rPr>
              <a:t> </a:t>
            </a:r>
            <a:r>
              <a:rPr sz="1600" spc="-15" dirty="0">
                <a:latin typeface="Calibri"/>
                <a:cs typeface="Calibri"/>
              </a:rPr>
              <a:t>first</a:t>
            </a:r>
            <a:r>
              <a:rPr sz="1600" spc="60" dirty="0">
                <a:latin typeface="Calibri"/>
                <a:cs typeface="Calibri"/>
              </a:rPr>
              <a:t> </a:t>
            </a:r>
            <a:r>
              <a:rPr sz="1600" spc="-5" dirty="0">
                <a:latin typeface="Calibri"/>
                <a:cs typeface="Calibri"/>
              </a:rPr>
              <a:t>is</a:t>
            </a:r>
            <a:r>
              <a:rPr sz="1600" spc="90" dirty="0">
                <a:latin typeface="Calibri"/>
                <a:cs typeface="Calibri"/>
              </a:rPr>
              <a:t> </a:t>
            </a:r>
            <a:r>
              <a:rPr sz="1600" spc="-15" dirty="0">
                <a:latin typeface="Calibri"/>
                <a:cs typeface="Calibri"/>
              </a:rPr>
              <a:t>executed</a:t>
            </a:r>
            <a:r>
              <a:rPr sz="1600" spc="70" dirty="0">
                <a:latin typeface="Calibri"/>
                <a:cs typeface="Calibri"/>
              </a:rPr>
              <a:t> </a:t>
            </a:r>
            <a:r>
              <a:rPr sz="1600" spc="-15" dirty="0">
                <a:latin typeface="Calibri"/>
                <a:cs typeface="Calibri"/>
              </a:rPr>
              <a:t>first.</a:t>
            </a:r>
            <a:r>
              <a:rPr sz="1600" spc="75" dirty="0">
                <a:latin typeface="Calibri"/>
                <a:cs typeface="Calibri"/>
              </a:rPr>
              <a:t> </a:t>
            </a:r>
            <a:r>
              <a:rPr sz="1600" dirty="0">
                <a:latin typeface="Calibri"/>
                <a:cs typeface="Calibri"/>
              </a:rPr>
              <a:t>This</a:t>
            </a:r>
            <a:endParaRPr sz="1600">
              <a:latin typeface="Calibri"/>
              <a:cs typeface="Calibri"/>
            </a:endParaRPr>
          </a:p>
          <a:p>
            <a:pPr marL="12700" algn="just">
              <a:lnSpc>
                <a:spcPct val="100000"/>
              </a:lnSpc>
            </a:pPr>
            <a:r>
              <a:rPr sz="1600" spc="-5" dirty="0">
                <a:latin typeface="Calibri"/>
                <a:cs typeface="Calibri"/>
              </a:rPr>
              <a:t>shows</a:t>
            </a:r>
            <a:r>
              <a:rPr sz="1600" spc="15" dirty="0">
                <a:latin typeface="Calibri"/>
                <a:cs typeface="Calibri"/>
              </a:rPr>
              <a:t> </a:t>
            </a:r>
            <a:r>
              <a:rPr sz="1600" spc="-15" dirty="0">
                <a:latin typeface="Calibri"/>
                <a:cs typeface="Calibri"/>
              </a:rPr>
              <a:t>that</a:t>
            </a:r>
            <a:r>
              <a:rPr sz="1600" spc="20" dirty="0">
                <a:latin typeface="Calibri"/>
                <a:cs typeface="Calibri"/>
              </a:rPr>
              <a:t> </a:t>
            </a:r>
            <a:r>
              <a:rPr sz="1600" spc="-15" dirty="0">
                <a:latin typeface="Calibri"/>
                <a:cs typeface="Calibri"/>
              </a:rPr>
              <a:t>First</a:t>
            </a:r>
            <a:r>
              <a:rPr sz="1600" spc="-10" dirty="0">
                <a:latin typeface="Calibri"/>
                <a:cs typeface="Calibri"/>
              </a:rPr>
              <a:t> </a:t>
            </a:r>
            <a:r>
              <a:rPr sz="1600" dirty="0">
                <a:latin typeface="Calibri"/>
                <a:cs typeface="Calibri"/>
              </a:rPr>
              <a:t>Come</a:t>
            </a:r>
            <a:r>
              <a:rPr sz="1600" spc="5" dirty="0">
                <a:latin typeface="Calibri"/>
                <a:cs typeface="Calibri"/>
              </a:rPr>
              <a:t> </a:t>
            </a:r>
            <a:r>
              <a:rPr sz="1600" spc="-15" dirty="0">
                <a:latin typeface="Calibri"/>
                <a:cs typeface="Calibri"/>
              </a:rPr>
              <a:t>First</a:t>
            </a:r>
            <a:r>
              <a:rPr sz="1600" spc="20" dirty="0">
                <a:latin typeface="Calibri"/>
                <a:cs typeface="Calibri"/>
              </a:rPr>
              <a:t> </a:t>
            </a:r>
            <a:r>
              <a:rPr sz="1600" spc="-5" dirty="0">
                <a:latin typeface="Calibri"/>
                <a:cs typeface="Calibri"/>
              </a:rPr>
              <a:t>Serve</a:t>
            </a:r>
            <a:r>
              <a:rPr sz="1600" spc="25" dirty="0">
                <a:latin typeface="Calibri"/>
                <a:cs typeface="Calibri"/>
              </a:rPr>
              <a:t> </a:t>
            </a:r>
            <a:r>
              <a:rPr sz="1600" spc="-5" dirty="0">
                <a:latin typeface="Calibri"/>
                <a:cs typeface="Calibri"/>
              </a:rPr>
              <a:t>Algorithm </a:t>
            </a:r>
            <a:r>
              <a:rPr sz="1600" spc="-15" dirty="0">
                <a:latin typeface="Calibri"/>
                <a:cs typeface="Calibri"/>
              </a:rPr>
              <a:t>follows</a:t>
            </a:r>
            <a:r>
              <a:rPr sz="1600" spc="25" dirty="0">
                <a:latin typeface="Calibri"/>
                <a:cs typeface="Calibri"/>
              </a:rPr>
              <a:t> </a:t>
            </a:r>
            <a:r>
              <a:rPr sz="1600" spc="-15" dirty="0">
                <a:latin typeface="Calibri"/>
                <a:cs typeface="Calibri"/>
              </a:rPr>
              <a:t>First</a:t>
            </a:r>
            <a:r>
              <a:rPr sz="1600" spc="25" dirty="0">
                <a:latin typeface="Calibri"/>
                <a:cs typeface="Calibri"/>
              </a:rPr>
              <a:t> </a:t>
            </a:r>
            <a:r>
              <a:rPr sz="1600" dirty="0">
                <a:latin typeface="Calibri"/>
                <a:cs typeface="Calibri"/>
              </a:rPr>
              <a:t>In</a:t>
            </a:r>
            <a:r>
              <a:rPr sz="1600" spc="-5" dirty="0">
                <a:latin typeface="Calibri"/>
                <a:cs typeface="Calibri"/>
              </a:rPr>
              <a:t> </a:t>
            </a:r>
            <a:r>
              <a:rPr sz="1600" spc="-15" dirty="0">
                <a:latin typeface="Calibri"/>
                <a:cs typeface="Calibri"/>
              </a:rPr>
              <a:t>First</a:t>
            </a:r>
            <a:r>
              <a:rPr sz="1600" spc="-5" dirty="0">
                <a:latin typeface="Calibri"/>
                <a:cs typeface="Calibri"/>
              </a:rPr>
              <a:t> Out</a:t>
            </a:r>
            <a:r>
              <a:rPr sz="1600" spc="20" dirty="0">
                <a:latin typeface="Calibri"/>
                <a:cs typeface="Calibri"/>
              </a:rPr>
              <a:t> </a:t>
            </a:r>
            <a:r>
              <a:rPr sz="1600" spc="-5" dirty="0">
                <a:latin typeface="Calibri"/>
                <a:cs typeface="Calibri"/>
              </a:rPr>
              <a:t>(FIFO)</a:t>
            </a:r>
            <a:r>
              <a:rPr sz="1600" spc="20" dirty="0">
                <a:latin typeface="Calibri"/>
                <a:cs typeface="Calibri"/>
              </a:rPr>
              <a:t> </a:t>
            </a:r>
            <a:r>
              <a:rPr sz="1600" spc="-10" dirty="0">
                <a:latin typeface="Calibri"/>
                <a:cs typeface="Calibri"/>
              </a:rPr>
              <a:t>principle.</a:t>
            </a:r>
            <a:endParaRPr sz="1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8575" y="304546"/>
            <a:ext cx="7469505" cy="2816860"/>
          </a:xfrm>
          <a:prstGeom prst="rect">
            <a:avLst/>
          </a:prstGeom>
        </p:spPr>
        <p:txBody>
          <a:bodyPr vert="horz" wrap="square" lIns="0" tIns="12700" rIns="0" bIns="0" rtlCol="0">
            <a:spAutoFit/>
          </a:bodyPr>
          <a:lstStyle/>
          <a:p>
            <a:pPr marL="12700" marR="6350" algn="just">
              <a:lnSpc>
                <a:spcPct val="100000"/>
              </a:lnSpc>
              <a:spcBef>
                <a:spcPts val="100"/>
              </a:spcBef>
            </a:pPr>
            <a:r>
              <a:rPr sz="1200" dirty="0">
                <a:solidFill>
                  <a:srgbClr val="333333"/>
                </a:solidFill>
                <a:latin typeface="Microsoft Sans Serif"/>
                <a:cs typeface="Microsoft Sans Serif"/>
              </a:rPr>
              <a:t>The </a:t>
            </a:r>
            <a:r>
              <a:rPr sz="1200" spc="-10" dirty="0">
                <a:solidFill>
                  <a:srgbClr val="333333"/>
                </a:solidFill>
                <a:latin typeface="Microsoft Sans Serif"/>
                <a:cs typeface="Microsoft Sans Serif"/>
              </a:rPr>
              <a:t>purpose </a:t>
            </a:r>
            <a:r>
              <a:rPr sz="1200" dirty="0">
                <a:solidFill>
                  <a:srgbClr val="333333"/>
                </a:solidFill>
                <a:latin typeface="Microsoft Sans Serif"/>
                <a:cs typeface="Microsoft Sans Serif"/>
              </a:rPr>
              <a:t>of </a:t>
            </a:r>
            <a:r>
              <a:rPr sz="1200" spc="-5" dirty="0">
                <a:solidFill>
                  <a:srgbClr val="333333"/>
                </a:solidFill>
                <a:latin typeface="Microsoft Sans Serif"/>
                <a:cs typeface="Microsoft Sans Serif"/>
              </a:rPr>
              <a:t>this </a:t>
            </a:r>
            <a:r>
              <a:rPr sz="1200" spc="-10" dirty="0">
                <a:solidFill>
                  <a:srgbClr val="333333"/>
                </a:solidFill>
                <a:latin typeface="Microsoft Sans Serif"/>
                <a:cs typeface="Microsoft Sans Serif"/>
              </a:rPr>
              <a:t>operating </a:t>
            </a:r>
            <a:r>
              <a:rPr sz="1200" dirty="0">
                <a:solidFill>
                  <a:srgbClr val="333333"/>
                </a:solidFill>
                <a:latin typeface="Microsoft Sans Serif"/>
                <a:cs typeface="Microsoft Sans Serif"/>
              </a:rPr>
              <a:t>system </a:t>
            </a:r>
            <a:r>
              <a:rPr sz="1200" spc="-10" dirty="0">
                <a:solidFill>
                  <a:srgbClr val="333333"/>
                </a:solidFill>
                <a:latin typeface="Microsoft Sans Serif"/>
                <a:cs typeface="Microsoft Sans Serif"/>
              </a:rPr>
              <a:t>was </a:t>
            </a:r>
            <a:r>
              <a:rPr sz="1200" spc="-5" dirty="0">
                <a:solidFill>
                  <a:srgbClr val="333333"/>
                </a:solidFill>
                <a:latin typeface="Microsoft Sans Serif"/>
                <a:cs typeface="Microsoft Sans Serif"/>
              </a:rPr>
              <a:t>mainly </a:t>
            </a:r>
            <a:r>
              <a:rPr sz="1200" dirty="0">
                <a:solidFill>
                  <a:srgbClr val="333333"/>
                </a:solidFill>
                <a:latin typeface="Microsoft Sans Serif"/>
                <a:cs typeface="Microsoft Sans Serif"/>
              </a:rPr>
              <a:t>to </a:t>
            </a:r>
            <a:r>
              <a:rPr sz="1200" spc="-5" dirty="0">
                <a:solidFill>
                  <a:srgbClr val="333333"/>
                </a:solidFill>
                <a:latin typeface="Microsoft Sans Serif"/>
                <a:cs typeface="Microsoft Sans Serif"/>
              </a:rPr>
              <a:t>transfer </a:t>
            </a:r>
            <a:r>
              <a:rPr sz="1200" spc="-10" dirty="0">
                <a:solidFill>
                  <a:srgbClr val="333333"/>
                </a:solidFill>
                <a:latin typeface="Microsoft Sans Serif"/>
                <a:cs typeface="Microsoft Sans Serif"/>
              </a:rPr>
              <a:t>control </a:t>
            </a:r>
            <a:r>
              <a:rPr sz="1200" dirty="0">
                <a:solidFill>
                  <a:srgbClr val="333333"/>
                </a:solidFill>
                <a:latin typeface="Microsoft Sans Serif"/>
                <a:cs typeface="Microsoft Sans Serif"/>
              </a:rPr>
              <a:t>from </a:t>
            </a:r>
            <a:r>
              <a:rPr sz="1200" spc="-5" dirty="0">
                <a:solidFill>
                  <a:srgbClr val="333333"/>
                </a:solidFill>
                <a:latin typeface="Microsoft Sans Serif"/>
                <a:cs typeface="Microsoft Sans Serif"/>
              </a:rPr>
              <a:t>one </a:t>
            </a:r>
            <a:r>
              <a:rPr sz="1200" spc="-15" dirty="0">
                <a:solidFill>
                  <a:srgbClr val="333333"/>
                </a:solidFill>
                <a:latin typeface="Microsoft Sans Serif"/>
                <a:cs typeface="Microsoft Sans Serif"/>
              </a:rPr>
              <a:t>job </a:t>
            </a:r>
            <a:r>
              <a:rPr sz="1200" dirty="0">
                <a:solidFill>
                  <a:srgbClr val="333333"/>
                </a:solidFill>
                <a:latin typeface="Microsoft Sans Serif"/>
                <a:cs typeface="Microsoft Sans Serif"/>
              </a:rPr>
              <a:t>to another </a:t>
            </a:r>
            <a:r>
              <a:rPr sz="1200" spc="-5" dirty="0">
                <a:solidFill>
                  <a:srgbClr val="333333"/>
                </a:solidFill>
                <a:latin typeface="Microsoft Sans Serif"/>
                <a:cs typeface="Microsoft Sans Serif"/>
              </a:rPr>
              <a:t>as soon as </a:t>
            </a:r>
            <a:r>
              <a:rPr sz="1200" dirty="0">
                <a:solidFill>
                  <a:srgbClr val="333333"/>
                </a:solidFill>
                <a:latin typeface="Microsoft Sans Serif"/>
                <a:cs typeface="Microsoft Sans Serif"/>
              </a:rPr>
              <a:t>the </a:t>
            </a:r>
            <a:r>
              <a:rPr sz="1200" spc="-15" dirty="0">
                <a:solidFill>
                  <a:srgbClr val="333333"/>
                </a:solidFill>
                <a:latin typeface="Microsoft Sans Serif"/>
                <a:cs typeface="Microsoft Sans Serif"/>
              </a:rPr>
              <a:t>job </a:t>
            </a:r>
            <a:r>
              <a:rPr sz="1200" spc="-10" dirty="0">
                <a:solidFill>
                  <a:srgbClr val="333333"/>
                </a:solidFill>
                <a:latin typeface="Microsoft Sans Serif"/>
                <a:cs typeface="Microsoft Sans Serif"/>
              </a:rPr>
              <a:t> </a:t>
            </a:r>
            <a:r>
              <a:rPr sz="1200" spc="-15" dirty="0">
                <a:solidFill>
                  <a:srgbClr val="333333"/>
                </a:solidFill>
                <a:latin typeface="Microsoft Sans Serif"/>
                <a:cs typeface="Microsoft Sans Serif"/>
              </a:rPr>
              <a:t>was </a:t>
            </a:r>
            <a:r>
              <a:rPr sz="1200" spc="-5" dirty="0">
                <a:solidFill>
                  <a:srgbClr val="333333"/>
                </a:solidFill>
                <a:latin typeface="Microsoft Sans Serif"/>
                <a:cs typeface="Microsoft Sans Serif"/>
              </a:rPr>
              <a:t>completed. </a:t>
            </a:r>
            <a:r>
              <a:rPr sz="1200" dirty="0">
                <a:solidFill>
                  <a:srgbClr val="333333"/>
                </a:solidFill>
                <a:latin typeface="Microsoft Sans Serif"/>
                <a:cs typeface="Microsoft Sans Serif"/>
              </a:rPr>
              <a:t>It </a:t>
            </a:r>
            <a:r>
              <a:rPr sz="1200" spc="-10" dirty="0">
                <a:solidFill>
                  <a:srgbClr val="333333"/>
                </a:solidFill>
                <a:latin typeface="Microsoft Sans Serif"/>
                <a:cs typeface="Microsoft Sans Serif"/>
              </a:rPr>
              <a:t>contained </a:t>
            </a:r>
            <a:r>
              <a:rPr sz="1200" spc="-5" dirty="0">
                <a:solidFill>
                  <a:srgbClr val="333333"/>
                </a:solidFill>
                <a:latin typeface="Microsoft Sans Serif"/>
                <a:cs typeface="Microsoft Sans Serif"/>
              </a:rPr>
              <a:t>a </a:t>
            </a:r>
            <a:r>
              <a:rPr sz="1200" spc="-15" dirty="0">
                <a:solidFill>
                  <a:srgbClr val="00AF50"/>
                </a:solidFill>
                <a:latin typeface="Microsoft Sans Serif"/>
                <a:cs typeface="Microsoft Sans Serif"/>
              </a:rPr>
              <a:t>small </a:t>
            </a:r>
            <a:r>
              <a:rPr sz="1200" dirty="0">
                <a:solidFill>
                  <a:srgbClr val="00AF50"/>
                </a:solidFill>
                <a:latin typeface="Microsoft Sans Serif"/>
                <a:cs typeface="Microsoft Sans Serif"/>
              </a:rPr>
              <a:t>set of </a:t>
            </a:r>
            <a:r>
              <a:rPr sz="1200" spc="-10" dirty="0">
                <a:solidFill>
                  <a:srgbClr val="00AF50"/>
                </a:solidFill>
                <a:latin typeface="Microsoft Sans Serif"/>
                <a:cs typeface="Microsoft Sans Serif"/>
              </a:rPr>
              <a:t>programs </a:t>
            </a:r>
            <a:r>
              <a:rPr sz="1200" spc="-5" dirty="0">
                <a:solidFill>
                  <a:srgbClr val="00AF50"/>
                </a:solidFill>
                <a:latin typeface="Microsoft Sans Serif"/>
                <a:cs typeface="Microsoft Sans Serif"/>
              </a:rPr>
              <a:t>called </a:t>
            </a:r>
            <a:r>
              <a:rPr sz="1200" dirty="0">
                <a:solidFill>
                  <a:srgbClr val="00AF50"/>
                </a:solidFill>
                <a:latin typeface="Microsoft Sans Serif"/>
                <a:cs typeface="Microsoft Sans Serif"/>
              </a:rPr>
              <a:t>the </a:t>
            </a:r>
            <a:r>
              <a:rPr sz="1200" spc="-5" dirty="0">
                <a:solidFill>
                  <a:srgbClr val="00AF50"/>
                </a:solidFill>
                <a:latin typeface="Microsoft Sans Serif"/>
                <a:cs typeface="Microsoft Sans Serif"/>
              </a:rPr>
              <a:t>resident </a:t>
            </a:r>
            <a:r>
              <a:rPr sz="1200" spc="-10" dirty="0">
                <a:solidFill>
                  <a:srgbClr val="00AF50"/>
                </a:solidFill>
                <a:latin typeface="Microsoft Sans Serif"/>
                <a:cs typeface="Microsoft Sans Serif"/>
              </a:rPr>
              <a:t>monitor </a:t>
            </a:r>
            <a:r>
              <a:rPr sz="1200" spc="-5" dirty="0">
                <a:solidFill>
                  <a:srgbClr val="333333"/>
                </a:solidFill>
                <a:latin typeface="Microsoft Sans Serif"/>
                <a:cs typeface="Microsoft Sans Serif"/>
              </a:rPr>
              <a:t>that </a:t>
            </a:r>
            <a:r>
              <a:rPr sz="1200" spc="-10" dirty="0">
                <a:solidFill>
                  <a:srgbClr val="333333"/>
                </a:solidFill>
                <a:latin typeface="Microsoft Sans Serif"/>
                <a:cs typeface="Microsoft Sans Serif"/>
              </a:rPr>
              <a:t>always </a:t>
            </a:r>
            <a:r>
              <a:rPr sz="1200" spc="-5" dirty="0">
                <a:solidFill>
                  <a:srgbClr val="333333"/>
                </a:solidFill>
                <a:latin typeface="Microsoft Sans Serif"/>
                <a:cs typeface="Microsoft Sans Serif"/>
              </a:rPr>
              <a:t>resided </a:t>
            </a:r>
            <a:r>
              <a:rPr sz="1200" spc="5" dirty="0">
                <a:solidFill>
                  <a:srgbClr val="333333"/>
                </a:solidFill>
                <a:latin typeface="Microsoft Sans Serif"/>
                <a:cs typeface="Microsoft Sans Serif"/>
              </a:rPr>
              <a:t>in </a:t>
            </a:r>
            <a:r>
              <a:rPr sz="1200" spc="-5" dirty="0">
                <a:solidFill>
                  <a:srgbClr val="333333"/>
                </a:solidFill>
                <a:latin typeface="Microsoft Sans Serif"/>
                <a:cs typeface="Microsoft Sans Serif"/>
              </a:rPr>
              <a:t>one part </a:t>
            </a:r>
            <a:r>
              <a:rPr sz="1200" dirty="0">
                <a:solidFill>
                  <a:srgbClr val="333333"/>
                </a:solidFill>
                <a:latin typeface="Microsoft Sans Serif"/>
                <a:cs typeface="Microsoft Sans Serif"/>
              </a:rPr>
              <a:t> of</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main</a:t>
            </a:r>
            <a:r>
              <a:rPr sz="1200" spc="20" dirty="0">
                <a:solidFill>
                  <a:srgbClr val="333333"/>
                </a:solidFill>
                <a:latin typeface="Microsoft Sans Serif"/>
                <a:cs typeface="Microsoft Sans Serif"/>
              </a:rPr>
              <a:t> </a:t>
            </a:r>
            <a:r>
              <a:rPr sz="1200" spc="-25" dirty="0">
                <a:solidFill>
                  <a:srgbClr val="333333"/>
                </a:solidFill>
                <a:latin typeface="Microsoft Sans Serif"/>
                <a:cs typeface="Microsoft Sans Serif"/>
              </a:rPr>
              <a:t>memory.</a:t>
            </a:r>
            <a:r>
              <a:rPr sz="1200" spc="65" dirty="0">
                <a:solidFill>
                  <a:srgbClr val="333333"/>
                </a:solidFill>
                <a:latin typeface="Microsoft Sans Serif"/>
                <a:cs typeface="Microsoft Sans Serif"/>
              </a:rPr>
              <a:t> </a:t>
            </a:r>
            <a:r>
              <a:rPr sz="1200" dirty="0">
                <a:solidFill>
                  <a:srgbClr val="333333"/>
                </a:solidFill>
                <a:latin typeface="Microsoft Sans Serif"/>
                <a:cs typeface="Microsoft Sans Serif"/>
              </a:rPr>
              <a:t>The remaining</a:t>
            </a:r>
            <a:r>
              <a:rPr sz="1200" spc="-60" dirty="0">
                <a:solidFill>
                  <a:srgbClr val="333333"/>
                </a:solidFill>
                <a:latin typeface="Microsoft Sans Serif"/>
                <a:cs typeface="Microsoft Sans Serif"/>
              </a:rPr>
              <a:t> </a:t>
            </a:r>
            <a:r>
              <a:rPr sz="1200" dirty="0">
                <a:solidFill>
                  <a:srgbClr val="333333"/>
                </a:solidFill>
                <a:latin typeface="Microsoft Sans Serif"/>
                <a:cs typeface="Microsoft Sans Serif"/>
              </a:rPr>
              <a:t>part</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used</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for servicing</a:t>
            </a:r>
            <a:r>
              <a:rPr sz="1200" spc="-65" dirty="0">
                <a:solidFill>
                  <a:srgbClr val="333333"/>
                </a:solidFill>
                <a:latin typeface="Microsoft Sans Serif"/>
                <a:cs typeface="Microsoft Sans Serif"/>
              </a:rPr>
              <a:t> </a:t>
            </a:r>
            <a:r>
              <a:rPr sz="1200" spc="-10" dirty="0">
                <a:solidFill>
                  <a:srgbClr val="333333"/>
                </a:solidFill>
                <a:latin typeface="Microsoft Sans Serif"/>
                <a:cs typeface="Microsoft Sans Serif"/>
              </a:rPr>
              <a:t>jobs.</a:t>
            </a:r>
            <a:endParaRPr sz="1200">
              <a:latin typeface="Microsoft Sans Serif"/>
              <a:cs typeface="Microsoft Sans Serif"/>
            </a:endParaRPr>
          </a:p>
          <a:p>
            <a:pPr>
              <a:lnSpc>
                <a:spcPct val="100000"/>
              </a:lnSpc>
            </a:pPr>
            <a:endParaRPr sz="1900">
              <a:latin typeface="Microsoft Sans Serif"/>
              <a:cs typeface="Microsoft Sans Serif"/>
            </a:endParaRPr>
          </a:p>
          <a:p>
            <a:pPr marL="12700" algn="just">
              <a:lnSpc>
                <a:spcPct val="100000"/>
              </a:lnSpc>
            </a:pPr>
            <a:r>
              <a:rPr sz="1500" spc="5" dirty="0">
                <a:solidFill>
                  <a:srgbClr val="FF0000"/>
                </a:solidFill>
                <a:latin typeface="Microsoft Sans Serif"/>
                <a:cs typeface="Microsoft Sans Serif"/>
              </a:rPr>
              <a:t>Advantages</a:t>
            </a:r>
            <a:r>
              <a:rPr sz="1500" spc="-65" dirty="0">
                <a:solidFill>
                  <a:srgbClr val="FF0000"/>
                </a:solidFill>
                <a:latin typeface="Microsoft Sans Serif"/>
                <a:cs typeface="Microsoft Sans Serif"/>
              </a:rPr>
              <a:t> </a:t>
            </a:r>
            <a:r>
              <a:rPr sz="1500" dirty="0">
                <a:solidFill>
                  <a:srgbClr val="FF0000"/>
                </a:solidFill>
                <a:latin typeface="Microsoft Sans Serif"/>
                <a:cs typeface="Microsoft Sans Serif"/>
              </a:rPr>
              <a:t>of</a:t>
            </a:r>
            <a:r>
              <a:rPr sz="1500" spc="-15" dirty="0">
                <a:solidFill>
                  <a:srgbClr val="FF0000"/>
                </a:solidFill>
                <a:latin typeface="Microsoft Sans Serif"/>
                <a:cs typeface="Microsoft Sans Serif"/>
              </a:rPr>
              <a:t> </a:t>
            </a:r>
            <a:r>
              <a:rPr sz="1500" spc="5" dirty="0">
                <a:solidFill>
                  <a:srgbClr val="FF0000"/>
                </a:solidFill>
                <a:latin typeface="Microsoft Sans Serif"/>
                <a:cs typeface="Microsoft Sans Serif"/>
              </a:rPr>
              <a:t>Batch</a:t>
            </a:r>
            <a:r>
              <a:rPr sz="1500" spc="-45" dirty="0">
                <a:solidFill>
                  <a:srgbClr val="FF0000"/>
                </a:solidFill>
                <a:latin typeface="Microsoft Sans Serif"/>
                <a:cs typeface="Microsoft Sans Serif"/>
              </a:rPr>
              <a:t> </a:t>
            </a:r>
            <a:r>
              <a:rPr sz="1500" dirty="0">
                <a:solidFill>
                  <a:srgbClr val="FF0000"/>
                </a:solidFill>
                <a:latin typeface="Microsoft Sans Serif"/>
                <a:cs typeface="Microsoft Sans Serif"/>
              </a:rPr>
              <a:t>OS</a:t>
            </a:r>
            <a:endParaRPr sz="1500">
              <a:latin typeface="Microsoft Sans Serif"/>
              <a:cs typeface="Microsoft Sans Serif"/>
            </a:endParaRPr>
          </a:p>
          <a:p>
            <a:pPr marL="67310" indent="-55244">
              <a:lnSpc>
                <a:spcPct val="100000"/>
              </a:lnSpc>
              <a:spcBef>
                <a:spcPts val="10"/>
              </a:spcBef>
              <a:buSzPct val="91666"/>
              <a:buChar char="•"/>
              <a:tabLst>
                <a:tab pos="67945" algn="l"/>
              </a:tabLst>
            </a:pPr>
            <a:r>
              <a:rPr sz="1200" dirty="0">
                <a:latin typeface="Microsoft Sans Serif"/>
                <a:cs typeface="Microsoft Sans Serif"/>
              </a:rPr>
              <a:t>The use of</a:t>
            </a:r>
            <a:r>
              <a:rPr sz="1200" spc="20" dirty="0">
                <a:latin typeface="Microsoft Sans Serif"/>
                <a:cs typeface="Microsoft Sans Serif"/>
              </a:rPr>
              <a:t> </a:t>
            </a:r>
            <a:r>
              <a:rPr sz="1200" dirty="0">
                <a:latin typeface="Microsoft Sans Serif"/>
                <a:cs typeface="Microsoft Sans Serif"/>
              </a:rPr>
              <a:t>a</a:t>
            </a:r>
            <a:r>
              <a:rPr sz="1200" spc="25" dirty="0">
                <a:latin typeface="Microsoft Sans Serif"/>
                <a:cs typeface="Microsoft Sans Serif"/>
              </a:rPr>
              <a:t> </a:t>
            </a:r>
            <a:r>
              <a:rPr sz="1200" dirty="0">
                <a:latin typeface="Microsoft Sans Serif"/>
                <a:cs typeface="Microsoft Sans Serif"/>
              </a:rPr>
              <a:t>resident</a:t>
            </a:r>
            <a:r>
              <a:rPr sz="1200" spc="-45" dirty="0">
                <a:latin typeface="Microsoft Sans Serif"/>
                <a:cs typeface="Microsoft Sans Serif"/>
              </a:rPr>
              <a:t> </a:t>
            </a:r>
            <a:r>
              <a:rPr sz="1200" spc="-5" dirty="0">
                <a:latin typeface="Microsoft Sans Serif"/>
                <a:cs typeface="Microsoft Sans Serif"/>
              </a:rPr>
              <a:t>monitor</a:t>
            </a:r>
            <a:r>
              <a:rPr sz="1200" spc="10" dirty="0">
                <a:latin typeface="Microsoft Sans Serif"/>
                <a:cs typeface="Microsoft Sans Serif"/>
              </a:rPr>
              <a:t> </a:t>
            </a:r>
            <a:r>
              <a:rPr sz="1200" spc="-5" dirty="0">
                <a:latin typeface="Microsoft Sans Serif"/>
                <a:cs typeface="Microsoft Sans Serif"/>
              </a:rPr>
              <a:t>improves</a:t>
            </a:r>
            <a:r>
              <a:rPr sz="1200" dirty="0">
                <a:latin typeface="Microsoft Sans Serif"/>
                <a:cs typeface="Microsoft Sans Serif"/>
              </a:rPr>
              <a:t> </a:t>
            </a:r>
            <a:r>
              <a:rPr sz="1200" spc="-5" dirty="0">
                <a:latin typeface="Microsoft Sans Serif"/>
                <a:cs typeface="Microsoft Sans Serif"/>
              </a:rPr>
              <a:t>computer</a:t>
            </a:r>
            <a:r>
              <a:rPr sz="1200" spc="30" dirty="0">
                <a:latin typeface="Microsoft Sans Serif"/>
                <a:cs typeface="Microsoft Sans Serif"/>
              </a:rPr>
              <a:t> </a:t>
            </a:r>
            <a:r>
              <a:rPr sz="1200" dirty="0">
                <a:latin typeface="Microsoft Sans Serif"/>
                <a:cs typeface="Microsoft Sans Serif"/>
              </a:rPr>
              <a:t>efficiency</a:t>
            </a:r>
            <a:r>
              <a:rPr sz="1200" spc="-55" dirty="0">
                <a:latin typeface="Microsoft Sans Serif"/>
                <a:cs typeface="Microsoft Sans Serif"/>
              </a:rPr>
              <a:t> </a:t>
            </a:r>
            <a:r>
              <a:rPr sz="1200" dirty="0">
                <a:latin typeface="Microsoft Sans Serif"/>
                <a:cs typeface="Microsoft Sans Serif"/>
              </a:rPr>
              <a:t>as</a:t>
            </a:r>
            <a:r>
              <a:rPr sz="1200" spc="20" dirty="0">
                <a:latin typeface="Microsoft Sans Serif"/>
                <a:cs typeface="Microsoft Sans Serif"/>
              </a:rPr>
              <a:t> </a:t>
            </a:r>
            <a:r>
              <a:rPr sz="1200" spc="5" dirty="0">
                <a:latin typeface="Microsoft Sans Serif"/>
                <a:cs typeface="Microsoft Sans Serif"/>
              </a:rPr>
              <a:t>it</a:t>
            </a:r>
            <a:r>
              <a:rPr sz="1200" dirty="0">
                <a:latin typeface="Microsoft Sans Serif"/>
                <a:cs typeface="Microsoft Sans Serif"/>
              </a:rPr>
              <a:t> eliminates</a:t>
            </a:r>
            <a:r>
              <a:rPr sz="1200" spc="-50" dirty="0">
                <a:latin typeface="Microsoft Sans Serif"/>
                <a:cs typeface="Microsoft Sans Serif"/>
              </a:rPr>
              <a:t> </a:t>
            </a:r>
            <a:r>
              <a:rPr sz="1200" spc="-5" dirty="0">
                <a:latin typeface="Microsoft Sans Serif"/>
                <a:cs typeface="Microsoft Sans Serif"/>
              </a:rPr>
              <a:t>CPU</a:t>
            </a:r>
            <a:r>
              <a:rPr sz="1200" spc="15" dirty="0">
                <a:latin typeface="Microsoft Sans Serif"/>
                <a:cs typeface="Microsoft Sans Serif"/>
              </a:rPr>
              <a:t> </a:t>
            </a:r>
            <a:r>
              <a:rPr sz="1200" spc="-10" dirty="0">
                <a:latin typeface="Microsoft Sans Serif"/>
                <a:cs typeface="Microsoft Sans Serif"/>
              </a:rPr>
              <a:t>time</a:t>
            </a:r>
            <a:r>
              <a:rPr sz="1200" spc="25" dirty="0">
                <a:latin typeface="Microsoft Sans Serif"/>
                <a:cs typeface="Microsoft Sans Serif"/>
              </a:rPr>
              <a:t> </a:t>
            </a:r>
            <a:r>
              <a:rPr sz="1200" spc="-5" dirty="0">
                <a:latin typeface="Microsoft Sans Serif"/>
                <a:cs typeface="Microsoft Sans Serif"/>
              </a:rPr>
              <a:t>between</a:t>
            </a:r>
            <a:r>
              <a:rPr sz="1200" spc="5" dirty="0">
                <a:latin typeface="Microsoft Sans Serif"/>
                <a:cs typeface="Microsoft Sans Serif"/>
              </a:rPr>
              <a:t> </a:t>
            </a:r>
            <a:r>
              <a:rPr sz="1200" spc="-10" dirty="0">
                <a:latin typeface="Microsoft Sans Serif"/>
                <a:cs typeface="Microsoft Sans Serif"/>
              </a:rPr>
              <a:t>two</a:t>
            </a:r>
            <a:r>
              <a:rPr sz="1200" spc="45" dirty="0">
                <a:latin typeface="Microsoft Sans Serif"/>
                <a:cs typeface="Microsoft Sans Serif"/>
              </a:rPr>
              <a:t> </a:t>
            </a:r>
            <a:r>
              <a:rPr sz="1200" spc="-10" dirty="0">
                <a:latin typeface="Microsoft Sans Serif"/>
                <a:cs typeface="Microsoft Sans Serif"/>
              </a:rPr>
              <a:t>jobs.</a:t>
            </a:r>
            <a:endParaRPr sz="1200">
              <a:latin typeface="Microsoft Sans Serif"/>
              <a:cs typeface="Microsoft Sans Serif"/>
            </a:endParaRPr>
          </a:p>
          <a:p>
            <a:pPr marL="12700" algn="just">
              <a:lnSpc>
                <a:spcPct val="100000"/>
              </a:lnSpc>
              <a:spcBef>
                <a:spcPts val="5"/>
              </a:spcBef>
            </a:pPr>
            <a:r>
              <a:rPr sz="1200" spc="-5" dirty="0">
                <a:solidFill>
                  <a:srgbClr val="FF0000"/>
                </a:solidFill>
                <a:latin typeface="Microsoft Sans Serif"/>
                <a:cs typeface="Microsoft Sans Serif"/>
              </a:rPr>
              <a:t>Disadvantages</a:t>
            </a:r>
            <a:r>
              <a:rPr sz="1200" spc="-55" dirty="0">
                <a:solidFill>
                  <a:srgbClr val="FF0000"/>
                </a:solidFill>
                <a:latin typeface="Microsoft Sans Serif"/>
                <a:cs typeface="Microsoft Sans Serif"/>
              </a:rPr>
              <a:t> </a:t>
            </a:r>
            <a:r>
              <a:rPr sz="1200" dirty="0">
                <a:solidFill>
                  <a:srgbClr val="FF0000"/>
                </a:solidFill>
                <a:latin typeface="Microsoft Sans Serif"/>
                <a:cs typeface="Microsoft Sans Serif"/>
              </a:rPr>
              <a:t>of</a:t>
            </a:r>
            <a:r>
              <a:rPr sz="1200" spc="10" dirty="0">
                <a:solidFill>
                  <a:srgbClr val="FF0000"/>
                </a:solidFill>
                <a:latin typeface="Microsoft Sans Serif"/>
                <a:cs typeface="Microsoft Sans Serif"/>
              </a:rPr>
              <a:t> </a:t>
            </a:r>
            <a:r>
              <a:rPr sz="1200" spc="-5" dirty="0">
                <a:solidFill>
                  <a:srgbClr val="FF0000"/>
                </a:solidFill>
                <a:latin typeface="Microsoft Sans Serif"/>
                <a:cs typeface="Microsoft Sans Serif"/>
              </a:rPr>
              <a:t>Batch</a:t>
            </a:r>
            <a:r>
              <a:rPr sz="1200" spc="20" dirty="0">
                <a:solidFill>
                  <a:srgbClr val="FF0000"/>
                </a:solidFill>
                <a:latin typeface="Microsoft Sans Serif"/>
                <a:cs typeface="Microsoft Sans Serif"/>
              </a:rPr>
              <a:t> </a:t>
            </a:r>
            <a:r>
              <a:rPr sz="1200" dirty="0">
                <a:solidFill>
                  <a:srgbClr val="FF0000"/>
                </a:solidFill>
                <a:latin typeface="Microsoft Sans Serif"/>
                <a:cs typeface="Microsoft Sans Serif"/>
              </a:rPr>
              <a:t>OS</a:t>
            </a:r>
            <a:endParaRPr sz="1200">
              <a:latin typeface="Microsoft Sans Serif"/>
              <a:cs typeface="Microsoft Sans Serif"/>
            </a:endParaRPr>
          </a:p>
          <a:p>
            <a:pPr marL="152400" indent="-140335">
              <a:lnSpc>
                <a:spcPct val="100000"/>
              </a:lnSpc>
              <a:spcBef>
                <a:spcPts val="5"/>
              </a:spcBef>
              <a:buAutoNum type="arabicPeriod"/>
              <a:tabLst>
                <a:tab pos="153035" algn="l"/>
              </a:tabLst>
            </a:pPr>
            <a:r>
              <a:rPr sz="1000" b="1" dirty="0">
                <a:solidFill>
                  <a:srgbClr val="333333"/>
                </a:solidFill>
                <a:latin typeface="Arial"/>
                <a:cs typeface="Arial"/>
              </a:rPr>
              <a:t>Starvation</a:t>
            </a:r>
            <a:endParaRPr sz="1000">
              <a:latin typeface="Arial"/>
              <a:cs typeface="Arial"/>
            </a:endParaRPr>
          </a:p>
          <a:p>
            <a:pPr marL="12700" algn="just">
              <a:lnSpc>
                <a:spcPct val="100000"/>
              </a:lnSpc>
            </a:pPr>
            <a:r>
              <a:rPr sz="1000" dirty="0">
                <a:solidFill>
                  <a:srgbClr val="333333"/>
                </a:solidFill>
                <a:latin typeface="Microsoft Sans Serif"/>
                <a:cs typeface="Microsoft Sans Serif"/>
              </a:rPr>
              <a:t>Batch</a:t>
            </a:r>
            <a:r>
              <a:rPr sz="1000" spc="-45" dirty="0">
                <a:solidFill>
                  <a:srgbClr val="333333"/>
                </a:solidFill>
                <a:latin typeface="Microsoft Sans Serif"/>
                <a:cs typeface="Microsoft Sans Serif"/>
              </a:rPr>
              <a:t> </a:t>
            </a:r>
            <a:r>
              <a:rPr sz="1000" spc="-5" dirty="0">
                <a:solidFill>
                  <a:srgbClr val="333333"/>
                </a:solidFill>
                <a:latin typeface="Microsoft Sans Serif"/>
                <a:cs typeface="Microsoft Sans Serif"/>
              </a:rPr>
              <a:t>processing</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suffers</a:t>
            </a:r>
            <a:r>
              <a:rPr sz="1000" spc="-55" dirty="0">
                <a:solidFill>
                  <a:srgbClr val="333333"/>
                </a:solidFill>
                <a:latin typeface="Microsoft Sans Serif"/>
                <a:cs typeface="Microsoft Sans Serif"/>
              </a:rPr>
              <a:t> </a:t>
            </a:r>
            <a:r>
              <a:rPr sz="1000" spc="5" dirty="0">
                <a:solidFill>
                  <a:srgbClr val="333333"/>
                </a:solidFill>
                <a:latin typeface="Microsoft Sans Serif"/>
                <a:cs typeface="Microsoft Sans Serif"/>
              </a:rPr>
              <a:t>from</a:t>
            </a:r>
            <a:r>
              <a:rPr sz="1000" spc="-30" dirty="0">
                <a:solidFill>
                  <a:srgbClr val="333333"/>
                </a:solidFill>
                <a:latin typeface="Microsoft Sans Serif"/>
                <a:cs typeface="Microsoft Sans Serif"/>
              </a:rPr>
              <a:t> </a:t>
            </a:r>
            <a:r>
              <a:rPr sz="1000" dirty="0">
                <a:solidFill>
                  <a:srgbClr val="333333"/>
                </a:solidFill>
                <a:latin typeface="Microsoft Sans Serif"/>
                <a:cs typeface="Microsoft Sans Serif"/>
              </a:rPr>
              <a:t>starvation.</a:t>
            </a:r>
            <a:endParaRPr sz="1000">
              <a:latin typeface="Microsoft Sans Serif"/>
              <a:cs typeface="Microsoft Sans Serif"/>
            </a:endParaRPr>
          </a:p>
          <a:p>
            <a:pPr marL="12700" algn="just">
              <a:lnSpc>
                <a:spcPct val="100000"/>
              </a:lnSpc>
            </a:pPr>
            <a:r>
              <a:rPr sz="1000" b="1" spc="5" dirty="0">
                <a:solidFill>
                  <a:srgbClr val="333333"/>
                </a:solidFill>
                <a:latin typeface="Arial"/>
                <a:cs typeface="Arial"/>
              </a:rPr>
              <a:t>For</a:t>
            </a:r>
            <a:r>
              <a:rPr sz="1000" b="1" spc="-65" dirty="0">
                <a:solidFill>
                  <a:srgbClr val="333333"/>
                </a:solidFill>
                <a:latin typeface="Arial"/>
                <a:cs typeface="Arial"/>
              </a:rPr>
              <a:t> </a:t>
            </a:r>
            <a:r>
              <a:rPr sz="1000" b="1" dirty="0">
                <a:solidFill>
                  <a:srgbClr val="333333"/>
                </a:solidFill>
                <a:latin typeface="Arial"/>
                <a:cs typeface="Arial"/>
              </a:rPr>
              <a:t>Example:</a:t>
            </a:r>
            <a:endParaRPr sz="1000">
              <a:latin typeface="Arial"/>
              <a:cs typeface="Arial"/>
            </a:endParaRPr>
          </a:p>
          <a:p>
            <a:pPr>
              <a:lnSpc>
                <a:spcPct val="100000"/>
              </a:lnSpc>
              <a:spcBef>
                <a:spcPts val="55"/>
              </a:spcBef>
            </a:pPr>
            <a:endParaRPr sz="1000">
              <a:latin typeface="Arial"/>
              <a:cs typeface="Arial"/>
            </a:endParaRPr>
          </a:p>
          <a:p>
            <a:pPr marL="12700" marR="8255" algn="just">
              <a:lnSpc>
                <a:spcPct val="100000"/>
              </a:lnSpc>
            </a:pPr>
            <a:r>
              <a:rPr sz="1000" dirty="0">
                <a:solidFill>
                  <a:srgbClr val="333333"/>
                </a:solidFill>
                <a:latin typeface="Microsoft Sans Serif"/>
                <a:cs typeface="Microsoft Sans Serif"/>
              </a:rPr>
              <a:t>There are </a:t>
            </a:r>
            <a:r>
              <a:rPr sz="1000" spc="5" dirty="0">
                <a:solidFill>
                  <a:srgbClr val="333333"/>
                </a:solidFill>
                <a:latin typeface="Microsoft Sans Serif"/>
                <a:cs typeface="Microsoft Sans Serif"/>
              </a:rPr>
              <a:t>five </a:t>
            </a:r>
            <a:r>
              <a:rPr sz="1000" spc="-10" dirty="0">
                <a:solidFill>
                  <a:srgbClr val="333333"/>
                </a:solidFill>
                <a:latin typeface="Microsoft Sans Serif"/>
                <a:cs typeface="Microsoft Sans Serif"/>
              </a:rPr>
              <a:t>jobs </a:t>
            </a:r>
            <a:r>
              <a:rPr sz="1000" dirty="0">
                <a:solidFill>
                  <a:srgbClr val="333333"/>
                </a:solidFill>
                <a:latin typeface="Microsoft Sans Serif"/>
                <a:cs typeface="Microsoft Sans Serif"/>
              </a:rPr>
              <a:t>J1, </a:t>
            </a:r>
            <a:r>
              <a:rPr sz="1000" spc="-10" dirty="0">
                <a:solidFill>
                  <a:srgbClr val="333333"/>
                </a:solidFill>
                <a:latin typeface="Microsoft Sans Serif"/>
                <a:cs typeface="Microsoft Sans Serif"/>
              </a:rPr>
              <a:t>J2, J3, </a:t>
            </a:r>
            <a:r>
              <a:rPr sz="1000" dirty="0">
                <a:solidFill>
                  <a:srgbClr val="333333"/>
                </a:solidFill>
                <a:latin typeface="Microsoft Sans Serif"/>
                <a:cs typeface="Microsoft Sans Serif"/>
              </a:rPr>
              <a:t>J4, </a:t>
            </a:r>
            <a:r>
              <a:rPr sz="1000" spc="-15" dirty="0">
                <a:solidFill>
                  <a:srgbClr val="333333"/>
                </a:solidFill>
                <a:latin typeface="Microsoft Sans Serif"/>
                <a:cs typeface="Microsoft Sans Serif"/>
              </a:rPr>
              <a:t>and </a:t>
            </a:r>
            <a:r>
              <a:rPr sz="1000" dirty="0">
                <a:solidFill>
                  <a:srgbClr val="333333"/>
                </a:solidFill>
                <a:latin typeface="Microsoft Sans Serif"/>
                <a:cs typeface="Microsoft Sans Serif"/>
              </a:rPr>
              <a:t>J5, </a:t>
            </a:r>
            <a:r>
              <a:rPr sz="1000" spc="-10" dirty="0">
                <a:solidFill>
                  <a:srgbClr val="333333"/>
                </a:solidFill>
                <a:latin typeface="Microsoft Sans Serif"/>
                <a:cs typeface="Microsoft Sans Serif"/>
              </a:rPr>
              <a:t>present </a:t>
            </a:r>
            <a:r>
              <a:rPr sz="1000" spc="5" dirty="0">
                <a:solidFill>
                  <a:srgbClr val="333333"/>
                </a:solidFill>
                <a:latin typeface="Microsoft Sans Serif"/>
                <a:cs typeface="Microsoft Sans Serif"/>
              </a:rPr>
              <a:t>in </a:t>
            </a:r>
            <a:r>
              <a:rPr sz="1000" spc="-10" dirty="0">
                <a:solidFill>
                  <a:srgbClr val="333333"/>
                </a:solidFill>
                <a:latin typeface="Microsoft Sans Serif"/>
                <a:cs typeface="Microsoft Sans Serif"/>
              </a:rPr>
              <a:t>the batch. If </a:t>
            </a:r>
            <a:r>
              <a:rPr sz="1000" dirty="0">
                <a:solidFill>
                  <a:srgbClr val="333333"/>
                </a:solidFill>
                <a:latin typeface="Microsoft Sans Serif"/>
                <a:cs typeface="Microsoft Sans Serif"/>
              </a:rPr>
              <a:t>the </a:t>
            </a:r>
            <a:r>
              <a:rPr sz="1000" spc="-10" dirty="0">
                <a:solidFill>
                  <a:srgbClr val="333333"/>
                </a:solidFill>
                <a:latin typeface="Microsoft Sans Serif"/>
                <a:cs typeface="Microsoft Sans Serif"/>
              </a:rPr>
              <a:t>execution </a:t>
            </a:r>
            <a:r>
              <a:rPr sz="1000" spc="-5" dirty="0">
                <a:solidFill>
                  <a:srgbClr val="333333"/>
                </a:solidFill>
                <a:latin typeface="Microsoft Sans Serif"/>
                <a:cs typeface="Microsoft Sans Serif"/>
              </a:rPr>
              <a:t>time </a:t>
            </a:r>
            <a:r>
              <a:rPr sz="1000" spc="-15" dirty="0">
                <a:solidFill>
                  <a:srgbClr val="333333"/>
                </a:solidFill>
                <a:latin typeface="Microsoft Sans Serif"/>
                <a:cs typeface="Microsoft Sans Serif"/>
              </a:rPr>
              <a:t>of </a:t>
            </a:r>
            <a:r>
              <a:rPr sz="1000" spc="-10" dirty="0">
                <a:solidFill>
                  <a:srgbClr val="333333"/>
                </a:solidFill>
                <a:latin typeface="Microsoft Sans Serif"/>
                <a:cs typeface="Microsoft Sans Serif"/>
              </a:rPr>
              <a:t>J1 </a:t>
            </a:r>
            <a:r>
              <a:rPr sz="1000" spc="5" dirty="0">
                <a:solidFill>
                  <a:srgbClr val="333333"/>
                </a:solidFill>
                <a:latin typeface="Microsoft Sans Serif"/>
                <a:cs typeface="Microsoft Sans Serif"/>
              </a:rPr>
              <a:t>is very </a:t>
            </a:r>
            <a:r>
              <a:rPr sz="1000" spc="-15" dirty="0">
                <a:solidFill>
                  <a:srgbClr val="333333"/>
                </a:solidFill>
                <a:latin typeface="Microsoft Sans Serif"/>
                <a:cs typeface="Microsoft Sans Serif"/>
              </a:rPr>
              <a:t>high, </a:t>
            </a:r>
            <a:r>
              <a:rPr sz="1000" dirty="0">
                <a:solidFill>
                  <a:srgbClr val="333333"/>
                </a:solidFill>
                <a:latin typeface="Microsoft Sans Serif"/>
                <a:cs typeface="Microsoft Sans Serif"/>
              </a:rPr>
              <a:t>then the </a:t>
            </a:r>
            <a:r>
              <a:rPr sz="1000" spc="-5" dirty="0">
                <a:solidFill>
                  <a:srgbClr val="333333"/>
                </a:solidFill>
                <a:latin typeface="Microsoft Sans Serif"/>
                <a:cs typeface="Microsoft Sans Serif"/>
              </a:rPr>
              <a:t>other four </a:t>
            </a:r>
            <a:r>
              <a:rPr sz="1000" dirty="0">
                <a:solidFill>
                  <a:srgbClr val="333333"/>
                </a:solidFill>
                <a:latin typeface="Microsoft Sans Serif"/>
                <a:cs typeface="Microsoft Sans Serif"/>
              </a:rPr>
              <a:t>jobs </a:t>
            </a:r>
            <a:r>
              <a:rPr sz="1000" spc="-10" dirty="0">
                <a:solidFill>
                  <a:srgbClr val="333333"/>
                </a:solidFill>
                <a:latin typeface="Microsoft Sans Serif"/>
                <a:cs typeface="Microsoft Sans Serif"/>
              </a:rPr>
              <a:t>will </a:t>
            </a:r>
            <a:r>
              <a:rPr sz="1000" spc="-5" dirty="0">
                <a:solidFill>
                  <a:srgbClr val="333333"/>
                </a:solidFill>
                <a:latin typeface="Microsoft Sans Serif"/>
                <a:cs typeface="Microsoft Sans Serif"/>
              </a:rPr>
              <a:t> </a:t>
            </a:r>
            <a:r>
              <a:rPr sz="1000" spc="5" dirty="0">
                <a:solidFill>
                  <a:srgbClr val="333333"/>
                </a:solidFill>
                <a:latin typeface="Microsoft Sans Serif"/>
                <a:cs typeface="Microsoft Sans Serif"/>
              </a:rPr>
              <a:t>never</a:t>
            </a:r>
            <a:r>
              <a:rPr sz="1000" spc="-50" dirty="0">
                <a:solidFill>
                  <a:srgbClr val="333333"/>
                </a:solidFill>
                <a:latin typeface="Microsoft Sans Serif"/>
                <a:cs typeface="Microsoft Sans Serif"/>
              </a:rPr>
              <a:t> </a:t>
            </a:r>
            <a:r>
              <a:rPr sz="1000" spc="-5" dirty="0">
                <a:solidFill>
                  <a:srgbClr val="333333"/>
                </a:solidFill>
                <a:latin typeface="Microsoft Sans Serif"/>
                <a:cs typeface="Microsoft Sans Serif"/>
              </a:rPr>
              <a:t>be</a:t>
            </a:r>
            <a:r>
              <a:rPr sz="1000" spc="-15" dirty="0">
                <a:solidFill>
                  <a:srgbClr val="333333"/>
                </a:solidFill>
                <a:latin typeface="Microsoft Sans Serif"/>
                <a:cs typeface="Microsoft Sans Serif"/>
              </a:rPr>
              <a:t> </a:t>
            </a:r>
            <a:r>
              <a:rPr sz="1000" dirty="0">
                <a:solidFill>
                  <a:srgbClr val="333333"/>
                </a:solidFill>
                <a:latin typeface="Microsoft Sans Serif"/>
                <a:cs typeface="Microsoft Sans Serif"/>
              </a:rPr>
              <a:t>executed,</a:t>
            </a:r>
            <a:r>
              <a:rPr sz="1000" spc="-45" dirty="0">
                <a:solidFill>
                  <a:srgbClr val="333333"/>
                </a:solidFill>
                <a:latin typeface="Microsoft Sans Serif"/>
                <a:cs typeface="Microsoft Sans Serif"/>
              </a:rPr>
              <a:t> </a:t>
            </a:r>
            <a:r>
              <a:rPr sz="1000" spc="-5" dirty="0">
                <a:solidFill>
                  <a:srgbClr val="333333"/>
                </a:solidFill>
                <a:latin typeface="Microsoft Sans Serif"/>
                <a:cs typeface="Microsoft Sans Serif"/>
              </a:rPr>
              <a:t>or</a:t>
            </a:r>
            <a:r>
              <a:rPr sz="1000" dirty="0">
                <a:solidFill>
                  <a:srgbClr val="333333"/>
                </a:solidFill>
                <a:latin typeface="Microsoft Sans Serif"/>
                <a:cs typeface="Microsoft Sans Serif"/>
              </a:rPr>
              <a:t> they</a:t>
            </a:r>
            <a:r>
              <a:rPr sz="1000" spc="-5" dirty="0">
                <a:solidFill>
                  <a:srgbClr val="333333"/>
                </a:solidFill>
                <a:latin typeface="Microsoft Sans Serif"/>
                <a:cs typeface="Microsoft Sans Serif"/>
              </a:rPr>
              <a:t> will</a:t>
            </a:r>
            <a:r>
              <a:rPr sz="1000" spc="20" dirty="0">
                <a:solidFill>
                  <a:srgbClr val="333333"/>
                </a:solidFill>
                <a:latin typeface="Microsoft Sans Serif"/>
                <a:cs typeface="Microsoft Sans Serif"/>
              </a:rPr>
              <a:t> </a:t>
            </a:r>
            <a:r>
              <a:rPr sz="1000" spc="10" dirty="0">
                <a:solidFill>
                  <a:srgbClr val="333333"/>
                </a:solidFill>
                <a:latin typeface="Microsoft Sans Serif"/>
                <a:cs typeface="Microsoft Sans Serif"/>
              </a:rPr>
              <a:t>have</a:t>
            </a:r>
            <a:r>
              <a:rPr sz="1000" spc="-65" dirty="0">
                <a:solidFill>
                  <a:srgbClr val="333333"/>
                </a:solidFill>
                <a:latin typeface="Microsoft Sans Serif"/>
                <a:cs typeface="Microsoft Sans Serif"/>
              </a:rPr>
              <a:t> </a:t>
            </a:r>
            <a:r>
              <a:rPr sz="1000" spc="5" dirty="0">
                <a:solidFill>
                  <a:srgbClr val="333333"/>
                </a:solidFill>
                <a:latin typeface="Microsoft Sans Serif"/>
                <a:cs typeface="Microsoft Sans Serif"/>
              </a:rPr>
              <a:t>to</a:t>
            </a:r>
            <a:r>
              <a:rPr sz="1000" spc="-15" dirty="0">
                <a:solidFill>
                  <a:srgbClr val="333333"/>
                </a:solidFill>
                <a:latin typeface="Microsoft Sans Serif"/>
                <a:cs typeface="Microsoft Sans Serif"/>
              </a:rPr>
              <a:t> </a:t>
            </a:r>
            <a:r>
              <a:rPr sz="1000" spc="-10" dirty="0">
                <a:solidFill>
                  <a:srgbClr val="333333"/>
                </a:solidFill>
                <a:latin typeface="Microsoft Sans Serif"/>
                <a:cs typeface="Microsoft Sans Serif"/>
              </a:rPr>
              <a:t>wait</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for</a:t>
            </a:r>
            <a:r>
              <a:rPr sz="1000" spc="-30" dirty="0">
                <a:solidFill>
                  <a:srgbClr val="333333"/>
                </a:solidFill>
                <a:latin typeface="Microsoft Sans Serif"/>
                <a:cs typeface="Microsoft Sans Serif"/>
              </a:rPr>
              <a:t> </a:t>
            </a:r>
            <a:r>
              <a:rPr sz="1000" dirty="0">
                <a:solidFill>
                  <a:srgbClr val="333333"/>
                </a:solidFill>
                <a:latin typeface="Microsoft Sans Serif"/>
                <a:cs typeface="Microsoft Sans Serif"/>
              </a:rPr>
              <a:t>a</a:t>
            </a:r>
            <a:r>
              <a:rPr sz="1000" spc="-10" dirty="0">
                <a:solidFill>
                  <a:srgbClr val="333333"/>
                </a:solidFill>
                <a:latin typeface="Microsoft Sans Serif"/>
                <a:cs typeface="Microsoft Sans Serif"/>
              </a:rPr>
              <a:t> </a:t>
            </a:r>
            <a:r>
              <a:rPr sz="1000" spc="10" dirty="0">
                <a:solidFill>
                  <a:srgbClr val="333333"/>
                </a:solidFill>
                <a:latin typeface="Microsoft Sans Serif"/>
                <a:cs typeface="Microsoft Sans Serif"/>
              </a:rPr>
              <a:t>very</a:t>
            </a:r>
            <a:r>
              <a:rPr sz="1000" spc="-20" dirty="0">
                <a:solidFill>
                  <a:srgbClr val="333333"/>
                </a:solidFill>
                <a:latin typeface="Microsoft Sans Serif"/>
                <a:cs typeface="Microsoft Sans Serif"/>
              </a:rPr>
              <a:t> </a:t>
            </a:r>
            <a:r>
              <a:rPr sz="1000" dirty="0">
                <a:solidFill>
                  <a:srgbClr val="333333"/>
                </a:solidFill>
                <a:latin typeface="Microsoft Sans Serif"/>
                <a:cs typeface="Microsoft Sans Serif"/>
              </a:rPr>
              <a:t>long</a:t>
            </a:r>
            <a:r>
              <a:rPr sz="1000" spc="-35" dirty="0">
                <a:solidFill>
                  <a:srgbClr val="333333"/>
                </a:solidFill>
                <a:latin typeface="Microsoft Sans Serif"/>
                <a:cs typeface="Microsoft Sans Serif"/>
              </a:rPr>
              <a:t> </a:t>
            </a:r>
            <a:r>
              <a:rPr sz="1000" spc="5" dirty="0">
                <a:solidFill>
                  <a:srgbClr val="333333"/>
                </a:solidFill>
                <a:latin typeface="Microsoft Sans Serif"/>
                <a:cs typeface="Microsoft Sans Serif"/>
              </a:rPr>
              <a:t>time.</a:t>
            </a:r>
            <a:r>
              <a:rPr sz="1000" spc="-45" dirty="0">
                <a:solidFill>
                  <a:srgbClr val="333333"/>
                </a:solidFill>
                <a:latin typeface="Microsoft Sans Serif"/>
                <a:cs typeface="Microsoft Sans Serif"/>
              </a:rPr>
              <a:t> </a:t>
            </a:r>
            <a:r>
              <a:rPr sz="1000" spc="-5" dirty="0">
                <a:solidFill>
                  <a:srgbClr val="333333"/>
                </a:solidFill>
                <a:latin typeface="Microsoft Sans Serif"/>
                <a:cs typeface="Microsoft Sans Serif"/>
              </a:rPr>
              <a:t>Hence</a:t>
            </a:r>
            <a:r>
              <a:rPr sz="1000" spc="-10"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other</a:t>
            </a:r>
            <a:r>
              <a:rPr sz="1000" spc="-25" dirty="0">
                <a:solidFill>
                  <a:srgbClr val="333333"/>
                </a:solidFill>
                <a:latin typeface="Microsoft Sans Serif"/>
                <a:cs typeface="Microsoft Sans Serif"/>
              </a:rPr>
              <a:t> </a:t>
            </a:r>
            <a:r>
              <a:rPr sz="1000" spc="-10" dirty="0">
                <a:solidFill>
                  <a:srgbClr val="333333"/>
                </a:solidFill>
                <a:latin typeface="Microsoft Sans Serif"/>
                <a:cs typeface="Microsoft Sans Serif"/>
              </a:rPr>
              <a:t>processes</a:t>
            </a:r>
            <a:r>
              <a:rPr sz="1000" spc="50" dirty="0">
                <a:solidFill>
                  <a:srgbClr val="333333"/>
                </a:solidFill>
                <a:latin typeface="Microsoft Sans Serif"/>
                <a:cs typeface="Microsoft Sans Serif"/>
              </a:rPr>
              <a:t> </a:t>
            </a:r>
            <a:r>
              <a:rPr sz="1000" spc="-5" dirty="0">
                <a:solidFill>
                  <a:srgbClr val="333333"/>
                </a:solidFill>
                <a:latin typeface="Microsoft Sans Serif"/>
                <a:cs typeface="Microsoft Sans Serif"/>
              </a:rPr>
              <a:t>get</a:t>
            </a:r>
            <a:r>
              <a:rPr sz="1000" spc="5" dirty="0">
                <a:solidFill>
                  <a:srgbClr val="333333"/>
                </a:solidFill>
                <a:latin typeface="Microsoft Sans Serif"/>
                <a:cs typeface="Microsoft Sans Serif"/>
              </a:rPr>
              <a:t> </a:t>
            </a:r>
            <a:r>
              <a:rPr sz="1000" dirty="0">
                <a:solidFill>
                  <a:srgbClr val="333333"/>
                </a:solidFill>
                <a:latin typeface="Microsoft Sans Serif"/>
                <a:cs typeface="Microsoft Sans Serif"/>
              </a:rPr>
              <a:t>starved.</a:t>
            </a:r>
            <a:endParaRPr sz="1000">
              <a:latin typeface="Microsoft Sans Serif"/>
              <a:cs typeface="Microsoft Sans Serif"/>
            </a:endParaRPr>
          </a:p>
          <a:p>
            <a:pPr marL="152400" indent="-140335">
              <a:lnSpc>
                <a:spcPct val="100000"/>
              </a:lnSpc>
              <a:buAutoNum type="arabicPeriod" startAt="2"/>
              <a:tabLst>
                <a:tab pos="153035" algn="l"/>
              </a:tabLst>
            </a:pPr>
            <a:r>
              <a:rPr sz="1000" b="1" dirty="0">
                <a:solidFill>
                  <a:srgbClr val="333333"/>
                </a:solidFill>
                <a:latin typeface="Arial"/>
                <a:cs typeface="Arial"/>
              </a:rPr>
              <a:t>Not</a:t>
            </a:r>
            <a:r>
              <a:rPr sz="1000" b="1" spc="-55" dirty="0">
                <a:solidFill>
                  <a:srgbClr val="333333"/>
                </a:solidFill>
                <a:latin typeface="Arial"/>
                <a:cs typeface="Arial"/>
              </a:rPr>
              <a:t> </a:t>
            </a:r>
            <a:r>
              <a:rPr sz="1000" b="1" dirty="0">
                <a:solidFill>
                  <a:srgbClr val="333333"/>
                </a:solidFill>
                <a:latin typeface="Arial"/>
                <a:cs typeface="Arial"/>
              </a:rPr>
              <a:t>Interactive</a:t>
            </a:r>
            <a:endParaRPr sz="1000">
              <a:latin typeface="Arial"/>
              <a:cs typeface="Arial"/>
            </a:endParaRPr>
          </a:p>
          <a:p>
            <a:pPr marL="12700" algn="just">
              <a:lnSpc>
                <a:spcPct val="100000"/>
              </a:lnSpc>
            </a:pPr>
            <a:r>
              <a:rPr sz="1000" dirty="0">
                <a:solidFill>
                  <a:srgbClr val="333333"/>
                </a:solidFill>
                <a:latin typeface="Microsoft Sans Serif"/>
                <a:cs typeface="Microsoft Sans Serif"/>
              </a:rPr>
              <a:t>Batch</a:t>
            </a:r>
            <a:r>
              <a:rPr sz="1000" spc="40" dirty="0">
                <a:solidFill>
                  <a:srgbClr val="333333"/>
                </a:solidFill>
                <a:latin typeface="Microsoft Sans Serif"/>
                <a:cs typeface="Microsoft Sans Serif"/>
              </a:rPr>
              <a:t> </a:t>
            </a:r>
            <a:r>
              <a:rPr sz="1000" spc="-5" dirty="0">
                <a:solidFill>
                  <a:srgbClr val="333333"/>
                </a:solidFill>
                <a:latin typeface="Microsoft Sans Serif"/>
                <a:cs typeface="Microsoft Sans Serif"/>
              </a:rPr>
              <a:t>Processing</a:t>
            </a:r>
            <a:r>
              <a:rPr sz="1000" spc="65" dirty="0">
                <a:solidFill>
                  <a:srgbClr val="333333"/>
                </a:solidFill>
                <a:latin typeface="Microsoft Sans Serif"/>
                <a:cs typeface="Microsoft Sans Serif"/>
              </a:rPr>
              <a:t> </a:t>
            </a:r>
            <a:r>
              <a:rPr sz="1000" spc="5" dirty="0">
                <a:solidFill>
                  <a:srgbClr val="333333"/>
                </a:solidFill>
                <a:latin typeface="Microsoft Sans Serif"/>
                <a:cs typeface="Microsoft Sans Serif"/>
              </a:rPr>
              <a:t>is</a:t>
            </a:r>
            <a:r>
              <a:rPr sz="1000" spc="75" dirty="0">
                <a:solidFill>
                  <a:srgbClr val="333333"/>
                </a:solidFill>
                <a:latin typeface="Microsoft Sans Serif"/>
                <a:cs typeface="Microsoft Sans Serif"/>
              </a:rPr>
              <a:t> </a:t>
            </a:r>
            <a:r>
              <a:rPr sz="1000" spc="-5" dirty="0">
                <a:solidFill>
                  <a:srgbClr val="333333"/>
                </a:solidFill>
                <a:latin typeface="Microsoft Sans Serif"/>
                <a:cs typeface="Microsoft Sans Serif"/>
              </a:rPr>
              <a:t>not</a:t>
            </a:r>
            <a:r>
              <a:rPr sz="1000" spc="80" dirty="0">
                <a:solidFill>
                  <a:srgbClr val="333333"/>
                </a:solidFill>
                <a:latin typeface="Microsoft Sans Serif"/>
                <a:cs typeface="Microsoft Sans Serif"/>
              </a:rPr>
              <a:t> </a:t>
            </a:r>
            <a:r>
              <a:rPr sz="1000" spc="-10" dirty="0">
                <a:solidFill>
                  <a:srgbClr val="333333"/>
                </a:solidFill>
                <a:latin typeface="Microsoft Sans Serif"/>
                <a:cs typeface="Microsoft Sans Serif"/>
              </a:rPr>
              <a:t>suitable</a:t>
            </a:r>
            <a:r>
              <a:rPr sz="1000" spc="75" dirty="0">
                <a:solidFill>
                  <a:srgbClr val="333333"/>
                </a:solidFill>
                <a:latin typeface="Microsoft Sans Serif"/>
                <a:cs typeface="Microsoft Sans Serif"/>
              </a:rPr>
              <a:t> </a:t>
            </a:r>
            <a:r>
              <a:rPr sz="1000" dirty="0">
                <a:solidFill>
                  <a:srgbClr val="333333"/>
                </a:solidFill>
                <a:latin typeface="Microsoft Sans Serif"/>
                <a:cs typeface="Microsoft Sans Serif"/>
              </a:rPr>
              <a:t>for</a:t>
            </a:r>
            <a:r>
              <a:rPr sz="1000" spc="50" dirty="0">
                <a:solidFill>
                  <a:srgbClr val="333333"/>
                </a:solidFill>
                <a:latin typeface="Microsoft Sans Serif"/>
                <a:cs typeface="Microsoft Sans Serif"/>
              </a:rPr>
              <a:t> </a:t>
            </a:r>
            <a:r>
              <a:rPr sz="1000" spc="-5" dirty="0">
                <a:solidFill>
                  <a:srgbClr val="333333"/>
                </a:solidFill>
                <a:latin typeface="Microsoft Sans Serif"/>
                <a:cs typeface="Microsoft Sans Serif"/>
              </a:rPr>
              <a:t>jobs</a:t>
            </a:r>
            <a:r>
              <a:rPr sz="1000" spc="75" dirty="0">
                <a:solidFill>
                  <a:srgbClr val="333333"/>
                </a:solidFill>
                <a:latin typeface="Microsoft Sans Serif"/>
                <a:cs typeface="Microsoft Sans Serif"/>
              </a:rPr>
              <a:t> </a:t>
            </a:r>
            <a:r>
              <a:rPr sz="1000" spc="-10" dirty="0">
                <a:solidFill>
                  <a:srgbClr val="333333"/>
                </a:solidFill>
                <a:latin typeface="Microsoft Sans Serif"/>
                <a:cs typeface="Microsoft Sans Serif"/>
              </a:rPr>
              <a:t>that</a:t>
            </a:r>
            <a:r>
              <a:rPr sz="1000" spc="85" dirty="0">
                <a:solidFill>
                  <a:srgbClr val="333333"/>
                </a:solidFill>
                <a:latin typeface="Microsoft Sans Serif"/>
                <a:cs typeface="Microsoft Sans Serif"/>
              </a:rPr>
              <a:t> </a:t>
            </a:r>
            <a:r>
              <a:rPr sz="1000" dirty="0">
                <a:solidFill>
                  <a:srgbClr val="333333"/>
                </a:solidFill>
                <a:latin typeface="Microsoft Sans Serif"/>
                <a:cs typeface="Microsoft Sans Serif"/>
              </a:rPr>
              <a:t>are</a:t>
            </a:r>
            <a:r>
              <a:rPr sz="1000" spc="60" dirty="0">
                <a:solidFill>
                  <a:srgbClr val="333333"/>
                </a:solidFill>
                <a:latin typeface="Microsoft Sans Serif"/>
                <a:cs typeface="Microsoft Sans Serif"/>
              </a:rPr>
              <a:t> </a:t>
            </a:r>
            <a:r>
              <a:rPr sz="1000" spc="-15" dirty="0">
                <a:solidFill>
                  <a:srgbClr val="333333"/>
                </a:solidFill>
                <a:latin typeface="Microsoft Sans Serif"/>
                <a:cs typeface="Microsoft Sans Serif"/>
              </a:rPr>
              <a:t>dependent</a:t>
            </a:r>
            <a:r>
              <a:rPr sz="1000" spc="85" dirty="0">
                <a:solidFill>
                  <a:srgbClr val="333333"/>
                </a:solidFill>
                <a:latin typeface="Microsoft Sans Serif"/>
                <a:cs typeface="Microsoft Sans Serif"/>
              </a:rPr>
              <a:t> </a:t>
            </a:r>
            <a:r>
              <a:rPr sz="1000" dirty="0">
                <a:solidFill>
                  <a:srgbClr val="333333"/>
                </a:solidFill>
                <a:latin typeface="Microsoft Sans Serif"/>
                <a:cs typeface="Microsoft Sans Serif"/>
              </a:rPr>
              <a:t>on</a:t>
            </a:r>
            <a:r>
              <a:rPr sz="1000" spc="65" dirty="0">
                <a:solidFill>
                  <a:srgbClr val="333333"/>
                </a:solidFill>
                <a:latin typeface="Microsoft Sans Serif"/>
                <a:cs typeface="Microsoft Sans Serif"/>
              </a:rPr>
              <a:t> </a:t>
            </a:r>
            <a:r>
              <a:rPr sz="1000" spc="-10" dirty="0">
                <a:solidFill>
                  <a:srgbClr val="333333"/>
                </a:solidFill>
                <a:latin typeface="Microsoft Sans Serif"/>
                <a:cs typeface="Microsoft Sans Serif"/>
              </a:rPr>
              <a:t>the</a:t>
            </a:r>
            <a:r>
              <a:rPr sz="1000" spc="70" dirty="0">
                <a:solidFill>
                  <a:srgbClr val="333333"/>
                </a:solidFill>
                <a:latin typeface="Microsoft Sans Serif"/>
                <a:cs typeface="Microsoft Sans Serif"/>
              </a:rPr>
              <a:t> </a:t>
            </a:r>
            <a:r>
              <a:rPr sz="1000" spc="-10" dirty="0">
                <a:solidFill>
                  <a:srgbClr val="333333"/>
                </a:solidFill>
                <a:latin typeface="Microsoft Sans Serif"/>
                <a:cs typeface="Microsoft Sans Serif"/>
              </a:rPr>
              <a:t>user's</a:t>
            </a:r>
            <a:r>
              <a:rPr sz="1000" spc="70" dirty="0">
                <a:solidFill>
                  <a:srgbClr val="333333"/>
                </a:solidFill>
                <a:latin typeface="Microsoft Sans Serif"/>
                <a:cs typeface="Microsoft Sans Serif"/>
              </a:rPr>
              <a:t> </a:t>
            </a:r>
            <a:r>
              <a:rPr sz="1000" spc="-5" dirty="0">
                <a:solidFill>
                  <a:srgbClr val="333333"/>
                </a:solidFill>
                <a:latin typeface="Microsoft Sans Serif"/>
                <a:cs typeface="Microsoft Sans Serif"/>
              </a:rPr>
              <a:t>input.</a:t>
            </a:r>
            <a:r>
              <a:rPr sz="1000" spc="80" dirty="0">
                <a:solidFill>
                  <a:srgbClr val="333333"/>
                </a:solidFill>
                <a:latin typeface="Microsoft Sans Serif"/>
                <a:cs typeface="Microsoft Sans Serif"/>
              </a:rPr>
              <a:t> </a:t>
            </a:r>
            <a:r>
              <a:rPr sz="1000" spc="-10" dirty="0">
                <a:solidFill>
                  <a:srgbClr val="333333"/>
                </a:solidFill>
                <a:latin typeface="Microsoft Sans Serif"/>
                <a:cs typeface="Microsoft Sans Serif"/>
              </a:rPr>
              <a:t>If</a:t>
            </a:r>
            <a:r>
              <a:rPr sz="1000" spc="85" dirty="0">
                <a:solidFill>
                  <a:srgbClr val="333333"/>
                </a:solidFill>
                <a:latin typeface="Microsoft Sans Serif"/>
                <a:cs typeface="Microsoft Sans Serif"/>
              </a:rPr>
              <a:t> </a:t>
            </a:r>
            <a:r>
              <a:rPr sz="1000" spc="5" dirty="0">
                <a:solidFill>
                  <a:srgbClr val="333333"/>
                </a:solidFill>
                <a:latin typeface="Microsoft Sans Serif"/>
                <a:cs typeface="Microsoft Sans Serif"/>
              </a:rPr>
              <a:t>a</a:t>
            </a:r>
            <a:r>
              <a:rPr sz="1000" spc="40" dirty="0">
                <a:solidFill>
                  <a:srgbClr val="333333"/>
                </a:solidFill>
                <a:latin typeface="Microsoft Sans Serif"/>
                <a:cs typeface="Microsoft Sans Serif"/>
              </a:rPr>
              <a:t> </a:t>
            </a:r>
            <a:r>
              <a:rPr sz="1000" dirty="0">
                <a:solidFill>
                  <a:srgbClr val="333333"/>
                </a:solidFill>
                <a:latin typeface="Microsoft Sans Serif"/>
                <a:cs typeface="Microsoft Sans Serif"/>
              </a:rPr>
              <a:t>job</a:t>
            </a:r>
            <a:r>
              <a:rPr sz="1000" spc="70" dirty="0">
                <a:solidFill>
                  <a:srgbClr val="333333"/>
                </a:solidFill>
                <a:latin typeface="Microsoft Sans Serif"/>
                <a:cs typeface="Microsoft Sans Serif"/>
              </a:rPr>
              <a:t> </a:t>
            </a:r>
            <a:r>
              <a:rPr sz="1000" spc="-5" dirty="0">
                <a:solidFill>
                  <a:srgbClr val="333333"/>
                </a:solidFill>
                <a:latin typeface="Microsoft Sans Serif"/>
                <a:cs typeface="Microsoft Sans Serif"/>
              </a:rPr>
              <a:t>requires</a:t>
            </a:r>
            <a:r>
              <a:rPr sz="1000" spc="50"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r>
              <a:rPr sz="1000" spc="40" dirty="0">
                <a:solidFill>
                  <a:srgbClr val="333333"/>
                </a:solidFill>
                <a:latin typeface="Microsoft Sans Serif"/>
                <a:cs typeface="Microsoft Sans Serif"/>
              </a:rPr>
              <a:t> </a:t>
            </a:r>
            <a:r>
              <a:rPr sz="1000" spc="-10" dirty="0">
                <a:solidFill>
                  <a:srgbClr val="333333"/>
                </a:solidFill>
                <a:latin typeface="Microsoft Sans Serif"/>
                <a:cs typeface="Microsoft Sans Serif"/>
              </a:rPr>
              <a:t>input</a:t>
            </a:r>
            <a:r>
              <a:rPr sz="1000" spc="85" dirty="0">
                <a:solidFill>
                  <a:srgbClr val="333333"/>
                </a:solidFill>
                <a:latin typeface="Microsoft Sans Serif"/>
                <a:cs typeface="Microsoft Sans Serif"/>
              </a:rPr>
              <a:t> </a:t>
            </a:r>
            <a:r>
              <a:rPr sz="1000" spc="-15" dirty="0">
                <a:solidFill>
                  <a:srgbClr val="333333"/>
                </a:solidFill>
                <a:latin typeface="Microsoft Sans Serif"/>
                <a:cs typeface="Microsoft Sans Serif"/>
              </a:rPr>
              <a:t>of</a:t>
            </a:r>
            <a:r>
              <a:rPr sz="1000" spc="85" dirty="0">
                <a:solidFill>
                  <a:srgbClr val="333333"/>
                </a:solidFill>
                <a:latin typeface="Microsoft Sans Serif"/>
                <a:cs typeface="Microsoft Sans Serif"/>
              </a:rPr>
              <a:t> </a:t>
            </a:r>
            <a:r>
              <a:rPr sz="1000" spc="-5" dirty="0">
                <a:solidFill>
                  <a:srgbClr val="333333"/>
                </a:solidFill>
                <a:latin typeface="Microsoft Sans Serif"/>
                <a:cs typeface="Microsoft Sans Serif"/>
              </a:rPr>
              <a:t>two</a:t>
            </a:r>
            <a:r>
              <a:rPr sz="1000" spc="95" dirty="0">
                <a:solidFill>
                  <a:srgbClr val="333333"/>
                </a:solidFill>
                <a:latin typeface="Microsoft Sans Serif"/>
                <a:cs typeface="Microsoft Sans Serif"/>
              </a:rPr>
              <a:t> </a:t>
            </a:r>
            <a:r>
              <a:rPr sz="1000" spc="-5" dirty="0">
                <a:solidFill>
                  <a:srgbClr val="333333"/>
                </a:solidFill>
                <a:latin typeface="Microsoft Sans Serif"/>
                <a:cs typeface="Microsoft Sans Serif"/>
              </a:rPr>
              <a:t>numbers</a:t>
            </a:r>
            <a:r>
              <a:rPr sz="1000" spc="50" dirty="0">
                <a:solidFill>
                  <a:srgbClr val="333333"/>
                </a:solidFill>
                <a:latin typeface="Microsoft Sans Serif"/>
                <a:cs typeface="Microsoft Sans Serif"/>
              </a:rPr>
              <a:t> </a:t>
            </a:r>
            <a:r>
              <a:rPr sz="1000" dirty="0">
                <a:solidFill>
                  <a:srgbClr val="333333"/>
                </a:solidFill>
                <a:latin typeface="Microsoft Sans Serif"/>
                <a:cs typeface="Microsoft Sans Serif"/>
              </a:rPr>
              <a:t>from</a:t>
            </a:r>
            <a:r>
              <a:rPr sz="1000" spc="80"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endParaRPr sz="1000">
              <a:latin typeface="Microsoft Sans Serif"/>
              <a:cs typeface="Microsoft Sans Serif"/>
            </a:endParaRPr>
          </a:p>
          <a:p>
            <a:pPr marL="12700" algn="just">
              <a:lnSpc>
                <a:spcPct val="100000"/>
              </a:lnSpc>
            </a:pPr>
            <a:r>
              <a:rPr sz="1000" spc="-5" dirty="0">
                <a:solidFill>
                  <a:srgbClr val="333333"/>
                </a:solidFill>
                <a:latin typeface="Microsoft Sans Serif"/>
                <a:cs typeface="Microsoft Sans Serif"/>
              </a:rPr>
              <a:t>console,</a:t>
            </a:r>
            <a:r>
              <a:rPr sz="1000" spc="10" dirty="0">
                <a:solidFill>
                  <a:srgbClr val="333333"/>
                </a:solidFill>
                <a:latin typeface="Microsoft Sans Serif"/>
                <a:cs typeface="Microsoft Sans Serif"/>
              </a:rPr>
              <a:t> </a:t>
            </a:r>
            <a:r>
              <a:rPr sz="1000" dirty="0">
                <a:solidFill>
                  <a:srgbClr val="333333"/>
                </a:solidFill>
                <a:latin typeface="Microsoft Sans Serif"/>
                <a:cs typeface="Microsoft Sans Serif"/>
              </a:rPr>
              <a:t>then</a:t>
            </a:r>
            <a:r>
              <a:rPr sz="1000" spc="-35" dirty="0">
                <a:solidFill>
                  <a:srgbClr val="333333"/>
                </a:solidFill>
                <a:latin typeface="Microsoft Sans Serif"/>
                <a:cs typeface="Microsoft Sans Serif"/>
              </a:rPr>
              <a:t> </a:t>
            </a:r>
            <a:r>
              <a:rPr sz="1000" spc="5" dirty="0">
                <a:solidFill>
                  <a:srgbClr val="333333"/>
                </a:solidFill>
                <a:latin typeface="Microsoft Sans Serif"/>
                <a:cs typeface="Microsoft Sans Serif"/>
              </a:rPr>
              <a:t>it</a:t>
            </a:r>
            <a:r>
              <a:rPr sz="1000" spc="15" dirty="0">
                <a:solidFill>
                  <a:srgbClr val="333333"/>
                </a:solidFill>
                <a:latin typeface="Microsoft Sans Serif"/>
                <a:cs typeface="Microsoft Sans Serif"/>
              </a:rPr>
              <a:t> </a:t>
            </a:r>
            <a:r>
              <a:rPr sz="1000" spc="-5" dirty="0">
                <a:solidFill>
                  <a:srgbClr val="333333"/>
                </a:solidFill>
                <a:latin typeface="Microsoft Sans Serif"/>
                <a:cs typeface="Microsoft Sans Serif"/>
              </a:rPr>
              <a:t>will </a:t>
            </a:r>
            <a:r>
              <a:rPr sz="1000" spc="5" dirty="0">
                <a:solidFill>
                  <a:srgbClr val="333333"/>
                </a:solidFill>
                <a:latin typeface="Microsoft Sans Serif"/>
                <a:cs typeface="Microsoft Sans Serif"/>
              </a:rPr>
              <a:t>never</a:t>
            </a:r>
            <a:r>
              <a:rPr sz="1000" spc="-50" dirty="0">
                <a:solidFill>
                  <a:srgbClr val="333333"/>
                </a:solidFill>
                <a:latin typeface="Microsoft Sans Serif"/>
                <a:cs typeface="Microsoft Sans Serif"/>
              </a:rPr>
              <a:t> </a:t>
            </a:r>
            <a:r>
              <a:rPr sz="1000" spc="-5" dirty="0">
                <a:solidFill>
                  <a:srgbClr val="333333"/>
                </a:solidFill>
                <a:latin typeface="Microsoft Sans Serif"/>
                <a:cs typeface="Microsoft Sans Serif"/>
              </a:rPr>
              <a:t>get</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it</a:t>
            </a:r>
            <a:r>
              <a:rPr sz="1000" spc="15" dirty="0">
                <a:solidFill>
                  <a:srgbClr val="333333"/>
                </a:solidFill>
                <a:latin typeface="Microsoft Sans Serif"/>
                <a:cs typeface="Microsoft Sans Serif"/>
              </a:rPr>
              <a:t> </a:t>
            </a:r>
            <a:r>
              <a:rPr sz="1000" spc="5" dirty="0">
                <a:solidFill>
                  <a:srgbClr val="333333"/>
                </a:solidFill>
                <a:latin typeface="Microsoft Sans Serif"/>
                <a:cs typeface="Microsoft Sans Serif"/>
              </a:rPr>
              <a:t>in</a:t>
            </a:r>
            <a:r>
              <a:rPr sz="1000" spc="-35"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r>
              <a:rPr sz="1000" spc="-5" dirty="0">
                <a:solidFill>
                  <a:srgbClr val="333333"/>
                </a:solidFill>
                <a:latin typeface="Microsoft Sans Serif"/>
                <a:cs typeface="Microsoft Sans Serif"/>
              </a:rPr>
              <a:t> </a:t>
            </a:r>
            <a:r>
              <a:rPr sz="1000" dirty="0">
                <a:solidFill>
                  <a:srgbClr val="333333"/>
                </a:solidFill>
                <a:latin typeface="Microsoft Sans Serif"/>
                <a:cs typeface="Microsoft Sans Serif"/>
              </a:rPr>
              <a:t>batch</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processing</a:t>
            </a:r>
            <a:r>
              <a:rPr sz="1000" spc="25" dirty="0">
                <a:solidFill>
                  <a:srgbClr val="333333"/>
                </a:solidFill>
                <a:latin typeface="Microsoft Sans Serif"/>
                <a:cs typeface="Microsoft Sans Serif"/>
              </a:rPr>
              <a:t> </a:t>
            </a:r>
            <a:r>
              <a:rPr sz="1000" spc="-5" dirty="0">
                <a:solidFill>
                  <a:srgbClr val="333333"/>
                </a:solidFill>
                <a:latin typeface="Microsoft Sans Serif"/>
                <a:cs typeface="Microsoft Sans Serif"/>
              </a:rPr>
              <a:t>scenario since </a:t>
            </a:r>
            <a:r>
              <a:rPr sz="1000" dirty="0">
                <a:solidFill>
                  <a:srgbClr val="333333"/>
                </a:solidFill>
                <a:latin typeface="Microsoft Sans Serif"/>
                <a:cs typeface="Microsoft Sans Serif"/>
              </a:rPr>
              <a:t>the</a:t>
            </a:r>
            <a:r>
              <a:rPr sz="1000" spc="-5" dirty="0">
                <a:solidFill>
                  <a:srgbClr val="333333"/>
                </a:solidFill>
                <a:latin typeface="Microsoft Sans Serif"/>
                <a:cs typeface="Microsoft Sans Serif"/>
              </a:rPr>
              <a:t> </a:t>
            </a:r>
            <a:r>
              <a:rPr sz="1000" spc="-10" dirty="0">
                <a:solidFill>
                  <a:srgbClr val="333333"/>
                </a:solidFill>
                <a:latin typeface="Microsoft Sans Serif"/>
                <a:cs typeface="Microsoft Sans Serif"/>
              </a:rPr>
              <a:t>user</a:t>
            </a:r>
            <a:r>
              <a:rPr sz="1000" spc="30" dirty="0">
                <a:solidFill>
                  <a:srgbClr val="333333"/>
                </a:solidFill>
                <a:latin typeface="Microsoft Sans Serif"/>
                <a:cs typeface="Microsoft Sans Serif"/>
              </a:rPr>
              <a:t> </a:t>
            </a:r>
            <a:r>
              <a:rPr sz="1000" spc="5" dirty="0">
                <a:solidFill>
                  <a:srgbClr val="333333"/>
                </a:solidFill>
                <a:latin typeface="Microsoft Sans Serif"/>
                <a:cs typeface="Microsoft Sans Serif"/>
              </a:rPr>
              <a:t>is</a:t>
            </a:r>
            <a:r>
              <a:rPr sz="1000" dirty="0">
                <a:solidFill>
                  <a:srgbClr val="333333"/>
                </a:solidFill>
                <a:latin typeface="Microsoft Sans Serif"/>
                <a:cs typeface="Microsoft Sans Serif"/>
              </a:rPr>
              <a:t> </a:t>
            </a:r>
            <a:r>
              <a:rPr sz="1000" spc="-5" dirty="0">
                <a:solidFill>
                  <a:srgbClr val="333333"/>
                </a:solidFill>
                <a:latin typeface="Microsoft Sans Serif"/>
                <a:cs typeface="Microsoft Sans Serif"/>
              </a:rPr>
              <a:t>not</a:t>
            </a:r>
            <a:r>
              <a:rPr sz="1000" spc="-15" dirty="0">
                <a:solidFill>
                  <a:srgbClr val="333333"/>
                </a:solidFill>
                <a:latin typeface="Microsoft Sans Serif"/>
                <a:cs typeface="Microsoft Sans Serif"/>
              </a:rPr>
              <a:t> </a:t>
            </a:r>
            <a:r>
              <a:rPr sz="1000" spc="-10" dirty="0">
                <a:solidFill>
                  <a:srgbClr val="333333"/>
                </a:solidFill>
                <a:latin typeface="Microsoft Sans Serif"/>
                <a:cs typeface="Microsoft Sans Serif"/>
              </a:rPr>
              <a:t>present</a:t>
            </a:r>
            <a:r>
              <a:rPr sz="1000" spc="30" dirty="0">
                <a:solidFill>
                  <a:srgbClr val="333333"/>
                </a:solidFill>
                <a:latin typeface="Microsoft Sans Serif"/>
                <a:cs typeface="Microsoft Sans Serif"/>
              </a:rPr>
              <a:t> </a:t>
            </a:r>
            <a:r>
              <a:rPr sz="1000" spc="-5" dirty="0">
                <a:solidFill>
                  <a:srgbClr val="333333"/>
                </a:solidFill>
                <a:latin typeface="Microsoft Sans Serif"/>
                <a:cs typeface="Microsoft Sans Serif"/>
              </a:rPr>
              <a:t>at</a:t>
            </a:r>
            <a:r>
              <a:rPr sz="1000" spc="10"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r>
              <a:rPr sz="1000" spc="-30"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r>
              <a:rPr sz="1000" spc="-30" dirty="0">
                <a:solidFill>
                  <a:srgbClr val="333333"/>
                </a:solidFill>
                <a:latin typeface="Microsoft Sans Serif"/>
                <a:cs typeface="Microsoft Sans Serif"/>
              </a:rPr>
              <a:t> </a:t>
            </a:r>
            <a:r>
              <a:rPr sz="1000" spc="-5" dirty="0">
                <a:solidFill>
                  <a:srgbClr val="333333"/>
                </a:solidFill>
                <a:latin typeface="Microsoft Sans Serif"/>
                <a:cs typeface="Microsoft Sans Serif"/>
              </a:rPr>
              <a:t>of</a:t>
            </a:r>
            <a:r>
              <a:rPr sz="1000" spc="-15" dirty="0">
                <a:solidFill>
                  <a:srgbClr val="333333"/>
                </a:solidFill>
                <a:latin typeface="Microsoft Sans Serif"/>
                <a:cs typeface="Microsoft Sans Serif"/>
              </a:rPr>
              <a:t> </a:t>
            </a:r>
            <a:r>
              <a:rPr sz="1000" dirty="0">
                <a:solidFill>
                  <a:srgbClr val="333333"/>
                </a:solidFill>
                <a:latin typeface="Microsoft Sans Serif"/>
                <a:cs typeface="Microsoft Sans Serif"/>
              </a:rPr>
              <a:t>execution.</a:t>
            </a:r>
            <a:endParaRPr sz="1000">
              <a:latin typeface="Microsoft Sans Serif"/>
              <a:cs typeface="Microsoft Sans Serif"/>
            </a:endParaRPr>
          </a:p>
        </p:txBody>
      </p:sp>
      <p:pic>
        <p:nvPicPr>
          <p:cNvPr id="3" name="object 3"/>
          <p:cNvPicPr/>
          <p:nvPr/>
        </p:nvPicPr>
        <p:blipFill>
          <a:blip r:embed="rId2" cstate="print"/>
          <a:stretch>
            <a:fillRect/>
          </a:stretch>
        </p:blipFill>
        <p:spPr>
          <a:xfrm>
            <a:off x="846521" y="3754759"/>
            <a:ext cx="2662431" cy="2543754"/>
          </a:xfrm>
          <a:prstGeom prst="rect">
            <a:avLst/>
          </a:prstGeom>
        </p:spPr>
      </p:pic>
      <p:pic>
        <p:nvPicPr>
          <p:cNvPr id="4" name="object 4"/>
          <p:cNvPicPr/>
          <p:nvPr/>
        </p:nvPicPr>
        <p:blipFill>
          <a:blip r:embed="rId3" cstate="print"/>
          <a:stretch>
            <a:fillRect/>
          </a:stretch>
        </p:blipFill>
        <p:spPr>
          <a:xfrm>
            <a:off x="5600057" y="3868823"/>
            <a:ext cx="2629542" cy="22717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328930"/>
            <a:ext cx="8454390" cy="4933950"/>
          </a:xfrm>
          <a:prstGeom prst="rect">
            <a:avLst/>
          </a:prstGeom>
        </p:spPr>
        <p:txBody>
          <a:bodyPr vert="horz" wrap="square" lIns="0" tIns="11430" rIns="0" bIns="0" rtlCol="0">
            <a:spAutoFit/>
          </a:bodyPr>
          <a:lstStyle/>
          <a:p>
            <a:pPr marL="12700" marR="5715" algn="just">
              <a:lnSpc>
                <a:spcPct val="100000"/>
              </a:lnSpc>
              <a:spcBef>
                <a:spcPts val="90"/>
              </a:spcBef>
            </a:pPr>
            <a:r>
              <a:rPr sz="1400" spc="-5" dirty="0">
                <a:latin typeface="Calibri"/>
                <a:cs typeface="Calibri"/>
              </a:rPr>
              <a:t>The </a:t>
            </a:r>
            <a:r>
              <a:rPr sz="1400" spc="-10" dirty="0">
                <a:latin typeface="Calibri"/>
                <a:cs typeface="Calibri"/>
              </a:rPr>
              <a:t>First Come First </a:t>
            </a:r>
            <a:r>
              <a:rPr sz="1400" spc="-5" dirty="0">
                <a:latin typeface="Calibri"/>
                <a:cs typeface="Calibri"/>
              </a:rPr>
              <a:t>Serve Algorithm can </a:t>
            </a:r>
            <a:r>
              <a:rPr sz="1400" spc="-15" dirty="0">
                <a:latin typeface="Calibri"/>
                <a:cs typeface="Calibri"/>
              </a:rPr>
              <a:t>be</a:t>
            </a:r>
            <a:r>
              <a:rPr sz="1400" spc="-10" dirty="0">
                <a:latin typeface="Calibri"/>
                <a:cs typeface="Calibri"/>
              </a:rPr>
              <a:t> executed </a:t>
            </a:r>
            <a:r>
              <a:rPr sz="1400" dirty="0">
                <a:latin typeface="Calibri"/>
                <a:cs typeface="Calibri"/>
              </a:rPr>
              <a:t>in </a:t>
            </a:r>
            <a:r>
              <a:rPr sz="1400" spc="-10" dirty="0">
                <a:latin typeface="Calibri"/>
                <a:cs typeface="Calibri"/>
              </a:rPr>
              <a:t>Pre Emptive</a:t>
            </a:r>
            <a:r>
              <a:rPr sz="1400" spc="-5" dirty="0">
                <a:latin typeface="Calibri"/>
                <a:cs typeface="Calibri"/>
              </a:rPr>
              <a:t> </a:t>
            </a:r>
            <a:r>
              <a:rPr sz="1400" spc="5" dirty="0">
                <a:latin typeface="Calibri"/>
                <a:cs typeface="Calibri"/>
              </a:rPr>
              <a:t>and </a:t>
            </a:r>
            <a:r>
              <a:rPr sz="1400" spc="-10" dirty="0">
                <a:latin typeface="Calibri"/>
                <a:cs typeface="Calibri"/>
              </a:rPr>
              <a:t>Non Pre</a:t>
            </a:r>
            <a:r>
              <a:rPr sz="1400" spc="295" dirty="0">
                <a:latin typeface="Calibri"/>
                <a:cs typeface="Calibri"/>
              </a:rPr>
              <a:t> </a:t>
            </a:r>
            <a:r>
              <a:rPr sz="1400" spc="-10" dirty="0">
                <a:latin typeface="Calibri"/>
                <a:cs typeface="Calibri"/>
              </a:rPr>
              <a:t>Emptive</a:t>
            </a:r>
            <a:r>
              <a:rPr sz="1400" spc="295" dirty="0">
                <a:latin typeface="Calibri"/>
                <a:cs typeface="Calibri"/>
              </a:rPr>
              <a:t> </a:t>
            </a:r>
            <a:r>
              <a:rPr sz="1400" spc="-25" dirty="0">
                <a:latin typeface="Calibri"/>
                <a:cs typeface="Calibri"/>
              </a:rPr>
              <a:t>manner.</a:t>
            </a:r>
            <a:r>
              <a:rPr sz="1400" spc="265" dirty="0">
                <a:latin typeface="Calibri"/>
                <a:cs typeface="Calibri"/>
              </a:rPr>
              <a:t> </a:t>
            </a:r>
            <a:r>
              <a:rPr sz="1400" spc="-15" dirty="0">
                <a:latin typeface="Calibri"/>
                <a:cs typeface="Calibri"/>
              </a:rPr>
              <a:t>Before,</a:t>
            </a:r>
            <a:r>
              <a:rPr sz="1400" spc="290" dirty="0">
                <a:latin typeface="Calibri"/>
                <a:cs typeface="Calibri"/>
              </a:rPr>
              <a:t> </a:t>
            </a:r>
            <a:r>
              <a:rPr sz="1400" dirty="0">
                <a:latin typeface="Calibri"/>
                <a:cs typeface="Calibri"/>
              </a:rPr>
              <a:t>going </a:t>
            </a:r>
            <a:r>
              <a:rPr sz="1400" spc="5" dirty="0">
                <a:latin typeface="Calibri"/>
                <a:cs typeface="Calibri"/>
              </a:rPr>
              <a:t> </a:t>
            </a:r>
            <a:r>
              <a:rPr sz="1400" spc="-25" dirty="0">
                <a:latin typeface="Calibri"/>
                <a:cs typeface="Calibri"/>
              </a:rPr>
              <a:t>into</a:t>
            </a:r>
            <a:r>
              <a:rPr sz="1400" spc="75" dirty="0">
                <a:latin typeface="Calibri"/>
                <a:cs typeface="Calibri"/>
              </a:rPr>
              <a:t> </a:t>
            </a:r>
            <a:r>
              <a:rPr sz="1400" spc="-15" dirty="0">
                <a:latin typeface="Calibri"/>
                <a:cs typeface="Calibri"/>
              </a:rPr>
              <a:t>examples,</a:t>
            </a:r>
            <a:r>
              <a:rPr sz="1400" spc="60" dirty="0">
                <a:latin typeface="Calibri"/>
                <a:cs typeface="Calibri"/>
              </a:rPr>
              <a:t> </a:t>
            </a:r>
            <a:r>
              <a:rPr sz="1400" spc="-10" dirty="0">
                <a:latin typeface="Calibri"/>
                <a:cs typeface="Calibri"/>
              </a:rPr>
              <a:t>let</a:t>
            </a:r>
            <a:r>
              <a:rPr sz="1400" spc="15" dirty="0">
                <a:latin typeface="Calibri"/>
                <a:cs typeface="Calibri"/>
              </a:rPr>
              <a:t> </a:t>
            </a:r>
            <a:r>
              <a:rPr sz="1400" spc="-15" dirty="0">
                <a:latin typeface="Calibri"/>
                <a:cs typeface="Calibri"/>
              </a:rPr>
              <a:t>us</a:t>
            </a:r>
            <a:r>
              <a:rPr sz="1400" spc="30" dirty="0">
                <a:latin typeface="Calibri"/>
                <a:cs typeface="Calibri"/>
              </a:rPr>
              <a:t> </a:t>
            </a:r>
            <a:r>
              <a:rPr sz="1400" spc="-20" dirty="0">
                <a:latin typeface="Calibri"/>
                <a:cs typeface="Calibri"/>
              </a:rPr>
              <a:t>understand</a:t>
            </a:r>
            <a:r>
              <a:rPr sz="1400" spc="90" dirty="0">
                <a:latin typeface="Calibri"/>
                <a:cs typeface="Calibri"/>
              </a:rPr>
              <a:t> </a:t>
            </a:r>
            <a:r>
              <a:rPr sz="1400" spc="-15" dirty="0">
                <a:latin typeface="Calibri"/>
                <a:cs typeface="Calibri"/>
              </a:rPr>
              <a:t>what</a:t>
            </a:r>
            <a:r>
              <a:rPr sz="1400" spc="55" dirty="0">
                <a:latin typeface="Calibri"/>
                <a:cs typeface="Calibri"/>
              </a:rPr>
              <a:t> </a:t>
            </a:r>
            <a:r>
              <a:rPr sz="1400" spc="-10" dirty="0">
                <a:latin typeface="Calibri"/>
                <a:cs typeface="Calibri"/>
              </a:rPr>
              <a:t>is</a:t>
            </a:r>
            <a:r>
              <a:rPr sz="1400" spc="30" dirty="0">
                <a:latin typeface="Calibri"/>
                <a:cs typeface="Calibri"/>
              </a:rPr>
              <a:t> </a:t>
            </a:r>
            <a:r>
              <a:rPr sz="1400" spc="-15" dirty="0">
                <a:latin typeface="Calibri"/>
                <a:cs typeface="Calibri"/>
              </a:rPr>
              <a:t>Pre</a:t>
            </a:r>
            <a:r>
              <a:rPr sz="1400" spc="20" dirty="0">
                <a:latin typeface="Calibri"/>
                <a:cs typeface="Calibri"/>
              </a:rPr>
              <a:t> </a:t>
            </a:r>
            <a:r>
              <a:rPr sz="1400" spc="-20" dirty="0">
                <a:latin typeface="Calibri"/>
                <a:cs typeface="Calibri"/>
              </a:rPr>
              <a:t>Emptive</a:t>
            </a:r>
            <a:r>
              <a:rPr sz="1400" spc="90" dirty="0">
                <a:latin typeface="Calibri"/>
                <a:cs typeface="Calibri"/>
              </a:rPr>
              <a:t> </a:t>
            </a:r>
            <a:r>
              <a:rPr sz="1400" spc="-10" dirty="0">
                <a:latin typeface="Calibri"/>
                <a:cs typeface="Calibri"/>
              </a:rPr>
              <a:t>and</a:t>
            </a:r>
            <a:r>
              <a:rPr sz="1400" spc="10" dirty="0">
                <a:latin typeface="Calibri"/>
                <a:cs typeface="Calibri"/>
              </a:rPr>
              <a:t> </a:t>
            </a:r>
            <a:r>
              <a:rPr sz="1400" spc="-5" dirty="0">
                <a:latin typeface="Calibri"/>
                <a:cs typeface="Calibri"/>
              </a:rPr>
              <a:t>Non</a:t>
            </a:r>
            <a:r>
              <a:rPr sz="1400" spc="10" dirty="0">
                <a:latin typeface="Calibri"/>
                <a:cs typeface="Calibri"/>
              </a:rPr>
              <a:t> </a:t>
            </a:r>
            <a:r>
              <a:rPr sz="1400" spc="-15" dirty="0">
                <a:latin typeface="Calibri"/>
                <a:cs typeface="Calibri"/>
              </a:rPr>
              <a:t>Pre</a:t>
            </a:r>
            <a:r>
              <a:rPr sz="1400" spc="25" dirty="0">
                <a:latin typeface="Calibri"/>
                <a:cs typeface="Calibri"/>
              </a:rPr>
              <a:t> </a:t>
            </a:r>
            <a:r>
              <a:rPr sz="1400" spc="-20" dirty="0">
                <a:latin typeface="Calibri"/>
                <a:cs typeface="Calibri"/>
              </a:rPr>
              <a:t>Emptive</a:t>
            </a:r>
            <a:r>
              <a:rPr sz="1400" spc="100" dirty="0">
                <a:latin typeface="Calibri"/>
                <a:cs typeface="Calibri"/>
              </a:rPr>
              <a:t> </a:t>
            </a:r>
            <a:r>
              <a:rPr sz="1400" spc="-10" dirty="0">
                <a:latin typeface="Calibri"/>
                <a:cs typeface="Calibri"/>
              </a:rPr>
              <a:t>Approach</a:t>
            </a:r>
            <a:r>
              <a:rPr sz="1400" spc="40" dirty="0">
                <a:latin typeface="Calibri"/>
                <a:cs typeface="Calibri"/>
              </a:rPr>
              <a:t> </a:t>
            </a:r>
            <a:r>
              <a:rPr sz="1400" spc="-10" dirty="0">
                <a:latin typeface="Calibri"/>
                <a:cs typeface="Calibri"/>
              </a:rPr>
              <a:t>in</a:t>
            </a:r>
            <a:r>
              <a:rPr sz="1400" spc="10" dirty="0">
                <a:latin typeface="Calibri"/>
                <a:cs typeface="Calibri"/>
              </a:rPr>
              <a:t> </a:t>
            </a:r>
            <a:r>
              <a:rPr sz="1400" spc="-10" dirty="0">
                <a:latin typeface="Calibri"/>
                <a:cs typeface="Calibri"/>
              </a:rPr>
              <a:t>CPU</a:t>
            </a:r>
            <a:r>
              <a:rPr sz="1400" spc="20" dirty="0">
                <a:latin typeface="Calibri"/>
                <a:cs typeface="Calibri"/>
              </a:rPr>
              <a:t> </a:t>
            </a:r>
            <a:r>
              <a:rPr sz="1400" spc="-5" dirty="0">
                <a:latin typeface="Calibri"/>
                <a:cs typeface="Calibri"/>
              </a:rPr>
              <a:t>Process</a:t>
            </a:r>
            <a:r>
              <a:rPr sz="1400" spc="10" dirty="0">
                <a:latin typeface="Calibri"/>
                <a:cs typeface="Calibri"/>
              </a:rPr>
              <a:t> </a:t>
            </a:r>
            <a:r>
              <a:rPr sz="1400" spc="-10" dirty="0">
                <a:latin typeface="Calibri"/>
                <a:cs typeface="Calibri"/>
              </a:rPr>
              <a:t>Scheduling.</a:t>
            </a:r>
            <a:endParaRPr sz="1400">
              <a:latin typeface="Calibri"/>
              <a:cs typeface="Calibri"/>
            </a:endParaRPr>
          </a:p>
          <a:p>
            <a:pPr marL="12700" algn="just">
              <a:lnSpc>
                <a:spcPct val="100000"/>
              </a:lnSpc>
            </a:pPr>
            <a:r>
              <a:rPr sz="1400" spc="-15" dirty="0">
                <a:solidFill>
                  <a:srgbClr val="FF0000"/>
                </a:solidFill>
                <a:latin typeface="Calibri"/>
                <a:cs typeface="Calibri"/>
              </a:rPr>
              <a:t>Pre</a:t>
            </a:r>
            <a:r>
              <a:rPr sz="1400" dirty="0">
                <a:solidFill>
                  <a:srgbClr val="FF0000"/>
                </a:solidFill>
                <a:latin typeface="Calibri"/>
                <a:cs typeface="Calibri"/>
              </a:rPr>
              <a:t> </a:t>
            </a:r>
            <a:r>
              <a:rPr sz="1400" spc="-20" dirty="0">
                <a:solidFill>
                  <a:srgbClr val="FF0000"/>
                </a:solidFill>
                <a:latin typeface="Calibri"/>
                <a:cs typeface="Calibri"/>
              </a:rPr>
              <a:t>Emptive</a:t>
            </a:r>
            <a:r>
              <a:rPr sz="1400" spc="75" dirty="0">
                <a:solidFill>
                  <a:srgbClr val="FF0000"/>
                </a:solidFill>
                <a:latin typeface="Calibri"/>
                <a:cs typeface="Calibri"/>
              </a:rPr>
              <a:t> </a:t>
            </a:r>
            <a:r>
              <a:rPr sz="1400" spc="-10" dirty="0">
                <a:solidFill>
                  <a:srgbClr val="FF0000"/>
                </a:solidFill>
                <a:latin typeface="Calibri"/>
                <a:cs typeface="Calibri"/>
              </a:rPr>
              <a:t>Approach</a:t>
            </a:r>
            <a:endParaRPr sz="1400">
              <a:latin typeface="Calibri"/>
              <a:cs typeface="Calibri"/>
            </a:endParaRPr>
          </a:p>
          <a:p>
            <a:pPr marL="12700" marR="5080" algn="just">
              <a:lnSpc>
                <a:spcPct val="100000"/>
              </a:lnSpc>
              <a:spcBef>
                <a:spcPts val="5"/>
              </a:spcBef>
            </a:pPr>
            <a:r>
              <a:rPr sz="1400" spc="-5" dirty="0">
                <a:latin typeface="Calibri"/>
                <a:cs typeface="Calibri"/>
              </a:rPr>
              <a:t>In this </a:t>
            </a:r>
            <a:r>
              <a:rPr sz="1400" spc="-10" dirty="0">
                <a:latin typeface="Calibri"/>
                <a:cs typeface="Calibri"/>
              </a:rPr>
              <a:t>instance </a:t>
            </a:r>
            <a:r>
              <a:rPr sz="1400" spc="-5" dirty="0">
                <a:latin typeface="Calibri"/>
                <a:cs typeface="Calibri"/>
              </a:rPr>
              <a:t>of </a:t>
            </a:r>
            <a:r>
              <a:rPr sz="1400" spc="-10" dirty="0">
                <a:latin typeface="Calibri"/>
                <a:cs typeface="Calibri"/>
              </a:rPr>
              <a:t>Pre Emptive </a:t>
            </a:r>
            <a:r>
              <a:rPr sz="1400" spc="-5" dirty="0">
                <a:latin typeface="Calibri"/>
                <a:cs typeface="Calibri"/>
              </a:rPr>
              <a:t>Process Scheduling, the </a:t>
            </a:r>
            <a:r>
              <a:rPr sz="1400" spc="-10" dirty="0">
                <a:latin typeface="Calibri"/>
                <a:cs typeface="Calibri"/>
              </a:rPr>
              <a:t>OS </a:t>
            </a:r>
            <a:r>
              <a:rPr sz="1400" dirty="0">
                <a:latin typeface="Calibri"/>
                <a:cs typeface="Calibri"/>
              </a:rPr>
              <a:t>allots </a:t>
            </a:r>
            <a:r>
              <a:rPr sz="1400" spc="-10" dirty="0">
                <a:latin typeface="Calibri"/>
                <a:cs typeface="Calibri"/>
              </a:rPr>
              <a:t>the resources </a:t>
            </a:r>
            <a:r>
              <a:rPr sz="1400" spc="-25" dirty="0">
                <a:latin typeface="Calibri"/>
                <a:cs typeface="Calibri"/>
              </a:rPr>
              <a:t>to</a:t>
            </a:r>
            <a:r>
              <a:rPr sz="1400" spc="265" dirty="0">
                <a:latin typeface="Calibri"/>
                <a:cs typeface="Calibri"/>
              </a:rPr>
              <a:t> </a:t>
            </a:r>
            <a:r>
              <a:rPr sz="1400" spc="-5" dirty="0">
                <a:latin typeface="Calibri"/>
                <a:cs typeface="Calibri"/>
              </a:rPr>
              <a:t>a Process </a:t>
            </a:r>
            <a:r>
              <a:rPr sz="1400" spc="-10" dirty="0">
                <a:latin typeface="Calibri"/>
                <a:cs typeface="Calibri"/>
              </a:rPr>
              <a:t>for </a:t>
            </a:r>
            <a:r>
              <a:rPr sz="1400" spc="-5" dirty="0">
                <a:latin typeface="Calibri"/>
                <a:cs typeface="Calibri"/>
              </a:rPr>
              <a:t>a predetermined </a:t>
            </a:r>
            <a:r>
              <a:rPr sz="1400" dirty="0">
                <a:latin typeface="Calibri"/>
                <a:cs typeface="Calibri"/>
              </a:rPr>
              <a:t> </a:t>
            </a:r>
            <a:r>
              <a:rPr sz="1400" spc="-5" dirty="0">
                <a:latin typeface="Calibri"/>
                <a:cs typeface="Calibri"/>
              </a:rPr>
              <a:t>period of </a:t>
            </a:r>
            <a:r>
              <a:rPr sz="1400" spc="-10" dirty="0">
                <a:latin typeface="Calibri"/>
                <a:cs typeface="Calibri"/>
              </a:rPr>
              <a:t>time. </a:t>
            </a:r>
            <a:r>
              <a:rPr sz="1400" spc="-5" dirty="0">
                <a:latin typeface="Calibri"/>
                <a:cs typeface="Calibri"/>
              </a:rPr>
              <a:t>The </a:t>
            </a:r>
            <a:r>
              <a:rPr sz="1400" spc="-10" dirty="0">
                <a:latin typeface="Calibri"/>
                <a:cs typeface="Calibri"/>
              </a:rPr>
              <a:t>process </a:t>
            </a:r>
            <a:r>
              <a:rPr sz="1400" spc="-5" dirty="0">
                <a:latin typeface="Calibri"/>
                <a:cs typeface="Calibri"/>
              </a:rPr>
              <a:t>transitions from </a:t>
            </a:r>
            <a:r>
              <a:rPr sz="1400" dirty="0">
                <a:latin typeface="Calibri"/>
                <a:cs typeface="Calibri"/>
              </a:rPr>
              <a:t>running </a:t>
            </a:r>
            <a:r>
              <a:rPr sz="1400" spc="-15" dirty="0">
                <a:latin typeface="Calibri"/>
                <a:cs typeface="Calibri"/>
              </a:rPr>
              <a:t>state </a:t>
            </a:r>
            <a:r>
              <a:rPr sz="1400" spc="-25" dirty="0">
                <a:latin typeface="Calibri"/>
                <a:cs typeface="Calibri"/>
              </a:rPr>
              <a:t>to </a:t>
            </a:r>
            <a:r>
              <a:rPr sz="1400" spc="-5" dirty="0">
                <a:latin typeface="Calibri"/>
                <a:cs typeface="Calibri"/>
              </a:rPr>
              <a:t>ready </a:t>
            </a:r>
            <a:r>
              <a:rPr sz="1400" spc="-15" dirty="0">
                <a:latin typeface="Calibri"/>
                <a:cs typeface="Calibri"/>
              </a:rPr>
              <a:t>state </a:t>
            </a:r>
            <a:r>
              <a:rPr sz="1400" spc="-5" dirty="0">
                <a:latin typeface="Calibri"/>
                <a:cs typeface="Calibri"/>
              </a:rPr>
              <a:t>or from waiting </a:t>
            </a:r>
            <a:r>
              <a:rPr sz="1400" spc="-15" dirty="0">
                <a:latin typeface="Calibri"/>
                <a:cs typeface="Calibri"/>
              </a:rPr>
              <a:t>state </a:t>
            </a:r>
            <a:r>
              <a:rPr sz="1400" spc="-25" dirty="0">
                <a:latin typeface="Calibri"/>
                <a:cs typeface="Calibri"/>
              </a:rPr>
              <a:t>to </a:t>
            </a:r>
            <a:r>
              <a:rPr sz="1400" spc="-10" dirty="0">
                <a:latin typeface="Calibri"/>
                <a:cs typeface="Calibri"/>
              </a:rPr>
              <a:t>ready </a:t>
            </a:r>
            <a:r>
              <a:rPr sz="1400" spc="-15" dirty="0">
                <a:latin typeface="Calibri"/>
                <a:cs typeface="Calibri"/>
              </a:rPr>
              <a:t>state </a:t>
            </a:r>
            <a:r>
              <a:rPr sz="1400" spc="-5" dirty="0">
                <a:latin typeface="Calibri"/>
                <a:cs typeface="Calibri"/>
              </a:rPr>
              <a:t>during </a:t>
            </a:r>
            <a:r>
              <a:rPr sz="1400" dirty="0">
                <a:latin typeface="Calibri"/>
                <a:cs typeface="Calibri"/>
              </a:rPr>
              <a:t> </a:t>
            </a:r>
            <a:r>
              <a:rPr sz="1400" spc="-10" dirty="0">
                <a:latin typeface="Calibri"/>
                <a:cs typeface="Calibri"/>
              </a:rPr>
              <a:t>resource </a:t>
            </a:r>
            <a:r>
              <a:rPr sz="1400" spc="-5" dirty="0">
                <a:latin typeface="Calibri"/>
                <a:cs typeface="Calibri"/>
              </a:rPr>
              <a:t>allocation. </a:t>
            </a:r>
            <a:r>
              <a:rPr sz="1400" dirty="0">
                <a:latin typeface="Calibri"/>
                <a:cs typeface="Calibri"/>
              </a:rPr>
              <a:t>This </a:t>
            </a:r>
            <a:r>
              <a:rPr sz="1400" spc="-5" dirty="0">
                <a:latin typeface="Calibri"/>
                <a:cs typeface="Calibri"/>
              </a:rPr>
              <a:t>switching happens because the CPU </a:t>
            </a:r>
            <a:r>
              <a:rPr sz="1400" spc="-10" dirty="0">
                <a:latin typeface="Calibri"/>
                <a:cs typeface="Calibri"/>
              </a:rPr>
              <a:t>may </a:t>
            </a:r>
            <a:r>
              <a:rPr sz="1400" dirty="0">
                <a:latin typeface="Calibri"/>
                <a:cs typeface="Calibri"/>
              </a:rPr>
              <a:t>assign other </a:t>
            </a:r>
            <a:r>
              <a:rPr sz="1400" spc="-5" dirty="0">
                <a:latin typeface="Calibri"/>
                <a:cs typeface="Calibri"/>
              </a:rPr>
              <a:t>processes precedence </a:t>
            </a:r>
            <a:r>
              <a:rPr sz="1400" spc="5" dirty="0">
                <a:latin typeface="Calibri"/>
                <a:cs typeface="Calibri"/>
              </a:rPr>
              <a:t>and </a:t>
            </a:r>
            <a:r>
              <a:rPr sz="1400" spc="-5" dirty="0">
                <a:latin typeface="Calibri"/>
                <a:cs typeface="Calibri"/>
              </a:rPr>
              <a:t>substitute </a:t>
            </a:r>
            <a:r>
              <a:rPr sz="1400"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currently</a:t>
            </a:r>
            <a:r>
              <a:rPr sz="1400" spc="85" dirty="0">
                <a:latin typeface="Calibri"/>
                <a:cs typeface="Calibri"/>
              </a:rPr>
              <a:t> </a:t>
            </a:r>
            <a:r>
              <a:rPr sz="1400" spc="-10" dirty="0">
                <a:latin typeface="Calibri"/>
                <a:cs typeface="Calibri"/>
              </a:rPr>
              <a:t>active</a:t>
            </a:r>
            <a:r>
              <a:rPr sz="1400" spc="45" dirty="0">
                <a:latin typeface="Calibri"/>
                <a:cs typeface="Calibri"/>
              </a:rPr>
              <a:t> </a:t>
            </a:r>
            <a:r>
              <a:rPr sz="1400" spc="-10" dirty="0">
                <a:latin typeface="Calibri"/>
                <a:cs typeface="Calibri"/>
              </a:rPr>
              <a:t>process</a:t>
            </a:r>
            <a:r>
              <a:rPr sz="1400" spc="30" dirty="0">
                <a:latin typeface="Calibri"/>
                <a:cs typeface="Calibri"/>
              </a:rPr>
              <a:t> </a:t>
            </a:r>
            <a:r>
              <a:rPr sz="1400" spc="-10" dirty="0">
                <a:latin typeface="Calibri"/>
                <a:cs typeface="Calibri"/>
              </a:rPr>
              <a:t>for</a:t>
            </a:r>
            <a:r>
              <a:rPr sz="1400" spc="-35"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higher</a:t>
            </a:r>
            <a:r>
              <a:rPr sz="1400" spc="65" dirty="0">
                <a:latin typeface="Calibri"/>
                <a:cs typeface="Calibri"/>
              </a:rPr>
              <a:t> </a:t>
            </a:r>
            <a:r>
              <a:rPr sz="1400" spc="-15" dirty="0">
                <a:latin typeface="Calibri"/>
                <a:cs typeface="Calibri"/>
              </a:rPr>
              <a:t>priority</a:t>
            </a:r>
            <a:r>
              <a:rPr sz="1400" spc="65" dirty="0">
                <a:latin typeface="Calibri"/>
                <a:cs typeface="Calibri"/>
              </a:rPr>
              <a:t> </a:t>
            </a:r>
            <a:r>
              <a:rPr sz="1400" spc="-5" dirty="0">
                <a:latin typeface="Calibri"/>
                <a:cs typeface="Calibri"/>
              </a:rPr>
              <a:t>process.</a:t>
            </a:r>
            <a:endParaRPr sz="1400">
              <a:latin typeface="Calibri"/>
              <a:cs typeface="Calibri"/>
            </a:endParaRPr>
          </a:p>
          <a:p>
            <a:pPr marL="12700" algn="just">
              <a:lnSpc>
                <a:spcPct val="100000"/>
              </a:lnSpc>
            </a:pPr>
            <a:r>
              <a:rPr sz="1400" spc="-10" dirty="0">
                <a:solidFill>
                  <a:srgbClr val="FF0000"/>
                </a:solidFill>
                <a:latin typeface="Calibri"/>
                <a:cs typeface="Calibri"/>
              </a:rPr>
              <a:t>Non </a:t>
            </a:r>
            <a:r>
              <a:rPr sz="1400" spc="-15" dirty="0">
                <a:solidFill>
                  <a:srgbClr val="FF0000"/>
                </a:solidFill>
                <a:latin typeface="Calibri"/>
                <a:cs typeface="Calibri"/>
              </a:rPr>
              <a:t>Pre</a:t>
            </a:r>
            <a:r>
              <a:rPr sz="1400" spc="5" dirty="0">
                <a:solidFill>
                  <a:srgbClr val="FF0000"/>
                </a:solidFill>
                <a:latin typeface="Calibri"/>
                <a:cs typeface="Calibri"/>
              </a:rPr>
              <a:t> </a:t>
            </a:r>
            <a:r>
              <a:rPr sz="1400" spc="-15" dirty="0">
                <a:solidFill>
                  <a:srgbClr val="FF0000"/>
                </a:solidFill>
                <a:latin typeface="Calibri"/>
                <a:cs typeface="Calibri"/>
              </a:rPr>
              <a:t>Emptive</a:t>
            </a:r>
            <a:r>
              <a:rPr sz="1400" spc="60" dirty="0">
                <a:solidFill>
                  <a:srgbClr val="FF0000"/>
                </a:solidFill>
                <a:latin typeface="Calibri"/>
                <a:cs typeface="Calibri"/>
              </a:rPr>
              <a:t> </a:t>
            </a:r>
            <a:r>
              <a:rPr sz="1400" spc="-10" dirty="0">
                <a:solidFill>
                  <a:srgbClr val="FF0000"/>
                </a:solidFill>
                <a:latin typeface="Calibri"/>
                <a:cs typeface="Calibri"/>
              </a:rPr>
              <a:t>Approach</a:t>
            </a:r>
            <a:endParaRPr sz="1400">
              <a:latin typeface="Calibri"/>
              <a:cs typeface="Calibri"/>
            </a:endParaRPr>
          </a:p>
          <a:p>
            <a:pPr marL="12700" marR="6350" algn="just">
              <a:lnSpc>
                <a:spcPct val="100000"/>
              </a:lnSpc>
            </a:pPr>
            <a:r>
              <a:rPr sz="1400" dirty="0">
                <a:latin typeface="Calibri"/>
                <a:cs typeface="Calibri"/>
              </a:rPr>
              <a:t>In </a:t>
            </a:r>
            <a:r>
              <a:rPr sz="1400" spc="-10" dirty="0">
                <a:latin typeface="Calibri"/>
                <a:cs typeface="Calibri"/>
              </a:rPr>
              <a:t>this </a:t>
            </a:r>
            <a:r>
              <a:rPr sz="1400" dirty="0">
                <a:latin typeface="Calibri"/>
                <a:cs typeface="Calibri"/>
              </a:rPr>
              <a:t>case of Non </a:t>
            </a:r>
            <a:r>
              <a:rPr sz="1400" spc="-10" dirty="0">
                <a:latin typeface="Calibri"/>
                <a:cs typeface="Calibri"/>
              </a:rPr>
              <a:t>Pre Emptive </a:t>
            </a:r>
            <a:r>
              <a:rPr sz="1400" spc="-5" dirty="0">
                <a:latin typeface="Calibri"/>
                <a:cs typeface="Calibri"/>
              </a:rPr>
              <a:t>Process </a:t>
            </a:r>
            <a:r>
              <a:rPr sz="1400" dirty="0">
                <a:latin typeface="Calibri"/>
                <a:cs typeface="Calibri"/>
              </a:rPr>
              <a:t>Scheduling, </a:t>
            </a:r>
            <a:r>
              <a:rPr sz="1400" spc="-5" dirty="0">
                <a:latin typeface="Calibri"/>
                <a:cs typeface="Calibri"/>
              </a:rPr>
              <a:t>the </a:t>
            </a:r>
            <a:r>
              <a:rPr sz="1400" spc="-10" dirty="0">
                <a:latin typeface="Calibri"/>
                <a:cs typeface="Calibri"/>
              </a:rPr>
              <a:t>resource </a:t>
            </a:r>
            <a:r>
              <a:rPr sz="1400" spc="-5" dirty="0">
                <a:latin typeface="Calibri"/>
                <a:cs typeface="Calibri"/>
              </a:rPr>
              <a:t>cannot </a:t>
            </a:r>
            <a:r>
              <a:rPr sz="1400" spc="-15" dirty="0">
                <a:latin typeface="Calibri"/>
                <a:cs typeface="Calibri"/>
              </a:rPr>
              <a:t>be </a:t>
            </a:r>
            <a:r>
              <a:rPr sz="1400" spc="-5" dirty="0">
                <a:latin typeface="Calibri"/>
                <a:cs typeface="Calibri"/>
              </a:rPr>
              <a:t>withdrawn </a:t>
            </a:r>
            <a:r>
              <a:rPr sz="1400" spc="-10" dirty="0">
                <a:latin typeface="Calibri"/>
                <a:cs typeface="Calibri"/>
              </a:rPr>
              <a:t>from </a:t>
            </a:r>
            <a:r>
              <a:rPr sz="1400" spc="-5" dirty="0">
                <a:latin typeface="Calibri"/>
                <a:cs typeface="Calibri"/>
              </a:rPr>
              <a:t>a process </a:t>
            </a:r>
            <a:r>
              <a:rPr sz="1400" spc="-15" dirty="0">
                <a:latin typeface="Calibri"/>
                <a:cs typeface="Calibri"/>
              </a:rPr>
              <a:t>before </a:t>
            </a:r>
            <a:r>
              <a:rPr sz="1400" spc="-5" dirty="0">
                <a:latin typeface="Calibri"/>
                <a:cs typeface="Calibri"/>
              </a:rPr>
              <a:t>the </a:t>
            </a:r>
            <a:r>
              <a:rPr sz="1400" dirty="0">
                <a:latin typeface="Calibri"/>
                <a:cs typeface="Calibri"/>
              </a:rPr>
              <a:t> </a:t>
            </a:r>
            <a:r>
              <a:rPr sz="1400" spc="-10" dirty="0">
                <a:latin typeface="Calibri"/>
                <a:cs typeface="Calibri"/>
              </a:rPr>
              <a:t>process has </a:t>
            </a:r>
            <a:r>
              <a:rPr sz="1400" spc="-5" dirty="0">
                <a:latin typeface="Calibri"/>
                <a:cs typeface="Calibri"/>
              </a:rPr>
              <a:t>finished running. When a </a:t>
            </a:r>
            <a:r>
              <a:rPr sz="1400" dirty="0">
                <a:latin typeface="Calibri"/>
                <a:cs typeface="Calibri"/>
              </a:rPr>
              <a:t>running </a:t>
            </a:r>
            <a:r>
              <a:rPr sz="1400" spc="-10" dirty="0">
                <a:latin typeface="Calibri"/>
                <a:cs typeface="Calibri"/>
              </a:rPr>
              <a:t>process </a:t>
            </a:r>
            <a:r>
              <a:rPr sz="1400" spc="-5" dirty="0">
                <a:latin typeface="Calibri"/>
                <a:cs typeface="Calibri"/>
              </a:rPr>
              <a:t>finishes and transitions </a:t>
            </a:r>
            <a:r>
              <a:rPr sz="1400" spc="-25" dirty="0">
                <a:latin typeface="Calibri"/>
                <a:cs typeface="Calibri"/>
              </a:rPr>
              <a:t>to </a:t>
            </a:r>
            <a:r>
              <a:rPr sz="1400" spc="-10" dirty="0">
                <a:latin typeface="Calibri"/>
                <a:cs typeface="Calibri"/>
              </a:rPr>
              <a:t>the waiting state, resources </a:t>
            </a:r>
            <a:r>
              <a:rPr sz="1400" spc="-15" dirty="0">
                <a:latin typeface="Calibri"/>
                <a:cs typeface="Calibri"/>
              </a:rPr>
              <a:t>are </a:t>
            </a:r>
            <a:r>
              <a:rPr sz="1400" spc="-10" dirty="0">
                <a:latin typeface="Calibri"/>
                <a:cs typeface="Calibri"/>
              </a:rPr>
              <a:t> </a:t>
            </a:r>
            <a:r>
              <a:rPr sz="1400" spc="-15" dirty="0">
                <a:latin typeface="Calibri"/>
                <a:cs typeface="Calibri"/>
              </a:rPr>
              <a:t>switched.</a:t>
            </a:r>
            <a:endParaRPr sz="1400">
              <a:latin typeface="Calibri"/>
              <a:cs typeface="Calibri"/>
            </a:endParaRPr>
          </a:p>
          <a:p>
            <a:pPr marL="12700" algn="just">
              <a:lnSpc>
                <a:spcPct val="100000"/>
              </a:lnSpc>
              <a:spcBef>
                <a:spcPts val="5"/>
              </a:spcBef>
            </a:pPr>
            <a:r>
              <a:rPr sz="1400" spc="-15" dirty="0">
                <a:solidFill>
                  <a:srgbClr val="FF0000"/>
                </a:solidFill>
                <a:latin typeface="Calibri"/>
                <a:cs typeface="Calibri"/>
              </a:rPr>
              <a:t>Convoy</a:t>
            </a:r>
            <a:r>
              <a:rPr sz="1400" spc="30" dirty="0">
                <a:solidFill>
                  <a:srgbClr val="FF0000"/>
                </a:solidFill>
                <a:latin typeface="Calibri"/>
                <a:cs typeface="Calibri"/>
              </a:rPr>
              <a:t> </a:t>
            </a:r>
            <a:r>
              <a:rPr sz="1400" spc="-20" dirty="0">
                <a:solidFill>
                  <a:srgbClr val="FF0000"/>
                </a:solidFill>
                <a:latin typeface="Calibri"/>
                <a:cs typeface="Calibri"/>
              </a:rPr>
              <a:t>Effect</a:t>
            </a:r>
            <a:r>
              <a:rPr sz="1400" spc="-25" dirty="0">
                <a:solidFill>
                  <a:srgbClr val="FF0000"/>
                </a:solidFill>
                <a:latin typeface="Calibri"/>
                <a:cs typeface="Calibri"/>
              </a:rPr>
              <a:t> </a:t>
            </a:r>
            <a:r>
              <a:rPr sz="1400" dirty="0">
                <a:solidFill>
                  <a:srgbClr val="FF0000"/>
                </a:solidFill>
                <a:latin typeface="Calibri"/>
                <a:cs typeface="Calibri"/>
              </a:rPr>
              <a:t>In </a:t>
            </a:r>
            <a:r>
              <a:rPr sz="1400" spc="-15" dirty="0">
                <a:solidFill>
                  <a:srgbClr val="FF0000"/>
                </a:solidFill>
                <a:latin typeface="Calibri"/>
                <a:cs typeface="Calibri"/>
              </a:rPr>
              <a:t>First</a:t>
            </a:r>
            <a:r>
              <a:rPr sz="1400" dirty="0">
                <a:solidFill>
                  <a:srgbClr val="FF0000"/>
                </a:solidFill>
                <a:latin typeface="Calibri"/>
                <a:cs typeface="Calibri"/>
              </a:rPr>
              <a:t> </a:t>
            </a:r>
            <a:r>
              <a:rPr sz="1400" spc="-5" dirty="0">
                <a:solidFill>
                  <a:srgbClr val="FF0000"/>
                </a:solidFill>
                <a:latin typeface="Calibri"/>
                <a:cs typeface="Calibri"/>
              </a:rPr>
              <a:t>Come</a:t>
            </a:r>
            <a:r>
              <a:rPr sz="1400" spc="10" dirty="0">
                <a:solidFill>
                  <a:srgbClr val="FF0000"/>
                </a:solidFill>
                <a:latin typeface="Calibri"/>
                <a:cs typeface="Calibri"/>
              </a:rPr>
              <a:t> </a:t>
            </a:r>
            <a:r>
              <a:rPr sz="1400" spc="-15" dirty="0">
                <a:solidFill>
                  <a:srgbClr val="FF0000"/>
                </a:solidFill>
                <a:latin typeface="Calibri"/>
                <a:cs typeface="Calibri"/>
              </a:rPr>
              <a:t>First</a:t>
            </a:r>
            <a:r>
              <a:rPr sz="1400" spc="5" dirty="0">
                <a:solidFill>
                  <a:srgbClr val="FF0000"/>
                </a:solidFill>
                <a:latin typeface="Calibri"/>
                <a:cs typeface="Calibri"/>
              </a:rPr>
              <a:t> </a:t>
            </a:r>
            <a:r>
              <a:rPr sz="1400" spc="-5" dirty="0">
                <a:solidFill>
                  <a:srgbClr val="FF0000"/>
                </a:solidFill>
                <a:latin typeface="Calibri"/>
                <a:cs typeface="Calibri"/>
              </a:rPr>
              <a:t>Serve</a:t>
            </a:r>
            <a:r>
              <a:rPr sz="1400" spc="20" dirty="0">
                <a:solidFill>
                  <a:srgbClr val="FF0000"/>
                </a:solidFill>
                <a:latin typeface="Calibri"/>
                <a:cs typeface="Calibri"/>
              </a:rPr>
              <a:t> </a:t>
            </a:r>
            <a:r>
              <a:rPr sz="1400" spc="-15" dirty="0">
                <a:solidFill>
                  <a:srgbClr val="FF0000"/>
                </a:solidFill>
                <a:latin typeface="Calibri"/>
                <a:cs typeface="Calibri"/>
              </a:rPr>
              <a:t>(FCFS</a:t>
            </a:r>
            <a:r>
              <a:rPr sz="1400" spc="-30" dirty="0">
                <a:solidFill>
                  <a:srgbClr val="FF0000"/>
                </a:solidFill>
                <a:latin typeface="Calibri"/>
                <a:cs typeface="Calibri"/>
              </a:rPr>
              <a:t> </a:t>
            </a:r>
            <a:r>
              <a:rPr sz="1400" spc="-5" dirty="0">
                <a:solidFill>
                  <a:srgbClr val="FF0000"/>
                </a:solidFill>
                <a:latin typeface="Calibri"/>
                <a:cs typeface="Calibri"/>
              </a:rPr>
              <a:t>)</a:t>
            </a:r>
            <a:endParaRPr sz="1400">
              <a:latin typeface="Calibri"/>
              <a:cs typeface="Calibri"/>
            </a:endParaRPr>
          </a:p>
          <a:p>
            <a:pPr marL="12700" marR="6985" algn="just">
              <a:lnSpc>
                <a:spcPct val="100000"/>
              </a:lnSpc>
            </a:pPr>
            <a:r>
              <a:rPr sz="1400" spc="-10" dirty="0">
                <a:latin typeface="Calibri"/>
                <a:cs typeface="Calibri"/>
              </a:rPr>
              <a:t>Convoy </a:t>
            </a:r>
            <a:r>
              <a:rPr sz="1400" spc="-20" dirty="0">
                <a:latin typeface="Calibri"/>
                <a:cs typeface="Calibri"/>
              </a:rPr>
              <a:t>Effect </a:t>
            </a:r>
            <a:r>
              <a:rPr sz="1400" spc="-10" dirty="0">
                <a:latin typeface="Calibri"/>
                <a:cs typeface="Calibri"/>
              </a:rPr>
              <a:t>is </a:t>
            </a:r>
            <a:r>
              <a:rPr sz="1400" spc="-5" dirty="0">
                <a:latin typeface="Calibri"/>
                <a:cs typeface="Calibri"/>
              </a:rPr>
              <a:t>a phenomenon </a:t>
            </a:r>
            <a:r>
              <a:rPr sz="1400" dirty="0">
                <a:latin typeface="Calibri"/>
                <a:cs typeface="Calibri"/>
              </a:rPr>
              <a:t>which </a:t>
            </a:r>
            <a:r>
              <a:rPr sz="1400" spc="-10" dirty="0">
                <a:latin typeface="Calibri"/>
                <a:cs typeface="Calibri"/>
              </a:rPr>
              <a:t>occurs in the </a:t>
            </a:r>
            <a:r>
              <a:rPr sz="1400" spc="-5" dirty="0">
                <a:latin typeface="Calibri"/>
                <a:cs typeface="Calibri"/>
              </a:rPr>
              <a:t>Scheduling Algorithm </a:t>
            </a:r>
            <a:r>
              <a:rPr sz="1400" dirty="0">
                <a:latin typeface="Calibri"/>
                <a:cs typeface="Calibri"/>
              </a:rPr>
              <a:t>named </a:t>
            </a:r>
            <a:r>
              <a:rPr sz="1400" spc="-10" dirty="0">
                <a:latin typeface="Calibri"/>
                <a:cs typeface="Calibri"/>
              </a:rPr>
              <a:t>First </a:t>
            </a:r>
            <a:r>
              <a:rPr sz="1400" spc="-5" dirty="0">
                <a:latin typeface="Calibri"/>
                <a:cs typeface="Calibri"/>
              </a:rPr>
              <a:t>Come </a:t>
            </a:r>
            <a:r>
              <a:rPr sz="1400" spc="-10" dirty="0">
                <a:latin typeface="Calibri"/>
                <a:cs typeface="Calibri"/>
              </a:rPr>
              <a:t>First </a:t>
            </a:r>
            <a:r>
              <a:rPr sz="1400" spc="-5" dirty="0">
                <a:latin typeface="Calibri"/>
                <a:cs typeface="Calibri"/>
              </a:rPr>
              <a:t>Serve </a:t>
            </a:r>
            <a:r>
              <a:rPr sz="1400" spc="-10" dirty="0">
                <a:latin typeface="Calibri"/>
                <a:cs typeface="Calibri"/>
              </a:rPr>
              <a:t>(FCFS). </a:t>
            </a:r>
            <a:r>
              <a:rPr sz="1400" spc="-5" dirty="0">
                <a:latin typeface="Calibri"/>
                <a:cs typeface="Calibri"/>
              </a:rPr>
              <a:t>The </a:t>
            </a:r>
            <a:r>
              <a:rPr sz="1400" dirty="0">
                <a:latin typeface="Calibri"/>
                <a:cs typeface="Calibri"/>
              </a:rPr>
              <a:t> </a:t>
            </a:r>
            <a:r>
              <a:rPr sz="1400" spc="-15" dirty="0">
                <a:latin typeface="Calibri"/>
                <a:cs typeface="Calibri"/>
              </a:rPr>
              <a:t>First</a:t>
            </a:r>
            <a:r>
              <a:rPr sz="1400" spc="30" dirty="0">
                <a:latin typeface="Calibri"/>
                <a:cs typeface="Calibri"/>
              </a:rPr>
              <a:t> </a:t>
            </a:r>
            <a:r>
              <a:rPr sz="1400" spc="-10" dirty="0">
                <a:latin typeface="Calibri"/>
                <a:cs typeface="Calibri"/>
              </a:rPr>
              <a:t>Come</a:t>
            </a:r>
            <a:r>
              <a:rPr sz="1400" dirty="0">
                <a:latin typeface="Calibri"/>
                <a:cs typeface="Calibri"/>
              </a:rPr>
              <a:t> </a:t>
            </a:r>
            <a:r>
              <a:rPr sz="1400" spc="-15" dirty="0">
                <a:latin typeface="Calibri"/>
                <a:cs typeface="Calibri"/>
              </a:rPr>
              <a:t>First</a:t>
            </a:r>
            <a:r>
              <a:rPr sz="1400" spc="30" dirty="0">
                <a:latin typeface="Calibri"/>
                <a:cs typeface="Calibri"/>
              </a:rPr>
              <a:t> </a:t>
            </a:r>
            <a:r>
              <a:rPr sz="1400" spc="-5" dirty="0">
                <a:latin typeface="Calibri"/>
                <a:cs typeface="Calibri"/>
              </a:rPr>
              <a:t>Serve</a:t>
            </a:r>
            <a:r>
              <a:rPr sz="1400" dirty="0">
                <a:latin typeface="Calibri"/>
                <a:cs typeface="Calibri"/>
              </a:rPr>
              <a:t> </a:t>
            </a:r>
            <a:r>
              <a:rPr sz="1400" spc="-10" dirty="0">
                <a:latin typeface="Calibri"/>
                <a:cs typeface="Calibri"/>
              </a:rPr>
              <a:t>Scheduling</a:t>
            </a:r>
            <a:r>
              <a:rPr sz="1400" spc="85" dirty="0">
                <a:latin typeface="Calibri"/>
                <a:cs typeface="Calibri"/>
              </a:rPr>
              <a:t> </a:t>
            </a:r>
            <a:r>
              <a:rPr sz="1400" spc="-10" dirty="0">
                <a:latin typeface="Calibri"/>
                <a:cs typeface="Calibri"/>
              </a:rPr>
              <a:t>Algorithm</a:t>
            </a:r>
            <a:r>
              <a:rPr sz="1400" spc="50" dirty="0">
                <a:latin typeface="Calibri"/>
                <a:cs typeface="Calibri"/>
              </a:rPr>
              <a:t> </a:t>
            </a:r>
            <a:r>
              <a:rPr sz="1400" spc="-10" dirty="0">
                <a:latin typeface="Calibri"/>
                <a:cs typeface="Calibri"/>
              </a:rPr>
              <a:t>occurs</a:t>
            </a:r>
            <a:r>
              <a:rPr sz="1400" spc="5" dirty="0">
                <a:latin typeface="Calibri"/>
                <a:cs typeface="Calibri"/>
              </a:rPr>
              <a:t> </a:t>
            </a:r>
            <a:r>
              <a:rPr sz="1400" spc="-10" dirty="0">
                <a:latin typeface="Calibri"/>
                <a:cs typeface="Calibri"/>
              </a:rPr>
              <a:t>in</a:t>
            </a:r>
            <a:r>
              <a:rPr sz="1400" spc="5" dirty="0">
                <a:latin typeface="Calibri"/>
                <a:cs typeface="Calibri"/>
              </a:rPr>
              <a:t> </a:t>
            </a:r>
            <a:r>
              <a:rPr sz="1400" spc="-5" dirty="0">
                <a:latin typeface="Calibri"/>
                <a:cs typeface="Calibri"/>
              </a:rPr>
              <a:t>a</a:t>
            </a:r>
            <a:r>
              <a:rPr sz="1400" dirty="0">
                <a:latin typeface="Calibri"/>
                <a:cs typeface="Calibri"/>
              </a:rPr>
              <a:t> </a:t>
            </a:r>
            <a:r>
              <a:rPr sz="1400" spc="-25" dirty="0">
                <a:latin typeface="Calibri"/>
                <a:cs typeface="Calibri"/>
              </a:rPr>
              <a:t>way</a:t>
            </a:r>
            <a:r>
              <a:rPr sz="1400" spc="35" dirty="0">
                <a:latin typeface="Calibri"/>
                <a:cs typeface="Calibri"/>
              </a:rPr>
              <a:t> </a:t>
            </a:r>
            <a:r>
              <a:rPr sz="1400" spc="-5" dirty="0">
                <a:latin typeface="Calibri"/>
                <a:cs typeface="Calibri"/>
              </a:rPr>
              <a:t>of</a:t>
            </a:r>
            <a:r>
              <a:rPr sz="1400" spc="-25" dirty="0">
                <a:latin typeface="Calibri"/>
                <a:cs typeface="Calibri"/>
              </a:rPr>
              <a:t> </a:t>
            </a:r>
            <a:r>
              <a:rPr sz="1400" spc="-10" dirty="0">
                <a:latin typeface="Calibri"/>
                <a:cs typeface="Calibri"/>
              </a:rPr>
              <a:t>non</a:t>
            </a:r>
            <a:r>
              <a:rPr sz="1400" spc="35" dirty="0">
                <a:latin typeface="Calibri"/>
                <a:cs typeface="Calibri"/>
              </a:rPr>
              <a:t> </a:t>
            </a:r>
            <a:r>
              <a:rPr sz="1400" spc="-20" dirty="0">
                <a:latin typeface="Calibri"/>
                <a:cs typeface="Calibri"/>
              </a:rPr>
              <a:t>preemptive</a:t>
            </a:r>
            <a:r>
              <a:rPr sz="1400" spc="120" dirty="0">
                <a:latin typeface="Calibri"/>
                <a:cs typeface="Calibri"/>
              </a:rPr>
              <a:t> </a:t>
            </a:r>
            <a:r>
              <a:rPr sz="1400" spc="-45" dirty="0">
                <a:latin typeface="Calibri"/>
                <a:cs typeface="Calibri"/>
              </a:rPr>
              <a:t>way.</a:t>
            </a:r>
            <a:endParaRPr sz="1400">
              <a:latin typeface="Calibri"/>
              <a:cs typeface="Calibri"/>
            </a:endParaRPr>
          </a:p>
          <a:p>
            <a:pPr marL="12700" marR="5080" algn="just">
              <a:lnSpc>
                <a:spcPct val="100000"/>
              </a:lnSpc>
            </a:pPr>
            <a:r>
              <a:rPr sz="1400" spc="-5" dirty="0">
                <a:latin typeface="Calibri"/>
                <a:cs typeface="Calibri"/>
              </a:rPr>
              <a:t>The </a:t>
            </a:r>
            <a:r>
              <a:rPr sz="1400" dirty="0">
                <a:latin typeface="Calibri"/>
                <a:cs typeface="Calibri"/>
              </a:rPr>
              <a:t>Non </a:t>
            </a:r>
            <a:r>
              <a:rPr sz="1400" spc="-10" dirty="0">
                <a:latin typeface="Calibri"/>
                <a:cs typeface="Calibri"/>
              </a:rPr>
              <a:t>preemptive</a:t>
            </a:r>
            <a:r>
              <a:rPr sz="1400" spc="-5" dirty="0">
                <a:latin typeface="Calibri"/>
                <a:cs typeface="Calibri"/>
              </a:rPr>
              <a:t> </a:t>
            </a:r>
            <a:r>
              <a:rPr sz="1400" spc="-25" dirty="0">
                <a:latin typeface="Calibri"/>
                <a:cs typeface="Calibri"/>
              </a:rPr>
              <a:t>way</a:t>
            </a:r>
            <a:r>
              <a:rPr sz="1400" spc="-20" dirty="0">
                <a:latin typeface="Calibri"/>
                <a:cs typeface="Calibri"/>
              </a:rPr>
              <a:t> </a:t>
            </a:r>
            <a:r>
              <a:rPr sz="1400" spc="-5" dirty="0">
                <a:latin typeface="Calibri"/>
                <a:cs typeface="Calibri"/>
              </a:rPr>
              <a:t>means that </a:t>
            </a:r>
            <a:r>
              <a:rPr sz="1400" spc="-10" dirty="0">
                <a:latin typeface="Calibri"/>
                <a:cs typeface="Calibri"/>
              </a:rPr>
              <a:t>if</a:t>
            </a:r>
            <a:r>
              <a:rPr sz="1400" spc="-5" dirty="0">
                <a:latin typeface="Calibri"/>
                <a:cs typeface="Calibri"/>
              </a:rPr>
              <a:t> a </a:t>
            </a:r>
            <a:r>
              <a:rPr sz="1400" spc="-10" dirty="0">
                <a:latin typeface="Calibri"/>
                <a:cs typeface="Calibri"/>
              </a:rPr>
              <a:t>process </a:t>
            </a:r>
            <a:r>
              <a:rPr sz="1400" dirty="0">
                <a:latin typeface="Calibri"/>
                <a:cs typeface="Calibri"/>
              </a:rPr>
              <a:t>or </a:t>
            </a:r>
            <a:r>
              <a:rPr sz="1400" spc="-5" dirty="0">
                <a:latin typeface="Calibri"/>
                <a:cs typeface="Calibri"/>
              </a:rPr>
              <a:t>job </a:t>
            </a:r>
            <a:r>
              <a:rPr sz="1400" spc="-10" dirty="0">
                <a:latin typeface="Calibri"/>
                <a:cs typeface="Calibri"/>
              </a:rPr>
              <a:t>is </a:t>
            </a:r>
            <a:r>
              <a:rPr sz="1400" spc="-5" dirty="0">
                <a:latin typeface="Calibri"/>
                <a:cs typeface="Calibri"/>
              </a:rPr>
              <a:t>started execution, </a:t>
            </a:r>
            <a:r>
              <a:rPr sz="1400" dirty="0">
                <a:latin typeface="Calibri"/>
                <a:cs typeface="Calibri"/>
              </a:rPr>
              <a:t>then </a:t>
            </a:r>
            <a:r>
              <a:rPr sz="1400" spc="-5" dirty="0">
                <a:latin typeface="Calibri"/>
                <a:cs typeface="Calibri"/>
              </a:rPr>
              <a:t>the operating </a:t>
            </a:r>
            <a:r>
              <a:rPr sz="1400" spc="-10" dirty="0">
                <a:latin typeface="Calibri"/>
                <a:cs typeface="Calibri"/>
              </a:rPr>
              <a:t>system </a:t>
            </a:r>
            <a:r>
              <a:rPr sz="1400" spc="-5" dirty="0">
                <a:latin typeface="Calibri"/>
                <a:cs typeface="Calibri"/>
              </a:rPr>
              <a:t>must </a:t>
            </a:r>
            <a:r>
              <a:rPr sz="1400" dirty="0">
                <a:latin typeface="Calibri"/>
                <a:cs typeface="Calibri"/>
              </a:rPr>
              <a:t> </a:t>
            </a:r>
            <a:r>
              <a:rPr sz="1400" spc="-10" dirty="0">
                <a:latin typeface="Calibri"/>
                <a:cs typeface="Calibri"/>
              </a:rPr>
              <a:t>complete </a:t>
            </a:r>
            <a:r>
              <a:rPr sz="1400" spc="-5" dirty="0">
                <a:latin typeface="Calibri"/>
                <a:cs typeface="Calibri"/>
              </a:rPr>
              <a:t>its </a:t>
            </a:r>
            <a:r>
              <a:rPr sz="1400" spc="-10" dirty="0">
                <a:latin typeface="Calibri"/>
                <a:cs typeface="Calibri"/>
              </a:rPr>
              <a:t>process </a:t>
            </a:r>
            <a:r>
              <a:rPr sz="1400" spc="-5" dirty="0">
                <a:latin typeface="Calibri"/>
                <a:cs typeface="Calibri"/>
              </a:rPr>
              <a:t>or </a:t>
            </a:r>
            <a:r>
              <a:rPr sz="1400" spc="-10" dirty="0">
                <a:latin typeface="Calibri"/>
                <a:cs typeface="Calibri"/>
              </a:rPr>
              <a:t>job. </a:t>
            </a:r>
            <a:r>
              <a:rPr sz="1400" spc="-5" dirty="0">
                <a:latin typeface="Calibri"/>
                <a:cs typeface="Calibri"/>
              </a:rPr>
              <a:t>Until, </a:t>
            </a:r>
            <a:r>
              <a:rPr sz="1400" spc="-10" dirty="0">
                <a:latin typeface="Calibri"/>
                <a:cs typeface="Calibri"/>
              </a:rPr>
              <a:t>the </a:t>
            </a:r>
            <a:r>
              <a:rPr sz="1400" dirty="0">
                <a:latin typeface="Calibri"/>
                <a:cs typeface="Calibri"/>
              </a:rPr>
              <a:t>process </a:t>
            </a:r>
            <a:r>
              <a:rPr sz="1400" spc="-5" dirty="0">
                <a:latin typeface="Calibri"/>
                <a:cs typeface="Calibri"/>
              </a:rPr>
              <a:t>or job </a:t>
            </a:r>
            <a:r>
              <a:rPr sz="1400" spc="-10" dirty="0">
                <a:latin typeface="Calibri"/>
                <a:cs typeface="Calibri"/>
              </a:rPr>
              <a:t>is </a:t>
            </a:r>
            <a:r>
              <a:rPr sz="1400" spc="-20" dirty="0">
                <a:latin typeface="Calibri"/>
                <a:cs typeface="Calibri"/>
              </a:rPr>
              <a:t>zero </a:t>
            </a:r>
            <a:r>
              <a:rPr sz="1400" spc="-10" dirty="0">
                <a:latin typeface="Calibri"/>
                <a:cs typeface="Calibri"/>
              </a:rPr>
              <a:t>the new </a:t>
            </a:r>
            <a:r>
              <a:rPr sz="1400" spc="-5" dirty="0">
                <a:latin typeface="Calibri"/>
                <a:cs typeface="Calibri"/>
              </a:rPr>
              <a:t>or next process or job </a:t>
            </a:r>
            <a:r>
              <a:rPr sz="1400" spc="-10" dirty="0">
                <a:latin typeface="Calibri"/>
                <a:cs typeface="Calibri"/>
              </a:rPr>
              <a:t>does</a:t>
            </a:r>
            <a:r>
              <a:rPr sz="1400" spc="295" dirty="0">
                <a:latin typeface="Calibri"/>
                <a:cs typeface="Calibri"/>
              </a:rPr>
              <a:t> </a:t>
            </a:r>
            <a:r>
              <a:rPr sz="1400" spc="-10" dirty="0">
                <a:latin typeface="Calibri"/>
                <a:cs typeface="Calibri"/>
              </a:rPr>
              <a:t>not </a:t>
            </a:r>
            <a:r>
              <a:rPr sz="1400" spc="-5" dirty="0">
                <a:latin typeface="Calibri"/>
                <a:cs typeface="Calibri"/>
              </a:rPr>
              <a:t>start its </a:t>
            </a:r>
            <a:r>
              <a:rPr sz="1400" dirty="0">
                <a:latin typeface="Calibri"/>
                <a:cs typeface="Calibri"/>
              </a:rPr>
              <a:t> </a:t>
            </a:r>
            <a:r>
              <a:rPr sz="1400" spc="-10" dirty="0">
                <a:latin typeface="Calibri"/>
                <a:cs typeface="Calibri"/>
              </a:rPr>
              <a:t>execution.</a:t>
            </a:r>
            <a:r>
              <a:rPr sz="1400" spc="-5" dirty="0">
                <a:latin typeface="Calibri"/>
                <a:cs typeface="Calibri"/>
              </a:rPr>
              <a:t> The</a:t>
            </a:r>
            <a:r>
              <a:rPr sz="1400" dirty="0">
                <a:latin typeface="Calibri"/>
                <a:cs typeface="Calibri"/>
              </a:rPr>
              <a:t> </a:t>
            </a:r>
            <a:r>
              <a:rPr sz="1400" spc="-5" dirty="0">
                <a:latin typeface="Calibri"/>
                <a:cs typeface="Calibri"/>
              </a:rPr>
              <a:t>definition</a:t>
            </a:r>
            <a:r>
              <a:rPr sz="1400" dirty="0">
                <a:latin typeface="Calibri"/>
                <a:cs typeface="Calibri"/>
              </a:rPr>
              <a:t> </a:t>
            </a:r>
            <a:r>
              <a:rPr sz="1400" spc="-5" dirty="0">
                <a:latin typeface="Calibri"/>
                <a:cs typeface="Calibri"/>
              </a:rPr>
              <a:t>of</a:t>
            </a:r>
            <a:r>
              <a:rPr sz="1400" dirty="0">
                <a:latin typeface="Calibri"/>
                <a:cs typeface="Calibri"/>
              </a:rPr>
              <a:t> Non </a:t>
            </a:r>
            <a:r>
              <a:rPr sz="1400" spc="-5" dirty="0">
                <a:latin typeface="Calibri"/>
                <a:cs typeface="Calibri"/>
              </a:rPr>
              <a:t>Preemptive</a:t>
            </a:r>
            <a:r>
              <a:rPr sz="1400" dirty="0">
                <a:latin typeface="Calibri"/>
                <a:cs typeface="Calibri"/>
              </a:rPr>
              <a:t> </a:t>
            </a:r>
            <a:r>
              <a:rPr sz="1400" spc="-5" dirty="0">
                <a:latin typeface="Calibri"/>
                <a:cs typeface="Calibri"/>
              </a:rPr>
              <a:t>Scheduling</a:t>
            </a:r>
            <a:r>
              <a:rPr sz="1400" dirty="0">
                <a:latin typeface="Calibri"/>
                <a:cs typeface="Calibri"/>
              </a:rPr>
              <a:t> in</a:t>
            </a:r>
            <a:r>
              <a:rPr sz="1400" spc="5" dirty="0">
                <a:latin typeface="Calibri"/>
                <a:cs typeface="Calibri"/>
              </a:rPr>
              <a:t> </a:t>
            </a:r>
            <a:r>
              <a:rPr sz="1400" spc="-10" dirty="0">
                <a:latin typeface="Calibri"/>
                <a:cs typeface="Calibri"/>
              </a:rPr>
              <a:t>terms</a:t>
            </a:r>
            <a:r>
              <a:rPr sz="1400" spc="-5" dirty="0">
                <a:latin typeface="Calibri"/>
                <a:cs typeface="Calibri"/>
              </a:rPr>
              <a:t> </a:t>
            </a:r>
            <a:r>
              <a:rPr sz="1400" dirty="0">
                <a:latin typeface="Calibri"/>
                <a:cs typeface="Calibri"/>
              </a:rPr>
              <a:t>of </a:t>
            </a:r>
            <a:r>
              <a:rPr sz="1400" spc="-10" dirty="0">
                <a:latin typeface="Calibri"/>
                <a:cs typeface="Calibri"/>
              </a:rPr>
              <a:t>Operating</a:t>
            </a:r>
            <a:r>
              <a:rPr sz="1400" spc="-5" dirty="0">
                <a:latin typeface="Calibri"/>
                <a:cs typeface="Calibri"/>
              </a:rPr>
              <a:t> </a:t>
            </a:r>
            <a:r>
              <a:rPr sz="1400" spc="-15" dirty="0">
                <a:latin typeface="Calibri"/>
                <a:cs typeface="Calibri"/>
              </a:rPr>
              <a:t>System</a:t>
            </a:r>
            <a:r>
              <a:rPr sz="1400" spc="-10" dirty="0">
                <a:latin typeface="Calibri"/>
                <a:cs typeface="Calibri"/>
              </a:rPr>
              <a:t> </a:t>
            </a:r>
            <a:r>
              <a:rPr sz="1400" spc="-5" dirty="0">
                <a:latin typeface="Calibri"/>
                <a:cs typeface="Calibri"/>
              </a:rPr>
              <a:t>means</a:t>
            </a:r>
            <a:r>
              <a:rPr sz="1400" dirty="0">
                <a:latin typeface="Calibri"/>
                <a:cs typeface="Calibri"/>
              </a:rPr>
              <a:t> </a:t>
            </a:r>
            <a:r>
              <a:rPr sz="1400" spc="-5" dirty="0">
                <a:latin typeface="Calibri"/>
                <a:cs typeface="Calibri"/>
              </a:rPr>
              <a:t>that</a:t>
            </a:r>
            <a:r>
              <a:rPr sz="1400" dirty="0">
                <a:latin typeface="Calibri"/>
                <a:cs typeface="Calibri"/>
              </a:rPr>
              <a:t> </a:t>
            </a:r>
            <a:r>
              <a:rPr sz="1400" spc="-10" dirty="0">
                <a:latin typeface="Calibri"/>
                <a:cs typeface="Calibri"/>
              </a:rPr>
              <a:t>the</a:t>
            </a:r>
            <a:r>
              <a:rPr sz="1400" spc="-5" dirty="0">
                <a:latin typeface="Calibri"/>
                <a:cs typeface="Calibri"/>
              </a:rPr>
              <a:t> Central </a:t>
            </a:r>
            <a:r>
              <a:rPr sz="1400" dirty="0">
                <a:latin typeface="Calibri"/>
                <a:cs typeface="Calibri"/>
              </a:rPr>
              <a:t> </a:t>
            </a:r>
            <a:r>
              <a:rPr sz="1400" spc="-5" dirty="0">
                <a:latin typeface="Calibri"/>
                <a:cs typeface="Calibri"/>
              </a:rPr>
              <a:t>Processing </a:t>
            </a:r>
            <a:r>
              <a:rPr sz="1400" dirty="0">
                <a:latin typeface="Calibri"/>
                <a:cs typeface="Calibri"/>
              </a:rPr>
              <a:t>Unit (CPU)</a:t>
            </a:r>
            <a:r>
              <a:rPr sz="1400" spc="5" dirty="0">
                <a:latin typeface="Calibri"/>
                <a:cs typeface="Calibri"/>
              </a:rPr>
              <a:t> </a:t>
            </a:r>
            <a:r>
              <a:rPr sz="1400" spc="-10" dirty="0">
                <a:latin typeface="Calibri"/>
                <a:cs typeface="Calibri"/>
              </a:rPr>
              <a:t>will</a:t>
            </a:r>
            <a:r>
              <a:rPr sz="1400" spc="-5" dirty="0">
                <a:latin typeface="Calibri"/>
                <a:cs typeface="Calibri"/>
              </a:rPr>
              <a:t> </a:t>
            </a:r>
            <a:r>
              <a:rPr sz="1400" spc="-15" dirty="0">
                <a:latin typeface="Calibri"/>
                <a:cs typeface="Calibri"/>
              </a:rPr>
              <a:t>be </a:t>
            </a:r>
            <a:r>
              <a:rPr sz="1400" spc="-5" dirty="0">
                <a:latin typeface="Calibri"/>
                <a:cs typeface="Calibri"/>
              </a:rPr>
              <a:t>completely </a:t>
            </a:r>
            <a:r>
              <a:rPr sz="1400" spc="-10" dirty="0">
                <a:latin typeface="Calibri"/>
                <a:cs typeface="Calibri"/>
              </a:rPr>
              <a:t>dedicated</a:t>
            </a:r>
            <a:r>
              <a:rPr sz="1400" spc="-5" dirty="0">
                <a:latin typeface="Calibri"/>
                <a:cs typeface="Calibri"/>
              </a:rPr>
              <a:t> </a:t>
            </a:r>
            <a:r>
              <a:rPr sz="1400" spc="-10" dirty="0">
                <a:latin typeface="Calibri"/>
                <a:cs typeface="Calibri"/>
              </a:rPr>
              <a:t>till</a:t>
            </a:r>
            <a:r>
              <a:rPr sz="1400" spc="295" dirty="0">
                <a:latin typeface="Calibri"/>
                <a:cs typeface="Calibri"/>
              </a:rPr>
              <a:t> </a:t>
            </a:r>
            <a:r>
              <a:rPr sz="1400" spc="-5" dirty="0">
                <a:latin typeface="Calibri"/>
                <a:cs typeface="Calibri"/>
              </a:rPr>
              <a:t>the </a:t>
            </a:r>
            <a:r>
              <a:rPr sz="1400" dirty="0">
                <a:latin typeface="Calibri"/>
                <a:cs typeface="Calibri"/>
              </a:rPr>
              <a:t>end of </a:t>
            </a:r>
            <a:r>
              <a:rPr sz="1400" spc="-10" dirty="0">
                <a:latin typeface="Calibri"/>
                <a:cs typeface="Calibri"/>
              </a:rPr>
              <a:t>the</a:t>
            </a:r>
            <a:r>
              <a:rPr sz="1400" spc="295" dirty="0">
                <a:latin typeface="Calibri"/>
                <a:cs typeface="Calibri"/>
              </a:rPr>
              <a:t> </a:t>
            </a:r>
            <a:r>
              <a:rPr sz="1400" spc="-5" dirty="0">
                <a:latin typeface="Calibri"/>
                <a:cs typeface="Calibri"/>
              </a:rPr>
              <a:t>process </a:t>
            </a:r>
            <a:r>
              <a:rPr sz="1400" dirty="0">
                <a:latin typeface="Calibri"/>
                <a:cs typeface="Calibri"/>
              </a:rPr>
              <a:t>or </a:t>
            </a:r>
            <a:r>
              <a:rPr sz="1400" spc="-5" dirty="0">
                <a:latin typeface="Calibri"/>
                <a:cs typeface="Calibri"/>
              </a:rPr>
              <a:t>job started </a:t>
            </a:r>
            <a:r>
              <a:rPr sz="1400" spc="-10" dirty="0">
                <a:latin typeface="Calibri"/>
                <a:cs typeface="Calibri"/>
              </a:rPr>
              <a:t>first </a:t>
            </a:r>
            <a:r>
              <a:rPr sz="1400" dirty="0">
                <a:latin typeface="Calibri"/>
                <a:cs typeface="Calibri"/>
              </a:rPr>
              <a:t>and </a:t>
            </a:r>
            <a:r>
              <a:rPr sz="1400" spc="-5" dirty="0">
                <a:latin typeface="Calibri"/>
                <a:cs typeface="Calibri"/>
              </a:rPr>
              <a:t>the</a:t>
            </a:r>
            <a:r>
              <a:rPr sz="1400" spc="305" dirty="0">
                <a:latin typeface="Calibri"/>
                <a:cs typeface="Calibri"/>
              </a:rPr>
              <a:t> </a:t>
            </a:r>
            <a:r>
              <a:rPr sz="1400" spc="-5" dirty="0">
                <a:latin typeface="Calibri"/>
                <a:cs typeface="Calibri"/>
              </a:rPr>
              <a:t>new </a:t>
            </a:r>
            <a:r>
              <a:rPr sz="1400" dirty="0">
                <a:latin typeface="Calibri"/>
                <a:cs typeface="Calibri"/>
              </a:rPr>
              <a:t> </a:t>
            </a:r>
            <a:r>
              <a:rPr sz="1400" spc="-10" dirty="0">
                <a:latin typeface="Calibri"/>
                <a:cs typeface="Calibri"/>
              </a:rPr>
              <a:t>process</a:t>
            </a:r>
            <a:r>
              <a:rPr sz="1400" spc="5" dirty="0">
                <a:latin typeface="Calibri"/>
                <a:cs typeface="Calibri"/>
              </a:rPr>
              <a:t> </a:t>
            </a:r>
            <a:r>
              <a:rPr sz="1400" dirty="0">
                <a:latin typeface="Calibri"/>
                <a:cs typeface="Calibri"/>
              </a:rPr>
              <a:t>or</a:t>
            </a:r>
            <a:r>
              <a:rPr sz="1400" spc="-10" dirty="0">
                <a:latin typeface="Calibri"/>
                <a:cs typeface="Calibri"/>
              </a:rPr>
              <a:t> </a:t>
            </a:r>
            <a:r>
              <a:rPr sz="1400" spc="-5" dirty="0">
                <a:latin typeface="Calibri"/>
                <a:cs typeface="Calibri"/>
              </a:rPr>
              <a:t>job</a:t>
            </a:r>
            <a:r>
              <a:rPr sz="1400" spc="5" dirty="0">
                <a:latin typeface="Calibri"/>
                <a:cs typeface="Calibri"/>
              </a:rPr>
              <a:t> </a:t>
            </a:r>
            <a:r>
              <a:rPr sz="1400" spc="-10" dirty="0">
                <a:latin typeface="Calibri"/>
                <a:cs typeface="Calibri"/>
              </a:rPr>
              <a:t>is</a:t>
            </a:r>
            <a:r>
              <a:rPr sz="1400" dirty="0">
                <a:latin typeface="Calibri"/>
                <a:cs typeface="Calibri"/>
              </a:rPr>
              <a:t> </a:t>
            </a:r>
            <a:r>
              <a:rPr sz="1400" spc="-20" dirty="0">
                <a:latin typeface="Calibri"/>
                <a:cs typeface="Calibri"/>
              </a:rPr>
              <a:t>executed</a:t>
            </a:r>
            <a:r>
              <a:rPr sz="1400" spc="85" dirty="0">
                <a:latin typeface="Calibri"/>
                <a:cs typeface="Calibri"/>
              </a:rPr>
              <a:t> </a:t>
            </a:r>
            <a:r>
              <a:rPr sz="1400" spc="-10" dirty="0">
                <a:latin typeface="Calibri"/>
                <a:cs typeface="Calibri"/>
              </a:rPr>
              <a:t>only</a:t>
            </a:r>
            <a:r>
              <a:rPr sz="1400" spc="40" dirty="0">
                <a:latin typeface="Calibri"/>
                <a:cs typeface="Calibri"/>
              </a:rPr>
              <a:t> </a:t>
            </a:r>
            <a:r>
              <a:rPr sz="1400" spc="-10" dirty="0">
                <a:latin typeface="Calibri"/>
                <a:cs typeface="Calibri"/>
              </a:rPr>
              <a:t>after</a:t>
            </a:r>
            <a:r>
              <a:rPr sz="1400" spc="25" dirty="0">
                <a:latin typeface="Calibri"/>
                <a:cs typeface="Calibri"/>
              </a:rPr>
              <a:t> </a:t>
            </a:r>
            <a:r>
              <a:rPr sz="1400" spc="-15" dirty="0">
                <a:latin typeface="Calibri"/>
                <a:cs typeface="Calibri"/>
              </a:rPr>
              <a:t>finishing</a:t>
            </a:r>
            <a:r>
              <a:rPr sz="1400" spc="85" dirty="0">
                <a:latin typeface="Calibri"/>
                <a:cs typeface="Calibri"/>
              </a:rPr>
              <a:t> </a:t>
            </a:r>
            <a:r>
              <a:rPr sz="1400" dirty="0">
                <a:latin typeface="Calibri"/>
                <a:cs typeface="Calibri"/>
              </a:rPr>
              <a:t>of</a:t>
            </a:r>
            <a:r>
              <a:rPr sz="1400" spc="-2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older</a:t>
            </a:r>
            <a:r>
              <a:rPr sz="1400" spc="40" dirty="0">
                <a:latin typeface="Calibri"/>
                <a:cs typeface="Calibri"/>
              </a:rPr>
              <a:t> </a:t>
            </a:r>
            <a:r>
              <a:rPr sz="1400" spc="-10" dirty="0">
                <a:latin typeface="Calibri"/>
                <a:cs typeface="Calibri"/>
              </a:rPr>
              <a:t>process</a:t>
            </a:r>
            <a:r>
              <a:rPr sz="1400" spc="-5" dirty="0">
                <a:latin typeface="Calibri"/>
                <a:cs typeface="Calibri"/>
              </a:rPr>
              <a:t> or job.</a:t>
            </a:r>
            <a:endParaRPr sz="1400">
              <a:latin typeface="Calibri"/>
              <a:cs typeface="Calibri"/>
            </a:endParaRPr>
          </a:p>
          <a:p>
            <a:pPr marL="12700" marR="6350" algn="just">
              <a:lnSpc>
                <a:spcPct val="100000"/>
              </a:lnSpc>
              <a:spcBef>
                <a:spcPts val="5"/>
              </a:spcBef>
            </a:pPr>
            <a:r>
              <a:rPr sz="1400" spc="-10" dirty="0">
                <a:latin typeface="Calibri"/>
                <a:cs typeface="Calibri"/>
              </a:rPr>
              <a:t>There may </a:t>
            </a:r>
            <a:r>
              <a:rPr sz="1400" spc="-15" dirty="0">
                <a:latin typeface="Calibri"/>
                <a:cs typeface="Calibri"/>
              </a:rPr>
              <a:t>be </a:t>
            </a:r>
            <a:r>
              <a:rPr sz="1400" spc="-5" dirty="0">
                <a:latin typeface="Calibri"/>
                <a:cs typeface="Calibri"/>
              </a:rPr>
              <a:t>a </a:t>
            </a:r>
            <a:r>
              <a:rPr sz="1400" spc="-15" dirty="0">
                <a:latin typeface="Calibri"/>
                <a:cs typeface="Calibri"/>
              </a:rPr>
              <a:t>few </a:t>
            </a:r>
            <a:r>
              <a:rPr sz="1400" dirty="0">
                <a:latin typeface="Calibri"/>
                <a:cs typeface="Calibri"/>
              </a:rPr>
              <a:t>cases, which </a:t>
            </a:r>
            <a:r>
              <a:rPr sz="1400" spc="-5" dirty="0">
                <a:latin typeface="Calibri"/>
                <a:cs typeface="Calibri"/>
              </a:rPr>
              <a:t>might cause </a:t>
            </a:r>
            <a:r>
              <a:rPr sz="1400" spc="-10" dirty="0">
                <a:latin typeface="Calibri"/>
                <a:cs typeface="Calibri"/>
              </a:rPr>
              <a:t>the </a:t>
            </a:r>
            <a:r>
              <a:rPr sz="1400" spc="-5" dirty="0">
                <a:latin typeface="Calibri"/>
                <a:cs typeface="Calibri"/>
              </a:rPr>
              <a:t>Central Processing </a:t>
            </a:r>
            <a:r>
              <a:rPr sz="1400" dirty="0">
                <a:latin typeface="Calibri"/>
                <a:cs typeface="Calibri"/>
              </a:rPr>
              <a:t>Unit </a:t>
            </a:r>
            <a:r>
              <a:rPr sz="1400" spc="-10" dirty="0">
                <a:latin typeface="Calibri"/>
                <a:cs typeface="Calibri"/>
              </a:rPr>
              <a:t>(CPU) </a:t>
            </a:r>
            <a:r>
              <a:rPr sz="1400" spc="-25" dirty="0">
                <a:latin typeface="Calibri"/>
                <a:cs typeface="Calibri"/>
              </a:rPr>
              <a:t>to </a:t>
            </a:r>
            <a:r>
              <a:rPr sz="1400" spc="-5" dirty="0">
                <a:latin typeface="Calibri"/>
                <a:cs typeface="Calibri"/>
              </a:rPr>
              <a:t>allot a </a:t>
            </a:r>
            <a:r>
              <a:rPr sz="1400" spc="-15" dirty="0">
                <a:latin typeface="Calibri"/>
                <a:cs typeface="Calibri"/>
              </a:rPr>
              <a:t>too </a:t>
            </a:r>
            <a:r>
              <a:rPr sz="1400" spc="-5" dirty="0">
                <a:latin typeface="Calibri"/>
                <a:cs typeface="Calibri"/>
              </a:rPr>
              <a:t>much time. </a:t>
            </a:r>
            <a:r>
              <a:rPr sz="1400" spc="-10" dirty="0">
                <a:latin typeface="Calibri"/>
                <a:cs typeface="Calibri"/>
              </a:rPr>
              <a:t>This </a:t>
            </a:r>
            <a:r>
              <a:rPr sz="1400" spc="-15" dirty="0">
                <a:latin typeface="Calibri"/>
                <a:cs typeface="Calibri"/>
              </a:rPr>
              <a:t>is </a:t>
            </a:r>
            <a:r>
              <a:rPr sz="1400" spc="-10" dirty="0">
                <a:latin typeface="Calibri"/>
                <a:cs typeface="Calibri"/>
              </a:rPr>
              <a:t> because </a:t>
            </a:r>
            <a:r>
              <a:rPr sz="1400" dirty="0">
                <a:latin typeface="Calibri"/>
                <a:cs typeface="Calibri"/>
              </a:rPr>
              <a:t>in </a:t>
            </a:r>
            <a:r>
              <a:rPr sz="1400" spc="-10" dirty="0">
                <a:latin typeface="Calibri"/>
                <a:cs typeface="Calibri"/>
              </a:rPr>
              <a:t>the </a:t>
            </a:r>
            <a:r>
              <a:rPr sz="1400" spc="-5" dirty="0">
                <a:latin typeface="Calibri"/>
                <a:cs typeface="Calibri"/>
              </a:rPr>
              <a:t>First Come First Serve Scheduling Algorithm </a:t>
            </a:r>
            <a:r>
              <a:rPr sz="1400" dirty="0">
                <a:latin typeface="Calibri"/>
                <a:cs typeface="Calibri"/>
              </a:rPr>
              <a:t>Non </a:t>
            </a:r>
            <a:r>
              <a:rPr sz="1400" spc="-5" dirty="0">
                <a:latin typeface="Calibri"/>
                <a:cs typeface="Calibri"/>
              </a:rPr>
              <a:t>Preemptive </a:t>
            </a:r>
            <a:r>
              <a:rPr sz="1400" spc="-10" dirty="0">
                <a:latin typeface="Calibri"/>
                <a:cs typeface="Calibri"/>
              </a:rPr>
              <a:t>Approach, </a:t>
            </a:r>
            <a:r>
              <a:rPr sz="1400" spc="-5" dirty="0">
                <a:latin typeface="Calibri"/>
                <a:cs typeface="Calibri"/>
              </a:rPr>
              <a:t>the Processes or </a:t>
            </a:r>
            <a:r>
              <a:rPr sz="1400" spc="-15" dirty="0">
                <a:latin typeface="Calibri"/>
                <a:cs typeface="Calibri"/>
              </a:rPr>
              <a:t>the </a:t>
            </a:r>
            <a:r>
              <a:rPr sz="1400" spc="-10" dirty="0">
                <a:latin typeface="Calibri"/>
                <a:cs typeface="Calibri"/>
              </a:rPr>
              <a:t>jobs are </a:t>
            </a:r>
            <a:r>
              <a:rPr sz="1400" spc="-5" dirty="0">
                <a:latin typeface="Calibri"/>
                <a:cs typeface="Calibri"/>
              </a:rPr>
              <a:t> chosen </a:t>
            </a:r>
            <a:r>
              <a:rPr sz="1400" dirty="0">
                <a:latin typeface="Calibri"/>
                <a:cs typeface="Calibri"/>
              </a:rPr>
              <a:t>in </a:t>
            </a:r>
            <a:r>
              <a:rPr sz="1400" spc="-5" dirty="0">
                <a:latin typeface="Calibri"/>
                <a:cs typeface="Calibri"/>
              </a:rPr>
              <a:t>serial </a:t>
            </a:r>
            <a:r>
              <a:rPr sz="1400" spc="-30" dirty="0">
                <a:latin typeface="Calibri"/>
                <a:cs typeface="Calibri"/>
              </a:rPr>
              <a:t>order. </a:t>
            </a:r>
            <a:r>
              <a:rPr sz="1400" dirty="0">
                <a:latin typeface="Calibri"/>
                <a:cs typeface="Calibri"/>
              </a:rPr>
              <a:t>Due, </a:t>
            </a:r>
            <a:r>
              <a:rPr sz="1400" spc="-25" dirty="0">
                <a:latin typeface="Calibri"/>
                <a:cs typeface="Calibri"/>
              </a:rPr>
              <a:t>to </a:t>
            </a:r>
            <a:r>
              <a:rPr sz="1400" spc="-10" dirty="0">
                <a:latin typeface="Calibri"/>
                <a:cs typeface="Calibri"/>
              </a:rPr>
              <a:t>this </a:t>
            </a:r>
            <a:r>
              <a:rPr sz="1400" spc="-5" dirty="0">
                <a:latin typeface="Calibri"/>
                <a:cs typeface="Calibri"/>
              </a:rPr>
              <a:t>shorter </a:t>
            </a:r>
            <a:r>
              <a:rPr sz="1400" spc="-10" dirty="0">
                <a:latin typeface="Calibri"/>
                <a:cs typeface="Calibri"/>
              </a:rPr>
              <a:t>jobs </a:t>
            </a:r>
            <a:r>
              <a:rPr sz="1400" spc="-5" dirty="0">
                <a:latin typeface="Calibri"/>
                <a:cs typeface="Calibri"/>
              </a:rPr>
              <a:t>or </a:t>
            </a:r>
            <a:r>
              <a:rPr sz="1400" spc="-10" dirty="0">
                <a:latin typeface="Calibri"/>
                <a:cs typeface="Calibri"/>
              </a:rPr>
              <a:t>processes </a:t>
            </a:r>
            <a:r>
              <a:rPr sz="1400" spc="-5" dirty="0">
                <a:latin typeface="Calibri"/>
                <a:cs typeface="Calibri"/>
              </a:rPr>
              <a:t>behind </a:t>
            </a:r>
            <a:r>
              <a:rPr sz="1400" spc="-10" dirty="0">
                <a:latin typeface="Calibri"/>
                <a:cs typeface="Calibri"/>
              </a:rPr>
              <a:t>the </a:t>
            </a:r>
            <a:r>
              <a:rPr sz="1400" spc="-5" dirty="0">
                <a:latin typeface="Calibri"/>
                <a:cs typeface="Calibri"/>
              </a:rPr>
              <a:t>larger processes or </a:t>
            </a:r>
            <a:r>
              <a:rPr sz="1400" spc="-10" dirty="0">
                <a:latin typeface="Calibri"/>
                <a:cs typeface="Calibri"/>
              </a:rPr>
              <a:t>jobs </a:t>
            </a:r>
            <a:r>
              <a:rPr sz="1400" spc="-25" dirty="0">
                <a:latin typeface="Calibri"/>
                <a:cs typeface="Calibri"/>
              </a:rPr>
              <a:t>takes </a:t>
            </a:r>
            <a:r>
              <a:rPr sz="1400" spc="-15" dirty="0">
                <a:latin typeface="Calibri"/>
                <a:cs typeface="Calibri"/>
              </a:rPr>
              <a:t>too </a:t>
            </a:r>
            <a:r>
              <a:rPr sz="1400" spc="-10" dirty="0">
                <a:latin typeface="Calibri"/>
                <a:cs typeface="Calibri"/>
              </a:rPr>
              <a:t>much time </a:t>
            </a:r>
            <a:r>
              <a:rPr sz="1400" spc="-5" dirty="0">
                <a:latin typeface="Calibri"/>
                <a:cs typeface="Calibri"/>
              </a:rPr>
              <a:t> </a:t>
            </a:r>
            <a:r>
              <a:rPr sz="1400" spc="-25" dirty="0">
                <a:latin typeface="Calibri"/>
                <a:cs typeface="Calibri"/>
              </a:rPr>
              <a:t>to</a:t>
            </a:r>
            <a:r>
              <a:rPr sz="1400" spc="25" dirty="0">
                <a:latin typeface="Calibri"/>
                <a:cs typeface="Calibri"/>
              </a:rPr>
              <a:t> </a:t>
            </a:r>
            <a:r>
              <a:rPr sz="1400" spc="-15" dirty="0">
                <a:latin typeface="Calibri"/>
                <a:cs typeface="Calibri"/>
              </a:rPr>
              <a:t>complete</a:t>
            </a:r>
            <a:r>
              <a:rPr sz="1400" spc="55" dirty="0">
                <a:latin typeface="Calibri"/>
                <a:cs typeface="Calibri"/>
              </a:rPr>
              <a:t> </a:t>
            </a:r>
            <a:r>
              <a:rPr sz="1400" spc="-10" dirty="0">
                <a:latin typeface="Calibri"/>
                <a:cs typeface="Calibri"/>
              </a:rPr>
              <a:t>its</a:t>
            </a:r>
            <a:r>
              <a:rPr sz="1400" spc="25" dirty="0">
                <a:latin typeface="Calibri"/>
                <a:cs typeface="Calibri"/>
              </a:rPr>
              <a:t> </a:t>
            </a:r>
            <a:r>
              <a:rPr sz="1400" spc="-15" dirty="0">
                <a:latin typeface="Calibri"/>
                <a:cs typeface="Calibri"/>
              </a:rPr>
              <a:t>execution.</a:t>
            </a:r>
            <a:r>
              <a:rPr sz="1400" spc="80" dirty="0">
                <a:latin typeface="Calibri"/>
                <a:cs typeface="Calibri"/>
              </a:rPr>
              <a:t> </a:t>
            </a:r>
            <a:r>
              <a:rPr sz="1400" spc="-10" dirty="0">
                <a:latin typeface="Calibri"/>
                <a:cs typeface="Calibri"/>
              </a:rPr>
              <a:t>Due,</a:t>
            </a:r>
            <a:r>
              <a:rPr sz="1400" spc="10" dirty="0">
                <a:latin typeface="Calibri"/>
                <a:cs typeface="Calibri"/>
              </a:rPr>
              <a:t> </a:t>
            </a:r>
            <a:r>
              <a:rPr sz="1400" spc="-25" dirty="0">
                <a:latin typeface="Calibri"/>
                <a:cs typeface="Calibri"/>
              </a:rPr>
              <a:t>to</a:t>
            </a:r>
            <a:r>
              <a:rPr sz="1400" spc="35" dirty="0">
                <a:latin typeface="Calibri"/>
                <a:cs typeface="Calibri"/>
              </a:rPr>
              <a:t> </a:t>
            </a:r>
            <a:r>
              <a:rPr sz="1400" spc="-15" dirty="0">
                <a:latin typeface="Calibri"/>
                <a:cs typeface="Calibri"/>
              </a:rPr>
              <a:t>this</a:t>
            </a:r>
            <a:r>
              <a:rPr sz="1400" spc="55" dirty="0">
                <a:latin typeface="Calibri"/>
                <a:cs typeface="Calibri"/>
              </a:rPr>
              <a:t> </a:t>
            </a:r>
            <a:r>
              <a:rPr sz="1400" spc="-15" dirty="0">
                <a:latin typeface="Calibri"/>
                <a:cs typeface="Calibri"/>
              </a:rPr>
              <a:t>the</a:t>
            </a:r>
            <a:r>
              <a:rPr sz="1400" spc="45" dirty="0">
                <a:latin typeface="Calibri"/>
                <a:cs typeface="Calibri"/>
              </a:rPr>
              <a:t> </a:t>
            </a:r>
            <a:r>
              <a:rPr sz="1400" spc="-20" dirty="0">
                <a:latin typeface="Calibri"/>
                <a:cs typeface="Calibri"/>
              </a:rPr>
              <a:t>Waiting</a:t>
            </a:r>
            <a:r>
              <a:rPr sz="1400" spc="65" dirty="0">
                <a:latin typeface="Calibri"/>
                <a:cs typeface="Calibri"/>
              </a:rPr>
              <a:t> </a:t>
            </a:r>
            <a:r>
              <a:rPr sz="1400" spc="-10" dirty="0">
                <a:latin typeface="Calibri"/>
                <a:cs typeface="Calibri"/>
              </a:rPr>
              <a:t>Time,</a:t>
            </a:r>
            <a:r>
              <a:rPr sz="1400" spc="55" dirty="0">
                <a:latin typeface="Calibri"/>
                <a:cs typeface="Calibri"/>
              </a:rPr>
              <a:t> </a:t>
            </a:r>
            <a:r>
              <a:rPr sz="1400" spc="-35" dirty="0">
                <a:latin typeface="Calibri"/>
                <a:cs typeface="Calibri"/>
              </a:rPr>
              <a:t>Turn</a:t>
            </a:r>
            <a:r>
              <a:rPr sz="1400" spc="60" dirty="0">
                <a:latin typeface="Calibri"/>
                <a:cs typeface="Calibri"/>
              </a:rPr>
              <a:t> </a:t>
            </a:r>
            <a:r>
              <a:rPr sz="1400" spc="-15" dirty="0">
                <a:latin typeface="Calibri"/>
                <a:cs typeface="Calibri"/>
              </a:rPr>
              <a:t>Around</a:t>
            </a:r>
            <a:r>
              <a:rPr sz="1400" spc="35" dirty="0">
                <a:latin typeface="Calibri"/>
                <a:cs typeface="Calibri"/>
              </a:rPr>
              <a:t> </a:t>
            </a:r>
            <a:r>
              <a:rPr sz="1400" spc="-10" dirty="0">
                <a:latin typeface="Calibri"/>
                <a:cs typeface="Calibri"/>
              </a:rPr>
              <a:t>Time,</a:t>
            </a:r>
            <a:r>
              <a:rPr sz="1400" spc="30" dirty="0">
                <a:latin typeface="Calibri"/>
                <a:cs typeface="Calibri"/>
              </a:rPr>
              <a:t> </a:t>
            </a:r>
            <a:r>
              <a:rPr sz="1400" spc="-10" dirty="0">
                <a:latin typeface="Calibri"/>
                <a:cs typeface="Calibri"/>
              </a:rPr>
              <a:t>Completion</a:t>
            </a:r>
            <a:r>
              <a:rPr sz="1400" spc="65" dirty="0">
                <a:latin typeface="Calibri"/>
                <a:cs typeface="Calibri"/>
              </a:rPr>
              <a:t> </a:t>
            </a:r>
            <a:r>
              <a:rPr sz="1400" spc="-15" dirty="0">
                <a:latin typeface="Calibri"/>
                <a:cs typeface="Calibri"/>
              </a:rPr>
              <a:t>Time</a:t>
            </a:r>
            <a:r>
              <a:rPr sz="1400" spc="45" dirty="0">
                <a:latin typeface="Calibri"/>
                <a:cs typeface="Calibri"/>
              </a:rPr>
              <a:t> </a:t>
            </a:r>
            <a:r>
              <a:rPr sz="1400" spc="-10" dirty="0">
                <a:latin typeface="Calibri"/>
                <a:cs typeface="Calibri"/>
              </a:rPr>
              <a:t>is</a:t>
            </a:r>
            <a:r>
              <a:rPr sz="1400" spc="10" dirty="0">
                <a:latin typeface="Calibri"/>
                <a:cs typeface="Calibri"/>
              </a:rPr>
              <a:t> </a:t>
            </a:r>
            <a:r>
              <a:rPr sz="1400" spc="-15" dirty="0">
                <a:latin typeface="Calibri"/>
                <a:cs typeface="Calibri"/>
              </a:rPr>
              <a:t>very</a:t>
            </a:r>
            <a:r>
              <a:rPr sz="1400" spc="55" dirty="0">
                <a:latin typeface="Calibri"/>
                <a:cs typeface="Calibri"/>
              </a:rPr>
              <a:t> </a:t>
            </a:r>
            <a:r>
              <a:rPr sz="1400" spc="-15" dirty="0">
                <a:latin typeface="Calibri"/>
                <a:cs typeface="Calibri"/>
              </a:rPr>
              <a:t>high.</a:t>
            </a:r>
            <a:endParaRPr sz="1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152400"/>
            <a:ext cx="6772656" cy="1877567"/>
          </a:xfrm>
          <a:prstGeom prst="rect">
            <a:avLst/>
          </a:prstGeom>
        </p:spPr>
      </p:pic>
      <p:sp>
        <p:nvSpPr>
          <p:cNvPr id="3" name="object 3"/>
          <p:cNvSpPr txBox="1"/>
          <p:nvPr/>
        </p:nvSpPr>
        <p:spPr>
          <a:xfrm>
            <a:off x="612444" y="2609545"/>
            <a:ext cx="7922259" cy="3853179"/>
          </a:xfrm>
          <a:prstGeom prst="rect">
            <a:avLst/>
          </a:prstGeom>
        </p:spPr>
        <p:txBody>
          <a:bodyPr vert="horz" wrap="square" lIns="0" tIns="12700" rIns="0" bIns="0" rtlCol="0">
            <a:spAutoFit/>
          </a:bodyPr>
          <a:lstStyle/>
          <a:p>
            <a:pPr marL="12700" algn="just">
              <a:lnSpc>
                <a:spcPct val="100000"/>
              </a:lnSpc>
              <a:spcBef>
                <a:spcPts val="100"/>
              </a:spcBef>
            </a:pPr>
            <a:r>
              <a:rPr sz="1800" spc="-10" dirty="0">
                <a:latin typeface="Calibri"/>
                <a:cs typeface="Calibri"/>
              </a:rPr>
              <a:t>So,</a:t>
            </a:r>
            <a:r>
              <a:rPr sz="1800" spc="75" dirty="0">
                <a:latin typeface="Calibri"/>
                <a:cs typeface="Calibri"/>
              </a:rPr>
              <a:t> </a:t>
            </a:r>
            <a:r>
              <a:rPr sz="1800" spc="-15" dirty="0">
                <a:latin typeface="Calibri"/>
                <a:cs typeface="Calibri"/>
              </a:rPr>
              <a:t>here</a:t>
            </a:r>
            <a:r>
              <a:rPr sz="1800" spc="65" dirty="0">
                <a:latin typeface="Calibri"/>
                <a:cs typeface="Calibri"/>
              </a:rPr>
              <a:t> </a:t>
            </a:r>
            <a:r>
              <a:rPr sz="1800" dirty="0">
                <a:latin typeface="Calibri"/>
                <a:cs typeface="Calibri"/>
              </a:rPr>
              <a:t>as</a:t>
            </a:r>
            <a:r>
              <a:rPr sz="1800" spc="65" dirty="0">
                <a:latin typeface="Calibri"/>
                <a:cs typeface="Calibri"/>
              </a:rPr>
              <a:t> </a:t>
            </a:r>
            <a:r>
              <a:rPr sz="1800" dirty="0">
                <a:latin typeface="Calibri"/>
                <a:cs typeface="Calibri"/>
              </a:rPr>
              <a:t>the</a:t>
            </a:r>
            <a:r>
              <a:rPr sz="1800" spc="60" dirty="0">
                <a:latin typeface="Calibri"/>
                <a:cs typeface="Calibri"/>
              </a:rPr>
              <a:t> </a:t>
            </a:r>
            <a:r>
              <a:rPr sz="1800" spc="-20" dirty="0">
                <a:latin typeface="Calibri"/>
                <a:cs typeface="Calibri"/>
              </a:rPr>
              <a:t>first</a:t>
            </a:r>
            <a:r>
              <a:rPr sz="1800" spc="75" dirty="0">
                <a:latin typeface="Calibri"/>
                <a:cs typeface="Calibri"/>
              </a:rPr>
              <a:t> </a:t>
            </a:r>
            <a:r>
              <a:rPr sz="1800" spc="-10" dirty="0">
                <a:latin typeface="Calibri"/>
                <a:cs typeface="Calibri"/>
              </a:rPr>
              <a:t>process</a:t>
            </a:r>
            <a:r>
              <a:rPr sz="1800" spc="70" dirty="0">
                <a:latin typeface="Calibri"/>
                <a:cs typeface="Calibri"/>
              </a:rPr>
              <a:t> </a:t>
            </a:r>
            <a:r>
              <a:rPr sz="1800" spc="-5" dirty="0">
                <a:latin typeface="Calibri"/>
                <a:cs typeface="Calibri"/>
              </a:rPr>
              <a:t>is</a:t>
            </a:r>
            <a:r>
              <a:rPr sz="1800" spc="65" dirty="0">
                <a:latin typeface="Calibri"/>
                <a:cs typeface="Calibri"/>
              </a:rPr>
              <a:t> </a:t>
            </a:r>
            <a:r>
              <a:rPr sz="1800" spc="-10" dirty="0">
                <a:latin typeface="Calibri"/>
                <a:cs typeface="Calibri"/>
              </a:rPr>
              <a:t>large</a:t>
            </a:r>
            <a:r>
              <a:rPr sz="1800" spc="65" dirty="0">
                <a:latin typeface="Calibri"/>
                <a:cs typeface="Calibri"/>
              </a:rPr>
              <a:t> </a:t>
            </a:r>
            <a:r>
              <a:rPr sz="1800" dirty="0">
                <a:latin typeface="Calibri"/>
                <a:cs typeface="Calibri"/>
              </a:rPr>
              <a:t>or</a:t>
            </a:r>
            <a:r>
              <a:rPr sz="1800" spc="70" dirty="0">
                <a:latin typeface="Calibri"/>
                <a:cs typeface="Calibri"/>
              </a:rPr>
              <a:t> </a:t>
            </a:r>
            <a:r>
              <a:rPr sz="1800" spc="-5" dirty="0">
                <a:latin typeface="Calibri"/>
                <a:cs typeface="Calibri"/>
              </a:rPr>
              <a:t>completion</a:t>
            </a:r>
            <a:r>
              <a:rPr sz="1800" spc="65" dirty="0">
                <a:latin typeface="Calibri"/>
                <a:cs typeface="Calibri"/>
              </a:rPr>
              <a:t> </a:t>
            </a:r>
            <a:r>
              <a:rPr sz="1800" dirty="0">
                <a:latin typeface="Calibri"/>
                <a:cs typeface="Calibri"/>
              </a:rPr>
              <a:t>time</a:t>
            </a:r>
            <a:r>
              <a:rPr sz="1800" spc="75" dirty="0">
                <a:latin typeface="Calibri"/>
                <a:cs typeface="Calibri"/>
              </a:rPr>
              <a:t> </a:t>
            </a:r>
            <a:r>
              <a:rPr sz="1800" spc="-5" dirty="0">
                <a:latin typeface="Calibri"/>
                <a:cs typeface="Calibri"/>
              </a:rPr>
              <a:t>is</a:t>
            </a:r>
            <a:r>
              <a:rPr sz="1800" spc="60" dirty="0">
                <a:latin typeface="Calibri"/>
                <a:cs typeface="Calibri"/>
              </a:rPr>
              <a:t> </a:t>
            </a:r>
            <a:r>
              <a:rPr sz="1800" spc="-10" dirty="0">
                <a:latin typeface="Calibri"/>
                <a:cs typeface="Calibri"/>
              </a:rPr>
              <a:t>too</a:t>
            </a:r>
            <a:r>
              <a:rPr sz="1800" spc="80" dirty="0">
                <a:latin typeface="Calibri"/>
                <a:cs typeface="Calibri"/>
              </a:rPr>
              <a:t> </a:t>
            </a:r>
            <a:r>
              <a:rPr sz="1800" spc="-5" dirty="0">
                <a:latin typeface="Calibri"/>
                <a:cs typeface="Calibri"/>
              </a:rPr>
              <a:t>high,</a:t>
            </a:r>
            <a:r>
              <a:rPr sz="1800" spc="90" dirty="0">
                <a:latin typeface="Calibri"/>
                <a:cs typeface="Calibri"/>
              </a:rPr>
              <a:t> </a:t>
            </a:r>
            <a:r>
              <a:rPr sz="1800" spc="-5" dirty="0">
                <a:latin typeface="Calibri"/>
                <a:cs typeface="Calibri"/>
              </a:rPr>
              <a:t>then</a:t>
            </a:r>
            <a:r>
              <a:rPr sz="1800" spc="60" dirty="0">
                <a:latin typeface="Calibri"/>
                <a:cs typeface="Calibri"/>
              </a:rPr>
              <a:t> </a:t>
            </a:r>
            <a:r>
              <a:rPr sz="1800" dirty="0">
                <a:latin typeface="Calibri"/>
                <a:cs typeface="Calibri"/>
              </a:rPr>
              <a:t>this</a:t>
            </a:r>
            <a:r>
              <a:rPr sz="1800" spc="65" dirty="0">
                <a:latin typeface="Calibri"/>
                <a:cs typeface="Calibri"/>
              </a:rPr>
              <a:t> </a:t>
            </a:r>
            <a:r>
              <a:rPr sz="1800" spc="-10" dirty="0">
                <a:latin typeface="Calibri"/>
                <a:cs typeface="Calibri"/>
              </a:rPr>
              <a:t>Convoy</a:t>
            </a:r>
            <a:endParaRPr sz="1800">
              <a:latin typeface="Calibri"/>
              <a:cs typeface="Calibri"/>
            </a:endParaRPr>
          </a:p>
          <a:p>
            <a:pPr marL="12700" algn="just">
              <a:lnSpc>
                <a:spcPct val="100000"/>
              </a:lnSpc>
              <a:spcBef>
                <a:spcPts val="5"/>
              </a:spcBef>
            </a:pPr>
            <a:r>
              <a:rPr sz="1800" spc="-20" dirty="0">
                <a:latin typeface="Calibri"/>
                <a:cs typeface="Calibri"/>
              </a:rPr>
              <a:t>effect</a:t>
            </a:r>
            <a:r>
              <a:rPr sz="1800" spc="4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20" dirty="0">
                <a:latin typeface="Calibri"/>
                <a:cs typeface="Calibri"/>
              </a:rPr>
              <a:t>First</a:t>
            </a:r>
            <a:r>
              <a:rPr sz="1800" spc="25" dirty="0">
                <a:latin typeface="Calibri"/>
                <a:cs typeface="Calibri"/>
              </a:rPr>
              <a:t> </a:t>
            </a:r>
            <a:r>
              <a:rPr sz="1800" dirty="0">
                <a:latin typeface="Calibri"/>
                <a:cs typeface="Calibri"/>
              </a:rPr>
              <a:t>Come</a:t>
            </a:r>
            <a:r>
              <a:rPr sz="1800" spc="-5" dirty="0">
                <a:latin typeface="Calibri"/>
                <a:cs typeface="Calibri"/>
              </a:rPr>
              <a:t> </a:t>
            </a:r>
            <a:r>
              <a:rPr sz="1800" spc="-20" dirty="0">
                <a:latin typeface="Calibri"/>
                <a:cs typeface="Calibri"/>
              </a:rPr>
              <a:t>First</a:t>
            </a:r>
            <a:r>
              <a:rPr sz="1800" spc="20" dirty="0">
                <a:latin typeface="Calibri"/>
                <a:cs typeface="Calibri"/>
              </a:rPr>
              <a:t> </a:t>
            </a:r>
            <a:r>
              <a:rPr sz="1800" spc="-10" dirty="0">
                <a:latin typeface="Calibri"/>
                <a:cs typeface="Calibri"/>
              </a:rPr>
              <a:t>Serve</a:t>
            </a:r>
            <a:r>
              <a:rPr sz="1800" spc="20" dirty="0">
                <a:latin typeface="Calibri"/>
                <a:cs typeface="Calibri"/>
              </a:rPr>
              <a:t> </a:t>
            </a:r>
            <a:r>
              <a:rPr sz="1800" spc="-10" dirty="0">
                <a:latin typeface="Calibri"/>
                <a:cs typeface="Calibri"/>
              </a:rPr>
              <a:t>Algorithm</a:t>
            </a:r>
            <a:r>
              <a:rPr sz="1800" spc="4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occurred.</a:t>
            </a:r>
            <a:endParaRPr sz="1800">
              <a:latin typeface="Calibri"/>
              <a:cs typeface="Calibri"/>
            </a:endParaRPr>
          </a:p>
          <a:p>
            <a:pPr marL="12700" marR="6350" algn="just">
              <a:lnSpc>
                <a:spcPct val="100000"/>
              </a:lnSpc>
            </a:pPr>
            <a:r>
              <a:rPr sz="1800" spc="-5" dirty="0">
                <a:latin typeface="Calibri"/>
                <a:cs typeface="Calibri"/>
              </a:rPr>
              <a:t>Let </a:t>
            </a:r>
            <a:r>
              <a:rPr sz="1800" spc="-10" dirty="0">
                <a:latin typeface="Calibri"/>
                <a:cs typeface="Calibri"/>
              </a:rPr>
              <a:t>us </a:t>
            </a:r>
            <a:r>
              <a:rPr sz="1800" spc="-5" dirty="0">
                <a:latin typeface="Calibri"/>
                <a:cs typeface="Calibri"/>
              </a:rPr>
              <a:t>assume </a:t>
            </a:r>
            <a:r>
              <a:rPr sz="1800" spc="-10" dirty="0">
                <a:latin typeface="Calibri"/>
                <a:cs typeface="Calibri"/>
              </a:rPr>
              <a:t>that </a:t>
            </a:r>
            <a:r>
              <a:rPr sz="1800" spc="-5" dirty="0">
                <a:latin typeface="Calibri"/>
                <a:cs typeface="Calibri"/>
              </a:rPr>
              <a:t>Longer </a:t>
            </a:r>
            <a:r>
              <a:rPr sz="1800" dirty="0">
                <a:latin typeface="Calibri"/>
                <a:cs typeface="Calibri"/>
              </a:rPr>
              <a:t>Job </a:t>
            </a:r>
            <a:r>
              <a:rPr sz="1800" spc="-15" dirty="0">
                <a:latin typeface="Calibri"/>
                <a:cs typeface="Calibri"/>
              </a:rPr>
              <a:t>takes </a:t>
            </a:r>
            <a:r>
              <a:rPr sz="1800" spc="-10" dirty="0">
                <a:latin typeface="Calibri"/>
                <a:cs typeface="Calibri"/>
              </a:rPr>
              <a:t>infinite </a:t>
            </a:r>
            <a:r>
              <a:rPr sz="1800" spc="-5" dirty="0">
                <a:latin typeface="Calibri"/>
                <a:cs typeface="Calibri"/>
              </a:rPr>
              <a:t>time </a:t>
            </a:r>
            <a:r>
              <a:rPr sz="1800" spc="-15" dirty="0">
                <a:latin typeface="Calibri"/>
                <a:cs typeface="Calibri"/>
              </a:rPr>
              <a:t>to </a:t>
            </a:r>
            <a:r>
              <a:rPr sz="1800" spc="-10" dirty="0">
                <a:latin typeface="Calibri"/>
                <a:cs typeface="Calibri"/>
              </a:rPr>
              <a:t>complete. </a:t>
            </a:r>
            <a:r>
              <a:rPr sz="1800" spc="-5" dirty="0">
                <a:latin typeface="Calibri"/>
                <a:cs typeface="Calibri"/>
              </a:rPr>
              <a:t>Then, the remaining </a:t>
            </a:r>
            <a:r>
              <a:rPr sz="1800" dirty="0">
                <a:latin typeface="Calibri"/>
                <a:cs typeface="Calibri"/>
              </a:rPr>
              <a:t> </a:t>
            </a:r>
            <a:r>
              <a:rPr sz="1800" spc="-10" dirty="0">
                <a:latin typeface="Calibri"/>
                <a:cs typeface="Calibri"/>
              </a:rPr>
              <a:t>processes</a:t>
            </a:r>
            <a:r>
              <a:rPr sz="1800" spc="-5" dirty="0">
                <a:latin typeface="Calibri"/>
                <a:cs typeface="Calibri"/>
              </a:rPr>
              <a:t> </a:t>
            </a:r>
            <a:r>
              <a:rPr sz="1800" spc="-10" dirty="0">
                <a:latin typeface="Calibri"/>
                <a:cs typeface="Calibri"/>
              </a:rPr>
              <a:t>have</a:t>
            </a:r>
            <a:r>
              <a:rPr sz="1800" spc="-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wait </a:t>
            </a:r>
            <a:r>
              <a:rPr sz="1800" spc="-15" dirty="0">
                <a:latin typeface="Calibri"/>
                <a:cs typeface="Calibri"/>
              </a:rPr>
              <a:t>for </a:t>
            </a:r>
            <a:r>
              <a:rPr sz="1800" dirty="0">
                <a:latin typeface="Calibri"/>
                <a:cs typeface="Calibri"/>
              </a:rPr>
              <a:t>the </a:t>
            </a:r>
            <a:r>
              <a:rPr sz="1800" spc="-5" dirty="0">
                <a:latin typeface="Calibri"/>
                <a:cs typeface="Calibri"/>
              </a:rPr>
              <a:t>same infinite </a:t>
            </a:r>
            <a:r>
              <a:rPr sz="1800" dirty="0">
                <a:latin typeface="Calibri"/>
                <a:cs typeface="Calibri"/>
              </a:rPr>
              <a:t>time. Due </a:t>
            </a:r>
            <a:r>
              <a:rPr sz="1800" spc="-15" dirty="0">
                <a:latin typeface="Calibri"/>
                <a:cs typeface="Calibri"/>
              </a:rPr>
              <a:t>to</a:t>
            </a:r>
            <a:r>
              <a:rPr sz="1800" spc="375" dirty="0">
                <a:latin typeface="Calibri"/>
                <a:cs typeface="Calibri"/>
              </a:rPr>
              <a:t> </a:t>
            </a:r>
            <a:r>
              <a:rPr sz="1800" dirty="0">
                <a:latin typeface="Calibri"/>
                <a:cs typeface="Calibri"/>
              </a:rPr>
              <a:t>this </a:t>
            </a:r>
            <a:r>
              <a:rPr sz="1800" spc="-5" dirty="0">
                <a:latin typeface="Calibri"/>
                <a:cs typeface="Calibri"/>
              </a:rPr>
              <a:t>Convoy </a:t>
            </a:r>
            <a:r>
              <a:rPr sz="1800" spc="-20" dirty="0">
                <a:latin typeface="Calibri"/>
                <a:cs typeface="Calibri"/>
              </a:rPr>
              <a:t>Effect </a:t>
            </a:r>
            <a:r>
              <a:rPr sz="1800" spc="-10" dirty="0">
                <a:latin typeface="Calibri"/>
                <a:cs typeface="Calibri"/>
              </a:rPr>
              <a:t>created </a:t>
            </a:r>
            <a:r>
              <a:rPr sz="1800" spc="-395" dirty="0">
                <a:latin typeface="Calibri"/>
                <a:cs typeface="Calibri"/>
              </a:rPr>
              <a:t> </a:t>
            </a:r>
            <a:r>
              <a:rPr sz="1800" spc="-5" dirty="0">
                <a:latin typeface="Calibri"/>
                <a:cs typeface="Calibri"/>
              </a:rPr>
              <a:t>by the </a:t>
            </a:r>
            <a:r>
              <a:rPr sz="1800" dirty="0">
                <a:latin typeface="Calibri"/>
                <a:cs typeface="Calibri"/>
              </a:rPr>
              <a:t>Longer Job the </a:t>
            </a:r>
            <a:r>
              <a:rPr sz="1800" spc="-10" dirty="0">
                <a:latin typeface="Calibri"/>
                <a:cs typeface="Calibri"/>
              </a:rPr>
              <a:t>Starvation </a:t>
            </a:r>
            <a:r>
              <a:rPr sz="1800" spc="5" dirty="0">
                <a:latin typeface="Calibri"/>
                <a:cs typeface="Calibri"/>
              </a:rPr>
              <a:t>of </a:t>
            </a:r>
            <a:r>
              <a:rPr sz="1800" spc="-5" dirty="0">
                <a:latin typeface="Calibri"/>
                <a:cs typeface="Calibri"/>
              </a:rPr>
              <a:t>the waiting </a:t>
            </a:r>
            <a:r>
              <a:rPr sz="1800" spc="-10" dirty="0">
                <a:latin typeface="Calibri"/>
                <a:cs typeface="Calibri"/>
              </a:rPr>
              <a:t>processes </a:t>
            </a:r>
            <a:r>
              <a:rPr sz="1800" spc="-5" dirty="0">
                <a:latin typeface="Calibri"/>
                <a:cs typeface="Calibri"/>
              </a:rPr>
              <a:t>increases </a:t>
            </a:r>
            <a:r>
              <a:rPr sz="1800" spc="-10" dirty="0">
                <a:latin typeface="Calibri"/>
                <a:cs typeface="Calibri"/>
              </a:rPr>
              <a:t>very </a:t>
            </a:r>
            <a:r>
              <a:rPr sz="1800" spc="-20" dirty="0">
                <a:latin typeface="Calibri"/>
                <a:cs typeface="Calibri"/>
              </a:rPr>
              <a:t>rapidly. </a:t>
            </a:r>
            <a:r>
              <a:rPr sz="1800" dirty="0">
                <a:latin typeface="Calibri"/>
                <a:cs typeface="Calibri"/>
              </a:rPr>
              <a:t>This </a:t>
            </a:r>
            <a:r>
              <a:rPr sz="1800" spc="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biggest</a:t>
            </a:r>
            <a:r>
              <a:rPr sz="1800" spc="70" dirty="0">
                <a:latin typeface="Calibri"/>
                <a:cs typeface="Calibri"/>
              </a:rPr>
              <a:t> </a:t>
            </a:r>
            <a:r>
              <a:rPr sz="1800" spc="-15" dirty="0">
                <a:latin typeface="Calibri"/>
                <a:cs typeface="Calibri"/>
              </a:rPr>
              <a:t>disadvantage</a:t>
            </a:r>
            <a:r>
              <a:rPr sz="1800" spc="70" dirty="0">
                <a:latin typeface="Calibri"/>
                <a:cs typeface="Calibri"/>
              </a:rPr>
              <a:t> </a:t>
            </a:r>
            <a:r>
              <a:rPr sz="1800" dirty="0">
                <a:latin typeface="Calibri"/>
                <a:cs typeface="Calibri"/>
              </a:rPr>
              <a:t>of </a:t>
            </a:r>
            <a:r>
              <a:rPr sz="1800" spc="-25" dirty="0">
                <a:latin typeface="Calibri"/>
                <a:cs typeface="Calibri"/>
              </a:rPr>
              <a:t>FCFS</a:t>
            </a:r>
            <a:r>
              <a:rPr sz="1800" spc="10" dirty="0">
                <a:latin typeface="Calibri"/>
                <a:cs typeface="Calibri"/>
              </a:rPr>
              <a:t> </a:t>
            </a:r>
            <a:r>
              <a:rPr sz="1800" dirty="0">
                <a:latin typeface="Calibri"/>
                <a:cs typeface="Calibri"/>
              </a:rPr>
              <a:t>CPU</a:t>
            </a:r>
            <a:r>
              <a:rPr sz="1800" spc="-5" dirty="0">
                <a:latin typeface="Calibri"/>
                <a:cs typeface="Calibri"/>
              </a:rPr>
              <a:t> Process </a:t>
            </a:r>
            <a:r>
              <a:rPr sz="1800" spc="-10" dirty="0">
                <a:latin typeface="Calibri"/>
                <a:cs typeface="Calibri"/>
              </a:rPr>
              <a:t>Scheduling.</a:t>
            </a:r>
            <a:endParaRPr sz="1800">
              <a:latin typeface="Calibri"/>
              <a:cs typeface="Calibri"/>
            </a:endParaRPr>
          </a:p>
          <a:p>
            <a:pPr>
              <a:lnSpc>
                <a:spcPct val="100000"/>
              </a:lnSpc>
              <a:spcBef>
                <a:spcPts val="30"/>
              </a:spcBef>
            </a:pPr>
            <a:endParaRPr sz="1650">
              <a:latin typeface="Calibri"/>
              <a:cs typeface="Calibri"/>
            </a:endParaRPr>
          </a:p>
          <a:p>
            <a:pPr marL="12700">
              <a:lnSpc>
                <a:spcPct val="100000"/>
              </a:lnSpc>
            </a:pPr>
            <a:r>
              <a:rPr sz="1800" spc="-15" dirty="0">
                <a:solidFill>
                  <a:srgbClr val="FF0000"/>
                </a:solidFill>
                <a:latin typeface="Calibri"/>
                <a:cs typeface="Calibri"/>
              </a:rPr>
              <a:t>Characteristics</a:t>
            </a:r>
            <a:r>
              <a:rPr sz="1800" spc="45" dirty="0">
                <a:solidFill>
                  <a:srgbClr val="FF0000"/>
                </a:solidFill>
                <a:latin typeface="Calibri"/>
                <a:cs typeface="Calibri"/>
              </a:rPr>
              <a:t> </a:t>
            </a:r>
            <a:r>
              <a:rPr sz="1800" dirty="0">
                <a:solidFill>
                  <a:srgbClr val="FF0000"/>
                </a:solidFill>
                <a:latin typeface="Calibri"/>
                <a:cs typeface="Calibri"/>
              </a:rPr>
              <a:t>of</a:t>
            </a:r>
            <a:r>
              <a:rPr sz="1800" spc="5" dirty="0">
                <a:solidFill>
                  <a:srgbClr val="FF0000"/>
                </a:solidFill>
                <a:latin typeface="Calibri"/>
                <a:cs typeface="Calibri"/>
              </a:rPr>
              <a:t> </a:t>
            </a:r>
            <a:r>
              <a:rPr sz="1800" spc="-25" dirty="0">
                <a:solidFill>
                  <a:srgbClr val="FF0000"/>
                </a:solidFill>
                <a:latin typeface="Calibri"/>
                <a:cs typeface="Calibri"/>
              </a:rPr>
              <a:t>FCFS</a:t>
            </a:r>
            <a:r>
              <a:rPr sz="1800" spc="35" dirty="0">
                <a:solidFill>
                  <a:srgbClr val="FF0000"/>
                </a:solidFill>
                <a:latin typeface="Calibri"/>
                <a:cs typeface="Calibri"/>
              </a:rPr>
              <a:t> </a:t>
            </a:r>
            <a:r>
              <a:rPr sz="1800" spc="-5" dirty="0">
                <a:solidFill>
                  <a:srgbClr val="FF0000"/>
                </a:solidFill>
                <a:latin typeface="Calibri"/>
                <a:cs typeface="Calibri"/>
              </a:rPr>
              <a:t>CPU</a:t>
            </a:r>
            <a:r>
              <a:rPr sz="1800" dirty="0">
                <a:solidFill>
                  <a:srgbClr val="FF0000"/>
                </a:solidFill>
                <a:latin typeface="Calibri"/>
                <a:cs typeface="Calibri"/>
              </a:rPr>
              <a:t> </a:t>
            </a:r>
            <a:r>
              <a:rPr sz="1800" spc="-5" dirty="0">
                <a:solidFill>
                  <a:srgbClr val="FF0000"/>
                </a:solidFill>
                <a:latin typeface="Calibri"/>
                <a:cs typeface="Calibri"/>
              </a:rPr>
              <a:t>Process</a:t>
            </a:r>
            <a:r>
              <a:rPr sz="1800" spc="-30" dirty="0">
                <a:solidFill>
                  <a:srgbClr val="FF0000"/>
                </a:solidFill>
                <a:latin typeface="Calibri"/>
                <a:cs typeface="Calibri"/>
              </a:rPr>
              <a:t> </a:t>
            </a:r>
            <a:r>
              <a:rPr sz="1800" spc="-10" dirty="0">
                <a:solidFill>
                  <a:srgbClr val="FF0000"/>
                </a:solidFill>
                <a:latin typeface="Calibri"/>
                <a:cs typeface="Calibri"/>
              </a:rPr>
              <a:t>Scheduling</a:t>
            </a:r>
            <a:endParaRPr sz="1800">
              <a:latin typeface="Calibri"/>
              <a:cs typeface="Calibri"/>
            </a:endParaRPr>
          </a:p>
          <a:p>
            <a:pPr marL="12700">
              <a:lnSpc>
                <a:spcPct val="100000"/>
              </a:lnSpc>
            </a:pPr>
            <a:r>
              <a:rPr sz="1800" spc="-5" dirty="0">
                <a:latin typeface="Calibri"/>
                <a:cs typeface="Calibri"/>
              </a:rPr>
              <a:t>The</a:t>
            </a:r>
            <a:r>
              <a:rPr sz="1800" spc="5" dirty="0">
                <a:latin typeface="Calibri"/>
                <a:cs typeface="Calibri"/>
              </a:rPr>
              <a:t> </a:t>
            </a:r>
            <a:r>
              <a:rPr sz="1800" spc="-10" dirty="0">
                <a:latin typeface="Calibri"/>
                <a:cs typeface="Calibri"/>
              </a:rPr>
              <a:t>characteristics</a:t>
            </a:r>
            <a:r>
              <a:rPr sz="1800" spc="45" dirty="0">
                <a:latin typeface="Calibri"/>
                <a:cs typeface="Calibri"/>
              </a:rPr>
              <a:t> </a:t>
            </a:r>
            <a:r>
              <a:rPr sz="1800" spc="5" dirty="0">
                <a:latin typeface="Calibri"/>
                <a:cs typeface="Calibri"/>
              </a:rPr>
              <a:t>of</a:t>
            </a:r>
            <a:r>
              <a:rPr sz="1800" spc="-30" dirty="0">
                <a:latin typeface="Calibri"/>
                <a:cs typeface="Calibri"/>
              </a:rPr>
              <a:t> </a:t>
            </a:r>
            <a:r>
              <a:rPr sz="1800" spc="-20" dirty="0">
                <a:latin typeface="Calibri"/>
                <a:cs typeface="Calibri"/>
              </a:rPr>
              <a:t>FCFS</a:t>
            </a:r>
            <a:r>
              <a:rPr sz="1800" spc="35" dirty="0">
                <a:latin typeface="Calibri"/>
                <a:cs typeface="Calibri"/>
              </a:rPr>
              <a:t> </a:t>
            </a:r>
            <a:r>
              <a:rPr sz="1800" spc="-5" dirty="0">
                <a:latin typeface="Calibri"/>
                <a:cs typeface="Calibri"/>
              </a:rPr>
              <a:t>CPU Process</a:t>
            </a:r>
            <a:r>
              <a:rPr sz="1800" spc="-10" dirty="0">
                <a:latin typeface="Calibri"/>
                <a:cs typeface="Calibri"/>
              </a:rPr>
              <a:t> Scheduling</a:t>
            </a:r>
            <a:r>
              <a:rPr sz="1800" spc="80" dirty="0">
                <a:latin typeface="Calibri"/>
                <a:cs typeface="Calibri"/>
              </a:rPr>
              <a:t> </a:t>
            </a:r>
            <a:r>
              <a:rPr sz="1800" spc="-10" dirty="0">
                <a:latin typeface="Calibri"/>
                <a:cs typeface="Calibri"/>
              </a:rPr>
              <a:t>are:</a:t>
            </a:r>
            <a:endParaRPr sz="1800">
              <a:latin typeface="Calibri"/>
              <a:cs typeface="Calibri"/>
            </a:endParaRPr>
          </a:p>
          <a:p>
            <a:pPr marL="243840" indent="-231775">
              <a:lnSpc>
                <a:spcPct val="100000"/>
              </a:lnSpc>
              <a:buFont typeface="Wingdings"/>
              <a:buChar char=""/>
              <a:tabLst>
                <a:tab pos="244475" algn="l"/>
              </a:tabLst>
            </a:pPr>
            <a:r>
              <a:rPr sz="1800" spc="-10" dirty="0">
                <a:latin typeface="Calibri"/>
                <a:cs typeface="Calibri"/>
              </a:rPr>
              <a:t>Implementation</a:t>
            </a:r>
            <a:r>
              <a:rPr sz="1800" spc="50" dirty="0">
                <a:latin typeface="Calibri"/>
                <a:cs typeface="Calibri"/>
              </a:rPr>
              <a:t> </a:t>
            </a:r>
            <a:r>
              <a:rPr sz="1800" spc="-5" dirty="0">
                <a:latin typeface="Calibri"/>
                <a:cs typeface="Calibri"/>
              </a:rPr>
              <a:t>is </a:t>
            </a:r>
            <a:r>
              <a:rPr sz="1800" spc="-10" dirty="0">
                <a:latin typeface="Calibri"/>
                <a:cs typeface="Calibri"/>
              </a:rPr>
              <a:t>simple.</a:t>
            </a:r>
            <a:endParaRPr sz="1800">
              <a:latin typeface="Calibri"/>
              <a:cs typeface="Calibri"/>
            </a:endParaRPr>
          </a:p>
          <a:p>
            <a:pPr marL="243840" indent="-231775">
              <a:lnSpc>
                <a:spcPct val="100000"/>
              </a:lnSpc>
              <a:buFont typeface="Wingdings"/>
              <a:buChar char=""/>
              <a:tabLst>
                <a:tab pos="244475" algn="l"/>
              </a:tabLst>
            </a:pPr>
            <a:r>
              <a:rPr sz="1800" spc="-5" dirty="0">
                <a:latin typeface="Calibri"/>
                <a:cs typeface="Calibri"/>
              </a:rPr>
              <a:t>Does</a:t>
            </a:r>
            <a:r>
              <a:rPr sz="1800" spc="15" dirty="0">
                <a:latin typeface="Calibri"/>
                <a:cs typeface="Calibri"/>
              </a:rPr>
              <a:t> </a:t>
            </a:r>
            <a:r>
              <a:rPr sz="1800" spc="-5" dirty="0">
                <a:latin typeface="Calibri"/>
                <a:cs typeface="Calibri"/>
              </a:rPr>
              <a:t>not </a:t>
            </a:r>
            <a:r>
              <a:rPr sz="1800" spc="-10" dirty="0">
                <a:latin typeface="Calibri"/>
                <a:cs typeface="Calibri"/>
              </a:rPr>
              <a:t>cause</a:t>
            </a:r>
            <a:r>
              <a:rPr sz="1800" spc="40" dirty="0">
                <a:latin typeface="Calibri"/>
                <a:cs typeface="Calibri"/>
              </a:rPr>
              <a:t> </a:t>
            </a:r>
            <a:r>
              <a:rPr sz="1800" spc="-15" dirty="0">
                <a:latin typeface="Calibri"/>
                <a:cs typeface="Calibri"/>
              </a:rPr>
              <a:t>any</a:t>
            </a:r>
            <a:r>
              <a:rPr sz="1800" spc="-5" dirty="0">
                <a:latin typeface="Calibri"/>
                <a:cs typeface="Calibri"/>
              </a:rPr>
              <a:t> </a:t>
            </a:r>
            <a:r>
              <a:rPr sz="1800" spc="-10" dirty="0">
                <a:latin typeface="Calibri"/>
                <a:cs typeface="Calibri"/>
              </a:rPr>
              <a:t>causalities</a:t>
            </a:r>
            <a:r>
              <a:rPr sz="1800" spc="40" dirty="0">
                <a:latin typeface="Calibri"/>
                <a:cs typeface="Calibri"/>
              </a:rPr>
              <a:t> </a:t>
            </a:r>
            <a:r>
              <a:rPr sz="1800" spc="-5" dirty="0">
                <a:latin typeface="Calibri"/>
                <a:cs typeface="Calibri"/>
              </a:rPr>
              <a:t>while</a:t>
            </a:r>
            <a:r>
              <a:rPr sz="1800" spc="45" dirty="0">
                <a:latin typeface="Calibri"/>
                <a:cs typeface="Calibri"/>
              </a:rPr>
              <a:t> </a:t>
            </a:r>
            <a:r>
              <a:rPr sz="1800" spc="-10" dirty="0">
                <a:latin typeface="Calibri"/>
                <a:cs typeface="Calibri"/>
              </a:rPr>
              <a:t>using</a:t>
            </a:r>
            <a:endParaRPr sz="1800">
              <a:latin typeface="Calibri"/>
              <a:cs typeface="Calibri"/>
            </a:endParaRPr>
          </a:p>
          <a:p>
            <a:pPr marL="243840" indent="-231775">
              <a:lnSpc>
                <a:spcPct val="100000"/>
              </a:lnSpc>
              <a:spcBef>
                <a:spcPts val="5"/>
              </a:spcBef>
              <a:buFont typeface="Wingdings"/>
              <a:buChar char=""/>
              <a:tabLst>
                <a:tab pos="244475" algn="l"/>
              </a:tabLst>
            </a:pPr>
            <a:r>
              <a:rPr sz="1800" dirty="0">
                <a:latin typeface="Calibri"/>
                <a:cs typeface="Calibri"/>
              </a:rPr>
              <a:t>It</a:t>
            </a:r>
            <a:r>
              <a:rPr sz="1800" spc="-5" dirty="0">
                <a:latin typeface="Calibri"/>
                <a:cs typeface="Calibri"/>
              </a:rPr>
              <a:t> adopts</a:t>
            </a:r>
            <a:r>
              <a:rPr sz="1800" spc="15" dirty="0">
                <a:latin typeface="Calibri"/>
                <a:cs typeface="Calibri"/>
              </a:rPr>
              <a:t> </a:t>
            </a:r>
            <a:r>
              <a:rPr sz="1800" dirty="0">
                <a:latin typeface="Calibri"/>
                <a:cs typeface="Calibri"/>
              </a:rPr>
              <a:t>a </a:t>
            </a:r>
            <a:r>
              <a:rPr sz="1800" spc="-5" dirty="0">
                <a:latin typeface="Calibri"/>
                <a:cs typeface="Calibri"/>
              </a:rPr>
              <a:t>non</a:t>
            </a:r>
            <a:r>
              <a:rPr sz="1800" spc="15" dirty="0">
                <a:latin typeface="Calibri"/>
                <a:cs typeface="Calibri"/>
              </a:rPr>
              <a:t> </a:t>
            </a:r>
            <a:r>
              <a:rPr sz="1800" spc="-15" dirty="0">
                <a:latin typeface="Calibri"/>
                <a:cs typeface="Calibri"/>
              </a:rPr>
              <a:t>pre</a:t>
            </a:r>
            <a:r>
              <a:rPr sz="1800" spc="15" dirty="0">
                <a:latin typeface="Calibri"/>
                <a:cs typeface="Calibri"/>
              </a:rPr>
              <a:t> </a:t>
            </a:r>
            <a:r>
              <a:rPr sz="1800" spc="-10" dirty="0">
                <a:latin typeface="Calibri"/>
                <a:cs typeface="Calibri"/>
              </a:rPr>
              <a:t>emptive</a:t>
            </a:r>
            <a:r>
              <a:rPr sz="1800" spc="40" dirty="0">
                <a:latin typeface="Calibri"/>
                <a:cs typeface="Calibri"/>
              </a:rPr>
              <a:t> </a:t>
            </a:r>
            <a:r>
              <a:rPr sz="1800" spc="-5" dirty="0">
                <a:latin typeface="Calibri"/>
                <a:cs typeface="Calibri"/>
              </a:rPr>
              <a:t>and</a:t>
            </a:r>
            <a:r>
              <a:rPr sz="1800" spc="10" dirty="0">
                <a:latin typeface="Calibri"/>
                <a:cs typeface="Calibri"/>
              </a:rPr>
              <a:t> </a:t>
            </a:r>
            <a:r>
              <a:rPr sz="1800" spc="-15" dirty="0">
                <a:latin typeface="Calibri"/>
                <a:cs typeface="Calibri"/>
              </a:rPr>
              <a:t>pre</a:t>
            </a:r>
            <a:r>
              <a:rPr sz="1800" spc="40" dirty="0">
                <a:latin typeface="Calibri"/>
                <a:cs typeface="Calibri"/>
              </a:rPr>
              <a:t> </a:t>
            </a:r>
            <a:r>
              <a:rPr sz="1800" spc="-10" dirty="0">
                <a:latin typeface="Calibri"/>
                <a:cs typeface="Calibri"/>
              </a:rPr>
              <a:t>emptive</a:t>
            </a:r>
            <a:r>
              <a:rPr sz="1800" spc="15" dirty="0">
                <a:latin typeface="Calibri"/>
                <a:cs typeface="Calibri"/>
              </a:rPr>
              <a:t> </a:t>
            </a:r>
            <a:r>
              <a:rPr sz="1800" spc="-35" dirty="0">
                <a:latin typeface="Calibri"/>
                <a:cs typeface="Calibri"/>
              </a:rPr>
              <a:t>strategy.</a:t>
            </a:r>
            <a:endParaRPr sz="1800">
              <a:latin typeface="Calibri"/>
              <a:cs typeface="Calibri"/>
            </a:endParaRPr>
          </a:p>
          <a:p>
            <a:pPr marL="243840" indent="-231775">
              <a:lnSpc>
                <a:spcPct val="100000"/>
              </a:lnSpc>
              <a:buFont typeface="Wingdings"/>
              <a:buChar char=""/>
              <a:tabLst>
                <a:tab pos="244475" algn="l"/>
              </a:tabLst>
            </a:pPr>
            <a:r>
              <a:rPr sz="1800" dirty="0">
                <a:latin typeface="Calibri"/>
                <a:cs typeface="Calibri"/>
              </a:rPr>
              <a:t>It</a:t>
            </a:r>
            <a:r>
              <a:rPr sz="1800" spc="-5" dirty="0">
                <a:latin typeface="Calibri"/>
                <a:cs typeface="Calibri"/>
              </a:rPr>
              <a:t> </a:t>
            </a:r>
            <a:r>
              <a:rPr sz="1800" spc="-10" dirty="0">
                <a:latin typeface="Calibri"/>
                <a:cs typeface="Calibri"/>
              </a:rPr>
              <a:t>runs</a:t>
            </a:r>
            <a:r>
              <a:rPr sz="1800" spc="45" dirty="0">
                <a:latin typeface="Calibri"/>
                <a:cs typeface="Calibri"/>
              </a:rPr>
              <a:t> </a:t>
            </a:r>
            <a:r>
              <a:rPr sz="1800" spc="-5" dirty="0">
                <a:latin typeface="Calibri"/>
                <a:cs typeface="Calibri"/>
              </a:rPr>
              <a:t>each</a:t>
            </a:r>
            <a:r>
              <a:rPr sz="1800" spc="20" dirty="0">
                <a:latin typeface="Calibri"/>
                <a:cs typeface="Calibri"/>
              </a:rPr>
              <a:t> </a:t>
            </a:r>
            <a:r>
              <a:rPr sz="1800" spc="-15" dirty="0">
                <a:latin typeface="Calibri"/>
                <a:cs typeface="Calibri"/>
              </a:rPr>
              <a:t>procedure</a:t>
            </a:r>
            <a:r>
              <a:rPr sz="1800" spc="5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order</a:t>
            </a:r>
            <a:r>
              <a:rPr sz="1800" spc="25" dirty="0">
                <a:latin typeface="Calibri"/>
                <a:cs typeface="Calibri"/>
              </a:rPr>
              <a:t> </a:t>
            </a:r>
            <a:r>
              <a:rPr sz="1800" spc="-10" dirty="0">
                <a:latin typeface="Calibri"/>
                <a:cs typeface="Calibri"/>
              </a:rPr>
              <a:t>that</a:t>
            </a:r>
            <a:r>
              <a:rPr sz="1800" spc="25" dirty="0">
                <a:latin typeface="Calibri"/>
                <a:cs typeface="Calibri"/>
              </a:rPr>
              <a:t> </a:t>
            </a:r>
            <a:r>
              <a:rPr sz="1800" spc="-10" dirty="0">
                <a:latin typeface="Calibri"/>
                <a:cs typeface="Calibri"/>
              </a:rPr>
              <a:t>they</a:t>
            </a:r>
            <a:r>
              <a:rPr sz="1800" spc="30" dirty="0">
                <a:latin typeface="Calibri"/>
                <a:cs typeface="Calibri"/>
              </a:rPr>
              <a:t> </a:t>
            </a:r>
            <a:r>
              <a:rPr sz="1800" spc="-10" dirty="0">
                <a:latin typeface="Calibri"/>
                <a:cs typeface="Calibri"/>
              </a:rPr>
              <a:t>are</a:t>
            </a:r>
            <a:r>
              <a:rPr sz="1800" spc="-5" dirty="0">
                <a:latin typeface="Calibri"/>
                <a:cs typeface="Calibri"/>
              </a:rPr>
              <a:t> </a:t>
            </a:r>
            <a:r>
              <a:rPr sz="1800" spc="-15" dirty="0">
                <a:latin typeface="Calibri"/>
                <a:cs typeface="Calibri"/>
              </a:rPr>
              <a:t>received.</a:t>
            </a:r>
            <a:endParaRPr sz="1800">
              <a:latin typeface="Calibri"/>
              <a:cs typeface="Calibri"/>
            </a:endParaRPr>
          </a:p>
          <a:p>
            <a:pPr marL="243840" indent="-231775">
              <a:lnSpc>
                <a:spcPct val="100000"/>
              </a:lnSpc>
              <a:buFont typeface="Wingdings"/>
              <a:buChar char=""/>
              <a:tabLst>
                <a:tab pos="244475" algn="l"/>
              </a:tabLst>
            </a:pPr>
            <a:r>
              <a:rPr sz="1800" spc="-10" dirty="0">
                <a:latin typeface="Calibri"/>
                <a:cs typeface="Calibri"/>
              </a:rPr>
              <a:t>Arrival</a:t>
            </a:r>
            <a:r>
              <a:rPr sz="1800" spc="20"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is </a:t>
            </a:r>
            <a:r>
              <a:rPr sz="1800" spc="-10" dirty="0">
                <a:latin typeface="Calibri"/>
                <a:cs typeface="Calibri"/>
              </a:rPr>
              <a:t>used</a:t>
            </a:r>
            <a:r>
              <a:rPr sz="1800" spc="3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a</a:t>
            </a:r>
            <a:r>
              <a:rPr sz="1800" spc="25" dirty="0">
                <a:latin typeface="Calibri"/>
                <a:cs typeface="Calibri"/>
              </a:rPr>
              <a:t> </a:t>
            </a:r>
            <a:r>
              <a:rPr sz="1800" spc="-5" dirty="0">
                <a:latin typeface="Calibri"/>
                <a:cs typeface="Calibri"/>
              </a:rPr>
              <a:t>selection</a:t>
            </a:r>
            <a:r>
              <a:rPr sz="1800" spc="20" dirty="0">
                <a:latin typeface="Calibri"/>
                <a:cs typeface="Calibri"/>
              </a:rPr>
              <a:t> </a:t>
            </a:r>
            <a:r>
              <a:rPr sz="1800" spc="-10" dirty="0">
                <a:latin typeface="Calibri"/>
                <a:cs typeface="Calibri"/>
              </a:rPr>
              <a:t>criterion</a:t>
            </a:r>
            <a:r>
              <a:rPr sz="1800" spc="20" dirty="0">
                <a:latin typeface="Calibri"/>
                <a:cs typeface="Calibri"/>
              </a:rPr>
              <a:t> </a:t>
            </a:r>
            <a:r>
              <a:rPr sz="1800" spc="-15" dirty="0">
                <a:latin typeface="Calibri"/>
                <a:cs typeface="Calibri"/>
              </a:rPr>
              <a:t>for</a:t>
            </a:r>
            <a:r>
              <a:rPr sz="1800" spc="20" dirty="0">
                <a:latin typeface="Calibri"/>
                <a:cs typeface="Calibri"/>
              </a:rPr>
              <a:t> </a:t>
            </a:r>
            <a:r>
              <a:rPr sz="1800" spc="-10" dirty="0">
                <a:latin typeface="Calibri"/>
                <a:cs typeface="Calibri"/>
              </a:rPr>
              <a:t>procedures.</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551129"/>
            <a:ext cx="8303895" cy="435610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00AF50"/>
                </a:solidFill>
                <a:latin typeface="Calibri"/>
                <a:cs typeface="Calibri"/>
              </a:rPr>
              <a:t>Advantages</a:t>
            </a:r>
            <a:r>
              <a:rPr sz="1800" spc="60" dirty="0">
                <a:solidFill>
                  <a:srgbClr val="00AF50"/>
                </a:solidFill>
                <a:latin typeface="Calibri"/>
                <a:cs typeface="Calibri"/>
              </a:rPr>
              <a:t> </a:t>
            </a:r>
            <a:r>
              <a:rPr sz="1800" dirty="0">
                <a:solidFill>
                  <a:srgbClr val="00AF50"/>
                </a:solidFill>
                <a:latin typeface="Calibri"/>
                <a:cs typeface="Calibri"/>
              </a:rPr>
              <a:t>of </a:t>
            </a:r>
            <a:r>
              <a:rPr sz="1800" spc="-25" dirty="0">
                <a:solidFill>
                  <a:srgbClr val="00AF50"/>
                </a:solidFill>
                <a:latin typeface="Calibri"/>
                <a:cs typeface="Calibri"/>
              </a:rPr>
              <a:t>FCFS</a:t>
            </a:r>
            <a:r>
              <a:rPr sz="1800" spc="15" dirty="0">
                <a:solidFill>
                  <a:srgbClr val="00AF50"/>
                </a:solidFill>
                <a:latin typeface="Calibri"/>
                <a:cs typeface="Calibri"/>
              </a:rPr>
              <a:t> </a:t>
            </a:r>
            <a:r>
              <a:rPr sz="1800" spc="-5" dirty="0">
                <a:solidFill>
                  <a:srgbClr val="00AF50"/>
                </a:solidFill>
                <a:latin typeface="Calibri"/>
                <a:cs typeface="Calibri"/>
              </a:rPr>
              <a:t>CPU Process </a:t>
            </a:r>
            <a:r>
              <a:rPr sz="1800" spc="-10" dirty="0">
                <a:solidFill>
                  <a:srgbClr val="00AF50"/>
                </a:solidFill>
                <a:latin typeface="Calibri"/>
                <a:cs typeface="Calibri"/>
              </a:rPr>
              <a:t>Scheduling</a:t>
            </a:r>
            <a:endParaRPr sz="1800">
              <a:latin typeface="Calibri"/>
              <a:cs typeface="Calibri"/>
            </a:endParaRPr>
          </a:p>
          <a:p>
            <a:pPr marL="12700">
              <a:lnSpc>
                <a:spcPct val="100000"/>
              </a:lnSpc>
              <a:spcBef>
                <a:spcPts val="5"/>
              </a:spcBef>
            </a:pPr>
            <a:r>
              <a:rPr sz="1800" spc="-5" dirty="0">
                <a:latin typeface="Calibri"/>
                <a:cs typeface="Calibri"/>
              </a:rPr>
              <a:t>The</a:t>
            </a:r>
            <a:r>
              <a:rPr sz="1800" spc="10" dirty="0">
                <a:latin typeface="Calibri"/>
                <a:cs typeface="Calibri"/>
              </a:rPr>
              <a:t> </a:t>
            </a:r>
            <a:r>
              <a:rPr sz="1800" spc="-15" dirty="0">
                <a:latin typeface="Calibri"/>
                <a:cs typeface="Calibri"/>
              </a:rPr>
              <a:t>advantages</a:t>
            </a:r>
            <a:r>
              <a:rPr sz="1800" spc="60" dirty="0">
                <a:latin typeface="Calibri"/>
                <a:cs typeface="Calibri"/>
              </a:rPr>
              <a:t> </a:t>
            </a:r>
            <a:r>
              <a:rPr sz="1800" spc="5" dirty="0">
                <a:latin typeface="Calibri"/>
                <a:cs typeface="Calibri"/>
              </a:rPr>
              <a:t>of</a:t>
            </a:r>
            <a:r>
              <a:rPr sz="1800" spc="-25" dirty="0">
                <a:latin typeface="Calibri"/>
                <a:cs typeface="Calibri"/>
              </a:rPr>
              <a:t> </a:t>
            </a:r>
            <a:r>
              <a:rPr sz="1800" spc="-20" dirty="0">
                <a:latin typeface="Calibri"/>
                <a:cs typeface="Calibri"/>
              </a:rPr>
              <a:t>FCFS</a:t>
            </a:r>
            <a:r>
              <a:rPr sz="1800" spc="30" dirty="0">
                <a:latin typeface="Calibri"/>
                <a:cs typeface="Calibri"/>
              </a:rPr>
              <a:t> </a:t>
            </a:r>
            <a:r>
              <a:rPr sz="1800" spc="-5" dirty="0">
                <a:latin typeface="Calibri"/>
                <a:cs typeface="Calibri"/>
              </a:rPr>
              <a:t>CPU Process</a:t>
            </a:r>
            <a:r>
              <a:rPr sz="1800" spc="-30" dirty="0">
                <a:latin typeface="Calibri"/>
                <a:cs typeface="Calibri"/>
              </a:rPr>
              <a:t> </a:t>
            </a:r>
            <a:r>
              <a:rPr sz="1800" spc="-10" dirty="0">
                <a:latin typeface="Calibri"/>
                <a:cs typeface="Calibri"/>
              </a:rPr>
              <a:t>Scheduling</a:t>
            </a:r>
            <a:r>
              <a:rPr sz="1800" spc="70" dirty="0">
                <a:latin typeface="Calibri"/>
                <a:cs typeface="Calibri"/>
              </a:rPr>
              <a:t> </a:t>
            </a:r>
            <a:r>
              <a:rPr sz="1800" spc="-10" dirty="0">
                <a:latin typeface="Calibri"/>
                <a:cs typeface="Calibri"/>
              </a:rPr>
              <a:t>are:</a:t>
            </a:r>
            <a:endParaRPr sz="1800">
              <a:latin typeface="Calibri"/>
              <a:cs typeface="Calibri"/>
            </a:endParaRPr>
          </a:p>
          <a:p>
            <a:pPr marL="243840" indent="-231775">
              <a:lnSpc>
                <a:spcPct val="100000"/>
              </a:lnSpc>
              <a:buFont typeface="Wingdings"/>
              <a:buChar char=""/>
              <a:tabLst>
                <a:tab pos="244475" algn="l"/>
              </a:tabLst>
            </a:pPr>
            <a:r>
              <a:rPr sz="1800" dirty="0">
                <a:latin typeface="Calibri"/>
                <a:cs typeface="Calibri"/>
              </a:rPr>
              <a:t>In</a:t>
            </a:r>
            <a:r>
              <a:rPr sz="1800" spc="15" dirty="0">
                <a:latin typeface="Calibri"/>
                <a:cs typeface="Calibri"/>
              </a:rPr>
              <a:t> </a:t>
            </a:r>
            <a:r>
              <a:rPr sz="1800" spc="-10" dirty="0">
                <a:latin typeface="Calibri"/>
                <a:cs typeface="Calibri"/>
              </a:rPr>
              <a:t>order</a:t>
            </a:r>
            <a:r>
              <a:rPr sz="1800" spc="25" dirty="0">
                <a:latin typeface="Calibri"/>
                <a:cs typeface="Calibri"/>
              </a:rPr>
              <a:t> </a:t>
            </a:r>
            <a:r>
              <a:rPr sz="1800" spc="-15" dirty="0">
                <a:latin typeface="Calibri"/>
                <a:cs typeface="Calibri"/>
              </a:rPr>
              <a:t>to</a:t>
            </a:r>
            <a:r>
              <a:rPr sz="1800" spc="15" dirty="0">
                <a:latin typeface="Calibri"/>
                <a:cs typeface="Calibri"/>
              </a:rPr>
              <a:t> </a:t>
            </a:r>
            <a:r>
              <a:rPr sz="1800" spc="-15" dirty="0">
                <a:latin typeface="Calibri"/>
                <a:cs typeface="Calibri"/>
              </a:rPr>
              <a:t>allocate</a:t>
            </a:r>
            <a:r>
              <a:rPr sz="1800" spc="20" dirty="0">
                <a:latin typeface="Calibri"/>
                <a:cs typeface="Calibri"/>
              </a:rPr>
              <a:t> </a:t>
            </a:r>
            <a:r>
              <a:rPr sz="1800" spc="-10" dirty="0">
                <a:latin typeface="Calibri"/>
                <a:cs typeface="Calibri"/>
              </a:rPr>
              <a:t>processes,</a:t>
            </a:r>
            <a:r>
              <a:rPr sz="1800" spc="35"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uses</a:t>
            </a:r>
            <a:r>
              <a:rPr sz="1800" spc="40"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First</a:t>
            </a:r>
            <a:r>
              <a:rPr sz="1800" spc="25" dirty="0">
                <a:latin typeface="Calibri"/>
                <a:cs typeface="Calibri"/>
              </a:rPr>
              <a:t> </a:t>
            </a:r>
            <a:r>
              <a:rPr sz="1800" dirty="0">
                <a:latin typeface="Calibri"/>
                <a:cs typeface="Calibri"/>
              </a:rPr>
              <a:t>In</a:t>
            </a:r>
            <a:r>
              <a:rPr sz="1800" spc="15" dirty="0">
                <a:latin typeface="Calibri"/>
                <a:cs typeface="Calibri"/>
              </a:rPr>
              <a:t> </a:t>
            </a:r>
            <a:r>
              <a:rPr sz="1800" spc="-20" dirty="0">
                <a:latin typeface="Calibri"/>
                <a:cs typeface="Calibri"/>
              </a:rPr>
              <a:t>First</a:t>
            </a:r>
            <a:r>
              <a:rPr sz="1800" dirty="0">
                <a:latin typeface="Calibri"/>
                <a:cs typeface="Calibri"/>
              </a:rPr>
              <a:t> </a:t>
            </a:r>
            <a:r>
              <a:rPr sz="1800" spc="-5" dirty="0">
                <a:latin typeface="Calibri"/>
                <a:cs typeface="Calibri"/>
              </a:rPr>
              <a:t>Out</a:t>
            </a:r>
            <a:r>
              <a:rPr sz="1800" spc="20" dirty="0">
                <a:latin typeface="Calibri"/>
                <a:cs typeface="Calibri"/>
              </a:rPr>
              <a:t> </a:t>
            </a:r>
            <a:r>
              <a:rPr sz="1800" spc="-10" dirty="0">
                <a:latin typeface="Calibri"/>
                <a:cs typeface="Calibri"/>
              </a:rPr>
              <a:t>queue.</a:t>
            </a:r>
            <a:endParaRPr sz="1800">
              <a:latin typeface="Calibri"/>
              <a:cs typeface="Calibri"/>
            </a:endParaRPr>
          </a:p>
          <a:p>
            <a:pPr marL="243840" indent="-231775">
              <a:lnSpc>
                <a:spcPct val="100000"/>
              </a:lnSpc>
              <a:buFont typeface="Wingdings"/>
              <a:buChar char=""/>
              <a:tabLst>
                <a:tab pos="244475" algn="l"/>
              </a:tabLst>
            </a:pPr>
            <a:r>
              <a:rPr sz="1800" spc="-5" dirty="0">
                <a:latin typeface="Calibri"/>
                <a:cs typeface="Calibri"/>
              </a:rPr>
              <a:t>The</a:t>
            </a:r>
            <a:r>
              <a:rPr sz="1800" spc="15" dirty="0">
                <a:latin typeface="Calibri"/>
                <a:cs typeface="Calibri"/>
              </a:rPr>
              <a:t> </a:t>
            </a:r>
            <a:r>
              <a:rPr sz="1800" spc="-25" dirty="0">
                <a:latin typeface="Calibri"/>
                <a:cs typeface="Calibri"/>
              </a:rPr>
              <a:t>FCFS</a:t>
            </a:r>
            <a:r>
              <a:rPr sz="1800" spc="40" dirty="0">
                <a:latin typeface="Calibri"/>
                <a:cs typeface="Calibri"/>
              </a:rPr>
              <a:t> </a:t>
            </a:r>
            <a:r>
              <a:rPr sz="1800" spc="-5" dirty="0">
                <a:latin typeface="Calibri"/>
                <a:cs typeface="Calibri"/>
              </a:rPr>
              <a:t>CPU</a:t>
            </a:r>
            <a:r>
              <a:rPr sz="1800" spc="-20" dirty="0">
                <a:latin typeface="Calibri"/>
                <a:cs typeface="Calibri"/>
              </a:rPr>
              <a:t> </a:t>
            </a:r>
            <a:r>
              <a:rPr sz="1800" spc="-10" dirty="0">
                <a:latin typeface="Calibri"/>
                <a:cs typeface="Calibri"/>
              </a:rPr>
              <a:t>Scheduling</a:t>
            </a:r>
            <a:r>
              <a:rPr sz="1800" spc="95" dirty="0">
                <a:latin typeface="Calibri"/>
                <a:cs typeface="Calibri"/>
              </a:rPr>
              <a:t> </a:t>
            </a:r>
            <a:r>
              <a:rPr sz="1800" spc="-5" dirty="0">
                <a:latin typeface="Calibri"/>
                <a:cs typeface="Calibri"/>
              </a:rPr>
              <a:t>Process</a:t>
            </a:r>
            <a:r>
              <a:rPr sz="1800" dirty="0">
                <a:latin typeface="Calibri"/>
                <a:cs typeface="Calibri"/>
              </a:rPr>
              <a:t> </a:t>
            </a:r>
            <a:r>
              <a:rPr sz="1800" spc="-5" dirty="0">
                <a:latin typeface="Calibri"/>
                <a:cs typeface="Calibri"/>
              </a:rPr>
              <a:t>is</a:t>
            </a:r>
            <a:r>
              <a:rPr sz="1800" spc="20" dirty="0">
                <a:latin typeface="Calibri"/>
                <a:cs typeface="Calibri"/>
              </a:rPr>
              <a:t> </a:t>
            </a:r>
            <a:r>
              <a:rPr sz="1800" spc="-20" dirty="0">
                <a:latin typeface="Calibri"/>
                <a:cs typeface="Calibri"/>
              </a:rPr>
              <a:t>straight</a:t>
            </a:r>
            <a:r>
              <a:rPr sz="1800" spc="45" dirty="0">
                <a:latin typeface="Calibri"/>
                <a:cs typeface="Calibri"/>
              </a:rPr>
              <a:t> </a:t>
            </a:r>
            <a:r>
              <a:rPr sz="1800" spc="-15" dirty="0">
                <a:latin typeface="Calibri"/>
                <a:cs typeface="Calibri"/>
              </a:rPr>
              <a:t>forward</a:t>
            </a:r>
            <a:r>
              <a:rPr sz="1800" spc="5" dirty="0">
                <a:latin typeface="Calibri"/>
                <a:cs typeface="Calibri"/>
              </a:rPr>
              <a:t> </a:t>
            </a:r>
            <a:r>
              <a:rPr sz="1800" spc="-5" dirty="0">
                <a:latin typeface="Calibri"/>
                <a:cs typeface="Calibri"/>
              </a:rPr>
              <a:t>and</a:t>
            </a:r>
            <a:r>
              <a:rPr sz="1800" spc="20" dirty="0">
                <a:latin typeface="Calibri"/>
                <a:cs typeface="Calibri"/>
              </a:rPr>
              <a:t> </a:t>
            </a:r>
            <a:r>
              <a:rPr sz="1800" spc="-15" dirty="0">
                <a:latin typeface="Calibri"/>
                <a:cs typeface="Calibri"/>
              </a:rPr>
              <a:t>easy</a:t>
            </a:r>
            <a:r>
              <a:rPr sz="1800" spc="20"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implement.</a:t>
            </a:r>
            <a:endParaRPr sz="1800">
              <a:latin typeface="Calibri"/>
              <a:cs typeface="Calibri"/>
            </a:endParaRPr>
          </a:p>
          <a:p>
            <a:pPr marL="243840" indent="-231775">
              <a:lnSpc>
                <a:spcPct val="100000"/>
              </a:lnSpc>
              <a:buFont typeface="Wingdings"/>
              <a:buChar char=""/>
              <a:tabLst>
                <a:tab pos="244475" algn="l"/>
              </a:tabLst>
            </a:pPr>
            <a:r>
              <a:rPr sz="1800"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FCFS</a:t>
            </a:r>
            <a:r>
              <a:rPr sz="1800" spc="35" dirty="0">
                <a:latin typeface="Calibri"/>
                <a:cs typeface="Calibri"/>
              </a:rPr>
              <a:t> </a:t>
            </a:r>
            <a:r>
              <a:rPr sz="1800" spc="-10" dirty="0">
                <a:latin typeface="Calibri"/>
                <a:cs typeface="Calibri"/>
              </a:rPr>
              <a:t>situation</a:t>
            </a:r>
            <a:r>
              <a:rPr sz="1800" spc="15" dirty="0">
                <a:latin typeface="Calibri"/>
                <a:cs typeface="Calibri"/>
              </a:rPr>
              <a:t> </a:t>
            </a:r>
            <a:r>
              <a:rPr sz="1800" spc="-15" dirty="0">
                <a:latin typeface="Calibri"/>
                <a:cs typeface="Calibri"/>
              </a:rPr>
              <a:t>pre</a:t>
            </a:r>
            <a:r>
              <a:rPr sz="1800" spc="45" dirty="0">
                <a:latin typeface="Calibri"/>
                <a:cs typeface="Calibri"/>
              </a:rPr>
              <a:t> </a:t>
            </a:r>
            <a:r>
              <a:rPr sz="1800" spc="-5" dirty="0">
                <a:latin typeface="Calibri"/>
                <a:cs typeface="Calibri"/>
              </a:rPr>
              <a:t>emptive</a:t>
            </a:r>
            <a:r>
              <a:rPr sz="1800" spc="5" dirty="0">
                <a:latin typeface="Calibri"/>
                <a:cs typeface="Calibri"/>
              </a:rPr>
              <a:t> </a:t>
            </a:r>
            <a:r>
              <a:rPr sz="1800" spc="-5" dirty="0">
                <a:latin typeface="Calibri"/>
                <a:cs typeface="Calibri"/>
              </a:rPr>
              <a:t>scheduling,</a:t>
            </a:r>
            <a:r>
              <a:rPr sz="1800" spc="105" dirty="0">
                <a:latin typeface="Calibri"/>
                <a:cs typeface="Calibri"/>
              </a:rPr>
              <a:t> </a:t>
            </a:r>
            <a:r>
              <a:rPr sz="1800" spc="-15" dirty="0">
                <a:latin typeface="Calibri"/>
                <a:cs typeface="Calibri"/>
              </a:rPr>
              <a:t>there</a:t>
            </a:r>
            <a:r>
              <a:rPr sz="1800" spc="4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no</a:t>
            </a:r>
            <a:r>
              <a:rPr sz="1800" spc="15" dirty="0">
                <a:latin typeface="Calibri"/>
                <a:cs typeface="Calibri"/>
              </a:rPr>
              <a:t> </a:t>
            </a:r>
            <a:r>
              <a:rPr sz="1800" spc="-5" dirty="0">
                <a:latin typeface="Calibri"/>
                <a:cs typeface="Calibri"/>
              </a:rPr>
              <a:t>chance</a:t>
            </a:r>
            <a:r>
              <a:rPr sz="1800" spc="4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process</a:t>
            </a:r>
            <a:r>
              <a:rPr sz="1800" spc="20" dirty="0">
                <a:latin typeface="Calibri"/>
                <a:cs typeface="Calibri"/>
              </a:rPr>
              <a:t> </a:t>
            </a:r>
            <a:r>
              <a:rPr sz="1800" spc="-10" dirty="0">
                <a:latin typeface="Calibri"/>
                <a:cs typeface="Calibri"/>
              </a:rPr>
              <a:t>starving.</a:t>
            </a:r>
            <a:endParaRPr sz="1800">
              <a:latin typeface="Calibri"/>
              <a:cs typeface="Calibri"/>
            </a:endParaRPr>
          </a:p>
          <a:p>
            <a:pPr marL="243840" indent="-231775">
              <a:lnSpc>
                <a:spcPct val="100000"/>
              </a:lnSpc>
              <a:buFont typeface="Wingdings"/>
              <a:buChar char=""/>
              <a:tabLst>
                <a:tab pos="244475" algn="l"/>
              </a:tabLst>
            </a:pPr>
            <a:r>
              <a:rPr sz="1800" spc="-10" dirty="0">
                <a:latin typeface="Calibri"/>
                <a:cs typeface="Calibri"/>
              </a:rPr>
              <a:t>As</a:t>
            </a:r>
            <a:r>
              <a:rPr sz="1800" spc="20" dirty="0">
                <a:latin typeface="Calibri"/>
                <a:cs typeface="Calibri"/>
              </a:rPr>
              <a:t> </a:t>
            </a:r>
            <a:r>
              <a:rPr sz="1800" spc="-10" dirty="0">
                <a:latin typeface="Calibri"/>
                <a:cs typeface="Calibri"/>
              </a:rPr>
              <a:t>there</a:t>
            </a:r>
            <a:r>
              <a:rPr sz="1800" spc="45"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no</a:t>
            </a:r>
            <a:r>
              <a:rPr sz="1800" spc="35" dirty="0">
                <a:latin typeface="Calibri"/>
                <a:cs typeface="Calibri"/>
              </a:rPr>
              <a:t> </a:t>
            </a:r>
            <a:r>
              <a:rPr sz="1800" spc="-15" dirty="0">
                <a:latin typeface="Calibri"/>
                <a:cs typeface="Calibri"/>
              </a:rPr>
              <a:t>consideration</a:t>
            </a:r>
            <a:r>
              <a:rPr sz="1800" spc="80" dirty="0">
                <a:latin typeface="Calibri"/>
                <a:cs typeface="Calibri"/>
              </a:rPr>
              <a:t> </a:t>
            </a:r>
            <a:r>
              <a:rPr sz="1800" dirty="0">
                <a:latin typeface="Calibri"/>
                <a:cs typeface="Calibri"/>
              </a:rPr>
              <a:t>of</a:t>
            </a:r>
            <a:r>
              <a:rPr sz="1800" spc="-20" dirty="0">
                <a:latin typeface="Calibri"/>
                <a:cs typeface="Calibri"/>
              </a:rPr>
              <a:t> </a:t>
            </a:r>
            <a:r>
              <a:rPr sz="1800" spc="-10" dirty="0">
                <a:latin typeface="Calibri"/>
                <a:cs typeface="Calibri"/>
              </a:rPr>
              <a:t>process</a:t>
            </a:r>
            <a:r>
              <a:rPr sz="1800" spc="30" dirty="0">
                <a:latin typeface="Calibri"/>
                <a:cs typeface="Calibri"/>
              </a:rPr>
              <a:t> </a:t>
            </a:r>
            <a:r>
              <a:rPr sz="1800" spc="-20" dirty="0">
                <a:latin typeface="Calibri"/>
                <a:cs typeface="Calibri"/>
              </a:rPr>
              <a:t>priority,</a:t>
            </a:r>
            <a:r>
              <a:rPr sz="1800" spc="15"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is</a:t>
            </a:r>
            <a:r>
              <a:rPr sz="1800" spc="25" dirty="0">
                <a:latin typeface="Calibri"/>
                <a:cs typeface="Calibri"/>
              </a:rPr>
              <a:t> </a:t>
            </a:r>
            <a:r>
              <a:rPr sz="1800" dirty="0">
                <a:latin typeface="Calibri"/>
                <a:cs typeface="Calibri"/>
              </a:rPr>
              <a:t>an</a:t>
            </a:r>
            <a:r>
              <a:rPr sz="1800" spc="20" dirty="0">
                <a:latin typeface="Calibri"/>
                <a:cs typeface="Calibri"/>
              </a:rPr>
              <a:t> </a:t>
            </a:r>
            <a:r>
              <a:rPr sz="1800" spc="-15" dirty="0">
                <a:latin typeface="Calibri"/>
                <a:cs typeface="Calibri"/>
              </a:rPr>
              <a:t>equitable</a:t>
            </a:r>
            <a:r>
              <a:rPr sz="1800" spc="75" dirty="0">
                <a:latin typeface="Calibri"/>
                <a:cs typeface="Calibri"/>
              </a:rPr>
              <a:t> </a:t>
            </a:r>
            <a:r>
              <a:rPr sz="1800" spc="-10" dirty="0">
                <a:latin typeface="Calibri"/>
                <a:cs typeface="Calibri"/>
              </a:rPr>
              <a:t>algorithm.</a:t>
            </a:r>
            <a:endParaRPr sz="1800">
              <a:latin typeface="Calibri"/>
              <a:cs typeface="Calibri"/>
            </a:endParaRPr>
          </a:p>
          <a:p>
            <a:pPr>
              <a:lnSpc>
                <a:spcPct val="100000"/>
              </a:lnSpc>
              <a:buFont typeface="Wingdings"/>
              <a:buChar char=""/>
            </a:pPr>
            <a:endParaRPr sz="2000">
              <a:latin typeface="Calibri"/>
              <a:cs typeface="Calibri"/>
            </a:endParaRPr>
          </a:p>
          <a:p>
            <a:pPr marL="88900">
              <a:lnSpc>
                <a:spcPct val="100000"/>
              </a:lnSpc>
              <a:spcBef>
                <a:spcPts val="1400"/>
              </a:spcBef>
            </a:pPr>
            <a:r>
              <a:rPr sz="1800" spc="-15" dirty="0">
                <a:solidFill>
                  <a:srgbClr val="00AF50"/>
                </a:solidFill>
                <a:latin typeface="Calibri"/>
                <a:cs typeface="Calibri"/>
              </a:rPr>
              <a:t>Disadvantages</a:t>
            </a:r>
            <a:r>
              <a:rPr sz="1800" spc="60" dirty="0">
                <a:solidFill>
                  <a:srgbClr val="00AF50"/>
                </a:solidFill>
                <a:latin typeface="Calibri"/>
                <a:cs typeface="Calibri"/>
              </a:rPr>
              <a:t> </a:t>
            </a:r>
            <a:r>
              <a:rPr sz="1800" dirty="0">
                <a:solidFill>
                  <a:srgbClr val="00AF50"/>
                </a:solidFill>
                <a:latin typeface="Calibri"/>
                <a:cs typeface="Calibri"/>
              </a:rPr>
              <a:t>of </a:t>
            </a:r>
            <a:r>
              <a:rPr sz="1800" spc="-20" dirty="0">
                <a:solidFill>
                  <a:srgbClr val="00AF50"/>
                </a:solidFill>
                <a:latin typeface="Calibri"/>
                <a:cs typeface="Calibri"/>
              </a:rPr>
              <a:t>FCFS</a:t>
            </a:r>
            <a:r>
              <a:rPr sz="1800" spc="30" dirty="0">
                <a:solidFill>
                  <a:srgbClr val="00AF50"/>
                </a:solidFill>
                <a:latin typeface="Calibri"/>
                <a:cs typeface="Calibri"/>
              </a:rPr>
              <a:t> </a:t>
            </a:r>
            <a:r>
              <a:rPr sz="1800" spc="-5" dirty="0">
                <a:solidFill>
                  <a:srgbClr val="00AF50"/>
                </a:solidFill>
                <a:latin typeface="Calibri"/>
                <a:cs typeface="Calibri"/>
              </a:rPr>
              <a:t>CPU</a:t>
            </a:r>
            <a:r>
              <a:rPr sz="1800" dirty="0">
                <a:solidFill>
                  <a:srgbClr val="00AF50"/>
                </a:solidFill>
                <a:latin typeface="Calibri"/>
                <a:cs typeface="Calibri"/>
              </a:rPr>
              <a:t> </a:t>
            </a:r>
            <a:r>
              <a:rPr sz="1800" spc="-5" dirty="0">
                <a:solidFill>
                  <a:srgbClr val="00AF50"/>
                </a:solidFill>
                <a:latin typeface="Calibri"/>
                <a:cs typeface="Calibri"/>
              </a:rPr>
              <a:t>Process</a:t>
            </a:r>
            <a:r>
              <a:rPr sz="1800" spc="-30" dirty="0">
                <a:solidFill>
                  <a:srgbClr val="00AF50"/>
                </a:solidFill>
                <a:latin typeface="Calibri"/>
                <a:cs typeface="Calibri"/>
              </a:rPr>
              <a:t> </a:t>
            </a:r>
            <a:r>
              <a:rPr sz="1800" spc="-10" dirty="0">
                <a:solidFill>
                  <a:srgbClr val="00AF50"/>
                </a:solidFill>
                <a:latin typeface="Calibri"/>
                <a:cs typeface="Calibri"/>
              </a:rPr>
              <a:t>Scheduling</a:t>
            </a:r>
            <a:endParaRPr sz="1800">
              <a:latin typeface="Calibri"/>
              <a:cs typeface="Calibri"/>
            </a:endParaRPr>
          </a:p>
          <a:p>
            <a:pPr marL="88900">
              <a:lnSpc>
                <a:spcPct val="100000"/>
              </a:lnSpc>
              <a:spcBef>
                <a:spcPts val="5"/>
              </a:spcBef>
            </a:pPr>
            <a:r>
              <a:rPr sz="1800" spc="-5" dirty="0">
                <a:latin typeface="Calibri"/>
                <a:cs typeface="Calibri"/>
              </a:rPr>
              <a:t>The</a:t>
            </a:r>
            <a:r>
              <a:rPr sz="1800" spc="10" dirty="0">
                <a:latin typeface="Calibri"/>
                <a:cs typeface="Calibri"/>
              </a:rPr>
              <a:t> </a:t>
            </a:r>
            <a:r>
              <a:rPr sz="1800" spc="-15" dirty="0">
                <a:latin typeface="Calibri"/>
                <a:cs typeface="Calibri"/>
              </a:rPr>
              <a:t>disadvantages</a:t>
            </a:r>
            <a:r>
              <a:rPr sz="1800" spc="60" dirty="0">
                <a:latin typeface="Calibri"/>
                <a:cs typeface="Calibri"/>
              </a:rPr>
              <a:t> </a:t>
            </a:r>
            <a:r>
              <a:rPr sz="1800" spc="5" dirty="0">
                <a:latin typeface="Calibri"/>
                <a:cs typeface="Calibri"/>
              </a:rPr>
              <a:t>of</a:t>
            </a:r>
            <a:r>
              <a:rPr sz="1800" spc="-5" dirty="0">
                <a:latin typeface="Calibri"/>
                <a:cs typeface="Calibri"/>
              </a:rPr>
              <a:t> </a:t>
            </a:r>
            <a:r>
              <a:rPr sz="1800" spc="-20" dirty="0">
                <a:latin typeface="Calibri"/>
                <a:cs typeface="Calibri"/>
              </a:rPr>
              <a:t>FCFS</a:t>
            </a:r>
            <a:r>
              <a:rPr sz="1800" spc="30" dirty="0">
                <a:latin typeface="Calibri"/>
                <a:cs typeface="Calibri"/>
              </a:rPr>
              <a:t> </a:t>
            </a:r>
            <a:r>
              <a:rPr sz="1800" dirty="0">
                <a:latin typeface="Calibri"/>
                <a:cs typeface="Calibri"/>
              </a:rPr>
              <a:t>CPU</a:t>
            </a:r>
            <a:r>
              <a:rPr sz="1800" spc="-10" dirty="0">
                <a:latin typeface="Calibri"/>
                <a:cs typeface="Calibri"/>
              </a:rPr>
              <a:t> </a:t>
            </a:r>
            <a:r>
              <a:rPr sz="1800" spc="-5" dirty="0">
                <a:latin typeface="Calibri"/>
                <a:cs typeface="Calibri"/>
              </a:rPr>
              <a:t>Process</a:t>
            </a:r>
            <a:r>
              <a:rPr sz="1800" spc="-25" dirty="0">
                <a:latin typeface="Calibri"/>
                <a:cs typeface="Calibri"/>
              </a:rPr>
              <a:t> </a:t>
            </a:r>
            <a:r>
              <a:rPr sz="1800" spc="-10" dirty="0">
                <a:latin typeface="Calibri"/>
                <a:cs typeface="Calibri"/>
              </a:rPr>
              <a:t>Scheduling</a:t>
            </a:r>
            <a:r>
              <a:rPr sz="1800" spc="85" dirty="0">
                <a:latin typeface="Calibri"/>
                <a:cs typeface="Calibri"/>
              </a:rPr>
              <a:t> </a:t>
            </a:r>
            <a:r>
              <a:rPr sz="1800" spc="-10" dirty="0">
                <a:latin typeface="Calibri"/>
                <a:cs typeface="Calibri"/>
              </a:rPr>
              <a:t>are:</a:t>
            </a:r>
            <a:endParaRPr sz="1800">
              <a:latin typeface="Calibri"/>
              <a:cs typeface="Calibri"/>
            </a:endParaRPr>
          </a:p>
          <a:p>
            <a:pPr marL="320040" lvl="1" indent="-231775">
              <a:lnSpc>
                <a:spcPct val="100000"/>
              </a:lnSpc>
              <a:buFont typeface="Wingdings"/>
              <a:buChar char=""/>
              <a:tabLst>
                <a:tab pos="320675" algn="l"/>
              </a:tabLst>
            </a:pPr>
            <a:r>
              <a:rPr sz="1800" spc="-25" dirty="0">
                <a:latin typeface="Calibri"/>
                <a:cs typeface="Calibri"/>
              </a:rPr>
              <a:t>FCFS</a:t>
            </a:r>
            <a:r>
              <a:rPr sz="1800" spc="30" dirty="0">
                <a:latin typeface="Calibri"/>
                <a:cs typeface="Calibri"/>
              </a:rPr>
              <a:t> </a:t>
            </a:r>
            <a:r>
              <a:rPr sz="1800" dirty="0">
                <a:latin typeface="Calibri"/>
                <a:cs typeface="Calibri"/>
              </a:rPr>
              <a:t>CPU</a:t>
            </a:r>
            <a:r>
              <a:rPr sz="1800" spc="-10" dirty="0">
                <a:latin typeface="Calibri"/>
                <a:cs typeface="Calibri"/>
              </a:rPr>
              <a:t> Scheduling</a:t>
            </a:r>
            <a:r>
              <a:rPr sz="1800" spc="95" dirty="0">
                <a:latin typeface="Calibri"/>
                <a:cs typeface="Calibri"/>
              </a:rPr>
              <a:t> </a:t>
            </a:r>
            <a:r>
              <a:rPr sz="1800" spc="-10" dirty="0">
                <a:latin typeface="Calibri"/>
                <a:cs typeface="Calibri"/>
              </a:rPr>
              <a:t>Algorithm</a:t>
            </a:r>
            <a:r>
              <a:rPr sz="1800" spc="20" dirty="0">
                <a:latin typeface="Calibri"/>
                <a:cs typeface="Calibri"/>
              </a:rPr>
              <a:t> </a:t>
            </a:r>
            <a:r>
              <a:rPr sz="1800" spc="-5" dirty="0">
                <a:latin typeface="Calibri"/>
                <a:cs typeface="Calibri"/>
              </a:rPr>
              <a:t>has</a:t>
            </a:r>
            <a:r>
              <a:rPr sz="1800" spc="10" dirty="0">
                <a:latin typeface="Calibri"/>
                <a:cs typeface="Calibri"/>
              </a:rPr>
              <a:t> </a:t>
            </a:r>
            <a:r>
              <a:rPr sz="1800" spc="-5" dirty="0">
                <a:latin typeface="Calibri"/>
                <a:cs typeface="Calibri"/>
              </a:rPr>
              <a:t>Long</a:t>
            </a:r>
            <a:r>
              <a:rPr sz="1800" spc="20" dirty="0">
                <a:latin typeface="Calibri"/>
                <a:cs typeface="Calibri"/>
              </a:rPr>
              <a:t> </a:t>
            </a:r>
            <a:r>
              <a:rPr sz="1800" spc="-15" dirty="0">
                <a:latin typeface="Calibri"/>
                <a:cs typeface="Calibri"/>
              </a:rPr>
              <a:t>Waiting</a:t>
            </a:r>
            <a:r>
              <a:rPr sz="1800" spc="10" dirty="0">
                <a:latin typeface="Calibri"/>
                <a:cs typeface="Calibri"/>
              </a:rPr>
              <a:t> </a:t>
            </a:r>
            <a:r>
              <a:rPr sz="1800" dirty="0">
                <a:latin typeface="Calibri"/>
                <a:cs typeface="Calibri"/>
              </a:rPr>
              <a:t>Time</a:t>
            </a:r>
            <a:endParaRPr sz="1800">
              <a:latin typeface="Calibri"/>
              <a:cs typeface="Calibri"/>
            </a:endParaRPr>
          </a:p>
          <a:p>
            <a:pPr marL="320040" lvl="1" indent="-231775">
              <a:lnSpc>
                <a:spcPct val="100000"/>
              </a:lnSpc>
              <a:buFont typeface="Wingdings"/>
              <a:buChar char=""/>
              <a:tabLst>
                <a:tab pos="320675" algn="l"/>
              </a:tabLst>
            </a:pPr>
            <a:r>
              <a:rPr sz="1800" spc="-20" dirty="0">
                <a:latin typeface="Calibri"/>
                <a:cs typeface="Calibri"/>
              </a:rPr>
              <a:t>FCFS</a:t>
            </a:r>
            <a:r>
              <a:rPr sz="1800" spc="35" dirty="0">
                <a:latin typeface="Calibri"/>
                <a:cs typeface="Calibri"/>
              </a:rPr>
              <a:t> </a:t>
            </a:r>
            <a:r>
              <a:rPr sz="1800" dirty="0">
                <a:latin typeface="Calibri"/>
                <a:cs typeface="Calibri"/>
              </a:rPr>
              <a:t>CPU </a:t>
            </a:r>
            <a:r>
              <a:rPr sz="1800" spc="-10" dirty="0">
                <a:latin typeface="Calibri"/>
                <a:cs typeface="Calibri"/>
              </a:rPr>
              <a:t>Scheduling</a:t>
            </a:r>
            <a:r>
              <a:rPr sz="1800" spc="90" dirty="0">
                <a:latin typeface="Calibri"/>
                <a:cs typeface="Calibri"/>
              </a:rPr>
              <a:t> </a:t>
            </a:r>
            <a:r>
              <a:rPr sz="1800" spc="-20" dirty="0">
                <a:latin typeface="Calibri"/>
                <a:cs typeface="Calibri"/>
              </a:rPr>
              <a:t>favors </a:t>
            </a:r>
            <a:r>
              <a:rPr sz="1800" spc="-5" dirty="0">
                <a:latin typeface="Calibri"/>
                <a:cs typeface="Calibri"/>
              </a:rPr>
              <a:t>CPU</a:t>
            </a:r>
            <a:r>
              <a:rPr sz="1800" spc="-25" dirty="0">
                <a:latin typeface="Calibri"/>
                <a:cs typeface="Calibri"/>
              </a:rPr>
              <a:t> </a:t>
            </a:r>
            <a:r>
              <a:rPr sz="1800" spc="-10" dirty="0">
                <a:latin typeface="Calibri"/>
                <a:cs typeface="Calibri"/>
              </a:rPr>
              <a:t>over</a:t>
            </a:r>
            <a:r>
              <a:rPr sz="1800" spc="5" dirty="0">
                <a:latin typeface="Calibri"/>
                <a:cs typeface="Calibri"/>
              </a:rPr>
              <a:t> </a:t>
            </a:r>
            <a:r>
              <a:rPr sz="1800" spc="-10" dirty="0">
                <a:latin typeface="Calibri"/>
                <a:cs typeface="Calibri"/>
              </a:rPr>
              <a:t>Input</a:t>
            </a:r>
            <a:r>
              <a:rPr sz="1800" spc="50" dirty="0">
                <a:latin typeface="Calibri"/>
                <a:cs typeface="Calibri"/>
              </a:rPr>
              <a:t> </a:t>
            </a:r>
            <a:r>
              <a:rPr sz="1800" spc="5" dirty="0">
                <a:latin typeface="Calibri"/>
                <a:cs typeface="Calibri"/>
              </a:rPr>
              <a:t>or</a:t>
            </a:r>
            <a:r>
              <a:rPr sz="1800" spc="-5" dirty="0">
                <a:latin typeface="Calibri"/>
                <a:cs typeface="Calibri"/>
              </a:rPr>
              <a:t> Output</a:t>
            </a:r>
            <a:r>
              <a:rPr sz="1800" spc="30" dirty="0">
                <a:latin typeface="Calibri"/>
                <a:cs typeface="Calibri"/>
              </a:rPr>
              <a:t> </a:t>
            </a:r>
            <a:r>
              <a:rPr sz="1800" spc="-15" dirty="0">
                <a:latin typeface="Calibri"/>
                <a:cs typeface="Calibri"/>
              </a:rPr>
              <a:t>operations</a:t>
            </a:r>
            <a:endParaRPr sz="1800">
              <a:latin typeface="Calibri"/>
              <a:cs typeface="Calibri"/>
            </a:endParaRPr>
          </a:p>
          <a:p>
            <a:pPr marL="320040" lvl="1" indent="-231775">
              <a:lnSpc>
                <a:spcPct val="100000"/>
              </a:lnSpc>
              <a:buFont typeface="Wingdings"/>
              <a:buChar char=""/>
              <a:tabLst>
                <a:tab pos="320675" algn="l"/>
              </a:tabLst>
            </a:pPr>
            <a:r>
              <a:rPr sz="1800" dirty="0">
                <a:latin typeface="Calibri"/>
                <a:cs typeface="Calibri"/>
              </a:rPr>
              <a:t>In</a:t>
            </a:r>
            <a:r>
              <a:rPr sz="1800" spc="10" dirty="0">
                <a:latin typeface="Calibri"/>
                <a:cs typeface="Calibri"/>
              </a:rPr>
              <a:t> </a:t>
            </a:r>
            <a:r>
              <a:rPr sz="1800" spc="-20" dirty="0">
                <a:latin typeface="Calibri"/>
                <a:cs typeface="Calibri"/>
              </a:rPr>
              <a:t>FCFS</a:t>
            </a:r>
            <a:r>
              <a:rPr sz="1800" spc="10" dirty="0">
                <a:latin typeface="Calibri"/>
                <a:cs typeface="Calibri"/>
              </a:rPr>
              <a:t> </a:t>
            </a:r>
            <a:r>
              <a:rPr sz="1800" spc="-15" dirty="0">
                <a:latin typeface="Calibri"/>
                <a:cs typeface="Calibri"/>
              </a:rPr>
              <a:t>there</a:t>
            </a:r>
            <a:r>
              <a:rPr sz="1800" spc="3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a </a:t>
            </a:r>
            <a:r>
              <a:rPr sz="1800" spc="-5" dirty="0">
                <a:latin typeface="Calibri"/>
                <a:cs typeface="Calibri"/>
              </a:rPr>
              <a:t>chance</a:t>
            </a:r>
            <a:r>
              <a:rPr sz="1800" spc="15" dirty="0">
                <a:latin typeface="Calibri"/>
                <a:cs typeface="Calibri"/>
              </a:rPr>
              <a:t> </a:t>
            </a:r>
            <a:r>
              <a:rPr sz="1800" spc="5" dirty="0">
                <a:latin typeface="Calibri"/>
                <a:cs typeface="Calibri"/>
              </a:rPr>
              <a:t>of</a:t>
            </a:r>
            <a:r>
              <a:rPr sz="1800" spc="-5" dirty="0">
                <a:latin typeface="Calibri"/>
                <a:cs typeface="Calibri"/>
              </a:rPr>
              <a:t> occurrence</a:t>
            </a:r>
            <a:r>
              <a:rPr sz="1800" spc="20" dirty="0">
                <a:latin typeface="Calibri"/>
                <a:cs typeface="Calibri"/>
              </a:rPr>
              <a:t> </a:t>
            </a:r>
            <a:r>
              <a:rPr sz="1800" spc="5" dirty="0">
                <a:latin typeface="Calibri"/>
                <a:cs typeface="Calibri"/>
              </a:rPr>
              <a:t>of</a:t>
            </a:r>
            <a:r>
              <a:rPr sz="1800" spc="-5" dirty="0">
                <a:latin typeface="Calibri"/>
                <a:cs typeface="Calibri"/>
              </a:rPr>
              <a:t> </a:t>
            </a:r>
            <a:r>
              <a:rPr sz="1800" spc="-10" dirty="0">
                <a:latin typeface="Calibri"/>
                <a:cs typeface="Calibri"/>
              </a:rPr>
              <a:t>Convoy</a:t>
            </a:r>
            <a:r>
              <a:rPr sz="1800" spc="-20" dirty="0">
                <a:latin typeface="Calibri"/>
                <a:cs typeface="Calibri"/>
              </a:rPr>
              <a:t> Effect</a:t>
            </a:r>
            <a:endParaRPr sz="1800">
              <a:latin typeface="Calibri"/>
              <a:cs typeface="Calibri"/>
            </a:endParaRPr>
          </a:p>
          <a:p>
            <a:pPr marL="88900" marR="5080" lvl="1" algn="just">
              <a:lnSpc>
                <a:spcPct val="100000"/>
              </a:lnSpc>
              <a:spcBef>
                <a:spcPts val="5"/>
              </a:spcBef>
              <a:buFont typeface="Wingdings"/>
              <a:buChar char=""/>
              <a:tabLst>
                <a:tab pos="320675" algn="l"/>
              </a:tabLst>
            </a:pPr>
            <a:r>
              <a:rPr sz="1800" spc="-5" dirty="0">
                <a:latin typeface="Calibri"/>
                <a:cs typeface="Calibri"/>
              </a:rPr>
              <a:t>Because </a:t>
            </a:r>
            <a:r>
              <a:rPr sz="1800" spc="-15" dirty="0">
                <a:latin typeface="Calibri"/>
                <a:cs typeface="Calibri"/>
              </a:rPr>
              <a:t>FCFS </a:t>
            </a:r>
            <a:r>
              <a:rPr sz="1800" spc="-5" dirty="0">
                <a:latin typeface="Calibri"/>
                <a:cs typeface="Calibri"/>
              </a:rPr>
              <a:t>is so </a:t>
            </a:r>
            <a:r>
              <a:rPr sz="1800" spc="-20" dirty="0">
                <a:latin typeface="Calibri"/>
                <a:cs typeface="Calibri"/>
              </a:rPr>
              <a:t>straight </a:t>
            </a:r>
            <a:r>
              <a:rPr sz="1800" spc="-15" dirty="0">
                <a:latin typeface="Calibri"/>
                <a:cs typeface="Calibri"/>
              </a:rPr>
              <a:t>forward, </a:t>
            </a:r>
            <a:r>
              <a:rPr sz="1800" spc="-5" dirty="0">
                <a:latin typeface="Calibri"/>
                <a:cs typeface="Calibri"/>
              </a:rPr>
              <a:t>it </a:t>
            </a:r>
            <a:r>
              <a:rPr sz="1800" spc="-10" dirty="0">
                <a:latin typeface="Calibri"/>
                <a:cs typeface="Calibri"/>
              </a:rPr>
              <a:t>often </a:t>
            </a:r>
            <a:r>
              <a:rPr sz="1800" dirty="0">
                <a:latin typeface="Calibri"/>
                <a:cs typeface="Calibri"/>
              </a:rPr>
              <a:t>isn't </a:t>
            </a:r>
            <a:r>
              <a:rPr sz="1800" spc="-5" dirty="0">
                <a:latin typeface="Calibri"/>
                <a:cs typeface="Calibri"/>
              </a:rPr>
              <a:t>very </a:t>
            </a:r>
            <a:r>
              <a:rPr sz="1800" spc="-10" dirty="0">
                <a:latin typeface="Calibri"/>
                <a:cs typeface="Calibri"/>
              </a:rPr>
              <a:t>effective. </a:t>
            </a:r>
            <a:r>
              <a:rPr sz="1800" spc="-5" dirty="0">
                <a:latin typeface="Calibri"/>
                <a:cs typeface="Calibri"/>
              </a:rPr>
              <a:t>Extended </a:t>
            </a:r>
            <a:r>
              <a:rPr sz="1800" dirty="0">
                <a:latin typeface="Calibri"/>
                <a:cs typeface="Calibri"/>
              </a:rPr>
              <a:t>waiting </a:t>
            </a:r>
            <a:r>
              <a:rPr sz="1800" spc="5" dirty="0">
                <a:latin typeface="Calibri"/>
                <a:cs typeface="Calibri"/>
              </a:rPr>
              <a:t> </a:t>
            </a:r>
            <a:r>
              <a:rPr sz="1800" spc="-5" dirty="0">
                <a:latin typeface="Calibri"/>
                <a:cs typeface="Calibri"/>
              </a:rPr>
              <a:t>periods</a:t>
            </a:r>
            <a:r>
              <a:rPr sz="1800" dirty="0">
                <a:latin typeface="Calibri"/>
                <a:cs typeface="Calibri"/>
              </a:rPr>
              <a:t> </a:t>
            </a:r>
            <a:r>
              <a:rPr sz="1800" spc="-20" dirty="0">
                <a:latin typeface="Calibri"/>
                <a:cs typeface="Calibri"/>
              </a:rPr>
              <a:t>go</a:t>
            </a:r>
            <a:r>
              <a:rPr sz="1800" spc="-15" dirty="0">
                <a:latin typeface="Calibri"/>
                <a:cs typeface="Calibri"/>
              </a:rPr>
              <a:t> </a:t>
            </a:r>
            <a:r>
              <a:rPr sz="1800" dirty="0">
                <a:latin typeface="Calibri"/>
                <a:cs typeface="Calibri"/>
              </a:rPr>
              <a:t>hand </a:t>
            </a:r>
            <a:r>
              <a:rPr sz="1800" spc="5" dirty="0">
                <a:latin typeface="Calibri"/>
                <a:cs typeface="Calibri"/>
              </a:rPr>
              <a:t>in </a:t>
            </a:r>
            <a:r>
              <a:rPr sz="1800" dirty="0">
                <a:latin typeface="Calibri"/>
                <a:cs typeface="Calibri"/>
              </a:rPr>
              <a:t>hand with </a:t>
            </a:r>
            <a:r>
              <a:rPr sz="1800" spc="-5" dirty="0">
                <a:latin typeface="Calibri"/>
                <a:cs typeface="Calibri"/>
              </a:rPr>
              <a:t>this. </a:t>
            </a:r>
            <a:r>
              <a:rPr sz="1800" spc="-10" dirty="0">
                <a:latin typeface="Calibri"/>
                <a:cs typeface="Calibri"/>
              </a:rPr>
              <a:t>All</a:t>
            </a:r>
            <a:r>
              <a:rPr sz="1800" spc="-5" dirty="0">
                <a:latin typeface="Calibri"/>
                <a:cs typeface="Calibri"/>
              </a:rPr>
              <a:t> other </a:t>
            </a:r>
            <a:r>
              <a:rPr sz="1800" spc="-10" dirty="0">
                <a:latin typeface="Calibri"/>
                <a:cs typeface="Calibri"/>
              </a:rPr>
              <a:t>orders </a:t>
            </a:r>
            <a:r>
              <a:rPr sz="1800" dirty="0">
                <a:latin typeface="Calibri"/>
                <a:cs typeface="Calibri"/>
              </a:rPr>
              <a:t>are </a:t>
            </a:r>
            <a:r>
              <a:rPr sz="1800" spc="-10" dirty="0">
                <a:latin typeface="Calibri"/>
                <a:cs typeface="Calibri"/>
              </a:rPr>
              <a:t>left</a:t>
            </a:r>
            <a:r>
              <a:rPr sz="1800" spc="-5" dirty="0">
                <a:latin typeface="Calibri"/>
                <a:cs typeface="Calibri"/>
              </a:rPr>
              <a:t> </a:t>
            </a:r>
            <a:r>
              <a:rPr sz="1800" spc="5" dirty="0">
                <a:latin typeface="Calibri"/>
                <a:cs typeface="Calibri"/>
              </a:rPr>
              <a:t>idle </a:t>
            </a:r>
            <a:r>
              <a:rPr sz="1800" spc="-5" dirty="0">
                <a:latin typeface="Calibri"/>
                <a:cs typeface="Calibri"/>
              </a:rPr>
              <a:t>if </a:t>
            </a:r>
            <a:r>
              <a:rPr sz="1800" dirty="0">
                <a:latin typeface="Calibri"/>
                <a:cs typeface="Calibri"/>
              </a:rPr>
              <a:t>the </a:t>
            </a:r>
            <a:r>
              <a:rPr sz="1800" spc="-5" dirty="0">
                <a:latin typeface="Calibri"/>
                <a:cs typeface="Calibri"/>
              </a:rPr>
              <a:t>CPU is</a:t>
            </a:r>
            <a:r>
              <a:rPr sz="1800" dirty="0">
                <a:latin typeface="Calibri"/>
                <a:cs typeface="Calibri"/>
              </a:rPr>
              <a:t> </a:t>
            </a:r>
            <a:r>
              <a:rPr sz="1800" spc="-10" dirty="0">
                <a:latin typeface="Calibri"/>
                <a:cs typeface="Calibri"/>
              </a:rPr>
              <a:t>busy </a:t>
            </a:r>
            <a:r>
              <a:rPr sz="1800" spc="-5" dirty="0">
                <a:latin typeface="Calibri"/>
                <a:cs typeface="Calibri"/>
              </a:rPr>
              <a:t> </a:t>
            </a:r>
            <a:r>
              <a:rPr sz="1800" spc="-10" dirty="0">
                <a:latin typeface="Calibri"/>
                <a:cs typeface="Calibri"/>
              </a:rPr>
              <a:t>processing</a:t>
            </a:r>
            <a:r>
              <a:rPr sz="1800" spc="40" dirty="0">
                <a:latin typeface="Calibri"/>
                <a:cs typeface="Calibri"/>
              </a:rPr>
              <a:t> </a:t>
            </a:r>
            <a:r>
              <a:rPr sz="1800" spc="-5" dirty="0">
                <a:latin typeface="Calibri"/>
                <a:cs typeface="Calibri"/>
              </a:rPr>
              <a:t>one</a:t>
            </a:r>
            <a:r>
              <a:rPr sz="1800" spc="15" dirty="0">
                <a:latin typeface="Calibri"/>
                <a:cs typeface="Calibri"/>
              </a:rPr>
              <a:t> </a:t>
            </a:r>
            <a:r>
              <a:rPr sz="1800" spc="-10" dirty="0">
                <a:latin typeface="Calibri"/>
                <a:cs typeface="Calibri"/>
              </a:rPr>
              <a:t>time-consuming</a:t>
            </a:r>
            <a:r>
              <a:rPr sz="1800" spc="70" dirty="0">
                <a:latin typeface="Calibri"/>
                <a:cs typeface="Calibri"/>
              </a:rPr>
              <a:t> </a:t>
            </a:r>
            <a:r>
              <a:rPr sz="1800" spc="-40" dirty="0">
                <a:latin typeface="Calibri"/>
                <a:cs typeface="Calibri"/>
              </a:rPr>
              <a:t>order.</a:t>
            </a:r>
            <a:endParaRPr sz="1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0675" y="1438326"/>
            <a:ext cx="6115050" cy="398288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200400" y="2362187"/>
          <a:ext cx="3469639" cy="4047188"/>
        </p:xfrm>
        <a:graphic>
          <a:graphicData uri="http://schemas.openxmlformats.org/drawingml/2006/table">
            <a:tbl>
              <a:tblPr firstRow="1" bandRow="1">
                <a:tableStyleId>{2D5ABB26-0587-4C30-8999-92F81FD0307C}</a:tableStyleId>
              </a:tblPr>
              <a:tblGrid>
                <a:gridCol w="1259205"/>
                <a:gridCol w="1073150"/>
                <a:gridCol w="1137284"/>
              </a:tblGrid>
              <a:tr h="913269">
                <a:tc>
                  <a:txBody>
                    <a:bodyPr/>
                    <a:lstStyle/>
                    <a:p>
                      <a:pPr>
                        <a:lnSpc>
                          <a:spcPct val="100000"/>
                        </a:lnSpc>
                      </a:pPr>
                      <a:endParaRPr sz="2050">
                        <a:latin typeface="Times New Roman"/>
                        <a:cs typeface="Times New Roman"/>
                      </a:endParaRPr>
                    </a:p>
                    <a:p>
                      <a:pPr marR="85090" algn="ctr">
                        <a:lnSpc>
                          <a:spcPct val="100000"/>
                        </a:lnSpc>
                      </a:pPr>
                      <a:r>
                        <a:rPr sz="1800" b="1" dirty="0">
                          <a:latin typeface="Arial"/>
                          <a:cs typeface="Arial"/>
                        </a:rPr>
                        <a:t>Process</a:t>
                      </a:r>
                      <a:endParaRPr sz="1800">
                        <a:latin typeface="Arial"/>
                        <a:cs typeface="Arial"/>
                      </a:endParaRPr>
                    </a:p>
                  </a:txBody>
                  <a:tcPr marL="0" marR="0" marT="0" marB="0">
                    <a:solidFill>
                      <a:srgbClr val="F5F5F5"/>
                    </a:solidFill>
                  </a:tcPr>
                </a:tc>
                <a:tc>
                  <a:txBody>
                    <a:bodyPr/>
                    <a:lstStyle/>
                    <a:p>
                      <a:pPr>
                        <a:lnSpc>
                          <a:spcPct val="100000"/>
                        </a:lnSpc>
                      </a:pPr>
                      <a:endParaRPr sz="2050">
                        <a:latin typeface="Times New Roman"/>
                        <a:cs typeface="Times New Roman"/>
                      </a:endParaRPr>
                    </a:p>
                    <a:p>
                      <a:pPr marL="260350" marR="238760" indent="-30480">
                        <a:lnSpc>
                          <a:spcPct val="100000"/>
                        </a:lnSpc>
                      </a:pPr>
                      <a:r>
                        <a:rPr sz="1800" b="1" dirty="0">
                          <a:latin typeface="Arial"/>
                          <a:cs typeface="Arial"/>
                        </a:rPr>
                        <a:t>Burst  </a:t>
                      </a:r>
                      <a:r>
                        <a:rPr sz="1800" b="1" spc="-5" dirty="0">
                          <a:latin typeface="Arial"/>
                          <a:cs typeface="Arial"/>
                        </a:rPr>
                        <a:t>Time</a:t>
                      </a:r>
                      <a:endParaRPr sz="1800">
                        <a:latin typeface="Arial"/>
                        <a:cs typeface="Arial"/>
                      </a:endParaRPr>
                    </a:p>
                  </a:txBody>
                  <a:tcPr marL="0" marR="0" marT="0" marB="0">
                    <a:solidFill>
                      <a:srgbClr val="F5F5F5"/>
                    </a:solidFill>
                  </a:tcPr>
                </a:tc>
                <a:tc>
                  <a:txBody>
                    <a:bodyPr/>
                    <a:lstStyle/>
                    <a:p>
                      <a:pPr>
                        <a:lnSpc>
                          <a:spcPct val="100000"/>
                        </a:lnSpc>
                      </a:pPr>
                      <a:endParaRPr sz="2050">
                        <a:latin typeface="Times New Roman"/>
                        <a:cs typeface="Times New Roman"/>
                      </a:endParaRPr>
                    </a:p>
                    <a:p>
                      <a:pPr marL="340995" marR="163830" indent="-94615">
                        <a:lnSpc>
                          <a:spcPct val="100000"/>
                        </a:lnSpc>
                      </a:pPr>
                      <a:r>
                        <a:rPr sz="1800" b="1" spc="-30" dirty="0">
                          <a:latin typeface="Arial"/>
                          <a:cs typeface="Arial"/>
                        </a:rPr>
                        <a:t>A</a:t>
                      </a:r>
                      <a:r>
                        <a:rPr sz="1800" b="1" dirty="0">
                          <a:latin typeface="Arial"/>
                          <a:cs typeface="Arial"/>
                        </a:rPr>
                        <a:t>r</a:t>
                      </a:r>
                      <a:r>
                        <a:rPr sz="1800" b="1" spc="-10" dirty="0">
                          <a:latin typeface="Arial"/>
                          <a:cs typeface="Arial"/>
                        </a:rPr>
                        <a:t>r</a:t>
                      </a:r>
                      <a:r>
                        <a:rPr sz="1800" b="1" dirty="0">
                          <a:latin typeface="Arial"/>
                          <a:cs typeface="Arial"/>
                        </a:rPr>
                        <a:t>i</a:t>
                      </a:r>
                      <a:r>
                        <a:rPr sz="1800" b="1" spc="-15" dirty="0">
                          <a:latin typeface="Arial"/>
                          <a:cs typeface="Arial"/>
                        </a:rPr>
                        <a:t>v</a:t>
                      </a:r>
                      <a:r>
                        <a:rPr sz="1800" b="1" spc="5" dirty="0">
                          <a:latin typeface="Arial"/>
                          <a:cs typeface="Arial"/>
                        </a:rPr>
                        <a:t>a</a:t>
                      </a:r>
                      <a:r>
                        <a:rPr sz="1800" b="1" dirty="0">
                          <a:latin typeface="Arial"/>
                          <a:cs typeface="Arial"/>
                        </a:rPr>
                        <a:t>l  </a:t>
                      </a:r>
                      <a:r>
                        <a:rPr sz="1800" b="1" spc="-5" dirty="0">
                          <a:latin typeface="Arial"/>
                          <a:cs typeface="Arial"/>
                        </a:rPr>
                        <a:t>Time</a:t>
                      </a:r>
                      <a:endParaRPr sz="1800">
                        <a:latin typeface="Arial"/>
                        <a:cs typeface="Arial"/>
                      </a:endParaRPr>
                    </a:p>
                  </a:txBody>
                  <a:tcPr marL="0" marR="0" marT="0" marB="0">
                    <a:solidFill>
                      <a:srgbClr val="F5F5F5"/>
                    </a:solidFill>
                  </a:tcPr>
                </a:tc>
              </a:tr>
              <a:tr h="768685">
                <a:tc>
                  <a:txBody>
                    <a:bodyPr/>
                    <a:lstStyle/>
                    <a:p>
                      <a:pPr>
                        <a:lnSpc>
                          <a:spcPct val="100000"/>
                        </a:lnSpc>
                      </a:pPr>
                      <a:endParaRPr sz="2050">
                        <a:latin typeface="Times New Roman"/>
                        <a:cs typeface="Times New Roman"/>
                      </a:endParaRPr>
                    </a:p>
                    <a:p>
                      <a:pPr marR="86995" algn="ctr">
                        <a:lnSpc>
                          <a:spcPct val="100000"/>
                        </a:lnSpc>
                      </a:pPr>
                      <a:r>
                        <a:rPr sz="1800" spc="-5" dirty="0">
                          <a:latin typeface="Microsoft Sans Serif"/>
                          <a:cs typeface="Microsoft Sans Serif"/>
                        </a:rPr>
                        <a:t>P1</a:t>
                      </a:r>
                      <a:endParaRPr sz="1800">
                        <a:latin typeface="Microsoft Sans Serif"/>
                        <a:cs typeface="Microsoft Sans Serif"/>
                      </a:endParaRPr>
                    </a:p>
                  </a:txBody>
                  <a:tcPr marL="0" marR="0" marT="0" marB="0"/>
                </a:tc>
                <a:tc>
                  <a:txBody>
                    <a:bodyPr/>
                    <a:lstStyle/>
                    <a:p>
                      <a:pPr>
                        <a:lnSpc>
                          <a:spcPct val="100000"/>
                        </a:lnSpc>
                      </a:pPr>
                      <a:endParaRPr sz="2050">
                        <a:latin typeface="Times New Roman"/>
                        <a:cs typeface="Times New Roman"/>
                      </a:endParaRPr>
                    </a:p>
                    <a:p>
                      <a:pPr marL="464184">
                        <a:lnSpc>
                          <a:spcPct val="100000"/>
                        </a:lnSpc>
                      </a:pPr>
                      <a:r>
                        <a:rPr sz="1800" dirty="0">
                          <a:latin typeface="Microsoft Sans Serif"/>
                          <a:cs typeface="Microsoft Sans Serif"/>
                        </a:rPr>
                        <a:t>6</a:t>
                      </a:r>
                      <a:endParaRPr sz="1800">
                        <a:latin typeface="Microsoft Sans Serif"/>
                        <a:cs typeface="Microsoft Sans Serif"/>
                      </a:endParaRPr>
                    </a:p>
                  </a:txBody>
                  <a:tcPr marL="0" marR="0" marT="0" marB="0"/>
                </a:tc>
                <a:tc>
                  <a:txBody>
                    <a:bodyPr/>
                    <a:lstStyle/>
                    <a:p>
                      <a:pPr>
                        <a:lnSpc>
                          <a:spcPct val="100000"/>
                        </a:lnSpc>
                      </a:pPr>
                      <a:endParaRPr sz="2050">
                        <a:latin typeface="Times New Roman"/>
                        <a:cs typeface="Times New Roman"/>
                      </a:endParaRPr>
                    </a:p>
                    <a:p>
                      <a:pPr marR="459740" algn="r">
                        <a:lnSpc>
                          <a:spcPct val="100000"/>
                        </a:lnSpc>
                      </a:pPr>
                      <a:r>
                        <a:rPr sz="1800" dirty="0">
                          <a:latin typeface="Microsoft Sans Serif"/>
                          <a:cs typeface="Microsoft Sans Serif"/>
                        </a:rPr>
                        <a:t>2</a:t>
                      </a:r>
                      <a:endParaRPr sz="1800">
                        <a:latin typeface="Microsoft Sans Serif"/>
                        <a:cs typeface="Microsoft Sans Serif"/>
                      </a:endParaRPr>
                    </a:p>
                  </a:txBody>
                  <a:tcPr marL="0" marR="0" marT="0" marB="0"/>
                </a:tc>
              </a:tr>
              <a:tr h="639455">
                <a:tc>
                  <a:txBody>
                    <a:bodyPr/>
                    <a:lstStyle/>
                    <a:p>
                      <a:pPr marR="86995" algn="ctr">
                        <a:lnSpc>
                          <a:spcPct val="100000"/>
                        </a:lnSpc>
                        <a:spcBef>
                          <a:spcPts val="1340"/>
                        </a:spcBef>
                      </a:pPr>
                      <a:r>
                        <a:rPr sz="1800" spc="-5" dirty="0">
                          <a:latin typeface="Microsoft Sans Serif"/>
                          <a:cs typeface="Microsoft Sans Serif"/>
                        </a:rPr>
                        <a:t>P2</a:t>
                      </a:r>
                      <a:endParaRPr sz="1800">
                        <a:latin typeface="Microsoft Sans Serif"/>
                        <a:cs typeface="Microsoft Sans Serif"/>
                      </a:endParaRPr>
                    </a:p>
                  </a:txBody>
                  <a:tcPr marL="0" marR="0" marT="170180" marB="0"/>
                </a:tc>
                <a:tc>
                  <a:txBody>
                    <a:bodyPr/>
                    <a:lstStyle/>
                    <a:p>
                      <a:pPr marL="464184">
                        <a:lnSpc>
                          <a:spcPct val="100000"/>
                        </a:lnSpc>
                        <a:spcBef>
                          <a:spcPts val="1340"/>
                        </a:spcBef>
                      </a:pPr>
                      <a:r>
                        <a:rPr sz="1800" dirty="0">
                          <a:latin typeface="Microsoft Sans Serif"/>
                          <a:cs typeface="Microsoft Sans Serif"/>
                        </a:rPr>
                        <a:t>2</a:t>
                      </a:r>
                      <a:endParaRPr sz="1800">
                        <a:latin typeface="Microsoft Sans Serif"/>
                        <a:cs typeface="Microsoft Sans Serif"/>
                      </a:endParaRPr>
                    </a:p>
                  </a:txBody>
                  <a:tcPr marL="0" marR="0" marT="170180" marB="0"/>
                </a:tc>
                <a:tc>
                  <a:txBody>
                    <a:bodyPr/>
                    <a:lstStyle/>
                    <a:p>
                      <a:pPr marR="459740" algn="r">
                        <a:lnSpc>
                          <a:spcPct val="100000"/>
                        </a:lnSpc>
                        <a:spcBef>
                          <a:spcPts val="1340"/>
                        </a:spcBef>
                      </a:pPr>
                      <a:r>
                        <a:rPr sz="1800" dirty="0">
                          <a:latin typeface="Microsoft Sans Serif"/>
                          <a:cs typeface="Microsoft Sans Serif"/>
                        </a:rPr>
                        <a:t>5</a:t>
                      </a:r>
                      <a:endParaRPr sz="1800">
                        <a:latin typeface="Microsoft Sans Serif"/>
                        <a:cs typeface="Microsoft Sans Serif"/>
                      </a:endParaRPr>
                    </a:p>
                  </a:txBody>
                  <a:tcPr marL="0" marR="0" marT="170180" marB="0"/>
                </a:tc>
              </a:tr>
              <a:tr h="639273">
                <a:tc>
                  <a:txBody>
                    <a:bodyPr/>
                    <a:lstStyle/>
                    <a:p>
                      <a:pPr marR="86995" algn="ctr">
                        <a:lnSpc>
                          <a:spcPct val="100000"/>
                        </a:lnSpc>
                        <a:spcBef>
                          <a:spcPts val="1340"/>
                        </a:spcBef>
                      </a:pPr>
                      <a:r>
                        <a:rPr sz="1800" spc="-10" dirty="0">
                          <a:latin typeface="Microsoft Sans Serif"/>
                          <a:cs typeface="Microsoft Sans Serif"/>
                        </a:rPr>
                        <a:t>P3</a:t>
                      </a:r>
                      <a:endParaRPr sz="1800">
                        <a:latin typeface="Microsoft Sans Serif"/>
                        <a:cs typeface="Microsoft Sans Serif"/>
                      </a:endParaRPr>
                    </a:p>
                  </a:txBody>
                  <a:tcPr marL="0" marR="0" marT="170180" marB="0"/>
                </a:tc>
                <a:tc>
                  <a:txBody>
                    <a:bodyPr/>
                    <a:lstStyle/>
                    <a:p>
                      <a:pPr marL="464184">
                        <a:lnSpc>
                          <a:spcPct val="100000"/>
                        </a:lnSpc>
                        <a:spcBef>
                          <a:spcPts val="1340"/>
                        </a:spcBef>
                      </a:pPr>
                      <a:r>
                        <a:rPr sz="1800" dirty="0">
                          <a:latin typeface="Microsoft Sans Serif"/>
                          <a:cs typeface="Microsoft Sans Serif"/>
                        </a:rPr>
                        <a:t>8</a:t>
                      </a:r>
                      <a:endParaRPr sz="1800">
                        <a:latin typeface="Microsoft Sans Serif"/>
                        <a:cs typeface="Microsoft Sans Serif"/>
                      </a:endParaRPr>
                    </a:p>
                  </a:txBody>
                  <a:tcPr marL="0" marR="0" marT="170180" marB="0"/>
                </a:tc>
                <a:tc>
                  <a:txBody>
                    <a:bodyPr/>
                    <a:lstStyle/>
                    <a:p>
                      <a:pPr marR="459740" algn="r">
                        <a:lnSpc>
                          <a:spcPct val="100000"/>
                        </a:lnSpc>
                        <a:spcBef>
                          <a:spcPts val="1340"/>
                        </a:spcBef>
                      </a:pPr>
                      <a:r>
                        <a:rPr sz="1800" dirty="0">
                          <a:latin typeface="Microsoft Sans Serif"/>
                          <a:cs typeface="Microsoft Sans Serif"/>
                        </a:rPr>
                        <a:t>1</a:t>
                      </a:r>
                      <a:endParaRPr sz="1800">
                        <a:latin typeface="Microsoft Sans Serif"/>
                        <a:cs typeface="Microsoft Sans Serif"/>
                      </a:endParaRPr>
                    </a:p>
                  </a:txBody>
                  <a:tcPr marL="0" marR="0" marT="170180" marB="0"/>
                </a:tc>
              </a:tr>
              <a:tr h="639027">
                <a:tc>
                  <a:txBody>
                    <a:bodyPr/>
                    <a:lstStyle/>
                    <a:p>
                      <a:pPr marR="86995" algn="ctr">
                        <a:lnSpc>
                          <a:spcPct val="100000"/>
                        </a:lnSpc>
                        <a:spcBef>
                          <a:spcPts val="1340"/>
                        </a:spcBef>
                      </a:pPr>
                      <a:r>
                        <a:rPr sz="1800" spc="-10" dirty="0">
                          <a:latin typeface="Microsoft Sans Serif"/>
                          <a:cs typeface="Microsoft Sans Serif"/>
                        </a:rPr>
                        <a:t>P4</a:t>
                      </a:r>
                      <a:endParaRPr sz="1800">
                        <a:latin typeface="Microsoft Sans Serif"/>
                        <a:cs typeface="Microsoft Sans Serif"/>
                      </a:endParaRPr>
                    </a:p>
                  </a:txBody>
                  <a:tcPr marL="0" marR="0" marT="170180" marB="0"/>
                </a:tc>
                <a:tc>
                  <a:txBody>
                    <a:bodyPr/>
                    <a:lstStyle/>
                    <a:p>
                      <a:pPr marL="464184">
                        <a:lnSpc>
                          <a:spcPct val="100000"/>
                        </a:lnSpc>
                        <a:spcBef>
                          <a:spcPts val="1340"/>
                        </a:spcBef>
                      </a:pPr>
                      <a:r>
                        <a:rPr sz="1800" dirty="0">
                          <a:latin typeface="Microsoft Sans Serif"/>
                          <a:cs typeface="Microsoft Sans Serif"/>
                        </a:rPr>
                        <a:t>3</a:t>
                      </a:r>
                      <a:endParaRPr sz="1800">
                        <a:latin typeface="Microsoft Sans Serif"/>
                        <a:cs typeface="Microsoft Sans Serif"/>
                      </a:endParaRPr>
                    </a:p>
                  </a:txBody>
                  <a:tcPr marL="0" marR="0" marT="170180" marB="0"/>
                </a:tc>
                <a:tc>
                  <a:txBody>
                    <a:bodyPr/>
                    <a:lstStyle/>
                    <a:p>
                      <a:pPr marR="459740" algn="r">
                        <a:lnSpc>
                          <a:spcPct val="100000"/>
                        </a:lnSpc>
                        <a:spcBef>
                          <a:spcPts val="1340"/>
                        </a:spcBef>
                      </a:pPr>
                      <a:r>
                        <a:rPr sz="1800" dirty="0">
                          <a:latin typeface="Microsoft Sans Serif"/>
                          <a:cs typeface="Microsoft Sans Serif"/>
                        </a:rPr>
                        <a:t>0</a:t>
                      </a:r>
                      <a:endParaRPr sz="1800">
                        <a:latin typeface="Microsoft Sans Serif"/>
                        <a:cs typeface="Microsoft Sans Serif"/>
                      </a:endParaRPr>
                    </a:p>
                  </a:txBody>
                  <a:tcPr marL="0" marR="0" marT="170180" marB="0"/>
                </a:tc>
              </a:tr>
              <a:tr h="447479">
                <a:tc>
                  <a:txBody>
                    <a:bodyPr/>
                    <a:lstStyle/>
                    <a:p>
                      <a:pPr marR="86995" algn="ctr">
                        <a:lnSpc>
                          <a:spcPts val="2080"/>
                        </a:lnSpc>
                        <a:spcBef>
                          <a:spcPts val="1340"/>
                        </a:spcBef>
                      </a:pPr>
                      <a:r>
                        <a:rPr sz="1800" spc="-5" dirty="0">
                          <a:latin typeface="Microsoft Sans Serif"/>
                          <a:cs typeface="Microsoft Sans Serif"/>
                        </a:rPr>
                        <a:t>P5</a:t>
                      </a:r>
                      <a:endParaRPr sz="1800">
                        <a:latin typeface="Microsoft Sans Serif"/>
                        <a:cs typeface="Microsoft Sans Serif"/>
                      </a:endParaRPr>
                    </a:p>
                  </a:txBody>
                  <a:tcPr marL="0" marR="0" marT="170180" marB="0"/>
                </a:tc>
                <a:tc>
                  <a:txBody>
                    <a:bodyPr/>
                    <a:lstStyle/>
                    <a:p>
                      <a:pPr marL="464184">
                        <a:lnSpc>
                          <a:spcPts val="2080"/>
                        </a:lnSpc>
                        <a:spcBef>
                          <a:spcPts val="1340"/>
                        </a:spcBef>
                      </a:pPr>
                      <a:r>
                        <a:rPr sz="1800" dirty="0">
                          <a:latin typeface="Microsoft Sans Serif"/>
                          <a:cs typeface="Microsoft Sans Serif"/>
                        </a:rPr>
                        <a:t>4</a:t>
                      </a:r>
                      <a:endParaRPr sz="1800">
                        <a:latin typeface="Microsoft Sans Serif"/>
                        <a:cs typeface="Microsoft Sans Serif"/>
                      </a:endParaRPr>
                    </a:p>
                  </a:txBody>
                  <a:tcPr marL="0" marR="0" marT="170180" marB="0"/>
                </a:tc>
                <a:tc>
                  <a:txBody>
                    <a:bodyPr/>
                    <a:lstStyle/>
                    <a:p>
                      <a:pPr marR="459740" algn="r">
                        <a:lnSpc>
                          <a:spcPts val="2080"/>
                        </a:lnSpc>
                        <a:spcBef>
                          <a:spcPts val="1340"/>
                        </a:spcBef>
                      </a:pPr>
                      <a:r>
                        <a:rPr sz="1800" dirty="0">
                          <a:latin typeface="Microsoft Sans Serif"/>
                          <a:cs typeface="Microsoft Sans Serif"/>
                        </a:rPr>
                        <a:t>4</a:t>
                      </a:r>
                      <a:endParaRPr sz="1800">
                        <a:latin typeface="Microsoft Sans Serif"/>
                        <a:cs typeface="Microsoft Sans Serif"/>
                      </a:endParaRPr>
                    </a:p>
                  </a:txBody>
                  <a:tcPr marL="0" marR="0" marT="170180" marB="0"/>
                </a:tc>
              </a:tr>
            </a:tbl>
          </a:graphicData>
        </a:graphic>
      </p:graphicFrame>
      <p:sp>
        <p:nvSpPr>
          <p:cNvPr id="3" name="object 3"/>
          <p:cNvSpPr txBox="1"/>
          <p:nvPr/>
        </p:nvSpPr>
        <p:spPr>
          <a:xfrm>
            <a:off x="411276" y="178054"/>
            <a:ext cx="8093075" cy="1486535"/>
          </a:xfrm>
          <a:prstGeom prst="rect">
            <a:avLst/>
          </a:prstGeom>
        </p:spPr>
        <p:txBody>
          <a:bodyPr vert="horz" wrap="square" lIns="0" tIns="12700" rIns="0" bIns="0" rtlCol="0">
            <a:spAutoFit/>
          </a:bodyPr>
          <a:lstStyle/>
          <a:p>
            <a:pPr algn="ctr">
              <a:lnSpc>
                <a:spcPct val="100000"/>
              </a:lnSpc>
              <a:spcBef>
                <a:spcPts val="100"/>
              </a:spcBef>
            </a:pPr>
            <a:r>
              <a:rPr sz="1200" b="1" spc="-5" dirty="0">
                <a:solidFill>
                  <a:srgbClr val="00AF50"/>
                </a:solidFill>
                <a:latin typeface="Arial"/>
                <a:cs typeface="Arial"/>
              </a:rPr>
              <a:t>Example</a:t>
            </a:r>
            <a:endParaRPr sz="1200">
              <a:latin typeface="Arial"/>
              <a:cs typeface="Arial"/>
            </a:endParaRPr>
          </a:p>
          <a:p>
            <a:pPr>
              <a:lnSpc>
                <a:spcPct val="100000"/>
              </a:lnSpc>
              <a:spcBef>
                <a:spcPts val="35"/>
              </a:spcBef>
            </a:pPr>
            <a:endParaRPr sz="1200">
              <a:latin typeface="Arial"/>
              <a:cs typeface="Arial"/>
            </a:endParaRPr>
          </a:p>
          <a:p>
            <a:pPr algn="ctr">
              <a:lnSpc>
                <a:spcPct val="100000"/>
              </a:lnSpc>
            </a:pPr>
            <a:r>
              <a:rPr sz="1200" dirty="0">
                <a:latin typeface="Times New Roman"/>
                <a:cs typeface="Times New Roman"/>
              </a:rPr>
              <a:t>Suppose</a:t>
            </a:r>
            <a:r>
              <a:rPr sz="1200" spc="-20" dirty="0">
                <a:latin typeface="Times New Roman"/>
                <a:cs typeface="Times New Roman"/>
              </a:rPr>
              <a:t> </a:t>
            </a:r>
            <a:r>
              <a:rPr sz="1200" spc="-5" dirty="0">
                <a:latin typeface="Times New Roman"/>
                <a:cs typeface="Times New Roman"/>
              </a:rPr>
              <a:t>we</a:t>
            </a:r>
            <a:r>
              <a:rPr sz="1200" spc="5" dirty="0">
                <a:latin typeface="Times New Roman"/>
                <a:cs typeface="Times New Roman"/>
              </a:rPr>
              <a:t> </a:t>
            </a:r>
            <a:r>
              <a:rPr sz="1200" spc="-20" dirty="0">
                <a:latin typeface="Times New Roman"/>
                <a:cs typeface="Times New Roman"/>
              </a:rPr>
              <a:t>have</a:t>
            </a:r>
            <a:r>
              <a:rPr sz="1200" spc="5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10" dirty="0">
                <a:latin typeface="Times New Roman"/>
                <a:cs typeface="Times New Roman"/>
              </a:rPr>
              <a:t>set</a:t>
            </a:r>
            <a:r>
              <a:rPr sz="1200" spc="15"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spc="-35" dirty="0">
                <a:latin typeface="Times New Roman"/>
                <a:cs typeface="Times New Roman"/>
              </a:rPr>
              <a:t>five</a:t>
            </a:r>
            <a:r>
              <a:rPr sz="1200" spc="125" dirty="0">
                <a:latin typeface="Times New Roman"/>
                <a:cs typeface="Times New Roman"/>
              </a:rPr>
              <a:t> </a:t>
            </a:r>
            <a:r>
              <a:rPr sz="1200" spc="-5" dirty="0">
                <a:latin typeface="Times New Roman"/>
                <a:cs typeface="Times New Roman"/>
              </a:rPr>
              <a:t>processes</a:t>
            </a:r>
            <a:r>
              <a:rPr sz="1200" dirty="0">
                <a:latin typeface="Times New Roman"/>
                <a:cs typeface="Times New Roman"/>
              </a:rPr>
              <a:t> </a:t>
            </a:r>
            <a:r>
              <a:rPr sz="1200" spc="-5" dirty="0">
                <a:latin typeface="Times New Roman"/>
                <a:cs typeface="Times New Roman"/>
              </a:rPr>
              <a:t>whose</a:t>
            </a:r>
            <a:r>
              <a:rPr sz="1200" spc="35" dirty="0">
                <a:latin typeface="Times New Roman"/>
                <a:cs typeface="Times New Roman"/>
              </a:rPr>
              <a:t> </a:t>
            </a:r>
            <a:r>
              <a:rPr sz="1200" spc="-15" dirty="0">
                <a:latin typeface="Times New Roman"/>
                <a:cs typeface="Times New Roman"/>
              </a:rPr>
              <a:t>arrival</a:t>
            </a:r>
            <a:r>
              <a:rPr sz="1200" spc="85" dirty="0">
                <a:latin typeface="Times New Roman"/>
                <a:cs typeface="Times New Roman"/>
              </a:rPr>
              <a:t> </a:t>
            </a:r>
            <a:r>
              <a:rPr sz="1200" spc="-20" dirty="0">
                <a:latin typeface="Times New Roman"/>
                <a:cs typeface="Times New Roman"/>
              </a:rPr>
              <a:t>time</a:t>
            </a:r>
            <a:r>
              <a:rPr sz="1200" spc="90" dirty="0">
                <a:latin typeface="Times New Roman"/>
                <a:cs typeface="Times New Roman"/>
              </a:rPr>
              <a:t> </a:t>
            </a:r>
            <a:r>
              <a:rPr sz="1200" spc="-15" dirty="0">
                <a:latin typeface="Times New Roman"/>
                <a:cs typeface="Times New Roman"/>
              </a:rPr>
              <a:t>and</a:t>
            </a:r>
            <a:r>
              <a:rPr sz="1200" spc="40" dirty="0">
                <a:latin typeface="Times New Roman"/>
                <a:cs typeface="Times New Roman"/>
              </a:rPr>
              <a:t> </a:t>
            </a:r>
            <a:r>
              <a:rPr sz="1200" spc="-10" dirty="0">
                <a:latin typeface="Times New Roman"/>
                <a:cs typeface="Times New Roman"/>
              </a:rPr>
              <a:t>burst</a:t>
            </a:r>
            <a:r>
              <a:rPr sz="1200" spc="15" dirty="0">
                <a:latin typeface="Times New Roman"/>
                <a:cs typeface="Times New Roman"/>
              </a:rPr>
              <a:t> </a:t>
            </a:r>
            <a:r>
              <a:rPr sz="1200" spc="-20" dirty="0">
                <a:latin typeface="Times New Roman"/>
                <a:cs typeface="Times New Roman"/>
              </a:rPr>
              <a:t>time</a:t>
            </a:r>
            <a:r>
              <a:rPr sz="1200" spc="85" dirty="0">
                <a:latin typeface="Times New Roman"/>
                <a:cs typeface="Times New Roman"/>
              </a:rPr>
              <a:t> </a:t>
            </a:r>
            <a:r>
              <a:rPr sz="1200" spc="-5" dirty="0">
                <a:latin typeface="Times New Roman"/>
                <a:cs typeface="Times New Roman"/>
              </a:rPr>
              <a:t>are</a:t>
            </a:r>
            <a:r>
              <a:rPr sz="1200" spc="5" dirty="0">
                <a:latin typeface="Times New Roman"/>
                <a:cs typeface="Times New Roman"/>
              </a:rPr>
              <a:t> </a:t>
            </a:r>
            <a:r>
              <a:rPr sz="1200" spc="-20" dirty="0">
                <a:latin typeface="Times New Roman"/>
                <a:cs typeface="Times New Roman"/>
              </a:rPr>
              <a:t>given.</a:t>
            </a:r>
            <a:r>
              <a:rPr sz="1200" spc="95" dirty="0">
                <a:latin typeface="Times New Roman"/>
                <a:cs typeface="Times New Roman"/>
              </a:rPr>
              <a:t> </a:t>
            </a:r>
            <a:r>
              <a:rPr sz="1200" spc="-65" dirty="0">
                <a:latin typeface="Times New Roman"/>
                <a:cs typeface="Times New Roman"/>
              </a:rPr>
              <a:t>We</a:t>
            </a:r>
            <a:r>
              <a:rPr sz="1200" spc="30" dirty="0">
                <a:latin typeface="Times New Roman"/>
                <a:cs typeface="Times New Roman"/>
              </a:rPr>
              <a:t> </a:t>
            </a:r>
            <a:r>
              <a:rPr sz="1200" spc="-20" dirty="0">
                <a:latin typeface="Times New Roman"/>
                <a:cs typeface="Times New Roman"/>
              </a:rPr>
              <a:t>have</a:t>
            </a:r>
            <a:r>
              <a:rPr sz="1200" spc="80" dirty="0">
                <a:latin typeface="Times New Roman"/>
                <a:cs typeface="Times New Roman"/>
              </a:rPr>
              <a:t> </a:t>
            </a:r>
            <a:r>
              <a:rPr sz="1200" spc="10" dirty="0">
                <a:latin typeface="Times New Roman"/>
                <a:cs typeface="Times New Roman"/>
              </a:rPr>
              <a:t>to</a:t>
            </a:r>
            <a:r>
              <a:rPr sz="1200" spc="-40" dirty="0">
                <a:latin typeface="Times New Roman"/>
                <a:cs typeface="Times New Roman"/>
              </a:rPr>
              <a:t> </a:t>
            </a:r>
            <a:r>
              <a:rPr sz="1200" spc="-15" dirty="0">
                <a:latin typeface="Times New Roman"/>
                <a:cs typeface="Times New Roman"/>
              </a:rPr>
              <a:t>schedule</a:t>
            </a:r>
            <a:r>
              <a:rPr sz="1200" spc="110" dirty="0">
                <a:latin typeface="Times New Roman"/>
                <a:cs typeface="Times New Roman"/>
              </a:rPr>
              <a:t>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processes</a:t>
            </a:r>
            <a:r>
              <a:rPr sz="1200" dirty="0">
                <a:latin typeface="Times New Roman"/>
                <a:cs typeface="Times New Roman"/>
              </a:rPr>
              <a:t> </a:t>
            </a:r>
            <a:r>
              <a:rPr sz="1200" spc="-20" dirty="0">
                <a:latin typeface="Times New Roman"/>
                <a:cs typeface="Times New Roman"/>
              </a:rPr>
              <a:t>using</a:t>
            </a:r>
            <a:r>
              <a:rPr sz="1200" spc="85" dirty="0">
                <a:latin typeface="Times New Roman"/>
                <a:cs typeface="Times New Roman"/>
              </a:rPr>
              <a:t> </a:t>
            </a:r>
            <a:r>
              <a:rPr sz="1200" spc="-5" dirty="0">
                <a:latin typeface="Times New Roman"/>
                <a:cs typeface="Times New Roman"/>
              </a:rPr>
              <a:t>FCFS</a:t>
            </a:r>
            <a:endParaRPr sz="1200">
              <a:latin typeface="Times New Roman"/>
              <a:cs typeface="Times New Roman"/>
            </a:endParaRPr>
          </a:p>
          <a:p>
            <a:pPr marL="635" algn="ctr">
              <a:lnSpc>
                <a:spcPct val="100000"/>
              </a:lnSpc>
              <a:spcBef>
                <a:spcPts val="5"/>
              </a:spcBef>
            </a:pPr>
            <a:r>
              <a:rPr sz="1200" spc="-10" dirty="0">
                <a:latin typeface="Times New Roman"/>
                <a:cs typeface="Times New Roman"/>
              </a:rPr>
              <a:t>scheduling</a:t>
            </a:r>
            <a:r>
              <a:rPr sz="1200" spc="130" dirty="0">
                <a:latin typeface="Times New Roman"/>
                <a:cs typeface="Times New Roman"/>
              </a:rPr>
              <a:t> </a:t>
            </a:r>
            <a:r>
              <a:rPr sz="1200" spc="-10" dirty="0">
                <a:latin typeface="Times New Roman"/>
                <a:cs typeface="Times New Roman"/>
              </a:rPr>
              <a:t>and</a:t>
            </a:r>
            <a:r>
              <a:rPr sz="1200" spc="35" dirty="0">
                <a:latin typeface="Times New Roman"/>
                <a:cs typeface="Times New Roman"/>
              </a:rPr>
              <a:t> </a:t>
            </a:r>
            <a:r>
              <a:rPr sz="1200" spc="-10" dirty="0">
                <a:latin typeface="Times New Roman"/>
                <a:cs typeface="Times New Roman"/>
              </a:rPr>
              <a:t>calculate</a:t>
            </a:r>
            <a:r>
              <a:rPr sz="1200" spc="10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average</a:t>
            </a:r>
            <a:r>
              <a:rPr sz="1200" spc="-15" dirty="0">
                <a:latin typeface="Times New Roman"/>
                <a:cs typeface="Times New Roman"/>
              </a:rPr>
              <a:t> </a:t>
            </a:r>
            <a:r>
              <a:rPr sz="1200" spc="-20" dirty="0">
                <a:latin typeface="Times New Roman"/>
                <a:cs typeface="Times New Roman"/>
              </a:rPr>
              <a:t>waiting</a:t>
            </a:r>
            <a:r>
              <a:rPr sz="1200" spc="105" dirty="0">
                <a:latin typeface="Times New Roman"/>
                <a:cs typeface="Times New Roman"/>
              </a:rPr>
              <a:t> </a:t>
            </a:r>
            <a:r>
              <a:rPr sz="1200" spc="-20" dirty="0">
                <a:latin typeface="Times New Roman"/>
                <a:cs typeface="Times New Roman"/>
              </a:rPr>
              <a:t>time.</a:t>
            </a:r>
            <a:endParaRPr sz="1200">
              <a:latin typeface="Times New Roman"/>
              <a:cs typeface="Times New Roman"/>
            </a:endParaRPr>
          </a:p>
          <a:p>
            <a:pPr>
              <a:lnSpc>
                <a:spcPct val="100000"/>
              </a:lnSpc>
              <a:spcBef>
                <a:spcPts val="25"/>
              </a:spcBef>
            </a:pPr>
            <a:endParaRPr sz="1250">
              <a:latin typeface="Times New Roman"/>
              <a:cs typeface="Times New Roman"/>
            </a:endParaRPr>
          </a:p>
          <a:p>
            <a:pPr marL="635" algn="ctr">
              <a:lnSpc>
                <a:spcPct val="100000"/>
              </a:lnSpc>
            </a:pPr>
            <a:r>
              <a:rPr sz="1200" b="1" spc="-5" dirty="0">
                <a:solidFill>
                  <a:srgbClr val="00AF50"/>
                </a:solidFill>
                <a:latin typeface="Arial"/>
                <a:cs typeface="Arial"/>
              </a:rPr>
              <a:t>Solution</a:t>
            </a:r>
            <a:endParaRPr sz="1200">
              <a:latin typeface="Arial"/>
              <a:cs typeface="Arial"/>
            </a:endParaRPr>
          </a:p>
          <a:p>
            <a:pPr>
              <a:lnSpc>
                <a:spcPct val="100000"/>
              </a:lnSpc>
              <a:spcBef>
                <a:spcPts val="35"/>
              </a:spcBef>
            </a:pPr>
            <a:endParaRPr sz="1200">
              <a:latin typeface="Arial"/>
              <a:cs typeface="Arial"/>
            </a:endParaRPr>
          </a:p>
          <a:p>
            <a:pPr algn="ctr">
              <a:lnSpc>
                <a:spcPct val="100000"/>
              </a:lnSpc>
            </a:pPr>
            <a:r>
              <a:rPr sz="1200" spc="-10" dirty="0">
                <a:latin typeface="Times New Roman"/>
                <a:cs typeface="Times New Roman"/>
              </a:rPr>
              <a:t>Lets's</a:t>
            </a:r>
            <a:r>
              <a:rPr sz="1200" spc="25" dirty="0">
                <a:latin typeface="Times New Roman"/>
                <a:cs typeface="Times New Roman"/>
              </a:rPr>
              <a:t> </a:t>
            </a:r>
            <a:r>
              <a:rPr sz="1200" spc="-20" dirty="0">
                <a:latin typeface="Times New Roman"/>
                <a:cs typeface="Times New Roman"/>
              </a:rPr>
              <a:t>handle</a:t>
            </a:r>
            <a:r>
              <a:rPr sz="1200" spc="110" dirty="0">
                <a:latin typeface="Times New Roman"/>
                <a:cs typeface="Times New Roman"/>
              </a:rPr>
              <a:t> </a:t>
            </a:r>
            <a:r>
              <a:rPr sz="1200" spc="-15" dirty="0">
                <a:latin typeface="Times New Roman"/>
                <a:cs typeface="Times New Roman"/>
              </a:rPr>
              <a:t>this</a:t>
            </a:r>
            <a:r>
              <a:rPr sz="1200" spc="50" dirty="0">
                <a:latin typeface="Times New Roman"/>
                <a:cs typeface="Times New Roman"/>
              </a:rPr>
              <a:t> </a:t>
            </a:r>
            <a:r>
              <a:rPr sz="1200" spc="-5" dirty="0">
                <a:latin typeface="Times New Roman"/>
                <a:cs typeface="Times New Roman"/>
              </a:rPr>
              <a:t>process</a:t>
            </a:r>
            <a:r>
              <a:rPr sz="1200" dirty="0">
                <a:latin typeface="Times New Roman"/>
                <a:cs typeface="Times New Roman"/>
              </a:rPr>
              <a:t> </a:t>
            </a:r>
            <a:r>
              <a:rPr sz="1200" spc="-15" dirty="0">
                <a:latin typeface="Times New Roman"/>
                <a:cs typeface="Times New Roman"/>
              </a:rPr>
              <a:t>scheduling</a:t>
            </a:r>
            <a:r>
              <a:rPr sz="1200" spc="140" dirty="0">
                <a:latin typeface="Times New Roman"/>
                <a:cs typeface="Times New Roman"/>
              </a:rPr>
              <a:t> </a:t>
            </a:r>
            <a:r>
              <a:rPr sz="1200" spc="-20" dirty="0">
                <a:latin typeface="Times New Roman"/>
                <a:cs typeface="Times New Roman"/>
              </a:rPr>
              <a:t>using</a:t>
            </a:r>
            <a:r>
              <a:rPr sz="1200" spc="60" dirty="0">
                <a:latin typeface="Times New Roman"/>
                <a:cs typeface="Times New Roman"/>
              </a:rPr>
              <a:t> </a:t>
            </a:r>
            <a:r>
              <a:rPr sz="1200" spc="-15" dirty="0">
                <a:latin typeface="Times New Roman"/>
                <a:cs typeface="Times New Roman"/>
              </a:rPr>
              <a:t>FCFS.</a:t>
            </a:r>
            <a:r>
              <a:rPr sz="1200" spc="25" dirty="0">
                <a:latin typeface="Times New Roman"/>
                <a:cs typeface="Times New Roman"/>
              </a:rPr>
              <a:t> </a:t>
            </a:r>
            <a:r>
              <a:rPr sz="1200" spc="-45" dirty="0">
                <a:latin typeface="Times New Roman"/>
                <a:cs typeface="Times New Roman"/>
              </a:rPr>
              <a:t>To</a:t>
            </a:r>
            <a:r>
              <a:rPr sz="1200" spc="-15" dirty="0">
                <a:latin typeface="Times New Roman"/>
                <a:cs typeface="Times New Roman"/>
              </a:rPr>
              <a:t> </a:t>
            </a:r>
            <a:r>
              <a:rPr sz="1200" spc="-5" dirty="0">
                <a:latin typeface="Times New Roman"/>
                <a:cs typeface="Times New Roman"/>
              </a:rPr>
              <a:t>understand</a:t>
            </a:r>
            <a:r>
              <a:rPr sz="1200" spc="60" dirty="0">
                <a:latin typeface="Times New Roman"/>
                <a:cs typeface="Times New Roman"/>
              </a:rPr>
              <a:t> </a:t>
            </a:r>
            <a:r>
              <a:rPr sz="1200" spc="-25" dirty="0">
                <a:latin typeface="Times New Roman"/>
                <a:cs typeface="Times New Roman"/>
              </a:rPr>
              <a:t>it</a:t>
            </a:r>
            <a:r>
              <a:rPr sz="1200" spc="40" dirty="0">
                <a:latin typeface="Times New Roman"/>
                <a:cs typeface="Times New Roman"/>
              </a:rPr>
              <a:t> </a:t>
            </a:r>
            <a:r>
              <a:rPr sz="1200" spc="-5" dirty="0">
                <a:latin typeface="Times New Roman"/>
                <a:cs typeface="Times New Roman"/>
              </a:rPr>
              <a:t>better,</a:t>
            </a:r>
            <a:r>
              <a:rPr sz="1200" dirty="0">
                <a:latin typeface="Times New Roman"/>
                <a:cs typeface="Times New Roman"/>
              </a:rPr>
              <a:t> </a:t>
            </a:r>
            <a:r>
              <a:rPr sz="1200" spc="-5" dirty="0">
                <a:latin typeface="Times New Roman"/>
                <a:cs typeface="Times New Roman"/>
              </a:rPr>
              <a:t>look</a:t>
            </a:r>
            <a:r>
              <a:rPr sz="1200" spc="-10" dirty="0">
                <a:latin typeface="Times New Roman"/>
                <a:cs typeface="Times New Roman"/>
              </a:rPr>
              <a:t> </a:t>
            </a:r>
            <a:r>
              <a:rPr sz="1200" spc="-5" dirty="0">
                <a:latin typeface="Times New Roman"/>
                <a:cs typeface="Times New Roman"/>
              </a:rPr>
              <a:t>at</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5" dirty="0">
                <a:latin typeface="Times New Roman"/>
                <a:cs typeface="Times New Roman"/>
              </a:rPr>
              <a:t>figure</a:t>
            </a:r>
            <a:r>
              <a:rPr sz="1200" spc="105" dirty="0">
                <a:latin typeface="Times New Roman"/>
                <a:cs typeface="Times New Roman"/>
              </a:rPr>
              <a:t> </a:t>
            </a:r>
            <a:r>
              <a:rPr sz="1200" spc="-10" dirty="0">
                <a:latin typeface="Times New Roman"/>
                <a:cs typeface="Times New Roman"/>
              </a:rPr>
              <a:t>below:</a:t>
            </a:r>
            <a:endParaRPr sz="12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1</a:t>
            </a:r>
            <a:endParaRPr sz="1800">
              <a:latin typeface="Calibri"/>
              <a:cs typeface="Calibri"/>
            </a:endParaRPr>
          </a:p>
        </p:txBody>
      </p:sp>
      <p:sp>
        <p:nvSpPr>
          <p:cNvPr id="3" name="object 3"/>
          <p:cNvSpPr txBox="1">
            <a:spLocks noGrp="1"/>
          </p:cNvSpPr>
          <p:nvPr>
            <p:ph type="title"/>
          </p:nvPr>
        </p:nvSpPr>
        <p:spPr>
          <a:xfrm>
            <a:off x="2052066" y="1039494"/>
            <a:ext cx="6198870" cy="329565"/>
          </a:xfrm>
          <a:prstGeom prst="rect">
            <a:avLst/>
          </a:prstGeom>
        </p:spPr>
        <p:txBody>
          <a:bodyPr vert="horz" wrap="square" lIns="0" tIns="11430" rIns="0" bIns="0" rtlCol="0">
            <a:spAutoFit/>
          </a:bodyPr>
          <a:lstStyle/>
          <a:p>
            <a:pPr marL="12700">
              <a:lnSpc>
                <a:spcPct val="100000"/>
              </a:lnSpc>
              <a:spcBef>
                <a:spcPts val="90"/>
              </a:spcBef>
            </a:pPr>
            <a:r>
              <a:rPr spc="-10" dirty="0"/>
              <a:t>The</a:t>
            </a:r>
            <a:r>
              <a:rPr spc="20" dirty="0"/>
              <a:t> </a:t>
            </a:r>
            <a:r>
              <a:rPr spc="-10" dirty="0"/>
              <a:t>process</a:t>
            </a:r>
            <a:r>
              <a:rPr spc="40" dirty="0"/>
              <a:t> </a:t>
            </a:r>
            <a:r>
              <a:rPr spc="-5" dirty="0"/>
              <a:t>will</a:t>
            </a:r>
            <a:r>
              <a:rPr spc="25" dirty="0"/>
              <a:t> </a:t>
            </a:r>
            <a:r>
              <a:rPr spc="-5" dirty="0"/>
              <a:t>begin</a:t>
            </a:r>
            <a:r>
              <a:rPr spc="10" dirty="0"/>
              <a:t> </a:t>
            </a:r>
            <a:r>
              <a:rPr spc="-5" dirty="0"/>
              <a:t>with</a:t>
            </a:r>
            <a:r>
              <a:rPr spc="15" dirty="0"/>
              <a:t> </a:t>
            </a:r>
            <a:r>
              <a:rPr spc="-5" dirty="0"/>
              <a:t>P4</a:t>
            </a:r>
            <a:r>
              <a:rPr spc="15" dirty="0"/>
              <a:t> </a:t>
            </a:r>
            <a:r>
              <a:rPr spc="-5" dirty="0"/>
              <a:t>which</a:t>
            </a:r>
            <a:r>
              <a:rPr spc="35" dirty="0"/>
              <a:t> </a:t>
            </a:r>
            <a:r>
              <a:rPr spc="-5" dirty="0"/>
              <a:t>has </a:t>
            </a:r>
            <a:r>
              <a:rPr spc="-10" dirty="0"/>
              <a:t>least</a:t>
            </a:r>
            <a:r>
              <a:rPr spc="60" dirty="0"/>
              <a:t> </a:t>
            </a:r>
            <a:r>
              <a:rPr spc="-10" dirty="0"/>
              <a:t>arrival</a:t>
            </a:r>
            <a:r>
              <a:rPr spc="25" dirty="0"/>
              <a:t> </a:t>
            </a:r>
            <a:r>
              <a:rPr spc="-5" dirty="0"/>
              <a:t>time</a:t>
            </a:r>
            <a:r>
              <a:rPr spc="20" dirty="0"/>
              <a:t> </a:t>
            </a:r>
            <a:r>
              <a:rPr spc="-5" dirty="0"/>
              <a:t>0</a:t>
            </a:r>
          </a:p>
        </p:txBody>
      </p:sp>
      <p:sp>
        <p:nvSpPr>
          <p:cNvPr id="4" name="object 4"/>
          <p:cNvSpPr txBox="1"/>
          <p:nvPr/>
        </p:nvSpPr>
        <p:spPr>
          <a:xfrm>
            <a:off x="5741670" y="2167890"/>
            <a:ext cx="93027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5" dirty="0">
                <a:latin typeface="Calibri"/>
                <a:cs typeface="Calibri"/>
              </a:rPr>
              <a:t> queue</a:t>
            </a:r>
            <a:endParaRPr sz="1200">
              <a:latin typeface="Calibri"/>
              <a:cs typeface="Calibri"/>
            </a:endParaRPr>
          </a:p>
        </p:txBody>
      </p:sp>
      <p:sp>
        <p:nvSpPr>
          <p:cNvPr id="5" name="object 5"/>
          <p:cNvSpPr/>
          <p:nvPr/>
        </p:nvSpPr>
        <p:spPr>
          <a:xfrm>
            <a:off x="609600" y="2133600"/>
            <a:ext cx="762000" cy="381000"/>
          </a:xfrm>
          <a:custGeom>
            <a:avLst/>
            <a:gdLst/>
            <a:ahLst/>
            <a:cxnLst/>
            <a:rect l="l" t="t" r="r" b="b"/>
            <a:pathLst>
              <a:path w="762000" h="381000">
                <a:moveTo>
                  <a:pt x="0" y="381000"/>
                </a:moveTo>
                <a:lnTo>
                  <a:pt x="762000" y="381000"/>
                </a:lnTo>
                <a:lnTo>
                  <a:pt x="762000" y="0"/>
                </a:lnTo>
                <a:lnTo>
                  <a:pt x="0" y="0"/>
                </a:lnTo>
                <a:lnTo>
                  <a:pt x="0" y="381000"/>
                </a:lnTo>
                <a:close/>
              </a:path>
            </a:pathLst>
          </a:custGeom>
          <a:ln w="24384">
            <a:solidFill>
              <a:srgbClr val="385D89"/>
            </a:solidFill>
          </a:ln>
        </p:spPr>
        <p:txBody>
          <a:bodyPr wrap="square" lIns="0" tIns="0" rIns="0" bIns="0" rtlCol="0"/>
          <a:lstStyle/>
          <a:p>
            <a:endParaRPr/>
          </a:p>
        </p:txBody>
      </p:sp>
      <p:sp>
        <p:nvSpPr>
          <p:cNvPr id="6" name="object 6"/>
          <p:cNvSpPr txBox="1"/>
          <p:nvPr/>
        </p:nvSpPr>
        <p:spPr>
          <a:xfrm>
            <a:off x="920902" y="2022424"/>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0</a:t>
            </a:r>
            <a:endParaRPr sz="1800">
              <a:latin typeface="Calibri"/>
              <a:cs typeface="Calibri"/>
            </a:endParaRPr>
          </a:p>
        </p:txBody>
      </p:sp>
      <p:graphicFrame>
        <p:nvGraphicFramePr>
          <p:cNvPr id="7" name="object 7"/>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grpSp>
        <p:nvGrpSpPr>
          <p:cNvPr id="8" name="object 8"/>
          <p:cNvGrpSpPr/>
          <p:nvPr/>
        </p:nvGrpSpPr>
        <p:grpSpPr>
          <a:xfrm>
            <a:off x="2807207" y="2883407"/>
            <a:ext cx="4215765" cy="481965"/>
            <a:chOff x="2807207" y="2883407"/>
            <a:chExt cx="4215765" cy="481965"/>
          </a:xfrm>
        </p:grpSpPr>
        <p:sp>
          <p:nvSpPr>
            <p:cNvPr id="9" name="object 9"/>
            <p:cNvSpPr/>
            <p:nvPr/>
          </p:nvSpPr>
          <p:spPr>
            <a:xfrm>
              <a:off x="2819399" y="2895599"/>
              <a:ext cx="4191000" cy="457200"/>
            </a:xfrm>
            <a:custGeom>
              <a:avLst/>
              <a:gdLst/>
              <a:ahLst/>
              <a:cxnLst/>
              <a:rect l="l" t="t" r="r" b="b"/>
              <a:pathLst>
                <a:path w="4191000" h="457200">
                  <a:moveTo>
                    <a:pt x="4191000" y="0"/>
                  </a:moveTo>
                  <a:lnTo>
                    <a:pt x="0" y="0"/>
                  </a:lnTo>
                  <a:lnTo>
                    <a:pt x="0" y="457200"/>
                  </a:lnTo>
                  <a:lnTo>
                    <a:pt x="4191000" y="457200"/>
                  </a:lnTo>
                  <a:lnTo>
                    <a:pt x="4191000" y="0"/>
                  </a:lnTo>
                  <a:close/>
                </a:path>
              </a:pathLst>
            </a:custGeom>
            <a:solidFill>
              <a:srgbClr val="4F81BC"/>
            </a:solidFill>
          </p:spPr>
          <p:txBody>
            <a:bodyPr wrap="square" lIns="0" tIns="0" rIns="0" bIns="0" rtlCol="0"/>
            <a:lstStyle/>
            <a:p>
              <a:endParaRPr/>
            </a:p>
          </p:txBody>
        </p:sp>
        <p:sp>
          <p:nvSpPr>
            <p:cNvPr id="10" name="object 10"/>
            <p:cNvSpPr/>
            <p:nvPr/>
          </p:nvSpPr>
          <p:spPr>
            <a:xfrm>
              <a:off x="2819399" y="2895599"/>
              <a:ext cx="4191000" cy="457200"/>
            </a:xfrm>
            <a:custGeom>
              <a:avLst/>
              <a:gdLst/>
              <a:ahLst/>
              <a:cxnLst/>
              <a:rect l="l" t="t" r="r" b="b"/>
              <a:pathLst>
                <a:path w="4191000" h="457200">
                  <a:moveTo>
                    <a:pt x="0" y="457200"/>
                  </a:moveTo>
                  <a:lnTo>
                    <a:pt x="4191000" y="457200"/>
                  </a:lnTo>
                  <a:lnTo>
                    <a:pt x="4191000" y="0"/>
                  </a:lnTo>
                  <a:lnTo>
                    <a:pt x="0" y="0"/>
                  </a:lnTo>
                  <a:lnTo>
                    <a:pt x="0" y="457200"/>
                  </a:lnTo>
                  <a:close/>
                </a:path>
              </a:pathLst>
            </a:custGeom>
            <a:ln w="24384">
              <a:solidFill>
                <a:srgbClr val="385D89"/>
              </a:solidFill>
            </a:ln>
          </p:spPr>
          <p:txBody>
            <a:bodyPr wrap="square" lIns="0" tIns="0" rIns="0" bIns="0" rtlCol="0"/>
            <a:lstStyle/>
            <a:p>
              <a:endParaRPr/>
            </a:p>
          </p:txBody>
        </p:sp>
      </p:grpSp>
      <p:sp>
        <p:nvSpPr>
          <p:cNvPr id="11" name="object 11"/>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2</a:t>
            </a:r>
            <a:endParaRPr sz="1800">
              <a:latin typeface="Calibri"/>
              <a:cs typeface="Calibri"/>
            </a:endParaRPr>
          </a:p>
        </p:txBody>
      </p:sp>
      <p:sp>
        <p:nvSpPr>
          <p:cNvPr id="3" name="object 3"/>
          <p:cNvSpPr txBox="1"/>
          <p:nvPr/>
        </p:nvSpPr>
        <p:spPr>
          <a:xfrm>
            <a:off x="2128520" y="1039494"/>
            <a:ext cx="6026785" cy="329565"/>
          </a:xfrm>
          <a:prstGeom prst="rect">
            <a:avLst/>
          </a:prstGeom>
        </p:spPr>
        <p:txBody>
          <a:bodyPr vert="horz" wrap="square" lIns="0" tIns="11430" rIns="0" bIns="0" rtlCol="0">
            <a:spAutoFit/>
          </a:bodyPr>
          <a:lstStyle/>
          <a:p>
            <a:pPr marL="12700">
              <a:lnSpc>
                <a:spcPct val="100000"/>
              </a:lnSpc>
              <a:spcBef>
                <a:spcPts val="90"/>
              </a:spcBef>
            </a:pPr>
            <a:r>
              <a:rPr sz="2000" spc="-30" dirty="0">
                <a:latin typeface="Calibri"/>
                <a:cs typeface="Calibri"/>
              </a:rPr>
              <a:t>At</a:t>
            </a:r>
            <a:r>
              <a:rPr sz="2000" spc="5" dirty="0">
                <a:latin typeface="Calibri"/>
                <a:cs typeface="Calibri"/>
              </a:rPr>
              <a:t> </a:t>
            </a:r>
            <a:r>
              <a:rPr sz="2000" spc="-15" dirty="0">
                <a:latin typeface="Calibri"/>
                <a:cs typeface="Calibri"/>
              </a:rPr>
              <a:t>Time</a:t>
            </a:r>
            <a:r>
              <a:rPr sz="2000" spc="40" dirty="0">
                <a:latin typeface="Calibri"/>
                <a:cs typeface="Calibri"/>
              </a:rPr>
              <a:t> </a:t>
            </a:r>
            <a:r>
              <a:rPr sz="2000" spc="-5" dirty="0">
                <a:latin typeface="Calibri"/>
                <a:cs typeface="Calibri"/>
              </a:rPr>
              <a:t>=</a:t>
            </a:r>
            <a:r>
              <a:rPr sz="2000" spc="20" dirty="0">
                <a:latin typeface="Calibri"/>
                <a:cs typeface="Calibri"/>
              </a:rPr>
              <a:t> </a:t>
            </a:r>
            <a:r>
              <a:rPr sz="2000" spc="-5" dirty="0">
                <a:latin typeface="Calibri"/>
                <a:cs typeface="Calibri"/>
              </a:rPr>
              <a:t>1,</a:t>
            </a:r>
            <a:r>
              <a:rPr sz="2000" spc="-20" dirty="0">
                <a:latin typeface="Calibri"/>
                <a:cs typeface="Calibri"/>
              </a:rPr>
              <a:t> </a:t>
            </a:r>
            <a:r>
              <a:rPr sz="2000" spc="-5" dirty="0">
                <a:latin typeface="Calibri"/>
                <a:cs typeface="Calibri"/>
              </a:rPr>
              <a:t>P3</a:t>
            </a:r>
            <a:r>
              <a:rPr sz="2000" spc="30" dirty="0">
                <a:latin typeface="Calibri"/>
                <a:cs typeface="Calibri"/>
              </a:rPr>
              <a:t> </a:t>
            </a:r>
            <a:r>
              <a:rPr sz="2000" spc="-15" dirty="0">
                <a:latin typeface="Calibri"/>
                <a:cs typeface="Calibri"/>
              </a:rPr>
              <a:t>arrives.</a:t>
            </a:r>
            <a:r>
              <a:rPr sz="2000" spc="50" dirty="0">
                <a:latin typeface="Calibri"/>
                <a:cs typeface="Calibri"/>
              </a:rPr>
              <a:t> </a:t>
            </a:r>
            <a:r>
              <a:rPr sz="2000" spc="-10" dirty="0">
                <a:latin typeface="Calibri"/>
                <a:cs typeface="Calibri"/>
              </a:rPr>
              <a:t>So</a:t>
            </a:r>
            <a:r>
              <a:rPr sz="2000" spc="5" dirty="0">
                <a:latin typeface="Calibri"/>
                <a:cs typeface="Calibri"/>
              </a:rPr>
              <a:t> </a:t>
            </a:r>
            <a:r>
              <a:rPr sz="2000" spc="-5" dirty="0">
                <a:latin typeface="Calibri"/>
                <a:cs typeface="Calibri"/>
              </a:rPr>
              <a:t>P3</a:t>
            </a:r>
            <a:r>
              <a:rPr sz="2000" dirty="0">
                <a:latin typeface="Calibri"/>
                <a:cs typeface="Calibri"/>
              </a:rPr>
              <a:t> </a:t>
            </a:r>
            <a:r>
              <a:rPr sz="2000" spc="-10" dirty="0">
                <a:latin typeface="Calibri"/>
                <a:cs typeface="Calibri"/>
              </a:rPr>
              <a:t>will</a:t>
            </a:r>
            <a:r>
              <a:rPr sz="2000" spc="20" dirty="0">
                <a:latin typeface="Calibri"/>
                <a:cs typeface="Calibri"/>
              </a:rPr>
              <a:t> </a:t>
            </a:r>
            <a:r>
              <a:rPr sz="2000" spc="-5" dirty="0">
                <a:latin typeface="Calibri"/>
                <a:cs typeface="Calibri"/>
              </a:rPr>
              <a:t>be </a:t>
            </a:r>
            <a:r>
              <a:rPr sz="2000" spc="-20" dirty="0">
                <a:latin typeface="Calibri"/>
                <a:cs typeface="Calibri"/>
              </a:rPr>
              <a:t>kept</a:t>
            </a:r>
            <a:r>
              <a:rPr sz="2000" spc="30" dirty="0">
                <a:latin typeface="Calibri"/>
                <a:cs typeface="Calibri"/>
              </a:rPr>
              <a:t> </a:t>
            </a:r>
            <a:r>
              <a:rPr sz="2000" spc="-5" dirty="0">
                <a:latin typeface="Calibri"/>
                <a:cs typeface="Calibri"/>
              </a:rPr>
              <a:t>in</a:t>
            </a:r>
            <a:r>
              <a:rPr sz="2000" spc="-10" dirty="0">
                <a:latin typeface="Calibri"/>
                <a:cs typeface="Calibri"/>
              </a:rPr>
              <a:t> waiting</a:t>
            </a:r>
            <a:r>
              <a:rPr sz="2000" spc="25" dirty="0">
                <a:latin typeface="Calibri"/>
                <a:cs typeface="Calibri"/>
              </a:rPr>
              <a:t> </a:t>
            </a:r>
            <a:r>
              <a:rPr sz="2000" spc="-5" dirty="0">
                <a:latin typeface="Calibri"/>
                <a:cs typeface="Calibri"/>
              </a:rPr>
              <a:t>queue</a:t>
            </a:r>
            <a:endParaRPr sz="2000">
              <a:latin typeface="Calibri"/>
              <a:cs typeface="Calibri"/>
            </a:endParaRPr>
          </a:p>
        </p:txBody>
      </p:sp>
      <p:sp>
        <p:nvSpPr>
          <p:cNvPr id="4" name="object 4"/>
          <p:cNvSpPr txBox="1"/>
          <p:nvPr/>
        </p:nvSpPr>
        <p:spPr>
          <a:xfrm>
            <a:off x="5741670" y="2167890"/>
            <a:ext cx="93027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5" dirty="0">
                <a:latin typeface="Calibri"/>
                <a:cs typeface="Calibri"/>
              </a:rPr>
              <a:t> 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2819400" y="2895600"/>
            <a:ext cx="4191000" cy="457200"/>
          </a:xfrm>
          <a:prstGeom prst="rect">
            <a:avLst/>
          </a:prstGeom>
          <a:solidFill>
            <a:srgbClr val="4F81BC"/>
          </a:solidFill>
          <a:ln w="24384">
            <a:solidFill>
              <a:srgbClr val="385D89"/>
            </a:solidFill>
          </a:ln>
        </p:spPr>
        <p:txBody>
          <a:bodyPr vert="horz" wrap="square" lIns="0" tIns="77470" rIns="0" bIns="0" rtlCol="0">
            <a:spAutoFit/>
          </a:bodyPr>
          <a:lstStyle/>
          <a:p>
            <a:pPr marL="92075">
              <a:lnSpc>
                <a:spcPct val="100000"/>
              </a:lnSpc>
              <a:spcBef>
                <a:spcPts val="610"/>
              </a:spcBef>
            </a:pPr>
            <a:r>
              <a:rPr sz="1800" spc="5" dirty="0">
                <a:solidFill>
                  <a:srgbClr val="FFFFFF"/>
                </a:solidFill>
                <a:latin typeface="Calibri"/>
                <a:cs typeface="Calibri"/>
              </a:rPr>
              <a:t>P4</a:t>
            </a:r>
            <a:endParaRPr sz="1800">
              <a:latin typeface="Calibri"/>
              <a:cs typeface="Calibri"/>
            </a:endParaRPr>
          </a:p>
        </p:txBody>
      </p:sp>
      <p:sp>
        <p:nvSpPr>
          <p:cNvPr id="7" name="object 7"/>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8" name="object 8"/>
          <p:cNvGrpSpPr/>
          <p:nvPr/>
        </p:nvGrpSpPr>
        <p:grpSpPr>
          <a:xfrm>
            <a:off x="603250" y="2051050"/>
            <a:ext cx="850900" cy="396240"/>
            <a:chOff x="603250" y="2051050"/>
            <a:chExt cx="850900" cy="396240"/>
          </a:xfrm>
        </p:grpSpPr>
        <p:sp>
          <p:nvSpPr>
            <p:cNvPr id="9" name="object 9"/>
            <p:cNvSpPr/>
            <p:nvPr/>
          </p:nvSpPr>
          <p:spPr>
            <a:xfrm>
              <a:off x="609600" y="2057400"/>
              <a:ext cx="838200" cy="370840"/>
            </a:xfrm>
            <a:custGeom>
              <a:avLst/>
              <a:gdLst/>
              <a:ahLst/>
              <a:cxnLst/>
              <a:rect l="l" t="t" r="r" b="b"/>
              <a:pathLst>
                <a:path w="838200" h="370839">
                  <a:moveTo>
                    <a:pt x="838200" y="0"/>
                  </a:moveTo>
                  <a:lnTo>
                    <a:pt x="0" y="0"/>
                  </a:lnTo>
                  <a:lnTo>
                    <a:pt x="0" y="370839"/>
                  </a:lnTo>
                  <a:lnTo>
                    <a:pt x="838200" y="370839"/>
                  </a:lnTo>
                  <a:lnTo>
                    <a:pt x="838200" y="0"/>
                  </a:lnTo>
                  <a:close/>
                </a:path>
              </a:pathLst>
            </a:custGeom>
            <a:solidFill>
              <a:srgbClr val="4F81BC"/>
            </a:solidFill>
          </p:spPr>
          <p:txBody>
            <a:bodyPr wrap="square" lIns="0" tIns="0" rIns="0" bIns="0" rtlCol="0"/>
            <a:lstStyle/>
            <a:p>
              <a:endParaRPr/>
            </a:p>
          </p:txBody>
        </p:sp>
        <p:sp>
          <p:nvSpPr>
            <p:cNvPr id="10" name="object 10"/>
            <p:cNvSpPr/>
            <p:nvPr/>
          </p:nvSpPr>
          <p:spPr>
            <a:xfrm>
              <a:off x="609600" y="2051050"/>
              <a:ext cx="838200" cy="396240"/>
            </a:xfrm>
            <a:custGeom>
              <a:avLst/>
              <a:gdLst/>
              <a:ahLst/>
              <a:cxnLst/>
              <a:rect l="l" t="t" r="r" b="b"/>
              <a:pathLst>
                <a:path w="838200" h="396239">
                  <a:moveTo>
                    <a:pt x="0" y="0"/>
                  </a:moveTo>
                  <a:lnTo>
                    <a:pt x="0" y="396239"/>
                  </a:lnTo>
                </a:path>
                <a:path w="838200" h="396239">
                  <a:moveTo>
                    <a:pt x="838200" y="0"/>
                  </a:moveTo>
                  <a:lnTo>
                    <a:pt x="838200" y="396239"/>
                  </a:lnTo>
                </a:path>
              </a:pathLst>
            </a:custGeom>
            <a:ln w="12700">
              <a:solidFill>
                <a:srgbClr val="FFFFFF"/>
              </a:solidFill>
            </a:ln>
          </p:spPr>
          <p:txBody>
            <a:bodyPr wrap="square" lIns="0" tIns="0" rIns="0" bIns="0" rtlCol="0"/>
            <a:lstStyle/>
            <a:p>
              <a:endParaRPr/>
            </a:p>
          </p:txBody>
        </p:sp>
        <p:sp>
          <p:nvSpPr>
            <p:cNvPr id="11" name="object 11"/>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2" name="object 12"/>
            <p:cNvSpPr/>
            <p:nvPr/>
          </p:nvSpPr>
          <p:spPr>
            <a:xfrm>
              <a:off x="603250" y="242824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3" name="object 13"/>
          <p:cNvSpPr txBox="1"/>
          <p:nvPr/>
        </p:nvSpPr>
        <p:spPr>
          <a:xfrm>
            <a:off x="615950" y="2076450"/>
            <a:ext cx="8255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1</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3</a:t>
            </a:r>
            <a:endParaRPr sz="1800">
              <a:latin typeface="Calibri"/>
              <a:cs typeface="Calibri"/>
            </a:endParaRPr>
          </a:p>
        </p:txBody>
      </p:sp>
      <p:sp>
        <p:nvSpPr>
          <p:cNvPr id="3" name="object 3"/>
          <p:cNvSpPr txBox="1"/>
          <p:nvPr/>
        </p:nvSpPr>
        <p:spPr>
          <a:xfrm>
            <a:off x="2223007" y="1039494"/>
            <a:ext cx="5841365" cy="329565"/>
          </a:xfrm>
          <a:prstGeom prst="rect">
            <a:avLst/>
          </a:prstGeom>
        </p:spPr>
        <p:txBody>
          <a:bodyPr vert="horz" wrap="square" lIns="0" tIns="11430" rIns="0" bIns="0" rtlCol="0">
            <a:spAutoFit/>
          </a:bodyPr>
          <a:lstStyle/>
          <a:p>
            <a:pPr marL="12700">
              <a:lnSpc>
                <a:spcPct val="100000"/>
              </a:lnSpc>
              <a:spcBef>
                <a:spcPts val="90"/>
              </a:spcBef>
            </a:pPr>
            <a:r>
              <a:rPr sz="2000" spc="-30" dirty="0">
                <a:latin typeface="Calibri"/>
                <a:cs typeface="Calibri"/>
              </a:rPr>
              <a:t>At</a:t>
            </a:r>
            <a:r>
              <a:rPr sz="2000" spc="5" dirty="0">
                <a:latin typeface="Calibri"/>
                <a:cs typeface="Calibri"/>
              </a:rPr>
              <a:t> </a:t>
            </a:r>
            <a:r>
              <a:rPr sz="2000" spc="-15" dirty="0">
                <a:latin typeface="Calibri"/>
                <a:cs typeface="Calibri"/>
              </a:rPr>
              <a:t>Time</a:t>
            </a:r>
            <a:r>
              <a:rPr sz="2000" spc="40" dirty="0">
                <a:latin typeface="Calibri"/>
                <a:cs typeface="Calibri"/>
              </a:rPr>
              <a:t> </a:t>
            </a:r>
            <a:r>
              <a:rPr sz="2000" spc="-5" dirty="0">
                <a:latin typeface="Calibri"/>
                <a:cs typeface="Calibri"/>
              </a:rPr>
              <a:t>=</a:t>
            </a:r>
            <a:r>
              <a:rPr sz="2000" spc="15" dirty="0">
                <a:latin typeface="Calibri"/>
                <a:cs typeface="Calibri"/>
              </a:rPr>
              <a:t> </a:t>
            </a:r>
            <a:r>
              <a:rPr sz="2000" spc="-5" dirty="0">
                <a:latin typeface="Calibri"/>
                <a:cs typeface="Calibri"/>
              </a:rPr>
              <a:t>2,</a:t>
            </a:r>
            <a:r>
              <a:rPr sz="2000" spc="-20" dirty="0">
                <a:latin typeface="Calibri"/>
                <a:cs typeface="Calibri"/>
              </a:rPr>
              <a:t> </a:t>
            </a:r>
            <a:r>
              <a:rPr sz="2000" spc="-5" dirty="0">
                <a:latin typeface="Calibri"/>
                <a:cs typeface="Calibri"/>
              </a:rPr>
              <a:t>P1</a:t>
            </a:r>
            <a:r>
              <a:rPr sz="2000" spc="30" dirty="0">
                <a:latin typeface="Calibri"/>
                <a:cs typeface="Calibri"/>
              </a:rPr>
              <a:t> </a:t>
            </a:r>
            <a:r>
              <a:rPr sz="2000" spc="-15" dirty="0">
                <a:latin typeface="Calibri"/>
                <a:cs typeface="Calibri"/>
              </a:rPr>
              <a:t>arrives</a:t>
            </a:r>
            <a:r>
              <a:rPr sz="2000" spc="35" dirty="0">
                <a:latin typeface="Calibri"/>
                <a:cs typeface="Calibri"/>
              </a:rPr>
              <a:t> </a:t>
            </a:r>
            <a:r>
              <a:rPr sz="2000" spc="-5" dirty="0">
                <a:latin typeface="Calibri"/>
                <a:cs typeface="Calibri"/>
              </a:rPr>
              <a:t>which</a:t>
            </a:r>
            <a:r>
              <a:rPr sz="2000" spc="10" dirty="0">
                <a:latin typeface="Calibri"/>
                <a:cs typeface="Calibri"/>
              </a:rPr>
              <a:t> </a:t>
            </a:r>
            <a:r>
              <a:rPr sz="2000" spc="-5" dirty="0">
                <a:latin typeface="Calibri"/>
                <a:cs typeface="Calibri"/>
              </a:rPr>
              <a:t>is</a:t>
            </a:r>
            <a:r>
              <a:rPr sz="2000" spc="10" dirty="0">
                <a:latin typeface="Calibri"/>
                <a:cs typeface="Calibri"/>
              </a:rPr>
              <a:t> </a:t>
            </a:r>
            <a:r>
              <a:rPr sz="2000" spc="-25" dirty="0">
                <a:latin typeface="Calibri"/>
                <a:cs typeface="Calibri"/>
              </a:rPr>
              <a:t>kept</a:t>
            </a:r>
            <a:r>
              <a:rPr sz="2000" spc="35" dirty="0">
                <a:latin typeface="Calibri"/>
                <a:cs typeface="Calibri"/>
              </a:rPr>
              <a:t> </a:t>
            </a:r>
            <a:r>
              <a:rPr sz="2000" spc="-5" dirty="0">
                <a:latin typeface="Calibri"/>
                <a:cs typeface="Calibri"/>
              </a:rPr>
              <a:t>in</a:t>
            </a:r>
            <a:r>
              <a:rPr sz="2000" spc="-15"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queue</a:t>
            </a:r>
            <a:r>
              <a:rPr sz="2000" spc="-10" dirty="0">
                <a:latin typeface="Calibri"/>
                <a:cs typeface="Calibri"/>
              </a:rPr>
              <a:t> </a:t>
            </a:r>
            <a:r>
              <a:rPr sz="2000" dirty="0">
                <a:latin typeface="Calibri"/>
                <a:cs typeface="Calibri"/>
              </a:rPr>
              <a:t>as</a:t>
            </a:r>
            <a:r>
              <a:rPr sz="2000" spc="15" dirty="0">
                <a:latin typeface="Calibri"/>
                <a:cs typeface="Calibri"/>
              </a:rPr>
              <a:t> </a:t>
            </a:r>
            <a:r>
              <a:rPr sz="2000" spc="-15" dirty="0">
                <a:latin typeface="Calibri"/>
                <a:cs typeface="Calibri"/>
              </a:rPr>
              <a:t>well</a:t>
            </a:r>
            <a:endParaRPr sz="2000">
              <a:latin typeface="Calibri"/>
              <a:cs typeface="Calibri"/>
            </a:endParaRP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2819400" y="2895600"/>
            <a:ext cx="4191000" cy="457200"/>
          </a:xfrm>
          <a:prstGeom prst="rect">
            <a:avLst/>
          </a:prstGeom>
          <a:solidFill>
            <a:srgbClr val="4F81BC"/>
          </a:solidFill>
          <a:ln w="24384">
            <a:solidFill>
              <a:srgbClr val="385D89"/>
            </a:solidFill>
          </a:ln>
        </p:spPr>
        <p:txBody>
          <a:bodyPr vert="horz" wrap="square" lIns="0" tIns="77470" rIns="0" bIns="0" rtlCol="0">
            <a:spAutoFit/>
          </a:bodyPr>
          <a:lstStyle/>
          <a:p>
            <a:pPr marL="92075">
              <a:lnSpc>
                <a:spcPct val="100000"/>
              </a:lnSpc>
              <a:spcBef>
                <a:spcPts val="610"/>
              </a:spcBef>
            </a:pPr>
            <a:r>
              <a:rPr sz="1800" spc="5" dirty="0">
                <a:solidFill>
                  <a:srgbClr val="FFFFFF"/>
                </a:solidFill>
                <a:latin typeface="Calibri"/>
                <a:cs typeface="Calibri"/>
              </a:rPr>
              <a:t>P4</a:t>
            </a:r>
            <a:endParaRPr sz="1800">
              <a:latin typeface="Calibri"/>
              <a:cs typeface="Calibri"/>
            </a:endParaRPr>
          </a:p>
        </p:txBody>
      </p:sp>
      <p:sp>
        <p:nvSpPr>
          <p:cNvPr id="7" name="object 7"/>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8" name="object 8"/>
          <p:cNvGrpSpPr/>
          <p:nvPr/>
        </p:nvGrpSpPr>
        <p:grpSpPr>
          <a:xfrm>
            <a:off x="603250" y="2051050"/>
            <a:ext cx="850900" cy="396240"/>
            <a:chOff x="603250" y="2051050"/>
            <a:chExt cx="850900" cy="396240"/>
          </a:xfrm>
        </p:grpSpPr>
        <p:sp>
          <p:nvSpPr>
            <p:cNvPr id="9" name="object 9"/>
            <p:cNvSpPr/>
            <p:nvPr/>
          </p:nvSpPr>
          <p:spPr>
            <a:xfrm>
              <a:off x="609600" y="2057400"/>
              <a:ext cx="838200" cy="370840"/>
            </a:xfrm>
            <a:custGeom>
              <a:avLst/>
              <a:gdLst/>
              <a:ahLst/>
              <a:cxnLst/>
              <a:rect l="l" t="t" r="r" b="b"/>
              <a:pathLst>
                <a:path w="838200" h="370839">
                  <a:moveTo>
                    <a:pt x="838200" y="0"/>
                  </a:moveTo>
                  <a:lnTo>
                    <a:pt x="0" y="0"/>
                  </a:lnTo>
                  <a:lnTo>
                    <a:pt x="0" y="370839"/>
                  </a:lnTo>
                  <a:lnTo>
                    <a:pt x="838200" y="370839"/>
                  </a:lnTo>
                  <a:lnTo>
                    <a:pt x="838200" y="0"/>
                  </a:lnTo>
                  <a:close/>
                </a:path>
              </a:pathLst>
            </a:custGeom>
            <a:solidFill>
              <a:srgbClr val="4F81BC"/>
            </a:solidFill>
          </p:spPr>
          <p:txBody>
            <a:bodyPr wrap="square" lIns="0" tIns="0" rIns="0" bIns="0" rtlCol="0"/>
            <a:lstStyle/>
            <a:p>
              <a:endParaRPr/>
            </a:p>
          </p:txBody>
        </p:sp>
        <p:sp>
          <p:nvSpPr>
            <p:cNvPr id="10" name="object 10"/>
            <p:cNvSpPr/>
            <p:nvPr/>
          </p:nvSpPr>
          <p:spPr>
            <a:xfrm>
              <a:off x="609600" y="2051050"/>
              <a:ext cx="838200" cy="396240"/>
            </a:xfrm>
            <a:custGeom>
              <a:avLst/>
              <a:gdLst/>
              <a:ahLst/>
              <a:cxnLst/>
              <a:rect l="l" t="t" r="r" b="b"/>
              <a:pathLst>
                <a:path w="838200" h="396239">
                  <a:moveTo>
                    <a:pt x="0" y="0"/>
                  </a:moveTo>
                  <a:lnTo>
                    <a:pt x="0" y="396239"/>
                  </a:lnTo>
                </a:path>
                <a:path w="838200" h="396239">
                  <a:moveTo>
                    <a:pt x="838200" y="0"/>
                  </a:moveTo>
                  <a:lnTo>
                    <a:pt x="838200" y="396239"/>
                  </a:lnTo>
                </a:path>
              </a:pathLst>
            </a:custGeom>
            <a:ln w="12700">
              <a:solidFill>
                <a:srgbClr val="FFFFFF"/>
              </a:solidFill>
            </a:ln>
          </p:spPr>
          <p:txBody>
            <a:bodyPr wrap="square" lIns="0" tIns="0" rIns="0" bIns="0" rtlCol="0"/>
            <a:lstStyle/>
            <a:p>
              <a:endParaRPr/>
            </a:p>
          </p:txBody>
        </p:sp>
        <p:sp>
          <p:nvSpPr>
            <p:cNvPr id="11" name="object 11"/>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2" name="object 12"/>
            <p:cNvSpPr/>
            <p:nvPr/>
          </p:nvSpPr>
          <p:spPr>
            <a:xfrm>
              <a:off x="603250" y="242824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3" name="object 13"/>
          <p:cNvSpPr txBox="1"/>
          <p:nvPr/>
        </p:nvSpPr>
        <p:spPr>
          <a:xfrm>
            <a:off x="615950" y="2076450"/>
            <a:ext cx="8255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2</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4</a:t>
            </a:r>
            <a:endParaRPr sz="1800">
              <a:latin typeface="Calibri"/>
              <a:cs typeface="Calibri"/>
            </a:endParaRPr>
          </a:p>
        </p:txBody>
      </p:sp>
      <p:sp>
        <p:nvSpPr>
          <p:cNvPr id="3" name="object 3"/>
          <p:cNvSpPr txBox="1">
            <a:spLocks noGrp="1"/>
          </p:cNvSpPr>
          <p:nvPr>
            <p:ph type="title"/>
          </p:nvPr>
        </p:nvSpPr>
        <p:spPr>
          <a:xfrm>
            <a:off x="2692400" y="1039494"/>
            <a:ext cx="4902200" cy="329565"/>
          </a:xfrm>
          <a:prstGeom prst="rect">
            <a:avLst/>
          </a:prstGeom>
        </p:spPr>
        <p:txBody>
          <a:bodyPr vert="horz" wrap="square" lIns="0" tIns="11430" rIns="0" bIns="0" rtlCol="0">
            <a:spAutoFit/>
          </a:bodyPr>
          <a:lstStyle/>
          <a:p>
            <a:pPr marL="12700">
              <a:lnSpc>
                <a:spcPct val="100000"/>
              </a:lnSpc>
              <a:spcBef>
                <a:spcPts val="90"/>
              </a:spcBef>
            </a:pPr>
            <a:r>
              <a:rPr spc="-30" dirty="0"/>
              <a:t>At</a:t>
            </a:r>
            <a:r>
              <a:rPr dirty="0"/>
              <a:t> </a:t>
            </a:r>
            <a:r>
              <a:rPr spc="-15" dirty="0"/>
              <a:t>Time</a:t>
            </a:r>
            <a:r>
              <a:rPr spc="40" dirty="0"/>
              <a:t> </a:t>
            </a:r>
            <a:r>
              <a:rPr spc="-5" dirty="0"/>
              <a:t>=</a:t>
            </a:r>
            <a:r>
              <a:rPr spc="10" dirty="0"/>
              <a:t> </a:t>
            </a:r>
            <a:r>
              <a:rPr spc="-5" dirty="0"/>
              <a:t>3,</a:t>
            </a:r>
            <a:r>
              <a:rPr spc="-20" dirty="0"/>
              <a:t> </a:t>
            </a:r>
            <a:r>
              <a:rPr spc="-5" dirty="0"/>
              <a:t>P4</a:t>
            </a:r>
            <a:r>
              <a:rPr spc="20" dirty="0"/>
              <a:t> </a:t>
            </a:r>
            <a:r>
              <a:rPr spc="-10" dirty="0"/>
              <a:t>process</a:t>
            </a:r>
            <a:r>
              <a:rPr spc="15" dirty="0"/>
              <a:t> </a:t>
            </a:r>
            <a:r>
              <a:rPr spc="-15" dirty="0"/>
              <a:t>completes</a:t>
            </a:r>
            <a:r>
              <a:rPr spc="55" dirty="0"/>
              <a:t> </a:t>
            </a:r>
            <a:r>
              <a:rPr spc="-5" dirty="0"/>
              <a:t>its</a:t>
            </a:r>
            <a:r>
              <a:rPr spc="15" dirty="0"/>
              <a:t> </a:t>
            </a:r>
            <a:r>
              <a:rPr spc="-15" dirty="0"/>
              <a:t>execution</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2819400" y="2895600"/>
            <a:ext cx="4191000" cy="457200"/>
          </a:xfrm>
          <a:prstGeom prst="rect">
            <a:avLst/>
          </a:prstGeom>
          <a:solidFill>
            <a:srgbClr val="4F81BC"/>
          </a:solidFill>
          <a:ln w="24384">
            <a:solidFill>
              <a:srgbClr val="385D89"/>
            </a:solidFill>
          </a:ln>
        </p:spPr>
        <p:txBody>
          <a:bodyPr vert="horz" wrap="square" lIns="0" tIns="77470" rIns="0" bIns="0" rtlCol="0">
            <a:spAutoFit/>
          </a:bodyPr>
          <a:lstStyle/>
          <a:p>
            <a:pPr marL="92075">
              <a:lnSpc>
                <a:spcPct val="100000"/>
              </a:lnSpc>
              <a:spcBef>
                <a:spcPts val="610"/>
              </a:spcBef>
            </a:pPr>
            <a:r>
              <a:rPr sz="1800" spc="5" dirty="0">
                <a:solidFill>
                  <a:srgbClr val="FFFFFF"/>
                </a:solidFill>
                <a:latin typeface="Calibri"/>
                <a:cs typeface="Calibri"/>
              </a:rPr>
              <a:t>P4</a:t>
            </a:r>
            <a:endParaRPr sz="1800">
              <a:latin typeface="Calibri"/>
              <a:cs typeface="Calibri"/>
            </a:endParaRPr>
          </a:p>
        </p:txBody>
      </p:sp>
      <p:sp>
        <p:nvSpPr>
          <p:cNvPr id="7" name="object 7"/>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8" name="object 8"/>
          <p:cNvGrpSpPr/>
          <p:nvPr/>
        </p:nvGrpSpPr>
        <p:grpSpPr>
          <a:xfrm>
            <a:off x="603250" y="2051050"/>
            <a:ext cx="850900" cy="396240"/>
            <a:chOff x="603250" y="2051050"/>
            <a:chExt cx="850900" cy="396240"/>
          </a:xfrm>
        </p:grpSpPr>
        <p:sp>
          <p:nvSpPr>
            <p:cNvPr id="9" name="object 9"/>
            <p:cNvSpPr/>
            <p:nvPr/>
          </p:nvSpPr>
          <p:spPr>
            <a:xfrm>
              <a:off x="609600" y="2057400"/>
              <a:ext cx="838200" cy="370840"/>
            </a:xfrm>
            <a:custGeom>
              <a:avLst/>
              <a:gdLst/>
              <a:ahLst/>
              <a:cxnLst/>
              <a:rect l="l" t="t" r="r" b="b"/>
              <a:pathLst>
                <a:path w="838200" h="370839">
                  <a:moveTo>
                    <a:pt x="838200" y="0"/>
                  </a:moveTo>
                  <a:lnTo>
                    <a:pt x="0" y="0"/>
                  </a:lnTo>
                  <a:lnTo>
                    <a:pt x="0" y="370839"/>
                  </a:lnTo>
                  <a:lnTo>
                    <a:pt x="838200" y="370839"/>
                  </a:lnTo>
                  <a:lnTo>
                    <a:pt x="838200" y="0"/>
                  </a:lnTo>
                  <a:close/>
                </a:path>
              </a:pathLst>
            </a:custGeom>
            <a:solidFill>
              <a:srgbClr val="4F81BC"/>
            </a:solidFill>
          </p:spPr>
          <p:txBody>
            <a:bodyPr wrap="square" lIns="0" tIns="0" rIns="0" bIns="0" rtlCol="0"/>
            <a:lstStyle/>
            <a:p>
              <a:endParaRPr/>
            </a:p>
          </p:txBody>
        </p:sp>
        <p:sp>
          <p:nvSpPr>
            <p:cNvPr id="10" name="object 10"/>
            <p:cNvSpPr/>
            <p:nvPr/>
          </p:nvSpPr>
          <p:spPr>
            <a:xfrm>
              <a:off x="609600" y="2051050"/>
              <a:ext cx="838200" cy="396240"/>
            </a:xfrm>
            <a:custGeom>
              <a:avLst/>
              <a:gdLst/>
              <a:ahLst/>
              <a:cxnLst/>
              <a:rect l="l" t="t" r="r" b="b"/>
              <a:pathLst>
                <a:path w="838200" h="396239">
                  <a:moveTo>
                    <a:pt x="0" y="0"/>
                  </a:moveTo>
                  <a:lnTo>
                    <a:pt x="0" y="396239"/>
                  </a:lnTo>
                </a:path>
                <a:path w="838200" h="396239">
                  <a:moveTo>
                    <a:pt x="838200" y="0"/>
                  </a:moveTo>
                  <a:lnTo>
                    <a:pt x="838200" y="396239"/>
                  </a:lnTo>
                </a:path>
              </a:pathLst>
            </a:custGeom>
            <a:ln w="12700">
              <a:solidFill>
                <a:srgbClr val="FFFFFF"/>
              </a:solidFill>
            </a:ln>
          </p:spPr>
          <p:txBody>
            <a:bodyPr wrap="square" lIns="0" tIns="0" rIns="0" bIns="0" rtlCol="0"/>
            <a:lstStyle/>
            <a:p>
              <a:endParaRPr/>
            </a:p>
          </p:txBody>
        </p:sp>
        <p:sp>
          <p:nvSpPr>
            <p:cNvPr id="11" name="object 11"/>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2" name="object 12"/>
            <p:cNvSpPr/>
            <p:nvPr/>
          </p:nvSpPr>
          <p:spPr>
            <a:xfrm>
              <a:off x="603250" y="242824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3" name="object 13"/>
          <p:cNvSpPr txBox="1"/>
          <p:nvPr/>
        </p:nvSpPr>
        <p:spPr>
          <a:xfrm>
            <a:off x="615950" y="2076450"/>
            <a:ext cx="8255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3</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5</a:t>
            </a:r>
            <a:endParaRPr sz="1800">
              <a:latin typeface="Calibri"/>
              <a:cs typeface="Calibri"/>
            </a:endParaRPr>
          </a:p>
        </p:txBody>
      </p:sp>
      <p:sp>
        <p:nvSpPr>
          <p:cNvPr id="3" name="object 3"/>
          <p:cNvSpPr txBox="1"/>
          <p:nvPr/>
        </p:nvSpPr>
        <p:spPr>
          <a:xfrm>
            <a:off x="1716785" y="1039494"/>
            <a:ext cx="6850380" cy="329565"/>
          </a:xfrm>
          <a:prstGeom prst="rect">
            <a:avLst/>
          </a:prstGeom>
        </p:spPr>
        <p:txBody>
          <a:bodyPr vert="horz" wrap="square" lIns="0" tIns="11430" rIns="0" bIns="0" rtlCol="0">
            <a:spAutoFit/>
          </a:bodyPr>
          <a:lstStyle/>
          <a:p>
            <a:pPr marL="12700">
              <a:lnSpc>
                <a:spcPct val="100000"/>
              </a:lnSpc>
              <a:spcBef>
                <a:spcPts val="90"/>
              </a:spcBef>
            </a:pPr>
            <a:r>
              <a:rPr sz="2000" spc="-30" dirty="0">
                <a:latin typeface="Calibri"/>
                <a:cs typeface="Calibri"/>
              </a:rPr>
              <a:t>At</a:t>
            </a:r>
            <a:r>
              <a:rPr sz="2000" spc="5" dirty="0">
                <a:latin typeface="Calibri"/>
                <a:cs typeface="Calibri"/>
              </a:rPr>
              <a:t> </a:t>
            </a:r>
            <a:r>
              <a:rPr sz="2000" spc="-15" dirty="0">
                <a:latin typeface="Calibri"/>
                <a:cs typeface="Calibri"/>
              </a:rPr>
              <a:t>Time</a:t>
            </a:r>
            <a:r>
              <a:rPr sz="2000" spc="45" dirty="0">
                <a:latin typeface="Calibri"/>
                <a:cs typeface="Calibri"/>
              </a:rPr>
              <a:t> </a:t>
            </a:r>
            <a:r>
              <a:rPr sz="2000" spc="-5" dirty="0">
                <a:latin typeface="Calibri"/>
                <a:cs typeface="Calibri"/>
              </a:rPr>
              <a:t>=</a:t>
            </a:r>
            <a:r>
              <a:rPr sz="2000" spc="20" dirty="0">
                <a:latin typeface="Calibri"/>
                <a:cs typeface="Calibri"/>
              </a:rPr>
              <a:t> </a:t>
            </a:r>
            <a:r>
              <a:rPr sz="2000" spc="-5" dirty="0">
                <a:latin typeface="Calibri"/>
                <a:cs typeface="Calibri"/>
              </a:rPr>
              <a:t>4,</a:t>
            </a:r>
            <a:r>
              <a:rPr sz="2000" spc="-20" dirty="0">
                <a:latin typeface="Calibri"/>
                <a:cs typeface="Calibri"/>
              </a:rPr>
              <a:t> </a:t>
            </a:r>
            <a:r>
              <a:rPr sz="2000" spc="-5" dirty="0">
                <a:latin typeface="Calibri"/>
                <a:cs typeface="Calibri"/>
              </a:rPr>
              <a:t>P3,</a:t>
            </a:r>
            <a:r>
              <a:rPr sz="2000" spc="5" dirty="0">
                <a:latin typeface="Calibri"/>
                <a:cs typeface="Calibri"/>
              </a:rPr>
              <a:t> </a:t>
            </a:r>
            <a:r>
              <a:rPr sz="2000" spc="-5" dirty="0">
                <a:latin typeface="Calibri"/>
                <a:cs typeface="Calibri"/>
              </a:rPr>
              <a:t>which</a:t>
            </a:r>
            <a:r>
              <a:rPr sz="2000" spc="35" dirty="0">
                <a:latin typeface="Calibri"/>
                <a:cs typeface="Calibri"/>
              </a:rPr>
              <a:t> </a:t>
            </a:r>
            <a:r>
              <a:rPr sz="2000" spc="-5" dirty="0">
                <a:latin typeface="Calibri"/>
                <a:cs typeface="Calibri"/>
              </a:rPr>
              <a:t>is</a:t>
            </a:r>
            <a:r>
              <a:rPr sz="2000" spc="10" dirty="0">
                <a:latin typeface="Calibri"/>
                <a:cs typeface="Calibri"/>
              </a:rPr>
              <a:t> </a:t>
            </a:r>
            <a:r>
              <a:rPr sz="2000" spc="-20" dirty="0">
                <a:latin typeface="Calibri"/>
                <a:cs typeface="Calibri"/>
              </a:rPr>
              <a:t>first</a:t>
            </a:r>
            <a:r>
              <a:rPr sz="2000" spc="35" dirty="0">
                <a:latin typeface="Calibri"/>
                <a:cs typeface="Calibri"/>
              </a:rPr>
              <a:t> </a:t>
            </a:r>
            <a:r>
              <a:rPr sz="2000" spc="-5" dirty="0">
                <a:latin typeface="Calibri"/>
                <a:cs typeface="Calibri"/>
              </a:rPr>
              <a:t>in</a:t>
            </a:r>
            <a:r>
              <a:rPr sz="2000" spc="10" dirty="0">
                <a:latin typeface="Calibri"/>
                <a:cs typeface="Calibri"/>
              </a:rPr>
              <a:t> </a:t>
            </a:r>
            <a:r>
              <a:rPr sz="2000" spc="-5" dirty="0">
                <a:latin typeface="Calibri"/>
                <a:cs typeface="Calibri"/>
              </a:rPr>
              <a:t>the </a:t>
            </a:r>
            <a:r>
              <a:rPr sz="2000" spc="-10" dirty="0">
                <a:latin typeface="Calibri"/>
                <a:cs typeface="Calibri"/>
              </a:rPr>
              <a:t>waiting</a:t>
            </a:r>
            <a:r>
              <a:rPr sz="2000" spc="25" dirty="0">
                <a:latin typeface="Calibri"/>
                <a:cs typeface="Calibri"/>
              </a:rPr>
              <a:t> </a:t>
            </a:r>
            <a:r>
              <a:rPr sz="2000" spc="-5" dirty="0">
                <a:latin typeface="Calibri"/>
                <a:cs typeface="Calibri"/>
              </a:rPr>
              <a:t>queue </a:t>
            </a:r>
            <a:r>
              <a:rPr sz="2000" spc="-15" dirty="0">
                <a:latin typeface="Calibri"/>
                <a:cs typeface="Calibri"/>
              </a:rPr>
              <a:t>starts</a:t>
            </a:r>
            <a:r>
              <a:rPr sz="2000" spc="45" dirty="0">
                <a:latin typeface="Calibri"/>
                <a:cs typeface="Calibri"/>
              </a:rPr>
              <a:t> </a:t>
            </a:r>
            <a:r>
              <a:rPr sz="2000" spc="-15" dirty="0">
                <a:latin typeface="Calibri"/>
                <a:cs typeface="Calibri"/>
              </a:rPr>
              <a:t>execution</a:t>
            </a:r>
            <a:endParaRPr sz="2000">
              <a:latin typeface="Calibri"/>
              <a:cs typeface="Calibri"/>
            </a:endParaRP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850900" cy="396240"/>
            <a:chOff x="603250" y="2051050"/>
            <a:chExt cx="850900" cy="396240"/>
          </a:xfrm>
        </p:grpSpPr>
        <p:sp>
          <p:nvSpPr>
            <p:cNvPr id="8" name="object 8"/>
            <p:cNvSpPr/>
            <p:nvPr/>
          </p:nvSpPr>
          <p:spPr>
            <a:xfrm>
              <a:off x="609600" y="2057400"/>
              <a:ext cx="838200" cy="370840"/>
            </a:xfrm>
            <a:custGeom>
              <a:avLst/>
              <a:gdLst/>
              <a:ahLst/>
              <a:cxnLst/>
              <a:rect l="l" t="t" r="r" b="b"/>
              <a:pathLst>
                <a:path w="838200" h="370839">
                  <a:moveTo>
                    <a:pt x="838200" y="0"/>
                  </a:moveTo>
                  <a:lnTo>
                    <a:pt x="0" y="0"/>
                  </a:lnTo>
                  <a:lnTo>
                    <a:pt x="0" y="370839"/>
                  </a:lnTo>
                  <a:lnTo>
                    <a:pt x="838200" y="370839"/>
                  </a:lnTo>
                  <a:lnTo>
                    <a:pt x="8382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838200" cy="396240"/>
            </a:xfrm>
            <a:custGeom>
              <a:avLst/>
              <a:gdLst/>
              <a:ahLst/>
              <a:cxnLst/>
              <a:rect l="l" t="t" r="r" b="b"/>
              <a:pathLst>
                <a:path w="838200" h="396239">
                  <a:moveTo>
                    <a:pt x="0" y="0"/>
                  </a:moveTo>
                  <a:lnTo>
                    <a:pt x="0" y="396239"/>
                  </a:lnTo>
                </a:path>
                <a:path w="838200" h="396239">
                  <a:moveTo>
                    <a:pt x="838200" y="0"/>
                  </a:moveTo>
                  <a:lnTo>
                    <a:pt x="83820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42824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8255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4</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965450"/>
          <a:ext cx="3886200" cy="370839"/>
        </p:xfrm>
        <a:graphic>
          <a:graphicData uri="http://schemas.openxmlformats.org/drawingml/2006/table">
            <a:tbl>
              <a:tblPr firstRow="1" bandRow="1">
                <a:tableStyleId>{2D5ABB26-0587-4C30-8999-92F81FD0307C}</a:tableStyleId>
              </a:tblPr>
              <a:tblGrid>
                <a:gridCol w="971550"/>
                <a:gridCol w="291465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3569" y="933427"/>
            <a:ext cx="4991825" cy="301871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6</a:t>
            </a:r>
            <a:endParaRPr sz="1800">
              <a:latin typeface="Calibri"/>
              <a:cs typeface="Calibri"/>
            </a:endParaRPr>
          </a:p>
        </p:txBody>
      </p:sp>
      <p:sp>
        <p:nvSpPr>
          <p:cNvPr id="3" name="object 3"/>
          <p:cNvSpPr txBox="1">
            <a:spLocks noGrp="1"/>
          </p:cNvSpPr>
          <p:nvPr>
            <p:ph type="title"/>
          </p:nvPr>
        </p:nvSpPr>
        <p:spPr>
          <a:xfrm>
            <a:off x="2408935" y="1039494"/>
            <a:ext cx="5469890" cy="329565"/>
          </a:xfrm>
          <a:prstGeom prst="rect">
            <a:avLst/>
          </a:prstGeom>
        </p:spPr>
        <p:txBody>
          <a:bodyPr vert="horz" wrap="square" lIns="0" tIns="11430" rIns="0" bIns="0" rtlCol="0">
            <a:spAutoFit/>
          </a:bodyPr>
          <a:lstStyle/>
          <a:p>
            <a:pPr marL="12700">
              <a:lnSpc>
                <a:spcPct val="100000"/>
              </a:lnSpc>
              <a:spcBef>
                <a:spcPts val="90"/>
              </a:spcBef>
            </a:pPr>
            <a:r>
              <a:rPr spc="-30" dirty="0"/>
              <a:t>At</a:t>
            </a:r>
            <a:r>
              <a:rPr spc="5" dirty="0"/>
              <a:t> </a:t>
            </a:r>
            <a:r>
              <a:rPr spc="-15" dirty="0"/>
              <a:t>Time</a:t>
            </a:r>
            <a:r>
              <a:rPr spc="40" dirty="0"/>
              <a:t> </a:t>
            </a:r>
            <a:r>
              <a:rPr spc="-5" dirty="0"/>
              <a:t>=</a:t>
            </a:r>
            <a:r>
              <a:rPr spc="20" dirty="0"/>
              <a:t> </a:t>
            </a:r>
            <a:r>
              <a:rPr spc="-5" dirty="0"/>
              <a:t>5,</a:t>
            </a:r>
            <a:r>
              <a:rPr spc="-20" dirty="0"/>
              <a:t> </a:t>
            </a:r>
            <a:r>
              <a:rPr spc="-5" dirty="0"/>
              <a:t>P2</a:t>
            </a:r>
            <a:r>
              <a:rPr spc="30" dirty="0"/>
              <a:t> </a:t>
            </a:r>
            <a:r>
              <a:rPr spc="-15" dirty="0"/>
              <a:t>arrives</a:t>
            </a:r>
            <a:r>
              <a:rPr spc="35" dirty="0"/>
              <a:t> </a:t>
            </a:r>
            <a:r>
              <a:rPr spc="-5" dirty="0"/>
              <a:t>and</a:t>
            </a:r>
            <a:r>
              <a:rPr spc="10" dirty="0"/>
              <a:t> </a:t>
            </a:r>
            <a:r>
              <a:rPr spc="-5" dirty="0"/>
              <a:t>it</a:t>
            </a:r>
            <a:r>
              <a:rPr spc="5" dirty="0"/>
              <a:t> </a:t>
            </a:r>
            <a:r>
              <a:rPr spc="-5" dirty="0"/>
              <a:t>is </a:t>
            </a:r>
            <a:r>
              <a:rPr spc="-20" dirty="0"/>
              <a:t>kept</a:t>
            </a:r>
            <a:r>
              <a:rPr spc="30" dirty="0"/>
              <a:t> </a:t>
            </a:r>
            <a:r>
              <a:rPr spc="-5" dirty="0"/>
              <a:t>in</a:t>
            </a:r>
            <a:r>
              <a:rPr spc="10" dirty="0"/>
              <a:t> </a:t>
            </a:r>
            <a:r>
              <a:rPr spc="-10" dirty="0"/>
              <a:t>waiting</a:t>
            </a:r>
            <a:r>
              <a:rPr spc="-5" dirty="0"/>
              <a:t> queue</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5"/>
                        </a:spcBef>
                      </a:pPr>
                      <a:r>
                        <a:rPr sz="1800" b="1" dirty="0">
                          <a:solidFill>
                            <a:srgbClr val="FFFFFF"/>
                          </a:solidFill>
                          <a:latin typeface="Calibri"/>
                          <a:cs typeface="Calibri"/>
                        </a:rPr>
                        <a:t>P2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850900" cy="396240"/>
            <a:chOff x="603250" y="2051050"/>
            <a:chExt cx="850900" cy="396240"/>
          </a:xfrm>
        </p:grpSpPr>
        <p:sp>
          <p:nvSpPr>
            <p:cNvPr id="8" name="object 8"/>
            <p:cNvSpPr/>
            <p:nvPr/>
          </p:nvSpPr>
          <p:spPr>
            <a:xfrm>
              <a:off x="609600" y="2057400"/>
              <a:ext cx="838200" cy="370840"/>
            </a:xfrm>
            <a:custGeom>
              <a:avLst/>
              <a:gdLst/>
              <a:ahLst/>
              <a:cxnLst/>
              <a:rect l="l" t="t" r="r" b="b"/>
              <a:pathLst>
                <a:path w="838200" h="370839">
                  <a:moveTo>
                    <a:pt x="838200" y="0"/>
                  </a:moveTo>
                  <a:lnTo>
                    <a:pt x="0" y="0"/>
                  </a:lnTo>
                  <a:lnTo>
                    <a:pt x="0" y="370839"/>
                  </a:lnTo>
                  <a:lnTo>
                    <a:pt x="838200" y="370839"/>
                  </a:lnTo>
                  <a:lnTo>
                    <a:pt x="8382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838200" cy="396240"/>
            </a:xfrm>
            <a:custGeom>
              <a:avLst/>
              <a:gdLst/>
              <a:ahLst/>
              <a:cxnLst/>
              <a:rect l="l" t="t" r="r" b="b"/>
              <a:pathLst>
                <a:path w="838200" h="396239">
                  <a:moveTo>
                    <a:pt x="0" y="0"/>
                  </a:moveTo>
                  <a:lnTo>
                    <a:pt x="0" y="396239"/>
                  </a:lnTo>
                </a:path>
                <a:path w="838200" h="396239">
                  <a:moveTo>
                    <a:pt x="838200" y="0"/>
                  </a:moveTo>
                  <a:lnTo>
                    <a:pt x="83820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42824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8255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5</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965450"/>
          <a:ext cx="3886200" cy="370839"/>
        </p:xfrm>
        <a:graphic>
          <a:graphicData uri="http://schemas.openxmlformats.org/drawingml/2006/table">
            <a:tbl>
              <a:tblPr firstRow="1" bandRow="1">
                <a:tableStyleId>{2D5ABB26-0587-4C30-8999-92F81FD0307C}</a:tableStyleId>
              </a:tblPr>
              <a:tblGrid>
                <a:gridCol w="971550"/>
                <a:gridCol w="291465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7</a:t>
            </a:r>
            <a:endParaRPr sz="1800">
              <a:latin typeface="Calibri"/>
              <a:cs typeface="Calibri"/>
            </a:endParaRPr>
          </a:p>
        </p:txBody>
      </p:sp>
      <p:sp>
        <p:nvSpPr>
          <p:cNvPr id="3" name="object 3"/>
          <p:cNvSpPr txBox="1">
            <a:spLocks noGrp="1"/>
          </p:cNvSpPr>
          <p:nvPr>
            <p:ph type="title"/>
          </p:nvPr>
        </p:nvSpPr>
        <p:spPr>
          <a:xfrm>
            <a:off x="3049270" y="1039494"/>
            <a:ext cx="4189095" cy="329565"/>
          </a:xfrm>
          <a:prstGeom prst="rect">
            <a:avLst/>
          </a:prstGeom>
        </p:spPr>
        <p:txBody>
          <a:bodyPr vert="horz" wrap="square" lIns="0" tIns="11430" rIns="0" bIns="0" rtlCol="0">
            <a:spAutoFit/>
          </a:bodyPr>
          <a:lstStyle/>
          <a:p>
            <a:pPr marL="12700">
              <a:lnSpc>
                <a:spcPct val="100000"/>
              </a:lnSpc>
              <a:spcBef>
                <a:spcPts val="90"/>
              </a:spcBef>
            </a:pPr>
            <a:r>
              <a:rPr spc="-30" dirty="0"/>
              <a:t>At</a:t>
            </a:r>
            <a:r>
              <a:rPr dirty="0"/>
              <a:t> </a:t>
            </a:r>
            <a:r>
              <a:rPr spc="-15" dirty="0"/>
              <a:t>Time</a:t>
            </a:r>
            <a:r>
              <a:rPr spc="35" dirty="0"/>
              <a:t> </a:t>
            </a:r>
            <a:r>
              <a:rPr spc="-5" dirty="0"/>
              <a:t>=</a:t>
            </a:r>
            <a:r>
              <a:rPr spc="15" dirty="0"/>
              <a:t> </a:t>
            </a:r>
            <a:r>
              <a:rPr spc="-5" dirty="0"/>
              <a:t>13, P3</a:t>
            </a:r>
            <a:r>
              <a:rPr dirty="0"/>
              <a:t> </a:t>
            </a:r>
            <a:r>
              <a:rPr spc="-15" dirty="0"/>
              <a:t>completes</a:t>
            </a:r>
            <a:r>
              <a:rPr spc="55" dirty="0"/>
              <a:t> </a:t>
            </a:r>
            <a:r>
              <a:rPr spc="-5" dirty="0"/>
              <a:t>its</a:t>
            </a:r>
            <a:r>
              <a:rPr spc="15" dirty="0"/>
              <a:t> </a:t>
            </a:r>
            <a:r>
              <a:rPr spc="-15" dirty="0"/>
              <a:t>execution</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5"/>
                        </a:spcBef>
                      </a:pPr>
                      <a:r>
                        <a:rPr sz="1800" b="1" dirty="0">
                          <a:solidFill>
                            <a:srgbClr val="FFFFFF"/>
                          </a:solidFill>
                          <a:latin typeface="Calibri"/>
                          <a:cs typeface="Calibri"/>
                        </a:rPr>
                        <a:t>P2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850900" cy="665480"/>
            <a:chOff x="603250" y="2051050"/>
            <a:chExt cx="850900" cy="665480"/>
          </a:xfrm>
        </p:grpSpPr>
        <p:sp>
          <p:nvSpPr>
            <p:cNvPr id="8" name="object 8"/>
            <p:cNvSpPr/>
            <p:nvPr/>
          </p:nvSpPr>
          <p:spPr>
            <a:xfrm>
              <a:off x="609600" y="2057400"/>
              <a:ext cx="838200" cy="640080"/>
            </a:xfrm>
            <a:custGeom>
              <a:avLst/>
              <a:gdLst/>
              <a:ahLst/>
              <a:cxnLst/>
              <a:rect l="l" t="t" r="r" b="b"/>
              <a:pathLst>
                <a:path w="838200" h="640080">
                  <a:moveTo>
                    <a:pt x="838200" y="0"/>
                  </a:moveTo>
                  <a:lnTo>
                    <a:pt x="0" y="0"/>
                  </a:lnTo>
                  <a:lnTo>
                    <a:pt x="0" y="640079"/>
                  </a:lnTo>
                  <a:lnTo>
                    <a:pt x="838200" y="640079"/>
                  </a:lnTo>
                  <a:lnTo>
                    <a:pt x="8382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838200" cy="665480"/>
            </a:xfrm>
            <a:custGeom>
              <a:avLst/>
              <a:gdLst/>
              <a:ahLst/>
              <a:cxnLst/>
              <a:rect l="l" t="t" r="r" b="b"/>
              <a:pathLst>
                <a:path w="838200" h="665480">
                  <a:moveTo>
                    <a:pt x="0" y="0"/>
                  </a:moveTo>
                  <a:lnTo>
                    <a:pt x="0" y="665479"/>
                  </a:lnTo>
                </a:path>
                <a:path w="838200" h="665480">
                  <a:moveTo>
                    <a:pt x="838200" y="0"/>
                  </a:moveTo>
                  <a:lnTo>
                    <a:pt x="838200" y="66547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850900" cy="12700"/>
            </a:xfrm>
            <a:custGeom>
              <a:avLst/>
              <a:gdLst/>
              <a:ahLst/>
              <a:cxnLst/>
              <a:rect l="l" t="t" r="r" b="b"/>
              <a:pathLst>
                <a:path w="850900" h="12700">
                  <a:moveTo>
                    <a:pt x="0" y="12700"/>
                  </a:moveTo>
                  <a:lnTo>
                    <a:pt x="850900" y="12700"/>
                  </a:lnTo>
                  <a:lnTo>
                    <a:pt x="8509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697480"/>
              <a:ext cx="850900" cy="0"/>
            </a:xfrm>
            <a:custGeom>
              <a:avLst/>
              <a:gdLst/>
              <a:ahLst/>
              <a:cxnLst/>
              <a:rect l="l" t="t" r="r" b="b"/>
              <a:pathLst>
                <a:path w="850900">
                  <a:moveTo>
                    <a:pt x="0" y="0"/>
                  </a:moveTo>
                  <a:lnTo>
                    <a:pt x="8509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825500" cy="57404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13</a:t>
            </a:r>
            <a:endParaRPr sz="1800">
              <a:latin typeface="Calibri"/>
              <a:cs typeface="Calibri"/>
            </a:endParaRPr>
          </a:p>
          <a:p>
            <a:pPr marL="85090">
              <a:lnSpc>
                <a:spcPct val="100000"/>
              </a:lnSpc>
            </a:pP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965450"/>
          <a:ext cx="3886200" cy="370839"/>
        </p:xfrm>
        <a:graphic>
          <a:graphicData uri="http://schemas.openxmlformats.org/drawingml/2006/table">
            <a:tbl>
              <a:tblPr firstRow="1" bandRow="1">
                <a:tableStyleId>{2D5ABB26-0587-4C30-8999-92F81FD0307C}</a:tableStyleId>
              </a:tblPr>
              <a:tblGrid>
                <a:gridCol w="971550"/>
                <a:gridCol w="291465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8</a:t>
            </a:r>
            <a:endParaRPr sz="1800">
              <a:latin typeface="Calibri"/>
              <a:cs typeface="Calibri"/>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1138555" algn="ctr">
              <a:lnSpc>
                <a:spcPct val="100000"/>
              </a:lnSpc>
              <a:spcBef>
                <a:spcPts val="90"/>
              </a:spcBef>
            </a:pPr>
            <a:r>
              <a:rPr spc="-30" dirty="0"/>
              <a:t>At</a:t>
            </a:r>
            <a:r>
              <a:rPr spc="5" dirty="0"/>
              <a:t> </a:t>
            </a:r>
            <a:r>
              <a:rPr spc="-15" dirty="0"/>
              <a:t>Time</a:t>
            </a:r>
            <a:r>
              <a:rPr spc="45" dirty="0"/>
              <a:t> </a:t>
            </a:r>
            <a:r>
              <a:rPr spc="-5" dirty="0"/>
              <a:t>=</a:t>
            </a:r>
            <a:r>
              <a:rPr spc="15" dirty="0"/>
              <a:t> </a:t>
            </a:r>
            <a:r>
              <a:rPr spc="-5" dirty="0"/>
              <a:t>19,</a:t>
            </a:r>
            <a:r>
              <a:rPr spc="5" dirty="0"/>
              <a:t> </a:t>
            </a:r>
            <a:r>
              <a:rPr spc="-5" dirty="0"/>
              <a:t>P1</a:t>
            </a:r>
            <a:r>
              <a:rPr dirty="0"/>
              <a:t> </a:t>
            </a:r>
            <a:r>
              <a:rPr spc="-15" dirty="0"/>
              <a:t>starts</a:t>
            </a:r>
            <a:r>
              <a:rPr spc="45" dirty="0"/>
              <a:t> </a:t>
            </a:r>
            <a:r>
              <a:rPr spc="-15" dirty="0"/>
              <a:t>execution.</a:t>
            </a:r>
            <a:r>
              <a:rPr dirty="0"/>
              <a:t> </a:t>
            </a:r>
            <a:r>
              <a:rPr spc="-5" dirty="0"/>
              <a:t>Its</a:t>
            </a:r>
            <a:r>
              <a:rPr spc="20" dirty="0"/>
              <a:t> </a:t>
            </a:r>
            <a:r>
              <a:rPr spc="-15" dirty="0"/>
              <a:t>burst</a:t>
            </a:r>
            <a:r>
              <a:rPr spc="5" dirty="0"/>
              <a:t> </a:t>
            </a:r>
            <a:r>
              <a:rPr spc="-5" dirty="0"/>
              <a:t>time</a:t>
            </a:r>
            <a:r>
              <a:rPr spc="15" dirty="0"/>
              <a:t> </a:t>
            </a:r>
            <a:r>
              <a:rPr spc="-20" dirty="0"/>
              <a:t>was</a:t>
            </a:r>
            <a:r>
              <a:rPr spc="15" dirty="0"/>
              <a:t> </a:t>
            </a:r>
            <a:r>
              <a:rPr spc="-5" dirty="0"/>
              <a:t>6.</a:t>
            </a:r>
            <a:r>
              <a:rPr dirty="0"/>
              <a:t> </a:t>
            </a:r>
            <a:r>
              <a:rPr spc="-10" dirty="0"/>
              <a:t>Execution</a:t>
            </a:r>
          </a:p>
          <a:p>
            <a:pPr marL="1142365" algn="ctr">
              <a:lnSpc>
                <a:spcPct val="100000"/>
              </a:lnSpc>
            </a:pPr>
            <a:r>
              <a:rPr spc="-15" dirty="0"/>
              <a:t>completed</a:t>
            </a:r>
            <a:r>
              <a:rPr spc="45" dirty="0"/>
              <a:t> </a:t>
            </a:r>
            <a:r>
              <a:rPr spc="-15" dirty="0"/>
              <a:t>at</a:t>
            </a:r>
            <a:r>
              <a:rPr spc="-5" dirty="0"/>
              <a:t> </a:t>
            </a:r>
            <a:r>
              <a:rPr spc="-15" dirty="0"/>
              <a:t>interval</a:t>
            </a:r>
            <a:r>
              <a:rPr spc="15" dirty="0"/>
              <a:t> </a:t>
            </a:r>
            <a:r>
              <a:rPr spc="-5" dirty="0"/>
              <a:t>19</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libri"/>
                          <a:cs typeface="Calibri"/>
                        </a:rPr>
                        <a:t>P5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5"/>
                        </a:spcBef>
                      </a:pPr>
                      <a:r>
                        <a:rPr sz="1800" b="1" dirty="0">
                          <a:solidFill>
                            <a:srgbClr val="FFFFFF"/>
                          </a:solidFill>
                          <a:latin typeface="Calibri"/>
                          <a:cs typeface="Calibri"/>
                        </a:rPr>
                        <a:t>P2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1079500" cy="396240"/>
            <a:chOff x="603250" y="2051050"/>
            <a:chExt cx="1079500" cy="396240"/>
          </a:xfrm>
        </p:grpSpPr>
        <p:sp>
          <p:nvSpPr>
            <p:cNvPr id="8" name="object 8"/>
            <p:cNvSpPr/>
            <p:nvPr/>
          </p:nvSpPr>
          <p:spPr>
            <a:xfrm>
              <a:off x="609600" y="2057400"/>
              <a:ext cx="1066800" cy="370840"/>
            </a:xfrm>
            <a:custGeom>
              <a:avLst/>
              <a:gdLst/>
              <a:ahLst/>
              <a:cxnLst/>
              <a:rect l="l" t="t" r="r" b="b"/>
              <a:pathLst>
                <a:path w="1066800" h="370839">
                  <a:moveTo>
                    <a:pt x="1066800" y="0"/>
                  </a:moveTo>
                  <a:lnTo>
                    <a:pt x="0" y="0"/>
                  </a:lnTo>
                  <a:lnTo>
                    <a:pt x="0" y="370839"/>
                  </a:lnTo>
                  <a:lnTo>
                    <a:pt x="1066800" y="370839"/>
                  </a:lnTo>
                  <a:lnTo>
                    <a:pt x="10668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1066800" cy="396240"/>
            </a:xfrm>
            <a:custGeom>
              <a:avLst/>
              <a:gdLst/>
              <a:ahLst/>
              <a:cxnLst/>
              <a:rect l="l" t="t" r="r" b="b"/>
              <a:pathLst>
                <a:path w="1066800" h="396239">
                  <a:moveTo>
                    <a:pt x="0" y="0"/>
                  </a:moveTo>
                  <a:lnTo>
                    <a:pt x="0" y="396239"/>
                  </a:lnTo>
                </a:path>
                <a:path w="1066800" h="396239">
                  <a:moveTo>
                    <a:pt x="1066800" y="0"/>
                  </a:moveTo>
                  <a:lnTo>
                    <a:pt x="106680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1079500" cy="12700"/>
            </a:xfrm>
            <a:custGeom>
              <a:avLst/>
              <a:gdLst/>
              <a:ahLst/>
              <a:cxnLst/>
              <a:rect l="l" t="t" r="r" b="b"/>
              <a:pathLst>
                <a:path w="1079500" h="12700">
                  <a:moveTo>
                    <a:pt x="0" y="12700"/>
                  </a:moveTo>
                  <a:lnTo>
                    <a:pt x="1079500" y="12700"/>
                  </a:lnTo>
                  <a:lnTo>
                    <a:pt x="10795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428240"/>
              <a:ext cx="1079500" cy="0"/>
            </a:xfrm>
            <a:custGeom>
              <a:avLst/>
              <a:gdLst/>
              <a:ahLst/>
              <a:cxnLst/>
              <a:rect l="l" t="t" r="r" b="b"/>
              <a:pathLst>
                <a:path w="1079500">
                  <a:moveTo>
                    <a:pt x="0" y="0"/>
                  </a:moveTo>
                  <a:lnTo>
                    <a:pt x="10795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10541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19</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889250"/>
          <a:ext cx="4343400" cy="370839"/>
        </p:xfrm>
        <a:graphic>
          <a:graphicData uri="http://schemas.openxmlformats.org/drawingml/2006/table">
            <a:tbl>
              <a:tblPr firstRow="1" bandRow="1">
                <a:tableStyleId>{2D5ABB26-0587-4C30-8999-92F81FD0307C}</a:tableStyleId>
              </a:tblPr>
              <a:tblGrid>
                <a:gridCol w="609600"/>
                <a:gridCol w="609600"/>
                <a:gridCol w="609600"/>
                <a:gridCol w="251460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939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9</a:t>
            </a:r>
            <a:endParaRPr sz="1800">
              <a:latin typeface="Calibri"/>
              <a:cs typeface="Calibri"/>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1138555" algn="ctr">
              <a:lnSpc>
                <a:spcPct val="100000"/>
              </a:lnSpc>
              <a:spcBef>
                <a:spcPts val="90"/>
              </a:spcBef>
            </a:pPr>
            <a:r>
              <a:rPr spc="-30" dirty="0"/>
              <a:t>At</a:t>
            </a:r>
            <a:r>
              <a:rPr spc="5" dirty="0"/>
              <a:t> </a:t>
            </a:r>
            <a:r>
              <a:rPr spc="-15" dirty="0"/>
              <a:t>Time</a:t>
            </a:r>
            <a:r>
              <a:rPr spc="45" dirty="0"/>
              <a:t> </a:t>
            </a:r>
            <a:r>
              <a:rPr spc="-5" dirty="0"/>
              <a:t>=</a:t>
            </a:r>
            <a:r>
              <a:rPr spc="20" dirty="0"/>
              <a:t> </a:t>
            </a:r>
            <a:r>
              <a:rPr spc="-5" dirty="0"/>
              <a:t>19,</a:t>
            </a:r>
            <a:r>
              <a:rPr spc="5" dirty="0"/>
              <a:t> </a:t>
            </a:r>
            <a:r>
              <a:rPr spc="-5" dirty="0"/>
              <a:t>P5</a:t>
            </a:r>
            <a:r>
              <a:rPr spc="5" dirty="0"/>
              <a:t> </a:t>
            </a:r>
            <a:r>
              <a:rPr spc="-15" dirty="0"/>
              <a:t>starts</a:t>
            </a:r>
            <a:r>
              <a:rPr spc="45" dirty="0"/>
              <a:t> </a:t>
            </a:r>
            <a:r>
              <a:rPr spc="-15" dirty="0"/>
              <a:t>execution.</a:t>
            </a:r>
            <a:r>
              <a:rPr spc="5" dirty="0"/>
              <a:t> </a:t>
            </a:r>
            <a:r>
              <a:rPr spc="-20" dirty="0"/>
              <a:t>Burst</a:t>
            </a:r>
            <a:r>
              <a:rPr spc="30" dirty="0"/>
              <a:t> </a:t>
            </a:r>
            <a:r>
              <a:rPr spc="-5" dirty="0"/>
              <a:t>time</a:t>
            </a:r>
            <a:r>
              <a:rPr spc="15" dirty="0"/>
              <a:t> </a:t>
            </a:r>
            <a:r>
              <a:rPr spc="-20" dirty="0"/>
              <a:t>was</a:t>
            </a:r>
            <a:r>
              <a:rPr spc="20" dirty="0"/>
              <a:t> </a:t>
            </a:r>
            <a:r>
              <a:rPr spc="-5" dirty="0"/>
              <a:t>4</a:t>
            </a:r>
            <a:r>
              <a:rPr dirty="0"/>
              <a:t> </a:t>
            </a:r>
            <a:r>
              <a:rPr spc="-5" dirty="0"/>
              <a:t>and</a:t>
            </a:r>
            <a:r>
              <a:rPr spc="10" dirty="0"/>
              <a:t> </a:t>
            </a:r>
            <a:r>
              <a:rPr spc="-15" dirty="0"/>
              <a:t>execution</a:t>
            </a:r>
          </a:p>
          <a:p>
            <a:pPr marL="1142365" algn="ctr">
              <a:lnSpc>
                <a:spcPct val="100000"/>
              </a:lnSpc>
            </a:pPr>
            <a:r>
              <a:rPr spc="-15" dirty="0"/>
              <a:t>completed</a:t>
            </a:r>
            <a:r>
              <a:rPr spc="45" dirty="0"/>
              <a:t> </a:t>
            </a:r>
            <a:r>
              <a:rPr spc="-15" dirty="0"/>
              <a:t>at</a:t>
            </a:r>
            <a:r>
              <a:rPr spc="-5" dirty="0"/>
              <a:t> </a:t>
            </a:r>
            <a:r>
              <a:rPr spc="-15" dirty="0"/>
              <a:t>interval</a:t>
            </a:r>
            <a:r>
              <a:rPr spc="15" dirty="0"/>
              <a:t> </a:t>
            </a:r>
            <a:r>
              <a:rPr spc="-5" dirty="0"/>
              <a:t>23</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5"/>
                        </a:spcBef>
                      </a:pPr>
                      <a:r>
                        <a:rPr sz="1800" b="1" dirty="0">
                          <a:solidFill>
                            <a:srgbClr val="FFFFFF"/>
                          </a:solidFill>
                          <a:latin typeface="Calibri"/>
                          <a:cs typeface="Calibri"/>
                        </a:rPr>
                        <a:t>P2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1003300" cy="396240"/>
            <a:chOff x="603250" y="2051050"/>
            <a:chExt cx="1003300" cy="396240"/>
          </a:xfrm>
        </p:grpSpPr>
        <p:sp>
          <p:nvSpPr>
            <p:cNvPr id="8" name="object 8"/>
            <p:cNvSpPr/>
            <p:nvPr/>
          </p:nvSpPr>
          <p:spPr>
            <a:xfrm>
              <a:off x="609600" y="2057400"/>
              <a:ext cx="990600" cy="370840"/>
            </a:xfrm>
            <a:custGeom>
              <a:avLst/>
              <a:gdLst/>
              <a:ahLst/>
              <a:cxnLst/>
              <a:rect l="l" t="t" r="r" b="b"/>
              <a:pathLst>
                <a:path w="990600" h="370839">
                  <a:moveTo>
                    <a:pt x="990600" y="0"/>
                  </a:moveTo>
                  <a:lnTo>
                    <a:pt x="0" y="0"/>
                  </a:lnTo>
                  <a:lnTo>
                    <a:pt x="0" y="370839"/>
                  </a:lnTo>
                  <a:lnTo>
                    <a:pt x="990600" y="370839"/>
                  </a:lnTo>
                  <a:lnTo>
                    <a:pt x="9906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990600" cy="396240"/>
            </a:xfrm>
            <a:custGeom>
              <a:avLst/>
              <a:gdLst/>
              <a:ahLst/>
              <a:cxnLst/>
              <a:rect l="l" t="t" r="r" b="b"/>
              <a:pathLst>
                <a:path w="990600" h="396239">
                  <a:moveTo>
                    <a:pt x="0" y="0"/>
                  </a:moveTo>
                  <a:lnTo>
                    <a:pt x="0" y="396239"/>
                  </a:lnTo>
                </a:path>
                <a:path w="990600" h="396239">
                  <a:moveTo>
                    <a:pt x="990600" y="0"/>
                  </a:moveTo>
                  <a:lnTo>
                    <a:pt x="99060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1003300" cy="12700"/>
            </a:xfrm>
            <a:custGeom>
              <a:avLst/>
              <a:gdLst/>
              <a:ahLst/>
              <a:cxnLst/>
              <a:rect l="l" t="t" r="r" b="b"/>
              <a:pathLst>
                <a:path w="1003300" h="12700">
                  <a:moveTo>
                    <a:pt x="0" y="12700"/>
                  </a:moveTo>
                  <a:lnTo>
                    <a:pt x="1003300" y="12700"/>
                  </a:lnTo>
                  <a:lnTo>
                    <a:pt x="10033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428240"/>
              <a:ext cx="1003300" cy="0"/>
            </a:xfrm>
            <a:custGeom>
              <a:avLst/>
              <a:gdLst/>
              <a:ahLst/>
              <a:cxnLst/>
              <a:rect l="l" t="t" r="r" b="b"/>
              <a:pathLst>
                <a:path w="1003300">
                  <a:moveTo>
                    <a:pt x="0" y="0"/>
                  </a:moveTo>
                  <a:lnTo>
                    <a:pt x="10033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9779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23</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889250"/>
          <a:ext cx="4724399" cy="370839"/>
        </p:xfrm>
        <a:graphic>
          <a:graphicData uri="http://schemas.openxmlformats.org/drawingml/2006/table">
            <a:tbl>
              <a:tblPr firstRow="1" bandRow="1">
                <a:tableStyleId>{2D5ABB26-0587-4C30-8999-92F81FD0307C}</a:tableStyleId>
              </a:tblPr>
              <a:tblGrid>
                <a:gridCol w="609600"/>
                <a:gridCol w="441959"/>
                <a:gridCol w="624840"/>
                <a:gridCol w="685800"/>
                <a:gridCol w="236220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399034"/>
            <a:ext cx="10553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Step</a:t>
            </a:r>
            <a:r>
              <a:rPr sz="1800" b="1" spc="-55" dirty="0">
                <a:latin typeface="Calibri"/>
                <a:cs typeface="Calibri"/>
              </a:rPr>
              <a:t> </a:t>
            </a:r>
            <a:r>
              <a:rPr sz="1800" b="1" spc="-5" dirty="0">
                <a:latin typeface="Calibri"/>
                <a:cs typeface="Calibri"/>
              </a:rPr>
              <a:t>No</a:t>
            </a:r>
            <a:r>
              <a:rPr sz="1800" b="1" spc="-30" dirty="0">
                <a:latin typeface="Calibri"/>
                <a:cs typeface="Calibri"/>
              </a:rPr>
              <a:t> </a:t>
            </a:r>
            <a:r>
              <a:rPr sz="1800" b="1" dirty="0">
                <a:latin typeface="Calibri"/>
                <a:cs typeface="Calibri"/>
              </a:rPr>
              <a:t>10</a:t>
            </a:r>
            <a:endParaRPr sz="1800">
              <a:latin typeface="Calibri"/>
              <a:cs typeface="Calibri"/>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1138555" algn="ctr">
              <a:lnSpc>
                <a:spcPct val="100000"/>
              </a:lnSpc>
              <a:spcBef>
                <a:spcPts val="90"/>
              </a:spcBef>
            </a:pPr>
            <a:r>
              <a:rPr spc="-30" dirty="0"/>
              <a:t>At</a:t>
            </a:r>
            <a:r>
              <a:rPr spc="5" dirty="0"/>
              <a:t> </a:t>
            </a:r>
            <a:r>
              <a:rPr spc="-15" dirty="0"/>
              <a:t>Time</a:t>
            </a:r>
            <a:r>
              <a:rPr spc="45" dirty="0"/>
              <a:t> </a:t>
            </a:r>
            <a:r>
              <a:rPr spc="-5" dirty="0"/>
              <a:t>=</a:t>
            </a:r>
            <a:r>
              <a:rPr spc="20" dirty="0"/>
              <a:t> </a:t>
            </a:r>
            <a:r>
              <a:rPr spc="-5" dirty="0"/>
              <a:t>23,</a:t>
            </a:r>
            <a:r>
              <a:rPr spc="5" dirty="0"/>
              <a:t> </a:t>
            </a:r>
            <a:r>
              <a:rPr spc="-5" dirty="0"/>
              <a:t>P2</a:t>
            </a:r>
            <a:r>
              <a:rPr spc="5" dirty="0"/>
              <a:t> </a:t>
            </a:r>
            <a:r>
              <a:rPr spc="-15" dirty="0"/>
              <a:t>starts</a:t>
            </a:r>
            <a:r>
              <a:rPr spc="45" dirty="0"/>
              <a:t> </a:t>
            </a:r>
            <a:r>
              <a:rPr spc="-15" dirty="0"/>
              <a:t>execution.</a:t>
            </a:r>
            <a:r>
              <a:rPr spc="5" dirty="0"/>
              <a:t> </a:t>
            </a:r>
            <a:r>
              <a:rPr spc="-20" dirty="0"/>
              <a:t>Burst</a:t>
            </a:r>
            <a:r>
              <a:rPr spc="30" dirty="0"/>
              <a:t> </a:t>
            </a:r>
            <a:r>
              <a:rPr spc="-5" dirty="0"/>
              <a:t>time</a:t>
            </a:r>
            <a:r>
              <a:rPr spc="15" dirty="0"/>
              <a:t> </a:t>
            </a:r>
            <a:r>
              <a:rPr spc="-20" dirty="0"/>
              <a:t>was</a:t>
            </a:r>
            <a:r>
              <a:rPr spc="20" dirty="0"/>
              <a:t> </a:t>
            </a:r>
            <a:r>
              <a:rPr spc="-5" dirty="0"/>
              <a:t>2</a:t>
            </a:r>
            <a:r>
              <a:rPr dirty="0"/>
              <a:t> </a:t>
            </a:r>
            <a:r>
              <a:rPr spc="-5" dirty="0"/>
              <a:t>and</a:t>
            </a:r>
            <a:r>
              <a:rPr spc="10" dirty="0"/>
              <a:t> </a:t>
            </a:r>
            <a:r>
              <a:rPr spc="-15" dirty="0"/>
              <a:t>execution</a:t>
            </a:r>
          </a:p>
          <a:p>
            <a:pPr marL="1142365" algn="ctr">
              <a:lnSpc>
                <a:spcPct val="100000"/>
              </a:lnSpc>
            </a:pPr>
            <a:r>
              <a:rPr spc="-15" dirty="0"/>
              <a:t>completed</a:t>
            </a:r>
            <a:r>
              <a:rPr spc="45" dirty="0"/>
              <a:t> </a:t>
            </a:r>
            <a:r>
              <a:rPr spc="-15" dirty="0"/>
              <a:t>at</a:t>
            </a:r>
            <a:r>
              <a:rPr spc="-5" dirty="0"/>
              <a:t> </a:t>
            </a:r>
            <a:r>
              <a:rPr spc="-15" dirty="0"/>
              <a:t>interval</a:t>
            </a:r>
            <a:r>
              <a:rPr spc="15" dirty="0"/>
              <a:t> </a:t>
            </a:r>
            <a:r>
              <a:rPr spc="-5" dirty="0"/>
              <a:t>25</a:t>
            </a:r>
          </a:p>
        </p:txBody>
      </p:sp>
      <p:sp>
        <p:nvSpPr>
          <p:cNvPr id="4" name="object 4"/>
          <p:cNvSpPr txBox="1"/>
          <p:nvPr/>
        </p:nvSpPr>
        <p:spPr>
          <a:xfrm>
            <a:off x="5875782" y="2167890"/>
            <a:ext cx="9334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waiting</a:t>
            </a:r>
            <a:r>
              <a:rPr sz="1200" b="1" spc="10" dirty="0">
                <a:latin typeface="Calibri"/>
                <a:cs typeface="Calibri"/>
              </a:rPr>
              <a:t> </a:t>
            </a:r>
            <a:r>
              <a:rPr sz="1200" b="1" spc="-5" dirty="0">
                <a:latin typeface="Calibri"/>
                <a:cs typeface="Calibri"/>
              </a:rPr>
              <a:t>queue</a:t>
            </a:r>
            <a:endParaRPr sz="1200">
              <a:latin typeface="Calibri"/>
              <a:cs typeface="Calibri"/>
            </a:endParaRPr>
          </a:p>
        </p:txBody>
      </p:sp>
      <p:graphicFrame>
        <p:nvGraphicFramePr>
          <p:cNvPr id="5" name="object 5"/>
          <p:cNvGraphicFramePr>
            <a:graphicFrameLocks noGrp="1"/>
          </p:cNvGraphicFramePr>
          <p:nvPr/>
        </p:nvGraphicFramePr>
        <p:xfrm>
          <a:off x="1822450" y="2132329"/>
          <a:ext cx="3886198" cy="365760"/>
        </p:xfrm>
        <a:graphic>
          <a:graphicData uri="http://schemas.openxmlformats.org/drawingml/2006/table">
            <a:tbl>
              <a:tblPr firstRow="1" bandRow="1">
                <a:tableStyleId>{2D5ABB26-0587-4C30-8999-92F81FD0307C}</a:tableStyleId>
              </a:tblPr>
              <a:tblGrid>
                <a:gridCol w="777240"/>
                <a:gridCol w="777240"/>
                <a:gridCol w="777240"/>
                <a:gridCol w="777239"/>
                <a:gridCol w="777239"/>
              </a:tblGrid>
              <a:tr h="365760">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
        <p:nvSpPr>
          <p:cNvPr id="6" name="object 6"/>
          <p:cNvSpPr txBox="1"/>
          <p:nvPr/>
        </p:nvSpPr>
        <p:spPr>
          <a:xfrm>
            <a:off x="841044" y="2914903"/>
            <a:ext cx="13436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Process</a:t>
            </a:r>
            <a:r>
              <a:rPr sz="1800" b="1" spc="-60" dirty="0">
                <a:latin typeface="Calibri"/>
                <a:cs typeface="Calibri"/>
              </a:rPr>
              <a:t> </a:t>
            </a:r>
            <a:r>
              <a:rPr sz="1800" b="1" spc="-10" dirty="0">
                <a:latin typeface="Calibri"/>
                <a:cs typeface="Calibri"/>
              </a:rPr>
              <a:t>Order</a:t>
            </a:r>
            <a:endParaRPr sz="1800">
              <a:latin typeface="Calibri"/>
              <a:cs typeface="Calibri"/>
            </a:endParaRPr>
          </a:p>
        </p:txBody>
      </p:sp>
      <p:grpSp>
        <p:nvGrpSpPr>
          <p:cNvPr id="7" name="object 7"/>
          <p:cNvGrpSpPr/>
          <p:nvPr/>
        </p:nvGrpSpPr>
        <p:grpSpPr>
          <a:xfrm>
            <a:off x="603250" y="2051050"/>
            <a:ext cx="1003300" cy="396240"/>
            <a:chOff x="603250" y="2051050"/>
            <a:chExt cx="1003300" cy="396240"/>
          </a:xfrm>
        </p:grpSpPr>
        <p:sp>
          <p:nvSpPr>
            <p:cNvPr id="8" name="object 8"/>
            <p:cNvSpPr/>
            <p:nvPr/>
          </p:nvSpPr>
          <p:spPr>
            <a:xfrm>
              <a:off x="609600" y="2057400"/>
              <a:ext cx="990600" cy="370840"/>
            </a:xfrm>
            <a:custGeom>
              <a:avLst/>
              <a:gdLst/>
              <a:ahLst/>
              <a:cxnLst/>
              <a:rect l="l" t="t" r="r" b="b"/>
              <a:pathLst>
                <a:path w="990600" h="370839">
                  <a:moveTo>
                    <a:pt x="990600" y="0"/>
                  </a:moveTo>
                  <a:lnTo>
                    <a:pt x="0" y="0"/>
                  </a:lnTo>
                  <a:lnTo>
                    <a:pt x="0" y="370839"/>
                  </a:lnTo>
                  <a:lnTo>
                    <a:pt x="990600" y="370839"/>
                  </a:lnTo>
                  <a:lnTo>
                    <a:pt x="990600" y="0"/>
                  </a:lnTo>
                  <a:close/>
                </a:path>
              </a:pathLst>
            </a:custGeom>
            <a:solidFill>
              <a:srgbClr val="4F81BC"/>
            </a:solidFill>
          </p:spPr>
          <p:txBody>
            <a:bodyPr wrap="square" lIns="0" tIns="0" rIns="0" bIns="0" rtlCol="0"/>
            <a:lstStyle/>
            <a:p>
              <a:endParaRPr/>
            </a:p>
          </p:txBody>
        </p:sp>
        <p:sp>
          <p:nvSpPr>
            <p:cNvPr id="9" name="object 9"/>
            <p:cNvSpPr/>
            <p:nvPr/>
          </p:nvSpPr>
          <p:spPr>
            <a:xfrm>
              <a:off x="609600" y="2051050"/>
              <a:ext cx="990600" cy="396240"/>
            </a:xfrm>
            <a:custGeom>
              <a:avLst/>
              <a:gdLst/>
              <a:ahLst/>
              <a:cxnLst/>
              <a:rect l="l" t="t" r="r" b="b"/>
              <a:pathLst>
                <a:path w="990600" h="396239">
                  <a:moveTo>
                    <a:pt x="0" y="0"/>
                  </a:moveTo>
                  <a:lnTo>
                    <a:pt x="0" y="396239"/>
                  </a:lnTo>
                </a:path>
                <a:path w="990600" h="396239">
                  <a:moveTo>
                    <a:pt x="990600" y="0"/>
                  </a:moveTo>
                  <a:lnTo>
                    <a:pt x="99060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603250" y="2051050"/>
              <a:ext cx="1003300" cy="12700"/>
            </a:xfrm>
            <a:custGeom>
              <a:avLst/>
              <a:gdLst/>
              <a:ahLst/>
              <a:cxnLst/>
              <a:rect l="l" t="t" r="r" b="b"/>
              <a:pathLst>
                <a:path w="1003300" h="12700">
                  <a:moveTo>
                    <a:pt x="0" y="12700"/>
                  </a:moveTo>
                  <a:lnTo>
                    <a:pt x="1003300" y="12700"/>
                  </a:lnTo>
                  <a:lnTo>
                    <a:pt x="1003300" y="0"/>
                  </a:lnTo>
                  <a:lnTo>
                    <a:pt x="0" y="0"/>
                  </a:lnTo>
                  <a:lnTo>
                    <a:pt x="0" y="12700"/>
                  </a:lnTo>
                  <a:close/>
                </a:path>
              </a:pathLst>
            </a:custGeom>
            <a:solidFill>
              <a:srgbClr val="FFFFFF"/>
            </a:solidFill>
          </p:spPr>
          <p:txBody>
            <a:bodyPr wrap="square" lIns="0" tIns="0" rIns="0" bIns="0" rtlCol="0"/>
            <a:lstStyle/>
            <a:p>
              <a:endParaRPr/>
            </a:p>
          </p:txBody>
        </p:sp>
        <p:sp>
          <p:nvSpPr>
            <p:cNvPr id="11" name="object 11"/>
            <p:cNvSpPr/>
            <p:nvPr/>
          </p:nvSpPr>
          <p:spPr>
            <a:xfrm>
              <a:off x="603250" y="2428240"/>
              <a:ext cx="1003300" cy="0"/>
            </a:xfrm>
            <a:custGeom>
              <a:avLst/>
              <a:gdLst/>
              <a:ahLst/>
              <a:cxnLst/>
              <a:rect l="l" t="t" r="r" b="b"/>
              <a:pathLst>
                <a:path w="1003300">
                  <a:moveTo>
                    <a:pt x="0" y="0"/>
                  </a:moveTo>
                  <a:lnTo>
                    <a:pt x="1003300" y="0"/>
                  </a:lnTo>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615950" y="2076450"/>
            <a:ext cx="977900" cy="299720"/>
          </a:xfrm>
          <a:prstGeom prst="rect">
            <a:avLst/>
          </a:prstGeom>
        </p:spPr>
        <p:txBody>
          <a:bodyPr vert="horz" wrap="square" lIns="0" tIns="12700" rIns="0" bIns="0" rtlCol="0">
            <a:spAutoFit/>
          </a:bodyPr>
          <a:lstStyle/>
          <a:p>
            <a:pPr marL="85090">
              <a:lnSpc>
                <a:spcPct val="100000"/>
              </a:lnSpc>
              <a:spcBef>
                <a:spcPts val="100"/>
              </a:spcBef>
            </a:pPr>
            <a:r>
              <a:rPr sz="1800" b="1" dirty="0">
                <a:solidFill>
                  <a:srgbClr val="FFFFFF"/>
                </a:solidFill>
                <a:latin typeface="Calibri"/>
                <a:cs typeface="Calibri"/>
              </a:rPr>
              <a:t>25</a:t>
            </a:r>
            <a:r>
              <a:rPr sz="1800" b="1" spc="-3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p:txBody>
      </p:sp>
      <p:graphicFrame>
        <p:nvGraphicFramePr>
          <p:cNvPr id="13" name="object 13"/>
          <p:cNvGraphicFramePr>
            <a:graphicFrameLocks noGrp="1"/>
          </p:cNvGraphicFramePr>
          <p:nvPr/>
        </p:nvGraphicFramePr>
        <p:xfrm>
          <a:off x="2355850" y="2889250"/>
          <a:ext cx="3124199" cy="370839"/>
        </p:xfrm>
        <a:graphic>
          <a:graphicData uri="http://schemas.openxmlformats.org/drawingml/2006/table">
            <a:tbl>
              <a:tblPr firstRow="1" bandRow="1">
                <a:tableStyleId>{2D5ABB26-0587-4C30-8999-92F81FD0307C}</a:tableStyleId>
              </a:tblPr>
              <a:tblGrid>
                <a:gridCol w="609600"/>
                <a:gridCol w="441959"/>
                <a:gridCol w="624840"/>
                <a:gridCol w="685800"/>
                <a:gridCol w="762000"/>
              </a:tblGrid>
              <a:tr h="370839">
                <a:tc>
                  <a:txBody>
                    <a:bodyPr/>
                    <a:lstStyle/>
                    <a:p>
                      <a:pPr marL="92075">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444" y="1161110"/>
            <a:ext cx="810260"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E</a:t>
            </a:r>
            <a:r>
              <a:rPr sz="1800" spc="-40" dirty="0">
                <a:solidFill>
                  <a:srgbClr val="FF0000"/>
                </a:solidFill>
                <a:latin typeface="Calibri"/>
                <a:cs typeface="Calibri"/>
              </a:rPr>
              <a:t>x</a:t>
            </a:r>
            <a:r>
              <a:rPr sz="1800" dirty="0">
                <a:solidFill>
                  <a:srgbClr val="FF0000"/>
                </a:solidFill>
                <a:latin typeface="Calibri"/>
                <a:cs typeface="Calibri"/>
              </a:rPr>
              <a:t>am</a:t>
            </a:r>
            <a:r>
              <a:rPr sz="1800" spc="-10" dirty="0">
                <a:solidFill>
                  <a:srgbClr val="FF0000"/>
                </a:solidFill>
                <a:latin typeface="Calibri"/>
                <a:cs typeface="Calibri"/>
              </a:rPr>
              <a:t>pl</a:t>
            </a:r>
            <a:r>
              <a:rPr sz="1800" dirty="0">
                <a:solidFill>
                  <a:srgbClr val="FF0000"/>
                </a:solidFill>
                <a:latin typeface="Calibri"/>
                <a:cs typeface="Calibri"/>
              </a:rPr>
              <a:t>e</a:t>
            </a:r>
            <a:endParaRPr sz="1800">
              <a:latin typeface="Calibri"/>
              <a:cs typeface="Calibri"/>
            </a:endParaRPr>
          </a:p>
          <a:p>
            <a:pPr marL="12700">
              <a:lnSpc>
                <a:spcPct val="100000"/>
              </a:lnSpc>
              <a:spcBef>
                <a:spcPts val="5"/>
              </a:spcBef>
            </a:pPr>
            <a:r>
              <a:rPr sz="1800" spc="-10" dirty="0">
                <a:latin typeface="Calibri"/>
                <a:cs typeface="Calibri"/>
              </a:rPr>
              <a:t>S.</a:t>
            </a:r>
            <a:r>
              <a:rPr sz="1800" spc="-40" dirty="0">
                <a:latin typeface="Calibri"/>
                <a:cs typeface="Calibri"/>
              </a:rPr>
              <a:t> </a:t>
            </a:r>
            <a:r>
              <a:rPr sz="1800" spc="-10" dirty="0">
                <a:latin typeface="Calibri"/>
                <a:cs typeface="Calibri"/>
              </a:rPr>
              <a:t>No</a:t>
            </a:r>
            <a:endParaRPr sz="1800">
              <a:latin typeface="Calibri"/>
              <a:cs typeface="Calibri"/>
            </a:endParaRPr>
          </a:p>
        </p:txBody>
      </p:sp>
      <p:sp>
        <p:nvSpPr>
          <p:cNvPr id="3" name="object 3"/>
          <p:cNvSpPr txBox="1"/>
          <p:nvPr/>
        </p:nvSpPr>
        <p:spPr>
          <a:xfrm>
            <a:off x="1789302" y="1435989"/>
            <a:ext cx="9804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Process</a:t>
            </a:r>
            <a:r>
              <a:rPr sz="1800" spc="-85" dirty="0">
                <a:latin typeface="Calibri"/>
                <a:cs typeface="Calibri"/>
              </a:rPr>
              <a:t> </a:t>
            </a:r>
            <a:r>
              <a:rPr sz="1800" dirty="0">
                <a:latin typeface="Calibri"/>
                <a:cs typeface="Calibri"/>
              </a:rPr>
              <a:t>ID</a:t>
            </a:r>
            <a:endParaRPr sz="1800">
              <a:latin typeface="Calibri"/>
              <a:cs typeface="Calibri"/>
            </a:endParaRPr>
          </a:p>
        </p:txBody>
      </p:sp>
      <p:sp>
        <p:nvSpPr>
          <p:cNvPr id="4" name="object 4"/>
          <p:cNvSpPr txBox="1"/>
          <p:nvPr/>
        </p:nvSpPr>
        <p:spPr>
          <a:xfrm>
            <a:off x="3057905" y="1435989"/>
            <a:ext cx="4077970" cy="299720"/>
          </a:xfrm>
          <a:prstGeom prst="rect">
            <a:avLst/>
          </a:prstGeom>
        </p:spPr>
        <p:txBody>
          <a:bodyPr vert="horz" wrap="square" lIns="0" tIns="12700" rIns="0" bIns="0" rtlCol="0">
            <a:spAutoFit/>
          </a:bodyPr>
          <a:lstStyle/>
          <a:p>
            <a:pPr marL="12700">
              <a:lnSpc>
                <a:spcPct val="100000"/>
              </a:lnSpc>
              <a:spcBef>
                <a:spcPts val="100"/>
              </a:spcBef>
              <a:tabLst>
                <a:tab pos="1637030" algn="l"/>
                <a:tab pos="3070225" algn="l"/>
              </a:tabLst>
            </a:pPr>
            <a:r>
              <a:rPr sz="1800" spc="-5" dirty="0">
                <a:latin typeface="Calibri"/>
                <a:cs typeface="Calibri"/>
              </a:rPr>
              <a:t>Process Name	</a:t>
            </a:r>
            <a:r>
              <a:rPr sz="1800" spc="-10" dirty="0">
                <a:latin typeface="Calibri"/>
                <a:cs typeface="Calibri"/>
              </a:rPr>
              <a:t>Arrival</a:t>
            </a:r>
            <a:r>
              <a:rPr sz="1800" spc="25" dirty="0">
                <a:latin typeface="Calibri"/>
                <a:cs typeface="Calibri"/>
              </a:rPr>
              <a:t> </a:t>
            </a:r>
            <a:r>
              <a:rPr sz="1800" dirty="0">
                <a:latin typeface="Calibri"/>
                <a:cs typeface="Calibri"/>
              </a:rPr>
              <a:t>Time	</a:t>
            </a:r>
            <a:r>
              <a:rPr sz="1800" spc="-15" dirty="0">
                <a:latin typeface="Calibri"/>
                <a:cs typeface="Calibri"/>
              </a:rPr>
              <a:t>Burst</a:t>
            </a:r>
            <a:r>
              <a:rPr sz="1800" spc="-75" dirty="0">
                <a:latin typeface="Calibri"/>
                <a:cs typeface="Calibri"/>
              </a:rPr>
              <a:t> </a:t>
            </a:r>
            <a:r>
              <a:rPr sz="1800" dirty="0">
                <a:latin typeface="Calibri"/>
                <a:cs typeface="Calibri"/>
              </a:rPr>
              <a:t>Time</a:t>
            </a:r>
            <a:endParaRPr sz="1800">
              <a:latin typeface="Calibri"/>
              <a:cs typeface="Calibri"/>
            </a:endParaRPr>
          </a:p>
        </p:txBody>
      </p:sp>
      <p:sp>
        <p:nvSpPr>
          <p:cNvPr id="5" name="object 5"/>
          <p:cNvSpPr txBox="1"/>
          <p:nvPr/>
        </p:nvSpPr>
        <p:spPr>
          <a:xfrm>
            <a:off x="993444" y="1710309"/>
            <a:ext cx="5814060" cy="299720"/>
          </a:xfrm>
          <a:prstGeom prst="rect">
            <a:avLst/>
          </a:prstGeom>
        </p:spPr>
        <p:txBody>
          <a:bodyPr vert="horz" wrap="square" lIns="0" tIns="12700" rIns="0" bIns="0" rtlCol="0">
            <a:spAutoFit/>
          </a:bodyPr>
          <a:lstStyle/>
          <a:p>
            <a:pPr marL="12700">
              <a:lnSpc>
                <a:spcPct val="100000"/>
              </a:lnSpc>
              <a:spcBef>
                <a:spcPts val="100"/>
              </a:spcBef>
              <a:tabLst>
                <a:tab pos="722630" algn="l"/>
                <a:tab pos="1932939" algn="l"/>
                <a:tab pos="3308350" algn="l"/>
                <a:tab pos="4686300" algn="l"/>
              </a:tabLst>
            </a:pPr>
            <a:r>
              <a:rPr sz="1800" dirty="0">
                <a:latin typeface="Calibri"/>
                <a:cs typeface="Calibri"/>
              </a:rPr>
              <a:t>_</a:t>
            </a:r>
            <a:r>
              <a:rPr sz="1800" spc="15" dirty="0">
                <a:latin typeface="Calibri"/>
                <a:cs typeface="Calibri"/>
              </a:rPr>
              <a:t> </a:t>
            </a:r>
            <a:r>
              <a:rPr sz="1800" dirty="0">
                <a:latin typeface="Calibri"/>
                <a:cs typeface="Calibri"/>
              </a:rPr>
              <a:t>_</a:t>
            </a:r>
            <a:r>
              <a:rPr sz="1800" spc="-5" dirty="0">
                <a:latin typeface="Calibri"/>
                <a:cs typeface="Calibri"/>
              </a:rPr>
              <a:t> </a:t>
            </a:r>
            <a:r>
              <a:rPr sz="1800" dirty="0">
                <a:latin typeface="Calibri"/>
                <a:cs typeface="Calibri"/>
              </a:rPr>
              <a:t>_	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	_</a:t>
            </a:r>
            <a:r>
              <a:rPr sz="1800" spc="-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	_</a:t>
            </a:r>
            <a:r>
              <a:rPr sz="1800" spc="1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	_</a:t>
            </a:r>
            <a:r>
              <a:rPr sz="1800" spc="-5" dirty="0">
                <a:latin typeface="Calibri"/>
                <a:cs typeface="Calibri"/>
              </a:rPr>
              <a:t> </a:t>
            </a:r>
            <a:r>
              <a:rPr sz="1800" dirty="0">
                <a:latin typeface="Calibri"/>
                <a:cs typeface="Calibri"/>
              </a:rPr>
              <a:t>_</a:t>
            </a:r>
            <a:r>
              <a:rPr sz="1800" spc="-25" dirty="0">
                <a:latin typeface="Calibri"/>
                <a:cs typeface="Calibri"/>
              </a:rPr>
              <a:t> </a:t>
            </a:r>
            <a:r>
              <a:rPr sz="1800" dirty="0">
                <a:latin typeface="Calibri"/>
                <a:cs typeface="Calibri"/>
              </a:rPr>
              <a:t>_ _ _</a:t>
            </a:r>
            <a:r>
              <a:rPr sz="1800" spc="-25" dirty="0">
                <a:latin typeface="Calibri"/>
                <a:cs typeface="Calibri"/>
              </a:rPr>
              <a:t> </a:t>
            </a:r>
            <a:r>
              <a:rPr sz="1800" dirty="0">
                <a:latin typeface="Calibri"/>
                <a:cs typeface="Calibri"/>
              </a:rPr>
              <a:t>_</a:t>
            </a:r>
            <a:r>
              <a:rPr sz="1800" spc="-5" dirty="0">
                <a:latin typeface="Calibri"/>
                <a:cs typeface="Calibri"/>
              </a:rPr>
              <a:t> </a:t>
            </a:r>
            <a:r>
              <a:rPr sz="1800" dirty="0">
                <a:latin typeface="Calibri"/>
                <a:cs typeface="Calibri"/>
              </a:rPr>
              <a:t>_</a:t>
            </a:r>
            <a:endParaRPr sz="1800">
              <a:latin typeface="Calibri"/>
              <a:cs typeface="Calibri"/>
            </a:endParaRPr>
          </a:p>
        </p:txBody>
      </p:sp>
      <p:graphicFrame>
        <p:nvGraphicFramePr>
          <p:cNvPr id="6" name="object 6"/>
          <p:cNvGraphicFramePr>
            <a:graphicFrameLocks noGrp="1"/>
          </p:cNvGraphicFramePr>
          <p:nvPr/>
        </p:nvGraphicFramePr>
        <p:xfrm>
          <a:off x="974394" y="2054250"/>
          <a:ext cx="3874769" cy="1601137"/>
        </p:xfrm>
        <a:graphic>
          <a:graphicData uri="http://schemas.openxmlformats.org/drawingml/2006/table">
            <a:tbl>
              <a:tblPr firstRow="1" bandRow="1">
                <a:tableStyleId>{2D5ABB26-0587-4C30-8999-92F81FD0307C}</a:tableStyleId>
              </a:tblPr>
              <a:tblGrid>
                <a:gridCol w="435609"/>
                <a:gridCol w="888365"/>
                <a:gridCol w="908050"/>
                <a:gridCol w="1032510"/>
                <a:gridCol w="610235"/>
              </a:tblGrid>
              <a:tr h="251917">
                <a:tc>
                  <a:txBody>
                    <a:bodyPr/>
                    <a:lstStyle/>
                    <a:p>
                      <a:pPr marL="31750">
                        <a:lnSpc>
                          <a:spcPts val="1710"/>
                        </a:lnSpc>
                      </a:pPr>
                      <a:r>
                        <a:rPr sz="1800" dirty="0">
                          <a:latin typeface="Calibri"/>
                          <a:cs typeface="Calibri"/>
                        </a:rPr>
                        <a:t>1</a:t>
                      </a:r>
                      <a:endParaRPr sz="1800">
                        <a:latin typeface="Calibri"/>
                        <a:cs typeface="Calibri"/>
                      </a:endParaRPr>
                    </a:p>
                  </a:txBody>
                  <a:tcPr marL="0" marR="0" marT="0" marB="0"/>
                </a:tc>
                <a:tc>
                  <a:txBody>
                    <a:bodyPr/>
                    <a:lstStyle/>
                    <a:p>
                      <a:pPr marL="287655">
                        <a:lnSpc>
                          <a:spcPts val="1710"/>
                        </a:lnSpc>
                      </a:pPr>
                      <a:r>
                        <a:rPr sz="1800" dirty="0">
                          <a:latin typeface="Calibri"/>
                          <a:cs typeface="Calibri"/>
                        </a:rPr>
                        <a:t>P</a:t>
                      </a:r>
                      <a:r>
                        <a:rPr sz="1800" spc="-35" dirty="0">
                          <a:latin typeface="Calibri"/>
                          <a:cs typeface="Calibri"/>
                        </a:rPr>
                        <a:t> </a:t>
                      </a:r>
                      <a:r>
                        <a:rPr sz="1800" dirty="0">
                          <a:latin typeface="Calibri"/>
                          <a:cs typeface="Calibri"/>
                        </a:rPr>
                        <a:t>1</a:t>
                      </a:r>
                      <a:endParaRPr sz="1800">
                        <a:latin typeface="Calibri"/>
                        <a:cs typeface="Calibri"/>
                      </a:endParaRPr>
                    </a:p>
                  </a:txBody>
                  <a:tcPr marL="0" marR="0" marT="0" marB="0"/>
                </a:tc>
                <a:tc>
                  <a:txBody>
                    <a:bodyPr/>
                    <a:lstStyle/>
                    <a:p>
                      <a:pPr marL="313690">
                        <a:lnSpc>
                          <a:spcPts val="1710"/>
                        </a:lnSpc>
                      </a:pPr>
                      <a:r>
                        <a:rPr sz="1800" dirty="0">
                          <a:latin typeface="Calibri"/>
                          <a:cs typeface="Calibri"/>
                        </a:rPr>
                        <a:t>A</a:t>
                      </a:r>
                      <a:endParaRPr sz="1800">
                        <a:latin typeface="Calibri"/>
                        <a:cs typeface="Calibri"/>
                      </a:endParaRPr>
                    </a:p>
                  </a:txBody>
                  <a:tcPr marL="0" marR="0" marT="0" marB="0"/>
                </a:tc>
                <a:tc>
                  <a:txBody>
                    <a:bodyPr/>
                    <a:lstStyle/>
                    <a:p>
                      <a:pPr marL="481330">
                        <a:lnSpc>
                          <a:spcPts val="1710"/>
                        </a:lnSpc>
                      </a:pPr>
                      <a:r>
                        <a:rPr sz="1800" dirty="0">
                          <a:latin typeface="Calibri"/>
                          <a:cs typeface="Calibri"/>
                        </a:rPr>
                        <a:t>0</a:t>
                      </a:r>
                      <a:endParaRPr sz="1800">
                        <a:latin typeface="Calibri"/>
                        <a:cs typeface="Calibri"/>
                      </a:endParaRPr>
                    </a:p>
                  </a:txBody>
                  <a:tcPr marL="0" marR="0" marT="0" marB="0"/>
                </a:tc>
                <a:tc>
                  <a:txBody>
                    <a:bodyPr/>
                    <a:lstStyle/>
                    <a:p>
                      <a:pPr marR="33020" algn="r">
                        <a:lnSpc>
                          <a:spcPts val="1710"/>
                        </a:lnSpc>
                      </a:pPr>
                      <a:r>
                        <a:rPr sz="1800" dirty="0">
                          <a:latin typeface="Calibri"/>
                          <a:cs typeface="Calibri"/>
                        </a:rPr>
                        <a:t>9</a:t>
                      </a:r>
                      <a:endParaRPr sz="1800">
                        <a:latin typeface="Calibri"/>
                        <a:cs typeface="Calibri"/>
                      </a:endParaRPr>
                    </a:p>
                  </a:txBody>
                  <a:tcPr marL="0" marR="0" marT="0" marB="0"/>
                </a:tc>
              </a:tr>
              <a:tr h="274358">
                <a:tc>
                  <a:txBody>
                    <a:bodyPr/>
                    <a:lstStyle/>
                    <a:p>
                      <a:pPr marL="31750">
                        <a:lnSpc>
                          <a:spcPts val="1889"/>
                        </a:lnSpc>
                      </a:pPr>
                      <a:r>
                        <a:rPr sz="1800" dirty="0">
                          <a:latin typeface="Calibri"/>
                          <a:cs typeface="Calibri"/>
                        </a:rPr>
                        <a:t>2</a:t>
                      </a:r>
                      <a:endParaRPr sz="1800">
                        <a:latin typeface="Calibri"/>
                        <a:cs typeface="Calibri"/>
                      </a:endParaRPr>
                    </a:p>
                  </a:txBody>
                  <a:tcPr marL="0" marR="0" marT="0" marB="0"/>
                </a:tc>
                <a:tc>
                  <a:txBody>
                    <a:bodyPr/>
                    <a:lstStyle/>
                    <a:p>
                      <a:pPr marL="287655">
                        <a:lnSpc>
                          <a:spcPts val="1889"/>
                        </a:lnSpc>
                      </a:pPr>
                      <a:r>
                        <a:rPr sz="1800" dirty="0">
                          <a:latin typeface="Calibri"/>
                          <a:cs typeface="Calibri"/>
                        </a:rPr>
                        <a:t>P</a:t>
                      </a:r>
                      <a:r>
                        <a:rPr sz="1800" spc="-40" dirty="0">
                          <a:latin typeface="Calibri"/>
                          <a:cs typeface="Calibri"/>
                        </a:rPr>
                        <a:t> </a:t>
                      </a:r>
                      <a:r>
                        <a:rPr sz="1800" dirty="0">
                          <a:latin typeface="Calibri"/>
                          <a:cs typeface="Calibri"/>
                        </a:rPr>
                        <a:t>2</a:t>
                      </a:r>
                      <a:endParaRPr sz="1800">
                        <a:latin typeface="Calibri"/>
                        <a:cs typeface="Calibri"/>
                      </a:endParaRPr>
                    </a:p>
                  </a:txBody>
                  <a:tcPr marL="0" marR="0" marT="0" marB="0"/>
                </a:tc>
                <a:tc>
                  <a:txBody>
                    <a:bodyPr/>
                    <a:lstStyle/>
                    <a:p>
                      <a:pPr marL="313690">
                        <a:lnSpc>
                          <a:spcPts val="1889"/>
                        </a:lnSpc>
                      </a:pPr>
                      <a:r>
                        <a:rPr sz="1800" dirty="0">
                          <a:latin typeface="Calibri"/>
                          <a:cs typeface="Calibri"/>
                        </a:rPr>
                        <a:t>B</a:t>
                      </a:r>
                      <a:endParaRPr sz="1800">
                        <a:latin typeface="Calibri"/>
                        <a:cs typeface="Calibri"/>
                      </a:endParaRPr>
                    </a:p>
                  </a:txBody>
                  <a:tcPr marL="0" marR="0" marT="0" marB="0"/>
                </a:tc>
                <a:tc>
                  <a:txBody>
                    <a:bodyPr/>
                    <a:lstStyle/>
                    <a:p>
                      <a:pPr marL="471805">
                        <a:lnSpc>
                          <a:spcPts val="1889"/>
                        </a:lnSpc>
                      </a:pPr>
                      <a:r>
                        <a:rPr sz="1800" dirty="0">
                          <a:latin typeface="Calibri"/>
                          <a:cs typeface="Calibri"/>
                        </a:rPr>
                        <a:t>1</a:t>
                      </a:r>
                      <a:endParaRPr sz="1800">
                        <a:latin typeface="Calibri"/>
                        <a:cs typeface="Calibri"/>
                      </a:endParaRPr>
                    </a:p>
                  </a:txBody>
                  <a:tcPr marL="0" marR="0" marT="0" marB="0"/>
                </a:tc>
                <a:tc>
                  <a:txBody>
                    <a:bodyPr/>
                    <a:lstStyle/>
                    <a:p>
                      <a:pPr marR="41910" algn="r">
                        <a:lnSpc>
                          <a:spcPts val="1889"/>
                        </a:lnSpc>
                      </a:pPr>
                      <a:r>
                        <a:rPr sz="1800" dirty="0">
                          <a:latin typeface="Calibri"/>
                          <a:cs typeface="Calibri"/>
                        </a:rPr>
                        <a:t>3</a:t>
                      </a:r>
                      <a:endParaRPr sz="1800">
                        <a:latin typeface="Calibri"/>
                        <a:cs typeface="Calibri"/>
                      </a:endParaRPr>
                    </a:p>
                  </a:txBody>
                  <a:tcPr marL="0" marR="0" marT="0" marB="0"/>
                </a:tc>
              </a:tr>
              <a:tr h="274599">
                <a:tc>
                  <a:txBody>
                    <a:bodyPr/>
                    <a:lstStyle/>
                    <a:p>
                      <a:pPr marL="31750">
                        <a:lnSpc>
                          <a:spcPts val="1889"/>
                        </a:lnSpc>
                      </a:pPr>
                      <a:r>
                        <a:rPr sz="1800" dirty="0">
                          <a:latin typeface="Calibri"/>
                          <a:cs typeface="Calibri"/>
                        </a:rPr>
                        <a:t>3</a:t>
                      </a:r>
                      <a:endParaRPr sz="1800">
                        <a:latin typeface="Calibri"/>
                        <a:cs typeface="Calibri"/>
                      </a:endParaRPr>
                    </a:p>
                  </a:txBody>
                  <a:tcPr marL="0" marR="0" marT="0" marB="0"/>
                </a:tc>
                <a:tc>
                  <a:txBody>
                    <a:bodyPr/>
                    <a:lstStyle/>
                    <a:p>
                      <a:pPr marL="287655">
                        <a:lnSpc>
                          <a:spcPts val="1889"/>
                        </a:lnSpc>
                      </a:pPr>
                      <a:r>
                        <a:rPr sz="1800" dirty="0">
                          <a:latin typeface="Calibri"/>
                          <a:cs typeface="Calibri"/>
                        </a:rPr>
                        <a:t>P</a:t>
                      </a:r>
                      <a:r>
                        <a:rPr sz="1800" spc="-35" dirty="0">
                          <a:latin typeface="Calibri"/>
                          <a:cs typeface="Calibri"/>
                        </a:rPr>
                        <a:t> </a:t>
                      </a:r>
                      <a:r>
                        <a:rPr sz="1800" dirty="0">
                          <a:latin typeface="Calibri"/>
                          <a:cs typeface="Calibri"/>
                        </a:rPr>
                        <a:t>3</a:t>
                      </a:r>
                      <a:endParaRPr sz="1800">
                        <a:latin typeface="Calibri"/>
                        <a:cs typeface="Calibri"/>
                      </a:endParaRPr>
                    </a:p>
                  </a:txBody>
                  <a:tcPr marL="0" marR="0" marT="0" marB="0"/>
                </a:tc>
                <a:tc>
                  <a:txBody>
                    <a:bodyPr/>
                    <a:lstStyle/>
                    <a:p>
                      <a:pPr marL="313690">
                        <a:lnSpc>
                          <a:spcPts val="1889"/>
                        </a:lnSpc>
                      </a:pPr>
                      <a:r>
                        <a:rPr sz="1800" dirty="0">
                          <a:latin typeface="Calibri"/>
                          <a:cs typeface="Calibri"/>
                        </a:rPr>
                        <a:t>C</a:t>
                      </a:r>
                      <a:endParaRPr sz="1800">
                        <a:latin typeface="Calibri"/>
                        <a:cs typeface="Calibri"/>
                      </a:endParaRPr>
                    </a:p>
                  </a:txBody>
                  <a:tcPr marL="0" marR="0" marT="0" marB="0"/>
                </a:tc>
                <a:tc>
                  <a:txBody>
                    <a:bodyPr/>
                    <a:lstStyle/>
                    <a:p>
                      <a:pPr marL="471805">
                        <a:lnSpc>
                          <a:spcPts val="1889"/>
                        </a:lnSpc>
                      </a:pPr>
                      <a:r>
                        <a:rPr sz="1800" dirty="0">
                          <a:latin typeface="Calibri"/>
                          <a:cs typeface="Calibri"/>
                        </a:rPr>
                        <a:t>1</a:t>
                      </a:r>
                      <a:endParaRPr sz="1800">
                        <a:latin typeface="Calibri"/>
                        <a:cs typeface="Calibri"/>
                      </a:endParaRPr>
                    </a:p>
                  </a:txBody>
                  <a:tcPr marL="0" marR="0" marT="0" marB="0"/>
                </a:tc>
                <a:tc>
                  <a:txBody>
                    <a:bodyPr/>
                    <a:lstStyle/>
                    <a:p>
                      <a:pPr marR="41910" algn="r">
                        <a:lnSpc>
                          <a:spcPts val="1889"/>
                        </a:lnSpc>
                      </a:pPr>
                      <a:r>
                        <a:rPr sz="1800" dirty="0">
                          <a:latin typeface="Calibri"/>
                          <a:cs typeface="Calibri"/>
                        </a:rPr>
                        <a:t>2</a:t>
                      </a:r>
                      <a:endParaRPr sz="1800">
                        <a:latin typeface="Calibri"/>
                        <a:cs typeface="Calibri"/>
                      </a:endParaRPr>
                    </a:p>
                  </a:txBody>
                  <a:tcPr marL="0" marR="0" marT="0" marB="0"/>
                </a:tc>
              </a:tr>
              <a:tr h="274408">
                <a:tc>
                  <a:txBody>
                    <a:bodyPr/>
                    <a:lstStyle/>
                    <a:p>
                      <a:pPr marL="31750">
                        <a:lnSpc>
                          <a:spcPts val="1889"/>
                        </a:lnSpc>
                      </a:pPr>
                      <a:r>
                        <a:rPr sz="1800" dirty="0">
                          <a:latin typeface="Calibri"/>
                          <a:cs typeface="Calibri"/>
                        </a:rPr>
                        <a:t>4</a:t>
                      </a:r>
                      <a:endParaRPr sz="1800">
                        <a:latin typeface="Calibri"/>
                        <a:cs typeface="Calibri"/>
                      </a:endParaRPr>
                    </a:p>
                  </a:txBody>
                  <a:tcPr marL="0" marR="0" marT="0" marB="0"/>
                </a:tc>
                <a:tc>
                  <a:txBody>
                    <a:bodyPr/>
                    <a:lstStyle/>
                    <a:p>
                      <a:pPr marL="287655">
                        <a:lnSpc>
                          <a:spcPts val="1889"/>
                        </a:lnSpc>
                      </a:pPr>
                      <a:r>
                        <a:rPr sz="1800" dirty="0">
                          <a:latin typeface="Calibri"/>
                          <a:cs typeface="Calibri"/>
                        </a:rPr>
                        <a:t>P</a:t>
                      </a:r>
                      <a:r>
                        <a:rPr sz="1800" spc="-40" dirty="0">
                          <a:latin typeface="Calibri"/>
                          <a:cs typeface="Calibri"/>
                        </a:rPr>
                        <a:t> </a:t>
                      </a:r>
                      <a:r>
                        <a:rPr sz="1800" dirty="0">
                          <a:latin typeface="Calibri"/>
                          <a:cs typeface="Calibri"/>
                        </a:rPr>
                        <a:t>4</a:t>
                      </a:r>
                      <a:endParaRPr sz="1800">
                        <a:latin typeface="Calibri"/>
                        <a:cs typeface="Calibri"/>
                      </a:endParaRPr>
                    </a:p>
                  </a:txBody>
                  <a:tcPr marL="0" marR="0" marT="0" marB="0"/>
                </a:tc>
                <a:tc>
                  <a:txBody>
                    <a:bodyPr/>
                    <a:lstStyle/>
                    <a:p>
                      <a:pPr marL="313690">
                        <a:lnSpc>
                          <a:spcPts val="1889"/>
                        </a:lnSpc>
                      </a:pPr>
                      <a:r>
                        <a:rPr sz="1800" dirty="0">
                          <a:latin typeface="Calibri"/>
                          <a:cs typeface="Calibri"/>
                        </a:rPr>
                        <a:t>D</a:t>
                      </a:r>
                      <a:endParaRPr sz="1800">
                        <a:latin typeface="Calibri"/>
                        <a:cs typeface="Calibri"/>
                      </a:endParaRPr>
                    </a:p>
                  </a:txBody>
                  <a:tcPr marL="0" marR="0" marT="0" marB="0"/>
                </a:tc>
                <a:tc>
                  <a:txBody>
                    <a:bodyPr/>
                    <a:lstStyle/>
                    <a:p>
                      <a:pPr marL="490220">
                        <a:lnSpc>
                          <a:spcPts val="1889"/>
                        </a:lnSpc>
                      </a:pPr>
                      <a:r>
                        <a:rPr sz="1800" dirty="0">
                          <a:latin typeface="Calibri"/>
                          <a:cs typeface="Calibri"/>
                        </a:rPr>
                        <a:t>1</a:t>
                      </a:r>
                      <a:endParaRPr sz="1800">
                        <a:latin typeface="Calibri"/>
                        <a:cs typeface="Calibri"/>
                      </a:endParaRPr>
                    </a:p>
                  </a:txBody>
                  <a:tcPr marL="0" marR="0" marT="0" marB="0"/>
                </a:tc>
                <a:tc>
                  <a:txBody>
                    <a:bodyPr/>
                    <a:lstStyle/>
                    <a:p>
                      <a:pPr marR="24130" algn="r">
                        <a:lnSpc>
                          <a:spcPts val="1889"/>
                        </a:lnSpc>
                      </a:pPr>
                      <a:r>
                        <a:rPr sz="1800" dirty="0">
                          <a:latin typeface="Calibri"/>
                          <a:cs typeface="Calibri"/>
                        </a:rPr>
                        <a:t>4</a:t>
                      </a:r>
                      <a:endParaRPr sz="1800">
                        <a:latin typeface="Calibri"/>
                        <a:cs typeface="Calibri"/>
                      </a:endParaRPr>
                    </a:p>
                  </a:txBody>
                  <a:tcPr marL="0" marR="0" marT="0" marB="0"/>
                </a:tc>
              </a:tr>
              <a:tr h="274205">
                <a:tc>
                  <a:txBody>
                    <a:bodyPr/>
                    <a:lstStyle/>
                    <a:p>
                      <a:pPr marL="31750">
                        <a:lnSpc>
                          <a:spcPts val="1889"/>
                        </a:lnSpc>
                      </a:pPr>
                      <a:r>
                        <a:rPr sz="1800" dirty="0">
                          <a:latin typeface="Calibri"/>
                          <a:cs typeface="Calibri"/>
                        </a:rPr>
                        <a:t>5</a:t>
                      </a:r>
                      <a:endParaRPr sz="1800">
                        <a:latin typeface="Calibri"/>
                        <a:cs typeface="Calibri"/>
                      </a:endParaRPr>
                    </a:p>
                  </a:txBody>
                  <a:tcPr marL="0" marR="0" marT="0" marB="0"/>
                </a:tc>
                <a:tc>
                  <a:txBody>
                    <a:bodyPr/>
                    <a:lstStyle/>
                    <a:p>
                      <a:pPr marL="287655">
                        <a:lnSpc>
                          <a:spcPts val="1889"/>
                        </a:lnSpc>
                      </a:pPr>
                      <a:r>
                        <a:rPr sz="1800" dirty="0">
                          <a:latin typeface="Calibri"/>
                          <a:cs typeface="Calibri"/>
                        </a:rPr>
                        <a:t>P</a:t>
                      </a:r>
                      <a:r>
                        <a:rPr sz="1800" spc="-40" dirty="0">
                          <a:latin typeface="Calibri"/>
                          <a:cs typeface="Calibri"/>
                        </a:rPr>
                        <a:t> </a:t>
                      </a:r>
                      <a:r>
                        <a:rPr sz="1800" dirty="0">
                          <a:latin typeface="Calibri"/>
                          <a:cs typeface="Calibri"/>
                        </a:rPr>
                        <a:t>5</a:t>
                      </a:r>
                      <a:endParaRPr sz="1800">
                        <a:latin typeface="Calibri"/>
                        <a:cs typeface="Calibri"/>
                      </a:endParaRPr>
                    </a:p>
                  </a:txBody>
                  <a:tcPr marL="0" marR="0" marT="0" marB="0"/>
                </a:tc>
                <a:tc>
                  <a:txBody>
                    <a:bodyPr/>
                    <a:lstStyle/>
                    <a:p>
                      <a:pPr marL="313690">
                        <a:lnSpc>
                          <a:spcPts val="1889"/>
                        </a:lnSpc>
                      </a:pPr>
                      <a:r>
                        <a:rPr sz="1800" dirty="0">
                          <a:latin typeface="Calibri"/>
                          <a:cs typeface="Calibri"/>
                        </a:rPr>
                        <a:t>E</a:t>
                      </a:r>
                      <a:endParaRPr sz="1800">
                        <a:latin typeface="Calibri"/>
                        <a:cs typeface="Calibri"/>
                      </a:endParaRPr>
                    </a:p>
                  </a:txBody>
                  <a:tcPr marL="0" marR="0" marT="0" marB="0"/>
                </a:tc>
                <a:tc>
                  <a:txBody>
                    <a:bodyPr/>
                    <a:lstStyle/>
                    <a:p>
                      <a:pPr marL="459740">
                        <a:lnSpc>
                          <a:spcPts val="1889"/>
                        </a:lnSpc>
                      </a:pPr>
                      <a:r>
                        <a:rPr sz="1800" dirty="0">
                          <a:latin typeface="Calibri"/>
                          <a:cs typeface="Calibri"/>
                        </a:rPr>
                        <a:t>2</a:t>
                      </a:r>
                      <a:endParaRPr sz="1800">
                        <a:latin typeface="Calibri"/>
                        <a:cs typeface="Calibri"/>
                      </a:endParaRPr>
                    </a:p>
                  </a:txBody>
                  <a:tcPr marL="0" marR="0" marT="0" marB="0"/>
                </a:tc>
                <a:tc>
                  <a:txBody>
                    <a:bodyPr/>
                    <a:lstStyle/>
                    <a:p>
                      <a:pPr marR="55244" algn="r">
                        <a:lnSpc>
                          <a:spcPts val="1889"/>
                        </a:lnSpc>
                      </a:pPr>
                      <a:r>
                        <a:rPr sz="1800" dirty="0">
                          <a:latin typeface="Calibri"/>
                          <a:cs typeface="Calibri"/>
                        </a:rPr>
                        <a:t>3</a:t>
                      </a:r>
                      <a:endParaRPr sz="1800">
                        <a:latin typeface="Calibri"/>
                        <a:cs typeface="Calibri"/>
                      </a:endParaRPr>
                    </a:p>
                  </a:txBody>
                  <a:tcPr marL="0" marR="0" marT="0" marB="0"/>
                </a:tc>
              </a:tr>
              <a:tr h="251650">
                <a:tc>
                  <a:txBody>
                    <a:bodyPr/>
                    <a:lstStyle/>
                    <a:p>
                      <a:pPr marL="31750">
                        <a:lnSpc>
                          <a:spcPts val="1880"/>
                        </a:lnSpc>
                      </a:pPr>
                      <a:r>
                        <a:rPr sz="1800" dirty="0">
                          <a:latin typeface="Calibri"/>
                          <a:cs typeface="Calibri"/>
                        </a:rPr>
                        <a:t>6</a:t>
                      </a:r>
                      <a:endParaRPr sz="1800">
                        <a:latin typeface="Calibri"/>
                        <a:cs typeface="Calibri"/>
                      </a:endParaRPr>
                    </a:p>
                  </a:txBody>
                  <a:tcPr marL="0" marR="0" marT="0" marB="0"/>
                </a:tc>
                <a:tc>
                  <a:txBody>
                    <a:bodyPr/>
                    <a:lstStyle/>
                    <a:p>
                      <a:pPr marL="287655">
                        <a:lnSpc>
                          <a:spcPts val="1880"/>
                        </a:lnSpc>
                      </a:pPr>
                      <a:r>
                        <a:rPr sz="1800" dirty="0">
                          <a:latin typeface="Calibri"/>
                          <a:cs typeface="Calibri"/>
                        </a:rPr>
                        <a:t>P</a:t>
                      </a:r>
                      <a:r>
                        <a:rPr sz="1800" spc="-35" dirty="0">
                          <a:latin typeface="Calibri"/>
                          <a:cs typeface="Calibri"/>
                        </a:rPr>
                        <a:t> </a:t>
                      </a:r>
                      <a:r>
                        <a:rPr sz="1800" dirty="0">
                          <a:latin typeface="Calibri"/>
                          <a:cs typeface="Calibri"/>
                        </a:rPr>
                        <a:t>6</a:t>
                      </a:r>
                      <a:endParaRPr sz="1800">
                        <a:latin typeface="Calibri"/>
                        <a:cs typeface="Calibri"/>
                      </a:endParaRPr>
                    </a:p>
                  </a:txBody>
                  <a:tcPr marL="0" marR="0" marT="0" marB="0"/>
                </a:tc>
                <a:tc>
                  <a:txBody>
                    <a:bodyPr/>
                    <a:lstStyle/>
                    <a:p>
                      <a:pPr marL="313690">
                        <a:lnSpc>
                          <a:spcPts val="1880"/>
                        </a:lnSpc>
                      </a:pPr>
                      <a:r>
                        <a:rPr sz="1800" dirty="0">
                          <a:latin typeface="Calibri"/>
                          <a:cs typeface="Calibri"/>
                        </a:rPr>
                        <a:t>F</a:t>
                      </a:r>
                      <a:endParaRPr sz="1800">
                        <a:latin typeface="Calibri"/>
                        <a:cs typeface="Calibri"/>
                      </a:endParaRPr>
                    </a:p>
                  </a:txBody>
                  <a:tcPr marL="0" marR="0" marT="0" marB="0"/>
                </a:tc>
                <a:tc>
                  <a:txBody>
                    <a:bodyPr/>
                    <a:lstStyle/>
                    <a:p>
                      <a:pPr marL="454025">
                        <a:lnSpc>
                          <a:spcPts val="1880"/>
                        </a:lnSpc>
                      </a:pPr>
                      <a:r>
                        <a:rPr sz="1800" dirty="0">
                          <a:latin typeface="Calibri"/>
                          <a:cs typeface="Calibri"/>
                        </a:rPr>
                        <a:t>3</a:t>
                      </a:r>
                      <a:endParaRPr sz="1800">
                        <a:latin typeface="Calibri"/>
                        <a:cs typeface="Calibri"/>
                      </a:endParaRPr>
                    </a:p>
                  </a:txBody>
                  <a:tcPr marL="0" marR="0" marT="0" marB="0"/>
                </a:tc>
                <a:tc>
                  <a:txBody>
                    <a:bodyPr/>
                    <a:lstStyle/>
                    <a:p>
                      <a:pPr marR="60325" algn="r">
                        <a:lnSpc>
                          <a:spcPts val="1880"/>
                        </a:lnSpc>
                      </a:pPr>
                      <a:r>
                        <a:rPr sz="1800" dirty="0">
                          <a:latin typeface="Calibri"/>
                          <a:cs typeface="Calibri"/>
                        </a:rPr>
                        <a:t>2</a:t>
                      </a:r>
                      <a:endParaRPr sz="1800">
                        <a:latin typeface="Calibri"/>
                        <a:cs typeface="Calibri"/>
                      </a:endParaRPr>
                    </a:p>
                  </a:txBody>
                  <a:tcPr marL="0" marR="0" marT="0" marB="0"/>
                </a:tc>
              </a:tr>
            </a:tbl>
          </a:graphicData>
        </a:graphic>
      </p:graphicFrame>
      <p:sp>
        <p:nvSpPr>
          <p:cNvPr id="7" name="object 7"/>
          <p:cNvSpPr txBox="1"/>
          <p:nvPr/>
        </p:nvSpPr>
        <p:spPr>
          <a:xfrm>
            <a:off x="460044" y="3981653"/>
            <a:ext cx="7885430" cy="8496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AF50"/>
                </a:solidFill>
                <a:latin typeface="Calibri"/>
                <a:cs typeface="Calibri"/>
              </a:rPr>
              <a:t>Non</a:t>
            </a:r>
            <a:r>
              <a:rPr sz="1800" dirty="0">
                <a:solidFill>
                  <a:srgbClr val="00AF50"/>
                </a:solidFill>
                <a:latin typeface="Calibri"/>
                <a:cs typeface="Calibri"/>
              </a:rPr>
              <a:t> </a:t>
            </a:r>
            <a:r>
              <a:rPr sz="1800" spc="-10" dirty="0">
                <a:solidFill>
                  <a:srgbClr val="00AF50"/>
                </a:solidFill>
                <a:latin typeface="Calibri"/>
                <a:cs typeface="Calibri"/>
              </a:rPr>
              <a:t>Pre</a:t>
            </a:r>
            <a:r>
              <a:rPr sz="1800" spc="-20" dirty="0">
                <a:solidFill>
                  <a:srgbClr val="00AF50"/>
                </a:solidFill>
                <a:latin typeface="Calibri"/>
                <a:cs typeface="Calibri"/>
              </a:rPr>
              <a:t> </a:t>
            </a:r>
            <a:r>
              <a:rPr sz="1800" spc="-10" dirty="0">
                <a:solidFill>
                  <a:srgbClr val="00AF50"/>
                </a:solidFill>
                <a:latin typeface="Calibri"/>
                <a:cs typeface="Calibri"/>
              </a:rPr>
              <a:t>Emptive</a:t>
            </a:r>
            <a:r>
              <a:rPr sz="1800" spc="10" dirty="0">
                <a:solidFill>
                  <a:srgbClr val="00AF50"/>
                </a:solidFill>
                <a:latin typeface="Calibri"/>
                <a:cs typeface="Calibri"/>
              </a:rPr>
              <a:t> </a:t>
            </a:r>
            <a:r>
              <a:rPr sz="1800" spc="-10" dirty="0">
                <a:solidFill>
                  <a:srgbClr val="00AF50"/>
                </a:solidFill>
                <a:latin typeface="Calibri"/>
                <a:cs typeface="Calibri"/>
              </a:rPr>
              <a:t>Approach</a:t>
            </a:r>
            <a:endParaRPr sz="1800">
              <a:latin typeface="Calibri"/>
              <a:cs typeface="Calibri"/>
            </a:endParaRPr>
          </a:p>
          <a:p>
            <a:pPr marL="12700">
              <a:lnSpc>
                <a:spcPct val="100000"/>
              </a:lnSpc>
              <a:spcBef>
                <a:spcPts val="5"/>
              </a:spcBef>
            </a:pPr>
            <a:r>
              <a:rPr sz="1800" spc="-35" dirty="0">
                <a:latin typeface="Calibri"/>
                <a:cs typeface="Calibri"/>
              </a:rPr>
              <a:t>Now,</a:t>
            </a:r>
            <a:r>
              <a:rPr sz="1800" spc="-20" dirty="0">
                <a:latin typeface="Calibri"/>
                <a:cs typeface="Calibri"/>
              </a:rPr>
              <a:t> </a:t>
            </a:r>
            <a:r>
              <a:rPr sz="1800" spc="-5" dirty="0">
                <a:latin typeface="Calibri"/>
                <a:cs typeface="Calibri"/>
              </a:rPr>
              <a:t>let</a:t>
            </a:r>
            <a:r>
              <a:rPr sz="1800" dirty="0">
                <a:latin typeface="Calibri"/>
                <a:cs typeface="Calibri"/>
              </a:rPr>
              <a:t> </a:t>
            </a:r>
            <a:r>
              <a:rPr sz="1800" spc="-10" dirty="0">
                <a:latin typeface="Calibri"/>
                <a:cs typeface="Calibri"/>
              </a:rPr>
              <a:t>us</a:t>
            </a:r>
            <a:r>
              <a:rPr sz="1800" spc="15" dirty="0">
                <a:latin typeface="Calibri"/>
                <a:cs typeface="Calibri"/>
              </a:rPr>
              <a:t> </a:t>
            </a:r>
            <a:r>
              <a:rPr sz="1800" spc="-10" dirty="0">
                <a:latin typeface="Calibri"/>
                <a:cs typeface="Calibri"/>
              </a:rPr>
              <a:t>solve</a:t>
            </a:r>
            <a:r>
              <a:rPr sz="1800" spc="20" dirty="0">
                <a:latin typeface="Calibri"/>
                <a:cs typeface="Calibri"/>
              </a:rPr>
              <a:t> </a:t>
            </a:r>
            <a:r>
              <a:rPr sz="1800" spc="-5" dirty="0">
                <a:latin typeface="Calibri"/>
                <a:cs typeface="Calibri"/>
              </a:rPr>
              <a:t>this</a:t>
            </a:r>
            <a:r>
              <a:rPr sz="1800" spc="15" dirty="0">
                <a:latin typeface="Calibri"/>
                <a:cs typeface="Calibri"/>
              </a:rPr>
              <a:t> </a:t>
            </a:r>
            <a:r>
              <a:rPr sz="1800" spc="-10" dirty="0">
                <a:latin typeface="Calibri"/>
                <a:cs typeface="Calibri"/>
              </a:rPr>
              <a:t>problem</a:t>
            </a:r>
            <a:r>
              <a:rPr sz="1800" spc="50" dirty="0">
                <a:latin typeface="Calibri"/>
                <a:cs typeface="Calibri"/>
              </a:rPr>
              <a:t> </a:t>
            </a:r>
            <a:r>
              <a:rPr sz="1800" dirty="0">
                <a:latin typeface="Calibri"/>
                <a:cs typeface="Calibri"/>
              </a:rPr>
              <a:t>with</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help</a:t>
            </a:r>
            <a:r>
              <a:rPr sz="1800" spc="40" dirty="0">
                <a:latin typeface="Calibri"/>
                <a:cs typeface="Calibri"/>
              </a:rPr>
              <a:t> </a:t>
            </a:r>
            <a:r>
              <a:rPr sz="1800" dirty="0">
                <a:latin typeface="Calibri"/>
                <a:cs typeface="Calibri"/>
              </a:rPr>
              <a:t>of</a:t>
            </a:r>
            <a:r>
              <a:rPr sz="1800" spc="-5" dirty="0">
                <a:latin typeface="Calibri"/>
                <a:cs typeface="Calibri"/>
              </a:rPr>
              <a:t> the</a:t>
            </a:r>
            <a:r>
              <a:rPr sz="1800" spc="15" dirty="0">
                <a:latin typeface="Calibri"/>
                <a:cs typeface="Calibri"/>
              </a:rPr>
              <a:t> </a:t>
            </a:r>
            <a:r>
              <a:rPr sz="1800" spc="-10" dirty="0">
                <a:latin typeface="Calibri"/>
                <a:cs typeface="Calibri"/>
              </a:rPr>
              <a:t>Scheduling</a:t>
            </a:r>
            <a:r>
              <a:rPr sz="1800" spc="90" dirty="0">
                <a:latin typeface="Calibri"/>
                <a:cs typeface="Calibri"/>
              </a:rPr>
              <a:t> </a:t>
            </a:r>
            <a:r>
              <a:rPr sz="1800" spc="-10" dirty="0">
                <a:latin typeface="Calibri"/>
                <a:cs typeface="Calibri"/>
              </a:rPr>
              <a:t>Algorithm</a:t>
            </a:r>
            <a:r>
              <a:rPr sz="1800" spc="45" dirty="0">
                <a:latin typeface="Calibri"/>
                <a:cs typeface="Calibri"/>
              </a:rPr>
              <a:t> </a:t>
            </a:r>
            <a:r>
              <a:rPr sz="1800" spc="-5" dirty="0">
                <a:latin typeface="Calibri"/>
                <a:cs typeface="Calibri"/>
              </a:rPr>
              <a:t>named</a:t>
            </a:r>
            <a:r>
              <a:rPr sz="1800" spc="30" dirty="0">
                <a:latin typeface="Calibri"/>
                <a:cs typeface="Calibri"/>
              </a:rPr>
              <a:t> </a:t>
            </a:r>
            <a:r>
              <a:rPr sz="1800" spc="-20" dirty="0">
                <a:latin typeface="Calibri"/>
                <a:cs typeface="Calibri"/>
              </a:rPr>
              <a:t>First</a:t>
            </a:r>
            <a:endParaRPr sz="1800">
              <a:latin typeface="Calibri"/>
              <a:cs typeface="Calibri"/>
            </a:endParaRPr>
          </a:p>
          <a:p>
            <a:pPr marL="12700">
              <a:lnSpc>
                <a:spcPct val="100000"/>
              </a:lnSpc>
            </a:pPr>
            <a:r>
              <a:rPr sz="1800" dirty="0">
                <a:latin typeface="Calibri"/>
                <a:cs typeface="Calibri"/>
              </a:rPr>
              <a:t>Come</a:t>
            </a:r>
            <a:r>
              <a:rPr sz="1800" spc="-15" dirty="0">
                <a:latin typeface="Calibri"/>
                <a:cs typeface="Calibri"/>
              </a:rPr>
              <a:t> </a:t>
            </a:r>
            <a:r>
              <a:rPr sz="1800" spc="-20" dirty="0">
                <a:latin typeface="Calibri"/>
                <a:cs typeface="Calibri"/>
              </a:rPr>
              <a:t>First</a:t>
            </a:r>
            <a:r>
              <a:rPr sz="1800" spc="20" dirty="0">
                <a:latin typeface="Calibri"/>
                <a:cs typeface="Calibri"/>
              </a:rPr>
              <a:t> </a:t>
            </a:r>
            <a:r>
              <a:rPr sz="1800" spc="-10" dirty="0">
                <a:latin typeface="Calibri"/>
                <a:cs typeface="Calibri"/>
              </a:rPr>
              <a:t>Serve</a:t>
            </a:r>
            <a:r>
              <a:rPr sz="1800" spc="30" dirty="0">
                <a:latin typeface="Calibri"/>
                <a:cs typeface="Calibri"/>
              </a:rPr>
              <a:t> </a:t>
            </a:r>
            <a:r>
              <a:rPr sz="1800" spc="-5" dirty="0">
                <a:latin typeface="Calibri"/>
                <a:cs typeface="Calibri"/>
              </a:rPr>
              <a:t>in</a:t>
            </a:r>
            <a:r>
              <a:rPr sz="1800" spc="-20"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Non</a:t>
            </a:r>
            <a:r>
              <a:rPr sz="1800" spc="-20" dirty="0">
                <a:latin typeface="Calibri"/>
                <a:cs typeface="Calibri"/>
              </a:rPr>
              <a:t> </a:t>
            </a:r>
            <a:r>
              <a:rPr sz="1800" spc="-10" dirty="0">
                <a:latin typeface="Calibri"/>
                <a:cs typeface="Calibri"/>
              </a:rPr>
              <a:t>Preemptive</a:t>
            </a:r>
            <a:r>
              <a:rPr sz="1800" spc="35" dirty="0">
                <a:latin typeface="Calibri"/>
                <a:cs typeface="Calibri"/>
              </a:rPr>
              <a:t> </a:t>
            </a:r>
            <a:r>
              <a:rPr sz="1800" spc="-10" dirty="0">
                <a:latin typeface="Calibri"/>
                <a:cs typeface="Calibri"/>
              </a:rPr>
              <a:t>Approach.</a:t>
            </a:r>
            <a:endParaRPr sz="1800">
              <a:latin typeface="Calibri"/>
              <a:cs typeface="Calibri"/>
            </a:endParaRPr>
          </a:p>
        </p:txBody>
      </p:sp>
      <p:pic>
        <p:nvPicPr>
          <p:cNvPr id="8" name="object 8"/>
          <p:cNvPicPr/>
          <p:nvPr/>
        </p:nvPicPr>
        <p:blipFill>
          <a:blip r:embed="rId2" cstate="print"/>
          <a:stretch>
            <a:fillRect/>
          </a:stretch>
        </p:blipFill>
        <p:spPr>
          <a:xfrm>
            <a:off x="2438400" y="5029116"/>
            <a:ext cx="3619500" cy="409350"/>
          </a:xfrm>
          <a:prstGeom prst="rect">
            <a:avLst/>
          </a:prstGeom>
        </p:spPr>
      </p:pic>
      <p:sp>
        <p:nvSpPr>
          <p:cNvPr id="9" name="object 9"/>
          <p:cNvSpPr txBox="1"/>
          <p:nvPr/>
        </p:nvSpPr>
        <p:spPr>
          <a:xfrm>
            <a:off x="841044" y="5671515"/>
            <a:ext cx="2947035" cy="636905"/>
          </a:xfrm>
          <a:prstGeom prst="rect">
            <a:avLst/>
          </a:prstGeom>
        </p:spPr>
        <p:txBody>
          <a:bodyPr vert="horz" wrap="square" lIns="0" tIns="13335" rIns="0" bIns="0" rtlCol="0">
            <a:spAutoFit/>
          </a:bodyPr>
          <a:lstStyle/>
          <a:p>
            <a:pPr marL="12700">
              <a:lnSpc>
                <a:spcPct val="100000"/>
              </a:lnSpc>
              <a:spcBef>
                <a:spcPts val="105"/>
              </a:spcBef>
            </a:pPr>
            <a:r>
              <a:rPr sz="1000" dirty="0">
                <a:solidFill>
                  <a:srgbClr val="333333"/>
                </a:solidFill>
                <a:latin typeface="Microsoft Sans Serif"/>
                <a:cs typeface="Microsoft Sans Serif"/>
              </a:rPr>
              <a:t>Gantt</a:t>
            </a:r>
            <a:r>
              <a:rPr sz="1000" spc="-20" dirty="0">
                <a:solidFill>
                  <a:srgbClr val="333333"/>
                </a:solidFill>
                <a:latin typeface="Microsoft Sans Serif"/>
                <a:cs typeface="Microsoft Sans Serif"/>
              </a:rPr>
              <a:t> </a:t>
            </a:r>
            <a:r>
              <a:rPr sz="1000" spc="-5" dirty="0">
                <a:solidFill>
                  <a:srgbClr val="333333"/>
                </a:solidFill>
                <a:latin typeface="Microsoft Sans Serif"/>
                <a:cs typeface="Microsoft Sans Serif"/>
              </a:rPr>
              <a:t>chart</a:t>
            </a:r>
            <a:r>
              <a:rPr sz="1000" spc="-20" dirty="0">
                <a:solidFill>
                  <a:srgbClr val="333333"/>
                </a:solidFill>
                <a:latin typeface="Microsoft Sans Serif"/>
                <a:cs typeface="Microsoft Sans Serif"/>
              </a:rPr>
              <a:t> </a:t>
            </a:r>
            <a:r>
              <a:rPr sz="1000" spc="5" dirty="0">
                <a:solidFill>
                  <a:srgbClr val="333333"/>
                </a:solidFill>
                <a:latin typeface="Microsoft Sans Serif"/>
                <a:cs typeface="Microsoft Sans Serif"/>
              </a:rPr>
              <a:t>for</a:t>
            </a:r>
            <a:r>
              <a:rPr sz="1000" spc="-30" dirty="0">
                <a:solidFill>
                  <a:srgbClr val="333333"/>
                </a:solidFill>
                <a:latin typeface="Microsoft Sans Serif"/>
                <a:cs typeface="Microsoft Sans Serif"/>
              </a:rPr>
              <a:t> </a:t>
            </a:r>
            <a:r>
              <a:rPr sz="1000" dirty="0">
                <a:solidFill>
                  <a:srgbClr val="333333"/>
                </a:solidFill>
                <a:latin typeface="Microsoft Sans Serif"/>
                <a:cs typeface="Microsoft Sans Serif"/>
              </a:rPr>
              <a:t>the</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above</a:t>
            </a:r>
            <a:r>
              <a:rPr sz="1000" spc="-55" dirty="0">
                <a:solidFill>
                  <a:srgbClr val="333333"/>
                </a:solidFill>
                <a:latin typeface="Microsoft Sans Serif"/>
                <a:cs typeface="Microsoft Sans Serif"/>
              </a:rPr>
              <a:t> </a:t>
            </a:r>
            <a:r>
              <a:rPr sz="1000" dirty="0">
                <a:solidFill>
                  <a:srgbClr val="333333"/>
                </a:solidFill>
                <a:latin typeface="Microsoft Sans Serif"/>
                <a:cs typeface="Microsoft Sans Serif"/>
              </a:rPr>
              <a:t>Example</a:t>
            </a:r>
            <a:r>
              <a:rPr sz="1000" spc="-60" dirty="0">
                <a:solidFill>
                  <a:srgbClr val="333333"/>
                </a:solidFill>
                <a:latin typeface="Microsoft Sans Serif"/>
                <a:cs typeface="Microsoft Sans Serif"/>
              </a:rPr>
              <a:t> </a:t>
            </a:r>
            <a:r>
              <a:rPr sz="1000" dirty="0">
                <a:solidFill>
                  <a:srgbClr val="333333"/>
                </a:solidFill>
                <a:latin typeface="Microsoft Sans Serif"/>
                <a:cs typeface="Microsoft Sans Serif"/>
              </a:rPr>
              <a:t>1</a:t>
            </a:r>
            <a:r>
              <a:rPr sz="1000" spc="-15" dirty="0">
                <a:solidFill>
                  <a:srgbClr val="333333"/>
                </a:solidFill>
                <a:latin typeface="Microsoft Sans Serif"/>
                <a:cs typeface="Microsoft Sans Serif"/>
              </a:rPr>
              <a:t> </a:t>
            </a:r>
            <a:r>
              <a:rPr sz="1000" spc="-5" dirty="0">
                <a:solidFill>
                  <a:srgbClr val="333333"/>
                </a:solidFill>
                <a:latin typeface="Microsoft Sans Serif"/>
                <a:cs typeface="Microsoft Sans Serif"/>
              </a:rPr>
              <a:t>is:</a:t>
            </a:r>
            <a:endParaRPr sz="1000">
              <a:latin typeface="Microsoft Sans Serif"/>
              <a:cs typeface="Microsoft Sans Serif"/>
            </a:endParaRPr>
          </a:p>
          <a:p>
            <a:pPr>
              <a:lnSpc>
                <a:spcPct val="100000"/>
              </a:lnSpc>
              <a:spcBef>
                <a:spcPts val="10"/>
              </a:spcBef>
            </a:pPr>
            <a:endParaRPr sz="1050">
              <a:latin typeface="Microsoft Sans Serif"/>
              <a:cs typeface="Microsoft Sans Serif"/>
            </a:endParaRPr>
          </a:p>
          <a:p>
            <a:pPr marL="12700">
              <a:lnSpc>
                <a:spcPct val="100000"/>
              </a:lnSpc>
              <a:spcBef>
                <a:spcPts val="5"/>
              </a:spcBef>
            </a:pPr>
            <a:r>
              <a:rPr sz="1000" dirty="0">
                <a:solidFill>
                  <a:srgbClr val="333333"/>
                </a:solidFill>
                <a:latin typeface="Microsoft Sans Serif"/>
                <a:cs typeface="Microsoft Sans Serif"/>
              </a:rPr>
              <a:t>Turn</a:t>
            </a:r>
            <a:r>
              <a:rPr sz="1000" spc="-10" dirty="0">
                <a:solidFill>
                  <a:srgbClr val="333333"/>
                </a:solidFill>
                <a:latin typeface="Microsoft Sans Serif"/>
                <a:cs typeface="Microsoft Sans Serif"/>
              </a:rPr>
              <a:t> </a:t>
            </a:r>
            <a:r>
              <a:rPr sz="1000" spc="-5" dirty="0">
                <a:solidFill>
                  <a:srgbClr val="333333"/>
                </a:solidFill>
                <a:latin typeface="Microsoft Sans Serif"/>
                <a:cs typeface="Microsoft Sans Serif"/>
              </a:rPr>
              <a:t>Around </a:t>
            </a:r>
            <a:r>
              <a:rPr sz="1000" spc="10" dirty="0">
                <a:solidFill>
                  <a:srgbClr val="333333"/>
                </a:solidFill>
                <a:latin typeface="Microsoft Sans Serif"/>
                <a:cs typeface="Microsoft Sans Serif"/>
              </a:rPr>
              <a:t>Time</a:t>
            </a:r>
            <a:r>
              <a:rPr sz="1000" spc="-50" dirty="0">
                <a:solidFill>
                  <a:srgbClr val="333333"/>
                </a:solidFill>
                <a:latin typeface="Microsoft Sans Serif"/>
                <a:cs typeface="Microsoft Sans Serif"/>
              </a:rPr>
              <a:t> </a:t>
            </a:r>
            <a:r>
              <a:rPr sz="1000" dirty="0">
                <a:solidFill>
                  <a:srgbClr val="333333"/>
                </a:solidFill>
                <a:latin typeface="Microsoft Sans Serif"/>
                <a:cs typeface="Microsoft Sans Serif"/>
              </a:rPr>
              <a:t>=</a:t>
            </a:r>
            <a:r>
              <a:rPr sz="1000" spc="10" dirty="0">
                <a:solidFill>
                  <a:srgbClr val="333333"/>
                </a:solidFill>
                <a:latin typeface="Microsoft Sans Serif"/>
                <a:cs typeface="Microsoft Sans Serif"/>
              </a:rPr>
              <a:t> </a:t>
            </a:r>
            <a:r>
              <a:rPr sz="1000" dirty="0">
                <a:solidFill>
                  <a:srgbClr val="333333"/>
                </a:solidFill>
                <a:latin typeface="Microsoft Sans Serif"/>
                <a:cs typeface="Microsoft Sans Serif"/>
              </a:rPr>
              <a:t>Completion</a:t>
            </a:r>
            <a:r>
              <a:rPr sz="1000" spc="-75"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r>
              <a:rPr sz="1000" spc="-50" dirty="0">
                <a:solidFill>
                  <a:srgbClr val="333333"/>
                </a:solidFill>
                <a:latin typeface="Microsoft Sans Serif"/>
                <a:cs typeface="Microsoft Sans Serif"/>
              </a:rPr>
              <a:t> </a:t>
            </a:r>
            <a:r>
              <a:rPr sz="1000" dirty="0">
                <a:solidFill>
                  <a:srgbClr val="333333"/>
                </a:solidFill>
                <a:latin typeface="Microsoft Sans Serif"/>
                <a:cs typeface="Microsoft Sans Serif"/>
              </a:rPr>
              <a:t>-</a:t>
            </a:r>
            <a:r>
              <a:rPr sz="1000" spc="30" dirty="0">
                <a:solidFill>
                  <a:srgbClr val="333333"/>
                </a:solidFill>
                <a:latin typeface="Microsoft Sans Serif"/>
                <a:cs typeface="Microsoft Sans Serif"/>
              </a:rPr>
              <a:t> </a:t>
            </a:r>
            <a:r>
              <a:rPr sz="1000" spc="5" dirty="0">
                <a:solidFill>
                  <a:srgbClr val="333333"/>
                </a:solidFill>
                <a:latin typeface="Microsoft Sans Serif"/>
                <a:cs typeface="Microsoft Sans Serif"/>
              </a:rPr>
              <a:t>Arrival</a:t>
            </a:r>
            <a:r>
              <a:rPr sz="1000" spc="-60"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endParaRPr sz="1000">
              <a:latin typeface="Microsoft Sans Serif"/>
              <a:cs typeface="Microsoft Sans Serif"/>
            </a:endParaRPr>
          </a:p>
          <a:p>
            <a:pPr marL="12700">
              <a:lnSpc>
                <a:spcPct val="100000"/>
              </a:lnSpc>
            </a:pPr>
            <a:r>
              <a:rPr sz="1000" spc="5" dirty="0">
                <a:solidFill>
                  <a:srgbClr val="333333"/>
                </a:solidFill>
                <a:latin typeface="Microsoft Sans Serif"/>
                <a:cs typeface="Microsoft Sans Serif"/>
              </a:rPr>
              <a:t>Waiting</a:t>
            </a:r>
            <a:r>
              <a:rPr sz="1000" spc="-80"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r>
              <a:rPr sz="1000" spc="-60" dirty="0">
                <a:solidFill>
                  <a:srgbClr val="333333"/>
                </a:solidFill>
                <a:latin typeface="Microsoft Sans Serif"/>
                <a:cs typeface="Microsoft Sans Serif"/>
              </a:rPr>
              <a:t> </a:t>
            </a:r>
            <a:r>
              <a:rPr sz="1000" spc="5" dirty="0">
                <a:solidFill>
                  <a:srgbClr val="333333"/>
                </a:solidFill>
                <a:latin typeface="Microsoft Sans Serif"/>
                <a:cs typeface="Microsoft Sans Serif"/>
              </a:rPr>
              <a:t>= </a:t>
            </a:r>
            <a:r>
              <a:rPr sz="1000" dirty="0">
                <a:solidFill>
                  <a:srgbClr val="333333"/>
                </a:solidFill>
                <a:latin typeface="Microsoft Sans Serif"/>
                <a:cs typeface="Microsoft Sans Serif"/>
              </a:rPr>
              <a:t>Turn</a:t>
            </a:r>
            <a:r>
              <a:rPr sz="1000" spc="-15" dirty="0">
                <a:solidFill>
                  <a:srgbClr val="333333"/>
                </a:solidFill>
                <a:latin typeface="Microsoft Sans Serif"/>
                <a:cs typeface="Microsoft Sans Serif"/>
              </a:rPr>
              <a:t> </a:t>
            </a:r>
            <a:r>
              <a:rPr sz="1000" spc="-5" dirty="0">
                <a:solidFill>
                  <a:srgbClr val="333333"/>
                </a:solidFill>
                <a:latin typeface="Microsoft Sans Serif"/>
                <a:cs typeface="Microsoft Sans Serif"/>
              </a:rPr>
              <a:t>Around</a:t>
            </a:r>
            <a:r>
              <a:rPr sz="1000" spc="-10"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r>
              <a:rPr sz="1000" spc="-60" dirty="0">
                <a:solidFill>
                  <a:srgbClr val="333333"/>
                </a:solidFill>
                <a:latin typeface="Microsoft Sans Serif"/>
                <a:cs typeface="Microsoft Sans Serif"/>
              </a:rPr>
              <a:t> </a:t>
            </a:r>
            <a:r>
              <a:rPr sz="1000" dirty="0">
                <a:solidFill>
                  <a:srgbClr val="333333"/>
                </a:solidFill>
                <a:latin typeface="Microsoft Sans Serif"/>
                <a:cs typeface="Microsoft Sans Serif"/>
              </a:rPr>
              <a:t>-</a:t>
            </a:r>
            <a:r>
              <a:rPr sz="1000" spc="-5" dirty="0">
                <a:solidFill>
                  <a:srgbClr val="333333"/>
                </a:solidFill>
                <a:latin typeface="Microsoft Sans Serif"/>
                <a:cs typeface="Microsoft Sans Serif"/>
              </a:rPr>
              <a:t> Burst</a:t>
            </a:r>
            <a:r>
              <a:rPr sz="1000" spc="35" dirty="0">
                <a:solidFill>
                  <a:srgbClr val="333333"/>
                </a:solidFill>
                <a:latin typeface="Microsoft Sans Serif"/>
                <a:cs typeface="Microsoft Sans Serif"/>
              </a:rPr>
              <a:t> </a:t>
            </a:r>
            <a:r>
              <a:rPr sz="1000" spc="10" dirty="0">
                <a:solidFill>
                  <a:srgbClr val="333333"/>
                </a:solidFill>
                <a:latin typeface="Microsoft Sans Serif"/>
                <a:cs typeface="Microsoft Sans Serif"/>
              </a:rPr>
              <a:t>Time</a:t>
            </a:r>
            <a:endParaRPr sz="1000">
              <a:latin typeface="Microsoft Sans Serif"/>
              <a:cs typeface="Microsoft Sans Serif"/>
            </a:endParaRPr>
          </a:p>
        </p:txBody>
      </p:sp>
      <p:sp>
        <p:nvSpPr>
          <p:cNvPr id="10" name="object 10"/>
          <p:cNvSpPr txBox="1">
            <a:spLocks noGrp="1"/>
          </p:cNvSpPr>
          <p:nvPr>
            <p:ph type="title"/>
          </p:nvPr>
        </p:nvSpPr>
        <p:spPr>
          <a:xfrm>
            <a:off x="612444" y="322834"/>
            <a:ext cx="601853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AF50"/>
                </a:solidFill>
              </a:rPr>
              <a:t>Problems</a:t>
            </a:r>
            <a:r>
              <a:rPr sz="1800" spc="5" dirty="0">
                <a:solidFill>
                  <a:srgbClr val="00AF50"/>
                </a:solidFill>
              </a:rPr>
              <a:t> </a:t>
            </a:r>
            <a:r>
              <a:rPr sz="1800" spc="-5" dirty="0">
                <a:solidFill>
                  <a:srgbClr val="00AF50"/>
                </a:solidFill>
              </a:rPr>
              <a:t>in</a:t>
            </a:r>
            <a:r>
              <a:rPr sz="1800" spc="20" dirty="0">
                <a:solidFill>
                  <a:srgbClr val="00AF50"/>
                </a:solidFill>
              </a:rPr>
              <a:t> </a:t>
            </a:r>
            <a:r>
              <a:rPr sz="1800" spc="-5" dirty="0">
                <a:solidFill>
                  <a:srgbClr val="00AF50"/>
                </a:solidFill>
              </a:rPr>
              <a:t>the</a:t>
            </a:r>
            <a:r>
              <a:rPr sz="1800" spc="45" dirty="0">
                <a:solidFill>
                  <a:srgbClr val="00AF50"/>
                </a:solidFill>
              </a:rPr>
              <a:t> </a:t>
            </a:r>
            <a:r>
              <a:rPr sz="1800" spc="-15" dirty="0">
                <a:solidFill>
                  <a:srgbClr val="00AF50"/>
                </a:solidFill>
              </a:rPr>
              <a:t>First</a:t>
            </a:r>
            <a:r>
              <a:rPr sz="1800" spc="15" dirty="0">
                <a:solidFill>
                  <a:srgbClr val="00AF50"/>
                </a:solidFill>
              </a:rPr>
              <a:t> </a:t>
            </a:r>
            <a:r>
              <a:rPr sz="1800" dirty="0">
                <a:solidFill>
                  <a:srgbClr val="00AF50"/>
                </a:solidFill>
              </a:rPr>
              <a:t>Come </a:t>
            </a:r>
            <a:r>
              <a:rPr sz="1800" spc="-20" dirty="0">
                <a:solidFill>
                  <a:srgbClr val="00AF50"/>
                </a:solidFill>
              </a:rPr>
              <a:t>First</a:t>
            </a:r>
            <a:r>
              <a:rPr sz="1800" spc="25" dirty="0">
                <a:solidFill>
                  <a:srgbClr val="00AF50"/>
                </a:solidFill>
              </a:rPr>
              <a:t> </a:t>
            </a:r>
            <a:r>
              <a:rPr sz="1800" spc="-10" dirty="0">
                <a:solidFill>
                  <a:srgbClr val="00AF50"/>
                </a:solidFill>
              </a:rPr>
              <a:t>Serve</a:t>
            </a:r>
            <a:r>
              <a:rPr sz="1800" spc="30" dirty="0">
                <a:solidFill>
                  <a:srgbClr val="00AF50"/>
                </a:solidFill>
              </a:rPr>
              <a:t> </a:t>
            </a:r>
            <a:r>
              <a:rPr sz="1800" spc="-5" dirty="0">
                <a:solidFill>
                  <a:srgbClr val="00AF50"/>
                </a:solidFill>
              </a:rPr>
              <a:t>CPU</a:t>
            </a:r>
            <a:r>
              <a:rPr sz="1800" spc="5" dirty="0">
                <a:solidFill>
                  <a:srgbClr val="00AF50"/>
                </a:solidFill>
              </a:rPr>
              <a:t> </a:t>
            </a:r>
            <a:r>
              <a:rPr sz="1800" spc="-10" dirty="0">
                <a:solidFill>
                  <a:srgbClr val="00AF50"/>
                </a:solidFill>
              </a:rPr>
              <a:t>Scheduling</a:t>
            </a:r>
            <a:r>
              <a:rPr sz="1800" spc="95" dirty="0">
                <a:solidFill>
                  <a:srgbClr val="00AF50"/>
                </a:solidFill>
              </a:rPr>
              <a:t> </a:t>
            </a:r>
            <a:r>
              <a:rPr sz="1800" spc="-10" dirty="0">
                <a:solidFill>
                  <a:srgbClr val="00AF50"/>
                </a:solidFill>
              </a:rPr>
              <a:t>Algorithm</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47837" y="3422650"/>
          <a:ext cx="6096000" cy="2196487"/>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tblGrid>
              <a:tr h="640461">
                <a:tc>
                  <a:txBody>
                    <a:bodyPr/>
                    <a:lstStyle/>
                    <a:p>
                      <a:pPr marL="69215">
                        <a:lnSpc>
                          <a:spcPct val="100000"/>
                        </a:lnSpc>
                        <a:spcBef>
                          <a:spcPts val="434"/>
                        </a:spcBef>
                      </a:pPr>
                      <a:r>
                        <a:rPr sz="1100" dirty="0">
                          <a:latin typeface="Times New Roman"/>
                          <a:cs typeface="Times New Roman"/>
                        </a:rPr>
                        <a:t>S.</a:t>
                      </a:r>
                      <a:r>
                        <a:rPr sz="1100" spc="-65" dirty="0">
                          <a:latin typeface="Times New Roman"/>
                          <a:cs typeface="Times New Roman"/>
                        </a:rPr>
                        <a:t> </a:t>
                      </a:r>
                      <a:r>
                        <a:rPr sz="1100" spc="-5" dirty="0">
                          <a:latin typeface="Times New Roman"/>
                          <a:cs typeface="Times New Roman"/>
                        </a:rPr>
                        <a:t>No</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69850">
                        <a:lnSpc>
                          <a:spcPct val="100000"/>
                        </a:lnSpc>
                        <a:spcBef>
                          <a:spcPts val="434"/>
                        </a:spcBef>
                      </a:pPr>
                      <a:r>
                        <a:rPr sz="1100" spc="-10" dirty="0">
                          <a:latin typeface="Times New Roman"/>
                          <a:cs typeface="Times New Roman"/>
                        </a:rPr>
                        <a:t>Process</a:t>
                      </a:r>
                      <a:r>
                        <a:rPr sz="1100" spc="-15" dirty="0">
                          <a:latin typeface="Times New Roman"/>
                          <a:cs typeface="Times New Roman"/>
                        </a:rPr>
                        <a:t> </a:t>
                      </a:r>
                      <a:r>
                        <a:rPr sz="1100" spc="-5" dirty="0">
                          <a:latin typeface="Times New Roman"/>
                          <a:cs typeface="Times New Roman"/>
                        </a:rPr>
                        <a:t>ID</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69850">
                        <a:lnSpc>
                          <a:spcPct val="100000"/>
                        </a:lnSpc>
                        <a:spcBef>
                          <a:spcPts val="434"/>
                        </a:spcBef>
                      </a:pPr>
                      <a:r>
                        <a:rPr sz="1100" spc="-5" dirty="0">
                          <a:latin typeface="Times New Roman"/>
                          <a:cs typeface="Times New Roman"/>
                        </a:rPr>
                        <a:t>Arrival</a:t>
                      </a:r>
                      <a:endParaRPr sz="1100">
                        <a:latin typeface="Times New Roman"/>
                        <a:cs typeface="Times New Roman"/>
                      </a:endParaRPr>
                    </a:p>
                    <a:p>
                      <a:pPr marL="69850">
                        <a:lnSpc>
                          <a:spcPct val="100000"/>
                        </a:lnSpc>
                      </a:pPr>
                      <a:r>
                        <a:rPr sz="1100" spc="-10" dirty="0">
                          <a:latin typeface="Times New Roman"/>
                          <a:cs typeface="Times New Roman"/>
                        </a:rPr>
                        <a:t>Time</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69850">
                        <a:lnSpc>
                          <a:spcPct val="100000"/>
                        </a:lnSpc>
                        <a:spcBef>
                          <a:spcPts val="434"/>
                        </a:spcBef>
                      </a:pPr>
                      <a:r>
                        <a:rPr sz="1100" dirty="0">
                          <a:latin typeface="Times New Roman"/>
                          <a:cs typeface="Times New Roman"/>
                        </a:rPr>
                        <a:t>Burst</a:t>
                      </a:r>
                      <a:endParaRPr sz="1100">
                        <a:latin typeface="Times New Roman"/>
                        <a:cs typeface="Times New Roman"/>
                      </a:endParaRPr>
                    </a:p>
                    <a:p>
                      <a:pPr marL="69850">
                        <a:lnSpc>
                          <a:spcPct val="100000"/>
                        </a:lnSpc>
                      </a:pPr>
                      <a:r>
                        <a:rPr sz="1100" spc="-10" dirty="0">
                          <a:latin typeface="Times New Roman"/>
                          <a:cs typeface="Times New Roman"/>
                        </a:rPr>
                        <a:t>Time</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69850">
                        <a:lnSpc>
                          <a:spcPct val="100000"/>
                        </a:lnSpc>
                        <a:spcBef>
                          <a:spcPts val="434"/>
                        </a:spcBef>
                      </a:pPr>
                      <a:r>
                        <a:rPr sz="1100" spc="-15" dirty="0">
                          <a:latin typeface="Times New Roman"/>
                          <a:cs typeface="Times New Roman"/>
                        </a:rPr>
                        <a:t>Completio</a:t>
                      </a:r>
                      <a:endParaRPr sz="1100">
                        <a:latin typeface="Times New Roman"/>
                        <a:cs typeface="Times New Roman"/>
                      </a:endParaRPr>
                    </a:p>
                    <a:p>
                      <a:pPr marL="69850">
                        <a:lnSpc>
                          <a:spcPct val="100000"/>
                        </a:lnSpc>
                      </a:pPr>
                      <a:r>
                        <a:rPr sz="1100" dirty="0">
                          <a:latin typeface="Times New Roman"/>
                          <a:cs typeface="Times New Roman"/>
                        </a:rPr>
                        <a:t>n</a:t>
                      </a:r>
                      <a:r>
                        <a:rPr sz="1100" spc="-55" dirty="0">
                          <a:latin typeface="Times New Roman"/>
                          <a:cs typeface="Times New Roman"/>
                        </a:rPr>
                        <a:t>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70485" marR="262890">
                        <a:lnSpc>
                          <a:spcPct val="100000"/>
                        </a:lnSpc>
                        <a:spcBef>
                          <a:spcPts val="434"/>
                        </a:spcBef>
                      </a:pPr>
                      <a:r>
                        <a:rPr sz="1100" spc="10" dirty="0">
                          <a:latin typeface="Times New Roman"/>
                          <a:cs typeface="Times New Roman"/>
                        </a:rPr>
                        <a:t>Turn </a:t>
                      </a:r>
                      <a:r>
                        <a:rPr sz="1100" spc="15" dirty="0">
                          <a:latin typeface="Times New Roman"/>
                          <a:cs typeface="Times New Roman"/>
                        </a:rPr>
                        <a:t> </a:t>
                      </a:r>
                      <a:r>
                        <a:rPr sz="1100" spc="-35" dirty="0">
                          <a:latin typeface="Times New Roman"/>
                          <a:cs typeface="Times New Roman"/>
                        </a:rPr>
                        <a:t>A</a:t>
                      </a:r>
                      <a:r>
                        <a:rPr sz="1100" spc="10" dirty="0">
                          <a:latin typeface="Times New Roman"/>
                          <a:cs typeface="Times New Roman"/>
                        </a:rPr>
                        <a:t>r</a:t>
                      </a:r>
                      <a:r>
                        <a:rPr sz="1100" spc="-30" dirty="0">
                          <a:latin typeface="Times New Roman"/>
                          <a:cs typeface="Times New Roman"/>
                        </a:rPr>
                        <a:t>o</a:t>
                      </a:r>
                      <a:r>
                        <a:rPr sz="1100" dirty="0">
                          <a:latin typeface="Times New Roman"/>
                          <a:cs typeface="Times New Roman"/>
                        </a:rPr>
                        <a:t>u</a:t>
                      </a:r>
                      <a:r>
                        <a:rPr sz="1100" spc="-30" dirty="0">
                          <a:latin typeface="Times New Roman"/>
                          <a:cs typeface="Times New Roman"/>
                        </a:rPr>
                        <a:t>n</a:t>
                      </a:r>
                      <a:r>
                        <a:rPr sz="1100" dirty="0">
                          <a:latin typeface="Times New Roman"/>
                          <a:cs typeface="Times New Roman"/>
                        </a:rPr>
                        <a:t>d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marL="70485">
                        <a:lnSpc>
                          <a:spcPct val="100000"/>
                        </a:lnSpc>
                        <a:spcBef>
                          <a:spcPts val="434"/>
                        </a:spcBef>
                      </a:pPr>
                      <a:r>
                        <a:rPr sz="1100" spc="-10" dirty="0">
                          <a:latin typeface="Times New Roman"/>
                          <a:cs typeface="Times New Roman"/>
                        </a:rPr>
                        <a:t>Waiting</a:t>
                      </a:r>
                      <a:endParaRPr sz="1100">
                        <a:latin typeface="Times New Roman"/>
                        <a:cs typeface="Times New Roman"/>
                      </a:endParaRPr>
                    </a:p>
                    <a:p>
                      <a:pPr marL="70485">
                        <a:lnSpc>
                          <a:spcPct val="100000"/>
                        </a:lnSpc>
                      </a:pPr>
                      <a:r>
                        <a:rPr sz="1100" spc="-10" dirty="0">
                          <a:latin typeface="Times New Roman"/>
                          <a:cs typeface="Times New Roman"/>
                        </a:rPr>
                        <a:t>Time</a:t>
                      </a:r>
                      <a:endParaRPr sz="1100">
                        <a:latin typeface="Times New Roman"/>
                        <a:cs typeface="Times New Roman"/>
                      </a:endParaRPr>
                    </a:p>
                  </a:txBody>
                  <a:tcPr marL="0" marR="0" marT="55244" marB="0">
                    <a:lnL w="9525">
                      <a:solidFill>
                        <a:srgbClr val="0FDF6F"/>
                      </a:solidFill>
                      <a:prstDash val="solid"/>
                    </a:lnL>
                    <a:lnR w="9525">
                      <a:solidFill>
                        <a:srgbClr val="0FDF6F"/>
                      </a:solidFill>
                      <a:prstDash val="solid"/>
                    </a:lnR>
                    <a:lnT w="9525">
                      <a:solidFill>
                        <a:srgbClr val="0FDF6F"/>
                      </a:solidFill>
                      <a:prstDash val="solid"/>
                    </a:lnT>
                    <a:solidFill>
                      <a:srgbClr val="C6CCBD"/>
                    </a:solidFill>
                  </a:tcPr>
                </a:tc>
                <a:tc>
                  <a:txBody>
                    <a:bodyPr/>
                    <a:lstStyle/>
                    <a:p>
                      <a:pPr>
                        <a:lnSpc>
                          <a:spcPct val="100000"/>
                        </a:lnSpc>
                      </a:pPr>
                      <a:endParaRPr sz="1100">
                        <a:latin typeface="Times New Roman"/>
                        <a:cs typeface="Times New Roman"/>
                      </a:endParaRPr>
                    </a:p>
                  </a:txBody>
                  <a:tcPr marL="0" marR="0" marT="0" marB="0">
                    <a:lnL w="9525">
                      <a:solidFill>
                        <a:srgbClr val="0FDF6F"/>
                      </a:solidFill>
                      <a:prstDash val="solid"/>
                    </a:lnL>
                    <a:lnR w="12700">
                      <a:solidFill>
                        <a:srgbClr val="000000"/>
                      </a:solidFill>
                      <a:prstDash val="solid"/>
                    </a:lnR>
                    <a:lnT w="12700">
                      <a:solidFill>
                        <a:srgbClr val="000000"/>
                      </a:solidFill>
                      <a:prstDash val="solid"/>
                    </a:lnT>
                    <a:lnB w="9525">
                      <a:solidFill>
                        <a:srgbClr val="C6CCBD"/>
                      </a:solidFill>
                      <a:prstDash val="solid"/>
                    </a:lnB>
                  </a:tcPr>
                </a:tc>
              </a:tr>
              <a:tr h="259333">
                <a:tc>
                  <a:txBody>
                    <a:bodyPr/>
                    <a:lstStyle/>
                    <a:p>
                      <a:pPr marL="46355">
                        <a:lnSpc>
                          <a:spcPct val="100000"/>
                        </a:lnSpc>
                        <a:spcBef>
                          <a:spcPts val="284"/>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84"/>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84"/>
                        </a:spcBef>
                      </a:pPr>
                      <a:r>
                        <a:rPr sz="1100" dirty="0">
                          <a:solidFill>
                            <a:srgbClr val="333333"/>
                          </a:solidFill>
                          <a:latin typeface="Microsoft Sans Serif"/>
                          <a:cs typeface="Microsoft Sans Serif"/>
                        </a:rPr>
                        <a:t>A</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84"/>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84"/>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84"/>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84"/>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8260">
                        <a:lnSpc>
                          <a:spcPct val="100000"/>
                        </a:lnSpc>
                        <a:spcBef>
                          <a:spcPts val="284"/>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34">
                <a:tc>
                  <a:txBody>
                    <a:bodyPr/>
                    <a:lstStyle/>
                    <a:p>
                      <a:pPr marL="46355">
                        <a:lnSpc>
                          <a:spcPct val="100000"/>
                        </a:lnSpc>
                        <a:spcBef>
                          <a:spcPts val="284"/>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4"/>
                        </a:spcBef>
                      </a:pPr>
                      <a:r>
                        <a:rPr sz="1100" dirty="0">
                          <a:solidFill>
                            <a:srgbClr val="333333"/>
                          </a:solidFill>
                          <a:latin typeface="Microsoft Sans Serif"/>
                          <a:cs typeface="Microsoft Sans Serif"/>
                        </a:rPr>
                        <a:t>P</a:t>
                      </a:r>
                      <a:r>
                        <a:rPr sz="1100" spc="-45" dirty="0">
                          <a:solidFill>
                            <a:srgbClr val="333333"/>
                          </a:solidFill>
                          <a:latin typeface="Microsoft Sans Serif"/>
                          <a:cs typeface="Microsoft Sans Serif"/>
                        </a:rPr>
                        <a:t> </a:t>
                      </a: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4"/>
                        </a:spcBef>
                      </a:pPr>
                      <a:r>
                        <a:rPr sz="1100" dirty="0">
                          <a:solidFill>
                            <a:srgbClr val="333333"/>
                          </a:solidFill>
                          <a:latin typeface="Microsoft Sans Serif"/>
                          <a:cs typeface="Microsoft Sans Serif"/>
                        </a:rPr>
                        <a:t>B</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4"/>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4"/>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4"/>
                        </a:spcBef>
                      </a:pPr>
                      <a:r>
                        <a:rPr sz="1100" spc="5" dirty="0">
                          <a:solidFill>
                            <a:srgbClr val="333333"/>
                          </a:solidFill>
                          <a:latin typeface="Microsoft Sans Serif"/>
                          <a:cs typeface="Microsoft Sans Serif"/>
                        </a:rPr>
                        <a:t>12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4"/>
                        </a:spcBef>
                      </a:pPr>
                      <a:r>
                        <a:rPr sz="1100" spc="5" dirty="0">
                          <a:solidFill>
                            <a:srgbClr val="333333"/>
                          </a:solidFill>
                          <a:latin typeface="Microsoft Sans Serif"/>
                          <a:cs typeface="Microsoft Sans Serif"/>
                        </a:rPr>
                        <a:t>11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84"/>
                        </a:spcBef>
                      </a:pPr>
                      <a:r>
                        <a:rPr sz="1100" dirty="0">
                          <a:solidFill>
                            <a:srgbClr val="333333"/>
                          </a:solidFill>
                          <a:latin typeface="Microsoft Sans Serif"/>
                          <a:cs typeface="Microsoft Sans Serif"/>
                        </a:rPr>
                        <a:t>8</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3">
                <a:tc>
                  <a:txBody>
                    <a:bodyPr/>
                    <a:lstStyle/>
                    <a:p>
                      <a:pPr marL="46355">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C</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14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13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8260">
                        <a:lnSpc>
                          <a:spcPct val="100000"/>
                        </a:lnSpc>
                        <a:spcBef>
                          <a:spcPts val="285"/>
                        </a:spcBef>
                      </a:pPr>
                      <a:r>
                        <a:rPr sz="1100" spc="10" dirty="0">
                          <a:solidFill>
                            <a:srgbClr val="333333"/>
                          </a:solidFill>
                          <a:latin typeface="Microsoft Sans Serif"/>
                          <a:cs typeface="Microsoft Sans Serif"/>
                        </a:rPr>
                        <a:t>11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34">
                <a:tc>
                  <a:txBody>
                    <a:bodyPr/>
                    <a:lstStyle/>
                    <a:p>
                      <a:pPr marL="46355">
                        <a:lnSpc>
                          <a:spcPct val="100000"/>
                        </a:lnSpc>
                        <a:spcBef>
                          <a:spcPts val="285"/>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D</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spc="10" dirty="0">
                          <a:solidFill>
                            <a:srgbClr val="333333"/>
                          </a:solidFill>
                          <a:latin typeface="Microsoft Sans Serif"/>
                          <a:cs typeface="Microsoft Sans Serif"/>
                        </a:rPr>
                        <a:t>18</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spc="10" dirty="0">
                          <a:solidFill>
                            <a:srgbClr val="333333"/>
                          </a:solidFill>
                          <a:latin typeface="Microsoft Sans Serif"/>
                          <a:cs typeface="Microsoft Sans Serif"/>
                        </a:rPr>
                        <a:t>17</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85"/>
                        </a:spcBef>
                      </a:pPr>
                      <a:r>
                        <a:rPr sz="1100" spc="10" dirty="0">
                          <a:solidFill>
                            <a:srgbClr val="333333"/>
                          </a:solidFill>
                          <a:latin typeface="Microsoft Sans Serif"/>
                          <a:cs typeface="Microsoft Sans Serif"/>
                        </a:rPr>
                        <a:t>13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3">
                <a:tc>
                  <a:txBody>
                    <a:bodyPr/>
                    <a:lstStyle/>
                    <a:p>
                      <a:pPr marL="46355">
                        <a:lnSpc>
                          <a:spcPct val="100000"/>
                        </a:lnSpc>
                        <a:spcBef>
                          <a:spcPts val="285"/>
                        </a:spcBef>
                      </a:pP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E</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21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19</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8260">
                        <a:lnSpc>
                          <a:spcPct val="100000"/>
                        </a:lnSpc>
                        <a:spcBef>
                          <a:spcPts val="285"/>
                        </a:spcBef>
                      </a:pPr>
                      <a:r>
                        <a:rPr sz="1100" spc="10" dirty="0">
                          <a:solidFill>
                            <a:srgbClr val="333333"/>
                          </a:solidFill>
                          <a:latin typeface="Microsoft Sans Serif"/>
                          <a:cs typeface="Microsoft Sans Serif"/>
                        </a:rPr>
                        <a:t>16</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59">
                <a:tc>
                  <a:txBody>
                    <a:bodyPr/>
                    <a:lstStyle/>
                    <a:p>
                      <a:pPr marL="46355">
                        <a:lnSpc>
                          <a:spcPct val="100000"/>
                        </a:lnSpc>
                        <a:spcBef>
                          <a:spcPts val="285"/>
                        </a:spcBef>
                      </a:pPr>
                      <a:r>
                        <a:rPr sz="1100" dirty="0">
                          <a:solidFill>
                            <a:srgbClr val="333333"/>
                          </a:solidFill>
                          <a:latin typeface="Microsoft Sans Serif"/>
                          <a:cs typeface="Microsoft Sans Serif"/>
                        </a:rPr>
                        <a:t>6</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6</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F</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spc="10" dirty="0">
                          <a:solidFill>
                            <a:srgbClr val="333333"/>
                          </a:solidFill>
                          <a:latin typeface="Microsoft Sans Serif"/>
                          <a:cs typeface="Microsoft Sans Serif"/>
                        </a:rPr>
                        <a:t>23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spc="10" dirty="0">
                          <a:solidFill>
                            <a:srgbClr val="333333"/>
                          </a:solidFill>
                          <a:latin typeface="Microsoft Sans Serif"/>
                          <a:cs typeface="Microsoft Sans Serif"/>
                        </a:rPr>
                        <a:t>20</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85"/>
                        </a:spcBef>
                      </a:pPr>
                      <a:r>
                        <a:rPr sz="1100" spc="10" dirty="0">
                          <a:solidFill>
                            <a:srgbClr val="333333"/>
                          </a:solidFill>
                          <a:latin typeface="Microsoft Sans Serif"/>
                          <a:cs typeface="Microsoft Sans Serif"/>
                        </a:rPr>
                        <a:t>18</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
        <p:nvSpPr>
          <p:cNvPr id="3" name="object 3"/>
          <p:cNvSpPr txBox="1"/>
          <p:nvPr/>
        </p:nvSpPr>
        <p:spPr>
          <a:xfrm>
            <a:off x="2289429" y="652652"/>
            <a:ext cx="4538980" cy="254190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600A4A"/>
                </a:solidFill>
                <a:latin typeface="Microsoft Sans Serif"/>
                <a:cs typeface="Microsoft Sans Serif"/>
              </a:rPr>
              <a:t>Solution</a:t>
            </a:r>
            <a:r>
              <a:rPr sz="1100" spc="-25" dirty="0">
                <a:solidFill>
                  <a:srgbClr val="600A4A"/>
                </a:solidFill>
                <a:latin typeface="Microsoft Sans Serif"/>
                <a:cs typeface="Microsoft Sans Serif"/>
              </a:rPr>
              <a:t> </a:t>
            </a:r>
            <a:r>
              <a:rPr sz="1100" dirty="0">
                <a:solidFill>
                  <a:srgbClr val="600A4A"/>
                </a:solidFill>
                <a:latin typeface="Microsoft Sans Serif"/>
                <a:cs typeface="Microsoft Sans Serif"/>
              </a:rPr>
              <a:t>to</a:t>
            </a:r>
            <a:r>
              <a:rPr sz="1100" spc="-30" dirty="0">
                <a:solidFill>
                  <a:srgbClr val="600A4A"/>
                </a:solidFill>
                <a:latin typeface="Microsoft Sans Serif"/>
                <a:cs typeface="Microsoft Sans Serif"/>
              </a:rPr>
              <a:t> </a:t>
            </a:r>
            <a:r>
              <a:rPr sz="1100" dirty="0">
                <a:solidFill>
                  <a:srgbClr val="600A4A"/>
                </a:solidFill>
                <a:latin typeface="Microsoft Sans Serif"/>
                <a:cs typeface="Microsoft Sans Serif"/>
              </a:rPr>
              <a:t>the</a:t>
            </a:r>
            <a:r>
              <a:rPr sz="1100" spc="-20" dirty="0">
                <a:solidFill>
                  <a:srgbClr val="600A4A"/>
                </a:solidFill>
                <a:latin typeface="Microsoft Sans Serif"/>
                <a:cs typeface="Microsoft Sans Serif"/>
              </a:rPr>
              <a:t> </a:t>
            </a:r>
            <a:r>
              <a:rPr sz="1100" spc="5" dirty="0">
                <a:solidFill>
                  <a:srgbClr val="600A4A"/>
                </a:solidFill>
                <a:latin typeface="Microsoft Sans Serif"/>
                <a:cs typeface="Microsoft Sans Serif"/>
              </a:rPr>
              <a:t>Above</a:t>
            </a:r>
            <a:r>
              <a:rPr sz="1100" spc="-25" dirty="0">
                <a:solidFill>
                  <a:srgbClr val="600A4A"/>
                </a:solidFill>
                <a:latin typeface="Microsoft Sans Serif"/>
                <a:cs typeface="Microsoft Sans Serif"/>
              </a:rPr>
              <a:t> </a:t>
            </a:r>
            <a:r>
              <a:rPr sz="1100" dirty="0">
                <a:solidFill>
                  <a:srgbClr val="600A4A"/>
                </a:solidFill>
                <a:latin typeface="Microsoft Sans Serif"/>
                <a:cs typeface="Microsoft Sans Serif"/>
              </a:rPr>
              <a:t>Question</a:t>
            </a:r>
            <a:r>
              <a:rPr sz="1100" spc="-45" dirty="0">
                <a:solidFill>
                  <a:srgbClr val="600A4A"/>
                </a:solidFill>
                <a:latin typeface="Microsoft Sans Serif"/>
                <a:cs typeface="Microsoft Sans Serif"/>
              </a:rPr>
              <a:t> </a:t>
            </a:r>
            <a:r>
              <a:rPr sz="1100" dirty="0">
                <a:solidFill>
                  <a:srgbClr val="600A4A"/>
                </a:solidFill>
                <a:latin typeface="Microsoft Sans Serif"/>
                <a:cs typeface="Microsoft Sans Serif"/>
              </a:rPr>
              <a:t>Example</a:t>
            </a:r>
            <a:r>
              <a:rPr sz="1100" spc="-20" dirty="0">
                <a:solidFill>
                  <a:srgbClr val="600A4A"/>
                </a:solidFill>
                <a:latin typeface="Microsoft Sans Serif"/>
                <a:cs typeface="Microsoft Sans Serif"/>
              </a:rPr>
              <a:t> </a:t>
            </a:r>
            <a:r>
              <a:rPr sz="1100" dirty="0">
                <a:solidFill>
                  <a:srgbClr val="600A4A"/>
                </a:solidFill>
                <a:latin typeface="Microsoft Sans Serif"/>
                <a:cs typeface="Microsoft Sans Serif"/>
              </a:rPr>
              <a:t>1</a:t>
            </a:r>
            <a:endParaRPr sz="1100">
              <a:latin typeface="Microsoft Sans Serif"/>
              <a:cs typeface="Microsoft Sans Serif"/>
            </a:endParaRPr>
          </a:p>
          <a:p>
            <a:pPr marL="12700">
              <a:lnSpc>
                <a:spcPct val="100000"/>
              </a:lnSpc>
            </a:pPr>
            <a:r>
              <a:rPr sz="1100" b="1" spc="5" dirty="0">
                <a:solidFill>
                  <a:srgbClr val="333333"/>
                </a:solidFill>
                <a:latin typeface="Arial"/>
                <a:cs typeface="Arial"/>
              </a:rPr>
              <a:t>The</a:t>
            </a:r>
            <a:r>
              <a:rPr sz="1100" b="1" spc="-40" dirty="0">
                <a:solidFill>
                  <a:srgbClr val="333333"/>
                </a:solidFill>
                <a:latin typeface="Arial"/>
                <a:cs typeface="Arial"/>
              </a:rPr>
              <a:t> </a:t>
            </a:r>
            <a:r>
              <a:rPr sz="1100" b="1" spc="-10" dirty="0">
                <a:solidFill>
                  <a:srgbClr val="333333"/>
                </a:solidFill>
                <a:latin typeface="Arial"/>
                <a:cs typeface="Arial"/>
              </a:rPr>
              <a:t>Average</a:t>
            </a:r>
            <a:r>
              <a:rPr sz="1100" b="1" spc="40" dirty="0">
                <a:solidFill>
                  <a:srgbClr val="333333"/>
                </a:solidFill>
                <a:latin typeface="Arial"/>
                <a:cs typeface="Arial"/>
              </a:rPr>
              <a:t> </a:t>
            </a:r>
            <a:r>
              <a:rPr sz="1100" b="1" spc="-10" dirty="0">
                <a:solidFill>
                  <a:srgbClr val="333333"/>
                </a:solidFill>
                <a:latin typeface="Arial"/>
                <a:cs typeface="Arial"/>
              </a:rPr>
              <a:t>Completion</a:t>
            </a:r>
            <a:r>
              <a:rPr sz="1100" b="1" spc="50" dirty="0">
                <a:solidFill>
                  <a:srgbClr val="333333"/>
                </a:solidFill>
                <a:latin typeface="Arial"/>
                <a:cs typeface="Arial"/>
              </a:rPr>
              <a:t> </a:t>
            </a:r>
            <a:r>
              <a:rPr sz="1100" b="1" spc="-5" dirty="0">
                <a:solidFill>
                  <a:srgbClr val="333333"/>
                </a:solidFill>
                <a:latin typeface="Arial"/>
                <a:cs typeface="Arial"/>
              </a:rPr>
              <a:t>Time</a:t>
            </a:r>
            <a:r>
              <a:rPr sz="1100" b="1" spc="-10" dirty="0">
                <a:solidFill>
                  <a:srgbClr val="333333"/>
                </a:solidFill>
                <a:latin typeface="Arial"/>
                <a:cs typeface="Arial"/>
              </a:rPr>
              <a:t> </a:t>
            </a:r>
            <a:r>
              <a:rPr sz="1100" b="1" spc="-15" dirty="0">
                <a:solidFill>
                  <a:srgbClr val="333333"/>
                </a:solidFill>
                <a:latin typeface="Arial"/>
                <a:cs typeface="Arial"/>
              </a:rPr>
              <a:t>is:</a:t>
            </a:r>
            <a:endParaRPr sz="1100">
              <a:latin typeface="Arial"/>
              <a:cs typeface="Arial"/>
            </a:endParaRPr>
          </a:p>
          <a:p>
            <a:pPr marL="12700">
              <a:lnSpc>
                <a:spcPct val="100000"/>
              </a:lnSpc>
            </a:pPr>
            <a:r>
              <a:rPr sz="1100" dirty="0">
                <a:solidFill>
                  <a:srgbClr val="333333"/>
                </a:solidFill>
                <a:latin typeface="Microsoft Sans Serif"/>
                <a:cs typeface="Microsoft Sans Serif"/>
              </a:rPr>
              <a:t>Average</a:t>
            </a:r>
            <a:r>
              <a:rPr sz="1100" spc="-45" dirty="0">
                <a:solidFill>
                  <a:srgbClr val="333333"/>
                </a:solidFill>
                <a:latin typeface="Microsoft Sans Serif"/>
                <a:cs typeface="Microsoft Sans Serif"/>
              </a:rPr>
              <a:t> </a:t>
            </a:r>
            <a:r>
              <a:rPr sz="1100" spc="-5" dirty="0">
                <a:solidFill>
                  <a:srgbClr val="333333"/>
                </a:solidFill>
                <a:latin typeface="Microsoft Sans Serif"/>
                <a:cs typeface="Microsoft Sans Serif"/>
              </a:rPr>
              <a:t>CT</a:t>
            </a:r>
            <a:r>
              <a:rPr sz="1100" spc="1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9</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12</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14</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18</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21</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23</a:t>
            </a:r>
            <a:r>
              <a:rPr sz="1100" dirty="0">
                <a:solidFill>
                  <a:srgbClr val="333333"/>
                </a:solidFill>
                <a:latin typeface="Microsoft Sans Serif"/>
                <a:cs typeface="Microsoft Sans Serif"/>
              </a:rPr>
              <a:t> )</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 6</a:t>
            </a:r>
            <a:endParaRPr sz="1100">
              <a:latin typeface="Microsoft Sans Serif"/>
              <a:cs typeface="Microsoft Sans Serif"/>
            </a:endParaRPr>
          </a:p>
          <a:p>
            <a:pPr marL="12700" marR="3021330">
              <a:lnSpc>
                <a:spcPct val="100000"/>
              </a:lnSpc>
            </a:pPr>
            <a:r>
              <a:rPr sz="1100" dirty="0">
                <a:solidFill>
                  <a:srgbClr val="333333"/>
                </a:solidFill>
                <a:latin typeface="Microsoft Sans Serif"/>
                <a:cs typeface="Microsoft Sans Serif"/>
              </a:rPr>
              <a:t>Average </a:t>
            </a:r>
            <a:r>
              <a:rPr sz="1100" spc="-5" dirty="0">
                <a:solidFill>
                  <a:srgbClr val="333333"/>
                </a:solidFill>
                <a:latin typeface="Microsoft Sans Serif"/>
                <a:cs typeface="Microsoft Sans Serif"/>
              </a:rPr>
              <a:t>CT </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97 </a:t>
            </a:r>
            <a:r>
              <a:rPr sz="1100" dirty="0">
                <a:solidFill>
                  <a:srgbClr val="333333"/>
                </a:solidFill>
                <a:latin typeface="Microsoft Sans Serif"/>
                <a:cs typeface="Microsoft Sans Serif"/>
              </a:rPr>
              <a:t>/ 6 </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Average</a:t>
            </a:r>
            <a:r>
              <a:rPr sz="1100" spc="-60" dirty="0">
                <a:solidFill>
                  <a:srgbClr val="333333"/>
                </a:solidFill>
                <a:latin typeface="Microsoft Sans Serif"/>
                <a:cs typeface="Microsoft Sans Serif"/>
              </a:rPr>
              <a:t> </a:t>
            </a:r>
            <a:r>
              <a:rPr sz="1100" spc="-5" dirty="0">
                <a:solidFill>
                  <a:srgbClr val="333333"/>
                </a:solidFill>
                <a:latin typeface="Microsoft Sans Serif"/>
                <a:cs typeface="Microsoft Sans Serif"/>
              </a:rPr>
              <a:t>CT</a:t>
            </a:r>
            <a:r>
              <a:rPr sz="1100" dirty="0">
                <a:solidFill>
                  <a:srgbClr val="333333"/>
                </a:solidFill>
                <a:latin typeface="Microsoft Sans Serif"/>
                <a:cs typeface="Microsoft Sans Serif"/>
              </a:rPr>
              <a:t> =</a:t>
            </a:r>
            <a:r>
              <a:rPr sz="1100" spc="-20" dirty="0">
                <a:solidFill>
                  <a:srgbClr val="333333"/>
                </a:solidFill>
                <a:latin typeface="Microsoft Sans Serif"/>
                <a:cs typeface="Microsoft Sans Serif"/>
              </a:rPr>
              <a:t> </a:t>
            </a:r>
            <a:r>
              <a:rPr sz="1100" spc="10" dirty="0">
                <a:solidFill>
                  <a:srgbClr val="333333"/>
                </a:solidFill>
                <a:latin typeface="Microsoft Sans Serif"/>
                <a:cs typeface="Microsoft Sans Serif"/>
              </a:rPr>
              <a:t>16.16667</a:t>
            </a:r>
            <a:endParaRPr sz="1100">
              <a:latin typeface="Microsoft Sans Serif"/>
              <a:cs typeface="Microsoft Sans Serif"/>
            </a:endParaRPr>
          </a:p>
          <a:p>
            <a:pPr marL="12700">
              <a:lnSpc>
                <a:spcPct val="100000"/>
              </a:lnSpc>
            </a:pPr>
            <a:r>
              <a:rPr sz="1100" b="1" spc="5" dirty="0">
                <a:solidFill>
                  <a:srgbClr val="333333"/>
                </a:solidFill>
                <a:latin typeface="Arial"/>
                <a:cs typeface="Arial"/>
              </a:rPr>
              <a:t>The</a:t>
            </a:r>
            <a:r>
              <a:rPr sz="1100" b="1" spc="-40" dirty="0">
                <a:solidFill>
                  <a:srgbClr val="333333"/>
                </a:solidFill>
                <a:latin typeface="Arial"/>
                <a:cs typeface="Arial"/>
              </a:rPr>
              <a:t> </a:t>
            </a:r>
            <a:r>
              <a:rPr sz="1100" b="1" spc="-10" dirty="0">
                <a:solidFill>
                  <a:srgbClr val="333333"/>
                </a:solidFill>
                <a:latin typeface="Arial"/>
                <a:cs typeface="Arial"/>
              </a:rPr>
              <a:t>Average</a:t>
            </a:r>
            <a:r>
              <a:rPr sz="1100" b="1" spc="40" dirty="0">
                <a:solidFill>
                  <a:srgbClr val="333333"/>
                </a:solidFill>
                <a:latin typeface="Arial"/>
                <a:cs typeface="Arial"/>
              </a:rPr>
              <a:t> </a:t>
            </a:r>
            <a:r>
              <a:rPr sz="1100" b="1" spc="-10" dirty="0">
                <a:solidFill>
                  <a:srgbClr val="333333"/>
                </a:solidFill>
                <a:latin typeface="Arial"/>
                <a:cs typeface="Arial"/>
              </a:rPr>
              <a:t>Waiting</a:t>
            </a:r>
            <a:r>
              <a:rPr sz="1100" b="1" spc="20" dirty="0">
                <a:solidFill>
                  <a:srgbClr val="333333"/>
                </a:solidFill>
                <a:latin typeface="Arial"/>
                <a:cs typeface="Arial"/>
              </a:rPr>
              <a:t> </a:t>
            </a:r>
            <a:r>
              <a:rPr sz="1100" b="1" spc="-5" dirty="0">
                <a:solidFill>
                  <a:srgbClr val="333333"/>
                </a:solidFill>
                <a:latin typeface="Arial"/>
                <a:cs typeface="Arial"/>
              </a:rPr>
              <a:t>Time </a:t>
            </a:r>
            <a:r>
              <a:rPr sz="1100" b="1" spc="-15" dirty="0">
                <a:solidFill>
                  <a:srgbClr val="333333"/>
                </a:solidFill>
                <a:latin typeface="Arial"/>
                <a:cs typeface="Arial"/>
              </a:rPr>
              <a:t>is:</a:t>
            </a:r>
            <a:endParaRPr sz="1100">
              <a:latin typeface="Arial"/>
              <a:cs typeface="Arial"/>
            </a:endParaRPr>
          </a:p>
          <a:p>
            <a:pPr marL="12700">
              <a:lnSpc>
                <a:spcPct val="100000"/>
              </a:lnSpc>
              <a:spcBef>
                <a:spcPts val="5"/>
              </a:spcBef>
            </a:pPr>
            <a:r>
              <a:rPr sz="1100" dirty="0">
                <a:solidFill>
                  <a:srgbClr val="333333"/>
                </a:solidFill>
                <a:latin typeface="Microsoft Sans Serif"/>
                <a:cs typeface="Microsoft Sans Serif"/>
              </a:rPr>
              <a:t>Average</a:t>
            </a:r>
            <a:r>
              <a:rPr sz="1100" spc="-45" dirty="0">
                <a:solidFill>
                  <a:srgbClr val="333333"/>
                </a:solidFill>
                <a:latin typeface="Microsoft Sans Serif"/>
                <a:cs typeface="Microsoft Sans Serif"/>
              </a:rPr>
              <a:t> </a:t>
            </a:r>
            <a:r>
              <a:rPr sz="1100" spc="30" dirty="0">
                <a:solidFill>
                  <a:srgbClr val="333333"/>
                </a:solidFill>
                <a:latin typeface="Microsoft Sans Serif"/>
                <a:cs typeface="Microsoft Sans Serif"/>
              </a:rPr>
              <a:t>WT</a:t>
            </a:r>
            <a:r>
              <a:rPr sz="1100" spc="-5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0</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8</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11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13</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16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18</a:t>
            </a:r>
            <a:r>
              <a:rPr sz="1100" spc="-2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/6</a:t>
            </a:r>
            <a:endParaRPr sz="1100">
              <a:latin typeface="Microsoft Sans Serif"/>
              <a:cs typeface="Microsoft Sans Serif"/>
            </a:endParaRPr>
          </a:p>
          <a:p>
            <a:pPr marL="12700" marR="3235960">
              <a:lnSpc>
                <a:spcPct val="100000"/>
              </a:lnSpc>
            </a:pPr>
            <a:r>
              <a:rPr sz="1100" dirty="0">
                <a:solidFill>
                  <a:srgbClr val="333333"/>
                </a:solidFill>
                <a:latin typeface="Microsoft Sans Serif"/>
                <a:cs typeface="Microsoft Sans Serif"/>
              </a:rPr>
              <a:t>Average</a:t>
            </a:r>
            <a:r>
              <a:rPr sz="1100" spc="-55" dirty="0">
                <a:solidFill>
                  <a:srgbClr val="333333"/>
                </a:solidFill>
                <a:latin typeface="Microsoft Sans Serif"/>
                <a:cs typeface="Microsoft Sans Serif"/>
              </a:rPr>
              <a:t> </a:t>
            </a:r>
            <a:r>
              <a:rPr sz="1100" spc="30" dirty="0">
                <a:solidFill>
                  <a:srgbClr val="333333"/>
                </a:solidFill>
                <a:latin typeface="Microsoft Sans Serif"/>
                <a:cs typeface="Microsoft Sans Serif"/>
              </a:rPr>
              <a:t>WT</a:t>
            </a:r>
            <a:r>
              <a:rPr sz="1100" spc="-6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5" dirty="0">
                <a:solidFill>
                  <a:srgbClr val="333333"/>
                </a:solidFill>
                <a:latin typeface="Microsoft Sans Serif"/>
                <a:cs typeface="Microsoft Sans Serif"/>
              </a:rPr>
              <a:t> </a:t>
            </a:r>
            <a:r>
              <a:rPr sz="1100" spc="5" dirty="0">
                <a:solidFill>
                  <a:srgbClr val="333333"/>
                </a:solidFill>
                <a:latin typeface="Microsoft Sans Serif"/>
                <a:cs typeface="Microsoft Sans Serif"/>
              </a:rPr>
              <a:t>66</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6 </a:t>
            </a:r>
            <a:r>
              <a:rPr sz="1100" spc="-275" dirty="0">
                <a:solidFill>
                  <a:srgbClr val="333333"/>
                </a:solidFill>
                <a:latin typeface="Microsoft Sans Serif"/>
                <a:cs typeface="Microsoft Sans Serif"/>
              </a:rPr>
              <a:t> </a:t>
            </a:r>
            <a:r>
              <a:rPr sz="1100" dirty="0">
                <a:solidFill>
                  <a:srgbClr val="333333"/>
                </a:solidFill>
                <a:latin typeface="Microsoft Sans Serif"/>
                <a:cs typeface="Microsoft Sans Serif"/>
              </a:rPr>
              <a:t>Average</a:t>
            </a:r>
            <a:r>
              <a:rPr sz="1100" spc="-50" dirty="0">
                <a:solidFill>
                  <a:srgbClr val="333333"/>
                </a:solidFill>
                <a:latin typeface="Microsoft Sans Serif"/>
                <a:cs typeface="Microsoft Sans Serif"/>
              </a:rPr>
              <a:t> </a:t>
            </a:r>
            <a:r>
              <a:rPr sz="1100" spc="30" dirty="0">
                <a:solidFill>
                  <a:srgbClr val="333333"/>
                </a:solidFill>
                <a:latin typeface="Microsoft Sans Serif"/>
                <a:cs typeface="Microsoft Sans Serif"/>
              </a:rPr>
              <a:t>WT</a:t>
            </a:r>
            <a:r>
              <a:rPr sz="1100" spc="-6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5" dirty="0">
                <a:solidFill>
                  <a:srgbClr val="333333"/>
                </a:solidFill>
                <a:latin typeface="Microsoft Sans Serif"/>
                <a:cs typeface="Microsoft Sans Serif"/>
              </a:rPr>
              <a:t> </a:t>
            </a:r>
            <a:r>
              <a:rPr sz="1100" spc="10" dirty="0">
                <a:solidFill>
                  <a:srgbClr val="333333"/>
                </a:solidFill>
                <a:latin typeface="Microsoft Sans Serif"/>
                <a:cs typeface="Microsoft Sans Serif"/>
              </a:rPr>
              <a:t>11</a:t>
            </a:r>
            <a:endParaRPr sz="1100">
              <a:latin typeface="Microsoft Sans Serif"/>
              <a:cs typeface="Microsoft Sans Serif"/>
            </a:endParaRPr>
          </a:p>
          <a:p>
            <a:pPr marL="12700">
              <a:lnSpc>
                <a:spcPct val="100000"/>
              </a:lnSpc>
            </a:pPr>
            <a:r>
              <a:rPr sz="1100" b="1" spc="5" dirty="0">
                <a:solidFill>
                  <a:srgbClr val="333333"/>
                </a:solidFill>
                <a:latin typeface="Arial"/>
                <a:cs typeface="Arial"/>
              </a:rPr>
              <a:t>The</a:t>
            </a:r>
            <a:r>
              <a:rPr sz="1100" b="1" spc="-40" dirty="0">
                <a:solidFill>
                  <a:srgbClr val="333333"/>
                </a:solidFill>
                <a:latin typeface="Arial"/>
                <a:cs typeface="Arial"/>
              </a:rPr>
              <a:t> </a:t>
            </a:r>
            <a:r>
              <a:rPr sz="1100" b="1" spc="-10" dirty="0">
                <a:solidFill>
                  <a:srgbClr val="333333"/>
                </a:solidFill>
                <a:latin typeface="Arial"/>
                <a:cs typeface="Arial"/>
              </a:rPr>
              <a:t>Average</a:t>
            </a:r>
            <a:r>
              <a:rPr sz="1100" b="1" spc="35" dirty="0">
                <a:solidFill>
                  <a:srgbClr val="333333"/>
                </a:solidFill>
                <a:latin typeface="Arial"/>
                <a:cs typeface="Arial"/>
              </a:rPr>
              <a:t> </a:t>
            </a:r>
            <a:r>
              <a:rPr sz="1100" b="1" spc="5" dirty="0">
                <a:solidFill>
                  <a:srgbClr val="333333"/>
                </a:solidFill>
                <a:latin typeface="Arial"/>
                <a:cs typeface="Arial"/>
              </a:rPr>
              <a:t>Turn</a:t>
            </a:r>
            <a:r>
              <a:rPr sz="1100" b="1" spc="-25" dirty="0">
                <a:solidFill>
                  <a:srgbClr val="333333"/>
                </a:solidFill>
                <a:latin typeface="Arial"/>
                <a:cs typeface="Arial"/>
              </a:rPr>
              <a:t> </a:t>
            </a:r>
            <a:r>
              <a:rPr sz="1100" b="1" spc="-10" dirty="0">
                <a:solidFill>
                  <a:srgbClr val="333333"/>
                </a:solidFill>
                <a:latin typeface="Arial"/>
                <a:cs typeface="Arial"/>
              </a:rPr>
              <a:t>Around</a:t>
            </a:r>
            <a:r>
              <a:rPr sz="1100" b="1" spc="50" dirty="0">
                <a:solidFill>
                  <a:srgbClr val="333333"/>
                </a:solidFill>
                <a:latin typeface="Arial"/>
                <a:cs typeface="Arial"/>
              </a:rPr>
              <a:t> </a:t>
            </a:r>
            <a:r>
              <a:rPr sz="1100" b="1" spc="-5" dirty="0">
                <a:solidFill>
                  <a:srgbClr val="333333"/>
                </a:solidFill>
                <a:latin typeface="Arial"/>
                <a:cs typeface="Arial"/>
              </a:rPr>
              <a:t>Time</a:t>
            </a:r>
            <a:r>
              <a:rPr sz="1100" b="1" spc="-15" dirty="0">
                <a:solidFill>
                  <a:srgbClr val="333333"/>
                </a:solidFill>
                <a:latin typeface="Arial"/>
                <a:cs typeface="Arial"/>
              </a:rPr>
              <a:t> is:</a:t>
            </a:r>
            <a:endParaRPr sz="1100">
              <a:latin typeface="Arial"/>
              <a:cs typeface="Arial"/>
            </a:endParaRPr>
          </a:p>
          <a:p>
            <a:pPr marL="12700">
              <a:lnSpc>
                <a:spcPct val="100000"/>
              </a:lnSpc>
            </a:pPr>
            <a:r>
              <a:rPr sz="1100" dirty="0">
                <a:solidFill>
                  <a:srgbClr val="333333"/>
                </a:solidFill>
                <a:latin typeface="Microsoft Sans Serif"/>
                <a:cs typeface="Microsoft Sans Serif"/>
              </a:rPr>
              <a:t>Average</a:t>
            </a:r>
            <a:r>
              <a:rPr sz="1100" spc="-45" dirty="0">
                <a:solidFill>
                  <a:srgbClr val="333333"/>
                </a:solidFill>
                <a:latin typeface="Microsoft Sans Serif"/>
                <a:cs typeface="Microsoft Sans Serif"/>
              </a:rPr>
              <a:t> </a:t>
            </a:r>
            <a:r>
              <a:rPr sz="1100" dirty="0">
                <a:solidFill>
                  <a:srgbClr val="333333"/>
                </a:solidFill>
                <a:latin typeface="Microsoft Sans Serif"/>
                <a:cs typeface="Microsoft Sans Serif"/>
              </a:rPr>
              <a:t>TAT</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5" dirty="0">
                <a:solidFill>
                  <a:srgbClr val="333333"/>
                </a:solidFill>
                <a:latin typeface="Microsoft Sans Serif"/>
                <a:cs typeface="Microsoft Sans Serif"/>
              </a:rPr>
              <a:t> </a:t>
            </a:r>
            <a:r>
              <a:rPr sz="1100" dirty="0">
                <a:solidFill>
                  <a:srgbClr val="333333"/>
                </a:solidFill>
                <a:latin typeface="Microsoft Sans Serif"/>
                <a:cs typeface="Microsoft Sans Serif"/>
              </a:rPr>
              <a:t>9</a:t>
            </a:r>
            <a:r>
              <a:rPr sz="1100" spc="3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11</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13</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17</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19 +20</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 6</a:t>
            </a:r>
            <a:endParaRPr sz="1100">
              <a:latin typeface="Microsoft Sans Serif"/>
              <a:cs typeface="Microsoft Sans Serif"/>
            </a:endParaRPr>
          </a:p>
          <a:p>
            <a:pPr marL="12700" marR="2941955">
              <a:lnSpc>
                <a:spcPct val="100000"/>
              </a:lnSpc>
            </a:pPr>
            <a:r>
              <a:rPr sz="1100" dirty="0">
                <a:solidFill>
                  <a:srgbClr val="333333"/>
                </a:solidFill>
                <a:latin typeface="Microsoft Sans Serif"/>
                <a:cs typeface="Microsoft Sans Serif"/>
              </a:rPr>
              <a:t>Average TAT = </a:t>
            </a:r>
            <a:r>
              <a:rPr sz="1100" spc="5" dirty="0">
                <a:solidFill>
                  <a:srgbClr val="333333"/>
                </a:solidFill>
                <a:latin typeface="Microsoft Sans Serif"/>
                <a:cs typeface="Microsoft Sans Serif"/>
              </a:rPr>
              <a:t>89 </a:t>
            </a:r>
            <a:r>
              <a:rPr sz="1100" dirty="0">
                <a:solidFill>
                  <a:srgbClr val="333333"/>
                </a:solidFill>
                <a:latin typeface="Microsoft Sans Serif"/>
                <a:cs typeface="Microsoft Sans Serif"/>
              </a:rPr>
              <a:t>/ 6 </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Average</a:t>
            </a:r>
            <a:r>
              <a:rPr sz="1100" spc="-60" dirty="0">
                <a:solidFill>
                  <a:srgbClr val="333333"/>
                </a:solidFill>
                <a:latin typeface="Microsoft Sans Serif"/>
                <a:cs typeface="Microsoft Sans Serif"/>
              </a:rPr>
              <a:t> </a:t>
            </a:r>
            <a:r>
              <a:rPr sz="1100" dirty="0">
                <a:solidFill>
                  <a:srgbClr val="333333"/>
                </a:solidFill>
                <a:latin typeface="Microsoft Sans Serif"/>
                <a:cs typeface="Microsoft Sans Serif"/>
              </a:rPr>
              <a:t>TAT</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a:t>
            </a:r>
            <a:r>
              <a:rPr sz="1100" spc="-25" dirty="0">
                <a:solidFill>
                  <a:srgbClr val="333333"/>
                </a:solidFill>
                <a:latin typeface="Microsoft Sans Serif"/>
                <a:cs typeface="Microsoft Sans Serif"/>
              </a:rPr>
              <a:t> </a:t>
            </a:r>
            <a:r>
              <a:rPr sz="1100" spc="10" dirty="0">
                <a:solidFill>
                  <a:srgbClr val="333333"/>
                </a:solidFill>
                <a:latin typeface="Microsoft Sans Serif"/>
                <a:cs typeface="Microsoft Sans Serif"/>
              </a:rPr>
              <a:t>14.83334</a:t>
            </a:r>
            <a:endParaRPr sz="1100">
              <a:latin typeface="Microsoft Sans Serif"/>
              <a:cs typeface="Microsoft Sans Serif"/>
            </a:endParaRPr>
          </a:p>
          <a:p>
            <a:pPr marL="12700">
              <a:lnSpc>
                <a:spcPct val="100000"/>
              </a:lnSpc>
            </a:pPr>
            <a:r>
              <a:rPr sz="1100" spc="-5" dirty="0">
                <a:solidFill>
                  <a:srgbClr val="333333"/>
                </a:solidFill>
                <a:latin typeface="Microsoft Sans Serif"/>
                <a:cs typeface="Microsoft Sans Serif"/>
              </a:rPr>
              <a:t>This</a:t>
            </a:r>
            <a:r>
              <a:rPr sz="1100" spc="-10" dirty="0">
                <a:solidFill>
                  <a:srgbClr val="333333"/>
                </a:solidFill>
                <a:latin typeface="Microsoft Sans Serif"/>
                <a:cs typeface="Microsoft Sans Serif"/>
              </a:rPr>
              <a:t> is</a:t>
            </a:r>
            <a:r>
              <a:rPr sz="1100" spc="15" dirty="0">
                <a:solidFill>
                  <a:srgbClr val="333333"/>
                </a:solidFill>
                <a:latin typeface="Microsoft Sans Serif"/>
                <a:cs typeface="Microsoft Sans Serif"/>
              </a:rPr>
              <a:t> </a:t>
            </a:r>
            <a:r>
              <a:rPr sz="1100" spc="5" dirty="0">
                <a:solidFill>
                  <a:srgbClr val="333333"/>
                </a:solidFill>
                <a:latin typeface="Microsoft Sans Serif"/>
                <a:cs typeface="Microsoft Sans Serif"/>
              </a:rPr>
              <a:t>how</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the</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FCFS</a:t>
            </a:r>
            <a:r>
              <a:rPr sz="1100" spc="25" dirty="0">
                <a:solidFill>
                  <a:srgbClr val="333333"/>
                </a:solidFill>
                <a:latin typeface="Microsoft Sans Serif"/>
                <a:cs typeface="Microsoft Sans Serif"/>
              </a:rPr>
              <a:t> </a:t>
            </a:r>
            <a:r>
              <a:rPr sz="1100" spc="-10" dirty="0">
                <a:solidFill>
                  <a:srgbClr val="333333"/>
                </a:solidFill>
                <a:latin typeface="Microsoft Sans Serif"/>
                <a:cs typeface="Microsoft Sans Serif"/>
              </a:rPr>
              <a:t>is</a:t>
            </a:r>
            <a:r>
              <a:rPr sz="1100" spc="15" dirty="0">
                <a:solidFill>
                  <a:srgbClr val="333333"/>
                </a:solidFill>
                <a:latin typeface="Microsoft Sans Serif"/>
                <a:cs typeface="Microsoft Sans Serif"/>
              </a:rPr>
              <a:t> </a:t>
            </a:r>
            <a:r>
              <a:rPr sz="1100" dirty="0">
                <a:solidFill>
                  <a:srgbClr val="333333"/>
                </a:solidFill>
                <a:latin typeface="Microsoft Sans Serif"/>
                <a:cs typeface="Microsoft Sans Serif"/>
              </a:rPr>
              <a:t>solved</a:t>
            </a:r>
            <a:r>
              <a:rPr sz="1100" spc="-15" dirty="0">
                <a:solidFill>
                  <a:srgbClr val="333333"/>
                </a:solidFill>
                <a:latin typeface="Microsoft Sans Serif"/>
                <a:cs typeface="Microsoft Sans Serif"/>
              </a:rPr>
              <a:t> </a:t>
            </a:r>
            <a:r>
              <a:rPr sz="1100" spc="-10" dirty="0">
                <a:solidFill>
                  <a:srgbClr val="333333"/>
                </a:solidFill>
                <a:latin typeface="Microsoft Sans Serif"/>
                <a:cs typeface="Microsoft Sans Serif"/>
              </a:rPr>
              <a:t>in</a:t>
            </a:r>
            <a:r>
              <a:rPr sz="1100" spc="30" dirty="0">
                <a:solidFill>
                  <a:srgbClr val="333333"/>
                </a:solidFill>
                <a:latin typeface="Microsoft Sans Serif"/>
                <a:cs typeface="Microsoft Sans Serif"/>
              </a:rPr>
              <a:t> </a:t>
            </a:r>
            <a:r>
              <a:rPr sz="1100" dirty="0">
                <a:solidFill>
                  <a:srgbClr val="333333"/>
                </a:solidFill>
                <a:latin typeface="Microsoft Sans Serif"/>
                <a:cs typeface="Microsoft Sans Serif"/>
              </a:rPr>
              <a:t>Non</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Pre</a:t>
            </a:r>
            <a:r>
              <a:rPr sz="1100" spc="-15" dirty="0">
                <a:solidFill>
                  <a:srgbClr val="333333"/>
                </a:solidFill>
                <a:latin typeface="Microsoft Sans Serif"/>
                <a:cs typeface="Microsoft Sans Serif"/>
              </a:rPr>
              <a:t> </a:t>
            </a:r>
            <a:r>
              <a:rPr sz="1100" spc="-5" dirty="0">
                <a:solidFill>
                  <a:srgbClr val="333333"/>
                </a:solidFill>
                <a:latin typeface="Microsoft Sans Serif"/>
                <a:cs typeface="Microsoft Sans Serif"/>
              </a:rPr>
              <a:t>Emptive</a:t>
            </a:r>
            <a:r>
              <a:rPr sz="1100" spc="-15" dirty="0">
                <a:solidFill>
                  <a:srgbClr val="333333"/>
                </a:solidFill>
                <a:latin typeface="Microsoft Sans Serif"/>
                <a:cs typeface="Microsoft Sans Serif"/>
              </a:rPr>
              <a:t> </a:t>
            </a:r>
            <a:r>
              <a:rPr sz="1100" spc="5" dirty="0">
                <a:solidFill>
                  <a:srgbClr val="333333"/>
                </a:solidFill>
                <a:latin typeface="Microsoft Sans Serif"/>
                <a:cs typeface="Microsoft Sans Serif"/>
              </a:rPr>
              <a:t>Approach.</a:t>
            </a:r>
            <a:endParaRPr sz="1100">
              <a:latin typeface="Microsoft Sans Serif"/>
              <a:cs typeface="Microsoft Sans Serif"/>
            </a:endParaRPr>
          </a:p>
          <a:p>
            <a:pPr marL="12700">
              <a:lnSpc>
                <a:spcPct val="100000"/>
              </a:lnSpc>
            </a:pPr>
            <a:r>
              <a:rPr sz="1100" spc="-5" dirty="0">
                <a:solidFill>
                  <a:srgbClr val="333333"/>
                </a:solidFill>
                <a:latin typeface="Microsoft Sans Serif"/>
                <a:cs typeface="Microsoft Sans Serif"/>
              </a:rPr>
              <a:t>Now,</a:t>
            </a:r>
            <a:r>
              <a:rPr sz="1100" spc="5" dirty="0">
                <a:solidFill>
                  <a:srgbClr val="333333"/>
                </a:solidFill>
                <a:latin typeface="Microsoft Sans Serif"/>
                <a:cs typeface="Microsoft Sans Serif"/>
              </a:rPr>
              <a:t> </a:t>
            </a:r>
            <a:r>
              <a:rPr sz="1100" spc="-5" dirty="0">
                <a:solidFill>
                  <a:srgbClr val="333333"/>
                </a:solidFill>
                <a:latin typeface="Microsoft Sans Serif"/>
                <a:cs typeface="Microsoft Sans Serif"/>
              </a:rPr>
              <a:t>let</a:t>
            </a:r>
            <a:r>
              <a:rPr sz="1100" spc="5" dirty="0">
                <a:solidFill>
                  <a:srgbClr val="333333"/>
                </a:solidFill>
                <a:latin typeface="Microsoft Sans Serif"/>
                <a:cs typeface="Microsoft Sans Serif"/>
              </a:rPr>
              <a:t> us</a:t>
            </a:r>
            <a:r>
              <a:rPr sz="1100" dirty="0">
                <a:solidFill>
                  <a:srgbClr val="333333"/>
                </a:solidFill>
                <a:latin typeface="Microsoft Sans Serif"/>
                <a:cs typeface="Microsoft Sans Serif"/>
              </a:rPr>
              <a:t> </a:t>
            </a:r>
            <a:r>
              <a:rPr sz="1100" spc="5" dirty="0">
                <a:solidFill>
                  <a:srgbClr val="333333"/>
                </a:solidFill>
                <a:latin typeface="Microsoft Sans Serif"/>
                <a:cs typeface="Microsoft Sans Serif"/>
              </a:rPr>
              <a:t>understand</a:t>
            </a:r>
            <a:r>
              <a:rPr sz="1100" spc="-70" dirty="0">
                <a:solidFill>
                  <a:srgbClr val="333333"/>
                </a:solidFill>
                <a:latin typeface="Microsoft Sans Serif"/>
                <a:cs typeface="Microsoft Sans Serif"/>
              </a:rPr>
              <a:t> </a:t>
            </a:r>
            <a:r>
              <a:rPr sz="1100" spc="5" dirty="0">
                <a:solidFill>
                  <a:srgbClr val="333333"/>
                </a:solidFill>
                <a:latin typeface="Microsoft Sans Serif"/>
                <a:cs typeface="Microsoft Sans Serif"/>
              </a:rPr>
              <a:t>how</a:t>
            </a:r>
            <a:r>
              <a:rPr sz="1100" spc="-5" dirty="0">
                <a:solidFill>
                  <a:srgbClr val="333333"/>
                </a:solidFill>
                <a:latin typeface="Microsoft Sans Serif"/>
                <a:cs typeface="Microsoft Sans Serif"/>
              </a:rPr>
              <a:t> </a:t>
            </a:r>
            <a:r>
              <a:rPr sz="1100" dirty="0">
                <a:solidFill>
                  <a:srgbClr val="333333"/>
                </a:solidFill>
                <a:latin typeface="Microsoft Sans Serif"/>
                <a:cs typeface="Microsoft Sans Serif"/>
              </a:rPr>
              <a:t>they</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can</a:t>
            </a:r>
            <a:r>
              <a:rPr sz="1100" spc="-10" dirty="0">
                <a:solidFill>
                  <a:srgbClr val="333333"/>
                </a:solidFill>
                <a:latin typeface="Microsoft Sans Serif"/>
                <a:cs typeface="Microsoft Sans Serif"/>
              </a:rPr>
              <a:t> </a:t>
            </a:r>
            <a:r>
              <a:rPr sz="1100" spc="5" dirty="0">
                <a:solidFill>
                  <a:srgbClr val="333333"/>
                </a:solidFill>
                <a:latin typeface="Microsoft Sans Serif"/>
                <a:cs typeface="Microsoft Sans Serif"/>
              </a:rPr>
              <a:t>be</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solved</a:t>
            </a:r>
            <a:r>
              <a:rPr sz="1100" spc="-25" dirty="0">
                <a:solidFill>
                  <a:srgbClr val="333333"/>
                </a:solidFill>
                <a:latin typeface="Microsoft Sans Serif"/>
                <a:cs typeface="Microsoft Sans Serif"/>
              </a:rPr>
              <a:t> </a:t>
            </a:r>
            <a:r>
              <a:rPr sz="1100" spc="-10" dirty="0">
                <a:solidFill>
                  <a:srgbClr val="333333"/>
                </a:solidFill>
                <a:latin typeface="Microsoft Sans Serif"/>
                <a:cs typeface="Microsoft Sans Serif"/>
              </a:rPr>
              <a:t>in</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Pre</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Emptive</a:t>
            </a:r>
            <a:r>
              <a:rPr sz="1100" spc="-25" dirty="0">
                <a:solidFill>
                  <a:srgbClr val="333333"/>
                </a:solidFill>
                <a:latin typeface="Microsoft Sans Serif"/>
                <a:cs typeface="Microsoft Sans Serif"/>
              </a:rPr>
              <a:t> </a:t>
            </a:r>
            <a:r>
              <a:rPr sz="1100" dirty="0">
                <a:solidFill>
                  <a:srgbClr val="333333"/>
                </a:solidFill>
                <a:latin typeface="Microsoft Sans Serif"/>
                <a:cs typeface="Microsoft Sans Serif"/>
              </a:rPr>
              <a:t>Approach</a:t>
            </a:r>
            <a:endParaRPr sz="1100">
              <a:latin typeface="Microsoft Sans Serif"/>
              <a:cs typeface="Microsoft Sans Serif"/>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47837" y="3956050"/>
          <a:ext cx="6096000" cy="2196488"/>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tblGrid>
              <a:tr h="640461">
                <a:tc>
                  <a:txBody>
                    <a:bodyPr/>
                    <a:lstStyle/>
                    <a:p>
                      <a:pPr marL="69215">
                        <a:lnSpc>
                          <a:spcPct val="100000"/>
                        </a:lnSpc>
                        <a:spcBef>
                          <a:spcPts val="440"/>
                        </a:spcBef>
                      </a:pPr>
                      <a:r>
                        <a:rPr sz="1100" dirty="0">
                          <a:latin typeface="Times New Roman"/>
                          <a:cs typeface="Times New Roman"/>
                        </a:rPr>
                        <a:t>S.</a:t>
                      </a:r>
                      <a:r>
                        <a:rPr sz="1100" spc="-65" dirty="0">
                          <a:latin typeface="Times New Roman"/>
                          <a:cs typeface="Times New Roman"/>
                        </a:rPr>
                        <a:t> </a:t>
                      </a:r>
                      <a:r>
                        <a:rPr sz="1100" spc="-5" dirty="0">
                          <a:latin typeface="Times New Roman"/>
                          <a:cs typeface="Times New Roman"/>
                        </a:rPr>
                        <a:t>No</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69850">
                        <a:lnSpc>
                          <a:spcPct val="100000"/>
                        </a:lnSpc>
                        <a:spcBef>
                          <a:spcPts val="440"/>
                        </a:spcBef>
                      </a:pPr>
                      <a:r>
                        <a:rPr sz="1100" spc="-10" dirty="0">
                          <a:latin typeface="Times New Roman"/>
                          <a:cs typeface="Times New Roman"/>
                        </a:rPr>
                        <a:t>Process</a:t>
                      </a:r>
                      <a:r>
                        <a:rPr sz="1100" spc="-15" dirty="0">
                          <a:latin typeface="Times New Roman"/>
                          <a:cs typeface="Times New Roman"/>
                        </a:rPr>
                        <a:t> </a:t>
                      </a:r>
                      <a:r>
                        <a:rPr sz="1100" spc="-5" dirty="0">
                          <a:latin typeface="Times New Roman"/>
                          <a:cs typeface="Times New Roman"/>
                        </a:rPr>
                        <a:t>ID</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69850" marR="281305">
                        <a:lnSpc>
                          <a:spcPct val="100000"/>
                        </a:lnSpc>
                        <a:spcBef>
                          <a:spcPts val="440"/>
                        </a:spcBef>
                      </a:pPr>
                      <a:r>
                        <a:rPr sz="1100" spc="-30" dirty="0">
                          <a:latin typeface="Times New Roman"/>
                          <a:cs typeface="Times New Roman"/>
                        </a:rPr>
                        <a:t>A</a:t>
                      </a:r>
                      <a:r>
                        <a:rPr sz="1100" spc="15" dirty="0">
                          <a:latin typeface="Times New Roman"/>
                          <a:cs typeface="Times New Roman"/>
                        </a:rPr>
                        <a:t>rr</a:t>
                      </a:r>
                      <a:r>
                        <a:rPr sz="1100" spc="-20" dirty="0">
                          <a:latin typeface="Times New Roman"/>
                          <a:cs typeface="Times New Roman"/>
                        </a:rPr>
                        <a:t>i</a:t>
                      </a:r>
                      <a:r>
                        <a:rPr sz="1100" spc="-25" dirty="0">
                          <a:latin typeface="Times New Roman"/>
                          <a:cs typeface="Times New Roman"/>
                        </a:rPr>
                        <a:t>v</a:t>
                      </a:r>
                      <a:r>
                        <a:rPr sz="1100" spc="15" dirty="0">
                          <a:latin typeface="Times New Roman"/>
                          <a:cs typeface="Times New Roman"/>
                        </a:rPr>
                        <a:t>a</a:t>
                      </a:r>
                      <a:r>
                        <a:rPr sz="1100" dirty="0">
                          <a:latin typeface="Times New Roman"/>
                          <a:cs typeface="Times New Roman"/>
                        </a:rPr>
                        <a:t>l  </a:t>
                      </a:r>
                      <a:r>
                        <a:rPr sz="1100" spc="-10" dirty="0">
                          <a:latin typeface="Times New Roman"/>
                          <a:cs typeface="Times New Roman"/>
                        </a:rPr>
                        <a:t>Time</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69850" marR="380365">
                        <a:lnSpc>
                          <a:spcPct val="100000"/>
                        </a:lnSpc>
                        <a:spcBef>
                          <a:spcPts val="440"/>
                        </a:spcBef>
                      </a:pPr>
                      <a:r>
                        <a:rPr sz="1100" spc="-20" dirty="0">
                          <a:latin typeface="Times New Roman"/>
                          <a:cs typeface="Times New Roman"/>
                        </a:rPr>
                        <a:t>B</a:t>
                      </a:r>
                      <a:r>
                        <a:rPr sz="1100" dirty="0">
                          <a:latin typeface="Times New Roman"/>
                          <a:cs typeface="Times New Roman"/>
                        </a:rPr>
                        <a:t>u</a:t>
                      </a:r>
                      <a:r>
                        <a:rPr sz="1100" spc="15" dirty="0">
                          <a:latin typeface="Times New Roman"/>
                          <a:cs typeface="Times New Roman"/>
                        </a:rPr>
                        <a:t>r</a:t>
                      </a:r>
                      <a:r>
                        <a:rPr sz="1100" dirty="0">
                          <a:latin typeface="Times New Roman"/>
                          <a:cs typeface="Times New Roman"/>
                        </a:rPr>
                        <a:t>st  </a:t>
                      </a:r>
                      <a:r>
                        <a:rPr sz="1100" spc="20" dirty="0">
                          <a:latin typeface="Times New Roman"/>
                          <a:cs typeface="Times New Roman"/>
                        </a:rPr>
                        <a:t>T</a:t>
                      </a:r>
                      <a:r>
                        <a:rPr sz="1100" spc="-20" dirty="0">
                          <a:latin typeface="Times New Roman"/>
                          <a:cs typeface="Times New Roman"/>
                        </a:rPr>
                        <a:t>i</a:t>
                      </a:r>
                      <a:r>
                        <a:rPr sz="1100" spc="-45" dirty="0">
                          <a:latin typeface="Times New Roman"/>
                          <a:cs typeface="Times New Roman"/>
                        </a:rPr>
                        <a:t>m</a:t>
                      </a:r>
                      <a:r>
                        <a:rPr sz="1100" dirty="0">
                          <a:latin typeface="Times New Roman"/>
                          <a:cs typeface="Times New Roman"/>
                        </a:rPr>
                        <a:t>e</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69850" marR="107950">
                        <a:lnSpc>
                          <a:spcPct val="100000"/>
                        </a:lnSpc>
                        <a:spcBef>
                          <a:spcPts val="440"/>
                        </a:spcBef>
                      </a:pPr>
                      <a:r>
                        <a:rPr sz="1100" spc="5" dirty="0">
                          <a:latin typeface="Times New Roman"/>
                          <a:cs typeface="Times New Roman"/>
                        </a:rPr>
                        <a:t>C</a:t>
                      </a:r>
                      <a:r>
                        <a:rPr sz="1100" spc="-25" dirty="0">
                          <a:latin typeface="Times New Roman"/>
                          <a:cs typeface="Times New Roman"/>
                        </a:rPr>
                        <a:t>o</a:t>
                      </a:r>
                      <a:r>
                        <a:rPr sz="1100" spc="-45" dirty="0">
                          <a:latin typeface="Times New Roman"/>
                          <a:cs typeface="Times New Roman"/>
                        </a:rPr>
                        <a:t>m</a:t>
                      </a:r>
                      <a:r>
                        <a:rPr sz="1100" dirty="0">
                          <a:latin typeface="Times New Roman"/>
                          <a:cs typeface="Times New Roman"/>
                        </a:rPr>
                        <a:t>p</a:t>
                      </a:r>
                      <a:r>
                        <a:rPr sz="1100" spc="-20" dirty="0">
                          <a:latin typeface="Times New Roman"/>
                          <a:cs typeface="Times New Roman"/>
                        </a:rPr>
                        <a:t>l</a:t>
                      </a:r>
                      <a:r>
                        <a:rPr sz="1100" spc="-35" dirty="0">
                          <a:latin typeface="Times New Roman"/>
                          <a:cs typeface="Times New Roman"/>
                        </a:rPr>
                        <a:t>e</a:t>
                      </a:r>
                      <a:r>
                        <a:rPr sz="1100" dirty="0">
                          <a:latin typeface="Times New Roman"/>
                          <a:cs typeface="Times New Roman"/>
                        </a:rPr>
                        <a:t>t</a:t>
                      </a:r>
                      <a:r>
                        <a:rPr sz="1100" spc="-20" dirty="0">
                          <a:latin typeface="Times New Roman"/>
                          <a:cs typeface="Times New Roman"/>
                        </a:rPr>
                        <a:t>i</a:t>
                      </a:r>
                      <a:r>
                        <a:rPr sz="1100" dirty="0">
                          <a:latin typeface="Times New Roman"/>
                          <a:cs typeface="Times New Roman"/>
                        </a:rPr>
                        <a:t>o  n</a:t>
                      </a:r>
                      <a:r>
                        <a:rPr sz="1100" spc="-30" dirty="0">
                          <a:latin typeface="Times New Roman"/>
                          <a:cs typeface="Times New Roman"/>
                        </a:rPr>
                        <a:t> </a:t>
                      </a:r>
                      <a:r>
                        <a:rPr sz="1100" spc="-10" dirty="0">
                          <a:latin typeface="Times New Roman"/>
                          <a:cs typeface="Times New Roman"/>
                        </a:rPr>
                        <a:t>Time</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70485" marR="262890">
                        <a:lnSpc>
                          <a:spcPct val="100000"/>
                        </a:lnSpc>
                        <a:spcBef>
                          <a:spcPts val="440"/>
                        </a:spcBef>
                      </a:pPr>
                      <a:r>
                        <a:rPr sz="1100" spc="10" dirty="0">
                          <a:latin typeface="Times New Roman"/>
                          <a:cs typeface="Times New Roman"/>
                        </a:rPr>
                        <a:t>Turn </a:t>
                      </a:r>
                      <a:r>
                        <a:rPr sz="1100" spc="15" dirty="0">
                          <a:latin typeface="Times New Roman"/>
                          <a:cs typeface="Times New Roman"/>
                        </a:rPr>
                        <a:t> </a:t>
                      </a:r>
                      <a:r>
                        <a:rPr sz="1100" spc="-30" dirty="0">
                          <a:latin typeface="Times New Roman"/>
                          <a:cs typeface="Times New Roman"/>
                        </a:rPr>
                        <a:t>A</a:t>
                      </a:r>
                      <a:r>
                        <a:rPr sz="1100" spc="15" dirty="0">
                          <a:latin typeface="Times New Roman"/>
                          <a:cs typeface="Times New Roman"/>
                        </a:rPr>
                        <a:t>r</a:t>
                      </a:r>
                      <a:r>
                        <a:rPr sz="1100" spc="-25" dirty="0">
                          <a:latin typeface="Times New Roman"/>
                          <a:cs typeface="Times New Roman"/>
                        </a:rPr>
                        <a:t>o</a:t>
                      </a:r>
                      <a:r>
                        <a:rPr sz="1100" dirty="0">
                          <a:latin typeface="Times New Roman"/>
                          <a:cs typeface="Times New Roman"/>
                        </a:rPr>
                        <a:t>u</a:t>
                      </a:r>
                      <a:r>
                        <a:rPr sz="1100" spc="-25" dirty="0">
                          <a:latin typeface="Times New Roman"/>
                          <a:cs typeface="Times New Roman"/>
                        </a:rPr>
                        <a:t>n</a:t>
                      </a:r>
                      <a:r>
                        <a:rPr sz="1100" dirty="0">
                          <a:latin typeface="Times New Roman"/>
                          <a:cs typeface="Times New Roman"/>
                        </a:rPr>
                        <a:t>d  </a:t>
                      </a:r>
                      <a:r>
                        <a:rPr sz="1100" spc="-10" dirty="0">
                          <a:latin typeface="Times New Roman"/>
                          <a:cs typeface="Times New Roman"/>
                        </a:rPr>
                        <a:t>Time</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marL="70485" marR="238125">
                        <a:lnSpc>
                          <a:spcPct val="100000"/>
                        </a:lnSpc>
                        <a:spcBef>
                          <a:spcPts val="440"/>
                        </a:spcBef>
                      </a:pPr>
                      <a:r>
                        <a:rPr sz="1100" spc="-10" dirty="0">
                          <a:latin typeface="Times New Roman"/>
                          <a:cs typeface="Times New Roman"/>
                        </a:rPr>
                        <a:t>W</a:t>
                      </a:r>
                      <a:r>
                        <a:rPr sz="1100" spc="10" dirty="0">
                          <a:latin typeface="Times New Roman"/>
                          <a:cs typeface="Times New Roman"/>
                        </a:rPr>
                        <a:t>a</a:t>
                      </a:r>
                      <a:r>
                        <a:rPr sz="1100" spc="-20" dirty="0">
                          <a:latin typeface="Times New Roman"/>
                          <a:cs typeface="Times New Roman"/>
                        </a:rPr>
                        <a:t>i</a:t>
                      </a:r>
                      <a:r>
                        <a:rPr sz="1100" dirty="0">
                          <a:latin typeface="Times New Roman"/>
                          <a:cs typeface="Times New Roman"/>
                        </a:rPr>
                        <a:t>t</a:t>
                      </a:r>
                      <a:r>
                        <a:rPr sz="1100" spc="-20" dirty="0">
                          <a:latin typeface="Times New Roman"/>
                          <a:cs typeface="Times New Roman"/>
                        </a:rPr>
                        <a:t>i</a:t>
                      </a:r>
                      <a:r>
                        <a:rPr sz="1100" spc="-25" dirty="0">
                          <a:latin typeface="Times New Roman"/>
                          <a:cs typeface="Times New Roman"/>
                        </a:rPr>
                        <a:t>n</a:t>
                      </a:r>
                      <a:r>
                        <a:rPr sz="1100" dirty="0">
                          <a:latin typeface="Times New Roman"/>
                          <a:cs typeface="Times New Roman"/>
                        </a:rPr>
                        <a:t>g  </a:t>
                      </a:r>
                      <a:r>
                        <a:rPr sz="1100" spc="-10" dirty="0">
                          <a:latin typeface="Times New Roman"/>
                          <a:cs typeface="Times New Roman"/>
                        </a:rPr>
                        <a:t>Time</a:t>
                      </a:r>
                      <a:endParaRPr sz="1100">
                        <a:latin typeface="Times New Roman"/>
                        <a:cs typeface="Times New Roman"/>
                      </a:endParaRPr>
                    </a:p>
                  </a:txBody>
                  <a:tcPr marL="0" marR="0" marT="55880" marB="0">
                    <a:lnL w="9525">
                      <a:solidFill>
                        <a:srgbClr val="C097CE"/>
                      </a:solidFill>
                      <a:prstDash val="solid"/>
                    </a:lnL>
                    <a:lnR w="9525">
                      <a:solidFill>
                        <a:srgbClr val="C097CE"/>
                      </a:solidFill>
                      <a:prstDash val="solid"/>
                    </a:lnR>
                    <a:lnT w="9525">
                      <a:solidFill>
                        <a:srgbClr val="C097CE"/>
                      </a:solidFill>
                      <a:prstDash val="solid"/>
                    </a:lnT>
                    <a:solidFill>
                      <a:srgbClr val="C6CCBD"/>
                    </a:solidFill>
                  </a:tcPr>
                </a:tc>
                <a:tc>
                  <a:txBody>
                    <a:bodyPr/>
                    <a:lstStyle/>
                    <a:p>
                      <a:pPr>
                        <a:lnSpc>
                          <a:spcPct val="100000"/>
                        </a:lnSpc>
                      </a:pPr>
                      <a:endParaRPr sz="1100">
                        <a:latin typeface="Times New Roman"/>
                        <a:cs typeface="Times New Roman"/>
                      </a:endParaRPr>
                    </a:p>
                  </a:txBody>
                  <a:tcPr marL="0" marR="0" marT="0" marB="0">
                    <a:lnL w="9525">
                      <a:solidFill>
                        <a:srgbClr val="C097CE"/>
                      </a:solidFill>
                      <a:prstDash val="solid"/>
                    </a:lnL>
                    <a:lnR w="12700">
                      <a:solidFill>
                        <a:srgbClr val="000000"/>
                      </a:solidFill>
                      <a:prstDash val="solid"/>
                    </a:lnR>
                    <a:lnT w="12700">
                      <a:solidFill>
                        <a:srgbClr val="000000"/>
                      </a:solidFill>
                      <a:prstDash val="solid"/>
                    </a:lnT>
                    <a:lnB w="9525">
                      <a:solidFill>
                        <a:srgbClr val="C6CCBD"/>
                      </a:solidFill>
                      <a:prstDash val="solid"/>
                    </a:lnB>
                  </a:tcPr>
                </a:tc>
              </a:tr>
              <a:tr h="259333">
                <a:tc>
                  <a:txBody>
                    <a:bodyPr/>
                    <a:lstStyle/>
                    <a:p>
                      <a:pPr marL="46355">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A</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23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85"/>
                        </a:spcBef>
                      </a:pPr>
                      <a:r>
                        <a:rPr sz="1100" spc="10" dirty="0">
                          <a:solidFill>
                            <a:srgbClr val="333333"/>
                          </a:solidFill>
                          <a:latin typeface="Microsoft Sans Serif"/>
                          <a:cs typeface="Microsoft Sans Serif"/>
                        </a:rPr>
                        <a:t>23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8260">
                        <a:lnSpc>
                          <a:spcPct val="100000"/>
                        </a:lnSpc>
                        <a:spcBef>
                          <a:spcPts val="285"/>
                        </a:spcBef>
                      </a:pPr>
                      <a:r>
                        <a:rPr sz="1100" spc="10" dirty="0">
                          <a:solidFill>
                            <a:srgbClr val="333333"/>
                          </a:solidFill>
                          <a:latin typeface="Microsoft Sans Serif"/>
                          <a:cs typeface="Microsoft Sans Serif"/>
                        </a:rPr>
                        <a:t>14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34">
                <a:tc>
                  <a:txBody>
                    <a:bodyPr/>
                    <a:lstStyle/>
                    <a:p>
                      <a:pPr marL="46355">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5"/>
                        </a:spcBef>
                      </a:pPr>
                      <a:r>
                        <a:rPr sz="1100" dirty="0">
                          <a:solidFill>
                            <a:srgbClr val="333333"/>
                          </a:solidFill>
                          <a:latin typeface="Microsoft Sans Serif"/>
                          <a:cs typeface="Microsoft Sans Serif"/>
                        </a:rPr>
                        <a:t>B</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dirty="0">
                          <a:solidFill>
                            <a:srgbClr val="333333"/>
                          </a:solidFill>
                          <a:latin typeface="Microsoft Sans Serif"/>
                          <a:cs typeface="Microsoft Sans Serif"/>
                        </a:rPr>
                        <a:t>8</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5"/>
                        </a:spcBef>
                      </a:pPr>
                      <a:r>
                        <a:rPr sz="1100" dirty="0">
                          <a:solidFill>
                            <a:srgbClr val="333333"/>
                          </a:solidFill>
                          <a:latin typeface="Microsoft Sans Serif"/>
                          <a:cs typeface="Microsoft Sans Serif"/>
                        </a:rPr>
                        <a:t>7</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85"/>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3">
                <a:tc>
                  <a:txBody>
                    <a:bodyPr/>
                    <a:lstStyle/>
                    <a:p>
                      <a:pPr marL="46355">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P</a:t>
                      </a:r>
                      <a:r>
                        <a:rPr sz="1100" spc="-45" dirty="0">
                          <a:solidFill>
                            <a:srgbClr val="333333"/>
                          </a:solidFill>
                          <a:latin typeface="Microsoft Sans Serif"/>
                          <a:cs typeface="Microsoft Sans Serif"/>
                        </a:rPr>
                        <a:t> </a:t>
                      </a: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5"/>
                        </a:spcBef>
                      </a:pPr>
                      <a:r>
                        <a:rPr sz="1100" dirty="0">
                          <a:solidFill>
                            <a:srgbClr val="333333"/>
                          </a:solidFill>
                          <a:latin typeface="Microsoft Sans Serif"/>
                          <a:cs typeface="Microsoft Sans Serif"/>
                        </a:rPr>
                        <a:t>C</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5"/>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8260">
                        <a:lnSpc>
                          <a:spcPct val="100000"/>
                        </a:lnSpc>
                        <a:spcBef>
                          <a:spcPts val="28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59">
                <a:tc>
                  <a:txBody>
                    <a:bodyPr/>
                    <a:lstStyle/>
                    <a:p>
                      <a:pPr marL="46355">
                        <a:lnSpc>
                          <a:spcPct val="100000"/>
                        </a:lnSpc>
                        <a:spcBef>
                          <a:spcPts val="290"/>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90"/>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90"/>
                        </a:spcBef>
                      </a:pPr>
                      <a:r>
                        <a:rPr sz="1100" dirty="0">
                          <a:solidFill>
                            <a:srgbClr val="333333"/>
                          </a:solidFill>
                          <a:latin typeface="Microsoft Sans Serif"/>
                          <a:cs typeface="Microsoft Sans Serif"/>
                        </a:rPr>
                        <a:t>D</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90"/>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90"/>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90"/>
                        </a:spcBef>
                      </a:pPr>
                      <a:r>
                        <a:rPr sz="1100" spc="10" dirty="0">
                          <a:solidFill>
                            <a:srgbClr val="333333"/>
                          </a:solidFill>
                          <a:latin typeface="Microsoft Sans Serif"/>
                          <a:cs typeface="Microsoft Sans Serif"/>
                        </a:rPr>
                        <a:t>15</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90"/>
                        </a:spcBef>
                      </a:pPr>
                      <a:r>
                        <a:rPr sz="1100" spc="10" dirty="0">
                          <a:solidFill>
                            <a:srgbClr val="333333"/>
                          </a:solidFill>
                          <a:latin typeface="Microsoft Sans Serif"/>
                          <a:cs typeface="Microsoft Sans Serif"/>
                        </a:rPr>
                        <a:t>14</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90"/>
                        </a:spcBef>
                      </a:pPr>
                      <a:r>
                        <a:rPr sz="1100" spc="10" dirty="0">
                          <a:solidFill>
                            <a:srgbClr val="333333"/>
                          </a:solidFill>
                          <a:latin typeface="Microsoft Sans Serif"/>
                          <a:cs typeface="Microsoft Sans Serif"/>
                        </a:rPr>
                        <a:t>10</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4">
                <a:tc>
                  <a:txBody>
                    <a:bodyPr/>
                    <a:lstStyle/>
                    <a:p>
                      <a:pPr marL="46355">
                        <a:lnSpc>
                          <a:spcPct val="100000"/>
                        </a:lnSpc>
                        <a:spcBef>
                          <a:spcPts val="290"/>
                        </a:spcBef>
                      </a:pP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90"/>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90"/>
                        </a:spcBef>
                      </a:pPr>
                      <a:r>
                        <a:rPr sz="1100" dirty="0">
                          <a:solidFill>
                            <a:srgbClr val="333333"/>
                          </a:solidFill>
                          <a:latin typeface="Microsoft Sans Serif"/>
                          <a:cs typeface="Microsoft Sans Serif"/>
                        </a:rPr>
                        <a:t>E</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90"/>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90"/>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90"/>
                        </a:spcBef>
                      </a:pPr>
                      <a:r>
                        <a:rPr sz="1100" spc="10" dirty="0">
                          <a:solidFill>
                            <a:srgbClr val="333333"/>
                          </a:solidFill>
                          <a:latin typeface="Microsoft Sans Serif"/>
                          <a:cs typeface="Microsoft Sans Serif"/>
                        </a:rPr>
                        <a:t>11</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90"/>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8260">
                        <a:lnSpc>
                          <a:spcPct val="100000"/>
                        </a:lnSpc>
                        <a:spcBef>
                          <a:spcPts val="290"/>
                        </a:spcBef>
                      </a:pPr>
                      <a:r>
                        <a:rPr sz="1100" dirty="0">
                          <a:solidFill>
                            <a:srgbClr val="333333"/>
                          </a:solidFill>
                          <a:latin typeface="Microsoft Sans Serif"/>
                          <a:cs typeface="Microsoft Sans Serif"/>
                        </a:rPr>
                        <a:t>7</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259334">
                <a:tc>
                  <a:txBody>
                    <a:bodyPr/>
                    <a:lstStyle/>
                    <a:p>
                      <a:pPr marL="46355">
                        <a:lnSpc>
                          <a:spcPct val="100000"/>
                        </a:lnSpc>
                        <a:spcBef>
                          <a:spcPts val="290"/>
                        </a:spcBef>
                      </a:pPr>
                      <a:r>
                        <a:rPr sz="1100" dirty="0">
                          <a:solidFill>
                            <a:srgbClr val="333333"/>
                          </a:solidFill>
                          <a:latin typeface="Microsoft Sans Serif"/>
                          <a:cs typeface="Microsoft Sans Serif"/>
                        </a:rPr>
                        <a:t>6</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90"/>
                        </a:spcBef>
                      </a:pPr>
                      <a:r>
                        <a:rPr sz="1100" dirty="0">
                          <a:solidFill>
                            <a:srgbClr val="333333"/>
                          </a:solidFill>
                          <a:latin typeface="Microsoft Sans Serif"/>
                          <a:cs typeface="Microsoft Sans Serif"/>
                        </a:rPr>
                        <a:t>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6</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90"/>
                        </a:spcBef>
                      </a:pPr>
                      <a:r>
                        <a:rPr sz="1100" dirty="0">
                          <a:solidFill>
                            <a:srgbClr val="333333"/>
                          </a:solidFill>
                          <a:latin typeface="Microsoft Sans Serif"/>
                          <a:cs typeface="Microsoft Sans Serif"/>
                        </a:rPr>
                        <a:t>F</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90"/>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90"/>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90"/>
                        </a:spcBef>
                      </a:pP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90"/>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8260">
                        <a:lnSpc>
                          <a:spcPct val="100000"/>
                        </a:lnSpc>
                        <a:spcBef>
                          <a:spcPts val="290"/>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83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
        <p:nvSpPr>
          <p:cNvPr id="3" name="object 3"/>
          <p:cNvSpPr txBox="1"/>
          <p:nvPr/>
        </p:nvSpPr>
        <p:spPr>
          <a:xfrm>
            <a:off x="917244" y="1255598"/>
            <a:ext cx="7456805" cy="989330"/>
          </a:xfrm>
          <a:prstGeom prst="rect">
            <a:avLst/>
          </a:prstGeom>
        </p:spPr>
        <p:txBody>
          <a:bodyPr vert="horz" wrap="square" lIns="0" tIns="14605" rIns="0" bIns="0" rtlCol="0">
            <a:spAutoFit/>
          </a:bodyPr>
          <a:lstStyle/>
          <a:p>
            <a:pPr marL="12700">
              <a:lnSpc>
                <a:spcPct val="100000"/>
              </a:lnSpc>
              <a:spcBef>
                <a:spcPts val="115"/>
              </a:spcBef>
            </a:pPr>
            <a:r>
              <a:rPr sz="1500" spc="5" dirty="0">
                <a:solidFill>
                  <a:srgbClr val="00AF50"/>
                </a:solidFill>
                <a:latin typeface="Microsoft Sans Serif"/>
                <a:cs typeface="Microsoft Sans Serif"/>
              </a:rPr>
              <a:t>Pre E</a:t>
            </a:r>
            <a:r>
              <a:rPr sz="1500" spc="15" dirty="0">
                <a:solidFill>
                  <a:srgbClr val="00AF50"/>
                </a:solidFill>
                <a:latin typeface="Microsoft Sans Serif"/>
                <a:cs typeface="Microsoft Sans Serif"/>
              </a:rPr>
              <a:t>m</a:t>
            </a:r>
            <a:r>
              <a:rPr sz="1500" spc="5" dirty="0">
                <a:solidFill>
                  <a:srgbClr val="00AF50"/>
                </a:solidFill>
                <a:latin typeface="Microsoft Sans Serif"/>
                <a:cs typeface="Microsoft Sans Serif"/>
              </a:rPr>
              <a:t>pt</a:t>
            </a:r>
            <a:r>
              <a:rPr sz="1500" dirty="0">
                <a:solidFill>
                  <a:srgbClr val="00AF50"/>
                </a:solidFill>
                <a:latin typeface="Microsoft Sans Serif"/>
                <a:cs typeface="Microsoft Sans Serif"/>
              </a:rPr>
              <a:t>i</a:t>
            </a:r>
            <a:r>
              <a:rPr sz="1500" spc="5" dirty="0">
                <a:solidFill>
                  <a:srgbClr val="00AF50"/>
                </a:solidFill>
                <a:latin typeface="Microsoft Sans Serif"/>
                <a:cs typeface="Microsoft Sans Serif"/>
              </a:rPr>
              <a:t>ve</a:t>
            </a:r>
            <a:r>
              <a:rPr sz="1500" spc="-165" dirty="0">
                <a:solidFill>
                  <a:srgbClr val="00AF50"/>
                </a:solidFill>
                <a:latin typeface="Microsoft Sans Serif"/>
                <a:cs typeface="Microsoft Sans Serif"/>
              </a:rPr>
              <a:t> </a:t>
            </a:r>
            <a:r>
              <a:rPr sz="1500" spc="5" dirty="0">
                <a:solidFill>
                  <a:srgbClr val="00AF50"/>
                </a:solidFill>
                <a:latin typeface="Microsoft Sans Serif"/>
                <a:cs typeface="Microsoft Sans Serif"/>
              </a:rPr>
              <a:t>Ap</a:t>
            </a:r>
            <a:r>
              <a:rPr sz="1500" spc="-5" dirty="0">
                <a:solidFill>
                  <a:srgbClr val="00AF50"/>
                </a:solidFill>
                <a:latin typeface="Microsoft Sans Serif"/>
                <a:cs typeface="Microsoft Sans Serif"/>
              </a:rPr>
              <a:t>p</a:t>
            </a:r>
            <a:r>
              <a:rPr sz="1500" spc="5" dirty="0">
                <a:solidFill>
                  <a:srgbClr val="00AF50"/>
                </a:solidFill>
                <a:latin typeface="Microsoft Sans Serif"/>
                <a:cs typeface="Microsoft Sans Serif"/>
              </a:rPr>
              <a:t>roach</a:t>
            </a:r>
            <a:endParaRPr sz="1500">
              <a:latin typeface="Microsoft Sans Serif"/>
              <a:cs typeface="Microsoft Sans Serif"/>
            </a:endParaRPr>
          </a:p>
          <a:p>
            <a:pPr marL="12700" marR="5080">
              <a:lnSpc>
                <a:spcPct val="100000"/>
              </a:lnSpc>
              <a:spcBef>
                <a:spcPts val="10"/>
              </a:spcBef>
            </a:pPr>
            <a:r>
              <a:rPr sz="1200" spc="-30" dirty="0">
                <a:solidFill>
                  <a:srgbClr val="333333"/>
                </a:solidFill>
                <a:latin typeface="Microsoft Sans Serif"/>
                <a:cs typeface="Microsoft Sans Serif"/>
              </a:rPr>
              <a:t>Now,</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let </a:t>
            </a:r>
            <a:r>
              <a:rPr sz="1200" spc="-5" dirty="0">
                <a:solidFill>
                  <a:srgbClr val="333333"/>
                </a:solidFill>
                <a:latin typeface="Microsoft Sans Serif"/>
                <a:cs typeface="Microsoft Sans Serif"/>
              </a:rPr>
              <a:t>us</a:t>
            </a:r>
            <a:r>
              <a:rPr sz="1200" dirty="0">
                <a:solidFill>
                  <a:srgbClr val="333333"/>
                </a:solidFill>
                <a:latin typeface="Microsoft Sans Serif"/>
                <a:cs typeface="Microsoft Sans Serif"/>
              </a:rPr>
              <a:t> solve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this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problem</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with</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help</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Scheduling</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Algorithm</a:t>
            </a:r>
            <a:r>
              <a:rPr sz="1200" spc="-65" dirty="0">
                <a:solidFill>
                  <a:srgbClr val="333333"/>
                </a:solidFill>
                <a:latin typeface="Microsoft Sans Serif"/>
                <a:cs typeface="Microsoft Sans Serif"/>
              </a:rPr>
              <a:t> </a:t>
            </a:r>
            <a:r>
              <a:rPr sz="1200" spc="-10" dirty="0">
                <a:solidFill>
                  <a:srgbClr val="333333"/>
                </a:solidFill>
                <a:latin typeface="Microsoft Sans Serif"/>
                <a:cs typeface="Microsoft Sans Serif"/>
              </a:rPr>
              <a:t>named</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First</a:t>
            </a:r>
            <a:r>
              <a:rPr sz="1200" dirty="0">
                <a:solidFill>
                  <a:srgbClr val="333333"/>
                </a:solidFill>
                <a:latin typeface="Microsoft Sans Serif"/>
                <a:cs typeface="Microsoft Sans Serif"/>
              </a:rPr>
              <a:t> </a:t>
            </a:r>
            <a:r>
              <a:rPr sz="1200" spc="-15" dirty="0">
                <a:solidFill>
                  <a:srgbClr val="333333"/>
                </a:solidFill>
                <a:latin typeface="Microsoft Sans Serif"/>
                <a:cs typeface="Microsoft Sans Serif"/>
              </a:rPr>
              <a:t>Come</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First</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Serve</a:t>
            </a:r>
            <a:r>
              <a:rPr sz="1200" spc="5" dirty="0">
                <a:solidFill>
                  <a:srgbClr val="333333"/>
                </a:solidFill>
                <a:latin typeface="Microsoft Sans Serif"/>
                <a:cs typeface="Microsoft Sans Serif"/>
              </a:rPr>
              <a:t> in </a:t>
            </a:r>
            <a:r>
              <a:rPr sz="1200" spc="-5" dirty="0">
                <a:solidFill>
                  <a:srgbClr val="333333"/>
                </a:solidFill>
                <a:latin typeface="Microsoft Sans Serif"/>
                <a:cs typeface="Microsoft Sans Serif"/>
              </a:rPr>
              <a:t>a</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Pre </a:t>
            </a:r>
            <a:r>
              <a:rPr sz="1200" spc="-305" dirty="0">
                <a:solidFill>
                  <a:srgbClr val="333333"/>
                </a:solidFill>
                <a:latin typeface="Microsoft Sans Serif"/>
                <a:cs typeface="Microsoft Sans Serif"/>
              </a:rPr>
              <a:t> </a:t>
            </a:r>
            <a:r>
              <a:rPr sz="1200" spc="-10" dirty="0">
                <a:solidFill>
                  <a:srgbClr val="333333"/>
                </a:solidFill>
                <a:latin typeface="Microsoft Sans Serif"/>
                <a:cs typeface="Microsoft Sans Serif"/>
              </a:rPr>
              <a:t>Emptive</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Approach.</a:t>
            </a:r>
            <a:endParaRPr sz="1200">
              <a:latin typeface="Microsoft Sans Serif"/>
              <a:cs typeface="Microsoft Sans Serif"/>
            </a:endParaRPr>
          </a:p>
          <a:p>
            <a:pPr marL="12700">
              <a:lnSpc>
                <a:spcPct val="100000"/>
              </a:lnSpc>
            </a:pPr>
            <a:r>
              <a:rPr sz="1200" dirty="0">
                <a:solidFill>
                  <a:srgbClr val="333333"/>
                </a:solidFill>
                <a:latin typeface="Microsoft Sans Serif"/>
                <a:cs typeface="Microsoft Sans Serif"/>
              </a:rPr>
              <a:t>In</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Pre</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Emptive</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Approach</a:t>
            </a:r>
            <a:r>
              <a:rPr sz="1200" spc="-30" dirty="0">
                <a:solidFill>
                  <a:srgbClr val="333333"/>
                </a:solidFill>
                <a:latin typeface="Microsoft Sans Serif"/>
                <a:cs typeface="Microsoft Sans Serif"/>
              </a:rPr>
              <a:t> </a:t>
            </a:r>
            <a:r>
              <a:rPr sz="1200" spc="-20" dirty="0">
                <a:solidFill>
                  <a:srgbClr val="333333"/>
                </a:solidFill>
                <a:latin typeface="Microsoft Sans Serif"/>
                <a:cs typeface="Microsoft Sans Serif"/>
              </a:rPr>
              <a:t>we</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search</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for</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the</a:t>
            </a:r>
            <a:r>
              <a:rPr sz="1200" dirty="0">
                <a:solidFill>
                  <a:srgbClr val="333333"/>
                </a:solidFill>
                <a:latin typeface="Microsoft Sans Serif"/>
                <a:cs typeface="Microsoft Sans Serif"/>
              </a:rPr>
              <a:t> best process</a:t>
            </a:r>
            <a:r>
              <a:rPr sz="1200" spc="-5" dirty="0">
                <a:solidFill>
                  <a:srgbClr val="333333"/>
                </a:solidFill>
                <a:latin typeface="Microsoft Sans Serif"/>
                <a:cs typeface="Microsoft Sans Serif"/>
              </a:rPr>
              <a:t> which</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5" dirty="0">
                <a:solidFill>
                  <a:srgbClr val="333333"/>
                </a:solidFill>
                <a:latin typeface="Microsoft Sans Serif"/>
                <a:cs typeface="Microsoft Sans Serif"/>
              </a:rPr>
              <a:t> available</a:t>
            </a:r>
            <a:endParaRPr sz="1200">
              <a:latin typeface="Microsoft Sans Serif"/>
              <a:cs typeface="Microsoft Sans Serif"/>
            </a:endParaRPr>
          </a:p>
          <a:p>
            <a:pPr marL="12700">
              <a:lnSpc>
                <a:spcPct val="100000"/>
              </a:lnSpc>
            </a:pPr>
            <a:r>
              <a:rPr sz="1200" dirty="0">
                <a:solidFill>
                  <a:srgbClr val="333333"/>
                </a:solidFill>
                <a:latin typeface="Microsoft Sans Serif"/>
                <a:cs typeface="Microsoft Sans Serif"/>
              </a:rPr>
              <a:t>Gantt</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chart</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for</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above</a:t>
            </a:r>
            <a:r>
              <a:rPr sz="1200" spc="-10" dirty="0">
                <a:solidFill>
                  <a:srgbClr val="333333"/>
                </a:solidFill>
                <a:latin typeface="Microsoft Sans Serif"/>
                <a:cs typeface="Microsoft Sans Serif"/>
              </a:rPr>
              <a:t> Example</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1</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endParaRPr sz="1200">
              <a:latin typeface="Microsoft Sans Serif"/>
              <a:cs typeface="Microsoft Sans Serif"/>
            </a:endParaRPr>
          </a:p>
        </p:txBody>
      </p:sp>
      <p:pic>
        <p:nvPicPr>
          <p:cNvPr id="4" name="object 4"/>
          <p:cNvPicPr/>
          <p:nvPr/>
        </p:nvPicPr>
        <p:blipFill>
          <a:blip r:embed="rId2" cstate="print"/>
          <a:stretch>
            <a:fillRect/>
          </a:stretch>
        </p:blipFill>
        <p:spPr>
          <a:xfrm>
            <a:off x="2695583" y="2819549"/>
            <a:ext cx="4400911" cy="36266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907745"/>
            <a:ext cx="8073390" cy="3044825"/>
          </a:xfrm>
          <a:prstGeom prst="rect">
            <a:avLst/>
          </a:prstGeom>
        </p:spPr>
        <p:txBody>
          <a:bodyPr vert="horz" wrap="square" lIns="0" tIns="12700" rIns="0" bIns="0" rtlCol="0">
            <a:spAutoFit/>
          </a:bodyPr>
          <a:lstStyle/>
          <a:p>
            <a:pPr marL="12700" algn="just">
              <a:lnSpc>
                <a:spcPct val="100000"/>
              </a:lnSpc>
              <a:spcBef>
                <a:spcPts val="100"/>
              </a:spcBef>
            </a:pPr>
            <a:r>
              <a:rPr sz="1800" spc="-25" dirty="0">
                <a:solidFill>
                  <a:srgbClr val="00AF50"/>
                </a:solidFill>
                <a:latin typeface="Calibri"/>
                <a:cs typeface="Calibri"/>
              </a:rPr>
              <a:t>FCFS</a:t>
            </a:r>
            <a:r>
              <a:rPr sz="1800" spc="25" dirty="0">
                <a:solidFill>
                  <a:srgbClr val="00AF50"/>
                </a:solidFill>
                <a:latin typeface="Calibri"/>
                <a:cs typeface="Calibri"/>
              </a:rPr>
              <a:t> </a:t>
            </a:r>
            <a:r>
              <a:rPr sz="1800" spc="-5" dirty="0">
                <a:solidFill>
                  <a:srgbClr val="00AF50"/>
                </a:solidFill>
                <a:latin typeface="Calibri"/>
                <a:cs typeface="Calibri"/>
              </a:rPr>
              <a:t>with</a:t>
            </a:r>
            <a:r>
              <a:rPr sz="1800" spc="-25" dirty="0">
                <a:solidFill>
                  <a:srgbClr val="00AF50"/>
                </a:solidFill>
                <a:latin typeface="Calibri"/>
                <a:cs typeface="Calibri"/>
              </a:rPr>
              <a:t> </a:t>
            </a:r>
            <a:r>
              <a:rPr sz="1800" spc="-10" dirty="0">
                <a:solidFill>
                  <a:srgbClr val="00AF50"/>
                </a:solidFill>
                <a:latin typeface="Calibri"/>
                <a:cs typeface="Calibri"/>
              </a:rPr>
              <a:t>Overhead</a:t>
            </a:r>
            <a:endParaRPr sz="1800">
              <a:latin typeface="Calibri"/>
              <a:cs typeface="Calibri"/>
            </a:endParaRPr>
          </a:p>
          <a:p>
            <a:pPr marL="12700" marR="5715" algn="just">
              <a:lnSpc>
                <a:spcPct val="100000"/>
              </a:lnSpc>
              <a:spcBef>
                <a:spcPts val="5"/>
              </a:spcBef>
            </a:pPr>
            <a:r>
              <a:rPr sz="1800" dirty="0">
                <a:latin typeface="Calibri"/>
                <a:cs typeface="Calibri"/>
              </a:rPr>
              <a:t>In </a:t>
            </a:r>
            <a:r>
              <a:rPr sz="1800" spc="-5" dirty="0">
                <a:latin typeface="Calibri"/>
                <a:cs typeface="Calibri"/>
              </a:rPr>
              <a:t>the </a:t>
            </a:r>
            <a:r>
              <a:rPr sz="1800" spc="-10" dirty="0">
                <a:latin typeface="Calibri"/>
                <a:cs typeface="Calibri"/>
              </a:rPr>
              <a:t>above Examples, we </a:t>
            </a:r>
            <a:r>
              <a:rPr sz="1800" dirty="0">
                <a:latin typeface="Calibri"/>
                <a:cs typeface="Calibri"/>
              </a:rPr>
              <a:t>are </a:t>
            </a:r>
            <a:r>
              <a:rPr sz="1800" spc="-5" dirty="0">
                <a:latin typeface="Calibri"/>
                <a:cs typeface="Calibri"/>
              </a:rPr>
              <a:t>assuming that </a:t>
            </a:r>
            <a:r>
              <a:rPr sz="1800" dirty="0">
                <a:latin typeface="Calibri"/>
                <a:cs typeface="Calibri"/>
              </a:rPr>
              <a:t>all the </a:t>
            </a:r>
            <a:r>
              <a:rPr sz="1800" spc="-10" dirty="0">
                <a:latin typeface="Calibri"/>
                <a:cs typeface="Calibri"/>
              </a:rPr>
              <a:t>processes are </a:t>
            </a:r>
            <a:r>
              <a:rPr sz="1800" dirty="0">
                <a:latin typeface="Calibri"/>
                <a:cs typeface="Calibri"/>
              </a:rPr>
              <a:t>the </a:t>
            </a:r>
            <a:r>
              <a:rPr sz="1800" spc="-5" dirty="0">
                <a:latin typeface="Calibri"/>
                <a:cs typeface="Calibri"/>
              </a:rPr>
              <a:t>CPU bound </a:t>
            </a:r>
            <a:r>
              <a:rPr sz="1800" dirty="0">
                <a:latin typeface="Calibri"/>
                <a:cs typeface="Calibri"/>
              </a:rPr>
              <a:t> </a:t>
            </a:r>
            <a:r>
              <a:rPr sz="1800" spc="-10" dirty="0">
                <a:latin typeface="Calibri"/>
                <a:cs typeface="Calibri"/>
              </a:rPr>
              <a:t>processes</a:t>
            </a:r>
            <a:r>
              <a:rPr sz="1800" spc="20" dirty="0">
                <a:latin typeface="Calibri"/>
                <a:cs typeface="Calibri"/>
              </a:rPr>
              <a:t> </a:t>
            </a:r>
            <a:r>
              <a:rPr sz="1800" spc="-30" dirty="0">
                <a:latin typeface="Calibri"/>
                <a:cs typeface="Calibri"/>
              </a:rPr>
              <a:t>only.</a:t>
            </a:r>
            <a:r>
              <a:rPr sz="1800" spc="25" dirty="0">
                <a:latin typeface="Calibri"/>
                <a:cs typeface="Calibri"/>
              </a:rPr>
              <a:t> </a:t>
            </a:r>
            <a:r>
              <a:rPr sz="1800" spc="-35" dirty="0">
                <a:latin typeface="Calibri"/>
                <a:cs typeface="Calibri"/>
              </a:rPr>
              <a:t>We</a:t>
            </a:r>
            <a:r>
              <a:rPr sz="1800" spc="-10" dirty="0">
                <a:latin typeface="Calibri"/>
                <a:cs typeface="Calibri"/>
              </a:rPr>
              <a:t> </a:t>
            </a:r>
            <a:r>
              <a:rPr sz="1800" spc="-15" dirty="0">
                <a:latin typeface="Calibri"/>
                <a:cs typeface="Calibri"/>
              </a:rPr>
              <a:t>were</a:t>
            </a:r>
            <a:r>
              <a:rPr sz="1800" spc="40" dirty="0">
                <a:latin typeface="Calibri"/>
                <a:cs typeface="Calibri"/>
              </a:rPr>
              <a:t> </a:t>
            </a:r>
            <a:r>
              <a:rPr sz="1800" dirty="0">
                <a:latin typeface="Calibri"/>
                <a:cs typeface="Calibri"/>
              </a:rPr>
              <a:t>also </a:t>
            </a:r>
            <a:r>
              <a:rPr sz="1800" spc="-10" dirty="0">
                <a:latin typeface="Calibri"/>
                <a:cs typeface="Calibri"/>
              </a:rPr>
              <a:t>neglecting</a:t>
            </a:r>
            <a:r>
              <a:rPr sz="1800" spc="70"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context</a:t>
            </a:r>
            <a:r>
              <a:rPr sz="1800" spc="45" dirty="0">
                <a:latin typeface="Calibri"/>
                <a:cs typeface="Calibri"/>
              </a:rPr>
              <a:t> </a:t>
            </a:r>
            <a:r>
              <a:rPr sz="1800" spc="-10" dirty="0">
                <a:latin typeface="Calibri"/>
                <a:cs typeface="Calibri"/>
              </a:rPr>
              <a:t>switching</a:t>
            </a:r>
            <a:r>
              <a:rPr sz="1800" spc="40" dirty="0">
                <a:latin typeface="Calibri"/>
                <a:cs typeface="Calibri"/>
              </a:rPr>
              <a:t> </a:t>
            </a:r>
            <a:r>
              <a:rPr sz="1800" spc="-5" dirty="0">
                <a:latin typeface="Calibri"/>
                <a:cs typeface="Calibri"/>
              </a:rPr>
              <a:t>time.</a:t>
            </a:r>
            <a:endParaRPr sz="1800">
              <a:latin typeface="Calibri"/>
              <a:cs typeface="Calibri"/>
            </a:endParaRPr>
          </a:p>
          <a:p>
            <a:pPr marL="12700" marR="5080" algn="just">
              <a:lnSpc>
                <a:spcPct val="100000"/>
              </a:lnSpc>
            </a:pPr>
            <a:r>
              <a:rPr sz="1800" spc="-10" dirty="0">
                <a:latin typeface="Calibri"/>
                <a:cs typeface="Calibri"/>
              </a:rPr>
              <a:t>However </a:t>
            </a:r>
            <a:r>
              <a:rPr sz="1800" spc="-5" dirty="0">
                <a:latin typeface="Calibri"/>
                <a:cs typeface="Calibri"/>
              </a:rPr>
              <a:t>if </a:t>
            </a:r>
            <a:r>
              <a:rPr sz="1800" dirty="0">
                <a:latin typeface="Calibri"/>
                <a:cs typeface="Calibri"/>
              </a:rPr>
              <a:t>the </a:t>
            </a:r>
            <a:r>
              <a:rPr sz="1800" spc="-5" dirty="0">
                <a:latin typeface="Calibri"/>
                <a:cs typeface="Calibri"/>
              </a:rPr>
              <a:t>time </a:t>
            </a:r>
            <a:r>
              <a:rPr sz="1800" spc="-20" dirty="0">
                <a:latin typeface="Calibri"/>
                <a:cs typeface="Calibri"/>
              </a:rPr>
              <a:t>taken </a:t>
            </a:r>
            <a:r>
              <a:rPr sz="1800" spc="-10" dirty="0">
                <a:latin typeface="Calibri"/>
                <a:cs typeface="Calibri"/>
              </a:rPr>
              <a:t>by </a:t>
            </a:r>
            <a:r>
              <a:rPr sz="1800" dirty="0">
                <a:latin typeface="Calibri"/>
                <a:cs typeface="Calibri"/>
              </a:rPr>
              <a:t>the </a:t>
            </a:r>
            <a:r>
              <a:rPr sz="1800" spc="-5" dirty="0">
                <a:latin typeface="Calibri"/>
                <a:cs typeface="Calibri"/>
              </a:rPr>
              <a:t>scheduler in </a:t>
            </a:r>
            <a:r>
              <a:rPr sz="1800" spc="-15" dirty="0">
                <a:latin typeface="Calibri"/>
                <a:cs typeface="Calibri"/>
              </a:rPr>
              <a:t>context </a:t>
            </a:r>
            <a:r>
              <a:rPr sz="1800" spc="-10" dirty="0">
                <a:latin typeface="Calibri"/>
                <a:cs typeface="Calibri"/>
              </a:rPr>
              <a:t>switching </a:t>
            </a:r>
            <a:r>
              <a:rPr sz="1800" spc="-5" dirty="0">
                <a:latin typeface="Calibri"/>
                <a:cs typeface="Calibri"/>
              </a:rPr>
              <a:t>is </a:t>
            </a:r>
            <a:r>
              <a:rPr sz="1800" spc="-10" dirty="0">
                <a:latin typeface="Calibri"/>
                <a:cs typeface="Calibri"/>
              </a:rPr>
              <a:t>considered </a:t>
            </a:r>
            <a:r>
              <a:rPr sz="1800" dirty="0">
                <a:latin typeface="Calibri"/>
                <a:cs typeface="Calibri"/>
              </a:rPr>
              <a:t>then the </a:t>
            </a:r>
            <a:r>
              <a:rPr sz="1800" spc="5" dirty="0">
                <a:latin typeface="Calibri"/>
                <a:cs typeface="Calibri"/>
              </a:rPr>
              <a:t> </a:t>
            </a:r>
            <a:r>
              <a:rPr sz="1800" spc="-20" dirty="0">
                <a:latin typeface="Calibri"/>
                <a:cs typeface="Calibri"/>
              </a:rPr>
              <a:t>average </a:t>
            </a:r>
            <a:r>
              <a:rPr sz="1800" spc="-5" dirty="0">
                <a:latin typeface="Calibri"/>
                <a:cs typeface="Calibri"/>
              </a:rPr>
              <a:t>waiting</a:t>
            </a:r>
            <a:r>
              <a:rPr sz="1800" dirty="0">
                <a:latin typeface="Calibri"/>
                <a:cs typeface="Calibri"/>
              </a:rPr>
              <a:t> </a:t>
            </a:r>
            <a:r>
              <a:rPr sz="1800" spc="-5" dirty="0">
                <a:latin typeface="Calibri"/>
                <a:cs typeface="Calibri"/>
              </a:rPr>
              <a:t>time </a:t>
            </a:r>
            <a:r>
              <a:rPr sz="1800" spc="5" dirty="0">
                <a:latin typeface="Calibri"/>
                <a:cs typeface="Calibri"/>
              </a:rPr>
              <a:t>of </a:t>
            </a:r>
            <a:r>
              <a:rPr sz="1800" dirty="0">
                <a:latin typeface="Calibri"/>
                <a:cs typeface="Calibri"/>
              </a:rPr>
              <a:t>the </a:t>
            </a:r>
            <a:r>
              <a:rPr sz="1800" spc="-15" dirty="0">
                <a:latin typeface="Calibri"/>
                <a:cs typeface="Calibri"/>
              </a:rPr>
              <a:t>system </a:t>
            </a:r>
            <a:r>
              <a:rPr sz="1800" spc="-5" dirty="0">
                <a:latin typeface="Calibri"/>
                <a:cs typeface="Calibri"/>
              </a:rPr>
              <a:t>will</a:t>
            </a:r>
            <a:r>
              <a:rPr sz="1800" spc="395" dirty="0">
                <a:latin typeface="Calibri"/>
                <a:cs typeface="Calibri"/>
              </a:rPr>
              <a:t> </a:t>
            </a:r>
            <a:r>
              <a:rPr sz="1800" spc="-5" dirty="0">
                <a:latin typeface="Calibri"/>
                <a:cs typeface="Calibri"/>
              </a:rPr>
              <a:t>be increased </a:t>
            </a:r>
            <a:r>
              <a:rPr sz="1800" dirty="0">
                <a:latin typeface="Calibri"/>
                <a:cs typeface="Calibri"/>
              </a:rPr>
              <a:t>which </a:t>
            </a:r>
            <a:r>
              <a:rPr sz="1800" spc="-5" dirty="0">
                <a:latin typeface="Calibri"/>
                <a:cs typeface="Calibri"/>
              </a:rPr>
              <a:t>also</a:t>
            </a:r>
            <a:r>
              <a:rPr sz="1800" spc="395" dirty="0">
                <a:latin typeface="Calibri"/>
                <a:cs typeface="Calibri"/>
              </a:rPr>
              <a:t> </a:t>
            </a:r>
            <a:r>
              <a:rPr sz="1800" spc="-15" dirty="0">
                <a:latin typeface="Calibri"/>
                <a:cs typeface="Calibri"/>
              </a:rPr>
              <a:t>affects </a:t>
            </a:r>
            <a:r>
              <a:rPr sz="1800" dirty="0">
                <a:latin typeface="Calibri"/>
                <a:cs typeface="Calibri"/>
              </a:rPr>
              <a:t>the </a:t>
            </a:r>
            <a:r>
              <a:rPr sz="1800" spc="-10" dirty="0">
                <a:latin typeface="Calibri"/>
                <a:cs typeface="Calibri"/>
              </a:rPr>
              <a:t>efficiency </a:t>
            </a:r>
            <a:r>
              <a:rPr sz="1800" spc="-5" dirty="0">
                <a:latin typeface="Calibri"/>
                <a:cs typeface="Calibri"/>
              </a:rPr>
              <a:t> </a:t>
            </a:r>
            <a:r>
              <a:rPr sz="1800" dirty="0">
                <a:latin typeface="Calibri"/>
                <a:cs typeface="Calibri"/>
              </a:rPr>
              <a:t>of</a:t>
            </a:r>
            <a:r>
              <a:rPr sz="1800" spc="-5" dirty="0">
                <a:latin typeface="Calibri"/>
                <a:cs typeface="Calibri"/>
              </a:rPr>
              <a:t> the</a:t>
            </a:r>
            <a:r>
              <a:rPr sz="1800" spc="15" dirty="0">
                <a:latin typeface="Calibri"/>
                <a:cs typeface="Calibri"/>
              </a:rPr>
              <a:t> </a:t>
            </a:r>
            <a:r>
              <a:rPr sz="1800" spc="-20" dirty="0">
                <a:latin typeface="Calibri"/>
                <a:cs typeface="Calibri"/>
              </a:rPr>
              <a:t>system.</a:t>
            </a:r>
            <a:endParaRPr sz="1800">
              <a:latin typeface="Calibri"/>
              <a:cs typeface="Calibri"/>
            </a:endParaRPr>
          </a:p>
          <a:p>
            <a:pPr marL="12700" marR="8255" algn="just">
              <a:lnSpc>
                <a:spcPct val="100000"/>
              </a:lnSpc>
              <a:spcBef>
                <a:spcPts val="5"/>
              </a:spcBef>
            </a:pPr>
            <a:r>
              <a:rPr sz="1800" spc="-15" dirty="0">
                <a:solidFill>
                  <a:srgbClr val="FF0000"/>
                </a:solidFill>
                <a:latin typeface="Calibri"/>
                <a:cs typeface="Calibri"/>
              </a:rPr>
              <a:t>Context</a:t>
            </a:r>
            <a:r>
              <a:rPr sz="1800" spc="-10" dirty="0">
                <a:solidFill>
                  <a:srgbClr val="FF0000"/>
                </a:solidFill>
                <a:latin typeface="Calibri"/>
                <a:cs typeface="Calibri"/>
              </a:rPr>
              <a:t> Switching</a:t>
            </a:r>
            <a:r>
              <a:rPr sz="1800" spc="-5" dirty="0">
                <a:solidFill>
                  <a:srgbClr val="FF0000"/>
                </a:solidFill>
                <a:latin typeface="Calibri"/>
                <a:cs typeface="Calibri"/>
              </a:rPr>
              <a:t> is</a:t>
            </a:r>
            <a:r>
              <a:rPr sz="1800" dirty="0">
                <a:solidFill>
                  <a:srgbClr val="FF0000"/>
                </a:solidFill>
                <a:latin typeface="Calibri"/>
                <a:cs typeface="Calibri"/>
              </a:rPr>
              <a:t> </a:t>
            </a:r>
            <a:r>
              <a:rPr sz="1800" spc="-15" dirty="0">
                <a:solidFill>
                  <a:srgbClr val="FF0000"/>
                </a:solidFill>
                <a:latin typeface="Calibri"/>
                <a:cs typeface="Calibri"/>
              </a:rPr>
              <a:t>always</a:t>
            </a:r>
            <a:r>
              <a:rPr sz="1800" spc="-10" dirty="0">
                <a:solidFill>
                  <a:srgbClr val="FF0000"/>
                </a:solidFill>
                <a:latin typeface="Calibri"/>
                <a:cs typeface="Calibri"/>
              </a:rPr>
              <a:t> </a:t>
            </a:r>
            <a:r>
              <a:rPr sz="1800" spc="10" dirty="0">
                <a:solidFill>
                  <a:srgbClr val="FF0000"/>
                </a:solidFill>
                <a:latin typeface="Calibri"/>
                <a:cs typeface="Calibri"/>
              </a:rPr>
              <a:t>an</a:t>
            </a:r>
            <a:r>
              <a:rPr sz="1800" spc="15" dirty="0">
                <a:solidFill>
                  <a:srgbClr val="FF0000"/>
                </a:solidFill>
                <a:latin typeface="Calibri"/>
                <a:cs typeface="Calibri"/>
              </a:rPr>
              <a:t> </a:t>
            </a:r>
            <a:r>
              <a:rPr sz="1800" spc="-5" dirty="0">
                <a:solidFill>
                  <a:srgbClr val="FF0000"/>
                </a:solidFill>
                <a:latin typeface="Calibri"/>
                <a:cs typeface="Calibri"/>
              </a:rPr>
              <a:t>overhead</a:t>
            </a:r>
            <a:r>
              <a:rPr sz="1800" spc="-5" dirty="0">
                <a:latin typeface="Calibri"/>
                <a:cs typeface="Calibri"/>
              </a:rPr>
              <a:t>.</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Following</a:t>
            </a:r>
            <a:r>
              <a:rPr sz="1800" spc="-5" dirty="0">
                <a:latin typeface="Calibri"/>
                <a:cs typeface="Calibri"/>
              </a:rPr>
              <a:t> Example</a:t>
            </a:r>
            <a:r>
              <a:rPr sz="1800" dirty="0">
                <a:latin typeface="Calibri"/>
                <a:cs typeface="Calibri"/>
              </a:rPr>
              <a:t> </a:t>
            </a:r>
            <a:r>
              <a:rPr sz="1800" spc="-5" dirty="0">
                <a:latin typeface="Calibri"/>
                <a:cs typeface="Calibri"/>
              </a:rPr>
              <a:t>describe</a:t>
            </a:r>
            <a:r>
              <a:rPr sz="1800" spc="395"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efficiency</a:t>
            </a:r>
            <a:r>
              <a:rPr sz="1800" spc="50" dirty="0">
                <a:latin typeface="Calibri"/>
                <a:cs typeface="Calibri"/>
              </a:rPr>
              <a:t> </a:t>
            </a:r>
            <a:r>
              <a:rPr sz="1800" spc="-5" dirty="0">
                <a:latin typeface="Calibri"/>
                <a:cs typeface="Calibri"/>
              </a:rPr>
              <a:t>will be</a:t>
            </a:r>
            <a:r>
              <a:rPr sz="1800" spc="40" dirty="0">
                <a:latin typeface="Calibri"/>
                <a:cs typeface="Calibri"/>
              </a:rPr>
              <a:t> </a:t>
            </a:r>
            <a:r>
              <a:rPr sz="1800" spc="-15" dirty="0">
                <a:latin typeface="Calibri"/>
                <a:cs typeface="Calibri"/>
              </a:rPr>
              <a:t>affected</a:t>
            </a:r>
            <a:r>
              <a:rPr sz="1800" spc="20" dirty="0">
                <a:latin typeface="Calibri"/>
                <a:cs typeface="Calibri"/>
              </a:rPr>
              <a:t> </a:t>
            </a:r>
            <a:r>
              <a:rPr sz="1800" spc="-5" dirty="0">
                <a:latin typeface="Calibri"/>
                <a:cs typeface="Calibri"/>
              </a:rPr>
              <a:t>if the</a:t>
            </a:r>
            <a:r>
              <a:rPr sz="1800" spc="40" dirty="0">
                <a:latin typeface="Calibri"/>
                <a:cs typeface="Calibri"/>
              </a:rPr>
              <a:t> </a:t>
            </a:r>
            <a:r>
              <a:rPr sz="1800" spc="-20" dirty="0">
                <a:latin typeface="Calibri"/>
                <a:cs typeface="Calibri"/>
              </a:rPr>
              <a:t>context</a:t>
            </a:r>
            <a:r>
              <a:rPr sz="1800" spc="45" dirty="0">
                <a:latin typeface="Calibri"/>
                <a:cs typeface="Calibri"/>
              </a:rPr>
              <a:t> </a:t>
            </a:r>
            <a:r>
              <a:rPr sz="1800" spc="-10" dirty="0">
                <a:latin typeface="Calibri"/>
                <a:cs typeface="Calibri"/>
              </a:rPr>
              <a:t>switching</a:t>
            </a:r>
            <a:r>
              <a:rPr sz="1800" spc="20"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is</a:t>
            </a:r>
            <a:r>
              <a:rPr sz="1800" spc="-10" dirty="0">
                <a:latin typeface="Calibri"/>
                <a:cs typeface="Calibri"/>
              </a:rPr>
              <a:t> considered</a:t>
            </a:r>
            <a:r>
              <a:rPr sz="1800" spc="6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system.</a:t>
            </a:r>
            <a:endParaRPr sz="1800">
              <a:latin typeface="Calibri"/>
              <a:cs typeface="Calibri"/>
            </a:endParaRPr>
          </a:p>
          <a:p>
            <a:pPr marL="12700">
              <a:lnSpc>
                <a:spcPct val="100000"/>
              </a:lnSpc>
            </a:pPr>
            <a:r>
              <a:rPr sz="1800" spc="-10" dirty="0">
                <a:latin typeface="Calibri"/>
                <a:cs typeface="Calibri"/>
              </a:rPr>
              <a:t>Example</a:t>
            </a:r>
            <a:endParaRPr sz="1800">
              <a:latin typeface="Calibri"/>
              <a:cs typeface="Calibri"/>
            </a:endParaRPr>
          </a:p>
          <a:p>
            <a:pPr marL="12700">
              <a:lnSpc>
                <a:spcPct val="100000"/>
              </a:lnSpc>
            </a:pPr>
            <a:r>
              <a:rPr sz="1800" dirty="0">
                <a:latin typeface="Calibri"/>
                <a:cs typeface="Calibri"/>
              </a:rPr>
              <a:t>In</a:t>
            </a:r>
            <a:r>
              <a:rPr sz="1800" spc="60" dirty="0">
                <a:latin typeface="Calibri"/>
                <a:cs typeface="Calibri"/>
              </a:rPr>
              <a:t> </a:t>
            </a:r>
            <a:r>
              <a:rPr sz="1800" dirty="0">
                <a:latin typeface="Calibri"/>
                <a:cs typeface="Calibri"/>
              </a:rPr>
              <a:t>the</a:t>
            </a:r>
            <a:r>
              <a:rPr sz="1800" spc="65" dirty="0">
                <a:latin typeface="Calibri"/>
                <a:cs typeface="Calibri"/>
              </a:rPr>
              <a:t> </a:t>
            </a:r>
            <a:r>
              <a:rPr sz="1800" spc="-10" dirty="0">
                <a:latin typeface="Calibri"/>
                <a:cs typeface="Calibri"/>
              </a:rPr>
              <a:t>following</a:t>
            </a:r>
            <a:r>
              <a:rPr sz="1800" spc="100" dirty="0">
                <a:latin typeface="Calibri"/>
                <a:cs typeface="Calibri"/>
              </a:rPr>
              <a:t> </a:t>
            </a:r>
            <a:r>
              <a:rPr sz="1800" spc="-10" dirty="0">
                <a:latin typeface="Calibri"/>
                <a:cs typeface="Calibri"/>
              </a:rPr>
              <a:t>Example,</a:t>
            </a:r>
            <a:r>
              <a:rPr sz="1800" spc="85" dirty="0">
                <a:latin typeface="Calibri"/>
                <a:cs typeface="Calibri"/>
              </a:rPr>
              <a:t> </a:t>
            </a:r>
            <a:r>
              <a:rPr sz="1800" dirty="0">
                <a:latin typeface="Calibri"/>
                <a:cs typeface="Calibri"/>
              </a:rPr>
              <a:t>we</a:t>
            </a:r>
            <a:r>
              <a:rPr sz="1800" spc="65" dirty="0">
                <a:latin typeface="Calibri"/>
                <a:cs typeface="Calibri"/>
              </a:rPr>
              <a:t> </a:t>
            </a:r>
            <a:r>
              <a:rPr sz="1800" spc="-10" dirty="0">
                <a:latin typeface="Calibri"/>
                <a:cs typeface="Calibri"/>
              </a:rPr>
              <a:t>are</a:t>
            </a:r>
            <a:r>
              <a:rPr sz="1800" spc="95" dirty="0">
                <a:latin typeface="Calibri"/>
                <a:cs typeface="Calibri"/>
              </a:rPr>
              <a:t> </a:t>
            </a:r>
            <a:r>
              <a:rPr sz="1800" spc="-5" dirty="0">
                <a:latin typeface="Calibri"/>
                <a:cs typeface="Calibri"/>
              </a:rPr>
              <a:t>considering</a:t>
            </a:r>
            <a:r>
              <a:rPr sz="1800" spc="100" dirty="0">
                <a:latin typeface="Calibri"/>
                <a:cs typeface="Calibri"/>
              </a:rPr>
              <a:t> </a:t>
            </a:r>
            <a:r>
              <a:rPr sz="1800" spc="-10" dirty="0">
                <a:latin typeface="Calibri"/>
                <a:cs typeface="Calibri"/>
              </a:rPr>
              <a:t>five</a:t>
            </a:r>
            <a:r>
              <a:rPr sz="1800" spc="95" dirty="0">
                <a:latin typeface="Calibri"/>
                <a:cs typeface="Calibri"/>
              </a:rPr>
              <a:t> </a:t>
            </a:r>
            <a:r>
              <a:rPr sz="1800" spc="-10" dirty="0">
                <a:latin typeface="Calibri"/>
                <a:cs typeface="Calibri"/>
              </a:rPr>
              <a:t>processes</a:t>
            </a:r>
            <a:r>
              <a:rPr sz="1800" spc="70" dirty="0">
                <a:latin typeface="Calibri"/>
                <a:cs typeface="Calibri"/>
              </a:rPr>
              <a:t> </a:t>
            </a:r>
            <a:r>
              <a:rPr sz="1800" dirty="0">
                <a:latin typeface="Calibri"/>
                <a:cs typeface="Calibri"/>
              </a:rPr>
              <a:t>P1,</a:t>
            </a:r>
            <a:r>
              <a:rPr sz="1800" spc="80" dirty="0">
                <a:latin typeface="Calibri"/>
                <a:cs typeface="Calibri"/>
              </a:rPr>
              <a:t> </a:t>
            </a:r>
            <a:r>
              <a:rPr sz="1800" dirty="0">
                <a:latin typeface="Calibri"/>
                <a:cs typeface="Calibri"/>
              </a:rPr>
              <a:t>P2,</a:t>
            </a:r>
            <a:r>
              <a:rPr sz="1800" spc="80" dirty="0">
                <a:latin typeface="Calibri"/>
                <a:cs typeface="Calibri"/>
              </a:rPr>
              <a:t> </a:t>
            </a:r>
            <a:r>
              <a:rPr sz="1800" dirty="0">
                <a:latin typeface="Calibri"/>
                <a:cs typeface="Calibri"/>
              </a:rPr>
              <a:t>P3,</a:t>
            </a:r>
            <a:r>
              <a:rPr sz="1800" spc="75" dirty="0">
                <a:latin typeface="Calibri"/>
                <a:cs typeface="Calibri"/>
              </a:rPr>
              <a:t> </a:t>
            </a:r>
            <a:r>
              <a:rPr sz="1800" dirty="0">
                <a:latin typeface="Calibri"/>
                <a:cs typeface="Calibri"/>
              </a:rPr>
              <a:t>P4,</a:t>
            </a:r>
            <a:r>
              <a:rPr sz="1800" spc="80" dirty="0">
                <a:latin typeface="Calibri"/>
                <a:cs typeface="Calibri"/>
              </a:rPr>
              <a:t> </a:t>
            </a:r>
            <a:r>
              <a:rPr sz="1800" dirty="0">
                <a:latin typeface="Calibri"/>
                <a:cs typeface="Calibri"/>
              </a:rPr>
              <a:t>P5</a:t>
            </a:r>
            <a:r>
              <a:rPr sz="1800" spc="70" dirty="0">
                <a:latin typeface="Calibri"/>
                <a:cs typeface="Calibri"/>
              </a:rPr>
              <a:t> </a:t>
            </a:r>
            <a:r>
              <a:rPr sz="1800" spc="-5" dirty="0">
                <a:latin typeface="Calibri"/>
                <a:cs typeface="Calibri"/>
              </a:rPr>
              <a:t>and</a:t>
            </a:r>
            <a:r>
              <a:rPr sz="1800" spc="60" dirty="0">
                <a:latin typeface="Calibri"/>
                <a:cs typeface="Calibri"/>
              </a:rPr>
              <a:t> </a:t>
            </a:r>
            <a:r>
              <a:rPr sz="1800" dirty="0">
                <a:latin typeface="Calibri"/>
                <a:cs typeface="Calibri"/>
              </a:rPr>
              <a:t>P6.</a:t>
            </a:r>
            <a:endParaRPr sz="1800">
              <a:latin typeface="Calibri"/>
              <a:cs typeface="Calibri"/>
            </a:endParaRPr>
          </a:p>
          <a:p>
            <a:pPr marL="12700">
              <a:lnSpc>
                <a:spcPct val="100000"/>
              </a:lnSpc>
            </a:pPr>
            <a:r>
              <a:rPr sz="1800" spc="-5" dirty="0">
                <a:latin typeface="Calibri"/>
                <a:cs typeface="Calibri"/>
              </a:rPr>
              <a:t>Their</a:t>
            </a:r>
            <a:r>
              <a:rPr sz="1800" spc="15" dirty="0">
                <a:latin typeface="Calibri"/>
                <a:cs typeface="Calibri"/>
              </a:rPr>
              <a:t> </a:t>
            </a:r>
            <a:r>
              <a:rPr sz="1800" spc="-5" dirty="0">
                <a:latin typeface="Calibri"/>
                <a:cs typeface="Calibri"/>
              </a:rPr>
              <a:t>arrival</a:t>
            </a:r>
            <a:r>
              <a:rPr sz="1800" spc="-10" dirty="0">
                <a:latin typeface="Calibri"/>
                <a:cs typeface="Calibri"/>
              </a:rPr>
              <a:t> </a:t>
            </a:r>
            <a:r>
              <a:rPr sz="1800" spc="-5" dirty="0">
                <a:latin typeface="Calibri"/>
                <a:cs typeface="Calibri"/>
              </a:rPr>
              <a:t>time</a:t>
            </a:r>
            <a:r>
              <a:rPr sz="1800" spc="10" dirty="0">
                <a:latin typeface="Calibri"/>
                <a:cs typeface="Calibri"/>
              </a:rPr>
              <a:t> </a:t>
            </a:r>
            <a:r>
              <a:rPr sz="1800" spc="-5" dirty="0">
                <a:latin typeface="Calibri"/>
                <a:cs typeface="Calibri"/>
              </a:rPr>
              <a:t>and</a:t>
            </a:r>
            <a:r>
              <a:rPr sz="1800" spc="5" dirty="0">
                <a:latin typeface="Calibri"/>
                <a:cs typeface="Calibri"/>
              </a:rPr>
              <a:t> </a:t>
            </a:r>
            <a:r>
              <a:rPr sz="1800" spc="-15" dirty="0">
                <a:latin typeface="Calibri"/>
                <a:cs typeface="Calibri"/>
              </a:rPr>
              <a:t>Burst</a:t>
            </a:r>
            <a:r>
              <a:rPr sz="1800" spc="15" dirty="0">
                <a:latin typeface="Calibri"/>
                <a:cs typeface="Calibri"/>
              </a:rPr>
              <a:t> </a:t>
            </a:r>
            <a:r>
              <a:rPr sz="1800" spc="-5" dirty="0">
                <a:latin typeface="Calibri"/>
                <a:cs typeface="Calibri"/>
              </a:rPr>
              <a:t>time</a:t>
            </a:r>
            <a:r>
              <a:rPr sz="1800" spc="10" dirty="0">
                <a:latin typeface="Calibri"/>
                <a:cs typeface="Calibri"/>
              </a:rPr>
              <a:t> </a:t>
            </a:r>
            <a:r>
              <a:rPr sz="1800" spc="-10" dirty="0">
                <a:latin typeface="Calibri"/>
                <a:cs typeface="Calibri"/>
              </a:rPr>
              <a:t>are given</a:t>
            </a:r>
            <a:r>
              <a:rPr sz="1800" spc="30" dirty="0">
                <a:latin typeface="Calibri"/>
                <a:cs typeface="Calibri"/>
              </a:rPr>
              <a:t> </a:t>
            </a:r>
            <a:r>
              <a:rPr sz="1800" spc="-25" dirty="0">
                <a:latin typeface="Calibri"/>
                <a:cs typeface="Calibri"/>
              </a:rPr>
              <a:t>below.</a:t>
            </a:r>
            <a:endParaRPr sz="1800">
              <a:latin typeface="Calibri"/>
              <a:cs typeface="Calibri"/>
            </a:endParaRPr>
          </a:p>
        </p:txBody>
      </p:sp>
      <p:graphicFrame>
        <p:nvGraphicFramePr>
          <p:cNvPr id="3" name="object 3"/>
          <p:cNvGraphicFramePr>
            <a:graphicFrameLocks noGrp="1"/>
          </p:cNvGraphicFramePr>
          <p:nvPr/>
        </p:nvGraphicFramePr>
        <p:xfrm>
          <a:off x="3120389" y="4034790"/>
          <a:ext cx="3886200" cy="2675443"/>
        </p:xfrm>
        <a:graphic>
          <a:graphicData uri="http://schemas.openxmlformats.org/drawingml/2006/table">
            <a:tbl>
              <a:tblPr firstRow="1" bandRow="1">
                <a:tableStyleId>{2D5ABB26-0587-4C30-8999-92F81FD0307C}</a:tableStyleId>
              </a:tblPr>
              <a:tblGrid>
                <a:gridCol w="1295400"/>
                <a:gridCol w="1295400"/>
                <a:gridCol w="1295400"/>
              </a:tblGrid>
              <a:tr h="435229">
                <a:tc>
                  <a:txBody>
                    <a:bodyPr/>
                    <a:lstStyle/>
                    <a:p>
                      <a:pPr marL="86995">
                        <a:lnSpc>
                          <a:spcPct val="100000"/>
                        </a:lnSpc>
                        <a:spcBef>
                          <a:spcPts val="505"/>
                        </a:spcBef>
                      </a:pPr>
                      <a:r>
                        <a:rPr sz="1700" dirty="0">
                          <a:latin typeface="Times New Roman"/>
                          <a:cs typeface="Times New Roman"/>
                        </a:rPr>
                        <a:t>Process</a:t>
                      </a:r>
                      <a:r>
                        <a:rPr sz="1700" spc="-70" dirty="0">
                          <a:latin typeface="Times New Roman"/>
                          <a:cs typeface="Times New Roman"/>
                        </a:rPr>
                        <a:t> </a:t>
                      </a:r>
                      <a:r>
                        <a:rPr sz="1700" spc="-10" dirty="0">
                          <a:latin typeface="Times New Roman"/>
                          <a:cs typeface="Times New Roman"/>
                        </a:rPr>
                        <a:t>ID</a:t>
                      </a:r>
                      <a:endParaRPr sz="1700">
                        <a:latin typeface="Times New Roman"/>
                        <a:cs typeface="Times New Roman"/>
                      </a:endParaRPr>
                    </a:p>
                  </a:txBody>
                  <a:tcPr marL="0" marR="0" marT="64135" marB="0">
                    <a:lnL w="9525">
                      <a:solidFill>
                        <a:srgbClr val="DF855E"/>
                      </a:solidFill>
                      <a:prstDash val="solid"/>
                    </a:lnL>
                    <a:lnR w="9525">
                      <a:solidFill>
                        <a:srgbClr val="DF855E"/>
                      </a:solidFill>
                      <a:prstDash val="solid"/>
                    </a:lnR>
                    <a:lnT w="9525">
                      <a:solidFill>
                        <a:srgbClr val="DF855E"/>
                      </a:solidFill>
                      <a:prstDash val="solid"/>
                    </a:lnT>
                    <a:solidFill>
                      <a:srgbClr val="C6CCBD"/>
                    </a:solidFill>
                  </a:tcPr>
                </a:tc>
                <a:tc>
                  <a:txBody>
                    <a:bodyPr/>
                    <a:lstStyle/>
                    <a:p>
                      <a:pPr marL="87630">
                        <a:lnSpc>
                          <a:spcPct val="100000"/>
                        </a:lnSpc>
                        <a:spcBef>
                          <a:spcPts val="505"/>
                        </a:spcBef>
                      </a:pPr>
                      <a:r>
                        <a:rPr sz="1700" spc="-5" dirty="0">
                          <a:latin typeface="Times New Roman"/>
                          <a:cs typeface="Times New Roman"/>
                        </a:rPr>
                        <a:t>Arrival</a:t>
                      </a:r>
                      <a:r>
                        <a:rPr sz="1700" spc="-70" dirty="0">
                          <a:latin typeface="Times New Roman"/>
                          <a:cs typeface="Times New Roman"/>
                        </a:rPr>
                        <a:t> </a:t>
                      </a:r>
                      <a:r>
                        <a:rPr sz="1700" spc="-30" dirty="0">
                          <a:latin typeface="Times New Roman"/>
                          <a:cs typeface="Times New Roman"/>
                        </a:rPr>
                        <a:t>Time</a:t>
                      </a:r>
                      <a:endParaRPr sz="1700">
                        <a:latin typeface="Times New Roman"/>
                        <a:cs typeface="Times New Roman"/>
                      </a:endParaRPr>
                    </a:p>
                  </a:txBody>
                  <a:tcPr marL="0" marR="0" marT="64135" marB="0">
                    <a:lnL w="9525">
                      <a:solidFill>
                        <a:srgbClr val="DF855E"/>
                      </a:solidFill>
                      <a:prstDash val="solid"/>
                    </a:lnL>
                    <a:lnR w="9525">
                      <a:solidFill>
                        <a:srgbClr val="DF855E"/>
                      </a:solidFill>
                      <a:prstDash val="solid"/>
                    </a:lnR>
                    <a:lnT w="9525">
                      <a:solidFill>
                        <a:srgbClr val="DF855E"/>
                      </a:solidFill>
                      <a:prstDash val="solid"/>
                    </a:lnT>
                    <a:solidFill>
                      <a:srgbClr val="C6CCBD"/>
                    </a:solidFill>
                  </a:tcPr>
                </a:tc>
                <a:tc>
                  <a:txBody>
                    <a:bodyPr/>
                    <a:lstStyle/>
                    <a:p>
                      <a:pPr marL="87630">
                        <a:lnSpc>
                          <a:spcPct val="100000"/>
                        </a:lnSpc>
                        <a:spcBef>
                          <a:spcPts val="505"/>
                        </a:spcBef>
                      </a:pPr>
                      <a:r>
                        <a:rPr sz="1700" dirty="0">
                          <a:latin typeface="Times New Roman"/>
                          <a:cs typeface="Times New Roman"/>
                        </a:rPr>
                        <a:t>Burst</a:t>
                      </a:r>
                      <a:r>
                        <a:rPr sz="1700" spc="-90" dirty="0">
                          <a:latin typeface="Times New Roman"/>
                          <a:cs typeface="Times New Roman"/>
                        </a:rPr>
                        <a:t> </a:t>
                      </a:r>
                      <a:r>
                        <a:rPr sz="1700" spc="-30" dirty="0">
                          <a:latin typeface="Times New Roman"/>
                          <a:cs typeface="Times New Roman"/>
                        </a:rPr>
                        <a:t>Time</a:t>
                      </a:r>
                      <a:endParaRPr sz="1700">
                        <a:latin typeface="Times New Roman"/>
                        <a:cs typeface="Times New Roman"/>
                      </a:endParaRPr>
                    </a:p>
                  </a:txBody>
                  <a:tcPr marL="0" marR="0" marT="64135" marB="0">
                    <a:lnL w="9525">
                      <a:solidFill>
                        <a:srgbClr val="DF855E"/>
                      </a:solidFill>
                      <a:prstDash val="solid"/>
                    </a:lnL>
                    <a:lnR w="9525">
                      <a:solidFill>
                        <a:srgbClr val="DF855E"/>
                      </a:solidFill>
                      <a:prstDash val="solid"/>
                    </a:lnR>
                    <a:lnT w="9525">
                      <a:solidFill>
                        <a:srgbClr val="DF855E"/>
                      </a:solidFill>
                      <a:prstDash val="solid"/>
                    </a:lnT>
                    <a:solidFill>
                      <a:srgbClr val="C6CCBD"/>
                    </a:solidFill>
                  </a:tcPr>
                </a:tc>
              </a:tr>
              <a:tr h="370204">
                <a:tc>
                  <a:txBody>
                    <a:bodyPr/>
                    <a:lstStyle/>
                    <a:p>
                      <a:pPr marL="58419">
                        <a:lnSpc>
                          <a:spcPct val="100000"/>
                        </a:lnSpc>
                        <a:spcBef>
                          <a:spcPts val="27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5"/>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5"/>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4925" marB="0">
                    <a:lnL w="9525">
                      <a:solidFill>
                        <a:srgbClr val="C6CCBD"/>
                      </a:solidFill>
                      <a:prstDash val="solid"/>
                    </a:lnL>
                    <a:lnR w="9525">
                      <a:solidFill>
                        <a:srgbClr val="C6CCBD"/>
                      </a:solidFill>
                      <a:prstDash val="solid"/>
                    </a:lnR>
                    <a:lnB w="9525">
                      <a:solidFill>
                        <a:srgbClr val="C6CCBD"/>
                      </a:solidFill>
                      <a:prstDash val="solid"/>
                    </a:lnB>
                  </a:tcPr>
                </a:tc>
              </a:tr>
              <a:tr h="374015">
                <a:tc>
                  <a:txBody>
                    <a:bodyPr/>
                    <a:lstStyle/>
                    <a:p>
                      <a:pPr marL="58419">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4002">
                <a:tc>
                  <a:txBody>
                    <a:bodyPr/>
                    <a:lstStyle/>
                    <a:p>
                      <a:pPr marL="58419">
                        <a:lnSpc>
                          <a:spcPct val="100000"/>
                        </a:lnSpc>
                        <a:spcBef>
                          <a:spcPts val="305"/>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374002">
                <a:tc>
                  <a:txBody>
                    <a:bodyPr/>
                    <a:lstStyle/>
                    <a:p>
                      <a:pPr marL="58419">
                        <a:lnSpc>
                          <a:spcPct val="100000"/>
                        </a:lnSpc>
                        <a:spcBef>
                          <a:spcPts val="309"/>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9"/>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9"/>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3989">
                <a:tc>
                  <a:txBody>
                    <a:bodyPr/>
                    <a:lstStyle/>
                    <a:p>
                      <a:pPr marL="58419">
                        <a:lnSpc>
                          <a:spcPct val="100000"/>
                        </a:lnSpc>
                        <a:spcBef>
                          <a:spcPts val="310"/>
                        </a:spcBef>
                      </a:pPr>
                      <a:r>
                        <a:rPr sz="1700" dirty="0">
                          <a:solidFill>
                            <a:srgbClr val="333333"/>
                          </a:solidFill>
                          <a:latin typeface="Microsoft Sans Serif"/>
                          <a:cs typeface="Microsoft Sans Serif"/>
                        </a:rPr>
                        <a:t>5</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10"/>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10"/>
                        </a:spcBef>
                      </a:pPr>
                      <a:r>
                        <a:rPr sz="1700" dirty="0">
                          <a:solidFill>
                            <a:srgbClr val="333333"/>
                          </a:solidFill>
                          <a:latin typeface="Microsoft Sans Serif"/>
                          <a:cs typeface="Microsoft Sans Serif"/>
                        </a:rPr>
                        <a:t>5</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374002">
                <a:tc>
                  <a:txBody>
                    <a:bodyPr/>
                    <a:lstStyle/>
                    <a:p>
                      <a:pPr marL="58419">
                        <a:lnSpc>
                          <a:spcPct val="100000"/>
                        </a:lnSpc>
                        <a:spcBef>
                          <a:spcPts val="310"/>
                        </a:spcBef>
                      </a:pPr>
                      <a:r>
                        <a:rPr sz="1700" dirty="0">
                          <a:solidFill>
                            <a:srgbClr val="333333"/>
                          </a:solidFill>
                          <a:latin typeface="Microsoft Sans Serif"/>
                          <a:cs typeface="Microsoft Sans Serif"/>
                        </a:rPr>
                        <a:t>6</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10"/>
                        </a:spcBef>
                      </a:pPr>
                      <a:r>
                        <a:rPr sz="1700" dirty="0">
                          <a:solidFill>
                            <a:srgbClr val="333333"/>
                          </a:solidFill>
                          <a:latin typeface="Microsoft Sans Serif"/>
                          <a:cs typeface="Microsoft Sans Serif"/>
                        </a:rPr>
                        <a:t>5</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10"/>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937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99034"/>
            <a:ext cx="8006715" cy="848994"/>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If</a:t>
            </a:r>
            <a:r>
              <a:rPr sz="1800" spc="5" dirty="0">
                <a:latin typeface="Calibri"/>
                <a:cs typeface="Calibri"/>
              </a:rPr>
              <a:t> </a:t>
            </a:r>
            <a:r>
              <a:rPr sz="1800" spc="-5" dirty="0">
                <a:latin typeface="Calibri"/>
                <a:cs typeface="Calibri"/>
              </a:rPr>
              <a:t>the</a:t>
            </a:r>
            <a:r>
              <a:rPr sz="1800" spc="20" dirty="0">
                <a:latin typeface="Calibri"/>
                <a:cs typeface="Calibri"/>
              </a:rPr>
              <a:t> </a:t>
            </a:r>
            <a:r>
              <a:rPr sz="1800" spc="-20" dirty="0">
                <a:latin typeface="Calibri"/>
                <a:cs typeface="Calibri"/>
              </a:rPr>
              <a:t>context</a:t>
            </a:r>
            <a:r>
              <a:rPr sz="1800" spc="45" dirty="0">
                <a:latin typeface="Calibri"/>
                <a:cs typeface="Calibri"/>
              </a:rPr>
              <a:t> </a:t>
            </a:r>
            <a:r>
              <a:rPr sz="1800" spc="-10" dirty="0">
                <a:latin typeface="Calibri"/>
                <a:cs typeface="Calibri"/>
              </a:rPr>
              <a:t>switching</a:t>
            </a:r>
            <a:r>
              <a:rPr sz="1800" spc="20" dirty="0">
                <a:latin typeface="Calibri"/>
                <a:cs typeface="Calibri"/>
              </a:rPr>
              <a:t> </a:t>
            </a:r>
            <a:r>
              <a:rPr sz="1800" spc="-5" dirty="0">
                <a:latin typeface="Calibri"/>
                <a:cs typeface="Calibri"/>
              </a:rPr>
              <a:t>time</a:t>
            </a:r>
            <a:r>
              <a:rPr sz="1800" spc="15" dirty="0">
                <a:latin typeface="Calibri"/>
                <a:cs typeface="Calibri"/>
              </a:rPr>
              <a:t> </a:t>
            </a:r>
            <a:r>
              <a:rPr sz="1800" dirty="0">
                <a:latin typeface="Calibri"/>
                <a:cs typeface="Calibri"/>
              </a:rPr>
              <a:t>of </a:t>
            </a:r>
            <a:r>
              <a:rPr sz="1800" spc="-5" dirty="0">
                <a:latin typeface="Calibri"/>
                <a:cs typeface="Calibri"/>
              </a:rPr>
              <a:t>the</a:t>
            </a:r>
            <a:r>
              <a:rPr sz="1800" spc="15" dirty="0">
                <a:latin typeface="Calibri"/>
                <a:cs typeface="Calibri"/>
              </a:rPr>
              <a:t> </a:t>
            </a:r>
            <a:r>
              <a:rPr sz="1800" spc="-25" dirty="0">
                <a:latin typeface="Calibri"/>
                <a:cs typeface="Calibri"/>
              </a:rPr>
              <a:t>system</a:t>
            </a:r>
            <a:r>
              <a:rPr sz="1800" spc="30" dirty="0">
                <a:latin typeface="Calibri"/>
                <a:cs typeface="Calibri"/>
              </a:rPr>
              <a:t> </a:t>
            </a:r>
            <a:r>
              <a:rPr sz="1800" spc="-5" dirty="0">
                <a:latin typeface="Calibri"/>
                <a:cs typeface="Calibri"/>
              </a:rPr>
              <a:t>is</a:t>
            </a:r>
            <a:r>
              <a:rPr sz="1800" spc="20" dirty="0">
                <a:latin typeface="Calibri"/>
                <a:cs typeface="Calibri"/>
              </a:rPr>
              <a:t> </a:t>
            </a:r>
            <a:r>
              <a:rPr sz="1800" dirty="0">
                <a:latin typeface="Calibri"/>
                <a:cs typeface="Calibri"/>
              </a:rPr>
              <a:t>1 </a:t>
            </a:r>
            <a:r>
              <a:rPr sz="1800" spc="-10" dirty="0">
                <a:latin typeface="Calibri"/>
                <a:cs typeface="Calibri"/>
              </a:rPr>
              <a:t>unit</a:t>
            </a:r>
            <a:r>
              <a:rPr sz="1800" spc="50" dirty="0">
                <a:latin typeface="Calibri"/>
                <a:cs typeface="Calibri"/>
              </a:rPr>
              <a:t> </a:t>
            </a:r>
            <a:r>
              <a:rPr sz="1800" spc="-10" dirty="0">
                <a:latin typeface="Calibri"/>
                <a:cs typeface="Calibri"/>
              </a:rPr>
              <a:t>then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15" dirty="0">
                <a:latin typeface="Calibri"/>
                <a:cs typeface="Calibri"/>
              </a:rPr>
              <a:t>Gantt</a:t>
            </a:r>
            <a:r>
              <a:rPr sz="1800" spc="20" dirty="0">
                <a:latin typeface="Calibri"/>
                <a:cs typeface="Calibri"/>
              </a:rPr>
              <a:t> </a:t>
            </a:r>
            <a:r>
              <a:rPr sz="1800" spc="-5" dirty="0">
                <a:latin typeface="Calibri"/>
                <a:cs typeface="Calibri"/>
              </a:rPr>
              <a:t>chart</a:t>
            </a:r>
            <a:r>
              <a:rPr sz="1800" spc="15" dirty="0">
                <a:latin typeface="Calibri"/>
                <a:cs typeface="Calibri"/>
              </a:rPr>
              <a:t> </a:t>
            </a:r>
            <a:r>
              <a:rPr sz="1800" dirty="0">
                <a:latin typeface="Calibri"/>
                <a:cs typeface="Calibri"/>
              </a:rPr>
              <a:t>of</a:t>
            </a:r>
            <a:r>
              <a:rPr sz="1800" spc="-20" dirty="0">
                <a:latin typeface="Calibri"/>
                <a:cs typeface="Calibri"/>
              </a:rPr>
              <a:t> </a:t>
            </a:r>
            <a:r>
              <a:rPr sz="1800" spc="-5" dirty="0">
                <a:latin typeface="Calibri"/>
                <a:cs typeface="Calibri"/>
              </a:rPr>
              <a:t>the</a:t>
            </a:r>
            <a:r>
              <a:rPr sz="1800" spc="35" dirty="0">
                <a:latin typeface="Calibri"/>
                <a:cs typeface="Calibri"/>
              </a:rPr>
              <a:t> </a:t>
            </a:r>
            <a:r>
              <a:rPr sz="1800" spc="-25" dirty="0">
                <a:latin typeface="Calibri"/>
                <a:cs typeface="Calibri"/>
              </a:rPr>
              <a:t>system</a:t>
            </a:r>
            <a:endParaRPr sz="1800">
              <a:latin typeface="Calibri"/>
              <a:cs typeface="Calibri"/>
            </a:endParaRPr>
          </a:p>
          <a:p>
            <a:pPr marL="12700">
              <a:lnSpc>
                <a:spcPct val="100000"/>
              </a:lnSpc>
            </a:pPr>
            <a:r>
              <a:rPr sz="1800" spc="-5" dirty="0">
                <a:latin typeface="Calibri"/>
                <a:cs typeface="Calibri"/>
              </a:rPr>
              <a:t>will</a:t>
            </a:r>
            <a:r>
              <a:rPr sz="1800" spc="-20" dirty="0">
                <a:latin typeface="Calibri"/>
                <a:cs typeface="Calibri"/>
              </a:rPr>
              <a:t> </a:t>
            </a:r>
            <a:r>
              <a:rPr sz="1800" spc="-5" dirty="0">
                <a:latin typeface="Calibri"/>
                <a:cs typeface="Calibri"/>
              </a:rPr>
              <a:t>be</a:t>
            </a:r>
            <a:r>
              <a:rPr sz="1800" spc="30" dirty="0">
                <a:latin typeface="Calibri"/>
                <a:cs typeface="Calibri"/>
              </a:rPr>
              <a:t> </a:t>
            </a:r>
            <a:r>
              <a:rPr sz="1800" spc="-15" dirty="0">
                <a:latin typeface="Calibri"/>
                <a:cs typeface="Calibri"/>
              </a:rPr>
              <a:t>prepared</a:t>
            </a:r>
            <a:r>
              <a:rPr sz="1800" spc="50" dirty="0">
                <a:latin typeface="Calibri"/>
                <a:cs typeface="Calibri"/>
              </a:rPr>
              <a:t> </a:t>
            </a:r>
            <a:r>
              <a:rPr sz="1800" dirty="0">
                <a:latin typeface="Calibri"/>
                <a:cs typeface="Calibri"/>
              </a:rPr>
              <a:t>as</a:t>
            </a:r>
            <a:r>
              <a:rPr sz="1800" spc="-15" dirty="0">
                <a:latin typeface="Calibri"/>
                <a:cs typeface="Calibri"/>
              </a:rPr>
              <a:t> follows.</a:t>
            </a:r>
            <a:endParaRPr sz="1800">
              <a:latin typeface="Calibri"/>
              <a:cs typeface="Calibri"/>
            </a:endParaRPr>
          </a:p>
          <a:p>
            <a:pPr marL="12700">
              <a:lnSpc>
                <a:spcPct val="100000"/>
              </a:lnSpc>
            </a:pPr>
            <a:r>
              <a:rPr sz="1800" spc="-10" dirty="0">
                <a:latin typeface="Calibri"/>
                <a:cs typeface="Calibri"/>
              </a:rPr>
              <a:t>Given</a:t>
            </a:r>
            <a:r>
              <a:rPr sz="1800" spc="10" dirty="0">
                <a:latin typeface="Calibri"/>
                <a:cs typeface="Calibri"/>
              </a:rPr>
              <a:t> </a:t>
            </a:r>
            <a:r>
              <a:rPr sz="1800" b="1" spc="-5" dirty="0">
                <a:latin typeface="Calibri"/>
                <a:cs typeface="Calibri"/>
              </a:rPr>
              <a:t>δ=1 </a:t>
            </a:r>
            <a:r>
              <a:rPr sz="1800" b="1" spc="-10" dirty="0">
                <a:latin typeface="Calibri"/>
                <a:cs typeface="Calibri"/>
              </a:rPr>
              <a:t>unit;</a:t>
            </a:r>
            <a:endParaRPr sz="1800">
              <a:latin typeface="Calibri"/>
              <a:cs typeface="Calibri"/>
            </a:endParaRPr>
          </a:p>
        </p:txBody>
      </p:sp>
      <p:pic>
        <p:nvPicPr>
          <p:cNvPr id="3" name="object 3"/>
          <p:cNvPicPr/>
          <p:nvPr/>
        </p:nvPicPr>
        <p:blipFill>
          <a:blip r:embed="rId2" cstate="print"/>
          <a:stretch>
            <a:fillRect/>
          </a:stretch>
        </p:blipFill>
        <p:spPr>
          <a:xfrm>
            <a:off x="1209645" y="2238180"/>
            <a:ext cx="6009933" cy="552033"/>
          </a:xfrm>
          <a:prstGeom prst="rect">
            <a:avLst/>
          </a:prstGeom>
        </p:spPr>
      </p:pic>
      <p:sp>
        <p:nvSpPr>
          <p:cNvPr id="4" name="object 4"/>
          <p:cNvSpPr txBox="1"/>
          <p:nvPr/>
        </p:nvSpPr>
        <p:spPr>
          <a:xfrm>
            <a:off x="917244" y="3219399"/>
            <a:ext cx="7463155"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The</a:t>
            </a:r>
            <a:r>
              <a:rPr sz="1800" spc="20" dirty="0">
                <a:latin typeface="Calibri"/>
                <a:cs typeface="Calibri"/>
              </a:rPr>
              <a:t> </a:t>
            </a:r>
            <a:r>
              <a:rPr sz="1800" spc="-20" dirty="0">
                <a:latin typeface="Calibri"/>
                <a:cs typeface="Calibri"/>
              </a:rPr>
              <a:t>system</a:t>
            </a:r>
            <a:r>
              <a:rPr sz="1800" spc="30" dirty="0">
                <a:latin typeface="Calibri"/>
                <a:cs typeface="Calibri"/>
              </a:rPr>
              <a:t> </a:t>
            </a:r>
            <a:r>
              <a:rPr sz="1800" spc="-5" dirty="0">
                <a:latin typeface="Calibri"/>
                <a:cs typeface="Calibri"/>
              </a:rPr>
              <a:t>will</a:t>
            </a:r>
            <a:r>
              <a:rPr sz="1800" spc="25" dirty="0">
                <a:latin typeface="Calibri"/>
                <a:cs typeface="Calibri"/>
              </a:rPr>
              <a:t> </a:t>
            </a:r>
            <a:r>
              <a:rPr sz="1800" spc="-25" dirty="0">
                <a:latin typeface="Calibri"/>
                <a:cs typeface="Calibri"/>
              </a:rPr>
              <a:t>take</a:t>
            </a:r>
            <a:r>
              <a:rPr sz="1800" spc="45" dirty="0">
                <a:latin typeface="Calibri"/>
                <a:cs typeface="Calibri"/>
              </a:rPr>
              <a:t> </a:t>
            </a:r>
            <a:r>
              <a:rPr sz="1800" spc="-20" dirty="0">
                <a:latin typeface="Calibri"/>
                <a:cs typeface="Calibri"/>
              </a:rPr>
              <a:t>extra</a:t>
            </a:r>
            <a:r>
              <a:rPr sz="1800" spc="35" dirty="0">
                <a:latin typeface="Calibri"/>
                <a:cs typeface="Calibri"/>
              </a:rPr>
              <a:t> </a:t>
            </a:r>
            <a:r>
              <a:rPr sz="1800" dirty="0">
                <a:latin typeface="Calibri"/>
                <a:cs typeface="Calibri"/>
              </a:rPr>
              <a:t>1</a:t>
            </a:r>
            <a:r>
              <a:rPr sz="1800" spc="45" dirty="0">
                <a:latin typeface="Calibri"/>
                <a:cs typeface="Calibri"/>
              </a:rPr>
              <a:t> </a:t>
            </a:r>
            <a:r>
              <a:rPr sz="1800" spc="-5" dirty="0">
                <a:latin typeface="Calibri"/>
                <a:cs typeface="Calibri"/>
              </a:rPr>
              <a:t>unit</a:t>
            </a:r>
            <a:r>
              <a:rPr sz="1800" spc="50" dirty="0">
                <a:latin typeface="Calibri"/>
                <a:cs typeface="Calibri"/>
              </a:rPr>
              <a:t> </a:t>
            </a:r>
            <a:r>
              <a:rPr sz="1800" dirty="0">
                <a:latin typeface="Calibri"/>
                <a:cs typeface="Calibri"/>
              </a:rPr>
              <a:t>of</a:t>
            </a:r>
            <a:r>
              <a:rPr sz="1800" spc="30"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(overhead)</a:t>
            </a:r>
            <a:r>
              <a:rPr sz="1800" spc="40" dirty="0">
                <a:latin typeface="Calibri"/>
                <a:cs typeface="Calibri"/>
              </a:rPr>
              <a:t> </a:t>
            </a:r>
            <a:r>
              <a:rPr sz="1800" spc="-10" dirty="0">
                <a:latin typeface="Calibri"/>
                <a:cs typeface="Calibri"/>
              </a:rPr>
              <a:t>after</a:t>
            </a:r>
            <a:r>
              <a:rPr sz="1800" spc="4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execution</a:t>
            </a:r>
            <a:r>
              <a:rPr sz="1800" spc="25" dirty="0">
                <a:latin typeface="Calibri"/>
                <a:cs typeface="Calibri"/>
              </a:rPr>
              <a:t> </a:t>
            </a:r>
            <a:r>
              <a:rPr sz="1800" dirty="0">
                <a:latin typeface="Calibri"/>
                <a:cs typeface="Calibri"/>
              </a:rPr>
              <a:t>of</a:t>
            </a:r>
            <a:r>
              <a:rPr sz="1800" spc="30" dirty="0">
                <a:latin typeface="Calibri"/>
                <a:cs typeface="Calibri"/>
              </a:rPr>
              <a:t> </a:t>
            </a:r>
            <a:r>
              <a:rPr sz="1800" spc="-5" dirty="0">
                <a:latin typeface="Calibri"/>
                <a:cs typeface="Calibri"/>
              </a:rPr>
              <a:t>every</a:t>
            </a:r>
            <a:endParaRPr sz="1800">
              <a:latin typeface="Calibri"/>
              <a:cs typeface="Calibri"/>
            </a:endParaRPr>
          </a:p>
          <a:p>
            <a:pPr marL="12700">
              <a:lnSpc>
                <a:spcPct val="100000"/>
              </a:lnSpc>
              <a:spcBef>
                <a:spcPts val="5"/>
              </a:spcBef>
            </a:pPr>
            <a:r>
              <a:rPr sz="1800" spc="-10" dirty="0">
                <a:latin typeface="Calibri"/>
                <a:cs typeface="Calibri"/>
              </a:rPr>
              <a:t>process</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schedule</a:t>
            </a:r>
            <a:r>
              <a:rPr sz="1800" spc="6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next</a:t>
            </a:r>
            <a:r>
              <a:rPr sz="1800" spc="45" dirty="0">
                <a:latin typeface="Calibri"/>
                <a:cs typeface="Calibri"/>
              </a:rPr>
              <a:t> </a:t>
            </a:r>
            <a:r>
              <a:rPr sz="1800" spc="-10" dirty="0">
                <a:latin typeface="Calibri"/>
                <a:cs typeface="Calibri"/>
              </a:rPr>
              <a:t>process.</a:t>
            </a:r>
            <a:endParaRPr sz="1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703529"/>
            <a:ext cx="8510905" cy="167322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Calibri"/>
                <a:cs typeface="Calibri"/>
              </a:rPr>
              <a:t>Multiprogramming</a:t>
            </a:r>
            <a:r>
              <a:rPr sz="1800" spc="65" dirty="0">
                <a:solidFill>
                  <a:srgbClr val="FF0000"/>
                </a:solidFill>
                <a:latin typeface="Calibri"/>
                <a:cs typeface="Calibri"/>
              </a:rPr>
              <a:t> </a:t>
            </a:r>
            <a:r>
              <a:rPr sz="1800" spc="-15" dirty="0">
                <a:solidFill>
                  <a:srgbClr val="FF0000"/>
                </a:solidFill>
                <a:latin typeface="Calibri"/>
                <a:cs typeface="Calibri"/>
              </a:rPr>
              <a:t>Operating</a:t>
            </a:r>
            <a:r>
              <a:rPr sz="1800" spc="70"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168275" indent="-156210">
              <a:lnSpc>
                <a:spcPct val="100000"/>
              </a:lnSpc>
              <a:spcBef>
                <a:spcPts val="5"/>
              </a:spcBef>
              <a:buFont typeface="Wingdings"/>
              <a:buChar char=""/>
              <a:tabLst>
                <a:tab pos="168910" algn="l"/>
              </a:tabLst>
            </a:pPr>
            <a:r>
              <a:rPr sz="1800" spc="-10" dirty="0">
                <a:latin typeface="Calibri"/>
                <a:cs typeface="Calibri"/>
              </a:rPr>
              <a:t>Multiprogramming</a:t>
            </a:r>
            <a:r>
              <a:rPr sz="1800" spc="65" dirty="0">
                <a:latin typeface="Calibri"/>
                <a:cs typeface="Calibri"/>
              </a:rPr>
              <a:t> </a:t>
            </a:r>
            <a:r>
              <a:rPr sz="1800" spc="-5" dirty="0">
                <a:latin typeface="Calibri"/>
                <a:cs typeface="Calibri"/>
              </a:rPr>
              <a:t>is</a:t>
            </a:r>
            <a:r>
              <a:rPr sz="1800" spc="20" dirty="0">
                <a:latin typeface="Calibri"/>
                <a:cs typeface="Calibri"/>
              </a:rPr>
              <a:t> </a:t>
            </a:r>
            <a:r>
              <a:rPr sz="1800" dirty="0">
                <a:latin typeface="Calibri"/>
                <a:cs typeface="Calibri"/>
              </a:rPr>
              <a:t>an</a:t>
            </a:r>
            <a:r>
              <a:rPr sz="1800" spc="-5" dirty="0">
                <a:latin typeface="Calibri"/>
                <a:cs typeface="Calibri"/>
              </a:rPr>
              <a:t> </a:t>
            </a:r>
            <a:r>
              <a:rPr sz="1800" spc="-15" dirty="0">
                <a:latin typeface="Calibri"/>
                <a:cs typeface="Calibri"/>
              </a:rPr>
              <a:t>extension</a:t>
            </a:r>
            <a:r>
              <a:rPr sz="1800" spc="6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batch</a:t>
            </a:r>
            <a:r>
              <a:rPr sz="1800" spc="40" dirty="0">
                <a:latin typeface="Calibri"/>
                <a:cs typeface="Calibri"/>
              </a:rPr>
              <a:t> </a:t>
            </a:r>
            <a:r>
              <a:rPr sz="1800" spc="-10" dirty="0">
                <a:latin typeface="Calibri"/>
                <a:cs typeface="Calibri"/>
              </a:rPr>
              <a:t>processing</a:t>
            </a:r>
            <a:r>
              <a:rPr sz="1800" spc="45" dirty="0">
                <a:latin typeface="Calibri"/>
                <a:cs typeface="Calibri"/>
              </a:rPr>
              <a:t> </a:t>
            </a:r>
            <a:r>
              <a:rPr sz="1800" spc="-10" dirty="0">
                <a:latin typeface="Calibri"/>
                <a:cs typeface="Calibri"/>
              </a:rPr>
              <a:t>where</a:t>
            </a:r>
            <a:r>
              <a:rPr sz="1800" spc="20" dirty="0">
                <a:latin typeface="Calibri"/>
                <a:cs typeface="Calibri"/>
              </a:rPr>
              <a:t> </a:t>
            </a:r>
            <a:r>
              <a:rPr sz="1800" spc="-5" dirty="0">
                <a:latin typeface="Calibri"/>
                <a:cs typeface="Calibri"/>
              </a:rPr>
              <a:t>the</a:t>
            </a:r>
            <a:r>
              <a:rPr sz="1800" spc="75" dirty="0">
                <a:latin typeface="Calibri"/>
                <a:cs typeface="Calibri"/>
              </a:rPr>
              <a:t> </a:t>
            </a:r>
            <a:r>
              <a:rPr sz="1800" spc="-5" dirty="0">
                <a:solidFill>
                  <a:srgbClr val="00AF50"/>
                </a:solidFill>
                <a:latin typeface="Calibri"/>
                <a:cs typeface="Calibri"/>
              </a:rPr>
              <a:t>CPU</a:t>
            </a:r>
            <a:r>
              <a:rPr sz="1800" spc="-25" dirty="0">
                <a:solidFill>
                  <a:srgbClr val="00AF50"/>
                </a:solidFill>
                <a:latin typeface="Calibri"/>
                <a:cs typeface="Calibri"/>
              </a:rPr>
              <a:t> </a:t>
            </a:r>
            <a:r>
              <a:rPr sz="1800" spc="-5" dirty="0">
                <a:solidFill>
                  <a:srgbClr val="00AF50"/>
                </a:solidFill>
                <a:latin typeface="Calibri"/>
                <a:cs typeface="Calibri"/>
              </a:rPr>
              <a:t>is</a:t>
            </a:r>
            <a:r>
              <a:rPr sz="1800" spc="20" dirty="0">
                <a:solidFill>
                  <a:srgbClr val="00AF50"/>
                </a:solidFill>
                <a:latin typeface="Calibri"/>
                <a:cs typeface="Calibri"/>
              </a:rPr>
              <a:t> </a:t>
            </a:r>
            <a:r>
              <a:rPr sz="1800" spc="-15" dirty="0">
                <a:solidFill>
                  <a:srgbClr val="00AF50"/>
                </a:solidFill>
                <a:latin typeface="Calibri"/>
                <a:cs typeface="Calibri"/>
              </a:rPr>
              <a:t>always</a:t>
            </a:r>
            <a:r>
              <a:rPr sz="1800" spc="-10" dirty="0">
                <a:solidFill>
                  <a:srgbClr val="00AF50"/>
                </a:solidFill>
                <a:latin typeface="Calibri"/>
                <a:cs typeface="Calibri"/>
              </a:rPr>
              <a:t> </a:t>
            </a:r>
            <a:r>
              <a:rPr sz="1800" spc="-20" dirty="0">
                <a:solidFill>
                  <a:srgbClr val="00AF50"/>
                </a:solidFill>
                <a:latin typeface="Calibri"/>
                <a:cs typeface="Calibri"/>
              </a:rPr>
              <a:t>kept</a:t>
            </a:r>
            <a:r>
              <a:rPr sz="1800" spc="5" dirty="0">
                <a:solidFill>
                  <a:srgbClr val="00AF50"/>
                </a:solidFill>
                <a:latin typeface="Calibri"/>
                <a:cs typeface="Calibri"/>
              </a:rPr>
              <a:t> </a:t>
            </a:r>
            <a:r>
              <a:rPr sz="1800" spc="-35" dirty="0">
                <a:solidFill>
                  <a:srgbClr val="00AF50"/>
                </a:solidFill>
                <a:latin typeface="Calibri"/>
                <a:cs typeface="Calibri"/>
              </a:rPr>
              <a:t>busy</a:t>
            </a:r>
            <a:r>
              <a:rPr sz="1800" spc="-35" dirty="0">
                <a:latin typeface="Calibri"/>
                <a:cs typeface="Calibri"/>
              </a:rPr>
              <a:t>.</a:t>
            </a:r>
            <a:endParaRPr sz="1800">
              <a:latin typeface="Calibri"/>
              <a:cs typeface="Calibri"/>
            </a:endParaRPr>
          </a:p>
          <a:p>
            <a:pPr marL="168275" indent="-156210">
              <a:lnSpc>
                <a:spcPct val="100000"/>
              </a:lnSpc>
              <a:buFont typeface="Wingdings"/>
              <a:buChar char=""/>
              <a:tabLst>
                <a:tab pos="168910" algn="l"/>
              </a:tabLst>
            </a:pPr>
            <a:r>
              <a:rPr sz="1800" spc="-5" dirty="0">
                <a:latin typeface="Calibri"/>
                <a:cs typeface="Calibri"/>
              </a:rPr>
              <a:t>Each</a:t>
            </a:r>
            <a:r>
              <a:rPr sz="1800" spc="-15" dirty="0">
                <a:latin typeface="Calibri"/>
                <a:cs typeface="Calibri"/>
              </a:rPr>
              <a:t> </a:t>
            </a:r>
            <a:r>
              <a:rPr sz="1800" spc="-10" dirty="0">
                <a:latin typeface="Calibri"/>
                <a:cs typeface="Calibri"/>
              </a:rPr>
              <a:t>process</a:t>
            </a:r>
            <a:r>
              <a:rPr sz="1800" spc="10" dirty="0">
                <a:latin typeface="Calibri"/>
                <a:cs typeface="Calibri"/>
              </a:rPr>
              <a:t> </a:t>
            </a:r>
            <a:r>
              <a:rPr sz="1800" spc="-10" dirty="0">
                <a:latin typeface="Calibri"/>
                <a:cs typeface="Calibri"/>
              </a:rPr>
              <a:t>needs</a:t>
            </a:r>
            <a:r>
              <a:rPr sz="1800" spc="35" dirty="0">
                <a:latin typeface="Calibri"/>
                <a:cs typeface="Calibri"/>
              </a:rPr>
              <a:t> </a:t>
            </a:r>
            <a:r>
              <a:rPr sz="1800" spc="-10" dirty="0">
                <a:latin typeface="Calibri"/>
                <a:cs typeface="Calibri"/>
              </a:rPr>
              <a:t>two</a:t>
            </a:r>
            <a:r>
              <a:rPr sz="1800" spc="10" dirty="0">
                <a:latin typeface="Calibri"/>
                <a:cs typeface="Calibri"/>
              </a:rPr>
              <a:t> </a:t>
            </a:r>
            <a:r>
              <a:rPr sz="1800" spc="-5" dirty="0">
                <a:latin typeface="Calibri"/>
                <a:cs typeface="Calibri"/>
              </a:rPr>
              <a:t>types</a:t>
            </a:r>
            <a:r>
              <a:rPr sz="1800" spc="10" dirty="0">
                <a:latin typeface="Calibri"/>
                <a:cs typeface="Calibri"/>
              </a:rPr>
              <a:t> </a:t>
            </a:r>
            <a:r>
              <a:rPr sz="1800" dirty="0">
                <a:latin typeface="Calibri"/>
                <a:cs typeface="Calibri"/>
              </a:rPr>
              <a:t>of</a:t>
            </a:r>
            <a:r>
              <a:rPr sz="1800" spc="-5" dirty="0">
                <a:latin typeface="Calibri"/>
                <a:cs typeface="Calibri"/>
              </a:rPr>
              <a:t> </a:t>
            </a:r>
            <a:r>
              <a:rPr sz="1800" spc="-25" dirty="0">
                <a:latin typeface="Calibri"/>
                <a:cs typeface="Calibri"/>
              </a:rPr>
              <a:t>system</a:t>
            </a:r>
            <a:r>
              <a:rPr sz="1800" spc="2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CPU time</a:t>
            </a:r>
            <a:r>
              <a:rPr sz="1800" spc="20" dirty="0">
                <a:latin typeface="Calibri"/>
                <a:cs typeface="Calibri"/>
              </a:rPr>
              <a:t> </a:t>
            </a:r>
            <a:r>
              <a:rPr sz="1800" spc="-5" dirty="0">
                <a:latin typeface="Calibri"/>
                <a:cs typeface="Calibri"/>
              </a:rPr>
              <a:t>and</a:t>
            </a:r>
            <a:r>
              <a:rPr sz="1800" spc="10" dirty="0">
                <a:latin typeface="Calibri"/>
                <a:cs typeface="Calibri"/>
              </a:rPr>
              <a:t> </a:t>
            </a:r>
            <a:r>
              <a:rPr sz="1800" dirty="0">
                <a:latin typeface="Calibri"/>
                <a:cs typeface="Calibri"/>
              </a:rPr>
              <a:t>IO</a:t>
            </a:r>
            <a:r>
              <a:rPr sz="1800" spc="-20" dirty="0">
                <a:latin typeface="Calibri"/>
                <a:cs typeface="Calibri"/>
              </a:rPr>
              <a:t> </a:t>
            </a:r>
            <a:r>
              <a:rPr sz="1800" spc="-5" dirty="0">
                <a:latin typeface="Calibri"/>
                <a:cs typeface="Calibri"/>
              </a:rPr>
              <a:t>time.</a:t>
            </a:r>
            <a:endParaRPr sz="1800">
              <a:latin typeface="Calibri"/>
              <a:cs typeface="Calibri"/>
            </a:endParaRPr>
          </a:p>
          <a:p>
            <a:pPr marL="12700" marR="111760">
              <a:lnSpc>
                <a:spcPct val="100000"/>
              </a:lnSpc>
              <a:buFont typeface="Wingdings"/>
              <a:buChar char=""/>
              <a:tabLst>
                <a:tab pos="168910" algn="l"/>
              </a:tabLst>
            </a:pPr>
            <a:r>
              <a:rPr sz="1800" dirty="0">
                <a:latin typeface="Calibri"/>
                <a:cs typeface="Calibri"/>
              </a:rPr>
              <a:t>In</a:t>
            </a:r>
            <a:r>
              <a:rPr sz="1800" spc="15" dirty="0">
                <a:latin typeface="Calibri"/>
                <a:cs typeface="Calibri"/>
              </a:rPr>
              <a:t> </a:t>
            </a:r>
            <a:r>
              <a:rPr sz="1800" dirty="0">
                <a:latin typeface="Calibri"/>
                <a:cs typeface="Calibri"/>
              </a:rPr>
              <a:t>a </a:t>
            </a:r>
            <a:r>
              <a:rPr sz="1800" spc="-10" dirty="0">
                <a:latin typeface="Calibri"/>
                <a:cs typeface="Calibri"/>
              </a:rPr>
              <a:t>multiprogramming</a:t>
            </a:r>
            <a:r>
              <a:rPr sz="1800" spc="70" dirty="0">
                <a:latin typeface="Calibri"/>
                <a:cs typeface="Calibri"/>
              </a:rPr>
              <a:t> </a:t>
            </a:r>
            <a:r>
              <a:rPr sz="1800" spc="-15" dirty="0">
                <a:latin typeface="Calibri"/>
                <a:cs typeface="Calibri"/>
              </a:rPr>
              <a:t>environment,</a:t>
            </a:r>
            <a:r>
              <a:rPr sz="1800" spc="50" dirty="0">
                <a:latin typeface="Calibri"/>
                <a:cs typeface="Calibri"/>
              </a:rPr>
              <a:t> </a:t>
            </a:r>
            <a:r>
              <a:rPr sz="1800" spc="-5" dirty="0">
                <a:latin typeface="Calibri"/>
                <a:cs typeface="Calibri"/>
              </a:rPr>
              <a:t>when</a:t>
            </a:r>
            <a:r>
              <a:rPr sz="1800" spc="15" dirty="0">
                <a:latin typeface="Calibri"/>
                <a:cs typeface="Calibri"/>
              </a:rPr>
              <a:t> </a:t>
            </a:r>
            <a:r>
              <a:rPr sz="1800" dirty="0">
                <a:latin typeface="Calibri"/>
                <a:cs typeface="Calibri"/>
              </a:rPr>
              <a:t>a </a:t>
            </a:r>
            <a:r>
              <a:rPr sz="1800" spc="-10" dirty="0">
                <a:latin typeface="Calibri"/>
                <a:cs typeface="Calibri"/>
              </a:rPr>
              <a:t>process</a:t>
            </a:r>
            <a:r>
              <a:rPr sz="1800" spc="15" dirty="0">
                <a:latin typeface="Calibri"/>
                <a:cs typeface="Calibri"/>
              </a:rPr>
              <a:t> </a:t>
            </a:r>
            <a:r>
              <a:rPr sz="1800" spc="-5" dirty="0">
                <a:latin typeface="Calibri"/>
                <a:cs typeface="Calibri"/>
              </a:rPr>
              <a:t>does</a:t>
            </a:r>
            <a:r>
              <a:rPr sz="1800" spc="20" dirty="0">
                <a:latin typeface="Calibri"/>
                <a:cs typeface="Calibri"/>
              </a:rPr>
              <a:t> </a:t>
            </a:r>
            <a:r>
              <a:rPr sz="1800" spc="-5" dirty="0">
                <a:latin typeface="Calibri"/>
                <a:cs typeface="Calibri"/>
              </a:rPr>
              <a:t>its</a:t>
            </a:r>
            <a:r>
              <a:rPr sz="1800" spc="15" dirty="0">
                <a:latin typeface="Calibri"/>
                <a:cs typeface="Calibri"/>
              </a:rPr>
              <a:t> </a:t>
            </a:r>
            <a:r>
              <a:rPr sz="1800" spc="-10" dirty="0">
                <a:latin typeface="Calibri"/>
                <a:cs typeface="Calibri"/>
              </a:rPr>
              <a:t>I/O,</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CPU</a:t>
            </a:r>
            <a:r>
              <a:rPr sz="1800" spc="5" dirty="0">
                <a:latin typeface="Calibri"/>
                <a:cs typeface="Calibri"/>
              </a:rPr>
              <a:t> </a:t>
            </a:r>
            <a:r>
              <a:rPr sz="1800" spc="-10" dirty="0">
                <a:latin typeface="Calibri"/>
                <a:cs typeface="Calibri"/>
              </a:rPr>
              <a:t>can</a:t>
            </a:r>
            <a:r>
              <a:rPr sz="1800" spc="20" dirty="0">
                <a:latin typeface="Calibri"/>
                <a:cs typeface="Calibri"/>
              </a:rPr>
              <a:t> </a:t>
            </a:r>
            <a:r>
              <a:rPr sz="1800" spc="-15" dirty="0">
                <a:latin typeface="Calibri"/>
                <a:cs typeface="Calibri"/>
              </a:rPr>
              <a:t>start</a:t>
            </a:r>
            <a:r>
              <a:rPr sz="1800" spc="-10" dirty="0">
                <a:latin typeface="Calibri"/>
                <a:cs typeface="Calibri"/>
              </a:rPr>
              <a:t> </a:t>
            </a:r>
            <a:r>
              <a:rPr sz="1800" spc="-5" dirty="0">
                <a:latin typeface="Calibri"/>
                <a:cs typeface="Calibri"/>
              </a:rPr>
              <a:t>the </a:t>
            </a:r>
            <a:r>
              <a:rPr sz="1800" dirty="0">
                <a:latin typeface="Calibri"/>
                <a:cs typeface="Calibri"/>
              </a:rPr>
              <a:t> </a:t>
            </a:r>
            <a:r>
              <a:rPr sz="1800" spc="-15" dirty="0">
                <a:latin typeface="Calibri"/>
                <a:cs typeface="Calibri"/>
              </a:rPr>
              <a:t>execution</a:t>
            </a:r>
            <a:r>
              <a:rPr sz="1800" spc="55"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other</a:t>
            </a:r>
            <a:r>
              <a:rPr sz="1800" spc="35" dirty="0">
                <a:latin typeface="Calibri"/>
                <a:cs typeface="Calibri"/>
              </a:rPr>
              <a:t> </a:t>
            </a:r>
            <a:r>
              <a:rPr sz="1800" spc="-10" dirty="0">
                <a:latin typeface="Calibri"/>
                <a:cs typeface="Calibri"/>
              </a:rPr>
              <a:t>processes.</a:t>
            </a:r>
            <a:r>
              <a:rPr sz="1800" spc="35" dirty="0">
                <a:latin typeface="Calibri"/>
                <a:cs typeface="Calibri"/>
              </a:rPr>
              <a:t> </a:t>
            </a:r>
            <a:r>
              <a:rPr sz="1800" spc="-15" dirty="0">
                <a:latin typeface="Calibri"/>
                <a:cs typeface="Calibri"/>
              </a:rPr>
              <a:t>Therefore,</a:t>
            </a:r>
            <a:r>
              <a:rPr sz="1800" spc="70" dirty="0">
                <a:latin typeface="Calibri"/>
                <a:cs typeface="Calibri"/>
              </a:rPr>
              <a:t> </a:t>
            </a:r>
            <a:r>
              <a:rPr sz="1800" spc="-10" dirty="0">
                <a:latin typeface="Calibri"/>
                <a:cs typeface="Calibri"/>
              </a:rPr>
              <a:t>multiprogramming</a:t>
            </a:r>
            <a:r>
              <a:rPr sz="1800" spc="80" dirty="0">
                <a:latin typeface="Calibri"/>
                <a:cs typeface="Calibri"/>
              </a:rPr>
              <a:t> </a:t>
            </a:r>
            <a:r>
              <a:rPr sz="1800" spc="-10" dirty="0">
                <a:latin typeface="Calibri"/>
                <a:cs typeface="Calibri"/>
              </a:rPr>
              <a:t>improves</a:t>
            </a:r>
            <a:r>
              <a:rPr sz="1800" spc="10" dirty="0">
                <a:latin typeface="Calibri"/>
                <a:cs typeface="Calibri"/>
              </a:rPr>
              <a:t> </a:t>
            </a:r>
            <a:r>
              <a:rPr sz="1800" spc="-5" dirty="0">
                <a:latin typeface="Calibri"/>
                <a:cs typeface="Calibri"/>
              </a:rPr>
              <a:t>the</a:t>
            </a:r>
            <a:r>
              <a:rPr sz="1800" spc="60" dirty="0">
                <a:latin typeface="Calibri"/>
                <a:cs typeface="Calibri"/>
              </a:rPr>
              <a:t> </a:t>
            </a:r>
            <a:r>
              <a:rPr sz="1800" spc="-10" dirty="0">
                <a:latin typeface="Calibri"/>
                <a:cs typeface="Calibri"/>
              </a:rPr>
              <a:t>efficiency</a:t>
            </a:r>
            <a:r>
              <a:rPr sz="1800" spc="7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the </a:t>
            </a:r>
            <a:r>
              <a:rPr sz="1800" spc="-390" dirty="0">
                <a:latin typeface="Calibri"/>
                <a:cs typeface="Calibri"/>
              </a:rPr>
              <a:t> </a:t>
            </a:r>
            <a:r>
              <a:rPr sz="1800" spc="-20" dirty="0">
                <a:latin typeface="Calibri"/>
                <a:cs typeface="Calibri"/>
              </a:rPr>
              <a:t>system.</a:t>
            </a:r>
            <a:endParaRPr sz="18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99034"/>
            <a:ext cx="8150859" cy="4691380"/>
          </a:xfrm>
          <a:prstGeom prst="rect">
            <a:avLst/>
          </a:prstGeom>
        </p:spPr>
        <p:txBody>
          <a:bodyPr vert="horz" wrap="square" lIns="0" tIns="12700" rIns="0" bIns="0" rtlCol="0">
            <a:spAutoFit/>
          </a:bodyPr>
          <a:lstStyle/>
          <a:p>
            <a:pPr marL="12700" algn="just">
              <a:lnSpc>
                <a:spcPct val="100000"/>
              </a:lnSpc>
              <a:spcBef>
                <a:spcPts val="100"/>
              </a:spcBef>
            </a:pPr>
            <a:r>
              <a:rPr sz="1800" spc="-15" dirty="0">
                <a:solidFill>
                  <a:srgbClr val="00AF50"/>
                </a:solidFill>
                <a:latin typeface="Calibri"/>
                <a:cs typeface="Calibri"/>
              </a:rPr>
              <a:t>Shortest</a:t>
            </a:r>
            <a:r>
              <a:rPr sz="1800" spc="45" dirty="0">
                <a:solidFill>
                  <a:srgbClr val="00AF50"/>
                </a:solidFill>
                <a:latin typeface="Calibri"/>
                <a:cs typeface="Calibri"/>
              </a:rPr>
              <a:t> </a:t>
            </a:r>
            <a:r>
              <a:rPr sz="1800" dirty="0">
                <a:solidFill>
                  <a:srgbClr val="00AF50"/>
                </a:solidFill>
                <a:latin typeface="Calibri"/>
                <a:cs typeface="Calibri"/>
              </a:rPr>
              <a:t>Job</a:t>
            </a:r>
            <a:r>
              <a:rPr sz="1800" spc="-15" dirty="0">
                <a:solidFill>
                  <a:srgbClr val="00AF50"/>
                </a:solidFill>
                <a:latin typeface="Calibri"/>
                <a:cs typeface="Calibri"/>
              </a:rPr>
              <a:t> </a:t>
            </a:r>
            <a:r>
              <a:rPr sz="1800" spc="-20" dirty="0">
                <a:solidFill>
                  <a:srgbClr val="00AF50"/>
                </a:solidFill>
                <a:latin typeface="Calibri"/>
                <a:cs typeface="Calibri"/>
              </a:rPr>
              <a:t>First</a:t>
            </a:r>
            <a:r>
              <a:rPr sz="1800" spc="25" dirty="0">
                <a:solidFill>
                  <a:srgbClr val="00AF50"/>
                </a:solidFill>
                <a:latin typeface="Calibri"/>
                <a:cs typeface="Calibri"/>
              </a:rPr>
              <a:t> </a:t>
            </a:r>
            <a:r>
              <a:rPr sz="1800" spc="-5" dirty="0">
                <a:solidFill>
                  <a:srgbClr val="00AF50"/>
                </a:solidFill>
                <a:latin typeface="Calibri"/>
                <a:cs typeface="Calibri"/>
              </a:rPr>
              <a:t>(SJF)</a:t>
            </a:r>
            <a:r>
              <a:rPr sz="1800" dirty="0">
                <a:solidFill>
                  <a:srgbClr val="00AF50"/>
                </a:solidFill>
                <a:latin typeface="Calibri"/>
                <a:cs typeface="Calibri"/>
              </a:rPr>
              <a:t> </a:t>
            </a:r>
            <a:r>
              <a:rPr sz="1800" spc="-10" dirty="0">
                <a:solidFill>
                  <a:srgbClr val="00AF50"/>
                </a:solidFill>
                <a:latin typeface="Calibri"/>
                <a:cs typeface="Calibri"/>
              </a:rPr>
              <a:t>Scheduling</a:t>
            </a:r>
            <a:endParaRPr sz="1800">
              <a:latin typeface="Calibri"/>
              <a:cs typeface="Calibri"/>
            </a:endParaRPr>
          </a:p>
          <a:p>
            <a:pPr marL="12700" marR="8890" algn="just">
              <a:lnSpc>
                <a:spcPct val="100000"/>
              </a:lnSpc>
            </a:pPr>
            <a:r>
              <a:rPr sz="1800" spc="-5" dirty="0">
                <a:latin typeface="Calibri"/>
                <a:cs typeface="Calibri"/>
              </a:rPr>
              <a:t>Till </a:t>
            </a:r>
            <a:r>
              <a:rPr sz="1800" spc="-40" dirty="0">
                <a:latin typeface="Calibri"/>
                <a:cs typeface="Calibri"/>
              </a:rPr>
              <a:t>now,</a:t>
            </a:r>
            <a:r>
              <a:rPr sz="1800" spc="-35" dirty="0">
                <a:latin typeface="Calibri"/>
                <a:cs typeface="Calibri"/>
              </a:rPr>
              <a:t> </a:t>
            </a:r>
            <a:r>
              <a:rPr sz="1800" spc="-10" dirty="0">
                <a:latin typeface="Calibri"/>
                <a:cs typeface="Calibri"/>
              </a:rPr>
              <a:t>we </a:t>
            </a:r>
            <a:r>
              <a:rPr sz="1800" spc="-15" dirty="0">
                <a:latin typeface="Calibri"/>
                <a:cs typeface="Calibri"/>
              </a:rPr>
              <a:t>were </a:t>
            </a:r>
            <a:r>
              <a:rPr sz="1800" dirty="0">
                <a:latin typeface="Calibri"/>
                <a:cs typeface="Calibri"/>
              </a:rPr>
              <a:t>scheduling the </a:t>
            </a:r>
            <a:r>
              <a:rPr sz="1800" spc="-5" dirty="0">
                <a:latin typeface="Calibri"/>
                <a:cs typeface="Calibri"/>
              </a:rPr>
              <a:t>processes </a:t>
            </a:r>
            <a:r>
              <a:rPr sz="1800" spc="-10" dirty="0">
                <a:latin typeface="Calibri"/>
                <a:cs typeface="Calibri"/>
              </a:rPr>
              <a:t>according</a:t>
            </a:r>
            <a:r>
              <a:rPr sz="1800" spc="-5" dirty="0">
                <a:latin typeface="Calibri"/>
                <a:cs typeface="Calibri"/>
              </a:rPr>
              <a:t> </a:t>
            </a:r>
            <a:r>
              <a:rPr sz="1800" spc="-15" dirty="0">
                <a:latin typeface="Calibri"/>
                <a:cs typeface="Calibri"/>
              </a:rPr>
              <a:t>to </a:t>
            </a:r>
            <a:r>
              <a:rPr sz="1800" spc="-5" dirty="0">
                <a:latin typeface="Calibri"/>
                <a:cs typeface="Calibri"/>
              </a:rPr>
              <a:t>their </a:t>
            </a:r>
            <a:r>
              <a:rPr sz="1800" spc="-10" dirty="0">
                <a:latin typeface="Calibri"/>
                <a:cs typeface="Calibri"/>
              </a:rPr>
              <a:t>arrival </a:t>
            </a:r>
            <a:r>
              <a:rPr sz="1800" spc="-5" dirty="0">
                <a:latin typeface="Calibri"/>
                <a:cs typeface="Calibri"/>
              </a:rPr>
              <a:t>time </a:t>
            </a:r>
            <a:r>
              <a:rPr sz="1800" spc="5" dirty="0">
                <a:latin typeface="Calibri"/>
                <a:cs typeface="Calibri"/>
              </a:rPr>
              <a:t>(in </a:t>
            </a:r>
            <a:r>
              <a:rPr sz="1800" spc="-25" dirty="0">
                <a:latin typeface="Calibri"/>
                <a:cs typeface="Calibri"/>
              </a:rPr>
              <a:t>FCFS </a:t>
            </a:r>
            <a:r>
              <a:rPr sz="1800" spc="-20" dirty="0">
                <a:latin typeface="Calibri"/>
                <a:cs typeface="Calibri"/>
              </a:rPr>
              <a:t> </a:t>
            </a:r>
            <a:r>
              <a:rPr sz="1800" dirty="0">
                <a:latin typeface="Calibri"/>
                <a:cs typeface="Calibri"/>
              </a:rPr>
              <a:t>scheduling). </a:t>
            </a:r>
            <a:r>
              <a:rPr sz="1800" spc="-25" dirty="0">
                <a:latin typeface="Calibri"/>
                <a:cs typeface="Calibri"/>
              </a:rPr>
              <a:t>However, </a:t>
            </a:r>
            <a:r>
              <a:rPr sz="1800" spc="-5" dirty="0">
                <a:latin typeface="Calibri"/>
                <a:cs typeface="Calibri"/>
              </a:rPr>
              <a:t>SJF </a:t>
            </a:r>
            <a:r>
              <a:rPr sz="1800" dirty="0">
                <a:latin typeface="Calibri"/>
                <a:cs typeface="Calibri"/>
              </a:rPr>
              <a:t>scheduling </a:t>
            </a:r>
            <a:r>
              <a:rPr sz="1800" spc="-5" dirty="0">
                <a:latin typeface="Calibri"/>
                <a:cs typeface="Calibri"/>
              </a:rPr>
              <a:t>algorithm, schedules </a:t>
            </a:r>
            <a:r>
              <a:rPr sz="1800" dirty="0">
                <a:latin typeface="Calibri"/>
                <a:cs typeface="Calibri"/>
              </a:rPr>
              <a:t>the </a:t>
            </a:r>
            <a:r>
              <a:rPr sz="1800" spc="-5" dirty="0">
                <a:latin typeface="Calibri"/>
                <a:cs typeface="Calibri"/>
              </a:rPr>
              <a:t>processes according </a:t>
            </a:r>
            <a:r>
              <a:rPr sz="1800" spc="-30" dirty="0">
                <a:latin typeface="Calibri"/>
                <a:cs typeface="Calibri"/>
              </a:rPr>
              <a:t>to </a:t>
            </a:r>
            <a:r>
              <a:rPr sz="1800" spc="-25" dirty="0">
                <a:latin typeface="Calibri"/>
                <a:cs typeface="Calibri"/>
              </a:rPr>
              <a:t> </a:t>
            </a:r>
            <a:r>
              <a:rPr sz="1800" spc="-10" dirty="0">
                <a:latin typeface="Calibri"/>
                <a:cs typeface="Calibri"/>
              </a:rPr>
              <a:t>their</a:t>
            </a:r>
            <a:r>
              <a:rPr sz="1800" spc="35" dirty="0">
                <a:latin typeface="Calibri"/>
                <a:cs typeface="Calibri"/>
              </a:rPr>
              <a:t> </a:t>
            </a:r>
            <a:r>
              <a:rPr sz="1800" spc="-20" dirty="0">
                <a:solidFill>
                  <a:srgbClr val="FF0000"/>
                </a:solidFill>
                <a:latin typeface="Calibri"/>
                <a:cs typeface="Calibri"/>
              </a:rPr>
              <a:t>burst</a:t>
            </a:r>
            <a:r>
              <a:rPr sz="1800" spc="20" dirty="0">
                <a:solidFill>
                  <a:srgbClr val="FF0000"/>
                </a:solidFill>
                <a:latin typeface="Calibri"/>
                <a:cs typeface="Calibri"/>
              </a:rPr>
              <a:t> </a:t>
            </a:r>
            <a:r>
              <a:rPr sz="1800" spc="-5" dirty="0">
                <a:solidFill>
                  <a:srgbClr val="FF0000"/>
                </a:solidFill>
                <a:latin typeface="Calibri"/>
                <a:cs typeface="Calibri"/>
              </a:rPr>
              <a:t>time</a:t>
            </a:r>
            <a:r>
              <a:rPr sz="1800" spc="-5" dirty="0">
                <a:latin typeface="Calibri"/>
                <a:cs typeface="Calibri"/>
              </a:rPr>
              <a:t>.</a:t>
            </a:r>
            <a:endParaRPr sz="1800">
              <a:latin typeface="Calibri"/>
              <a:cs typeface="Calibri"/>
            </a:endParaRPr>
          </a:p>
          <a:p>
            <a:pPr marL="12700" marR="6985" algn="just">
              <a:lnSpc>
                <a:spcPct val="100000"/>
              </a:lnSpc>
              <a:spcBef>
                <a:spcPts val="5"/>
              </a:spcBef>
            </a:pPr>
            <a:r>
              <a:rPr sz="1800" dirty="0">
                <a:latin typeface="Calibri"/>
                <a:cs typeface="Calibri"/>
              </a:rPr>
              <a:t>In </a:t>
            </a:r>
            <a:r>
              <a:rPr sz="1800" spc="-5" dirty="0">
                <a:latin typeface="Calibri"/>
                <a:cs typeface="Calibri"/>
              </a:rPr>
              <a:t>SJF </a:t>
            </a:r>
            <a:r>
              <a:rPr sz="1800" dirty="0">
                <a:latin typeface="Calibri"/>
                <a:cs typeface="Calibri"/>
              </a:rPr>
              <a:t>scheduling, the </a:t>
            </a:r>
            <a:r>
              <a:rPr sz="1800" spc="-10" dirty="0">
                <a:latin typeface="Calibri"/>
                <a:cs typeface="Calibri"/>
              </a:rPr>
              <a:t>process </a:t>
            </a:r>
            <a:r>
              <a:rPr sz="1800" dirty="0">
                <a:latin typeface="Calibri"/>
                <a:cs typeface="Calibri"/>
              </a:rPr>
              <a:t>with the </a:t>
            </a:r>
            <a:r>
              <a:rPr sz="1800" spc="-10" dirty="0">
                <a:latin typeface="Calibri"/>
                <a:cs typeface="Calibri"/>
              </a:rPr>
              <a:t>lowest </a:t>
            </a:r>
            <a:r>
              <a:rPr sz="1800" spc="-20" dirty="0">
                <a:latin typeface="Calibri"/>
                <a:cs typeface="Calibri"/>
              </a:rPr>
              <a:t>burst </a:t>
            </a:r>
            <a:r>
              <a:rPr sz="1800" dirty="0">
                <a:latin typeface="Calibri"/>
                <a:cs typeface="Calibri"/>
              </a:rPr>
              <a:t>time, among the </a:t>
            </a:r>
            <a:r>
              <a:rPr sz="1800" spc="-15" dirty="0">
                <a:latin typeface="Calibri"/>
                <a:cs typeface="Calibri"/>
              </a:rPr>
              <a:t>list </a:t>
            </a:r>
            <a:r>
              <a:rPr sz="1800" spc="5" dirty="0">
                <a:latin typeface="Calibri"/>
                <a:cs typeface="Calibri"/>
              </a:rPr>
              <a:t>of </a:t>
            </a:r>
            <a:r>
              <a:rPr sz="1800" spc="-10" dirty="0">
                <a:latin typeface="Calibri"/>
                <a:cs typeface="Calibri"/>
              </a:rPr>
              <a:t>available </a:t>
            </a:r>
            <a:r>
              <a:rPr sz="1800" spc="-5" dirty="0">
                <a:latin typeface="Calibri"/>
                <a:cs typeface="Calibri"/>
              </a:rPr>
              <a:t> </a:t>
            </a:r>
            <a:r>
              <a:rPr sz="1800" spc="-10" dirty="0">
                <a:latin typeface="Calibri"/>
                <a:cs typeface="Calibri"/>
              </a:rPr>
              <a:t>processes</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ready</a:t>
            </a:r>
            <a:r>
              <a:rPr sz="1800" spc="15" dirty="0">
                <a:latin typeface="Calibri"/>
                <a:cs typeface="Calibri"/>
              </a:rPr>
              <a:t> </a:t>
            </a:r>
            <a:r>
              <a:rPr sz="1800" spc="-10" dirty="0">
                <a:latin typeface="Calibri"/>
                <a:cs typeface="Calibri"/>
              </a:rPr>
              <a:t>queue,</a:t>
            </a:r>
            <a:r>
              <a:rPr sz="1800" spc="85" dirty="0">
                <a:latin typeface="Calibri"/>
                <a:cs typeface="Calibri"/>
              </a:rPr>
              <a:t> </a:t>
            </a:r>
            <a:r>
              <a:rPr sz="1800" spc="-5" dirty="0">
                <a:latin typeface="Calibri"/>
                <a:cs typeface="Calibri"/>
              </a:rPr>
              <a:t>is</a:t>
            </a:r>
            <a:r>
              <a:rPr sz="1800" spc="-10" dirty="0">
                <a:latin typeface="Calibri"/>
                <a:cs typeface="Calibri"/>
              </a:rPr>
              <a:t> going</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scheduled</a:t>
            </a:r>
            <a:r>
              <a:rPr sz="1800" spc="90" dirty="0">
                <a:latin typeface="Calibri"/>
                <a:cs typeface="Calibri"/>
              </a:rPr>
              <a:t> </a:t>
            </a:r>
            <a:r>
              <a:rPr sz="1800" spc="-15" dirty="0">
                <a:latin typeface="Calibri"/>
                <a:cs typeface="Calibri"/>
              </a:rPr>
              <a:t>next.</a:t>
            </a:r>
            <a:endParaRPr sz="1800">
              <a:latin typeface="Calibri"/>
              <a:cs typeface="Calibri"/>
            </a:endParaRPr>
          </a:p>
          <a:p>
            <a:pPr marL="12700" algn="just">
              <a:lnSpc>
                <a:spcPct val="100000"/>
              </a:lnSpc>
            </a:pPr>
            <a:r>
              <a:rPr sz="1800" spc="-30" dirty="0">
                <a:latin typeface="Calibri"/>
                <a:cs typeface="Calibri"/>
              </a:rPr>
              <a:t>However,</a:t>
            </a:r>
            <a:r>
              <a:rPr sz="1800" spc="180" dirty="0">
                <a:latin typeface="Calibri"/>
                <a:cs typeface="Calibri"/>
              </a:rPr>
              <a:t> </a:t>
            </a:r>
            <a:r>
              <a:rPr sz="1800" spc="-5" dirty="0">
                <a:latin typeface="Calibri"/>
                <a:cs typeface="Calibri"/>
              </a:rPr>
              <a:t>it</a:t>
            </a:r>
            <a:r>
              <a:rPr sz="1800" spc="175" dirty="0">
                <a:latin typeface="Calibri"/>
                <a:cs typeface="Calibri"/>
              </a:rPr>
              <a:t> </a:t>
            </a:r>
            <a:r>
              <a:rPr sz="1800" spc="-5" dirty="0">
                <a:latin typeface="Calibri"/>
                <a:cs typeface="Calibri"/>
              </a:rPr>
              <a:t>is</a:t>
            </a:r>
            <a:r>
              <a:rPr sz="1800" spc="165" dirty="0">
                <a:latin typeface="Calibri"/>
                <a:cs typeface="Calibri"/>
              </a:rPr>
              <a:t> </a:t>
            </a:r>
            <a:r>
              <a:rPr sz="1800" spc="-5" dirty="0">
                <a:latin typeface="Calibri"/>
                <a:cs typeface="Calibri"/>
              </a:rPr>
              <a:t>very</a:t>
            </a:r>
            <a:r>
              <a:rPr sz="1800" spc="200" dirty="0">
                <a:latin typeface="Calibri"/>
                <a:cs typeface="Calibri"/>
              </a:rPr>
              <a:t> </a:t>
            </a:r>
            <a:r>
              <a:rPr sz="1800" spc="-10" dirty="0">
                <a:latin typeface="Calibri"/>
                <a:cs typeface="Calibri"/>
              </a:rPr>
              <a:t>difficult</a:t>
            </a:r>
            <a:r>
              <a:rPr sz="1800" spc="200" dirty="0">
                <a:latin typeface="Calibri"/>
                <a:cs typeface="Calibri"/>
              </a:rPr>
              <a:t> </a:t>
            </a:r>
            <a:r>
              <a:rPr sz="1800" spc="-15" dirty="0">
                <a:latin typeface="Calibri"/>
                <a:cs typeface="Calibri"/>
              </a:rPr>
              <a:t>to</a:t>
            </a:r>
            <a:r>
              <a:rPr sz="1800" spc="185" dirty="0">
                <a:latin typeface="Calibri"/>
                <a:cs typeface="Calibri"/>
              </a:rPr>
              <a:t> </a:t>
            </a:r>
            <a:r>
              <a:rPr sz="1800" spc="-10" dirty="0">
                <a:latin typeface="Calibri"/>
                <a:cs typeface="Calibri"/>
              </a:rPr>
              <a:t>predict</a:t>
            </a:r>
            <a:r>
              <a:rPr sz="1800" spc="175" dirty="0">
                <a:latin typeface="Calibri"/>
                <a:cs typeface="Calibri"/>
              </a:rPr>
              <a:t> </a:t>
            </a:r>
            <a:r>
              <a:rPr sz="1800" spc="5" dirty="0">
                <a:latin typeface="Calibri"/>
                <a:cs typeface="Calibri"/>
              </a:rPr>
              <a:t>the</a:t>
            </a:r>
            <a:r>
              <a:rPr sz="1800" spc="195" dirty="0">
                <a:latin typeface="Calibri"/>
                <a:cs typeface="Calibri"/>
              </a:rPr>
              <a:t> </a:t>
            </a:r>
            <a:r>
              <a:rPr sz="1800" spc="-20" dirty="0">
                <a:latin typeface="Calibri"/>
                <a:cs typeface="Calibri"/>
              </a:rPr>
              <a:t>burst</a:t>
            </a:r>
            <a:r>
              <a:rPr sz="1800" spc="195" dirty="0">
                <a:latin typeface="Calibri"/>
                <a:cs typeface="Calibri"/>
              </a:rPr>
              <a:t> </a:t>
            </a:r>
            <a:r>
              <a:rPr sz="1800" spc="-5" dirty="0">
                <a:latin typeface="Calibri"/>
                <a:cs typeface="Calibri"/>
              </a:rPr>
              <a:t>time</a:t>
            </a:r>
            <a:r>
              <a:rPr sz="1800" spc="195" dirty="0">
                <a:latin typeface="Calibri"/>
                <a:cs typeface="Calibri"/>
              </a:rPr>
              <a:t> </a:t>
            </a:r>
            <a:r>
              <a:rPr sz="1800" dirty="0">
                <a:latin typeface="Calibri"/>
                <a:cs typeface="Calibri"/>
              </a:rPr>
              <a:t>needed</a:t>
            </a:r>
            <a:r>
              <a:rPr sz="1800" spc="180" dirty="0">
                <a:latin typeface="Calibri"/>
                <a:cs typeface="Calibri"/>
              </a:rPr>
              <a:t> </a:t>
            </a:r>
            <a:r>
              <a:rPr sz="1800" spc="-15" dirty="0">
                <a:latin typeface="Calibri"/>
                <a:cs typeface="Calibri"/>
              </a:rPr>
              <a:t>for</a:t>
            </a:r>
            <a:r>
              <a:rPr sz="1800" spc="200" dirty="0">
                <a:latin typeface="Calibri"/>
                <a:cs typeface="Calibri"/>
              </a:rPr>
              <a:t> </a:t>
            </a:r>
            <a:r>
              <a:rPr sz="1800" dirty="0">
                <a:latin typeface="Calibri"/>
                <a:cs typeface="Calibri"/>
              </a:rPr>
              <a:t>a</a:t>
            </a:r>
            <a:r>
              <a:rPr sz="1800" spc="170" dirty="0">
                <a:latin typeface="Calibri"/>
                <a:cs typeface="Calibri"/>
              </a:rPr>
              <a:t> </a:t>
            </a:r>
            <a:r>
              <a:rPr sz="1800" spc="-10" dirty="0">
                <a:latin typeface="Calibri"/>
                <a:cs typeface="Calibri"/>
              </a:rPr>
              <a:t>process</a:t>
            </a:r>
            <a:r>
              <a:rPr sz="1800" spc="200" dirty="0">
                <a:latin typeface="Calibri"/>
                <a:cs typeface="Calibri"/>
              </a:rPr>
              <a:t> </a:t>
            </a:r>
            <a:r>
              <a:rPr sz="1800" spc="-5" dirty="0">
                <a:latin typeface="Calibri"/>
                <a:cs typeface="Calibri"/>
              </a:rPr>
              <a:t>hence</a:t>
            </a:r>
            <a:r>
              <a:rPr sz="1800" spc="195" dirty="0">
                <a:latin typeface="Calibri"/>
                <a:cs typeface="Calibri"/>
              </a:rPr>
              <a:t> </a:t>
            </a:r>
            <a:r>
              <a:rPr sz="1800" dirty="0">
                <a:latin typeface="Calibri"/>
                <a:cs typeface="Calibri"/>
              </a:rPr>
              <a:t>this</a:t>
            </a:r>
            <a:endParaRPr sz="1800">
              <a:latin typeface="Calibri"/>
              <a:cs typeface="Calibri"/>
            </a:endParaRPr>
          </a:p>
          <a:p>
            <a:pPr marL="12700" algn="just">
              <a:lnSpc>
                <a:spcPct val="100000"/>
              </a:lnSpc>
            </a:pPr>
            <a:r>
              <a:rPr sz="1800" spc="-10" dirty="0">
                <a:latin typeface="Calibri"/>
                <a:cs typeface="Calibri"/>
              </a:rPr>
              <a:t>algorithm</a:t>
            </a:r>
            <a:r>
              <a:rPr sz="1800" spc="50" dirty="0">
                <a:latin typeface="Calibri"/>
                <a:cs typeface="Calibri"/>
              </a:rPr>
              <a:t> </a:t>
            </a:r>
            <a:r>
              <a:rPr sz="1800" spc="-5" dirty="0">
                <a:latin typeface="Calibri"/>
                <a:cs typeface="Calibri"/>
              </a:rPr>
              <a:t>is</a:t>
            </a:r>
            <a:r>
              <a:rPr sz="1800" spc="-10" dirty="0">
                <a:latin typeface="Calibri"/>
                <a:cs typeface="Calibri"/>
              </a:rPr>
              <a:t> very</a:t>
            </a:r>
            <a:r>
              <a:rPr sz="1800" spc="20" dirty="0">
                <a:latin typeface="Calibri"/>
                <a:cs typeface="Calibri"/>
              </a:rPr>
              <a:t> </a:t>
            </a:r>
            <a:r>
              <a:rPr sz="1800" spc="-10" dirty="0">
                <a:latin typeface="Calibri"/>
                <a:cs typeface="Calibri"/>
              </a:rPr>
              <a:t>difficult</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implement</a:t>
            </a:r>
            <a:r>
              <a:rPr sz="1800" spc="7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system.</a:t>
            </a:r>
            <a:endParaRPr sz="1800">
              <a:latin typeface="Calibri"/>
              <a:cs typeface="Calibri"/>
            </a:endParaRPr>
          </a:p>
          <a:p>
            <a:pPr marL="12700" algn="just">
              <a:lnSpc>
                <a:spcPct val="100000"/>
              </a:lnSpc>
            </a:pPr>
            <a:r>
              <a:rPr sz="1800" spc="-20" dirty="0">
                <a:solidFill>
                  <a:srgbClr val="FF0000"/>
                </a:solidFill>
                <a:latin typeface="Calibri"/>
                <a:cs typeface="Calibri"/>
              </a:rPr>
              <a:t>Advantages</a:t>
            </a:r>
            <a:r>
              <a:rPr sz="1800" spc="50" dirty="0">
                <a:solidFill>
                  <a:srgbClr val="FF0000"/>
                </a:solidFill>
                <a:latin typeface="Calibri"/>
                <a:cs typeface="Calibri"/>
              </a:rPr>
              <a:t> </a:t>
            </a:r>
            <a:r>
              <a:rPr sz="1800" dirty="0">
                <a:solidFill>
                  <a:srgbClr val="FF0000"/>
                </a:solidFill>
                <a:latin typeface="Calibri"/>
                <a:cs typeface="Calibri"/>
              </a:rPr>
              <a:t>of</a:t>
            </a:r>
            <a:r>
              <a:rPr sz="1800" spc="-15" dirty="0">
                <a:solidFill>
                  <a:srgbClr val="FF0000"/>
                </a:solidFill>
                <a:latin typeface="Calibri"/>
                <a:cs typeface="Calibri"/>
              </a:rPr>
              <a:t> </a:t>
            </a:r>
            <a:r>
              <a:rPr sz="1800" spc="-5" dirty="0">
                <a:solidFill>
                  <a:srgbClr val="FF0000"/>
                </a:solidFill>
                <a:latin typeface="Calibri"/>
                <a:cs typeface="Calibri"/>
              </a:rPr>
              <a:t>SJF</a:t>
            </a:r>
            <a:endParaRPr sz="1800">
              <a:latin typeface="Calibri"/>
              <a:cs typeface="Calibri"/>
            </a:endParaRPr>
          </a:p>
          <a:p>
            <a:pPr marL="143510" indent="-131445" algn="just">
              <a:lnSpc>
                <a:spcPct val="100000"/>
              </a:lnSpc>
              <a:spcBef>
                <a:spcPts val="5"/>
              </a:spcBef>
              <a:buFont typeface="Microsoft Sans Serif"/>
              <a:buChar char="•"/>
              <a:tabLst>
                <a:tab pos="144145" algn="l"/>
              </a:tabLst>
            </a:pPr>
            <a:r>
              <a:rPr sz="1800" spc="-10" dirty="0">
                <a:latin typeface="Calibri"/>
                <a:cs typeface="Calibri"/>
              </a:rPr>
              <a:t>Maximum</a:t>
            </a:r>
            <a:r>
              <a:rPr sz="1800" spc="15" dirty="0">
                <a:latin typeface="Calibri"/>
                <a:cs typeface="Calibri"/>
              </a:rPr>
              <a:t> </a:t>
            </a:r>
            <a:r>
              <a:rPr sz="1800" spc="-10" dirty="0">
                <a:latin typeface="Calibri"/>
                <a:cs typeface="Calibri"/>
              </a:rPr>
              <a:t>throughput</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Minimum</a:t>
            </a:r>
            <a:r>
              <a:rPr sz="1800" spc="50" dirty="0">
                <a:latin typeface="Calibri"/>
                <a:cs typeface="Calibri"/>
              </a:rPr>
              <a:t> </a:t>
            </a:r>
            <a:r>
              <a:rPr sz="1800" spc="-25" dirty="0">
                <a:latin typeface="Calibri"/>
                <a:cs typeface="Calibri"/>
              </a:rPr>
              <a:t>average</a:t>
            </a:r>
            <a:r>
              <a:rPr sz="1800" spc="45" dirty="0">
                <a:latin typeface="Calibri"/>
                <a:cs typeface="Calibri"/>
              </a:rPr>
              <a:t> </a:t>
            </a:r>
            <a:r>
              <a:rPr sz="1800" spc="-10" dirty="0">
                <a:latin typeface="Calibri"/>
                <a:cs typeface="Calibri"/>
              </a:rPr>
              <a:t>waiting</a:t>
            </a:r>
            <a:r>
              <a:rPr sz="1800" spc="20" dirty="0">
                <a:latin typeface="Calibri"/>
                <a:cs typeface="Calibri"/>
              </a:rPr>
              <a:t> </a:t>
            </a:r>
            <a:r>
              <a:rPr sz="1800" spc="-5" dirty="0">
                <a:latin typeface="Calibri"/>
                <a:cs typeface="Calibri"/>
              </a:rPr>
              <a:t>and</a:t>
            </a:r>
            <a:r>
              <a:rPr sz="1800" spc="40" dirty="0">
                <a:latin typeface="Calibri"/>
                <a:cs typeface="Calibri"/>
              </a:rPr>
              <a:t> </a:t>
            </a:r>
            <a:r>
              <a:rPr sz="1800" spc="-10" dirty="0">
                <a:latin typeface="Calibri"/>
                <a:cs typeface="Calibri"/>
              </a:rPr>
              <a:t>turnaround</a:t>
            </a:r>
            <a:r>
              <a:rPr sz="1800" spc="40" dirty="0">
                <a:latin typeface="Calibri"/>
                <a:cs typeface="Calibri"/>
              </a:rPr>
              <a:t> </a:t>
            </a:r>
            <a:r>
              <a:rPr sz="1800" spc="-5" dirty="0">
                <a:latin typeface="Calibri"/>
                <a:cs typeface="Calibri"/>
              </a:rPr>
              <a:t>time</a:t>
            </a:r>
            <a:endParaRPr sz="1800">
              <a:latin typeface="Calibri"/>
              <a:cs typeface="Calibri"/>
            </a:endParaRPr>
          </a:p>
          <a:p>
            <a:pPr marL="12700" algn="just">
              <a:lnSpc>
                <a:spcPct val="100000"/>
              </a:lnSpc>
            </a:pPr>
            <a:r>
              <a:rPr sz="1800" spc="-15" dirty="0">
                <a:solidFill>
                  <a:srgbClr val="FF0000"/>
                </a:solidFill>
                <a:latin typeface="Calibri"/>
                <a:cs typeface="Calibri"/>
              </a:rPr>
              <a:t>Disadvantages</a:t>
            </a:r>
            <a:r>
              <a:rPr sz="1800" spc="40" dirty="0">
                <a:solidFill>
                  <a:srgbClr val="FF0000"/>
                </a:solidFill>
                <a:latin typeface="Calibri"/>
                <a:cs typeface="Calibri"/>
              </a:rPr>
              <a:t> </a:t>
            </a:r>
            <a:r>
              <a:rPr sz="1800" spc="5" dirty="0">
                <a:solidFill>
                  <a:srgbClr val="FF0000"/>
                </a:solidFill>
                <a:latin typeface="Calibri"/>
                <a:cs typeface="Calibri"/>
              </a:rPr>
              <a:t>of</a:t>
            </a:r>
            <a:r>
              <a:rPr sz="1800" spc="-20" dirty="0">
                <a:solidFill>
                  <a:srgbClr val="FF0000"/>
                </a:solidFill>
                <a:latin typeface="Calibri"/>
                <a:cs typeface="Calibri"/>
              </a:rPr>
              <a:t> </a:t>
            </a:r>
            <a:r>
              <a:rPr sz="1800" spc="-5" dirty="0">
                <a:solidFill>
                  <a:srgbClr val="FF0000"/>
                </a:solidFill>
                <a:latin typeface="Calibri"/>
                <a:cs typeface="Calibri"/>
              </a:rPr>
              <a:t>SJF</a:t>
            </a:r>
            <a:endParaRPr sz="1800">
              <a:latin typeface="Calibri"/>
              <a:cs typeface="Calibri"/>
            </a:endParaRPr>
          </a:p>
          <a:p>
            <a:pPr marL="143510" indent="-131445" algn="just">
              <a:lnSpc>
                <a:spcPct val="100000"/>
              </a:lnSpc>
              <a:buFont typeface="Microsoft Sans Serif"/>
              <a:buChar char="•"/>
              <a:tabLst>
                <a:tab pos="144145" algn="l"/>
              </a:tabLst>
            </a:pPr>
            <a:r>
              <a:rPr sz="1800" spc="-10" dirty="0">
                <a:latin typeface="Calibri"/>
                <a:cs typeface="Calibri"/>
              </a:rPr>
              <a:t>May</a:t>
            </a:r>
            <a:r>
              <a:rPr sz="1800" spc="-5" dirty="0">
                <a:latin typeface="Calibri"/>
                <a:cs typeface="Calibri"/>
              </a:rPr>
              <a:t> </a:t>
            </a:r>
            <a:r>
              <a:rPr sz="1800" spc="-20" dirty="0">
                <a:latin typeface="Calibri"/>
                <a:cs typeface="Calibri"/>
              </a:rPr>
              <a:t>suffer</a:t>
            </a:r>
            <a:r>
              <a:rPr sz="1800" spc="40" dirty="0">
                <a:latin typeface="Calibri"/>
                <a:cs typeface="Calibri"/>
              </a:rPr>
              <a:t> </a:t>
            </a:r>
            <a:r>
              <a:rPr sz="1800" dirty="0">
                <a:latin typeface="Calibri"/>
                <a:cs typeface="Calibri"/>
              </a:rPr>
              <a:t>with</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problem</a:t>
            </a:r>
            <a:r>
              <a:rPr sz="1800" spc="50" dirty="0">
                <a:latin typeface="Calibri"/>
                <a:cs typeface="Calibri"/>
              </a:rPr>
              <a:t> </a:t>
            </a:r>
            <a:r>
              <a:rPr sz="1800" spc="5" dirty="0">
                <a:latin typeface="Calibri"/>
                <a:cs typeface="Calibri"/>
              </a:rPr>
              <a:t>of</a:t>
            </a:r>
            <a:r>
              <a:rPr sz="1800" spc="-25" dirty="0">
                <a:latin typeface="Calibri"/>
                <a:cs typeface="Calibri"/>
              </a:rPr>
              <a:t> </a:t>
            </a:r>
            <a:r>
              <a:rPr sz="1800" spc="-15" dirty="0">
                <a:latin typeface="Calibri"/>
                <a:cs typeface="Calibri"/>
              </a:rPr>
              <a:t>starvation</a:t>
            </a:r>
            <a:endParaRPr sz="1800">
              <a:latin typeface="Calibri"/>
              <a:cs typeface="Calibri"/>
            </a:endParaRPr>
          </a:p>
          <a:p>
            <a:pPr marL="143510" indent="-131445" algn="just">
              <a:lnSpc>
                <a:spcPct val="100000"/>
              </a:lnSpc>
              <a:buFont typeface="Microsoft Sans Serif"/>
              <a:buChar char="•"/>
              <a:tabLst>
                <a:tab pos="144145" algn="l"/>
              </a:tabLst>
            </a:pPr>
            <a:r>
              <a:rPr sz="1800" dirty="0">
                <a:latin typeface="Calibri"/>
                <a:cs typeface="Calibri"/>
              </a:rPr>
              <a:t>It</a:t>
            </a:r>
            <a:r>
              <a:rPr sz="1800" spc="85" dirty="0">
                <a:latin typeface="Calibri"/>
                <a:cs typeface="Calibri"/>
              </a:rPr>
              <a:t> </a:t>
            </a:r>
            <a:r>
              <a:rPr sz="1800" spc="-5" dirty="0">
                <a:latin typeface="Calibri"/>
                <a:cs typeface="Calibri"/>
              </a:rPr>
              <a:t>is</a:t>
            </a:r>
            <a:r>
              <a:rPr sz="1800" spc="85" dirty="0">
                <a:latin typeface="Calibri"/>
                <a:cs typeface="Calibri"/>
              </a:rPr>
              <a:t> </a:t>
            </a:r>
            <a:r>
              <a:rPr sz="1800" spc="-5" dirty="0">
                <a:latin typeface="Calibri"/>
                <a:cs typeface="Calibri"/>
              </a:rPr>
              <a:t>not</a:t>
            </a:r>
            <a:r>
              <a:rPr sz="1800" spc="95" dirty="0">
                <a:latin typeface="Calibri"/>
                <a:cs typeface="Calibri"/>
              </a:rPr>
              <a:t> </a:t>
            </a:r>
            <a:r>
              <a:rPr sz="1800" spc="-5" dirty="0">
                <a:latin typeface="Calibri"/>
                <a:cs typeface="Calibri"/>
              </a:rPr>
              <a:t>implementable</a:t>
            </a:r>
            <a:r>
              <a:rPr sz="1800" spc="90" dirty="0">
                <a:latin typeface="Calibri"/>
                <a:cs typeface="Calibri"/>
              </a:rPr>
              <a:t> </a:t>
            </a:r>
            <a:r>
              <a:rPr sz="1800" spc="-5" dirty="0">
                <a:latin typeface="Calibri"/>
                <a:cs typeface="Calibri"/>
              </a:rPr>
              <a:t>because</a:t>
            </a:r>
            <a:r>
              <a:rPr sz="1800" spc="114" dirty="0">
                <a:latin typeface="Calibri"/>
                <a:cs typeface="Calibri"/>
              </a:rPr>
              <a:t> </a:t>
            </a:r>
            <a:r>
              <a:rPr sz="1800" spc="-5" dirty="0">
                <a:latin typeface="Calibri"/>
                <a:cs typeface="Calibri"/>
              </a:rPr>
              <a:t>the</a:t>
            </a:r>
            <a:r>
              <a:rPr sz="1800" spc="85" dirty="0">
                <a:latin typeface="Calibri"/>
                <a:cs typeface="Calibri"/>
              </a:rPr>
              <a:t> </a:t>
            </a:r>
            <a:r>
              <a:rPr sz="1800" spc="-15" dirty="0">
                <a:latin typeface="Calibri"/>
                <a:cs typeface="Calibri"/>
              </a:rPr>
              <a:t>exact</a:t>
            </a:r>
            <a:r>
              <a:rPr sz="1800" spc="95" dirty="0">
                <a:latin typeface="Calibri"/>
                <a:cs typeface="Calibri"/>
              </a:rPr>
              <a:t> </a:t>
            </a:r>
            <a:r>
              <a:rPr sz="1800" spc="-15" dirty="0">
                <a:latin typeface="Calibri"/>
                <a:cs typeface="Calibri"/>
              </a:rPr>
              <a:t>Burst</a:t>
            </a:r>
            <a:r>
              <a:rPr sz="1800" spc="90" dirty="0">
                <a:latin typeface="Calibri"/>
                <a:cs typeface="Calibri"/>
              </a:rPr>
              <a:t> </a:t>
            </a:r>
            <a:r>
              <a:rPr sz="1800" spc="-5" dirty="0">
                <a:latin typeface="Calibri"/>
                <a:cs typeface="Calibri"/>
              </a:rPr>
              <a:t>time</a:t>
            </a:r>
            <a:r>
              <a:rPr sz="1800" spc="90" dirty="0">
                <a:latin typeface="Calibri"/>
                <a:cs typeface="Calibri"/>
              </a:rPr>
              <a:t> </a:t>
            </a:r>
            <a:r>
              <a:rPr sz="1800" spc="-15" dirty="0">
                <a:latin typeface="Calibri"/>
                <a:cs typeface="Calibri"/>
              </a:rPr>
              <a:t>for</a:t>
            </a:r>
            <a:r>
              <a:rPr sz="1800" spc="90" dirty="0">
                <a:latin typeface="Calibri"/>
                <a:cs typeface="Calibri"/>
              </a:rPr>
              <a:t> </a:t>
            </a:r>
            <a:r>
              <a:rPr sz="1800" dirty="0">
                <a:latin typeface="Calibri"/>
                <a:cs typeface="Calibri"/>
              </a:rPr>
              <a:t>a</a:t>
            </a:r>
            <a:r>
              <a:rPr sz="1800" spc="95" dirty="0">
                <a:latin typeface="Calibri"/>
                <a:cs typeface="Calibri"/>
              </a:rPr>
              <a:t> </a:t>
            </a:r>
            <a:r>
              <a:rPr sz="1800" spc="-5" dirty="0">
                <a:latin typeface="Calibri"/>
                <a:cs typeface="Calibri"/>
              </a:rPr>
              <a:t>process</a:t>
            </a:r>
            <a:r>
              <a:rPr sz="1800" spc="95" dirty="0">
                <a:latin typeface="Calibri"/>
                <a:cs typeface="Calibri"/>
              </a:rPr>
              <a:t> </a:t>
            </a:r>
            <a:r>
              <a:rPr sz="1800" spc="-5" dirty="0">
                <a:latin typeface="Calibri"/>
                <a:cs typeface="Calibri"/>
              </a:rPr>
              <a:t>can't</a:t>
            </a:r>
            <a:r>
              <a:rPr sz="1800" spc="95" dirty="0">
                <a:latin typeface="Calibri"/>
                <a:cs typeface="Calibri"/>
              </a:rPr>
              <a:t> </a:t>
            </a:r>
            <a:r>
              <a:rPr sz="1800" spc="-10" dirty="0">
                <a:latin typeface="Calibri"/>
                <a:cs typeface="Calibri"/>
              </a:rPr>
              <a:t>be</a:t>
            </a:r>
            <a:r>
              <a:rPr sz="1800" spc="85" dirty="0">
                <a:latin typeface="Calibri"/>
                <a:cs typeface="Calibri"/>
              </a:rPr>
              <a:t> </a:t>
            </a:r>
            <a:r>
              <a:rPr sz="1800" dirty="0">
                <a:latin typeface="Calibri"/>
                <a:cs typeface="Calibri"/>
              </a:rPr>
              <a:t>known</a:t>
            </a:r>
            <a:r>
              <a:rPr sz="1800" spc="90" dirty="0">
                <a:latin typeface="Calibri"/>
                <a:cs typeface="Calibri"/>
              </a:rPr>
              <a:t> </a:t>
            </a:r>
            <a:r>
              <a:rPr sz="1800" spc="-10" dirty="0">
                <a:latin typeface="Calibri"/>
                <a:cs typeface="Calibri"/>
              </a:rPr>
              <a:t>in</a:t>
            </a:r>
            <a:endParaRPr sz="1800">
              <a:latin typeface="Calibri"/>
              <a:cs typeface="Calibri"/>
            </a:endParaRPr>
          </a:p>
          <a:p>
            <a:pPr marL="12700">
              <a:lnSpc>
                <a:spcPct val="100000"/>
              </a:lnSpc>
              <a:spcBef>
                <a:spcPts val="5"/>
              </a:spcBef>
            </a:pPr>
            <a:r>
              <a:rPr sz="1800" spc="-10" dirty="0">
                <a:latin typeface="Calibri"/>
                <a:cs typeface="Calibri"/>
              </a:rPr>
              <a:t>advance.</a:t>
            </a:r>
            <a:endParaRPr sz="1800">
              <a:latin typeface="Calibri"/>
              <a:cs typeface="Calibri"/>
            </a:endParaRPr>
          </a:p>
          <a:p>
            <a:pPr marL="12700">
              <a:lnSpc>
                <a:spcPct val="100000"/>
              </a:lnSpc>
            </a:pPr>
            <a:r>
              <a:rPr sz="1800" spc="-10" dirty="0">
                <a:latin typeface="Calibri"/>
                <a:cs typeface="Calibri"/>
              </a:rPr>
              <a:t>There</a:t>
            </a:r>
            <a:r>
              <a:rPr sz="1800" spc="190" dirty="0">
                <a:latin typeface="Calibri"/>
                <a:cs typeface="Calibri"/>
              </a:rPr>
              <a:t> </a:t>
            </a:r>
            <a:r>
              <a:rPr sz="1800" dirty="0">
                <a:latin typeface="Calibri"/>
                <a:cs typeface="Calibri"/>
              </a:rPr>
              <a:t>are</a:t>
            </a:r>
            <a:r>
              <a:rPr sz="1800" spc="215" dirty="0">
                <a:latin typeface="Calibri"/>
                <a:cs typeface="Calibri"/>
              </a:rPr>
              <a:t> </a:t>
            </a:r>
            <a:r>
              <a:rPr sz="1800" spc="-20" dirty="0">
                <a:latin typeface="Calibri"/>
                <a:cs typeface="Calibri"/>
              </a:rPr>
              <a:t>different</a:t>
            </a:r>
            <a:r>
              <a:rPr sz="1800" spc="200" dirty="0">
                <a:latin typeface="Calibri"/>
                <a:cs typeface="Calibri"/>
              </a:rPr>
              <a:t> </a:t>
            </a:r>
            <a:r>
              <a:rPr sz="1800" spc="-5" dirty="0">
                <a:latin typeface="Calibri"/>
                <a:cs typeface="Calibri"/>
              </a:rPr>
              <a:t>techniques</a:t>
            </a:r>
            <a:r>
              <a:rPr sz="1800" spc="200" dirty="0">
                <a:latin typeface="Calibri"/>
                <a:cs typeface="Calibri"/>
              </a:rPr>
              <a:t> </a:t>
            </a:r>
            <a:r>
              <a:rPr sz="1800" spc="-10" dirty="0">
                <a:latin typeface="Calibri"/>
                <a:cs typeface="Calibri"/>
              </a:rPr>
              <a:t>available</a:t>
            </a:r>
            <a:r>
              <a:rPr sz="1800" spc="215" dirty="0">
                <a:latin typeface="Calibri"/>
                <a:cs typeface="Calibri"/>
              </a:rPr>
              <a:t> </a:t>
            </a:r>
            <a:r>
              <a:rPr sz="1800" spc="-10" dirty="0">
                <a:latin typeface="Calibri"/>
                <a:cs typeface="Calibri"/>
              </a:rPr>
              <a:t>by</a:t>
            </a:r>
            <a:r>
              <a:rPr sz="1800" spc="195" dirty="0">
                <a:latin typeface="Calibri"/>
                <a:cs typeface="Calibri"/>
              </a:rPr>
              <a:t> </a:t>
            </a:r>
            <a:r>
              <a:rPr sz="1800" spc="-5" dirty="0">
                <a:latin typeface="Calibri"/>
                <a:cs typeface="Calibri"/>
              </a:rPr>
              <a:t>which,</a:t>
            </a:r>
            <a:r>
              <a:rPr sz="1800" spc="210" dirty="0">
                <a:latin typeface="Calibri"/>
                <a:cs typeface="Calibri"/>
              </a:rPr>
              <a:t> </a:t>
            </a:r>
            <a:r>
              <a:rPr sz="1800" dirty="0">
                <a:latin typeface="Calibri"/>
                <a:cs typeface="Calibri"/>
              </a:rPr>
              <a:t>the</a:t>
            </a:r>
            <a:r>
              <a:rPr sz="1800" spc="220" dirty="0">
                <a:latin typeface="Calibri"/>
                <a:cs typeface="Calibri"/>
              </a:rPr>
              <a:t> </a:t>
            </a:r>
            <a:r>
              <a:rPr sz="1800" spc="-5" dirty="0">
                <a:latin typeface="Calibri"/>
                <a:cs typeface="Calibri"/>
              </a:rPr>
              <a:t>CPU</a:t>
            </a:r>
            <a:r>
              <a:rPr sz="1800" spc="195" dirty="0">
                <a:latin typeface="Calibri"/>
                <a:cs typeface="Calibri"/>
              </a:rPr>
              <a:t> </a:t>
            </a:r>
            <a:r>
              <a:rPr sz="1800" spc="-15" dirty="0">
                <a:latin typeface="Calibri"/>
                <a:cs typeface="Calibri"/>
              </a:rPr>
              <a:t>burst</a:t>
            </a:r>
            <a:r>
              <a:rPr sz="1800" spc="220" dirty="0">
                <a:latin typeface="Calibri"/>
                <a:cs typeface="Calibri"/>
              </a:rPr>
              <a:t> </a:t>
            </a:r>
            <a:r>
              <a:rPr sz="1800" spc="-5" dirty="0">
                <a:latin typeface="Calibri"/>
                <a:cs typeface="Calibri"/>
              </a:rPr>
              <a:t>time</a:t>
            </a:r>
            <a:r>
              <a:rPr sz="1800" spc="195" dirty="0">
                <a:latin typeface="Calibri"/>
                <a:cs typeface="Calibri"/>
              </a:rPr>
              <a:t> </a:t>
            </a:r>
            <a:r>
              <a:rPr sz="1800" dirty="0">
                <a:latin typeface="Calibri"/>
                <a:cs typeface="Calibri"/>
              </a:rPr>
              <a:t>of</a:t>
            </a:r>
            <a:r>
              <a:rPr sz="1800" spc="200" dirty="0">
                <a:latin typeface="Calibri"/>
                <a:cs typeface="Calibri"/>
              </a:rPr>
              <a:t> </a:t>
            </a:r>
            <a:r>
              <a:rPr sz="1800" dirty="0">
                <a:latin typeface="Calibri"/>
                <a:cs typeface="Calibri"/>
              </a:rPr>
              <a:t>the</a:t>
            </a:r>
            <a:r>
              <a:rPr sz="1800" spc="190" dirty="0">
                <a:latin typeface="Calibri"/>
                <a:cs typeface="Calibri"/>
              </a:rPr>
              <a:t> </a:t>
            </a:r>
            <a:r>
              <a:rPr sz="1800" spc="-10" dirty="0">
                <a:latin typeface="Calibri"/>
                <a:cs typeface="Calibri"/>
              </a:rPr>
              <a:t>process</a:t>
            </a:r>
            <a:endParaRPr sz="1800">
              <a:latin typeface="Calibri"/>
              <a:cs typeface="Calibri"/>
            </a:endParaRPr>
          </a:p>
          <a:p>
            <a:pPr marL="12700">
              <a:lnSpc>
                <a:spcPct val="100000"/>
              </a:lnSpc>
            </a:pPr>
            <a:r>
              <a:rPr sz="1800" spc="-10" dirty="0">
                <a:latin typeface="Calibri"/>
                <a:cs typeface="Calibri"/>
              </a:rPr>
              <a:t>can</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determined.</a:t>
            </a:r>
            <a:r>
              <a:rPr sz="1800" spc="70" dirty="0">
                <a:latin typeface="Calibri"/>
                <a:cs typeface="Calibri"/>
              </a:rPr>
              <a:t> </a:t>
            </a:r>
            <a:r>
              <a:rPr sz="1800" spc="-35" dirty="0">
                <a:latin typeface="Calibri"/>
                <a:cs typeface="Calibri"/>
              </a:rPr>
              <a:t>We</a:t>
            </a:r>
            <a:r>
              <a:rPr sz="1800" spc="15" dirty="0">
                <a:latin typeface="Calibri"/>
                <a:cs typeface="Calibri"/>
              </a:rPr>
              <a:t> </a:t>
            </a:r>
            <a:r>
              <a:rPr sz="1800" spc="-5" dirty="0">
                <a:latin typeface="Calibri"/>
                <a:cs typeface="Calibri"/>
              </a:rPr>
              <a:t>will </a:t>
            </a:r>
            <a:r>
              <a:rPr sz="1800" spc="-10" dirty="0">
                <a:latin typeface="Calibri"/>
                <a:cs typeface="Calibri"/>
              </a:rPr>
              <a:t>discuss</a:t>
            </a:r>
            <a:r>
              <a:rPr sz="1800" spc="35" dirty="0">
                <a:latin typeface="Calibri"/>
                <a:cs typeface="Calibri"/>
              </a:rPr>
              <a:t> </a:t>
            </a:r>
            <a:r>
              <a:rPr sz="1800" spc="-5" dirty="0">
                <a:latin typeface="Calibri"/>
                <a:cs typeface="Calibri"/>
              </a:rPr>
              <a:t>them</a:t>
            </a:r>
            <a:r>
              <a:rPr sz="1800" spc="20" dirty="0">
                <a:latin typeface="Calibri"/>
                <a:cs typeface="Calibri"/>
              </a:rPr>
              <a:t> </a:t>
            </a:r>
            <a:r>
              <a:rPr sz="1800" spc="-15" dirty="0">
                <a:latin typeface="Calibri"/>
                <a:cs typeface="Calibri"/>
              </a:rPr>
              <a:t>later</a:t>
            </a:r>
            <a:r>
              <a:rPr sz="1800" spc="45"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detail.</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96389" y="2891789"/>
          <a:ext cx="6096000" cy="281960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953388">
                <a:tc>
                  <a:txBody>
                    <a:bodyPr/>
                    <a:lstStyle/>
                    <a:p>
                      <a:pPr marL="86360">
                        <a:lnSpc>
                          <a:spcPct val="100000"/>
                        </a:lnSpc>
                        <a:spcBef>
                          <a:spcPts val="500"/>
                        </a:spcBef>
                      </a:pPr>
                      <a:r>
                        <a:rPr sz="1700" spc="-5" dirty="0">
                          <a:latin typeface="Times New Roman"/>
                          <a:cs typeface="Times New Roman"/>
                        </a:rPr>
                        <a:t>PID</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c>
                  <a:txBody>
                    <a:bodyPr/>
                    <a:lstStyle/>
                    <a:p>
                      <a:pPr marL="86995" marR="297815">
                        <a:lnSpc>
                          <a:spcPct val="100000"/>
                        </a:lnSpc>
                        <a:spcBef>
                          <a:spcPts val="500"/>
                        </a:spcBef>
                      </a:pPr>
                      <a:r>
                        <a:rPr sz="1700" spc="-10" dirty="0">
                          <a:latin typeface="Times New Roman"/>
                          <a:cs typeface="Times New Roman"/>
                        </a:rPr>
                        <a:t>A</a:t>
                      </a:r>
                      <a:r>
                        <a:rPr sz="1700" spc="5" dirty="0">
                          <a:latin typeface="Times New Roman"/>
                          <a:cs typeface="Times New Roman"/>
                        </a:rPr>
                        <a:t>rri</a:t>
                      </a:r>
                      <a:r>
                        <a:rPr sz="1700" spc="-40" dirty="0">
                          <a:latin typeface="Times New Roman"/>
                          <a:cs typeface="Times New Roman"/>
                        </a:rPr>
                        <a:t>v</a:t>
                      </a:r>
                      <a:r>
                        <a:rPr sz="1700" spc="10" dirty="0">
                          <a:latin typeface="Times New Roman"/>
                          <a:cs typeface="Times New Roman"/>
                        </a:rPr>
                        <a:t>a</a:t>
                      </a:r>
                      <a:r>
                        <a:rPr sz="1700" dirty="0">
                          <a:latin typeface="Times New Roman"/>
                          <a:cs typeface="Times New Roman"/>
                        </a:rPr>
                        <a:t>l  </a:t>
                      </a:r>
                      <a:r>
                        <a:rPr sz="1700" spc="-30" dirty="0">
                          <a:latin typeface="Times New Roman"/>
                          <a:cs typeface="Times New Roman"/>
                        </a:rPr>
                        <a:t>Time</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c>
                  <a:txBody>
                    <a:bodyPr/>
                    <a:lstStyle/>
                    <a:p>
                      <a:pPr marL="86995" marR="449580">
                        <a:lnSpc>
                          <a:spcPct val="100000"/>
                        </a:lnSpc>
                        <a:spcBef>
                          <a:spcPts val="500"/>
                        </a:spcBef>
                      </a:pPr>
                      <a:r>
                        <a:rPr sz="1700" spc="10" dirty="0">
                          <a:latin typeface="Times New Roman"/>
                          <a:cs typeface="Times New Roman"/>
                        </a:rPr>
                        <a:t>B</a:t>
                      </a:r>
                      <a:r>
                        <a:rPr sz="1700" spc="-15" dirty="0">
                          <a:latin typeface="Times New Roman"/>
                          <a:cs typeface="Times New Roman"/>
                        </a:rPr>
                        <a:t>u</a:t>
                      </a:r>
                      <a:r>
                        <a:rPr sz="1700" spc="5" dirty="0">
                          <a:latin typeface="Times New Roman"/>
                          <a:cs typeface="Times New Roman"/>
                        </a:rPr>
                        <a:t>rs</a:t>
                      </a:r>
                      <a:r>
                        <a:rPr sz="1700" dirty="0">
                          <a:latin typeface="Times New Roman"/>
                          <a:cs typeface="Times New Roman"/>
                        </a:rPr>
                        <a:t>t  </a:t>
                      </a:r>
                      <a:r>
                        <a:rPr sz="1700" spc="-30" dirty="0">
                          <a:latin typeface="Times New Roman"/>
                          <a:cs typeface="Times New Roman"/>
                        </a:rPr>
                        <a:t>Time</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c>
                  <a:txBody>
                    <a:bodyPr/>
                    <a:lstStyle/>
                    <a:p>
                      <a:pPr marL="87630" marR="120014">
                        <a:lnSpc>
                          <a:spcPct val="100000"/>
                        </a:lnSpc>
                        <a:spcBef>
                          <a:spcPts val="500"/>
                        </a:spcBef>
                      </a:pPr>
                      <a:r>
                        <a:rPr sz="1700" spc="-10" dirty="0">
                          <a:latin typeface="Times New Roman"/>
                          <a:cs typeface="Times New Roman"/>
                        </a:rPr>
                        <a:t>C</a:t>
                      </a:r>
                      <a:r>
                        <a:rPr sz="1700" spc="-15" dirty="0">
                          <a:latin typeface="Times New Roman"/>
                          <a:cs typeface="Times New Roman"/>
                        </a:rPr>
                        <a:t>o</a:t>
                      </a:r>
                      <a:r>
                        <a:rPr sz="1700" spc="-30" dirty="0">
                          <a:latin typeface="Times New Roman"/>
                          <a:cs typeface="Times New Roman"/>
                        </a:rPr>
                        <a:t>m</a:t>
                      </a:r>
                      <a:r>
                        <a:rPr sz="1700" spc="10" dirty="0">
                          <a:latin typeface="Times New Roman"/>
                          <a:cs typeface="Times New Roman"/>
                        </a:rPr>
                        <a:t>p</a:t>
                      </a:r>
                      <a:r>
                        <a:rPr sz="1700" spc="5" dirty="0">
                          <a:latin typeface="Times New Roman"/>
                          <a:cs typeface="Times New Roman"/>
                        </a:rPr>
                        <a:t>l</a:t>
                      </a:r>
                      <a:r>
                        <a:rPr sz="1700" spc="-15" dirty="0">
                          <a:latin typeface="Times New Roman"/>
                          <a:cs typeface="Times New Roman"/>
                        </a:rPr>
                        <a:t>e</a:t>
                      </a:r>
                      <a:r>
                        <a:rPr sz="1700" spc="5" dirty="0">
                          <a:latin typeface="Times New Roman"/>
                          <a:cs typeface="Times New Roman"/>
                        </a:rPr>
                        <a:t>t</a:t>
                      </a:r>
                      <a:r>
                        <a:rPr sz="1700" dirty="0">
                          <a:latin typeface="Times New Roman"/>
                          <a:cs typeface="Times New Roman"/>
                        </a:rPr>
                        <a:t>i  </a:t>
                      </a:r>
                      <a:r>
                        <a:rPr sz="1700" spc="-10" dirty="0">
                          <a:latin typeface="Times New Roman"/>
                          <a:cs typeface="Times New Roman"/>
                        </a:rPr>
                        <a:t>on</a:t>
                      </a:r>
                      <a:r>
                        <a:rPr sz="1700" spc="-60" dirty="0">
                          <a:latin typeface="Times New Roman"/>
                          <a:cs typeface="Times New Roman"/>
                        </a:rPr>
                        <a:t> </a:t>
                      </a:r>
                      <a:r>
                        <a:rPr sz="1700" spc="-30" dirty="0">
                          <a:latin typeface="Times New Roman"/>
                          <a:cs typeface="Times New Roman"/>
                        </a:rPr>
                        <a:t>Time</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c>
                  <a:txBody>
                    <a:bodyPr/>
                    <a:lstStyle/>
                    <a:p>
                      <a:pPr marL="87630" marR="263525">
                        <a:lnSpc>
                          <a:spcPct val="100000"/>
                        </a:lnSpc>
                        <a:spcBef>
                          <a:spcPts val="500"/>
                        </a:spcBef>
                      </a:pPr>
                      <a:r>
                        <a:rPr sz="1700" spc="-25" dirty="0">
                          <a:latin typeface="Times New Roman"/>
                          <a:cs typeface="Times New Roman"/>
                        </a:rPr>
                        <a:t>Turn </a:t>
                      </a:r>
                      <a:r>
                        <a:rPr sz="1700" spc="-20" dirty="0">
                          <a:latin typeface="Times New Roman"/>
                          <a:cs typeface="Times New Roman"/>
                        </a:rPr>
                        <a:t> </a:t>
                      </a:r>
                      <a:r>
                        <a:rPr sz="1700" spc="-10" dirty="0">
                          <a:latin typeface="Times New Roman"/>
                          <a:cs typeface="Times New Roman"/>
                        </a:rPr>
                        <a:t>A</a:t>
                      </a:r>
                      <a:r>
                        <a:rPr sz="1700" spc="5" dirty="0">
                          <a:latin typeface="Times New Roman"/>
                          <a:cs typeface="Times New Roman"/>
                        </a:rPr>
                        <a:t>r</a:t>
                      </a:r>
                      <a:r>
                        <a:rPr sz="1700" spc="-15" dirty="0">
                          <a:latin typeface="Times New Roman"/>
                          <a:cs typeface="Times New Roman"/>
                        </a:rPr>
                        <a:t>oun</a:t>
                      </a:r>
                      <a:r>
                        <a:rPr sz="1700" dirty="0">
                          <a:latin typeface="Times New Roman"/>
                          <a:cs typeface="Times New Roman"/>
                        </a:rPr>
                        <a:t>d  </a:t>
                      </a:r>
                      <a:r>
                        <a:rPr sz="1700" spc="-30" dirty="0">
                          <a:latin typeface="Times New Roman"/>
                          <a:cs typeface="Times New Roman"/>
                        </a:rPr>
                        <a:t>Time</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c>
                  <a:txBody>
                    <a:bodyPr/>
                    <a:lstStyle/>
                    <a:p>
                      <a:pPr marL="88265" marR="238760">
                        <a:lnSpc>
                          <a:spcPct val="100000"/>
                        </a:lnSpc>
                        <a:spcBef>
                          <a:spcPts val="500"/>
                        </a:spcBef>
                      </a:pPr>
                      <a:r>
                        <a:rPr sz="1700" spc="-145" dirty="0">
                          <a:latin typeface="Times New Roman"/>
                          <a:cs typeface="Times New Roman"/>
                        </a:rPr>
                        <a:t>W</a:t>
                      </a:r>
                      <a:r>
                        <a:rPr sz="1700" spc="10" dirty="0">
                          <a:latin typeface="Times New Roman"/>
                          <a:cs typeface="Times New Roman"/>
                        </a:rPr>
                        <a:t>a</a:t>
                      </a:r>
                      <a:r>
                        <a:rPr sz="1700" spc="5" dirty="0">
                          <a:latin typeface="Times New Roman"/>
                          <a:cs typeface="Times New Roman"/>
                        </a:rPr>
                        <a:t>iti</a:t>
                      </a:r>
                      <a:r>
                        <a:rPr sz="1700" spc="-15" dirty="0">
                          <a:latin typeface="Times New Roman"/>
                          <a:cs typeface="Times New Roman"/>
                        </a:rPr>
                        <a:t>n</a:t>
                      </a:r>
                      <a:r>
                        <a:rPr sz="1700" dirty="0">
                          <a:latin typeface="Times New Roman"/>
                          <a:cs typeface="Times New Roman"/>
                        </a:rPr>
                        <a:t>g  </a:t>
                      </a:r>
                      <a:r>
                        <a:rPr sz="1700" spc="-30" dirty="0">
                          <a:latin typeface="Times New Roman"/>
                          <a:cs typeface="Times New Roman"/>
                        </a:rPr>
                        <a:t>Time</a:t>
                      </a:r>
                      <a:endParaRPr sz="1700">
                        <a:latin typeface="Times New Roman"/>
                        <a:cs typeface="Times New Roman"/>
                      </a:endParaRPr>
                    </a:p>
                  </a:txBody>
                  <a:tcPr marL="0" marR="0" marT="63500" marB="0">
                    <a:lnL w="9525">
                      <a:solidFill>
                        <a:srgbClr val="907C7D"/>
                      </a:solidFill>
                      <a:prstDash val="solid"/>
                    </a:lnL>
                    <a:lnR w="9525">
                      <a:solidFill>
                        <a:srgbClr val="907C7D"/>
                      </a:solidFill>
                      <a:prstDash val="solid"/>
                    </a:lnR>
                    <a:lnT w="9525">
                      <a:solidFill>
                        <a:srgbClr val="907C7D"/>
                      </a:solidFill>
                      <a:prstDash val="solid"/>
                    </a:lnT>
                    <a:solidFill>
                      <a:srgbClr val="C6CCBD"/>
                    </a:solidFill>
                  </a:tcPr>
                </a:tc>
              </a:tr>
              <a:tr h="370205">
                <a:tc>
                  <a:txBody>
                    <a:bodyPr/>
                    <a:lstStyle/>
                    <a:p>
                      <a:pPr marL="57785">
                        <a:lnSpc>
                          <a:spcPct val="100000"/>
                        </a:lnSpc>
                        <a:spcBef>
                          <a:spcPts val="270"/>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7785">
                        <a:lnSpc>
                          <a:spcPct val="100000"/>
                        </a:lnSpc>
                        <a:spcBef>
                          <a:spcPts val="270"/>
                        </a:spcBef>
                      </a:pPr>
                      <a:r>
                        <a:rPr sz="1700" dirty="0">
                          <a:solidFill>
                            <a:srgbClr val="333333"/>
                          </a:solidFill>
                          <a:latin typeface="Microsoft Sans Serif"/>
                          <a:cs typeface="Microsoft Sans Serif"/>
                        </a:rPr>
                        <a:t>1</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8419">
                        <a:lnSpc>
                          <a:spcPct val="100000"/>
                        </a:lnSpc>
                        <a:spcBef>
                          <a:spcPts val="270"/>
                        </a:spcBef>
                      </a:pPr>
                      <a:r>
                        <a:rPr sz="1700" dirty="0">
                          <a:solidFill>
                            <a:srgbClr val="333333"/>
                          </a:solidFill>
                          <a:latin typeface="Microsoft Sans Serif"/>
                          <a:cs typeface="Microsoft Sans Serif"/>
                        </a:rPr>
                        <a:t>7</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0"/>
                        </a:spcBef>
                      </a:pPr>
                      <a:r>
                        <a:rPr sz="1700" dirty="0">
                          <a:solidFill>
                            <a:srgbClr val="333333"/>
                          </a:solidFill>
                          <a:latin typeface="Microsoft Sans Serif"/>
                          <a:cs typeface="Microsoft Sans Serif"/>
                        </a:rPr>
                        <a:t>8</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055">
                        <a:lnSpc>
                          <a:spcPct val="100000"/>
                        </a:lnSpc>
                        <a:spcBef>
                          <a:spcPts val="270"/>
                        </a:spcBef>
                      </a:pPr>
                      <a:r>
                        <a:rPr sz="1700" dirty="0">
                          <a:solidFill>
                            <a:srgbClr val="333333"/>
                          </a:solidFill>
                          <a:latin typeface="Microsoft Sans Serif"/>
                          <a:cs typeface="Microsoft Sans Serif"/>
                        </a:rPr>
                        <a:t>7</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9690">
                        <a:lnSpc>
                          <a:spcPct val="100000"/>
                        </a:lnSpc>
                        <a:spcBef>
                          <a:spcPts val="270"/>
                        </a:spcBef>
                      </a:pPr>
                      <a:r>
                        <a:rPr sz="1700" dirty="0">
                          <a:solidFill>
                            <a:srgbClr val="333333"/>
                          </a:solidFill>
                          <a:latin typeface="Microsoft Sans Serif"/>
                          <a:cs typeface="Microsoft Sans Serif"/>
                        </a:rPr>
                        <a:t>0</a:t>
                      </a:r>
                      <a:endParaRPr sz="1700">
                        <a:latin typeface="Microsoft Sans Serif"/>
                        <a:cs typeface="Microsoft Sans Serif"/>
                      </a:endParaRPr>
                    </a:p>
                  </a:txBody>
                  <a:tcPr marL="0" marR="0" marT="34290" marB="0">
                    <a:lnL w="9525">
                      <a:solidFill>
                        <a:srgbClr val="C6CCBD"/>
                      </a:solidFill>
                      <a:prstDash val="solid"/>
                    </a:lnL>
                    <a:lnR w="9525">
                      <a:solidFill>
                        <a:srgbClr val="C6CCBD"/>
                      </a:solidFill>
                      <a:prstDash val="solid"/>
                    </a:lnR>
                    <a:lnB w="9525">
                      <a:solidFill>
                        <a:srgbClr val="C6CCBD"/>
                      </a:solidFill>
                      <a:prstDash val="solid"/>
                    </a:lnB>
                  </a:tcPr>
                </a:tc>
              </a:tr>
              <a:tr h="374014">
                <a:tc>
                  <a:txBody>
                    <a:bodyPr/>
                    <a:lstStyle/>
                    <a:p>
                      <a:pPr marL="57785">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a:lnSpc>
                          <a:spcPct val="100000"/>
                        </a:lnSpc>
                        <a:spcBef>
                          <a:spcPts val="305"/>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305"/>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spc="-15" dirty="0">
                          <a:solidFill>
                            <a:srgbClr val="333333"/>
                          </a:solidFill>
                          <a:latin typeface="Microsoft Sans Serif"/>
                          <a:cs typeface="Microsoft Sans Serif"/>
                        </a:rPr>
                        <a:t>13</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spc="-15" dirty="0">
                          <a:solidFill>
                            <a:srgbClr val="333333"/>
                          </a:solidFill>
                          <a:latin typeface="Microsoft Sans Serif"/>
                          <a:cs typeface="Microsoft Sans Serif"/>
                        </a:rPr>
                        <a:t>10</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690">
                        <a:lnSpc>
                          <a:spcPct val="100000"/>
                        </a:lnSpc>
                        <a:spcBef>
                          <a:spcPts val="305"/>
                        </a:spcBef>
                      </a:pPr>
                      <a:r>
                        <a:rPr sz="1700" dirty="0">
                          <a:solidFill>
                            <a:srgbClr val="333333"/>
                          </a:solidFill>
                          <a:latin typeface="Microsoft Sans Serif"/>
                          <a:cs typeface="Microsoft Sans Serif"/>
                        </a:rPr>
                        <a:t>7</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4015">
                <a:tc>
                  <a:txBody>
                    <a:bodyPr/>
                    <a:lstStyle/>
                    <a:p>
                      <a:pPr marL="57785">
                        <a:lnSpc>
                          <a:spcPct val="100000"/>
                        </a:lnSpc>
                        <a:spcBef>
                          <a:spcPts val="305"/>
                        </a:spcBef>
                      </a:pPr>
                      <a:r>
                        <a:rPr sz="1700" dirty="0">
                          <a:solidFill>
                            <a:srgbClr val="333333"/>
                          </a:solidFill>
                          <a:latin typeface="Microsoft Sans Serif"/>
                          <a:cs typeface="Microsoft Sans Serif"/>
                        </a:rPr>
                        <a:t>3</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7785">
                        <a:lnSpc>
                          <a:spcPct val="100000"/>
                        </a:lnSpc>
                        <a:spcBef>
                          <a:spcPts val="305"/>
                        </a:spcBef>
                      </a:pPr>
                      <a:r>
                        <a:rPr sz="1700" dirty="0">
                          <a:solidFill>
                            <a:srgbClr val="333333"/>
                          </a:solidFill>
                          <a:latin typeface="Microsoft Sans Serif"/>
                          <a:cs typeface="Microsoft Sans Serif"/>
                        </a:rPr>
                        <a:t>6</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8419">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spc="-15" dirty="0">
                          <a:solidFill>
                            <a:srgbClr val="333333"/>
                          </a:solidFill>
                          <a:latin typeface="Microsoft Sans Serif"/>
                          <a:cs typeface="Microsoft Sans Serif"/>
                        </a:rPr>
                        <a:t>10</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5"/>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690">
                        <a:lnSpc>
                          <a:spcPct val="100000"/>
                        </a:lnSpc>
                        <a:spcBef>
                          <a:spcPts val="305"/>
                        </a:spcBef>
                      </a:pPr>
                      <a:r>
                        <a:rPr sz="1700" dirty="0">
                          <a:solidFill>
                            <a:srgbClr val="333333"/>
                          </a:solidFill>
                          <a:latin typeface="Microsoft Sans Serif"/>
                          <a:cs typeface="Microsoft Sans Serif"/>
                        </a:rPr>
                        <a:t>2</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374014">
                <a:tc>
                  <a:txBody>
                    <a:bodyPr/>
                    <a:lstStyle/>
                    <a:p>
                      <a:pPr marL="57785">
                        <a:lnSpc>
                          <a:spcPct val="100000"/>
                        </a:lnSpc>
                        <a:spcBef>
                          <a:spcPts val="305"/>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7785">
                        <a:lnSpc>
                          <a:spcPct val="100000"/>
                        </a:lnSpc>
                        <a:spcBef>
                          <a:spcPts val="305"/>
                        </a:spcBef>
                      </a:pPr>
                      <a:r>
                        <a:rPr sz="1700" dirty="0">
                          <a:solidFill>
                            <a:srgbClr val="333333"/>
                          </a:solidFill>
                          <a:latin typeface="Microsoft Sans Serif"/>
                          <a:cs typeface="Microsoft Sans Serif"/>
                        </a:rPr>
                        <a:t>7</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8419">
                        <a:lnSpc>
                          <a:spcPct val="100000"/>
                        </a:lnSpc>
                        <a:spcBef>
                          <a:spcPts val="305"/>
                        </a:spcBef>
                      </a:pPr>
                      <a:r>
                        <a:rPr sz="1700" spc="-10" dirty="0">
                          <a:solidFill>
                            <a:srgbClr val="333333"/>
                          </a:solidFill>
                          <a:latin typeface="Microsoft Sans Serif"/>
                          <a:cs typeface="Microsoft Sans Serif"/>
                        </a:rPr>
                        <a:t>10</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spc="-15" dirty="0">
                          <a:solidFill>
                            <a:srgbClr val="333333"/>
                          </a:solidFill>
                          <a:latin typeface="Microsoft Sans Serif"/>
                          <a:cs typeface="Microsoft Sans Serif"/>
                        </a:rPr>
                        <a:t>31</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055">
                        <a:lnSpc>
                          <a:spcPct val="100000"/>
                        </a:lnSpc>
                        <a:spcBef>
                          <a:spcPts val="305"/>
                        </a:spcBef>
                      </a:pPr>
                      <a:r>
                        <a:rPr sz="1700" spc="-15" dirty="0">
                          <a:solidFill>
                            <a:srgbClr val="333333"/>
                          </a:solidFill>
                          <a:latin typeface="Microsoft Sans Serif"/>
                          <a:cs typeface="Microsoft Sans Serif"/>
                        </a:rPr>
                        <a:t>24</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9690">
                        <a:lnSpc>
                          <a:spcPct val="100000"/>
                        </a:lnSpc>
                        <a:spcBef>
                          <a:spcPts val="305"/>
                        </a:spcBef>
                      </a:pPr>
                      <a:r>
                        <a:rPr sz="1700" spc="-15" dirty="0">
                          <a:solidFill>
                            <a:srgbClr val="333333"/>
                          </a:solidFill>
                          <a:latin typeface="Microsoft Sans Serif"/>
                          <a:cs typeface="Microsoft Sans Serif"/>
                        </a:rPr>
                        <a:t>14</a:t>
                      </a:r>
                      <a:endParaRPr sz="1700">
                        <a:latin typeface="Microsoft Sans Serif"/>
                        <a:cs typeface="Microsoft Sans Serif"/>
                      </a:endParaRPr>
                    </a:p>
                  </a:txBody>
                  <a:tcPr marL="0" marR="0" marT="3873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373964">
                <a:tc>
                  <a:txBody>
                    <a:bodyPr/>
                    <a:lstStyle/>
                    <a:p>
                      <a:pPr marL="57785">
                        <a:lnSpc>
                          <a:spcPct val="100000"/>
                        </a:lnSpc>
                        <a:spcBef>
                          <a:spcPts val="309"/>
                        </a:spcBef>
                      </a:pPr>
                      <a:r>
                        <a:rPr sz="1700" dirty="0">
                          <a:solidFill>
                            <a:srgbClr val="333333"/>
                          </a:solidFill>
                          <a:latin typeface="Microsoft Sans Serif"/>
                          <a:cs typeface="Microsoft Sans Serif"/>
                        </a:rPr>
                        <a:t>5</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7785">
                        <a:lnSpc>
                          <a:spcPct val="100000"/>
                        </a:lnSpc>
                        <a:spcBef>
                          <a:spcPts val="309"/>
                        </a:spcBef>
                      </a:pPr>
                      <a:r>
                        <a:rPr sz="1700" dirty="0">
                          <a:solidFill>
                            <a:srgbClr val="333333"/>
                          </a:solidFill>
                          <a:latin typeface="Microsoft Sans Serif"/>
                          <a:cs typeface="Microsoft Sans Serif"/>
                        </a:rPr>
                        <a:t>9</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8419">
                        <a:lnSpc>
                          <a:spcPct val="100000"/>
                        </a:lnSpc>
                        <a:spcBef>
                          <a:spcPts val="309"/>
                        </a:spcBef>
                      </a:pPr>
                      <a:r>
                        <a:rPr sz="1700" dirty="0">
                          <a:solidFill>
                            <a:srgbClr val="333333"/>
                          </a:solidFill>
                          <a:latin typeface="Microsoft Sans Serif"/>
                          <a:cs typeface="Microsoft Sans Serif"/>
                        </a:rPr>
                        <a:t>8</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9"/>
                        </a:spcBef>
                      </a:pPr>
                      <a:r>
                        <a:rPr sz="1700" spc="-15" dirty="0">
                          <a:solidFill>
                            <a:srgbClr val="333333"/>
                          </a:solidFill>
                          <a:latin typeface="Microsoft Sans Serif"/>
                          <a:cs typeface="Microsoft Sans Serif"/>
                        </a:rPr>
                        <a:t>21</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055">
                        <a:lnSpc>
                          <a:spcPct val="100000"/>
                        </a:lnSpc>
                        <a:spcBef>
                          <a:spcPts val="309"/>
                        </a:spcBef>
                      </a:pPr>
                      <a:r>
                        <a:rPr sz="1700" spc="-15" dirty="0">
                          <a:solidFill>
                            <a:srgbClr val="333333"/>
                          </a:solidFill>
                          <a:latin typeface="Microsoft Sans Serif"/>
                          <a:cs typeface="Microsoft Sans Serif"/>
                        </a:rPr>
                        <a:t>12</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9690">
                        <a:lnSpc>
                          <a:spcPct val="100000"/>
                        </a:lnSpc>
                        <a:spcBef>
                          <a:spcPts val="309"/>
                        </a:spcBef>
                      </a:pPr>
                      <a:r>
                        <a:rPr sz="1700" dirty="0">
                          <a:solidFill>
                            <a:srgbClr val="333333"/>
                          </a:solidFill>
                          <a:latin typeface="Microsoft Sans Serif"/>
                          <a:cs typeface="Microsoft Sans Serif"/>
                        </a:rPr>
                        <a:t>4</a:t>
                      </a:r>
                      <a:endParaRPr sz="1700">
                        <a:latin typeface="Microsoft Sans Serif"/>
                        <a:cs typeface="Microsoft Sans Serif"/>
                      </a:endParaRPr>
                    </a:p>
                  </a:txBody>
                  <a:tcPr marL="0" marR="0" marT="3936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3" name="object 3"/>
          <p:cNvSpPr txBox="1"/>
          <p:nvPr/>
        </p:nvSpPr>
        <p:spPr>
          <a:xfrm>
            <a:off x="536244" y="81153"/>
            <a:ext cx="7849234" cy="2087245"/>
          </a:xfrm>
          <a:prstGeom prst="rect">
            <a:avLst/>
          </a:prstGeom>
        </p:spPr>
        <p:txBody>
          <a:bodyPr vert="horz" wrap="square" lIns="0" tIns="13970" rIns="0" bIns="0" rtlCol="0">
            <a:spAutoFit/>
          </a:bodyPr>
          <a:lstStyle/>
          <a:p>
            <a:pPr marL="12700">
              <a:lnSpc>
                <a:spcPct val="100000"/>
              </a:lnSpc>
              <a:spcBef>
                <a:spcPts val="110"/>
              </a:spcBef>
            </a:pPr>
            <a:r>
              <a:rPr sz="1500" dirty="0">
                <a:solidFill>
                  <a:srgbClr val="00AF50"/>
                </a:solidFill>
                <a:latin typeface="Microsoft Sans Serif"/>
                <a:cs typeface="Microsoft Sans Serif"/>
              </a:rPr>
              <a:t>Example</a:t>
            </a:r>
            <a:endParaRPr sz="1500">
              <a:latin typeface="Microsoft Sans Serif"/>
              <a:cs typeface="Microsoft Sans Serif"/>
            </a:endParaRPr>
          </a:p>
          <a:p>
            <a:pPr marL="12700">
              <a:lnSpc>
                <a:spcPct val="100000"/>
              </a:lnSpc>
              <a:spcBef>
                <a:spcPts val="10"/>
              </a:spcBef>
            </a:pPr>
            <a:r>
              <a:rPr sz="1200" dirty="0">
                <a:solidFill>
                  <a:srgbClr val="333333"/>
                </a:solidFill>
                <a:latin typeface="Microsoft Sans Serif"/>
                <a:cs typeface="Microsoft Sans Serif"/>
              </a:rPr>
              <a:t>In</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spc="-10" dirty="0">
                <a:solidFill>
                  <a:srgbClr val="333333"/>
                </a:solidFill>
                <a:latin typeface="Microsoft Sans Serif"/>
                <a:cs typeface="Microsoft Sans Serif"/>
              </a:rPr>
              <a:t>following</a:t>
            </a:r>
            <a:r>
              <a:rPr sz="1200" spc="80" dirty="0">
                <a:solidFill>
                  <a:srgbClr val="333333"/>
                </a:solidFill>
                <a:latin typeface="Microsoft Sans Serif"/>
                <a:cs typeface="Microsoft Sans Serif"/>
              </a:rPr>
              <a:t> </a:t>
            </a:r>
            <a:r>
              <a:rPr sz="1200" spc="-10" dirty="0">
                <a:solidFill>
                  <a:srgbClr val="333333"/>
                </a:solidFill>
                <a:latin typeface="Microsoft Sans Serif"/>
                <a:cs typeface="Microsoft Sans Serif"/>
              </a:rPr>
              <a:t>example,</a:t>
            </a:r>
            <a:r>
              <a:rPr sz="1200" spc="80" dirty="0">
                <a:solidFill>
                  <a:srgbClr val="333333"/>
                </a:solidFill>
                <a:latin typeface="Microsoft Sans Serif"/>
                <a:cs typeface="Microsoft Sans Serif"/>
              </a:rPr>
              <a:t> </a:t>
            </a:r>
            <a:r>
              <a:rPr sz="1200" spc="-5" dirty="0">
                <a:solidFill>
                  <a:srgbClr val="333333"/>
                </a:solidFill>
                <a:latin typeface="Microsoft Sans Serif"/>
                <a:cs typeface="Microsoft Sans Serif"/>
              </a:rPr>
              <a:t>there</a:t>
            </a:r>
            <a:r>
              <a:rPr sz="1200" spc="75" dirty="0">
                <a:solidFill>
                  <a:srgbClr val="333333"/>
                </a:solidFill>
                <a:latin typeface="Microsoft Sans Serif"/>
                <a:cs typeface="Microsoft Sans Serif"/>
              </a:rPr>
              <a:t> </a:t>
            </a:r>
            <a:r>
              <a:rPr sz="1200" spc="-10" dirty="0">
                <a:solidFill>
                  <a:srgbClr val="333333"/>
                </a:solidFill>
                <a:latin typeface="Microsoft Sans Serif"/>
                <a:cs typeface="Microsoft Sans Serif"/>
              </a:rPr>
              <a:t>are</a:t>
            </a:r>
            <a:r>
              <a:rPr sz="1200" spc="75" dirty="0">
                <a:solidFill>
                  <a:srgbClr val="333333"/>
                </a:solidFill>
                <a:latin typeface="Microsoft Sans Serif"/>
                <a:cs typeface="Microsoft Sans Serif"/>
              </a:rPr>
              <a:t> </a:t>
            </a:r>
            <a:r>
              <a:rPr sz="1200" spc="-10" dirty="0">
                <a:solidFill>
                  <a:srgbClr val="333333"/>
                </a:solidFill>
                <a:latin typeface="Microsoft Sans Serif"/>
                <a:cs typeface="Microsoft Sans Serif"/>
              </a:rPr>
              <a:t>five</a:t>
            </a:r>
            <a:r>
              <a:rPr sz="1200" spc="75" dirty="0">
                <a:solidFill>
                  <a:srgbClr val="333333"/>
                </a:solidFill>
                <a:latin typeface="Microsoft Sans Serif"/>
                <a:cs typeface="Microsoft Sans Serif"/>
              </a:rPr>
              <a:t> </a:t>
            </a:r>
            <a:r>
              <a:rPr sz="1200" spc="-10" dirty="0">
                <a:solidFill>
                  <a:srgbClr val="333333"/>
                </a:solidFill>
                <a:latin typeface="Microsoft Sans Serif"/>
                <a:cs typeface="Microsoft Sans Serif"/>
              </a:rPr>
              <a:t>jobs</a:t>
            </a:r>
            <a:r>
              <a:rPr sz="1200" spc="70" dirty="0">
                <a:solidFill>
                  <a:srgbClr val="333333"/>
                </a:solidFill>
                <a:latin typeface="Microsoft Sans Serif"/>
                <a:cs typeface="Microsoft Sans Serif"/>
              </a:rPr>
              <a:t> </a:t>
            </a:r>
            <a:r>
              <a:rPr sz="1200" spc="-15" dirty="0">
                <a:solidFill>
                  <a:srgbClr val="333333"/>
                </a:solidFill>
                <a:latin typeface="Microsoft Sans Serif"/>
                <a:cs typeface="Microsoft Sans Serif"/>
              </a:rPr>
              <a:t>named</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as</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P1,</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P2,</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P3,</a:t>
            </a:r>
            <a:r>
              <a:rPr sz="1200" spc="70" dirty="0">
                <a:solidFill>
                  <a:srgbClr val="333333"/>
                </a:solidFill>
                <a:latin typeface="Microsoft Sans Serif"/>
                <a:cs typeface="Microsoft Sans Serif"/>
              </a:rPr>
              <a:t> </a:t>
            </a:r>
            <a:r>
              <a:rPr sz="1200" spc="-10" dirty="0">
                <a:solidFill>
                  <a:srgbClr val="333333"/>
                </a:solidFill>
                <a:latin typeface="Microsoft Sans Serif"/>
                <a:cs typeface="Microsoft Sans Serif"/>
              </a:rPr>
              <a:t>P4</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P5.</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Their</a:t>
            </a:r>
            <a:r>
              <a:rPr sz="1200" spc="55" dirty="0">
                <a:solidFill>
                  <a:srgbClr val="333333"/>
                </a:solidFill>
                <a:latin typeface="Microsoft Sans Serif"/>
                <a:cs typeface="Microsoft Sans Serif"/>
              </a:rPr>
              <a:t> </a:t>
            </a:r>
            <a:r>
              <a:rPr sz="1200" spc="-10" dirty="0">
                <a:solidFill>
                  <a:srgbClr val="333333"/>
                </a:solidFill>
                <a:latin typeface="Microsoft Sans Serif"/>
                <a:cs typeface="Microsoft Sans Serif"/>
              </a:rPr>
              <a:t>arrival</a:t>
            </a:r>
            <a:r>
              <a:rPr sz="1200" spc="70"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and</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burst</a:t>
            </a:r>
            <a:r>
              <a:rPr sz="1200" spc="75" dirty="0">
                <a:solidFill>
                  <a:srgbClr val="333333"/>
                </a:solidFill>
                <a:latin typeface="Microsoft Sans Serif"/>
                <a:cs typeface="Microsoft Sans Serif"/>
              </a:rPr>
              <a:t> </a:t>
            </a:r>
            <a:r>
              <a:rPr sz="1200" spc="-15" dirty="0">
                <a:solidFill>
                  <a:srgbClr val="333333"/>
                </a:solidFill>
                <a:latin typeface="Microsoft Sans Serif"/>
                <a:cs typeface="Microsoft Sans Serif"/>
              </a:rPr>
              <a:t>time</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endParaRPr sz="1200">
              <a:latin typeface="Microsoft Sans Serif"/>
              <a:cs typeface="Microsoft Sans Serif"/>
            </a:endParaRPr>
          </a:p>
          <a:p>
            <a:pPr marL="12700">
              <a:lnSpc>
                <a:spcPct val="100000"/>
              </a:lnSpc>
            </a:pPr>
            <a:r>
              <a:rPr sz="1200" dirty="0">
                <a:solidFill>
                  <a:srgbClr val="333333"/>
                </a:solidFill>
                <a:latin typeface="Microsoft Sans Serif"/>
                <a:cs typeface="Microsoft Sans Serif"/>
              </a:rPr>
              <a:t>given</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4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table</a:t>
            </a:r>
            <a:r>
              <a:rPr sz="1200" spc="-35" dirty="0">
                <a:solidFill>
                  <a:srgbClr val="333333"/>
                </a:solidFill>
                <a:latin typeface="Microsoft Sans Serif"/>
                <a:cs typeface="Microsoft Sans Serif"/>
              </a:rPr>
              <a:t> </a:t>
            </a:r>
            <a:r>
              <a:rPr sz="1200" spc="-15" dirty="0">
                <a:solidFill>
                  <a:srgbClr val="333333"/>
                </a:solidFill>
                <a:latin typeface="Microsoft Sans Serif"/>
                <a:cs typeface="Microsoft Sans Serif"/>
              </a:rPr>
              <a:t>below.</a:t>
            </a:r>
            <a:endParaRPr sz="1200">
              <a:latin typeface="Microsoft Sans Serif"/>
              <a:cs typeface="Microsoft Sans Serif"/>
            </a:endParaRPr>
          </a:p>
          <a:p>
            <a:pPr marL="12700" marR="9525">
              <a:lnSpc>
                <a:spcPct val="100000"/>
              </a:lnSpc>
              <a:spcBef>
                <a:spcPts val="5"/>
              </a:spcBef>
            </a:pPr>
            <a:r>
              <a:rPr sz="1200" spc="-5" dirty="0">
                <a:solidFill>
                  <a:srgbClr val="333333"/>
                </a:solidFill>
                <a:latin typeface="Microsoft Sans Serif"/>
                <a:cs typeface="Microsoft Sans Serif"/>
              </a:rPr>
              <a:t>Since,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No</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60" dirty="0">
                <a:solidFill>
                  <a:srgbClr val="333333"/>
                </a:solidFill>
                <a:latin typeface="Microsoft Sans Serif"/>
                <a:cs typeface="Microsoft Sans Serif"/>
              </a:rPr>
              <a:t> </a:t>
            </a:r>
            <a:r>
              <a:rPr sz="1200" spc="-10" dirty="0">
                <a:solidFill>
                  <a:srgbClr val="333333"/>
                </a:solidFill>
                <a:latin typeface="Microsoft Sans Serif"/>
                <a:cs typeface="Microsoft Sans Serif"/>
              </a:rPr>
              <a:t>arrives</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at</a:t>
            </a:r>
            <a:r>
              <a:rPr sz="1200" spc="70" dirty="0">
                <a:solidFill>
                  <a:srgbClr val="333333"/>
                </a:solidFill>
                <a:latin typeface="Microsoft Sans Serif"/>
                <a:cs typeface="Microsoft Sans Serif"/>
              </a:rPr>
              <a:t> </a:t>
            </a:r>
            <a:r>
              <a:rPr sz="1200" spc="-15" dirty="0">
                <a:solidFill>
                  <a:srgbClr val="333333"/>
                </a:solidFill>
                <a:latin typeface="Microsoft Sans Serif"/>
                <a:cs typeface="Microsoft Sans Serif"/>
              </a:rPr>
              <a:t>time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0</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hence;</a:t>
            </a:r>
            <a:r>
              <a:rPr sz="1200" spc="70" dirty="0">
                <a:solidFill>
                  <a:srgbClr val="333333"/>
                </a:solidFill>
                <a:latin typeface="Microsoft Sans Serif"/>
                <a:cs typeface="Microsoft Sans Serif"/>
              </a:rPr>
              <a:t> </a:t>
            </a:r>
            <a:r>
              <a:rPr sz="1200" spc="-5" dirty="0">
                <a:solidFill>
                  <a:srgbClr val="333333"/>
                </a:solidFill>
                <a:latin typeface="Microsoft Sans Serif"/>
                <a:cs typeface="Microsoft Sans Serif"/>
              </a:rPr>
              <a:t>there</a:t>
            </a:r>
            <a:r>
              <a:rPr sz="1200" spc="75" dirty="0">
                <a:solidFill>
                  <a:srgbClr val="333333"/>
                </a:solidFill>
                <a:latin typeface="Microsoft Sans Serif"/>
                <a:cs typeface="Microsoft Sans Serif"/>
              </a:rPr>
              <a:t> </a:t>
            </a:r>
            <a:r>
              <a:rPr sz="1200" spc="-15" dirty="0">
                <a:solidFill>
                  <a:srgbClr val="333333"/>
                </a:solidFill>
                <a:latin typeface="Microsoft Sans Serif"/>
                <a:cs typeface="Microsoft Sans Serif"/>
              </a:rPr>
              <a:t>will</a:t>
            </a:r>
            <a:r>
              <a:rPr sz="1200" spc="60" dirty="0">
                <a:solidFill>
                  <a:srgbClr val="333333"/>
                </a:solidFill>
                <a:latin typeface="Microsoft Sans Serif"/>
                <a:cs typeface="Microsoft Sans Serif"/>
              </a:rPr>
              <a:t> </a:t>
            </a:r>
            <a:r>
              <a:rPr sz="1200" spc="-5" dirty="0">
                <a:solidFill>
                  <a:srgbClr val="333333"/>
                </a:solidFill>
                <a:latin typeface="Microsoft Sans Serif"/>
                <a:cs typeface="Microsoft Sans Serif"/>
              </a:rPr>
              <a:t>be</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an</a:t>
            </a:r>
            <a:r>
              <a:rPr sz="1200" spc="55" dirty="0">
                <a:solidFill>
                  <a:srgbClr val="333333"/>
                </a:solidFill>
                <a:latin typeface="Microsoft Sans Serif"/>
                <a:cs typeface="Microsoft Sans Serif"/>
              </a:rPr>
              <a:t> </a:t>
            </a:r>
            <a:r>
              <a:rPr sz="1200" spc="-10" dirty="0">
                <a:solidFill>
                  <a:srgbClr val="333333"/>
                </a:solidFill>
                <a:latin typeface="Microsoft Sans Serif"/>
                <a:cs typeface="Microsoft Sans Serif"/>
              </a:rPr>
              <a:t>empty</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slot</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75" dirty="0">
                <a:solidFill>
                  <a:srgbClr val="333333"/>
                </a:solidFill>
                <a:latin typeface="Microsoft Sans Serif"/>
                <a:cs typeface="Microsoft Sans Serif"/>
              </a:rPr>
              <a:t> </a:t>
            </a:r>
            <a:r>
              <a:rPr sz="1200" b="1" spc="-10" dirty="0">
                <a:solidFill>
                  <a:srgbClr val="333333"/>
                </a:solidFill>
                <a:latin typeface="Arial"/>
                <a:cs typeface="Arial"/>
              </a:rPr>
              <a:t>Gantt</a:t>
            </a:r>
            <a:r>
              <a:rPr sz="1200" b="1" spc="65" dirty="0">
                <a:solidFill>
                  <a:srgbClr val="333333"/>
                </a:solidFill>
                <a:latin typeface="Arial"/>
                <a:cs typeface="Arial"/>
              </a:rPr>
              <a:t> </a:t>
            </a:r>
            <a:r>
              <a:rPr sz="1200" b="1" spc="-10" dirty="0">
                <a:solidFill>
                  <a:srgbClr val="333333"/>
                </a:solidFill>
                <a:latin typeface="Arial"/>
                <a:cs typeface="Arial"/>
              </a:rPr>
              <a:t>chart</a:t>
            </a:r>
            <a:r>
              <a:rPr sz="1200" b="1" spc="65" dirty="0">
                <a:solidFill>
                  <a:srgbClr val="333333"/>
                </a:solidFill>
                <a:latin typeface="Arial"/>
                <a:cs typeface="Arial"/>
              </a:rPr>
              <a:t> </a:t>
            </a:r>
            <a:r>
              <a:rPr sz="1200" spc="-5" dirty="0">
                <a:solidFill>
                  <a:srgbClr val="333333"/>
                </a:solidFill>
                <a:latin typeface="Microsoft Sans Serif"/>
                <a:cs typeface="Microsoft Sans Serif"/>
              </a:rPr>
              <a:t>from</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time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0</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1</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(the</a:t>
            </a:r>
            <a:r>
              <a:rPr sz="1200" spc="80" dirty="0">
                <a:solidFill>
                  <a:srgbClr val="333333"/>
                </a:solidFill>
                <a:latin typeface="Microsoft Sans Serif"/>
                <a:cs typeface="Microsoft Sans Serif"/>
              </a:rPr>
              <a:t> </a:t>
            </a:r>
            <a:r>
              <a:rPr sz="1200" spc="-15" dirty="0">
                <a:solidFill>
                  <a:srgbClr val="333333"/>
                </a:solidFill>
                <a:latin typeface="Microsoft Sans Serif"/>
                <a:cs typeface="Microsoft Sans Serif"/>
              </a:rPr>
              <a:t>time </a:t>
            </a:r>
            <a:r>
              <a:rPr sz="1200" spc="-305" dirty="0">
                <a:solidFill>
                  <a:srgbClr val="333333"/>
                </a:solidFill>
                <a:latin typeface="Microsoft Sans Serif"/>
                <a:cs typeface="Microsoft Sans Serif"/>
              </a:rPr>
              <a:t> </a:t>
            </a:r>
            <a:r>
              <a:rPr sz="1200" dirty="0">
                <a:solidFill>
                  <a:srgbClr val="333333"/>
                </a:solidFill>
                <a:latin typeface="Microsoft Sans Serif"/>
                <a:cs typeface="Microsoft Sans Serif"/>
              </a:rPr>
              <a:t>at</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dirty="0">
                <a:solidFill>
                  <a:srgbClr val="333333"/>
                </a:solidFill>
                <a:latin typeface="Microsoft Sans Serif"/>
                <a:cs typeface="Microsoft Sans Serif"/>
              </a:rPr>
              <a:t> the first</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process arrives).</a:t>
            </a:r>
            <a:endParaRPr sz="1200">
              <a:latin typeface="Microsoft Sans Serif"/>
              <a:cs typeface="Microsoft Sans Serif"/>
            </a:endParaRPr>
          </a:p>
          <a:p>
            <a:pPr marL="12700">
              <a:lnSpc>
                <a:spcPct val="100000"/>
              </a:lnSpc>
            </a:pPr>
            <a:r>
              <a:rPr sz="1200" spc="-5" dirty="0">
                <a:solidFill>
                  <a:srgbClr val="333333"/>
                </a:solidFill>
                <a:latin typeface="Microsoft Sans Serif"/>
                <a:cs typeface="Microsoft Sans Serif"/>
              </a:rPr>
              <a:t>According</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spc="-10" dirty="0">
                <a:solidFill>
                  <a:srgbClr val="333333"/>
                </a:solidFill>
                <a:latin typeface="Microsoft Sans Serif"/>
                <a:cs typeface="Microsoft Sans Serif"/>
              </a:rPr>
              <a:t>algorithm,</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OS</a:t>
            </a:r>
            <a:r>
              <a:rPr sz="1200" spc="35" dirty="0">
                <a:solidFill>
                  <a:srgbClr val="333333"/>
                </a:solidFill>
                <a:latin typeface="Microsoft Sans Serif"/>
                <a:cs typeface="Microsoft Sans Serif"/>
              </a:rPr>
              <a:t> </a:t>
            </a:r>
            <a:r>
              <a:rPr sz="1200" spc="-5" dirty="0">
                <a:solidFill>
                  <a:srgbClr val="333333"/>
                </a:solidFill>
                <a:latin typeface="Microsoft Sans Serif"/>
                <a:cs typeface="Microsoft Sans Serif"/>
              </a:rPr>
              <a:t>schedules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40" dirty="0">
                <a:solidFill>
                  <a:srgbClr val="333333"/>
                </a:solidFill>
                <a:latin typeface="Microsoft Sans Serif"/>
                <a:cs typeface="Microsoft Sans Serif"/>
              </a:rPr>
              <a:t> </a:t>
            </a:r>
            <a:r>
              <a:rPr sz="1200" spc="-10" dirty="0">
                <a:solidFill>
                  <a:srgbClr val="333333"/>
                </a:solidFill>
                <a:latin typeface="Microsoft Sans Serif"/>
                <a:cs typeface="Microsoft Sans Serif"/>
              </a:rPr>
              <a:t>which</a:t>
            </a:r>
            <a:r>
              <a:rPr sz="1200" spc="35" dirty="0">
                <a:solidFill>
                  <a:srgbClr val="333333"/>
                </a:solidFill>
                <a:latin typeface="Microsoft Sans Serif"/>
                <a:cs typeface="Microsoft Sans Serif"/>
              </a:rPr>
              <a:t> </a:t>
            </a:r>
            <a:r>
              <a:rPr sz="1200" spc="-10" dirty="0">
                <a:solidFill>
                  <a:srgbClr val="333333"/>
                </a:solidFill>
                <a:latin typeface="Microsoft Sans Serif"/>
                <a:cs typeface="Microsoft Sans Serif"/>
              </a:rPr>
              <a:t>is</a:t>
            </a:r>
            <a:r>
              <a:rPr sz="1200" spc="45" dirty="0">
                <a:solidFill>
                  <a:srgbClr val="333333"/>
                </a:solidFill>
                <a:latin typeface="Microsoft Sans Serif"/>
                <a:cs typeface="Microsoft Sans Serif"/>
              </a:rPr>
              <a:t> </a:t>
            </a:r>
            <a:r>
              <a:rPr sz="1200" spc="-10" dirty="0">
                <a:solidFill>
                  <a:srgbClr val="333333"/>
                </a:solidFill>
                <a:latin typeface="Microsoft Sans Serif"/>
                <a:cs typeface="Microsoft Sans Serif"/>
              </a:rPr>
              <a:t>having</a:t>
            </a:r>
            <a:r>
              <a:rPr sz="1200" spc="5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spc="-10" dirty="0">
                <a:solidFill>
                  <a:srgbClr val="333333"/>
                </a:solidFill>
                <a:latin typeface="Microsoft Sans Serif"/>
                <a:cs typeface="Microsoft Sans Serif"/>
              </a:rPr>
              <a:t>lowest</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burst</a:t>
            </a:r>
            <a:r>
              <a:rPr sz="1200" spc="50" dirty="0">
                <a:solidFill>
                  <a:srgbClr val="333333"/>
                </a:solidFill>
                <a:latin typeface="Microsoft Sans Serif"/>
                <a:cs typeface="Microsoft Sans Serif"/>
              </a:rPr>
              <a:t> </a:t>
            </a:r>
            <a:r>
              <a:rPr sz="1200" spc="-20" dirty="0">
                <a:solidFill>
                  <a:srgbClr val="333333"/>
                </a:solidFill>
                <a:latin typeface="Microsoft Sans Serif"/>
                <a:cs typeface="Microsoft Sans Serif"/>
              </a:rPr>
              <a:t>time</a:t>
            </a:r>
            <a:r>
              <a:rPr sz="1200" spc="55" dirty="0">
                <a:solidFill>
                  <a:srgbClr val="333333"/>
                </a:solidFill>
                <a:latin typeface="Microsoft Sans Serif"/>
                <a:cs typeface="Microsoft Sans Serif"/>
              </a:rPr>
              <a:t> </a:t>
            </a:r>
            <a:r>
              <a:rPr sz="1200" spc="-5" dirty="0">
                <a:solidFill>
                  <a:srgbClr val="333333"/>
                </a:solidFill>
                <a:latin typeface="Microsoft Sans Serif"/>
                <a:cs typeface="Microsoft Sans Serif"/>
              </a:rPr>
              <a:t>among</a:t>
            </a:r>
            <a:r>
              <a:rPr sz="1200" spc="5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30" dirty="0">
                <a:solidFill>
                  <a:srgbClr val="333333"/>
                </a:solidFill>
                <a:latin typeface="Microsoft Sans Serif"/>
                <a:cs typeface="Microsoft Sans Serif"/>
              </a:rPr>
              <a:t> </a:t>
            </a:r>
            <a:r>
              <a:rPr sz="1200" spc="-10" dirty="0">
                <a:solidFill>
                  <a:srgbClr val="333333"/>
                </a:solidFill>
                <a:latin typeface="Microsoft Sans Serif"/>
                <a:cs typeface="Microsoft Sans Serif"/>
              </a:rPr>
              <a:t>available</a:t>
            </a:r>
            <a:endParaRPr sz="1200">
              <a:latin typeface="Microsoft Sans Serif"/>
              <a:cs typeface="Microsoft Sans Serif"/>
            </a:endParaRPr>
          </a:p>
          <a:p>
            <a:pPr marL="12700">
              <a:lnSpc>
                <a:spcPct val="100000"/>
              </a:lnSpc>
            </a:pPr>
            <a:r>
              <a:rPr sz="1200" dirty="0">
                <a:solidFill>
                  <a:srgbClr val="333333"/>
                </a:solidFill>
                <a:latin typeface="Microsoft Sans Serif"/>
                <a:cs typeface="Microsoft Sans Serif"/>
              </a:rPr>
              <a:t>processes</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ready</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queue.</a:t>
            </a:r>
            <a:endParaRPr sz="1200">
              <a:latin typeface="Microsoft Sans Serif"/>
              <a:cs typeface="Microsoft Sans Serif"/>
            </a:endParaRPr>
          </a:p>
          <a:p>
            <a:pPr marL="12700" marR="5080">
              <a:lnSpc>
                <a:spcPct val="100000"/>
              </a:lnSpc>
            </a:pPr>
            <a:r>
              <a:rPr sz="1200" spc="-20" dirty="0">
                <a:solidFill>
                  <a:srgbClr val="333333"/>
                </a:solidFill>
                <a:latin typeface="Microsoft Sans Serif"/>
                <a:cs typeface="Microsoft Sans Serif"/>
              </a:rPr>
              <a:t>Till</a:t>
            </a:r>
            <a:r>
              <a:rPr sz="1200" spc="114" dirty="0">
                <a:solidFill>
                  <a:srgbClr val="333333"/>
                </a:solidFill>
                <a:latin typeface="Microsoft Sans Serif"/>
                <a:cs typeface="Microsoft Sans Serif"/>
              </a:rPr>
              <a:t> </a:t>
            </a:r>
            <a:r>
              <a:rPr sz="1200" spc="-30" dirty="0">
                <a:solidFill>
                  <a:srgbClr val="333333"/>
                </a:solidFill>
                <a:latin typeface="Microsoft Sans Serif"/>
                <a:cs typeface="Microsoft Sans Serif"/>
              </a:rPr>
              <a:t>now,</a:t>
            </a:r>
            <a:r>
              <a:rPr sz="1200" spc="125" dirty="0">
                <a:solidFill>
                  <a:srgbClr val="333333"/>
                </a:solidFill>
                <a:latin typeface="Microsoft Sans Serif"/>
                <a:cs typeface="Microsoft Sans Serif"/>
              </a:rPr>
              <a:t> </a:t>
            </a:r>
            <a:r>
              <a:rPr sz="1200" spc="-20" dirty="0">
                <a:solidFill>
                  <a:srgbClr val="333333"/>
                </a:solidFill>
                <a:latin typeface="Microsoft Sans Serif"/>
                <a:cs typeface="Microsoft Sans Serif"/>
              </a:rPr>
              <a:t>we</a:t>
            </a:r>
            <a:r>
              <a:rPr sz="1200" spc="135" dirty="0">
                <a:solidFill>
                  <a:srgbClr val="333333"/>
                </a:solidFill>
                <a:latin typeface="Microsoft Sans Serif"/>
                <a:cs typeface="Microsoft Sans Serif"/>
              </a:rPr>
              <a:t> </a:t>
            </a:r>
            <a:r>
              <a:rPr sz="1200" spc="-5" dirty="0">
                <a:solidFill>
                  <a:srgbClr val="333333"/>
                </a:solidFill>
                <a:latin typeface="Microsoft Sans Serif"/>
                <a:cs typeface="Microsoft Sans Serif"/>
              </a:rPr>
              <a:t>have</a:t>
            </a:r>
            <a:r>
              <a:rPr sz="1200" spc="130" dirty="0">
                <a:solidFill>
                  <a:srgbClr val="333333"/>
                </a:solidFill>
                <a:latin typeface="Microsoft Sans Serif"/>
                <a:cs typeface="Microsoft Sans Serif"/>
              </a:rPr>
              <a:t> </a:t>
            </a:r>
            <a:r>
              <a:rPr sz="1200" spc="-5" dirty="0">
                <a:solidFill>
                  <a:srgbClr val="333333"/>
                </a:solidFill>
                <a:latin typeface="Microsoft Sans Serif"/>
                <a:cs typeface="Microsoft Sans Serif"/>
              </a:rPr>
              <a:t>only</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one</a:t>
            </a:r>
            <a:r>
              <a:rPr sz="1200" spc="12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in</a:t>
            </a:r>
            <a:r>
              <a:rPr sz="1200" spc="12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5" dirty="0">
                <a:solidFill>
                  <a:srgbClr val="333333"/>
                </a:solidFill>
                <a:latin typeface="Microsoft Sans Serif"/>
                <a:cs typeface="Microsoft Sans Serif"/>
              </a:rPr>
              <a:t> </a:t>
            </a:r>
            <a:r>
              <a:rPr sz="1200" spc="-5" dirty="0">
                <a:solidFill>
                  <a:srgbClr val="333333"/>
                </a:solidFill>
                <a:latin typeface="Microsoft Sans Serif"/>
                <a:cs typeface="Microsoft Sans Serif"/>
              </a:rPr>
              <a:t>ready</a:t>
            </a:r>
            <a:r>
              <a:rPr sz="1200" spc="125" dirty="0">
                <a:solidFill>
                  <a:srgbClr val="333333"/>
                </a:solidFill>
                <a:latin typeface="Microsoft Sans Serif"/>
                <a:cs typeface="Microsoft Sans Serif"/>
              </a:rPr>
              <a:t> </a:t>
            </a:r>
            <a:r>
              <a:rPr sz="1200" spc="-10" dirty="0">
                <a:solidFill>
                  <a:srgbClr val="333333"/>
                </a:solidFill>
                <a:latin typeface="Microsoft Sans Serif"/>
                <a:cs typeface="Microsoft Sans Serif"/>
              </a:rPr>
              <a:t>queue</a:t>
            </a:r>
            <a:r>
              <a:rPr sz="1200" spc="120" dirty="0">
                <a:solidFill>
                  <a:srgbClr val="333333"/>
                </a:solidFill>
                <a:latin typeface="Microsoft Sans Serif"/>
                <a:cs typeface="Microsoft Sans Serif"/>
              </a:rPr>
              <a:t> </a:t>
            </a:r>
            <a:r>
              <a:rPr sz="1200" spc="-5" dirty="0">
                <a:solidFill>
                  <a:srgbClr val="333333"/>
                </a:solidFill>
                <a:latin typeface="Microsoft Sans Serif"/>
                <a:cs typeface="Microsoft Sans Serif"/>
              </a:rPr>
              <a:t>hence</a:t>
            </a:r>
            <a:r>
              <a:rPr sz="1200" spc="130"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125" dirty="0">
                <a:solidFill>
                  <a:srgbClr val="333333"/>
                </a:solidFill>
                <a:latin typeface="Microsoft Sans Serif"/>
                <a:cs typeface="Microsoft Sans Serif"/>
              </a:rPr>
              <a:t> </a:t>
            </a:r>
            <a:r>
              <a:rPr sz="1200" spc="-10" dirty="0">
                <a:solidFill>
                  <a:srgbClr val="333333"/>
                </a:solidFill>
                <a:latin typeface="Microsoft Sans Serif"/>
                <a:cs typeface="Microsoft Sans Serif"/>
              </a:rPr>
              <a:t>scheduler</a:t>
            </a:r>
            <a:r>
              <a:rPr sz="1200" spc="135" dirty="0">
                <a:solidFill>
                  <a:srgbClr val="333333"/>
                </a:solidFill>
                <a:latin typeface="Microsoft Sans Serif"/>
                <a:cs typeface="Microsoft Sans Serif"/>
              </a:rPr>
              <a:t> </a:t>
            </a:r>
            <a:r>
              <a:rPr sz="1200" spc="-25" dirty="0">
                <a:solidFill>
                  <a:srgbClr val="333333"/>
                </a:solidFill>
                <a:latin typeface="Microsoft Sans Serif"/>
                <a:cs typeface="Microsoft Sans Serif"/>
              </a:rPr>
              <a:t>will</a:t>
            </a:r>
            <a:r>
              <a:rPr sz="1200" spc="140" dirty="0">
                <a:solidFill>
                  <a:srgbClr val="333333"/>
                </a:solidFill>
                <a:latin typeface="Microsoft Sans Serif"/>
                <a:cs typeface="Microsoft Sans Serif"/>
              </a:rPr>
              <a:t> </a:t>
            </a:r>
            <a:r>
              <a:rPr sz="1200" spc="-10" dirty="0">
                <a:solidFill>
                  <a:srgbClr val="333333"/>
                </a:solidFill>
                <a:latin typeface="Microsoft Sans Serif"/>
                <a:cs typeface="Microsoft Sans Serif"/>
              </a:rPr>
              <a:t>schedule</a:t>
            </a:r>
            <a:r>
              <a:rPr sz="1200" spc="105" dirty="0">
                <a:solidFill>
                  <a:srgbClr val="333333"/>
                </a:solidFill>
                <a:latin typeface="Microsoft Sans Serif"/>
                <a:cs typeface="Microsoft Sans Serif"/>
              </a:rPr>
              <a:t> </a:t>
            </a:r>
            <a:r>
              <a:rPr sz="1200" dirty="0">
                <a:solidFill>
                  <a:srgbClr val="333333"/>
                </a:solidFill>
                <a:latin typeface="Microsoft Sans Serif"/>
                <a:cs typeface="Microsoft Sans Serif"/>
              </a:rPr>
              <a:t>this</a:t>
            </a:r>
            <a:r>
              <a:rPr sz="1200" spc="125" dirty="0">
                <a:solidFill>
                  <a:srgbClr val="333333"/>
                </a:solidFill>
                <a:latin typeface="Microsoft Sans Serif"/>
                <a:cs typeface="Microsoft Sans Serif"/>
              </a:rPr>
              <a:t> </a:t>
            </a:r>
            <a:r>
              <a:rPr sz="1200" spc="-15" dirty="0">
                <a:solidFill>
                  <a:srgbClr val="333333"/>
                </a:solidFill>
                <a:latin typeface="Microsoft Sans Serif"/>
                <a:cs typeface="Microsoft Sans Serif"/>
              </a:rPr>
              <a:t>to</a:t>
            </a:r>
            <a:r>
              <a:rPr sz="1200" spc="12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processor</a:t>
            </a:r>
            <a:r>
              <a:rPr sz="1200" spc="120" dirty="0">
                <a:solidFill>
                  <a:srgbClr val="333333"/>
                </a:solidFill>
                <a:latin typeface="Microsoft Sans Serif"/>
                <a:cs typeface="Microsoft Sans Serif"/>
              </a:rPr>
              <a:t> </a:t>
            </a:r>
            <a:r>
              <a:rPr sz="1200" spc="-5" dirty="0">
                <a:solidFill>
                  <a:srgbClr val="333333"/>
                </a:solidFill>
                <a:latin typeface="Microsoft Sans Serif"/>
                <a:cs typeface="Microsoft Sans Serif"/>
              </a:rPr>
              <a:t>no </a:t>
            </a:r>
            <a:r>
              <a:rPr sz="1200" spc="-305" dirty="0">
                <a:solidFill>
                  <a:srgbClr val="333333"/>
                </a:solidFill>
                <a:latin typeface="Microsoft Sans Serif"/>
                <a:cs typeface="Microsoft Sans Serif"/>
              </a:rPr>
              <a:t> </a:t>
            </a:r>
            <a:r>
              <a:rPr sz="1200" spc="-10" dirty="0">
                <a:solidFill>
                  <a:srgbClr val="333333"/>
                </a:solidFill>
                <a:latin typeface="Microsoft Sans Serif"/>
                <a:cs typeface="Microsoft Sans Serif"/>
              </a:rPr>
              <a:t>matter</a:t>
            </a:r>
            <a:r>
              <a:rPr sz="1200" spc="45" dirty="0">
                <a:solidFill>
                  <a:srgbClr val="333333"/>
                </a:solidFill>
                <a:latin typeface="Microsoft Sans Serif"/>
                <a:cs typeface="Microsoft Sans Serif"/>
              </a:rPr>
              <a:t> </a:t>
            </a:r>
            <a:r>
              <a:rPr sz="1200" spc="-10" dirty="0">
                <a:solidFill>
                  <a:srgbClr val="333333"/>
                </a:solidFill>
                <a:latin typeface="Microsoft Sans Serif"/>
                <a:cs typeface="Microsoft Sans Serif"/>
              </a:rPr>
              <a:t>what</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its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burst</a:t>
            </a:r>
            <a:r>
              <a:rPr sz="1200" spc="-5" dirty="0">
                <a:solidFill>
                  <a:srgbClr val="333333"/>
                </a:solidFill>
                <a:latin typeface="Microsoft Sans Serif"/>
                <a:cs typeface="Microsoft Sans Serif"/>
              </a:rPr>
              <a:t> time.</a:t>
            </a:r>
            <a:endParaRPr sz="1200">
              <a:latin typeface="Microsoft Sans Serif"/>
              <a:cs typeface="Microsoft Sans Serif"/>
            </a:endParaRPr>
          </a:p>
          <a:p>
            <a:pPr marL="12700">
              <a:lnSpc>
                <a:spcPct val="100000"/>
              </a:lnSpc>
            </a:pPr>
            <a:r>
              <a:rPr sz="1200" spc="-5" dirty="0">
                <a:solidFill>
                  <a:srgbClr val="333333"/>
                </a:solidFill>
                <a:latin typeface="Microsoft Sans Serif"/>
                <a:cs typeface="Microsoft Sans Serif"/>
              </a:rPr>
              <a:t>This</a:t>
            </a:r>
            <a:r>
              <a:rPr sz="1200" spc="110" dirty="0">
                <a:solidFill>
                  <a:srgbClr val="333333"/>
                </a:solidFill>
                <a:latin typeface="Microsoft Sans Serif"/>
                <a:cs typeface="Microsoft Sans Serif"/>
              </a:rPr>
              <a:t> </a:t>
            </a:r>
            <a:r>
              <a:rPr sz="1200" spc="-15" dirty="0">
                <a:solidFill>
                  <a:srgbClr val="333333"/>
                </a:solidFill>
                <a:latin typeface="Microsoft Sans Serif"/>
                <a:cs typeface="Microsoft Sans Serif"/>
              </a:rPr>
              <a:t>will</a:t>
            </a:r>
            <a:r>
              <a:rPr sz="1200" spc="114" dirty="0">
                <a:solidFill>
                  <a:srgbClr val="333333"/>
                </a:solidFill>
                <a:latin typeface="Microsoft Sans Serif"/>
                <a:cs typeface="Microsoft Sans Serif"/>
              </a:rPr>
              <a:t> </a:t>
            </a:r>
            <a:r>
              <a:rPr sz="1200" dirty="0">
                <a:solidFill>
                  <a:srgbClr val="333333"/>
                </a:solidFill>
                <a:latin typeface="Microsoft Sans Serif"/>
                <a:cs typeface="Microsoft Sans Serif"/>
              </a:rPr>
              <a:t>be</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executed</a:t>
            </a:r>
            <a:r>
              <a:rPr sz="1200" spc="100" dirty="0">
                <a:solidFill>
                  <a:srgbClr val="333333"/>
                </a:solidFill>
                <a:latin typeface="Microsoft Sans Serif"/>
                <a:cs typeface="Microsoft Sans Serif"/>
              </a:rPr>
              <a:t> </a:t>
            </a:r>
            <a:r>
              <a:rPr sz="1200" spc="-15" dirty="0">
                <a:solidFill>
                  <a:srgbClr val="333333"/>
                </a:solidFill>
                <a:latin typeface="Microsoft Sans Serif"/>
                <a:cs typeface="Microsoft Sans Serif"/>
              </a:rPr>
              <a:t>till</a:t>
            </a:r>
            <a:r>
              <a:rPr sz="1200" spc="114" dirty="0">
                <a:solidFill>
                  <a:srgbClr val="333333"/>
                </a:solidFill>
                <a:latin typeface="Microsoft Sans Serif"/>
                <a:cs typeface="Microsoft Sans Serif"/>
              </a:rPr>
              <a:t> </a:t>
            </a:r>
            <a:r>
              <a:rPr sz="1200" dirty="0">
                <a:solidFill>
                  <a:srgbClr val="333333"/>
                </a:solidFill>
                <a:latin typeface="Microsoft Sans Serif"/>
                <a:cs typeface="Microsoft Sans Serif"/>
              </a:rPr>
              <a:t>8</a:t>
            </a:r>
            <a:r>
              <a:rPr sz="1200" spc="114" dirty="0">
                <a:solidFill>
                  <a:srgbClr val="333333"/>
                </a:solidFill>
                <a:latin typeface="Microsoft Sans Serif"/>
                <a:cs typeface="Microsoft Sans Serif"/>
              </a:rPr>
              <a:t> </a:t>
            </a:r>
            <a:r>
              <a:rPr sz="1200" spc="-10" dirty="0">
                <a:solidFill>
                  <a:srgbClr val="333333"/>
                </a:solidFill>
                <a:latin typeface="Microsoft Sans Serif"/>
                <a:cs typeface="Microsoft Sans Serif"/>
              </a:rPr>
              <a:t>units</a:t>
            </a:r>
            <a:r>
              <a:rPr sz="1200" spc="114"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120"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120" dirty="0">
                <a:solidFill>
                  <a:srgbClr val="333333"/>
                </a:solidFill>
                <a:latin typeface="Microsoft Sans Serif"/>
                <a:cs typeface="Microsoft Sans Serif"/>
              </a:rPr>
              <a:t> </a:t>
            </a:r>
            <a:r>
              <a:rPr sz="1200" spc="-20" dirty="0">
                <a:solidFill>
                  <a:srgbClr val="333333"/>
                </a:solidFill>
                <a:latin typeface="Microsoft Sans Serif"/>
                <a:cs typeface="Microsoft Sans Serif"/>
              </a:rPr>
              <a:t>Till</a:t>
            </a:r>
            <a:r>
              <a:rPr sz="1200" spc="114" dirty="0">
                <a:solidFill>
                  <a:srgbClr val="333333"/>
                </a:solidFill>
                <a:latin typeface="Microsoft Sans Serif"/>
                <a:cs typeface="Microsoft Sans Serif"/>
              </a:rPr>
              <a:t> </a:t>
            </a:r>
            <a:r>
              <a:rPr sz="1200" spc="-5" dirty="0">
                <a:solidFill>
                  <a:srgbClr val="333333"/>
                </a:solidFill>
                <a:latin typeface="Microsoft Sans Serif"/>
                <a:cs typeface="Microsoft Sans Serif"/>
              </a:rPr>
              <a:t>then</a:t>
            </a:r>
            <a:r>
              <a:rPr sz="1200" spc="120" dirty="0">
                <a:solidFill>
                  <a:srgbClr val="333333"/>
                </a:solidFill>
                <a:latin typeface="Microsoft Sans Serif"/>
                <a:cs typeface="Microsoft Sans Serif"/>
              </a:rPr>
              <a:t> </a:t>
            </a:r>
            <a:r>
              <a:rPr sz="1200" spc="-15" dirty="0">
                <a:solidFill>
                  <a:srgbClr val="333333"/>
                </a:solidFill>
                <a:latin typeface="Microsoft Sans Serif"/>
                <a:cs typeface="Microsoft Sans Serif"/>
              </a:rPr>
              <a:t>we</a:t>
            </a:r>
            <a:r>
              <a:rPr sz="1200" spc="90" dirty="0">
                <a:solidFill>
                  <a:srgbClr val="333333"/>
                </a:solidFill>
                <a:latin typeface="Microsoft Sans Serif"/>
                <a:cs typeface="Microsoft Sans Serif"/>
              </a:rPr>
              <a:t> </a:t>
            </a:r>
            <a:r>
              <a:rPr sz="1200" dirty="0">
                <a:solidFill>
                  <a:srgbClr val="333333"/>
                </a:solidFill>
                <a:latin typeface="Microsoft Sans Serif"/>
                <a:cs typeface="Microsoft Sans Serif"/>
              </a:rPr>
              <a:t>have</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three</a:t>
            </a:r>
            <a:r>
              <a:rPr sz="1200" spc="125" dirty="0">
                <a:solidFill>
                  <a:srgbClr val="333333"/>
                </a:solidFill>
                <a:latin typeface="Microsoft Sans Serif"/>
                <a:cs typeface="Microsoft Sans Serif"/>
              </a:rPr>
              <a:t> </a:t>
            </a:r>
            <a:r>
              <a:rPr sz="1200" spc="-10" dirty="0">
                <a:solidFill>
                  <a:srgbClr val="333333"/>
                </a:solidFill>
                <a:latin typeface="Microsoft Sans Serif"/>
                <a:cs typeface="Microsoft Sans Serif"/>
              </a:rPr>
              <a:t>more</a:t>
            </a:r>
            <a:r>
              <a:rPr sz="1200" spc="120"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processes</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arrived</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9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ready</a:t>
            </a:r>
            <a:r>
              <a:rPr sz="1200" spc="120" dirty="0">
                <a:solidFill>
                  <a:srgbClr val="333333"/>
                </a:solidFill>
                <a:latin typeface="Microsoft Sans Serif"/>
                <a:cs typeface="Microsoft Sans Serif"/>
              </a:rPr>
              <a:t> </a:t>
            </a:r>
            <a:r>
              <a:rPr sz="1200" spc="-10" dirty="0">
                <a:solidFill>
                  <a:srgbClr val="333333"/>
                </a:solidFill>
                <a:latin typeface="Microsoft Sans Serif"/>
                <a:cs typeface="Microsoft Sans Serif"/>
              </a:rPr>
              <a:t>queue</a:t>
            </a:r>
            <a:r>
              <a:rPr sz="1200" spc="100" dirty="0">
                <a:solidFill>
                  <a:srgbClr val="333333"/>
                </a:solidFill>
                <a:latin typeface="Microsoft Sans Serif"/>
                <a:cs typeface="Microsoft Sans Serif"/>
              </a:rPr>
              <a:t> </a:t>
            </a:r>
            <a:r>
              <a:rPr sz="1200" spc="-5" dirty="0">
                <a:solidFill>
                  <a:srgbClr val="333333"/>
                </a:solidFill>
                <a:latin typeface="Microsoft Sans Serif"/>
                <a:cs typeface="Microsoft Sans Serif"/>
              </a:rPr>
              <a:t>hence</a:t>
            </a:r>
            <a:endParaRPr sz="1200">
              <a:latin typeface="Microsoft Sans Serif"/>
              <a:cs typeface="Microsoft Sans Serif"/>
            </a:endParaRPr>
          </a:p>
          <a:p>
            <a:pPr marL="12700">
              <a:lnSpc>
                <a:spcPct val="100000"/>
              </a:lnSpc>
              <a:spcBef>
                <a:spcPts val="5"/>
              </a:spcBef>
            </a:pPr>
            <a:r>
              <a:rPr sz="1200" dirty="0">
                <a:solidFill>
                  <a:srgbClr val="333333"/>
                </a:solidFill>
                <a:latin typeface="Microsoft Sans Serif"/>
                <a:cs typeface="Microsoft Sans Serif"/>
              </a:rPr>
              <a:t>the</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scheduler</a:t>
            </a:r>
            <a:r>
              <a:rPr sz="1200" spc="-40" dirty="0">
                <a:solidFill>
                  <a:srgbClr val="333333"/>
                </a:solidFill>
                <a:latin typeface="Microsoft Sans Serif"/>
                <a:cs typeface="Microsoft Sans Serif"/>
              </a:rPr>
              <a:t> </a:t>
            </a:r>
            <a:r>
              <a:rPr sz="1200" spc="-5" dirty="0">
                <a:solidFill>
                  <a:srgbClr val="333333"/>
                </a:solidFill>
                <a:latin typeface="Microsoft Sans Serif"/>
                <a:cs typeface="Microsoft Sans Serif"/>
              </a:rPr>
              <a:t>will</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choose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with</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5" dirty="0">
                <a:solidFill>
                  <a:srgbClr val="333333"/>
                </a:solidFill>
                <a:latin typeface="Microsoft Sans Serif"/>
                <a:cs typeface="Microsoft Sans Serif"/>
              </a:rPr>
              <a:t> lowest</a:t>
            </a:r>
            <a:r>
              <a:rPr sz="1200" dirty="0">
                <a:solidFill>
                  <a:srgbClr val="333333"/>
                </a:solidFill>
                <a:latin typeface="Microsoft Sans Serif"/>
                <a:cs typeface="Microsoft Sans Serif"/>
              </a:rPr>
              <a:t> burst</a:t>
            </a:r>
            <a:r>
              <a:rPr sz="1200" spc="-5" dirty="0">
                <a:solidFill>
                  <a:srgbClr val="333333"/>
                </a:solidFill>
                <a:latin typeface="Microsoft Sans Serif"/>
                <a:cs typeface="Microsoft Sans Serif"/>
              </a:rPr>
              <a:t> time.</a:t>
            </a:r>
            <a:endParaRPr sz="1200">
              <a:latin typeface="Microsoft Sans Serif"/>
              <a:cs typeface="Microsoft Sans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99034"/>
            <a:ext cx="7979409" cy="848994"/>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Among</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processes</a:t>
            </a:r>
            <a:r>
              <a:rPr sz="1800" spc="35" dirty="0">
                <a:latin typeface="Calibri"/>
                <a:cs typeface="Calibri"/>
              </a:rPr>
              <a:t> </a:t>
            </a:r>
            <a:r>
              <a:rPr sz="1800" spc="-10" dirty="0">
                <a:latin typeface="Calibri"/>
                <a:cs typeface="Calibri"/>
              </a:rPr>
              <a:t>given</a:t>
            </a:r>
            <a:r>
              <a:rPr sz="1800" spc="3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table,</a:t>
            </a:r>
            <a:r>
              <a:rPr sz="1800" spc="25" dirty="0">
                <a:latin typeface="Calibri"/>
                <a:cs typeface="Calibri"/>
              </a:rPr>
              <a:t> </a:t>
            </a:r>
            <a:r>
              <a:rPr sz="1800" dirty="0">
                <a:latin typeface="Calibri"/>
                <a:cs typeface="Calibri"/>
              </a:rPr>
              <a:t>P3 </a:t>
            </a:r>
            <a:r>
              <a:rPr sz="1800" spc="-5" dirty="0">
                <a:latin typeface="Calibri"/>
                <a:cs typeface="Calibri"/>
              </a:rPr>
              <a:t>will be</a:t>
            </a:r>
            <a:r>
              <a:rPr sz="1800" spc="35" dirty="0">
                <a:latin typeface="Calibri"/>
                <a:cs typeface="Calibri"/>
              </a:rPr>
              <a:t> </a:t>
            </a:r>
            <a:r>
              <a:rPr sz="1800" spc="-20" dirty="0">
                <a:latin typeface="Calibri"/>
                <a:cs typeface="Calibri"/>
              </a:rPr>
              <a:t>executed</a:t>
            </a:r>
            <a:r>
              <a:rPr sz="1800" spc="60" dirty="0">
                <a:latin typeface="Calibri"/>
                <a:cs typeface="Calibri"/>
              </a:rPr>
              <a:t> </a:t>
            </a:r>
            <a:r>
              <a:rPr sz="1800" spc="-15" dirty="0">
                <a:latin typeface="Calibri"/>
                <a:cs typeface="Calibri"/>
              </a:rPr>
              <a:t>next</a:t>
            </a:r>
            <a:r>
              <a:rPr sz="1800" spc="10" dirty="0">
                <a:latin typeface="Calibri"/>
                <a:cs typeface="Calibri"/>
              </a:rPr>
              <a:t> </a:t>
            </a:r>
            <a:r>
              <a:rPr sz="1800" spc="-5" dirty="0">
                <a:latin typeface="Calibri"/>
                <a:cs typeface="Calibri"/>
              </a:rPr>
              <a:t>since</a:t>
            </a:r>
            <a:r>
              <a:rPr sz="1800" spc="35"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is</a:t>
            </a:r>
            <a:r>
              <a:rPr sz="1800" spc="-10" dirty="0">
                <a:latin typeface="Calibri"/>
                <a:cs typeface="Calibri"/>
              </a:rPr>
              <a:t> having</a:t>
            </a:r>
            <a:r>
              <a:rPr sz="1800" spc="40" dirty="0">
                <a:latin typeface="Calibri"/>
                <a:cs typeface="Calibri"/>
              </a:rPr>
              <a:t> </a:t>
            </a:r>
            <a:r>
              <a:rPr sz="1800" spc="-5" dirty="0">
                <a:latin typeface="Calibri"/>
                <a:cs typeface="Calibri"/>
              </a:rPr>
              <a:t>the</a:t>
            </a:r>
            <a:endParaRPr sz="1800">
              <a:latin typeface="Calibri"/>
              <a:cs typeface="Calibri"/>
            </a:endParaRPr>
          </a:p>
          <a:p>
            <a:pPr marL="12700">
              <a:lnSpc>
                <a:spcPct val="100000"/>
              </a:lnSpc>
            </a:pPr>
            <a:r>
              <a:rPr sz="1800" spc="-15" dirty="0">
                <a:latin typeface="Calibri"/>
                <a:cs typeface="Calibri"/>
              </a:rPr>
              <a:t>lowest</a:t>
            </a:r>
            <a:r>
              <a:rPr sz="1800" dirty="0">
                <a:latin typeface="Calibri"/>
                <a:cs typeface="Calibri"/>
              </a:rPr>
              <a:t> </a:t>
            </a:r>
            <a:r>
              <a:rPr sz="1800" spc="-20" dirty="0">
                <a:latin typeface="Calibri"/>
                <a:cs typeface="Calibri"/>
              </a:rPr>
              <a:t>burst</a:t>
            </a:r>
            <a:r>
              <a:rPr sz="1800" spc="40"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among</a:t>
            </a:r>
            <a:r>
              <a:rPr sz="1800" spc="-10" dirty="0">
                <a:latin typeface="Calibri"/>
                <a:cs typeface="Calibri"/>
              </a:rPr>
              <a:t> </a:t>
            </a:r>
            <a:r>
              <a:rPr sz="1800" dirty="0">
                <a:latin typeface="Calibri"/>
                <a:cs typeface="Calibri"/>
              </a:rPr>
              <a:t>all</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available</a:t>
            </a:r>
            <a:r>
              <a:rPr sz="1800" spc="15" dirty="0">
                <a:latin typeface="Calibri"/>
                <a:cs typeface="Calibri"/>
              </a:rPr>
              <a:t> </a:t>
            </a:r>
            <a:r>
              <a:rPr sz="1800" spc="-10" dirty="0">
                <a:latin typeface="Calibri"/>
                <a:cs typeface="Calibri"/>
              </a:rPr>
              <a:t>processes.</a:t>
            </a:r>
            <a:endParaRPr sz="1800">
              <a:latin typeface="Calibri"/>
              <a:cs typeface="Calibri"/>
            </a:endParaRPr>
          </a:p>
          <a:p>
            <a:pPr marL="12700">
              <a:lnSpc>
                <a:spcPct val="100000"/>
              </a:lnSpc>
            </a:pPr>
            <a:r>
              <a:rPr sz="1800" spc="-10" dirty="0">
                <a:latin typeface="Calibri"/>
                <a:cs typeface="Calibri"/>
              </a:rPr>
              <a:t>So</a:t>
            </a:r>
            <a:r>
              <a:rPr sz="1800" spc="5" dirty="0">
                <a:latin typeface="Calibri"/>
                <a:cs typeface="Calibri"/>
              </a:rPr>
              <a:t> </a:t>
            </a:r>
            <a:r>
              <a:rPr sz="1800" spc="-10" dirty="0">
                <a:latin typeface="Calibri"/>
                <a:cs typeface="Calibri"/>
              </a:rPr>
              <a:t>that's</a:t>
            </a:r>
            <a:r>
              <a:rPr sz="1800" spc="20" dirty="0">
                <a:latin typeface="Calibri"/>
                <a:cs typeface="Calibri"/>
              </a:rPr>
              <a:t> </a:t>
            </a:r>
            <a:r>
              <a:rPr sz="1800" spc="-5" dirty="0">
                <a:latin typeface="Calibri"/>
                <a:cs typeface="Calibri"/>
              </a:rPr>
              <a:t>how</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procedure</a:t>
            </a:r>
            <a:r>
              <a:rPr sz="1800" spc="40" dirty="0">
                <a:latin typeface="Calibri"/>
                <a:cs typeface="Calibri"/>
              </a:rPr>
              <a:t> </a:t>
            </a:r>
            <a:r>
              <a:rPr sz="1800" spc="-5" dirty="0">
                <a:latin typeface="Calibri"/>
                <a:cs typeface="Calibri"/>
              </a:rPr>
              <a:t>will</a:t>
            </a:r>
            <a:r>
              <a:rPr sz="1800" spc="15" dirty="0">
                <a:latin typeface="Calibri"/>
                <a:cs typeface="Calibri"/>
              </a:rPr>
              <a:t> </a:t>
            </a:r>
            <a:r>
              <a:rPr sz="1800" spc="-20" dirty="0">
                <a:latin typeface="Calibri"/>
                <a:cs typeface="Calibri"/>
              </a:rPr>
              <a:t>go</a:t>
            </a:r>
            <a:r>
              <a:rPr sz="1800" spc="10" dirty="0">
                <a:latin typeface="Calibri"/>
                <a:cs typeface="Calibri"/>
              </a:rPr>
              <a:t> </a:t>
            </a:r>
            <a:r>
              <a:rPr sz="1800" spc="5" dirty="0">
                <a:latin typeface="Calibri"/>
                <a:cs typeface="Calibri"/>
              </a:rPr>
              <a:t>on</a:t>
            </a:r>
            <a:r>
              <a:rPr sz="1800" spc="15" dirty="0">
                <a:latin typeface="Calibri"/>
                <a:cs typeface="Calibri"/>
              </a:rPr>
              <a:t> </a:t>
            </a:r>
            <a:r>
              <a:rPr sz="1800" spc="-5" dirty="0">
                <a:latin typeface="Calibri"/>
                <a:cs typeface="Calibri"/>
              </a:rPr>
              <a:t>in</a:t>
            </a:r>
            <a:r>
              <a:rPr sz="1800" spc="55" dirty="0">
                <a:latin typeface="Calibri"/>
                <a:cs typeface="Calibri"/>
              </a:rPr>
              <a:t> </a:t>
            </a:r>
            <a:r>
              <a:rPr sz="1800" b="1" spc="-10" dirty="0">
                <a:latin typeface="Calibri"/>
                <a:cs typeface="Calibri"/>
              </a:rPr>
              <a:t>shortest</a:t>
            </a:r>
            <a:r>
              <a:rPr sz="1800" b="1" spc="-20" dirty="0">
                <a:latin typeface="Calibri"/>
                <a:cs typeface="Calibri"/>
              </a:rPr>
              <a:t> </a:t>
            </a:r>
            <a:r>
              <a:rPr sz="1800" b="1" spc="-10" dirty="0">
                <a:latin typeface="Calibri"/>
                <a:cs typeface="Calibri"/>
              </a:rPr>
              <a:t>job </a:t>
            </a:r>
            <a:r>
              <a:rPr sz="1800" b="1" spc="-15" dirty="0">
                <a:latin typeface="Calibri"/>
                <a:cs typeface="Calibri"/>
              </a:rPr>
              <a:t>first</a:t>
            </a:r>
            <a:r>
              <a:rPr sz="1800" b="1" spc="5" dirty="0">
                <a:latin typeface="Calibri"/>
                <a:cs typeface="Calibri"/>
              </a:rPr>
              <a:t> </a:t>
            </a:r>
            <a:r>
              <a:rPr sz="1800" b="1" spc="-10" dirty="0">
                <a:latin typeface="Calibri"/>
                <a:cs typeface="Calibri"/>
              </a:rPr>
              <a:t>(SJF)</a:t>
            </a:r>
            <a:r>
              <a:rPr sz="1800" b="1" spc="50" dirty="0">
                <a:latin typeface="Calibri"/>
                <a:cs typeface="Calibri"/>
              </a:rPr>
              <a:t> </a:t>
            </a:r>
            <a:r>
              <a:rPr sz="1800" spc="-10" dirty="0">
                <a:latin typeface="Calibri"/>
                <a:cs typeface="Calibri"/>
              </a:rPr>
              <a:t>scheduling</a:t>
            </a:r>
            <a:r>
              <a:rPr sz="1800" spc="95" dirty="0">
                <a:latin typeface="Calibri"/>
                <a:cs typeface="Calibri"/>
              </a:rPr>
              <a:t> </a:t>
            </a:r>
            <a:r>
              <a:rPr sz="1800" spc="-5" dirty="0">
                <a:latin typeface="Calibri"/>
                <a:cs typeface="Calibri"/>
              </a:rPr>
              <a:t>algorithm.</a:t>
            </a:r>
            <a:endParaRPr sz="1800">
              <a:latin typeface="Calibri"/>
              <a:cs typeface="Calibri"/>
            </a:endParaRPr>
          </a:p>
        </p:txBody>
      </p:sp>
      <p:pic>
        <p:nvPicPr>
          <p:cNvPr id="3" name="object 3"/>
          <p:cNvPicPr/>
          <p:nvPr/>
        </p:nvPicPr>
        <p:blipFill>
          <a:blip r:embed="rId2" cstate="print"/>
          <a:stretch>
            <a:fillRect/>
          </a:stretch>
        </p:blipFill>
        <p:spPr>
          <a:xfrm>
            <a:off x="2428979" y="1895366"/>
            <a:ext cx="3981712" cy="552288"/>
          </a:xfrm>
          <a:prstGeom prst="rect">
            <a:avLst/>
          </a:prstGeom>
        </p:spPr>
      </p:pic>
      <p:sp>
        <p:nvSpPr>
          <p:cNvPr id="4" name="object 4"/>
          <p:cNvSpPr txBox="1"/>
          <p:nvPr/>
        </p:nvSpPr>
        <p:spPr>
          <a:xfrm>
            <a:off x="1679575" y="3263341"/>
            <a:ext cx="229870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Avg </a:t>
            </a:r>
            <a:r>
              <a:rPr sz="1800" spc="-15" dirty="0">
                <a:latin typeface="Calibri"/>
                <a:cs typeface="Calibri"/>
              </a:rPr>
              <a:t>Waiting</a:t>
            </a:r>
            <a:r>
              <a:rPr sz="1800" spc="25" dirty="0">
                <a:latin typeface="Calibri"/>
                <a:cs typeface="Calibri"/>
              </a:rPr>
              <a:t> </a:t>
            </a:r>
            <a:r>
              <a:rPr sz="1800" dirty="0">
                <a:latin typeface="Calibri"/>
                <a:cs typeface="Calibri"/>
              </a:rPr>
              <a:t>Time</a:t>
            </a:r>
            <a:r>
              <a:rPr sz="1800" spc="-15" dirty="0">
                <a:latin typeface="Calibri"/>
                <a:cs typeface="Calibri"/>
              </a:rPr>
              <a:t> </a:t>
            </a:r>
            <a:r>
              <a:rPr sz="1800" dirty="0">
                <a:latin typeface="Calibri"/>
                <a:cs typeface="Calibri"/>
              </a:rPr>
              <a:t>= 27/5</a:t>
            </a:r>
            <a:endParaRPr sz="18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22834"/>
            <a:ext cx="8302625" cy="6292215"/>
          </a:xfrm>
          <a:prstGeom prst="rect">
            <a:avLst/>
          </a:prstGeom>
        </p:spPr>
        <p:txBody>
          <a:bodyPr vert="horz" wrap="square" lIns="0" tIns="12700" rIns="0" bIns="0" rtlCol="0">
            <a:spAutoFit/>
          </a:bodyPr>
          <a:lstStyle/>
          <a:p>
            <a:pPr marL="241300" algn="just">
              <a:lnSpc>
                <a:spcPct val="100000"/>
              </a:lnSpc>
              <a:spcBef>
                <a:spcPts val="100"/>
              </a:spcBef>
            </a:pPr>
            <a:r>
              <a:rPr sz="1800" spc="-5" dirty="0">
                <a:solidFill>
                  <a:srgbClr val="00AF50"/>
                </a:solidFill>
                <a:latin typeface="Calibri"/>
                <a:cs typeface="Calibri"/>
              </a:rPr>
              <a:t>Prediction</a:t>
            </a:r>
            <a:r>
              <a:rPr sz="1800" spc="10" dirty="0">
                <a:solidFill>
                  <a:srgbClr val="00AF50"/>
                </a:solidFill>
                <a:latin typeface="Calibri"/>
                <a:cs typeface="Calibri"/>
              </a:rPr>
              <a:t> </a:t>
            </a:r>
            <a:r>
              <a:rPr sz="1800" spc="5" dirty="0">
                <a:solidFill>
                  <a:srgbClr val="00AF50"/>
                </a:solidFill>
                <a:latin typeface="Calibri"/>
                <a:cs typeface="Calibri"/>
              </a:rPr>
              <a:t>of</a:t>
            </a:r>
            <a:r>
              <a:rPr sz="1800" spc="-10" dirty="0">
                <a:solidFill>
                  <a:srgbClr val="00AF50"/>
                </a:solidFill>
                <a:latin typeface="Calibri"/>
                <a:cs typeface="Calibri"/>
              </a:rPr>
              <a:t> </a:t>
            </a:r>
            <a:r>
              <a:rPr sz="1800" spc="-5" dirty="0">
                <a:solidFill>
                  <a:srgbClr val="00AF50"/>
                </a:solidFill>
                <a:latin typeface="Calibri"/>
                <a:cs typeface="Calibri"/>
              </a:rPr>
              <a:t>CPU </a:t>
            </a:r>
            <a:r>
              <a:rPr sz="1800" spc="-15" dirty="0">
                <a:solidFill>
                  <a:srgbClr val="00AF50"/>
                </a:solidFill>
                <a:latin typeface="Calibri"/>
                <a:cs typeface="Calibri"/>
              </a:rPr>
              <a:t>Burst </a:t>
            </a:r>
            <a:r>
              <a:rPr sz="1800" dirty="0">
                <a:solidFill>
                  <a:srgbClr val="00AF50"/>
                </a:solidFill>
                <a:latin typeface="Calibri"/>
                <a:cs typeface="Calibri"/>
              </a:rPr>
              <a:t>Time</a:t>
            </a:r>
            <a:r>
              <a:rPr sz="1800" spc="-5" dirty="0">
                <a:solidFill>
                  <a:srgbClr val="00AF50"/>
                </a:solidFill>
                <a:latin typeface="Calibri"/>
                <a:cs typeface="Calibri"/>
              </a:rPr>
              <a:t> </a:t>
            </a:r>
            <a:r>
              <a:rPr sz="1800" spc="-15" dirty="0">
                <a:solidFill>
                  <a:srgbClr val="00AF50"/>
                </a:solidFill>
                <a:latin typeface="Calibri"/>
                <a:cs typeface="Calibri"/>
              </a:rPr>
              <a:t>for </a:t>
            </a:r>
            <a:r>
              <a:rPr sz="1800" dirty="0">
                <a:solidFill>
                  <a:srgbClr val="00AF50"/>
                </a:solidFill>
                <a:latin typeface="Calibri"/>
                <a:cs typeface="Calibri"/>
              </a:rPr>
              <a:t>a</a:t>
            </a:r>
            <a:r>
              <a:rPr sz="1800" spc="20" dirty="0">
                <a:solidFill>
                  <a:srgbClr val="00AF50"/>
                </a:solidFill>
                <a:latin typeface="Calibri"/>
                <a:cs typeface="Calibri"/>
              </a:rPr>
              <a:t> </a:t>
            </a:r>
            <a:r>
              <a:rPr sz="1800" spc="-5" dirty="0">
                <a:solidFill>
                  <a:srgbClr val="00AF50"/>
                </a:solidFill>
                <a:latin typeface="Calibri"/>
                <a:cs typeface="Calibri"/>
              </a:rPr>
              <a:t>process</a:t>
            </a:r>
            <a:r>
              <a:rPr sz="1800" spc="-35" dirty="0">
                <a:solidFill>
                  <a:srgbClr val="00AF50"/>
                </a:solidFill>
                <a:latin typeface="Calibri"/>
                <a:cs typeface="Calibri"/>
              </a:rPr>
              <a:t> </a:t>
            </a:r>
            <a:r>
              <a:rPr sz="1800" spc="-5" dirty="0">
                <a:solidFill>
                  <a:srgbClr val="00AF50"/>
                </a:solidFill>
                <a:latin typeface="Calibri"/>
                <a:cs typeface="Calibri"/>
              </a:rPr>
              <a:t>in</a:t>
            </a:r>
            <a:r>
              <a:rPr sz="1800" spc="10" dirty="0">
                <a:solidFill>
                  <a:srgbClr val="00AF50"/>
                </a:solidFill>
                <a:latin typeface="Calibri"/>
                <a:cs typeface="Calibri"/>
              </a:rPr>
              <a:t> </a:t>
            </a:r>
            <a:r>
              <a:rPr sz="1800" spc="-5" dirty="0">
                <a:solidFill>
                  <a:srgbClr val="00AF50"/>
                </a:solidFill>
                <a:latin typeface="Calibri"/>
                <a:cs typeface="Calibri"/>
              </a:rPr>
              <a:t>SJF</a:t>
            </a:r>
            <a:endParaRPr sz="1800">
              <a:latin typeface="Calibri"/>
              <a:cs typeface="Calibri"/>
            </a:endParaRPr>
          </a:p>
          <a:p>
            <a:pPr marL="241300" marR="81280" algn="just">
              <a:lnSpc>
                <a:spcPct val="100000"/>
              </a:lnSpc>
            </a:pPr>
            <a:r>
              <a:rPr sz="1800" spc="-5" dirty="0">
                <a:latin typeface="Calibri"/>
                <a:cs typeface="Calibri"/>
              </a:rPr>
              <a:t>The</a:t>
            </a:r>
            <a:r>
              <a:rPr sz="1800" dirty="0">
                <a:latin typeface="Calibri"/>
                <a:cs typeface="Calibri"/>
              </a:rPr>
              <a:t> </a:t>
            </a:r>
            <a:r>
              <a:rPr sz="1800" spc="-5" dirty="0">
                <a:latin typeface="Calibri"/>
                <a:cs typeface="Calibri"/>
              </a:rPr>
              <a:t>SJF</a:t>
            </a:r>
            <a:r>
              <a:rPr sz="1800" dirty="0">
                <a:latin typeface="Calibri"/>
                <a:cs typeface="Calibri"/>
              </a:rPr>
              <a:t> </a:t>
            </a:r>
            <a:r>
              <a:rPr sz="1800" spc="-5" dirty="0">
                <a:latin typeface="Calibri"/>
                <a:cs typeface="Calibri"/>
              </a:rPr>
              <a:t>algorithm</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one</a:t>
            </a:r>
            <a:r>
              <a:rPr sz="1800" spc="10"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best</a:t>
            </a:r>
            <a:r>
              <a:rPr sz="1800" spc="-5" dirty="0">
                <a:latin typeface="Calibri"/>
                <a:cs typeface="Calibri"/>
              </a:rPr>
              <a:t> </a:t>
            </a:r>
            <a:r>
              <a:rPr sz="1800" dirty="0">
                <a:latin typeface="Calibri"/>
                <a:cs typeface="Calibri"/>
              </a:rPr>
              <a:t>scheduling</a:t>
            </a:r>
            <a:r>
              <a:rPr sz="1800" spc="5" dirty="0">
                <a:latin typeface="Calibri"/>
                <a:cs typeface="Calibri"/>
              </a:rPr>
              <a:t> </a:t>
            </a:r>
            <a:r>
              <a:rPr sz="1800" spc="-5" dirty="0">
                <a:latin typeface="Calibri"/>
                <a:cs typeface="Calibri"/>
              </a:rPr>
              <a:t>algorithms</a:t>
            </a:r>
            <a:r>
              <a:rPr sz="1800" dirty="0">
                <a:latin typeface="Calibri"/>
                <a:cs typeface="Calibri"/>
              </a:rPr>
              <a:t> </a:t>
            </a:r>
            <a:r>
              <a:rPr sz="1800" spc="-5" dirty="0">
                <a:latin typeface="Calibri"/>
                <a:cs typeface="Calibri"/>
              </a:rPr>
              <a:t>since</a:t>
            </a:r>
            <a:r>
              <a:rPr sz="180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provides</a:t>
            </a:r>
            <a:r>
              <a:rPr sz="1800" spc="-5" dirty="0">
                <a:latin typeface="Calibri"/>
                <a:cs typeface="Calibri"/>
              </a:rPr>
              <a:t> </a:t>
            </a:r>
            <a:r>
              <a:rPr sz="1800" spc="10" dirty="0">
                <a:latin typeface="Calibri"/>
                <a:cs typeface="Calibri"/>
              </a:rPr>
              <a:t>the </a:t>
            </a:r>
            <a:r>
              <a:rPr sz="1800" spc="-395" dirty="0">
                <a:latin typeface="Calibri"/>
                <a:cs typeface="Calibri"/>
              </a:rPr>
              <a:t> </a:t>
            </a:r>
            <a:r>
              <a:rPr sz="1800" spc="-10" dirty="0">
                <a:latin typeface="Calibri"/>
                <a:cs typeface="Calibri"/>
              </a:rPr>
              <a:t>maximum</a:t>
            </a:r>
            <a:r>
              <a:rPr sz="1800" spc="120" dirty="0">
                <a:latin typeface="Calibri"/>
                <a:cs typeface="Calibri"/>
              </a:rPr>
              <a:t> </a:t>
            </a:r>
            <a:r>
              <a:rPr sz="1800" spc="-5" dirty="0">
                <a:latin typeface="Calibri"/>
                <a:cs typeface="Calibri"/>
              </a:rPr>
              <a:t>throughput</a:t>
            </a:r>
            <a:r>
              <a:rPr sz="1800" spc="130" dirty="0">
                <a:latin typeface="Calibri"/>
                <a:cs typeface="Calibri"/>
              </a:rPr>
              <a:t> </a:t>
            </a:r>
            <a:r>
              <a:rPr sz="1800" dirty="0">
                <a:latin typeface="Calibri"/>
                <a:cs typeface="Calibri"/>
              </a:rPr>
              <a:t>and</a:t>
            </a:r>
            <a:r>
              <a:rPr sz="1800" spc="114" dirty="0">
                <a:latin typeface="Calibri"/>
                <a:cs typeface="Calibri"/>
              </a:rPr>
              <a:t> </a:t>
            </a:r>
            <a:r>
              <a:rPr sz="1800" dirty="0">
                <a:latin typeface="Calibri"/>
                <a:cs typeface="Calibri"/>
              </a:rPr>
              <a:t>minimal</a:t>
            </a:r>
            <a:r>
              <a:rPr sz="1800" spc="125" dirty="0">
                <a:latin typeface="Calibri"/>
                <a:cs typeface="Calibri"/>
              </a:rPr>
              <a:t> </a:t>
            </a:r>
            <a:r>
              <a:rPr sz="1800" spc="-10" dirty="0">
                <a:latin typeface="Calibri"/>
                <a:cs typeface="Calibri"/>
              </a:rPr>
              <a:t>waiting</a:t>
            </a:r>
            <a:r>
              <a:rPr sz="1800" spc="114" dirty="0">
                <a:latin typeface="Calibri"/>
                <a:cs typeface="Calibri"/>
              </a:rPr>
              <a:t> </a:t>
            </a:r>
            <a:r>
              <a:rPr sz="1800" spc="5" dirty="0">
                <a:latin typeface="Calibri"/>
                <a:cs typeface="Calibri"/>
              </a:rPr>
              <a:t>time</a:t>
            </a:r>
            <a:r>
              <a:rPr sz="1800" spc="110" dirty="0">
                <a:latin typeface="Calibri"/>
                <a:cs typeface="Calibri"/>
              </a:rPr>
              <a:t> </a:t>
            </a:r>
            <a:r>
              <a:rPr sz="1800" dirty="0">
                <a:latin typeface="Calibri"/>
                <a:cs typeface="Calibri"/>
              </a:rPr>
              <a:t>but</a:t>
            </a:r>
            <a:r>
              <a:rPr sz="1800" spc="125" dirty="0">
                <a:latin typeface="Calibri"/>
                <a:cs typeface="Calibri"/>
              </a:rPr>
              <a:t> </a:t>
            </a:r>
            <a:r>
              <a:rPr sz="1800" dirty="0">
                <a:latin typeface="Calibri"/>
                <a:cs typeface="Calibri"/>
              </a:rPr>
              <a:t>the</a:t>
            </a:r>
            <a:r>
              <a:rPr sz="1800" spc="110" dirty="0">
                <a:latin typeface="Calibri"/>
                <a:cs typeface="Calibri"/>
              </a:rPr>
              <a:t> </a:t>
            </a:r>
            <a:r>
              <a:rPr sz="1800" spc="-5" dirty="0">
                <a:latin typeface="Calibri"/>
                <a:cs typeface="Calibri"/>
              </a:rPr>
              <a:t>problem</a:t>
            </a:r>
            <a:r>
              <a:rPr sz="1800" spc="135" dirty="0">
                <a:latin typeface="Calibri"/>
                <a:cs typeface="Calibri"/>
              </a:rPr>
              <a:t> </a:t>
            </a:r>
            <a:r>
              <a:rPr sz="1800" dirty="0">
                <a:latin typeface="Calibri"/>
                <a:cs typeface="Calibri"/>
              </a:rPr>
              <a:t>with</a:t>
            </a:r>
            <a:r>
              <a:rPr sz="1800" spc="110" dirty="0">
                <a:latin typeface="Calibri"/>
                <a:cs typeface="Calibri"/>
              </a:rPr>
              <a:t> </a:t>
            </a:r>
            <a:r>
              <a:rPr sz="1800" spc="-5" dirty="0">
                <a:latin typeface="Calibri"/>
                <a:cs typeface="Calibri"/>
              </a:rPr>
              <a:t>the</a:t>
            </a:r>
            <a:r>
              <a:rPr sz="1800" spc="110" dirty="0">
                <a:latin typeface="Calibri"/>
                <a:cs typeface="Calibri"/>
              </a:rPr>
              <a:t> </a:t>
            </a:r>
            <a:r>
              <a:rPr sz="1800" spc="-5" dirty="0">
                <a:latin typeface="Calibri"/>
                <a:cs typeface="Calibri"/>
              </a:rPr>
              <a:t>algorithm </a:t>
            </a:r>
            <a:r>
              <a:rPr sz="1800" spc="-39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CPU</a:t>
            </a:r>
            <a:r>
              <a:rPr sz="1800" spc="-25" dirty="0">
                <a:latin typeface="Calibri"/>
                <a:cs typeface="Calibri"/>
              </a:rPr>
              <a:t> </a:t>
            </a:r>
            <a:r>
              <a:rPr sz="1800" spc="-20" dirty="0">
                <a:latin typeface="Calibri"/>
                <a:cs typeface="Calibri"/>
              </a:rPr>
              <a:t>burst</a:t>
            </a:r>
            <a:r>
              <a:rPr sz="1800" spc="4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can't</a:t>
            </a:r>
            <a:r>
              <a:rPr sz="180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known in</a:t>
            </a:r>
            <a:r>
              <a:rPr sz="1800" spc="15" dirty="0">
                <a:latin typeface="Calibri"/>
                <a:cs typeface="Calibri"/>
              </a:rPr>
              <a:t> </a:t>
            </a:r>
            <a:r>
              <a:rPr sz="1800" spc="-10" dirty="0">
                <a:latin typeface="Calibri"/>
                <a:cs typeface="Calibri"/>
              </a:rPr>
              <a:t>advance.</a:t>
            </a:r>
            <a:endParaRPr sz="1800">
              <a:latin typeface="Calibri"/>
              <a:cs typeface="Calibri"/>
            </a:endParaRPr>
          </a:p>
          <a:p>
            <a:pPr marL="241300" marR="85090" algn="just">
              <a:lnSpc>
                <a:spcPct val="100000"/>
              </a:lnSpc>
              <a:spcBef>
                <a:spcPts val="5"/>
              </a:spcBef>
            </a:pPr>
            <a:r>
              <a:rPr sz="1800" spc="-35" dirty="0">
                <a:latin typeface="Calibri"/>
                <a:cs typeface="Calibri"/>
              </a:rPr>
              <a:t>We </a:t>
            </a:r>
            <a:r>
              <a:rPr sz="1800" dirty="0">
                <a:latin typeface="Calibri"/>
                <a:cs typeface="Calibri"/>
              </a:rPr>
              <a:t>can </a:t>
            </a:r>
            <a:r>
              <a:rPr sz="1800" spc="-10" dirty="0">
                <a:latin typeface="Calibri"/>
                <a:cs typeface="Calibri"/>
              </a:rPr>
              <a:t>approximate </a:t>
            </a:r>
            <a:r>
              <a:rPr sz="1800" dirty="0">
                <a:latin typeface="Calibri"/>
                <a:cs typeface="Calibri"/>
              </a:rPr>
              <a:t>the </a:t>
            </a:r>
            <a:r>
              <a:rPr sz="1800" spc="-5" dirty="0">
                <a:latin typeface="Calibri"/>
                <a:cs typeface="Calibri"/>
              </a:rPr>
              <a:t>CPU </a:t>
            </a:r>
            <a:r>
              <a:rPr sz="1800" spc="-10" dirty="0">
                <a:latin typeface="Calibri"/>
                <a:cs typeface="Calibri"/>
              </a:rPr>
              <a:t>burst </a:t>
            </a:r>
            <a:r>
              <a:rPr sz="1800" spc="-5" dirty="0">
                <a:latin typeface="Calibri"/>
                <a:cs typeface="Calibri"/>
              </a:rPr>
              <a:t>time </a:t>
            </a:r>
            <a:r>
              <a:rPr sz="1800" spc="-15" dirty="0">
                <a:latin typeface="Calibri"/>
                <a:cs typeface="Calibri"/>
              </a:rPr>
              <a:t>for </a:t>
            </a:r>
            <a:r>
              <a:rPr sz="1800" dirty="0">
                <a:latin typeface="Calibri"/>
                <a:cs typeface="Calibri"/>
              </a:rPr>
              <a:t>a </a:t>
            </a:r>
            <a:r>
              <a:rPr sz="1800" spc="-10" dirty="0">
                <a:latin typeface="Calibri"/>
                <a:cs typeface="Calibri"/>
              </a:rPr>
              <a:t>process. </a:t>
            </a:r>
            <a:r>
              <a:rPr sz="1800" spc="-5" dirty="0">
                <a:latin typeface="Calibri"/>
                <a:cs typeface="Calibri"/>
              </a:rPr>
              <a:t>There </a:t>
            </a:r>
            <a:r>
              <a:rPr sz="1800" dirty="0">
                <a:latin typeface="Calibri"/>
                <a:cs typeface="Calibri"/>
              </a:rPr>
              <a:t>are </a:t>
            </a:r>
            <a:r>
              <a:rPr sz="1800" spc="-10" dirty="0">
                <a:latin typeface="Calibri"/>
                <a:cs typeface="Calibri"/>
              </a:rPr>
              <a:t>various </a:t>
            </a:r>
            <a:r>
              <a:rPr sz="1800" spc="-5" dirty="0">
                <a:latin typeface="Calibri"/>
                <a:cs typeface="Calibri"/>
              </a:rPr>
              <a:t>techniques </a:t>
            </a:r>
            <a:r>
              <a:rPr sz="1800" dirty="0">
                <a:latin typeface="Calibri"/>
                <a:cs typeface="Calibri"/>
              </a:rPr>
              <a:t> </a:t>
            </a:r>
            <a:r>
              <a:rPr sz="1800" spc="-5" dirty="0">
                <a:latin typeface="Calibri"/>
                <a:cs typeface="Calibri"/>
              </a:rPr>
              <a:t>which </a:t>
            </a:r>
            <a:r>
              <a:rPr sz="1800" spc="-10" dirty="0">
                <a:latin typeface="Calibri"/>
                <a:cs typeface="Calibri"/>
              </a:rPr>
              <a:t>can</a:t>
            </a:r>
            <a:r>
              <a:rPr sz="1800" spc="-5" dirty="0">
                <a:latin typeface="Calibri"/>
                <a:cs typeface="Calibri"/>
              </a:rPr>
              <a:t> be</a:t>
            </a:r>
            <a:r>
              <a:rPr sz="1800" dirty="0">
                <a:latin typeface="Calibri"/>
                <a:cs typeface="Calibri"/>
              </a:rPr>
              <a:t> </a:t>
            </a:r>
            <a:r>
              <a:rPr sz="1800" spc="-5" dirty="0">
                <a:latin typeface="Calibri"/>
                <a:cs typeface="Calibri"/>
              </a:rPr>
              <a:t>used </a:t>
            </a:r>
            <a:r>
              <a:rPr sz="1800" spc="-15" dirty="0">
                <a:latin typeface="Calibri"/>
                <a:cs typeface="Calibri"/>
              </a:rPr>
              <a:t>to</a:t>
            </a:r>
            <a:r>
              <a:rPr sz="1800" spc="-10" dirty="0">
                <a:latin typeface="Calibri"/>
                <a:cs typeface="Calibri"/>
              </a:rPr>
              <a:t> </a:t>
            </a:r>
            <a:r>
              <a:rPr sz="1800" spc="-5" dirty="0">
                <a:latin typeface="Calibri"/>
                <a:cs typeface="Calibri"/>
              </a:rPr>
              <a:t>assume the CPU</a:t>
            </a:r>
            <a:r>
              <a:rPr sz="1800" dirty="0">
                <a:latin typeface="Calibri"/>
                <a:cs typeface="Calibri"/>
              </a:rPr>
              <a:t> </a:t>
            </a:r>
            <a:r>
              <a:rPr sz="1800" spc="-15" dirty="0">
                <a:latin typeface="Calibri"/>
                <a:cs typeface="Calibri"/>
              </a:rPr>
              <a:t>Burst</a:t>
            </a:r>
            <a:r>
              <a:rPr sz="1800" spc="-10" dirty="0">
                <a:latin typeface="Calibri"/>
                <a:cs typeface="Calibri"/>
              </a:rPr>
              <a:t> </a:t>
            </a:r>
            <a:r>
              <a:rPr sz="1800" spc="-5" dirty="0">
                <a:latin typeface="Calibri"/>
                <a:cs typeface="Calibri"/>
              </a:rPr>
              <a:t>time </a:t>
            </a:r>
            <a:r>
              <a:rPr sz="1800" spc="-15" dirty="0">
                <a:latin typeface="Calibri"/>
                <a:cs typeface="Calibri"/>
              </a:rPr>
              <a:t>for</a:t>
            </a:r>
            <a:r>
              <a:rPr sz="1800" spc="-10" dirty="0">
                <a:latin typeface="Calibri"/>
                <a:cs typeface="Calibri"/>
              </a:rPr>
              <a:t> </a:t>
            </a:r>
            <a:r>
              <a:rPr sz="1800" dirty="0">
                <a:latin typeface="Calibri"/>
                <a:cs typeface="Calibri"/>
              </a:rPr>
              <a:t>a </a:t>
            </a:r>
            <a:r>
              <a:rPr sz="1800" spc="-5" dirty="0">
                <a:latin typeface="Calibri"/>
                <a:cs typeface="Calibri"/>
              </a:rPr>
              <a:t>process.</a:t>
            </a:r>
            <a:r>
              <a:rPr sz="1800" spc="395" dirty="0">
                <a:latin typeface="Calibri"/>
                <a:cs typeface="Calibri"/>
              </a:rPr>
              <a:t> </a:t>
            </a:r>
            <a:r>
              <a:rPr sz="1800" spc="-5" dirty="0">
                <a:latin typeface="Calibri"/>
                <a:cs typeface="Calibri"/>
              </a:rPr>
              <a:t>Our</a:t>
            </a:r>
            <a:r>
              <a:rPr sz="1800" spc="395" dirty="0">
                <a:latin typeface="Calibri"/>
                <a:cs typeface="Calibri"/>
              </a:rPr>
              <a:t> </a:t>
            </a:r>
            <a:r>
              <a:rPr sz="1800" spc="-10" dirty="0">
                <a:latin typeface="Calibri"/>
                <a:cs typeface="Calibri"/>
              </a:rPr>
              <a:t>Assumption </a:t>
            </a:r>
            <a:r>
              <a:rPr sz="1800" spc="-5" dirty="0">
                <a:latin typeface="Calibri"/>
                <a:cs typeface="Calibri"/>
              </a:rPr>
              <a:t> </a:t>
            </a:r>
            <a:r>
              <a:rPr sz="1800" spc="-15" dirty="0">
                <a:latin typeface="Calibri"/>
                <a:cs typeface="Calibri"/>
              </a:rPr>
              <a:t>needs</a:t>
            </a:r>
            <a:r>
              <a:rPr sz="1800" spc="7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be</a:t>
            </a:r>
            <a:r>
              <a:rPr sz="1800" spc="15" dirty="0">
                <a:latin typeface="Calibri"/>
                <a:cs typeface="Calibri"/>
              </a:rPr>
              <a:t> </a:t>
            </a:r>
            <a:r>
              <a:rPr sz="1800" spc="-15" dirty="0">
                <a:latin typeface="Calibri"/>
                <a:cs typeface="Calibri"/>
              </a:rPr>
              <a:t>accurate</a:t>
            </a:r>
            <a:r>
              <a:rPr sz="1800" spc="45" dirty="0">
                <a:latin typeface="Calibri"/>
                <a:cs typeface="Calibri"/>
              </a:rPr>
              <a:t> </a:t>
            </a:r>
            <a:r>
              <a:rPr sz="1800" spc="-5" dirty="0">
                <a:latin typeface="Calibri"/>
                <a:cs typeface="Calibri"/>
              </a:rPr>
              <a:t>in</a:t>
            </a:r>
            <a:r>
              <a:rPr sz="1800" spc="-10" dirty="0">
                <a:latin typeface="Calibri"/>
                <a:cs typeface="Calibri"/>
              </a:rPr>
              <a:t> order</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utilize</a:t>
            </a:r>
            <a:r>
              <a:rPr sz="1800" spc="45"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algorithm</a:t>
            </a:r>
            <a:r>
              <a:rPr sz="1800" spc="25" dirty="0">
                <a:latin typeface="Calibri"/>
                <a:cs typeface="Calibri"/>
              </a:rPr>
              <a:t> </a:t>
            </a:r>
            <a:r>
              <a:rPr sz="1800" spc="-15" dirty="0">
                <a:latin typeface="Calibri"/>
                <a:cs typeface="Calibri"/>
              </a:rPr>
              <a:t>optimally.</a:t>
            </a:r>
            <a:endParaRPr sz="1800">
              <a:latin typeface="Calibri"/>
              <a:cs typeface="Calibri"/>
            </a:endParaRPr>
          </a:p>
          <a:p>
            <a:pPr marL="241300" algn="just">
              <a:lnSpc>
                <a:spcPct val="100000"/>
              </a:lnSpc>
            </a:pPr>
            <a:r>
              <a:rPr sz="1800" spc="-10" dirty="0">
                <a:latin typeface="Calibri"/>
                <a:cs typeface="Calibri"/>
              </a:rPr>
              <a:t>There</a:t>
            </a:r>
            <a:r>
              <a:rPr sz="1800" spc="140" dirty="0">
                <a:latin typeface="Calibri"/>
                <a:cs typeface="Calibri"/>
              </a:rPr>
              <a:t> </a:t>
            </a:r>
            <a:r>
              <a:rPr sz="1800" dirty="0">
                <a:latin typeface="Calibri"/>
                <a:cs typeface="Calibri"/>
              </a:rPr>
              <a:t>are</a:t>
            </a:r>
            <a:r>
              <a:rPr sz="1800" spc="140" dirty="0">
                <a:latin typeface="Calibri"/>
                <a:cs typeface="Calibri"/>
              </a:rPr>
              <a:t> </a:t>
            </a:r>
            <a:r>
              <a:rPr sz="1800" dirty="0">
                <a:latin typeface="Calibri"/>
                <a:cs typeface="Calibri"/>
              </a:rPr>
              <a:t>the</a:t>
            </a:r>
            <a:r>
              <a:rPr sz="1800" spc="135" dirty="0">
                <a:latin typeface="Calibri"/>
                <a:cs typeface="Calibri"/>
              </a:rPr>
              <a:t> </a:t>
            </a:r>
            <a:r>
              <a:rPr sz="1800" spc="-10" dirty="0">
                <a:latin typeface="Calibri"/>
                <a:cs typeface="Calibri"/>
              </a:rPr>
              <a:t>following</a:t>
            </a:r>
            <a:r>
              <a:rPr sz="1800" spc="170" dirty="0">
                <a:latin typeface="Calibri"/>
                <a:cs typeface="Calibri"/>
              </a:rPr>
              <a:t> </a:t>
            </a:r>
            <a:r>
              <a:rPr sz="1800" dirty="0">
                <a:latin typeface="Calibri"/>
                <a:cs typeface="Calibri"/>
              </a:rPr>
              <a:t>techniques</a:t>
            </a:r>
            <a:r>
              <a:rPr sz="1800" spc="130" dirty="0">
                <a:latin typeface="Calibri"/>
                <a:cs typeface="Calibri"/>
              </a:rPr>
              <a:t> </a:t>
            </a:r>
            <a:r>
              <a:rPr sz="1800" dirty="0">
                <a:latin typeface="Calibri"/>
                <a:cs typeface="Calibri"/>
              </a:rPr>
              <a:t>used</a:t>
            </a:r>
            <a:r>
              <a:rPr sz="1800" spc="140" dirty="0">
                <a:latin typeface="Calibri"/>
                <a:cs typeface="Calibri"/>
              </a:rPr>
              <a:t> </a:t>
            </a:r>
            <a:r>
              <a:rPr sz="1800" spc="-15" dirty="0">
                <a:latin typeface="Calibri"/>
                <a:cs typeface="Calibri"/>
              </a:rPr>
              <a:t>for</a:t>
            </a:r>
            <a:r>
              <a:rPr sz="1800" spc="150" dirty="0">
                <a:latin typeface="Calibri"/>
                <a:cs typeface="Calibri"/>
              </a:rPr>
              <a:t> </a:t>
            </a:r>
            <a:r>
              <a:rPr sz="1800" dirty="0">
                <a:latin typeface="Calibri"/>
                <a:cs typeface="Calibri"/>
              </a:rPr>
              <a:t>the</a:t>
            </a:r>
            <a:r>
              <a:rPr sz="1800" spc="135" dirty="0">
                <a:latin typeface="Calibri"/>
                <a:cs typeface="Calibri"/>
              </a:rPr>
              <a:t> </a:t>
            </a:r>
            <a:r>
              <a:rPr sz="1800" spc="-5" dirty="0">
                <a:latin typeface="Calibri"/>
                <a:cs typeface="Calibri"/>
              </a:rPr>
              <a:t>assumption</a:t>
            </a:r>
            <a:r>
              <a:rPr sz="1800" spc="170" dirty="0">
                <a:latin typeface="Calibri"/>
                <a:cs typeface="Calibri"/>
              </a:rPr>
              <a:t> </a:t>
            </a:r>
            <a:r>
              <a:rPr sz="1800" spc="5" dirty="0">
                <a:latin typeface="Calibri"/>
                <a:cs typeface="Calibri"/>
              </a:rPr>
              <a:t>of</a:t>
            </a:r>
            <a:r>
              <a:rPr sz="1800" spc="145" dirty="0">
                <a:latin typeface="Calibri"/>
                <a:cs typeface="Calibri"/>
              </a:rPr>
              <a:t> </a:t>
            </a:r>
            <a:r>
              <a:rPr sz="1800" spc="-5" dirty="0">
                <a:latin typeface="Calibri"/>
                <a:cs typeface="Calibri"/>
              </a:rPr>
              <a:t>CPU</a:t>
            </a:r>
            <a:r>
              <a:rPr sz="1800" spc="150" dirty="0">
                <a:latin typeface="Calibri"/>
                <a:cs typeface="Calibri"/>
              </a:rPr>
              <a:t> </a:t>
            </a:r>
            <a:r>
              <a:rPr sz="1800" spc="-20" dirty="0">
                <a:latin typeface="Calibri"/>
                <a:cs typeface="Calibri"/>
              </a:rPr>
              <a:t>burst</a:t>
            </a:r>
            <a:r>
              <a:rPr sz="1800" spc="150" dirty="0">
                <a:latin typeface="Calibri"/>
                <a:cs typeface="Calibri"/>
              </a:rPr>
              <a:t> </a:t>
            </a:r>
            <a:r>
              <a:rPr sz="1800" dirty="0">
                <a:latin typeface="Calibri"/>
                <a:cs typeface="Calibri"/>
              </a:rPr>
              <a:t>time</a:t>
            </a:r>
            <a:r>
              <a:rPr sz="1800" spc="140" dirty="0">
                <a:latin typeface="Calibri"/>
                <a:cs typeface="Calibri"/>
              </a:rPr>
              <a:t> </a:t>
            </a:r>
            <a:r>
              <a:rPr sz="1800" spc="-15" dirty="0">
                <a:latin typeface="Calibri"/>
                <a:cs typeface="Calibri"/>
              </a:rPr>
              <a:t>for</a:t>
            </a:r>
            <a:r>
              <a:rPr sz="1800" spc="150" dirty="0">
                <a:latin typeface="Calibri"/>
                <a:cs typeface="Calibri"/>
              </a:rPr>
              <a:t> </a:t>
            </a:r>
            <a:r>
              <a:rPr sz="1800" dirty="0">
                <a:latin typeface="Calibri"/>
                <a:cs typeface="Calibri"/>
              </a:rPr>
              <a:t>a</a:t>
            </a:r>
            <a:endParaRPr sz="1800">
              <a:latin typeface="Calibri"/>
              <a:cs typeface="Calibri"/>
            </a:endParaRPr>
          </a:p>
          <a:p>
            <a:pPr marL="241300">
              <a:lnSpc>
                <a:spcPct val="100000"/>
              </a:lnSpc>
            </a:pPr>
            <a:r>
              <a:rPr sz="1800" spc="-10" dirty="0">
                <a:latin typeface="Calibri"/>
                <a:cs typeface="Calibri"/>
              </a:rPr>
              <a:t>process.</a:t>
            </a:r>
            <a:endParaRPr sz="1800">
              <a:latin typeface="Calibri"/>
              <a:cs typeface="Calibri"/>
            </a:endParaRPr>
          </a:p>
          <a:p>
            <a:pPr marL="241300">
              <a:lnSpc>
                <a:spcPct val="100000"/>
              </a:lnSpc>
              <a:spcBef>
                <a:spcPts val="5"/>
              </a:spcBef>
            </a:pPr>
            <a:r>
              <a:rPr sz="1800" spc="-5" dirty="0">
                <a:solidFill>
                  <a:srgbClr val="FF0000"/>
                </a:solidFill>
                <a:latin typeface="Calibri"/>
                <a:cs typeface="Calibri"/>
              </a:rPr>
              <a:t>1.</a:t>
            </a:r>
            <a:r>
              <a:rPr sz="1800" spc="-20" dirty="0">
                <a:solidFill>
                  <a:srgbClr val="FF0000"/>
                </a:solidFill>
                <a:latin typeface="Calibri"/>
                <a:cs typeface="Calibri"/>
              </a:rPr>
              <a:t> </a:t>
            </a:r>
            <a:r>
              <a:rPr sz="1800" spc="-15" dirty="0">
                <a:solidFill>
                  <a:srgbClr val="FF0000"/>
                </a:solidFill>
                <a:latin typeface="Calibri"/>
                <a:cs typeface="Calibri"/>
              </a:rPr>
              <a:t>Static</a:t>
            </a:r>
            <a:r>
              <a:rPr sz="1800" spc="20" dirty="0">
                <a:solidFill>
                  <a:srgbClr val="FF0000"/>
                </a:solidFill>
                <a:latin typeface="Calibri"/>
                <a:cs typeface="Calibri"/>
              </a:rPr>
              <a:t> </a:t>
            </a:r>
            <a:r>
              <a:rPr sz="1800" spc="-25" dirty="0">
                <a:solidFill>
                  <a:srgbClr val="FF0000"/>
                </a:solidFill>
                <a:latin typeface="Calibri"/>
                <a:cs typeface="Calibri"/>
              </a:rPr>
              <a:t>Techniques</a:t>
            </a:r>
            <a:endParaRPr sz="1800">
              <a:latin typeface="Calibri"/>
              <a:cs typeface="Calibri"/>
            </a:endParaRPr>
          </a:p>
          <a:p>
            <a:pPr marL="12700" algn="just">
              <a:lnSpc>
                <a:spcPct val="100000"/>
              </a:lnSpc>
              <a:spcBef>
                <a:spcPts val="1200"/>
              </a:spcBef>
            </a:pPr>
            <a:r>
              <a:rPr sz="1800" spc="-5" dirty="0">
                <a:solidFill>
                  <a:srgbClr val="FF0000"/>
                </a:solidFill>
                <a:latin typeface="Calibri"/>
                <a:cs typeface="Calibri"/>
              </a:rPr>
              <a:t>Process</a:t>
            </a:r>
            <a:r>
              <a:rPr sz="1800" spc="-45" dirty="0">
                <a:solidFill>
                  <a:srgbClr val="FF0000"/>
                </a:solidFill>
                <a:latin typeface="Calibri"/>
                <a:cs typeface="Calibri"/>
              </a:rPr>
              <a:t> </a:t>
            </a:r>
            <a:r>
              <a:rPr sz="1800" spc="-15" dirty="0">
                <a:solidFill>
                  <a:srgbClr val="FF0000"/>
                </a:solidFill>
                <a:latin typeface="Calibri"/>
                <a:cs typeface="Calibri"/>
              </a:rPr>
              <a:t>Size</a:t>
            </a:r>
            <a:endParaRPr sz="1800">
              <a:latin typeface="Calibri"/>
              <a:cs typeface="Calibri"/>
            </a:endParaRPr>
          </a:p>
          <a:p>
            <a:pPr marL="12700" marR="5080" algn="just">
              <a:lnSpc>
                <a:spcPct val="100000"/>
              </a:lnSpc>
            </a:pPr>
            <a:r>
              <a:rPr sz="1800" spc="-35" dirty="0">
                <a:latin typeface="Calibri"/>
                <a:cs typeface="Calibri"/>
              </a:rPr>
              <a:t>We</a:t>
            </a:r>
            <a:r>
              <a:rPr sz="1800" spc="-30" dirty="0">
                <a:latin typeface="Calibri"/>
                <a:cs typeface="Calibri"/>
              </a:rPr>
              <a:t> </a:t>
            </a:r>
            <a:r>
              <a:rPr sz="1800" spc="-10" dirty="0">
                <a:latin typeface="Calibri"/>
                <a:cs typeface="Calibri"/>
              </a:rPr>
              <a:t>can</a:t>
            </a:r>
            <a:r>
              <a:rPr sz="1800" spc="-5" dirty="0">
                <a:latin typeface="Calibri"/>
                <a:cs typeface="Calibri"/>
              </a:rPr>
              <a:t> predict</a:t>
            </a:r>
            <a:r>
              <a:rPr sz="1800" spc="395" dirty="0">
                <a:latin typeface="Calibri"/>
                <a:cs typeface="Calibri"/>
              </a:rPr>
              <a:t> </a:t>
            </a:r>
            <a:r>
              <a:rPr sz="1800" dirty="0">
                <a:latin typeface="Calibri"/>
                <a:cs typeface="Calibri"/>
              </a:rPr>
              <a:t>the</a:t>
            </a:r>
            <a:r>
              <a:rPr sz="1800" spc="405" dirty="0">
                <a:latin typeface="Calibri"/>
                <a:cs typeface="Calibri"/>
              </a:rPr>
              <a:t> </a:t>
            </a:r>
            <a:r>
              <a:rPr sz="1800" spc="-15" dirty="0">
                <a:latin typeface="Calibri"/>
                <a:cs typeface="Calibri"/>
              </a:rPr>
              <a:t>Burst</a:t>
            </a:r>
            <a:r>
              <a:rPr sz="1800" spc="380" dirty="0">
                <a:latin typeface="Calibri"/>
                <a:cs typeface="Calibri"/>
              </a:rPr>
              <a:t> </a:t>
            </a:r>
            <a:r>
              <a:rPr sz="1800" dirty="0">
                <a:latin typeface="Calibri"/>
                <a:cs typeface="Calibri"/>
              </a:rPr>
              <a:t>Time</a:t>
            </a:r>
            <a:r>
              <a:rPr sz="1800" spc="409" dirty="0">
                <a:latin typeface="Calibri"/>
                <a:cs typeface="Calibri"/>
              </a:rPr>
              <a:t> </a:t>
            </a:r>
            <a:r>
              <a:rPr sz="1800" spc="5" dirty="0">
                <a:latin typeface="Calibri"/>
                <a:cs typeface="Calibri"/>
              </a:rPr>
              <a:t>of  </a:t>
            </a:r>
            <a:r>
              <a:rPr sz="1800" dirty="0">
                <a:latin typeface="Calibri"/>
                <a:cs typeface="Calibri"/>
              </a:rPr>
              <a:t>the</a:t>
            </a:r>
            <a:r>
              <a:rPr sz="1800" spc="405" dirty="0">
                <a:latin typeface="Calibri"/>
                <a:cs typeface="Calibri"/>
              </a:rPr>
              <a:t> </a:t>
            </a:r>
            <a:r>
              <a:rPr sz="1800" spc="-10" dirty="0">
                <a:latin typeface="Calibri"/>
                <a:cs typeface="Calibri"/>
              </a:rPr>
              <a:t>process</a:t>
            </a:r>
            <a:r>
              <a:rPr sz="1800" spc="390" dirty="0">
                <a:latin typeface="Calibri"/>
                <a:cs typeface="Calibri"/>
              </a:rPr>
              <a:t> </a:t>
            </a:r>
            <a:r>
              <a:rPr sz="1800" spc="-10" dirty="0">
                <a:latin typeface="Calibri"/>
                <a:cs typeface="Calibri"/>
              </a:rPr>
              <a:t>from</a:t>
            </a:r>
            <a:r>
              <a:rPr sz="1800" spc="390" dirty="0">
                <a:latin typeface="Calibri"/>
                <a:cs typeface="Calibri"/>
              </a:rPr>
              <a:t> </a:t>
            </a:r>
            <a:r>
              <a:rPr sz="1800" spc="-5" dirty="0">
                <a:latin typeface="Calibri"/>
                <a:cs typeface="Calibri"/>
              </a:rPr>
              <a:t>its</a:t>
            </a:r>
            <a:r>
              <a:rPr sz="1800" spc="400" dirty="0">
                <a:latin typeface="Calibri"/>
                <a:cs typeface="Calibri"/>
              </a:rPr>
              <a:t> </a:t>
            </a:r>
            <a:r>
              <a:rPr sz="1800" spc="-15" dirty="0">
                <a:latin typeface="Calibri"/>
                <a:cs typeface="Calibri"/>
              </a:rPr>
              <a:t>size.</a:t>
            </a:r>
            <a:r>
              <a:rPr sz="1800" spc="380" dirty="0">
                <a:latin typeface="Calibri"/>
                <a:cs typeface="Calibri"/>
              </a:rPr>
              <a:t> </a:t>
            </a:r>
            <a:r>
              <a:rPr sz="1800" dirty="0">
                <a:latin typeface="Calibri"/>
                <a:cs typeface="Calibri"/>
              </a:rPr>
              <a:t>If</a:t>
            </a:r>
            <a:r>
              <a:rPr sz="1800" spc="405" dirty="0">
                <a:latin typeface="Calibri"/>
                <a:cs typeface="Calibri"/>
              </a:rPr>
              <a:t> </a:t>
            </a:r>
            <a:r>
              <a:rPr sz="1800" spc="-10" dirty="0">
                <a:latin typeface="Calibri"/>
                <a:cs typeface="Calibri"/>
              </a:rPr>
              <a:t>we</a:t>
            </a:r>
            <a:r>
              <a:rPr sz="1800" spc="390" dirty="0">
                <a:latin typeface="Calibri"/>
                <a:cs typeface="Calibri"/>
              </a:rPr>
              <a:t> </a:t>
            </a:r>
            <a:r>
              <a:rPr sz="1800" spc="-10" dirty="0">
                <a:latin typeface="Calibri"/>
                <a:cs typeface="Calibri"/>
              </a:rPr>
              <a:t>have</a:t>
            </a:r>
            <a:r>
              <a:rPr sz="1800" spc="390" dirty="0">
                <a:latin typeface="Calibri"/>
                <a:cs typeface="Calibri"/>
              </a:rPr>
              <a:t> </a:t>
            </a:r>
            <a:r>
              <a:rPr sz="1800" spc="-10" dirty="0">
                <a:latin typeface="Calibri"/>
                <a:cs typeface="Calibri"/>
              </a:rPr>
              <a:t>two </a:t>
            </a:r>
            <a:r>
              <a:rPr sz="1800" spc="-5" dirty="0">
                <a:latin typeface="Calibri"/>
                <a:cs typeface="Calibri"/>
              </a:rPr>
              <a:t> </a:t>
            </a:r>
            <a:r>
              <a:rPr sz="1800" spc="-10" dirty="0">
                <a:latin typeface="Calibri"/>
                <a:cs typeface="Calibri"/>
              </a:rPr>
              <a:t>processes </a:t>
            </a:r>
            <a:r>
              <a:rPr sz="1800" b="1" spc="-5" dirty="0">
                <a:latin typeface="Calibri"/>
                <a:cs typeface="Calibri"/>
              </a:rPr>
              <a:t>T_OLD </a:t>
            </a:r>
            <a:r>
              <a:rPr sz="1800" spc="5" dirty="0">
                <a:latin typeface="Calibri"/>
                <a:cs typeface="Calibri"/>
              </a:rPr>
              <a:t>and </a:t>
            </a:r>
            <a:r>
              <a:rPr sz="1800" b="1" spc="-5" dirty="0">
                <a:latin typeface="Calibri"/>
                <a:cs typeface="Calibri"/>
              </a:rPr>
              <a:t>T_New </a:t>
            </a:r>
            <a:r>
              <a:rPr sz="1800" spc="-5" dirty="0">
                <a:latin typeface="Calibri"/>
                <a:cs typeface="Calibri"/>
              </a:rPr>
              <a:t>and </a:t>
            </a:r>
            <a:r>
              <a:rPr sz="1800" dirty="0">
                <a:latin typeface="Calibri"/>
                <a:cs typeface="Calibri"/>
              </a:rPr>
              <a:t>the </a:t>
            </a:r>
            <a:r>
              <a:rPr sz="1800" spc="-5" dirty="0">
                <a:latin typeface="Calibri"/>
                <a:cs typeface="Calibri"/>
              </a:rPr>
              <a:t>actual </a:t>
            </a:r>
            <a:r>
              <a:rPr sz="1800" spc="-15" dirty="0">
                <a:latin typeface="Calibri"/>
                <a:cs typeface="Calibri"/>
              </a:rPr>
              <a:t>burst </a:t>
            </a:r>
            <a:r>
              <a:rPr sz="1800" dirty="0">
                <a:latin typeface="Calibri"/>
                <a:cs typeface="Calibri"/>
              </a:rPr>
              <a:t>time </a:t>
            </a:r>
            <a:r>
              <a:rPr sz="1800" spc="5" dirty="0">
                <a:latin typeface="Calibri"/>
                <a:cs typeface="Calibri"/>
              </a:rPr>
              <a:t>of </a:t>
            </a:r>
            <a:r>
              <a:rPr sz="1800" dirty="0">
                <a:latin typeface="Calibri"/>
                <a:cs typeface="Calibri"/>
              </a:rPr>
              <a:t>the old </a:t>
            </a:r>
            <a:r>
              <a:rPr sz="1800" spc="-10" dirty="0">
                <a:latin typeface="Calibri"/>
                <a:cs typeface="Calibri"/>
              </a:rPr>
              <a:t>process </a:t>
            </a:r>
            <a:r>
              <a:rPr sz="1800" spc="-5" dirty="0">
                <a:latin typeface="Calibri"/>
                <a:cs typeface="Calibri"/>
              </a:rPr>
              <a:t>is known </a:t>
            </a:r>
            <a:r>
              <a:rPr sz="1800" dirty="0">
                <a:latin typeface="Calibri"/>
                <a:cs typeface="Calibri"/>
              </a:rPr>
              <a:t>as </a:t>
            </a:r>
            <a:r>
              <a:rPr sz="1800" b="1" spc="-5" dirty="0">
                <a:latin typeface="Calibri"/>
                <a:cs typeface="Calibri"/>
              </a:rPr>
              <a:t>20 </a:t>
            </a:r>
            <a:r>
              <a:rPr sz="1800" b="1" dirty="0">
                <a:latin typeface="Calibri"/>
                <a:cs typeface="Calibri"/>
              </a:rPr>
              <a:t> </a:t>
            </a:r>
            <a:r>
              <a:rPr sz="1800" b="1" spc="-5" dirty="0">
                <a:latin typeface="Calibri"/>
                <a:cs typeface="Calibri"/>
              </a:rPr>
              <a:t>secs </a:t>
            </a:r>
            <a:r>
              <a:rPr sz="1800" spc="-5" dirty="0">
                <a:latin typeface="Calibri"/>
                <a:cs typeface="Calibri"/>
              </a:rPr>
              <a:t>and the </a:t>
            </a:r>
            <a:r>
              <a:rPr sz="1800" spc="-10" dirty="0">
                <a:latin typeface="Calibri"/>
                <a:cs typeface="Calibri"/>
              </a:rPr>
              <a:t>size </a:t>
            </a:r>
            <a:r>
              <a:rPr sz="1800" spc="5" dirty="0">
                <a:latin typeface="Calibri"/>
                <a:cs typeface="Calibri"/>
              </a:rPr>
              <a:t>of </a:t>
            </a:r>
            <a:r>
              <a:rPr sz="1800" spc="-5" dirty="0">
                <a:latin typeface="Calibri"/>
                <a:cs typeface="Calibri"/>
              </a:rPr>
              <a:t>the </a:t>
            </a:r>
            <a:r>
              <a:rPr sz="1800" spc="-10" dirty="0">
                <a:latin typeface="Calibri"/>
                <a:cs typeface="Calibri"/>
              </a:rPr>
              <a:t>process </a:t>
            </a:r>
            <a:r>
              <a:rPr sz="1800" spc="5" dirty="0">
                <a:latin typeface="Calibri"/>
                <a:cs typeface="Calibri"/>
              </a:rPr>
              <a:t>is </a:t>
            </a:r>
            <a:r>
              <a:rPr sz="1800" b="1" spc="-5" dirty="0">
                <a:latin typeface="Calibri"/>
                <a:cs typeface="Calibri"/>
              </a:rPr>
              <a:t>20 KB</a:t>
            </a:r>
            <a:r>
              <a:rPr sz="1800" spc="-5" dirty="0">
                <a:latin typeface="Calibri"/>
                <a:cs typeface="Calibri"/>
              </a:rPr>
              <a:t>. </a:t>
            </a:r>
            <a:r>
              <a:rPr sz="1800" spc="-35" dirty="0">
                <a:latin typeface="Calibri"/>
                <a:cs typeface="Calibri"/>
              </a:rPr>
              <a:t>We </a:t>
            </a:r>
            <a:r>
              <a:rPr sz="1800" spc="-5" dirty="0">
                <a:latin typeface="Calibri"/>
                <a:cs typeface="Calibri"/>
              </a:rPr>
              <a:t>know </a:t>
            </a:r>
            <a:r>
              <a:rPr sz="1800" spc="-10" dirty="0">
                <a:latin typeface="Calibri"/>
                <a:cs typeface="Calibri"/>
              </a:rPr>
              <a:t>that </a:t>
            </a:r>
            <a:r>
              <a:rPr sz="1800" spc="-5" dirty="0">
                <a:latin typeface="Calibri"/>
                <a:cs typeface="Calibri"/>
              </a:rPr>
              <a:t>the </a:t>
            </a:r>
            <a:r>
              <a:rPr sz="1800" spc="-10" dirty="0">
                <a:latin typeface="Calibri"/>
                <a:cs typeface="Calibri"/>
              </a:rPr>
              <a:t>size </a:t>
            </a:r>
            <a:r>
              <a:rPr sz="1800" dirty="0">
                <a:latin typeface="Calibri"/>
                <a:cs typeface="Calibri"/>
              </a:rPr>
              <a:t>of </a:t>
            </a:r>
            <a:r>
              <a:rPr sz="1800" b="1" spc="-5" dirty="0">
                <a:latin typeface="Calibri"/>
                <a:cs typeface="Calibri"/>
              </a:rPr>
              <a:t>P_NEW is 21 KB</a:t>
            </a:r>
            <a:r>
              <a:rPr sz="1800" spc="-5" dirty="0">
                <a:latin typeface="Calibri"/>
                <a:cs typeface="Calibri"/>
              </a:rPr>
              <a:t>. </a:t>
            </a:r>
            <a:r>
              <a:rPr sz="1800" spc="5" dirty="0">
                <a:latin typeface="Calibri"/>
                <a:cs typeface="Calibri"/>
              </a:rPr>
              <a:t>Then </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probability</a:t>
            </a:r>
            <a:r>
              <a:rPr sz="1800" spc="50" dirty="0">
                <a:latin typeface="Calibri"/>
                <a:cs typeface="Calibri"/>
              </a:rPr>
              <a:t> </a:t>
            </a:r>
            <a:r>
              <a:rPr sz="1800" spc="5" dirty="0">
                <a:latin typeface="Calibri"/>
                <a:cs typeface="Calibri"/>
              </a:rPr>
              <a:t>of</a:t>
            </a:r>
            <a:r>
              <a:rPr sz="1800" dirty="0">
                <a:latin typeface="Calibri"/>
                <a:cs typeface="Calibri"/>
              </a:rPr>
              <a:t> </a:t>
            </a:r>
            <a:r>
              <a:rPr sz="1800" b="1" spc="-5" dirty="0">
                <a:latin typeface="Calibri"/>
                <a:cs typeface="Calibri"/>
              </a:rPr>
              <a:t>P_New </a:t>
            </a:r>
            <a:r>
              <a:rPr sz="1800" spc="-10" dirty="0">
                <a:latin typeface="Calibri"/>
                <a:cs typeface="Calibri"/>
              </a:rPr>
              <a:t>having</a:t>
            </a:r>
            <a:r>
              <a:rPr sz="1800" spc="1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similar</a:t>
            </a:r>
            <a:r>
              <a:rPr sz="1800" dirty="0">
                <a:latin typeface="Calibri"/>
                <a:cs typeface="Calibri"/>
              </a:rPr>
              <a:t> </a:t>
            </a:r>
            <a:r>
              <a:rPr sz="1800" spc="-20" dirty="0">
                <a:latin typeface="Calibri"/>
                <a:cs typeface="Calibri"/>
              </a:rPr>
              <a:t>burst</a:t>
            </a:r>
            <a:r>
              <a:rPr sz="1800" spc="45" dirty="0">
                <a:latin typeface="Calibri"/>
                <a:cs typeface="Calibri"/>
              </a:rPr>
              <a:t> </a:t>
            </a:r>
            <a:r>
              <a:rPr sz="1800" spc="-5" dirty="0">
                <a:latin typeface="Calibri"/>
                <a:cs typeface="Calibri"/>
              </a:rPr>
              <a:t>time</a:t>
            </a:r>
            <a:r>
              <a:rPr sz="1800" spc="20" dirty="0">
                <a:latin typeface="Calibri"/>
                <a:cs typeface="Calibri"/>
              </a:rPr>
              <a:t> </a:t>
            </a:r>
            <a:r>
              <a:rPr sz="1800" dirty="0">
                <a:latin typeface="Calibri"/>
                <a:cs typeface="Calibri"/>
              </a:rPr>
              <a:t>as</a:t>
            </a:r>
            <a:r>
              <a:rPr sz="1800" spc="-5" dirty="0">
                <a:latin typeface="Calibri"/>
                <a:cs typeface="Calibri"/>
              </a:rPr>
              <a:t> </a:t>
            </a:r>
            <a:r>
              <a:rPr sz="1800" b="1" spc="-5" dirty="0">
                <a:latin typeface="Calibri"/>
                <a:cs typeface="Calibri"/>
              </a:rPr>
              <a:t>20</a:t>
            </a:r>
            <a:r>
              <a:rPr sz="1800" b="1" dirty="0">
                <a:latin typeface="Calibri"/>
                <a:cs typeface="Calibri"/>
              </a:rPr>
              <a:t> </a:t>
            </a:r>
            <a:r>
              <a:rPr sz="1800" b="1" spc="-5" dirty="0">
                <a:latin typeface="Calibri"/>
                <a:cs typeface="Calibri"/>
              </a:rPr>
              <a:t>secs</a:t>
            </a:r>
            <a:r>
              <a:rPr sz="1800" b="1" spc="-2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minimum.</a:t>
            </a:r>
            <a:endParaRPr sz="1800">
              <a:latin typeface="Calibri"/>
              <a:cs typeface="Calibri"/>
            </a:endParaRPr>
          </a:p>
          <a:p>
            <a:pPr marL="88900">
              <a:lnSpc>
                <a:spcPct val="100000"/>
              </a:lnSpc>
              <a:spcBef>
                <a:spcPts val="605"/>
              </a:spcBef>
              <a:tabLst>
                <a:tab pos="521334" algn="l"/>
              </a:tabLst>
            </a:pPr>
            <a:r>
              <a:rPr sz="1800" spc="-40" dirty="0">
                <a:latin typeface="Calibri"/>
                <a:cs typeface="Calibri"/>
              </a:rPr>
              <a:t>If,	</a:t>
            </a:r>
            <a:r>
              <a:rPr sz="1800" dirty="0">
                <a:latin typeface="Calibri"/>
                <a:cs typeface="Calibri"/>
              </a:rPr>
              <a:t>P_OLD</a:t>
            </a:r>
            <a:r>
              <a:rPr sz="1800" spc="-20" dirty="0">
                <a:latin typeface="Calibri"/>
                <a:cs typeface="Calibri"/>
              </a:rPr>
              <a:t> </a:t>
            </a:r>
            <a:r>
              <a:rPr sz="1800" dirty="0">
                <a:latin typeface="Calibri"/>
                <a:cs typeface="Calibri"/>
              </a:rPr>
              <a:t>→</a:t>
            </a:r>
            <a:r>
              <a:rPr sz="1800" spc="-40" dirty="0">
                <a:latin typeface="Calibri"/>
                <a:cs typeface="Calibri"/>
              </a:rPr>
              <a:t> </a:t>
            </a:r>
            <a:r>
              <a:rPr sz="1800" spc="-5" dirty="0">
                <a:latin typeface="Calibri"/>
                <a:cs typeface="Calibri"/>
              </a:rPr>
              <a:t>20</a:t>
            </a:r>
            <a:r>
              <a:rPr sz="1800" spc="5" dirty="0">
                <a:latin typeface="Calibri"/>
                <a:cs typeface="Calibri"/>
              </a:rPr>
              <a:t> </a:t>
            </a:r>
            <a:r>
              <a:rPr sz="1800" spc="-5" dirty="0">
                <a:latin typeface="Calibri"/>
                <a:cs typeface="Calibri"/>
              </a:rPr>
              <a:t>KB</a:t>
            </a:r>
            <a:endParaRPr sz="1800">
              <a:latin typeface="Calibri"/>
              <a:cs typeface="Calibri"/>
            </a:endParaRPr>
          </a:p>
          <a:p>
            <a:pPr marL="88900" marR="6216015">
              <a:lnSpc>
                <a:spcPct val="100000"/>
              </a:lnSpc>
            </a:pPr>
            <a:r>
              <a:rPr sz="1800" spc="-5" dirty="0">
                <a:latin typeface="Calibri"/>
                <a:cs typeface="Calibri"/>
              </a:rPr>
              <a:t>P_New</a:t>
            </a:r>
            <a:r>
              <a:rPr sz="1800" dirty="0">
                <a:latin typeface="Calibri"/>
                <a:cs typeface="Calibri"/>
              </a:rPr>
              <a:t> →</a:t>
            </a:r>
            <a:r>
              <a:rPr sz="1800" spc="-5" dirty="0">
                <a:latin typeface="Calibri"/>
                <a:cs typeface="Calibri"/>
              </a:rPr>
              <a:t> 21</a:t>
            </a:r>
            <a:r>
              <a:rPr sz="1800" spc="15" dirty="0">
                <a:latin typeface="Calibri"/>
                <a:cs typeface="Calibri"/>
              </a:rPr>
              <a:t> </a:t>
            </a:r>
            <a:r>
              <a:rPr sz="1800" dirty="0">
                <a:latin typeface="Calibri"/>
                <a:cs typeface="Calibri"/>
              </a:rPr>
              <a:t>KB </a:t>
            </a:r>
            <a:r>
              <a:rPr sz="1800" spc="5" dirty="0">
                <a:latin typeface="Calibri"/>
                <a:cs typeface="Calibri"/>
              </a:rPr>
              <a:t> </a:t>
            </a:r>
            <a:r>
              <a:rPr sz="1800" spc="-5" dirty="0">
                <a:latin typeface="Calibri"/>
                <a:cs typeface="Calibri"/>
              </a:rPr>
              <a:t>BT(P_OLD)</a:t>
            </a:r>
            <a:r>
              <a:rPr sz="1800" spc="-40"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20</a:t>
            </a:r>
            <a:r>
              <a:rPr sz="1800" spc="-25" dirty="0">
                <a:latin typeface="Calibri"/>
                <a:cs typeface="Calibri"/>
              </a:rPr>
              <a:t> </a:t>
            </a:r>
            <a:r>
              <a:rPr sz="1800" spc="-5" dirty="0">
                <a:latin typeface="Calibri"/>
                <a:cs typeface="Calibri"/>
              </a:rPr>
              <a:t>Secs </a:t>
            </a:r>
            <a:r>
              <a:rPr sz="1800" spc="-395" dirty="0">
                <a:latin typeface="Calibri"/>
                <a:cs typeface="Calibri"/>
              </a:rPr>
              <a:t> </a:t>
            </a:r>
            <a:r>
              <a:rPr sz="1800" spc="-5" dirty="0">
                <a:latin typeface="Calibri"/>
                <a:cs typeface="Calibri"/>
              </a:rPr>
              <a:t>Then,</a:t>
            </a:r>
            <a:endParaRPr sz="1800">
              <a:latin typeface="Calibri"/>
              <a:cs typeface="Calibri"/>
            </a:endParaRPr>
          </a:p>
          <a:p>
            <a:pPr marL="88900">
              <a:lnSpc>
                <a:spcPct val="100000"/>
              </a:lnSpc>
              <a:spcBef>
                <a:spcPts val="5"/>
              </a:spcBef>
            </a:pPr>
            <a:r>
              <a:rPr sz="1800" spc="-10" dirty="0">
                <a:latin typeface="Calibri"/>
                <a:cs typeface="Calibri"/>
              </a:rPr>
              <a:t>BT(P_New) </a:t>
            </a:r>
            <a:r>
              <a:rPr sz="1800" dirty="0">
                <a:latin typeface="Calibri"/>
                <a:cs typeface="Calibri"/>
              </a:rPr>
              <a:t>→</a:t>
            </a:r>
            <a:r>
              <a:rPr sz="1800" spc="-10" dirty="0">
                <a:latin typeface="Calibri"/>
                <a:cs typeface="Calibri"/>
              </a:rPr>
              <a:t> </a:t>
            </a:r>
            <a:r>
              <a:rPr sz="1800" spc="-5" dirty="0">
                <a:latin typeface="Calibri"/>
                <a:cs typeface="Calibri"/>
              </a:rPr>
              <a:t>20</a:t>
            </a:r>
            <a:r>
              <a:rPr sz="1800" spc="-10" dirty="0">
                <a:latin typeface="Calibri"/>
                <a:cs typeface="Calibri"/>
              </a:rPr>
              <a:t> </a:t>
            </a:r>
            <a:r>
              <a:rPr sz="1800" spc="-5" dirty="0">
                <a:latin typeface="Calibri"/>
                <a:cs typeface="Calibri"/>
              </a:rPr>
              <a:t>secs</a:t>
            </a:r>
            <a:endParaRPr sz="1800">
              <a:latin typeface="Calibri"/>
              <a:cs typeface="Calibri"/>
            </a:endParaRPr>
          </a:p>
          <a:p>
            <a:pPr marL="88900">
              <a:lnSpc>
                <a:spcPct val="100000"/>
              </a:lnSpc>
            </a:pPr>
            <a:r>
              <a:rPr sz="1800" spc="-5" dirty="0">
                <a:latin typeface="Calibri"/>
                <a:cs typeface="Calibri"/>
              </a:rPr>
              <a:t>Hence,</a:t>
            </a:r>
            <a:r>
              <a:rPr sz="1800" spc="60" dirty="0">
                <a:latin typeface="Calibri"/>
                <a:cs typeface="Calibri"/>
              </a:rPr>
              <a:t> </a:t>
            </a:r>
            <a:r>
              <a:rPr sz="1800" spc="10" dirty="0">
                <a:latin typeface="Calibri"/>
                <a:cs typeface="Calibri"/>
              </a:rPr>
              <a:t>in</a:t>
            </a:r>
            <a:r>
              <a:rPr sz="1800" spc="40" dirty="0">
                <a:latin typeface="Calibri"/>
                <a:cs typeface="Calibri"/>
              </a:rPr>
              <a:t> </a:t>
            </a:r>
            <a:r>
              <a:rPr sz="1800" spc="-10" dirty="0">
                <a:latin typeface="Calibri"/>
                <a:cs typeface="Calibri"/>
              </a:rPr>
              <a:t>this</a:t>
            </a:r>
            <a:r>
              <a:rPr sz="1800" spc="45" dirty="0">
                <a:latin typeface="Calibri"/>
                <a:cs typeface="Calibri"/>
              </a:rPr>
              <a:t> </a:t>
            </a:r>
            <a:r>
              <a:rPr sz="1800" spc="-5" dirty="0">
                <a:latin typeface="Calibri"/>
                <a:cs typeface="Calibri"/>
              </a:rPr>
              <a:t>technique,</a:t>
            </a:r>
            <a:r>
              <a:rPr sz="1800" spc="70" dirty="0">
                <a:latin typeface="Calibri"/>
                <a:cs typeface="Calibri"/>
              </a:rPr>
              <a:t> </a:t>
            </a:r>
            <a:r>
              <a:rPr sz="1800" spc="-10" dirty="0">
                <a:latin typeface="Calibri"/>
                <a:cs typeface="Calibri"/>
              </a:rPr>
              <a:t>we</a:t>
            </a:r>
            <a:r>
              <a:rPr sz="1800" spc="45" dirty="0">
                <a:latin typeface="Calibri"/>
                <a:cs typeface="Calibri"/>
              </a:rPr>
              <a:t> </a:t>
            </a:r>
            <a:r>
              <a:rPr sz="1800" spc="-5" dirty="0">
                <a:latin typeface="Calibri"/>
                <a:cs typeface="Calibri"/>
              </a:rPr>
              <a:t>actually</a:t>
            </a:r>
            <a:r>
              <a:rPr sz="1800" spc="60" dirty="0">
                <a:latin typeface="Calibri"/>
                <a:cs typeface="Calibri"/>
              </a:rPr>
              <a:t> </a:t>
            </a:r>
            <a:r>
              <a:rPr sz="1800" spc="-10" dirty="0">
                <a:latin typeface="Calibri"/>
                <a:cs typeface="Calibri"/>
              </a:rPr>
              <a:t>predict</a:t>
            </a:r>
            <a:r>
              <a:rPr sz="1800" spc="60" dirty="0">
                <a:latin typeface="Calibri"/>
                <a:cs typeface="Calibri"/>
              </a:rPr>
              <a:t> </a:t>
            </a:r>
            <a:r>
              <a:rPr sz="1800" spc="-5" dirty="0">
                <a:latin typeface="Calibri"/>
                <a:cs typeface="Calibri"/>
              </a:rPr>
              <a:t>the</a:t>
            </a:r>
            <a:r>
              <a:rPr sz="1800" spc="65" dirty="0">
                <a:latin typeface="Calibri"/>
                <a:cs typeface="Calibri"/>
              </a:rPr>
              <a:t> </a:t>
            </a:r>
            <a:r>
              <a:rPr sz="1800" spc="-20" dirty="0">
                <a:latin typeface="Calibri"/>
                <a:cs typeface="Calibri"/>
              </a:rPr>
              <a:t>burst</a:t>
            </a:r>
            <a:r>
              <a:rPr sz="1800" spc="50" dirty="0">
                <a:latin typeface="Calibri"/>
                <a:cs typeface="Calibri"/>
              </a:rPr>
              <a:t> </a:t>
            </a:r>
            <a:r>
              <a:rPr sz="1800" dirty="0">
                <a:latin typeface="Calibri"/>
                <a:cs typeface="Calibri"/>
              </a:rPr>
              <a:t>time</a:t>
            </a:r>
            <a:r>
              <a:rPr sz="1800" spc="50" dirty="0">
                <a:latin typeface="Calibri"/>
                <a:cs typeface="Calibri"/>
              </a:rPr>
              <a:t> </a:t>
            </a:r>
            <a:r>
              <a:rPr sz="1800" dirty="0">
                <a:latin typeface="Calibri"/>
                <a:cs typeface="Calibri"/>
              </a:rPr>
              <a:t>of</a:t>
            </a:r>
            <a:r>
              <a:rPr sz="1800" spc="55" dirty="0">
                <a:latin typeface="Calibri"/>
                <a:cs typeface="Calibri"/>
              </a:rPr>
              <a:t> </a:t>
            </a:r>
            <a:r>
              <a:rPr sz="1800" dirty="0">
                <a:latin typeface="Calibri"/>
                <a:cs typeface="Calibri"/>
              </a:rPr>
              <a:t>a</a:t>
            </a:r>
            <a:r>
              <a:rPr sz="1800" spc="50" dirty="0">
                <a:latin typeface="Calibri"/>
                <a:cs typeface="Calibri"/>
              </a:rPr>
              <a:t> </a:t>
            </a:r>
            <a:r>
              <a:rPr sz="1800" spc="-10" dirty="0">
                <a:latin typeface="Calibri"/>
                <a:cs typeface="Calibri"/>
              </a:rPr>
              <a:t>new</a:t>
            </a:r>
            <a:r>
              <a:rPr sz="1800" spc="65" dirty="0">
                <a:latin typeface="Calibri"/>
                <a:cs typeface="Calibri"/>
              </a:rPr>
              <a:t> </a:t>
            </a:r>
            <a:r>
              <a:rPr sz="1800" spc="-10" dirty="0">
                <a:latin typeface="Calibri"/>
                <a:cs typeface="Calibri"/>
              </a:rPr>
              <a:t>process</a:t>
            </a:r>
            <a:r>
              <a:rPr sz="1800" spc="50" dirty="0">
                <a:latin typeface="Calibri"/>
                <a:cs typeface="Calibri"/>
              </a:rPr>
              <a:t> </a:t>
            </a:r>
            <a:r>
              <a:rPr sz="1800" spc="-10" dirty="0">
                <a:latin typeface="Calibri"/>
                <a:cs typeface="Calibri"/>
              </a:rPr>
              <a:t>according</a:t>
            </a:r>
            <a:endParaRPr sz="1800">
              <a:latin typeface="Calibri"/>
              <a:cs typeface="Calibri"/>
            </a:endParaRPr>
          </a:p>
          <a:p>
            <a:pPr marL="88900">
              <a:lnSpc>
                <a:spcPct val="100000"/>
              </a:lnSpc>
            </a:pPr>
            <a:r>
              <a:rPr sz="1800" spc="-15" dirty="0">
                <a:latin typeface="Calibri"/>
                <a:cs typeface="Calibri"/>
              </a:rPr>
              <a:t>to</a:t>
            </a:r>
            <a:r>
              <a:rPr sz="1800" spc="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burst</a:t>
            </a:r>
            <a:r>
              <a:rPr sz="1800" spc="45"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of</a:t>
            </a:r>
            <a:r>
              <a:rPr sz="1800" spc="-25" dirty="0">
                <a:latin typeface="Calibri"/>
                <a:cs typeface="Calibri"/>
              </a:rPr>
              <a:t> </a:t>
            </a:r>
            <a:r>
              <a:rPr sz="1800" dirty="0">
                <a:latin typeface="Calibri"/>
                <a:cs typeface="Calibri"/>
              </a:rPr>
              <a:t>an</a:t>
            </a:r>
            <a:r>
              <a:rPr sz="1800" spc="15" dirty="0">
                <a:latin typeface="Calibri"/>
                <a:cs typeface="Calibri"/>
              </a:rPr>
              <a:t> </a:t>
            </a:r>
            <a:r>
              <a:rPr sz="1800" dirty="0">
                <a:latin typeface="Calibri"/>
                <a:cs typeface="Calibri"/>
              </a:rPr>
              <a:t>old</a:t>
            </a:r>
            <a:r>
              <a:rPr sz="1800" spc="-15" dirty="0">
                <a:latin typeface="Calibri"/>
                <a:cs typeface="Calibri"/>
              </a:rPr>
              <a:t> </a:t>
            </a:r>
            <a:r>
              <a:rPr sz="1800" spc="-5" dirty="0">
                <a:latin typeface="Calibri"/>
                <a:cs typeface="Calibri"/>
              </a:rPr>
              <a:t>process</a:t>
            </a:r>
            <a:r>
              <a:rPr sz="1800" dirty="0">
                <a:latin typeface="Calibri"/>
                <a:cs typeface="Calibri"/>
              </a:rPr>
              <a:t> </a:t>
            </a:r>
            <a:r>
              <a:rPr sz="1800" spc="5" dirty="0">
                <a:latin typeface="Calibri"/>
                <a:cs typeface="Calibri"/>
              </a:rPr>
              <a:t>of </a:t>
            </a:r>
            <a:r>
              <a:rPr sz="1800" spc="-5" dirty="0">
                <a:latin typeface="Calibri"/>
                <a:cs typeface="Calibri"/>
              </a:rPr>
              <a:t>similar</a:t>
            </a:r>
            <a:r>
              <a:rPr sz="1800" spc="15" dirty="0">
                <a:latin typeface="Calibri"/>
                <a:cs typeface="Calibri"/>
              </a:rPr>
              <a:t> </a:t>
            </a:r>
            <a:r>
              <a:rPr sz="1800" spc="-15" dirty="0">
                <a:latin typeface="Calibri"/>
                <a:cs typeface="Calibri"/>
              </a:rPr>
              <a:t>size</a:t>
            </a:r>
            <a:r>
              <a:rPr sz="1800" spc="15"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of</a:t>
            </a:r>
            <a:r>
              <a:rPr sz="1800" spc="-5" dirty="0">
                <a:latin typeface="Calibri"/>
                <a:cs typeface="Calibri"/>
              </a:rPr>
              <a:t> </a:t>
            </a:r>
            <a:r>
              <a:rPr sz="1800" spc="-10" dirty="0">
                <a:latin typeface="Calibri"/>
                <a:cs typeface="Calibri"/>
              </a:rPr>
              <a:t>new</a:t>
            </a:r>
            <a:r>
              <a:rPr sz="1800" spc="15" dirty="0">
                <a:latin typeface="Calibri"/>
                <a:cs typeface="Calibri"/>
              </a:rPr>
              <a:t> </a:t>
            </a:r>
            <a:r>
              <a:rPr sz="1800" spc="-10" dirty="0">
                <a:latin typeface="Calibri"/>
                <a:cs typeface="Calibri"/>
              </a:rPr>
              <a:t>process.</a:t>
            </a:r>
            <a:endParaRPr sz="1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170434"/>
            <a:ext cx="8305800" cy="5881370"/>
          </a:xfrm>
          <a:prstGeom prst="rect">
            <a:avLst/>
          </a:prstGeom>
        </p:spPr>
        <p:txBody>
          <a:bodyPr vert="horz" wrap="square" lIns="0" tIns="13335" rIns="0" bIns="0" rtlCol="0">
            <a:spAutoFit/>
          </a:bodyPr>
          <a:lstStyle/>
          <a:p>
            <a:pPr marL="12700">
              <a:lnSpc>
                <a:spcPct val="100000"/>
              </a:lnSpc>
              <a:spcBef>
                <a:spcPts val="105"/>
              </a:spcBef>
            </a:pPr>
            <a:r>
              <a:rPr sz="1600" spc="-10" dirty="0">
                <a:solidFill>
                  <a:srgbClr val="FF0000"/>
                </a:solidFill>
                <a:latin typeface="Calibri"/>
                <a:cs typeface="Calibri"/>
              </a:rPr>
              <a:t>Process </a:t>
            </a:r>
            <a:r>
              <a:rPr sz="1600" spc="-20" dirty="0">
                <a:solidFill>
                  <a:srgbClr val="FF0000"/>
                </a:solidFill>
                <a:latin typeface="Calibri"/>
                <a:cs typeface="Calibri"/>
              </a:rPr>
              <a:t>Type</a:t>
            </a:r>
            <a:endParaRPr sz="1600">
              <a:latin typeface="Calibri"/>
              <a:cs typeface="Calibri"/>
            </a:endParaRPr>
          </a:p>
          <a:p>
            <a:pPr marL="12700">
              <a:lnSpc>
                <a:spcPct val="100000"/>
              </a:lnSpc>
            </a:pPr>
            <a:r>
              <a:rPr sz="1600" spc="-15" dirty="0">
                <a:latin typeface="Calibri"/>
                <a:cs typeface="Calibri"/>
              </a:rPr>
              <a:t>We</a:t>
            </a:r>
            <a:r>
              <a:rPr sz="1600" spc="60" dirty="0">
                <a:latin typeface="Calibri"/>
                <a:cs typeface="Calibri"/>
              </a:rPr>
              <a:t> </a:t>
            </a:r>
            <a:r>
              <a:rPr sz="1600" spc="-10" dirty="0">
                <a:latin typeface="Calibri"/>
                <a:cs typeface="Calibri"/>
              </a:rPr>
              <a:t>can</a:t>
            </a:r>
            <a:r>
              <a:rPr sz="1600" spc="70" dirty="0">
                <a:latin typeface="Calibri"/>
                <a:cs typeface="Calibri"/>
              </a:rPr>
              <a:t> </a:t>
            </a:r>
            <a:r>
              <a:rPr sz="1600" spc="-5" dirty="0">
                <a:latin typeface="Calibri"/>
                <a:cs typeface="Calibri"/>
              </a:rPr>
              <a:t>also</a:t>
            </a:r>
            <a:r>
              <a:rPr sz="1600" spc="60" dirty="0">
                <a:latin typeface="Calibri"/>
                <a:cs typeface="Calibri"/>
              </a:rPr>
              <a:t> </a:t>
            </a:r>
            <a:r>
              <a:rPr sz="1600" spc="-10" dirty="0">
                <a:latin typeface="Calibri"/>
                <a:cs typeface="Calibri"/>
              </a:rPr>
              <a:t>predict</a:t>
            </a:r>
            <a:r>
              <a:rPr sz="1600" spc="70" dirty="0">
                <a:latin typeface="Calibri"/>
                <a:cs typeface="Calibri"/>
              </a:rPr>
              <a:t> </a:t>
            </a:r>
            <a:r>
              <a:rPr sz="1600" spc="-5" dirty="0">
                <a:latin typeface="Calibri"/>
                <a:cs typeface="Calibri"/>
              </a:rPr>
              <a:t>the</a:t>
            </a:r>
            <a:r>
              <a:rPr sz="1600" spc="85" dirty="0">
                <a:latin typeface="Calibri"/>
                <a:cs typeface="Calibri"/>
              </a:rPr>
              <a:t> </a:t>
            </a:r>
            <a:r>
              <a:rPr sz="1600" spc="-15" dirty="0">
                <a:latin typeface="Calibri"/>
                <a:cs typeface="Calibri"/>
              </a:rPr>
              <a:t>burst</a:t>
            </a:r>
            <a:r>
              <a:rPr sz="1600" spc="90" dirty="0">
                <a:latin typeface="Calibri"/>
                <a:cs typeface="Calibri"/>
              </a:rPr>
              <a:t> </a:t>
            </a:r>
            <a:r>
              <a:rPr sz="1600" spc="-5" dirty="0">
                <a:latin typeface="Calibri"/>
                <a:cs typeface="Calibri"/>
              </a:rPr>
              <a:t>time</a:t>
            </a:r>
            <a:r>
              <a:rPr sz="1600" spc="65" dirty="0">
                <a:latin typeface="Calibri"/>
                <a:cs typeface="Calibri"/>
              </a:rPr>
              <a:t> </a:t>
            </a:r>
            <a:r>
              <a:rPr sz="1600" spc="-5" dirty="0">
                <a:latin typeface="Calibri"/>
                <a:cs typeface="Calibri"/>
              </a:rPr>
              <a:t>of</a:t>
            </a:r>
            <a:r>
              <a:rPr sz="1600" spc="85" dirty="0">
                <a:latin typeface="Calibri"/>
                <a:cs typeface="Calibri"/>
              </a:rPr>
              <a:t> </a:t>
            </a:r>
            <a:r>
              <a:rPr sz="1600" spc="-5" dirty="0">
                <a:latin typeface="Calibri"/>
                <a:cs typeface="Calibri"/>
              </a:rPr>
              <a:t>the</a:t>
            </a:r>
            <a:r>
              <a:rPr sz="1600" spc="65" dirty="0">
                <a:latin typeface="Calibri"/>
                <a:cs typeface="Calibri"/>
              </a:rPr>
              <a:t> </a:t>
            </a:r>
            <a:r>
              <a:rPr sz="1600" spc="-5" dirty="0">
                <a:latin typeface="Calibri"/>
                <a:cs typeface="Calibri"/>
              </a:rPr>
              <a:t>process</a:t>
            </a:r>
            <a:r>
              <a:rPr sz="1600" spc="65" dirty="0">
                <a:latin typeface="Calibri"/>
                <a:cs typeface="Calibri"/>
              </a:rPr>
              <a:t> </a:t>
            </a:r>
            <a:r>
              <a:rPr sz="1600" spc="-5" dirty="0">
                <a:latin typeface="Calibri"/>
                <a:cs typeface="Calibri"/>
              </a:rPr>
              <a:t>according</a:t>
            </a:r>
            <a:r>
              <a:rPr sz="1600" spc="70" dirty="0">
                <a:latin typeface="Calibri"/>
                <a:cs typeface="Calibri"/>
              </a:rPr>
              <a:t> </a:t>
            </a:r>
            <a:r>
              <a:rPr sz="1600" spc="-15" dirty="0">
                <a:latin typeface="Calibri"/>
                <a:cs typeface="Calibri"/>
              </a:rPr>
              <a:t>to</a:t>
            </a:r>
            <a:r>
              <a:rPr sz="1600" spc="90" dirty="0">
                <a:latin typeface="Calibri"/>
                <a:cs typeface="Calibri"/>
              </a:rPr>
              <a:t> </a:t>
            </a:r>
            <a:r>
              <a:rPr sz="1600" spc="-5" dirty="0">
                <a:latin typeface="Calibri"/>
                <a:cs typeface="Calibri"/>
              </a:rPr>
              <a:t>its</a:t>
            </a:r>
            <a:r>
              <a:rPr sz="1600" spc="90" dirty="0">
                <a:latin typeface="Calibri"/>
                <a:cs typeface="Calibri"/>
              </a:rPr>
              <a:t> </a:t>
            </a:r>
            <a:r>
              <a:rPr sz="1600" spc="-10" dirty="0">
                <a:latin typeface="Calibri"/>
                <a:cs typeface="Calibri"/>
              </a:rPr>
              <a:t>type.</a:t>
            </a:r>
            <a:r>
              <a:rPr sz="1600" spc="75" dirty="0">
                <a:latin typeface="Calibri"/>
                <a:cs typeface="Calibri"/>
              </a:rPr>
              <a:t> </a:t>
            </a:r>
            <a:r>
              <a:rPr sz="1600" dirty="0">
                <a:latin typeface="Calibri"/>
                <a:cs typeface="Calibri"/>
              </a:rPr>
              <a:t>A</a:t>
            </a:r>
            <a:r>
              <a:rPr sz="1600" spc="100" dirty="0">
                <a:latin typeface="Calibri"/>
                <a:cs typeface="Calibri"/>
              </a:rPr>
              <a:t> </a:t>
            </a:r>
            <a:r>
              <a:rPr sz="1600" spc="-10" dirty="0">
                <a:latin typeface="Calibri"/>
                <a:cs typeface="Calibri"/>
              </a:rPr>
              <a:t>Process</a:t>
            </a:r>
            <a:r>
              <a:rPr sz="1600" spc="65" dirty="0">
                <a:latin typeface="Calibri"/>
                <a:cs typeface="Calibri"/>
              </a:rPr>
              <a:t> </a:t>
            </a:r>
            <a:r>
              <a:rPr sz="1600" spc="-10" dirty="0">
                <a:latin typeface="Calibri"/>
                <a:cs typeface="Calibri"/>
              </a:rPr>
              <a:t>can</a:t>
            </a:r>
            <a:r>
              <a:rPr sz="1600" spc="65" dirty="0">
                <a:latin typeface="Calibri"/>
                <a:cs typeface="Calibri"/>
              </a:rPr>
              <a:t> </a:t>
            </a:r>
            <a:r>
              <a:rPr sz="1600" spc="10" dirty="0">
                <a:latin typeface="Calibri"/>
                <a:cs typeface="Calibri"/>
              </a:rPr>
              <a:t>be</a:t>
            </a:r>
            <a:r>
              <a:rPr sz="1600" spc="65" dirty="0">
                <a:latin typeface="Calibri"/>
                <a:cs typeface="Calibri"/>
              </a:rPr>
              <a:t> </a:t>
            </a:r>
            <a:r>
              <a:rPr sz="1600" spc="-5" dirty="0">
                <a:latin typeface="Calibri"/>
                <a:cs typeface="Calibri"/>
              </a:rPr>
              <a:t>of</a:t>
            </a:r>
            <a:r>
              <a:rPr sz="1600" spc="85" dirty="0">
                <a:latin typeface="Calibri"/>
                <a:cs typeface="Calibri"/>
              </a:rPr>
              <a:t> </a:t>
            </a:r>
            <a:r>
              <a:rPr sz="1600" spc="-5" dirty="0">
                <a:latin typeface="Calibri"/>
                <a:cs typeface="Calibri"/>
              </a:rPr>
              <a:t>various</a:t>
            </a:r>
            <a:endParaRPr sz="1600">
              <a:latin typeface="Calibri"/>
              <a:cs typeface="Calibri"/>
            </a:endParaRPr>
          </a:p>
          <a:p>
            <a:pPr marL="12700">
              <a:lnSpc>
                <a:spcPct val="100000"/>
              </a:lnSpc>
            </a:pPr>
            <a:r>
              <a:rPr sz="1600" spc="-5" dirty="0">
                <a:latin typeface="Calibri"/>
                <a:cs typeface="Calibri"/>
              </a:rPr>
              <a:t>types</a:t>
            </a:r>
            <a:r>
              <a:rPr sz="1600" spc="5" dirty="0">
                <a:latin typeface="Calibri"/>
                <a:cs typeface="Calibri"/>
              </a:rPr>
              <a:t> </a:t>
            </a:r>
            <a:r>
              <a:rPr sz="1600" spc="-10" dirty="0">
                <a:latin typeface="Calibri"/>
                <a:cs typeface="Calibri"/>
              </a:rPr>
              <a:t>defined</a:t>
            </a:r>
            <a:r>
              <a:rPr sz="1600" spc="5" dirty="0">
                <a:latin typeface="Calibri"/>
                <a:cs typeface="Calibri"/>
              </a:rPr>
              <a:t> </a:t>
            </a:r>
            <a:r>
              <a:rPr sz="1600" dirty="0">
                <a:latin typeface="Calibri"/>
                <a:cs typeface="Calibri"/>
              </a:rPr>
              <a:t>as</a:t>
            </a:r>
            <a:r>
              <a:rPr sz="1600" spc="-20" dirty="0">
                <a:latin typeface="Calibri"/>
                <a:cs typeface="Calibri"/>
              </a:rPr>
              <a:t> </a:t>
            </a:r>
            <a:r>
              <a:rPr sz="1600" spc="-15" dirty="0">
                <a:latin typeface="Calibri"/>
                <a:cs typeface="Calibri"/>
              </a:rPr>
              <a:t>follows.</a:t>
            </a:r>
            <a:endParaRPr sz="1600">
              <a:latin typeface="Calibri"/>
              <a:cs typeface="Calibri"/>
            </a:endParaRPr>
          </a:p>
          <a:p>
            <a:pPr marL="12700">
              <a:lnSpc>
                <a:spcPct val="100000"/>
              </a:lnSpc>
              <a:spcBef>
                <a:spcPts val="5"/>
              </a:spcBef>
            </a:pPr>
            <a:r>
              <a:rPr sz="1600" b="1" spc="-5" dirty="0">
                <a:solidFill>
                  <a:srgbClr val="00AF50"/>
                </a:solidFill>
                <a:latin typeface="Calibri"/>
                <a:cs typeface="Calibri"/>
              </a:rPr>
              <a:t>OS</a:t>
            </a:r>
            <a:r>
              <a:rPr sz="1600" b="1" spc="-30" dirty="0">
                <a:solidFill>
                  <a:srgbClr val="00AF50"/>
                </a:solidFill>
                <a:latin typeface="Calibri"/>
                <a:cs typeface="Calibri"/>
              </a:rPr>
              <a:t> </a:t>
            </a:r>
            <a:r>
              <a:rPr sz="1600" b="1" dirty="0">
                <a:solidFill>
                  <a:srgbClr val="00AF50"/>
                </a:solidFill>
                <a:latin typeface="Calibri"/>
                <a:cs typeface="Calibri"/>
              </a:rPr>
              <a:t>Process</a:t>
            </a:r>
            <a:endParaRPr sz="1600">
              <a:latin typeface="Calibri"/>
              <a:cs typeface="Calibri"/>
            </a:endParaRPr>
          </a:p>
          <a:p>
            <a:pPr marL="12700" algn="just">
              <a:lnSpc>
                <a:spcPct val="100000"/>
              </a:lnSpc>
            </a:pPr>
            <a:r>
              <a:rPr sz="1600" dirty="0">
                <a:latin typeface="Calibri"/>
                <a:cs typeface="Calibri"/>
              </a:rPr>
              <a:t>A</a:t>
            </a:r>
            <a:r>
              <a:rPr sz="1600" spc="195" dirty="0">
                <a:latin typeface="Calibri"/>
                <a:cs typeface="Calibri"/>
              </a:rPr>
              <a:t> </a:t>
            </a:r>
            <a:r>
              <a:rPr sz="1600" spc="-10" dirty="0">
                <a:latin typeface="Calibri"/>
                <a:cs typeface="Calibri"/>
              </a:rPr>
              <a:t>Process</a:t>
            </a:r>
            <a:r>
              <a:rPr sz="1600" spc="215" dirty="0">
                <a:latin typeface="Calibri"/>
                <a:cs typeface="Calibri"/>
              </a:rPr>
              <a:t> </a:t>
            </a:r>
            <a:r>
              <a:rPr sz="1600" spc="-10" dirty="0">
                <a:latin typeface="Calibri"/>
                <a:cs typeface="Calibri"/>
              </a:rPr>
              <a:t>can</a:t>
            </a:r>
            <a:r>
              <a:rPr sz="1600" spc="190" dirty="0">
                <a:latin typeface="Calibri"/>
                <a:cs typeface="Calibri"/>
              </a:rPr>
              <a:t> </a:t>
            </a:r>
            <a:r>
              <a:rPr sz="1600" dirty="0">
                <a:latin typeface="Calibri"/>
                <a:cs typeface="Calibri"/>
              </a:rPr>
              <a:t>be</a:t>
            </a:r>
            <a:r>
              <a:rPr sz="1600" spc="185" dirty="0">
                <a:latin typeface="Calibri"/>
                <a:cs typeface="Calibri"/>
              </a:rPr>
              <a:t> </a:t>
            </a:r>
            <a:r>
              <a:rPr sz="1600" dirty="0">
                <a:latin typeface="Calibri"/>
                <a:cs typeface="Calibri"/>
              </a:rPr>
              <a:t>an</a:t>
            </a:r>
            <a:r>
              <a:rPr sz="1600" spc="215" dirty="0">
                <a:latin typeface="Calibri"/>
                <a:cs typeface="Calibri"/>
              </a:rPr>
              <a:t> </a:t>
            </a:r>
            <a:r>
              <a:rPr sz="1600" spc="-10" dirty="0">
                <a:latin typeface="Calibri"/>
                <a:cs typeface="Calibri"/>
              </a:rPr>
              <a:t>Operating</a:t>
            </a:r>
            <a:r>
              <a:rPr sz="1600" spc="204" dirty="0">
                <a:latin typeface="Calibri"/>
                <a:cs typeface="Calibri"/>
              </a:rPr>
              <a:t> </a:t>
            </a:r>
            <a:r>
              <a:rPr sz="1600" spc="-15" dirty="0">
                <a:latin typeface="Calibri"/>
                <a:cs typeface="Calibri"/>
              </a:rPr>
              <a:t>system</a:t>
            </a:r>
            <a:r>
              <a:rPr sz="1600" spc="210" dirty="0">
                <a:latin typeface="Calibri"/>
                <a:cs typeface="Calibri"/>
              </a:rPr>
              <a:t> </a:t>
            </a:r>
            <a:r>
              <a:rPr sz="1600" spc="-10" dirty="0">
                <a:latin typeface="Calibri"/>
                <a:cs typeface="Calibri"/>
              </a:rPr>
              <a:t>process</a:t>
            </a:r>
            <a:r>
              <a:rPr sz="1600" spc="185" dirty="0">
                <a:latin typeface="Calibri"/>
                <a:cs typeface="Calibri"/>
              </a:rPr>
              <a:t> </a:t>
            </a:r>
            <a:r>
              <a:rPr sz="1600" spc="-15" dirty="0">
                <a:latin typeface="Calibri"/>
                <a:cs typeface="Calibri"/>
              </a:rPr>
              <a:t>like</a:t>
            </a:r>
            <a:r>
              <a:rPr sz="1600" spc="190" dirty="0">
                <a:latin typeface="Calibri"/>
                <a:cs typeface="Calibri"/>
              </a:rPr>
              <a:t> </a:t>
            </a:r>
            <a:r>
              <a:rPr sz="1600" spc="-5" dirty="0">
                <a:latin typeface="Calibri"/>
                <a:cs typeface="Calibri"/>
              </a:rPr>
              <a:t>schedulers,</a:t>
            </a:r>
            <a:r>
              <a:rPr sz="1600" spc="220" dirty="0">
                <a:latin typeface="Calibri"/>
                <a:cs typeface="Calibri"/>
              </a:rPr>
              <a:t> </a:t>
            </a:r>
            <a:r>
              <a:rPr sz="1600" spc="-10" dirty="0">
                <a:latin typeface="Calibri"/>
                <a:cs typeface="Calibri"/>
              </a:rPr>
              <a:t>compilers,</a:t>
            </a:r>
            <a:r>
              <a:rPr sz="1600" spc="210" dirty="0">
                <a:latin typeface="Calibri"/>
                <a:cs typeface="Calibri"/>
              </a:rPr>
              <a:t> </a:t>
            </a:r>
            <a:r>
              <a:rPr sz="1600" spc="-10" dirty="0">
                <a:latin typeface="Calibri"/>
                <a:cs typeface="Calibri"/>
              </a:rPr>
              <a:t>program</a:t>
            </a:r>
            <a:r>
              <a:rPr sz="1600" spc="210" dirty="0">
                <a:latin typeface="Calibri"/>
                <a:cs typeface="Calibri"/>
              </a:rPr>
              <a:t> </a:t>
            </a:r>
            <a:r>
              <a:rPr sz="1600" spc="-10" dirty="0">
                <a:latin typeface="Calibri"/>
                <a:cs typeface="Calibri"/>
              </a:rPr>
              <a:t>managers</a:t>
            </a:r>
            <a:r>
              <a:rPr sz="1600" spc="195" dirty="0">
                <a:latin typeface="Calibri"/>
                <a:cs typeface="Calibri"/>
              </a:rPr>
              <a:t> </a:t>
            </a:r>
            <a:r>
              <a:rPr sz="1600" dirty="0">
                <a:latin typeface="Calibri"/>
                <a:cs typeface="Calibri"/>
              </a:rPr>
              <a:t>and</a:t>
            </a:r>
            <a:endParaRPr sz="1600">
              <a:latin typeface="Calibri"/>
              <a:cs typeface="Calibri"/>
            </a:endParaRPr>
          </a:p>
          <a:p>
            <a:pPr marL="12700" algn="just">
              <a:lnSpc>
                <a:spcPct val="100000"/>
              </a:lnSpc>
            </a:pPr>
            <a:r>
              <a:rPr sz="1600" spc="-5" dirty="0">
                <a:latin typeface="Calibri"/>
                <a:cs typeface="Calibri"/>
              </a:rPr>
              <a:t>many</a:t>
            </a:r>
            <a:r>
              <a:rPr sz="1600" spc="-30" dirty="0">
                <a:latin typeface="Calibri"/>
                <a:cs typeface="Calibri"/>
              </a:rPr>
              <a:t> </a:t>
            </a:r>
            <a:r>
              <a:rPr sz="1600" spc="-5" dirty="0">
                <a:latin typeface="Calibri"/>
                <a:cs typeface="Calibri"/>
              </a:rPr>
              <a:t>more </a:t>
            </a:r>
            <a:r>
              <a:rPr sz="1600" spc="-20" dirty="0">
                <a:latin typeface="Calibri"/>
                <a:cs typeface="Calibri"/>
              </a:rPr>
              <a:t>system</a:t>
            </a:r>
            <a:r>
              <a:rPr sz="1600" spc="35" dirty="0">
                <a:latin typeface="Calibri"/>
                <a:cs typeface="Calibri"/>
              </a:rPr>
              <a:t> </a:t>
            </a:r>
            <a:r>
              <a:rPr sz="1600" spc="-10" dirty="0">
                <a:latin typeface="Calibri"/>
                <a:cs typeface="Calibri"/>
              </a:rPr>
              <a:t>processes.</a:t>
            </a:r>
            <a:r>
              <a:rPr sz="1600" spc="60" dirty="0">
                <a:latin typeface="Calibri"/>
                <a:cs typeface="Calibri"/>
              </a:rPr>
              <a:t> </a:t>
            </a:r>
            <a:r>
              <a:rPr sz="1600" spc="-5" dirty="0">
                <a:latin typeface="Calibri"/>
                <a:cs typeface="Calibri"/>
              </a:rPr>
              <a:t>Their</a:t>
            </a:r>
            <a:r>
              <a:rPr sz="1600" spc="-10" dirty="0">
                <a:latin typeface="Calibri"/>
                <a:cs typeface="Calibri"/>
              </a:rPr>
              <a:t> </a:t>
            </a:r>
            <a:r>
              <a:rPr sz="1600" spc="-15" dirty="0">
                <a:latin typeface="Calibri"/>
                <a:cs typeface="Calibri"/>
              </a:rPr>
              <a:t>burst</a:t>
            </a:r>
            <a:r>
              <a:rPr sz="1600" spc="15" dirty="0">
                <a:latin typeface="Calibri"/>
                <a:cs typeface="Calibri"/>
              </a:rPr>
              <a:t> </a:t>
            </a:r>
            <a:r>
              <a:rPr sz="1600" spc="-5" dirty="0">
                <a:latin typeface="Calibri"/>
                <a:cs typeface="Calibri"/>
              </a:rPr>
              <a:t>time is </a:t>
            </a:r>
            <a:r>
              <a:rPr sz="1600" spc="-10" dirty="0">
                <a:latin typeface="Calibri"/>
                <a:cs typeface="Calibri"/>
              </a:rPr>
              <a:t>generally</a:t>
            </a:r>
            <a:r>
              <a:rPr sz="1600" spc="15" dirty="0">
                <a:latin typeface="Calibri"/>
                <a:cs typeface="Calibri"/>
              </a:rPr>
              <a:t> </a:t>
            </a:r>
            <a:r>
              <a:rPr sz="1600" spc="-10" dirty="0">
                <a:latin typeface="Calibri"/>
                <a:cs typeface="Calibri"/>
              </a:rPr>
              <a:t>lower</a:t>
            </a:r>
            <a:r>
              <a:rPr sz="1600" spc="15" dirty="0">
                <a:latin typeface="Calibri"/>
                <a:cs typeface="Calibri"/>
              </a:rPr>
              <a:t> </a:t>
            </a:r>
            <a:r>
              <a:rPr sz="1600" spc="-15" dirty="0">
                <a:latin typeface="Calibri"/>
                <a:cs typeface="Calibri"/>
              </a:rPr>
              <a:t>for</a:t>
            </a:r>
            <a:r>
              <a:rPr sz="1600" spc="20" dirty="0">
                <a:latin typeface="Calibri"/>
                <a:cs typeface="Calibri"/>
              </a:rPr>
              <a:t> </a:t>
            </a:r>
            <a:r>
              <a:rPr sz="1600" spc="-10" dirty="0">
                <a:latin typeface="Calibri"/>
                <a:cs typeface="Calibri"/>
              </a:rPr>
              <a:t>example,</a:t>
            </a:r>
            <a:r>
              <a:rPr sz="1600" spc="-15" dirty="0">
                <a:latin typeface="Calibri"/>
                <a:cs typeface="Calibri"/>
              </a:rPr>
              <a:t> </a:t>
            </a:r>
            <a:r>
              <a:rPr sz="1600" spc="5" dirty="0">
                <a:solidFill>
                  <a:srgbClr val="00AF50"/>
                </a:solidFill>
                <a:latin typeface="Calibri"/>
                <a:cs typeface="Calibri"/>
              </a:rPr>
              <a:t>3</a:t>
            </a:r>
            <a:r>
              <a:rPr sz="1600" dirty="0">
                <a:solidFill>
                  <a:srgbClr val="00AF50"/>
                </a:solidFill>
                <a:latin typeface="Calibri"/>
                <a:cs typeface="Calibri"/>
              </a:rPr>
              <a:t> </a:t>
            </a:r>
            <a:r>
              <a:rPr sz="1600" spc="-20" dirty="0">
                <a:solidFill>
                  <a:srgbClr val="00AF50"/>
                </a:solidFill>
                <a:latin typeface="Calibri"/>
                <a:cs typeface="Calibri"/>
              </a:rPr>
              <a:t>to</a:t>
            </a:r>
            <a:r>
              <a:rPr sz="1600" spc="20" dirty="0">
                <a:solidFill>
                  <a:srgbClr val="00AF50"/>
                </a:solidFill>
                <a:latin typeface="Calibri"/>
                <a:cs typeface="Calibri"/>
              </a:rPr>
              <a:t> </a:t>
            </a:r>
            <a:r>
              <a:rPr sz="1600" spc="5" dirty="0">
                <a:solidFill>
                  <a:srgbClr val="00AF50"/>
                </a:solidFill>
                <a:latin typeface="Calibri"/>
                <a:cs typeface="Calibri"/>
              </a:rPr>
              <a:t>5 </a:t>
            </a:r>
            <a:r>
              <a:rPr sz="1600" spc="-5" dirty="0">
                <a:solidFill>
                  <a:srgbClr val="00AF50"/>
                </a:solidFill>
                <a:latin typeface="Calibri"/>
                <a:cs typeface="Calibri"/>
              </a:rPr>
              <a:t>units of</a:t>
            </a:r>
            <a:r>
              <a:rPr sz="1600" spc="15" dirty="0">
                <a:solidFill>
                  <a:srgbClr val="00AF50"/>
                </a:solidFill>
                <a:latin typeface="Calibri"/>
                <a:cs typeface="Calibri"/>
              </a:rPr>
              <a:t> </a:t>
            </a:r>
            <a:r>
              <a:rPr sz="1600" spc="-5" dirty="0">
                <a:solidFill>
                  <a:srgbClr val="00AF50"/>
                </a:solidFill>
                <a:latin typeface="Calibri"/>
                <a:cs typeface="Calibri"/>
              </a:rPr>
              <a:t>time</a:t>
            </a:r>
            <a:r>
              <a:rPr sz="1600" spc="-5" dirty="0">
                <a:latin typeface="Calibri"/>
                <a:cs typeface="Calibri"/>
              </a:rPr>
              <a:t>.</a:t>
            </a:r>
            <a:endParaRPr sz="1600">
              <a:latin typeface="Calibri"/>
              <a:cs typeface="Calibri"/>
            </a:endParaRPr>
          </a:p>
          <a:p>
            <a:pPr marL="12700" algn="just">
              <a:lnSpc>
                <a:spcPct val="100000"/>
              </a:lnSpc>
            </a:pPr>
            <a:r>
              <a:rPr sz="1600" b="1" spc="5" dirty="0">
                <a:solidFill>
                  <a:srgbClr val="00AF50"/>
                </a:solidFill>
                <a:latin typeface="Calibri"/>
                <a:cs typeface="Calibri"/>
              </a:rPr>
              <a:t>User</a:t>
            </a:r>
            <a:r>
              <a:rPr sz="1600" b="1" spc="-55" dirty="0">
                <a:solidFill>
                  <a:srgbClr val="00AF50"/>
                </a:solidFill>
                <a:latin typeface="Calibri"/>
                <a:cs typeface="Calibri"/>
              </a:rPr>
              <a:t> </a:t>
            </a:r>
            <a:r>
              <a:rPr sz="1600" b="1" dirty="0">
                <a:solidFill>
                  <a:srgbClr val="00AF50"/>
                </a:solidFill>
                <a:latin typeface="Calibri"/>
                <a:cs typeface="Calibri"/>
              </a:rPr>
              <a:t>Process</a:t>
            </a:r>
            <a:endParaRPr sz="1600">
              <a:latin typeface="Calibri"/>
              <a:cs typeface="Calibri"/>
            </a:endParaRPr>
          </a:p>
          <a:p>
            <a:pPr marL="12700" marR="10160" algn="just">
              <a:lnSpc>
                <a:spcPct val="100000"/>
              </a:lnSpc>
            </a:pPr>
            <a:r>
              <a:rPr sz="1600" dirty="0">
                <a:latin typeface="Calibri"/>
                <a:cs typeface="Calibri"/>
              </a:rPr>
              <a:t>The </a:t>
            </a:r>
            <a:r>
              <a:rPr sz="1600" spc="-10" dirty="0">
                <a:latin typeface="Calibri"/>
                <a:cs typeface="Calibri"/>
              </a:rPr>
              <a:t>Processes initiated </a:t>
            </a:r>
            <a:r>
              <a:rPr sz="1600" dirty="0">
                <a:latin typeface="Calibri"/>
                <a:cs typeface="Calibri"/>
              </a:rPr>
              <a:t>by </a:t>
            </a:r>
            <a:r>
              <a:rPr sz="1600" spc="-5" dirty="0">
                <a:latin typeface="Calibri"/>
                <a:cs typeface="Calibri"/>
              </a:rPr>
              <a:t>the users are </a:t>
            </a:r>
            <a:r>
              <a:rPr sz="1600" spc="-10" dirty="0">
                <a:latin typeface="Calibri"/>
                <a:cs typeface="Calibri"/>
              </a:rPr>
              <a:t>called </a:t>
            </a:r>
            <a:r>
              <a:rPr sz="1600" spc="-5" dirty="0">
                <a:latin typeface="Calibri"/>
                <a:cs typeface="Calibri"/>
              </a:rPr>
              <a:t>user processes. </a:t>
            </a:r>
            <a:r>
              <a:rPr sz="1600" spc="-10" dirty="0">
                <a:latin typeface="Calibri"/>
                <a:cs typeface="Calibri"/>
              </a:rPr>
              <a:t>There can </a:t>
            </a:r>
            <a:r>
              <a:rPr sz="1600" spc="10" dirty="0">
                <a:latin typeface="Calibri"/>
                <a:cs typeface="Calibri"/>
              </a:rPr>
              <a:t>be </a:t>
            </a:r>
            <a:r>
              <a:rPr sz="1600" spc="-10" dirty="0">
                <a:latin typeface="Calibri"/>
                <a:cs typeface="Calibri"/>
              </a:rPr>
              <a:t>three </a:t>
            </a:r>
            <a:r>
              <a:rPr sz="1600" dirty="0">
                <a:latin typeface="Calibri"/>
                <a:cs typeface="Calibri"/>
              </a:rPr>
              <a:t>types </a:t>
            </a:r>
            <a:r>
              <a:rPr sz="1600" spc="-5" dirty="0">
                <a:latin typeface="Calibri"/>
                <a:cs typeface="Calibri"/>
              </a:rPr>
              <a:t>of processes </a:t>
            </a:r>
            <a:r>
              <a:rPr sz="1600" dirty="0">
                <a:latin typeface="Calibri"/>
                <a:cs typeface="Calibri"/>
              </a:rPr>
              <a:t> as</a:t>
            </a:r>
            <a:r>
              <a:rPr sz="1600" spc="-15" dirty="0">
                <a:latin typeface="Calibri"/>
                <a:cs typeface="Calibri"/>
              </a:rPr>
              <a:t> </a:t>
            </a:r>
            <a:r>
              <a:rPr sz="1600" spc="-10" dirty="0">
                <a:latin typeface="Calibri"/>
                <a:cs typeface="Calibri"/>
              </a:rPr>
              <a:t>follows.</a:t>
            </a:r>
            <a:endParaRPr sz="1600">
              <a:latin typeface="Calibri"/>
              <a:cs typeface="Calibri"/>
            </a:endParaRPr>
          </a:p>
          <a:p>
            <a:pPr marL="12700" algn="just">
              <a:lnSpc>
                <a:spcPct val="100000"/>
              </a:lnSpc>
              <a:spcBef>
                <a:spcPts val="5"/>
              </a:spcBef>
            </a:pPr>
            <a:r>
              <a:rPr sz="1600" b="1" spc="-10" dirty="0">
                <a:solidFill>
                  <a:srgbClr val="00AF50"/>
                </a:solidFill>
                <a:latin typeface="Calibri"/>
                <a:cs typeface="Calibri"/>
              </a:rPr>
              <a:t>Interactive</a:t>
            </a:r>
            <a:r>
              <a:rPr sz="1600" b="1" spc="-45" dirty="0">
                <a:solidFill>
                  <a:srgbClr val="00AF50"/>
                </a:solidFill>
                <a:latin typeface="Calibri"/>
                <a:cs typeface="Calibri"/>
              </a:rPr>
              <a:t> </a:t>
            </a:r>
            <a:r>
              <a:rPr sz="1600" b="1" dirty="0">
                <a:solidFill>
                  <a:srgbClr val="00AF50"/>
                </a:solidFill>
                <a:latin typeface="Calibri"/>
                <a:cs typeface="Calibri"/>
              </a:rPr>
              <a:t>Process</a:t>
            </a:r>
            <a:endParaRPr sz="1600">
              <a:latin typeface="Calibri"/>
              <a:cs typeface="Calibri"/>
            </a:endParaRPr>
          </a:p>
          <a:p>
            <a:pPr marL="12700" marR="5080" algn="just">
              <a:lnSpc>
                <a:spcPct val="100000"/>
              </a:lnSpc>
            </a:pPr>
            <a:r>
              <a:rPr sz="1600" dirty="0">
                <a:latin typeface="Calibri"/>
                <a:cs typeface="Calibri"/>
              </a:rPr>
              <a:t>The </a:t>
            </a:r>
            <a:r>
              <a:rPr sz="1600" spc="-15" dirty="0">
                <a:latin typeface="Calibri"/>
                <a:cs typeface="Calibri"/>
              </a:rPr>
              <a:t>Interactive </a:t>
            </a:r>
            <a:r>
              <a:rPr sz="1600" spc="-5" dirty="0">
                <a:latin typeface="Calibri"/>
                <a:cs typeface="Calibri"/>
              </a:rPr>
              <a:t>processes </a:t>
            </a:r>
            <a:r>
              <a:rPr sz="1600" spc="-10" dirty="0">
                <a:latin typeface="Calibri"/>
                <a:cs typeface="Calibri"/>
              </a:rPr>
              <a:t>are</a:t>
            </a:r>
            <a:r>
              <a:rPr sz="1600" spc="-5" dirty="0">
                <a:latin typeface="Calibri"/>
                <a:cs typeface="Calibri"/>
              </a:rPr>
              <a:t> the </a:t>
            </a:r>
            <a:r>
              <a:rPr sz="1600" spc="5" dirty="0">
                <a:latin typeface="Calibri"/>
                <a:cs typeface="Calibri"/>
              </a:rPr>
              <a:t>one </a:t>
            </a:r>
            <a:r>
              <a:rPr sz="1600" dirty="0">
                <a:latin typeface="Calibri"/>
                <a:cs typeface="Calibri"/>
              </a:rPr>
              <a:t>which </a:t>
            </a:r>
            <a:r>
              <a:rPr sz="1600" spc="-15" dirty="0">
                <a:latin typeface="Calibri"/>
                <a:cs typeface="Calibri"/>
              </a:rPr>
              <a:t>interact </a:t>
            </a:r>
            <a:r>
              <a:rPr sz="1600" dirty="0">
                <a:latin typeface="Calibri"/>
                <a:cs typeface="Calibri"/>
              </a:rPr>
              <a:t>with </a:t>
            </a:r>
            <a:r>
              <a:rPr sz="1600" spc="-5" dirty="0">
                <a:latin typeface="Calibri"/>
                <a:cs typeface="Calibri"/>
              </a:rPr>
              <a:t>the user</a:t>
            </a:r>
            <a:r>
              <a:rPr sz="1600" dirty="0">
                <a:latin typeface="Calibri"/>
                <a:cs typeface="Calibri"/>
              </a:rPr>
              <a:t> </a:t>
            </a:r>
            <a:r>
              <a:rPr sz="1600" spc="-5" dirty="0">
                <a:latin typeface="Calibri"/>
                <a:cs typeface="Calibri"/>
              </a:rPr>
              <a:t>time </a:t>
            </a:r>
            <a:r>
              <a:rPr sz="1600" spc="-20" dirty="0">
                <a:latin typeface="Calibri"/>
                <a:cs typeface="Calibri"/>
              </a:rPr>
              <a:t>to</a:t>
            </a:r>
            <a:r>
              <a:rPr sz="1600" spc="320" dirty="0">
                <a:latin typeface="Calibri"/>
                <a:cs typeface="Calibri"/>
              </a:rPr>
              <a:t> </a:t>
            </a:r>
            <a:r>
              <a:rPr sz="1600" spc="5" dirty="0">
                <a:latin typeface="Calibri"/>
                <a:cs typeface="Calibri"/>
              </a:rPr>
              <a:t>time </a:t>
            </a:r>
            <a:r>
              <a:rPr sz="1600" spc="-5" dirty="0">
                <a:latin typeface="Calibri"/>
                <a:cs typeface="Calibri"/>
              </a:rPr>
              <a:t>or </a:t>
            </a:r>
            <a:r>
              <a:rPr sz="1600" spc="-10" dirty="0">
                <a:latin typeface="Calibri"/>
                <a:cs typeface="Calibri"/>
              </a:rPr>
              <a:t>Execution </a:t>
            </a:r>
            <a:r>
              <a:rPr sz="1600" spc="10" dirty="0">
                <a:latin typeface="Calibri"/>
                <a:cs typeface="Calibri"/>
              </a:rPr>
              <a:t>of </a:t>
            </a:r>
            <a:r>
              <a:rPr sz="1600" spc="15" dirty="0">
                <a:latin typeface="Calibri"/>
                <a:cs typeface="Calibri"/>
              </a:rPr>
              <a:t> </a:t>
            </a:r>
            <a:r>
              <a:rPr sz="1600" spc="-5" dirty="0">
                <a:latin typeface="Calibri"/>
                <a:cs typeface="Calibri"/>
              </a:rPr>
              <a:t>which </a:t>
            </a:r>
            <a:r>
              <a:rPr sz="1600" spc="-15" dirty="0">
                <a:latin typeface="Calibri"/>
                <a:cs typeface="Calibri"/>
              </a:rPr>
              <a:t>totally </a:t>
            </a:r>
            <a:r>
              <a:rPr sz="1600" spc="-5" dirty="0">
                <a:latin typeface="Calibri"/>
                <a:cs typeface="Calibri"/>
              </a:rPr>
              <a:t>depends upon the </a:t>
            </a:r>
            <a:r>
              <a:rPr sz="1600" dirty="0">
                <a:latin typeface="Calibri"/>
                <a:cs typeface="Calibri"/>
              </a:rPr>
              <a:t>User </a:t>
            </a:r>
            <a:r>
              <a:rPr sz="1600" spc="-5" dirty="0">
                <a:latin typeface="Calibri"/>
                <a:cs typeface="Calibri"/>
              </a:rPr>
              <a:t>inputs </a:t>
            </a:r>
            <a:r>
              <a:rPr sz="1600" spc="-15" dirty="0">
                <a:latin typeface="Calibri"/>
                <a:cs typeface="Calibri"/>
              </a:rPr>
              <a:t>for </a:t>
            </a:r>
            <a:r>
              <a:rPr sz="1600" spc="-10" dirty="0">
                <a:latin typeface="Calibri"/>
                <a:cs typeface="Calibri"/>
              </a:rPr>
              <a:t>example </a:t>
            </a:r>
            <a:r>
              <a:rPr sz="1600" spc="-10" dirty="0">
                <a:solidFill>
                  <a:srgbClr val="FF0000"/>
                </a:solidFill>
                <a:latin typeface="Calibri"/>
                <a:cs typeface="Calibri"/>
              </a:rPr>
              <a:t>various </a:t>
            </a:r>
            <a:r>
              <a:rPr sz="1600" spc="-15" dirty="0">
                <a:solidFill>
                  <a:srgbClr val="FF0000"/>
                </a:solidFill>
                <a:latin typeface="Calibri"/>
                <a:cs typeface="Calibri"/>
              </a:rPr>
              <a:t>games </a:t>
            </a:r>
            <a:r>
              <a:rPr sz="1600" spc="-10" dirty="0">
                <a:latin typeface="Calibri"/>
                <a:cs typeface="Calibri"/>
              </a:rPr>
              <a:t>are </a:t>
            </a:r>
            <a:r>
              <a:rPr sz="1600" spc="-5" dirty="0">
                <a:latin typeface="Calibri"/>
                <a:cs typeface="Calibri"/>
              </a:rPr>
              <a:t>such </a:t>
            </a:r>
            <a:r>
              <a:rPr sz="1600" spc="-10" dirty="0">
                <a:latin typeface="Calibri"/>
                <a:cs typeface="Calibri"/>
              </a:rPr>
              <a:t>processes. </a:t>
            </a:r>
            <a:r>
              <a:rPr sz="1600" spc="-5" dirty="0">
                <a:latin typeface="Calibri"/>
                <a:cs typeface="Calibri"/>
              </a:rPr>
              <a:t>Their </a:t>
            </a:r>
            <a:r>
              <a:rPr sz="1600" dirty="0">
                <a:latin typeface="Calibri"/>
                <a:cs typeface="Calibri"/>
              </a:rPr>
              <a:t> </a:t>
            </a:r>
            <a:r>
              <a:rPr sz="1600" spc="-15" dirty="0">
                <a:latin typeface="Calibri"/>
                <a:cs typeface="Calibri"/>
              </a:rPr>
              <a:t>burst </a:t>
            </a:r>
            <a:r>
              <a:rPr sz="1600" spc="-5" dirty="0">
                <a:latin typeface="Calibri"/>
                <a:cs typeface="Calibri"/>
              </a:rPr>
              <a:t>time needs </a:t>
            </a:r>
            <a:r>
              <a:rPr sz="1600" spc="-15" dirty="0">
                <a:latin typeface="Calibri"/>
                <a:cs typeface="Calibri"/>
              </a:rPr>
              <a:t>to </a:t>
            </a:r>
            <a:r>
              <a:rPr sz="1600" dirty="0">
                <a:latin typeface="Calibri"/>
                <a:cs typeface="Calibri"/>
              </a:rPr>
              <a:t>be </a:t>
            </a:r>
            <a:r>
              <a:rPr sz="1600" spc="-5" dirty="0">
                <a:latin typeface="Calibri"/>
                <a:cs typeface="Calibri"/>
              </a:rPr>
              <a:t>lower since </a:t>
            </a:r>
            <a:r>
              <a:rPr sz="1600" spc="-10" dirty="0">
                <a:latin typeface="Calibri"/>
                <a:cs typeface="Calibri"/>
              </a:rPr>
              <a:t>they </a:t>
            </a:r>
            <a:r>
              <a:rPr sz="1600" spc="-5" dirty="0">
                <a:latin typeface="Calibri"/>
                <a:cs typeface="Calibri"/>
              </a:rPr>
              <a:t>don't need </a:t>
            </a:r>
            <a:r>
              <a:rPr sz="1600" spc="5" dirty="0">
                <a:latin typeface="Calibri"/>
                <a:cs typeface="Calibri"/>
              </a:rPr>
              <a:t>CPU </a:t>
            </a:r>
            <a:r>
              <a:rPr sz="1600" spc="-15" dirty="0">
                <a:latin typeface="Calibri"/>
                <a:cs typeface="Calibri"/>
              </a:rPr>
              <a:t>for </a:t>
            </a:r>
            <a:r>
              <a:rPr sz="1600" dirty="0">
                <a:latin typeface="Calibri"/>
                <a:cs typeface="Calibri"/>
              </a:rPr>
              <a:t>a </a:t>
            </a:r>
            <a:r>
              <a:rPr sz="1600" spc="-10" dirty="0">
                <a:latin typeface="Calibri"/>
                <a:cs typeface="Calibri"/>
              </a:rPr>
              <a:t>large </a:t>
            </a:r>
            <a:r>
              <a:rPr sz="1600" spc="-15" dirty="0">
                <a:latin typeface="Calibri"/>
                <a:cs typeface="Calibri"/>
              </a:rPr>
              <a:t>amount </a:t>
            </a:r>
            <a:r>
              <a:rPr sz="1600" spc="-5" dirty="0">
                <a:latin typeface="Calibri"/>
                <a:cs typeface="Calibri"/>
              </a:rPr>
              <a:t>of </a:t>
            </a:r>
            <a:r>
              <a:rPr sz="1600" dirty="0">
                <a:latin typeface="Calibri"/>
                <a:cs typeface="Calibri"/>
              </a:rPr>
              <a:t>time, </a:t>
            </a:r>
            <a:r>
              <a:rPr sz="1600" spc="-10" dirty="0">
                <a:latin typeface="Calibri"/>
                <a:cs typeface="Calibri"/>
              </a:rPr>
              <a:t>they </a:t>
            </a:r>
            <a:r>
              <a:rPr sz="1600" spc="-5" dirty="0">
                <a:latin typeface="Calibri"/>
                <a:cs typeface="Calibri"/>
              </a:rPr>
              <a:t>mainly </a:t>
            </a:r>
            <a:r>
              <a:rPr sz="1600" dirty="0">
                <a:latin typeface="Calibri"/>
                <a:cs typeface="Calibri"/>
              </a:rPr>
              <a:t> </a:t>
            </a:r>
            <a:r>
              <a:rPr sz="1600" spc="-5" dirty="0">
                <a:latin typeface="Calibri"/>
                <a:cs typeface="Calibri"/>
              </a:rPr>
              <a:t>depend</a:t>
            </a:r>
            <a:r>
              <a:rPr sz="1600" spc="65" dirty="0">
                <a:latin typeface="Calibri"/>
                <a:cs typeface="Calibri"/>
              </a:rPr>
              <a:t> </a:t>
            </a:r>
            <a:r>
              <a:rPr sz="1600" spc="-5" dirty="0">
                <a:latin typeface="Calibri"/>
                <a:cs typeface="Calibri"/>
              </a:rPr>
              <a:t>upon</a:t>
            </a:r>
            <a:r>
              <a:rPr sz="1600" spc="65" dirty="0">
                <a:latin typeface="Calibri"/>
                <a:cs typeface="Calibri"/>
              </a:rPr>
              <a:t> </a:t>
            </a:r>
            <a:r>
              <a:rPr sz="1600" spc="-5" dirty="0">
                <a:latin typeface="Calibri"/>
                <a:cs typeface="Calibri"/>
              </a:rPr>
              <a:t>the</a:t>
            </a:r>
            <a:r>
              <a:rPr sz="1600" spc="65" dirty="0">
                <a:latin typeface="Calibri"/>
                <a:cs typeface="Calibri"/>
              </a:rPr>
              <a:t> </a:t>
            </a:r>
            <a:r>
              <a:rPr sz="1600" dirty="0">
                <a:latin typeface="Calibri"/>
                <a:cs typeface="Calibri"/>
              </a:rPr>
              <a:t>user's</a:t>
            </a:r>
            <a:r>
              <a:rPr sz="1600" spc="70" dirty="0">
                <a:latin typeface="Calibri"/>
                <a:cs typeface="Calibri"/>
              </a:rPr>
              <a:t> </a:t>
            </a:r>
            <a:r>
              <a:rPr sz="1600" spc="-10" dirty="0">
                <a:latin typeface="Calibri"/>
                <a:cs typeface="Calibri"/>
              </a:rPr>
              <a:t>interactivity</a:t>
            </a:r>
            <a:r>
              <a:rPr sz="1600" spc="90" dirty="0">
                <a:latin typeface="Calibri"/>
                <a:cs typeface="Calibri"/>
              </a:rPr>
              <a:t> </a:t>
            </a:r>
            <a:r>
              <a:rPr sz="1600" spc="-5" dirty="0">
                <a:latin typeface="Calibri"/>
                <a:cs typeface="Calibri"/>
              </a:rPr>
              <a:t>with</a:t>
            </a:r>
            <a:r>
              <a:rPr sz="1600" spc="70" dirty="0">
                <a:latin typeface="Calibri"/>
                <a:cs typeface="Calibri"/>
              </a:rPr>
              <a:t> </a:t>
            </a:r>
            <a:r>
              <a:rPr sz="1600" spc="-5" dirty="0">
                <a:latin typeface="Calibri"/>
                <a:cs typeface="Calibri"/>
              </a:rPr>
              <a:t>the</a:t>
            </a:r>
            <a:r>
              <a:rPr sz="1600" spc="65" dirty="0">
                <a:latin typeface="Calibri"/>
                <a:cs typeface="Calibri"/>
              </a:rPr>
              <a:t> </a:t>
            </a:r>
            <a:r>
              <a:rPr sz="1600" spc="-5" dirty="0">
                <a:latin typeface="Calibri"/>
                <a:cs typeface="Calibri"/>
              </a:rPr>
              <a:t>process</a:t>
            </a:r>
            <a:r>
              <a:rPr sz="1600" spc="70" dirty="0">
                <a:latin typeface="Calibri"/>
                <a:cs typeface="Calibri"/>
              </a:rPr>
              <a:t> </a:t>
            </a:r>
            <a:r>
              <a:rPr sz="1600" dirty="0">
                <a:latin typeface="Calibri"/>
                <a:cs typeface="Calibri"/>
              </a:rPr>
              <a:t>hence</a:t>
            </a:r>
            <a:r>
              <a:rPr sz="1600" spc="65" dirty="0">
                <a:latin typeface="Calibri"/>
                <a:cs typeface="Calibri"/>
              </a:rPr>
              <a:t> </a:t>
            </a:r>
            <a:r>
              <a:rPr sz="1600" spc="-5" dirty="0">
                <a:latin typeface="Calibri"/>
                <a:cs typeface="Calibri"/>
              </a:rPr>
              <a:t>they</a:t>
            </a:r>
            <a:r>
              <a:rPr sz="1600" spc="60" dirty="0">
                <a:latin typeface="Calibri"/>
                <a:cs typeface="Calibri"/>
              </a:rPr>
              <a:t> </a:t>
            </a:r>
            <a:r>
              <a:rPr sz="1600" spc="-5" dirty="0">
                <a:latin typeface="Calibri"/>
                <a:cs typeface="Calibri"/>
              </a:rPr>
              <a:t>are</a:t>
            </a:r>
            <a:r>
              <a:rPr sz="1600" spc="65" dirty="0">
                <a:latin typeface="Calibri"/>
                <a:cs typeface="Calibri"/>
              </a:rPr>
              <a:t> </a:t>
            </a:r>
            <a:r>
              <a:rPr sz="1600" spc="-5" dirty="0">
                <a:solidFill>
                  <a:srgbClr val="FF0000"/>
                </a:solidFill>
                <a:latin typeface="Calibri"/>
                <a:cs typeface="Calibri"/>
              </a:rPr>
              <a:t>mainly</a:t>
            </a:r>
            <a:r>
              <a:rPr sz="1600" spc="65" dirty="0">
                <a:solidFill>
                  <a:srgbClr val="FF0000"/>
                </a:solidFill>
                <a:latin typeface="Calibri"/>
                <a:cs typeface="Calibri"/>
              </a:rPr>
              <a:t> </a:t>
            </a:r>
            <a:r>
              <a:rPr sz="1600" dirty="0">
                <a:solidFill>
                  <a:srgbClr val="FF0000"/>
                </a:solidFill>
                <a:latin typeface="Calibri"/>
                <a:cs typeface="Calibri"/>
              </a:rPr>
              <a:t>IO</a:t>
            </a:r>
            <a:r>
              <a:rPr sz="1600" spc="65" dirty="0">
                <a:solidFill>
                  <a:srgbClr val="FF0000"/>
                </a:solidFill>
                <a:latin typeface="Calibri"/>
                <a:cs typeface="Calibri"/>
              </a:rPr>
              <a:t> </a:t>
            </a:r>
            <a:r>
              <a:rPr sz="1600" spc="-5" dirty="0">
                <a:solidFill>
                  <a:srgbClr val="FF0000"/>
                </a:solidFill>
                <a:latin typeface="Calibri"/>
                <a:cs typeface="Calibri"/>
              </a:rPr>
              <a:t>bound</a:t>
            </a:r>
            <a:r>
              <a:rPr sz="1600" spc="65" dirty="0">
                <a:solidFill>
                  <a:srgbClr val="FF0000"/>
                </a:solidFill>
                <a:latin typeface="Calibri"/>
                <a:cs typeface="Calibri"/>
              </a:rPr>
              <a:t> </a:t>
            </a:r>
            <a:r>
              <a:rPr sz="1600" spc="-5" dirty="0">
                <a:solidFill>
                  <a:srgbClr val="FF0000"/>
                </a:solidFill>
                <a:latin typeface="Calibri"/>
                <a:cs typeface="Calibri"/>
              </a:rPr>
              <a:t>processes</a:t>
            </a:r>
            <a:r>
              <a:rPr sz="1600" spc="-5" dirty="0">
                <a:latin typeface="Calibri"/>
                <a:cs typeface="Calibri"/>
              </a:rPr>
              <a:t>.</a:t>
            </a:r>
            <a:r>
              <a:rPr sz="1600" spc="75" dirty="0">
                <a:latin typeface="Calibri"/>
                <a:cs typeface="Calibri"/>
              </a:rPr>
              <a:t> </a:t>
            </a:r>
            <a:r>
              <a:rPr sz="1600" dirty="0">
                <a:latin typeface="Calibri"/>
                <a:cs typeface="Calibri"/>
              </a:rPr>
              <a:t>It </a:t>
            </a:r>
            <a:r>
              <a:rPr sz="1600" spc="-350" dirty="0">
                <a:latin typeface="Calibri"/>
                <a:cs typeface="Calibri"/>
              </a:rPr>
              <a:t> </a:t>
            </a:r>
            <a:r>
              <a:rPr sz="1600" spc="-5" dirty="0">
                <a:latin typeface="Calibri"/>
                <a:cs typeface="Calibri"/>
              </a:rPr>
              <a:t>is</a:t>
            </a:r>
            <a:r>
              <a:rPr sz="1600" spc="-15" dirty="0">
                <a:latin typeface="Calibri"/>
                <a:cs typeface="Calibri"/>
              </a:rPr>
              <a:t> </a:t>
            </a:r>
            <a:r>
              <a:rPr sz="1600" spc="-5" dirty="0">
                <a:latin typeface="Calibri"/>
                <a:cs typeface="Calibri"/>
              </a:rPr>
              <a:t>mainly </a:t>
            </a:r>
            <a:r>
              <a:rPr sz="1600" dirty="0">
                <a:solidFill>
                  <a:srgbClr val="FF0000"/>
                </a:solidFill>
                <a:latin typeface="Calibri"/>
                <a:cs typeface="Calibri"/>
              </a:rPr>
              <a:t>5</a:t>
            </a:r>
            <a:r>
              <a:rPr sz="1600" spc="-5" dirty="0">
                <a:solidFill>
                  <a:srgbClr val="FF0000"/>
                </a:solidFill>
                <a:latin typeface="Calibri"/>
                <a:cs typeface="Calibri"/>
              </a:rPr>
              <a:t> </a:t>
            </a:r>
            <a:r>
              <a:rPr sz="1600" spc="-15" dirty="0">
                <a:solidFill>
                  <a:srgbClr val="FF0000"/>
                </a:solidFill>
                <a:latin typeface="Calibri"/>
                <a:cs typeface="Calibri"/>
              </a:rPr>
              <a:t>to</a:t>
            </a:r>
            <a:r>
              <a:rPr sz="1600" spc="10" dirty="0">
                <a:solidFill>
                  <a:srgbClr val="FF0000"/>
                </a:solidFill>
                <a:latin typeface="Calibri"/>
                <a:cs typeface="Calibri"/>
              </a:rPr>
              <a:t> </a:t>
            </a:r>
            <a:r>
              <a:rPr sz="1600" dirty="0">
                <a:solidFill>
                  <a:srgbClr val="FF0000"/>
                </a:solidFill>
                <a:latin typeface="Calibri"/>
                <a:cs typeface="Calibri"/>
              </a:rPr>
              <a:t>8</a:t>
            </a:r>
            <a:r>
              <a:rPr sz="1600" spc="-5" dirty="0">
                <a:solidFill>
                  <a:srgbClr val="FF0000"/>
                </a:solidFill>
                <a:latin typeface="Calibri"/>
                <a:cs typeface="Calibri"/>
              </a:rPr>
              <a:t> units</a:t>
            </a:r>
            <a:endParaRPr sz="1600">
              <a:latin typeface="Calibri"/>
              <a:cs typeface="Calibri"/>
            </a:endParaRPr>
          </a:p>
          <a:p>
            <a:pPr marL="12700" algn="just">
              <a:lnSpc>
                <a:spcPct val="100000"/>
              </a:lnSpc>
              <a:spcBef>
                <a:spcPts val="5"/>
              </a:spcBef>
            </a:pPr>
            <a:r>
              <a:rPr sz="1600" b="1" spc="-20" dirty="0">
                <a:solidFill>
                  <a:srgbClr val="00AF50"/>
                </a:solidFill>
                <a:latin typeface="Calibri"/>
                <a:cs typeface="Calibri"/>
              </a:rPr>
              <a:t>F</a:t>
            </a:r>
            <a:r>
              <a:rPr sz="1600" b="1" dirty="0">
                <a:solidFill>
                  <a:srgbClr val="00AF50"/>
                </a:solidFill>
                <a:latin typeface="Calibri"/>
                <a:cs typeface="Calibri"/>
              </a:rPr>
              <a:t>o</a:t>
            </a:r>
            <a:r>
              <a:rPr sz="1600" b="1" spc="-20" dirty="0">
                <a:solidFill>
                  <a:srgbClr val="00AF50"/>
                </a:solidFill>
                <a:latin typeface="Calibri"/>
                <a:cs typeface="Calibri"/>
              </a:rPr>
              <a:t>r</a:t>
            </a:r>
            <a:r>
              <a:rPr sz="1600" b="1" dirty="0">
                <a:solidFill>
                  <a:srgbClr val="00AF50"/>
                </a:solidFill>
                <a:latin typeface="Calibri"/>
                <a:cs typeface="Calibri"/>
              </a:rPr>
              <a:t>eg</a:t>
            </a:r>
            <a:r>
              <a:rPr sz="1600" b="1" spc="-20" dirty="0">
                <a:solidFill>
                  <a:srgbClr val="00AF50"/>
                </a:solidFill>
                <a:latin typeface="Calibri"/>
                <a:cs typeface="Calibri"/>
              </a:rPr>
              <a:t>r</a:t>
            </a:r>
            <a:r>
              <a:rPr sz="1600" b="1" dirty="0">
                <a:solidFill>
                  <a:srgbClr val="00AF50"/>
                </a:solidFill>
                <a:latin typeface="Calibri"/>
                <a:cs typeface="Calibri"/>
              </a:rPr>
              <a:t>ound</a:t>
            </a:r>
            <a:r>
              <a:rPr sz="1600" b="1" spc="-25" dirty="0">
                <a:solidFill>
                  <a:srgbClr val="00AF50"/>
                </a:solidFill>
                <a:latin typeface="Calibri"/>
                <a:cs typeface="Calibri"/>
              </a:rPr>
              <a:t> </a:t>
            </a:r>
            <a:r>
              <a:rPr sz="1600" b="1" dirty="0">
                <a:solidFill>
                  <a:srgbClr val="00AF50"/>
                </a:solidFill>
                <a:latin typeface="Calibri"/>
                <a:cs typeface="Calibri"/>
              </a:rPr>
              <a:t>p</a:t>
            </a:r>
            <a:r>
              <a:rPr sz="1600" b="1" spc="-20" dirty="0">
                <a:solidFill>
                  <a:srgbClr val="00AF50"/>
                </a:solidFill>
                <a:latin typeface="Calibri"/>
                <a:cs typeface="Calibri"/>
              </a:rPr>
              <a:t>r</a:t>
            </a:r>
            <a:r>
              <a:rPr sz="1600" b="1" dirty="0">
                <a:solidFill>
                  <a:srgbClr val="00AF50"/>
                </a:solidFill>
                <a:latin typeface="Calibri"/>
                <a:cs typeface="Calibri"/>
              </a:rPr>
              <a:t>oc</a:t>
            </a:r>
            <a:r>
              <a:rPr sz="1600" b="1" spc="5" dirty="0">
                <a:solidFill>
                  <a:srgbClr val="00AF50"/>
                </a:solidFill>
                <a:latin typeface="Calibri"/>
                <a:cs typeface="Calibri"/>
              </a:rPr>
              <a:t>e</a:t>
            </a:r>
            <a:r>
              <a:rPr sz="1600" b="1" dirty="0">
                <a:solidFill>
                  <a:srgbClr val="00AF50"/>
                </a:solidFill>
                <a:latin typeface="Calibri"/>
                <a:cs typeface="Calibri"/>
              </a:rPr>
              <a:t>ss</a:t>
            </a:r>
            <a:endParaRPr sz="1600">
              <a:latin typeface="Calibri"/>
              <a:cs typeface="Calibri"/>
            </a:endParaRPr>
          </a:p>
          <a:p>
            <a:pPr marL="12700" marR="8890" algn="just">
              <a:lnSpc>
                <a:spcPct val="100000"/>
              </a:lnSpc>
            </a:pPr>
            <a:r>
              <a:rPr sz="1600" spc="-10" dirty="0">
                <a:latin typeface="Calibri"/>
                <a:cs typeface="Calibri"/>
              </a:rPr>
              <a:t>Foreground </a:t>
            </a:r>
            <a:r>
              <a:rPr sz="1600" spc="-5" dirty="0">
                <a:latin typeface="Calibri"/>
                <a:cs typeface="Calibri"/>
              </a:rPr>
              <a:t>processes are the processes </a:t>
            </a:r>
            <a:r>
              <a:rPr sz="1600" dirty="0">
                <a:latin typeface="Calibri"/>
                <a:cs typeface="Calibri"/>
              </a:rPr>
              <a:t>which </a:t>
            </a:r>
            <a:r>
              <a:rPr sz="1600" spc="-10" dirty="0">
                <a:latin typeface="Calibri"/>
                <a:cs typeface="Calibri"/>
              </a:rPr>
              <a:t>are </a:t>
            </a:r>
            <a:r>
              <a:rPr sz="1600" spc="-5" dirty="0">
                <a:latin typeface="Calibri"/>
                <a:cs typeface="Calibri"/>
              </a:rPr>
              <a:t>used </a:t>
            </a:r>
            <a:r>
              <a:rPr sz="1600" dirty="0">
                <a:latin typeface="Calibri"/>
                <a:cs typeface="Calibri"/>
              </a:rPr>
              <a:t>by </a:t>
            </a:r>
            <a:r>
              <a:rPr sz="1600" spc="-5" dirty="0">
                <a:latin typeface="Calibri"/>
                <a:cs typeface="Calibri"/>
              </a:rPr>
              <a:t>the </a:t>
            </a:r>
            <a:r>
              <a:rPr sz="1600" dirty="0">
                <a:latin typeface="Calibri"/>
                <a:cs typeface="Calibri"/>
              </a:rPr>
              <a:t>user </a:t>
            </a:r>
            <a:r>
              <a:rPr sz="1600" spc="-5" dirty="0">
                <a:latin typeface="Calibri"/>
                <a:cs typeface="Calibri"/>
              </a:rPr>
              <a:t>to perform their </a:t>
            </a:r>
            <a:r>
              <a:rPr sz="1600" dirty="0">
                <a:latin typeface="Calibri"/>
                <a:cs typeface="Calibri"/>
              </a:rPr>
              <a:t>needs </a:t>
            </a:r>
            <a:r>
              <a:rPr sz="1600" spc="-5" dirty="0">
                <a:latin typeface="Calibri"/>
                <a:cs typeface="Calibri"/>
              </a:rPr>
              <a:t>such as </a:t>
            </a:r>
            <a:r>
              <a:rPr sz="1600" dirty="0">
                <a:latin typeface="Calibri"/>
                <a:cs typeface="Calibri"/>
              </a:rPr>
              <a:t> </a:t>
            </a:r>
            <a:r>
              <a:rPr sz="1600" dirty="0">
                <a:solidFill>
                  <a:srgbClr val="FF0000"/>
                </a:solidFill>
                <a:latin typeface="Calibri"/>
                <a:cs typeface="Calibri"/>
              </a:rPr>
              <a:t>MS </a:t>
            </a:r>
            <a:r>
              <a:rPr sz="1600" spc="-10" dirty="0">
                <a:solidFill>
                  <a:srgbClr val="FF0000"/>
                </a:solidFill>
                <a:latin typeface="Calibri"/>
                <a:cs typeface="Calibri"/>
              </a:rPr>
              <a:t>office, </a:t>
            </a:r>
            <a:r>
              <a:rPr sz="1600" spc="-15" dirty="0">
                <a:solidFill>
                  <a:srgbClr val="FF0000"/>
                </a:solidFill>
                <a:latin typeface="Calibri"/>
                <a:cs typeface="Calibri"/>
              </a:rPr>
              <a:t>Editors, </a:t>
            </a:r>
            <a:r>
              <a:rPr sz="1600" spc="-5" dirty="0">
                <a:solidFill>
                  <a:srgbClr val="FF0000"/>
                </a:solidFill>
                <a:latin typeface="Calibri"/>
                <a:cs typeface="Calibri"/>
              </a:rPr>
              <a:t>utility software </a:t>
            </a:r>
            <a:r>
              <a:rPr sz="1600" dirty="0">
                <a:latin typeface="Calibri"/>
                <a:cs typeface="Calibri"/>
              </a:rPr>
              <a:t>etc. These </a:t>
            </a:r>
            <a:r>
              <a:rPr sz="1600" spc="-10" dirty="0">
                <a:latin typeface="Calibri"/>
                <a:cs typeface="Calibri"/>
              </a:rPr>
              <a:t>types </a:t>
            </a:r>
            <a:r>
              <a:rPr sz="1600" spc="-5" dirty="0">
                <a:latin typeface="Calibri"/>
                <a:cs typeface="Calibri"/>
              </a:rPr>
              <a:t>of </a:t>
            </a:r>
            <a:r>
              <a:rPr sz="1600" spc="-10" dirty="0">
                <a:latin typeface="Calibri"/>
                <a:cs typeface="Calibri"/>
              </a:rPr>
              <a:t>processes </a:t>
            </a:r>
            <a:r>
              <a:rPr sz="1600" spc="-15" dirty="0">
                <a:latin typeface="Calibri"/>
                <a:cs typeface="Calibri"/>
              </a:rPr>
              <a:t>have </a:t>
            </a:r>
            <a:r>
              <a:rPr sz="1600" dirty="0">
                <a:latin typeface="Calibri"/>
                <a:cs typeface="Calibri"/>
              </a:rPr>
              <a:t>a bit </a:t>
            </a:r>
            <a:r>
              <a:rPr sz="1600" spc="-5" dirty="0">
                <a:latin typeface="Calibri"/>
                <a:cs typeface="Calibri"/>
              </a:rPr>
              <a:t>higher </a:t>
            </a:r>
            <a:r>
              <a:rPr sz="1600" spc="-10" dirty="0">
                <a:latin typeface="Calibri"/>
                <a:cs typeface="Calibri"/>
              </a:rPr>
              <a:t>burst </a:t>
            </a:r>
            <a:r>
              <a:rPr sz="1600" spc="-5" dirty="0">
                <a:latin typeface="Calibri"/>
                <a:cs typeface="Calibri"/>
              </a:rPr>
              <a:t>time since </a:t>
            </a:r>
            <a:r>
              <a:rPr sz="1600" dirty="0">
                <a:latin typeface="Calibri"/>
                <a:cs typeface="Calibri"/>
              </a:rPr>
              <a:t> </a:t>
            </a:r>
            <a:r>
              <a:rPr sz="1600" spc="-5" dirty="0">
                <a:latin typeface="Calibri"/>
                <a:cs typeface="Calibri"/>
              </a:rPr>
              <a:t>they</a:t>
            </a:r>
            <a:r>
              <a:rPr sz="1600" spc="10" dirty="0">
                <a:latin typeface="Calibri"/>
                <a:cs typeface="Calibri"/>
              </a:rPr>
              <a:t> </a:t>
            </a:r>
            <a:r>
              <a:rPr sz="1600" spc="-10" dirty="0">
                <a:latin typeface="Calibri"/>
                <a:cs typeface="Calibri"/>
              </a:rPr>
              <a:t>are </a:t>
            </a:r>
            <a:r>
              <a:rPr sz="1600" spc="5" dirty="0">
                <a:latin typeface="Calibri"/>
                <a:cs typeface="Calibri"/>
              </a:rPr>
              <a:t>a</a:t>
            </a:r>
            <a:r>
              <a:rPr sz="1600" spc="-10" dirty="0">
                <a:latin typeface="Calibri"/>
                <a:cs typeface="Calibri"/>
              </a:rPr>
              <a:t> </a:t>
            </a:r>
            <a:r>
              <a:rPr sz="1600" spc="-15" dirty="0">
                <a:latin typeface="Calibri"/>
                <a:cs typeface="Calibri"/>
              </a:rPr>
              <a:t>perfect</a:t>
            </a:r>
            <a:r>
              <a:rPr sz="1600" spc="35" dirty="0">
                <a:latin typeface="Calibri"/>
                <a:cs typeface="Calibri"/>
              </a:rPr>
              <a:t> </a:t>
            </a:r>
            <a:r>
              <a:rPr sz="1600" dirty="0">
                <a:latin typeface="Calibri"/>
                <a:cs typeface="Calibri"/>
              </a:rPr>
              <a:t>mix</a:t>
            </a:r>
            <a:r>
              <a:rPr sz="1600" spc="-30" dirty="0">
                <a:latin typeface="Calibri"/>
                <a:cs typeface="Calibri"/>
              </a:rPr>
              <a:t> </a:t>
            </a:r>
            <a:r>
              <a:rPr sz="1600" spc="-5" dirty="0">
                <a:latin typeface="Calibri"/>
                <a:cs typeface="Calibri"/>
              </a:rPr>
              <a:t>of</a:t>
            </a:r>
            <a:r>
              <a:rPr sz="1600" spc="10" dirty="0">
                <a:latin typeface="Calibri"/>
                <a:cs typeface="Calibri"/>
              </a:rPr>
              <a:t> </a:t>
            </a:r>
            <a:r>
              <a:rPr sz="1600" spc="5" dirty="0">
                <a:latin typeface="Calibri"/>
                <a:cs typeface="Calibri"/>
              </a:rPr>
              <a:t>CPU</a:t>
            </a:r>
            <a:r>
              <a:rPr sz="1600" spc="-20" dirty="0">
                <a:latin typeface="Calibri"/>
                <a:cs typeface="Calibri"/>
              </a:rPr>
              <a:t> </a:t>
            </a:r>
            <a:r>
              <a:rPr sz="1600" dirty="0">
                <a:latin typeface="Calibri"/>
                <a:cs typeface="Calibri"/>
              </a:rPr>
              <a:t>and</a:t>
            </a:r>
            <a:r>
              <a:rPr sz="1600" spc="-10" dirty="0">
                <a:latin typeface="Calibri"/>
                <a:cs typeface="Calibri"/>
              </a:rPr>
              <a:t> </a:t>
            </a:r>
            <a:r>
              <a:rPr sz="1600" dirty="0">
                <a:latin typeface="Calibri"/>
                <a:cs typeface="Calibri"/>
              </a:rPr>
              <a:t>IO</a:t>
            </a:r>
            <a:r>
              <a:rPr sz="1600" spc="-15" dirty="0">
                <a:latin typeface="Calibri"/>
                <a:cs typeface="Calibri"/>
              </a:rPr>
              <a:t> </a:t>
            </a:r>
            <a:r>
              <a:rPr sz="1600" spc="-5" dirty="0">
                <a:latin typeface="Calibri"/>
                <a:cs typeface="Calibri"/>
              </a:rPr>
              <a:t>bound</a:t>
            </a:r>
            <a:r>
              <a:rPr sz="1600" spc="-10" dirty="0">
                <a:latin typeface="Calibri"/>
                <a:cs typeface="Calibri"/>
              </a:rPr>
              <a:t> processes.</a:t>
            </a:r>
            <a:r>
              <a:rPr sz="1600" spc="25" dirty="0">
                <a:latin typeface="Calibri"/>
                <a:cs typeface="Calibri"/>
              </a:rPr>
              <a:t> </a:t>
            </a:r>
            <a:r>
              <a:rPr sz="1600" dirty="0">
                <a:latin typeface="Calibri"/>
                <a:cs typeface="Calibri"/>
              </a:rPr>
              <a:t>It</a:t>
            </a:r>
            <a:r>
              <a:rPr sz="1600" spc="-15" dirty="0">
                <a:latin typeface="Calibri"/>
                <a:cs typeface="Calibri"/>
              </a:rPr>
              <a:t> </a:t>
            </a:r>
            <a:r>
              <a:rPr sz="1600" spc="-5" dirty="0">
                <a:latin typeface="Calibri"/>
                <a:cs typeface="Calibri"/>
              </a:rPr>
              <a:t>is</a:t>
            </a:r>
            <a:r>
              <a:rPr sz="1600" spc="-10" dirty="0">
                <a:latin typeface="Calibri"/>
                <a:cs typeface="Calibri"/>
              </a:rPr>
              <a:t> </a:t>
            </a:r>
            <a:r>
              <a:rPr sz="1600" spc="-5" dirty="0">
                <a:latin typeface="Calibri"/>
                <a:cs typeface="Calibri"/>
              </a:rPr>
              <a:t>mainly </a:t>
            </a:r>
            <a:r>
              <a:rPr sz="1600" dirty="0">
                <a:solidFill>
                  <a:srgbClr val="FF0000"/>
                </a:solidFill>
                <a:latin typeface="Calibri"/>
                <a:cs typeface="Calibri"/>
              </a:rPr>
              <a:t>10</a:t>
            </a:r>
            <a:r>
              <a:rPr sz="1600" spc="-5" dirty="0">
                <a:solidFill>
                  <a:srgbClr val="FF0000"/>
                </a:solidFill>
                <a:latin typeface="Calibri"/>
                <a:cs typeface="Calibri"/>
              </a:rPr>
              <a:t> </a:t>
            </a:r>
            <a:r>
              <a:rPr sz="1600" spc="-20" dirty="0">
                <a:solidFill>
                  <a:srgbClr val="FF0000"/>
                </a:solidFill>
                <a:latin typeface="Calibri"/>
                <a:cs typeface="Calibri"/>
              </a:rPr>
              <a:t>to</a:t>
            </a:r>
            <a:r>
              <a:rPr sz="1600" spc="10" dirty="0">
                <a:solidFill>
                  <a:srgbClr val="FF0000"/>
                </a:solidFill>
                <a:latin typeface="Calibri"/>
                <a:cs typeface="Calibri"/>
              </a:rPr>
              <a:t> </a:t>
            </a:r>
            <a:r>
              <a:rPr sz="1600" spc="5" dirty="0">
                <a:solidFill>
                  <a:srgbClr val="FF0000"/>
                </a:solidFill>
                <a:latin typeface="Calibri"/>
                <a:cs typeface="Calibri"/>
              </a:rPr>
              <a:t>15</a:t>
            </a:r>
            <a:r>
              <a:rPr sz="1600" spc="-5" dirty="0">
                <a:solidFill>
                  <a:srgbClr val="FF0000"/>
                </a:solidFill>
                <a:latin typeface="Calibri"/>
                <a:cs typeface="Calibri"/>
              </a:rPr>
              <a:t> units</a:t>
            </a:r>
            <a:endParaRPr sz="1600">
              <a:latin typeface="Calibri"/>
              <a:cs typeface="Calibri"/>
            </a:endParaRPr>
          </a:p>
          <a:p>
            <a:pPr marL="12700" algn="just">
              <a:lnSpc>
                <a:spcPct val="100000"/>
              </a:lnSpc>
              <a:spcBef>
                <a:spcPts val="5"/>
              </a:spcBef>
            </a:pPr>
            <a:r>
              <a:rPr sz="1600" b="1" dirty="0">
                <a:solidFill>
                  <a:srgbClr val="00AF50"/>
                </a:solidFill>
                <a:latin typeface="Calibri"/>
                <a:cs typeface="Calibri"/>
              </a:rPr>
              <a:t>Background</a:t>
            </a:r>
            <a:r>
              <a:rPr sz="1600" b="1" spc="-55" dirty="0">
                <a:solidFill>
                  <a:srgbClr val="00AF50"/>
                </a:solidFill>
                <a:latin typeface="Calibri"/>
                <a:cs typeface="Calibri"/>
              </a:rPr>
              <a:t> </a:t>
            </a:r>
            <a:r>
              <a:rPr sz="1600" b="1" dirty="0">
                <a:solidFill>
                  <a:srgbClr val="00AF50"/>
                </a:solidFill>
                <a:latin typeface="Calibri"/>
                <a:cs typeface="Calibri"/>
              </a:rPr>
              <a:t>process</a:t>
            </a:r>
            <a:endParaRPr sz="1600">
              <a:latin typeface="Calibri"/>
              <a:cs typeface="Calibri"/>
            </a:endParaRPr>
          </a:p>
          <a:p>
            <a:pPr marL="12700" marR="8255" algn="just">
              <a:lnSpc>
                <a:spcPct val="100000"/>
              </a:lnSpc>
            </a:pPr>
            <a:r>
              <a:rPr sz="1600" spc="-10" dirty="0">
                <a:latin typeface="Calibri"/>
                <a:cs typeface="Calibri"/>
              </a:rPr>
              <a:t>Background processes </a:t>
            </a:r>
            <a:r>
              <a:rPr sz="1600" spc="-5" dirty="0">
                <a:latin typeface="Calibri"/>
                <a:cs typeface="Calibri"/>
              </a:rPr>
              <a:t>supports </a:t>
            </a:r>
            <a:r>
              <a:rPr sz="1600" dirty="0">
                <a:latin typeface="Calibri"/>
                <a:cs typeface="Calibri"/>
              </a:rPr>
              <a:t>the </a:t>
            </a:r>
            <a:r>
              <a:rPr sz="1600" spc="-15" dirty="0">
                <a:latin typeface="Calibri"/>
                <a:cs typeface="Calibri"/>
              </a:rPr>
              <a:t>execution </a:t>
            </a:r>
            <a:r>
              <a:rPr sz="1600" spc="-5" dirty="0">
                <a:latin typeface="Calibri"/>
                <a:cs typeface="Calibri"/>
              </a:rPr>
              <a:t>of </a:t>
            </a:r>
            <a:r>
              <a:rPr sz="1600" dirty="0">
                <a:latin typeface="Calibri"/>
                <a:cs typeface="Calibri"/>
              </a:rPr>
              <a:t>other </a:t>
            </a:r>
            <a:r>
              <a:rPr sz="1600" spc="-10" dirty="0">
                <a:latin typeface="Calibri"/>
                <a:cs typeface="Calibri"/>
              </a:rPr>
              <a:t>processes. </a:t>
            </a:r>
            <a:r>
              <a:rPr sz="1600" dirty="0">
                <a:latin typeface="Calibri"/>
                <a:cs typeface="Calibri"/>
              </a:rPr>
              <a:t>They </a:t>
            </a:r>
            <a:r>
              <a:rPr sz="1600" spc="-10" dirty="0">
                <a:latin typeface="Calibri"/>
                <a:cs typeface="Calibri"/>
              </a:rPr>
              <a:t>work </a:t>
            </a:r>
            <a:r>
              <a:rPr sz="1600" spc="-5" dirty="0">
                <a:latin typeface="Calibri"/>
                <a:cs typeface="Calibri"/>
              </a:rPr>
              <a:t>in hidden </a:t>
            </a:r>
            <a:r>
              <a:rPr sz="1600" dirty="0">
                <a:latin typeface="Calibri"/>
                <a:cs typeface="Calibri"/>
              </a:rPr>
              <a:t>mode. </a:t>
            </a:r>
            <a:r>
              <a:rPr sz="1600" spc="-10" dirty="0">
                <a:latin typeface="Calibri"/>
                <a:cs typeface="Calibri"/>
              </a:rPr>
              <a:t>For </a:t>
            </a:r>
            <a:r>
              <a:rPr sz="1600" spc="-5" dirty="0">
                <a:latin typeface="Calibri"/>
                <a:cs typeface="Calibri"/>
              </a:rPr>
              <a:t> </a:t>
            </a:r>
            <a:r>
              <a:rPr sz="1600" spc="-10" dirty="0">
                <a:latin typeface="Calibri"/>
                <a:cs typeface="Calibri"/>
              </a:rPr>
              <a:t>example, </a:t>
            </a:r>
            <a:r>
              <a:rPr sz="1600" spc="-25" dirty="0">
                <a:solidFill>
                  <a:srgbClr val="FF0000"/>
                </a:solidFill>
                <a:latin typeface="Calibri"/>
                <a:cs typeface="Calibri"/>
              </a:rPr>
              <a:t>key </a:t>
            </a:r>
            <a:r>
              <a:rPr sz="1600" dirty="0">
                <a:solidFill>
                  <a:srgbClr val="FF0000"/>
                </a:solidFill>
                <a:latin typeface="Calibri"/>
                <a:cs typeface="Calibri"/>
              </a:rPr>
              <a:t>logger </a:t>
            </a:r>
            <a:r>
              <a:rPr sz="1600" spc="-5" dirty="0">
                <a:latin typeface="Calibri"/>
                <a:cs typeface="Calibri"/>
              </a:rPr>
              <a:t>is the process </a:t>
            </a:r>
            <a:r>
              <a:rPr sz="1600" dirty="0">
                <a:latin typeface="Calibri"/>
                <a:cs typeface="Calibri"/>
              </a:rPr>
              <a:t>which </a:t>
            </a:r>
            <a:r>
              <a:rPr sz="1600" spc="-10" dirty="0">
                <a:latin typeface="Calibri"/>
                <a:cs typeface="Calibri"/>
              </a:rPr>
              <a:t>records </a:t>
            </a:r>
            <a:r>
              <a:rPr sz="1600" dirty="0">
                <a:latin typeface="Calibri"/>
                <a:cs typeface="Calibri"/>
              </a:rPr>
              <a:t>the </a:t>
            </a:r>
            <a:r>
              <a:rPr sz="1600" spc="-20" dirty="0">
                <a:latin typeface="Calibri"/>
                <a:cs typeface="Calibri"/>
              </a:rPr>
              <a:t>keys </a:t>
            </a:r>
            <a:r>
              <a:rPr sz="1600" spc="-5" dirty="0">
                <a:latin typeface="Calibri"/>
                <a:cs typeface="Calibri"/>
              </a:rPr>
              <a:t>pressed </a:t>
            </a:r>
            <a:r>
              <a:rPr sz="1600" dirty="0">
                <a:latin typeface="Calibri"/>
                <a:cs typeface="Calibri"/>
              </a:rPr>
              <a:t>by </a:t>
            </a:r>
            <a:r>
              <a:rPr sz="1600" spc="-5" dirty="0">
                <a:latin typeface="Calibri"/>
                <a:cs typeface="Calibri"/>
              </a:rPr>
              <a:t>the user </a:t>
            </a:r>
            <a:r>
              <a:rPr sz="1600" dirty="0">
                <a:latin typeface="Calibri"/>
                <a:cs typeface="Calibri"/>
              </a:rPr>
              <a:t>and </a:t>
            </a:r>
            <a:r>
              <a:rPr sz="1600" spc="-5" dirty="0">
                <a:latin typeface="Calibri"/>
                <a:cs typeface="Calibri"/>
              </a:rPr>
              <a:t>activities of the </a:t>
            </a:r>
            <a:r>
              <a:rPr sz="1600" dirty="0">
                <a:latin typeface="Calibri"/>
                <a:cs typeface="Calibri"/>
              </a:rPr>
              <a:t> </a:t>
            </a:r>
            <a:r>
              <a:rPr sz="1600" spc="-5" dirty="0">
                <a:latin typeface="Calibri"/>
                <a:cs typeface="Calibri"/>
              </a:rPr>
              <a:t>user on the </a:t>
            </a:r>
            <a:r>
              <a:rPr sz="1600" spc="-10" dirty="0">
                <a:latin typeface="Calibri"/>
                <a:cs typeface="Calibri"/>
              </a:rPr>
              <a:t>system. </a:t>
            </a:r>
            <a:r>
              <a:rPr sz="1600" spc="-5" dirty="0">
                <a:latin typeface="Calibri"/>
                <a:cs typeface="Calibri"/>
              </a:rPr>
              <a:t>They </a:t>
            </a:r>
            <a:r>
              <a:rPr sz="1600" spc="-10" dirty="0">
                <a:latin typeface="Calibri"/>
                <a:cs typeface="Calibri"/>
              </a:rPr>
              <a:t>are </a:t>
            </a:r>
            <a:r>
              <a:rPr sz="1600" spc="-5" dirty="0">
                <a:latin typeface="Calibri"/>
                <a:cs typeface="Calibri"/>
              </a:rPr>
              <a:t>mainly CPU bound </a:t>
            </a:r>
            <a:r>
              <a:rPr sz="1600" spc="-10" dirty="0">
                <a:latin typeface="Calibri"/>
                <a:cs typeface="Calibri"/>
              </a:rPr>
              <a:t>processes </a:t>
            </a:r>
            <a:r>
              <a:rPr sz="1600" dirty="0">
                <a:latin typeface="Calibri"/>
                <a:cs typeface="Calibri"/>
              </a:rPr>
              <a:t>and </a:t>
            </a:r>
            <a:r>
              <a:rPr sz="1600" spc="-5" dirty="0">
                <a:latin typeface="Calibri"/>
                <a:cs typeface="Calibri"/>
              </a:rPr>
              <a:t>needs </a:t>
            </a:r>
            <a:r>
              <a:rPr sz="1600" dirty="0">
                <a:latin typeface="Calibri"/>
                <a:cs typeface="Calibri"/>
              </a:rPr>
              <a:t>CPU </a:t>
            </a:r>
            <a:r>
              <a:rPr sz="1600" spc="-15" dirty="0">
                <a:latin typeface="Calibri"/>
                <a:cs typeface="Calibri"/>
              </a:rPr>
              <a:t>for </a:t>
            </a:r>
            <a:r>
              <a:rPr sz="1600" dirty="0">
                <a:latin typeface="Calibri"/>
                <a:cs typeface="Calibri"/>
              </a:rPr>
              <a:t>a </a:t>
            </a:r>
            <a:r>
              <a:rPr sz="1600" spc="-5" dirty="0">
                <a:latin typeface="Calibri"/>
                <a:cs typeface="Calibri"/>
              </a:rPr>
              <a:t>higher </a:t>
            </a:r>
            <a:r>
              <a:rPr sz="1600" spc="-10" dirty="0">
                <a:latin typeface="Calibri"/>
                <a:cs typeface="Calibri"/>
              </a:rPr>
              <a:t>amount of </a:t>
            </a:r>
            <a:r>
              <a:rPr sz="1600" spc="-5" dirty="0">
                <a:latin typeface="Calibri"/>
                <a:cs typeface="Calibri"/>
              </a:rPr>
              <a:t> time. </a:t>
            </a:r>
            <a:r>
              <a:rPr sz="1600" dirty="0">
                <a:latin typeface="Calibri"/>
                <a:cs typeface="Calibri"/>
              </a:rPr>
              <a:t>It</a:t>
            </a:r>
            <a:r>
              <a:rPr sz="1600" spc="-15" dirty="0">
                <a:latin typeface="Calibri"/>
                <a:cs typeface="Calibri"/>
              </a:rPr>
              <a:t> </a:t>
            </a:r>
            <a:r>
              <a:rPr sz="1600" spc="-5" dirty="0">
                <a:latin typeface="Calibri"/>
                <a:cs typeface="Calibri"/>
              </a:rPr>
              <a:t>is</a:t>
            </a:r>
            <a:r>
              <a:rPr sz="1600" spc="-10" dirty="0">
                <a:latin typeface="Calibri"/>
                <a:cs typeface="Calibri"/>
              </a:rPr>
              <a:t> </a:t>
            </a:r>
            <a:r>
              <a:rPr sz="1600" spc="-5" dirty="0">
                <a:latin typeface="Calibri"/>
                <a:cs typeface="Calibri"/>
              </a:rPr>
              <a:t>mainly</a:t>
            </a:r>
            <a:r>
              <a:rPr sz="1600" spc="-30" dirty="0">
                <a:latin typeface="Calibri"/>
                <a:cs typeface="Calibri"/>
              </a:rPr>
              <a:t> </a:t>
            </a:r>
            <a:r>
              <a:rPr sz="1600" dirty="0">
                <a:solidFill>
                  <a:srgbClr val="FF0000"/>
                </a:solidFill>
                <a:latin typeface="Calibri"/>
                <a:cs typeface="Calibri"/>
              </a:rPr>
              <a:t>15 </a:t>
            </a:r>
            <a:r>
              <a:rPr sz="1600" spc="-15" dirty="0">
                <a:solidFill>
                  <a:srgbClr val="FF0000"/>
                </a:solidFill>
                <a:latin typeface="Calibri"/>
                <a:cs typeface="Calibri"/>
              </a:rPr>
              <a:t>to</a:t>
            </a:r>
            <a:r>
              <a:rPr sz="1600" spc="35" dirty="0">
                <a:solidFill>
                  <a:srgbClr val="FF0000"/>
                </a:solidFill>
                <a:latin typeface="Calibri"/>
                <a:cs typeface="Calibri"/>
              </a:rPr>
              <a:t> </a:t>
            </a:r>
            <a:r>
              <a:rPr sz="1600" dirty="0">
                <a:solidFill>
                  <a:srgbClr val="FF0000"/>
                </a:solidFill>
                <a:latin typeface="Calibri"/>
                <a:cs typeface="Calibri"/>
              </a:rPr>
              <a:t>20</a:t>
            </a:r>
            <a:r>
              <a:rPr sz="1600" spc="-25" dirty="0">
                <a:solidFill>
                  <a:srgbClr val="FF0000"/>
                </a:solidFill>
                <a:latin typeface="Calibri"/>
                <a:cs typeface="Calibri"/>
              </a:rPr>
              <a:t> </a:t>
            </a:r>
            <a:r>
              <a:rPr sz="1600" spc="-5" dirty="0">
                <a:solidFill>
                  <a:srgbClr val="FF0000"/>
                </a:solidFill>
                <a:latin typeface="Calibri"/>
                <a:cs typeface="Calibri"/>
              </a:rPr>
              <a:t>units</a:t>
            </a:r>
            <a:endParaRPr sz="16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353948"/>
            <a:ext cx="7768590" cy="441642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2.</a:t>
            </a:r>
            <a:r>
              <a:rPr sz="1800" spc="-20" dirty="0">
                <a:solidFill>
                  <a:srgbClr val="FF0000"/>
                </a:solidFill>
                <a:latin typeface="Calibri"/>
                <a:cs typeface="Calibri"/>
              </a:rPr>
              <a:t> </a:t>
            </a:r>
            <a:r>
              <a:rPr sz="1800" spc="-5" dirty="0">
                <a:solidFill>
                  <a:srgbClr val="FF0000"/>
                </a:solidFill>
                <a:latin typeface="Calibri"/>
                <a:cs typeface="Calibri"/>
              </a:rPr>
              <a:t>Dynamic</a:t>
            </a:r>
            <a:r>
              <a:rPr sz="1800" spc="15" dirty="0">
                <a:solidFill>
                  <a:srgbClr val="FF0000"/>
                </a:solidFill>
                <a:latin typeface="Calibri"/>
                <a:cs typeface="Calibri"/>
              </a:rPr>
              <a:t> </a:t>
            </a:r>
            <a:r>
              <a:rPr sz="1800" spc="-25" dirty="0">
                <a:solidFill>
                  <a:srgbClr val="FF0000"/>
                </a:solidFill>
                <a:latin typeface="Calibri"/>
                <a:cs typeface="Calibri"/>
              </a:rPr>
              <a:t>Techniques</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spc="-10" dirty="0">
                <a:solidFill>
                  <a:srgbClr val="00AF50"/>
                </a:solidFill>
                <a:latin typeface="Calibri"/>
                <a:cs typeface="Calibri"/>
              </a:rPr>
              <a:t>Simple</a:t>
            </a:r>
            <a:r>
              <a:rPr sz="1800" spc="20" dirty="0">
                <a:solidFill>
                  <a:srgbClr val="00AF50"/>
                </a:solidFill>
                <a:latin typeface="Calibri"/>
                <a:cs typeface="Calibri"/>
              </a:rPr>
              <a:t> </a:t>
            </a:r>
            <a:r>
              <a:rPr sz="1800" spc="-20" dirty="0">
                <a:solidFill>
                  <a:srgbClr val="00AF50"/>
                </a:solidFill>
                <a:latin typeface="Calibri"/>
                <a:cs typeface="Calibri"/>
              </a:rPr>
              <a:t>Averaging</a:t>
            </a:r>
            <a:endParaRPr sz="1800">
              <a:latin typeface="Calibri"/>
              <a:cs typeface="Calibri"/>
            </a:endParaRPr>
          </a:p>
          <a:p>
            <a:pPr marL="12700" marR="5080" algn="just">
              <a:lnSpc>
                <a:spcPct val="100000"/>
              </a:lnSpc>
            </a:pPr>
            <a:r>
              <a:rPr sz="1800" dirty="0">
                <a:latin typeface="Calibri"/>
                <a:cs typeface="Calibri"/>
              </a:rPr>
              <a:t>In </a:t>
            </a:r>
            <a:r>
              <a:rPr sz="1800" spc="-5" dirty="0">
                <a:latin typeface="Calibri"/>
                <a:cs typeface="Calibri"/>
              </a:rPr>
              <a:t>simple </a:t>
            </a:r>
            <a:r>
              <a:rPr sz="1800" spc="-10" dirty="0">
                <a:latin typeface="Calibri"/>
                <a:cs typeface="Calibri"/>
              </a:rPr>
              <a:t>averaging, there are </a:t>
            </a:r>
            <a:r>
              <a:rPr sz="1800" spc="-5" dirty="0">
                <a:latin typeface="Calibri"/>
                <a:cs typeface="Calibri"/>
              </a:rPr>
              <a:t>given </a:t>
            </a:r>
            <a:r>
              <a:rPr sz="1800" spc="-15" dirty="0">
                <a:latin typeface="Calibri"/>
                <a:cs typeface="Calibri"/>
              </a:rPr>
              <a:t>list </a:t>
            </a:r>
            <a:r>
              <a:rPr sz="1800" spc="5" dirty="0">
                <a:latin typeface="Calibri"/>
                <a:cs typeface="Calibri"/>
              </a:rPr>
              <a:t>of </a:t>
            </a:r>
            <a:r>
              <a:rPr sz="1800" dirty="0">
                <a:latin typeface="Calibri"/>
                <a:cs typeface="Calibri"/>
              </a:rPr>
              <a:t>n </a:t>
            </a:r>
            <a:r>
              <a:rPr sz="1800" spc="-10" dirty="0">
                <a:latin typeface="Calibri"/>
                <a:cs typeface="Calibri"/>
              </a:rPr>
              <a:t>processes </a:t>
            </a:r>
            <a:r>
              <a:rPr sz="1800" spc="-5" dirty="0">
                <a:latin typeface="Calibri"/>
                <a:cs typeface="Calibri"/>
              </a:rPr>
              <a:t>P(i).......P(n). </a:t>
            </a:r>
            <a:r>
              <a:rPr sz="1800" dirty="0">
                <a:latin typeface="Calibri"/>
                <a:cs typeface="Calibri"/>
              </a:rPr>
              <a:t>Let T(i) </a:t>
            </a:r>
            <a:r>
              <a:rPr sz="1800" spc="-5" dirty="0">
                <a:latin typeface="Calibri"/>
                <a:cs typeface="Calibri"/>
              </a:rPr>
              <a:t>denotes </a:t>
            </a:r>
            <a:r>
              <a:rPr sz="1800" dirty="0">
                <a:latin typeface="Calibri"/>
                <a:cs typeface="Calibri"/>
              </a:rPr>
              <a:t> </a:t>
            </a:r>
            <a:r>
              <a:rPr sz="1800" spc="-5" dirty="0">
                <a:latin typeface="Calibri"/>
                <a:cs typeface="Calibri"/>
              </a:rPr>
              <a:t>the </a:t>
            </a:r>
            <a:r>
              <a:rPr sz="1800" spc="-15" dirty="0">
                <a:latin typeface="Calibri"/>
                <a:cs typeface="Calibri"/>
              </a:rPr>
              <a:t>burst </a:t>
            </a:r>
            <a:r>
              <a:rPr sz="1800" spc="-5" dirty="0">
                <a:latin typeface="Calibri"/>
                <a:cs typeface="Calibri"/>
              </a:rPr>
              <a:t>time </a:t>
            </a:r>
            <a:r>
              <a:rPr sz="1800" spc="5" dirty="0">
                <a:latin typeface="Calibri"/>
                <a:cs typeface="Calibri"/>
              </a:rPr>
              <a:t>of </a:t>
            </a:r>
            <a:r>
              <a:rPr sz="1800" dirty="0">
                <a:latin typeface="Calibri"/>
                <a:cs typeface="Calibri"/>
              </a:rPr>
              <a:t>the </a:t>
            </a:r>
            <a:r>
              <a:rPr sz="1800" spc="-10" dirty="0">
                <a:latin typeface="Calibri"/>
                <a:cs typeface="Calibri"/>
              </a:rPr>
              <a:t>process </a:t>
            </a:r>
            <a:r>
              <a:rPr sz="1800" dirty="0">
                <a:latin typeface="Calibri"/>
                <a:cs typeface="Calibri"/>
              </a:rPr>
              <a:t>P(i). </a:t>
            </a:r>
            <a:r>
              <a:rPr sz="1800" spc="-5" dirty="0">
                <a:latin typeface="Calibri"/>
                <a:cs typeface="Calibri"/>
              </a:rPr>
              <a:t>Let τ(n) denotes the </a:t>
            </a:r>
            <a:r>
              <a:rPr sz="1800" spc="-10" dirty="0">
                <a:latin typeface="Calibri"/>
                <a:cs typeface="Calibri"/>
              </a:rPr>
              <a:t>predicted </a:t>
            </a:r>
            <a:r>
              <a:rPr sz="1800" spc="-20" dirty="0">
                <a:latin typeface="Calibri"/>
                <a:cs typeface="Calibri"/>
              </a:rPr>
              <a:t>burst </a:t>
            </a:r>
            <a:r>
              <a:rPr sz="1800" dirty="0">
                <a:latin typeface="Calibri"/>
                <a:cs typeface="Calibri"/>
              </a:rPr>
              <a:t>time of Pth </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according</a:t>
            </a:r>
            <a:r>
              <a:rPr sz="180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simple</a:t>
            </a:r>
            <a:r>
              <a:rPr sz="1800" dirty="0">
                <a:latin typeface="Calibri"/>
                <a:cs typeface="Calibri"/>
              </a:rPr>
              <a:t> </a:t>
            </a:r>
            <a:r>
              <a:rPr sz="1800" spc="-10" dirty="0">
                <a:latin typeface="Calibri"/>
                <a:cs typeface="Calibri"/>
              </a:rPr>
              <a:t>averaging,</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predicted</a:t>
            </a:r>
            <a:r>
              <a:rPr sz="1800" spc="-5" dirty="0">
                <a:latin typeface="Calibri"/>
                <a:cs typeface="Calibri"/>
              </a:rPr>
              <a:t> </a:t>
            </a:r>
            <a:r>
              <a:rPr sz="1800" spc="-15" dirty="0">
                <a:latin typeface="Calibri"/>
                <a:cs typeface="Calibri"/>
              </a:rPr>
              <a:t>burst</a:t>
            </a:r>
            <a:r>
              <a:rPr sz="1800" spc="-10" dirty="0">
                <a:latin typeface="Calibri"/>
                <a:cs typeface="Calibri"/>
              </a:rPr>
              <a:t> </a:t>
            </a:r>
            <a:r>
              <a:rPr sz="1800" dirty="0">
                <a:latin typeface="Calibri"/>
                <a:cs typeface="Calibri"/>
              </a:rPr>
              <a:t>time</a:t>
            </a:r>
            <a:r>
              <a:rPr sz="1800" spc="405" dirty="0">
                <a:latin typeface="Calibri"/>
                <a:cs typeface="Calibri"/>
              </a:rPr>
              <a:t> </a:t>
            </a:r>
            <a:r>
              <a:rPr sz="1800" spc="10" dirty="0">
                <a:latin typeface="Calibri"/>
                <a:cs typeface="Calibri"/>
              </a:rPr>
              <a:t>of </a:t>
            </a:r>
            <a:r>
              <a:rPr sz="1800" spc="15" dirty="0">
                <a:latin typeface="Calibri"/>
                <a:cs typeface="Calibri"/>
              </a:rPr>
              <a:t> </a:t>
            </a:r>
            <a:r>
              <a:rPr sz="1800" spc="-10" dirty="0">
                <a:latin typeface="Calibri"/>
                <a:cs typeface="Calibri"/>
              </a:rPr>
              <a:t>process</a:t>
            </a:r>
            <a:r>
              <a:rPr sz="1800" spc="15" dirty="0">
                <a:latin typeface="Calibri"/>
                <a:cs typeface="Calibri"/>
              </a:rPr>
              <a:t> </a:t>
            </a:r>
            <a:r>
              <a:rPr sz="1800" spc="-10" dirty="0">
                <a:latin typeface="Calibri"/>
                <a:cs typeface="Calibri"/>
              </a:rPr>
              <a:t>n+1</a:t>
            </a:r>
            <a:r>
              <a:rPr sz="1800" spc="20" dirty="0">
                <a:latin typeface="Calibri"/>
                <a:cs typeface="Calibri"/>
              </a:rPr>
              <a:t> </a:t>
            </a:r>
            <a:r>
              <a:rPr sz="1800" spc="-5" dirty="0">
                <a:latin typeface="Calibri"/>
                <a:cs typeface="Calibri"/>
              </a:rPr>
              <a:t>will</a:t>
            </a:r>
            <a:r>
              <a:rPr sz="1800" dirty="0">
                <a:latin typeface="Calibri"/>
                <a:cs typeface="Calibri"/>
              </a:rPr>
              <a:t> </a:t>
            </a:r>
            <a:r>
              <a:rPr sz="1800" spc="-10" dirty="0">
                <a:latin typeface="Calibri"/>
                <a:cs typeface="Calibri"/>
              </a:rPr>
              <a:t>be</a:t>
            </a:r>
            <a:r>
              <a:rPr sz="1800" spc="40" dirty="0">
                <a:latin typeface="Calibri"/>
                <a:cs typeface="Calibri"/>
              </a:rPr>
              <a:t> </a:t>
            </a:r>
            <a:r>
              <a:rPr sz="1800" spc="-15" dirty="0">
                <a:latin typeface="Calibri"/>
                <a:cs typeface="Calibri"/>
              </a:rPr>
              <a:t>calculated</a:t>
            </a:r>
            <a:r>
              <a:rPr sz="1800" spc="40" dirty="0">
                <a:latin typeface="Calibri"/>
                <a:cs typeface="Calibri"/>
              </a:rPr>
              <a:t> </a:t>
            </a:r>
            <a:r>
              <a:rPr sz="1800" spc="-5" dirty="0">
                <a:latin typeface="Calibri"/>
                <a:cs typeface="Calibri"/>
              </a:rPr>
              <a:t>as,</a:t>
            </a:r>
            <a:endParaRPr sz="1800">
              <a:latin typeface="Calibri"/>
              <a:cs typeface="Calibri"/>
            </a:endParaRPr>
          </a:p>
          <a:p>
            <a:pPr marL="12700" algn="just">
              <a:lnSpc>
                <a:spcPct val="100000"/>
              </a:lnSpc>
              <a:spcBef>
                <a:spcPts val="5"/>
              </a:spcBef>
            </a:pPr>
            <a:r>
              <a:rPr sz="1800" spc="-5" dirty="0">
                <a:latin typeface="Calibri"/>
                <a:cs typeface="Calibri"/>
              </a:rPr>
              <a:t>τ(n+1)</a:t>
            </a:r>
            <a:r>
              <a:rPr sz="1800" spc="10" dirty="0">
                <a:latin typeface="Calibri"/>
                <a:cs typeface="Calibri"/>
              </a:rPr>
              <a:t> </a:t>
            </a:r>
            <a:r>
              <a:rPr sz="1800" dirty="0">
                <a:latin typeface="Calibri"/>
                <a:cs typeface="Calibri"/>
              </a:rPr>
              <a:t>= </a:t>
            </a:r>
            <a:r>
              <a:rPr sz="1800" spc="-5" dirty="0">
                <a:latin typeface="Calibri"/>
                <a:cs typeface="Calibri"/>
              </a:rPr>
              <a:t>(1/n)</a:t>
            </a:r>
            <a:r>
              <a:rPr sz="1800" spc="1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T(i)</a:t>
            </a:r>
            <a:endParaRPr sz="1800">
              <a:latin typeface="Calibri"/>
              <a:cs typeface="Calibri"/>
            </a:endParaRPr>
          </a:p>
          <a:p>
            <a:pPr marL="12700" marR="5715" algn="just">
              <a:lnSpc>
                <a:spcPct val="100000"/>
              </a:lnSpc>
            </a:pPr>
            <a:r>
              <a:rPr sz="1800" spc="-10" dirty="0">
                <a:latin typeface="Calibri"/>
                <a:cs typeface="Calibri"/>
              </a:rPr>
              <a:t>Where,</a:t>
            </a:r>
            <a:r>
              <a:rPr sz="1800" spc="-5" dirty="0">
                <a:latin typeface="Calibri"/>
                <a:cs typeface="Calibri"/>
              </a:rPr>
              <a:t> </a:t>
            </a:r>
            <a:r>
              <a:rPr sz="1800" dirty="0">
                <a:latin typeface="Calibri"/>
                <a:cs typeface="Calibri"/>
              </a:rPr>
              <a:t>0&lt;=i&lt;=n</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T(i)</a:t>
            </a:r>
            <a:r>
              <a:rPr sz="1800" spc="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summation</a:t>
            </a:r>
            <a:r>
              <a:rPr sz="180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actual</a:t>
            </a:r>
            <a:r>
              <a:rPr sz="1800" dirty="0">
                <a:latin typeface="Calibri"/>
                <a:cs typeface="Calibri"/>
              </a:rPr>
              <a:t> </a:t>
            </a:r>
            <a:r>
              <a:rPr sz="1800" spc="-15" dirty="0">
                <a:latin typeface="Calibri"/>
                <a:cs typeface="Calibri"/>
              </a:rPr>
              <a:t>burst</a:t>
            </a:r>
            <a:r>
              <a:rPr sz="1800" spc="-10" dirty="0">
                <a:latin typeface="Calibri"/>
                <a:cs typeface="Calibri"/>
              </a:rPr>
              <a:t> </a:t>
            </a:r>
            <a:r>
              <a:rPr sz="1800" spc="-5" dirty="0">
                <a:latin typeface="Calibri"/>
                <a:cs typeface="Calibri"/>
              </a:rPr>
              <a:t>time</a:t>
            </a:r>
            <a:r>
              <a:rPr sz="1800" dirty="0">
                <a:latin typeface="Calibri"/>
                <a:cs typeface="Calibri"/>
              </a:rPr>
              <a:t> </a:t>
            </a:r>
            <a:r>
              <a:rPr sz="1800" spc="5" dirty="0">
                <a:latin typeface="Calibri"/>
                <a:cs typeface="Calibri"/>
              </a:rPr>
              <a:t>of  </a:t>
            </a:r>
            <a:r>
              <a:rPr sz="1800" dirty="0">
                <a:latin typeface="Calibri"/>
                <a:cs typeface="Calibri"/>
              </a:rPr>
              <a:t>all</a:t>
            </a:r>
            <a:r>
              <a:rPr sz="1800" spc="405" dirty="0">
                <a:latin typeface="Calibri"/>
                <a:cs typeface="Calibri"/>
              </a:rPr>
              <a:t> </a:t>
            </a:r>
            <a:r>
              <a:rPr sz="1800" spc="5" dirty="0">
                <a:latin typeface="Calibri"/>
                <a:cs typeface="Calibri"/>
              </a:rPr>
              <a:t>the </a:t>
            </a:r>
            <a:r>
              <a:rPr sz="1800" spc="10" dirty="0">
                <a:latin typeface="Calibri"/>
                <a:cs typeface="Calibri"/>
              </a:rPr>
              <a:t> </a:t>
            </a:r>
            <a:r>
              <a:rPr sz="1800" spc="-10" dirty="0">
                <a:latin typeface="Calibri"/>
                <a:cs typeface="Calibri"/>
              </a:rPr>
              <a:t>processes</a:t>
            </a:r>
            <a:r>
              <a:rPr sz="1800" spc="15" dirty="0">
                <a:latin typeface="Calibri"/>
                <a:cs typeface="Calibri"/>
              </a:rPr>
              <a:t> </a:t>
            </a:r>
            <a:r>
              <a:rPr sz="1800" spc="-10" dirty="0">
                <a:latin typeface="Calibri"/>
                <a:cs typeface="Calibri"/>
              </a:rPr>
              <a:t>available</a:t>
            </a:r>
            <a:r>
              <a:rPr sz="1800" spc="40" dirty="0">
                <a:latin typeface="Calibri"/>
                <a:cs typeface="Calibri"/>
              </a:rPr>
              <a:t> </a:t>
            </a:r>
            <a:r>
              <a:rPr sz="1800" spc="-5" dirty="0">
                <a:latin typeface="Calibri"/>
                <a:cs typeface="Calibri"/>
              </a:rPr>
              <a:t>till </a:t>
            </a:r>
            <a:r>
              <a:rPr sz="1800" spc="-30" dirty="0">
                <a:latin typeface="Calibri"/>
                <a:cs typeface="Calibri"/>
              </a:rPr>
              <a:t>now.</a:t>
            </a:r>
            <a:endParaRPr sz="1800">
              <a:latin typeface="Calibri"/>
              <a:cs typeface="Calibri"/>
            </a:endParaRPr>
          </a:p>
          <a:p>
            <a:pPr marL="12700" algn="just">
              <a:lnSpc>
                <a:spcPct val="100000"/>
              </a:lnSpc>
            </a:pPr>
            <a:r>
              <a:rPr sz="1800" spc="-10" dirty="0">
                <a:solidFill>
                  <a:srgbClr val="00AF50"/>
                </a:solidFill>
                <a:latin typeface="Calibri"/>
                <a:cs typeface="Calibri"/>
              </a:rPr>
              <a:t>Exponential</a:t>
            </a:r>
            <a:r>
              <a:rPr sz="1800" spc="40" dirty="0">
                <a:solidFill>
                  <a:srgbClr val="00AF50"/>
                </a:solidFill>
                <a:latin typeface="Calibri"/>
                <a:cs typeface="Calibri"/>
              </a:rPr>
              <a:t> </a:t>
            </a:r>
            <a:r>
              <a:rPr sz="1800" spc="-20" dirty="0">
                <a:solidFill>
                  <a:srgbClr val="00AF50"/>
                </a:solidFill>
                <a:latin typeface="Calibri"/>
                <a:cs typeface="Calibri"/>
              </a:rPr>
              <a:t>Averaging</a:t>
            </a:r>
            <a:r>
              <a:rPr sz="1800" spc="60" dirty="0">
                <a:solidFill>
                  <a:srgbClr val="00AF50"/>
                </a:solidFill>
                <a:latin typeface="Calibri"/>
                <a:cs typeface="Calibri"/>
              </a:rPr>
              <a:t> </a:t>
            </a:r>
            <a:r>
              <a:rPr sz="1800" spc="5" dirty="0">
                <a:solidFill>
                  <a:srgbClr val="00AF50"/>
                </a:solidFill>
                <a:latin typeface="Calibri"/>
                <a:cs typeface="Calibri"/>
              </a:rPr>
              <a:t>or</a:t>
            </a:r>
            <a:r>
              <a:rPr sz="1800" spc="-10" dirty="0">
                <a:solidFill>
                  <a:srgbClr val="00AF50"/>
                </a:solidFill>
                <a:latin typeface="Calibri"/>
                <a:cs typeface="Calibri"/>
              </a:rPr>
              <a:t> Aging</a:t>
            </a:r>
            <a:endParaRPr sz="1800">
              <a:latin typeface="Calibri"/>
              <a:cs typeface="Calibri"/>
            </a:endParaRPr>
          </a:p>
          <a:p>
            <a:pPr marL="12700" marR="5715" algn="just">
              <a:lnSpc>
                <a:spcPct val="100000"/>
              </a:lnSpc>
            </a:pPr>
            <a:r>
              <a:rPr sz="1800" spc="-5" dirty="0">
                <a:latin typeface="Calibri"/>
                <a:cs typeface="Calibri"/>
              </a:rPr>
              <a:t>Let, </a:t>
            </a:r>
            <a:r>
              <a:rPr sz="1800" spc="-60" dirty="0">
                <a:latin typeface="Calibri"/>
                <a:cs typeface="Calibri"/>
              </a:rPr>
              <a:t>Tn </a:t>
            </a:r>
            <a:r>
              <a:rPr sz="1800" spc="5" dirty="0">
                <a:latin typeface="Calibri"/>
                <a:cs typeface="Calibri"/>
              </a:rPr>
              <a:t>be </a:t>
            </a:r>
            <a:r>
              <a:rPr sz="1800" dirty="0">
                <a:latin typeface="Calibri"/>
                <a:cs typeface="Calibri"/>
              </a:rPr>
              <a:t>the actual </a:t>
            </a:r>
            <a:r>
              <a:rPr sz="1800" spc="-20" dirty="0">
                <a:latin typeface="Calibri"/>
                <a:cs typeface="Calibri"/>
              </a:rPr>
              <a:t>burst </a:t>
            </a:r>
            <a:r>
              <a:rPr sz="1800" dirty="0">
                <a:latin typeface="Calibri"/>
                <a:cs typeface="Calibri"/>
              </a:rPr>
              <a:t>time </a:t>
            </a:r>
            <a:r>
              <a:rPr sz="1800" spc="15" dirty="0">
                <a:latin typeface="Calibri"/>
                <a:cs typeface="Calibri"/>
              </a:rPr>
              <a:t>of </a:t>
            </a:r>
            <a:r>
              <a:rPr sz="1800" spc="-10" dirty="0">
                <a:latin typeface="Calibri"/>
                <a:cs typeface="Calibri"/>
              </a:rPr>
              <a:t>nth process. </a:t>
            </a:r>
            <a:r>
              <a:rPr sz="1800" spc="-5" dirty="0">
                <a:latin typeface="Calibri"/>
                <a:cs typeface="Calibri"/>
              </a:rPr>
              <a:t>τ(n) </a:t>
            </a:r>
            <a:r>
              <a:rPr sz="1800" spc="5" dirty="0">
                <a:latin typeface="Calibri"/>
                <a:cs typeface="Calibri"/>
              </a:rPr>
              <a:t>be </a:t>
            </a:r>
            <a:r>
              <a:rPr sz="1800" dirty="0">
                <a:latin typeface="Calibri"/>
                <a:cs typeface="Calibri"/>
              </a:rPr>
              <a:t>the </a:t>
            </a:r>
            <a:r>
              <a:rPr sz="1800" spc="-10" dirty="0">
                <a:latin typeface="Calibri"/>
                <a:cs typeface="Calibri"/>
              </a:rPr>
              <a:t>predicted </a:t>
            </a:r>
            <a:r>
              <a:rPr sz="1800" spc="-15" dirty="0">
                <a:latin typeface="Calibri"/>
                <a:cs typeface="Calibri"/>
              </a:rPr>
              <a:t>burst </a:t>
            </a:r>
            <a:r>
              <a:rPr sz="1800" spc="-5" dirty="0">
                <a:latin typeface="Calibri"/>
                <a:cs typeface="Calibri"/>
              </a:rPr>
              <a:t>time </a:t>
            </a:r>
            <a:r>
              <a:rPr sz="1800" spc="-15" dirty="0">
                <a:latin typeface="Calibri"/>
                <a:cs typeface="Calibri"/>
              </a:rPr>
              <a:t>for </a:t>
            </a:r>
            <a:r>
              <a:rPr sz="1800" spc="-10" dirty="0">
                <a:latin typeface="Calibri"/>
                <a:cs typeface="Calibri"/>
              </a:rPr>
              <a:t> </a:t>
            </a:r>
            <a:r>
              <a:rPr sz="1800" spc="-15" dirty="0">
                <a:latin typeface="Calibri"/>
                <a:cs typeface="Calibri"/>
              </a:rPr>
              <a:t>nth</a:t>
            </a:r>
            <a:r>
              <a:rPr sz="1800" spc="-10" dirty="0">
                <a:latin typeface="Calibri"/>
                <a:cs typeface="Calibri"/>
              </a:rPr>
              <a:t> process </a:t>
            </a:r>
            <a:r>
              <a:rPr sz="1800" spc="5" dirty="0">
                <a:latin typeface="Calibri"/>
                <a:cs typeface="Calibri"/>
              </a:rPr>
              <a:t>then </a:t>
            </a:r>
            <a:r>
              <a:rPr sz="1800" dirty="0">
                <a:latin typeface="Calibri"/>
                <a:cs typeface="Calibri"/>
              </a:rPr>
              <a:t>the </a:t>
            </a:r>
            <a:r>
              <a:rPr sz="1800" spc="-5" dirty="0">
                <a:latin typeface="Calibri"/>
                <a:cs typeface="Calibri"/>
              </a:rPr>
              <a:t>CPU</a:t>
            </a:r>
            <a:r>
              <a:rPr sz="1800" dirty="0">
                <a:latin typeface="Calibri"/>
                <a:cs typeface="Calibri"/>
              </a:rPr>
              <a:t> </a:t>
            </a:r>
            <a:r>
              <a:rPr sz="1800" spc="-15" dirty="0">
                <a:latin typeface="Calibri"/>
                <a:cs typeface="Calibri"/>
              </a:rPr>
              <a:t>burst</a:t>
            </a:r>
            <a:r>
              <a:rPr sz="1800" spc="-10" dirty="0">
                <a:latin typeface="Calibri"/>
                <a:cs typeface="Calibri"/>
              </a:rPr>
              <a:t> </a:t>
            </a:r>
            <a:r>
              <a:rPr sz="1800" spc="-5" dirty="0">
                <a:latin typeface="Calibri"/>
                <a:cs typeface="Calibri"/>
              </a:rPr>
              <a:t>time </a:t>
            </a:r>
            <a:r>
              <a:rPr sz="1800" spc="-15" dirty="0">
                <a:latin typeface="Calibri"/>
                <a:cs typeface="Calibri"/>
              </a:rPr>
              <a:t>for </a:t>
            </a:r>
            <a:r>
              <a:rPr sz="1800" dirty="0">
                <a:latin typeface="Calibri"/>
                <a:cs typeface="Calibri"/>
              </a:rPr>
              <a:t>the </a:t>
            </a:r>
            <a:r>
              <a:rPr sz="1800" spc="-10" dirty="0">
                <a:latin typeface="Calibri"/>
                <a:cs typeface="Calibri"/>
              </a:rPr>
              <a:t>next</a:t>
            </a:r>
            <a:r>
              <a:rPr sz="1800" spc="385" dirty="0">
                <a:latin typeface="Calibri"/>
                <a:cs typeface="Calibri"/>
              </a:rPr>
              <a:t> </a:t>
            </a:r>
            <a:r>
              <a:rPr sz="1800" spc="-10" dirty="0">
                <a:latin typeface="Calibri"/>
                <a:cs typeface="Calibri"/>
              </a:rPr>
              <a:t>process</a:t>
            </a:r>
            <a:r>
              <a:rPr sz="1800" spc="385" dirty="0">
                <a:latin typeface="Calibri"/>
                <a:cs typeface="Calibri"/>
              </a:rPr>
              <a:t> </a:t>
            </a:r>
            <a:r>
              <a:rPr sz="1800" dirty="0">
                <a:latin typeface="Calibri"/>
                <a:cs typeface="Calibri"/>
              </a:rPr>
              <a:t>(n+1) </a:t>
            </a:r>
            <a:r>
              <a:rPr sz="1800" spc="-5" dirty="0">
                <a:latin typeface="Calibri"/>
                <a:cs typeface="Calibri"/>
              </a:rPr>
              <a:t>will </a:t>
            </a:r>
            <a:r>
              <a:rPr sz="1800" spc="5" dirty="0">
                <a:latin typeface="Calibri"/>
                <a:cs typeface="Calibri"/>
              </a:rPr>
              <a:t>be </a:t>
            </a:r>
            <a:r>
              <a:rPr sz="1800" spc="-5" dirty="0">
                <a:latin typeface="Calibri"/>
                <a:cs typeface="Calibri"/>
              </a:rPr>
              <a:t>calculated </a:t>
            </a:r>
            <a:r>
              <a:rPr sz="1800" dirty="0">
                <a:latin typeface="Calibri"/>
                <a:cs typeface="Calibri"/>
              </a:rPr>
              <a:t> </a:t>
            </a:r>
            <a:r>
              <a:rPr sz="1800" spc="-5" dirty="0">
                <a:latin typeface="Calibri"/>
                <a:cs typeface="Calibri"/>
              </a:rPr>
              <a:t>as,</a:t>
            </a:r>
            <a:endParaRPr sz="1800">
              <a:latin typeface="Calibri"/>
              <a:cs typeface="Calibri"/>
            </a:endParaRPr>
          </a:p>
          <a:p>
            <a:pPr marL="12700" algn="just">
              <a:lnSpc>
                <a:spcPct val="100000"/>
              </a:lnSpc>
              <a:spcBef>
                <a:spcPts val="5"/>
              </a:spcBef>
            </a:pPr>
            <a:r>
              <a:rPr sz="1800" spc="-5" dirty="0">
                <a:solidFill>
                  <a:srgbClr val="FF0000"/>
                </a:solidFill>
                <a:latin typeface="Calibri"/>
                <a:cs typeface="Calibri"/>
              </a:rPr>
              <a:t>τ(n+1)</a:t>
            </a:r>
            <a:r>
              <a:rPr sz="1800" spc="15" dirty="0">
                <a:solidFill>
                  <a:srgbClr val="FF0000"/>
                </a:solidFill>
                <a:latin typeface="Calibri"/>
                <a:cs typeface="Calibri"/>
              </a:rPr>
              <a:t> </a:t>
            </a:r>
            <a:r>
              <a:rPr sz="1800" dirty="0">
                <a:solidFill>
                  <a:srgbClr val="FF0000"/>
                </a:solidFill>
                <a:latin typeface="Calibri"/>
                <a:cs typeface="Calibri"/>
              </a:rPr>
              <a:t>=</a:t>
            </a:r>
            <a:r>
              <a:rPr sz="1800" spc="5" dirty="0">
                <a:solidFill>
                  <a:srgbClr val="FF0000"/>
                </a:solidFill>
                <a:latin typeface="Calibri"/>
                <a:cs typeface="Calibri"/>
              </a:rPr>
              <a:t> α.</a:t>
            </a:r>
            <a:r>
              <a:rPr sz="1800" spc="-10" dirty="0">
                <a:solidFill>
                  <a:srgbClr val="FF0000"/>
                </a:solidFill>
                <a:latin typeface="Calibri"/>
                <a:cs typeface="Calibri"/>
              </a:rPr>
              <a:t> </a:t>
            </a:r>
            <a:r>
              <a:rPr sz="1800" spc="-55" dirty="0">
                <a:solidFill>
                  <a:srgbClr val="FF0000"/>
                </a:solidFill>
                <a:latin typeface="Calibri"/>
                <a:cs typeface="Calibri"/>
              </a:rPr>
              <a:t>Tn</a:t>
            </a:r>
            <a:r>
              <a:rPr sz="1800" spc="-20" dirty="0">
                <a:solidFill>
                  <a:srgbClr val="FF0000"/>
                </a:solidFill>
                <a:latin typeface="Calibri"/>
                <a:cs typeface="Calibri"/>
              </a:rPr>
              <a:t> </a:t>
            </a:r>
            <a:r>
              <a:rPr sz="1800" dirty="0">
                <a:solidFill>
                  <a:srgbClr val="FF0000"/>
                </a:solidFill>
                <a:latin typeface="Calibri"/>
                <a:cs typeface="Calibri"/>
              </a:rPr>
              <a:t>+</a:t>
            </a:r>
            <a:r>
              <a:rPr sz="1800" spc="5" dirty="0">
                <a:solidFill>
                  <a:srgbClr val="FF0000"/>
                </a:solidFill>
                <a:latin typeface="Calibri"/>
                <a:cs typeface="Calibri"/>
              </a:rPr>
              <a:t> </a:t>
            </a:r>
            <a:r>
              <a:rPr sz="1800" dirty="0">
                <a:solidFill>
                  <a:srgbClr val="FF0000"/>
                </a:solidFill>
                <a:latin typeface="Calibri"/>
                <a:cs typeface="Calibri"/>
              </a:rPr>
              <a:t>(1-α)</a:t>
            </a:r>
            <a:r>
              <a:rPr sz="1800" spc="-5" dirty="0">
                <a:solidFill>
                  <a:srgbClr val="FF0000"/>
                </a:solidFill>
                <a:latin typeface="Calibri"/>
                <a:cs typeface="Calibri"/>
              </a:rPr>
              <a:t> </a:t>
            </a:r>
            <a:r>
              <a:rPr sz="1800" dirty="0">
                <a:solidFill>
                  <a:srgbClr val="FF0000"/>
                </a:solidFill>
                <a:latin typeface="Calibri"/>
                <a:cs typeface="Calibri"/>
              </a:rPr>
              <a:t>.</a:t>
            </a:r>
            <a:r>
              <a:rPr sz="1800" spc="-10" dirty="0">
                <a:solidFill>
                  <a:srgbClr val="FF0000"/>
                </a:solidFill>
                <a:latin typeface="Calibri"/>
                <a:cs typeface="Calibri"/>
              </a:rPr>
              <a:t> </a:t>
            </a:r>
            <a:r>
              <a:rPr sz="1800" spc="-5" dirty="0">
                <a:solidFill>
                  <a:srgbClr val="FF0000"/>
                </a:solidFill>
                <a:latin typeface="Calibri"/>
                <a:cs typeface="Calibri"/>
              </a:rPr>
              <a:t>τ(n)</a:t>
            </a:r>
            <a:endParaRPr sz="1800">
              <a:latin typeface="Calibri"/>
              <a:cs typeface="Calibri"/>
            </a:endParaRPr>
          </a:p>
          <a:p>
            <a:pPr marL="12700" algn="just">
              <a:lnSpc>
                <a:spcPct val="100000"/>
              </a:lnSpc>
            </a:pPr>
            <a:r>
              <a:rPr sz="1800" spc="-10" dirty="0">
                <a:latin typeface="Calibri"/>
                <a:cs typeface="Calibri"/>
              </a:rPr>
              <a:t>Where,</a:t>
            </a:r>
            <a:r>
              <a:rPr sz="1800" spc="30" dirty="0">
                <a:latin typeface="Calibri"/>
                <a:cs typeface="Calibri"/>
              </a:rPr>
              <a:t> </a:t>
            </a:r>
            <a:r>
              <a:rPr sz="1800" dirty="0">
                <a:latin typeface="Calibri"/>
                <a:cs typeface="Calibri"/>
              </a:rPr>
              <a:t>α</a:t>
            </a:r>
            <a:r>
              <a:rPr sz="1800" spc="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smoothing</a:t>
            </a:r>
            <a:r>
              <a:rPr sz="1800" spc="20" dirty="0">
                <a:latin typeface="Calibri"/>
                <a:cs typeface="Calibri"/>
              </a:rPr>
              <a:t> </a:t>
            </a:r>
            <a:r>
              <a:rPr sz="1800" spc="-35" dirty="0">
                <a:latin typeface="Calibri"/>
                <a:cs typeface="Calibri"/>
              </a:rPr>
              <a:t>factor.</a:t>
            </a:r>
            <a:r>
              <a:rPr sz="1800" spc="-5" dirty="0">
                <a:latin typeface="Calibri"/>
                <a:cs typeface="Calibri"/>
              </a:rPr>
              <a:t> </a:t>
            </a:r>
            <a:r>
              <a:rPr sz="1800" dirty="0">
                <a:latin typeface="Calibri"/>
                <a:cs typeface="Calibri"/>
              </a:rPr>
              <a:t>Its</a:t>
            </a:r>
            <a:r>
              <a:rPr sz="1800" spc="-15" dirty="0">
                <a:latin typeface="Calibri"/>
                <a:cs typeface="Calibri"/>
              </a:rPr>
              <a:t> </a:t>
            </a:r>
            <a:r>
              <a:rPr sz="1800" spc="-10" dirty="0">
                <a:latin typeface="Calibri"/>
                <a:cs typeface="Calibri"/>
              </a:rPr>
              <a:t>value</a:t>
            </a:r>
            <a:r>
              <a:rPr sz="1800" spc="15" dirty="0">
                <a:latin typeface="Calibri"/>
                <a:cs typeface="Calibri"/>
              </a:rPr>
              <a:t> </a:t>
            </a:r>
            <a:r>
              <a:rPr sz="1800" spc="-10" dirty="0">
                <a:latin typeface="Calibri"/>
                <a:cs typeface="Calibri"/>
              </a:rPr>
              <a:t>lies</a:t>
            </a:r>
            <a:r>
              <a:rPr sz="1800" spc="10" dirty="0">
                <a:latin typeface="Calibri"/>
                <a:cs typeface="Calibri"/>
              </a:rPr>
              <a:t> </a:t>
            </a:r>
            <a:r>
              <a:rPr sz="1800" spc="-10" dirty="0">
                <a:latin typeface="Calibri"/>
                <a:cs typeface="Calibri"/>
              </a:rPr>
              <a:t>between</a:t>
            </a:r>
            <a:r>
              <a:rPr sz="1800" spc="65" dirty="0">
                <a:latin typeface="Calibri"/>
                <a:cs typeface="Calibri"/>
              </a:rPr>
              <a:t> </a:t>
            </a:r>
            <a:r>
              <a:rPr sz="1800" dirty="0">
                <a:latin typeface="Calibri"/>
                <a:cs typeface="Calibri"/>
              </a:rPr>
              <a:t>0</a:t>
            </a:r>
            <a:r>
              <a:rPr sz="1800" spc="-5" dirty="0">
                <a:latin typeface="Calibri"/>
                <a:cs typeface="Calibri"/>
              </a:rPr>
              <a:t> and</a:t>
            </a:r>
            <a:r>
              <a:rPr sz="1800" spc="5" dirty="0">
                <a:latin typeface="Calibri"/>
                <a:cs typeface="Calibri"/>
              </a:rPr>
              <a:t> </a:t>
            </a:r>
            <a:r>
              <a:rPr sz="1800" dirty="0">
                <a:latin typeface="Calibri"/>
                <a:cs typeface="Calibri"/>
              </a:rPr>
              <a:t>1.</a:t>
            </a:r>
            <a:endParaRPr sz="18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322834"/>
            <a:ext cx="897255" cy="299720"/>
          </a:xfrm>
          <a:prstGeom prst="rect">
            <a:avLst/>
          </a:prstGeom>
        </p:spPr>
        <p:txBody>
          <a:bodyPr vert="horz" wrap="square" lIns="0" tIns="12700" rIns="0" bIns="0" rtlCol="0">
            <a:spAutoFit/>
          </a:bodyPr>
          <a:lstStyle/>
          <a:p>
            <a:pPr marL="12700">
              <a:lnSpc>
                <a:spcPct val="100000"/>
              </a:lnSpc>
              <a:spcBef>
                <a:spcPts val="100"/>
              </a:spcBef>
            </a:pPr>
            <a:r>
              <a:rPr sz="1800" b="1" u="heavy" spc="-10" dirty="0">
                <a:solidFill>
                  <a:srgbClr val="FF0000"/>
                </a:solidFill>
                <a:uFill>
                  <a:solidFill>
                    <a:srgbClr val="FF0000"/>
                  </a:solidFill>
                </a:uFill>
                <a:latin typeface="Calibri"/>
                <a:cs typeface="Calibri"/>
              </a:rPr>
              <a:t>Problem-</a:t>
            </a:r>
            <a:endParaRPr sz="1800">
              <a:latin typeface="Calibri"/>
              <a:cs typeface="Calibri"/>
            </a:endParaRPr>
          </a:p>
        </p:txBody>
      </p:sp>
      <p:sp>
        <p:nvSpPr>
          <p:cNvPr id="3" name="object 3"/>
          <p:cNvSpPr txBox="1"/>
          <p:nvPr/>
        </p:nvSpPr>
        <p:spPr>
          <a:xfrm>
            <a:off x="434644" y="871854"/>
            <a:ext cx="8298180" cy="4751705"/>
          </a:xfrm>
          <a:prstGeom prst="rect">
            <a:avLst/>
          </a:prstGeom>
        </p:spPr>
        <p:txBody>
          <a:bodyPr vert="horz" wrap="square" lIns="0" tIns="12700" rIns="0" bIns="0" rtlCol="0">
            <a:spAutoFit/>
          </a:bodyPr>
          <a:lstStyle/>
          <a:p>
            <a:pPr marL="38100" marR="30480" algn="just">
              <a:lnSpc>
                <a:spcPct val="100000"/>
              </a:lnSpc>
              <a:spcBef>
                <a:spcPts val="100"/>
              </a:spcBef>
            </a:pPr>
            <a:r>
              <a:rPr sz="1800" spc="-10" dirty="0">
                <a:latin typeface="Calibri"/>
                <a:cs typeface="Calibri"/>
              </a:rPr>
              <a:t>Calculate </a:t>
            </a:r>
            <a:r>
              <a:rPr sz="1800" spc="-5" dirty="0">
                <a:latin typeface="Calibri"/>
                <a:cs typeface="Calibri"/>
              </a:rPr>
              <a:t>the </a:t>
            </a:r>
            <a:r>
              <a:rPr sz="1800" spc="-15" dirty="0">
                <a:latin typeface="Calibri"/>
                <a:cs typeface="Calibri"/>
              </a:rPr>
              <a:t>predicted </a:t>
            </a:r>
            <a:r>
              <a:rPr sz="1800" spc="-20" dirty="0">
                <a:latin typeface="Calibri"/>
                <a:cs typeface="Calibri"/>
              </a:rPr>
              <a:t>burst </a:t>
            </a:r>
            <a:r>
              <a:rPr sz="1800" spc="-5" dirty="0">
                <a:latin typeface="Calibri"/>
                <a:cs typeface="Calibri"/>
              </a:rPr>
              <a:t>time </a:t>
            </a:r>
            <a:r>
              <a:rPr sz="1800" spc="-10" dirty="0">
                <a:latin typeface="Calibri"/>
                <a:cs typeface="Calibri"/>
              </a:rPr>
              <a:t>using </a:t>
            </a:r>
            <a:r>
              <a:rPr sz="1800" spc="-15" dirty="0">
                <a:latin typeface="Calibri"/>
                <a:cs typeface="Calibri"/>
              </a:rPr>
              <a:t>exponential </a:t>
            </a:r>
            <a:r>
              <a:rPr sz="1800" spc="-20" dirty="0">
                <a:latin typeface="Calibri"/>
                <a:cs typeface="Calibri"/>
              </a:rPr>
              <a:t>averaging </a:t>
            </a:r>
            <a:r>
              <a:rPr sz="1800" spc="-15" dirty="0">
                <a:latin typeface="Calibri"/>
                <a:cs typeface="Calibri"/>
              </a:rPr>
              <a:t>for </a:t>
            </a:r>
            <a:r>
              <a:rPr sz="1800" spc="-10" dirty="0">
                <a:latin typeface="Calibri"/>
                <a:cs typeface="Calibri"/>
              </a:rPr>
              <a:t>the </a:t>
            </a:r>
            <a:r>
              <a:rPr sz="1800" spc="-5" dirty="0">
                <a:latin typeface="Calibri"/>
                <a:cs typeface="Calibri"/>
              </a:rPr>
              <a:t>fifth </a:t>
            </a:r>
            <a:r>
              <a:rPr sz="1800" spc="-10" dirty="0">
                <a:latin typeface="Calibri"/>
                <a:cs typeface="Calibri"/>
              </a:rPr>
              <a:t>process </a:t>
            </a:r>
            <a:r>
              <a:rPr sz="1800" spc="-5" dirty="0">
                <a:latin typeface="Calibri"/>
                <a:cs typeface="Calibri"/>
              </a:rPr>
              <a:t>if the </a:t>
            </a:r>
            <a:r>
              <a:rPr sz="1800" dirty="0">
                <a:latin typeface="Calibri"/>
                <a:cs typeface="Calibri"/>
              </a:rPr>
              <a:t> </a:t>
            </a:r>
            <a:r>
              <a:rPr sz="1800" spc="-15" dirty="0">
                <a:latin typeface="Calibri"/>
                <a:cs typeface="Calibri"/>
              </a:rPr>
              <a:t>predicted </a:t>
            </a:r>
            <a:r>
              <a:rPr sz="1800" spc="-20" dirty="0">
                <a:latin typeface="Calibri"/>
                <a:cs typeface="Calibri"/>
              </a:rPr>
              <a:t>burst </a:t>
            </a:r>
            <a:r>
              <a:rPr sz="1800" spc="-5" dirty="0">
                <a:latin typeface="Calibri"/>
                <a:cs typeface="Calibri"/>
              </a:rPr>
              <a:t>time </a:t>
            </a:r>
            <a:r>
              <a:rPr sz="1800" spc="-15" dirty="0">
                <a:latin typeface="Calibri"/>
                <a:cs typeface="Calibri"/>
              </a:rPr>
              <a:t>for </a:t>
            </a:r>
            <a:r>
              <a:rPr sz="1800" spc="-5" dirty="0">
                <a:latin typeface="Calibri"/>
                <a:cs typeface="Calibri"/>
              </a:rPr>
              <a:t>the </a:t>
            </a:r>
            <a:r>
              <a:rPr sz="1800" spc="-20" dirty="0">
                <a:latin typeface="Calibri"/>
                <a:cs typeface="Calibri"/>
              </a:rPr>
              <a:t>first </a:t>
            </a:r>
            <a:r>
              <a:rPr sz="1800" spc="-10" dirty="0">
                <a:latin typeface="Calibri"/>
                <a:cs typeface="Calibri"/>
              </a:rPr>
              <a:t>process </a:t>
            </a:r>
            <a:r>
              <a:rPr sz="1800" spc="-5" dirty="0">
                <a:latin typeface="Calibri"/>
                <a:cs typeface="Calibri"/>
              </a:rPr>
              <a:t>is </a:t>
            </a:r>
            <a:r>
              <a:rPr sz="1800" dirty="0">
                <a:latin typeface="Calibri"/>
                <a:cs typeface="Calibri"/>
              </a:rPr>
              <a:t>10 </a:t>
            </a:r>
            <a:r>
              <a:rPr sz="1800" spc="-5" dirty="0">
                <a:latin typeface="Calibri"/>
                <a:cs typeface="Calibri"/>
              </a:rPr>
              <a:t>units and actual </a:t>
            </a:r>
            <a:r>
              <a:rPr sz="1800" spc="-20" dirty="0">
                <a:latin typeface="Calibri"/>
                <a:cs typeface="Calibri"/>
              </a:rPr>
              <a:t>burst </a:t>
            </a:r>
            <a:r>
              <a:rPr sz="1800" spc="-5" dirty="0">
                <a:latin typeface="Calibri"/>
                <a:cs typeface="Calibri"/>
              </a:rPr>
              <a:t>time </a:t>
            </a:r>
            <a:r>
              <a:rPr sz="1800" dirty="0">
                <a:latin typeface="Calibri"/>
                <a:cs typeface="Calibri"/>
              </a:rPr>
              <a:t>of </a:t>
            </a:r>
            <a:r>
              <a:rPr sz="1800" spc="-5" dirty="0">
                <a:latin typeface="Calibri"/>
                <a:cs typeface="Calibri"/>
              </a:rPr>
              <a:t>the </a:t>
            </a:r>
            <a:r>
              <a:rPr sz="1800" spc="-20" dirty="0">
                <a:latin typeface="Calibri"/>
                <a:cs typeface="Calibri"/>
              </a:rPr>
              <a:t>first </a:t>
            </a:r>
            <a:r>
              <a:rPr sz="1800" spc="-15" dirty="0">
                <a:latin typeface="Calibri"/>
                <a:cs typeface="Calibri"/>
              </a:rPr>
              <a:t>four </a:t>
            </a:r>
            <a:r>
              <a:rPr sz="1800" spc="-10" dirty="0">
                <a:latin typeface="Calibri"/>
                <a:cs typeface="Calibri"/>
              </a:rPr>
              <a:t> processes</a:t>
            </a:r>
            <a:r>
              <a:rPr sz="1800" spc="10" dirty="0">
                <a:latin typeface="Calibri"/>
                <a:cs typeface="Calibri"/>
              </a:rPr>
              <a:t> </a:t>
            </a:r>
            <a:r>
              <a:rPr sz="1800" spc="-5" dirty="0">
                <a:latin typeface="Calibri"/>
                <a:cs typeface="Calibri"/>
              </a:rPr>
              <a:t>is</a:t>
            </a:r>
            <a:r>
              <a:rPr sz="1800" spc="15" dirty="0">
                <a:latin typeface="Calibri"/>
                <a:cs typeface="Calibri"/>
              </a:rPr>
              <a:t> </a:t>
            </a:r>
            <a:r>
              <a:rPr sz="1800" dirty="0">
                <a:latin typeface="Calibri"/>
                <a:cs typeface="Calibri"/>
              </a:rPr>
              <a:t>4,</a:t>
            </a:r>
            <a:r>
              <a:rPr sz="1800" spc="5" dirty="0">
                <a:latin typeface="Calibri"/>
                <a:cs typeface="Calibri"/>
              </a:rPr>
              <a:t> </a:t>
            </a:r>
            <a:r>
              <a:rPr sz="1800" dirty="0">
                <a:latin typeface="Calibri"/>
                <a:cs typeface="Calibri"/>
              </a:rPr>
              <a:t>8,</a:t>
            </a:r>
            <a:r>
              <a:rPr sz="1800" spc="5" dirty="0">
                <a:latin typeface="Calibri"/>
                <a:cs typeface="Calibri"/>
              </a:rPr>
              <a:t> </a:t>
            </a:r>
            <a:r>
              <a:rPr sz="1800" dirty="0">
                <a:latin typeface="Calibri"/>
                <a:cs typeface="Calibri"/>
              </a:rPr>
              <a:t>6 </a:t>
            </a:r>
            <a:r>
              <a:rPr sz="1800" spc="-5" dirty="0">
                <a:latin typeface="Calibri"/>
                <a:cs typeface="Calibri"/>
              </a:rPr>
              <a:t>and</a:t>
            </a:r>
            <a:r>
              <a:rPr sz="1800" spc="10" dirty="0">
                <a:latin typeface="Calibri"/>
                <a:cs typeface="Calibri"/>
              </a:rPr>
              <a:t> </a:t>
            </a:r>
            <a:r>
              <a:rPr sz="1800" dirty="0">
                <a:latin typeface="Calibri"/>
                <a:cs typeface="Calibri"/>
              </a:rPr>
              <a:t>7</a:t>
            </a:r>
            <a:r>
              <a:rPr sz="1800" spc="20" dirty="0">
                <a:latin typeface="Calibri"/>
                <a:cs typeface="Calibri"/>
              </a:rPr>
              <a:t> </a:t>
            </a:r>
            <a:r>
              <a:rPr sz="1800" spc="-5" dirty="0">
                <a:latin typeface="Calibri"/>
                <a:cs typeface="Calibri"/>
              </a:rPr>
              <a:t>units</a:t>
            </a:r>
            <a:r>
              <a:rPr sz="1800" spc="5" dirty="0">
                <a:latin typeface="Calibri"/>
                <a:cs typeface="Calibri"/>
              </a:rPr>
              <a:t> </a:t>
            </a:r>
            <a:r>
              <a:rPr sz="1800" spc="-20" dirty="0">
                <a:latin typeface="Calibri"/>
                <a:cs typeface="Calibri"/>
              </a:rPr>
              <a:t>respectively.</a:t>
            </a:r>
            <a:r>
              <a:rPr sz="1800" spc="70" dirty="0">
                <a:latin typeface="Calibri"/>
                <a:cs typeface="Calibri"/>
              </a:rPr>
              <a:t> </a:t>
            </a:r>
            <a:r>
              <a:rPr sz="1800" spc="-10" dirty="0">
                <a:latin typeface="Calibri"/>
                <a:cs typeface="Calibri"/>
              </a:rPr>
              <a:t>Given</a:t>
            </a:r>
            <a:r>
              <a:rPr sz="1800" spc="35" dirty="0">
                <a:latin typeface="Calibri"/>
                <a:cs typeface="Calibri"/>
              </a:rPr>
              <a:t> </a:t>
            </a:r>
            <a:r>
              <a:rPr sz="1800" dirty="0">
                <a:latin typeface="Calibri"/>
                <a:cs typeface="Calibri"/>
              </a:rPr>
              <a:t>α</a:t>
            </a:r>
            <a:r>
              <a:rPr sz="1800"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0.5.</a:t>
            </a:r>
            <a:endParaRPr sz="1800">
              <a:latin typeface="Calibri"/>
              <a:cs typeface="Calibri"/>
            </a:endParaRPr>
          </a:p>
          <a:p>
            <a:pPr>
              <a:lnSpc>
                <a:spcPct val="100000"/>
              </a:lnSpc>
              <a:spcBef>
                <a:spcPts val="30"/>
              </a:spcBef>
            </a:pPr>
            <a:endParaRPr sz="1450">
              <a:latin typeface="Calibri"/>
              <a:cs typeface="Calibri"/>
            </a:endParaRPr>
          </a:p>
          <a:p>
            <a:pPr marL="114300">
              <a:lnSpc>
                <a:spcPct val="100000"/>
              </a:lnSpc>
            </a:pPr>
            <a:r>
              <a:rPr sz="1800" b="1" u="heavy" spc="-10" dirty="0">
                <a:solidFill>
                  <a:srgbClr val="FF0000"/>
                </a:solidFill>
                <a:uFill>
                  <a:solidFill>
                    <a:srgbClr val="FF0000"/>
                  </a:solidFill>
                </a:uFill>
                <a:latin typeface="Calibri"/>
                <a:cs typeface="Calibri"/>
              </a:rPr>
              <a:t>Solution-</a:t>
            </a:r>
            <a:endParaRPr sz="1800">
              <a:latin typeface="Calibri"/>
              <a:cs typeface="Calibri"/>
            </a:endParaRPr>
          </a:p>
          <a:p>
            <a:pPr>
              <a:lnSpc>
                <a:spcPct val="100000"/>
              </a:lnSpc>
              <a:spcBef>
                <a:spcPts val="25"/>
              </a:spcBef>
            </a:pPr>
            <a:endParaRPr sz="1750">
              <a:latin typeface="Calibri"/>
              <a:cs typeface="Calibri"/>
            </a:endParaRPr>
          </a:p>
          <a:p>
            <a:pPr marL="114300">
              <a:lnSpc>
                <a:spcPct val="100000"/>
              </a:lnSpc>
            </a:pPr>
            <a:r>
              <a:rPr sz="1800" spc="-15" dirty="0">
                <a:latin typeface="Calibri"/>
                <a:cs typeface="Calibri"/>
              </a:rPr>
              <a:t>Given-</a:t>
            </a:r>
            <a:endParaRPr sz="1800">
              <a:latin typeface="Calibri"/>
              <a:cs typeface="Calibri"/>
            </a:endParaRPr>
          </a:p>
          <a:p>
            <a:pPr marL="114300">
              <a:lnSpc>
                <a:spcPct val="100000"/>
              </a:lnSpc>
              <a:spcBef>
                <a:spcPts val="5"/>
              </a:spcBef>
            </a:pPr>
            <a:r>
              <a:rPr sz="1800" spc="-10" dirty="0">
                <a:latin typeface="Calibri"/>
                <a:cs typeface="Calibri"/>
              </a:rPr>
              <a:t>Predicted</a:t>
            </a:r>
            <a:r>
              <a:rPr sz="1800" spc="30" dirty="0">
                <a:latin typeface="Calibri"/>
                <a:cs typeface="Calibri"/>
              </a:rPr>
              <a:t> </a:t>
            </a:r>
            <a:r>
              <a:rPr sz="1800" spc="-20" dirty="0">
                <a:latin typeface="Calibri"/>
                <a:cs typeface="Calibri"/>
              </a:rPr>
              <a:t>burst</a:t>
            </a:r>
            <a:r>
              <a:rPr sz="1800" spc="40" dirty="0">
                <a:latin typeface="Calibri"/>
                <a:cs typeface="Calibri"/>
              </a:rPr>
              <a:t> </a:t>
            </a:r>
            <a:r>
              <a:rPr sz="1800" spc="-5" dirty="0">
                <a:latin typeface="Calibri"/>
                <a:cs typeface="Calibri"/>
              </a:rPr>
              <a:t>time</a:t>
            </a:r>
            <a:r>
              <a:rPr sz="1800" spc="-15" dirty="0">
                <a:latin typeface="Calibri"/>
                <a:cs typeface="Calibri"/>
              </a:rPr>
              <a:t> for</a:t>
            </a:r>
            <a:r>
              <a:rPr sz="1800" dirty="0">
                <a:latin typeface="Calibri"/>
                <a:cs typeface="Calibri"/>
              </a:rPr>
              <a:t> </a:t>
            </a:r>
            <a:r>
              <a:rPr sz="1800" spc="-5" dirty="0">
                <a:latin typeface="Calibri"/>
                <a:cs typeface="Calibri"/>
              </a:rPr>
              <a:t>1</a:t>
            </a:r>
            <a:r>
              <a:rPr sz="1800" spc="-7" baseline="25462" dirty="0">
                <a:latin typeface="Calibri"/>
                <a:cs typeface="Calibri"/>
              </a:rPr>
              <a:t>st</a:t>
            </a:r>
            <a:r>
              <a:rPr sz="1800" spc="240" baseline="25462" dirty="0">
                <a:latin typeface="Calibri"/>
                <a:cs typeface="Calibri"/>
              </a:rPr>
              <a:t> </a:t>
            </a:r>
            <a:r>
              <a:rPr sz="1800" spc="-10" dirty="0">
                <a:latin typeface="Calibri"/>
                <a:cs typeface="Calibri"/>
              </a:rPr>
              <a:t>process </a:t>
            </a:r>
            <a:r>
              <a:rPr sz="1800" dirty="0">
                <a:latin typeface="Calibri"/>
                <a:cs typeface="Calibri"/>
              </a:rPr>
              <a:t>=</a:t>
            </a:r>
            <a:r>
              <a:rPr sz="1800" spc="10" dirty="0">
                <a:latin typeface="Calibri"/>
                <a:cs typeface="Calibri"/>
              </a:rPr>
              <a:t> </a:t>
            </a:r>
            <a:r>
              <a:rPr sz="1800" dirty="0">
                <a:latin typeface="Calibri"/>
                <a:cs typeface="Calibri"/>
              </a:rPr>
              <a:t>10</a:t>
            </a:r>
            <a:r>
              <a:rPr sz="1800" spc="-5" dirty="0">
                <a:latin typeface="Calibri"/>
                <a:cs typeface="Calibri"/>
              </a:rPr>
              <a:t> units</a:t>
            </a:r>
            <a:endParaRPr sz="1800">
              <a:latin typeface="Calibri"/>
              <a:cs typeface="Calibri"/>
            </a:endParaRPr>
          </a:p>
          <a:p>
            <a:pPr marL="114300">
              <a:lnSpc>
                <a:spcPct val="100000"/>
              </a:lnSpc>
            </a:pPr>
            <a:r>
              <a:rPr sz="1800" spc="-5" dirty="0">
                <a:latin typeface="Calibri"/>
                <a:cs typeface="Calibri"/>
              </a:rPr>
              <a:t>Actual</a:t>
            </a:r>
            <a:r>
              <a:rPr sz="1800" spc="10" dirty="0">
                <a:latin typeface="Calibri"/>
                <a:cs typeface="Calibri"/>
              </a:rPr>
              <a:t> </a:t>
            </a:r>
            <a:r>
              <a:rPr sz="1800" spc="-20" dirty="0">
                <a:latin typeface="Calibri"/>
                <a:cs typeface="Calibri"/>
              </a:rPr>
              <a:t>burst</a:t>
            </a:r>
            <a:r>
              <a:rPr sz="1800" spc="15" dirty="0">
                <a:latin typeface="Calibri"/>
                <a:cs typeface="Calibri"/>
              </a:rPr>
              <a:t> </a:t>
            </a:r>
            <a:r>
              <a:rPr sz="1800" spc="-5" dirty="0">
                <a:latin typeface="Calibri"/>
                <a:cs typeface="Calibri"/>
              </a:rPr>
              <a:t>time</a:t>
            </a:r>
            <a:r>
              <a:rPr sz="1800" spc="15" dirty="0">
                <a:latin typeface="Calibri"/>
                <a:cs typeface="Calibri"/>
              </a:rPr>
              <a:t> </a:t>
            </a:r>
            <a:r>
              <a:rPr sz="1800" dirty="0">
                <a:latin typeface="Calibri"/>
                <a:cs typeface="Calibri"/>
              </a:rPr>
              <a:t>of</a:t>
            </a:r>
            <a:r>
              <a:rPr sz="1800" spc="-5" dirty="0">
                <a:latin typeface="Calibri"/>
                <a:cs typeface="Calibri"/>
              </a:rPr>
              <a:t> the</a:t>
            </a:r>
            <a:r>
              <a:rPr sz="1800" spc="10" dirty="0">
                <a:latin typeface="Calibri"/>
                <a:cs typeface="Calibri"/>
              </a:rPr>
              <a:t> </a:t>
            </a:r>
            <a:r>
              <a:rPr sz="1800" spc="-20" dirty="0">
                <a:latin typeface="Calibri"/>
                <a:cs typeface="Calibri"/>
              </a:rPr>
              <a:t>first</a:t>
            </a:r>
            <a:r>
              <a:rPr sz="1800" dirty="0">
                <a:latin typeface="Calibri"/>
                <a:cs typeface="Calibri"/>
              </a:rPr>
              <a:t> </a:t>
            </a:r>
            <a:r>
              <a:rPr sz="1800" spc="-15" dirty="0">
                <a:latin typeface="Calibri"/>
                <a:cs typeface="Calibri"/>
              </a:rPr>
              <a:t>four</a:t>
            </a:r>
            <a:r>
              <a:rPr sz="1800" spc="20" dirty="0">
                <a:latin typeface="Calibri"/>
                <a:cs typeface="Calibri"/>
              </a:rPr>
              <a:t> </a:t>
            </a:r>
            <a:r>
              <a:rPr sz="1800" spc="-10" dirty="0">
                <a:latin typeface="Calibri"/>
                <a:cs typeface="Calibri"/>
              </a:rPr>
              <a:t>processes</a:t>
            </a:r>
            <a:r>
              <a:rPr sz="1800" spc="3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4,</a:t>
            </a:r>
            <a:r>
              <a:rPr sz="1800" spc="5" dirty="0">
                <a:latin typeface="Calibri"/>
                <a:cs typeface="Calibri"/>
              </a:rPr>
              <a:t> </a:t>
            </a:r>
            <a:r>
              <a:rPr sz="1800" dirty="0">
                <a:latin typeface="Calibri"/>
                <a:cs typeface="Calibri"/>
              </a:rPr>
              <a:t>8,</a:t>
            </a:r>
            <a:r>
              <a:rPr sz="1800" spc="5" dirty="0">
                <a:latin typeface="Calibri"/>
                <a:cs typeface="Calibri"/>
              </a:rPr>
              <a:t> </a:t>
            </a:r>
            <a:r>
              <a:rPr sz="1800" dirty="0">
                <a:latin typeface="Calibri"/>
                <a:cs typeface="Calibri"/>
              </a:rPr>
              <a:t>6,</a:t>
            </a:r>
            <a:r>
              <a:rPr sz="1800" spc="5" dirty="0">
                <a:latin typeface="Calibri"/>
                <a:cs typeface="Calibri"/>
              </a:rPr>
              <a:t> </a:t>
            </a:r>
            <a:r>
              <a:rPr sz="1800" dirty="0">
                <a:latin typeface="Calibri"/>
                <a:cs typeface="Calibri"/>
              </a:rPr>
              <a:t>7</a:t>
            </a:r>
            <a:endParaRPr sz="1800">
              <a:latin typeface="Calibri"/>
              <a:cs typeface="Calibri"/>
            </a:endParaRPr>
          </a:p>
          <a:p>
            <a:pPr marL="114300">
              <a:lnSpc>
                <a:spcPct val="100000"/>
              </a:lnSpc>
            </a:pPr>
            <a:r>
              <a:rPr sz="1800" dirty="0">
                <a:latin typeface="Calibri"/>
                <a:cs typeface="Calibri"/>
              </a:rPr>
              <a:t>α</a:t>
            </a:r>
            <a:r>
              <a:rPr sz="1800" spc="-2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0.5</a:t>
            </a:r>
            <a:endParaRPr sz="1800">
              <a:latin typeface="Calibri"/>
              <a:cs typeface="Calibri"/>
            </a:endParaRPr>
          </a:p>
          <a:p>
            <a:pPr marL="266700">
              <a:lnSpc>
                <a:spcPct val="100000"/>
              </a:lnSpc>
              <a:spcBef>
                <a:spcPts val="840"/>
              </a:spcBef>
            </a:pPr>
            <a:r>
              <a:rPr sz="1800" b="1" u="heavy" spc="-10" dirty="0">
                <a:uFill>
                  <a:solidFill>
                    <a:srgbClr val="000000"/>
                  </a:solidFill>
                </a:uFill>
                <a:latin typeface="Calibri"/>
                <a:cs typeface="Calibri"/>
              </a:rPr>
              <a:t>Predicted</a:t>
            </a:r>
            <a:r>
              <a:rPr sz="1800" b="1" u="heavy" spc="-15" dirty="0">
                <a:uFill>
                  <a:solidFill>
                    <a:srgbClr val="000000"/>
                  </a:solidFill>
                </a:uFill>
                <a:latin typeface="Calibri"/>
                <a:cs typeface="Calibri"/>
              </a:rPr>
              <a:t> Burst</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Time</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for</a:t>
            </a:r>
            <a:r>
              <a:rPr sz="1800" b="1" u="heavy" spc="-25" dirty="0">
                <a:uFill>
                  <a:solidFill>
                    <a:srgbClr val="000000"/>
                  </a:solidFill>
                </a:uFill>
                <a:latin typeface="Calibri"/>
                <a:cs typeface="Calibri"/>
              </a:rPr>
              <a:t> </a:t>
            </a:r>
            <a:r>
              <a:rPr sz="1800" b="1" u="heavy" spc="-5" dirty="0">
                <a:uFill>
                  <a:solidFill>
                    <a:srgbClr val="000000"/>
                  </a:solidFill>
                </a:uFill>
                <a:latin typeface="Calibri"/>
                <a:cs typeface="Calibri"/>
              </a:rPr>
              <a:t>2nd</a:t>
            </a:r>
            <a:r>
              <a:rPr sz="1800" b="1" u="heavy" spc="15" dirty="0">
                <a:uFill>
                  <a:solidFill>
                    <a:srgbClr val="000000"/>
                  </a:solidFill>
                </a:uFill>
                <a:latin typeface="Calibri"/>
                <a:cs typeface="Calibri"/>
              </a:rPr>
              <a:t> </a:t>
            </a:r>
            <a:r>
              <a:rPr sz="1800" b="1" u="heavy" spc="-5" dirty="0">
                <a:uFill>
                  <a:solidFill>
                    <a:srgbClr val="000000"/>
                  </a:solidFill>
                </a:uFill>
                <a:latin typeface="Calibri"/>
                <a:cs typeface="Calibri"/>
              </a:rPr>
              <a:t>Process-</a:t>
            </a:r>
            <a:endParaRPr sz="1800">
              <a:latin typeface="Calibri"/>
              <a:cs typeface="Calibri"/>
            </a:endParaRPr>
          </a:p>
          <a:p>
            <a:pPr>
              <a:lnSpc>
                <a:spcPct val="100000"/>
              </a:lnSpc>
              <a:spcBef>
                <a:spcPts val="25"/>
              </a:spcBef>
            </a:pPr>
            <a:endParaRPr sz="1750">
              <a:latin typeface="Calibri"/>
              <a:cs typeface="Calibri"/>
            </a:endParaRPr>
          </a:p>
          <a:p>
            <a:pPr marL="266700">
              <a:lnSpc>
                <a:spcPct val="100000"/>
              </a:lnSpc>
              <a:spcBef>
                <a:spcPts val="5"/>
              </a:spcBef>
            </a:pPr>
            <a:r>
              <a:rPr sz="1800" spc="-10" dirty="0">
                <a:latin typeface="Calibri"/>
                <a:cs typeface="Calibri"/>
              </a:rPr>
              <a:t>Predicted</a:t>
            </a:r>
            <a:r>
              <a:rPr sz="1800" spc="25" dirty="0">
                <a:latin typeface="Calibri"/>
                <a:cs typeface="Calibri"/>
              </a:rPr>
              <a:t> </a:t>
            </a:r>
            <a:r>
              <a:rPr sz="1800" spc="-20" dirty="0">
                <a:latin typeface="Calibri"/>
                <a:cs typeface="Calibri"/>
              </a:rPr>
              <a:t>burst</a:t>
            </a:r>
            <a:r>
              <a:rPr sz="1800" spc="40"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2</a:t>
            </a:r>
            <a:r>
              <a:rPr sz="1800" baseline="25462" dirty="0">
                <a:latin typeface="Calibri"/>
                <a:cs typeface="Calibri"/>
              </a:rPr>
              <a:t>nd</a:t>
            </a:r>
            <a:r>
              <a:rPr sz="1800" spc="217" baseline="25462" dirty="0">
                <a:latin typeface="Calibri"/>
                <a:cs typeface="Calibri"/>
              </a:rPr>
              <a:t> </a:t>
            </a:r>
            <a:r>
              <a:rPr sz="1800" spc="-10" dirty="0">
                <a:latin typeface="Calibri"/>
                <a:cs typeface="Calibri"/>
              </a:rPr>
              <a:t>process</a:t>
            </a:r>
            <a:endParaRPr sz="1800">
              <a:latin typeface="Calibri"/>
              <a:cs typeface="Calibri"/>
            </a:endParaRPr>
          </a:p>
          <a:p>
            <a:pPr marL="266700">
              <a:lnSpc>
                <a:spcPct val="100000"/>
              </a:lnSpc>
            </a:pPr>
            <a:r>
              <a:rPr sz="1800" dirty="0">
                <a:latin typeface="Calibri"/>
                <a:cs typeface="Calibri"/>
              </a:rPr>
              <a:t>=</a:t>
            </a:r>
            <a:r>
              <a:rPr sz="1800" spc="15" dirty="0">
                <a:latin typeface="Calibri"/>
                <a:cs typeface="Calibri"/>
              </a:rPr>
              <a:t> </a:t>
            </a:r>
            <a:r>
              <a:rPr sz="1800" dirty="0">
                <a:latin typeface="Calibri"/>
                <a:cs typeface="Calibri"/>
              </a:rPr>
              <a:t>α</a:t>
            </a:r>
            <a:r>
              <a:rPr sz="1800" spc="10" dirty="0">
                <a:latin typeface="Calibri"/>
                <a:cs typeface="Calibri"/>
              </a:rPr>
              <a:t> </a:t>
            </a:r>
            <a:r>
              <a:rPr sz="1800" dirty="0">
                <a:latin typeface="Calibri"/>
                <a:cs typeface="Calibri"/>
              </a:rPr>
              <a:t>x</a:t>
            </a:r>
            <a:r>
              <a:rPr sz="1800" spc="-10" dirty="0">
                <a:latin typeface="Calibri"/>
                <a:cs typeface="Calibri"/>
              </a:rPr>
              <a:t> </a:t>
            </a:r>
            <a:r>
              <a:rPr sz="1800" spc="-5" dirty="0">
                <a:latin typeface="Calibri"/>
                <a:cs typeface="Calibri"/>
              </a:rPr>
              <a:t>Actual</a:t>
            </a:r>
            <a:r>
              <a:rPr sz="1800" spc="20" dirty="0">
                <a:latin typeface="Calibri"/>
                <a:cs typeface="Calibri"/>
              </a:rPr>
              <a:t> </a:t>
            </a:r>
            <a:r>
              <a:rPr sz="1800" spc="-20" dirty="0">
                <a:latin typeface="Calibri"/>
                <a:cs typeface="Calibri"/>
              </a:rPr>
              <a:t>burst</a:t>
            </a:r>
            <a:r>
              <a:rPr sz="1800" spc="20" dirty="0">
                <a:latin typeface="Calibri"/>
                <a:cs typeface="Calibri"/>
              </a:rPr>
              <a:t> </a:t>
            </a:r>
            <a:r>
              <a:rPr sz="1800" spc="-5" dirty="0">
                <a:latin typeface="Calibri"/>
                <a:cs typeface="Calibri"/>
              </a:rPr>
              <a:t>time</a:t>
            </a:r>
            <a:r>
              <a:rPr sz="1800" spc="20" dirty="0">
                <a:latin typeface="Calibri"/>
                <a:cs typeface="Calibri"/>
              </a:rPr>
              <a:t> </a:t>
            </a:r>
            <a:r>
              <a:rPr sz="1800" dirty="0">
                <a:latin typeface="Calibri"/>
                <a:cs typeface="Calibri"/>
              </a:rPr>
              <a:t>of 1</a:t>
            </a:r>
            <a:r>
              <a:rPr sz="1800" baseline="25462" dirty="0">
                <a:latin typeface="Calibri"/>
                <a:cs typeface="Calibri"/>
              </a:rPr>
              <a:t>st</a:t>
            </a:r>
            <a:r>
              <a:rPr sz="1800" spc="217" baseline="25462" dirty="0">
                <a:latin typeface="Calibri"/>
                <a:cs typeface="Calibri"/>
              </a:rPr>
              <a:t> </a:t>
            </a:r>
            <a:r>
              <a:rPr sz="1800" spc="-10" dirty="0">
                <a:latin typeface="Calibri"/>
                <a:cs typeface="Calibri"/>
              </a:rPr>
              <a:t>process</a:t>
            </a:r>
            <a:r>
              <a:rPr sz="1800" spc="1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(1-α) x</a:t>
            </a:r>
            <a:r>
              <a:rPr sz="1800" spc="15" dirty="0">
                <a:latin typeface="Calibri"/>
                <a:cs typeface="Calibri"/>
              </a:rPr>
              <a:t> </a:t>
            </a:r>
            <a:r>
              <a:rPr sz="1800" spc="-15" dirty="0">
                <a:latin typeface="Calibri"/>
                <a:cs typeface="Calibri"/>
              </a:rPr>
              <a:t>Predicted</a:t>
            </a:r>
            <a:r>
              <a:rPr sz="1800" spc="40" dirty="0">
                <a:latin typeface="Calibri"/>
                <a:cs typeface="Calibri"/>
              </a:rPr>
              <a:t> </a:t>
            </a:r>
            <a:r>
              <a:rPr sz="1800" spc="-20" dirty="0">
                <a:latin typeface="Calibri"/>
                <a:cs typeface="Calibri"/>
              </a:rPr>
              <a:t>burst</a:t>
            </a:r>
            <a:r>
              <a:rPr sz="1800" spc="25"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1</a:t>
            </a:r>
            <a:r>
              <a:rPr sz="1800" spc="-7" baseline="25462" dirty="0">
                <a:latin typeface="Calibri"/>
                <a:cs typeface="Calibri"/>
              </a:rPr>
              <a:t>st</a:t>
            </a:r>
            <a:r>
              <a:rPr sz="1800" spc="217" baseline="25462" dirty="0">
                <a:latin typeface="Calibri"/>
                <a:cs typeface="Calibri"/>
              </a:rPr>
              <a:t> </a:t>
            </a:r>
            <a:r>
              <a:rPr sz="1800" spc="-10" dirty="0">
                <a:latin typeface="Calibri"/>
                <a:cs typeface="Calibri"/>
              </a:rPr>
              <a:t>process</a:t>
            </a:r>
            <a:endParaRPr sz="1800">
              <a:latin typeface="Calibri"/>
              <a:cs typeface="Calibri"/>
            </a:endParaRPr>
          </a:p>
          <a:p>
            <a:pPr marL="266700">
              <a:lnSpc>
                <a:spcPct val="100000"/>
              </a:lnSpc>
            </a:pPr>
            <a:r>
              <a:rPr sz="1800" dirty="0">
                <a:latin typeface="Calibri"/>
                <a:cs typeface="Calibri"/>
              </a:rPr>
              <a:t>=</a:t>
            </a:r>
            <a:r>
              <a:rPr sz="1800" spc="-5" dirty="0">
                <a:latin typeface="Calibri"/>
                <a:cs typeface="Calibri"/>
              </a:rPr>
              <a:t> </a:t>
            </a:r>
            <a:r>
              <a:rPr sz="1800" dirty="0">
                <a:latin typeface="Calibri"/>
                <a:cs typeface="Calibri"/>
              </a:rPr>
              <a:t>0.5</a:t>
            </a:r>
            <a:r>
              <a:rPr sz="1800" spc="-10" dirty="0">
                <a:latin typeface="Calibri"/>
                <a:cs typeface="Calibri"/>
              </a:rPr>
              <a:t> </a:t>
            </a:r>
            <a:r>
              <a:rPr sz="1800" dirty="0">
                <a:latin typeface="Calibri"/>
                <a:cs typeface="Calibri"/>
              </a:rPr>
              <a:t>x</a:t>
            </a:r>
            <a:r>
              <a:rPr sz="1800" spc="-25" dirty="0">
                <a:latin typeface="Calibri"/>
                <a:cs typeface="Calibri"/>
              </a:rPr>
              <a:t> </a:t>
            </a:r>
            <a:r>
              <a:rPr sz="1800" dirty="0">
                <a:latin typeface="Calibri"/>
                <a:cs typeface="Calibri"/>
              </a:rPr>
              <a:t>4</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0.5</a:t>
            </a:r>
            <a:r>
              <a:rPr sz="1800" spc="-15" dirty="0">
                <a:latin typeface="Calibri"/>
                <a:cs typeface="Calibri"/>
              </a:rPr>
              <a:t> </a:t>
            </a:r>
            <a:r>
              <a:rPr sz="1800" dirty="0">
                <a:latin typeface="Calibri"/>
                <a:cs typeface="Calibri"/>
              </a:rPr>
              <a:t>x 10</a:t>
            </a:r>
            <a:endParaRPr sz="1800">
              <a:latin typeface="Calibri"/>
              <a:cs typeface="Calibri"/>
            </a:endParaRPr>
          </a:p>
          <a:p>
            <a:pPr marL="266700">
              <a:lnSpc>
                <a:spcPct val="100000"/>
              </a:lnSpc>
            </a:pPr>
            <a:r>
              <a:rPr sz="1800" dirty="0">
                <a:latin typeface="Calibri"/>
                <a:cs typeface="Calibri"/>
              </a:rPr>
              <a:t>=</a:t>
            </a:r>
            <a:r>
              <a:rPr sz="1800" spc="-15" dirty="0">
                <a:latin typeface="Calibri"/>
                <a:cs typeface="Calibri"/>
              </a:rPr>
              <a:t> </a:t>
            </a:r>
            <a:r>
              <a:rPr sz="1800" dirty="0">
                <a:latin typeface="Calibri"/>
                <a:cs typeface="Calibri"/>
              </a:rPr>
              <a:t>2</a:t>
            </a:r>
            <a:r>
              <a:rPr sz="1800" spc="-2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5</a:t>
            </a:r>
            <a:endParaRPr sz="1800">
              <a:latin typeface="Calibri"/>
              <a:cs typeface="Calibri"/>
            </a:endParaRPr>
          </a:p>
          <a:p>
            <a:pPr marL="266700">
              <a:lnSpc>
                <a:spcPct val="100000"/>
              </a:lnSpc>
            </a:pPr>
            <a:r>
              <a:rPr sz="1800" dirty="0">
                <a:latin typeface="Calibri"/>
                <a:cs typeface="Calibri"/>
              </a:rPr>
              <a:t>=</a:t>
            </a:r>
            <a:r>
              <a:rPr sz="1800" spc="-15" dirty="0">
                <a:latin typeface="Calibri"/>
                <a:cs typeface="Calibri"/>
              </a:rPr>
              <a:t> </a:t>
            </a:r>
            <a:r>
              <a:rPr sz="1800" dirty="0">
                <a:latin typeface="Calibri"/>
                <a:cs typeface="Calibri"/>
              </a:rPr>
              <a:t>7</a:t>
            </a:r>
            <a:r>
              <a:rPr sz="1800" spc="-25" dirty="0">
                <a:latin typeface="Calibri"/>
                <a:cs typeface="Calibri"/>
              </a:rPr>
              <a:t> </a:t>
            </a:r>
            <a:r>
              <a:rPr sz="1800" spc="-10" dirty="0">
                <a:latin typeface="Calibri"/>
                <a:cs typeface="Calibri"/>
              </a:rPr>
              <a:t>units</a:t>
            </a:r>
            <a:endParaRPr sz="18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0040" y="322834"/>
            <a:ext cx="7760334" cy="5911215"/>
          </a:xfrm>
          <a:prstGeom prst="rect">
            <a:avLst/>
          </a:prstGeom>
        </p:spPr>
        <p:txBody>
          <a:bodyPr vert="horz" wrap="square" lIns="0" tIns="12700" rIns="0" bIns="0" rtlCol="0">
            <a:spAutoFit/>
          </a:bodyPr>
          <a:lstStyle/>
          <a:p>
            <a:pPr marL="76200">
              <a:lnSpc>
                <a:spcPct val="100000"/>
              </a:lnSpc>
              <a:spcBef>
                <a:spcPts val="100"/>
              </a:spcBef>
            </a:pPr>
            <a:r>
              <a:rPr sz="1800" b="1" u="heavy" spc="-10" dirty="0">
                <a:uFill>
                  <a:solidFill>
                    <a:srgbClr val="000000"/>
                  </a:solidFill>
                </a:uFill>
                <a:latin typeface="Calibri"/>
                <a:cs typeface="Calibri"/>
              </a:rPr>
              <a:t>Predicted</a:t>
            </a:r>
            <a:r>
              <a:rPr sz="1800" b="1" u="heavy" spc="-25" dirty="0">
                <a:uFill>
                  <a:solidFill>
                    <a:srgbClr val="000000"/>
                  </a:solidFill>
                </a:uFill>
                <a:latin typeface="Calibri"/>
                <a:cs typeface="Calibri"/>
              </a:rPr>
              <a:t> </a:t>
            </a:r>
            <a:r>
              <a:rPr sz="1800" b="1" u="heavy" spc="-15" dirty="0">
                <a:uFill>
                  <a:solidFill>
                    <a:srgbClr val="000000"/>
                  </a:solidFill>
                </a:uFill>
                <a:latin typeface="Calibri"/>
                <a:cs typeface="Calibri"/>
              </a:rPr>
              <a:t>Burst</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Time</a:t>
            </a:r>
            <a:r>
              <a:rPr sz="1800" b="1" u="heavy" spc="10" dirty="0">
                <a:uFill>
                  <a:solidFill>
                    <a:srgbClr val="000000"/>
                  </a:solidFill>
                </a:uFill>
                <a:latin typeface="Calibri"/>
                <a:cs typeface="Calibri"/>
              </a:rPr>
              <a:t> </a:t>
            </a:r>
            <a:r>
              <a:rPr sz="1800" b="1" u="heavy" spc="-10" dirty="0">
                <a:uFill>
                  <a:solidFill>
                    <a:srgbClr val="000000"/>
                  </a:solidFill>
                </a:uFill>
                <a:latin typeface="Calibri"/>
                <a:cs typeface="Calibri"/>
              </a:rPr>
              <a:t>for</a:t>
            </a:r>
            <a:r>
              <a:rPr sz="1800" b="1" u="heavy" spc="-20" dirty="0">
                <a:uFill>
                  <a:solidFill>
                    <a:srgbClr val="000000"/>
                  </a:solidFill>
                </a:uFill>
                <a:latin typeface="Calibri"/>
                <a:cs typeface="Calibri"/>
              </a:rPr>
              <a:t> </a:t>
            </a:r>
            <a:r>
              <a:rPr sz="1800" b="1" u="heavy" spc="-10" dirty="0">
                <a:uFill>
                  <a:solidFill>
                    <a:srgbClr val="000000"/>
                  </a:solidFill>
                </a:uFill>
                <a:latin typeface="Calibri"/>
                <a:cs typeface="Calibri"/>
              </a:rPr>
              <a:t>3rd </a:t>
            </a:r>
            <a:r>
              <a:rPr sz="1800" b="1" u="heavy" spc="-5" dirty="0">
                <a:uFill>
                  <a:solidFill>
                    <a:srgbClr val="000000"/>
                  </a:solidFill>
                </a:uFill>
                <a:latin typeface="Calibri"/>
                <a:cs typeface="Calibri"/>
              </a:rPr>
              <a:t>Process-</a:t>
            </a:r>
            <a:endParaRPr sz="1800">
              <a:latin typeface="Calibri"/>
              <a:cs typeface="Calibri"/>
            </a:endParaRPr>
          </a:p>
          <a:p>
            <a:pPr>
              <a:lnSpc>
                <a:spcPct val="100000"/>
              </a:lnSpc>
              <a:spcBef>
                <a:spcPts val="25"/>
              </a:spcBef>
            </a:pPr>
            <a:endParaRPr sz="1750">
              <a:latin typeface="Calibri"/>
              <a:cs typeface="Calibri"/>
            </a:endParaRPr>
          </a:p>
          <a:p>
            <a:pPr marL="76200">
              <a:lnSpc>
                <a:spcPct val="100000"/>
              </a:lnSpc>
            </a:pPr>
            <a:r>
              <a:rPr sz="1800" spc="-10" dirty="0">
                <a:latin typeface="Calibri"/>
                <a:cs typeface="Calibri"/>
              </a:rPr>
              <a:t>Predicted</a:t>
            </a:r>
            <a:r>
              <a:rPr sz="1800" spc="20" dirty="0">
                <a:latin typeface="Calibri"/>
                <a:cs typeface="Calibri"/>
              </a:rPr>
              <a:t> </a:t>
            </a:r>
            <a:r>
              <a:rPr sz="1800" spc="-20" dirty="0">
                <a:latin typeface="Calibri"/>
                <a:cs typeface="Calibri"/>
              </a:rPr>
              <a:t>burst</a:t>
            </a:r>
            <a:r>
              <a:rPr sz="1800" spc="40" dirty="0">
                <a:latin typeface="Calibri"/>
                <a:cs typeface="Calibri"/>
              </a:rPr>
              <a:t> </a:t>
            </a:r>
            <a:r>
              <a:rPr sz="1800" spc="-5" dirty="0">
                <a:latin typeface="Calibri"/>
                <a:cs typeface="Calibri"/>
              </a:rPr>
              <a:t>time </a:t>
            </a:r>
            <a:r>
              <a:rPr sz="1800" spc="-15" dirty="0">
                <a:latin typeface="Calibri"/>
                <a:cs typeface="Calibri"/>
              </a:rPr>
              <a:t>for</a:t>
            </a:r>
            <a:r>
              <a:rPr sz="1800" spc="-10" dirty="0">
                <a:latin typeface="Calibri"/>
                <a:cs typeface="Calibri"/>
              </a:rPr>
              <a:t> </a:t>
            </a:r>
            <a:r>
              <a:rPr sz="1800" spc="-15" dirty="0">
                <a:latin typeface="Calibri"/>
                <a:cs typeface="Calibri"/>
              </a:rPr>
              <a:t>3</a:t>
            </a:r>
            <a:r>
              <a:rPr sz="1800" spc="-22" baseline="25462" dirty="0">
                <a:latin typeface="Calibri"/>
                <a:cs typeface="Calibri"/>
              </a:rPr>
              <a:t>rd</a:t>
            </a:r>
            <a:r>
              <a:rPr sz="1800" spc="225" baseline="25462" dirty="0">
                <a:latin typeface="Calibri"/>
                <a:cs typeface="Calibri"/>
              </a:rPr>
              <a:t> </a:t>
            </a:r>
            <a:r>
              <a:rPr sz="1800" spc="-10" dirty="0">
                <a:latin typeface="Calibri"/>
                <a:cs typeface="Calibri"/>
              </a:rPr>
              <a:t>process</a:t>
            </a:r>
            <a:endParaRPr sz="1800">
              <a:latin typeface="Calibri"/>
              <a:cs typeface="Calibri"/>
            </a:endParaRPr>
          </a:p>
          <a:p>
            <a:pPr marL="76200">
              <a:lnSpc>
                <a:spcPct val="100000"/>
              </a:lnSpc>
            </a:pPr>
            <a:r>
              <a:rPr sz="1800" dirty="0">
                <a:latin typeface="Calibri"/>
                <a:cs typeface="Calibri"/>
              </a:rPr>
              <a:t>=</a:t>
            </a:r>
            <a:r>
              <a:rPr sz="1800" spc="15" dirty="0">
                <a:latin typeface="Calibri"/>
                <a:cs typeface="Calibri"/>
              </a:rPr>
              <a:t> </a:t>
            </a:r>
            <a:r>
              <a:rPr sz="1800" dirty="0">
                <a:latin typeface="Calibri"/>
                <a:cs typeface="Calibri"/>
              </a:rPr>
              <a:t>α</a:t>
            </a:r>
            <a:r>
              <a:rPr sz="1800" spc="10" dirty="0">
                <a:latin typeface="Calibri"/>
                <a:cs typeface="Calibri"/>
              </a:rPr>
              <a:t> </a:t>
            </a:r>
            <a:r>
              <a:rPr sz="1800" dirty="0">
                <a:latin typeface="Calibri"/>
                <a:cs typeface="Calibri"/>
              </a:rPr>
              <a:t>x</a:t>
            </a:r>
            <a:r>
              <a:rPr sz="1800" spc="-15" dirty="0">
                <a:latin typeface="Calibri"/>
                <a:cs typeface="Calibri"/>
              </a:rPr>
              <a:t> </a:t>
            </a:r>
            <a:r>
              <a:rPr sz="1800" spc="-5" dirty="0">
                <a:latin typeface="Calibri"/>
                <a:cs typeface="Calibri"/>
              </a:rPr>
              <a:t>Actual</a:t>
            </a:r>
            <a:r>
              <a:rPr sz="1800" spc="25" dirty="0">
                <a:latin typeface="Calibri"/>
                <a:cs typeface="Calibri"/>
              </a:rPr>
              <a:t> </a:t>
            </a:r>
            <a:r>
              <a:rPr sz="1800" spc="-20" dirty="0">
                <a:latin typeface="Calibri"/>
                <a:cs typeface="Calibri"/>
              </a:rPr>
              <a:t>burst</a:t>
            </a:r>
            <a:r>
              <a:rPr sz="1800" spc="20"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of </a:t>
            </a:r>
            <a:r>
              <a:rPr sz="1800" spc="-5" dirty="0">
                <a:latin typeface="Calibri"/>
                <a:cs typeface="Calibri"/>
              </a:rPr>
              <a:t>2</a:t>
            </a:r>
            <a:r>
              <a:rPr sz="1800" spc="-7" baseline="25462" dirty="0">
                <a:latin typeface="Calibri"/>
                <a:cs typeface="Calibri"/>
              </a:rPr>
              <a:t>nd</a:t>
            </a:r>
            <a:r>
              <a:rPr sz="1800" spc="195" baseline="25462" dirty="0">
                <a:latin typeface="Calibri"/>
                <a:cs typeface="Calibri"/>
              </a:rPr>
              <a:t> </a:t>
            </a:r>
            <a:r>
              <a:rPr sz="1800" spc="-10" dirty="0">
                <a:latin typeface="Calibri"/>
                <a:cs typeface="Calibri"/>
              </a:rPr>
              <a:t>process</a:t>
            </a:r>
            <a:r>
              <a:rPr sz="1800" spc="20"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(1-α)</a:t>
            </a:r>
            <a:r>
              <a:rPr sz="1800" spc="-20" dirty="0">
                <a:latin typeface="Calibri"/>
                <a:cs typeface="Calibri"/>
              </a:rPr>
              <a:t> </a:t>
            </a:r>
            <a:r>
              <a:rPr sz="1800" dirty="0">
                <a:latin typeface="Calibri"/>
                <a:cs typeface="Calibri"/>
              </a:rPr>
              <a:t>x</a:t>
            </a:r>
            <a:r>
              <a:rPr sz="1800" spc="10" dirty="0">
                <a:latin typeface="Calibri"/>
                <a:cs typeface="Calibri"/>
              </a:rPr>
              <a:t> </a:t>
            </a:r>
            <a:r>
              <a:rPr sz="1800" spc="-10" dirty="0">
                <a:latin typeface="Calibri"/>
                <a:cs typeface="Calibri"/>
              </a:rPr>
              <a:t>Predicted</a:t>
            </a:r>
            <a:r>
              <a:rPr sz="1800" spc="45" dirty="0">
                <a:latin typeface="Calibri"/>
                <a:cs typeface="Calibri"/>
              </a:rPr>
              <a:t> </a:t>
            </a:r>
            <a:r>
              <a:rPr sz="1800" spc="-20" dirty="0">
                <a:latin typeface="Calibri"/>
                <a:cs typeface="Calibri"/>
              </a:rPr>
              <a:t>burst</a:t>
            </a:r>
            <a:r>
              <a:rPr sz="1800" spc="15"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for</a:t>
            </a:r>
            <a:r>
              <a:rPr sz="1800" spc="-5" dirty="0">
                <a:latin typeface="Calibri"/>
                <a:cs typeface="Calibri"/>
              </a:rPr>
              <a:t> 2</a:t>
            </a:r>
            <a:r>
              <a:rPr sz="1800" spc="-7" baseline="25462" dirty="0">
                <a:latin typeface="Calibri"/>
                <a:cs typeface="Calibri"/>
              </a:rPr>
              <a:t>nd</a:t>
            </a:r>
            <a:r>
              <a:rPr sz="1800" spc="232" baseline="25462" dirty="0">
                <a:latin typeface="Calibri"/>
                <a:cs typeface="Calibri"/>
              </a:rPr>
              <a:t> </a:t>
            </a:r>
            <a:r>
              <a:rPr sz="1800" spc="-10" dirty="0">
                <a:latin typeface="Calibri"/>
                <a:cs typeface="Calibri"/>
              </a:rPr>
              <a:t>process</a:t>
            </a:r>
            <a:endParaRPr sz="1800">
              <a:latin typeface="Calibri"/>
              <a:cs typeface="Calibri"/>
            </a:endParaRPr>
          </a:p>
          <a:p>
            <a:pPr marL="76200">
              <a:lnSpc>
                <a:spcPct val="100000"/>
              </a:lnSpc>
            </a:pPr>
            <a:r>
              <a:rPr sz="1800" dirty="0">
                <a:latin typeface="Calibri"/>
                <a:cs typeface="Calibri"/>
              </a:rPr>
              <a:t>=</a:t>
            </a:r>
            <a:r>
              <a:rPr sz="1800" spc="5" dirty="0">
                <a:latin typeface="Calibri"/>
                <a:cs typeface="Calibri"/>
              </a:rPr>
              <a:t> </a:t>
            </a:r>
            <a:r>
              <a:rPr sz="1800" spc="-5" dirty="0">
                <a:latin typeface="Calibri"/>
                <a:cs typeface="Calibri"/>
              </a:rPr>
              <a:t>0.5</a:t>
            </a:r>
            <a:r>
              <a:rPr sz="1800" spc="-10" dirty="0">
                <a:latin typeface="Calibri"/>
                <a:cs typeface="Calibri"/>
              </a:rPr>
              <a:t> </a:t>
            </a:r>
            <a:r>
              <a:rPr sz="1800" dirty="0">
                <a:latin typeface="Calibri"/>
                <a:cs typeface="Calibri"/>
              </a:rPr>
              <a:t>x</a:t>
            </a:r>
            <a:r>
              <a:rPr sz="1800" spc="-25" dirty="0">
                <a:latin typeface="Calibri"/>
                <a:cs typeface="Calibri"/>
              </a:rPr>
              <a:t> </a:t>
            </a:r>
            <a:r>
              <a:rPr sz="1800" dirty="0">
                <a:latin typeface="Calibri"/>
                <a:cs typeface="Calibri"/>
              </a:rPr>
              <a:t>8</a:t>
            </a:r>
            <a:r>
              <a:rPr sz="1800" spc="-1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0.5</a:t>
            </a:r>
            <a:r>
              <a:rPr sz="1800" spc="-10" dirty="0">
                <a:latin typeface="Calibri"/>
                <a:cs typeface="Calibri"/>
              </a:rPr>
              <a:t> </a:t>
            </a:r>
            <a:r>
              <a:rPr sz="1800" dirty="0">
                <a:latin typeface="Calibri"/>
                <a:cs typeface="Calibri"/>
              </a:rPr>
              <a:t>x 7</a:t>
            </a:r>
            <a:endParaRPr sz="1800">
              <a:latin typeface="Calibri"/>
              <a:cs typeface="Calibri"/>
            </a:endParaRPr>
          </a:p>
          <a:p>
            <a:pPr marL="76200">
              <a:lnSpc>
                <a:spcPct val="100000"/>
              </a:lnSpc>
            </a:pPr>
            <a:r>
              <a:rPr sz="1800" dirty="0">
                <a:latin typeface="Calibri"/>
                <a:cs typeface="Calibri"/>
              </a:rPr>
              <a:t>=</a:t>
            </a:r>
            <a:r>
              <a:rPr sz="1800" spc="-10" dirty="0">
                <a:latin typeface="Calibri"/>
                <a:cs typeface="Calibri"/>
              </a:rPr>
              <a:t> </a:t>
            </a:r>
            <a:r>
              <a:rPr sz="1800" dirty="0">
                <a:latin typeface="Calibri"/>
                <a:cs typeface="Calibri"/>
              </a:rPr>
              <a:t>4</a:t>
            </a:r>
            <a:r>
              <a:rPr sz="1800" spc="-20" dirty="0">
                <a:latin typeface="Calibri"/>
                <a:cs typeface="Calibri"/>
              </a:rPr>
              <a:t> </a:t>
            </a:r>
            <a:r>
              <a:rPr sz="1800" dirty="0">
                <a:latin typeface="Calibri"/>
                <a:cs typeface="Calibri"/>
              </a:rPr>
              <a:t>+</a:t>
            </a:r>
            <a:r>
              <a:rPr sz="1800" spc="-5" dirty="0">
                <a:latin typeface="Calibri"/>
                <a:cs typeface="Calibri"/>
              </a:rPr>
              <a:t> 3.5</a:t>
            </a:r>
            <a:endParaRPr sz="1800">
              <a:latin typeface="Calibri"/>
              <a:cs typeface="Calibri"/>
            </a:endParaRPr>
          </a:p>
          <a:p>
            <a:pPr marL="76200">
              <a:lnSpc>
                <a:spcPct val="100000"/>
              </a:lnSpc>
            </a:pPr>
            <a:r>
              <a:rPr sz="1800" dirty="0">
                <a:latin typeface="Calibri"/>
                <a:cs typeface="Calibri"/>
              </a:rPr>
              <a:t>=</a:t>
            </a:r>
            <a:r>
              <a:rPr sz="1800" spc="-10" dirty="0">
                <a:latin typeface="Calibri"/>
                <a:cs typeface="Calibri"/>
              </a:rPr>
              <a:t> </a:t>
            </a:r>
            <a:r>
              <a:rPr sz="1800" spc="-5" dirty="0">
                <a:latin typeface="Calibri"/>
                <a:cs typeface="Calibri"/>
              </a:rPr>
              <a:t>7.5</a:t>
            </a:r>
            <a:r>
              <a:rPr sz="1800" spc="-25" dirty="0">
                <a:latin typeface="Calibri"/>
                <a:cs typeface="Calibri"/>
              </a:rPr>
              <a:t> </a:t>
            </a:r>
            <a:r>
              <a:rPr sz="1800" spc="-10" dirty="0">
                <a:latin typeface="Calibri"/>
                <a:cs typeface="Calibri"/>
              </a:rPr>
              <a:t>units</a:t>
            </a:r>
            <a:endParaRPr sz="1800">
              <a:latin typeface="Calibri"/>
              <a:cs typeface="Calibri"/>
            </a:endParaRPr>
          </a:p>
          <a:p>
            <a:pPr marL="152400">
              <a:lnSpc>
                <a:spcPct val="100000"/>
              </a:lnSpc>
              <a:spcBef>
                <a:spcPts val="395"/>
              </a:spcBef>
            </a:pPr>
            <a:r>
              <a:rPr sz="1800" b="1" u="heavy" spc="-10" dirty="0">
                <a:uFill>
                  <a:solidFill>
                    <a:srgbClr val="000000"/>
                  </a:solidFill>
                </a:uFill>
                <a:latin typeface="Calibri"/>
                <a:cs typeface="Calibri"/>
              </a:rPr>
              <a:t>Predicted Burst Time</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for</a:t>
            </a:r>
            <a:r>
              <a:rPr sz="1800" b="1" u="heavy" spc="-30" dirty="0">
                <a:uFill>
                  <a:solidFill>
                    <a:srgbClr val="000000"/>
                  </a:solidFill>
                </a:uFill>
                <a:latin typeface="Calibri"/>
                <a:cs typeface="Calibri"/>
              </a:rPr>
              <a:t> </a:t>
            </a:r>
            <a:r>
              <a:rPr sz="1800" b="1" u="heavy" spc="-5" dirty="0">
                <a:uFill>
                  <a:solidFill>
                    <a:srgbClr val="000000"/>
                  </a:solidFill>
                </a:uFill>
                <a:latin typeface="Calibri"/>
                <a:cs typeface="Calibri"/>
              </a:rPr>
              <a:t>4th</a:t>
            </a:r>
            <a:r>
              <a:rPr sz="1800" b="1" u="heavy" spc="10" dirty="0">
                <a:uFill>
                  <a:solidFill>
                    <a:srgbClr val="000000"/>
                  </a:solidFill>
                </a:uFill>
                <a:latin typeface="Calibri"/>
                <a:cs typeface="Calibri"/>
              </a:rPr>
              <a:t> </a:t>
            </a:r>
            <a:r>
              <a:rPr sz="1800" b="1" u="heavy" spc="-5" dirty="0">
                <a:uFill>
                  <a:solidFill>
                    <a:srgbClr val="000000"/>
                  </a:solidFill>
                </a:uFill>
                <a:latin typeface="Calibri"/>
                <a:cs typeface="Calibri"/>
              </a:rPr>
              <a:t>Process-</a:t>
            </a:r>
            <a:endParaRPr sz="1800">
              <a:latin typeface="Calibri"/>
              <a:cs typeface="Calibri"/>
            </a:endParaRPr>
          </a:p>
          <a:p>
            <a:pPr>
              <a:lnSpc>
                <a:spcPct val="100000"/>
              </a:lnSpc>
              <a:spcBef>
                <a:spcPts val="25"/>
              </a:spcBef>
            </a:pPr>
            <a:endParaRPr sz="1750">
              <a:latin typeface="Calibri"/>
              <a:cs typeface="Calibri"/>
            </a:endParaRPr>
          </a:p>
          <a:p>
            <a:pPr marL="152400">
              <a:lnSpc>
                <a:spcPct val="100000"/>
              </a:lnSpc>
            </a:pPr>
            <a:r>
              <a:rPr sz="1800" spc="-10" dirty="0">
                <a:latin typeface="Calibri"/>
                <a:cs typeface="Calibri"/>
              </a:rPr>
              <a:t>Predicted</a:t>
            </a:r>
            <a:r>
              <a:rPr sz="1800" spc="25" dirty="0">
                <a:latin typeface="Calibri"/>
                <a:cs typeface="Calibri"/>
              </a:rPr>
              <a:t> </a:t>
            </a:r>
            <a:r>
              <a:rPr sz="1800" spc="-20" dirty="0">
                <a:latin typeface="Calibri"/>
                <a:cs typeface="Calibri"/>
              </a:rPr>
              <a:t>burst</a:t>
            </a:r>
            <a:r>
              <a:rPr sz="1800" spc="35" dirty="0">
                <a:latin typeface="Calibri"/>
                <a:cs typeface="Calibri"/>
              </a:rPr>
              <a:t> </a:t>
            </a:r>
            <a:r>
              <a:rPr sz="1800" spc="-5" dirty="0">
                <a:latin typeface="Calibri"/>
                <a:cs typeface="Calibri"/>
              </a:rPr>
              <a:t>time</a:t>
            </a:r>
            <a:r>
              <a:rPr sz="1800" spc="-15" dirty="0">
                <a:latin typeface="Calibri"/>
                <a:cs typeface="Calibri"/>
              </a:rPr>
              <a:t> for </a:t>
            </a:r>
            <a:r>
              <a:rPr sz="1800" dirty="0">
                <a:latin typeface="Calibri"/>
                <a:cs typeface="Calibri"/>
              </a:rPr>
              <a:t>4</a:t>
            </a:r>
            <a:r>
              <a:rPr sz="1800" baseline="25462" dirty="0">
                <a:latin typeface="Calibri"/>
                <a:cs typeface="Calibri"/>
              </a:rPr>
              <a:t>th</a:t>
            </a:r>
            <a:r>
              <a:rPr sz="1800" spc="179" baseline="25462" dirty="0">
                <a:latin typeface="Calibri"/>
                <a:cs typeface="Calibri"/>
              </a:rPr>
              <a:t> </a:t>
            </a:r>
            <a:r>
              <a:rPr sz="1800" spc="-5" dirty="0">
                <a:latin typeface="Calibri"/>
                <a:cs typeface="Calibri"/>
              </a:rPr>
              <a:t>process</a:t>
            </a:r>
            <a:endParaRPr sz="1800">
              <a:latin typeface="Calibri"/>
              <a:cs typeface="Calibri"/>
            </a:endParaRPr>
          </a:p>
          <a:p>
            <a:pPr marL="152400">
              <a:lnSpc>
                <a:spcPct val="100000"/>
              </a:lnSpc>
            </a:pPr>
            <a:r>
              <a:rPr sz="1800" dirty="0">
                <a:latin typeface="Calibri"/>
                <a:cs typeface="Calibri"/>
              </a:rPr>
              <a:t>=</a:t>
            </a:r>
            <a:r>
              <a:rPr sz="1800" spc="15" dirty="0">
                <a:latin typeface="Calibri"/>
                <a:cs typeface="Calibri"/>
              </a:rPr>
              <a:t> </a:t>
            </a:r>
            <a:r>
              <a:rPr sz="1800" dirty="0">
                <a:latin typeface="Calibri"/>
                <a:cs typeface="Calibri"/>
              </a:rPr>
              <a:t>α</a:t>
            </a:r>
            <a:r>
              <a:rPr sz="1800" spc="10" dirty="0">
                <a:latin typeface="Calibri"/>
                <a:cs typeface="Calibri"/>
              </a:rPr>
              <a:t> </a:t>
            </a:r>
            <a:r>
              <a:rPr sz="1800" dirty="0">
                <a:latin typeface="Calibri"/>
                <a:cs typeface="Calibri"/>
              </a:rPr>
              <a:t>x</a:t>
            </a:r>
            <a:r>
              <a:rPr sz="1800" spc="-10" dirty="0">
                <a:latin typeface="Calibri"/>
                <a:cs typeface="Calibri"/>
              </a:rPr>
              <a:t> </a:t>
            </a:r>
            <a:r>
              <a:rPr sz="1800" spc="-5" dirty="0">
                <a:latin typeface="Calibri"/>
                <a:cs typeface="Calibri"/>
              </a:rPr>
              <a:t>Actual</a:t>
            </a:r>
            <a:r>
              <a:rPr sz="1800" spc="20" dirty="0">
                <a:latin typeface="Calibri"/>
                <a:cs typeface="Calibri"/>
              </a:rPr>
              <a:t> </a:t>
            </a:r>
            <a:r>
              <a:rPr sz="1800" spc="-20" dirty="0">
                <a:latin typeface="Calibri"/>
                <a:cs typeface="Calibri"/>
              </a:rPr>
              <a:t>burst</a:t>
            </a:r>
            <a:r>
              <a:rPr sz="1800" spc="20" dirty="0">
                <a:latin typeface="Calibri"/>
                <a:cs typeface="Calibri"/>
              </a:rPr>
              <a:t> </a:t>
            </a:r>
            <a:r>
              <a:rPr sz="1800" spc="-5" dirty="0">
                <a:latin typeface="Calibri"/>
                <a:cs typeface="Calibri"/>
              </a:rPr>
              <a:t>time</a:t>
            </a:r>
            <a:r>
              <a:rPr sz="1800" spc="15" dirty="0">
                <a:latin typeface="Calibri"/>
                <a:cs typeface="Calibri"/>
              </a:rPr>
              <a:t> </a:t>
            </a:r>
            <a:r>
              <a:rPr sz="1800" dirty="0">
                <a:latin typeface="Calibri"/>
                <a:cs typeface="Calibri"/>
              </a:rPr>
              <a:t>of </a:t>
            </a:r>
            <a:r>
              <a:rPr sz="1800" spc="-15" dirty="0">
                <a:latin typeface="Calibri"/>
                <a:cs typeface="Calibri"/>
              </a:rPr>
              <a:t>3</a:t>
            </a:r>
            <a:r>
              <a:rPr sz="1800" spc="-22" baseline="25462" dirty="0">
                <a:latin typeface="Calibri"/>
                <a:cs typeface="Calibri"/>
              </a:rPr>
              <a:t>rd</a:t>
            </a:r>
            <a:r>
              <a:rPr sz="1800" spc="232" baseline="25462"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(1-α)</a:t>
            </a:r>
            <a:r>
              <a:rPr sz="1800" spc="5" dirty="0">
                <a:latin typeface="Calibri"/>
                <a:cs typeface="Calibri"/>
              </a:rPr>
              <a:t> </a:t>
            </a:r>
            <a:r>
              <a:rPr sz="1800" dirty="0">
                <a:latin typeface="Calibri"/>
                <a:cs typeface="Calibri"/>
              </a:rPr>
              <a:t>x</a:t>
            </a:r>
            <a:r>
              <a:rPr sz="1800" spc="-15" dirty="0">
                <a:latin typeface="Calibri"/>
                <a:cs typeface="Calibri"/>
              </a:rPr>
              <a:t> </a:t>
            </a:r>
            <a:r>
              <a:rPr sz="1800" spc="-10" dirty="0">
                <a:latin typeface="Calibri"/>
                <a:cs typeface="Calibri"/>
              </a:rPr>
              <a:t>Predicted</a:t>
            </a:r>
            <a:r>
              <a:rPr sz="1800" spc="35" dirty="0">
                <a:latin typeface="Calibri"/>
                <a:cs typeface="Calibri"/>
              </a:rPr>
              <a:t> </a:t>
            </a:r>
            <a:r>
              <a:rPr sz="1800" spc="-20" dirty="0">
                <a:latin typeface="Calibri"/>
                <a:cs typeface="Calibri"/>
              </a:rPr>
              <a:t>burst</a:t>
            </a:r>
            <a:r>
              <a:rPr sz="1800" spc="35"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for</a:t>
            </a:r>
            <a:r>
              <a:rPr sz="1800" spc="-5" dirty="0">
                <a:latin typeface="Calibri"/>
                <a:cs typeface="Calibri"/>
              </a:rPr>
              <a:t> </a:t>
            </a:r>
            <a:r>
              <a:rPr sz="1800" spc="-15" dirty="0">
                <a:latin typeface="Calibri"/>
                <a:cs typeface="Calibri"/>
              </a:rPr>
              <a:t>3</a:t>
            </a:r>
            <a:r>
              <a:rPr sz="1800" spc="-22" baseline="25462" dirty="0">
                <a:latin typeface="Calibri"/>
                <a:cs typeface="Calibri"/>
              </a:rPr>
              <a:t>rd</a:t>
            </a:r>
            <a:r>
              <a:rPr sz="1800" spc="187" baseline="25462" dirty="0">
                <a:latin typeface="Calibri"/>
                <a:cs typeface="Calibri"/>
              </a:rPr>
              <a:t> </a:t>
            </a:r>
            <a:r>
              <a:rPr sz="1800" spc="-10" dirty="0">
                <a:latin typeface="Calibri"/>
                <a:cs typeface="Calibri"/>
              </a:rPr>
              <a:t>process</a:t>
            </a:r>
            <a:endParaRPr sz="1800">
              <a:latin typeface="Calibri"/>
              <a:cs typeface="Calibri"/>
            </a:endParaRPr>
          </a:p>
          <a:p>
            <a:pPr marL="152400">
              <a:lnSpc>
                <a:spcPct val="100000"/>
              </a:lnSpc>
              <a:spcBef>
                <a:spcPts val="5"/>
              </a:spcBef>
            </a:pPr>
            <a:r>
              <a:rPr sz="1800" dirty="0">
                <a:latin typeface="Calibri"/>
                <a:cs typeface="Calibri"/>
              </a:rPr>
              <a:t>=</a:t>
            </a:r>
            <a:r>
              <a:rPr sz="1800" spc="5" dirty="0">
                <a:latin typeface="Calibri"/>
                <a:cs typeface="Calibri"/>
              </a:rPr>
              <a:t> </a:t>
            </a:r>
            <a:r>
              <a:rPr sz="1800" spc="-5" dirty="0">
                <a:latin typeface="Calibri"/>
                <a:cs typeface="Calibri"/>
              </a:rPr>
              <a:t>0.5</a:t>
            </a:r>
            <a:r>
              <a:rPr sz="1800" spc="-10" dirty="0">
                <a:latin typeface="Calibri"/>
                <a:cs typeface="Calibri"/>
              </a:rPr>
              <a:t> </a:t>
            </a:r>
            <a:r>
              <a:rPr sz="1800" dirty="0">
                <a:latin typeface="Calibri"/>
                <a:cs typeface="Calibri"/>
              </a:rPr>
              <a:t>x</a:t>
            </a:r>
            <a:r>
              <a:rPr sz="1800" spc="-20" dirty="0">
                <a:latin typeface="Calibri"/>
                <a:cs typeface="Calibri"/>
              </a:rPr>
              <a:t> </a:t>
            </a:r>
            <a:r>
              <a:rPr sz="1800" dirty="0">
                <a:latin typeface="Calibri"/>
                <a:cs typeface="Calibri"/>
              </a:rPr>
              <a:t>6</a:t>
            </a:r>
            <a:r>
              <a:rPr sz="1800" spc="-1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0.5 </a:t>
            </a:r>
            <a:r>
              <a:rPr sz="1800" dirty="0">
                <a:latin typeface="Calibri"/>
                <a:cs typeface="Calibri"/>
              </a:rPr>
              <a:t>x </a:t>
            </a:r>
            <a:r>
              <a:rPr sz="1800" spc="-5" dirty="0">
                <a:latin typeface="Calibri"/>
                <a:cs typeface="Calibri"/>
              </a:rPr>
              <a:t>7.5</a:t>
            </a:r>
            <a:endParaRPr sz="1800">
              <a:latin typeface="Calibri"/>
              <a:cs typeface="Calibri"/>
            </a:endParaRPr>
          </a:p>
          <a:p>
            <a:pPr marL="152400">
              <a:lnSpc>
                <a:spcPct val="100000"/>
              </a:lnSpc>
            </a:pPr>
            <a:r>
              <a:rPr sz="1800" dirty="0">
                <a:latin typeface="Calibri"/>
                <a:cs typeface="Calibri"/>
              </a:rPr>
              <a:t>=</a:t>
            </a:r>
            <a:r>
              <a:rPr sz="1800" spc="-5" dirty="0">
                <a:latin typeface="Calibri"/>
                <a:cs typeface="Calibri"/>
              </a:rPr>
              <a:t> </a:t>
            </a:r>
            <a:r>
              <a:rPr sz="1800" dirty="0">
                <a:latin typeface="Calibri"/>
                <a:cs typeface="Calibri"/>
              </a:rPr>
              <a:t>3</a:t>
            </a:r>
            <a:r>
              <a:rPr sz="1800" spc="-25" dirty="0">
                <a:latin typeface="Calibri"/>
                <a:cs typeface="Calibri"/>
              </a:rPr>
              <a:t> </a:t>
            </a:r>
            <a:r>
              <a:rPr sz="1800" dirty="0">
                <a:latin typeface="Calibri"/>
                <a:cs typeface="Calibri"/>
              </a:rPr>
              <a:t>+</a:t>
            </a:r>
            <a:r>
              <a:rPr sz="1800" spc="-5" dirty="0">
                <a:latin typeface="Calibri"/>
                <a:cs typeface="Calibri"/>
              </a:rPr>
              <a:t> 3.75</a:t>
            </a:r>
            <a:endParaRPr sz="1800">
              <a:latin typeface="Calibri"/>
              <a:cs typeface="Calibri"/>
            </a:endParaRPr>
          </a:p>
          <a:p>
            <a:pPr marL="152400">
              <a:lnSpc>
                <a:spcPct val="100000"/>
              </a:lnSpc>
            </a:pPr>
            <a:r>
              <a:rPr sz="1800" dirty="0">
                <a:latin typeface="Calibri"/>
                <a:cs typeface="Calibri"/>
              </a:rPr>
              <a:t>=</a:t>
            </a:r>
            <a:r>
              <a:rPr sz="1800" spc="-15" dirty="0">
                <a:latin typeface="Calibri"/>
                <a:cs typeface="Calibri"/>
              </a:rPr>
              <a:t> </a:t>
            </a:r>
            <a:r>
              <a:rPr sz="1800" spc="-5" dirty="0">
                <a:latin typeface="Calibri"/>
                <a:cs typeface="Calibri"/>
              </a:rPr>
              <a:t>6.75</a:t>
            </a:r>
            <a:r>
              <a:rPr sz="1800" spc="-25" dirty="0">
                <a:latin typeface="Calibri"/>
                <a:cs typeface="Calibri"/>
              </a:rPr>
              <a:t> </a:t>
            </a:r>
            <a:r>
              <a:rPr sz="1800" spc="-5" dirty="0">
                <a:latin typeface="Calibri"/>
                <a:cs typeface="Calibri"/>
              </a:rPr>
              <a:t>units</a:t>
            </a:r>
            <a:endParaRPr sz="1800">
              <a:latin typeface="Calibri"/>
              <a:cs typeface="Calibri"/>
            </a:endParaRPr>
          </a:p>
          <a:p>
            <a:pPr marL="152400">
              <a:lnSpc>
                <a:spcPct val="100000"/>
              </a:lnSpc>
              <a:spcBef>
                <a:spcPts val="570"/>
              </a:spcBef>
            </a:pPr>
            <a:r>
              <a:rPr sz="1800" b="1" u="heavy" spc="-10" dirty="0">
                <a:uFill>
                  <a:solidFill>
                    <a:srgbClr val="000000"/>
                  </a:solidFill>
                </a:uFill>
                <a:latin typeface="Calibri"/>
                <a:cs typeface="Calibri"/>
              </a:rPr>
              <a:t>Predicted </a:t>
            </a:r>
            <a:r>
              <a:rPr sz="1800" b="1" u="heavy" spc="-15" dirty="0">
                <a:uFill>
                  <a:solidFill>
                    <a:srgbClr val="000000"/>
                  </a:solidFill>
                </a:uFill>
                <a:latin typeface="Calibri"/>
                <a:cs typeface="Calibri"/>
              </a:rPr>
              <a:t>Burst</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Time</a:t>
            </a:r>
            <a:r>
              <a:rPr sz="1800" b="1" u="heavy" spc="5" dirty="0">
                <a:uFill>
                  <a:solidFill>
                    <a:srgbClr val="000000"/>
                  </a:solidFill>
                </a:uFill>
                <a:latin typeface="Calibri"/>
                <a:cs typeface="Calibri"/>
              </a:rPr>
              <a:t> </a:t>
            </a:r>
            <a:r>
              <a:rPr sz="1800" b="1" u="heavy" spc="-10" dirty="0">
                <a:uFill>
                  <a:solidFill>
                    <a:srgbClr val="000000"/>
                  </a:solidFill>
                </a:uFill>
                <a:latin typeface="Calibri"/>
                <a:cs typeface="Calibri"/>
              </a:rPr>
              <a:t>for</a:t>
            </a:r>
            <a:r>
              <a:rPr sz="1800" b="1" u="heavy" spc="-20" dirty="0">
                <a:uFill>
                  <a:solidFill>
                    <a:srgbClr val="000000"/>
                  </a:solidFill>
                </a:uFill>
                <a:latin typeface="Calibri"/>
                <a:cs typeface="Calibri"/>
              </a:rPr>
              <a:t> </a:t>
            </a:r>
            <a:r>
              <a:rPr sz="1800" b="1" u="heavy" spc="-5" dirty="0">
                <a:uFill>
                  <a:solidFill>
                    <a:srgbClr val="000000"/>
                  </a:solidFill>
                </a:uFill>
                <a:latin typeface="Calibri"/>
                <a:cs typeface="Calibri"/>
              </a:rPr>
              <a:t>5th</a:t>
            </a:r>
            <a:r>
              <a:rPr sz="1800" b="1" u="heavy" spc="10" dirty="0">
                <a:uFill>
                  <a:solidFill>
                    <a:srgbClr val="000000"/>
                  </a:solidFill>
                </a:uFill>
                <a:latin typeface="Calibri"/>
                <a:cs typeface="Calibri"/>
              </a:rPr>
              <a:t> </a:t>
            </a:r>
            <a:r>
              <a:rPr sz="1800" b="1" u="heavy" spc="-5" dirty="0">
                <a:uFill>
                  <a:solidFill>
                    <a:srgbClr val="000000"/>
                  </a:solidFill>
                </a:uFill>
                <a:latin typeface="Calibri"/>
                <a:cs typeface="Calibri"/>
              </a:rPr>
              <a:t>Process-</a:t>
            </a:r>
            <a:endParaRPr sz="1800">
              <a:latin typeface="Calibri"/>
              <a:cs typeface="Calibri"/>
            </a:endParaRPr>
          </a:p>
          <a:p>
            <a:pPr>
              <a:lnSpc>
                <a:spcPct val="100000"/>
              </a:lnSpc>
              <a:spcBef>
                <a:spcPts val="25"/>
              </a:spcBef>
            </a:pPr>
            <a:endParaRPr sz="1750">
              <a:latin typeface="Calibri"/>
              <a:cs typeface="Calibri"/>
            </a:endParaRPr>
          </a:p>
          <a:p>
            <a:pPr marL="152400">
              <a:lnSpc>
                <a:spcPct val="100000"/>
              </a:lnSpc>
            </a:pPr>
            <a:r>
              <a:rPr sz="1800" spc="-10" dirty="0">
                <a:latin typeface="Calibri"/>
                <a:cs typeface="Calibri"/>
              </a:rPr>
              <a:t>Predicted</a:t>
            </a:r>
            <a:r>
              <a:rPr sz="1800" spc="25" dirty="0">
                <a:latin typeface="Calibri"/>
                <a:cs typeface="Calibri"/>
              </a:rPr>
              <a:t> </a:t>
            </a:r>
            <a:r>
              <a:rPr sz="1800" spc="-20" dirty="0">
                <a:latin typeface="Calibri"/>
                <a:cs typeface="Calibri"/>
              </a:rPr>
              <a:t>burst</a:t>
            </a:r>
            <a:r>
              <a:rPr sz="1800" spc="35" dirty="0">
                <a:latin typeface="Calibri"/>
                <a:cs typeface="Calibri"/>
              </a:rPr>
              <a:t> </a:t>
            </a:r>
            <a:r>
              <a:rPr sz="1800" spc="-5" dirty="0">
                <a:latin typeface="Calibri"/>
                <a:cs typeface="Calibri"/>
              </a:rPr>
              <a:t>time</a:t>
            </a:r>
            <a:r>
              <a:rPr sz="1800" spc="-15" dirty="0">
                <a:latin typeface="Calibri"/>
                <a:cs typeface="Calibri"/>
              </a:rPr>
              <a:t> for </a:t>
            </a:r>
            <a:r>
              <a:rPr sz="1800" dirty="0">
                <a:latin typeface="Calibri"/>
                <a:cs typeface="Calibri"/>
              </a:rPr>
              <a:t>5</a:t>
            </a:r>
            <a:r>
              <a:rPr sz="1800" baseline="25462" dirty="0">
                <a:latin typeface="Calibri"/>
                <a:cs typeface="Calibri"/>
              </a:rPr>
              <a:t>th</a:t>
            </a:r>
            <a:r>
              <a:rPr sz="1800" spc="179" baseline="25462" dirty="0">
                <a:latin typeface="Calibri"/>
                <a:cs typeface="Calibri"/>
              </a:rPr>
              <a:t> </a:t>
            </a:r>
            <a:r>
              <a:rPr sz="1800" spc="-5" dirty="0">
                <a:latin typeface="Calibri"/>
                <a:cs typeface="Calibri"/>
              </a:rPr>
              <a:t>process</a:t>
            </a:r>
            <a:endParaRPr sz="1800">
              <a:latin typeface="Calibri"/>
              <a:cs typeface="Calibri"/>
            </a:endParaRPr>
          </a:p>
          <a:p>
            <a:pPr marL="152400">
              <a:lnSpc>
                <a:spcPct val="100000"/>
              </a:lnSpc>
            </a:pPr>
            <a:r>
              <a:rPr sz="1800" dirty="0">
                <a:latin typeface="Calibri"/>
                <a:cs typeface="Calibri"/>
              </a:rPr>
              <a:t>=</a:t>
            </a:r>
            <a:r>
              <a:rPr sz="1800" spc="10" dirty="0">
                <a:latin typeface="Calibri"/>
                <a:cs typeface="Calibri"/>
              </a:rPr>
              <a:t> </a:t>
            </a:r>
            <a:r>
              <a:rPr sz="1800" dirty="0">
                <a:latin typeface="Calibri"/>
                <a:cs typeface="Calibri"/>
              </a:rPr>
              <a:t>α</a:t>
            </a:r>
            <a:r>
              <a:rPr sz="1800" spc="10" dirty="0">
                <a:latin typeface="Calibri"/>
                <a:cs typeface="Calibri"/>
              </a:rPr>
              <a:t> </a:t>
            </a:r>
            <a:r>
              <a:rPr sz="1800" dirty="0">
                <a:latin typeface="Calibri"/>
                <a:cs typeface="Calibri"/>
              </a:rPr>
              <a:t>x</a:t>
            </a:r>
            <a:r>
              <a:rPr sz="1800" spc="-15" dirty="0">
                <a:latin typeface="Calibri"/>
                <a:cs typeface="Calibri"/>
              </a:rPr>
              <a:t> </a:t>
            </a:r>
            <a:r>
              <a:rPr sz="1800" spc="-5" dirty="0">
                <a:latin typeface="Calibri"/>
                <a:cs typeface="Calibri"/>
              </a:rPr>
              <a:t>Actual</a:t>
            </a:r>
            <a:r>
              <a:rPr sz="1800" spc="25" dirty="0">
                <a:latin typeface="Calibri"/>
                <a:cs typeface="Calibri"/>
              </a:rPr>
              <a:t> </a:t>
            </a:r>
            <a:r>
              <a:rPr sz="1800" spc="-20" dirty="0">
                <a:latin typeface="Calibri"/>
                <a:cs typeface="Calibri"/>
              </a:rPr>
              <a:t>burst</a:t>
            </a:r>
            <a:r>
              <a:rPr sz="1800" spc="20" dirty="0">
                <a:latin typeface="Calibri"/>
                <a:cs typeface="Calibri"/>
              </a:rPr>
              <a:t> </a:t>
            </a:r>
            <a:r>
              <a:rPr sz="1800" dirty="0">
                <a:latin typeface="Calibri"/>
                <a:cs typeface="Calibri"/>
              </a:rPr>
              <a:t>time</a:t>
            </a:r>
            <a:r>
              <a:rPr sz="1800" spc="10" dirty="0">
                <a:latin typeface="Calibri"/>
                <a:cs typeface="Calibri"/>
              </a:rPr>
              <a:t> </a:t>
            </a:r>
            <a:r>
              <a:rPr sz="1800" spc="5" dirty="0">
                <a:latin typeface="Calibri"/>
                <a:cs typeface="Calibri"/>
              </a:rPr>
              <a:t>of</a:t>
            </a:r>
            <a:r>
              <a:rPr sz="1800" dirty="0">
                <a:latin typeface="Calibri"/>
                <a:cs typeface="Calibri"/>
              </a:rPr>
              <a:t> 4</a:t>
            </a:r>
            <a:r>
              <a:rPr sz="1800" baseline="25462" dirty="0">
                <a:latin typeface="Calibri"/>
                <a:cs typeface="Calibri"/>
              </a:rPr>
              <a:t>th</a:t>
            </a:r>
            <a:r>
              <a:rPr sz="1800" spc="195" baseline="25462" dirty="0">
                <a:latin typeface="Calibri"/>
                <a:cs typeface="Calibri"/>
              </a:rPr>
              <a:t> </a:t>
            </a:r>
            <a:r>
              <a:rPr sz="1800" spc="-10" dirty="0">
                <a:latin typeface="Calibri"/>
                <a:cs typeface="Calibri"/>
              </a:rPr>
              <a:t>process</a:t>
            </a:r>
            <a:r>
              <a:rPr sz="1800" spc="2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(1-α)</a:t>
            </a:r>
            <a:r>
              <a:rPr sz="1800" spc="5" dirty="0">
                <a:latin typeface="Calibri"/>
                <a:cs typeface="Calibri"/>
              </a:rPr>
              <a:t> </a:t>
            </a:r>
            <a:r>
              <a:rPr sz="1800" dirty="0">
                <a:latin typeface="Calibri"/>
                <a:cs typeface="Calibri"/>
              </a:rPr>
              <a:t>x</a:t>
            </a:r>
            <a:r>
              <a:rPr sz="1800" spc="-15" dirty="0">
                <a:latin typeface="Calibri"/>
                <a:cs typeface="Calibri"/>
              </a:rPr>
              <a:t> </a:t>
            </a:r>
            <a:r>
              <a:rPr sz="1800" spc="-10" dirty="0">
                <a:latin typeface="Calibri"/>
                <a:cs typeface="Calibri"/>
              </a:rPr>
              <a:t>Predicted</a:t>
            </a:r>
            <a:r>
              <a:rPr sz="1800" spc="55" dirty="0">
                <a:latin typeface="Calibri"/>
                <a:cs typeface="Calibri"/>
              </a:rPr>
              <a:t> </a:t>
            </a:r>
            <a:r>
              <a:rPr sz="1800" spc="-15" dirty="0">
                <a:latin typeface="Calibri"/>
                <a:cs typeface="Calibri"/>
              </a:rPr>
              <a:t>burst</a:t>
            </a:r>
            <a:r>
              <a:rPr sz="1800" spc="15" dirty="0">
                <a:latin typeface="Calibri"/>
                <a:cs typeface="Calibri"/>
              </a:rPr>
              <a:t> </a:t>
            </a:r>
            <a:r>
              <a:rPr sz="1800" spc="-5" dirty="0">
                <a:latin typeface="Calibri"/>
                <a:cs typeface="Calibri"/>
              </a:rPr>
              <a:t>time</a:t>
            </a:r>
            <a:r>
              <a:rPr sz="1800" spc="20" dirty="0">
                <a:latin typeface="Calibri"/>
                <a:cs typeface="Calibri"/>
              </a:rPr>
              <a:t> </a:t>
            </a:r>
            <a:r>
              <a:rPr sz="1800" spc="-15" dirty="0">
                <a:latin typeface="Calibri"/>
                <a:cs typeface="Calibri"/>
              </a:rPr>
              <a:t>for</a:t>
            </a:r>
            <a:r>
              <a:rPr sz="1800" spc="-5" dirty="0">
                <a:latin typeface="Calibri"/>
                <a:cs typeface="Calibri"/>
              </a:rPr>
              <a:t> </a:t>
            </a:r>
            <a:r>
              <a:rPr sz="1800" dirty="0">
                <a:latin typeface="Calibri"/>
                <a:cs typeface="Calibri"/>
              </a:rPr>
              <a:t>4</a:t>
            </a:r>
            <a:r>
              <a:rPr sz="1800" baseline="25462" dirty="0">
                <a:latin typeface="Calibri"/>
                <a:cs typeface="Calibri"/>
              </a:rPr>
              <a:t>th</a:t>
            </a:r>
            <a:r>
              <a:rPr sz="1800" spc="195" baseline="25462" dirty="0">
                <a:latin typeface="Calibri"/>
                <a:cs typeface="Calibri"/>
              </a:rPr>
              <a:t> </a:t>
            </a:r>
            <a:r>
              <a:rPr sz="1800" spc="-10" dirty="0">
                <a:latin typeface="Calibri"/>
                <a:cs typeface="Calibri"/>
              </a:rPr>
              <a:t>process</a:t>
            </a:r>
            <a:endParaRPr sz="1800">
              <a:latin typeface="Calibri"/>
              <a:cs typeface="Calibri"/>
            </a:endParaRPr>
          </a:p>
          <a:p>
            <a:pPr marL="152400">
              <a:lnSpc>
                <a:spcPct val="100000"/>
              </a:lnSpc>
              <a:spcBef>
                <a:spcPts val="5"/>
              </a:spcBef>
            </a:pPr>
            <a:r>
              <a:rPr sz="1800" dirty="0">
                <a:latin typeface="Calibri"/>
                <a:cs typeface="Calibri"/>
              </a:rPr>
              <a:t>=</a:t>
            </a:r>
            <a:r>
              <a:rPr sz="1800" spc="5" dirty="0">
                <a:latin typeface="Calibri"/>
                <a:cs typeface="Calibri"/>
              </a:rPr>
              <a:t> </a:t>
            </a:r>
            <a:r>
              <a:rPr sz="1800" spc="-5" dirty="0">
                <a:latin typeface="Calibri"/>
                <a:cs typeface="Calibri"/>
              </a:rPr>
              <a:t>0.5</a:t>
            </a:r>
            <a:r>
              <a:rPr sz="1800" spc="-10" dirty="0">
                <a:latin typeface="Calibri"/>
                <a:cs typeface="Calibri"/>
              </a:rPr>
              <a:t> </a:t>
            </a:r>
            <a:r>
              <a:rPr sz="1800" dirty="0">
                <a:latin typeface="Calibri"/>
                <a:cs typeface="Calibri"/>
              </a:rPr>
              <a:t>x</a:t>
            </a:r>
            <a:r>
              <a:rPr sz="1800" spc="-20" dirty="0">
                <a:latin typeface="Calibri"/>
                <a:cs typeface="Calibri"/>
              </a:rPr>
              <a:t> </a:t>
            </a:r>
            <a:r>
              <a:rPr sz="1800" dirty="0">
                <a:latin typeface="Calibri"/>
                <a:cs typeface="Calibri"/>
              </a:rPr>
              <a:t>7</a:t>
            </a:r>
            <a:r>
              <a:rPr sz="1800" spc="-10"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0.5</a:t>
            </a:r>
            <a:r>
              <a:rPr sz="1800" spc="-10" dirty="0">
                <a:latin typeface="Calibri"/>
                <a:cs typeface="Calibri"/>
              </a:rPr>
              <a:t> </a:t>
            </a:r>
            <a:r>
              <a:rPr sz="1800" dirty="0">
                <a:latin typeface="Calibri"/>
                <a:cs typeface="Calibri"/>
              </a:rPr>
              <a:t>x</a:t>
            </a:r>
            <a:r>
              <a:rPr sz="1800" spc="5" dirty="0">
                <a:latin typeface="Calibri"/>
                <a:cs typeface="Calibri"/>
              </a:rPr>
              <a:t> </a:t>
            </a:r>
            <a:r>
              <a:rPr sz="1800" spc="-5" dirty="0">
                <a:latin typeface="Calibri"/>
                <a:cs typeface="Calibri"/>
              </a:rPr>
              <a:t>6.75</a:t>
            </a:r>
            <a:endParaRPr sz="1800">
              <a:latin typeface="Calibri"/>
              <a:cs typeface="Calibri"/>
            </a:endParaRPr>
          </a:p>
          <a:p>
            <a:pPr marL="152400">
              <a:lnSpc>
                <a:spcPct val="100000"/>
              </a:lnSpc>
            </a:pPr>
            <a:r>
              <a:rPr sz="1800" dirty="0">
                <a:latin typeface="Calibri"/>
                <a:cs typeface="Calibri"/>
              </a:rPr>
              <a:t>=</a:t>
            </a:r>
            <a:r>
              <a:rPr sz="1800" spc="-15" dirty="0">
                <a:latin typeface="Calibri"/>
                <a:cs typeface="Calibri"/>
              </a:rPr>
              <a:t> </a:t>
            </a:r>
            <a:r>
              <a:rPr sz="1800" spc="-5" dirty="0">
                <a:latin typeface="Calibri"/>
                <a:cs typeface="Calibri"/>
              </a:rPr>
              <a:t>3.5</a:t>
            </a:r>
            <a:r>
              <a:rPr sz="1800" spc="-30" dirty="0">
                <a:latin typeface="Calibri"/>
                <a:cs typeface="Calibri"/>
              </a:rPr>
              <a:t> </a:t>
            </a:r>
            <a:r>
              <a:rPr sz="1800" dirty="0">
                <a:latin typeface="Calibri"/>
                <a:cs typeface="Calibri"/>
              </a:rPr>
              <a:t>+</a:t>
            </a:r>
            <a:r>
              <a:rPr sz="1800" spc="-35" dirty="0">
                <a:latin typeface="Calibri"/>
                <a:cs typeface="Calibri"/>
              </a:rPr>
              <a:t> </a:t>
            </a:r>
            <a:r>
              <a:rPr sz="1800" spc="-5" dirty="0">
                <a:latin typeface="Calibri"/>
                <a:cs typeface="Calibri"/>
              </a:rPr>
              <a:t>3.375</a:t>
            </a:r>
            <a:endParaRPr sz="1800">
              <a:latin typeface="Calibri"/>
              <a:cs typeface="Calibri"/>
            </a:endParaRPr>
          </a:p>
          <a:p>
            <a:pPr marL="152400">
              <a:lnSpc>
                <a:spcPct val="100000"/>
              </a:lnSpc>
            </a:pPr>
            <a:r>
              <a:rPr sz="1800" dirty="0">
                <a:latin typeface="Calibri"/>
                <a:cs typeface="Calibri"/>
              </a:rPr>
              <a:t>=</a:t>
            </a:r>
            <a:r>
              <a:rPr sz="1800" spc="-30" dirty="0">
                <a:latin typeface="Calibri"/>
                <a:cs typeface="Calibri"/>
              </a:rPr>
              <a:t> </a:t>
            </a:r>
            <a:r>
              <a:rPr sz="1800" spc="-5" dirty="0">
                <a:latin typeface="Calibri"/>
                <a:cs typeface="Calibri"/>
              </a:rPr>
              <a:t>6.875</a:t>
            </a:r>
            <a:r>
              <a:rPr sz="1800" spc="-45" dirty="0">
                <a:latin typeface="Calibri"/>
                <a:cs typeface="Calibri"/>
              </a:rPr>
              <a:t> </a:t>
            </a:r>
            <a:r>
              <a:rPr sz="1800" spc="-5" dirty="0">
                <a:latin typeface="Calibri"/>
                <a:cs typeface="Calibri"/>
              </a:rPr>
              <a:t>units</a:t>
            </a:r>
            <a:endParaRPr sz="18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353948"/>
            <a:ext cx="8302625" cy="359346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Shortest</a:t>
            </a:r>
            <a:r>
              <a:rPr sz="1800" spc="25" dirty="0">
                <a:solidFill>
                  <a:srgbClr val="00AF50"/>
                </a:solidFill>
                <a:latin typeface="Calibri"/>
                <a:cs typeface="Calibri"/>
              </a:rPr>
              <a:t> </a:t>
            </a:r>
            <a:r>
              <a:rPr sz="1800" spc="-5" dirty="0">
                <a:solidFill>
                  <a:srgbClr val="00AF50"/>
                </a:solidFill>
                <a:latin typeface="Calibri"/>
                <a:cs typeface="Calibri"/>
              </a:rPr>
              <a:t>Remaining</a:t>
            </a:r>
            <a:r>
              <a:rPr sz="1800" spc="30" dirty="0">
                <a:solidFill>
                  <a:srgbClr val="00AF50"/>
                </a:solidFill>
                <a:latin typeface="Calibri"/>
                <a:cs typeface="Calibri"/>
              </a:rPr>
              <a:t> </a:t>
            </a:r>
            <a:r>
              <a:rPr sz="1800" dirty="0">
                <a:solidFill>
                  <a:srgbClr val="00AF50"/>
                </a:solidFill>
                <a:latin typeface="Calibri"/>
                <a:cs typeface="Calibri"/>
              </a:rPr>
              <a:t>Time</a:t>
            </a:r>
            <a:r>
              <a:rPr sz="1800" spc="-5" dirty="0">
                <a:solidFill>
                  <a:srgbClr val="00AF50"/>
                </a:solidFill>
                <a:latin typeface="Calibri"/>
                <a:cs typeface="Calibri"/>
              </a:rPr>
              <a:t> </a:t>
            </a:r>
            <a:r>
              <a:rPr sz="1800" spc="-20" dirty="0">
                <a:solidFill>
                  <a:srgbClr val="00AF50"/>
                </a:solidFill>
                <a:latin typeface="Calibri"/>
                <a:cs typeface="Calibri"/>
              </a:rPr>
              <a:t>First</a:t>
            </a:r>
            <a:r>
              <a:rPr sz="1800" spc="20" dirty="0">
                <a:solidFill>
                  <a:srgbClr val="00AF50"/>
                </a:solidFill>
                <a:latin typeface="Calibri"/>
                <a:cs typeface="Calibri"/>
              </a:rPr>
              <a:t> </a:t>
            </a:r>
            <a:r>
              <a:rPr sz="1800" spc="-10" dirty="0">
                <a:solidFill>
                  <a:srgbClr val="00AF50"/>
                </a:solidFill>
                <a:latin typeface="Calibri"/>
                <a:cs typeface="Calibri"/>
              </a:rPr>
              <a:t>(SRTF)</a:t>
            </a:r>
            <a:r>
              <a:rPr sz="1800" spc="10" dirty="0">
                <a:solidFill>
                  <a:srgbClr val="00AF50"/>
                </a:solidFill>
                <a:latin typeface="Calibri"/>
                <a:cs typeface="Calibri"/>
              </a:rPr>
              <a:t> </a:t>
            </a:r>
            <a:r>
              <a:rPr sz="1800" spc="-10" dirty="0">
                <a:solidFill>
                  <a:srgbClr val="00AF50"/>
                </a:solidFill>
                <a:latin typeface="Calibri"/>
                <a:cs typeface="Calibri"/>
              </a:rPr>
              <a:t>Scheduling</a:t>
            </a:r>
            <a:r>
              <a:rPr sz="1800" spc="75" dirty="0">
                <a:solidFill>
                  <a:srgbClr val="00AF50"/>
                </a:solidFill>
                <a:latin typeface="Calibri"/>
                <a:cs typeface="Calibri"/>
              </a:rPr>
              <a:t> </a:t>
            </a:r>
            <a:r>
              <a:rPr sz="1800" spc="-10" dirty="0">
                <a:solidFill>
                  <a:srgbClr val="00AF50"/>
                </a:solidFill>
                <a:latin typeface="Calibri"/>
                <a:cs typeface="Calibri"/>
              </a:rPr>
              <a:t>Algorithm</a:t>
            </a:r>
            <a:endParaRPr sz="1800">
              <a:latin typeface="Calibri"/>
              <a:cs typeface="Calibri"/>
            </a:endParaRPr>
          </a:p>
          <a:p>
            <a:pPr>
              <a:lnSpc>
                <a:spcPct val="100000"/>
              </a:lnSpc>
              <a:spcBef>
                <a:spcPts val="25"/>
              </a:spcBef>
            </a:pPr>
            <a:endParaRPr sz="1750">
              <a:latin typeface="Calibri"/>
              <a:cs typeface="Calibri"/>
            </a:endParaRPr>
          </a:p>
          <a:p>
            <a:pPr marL="12700" marR="5715" algn="just">
              <a:lnSpc>
                <a:spcPct val="100000"/>
              </a:lnSpc>
            </a:pPr>
            <a:r>
              <a:rPr sz="1800" dirty="0">
                <a:latin typeface="Calibri"/>
                <a:cs typeface="Calibri"/>
              </a:rPr>
              <a:t>This </a:t>
            </a:r>
            <a:r>
              <a:rPr sz="1800" spc="-5" dirty="0">
                <a:latin typeface="Calibri"/>
                <a:cs typeface="Calibri"/>
              </a:rPr>
              <a:t>Algorithm is </a:t>
            </a:r>
            <a:r>
              <a:rPr sz="1800" dirty="0">
                <a:latin typeface="Calibri"/>
                <a:cs typeface="Calibri"/>
              </a:rPr>
              <a:t>the </a:t>
            </a:r>
            <a:r>
              <a:rPr sz="1800" b="1" spc="-10" dirty="0">
                <a:latin typeface="Calibri"/>
                <a:cs typeface="Calibri"/>
              </a:rPr>
              <a:t>preemptive </a:t>
            </a:r>
            <a:r>
              <a:rPr sz="1800" b="1" spc="-15" dirty="0">
                <a:latin typeface="Calibri"/>
                <a:cs typeface="Calibri"/>
              </a:rPr>
              <a:t>version </a:t>
            </a:r>
            <a:r>
              <a:rPr sz="1800" spc="5" dirty="0">
                <a:latin typeface="Calibri"/>
                <a:cs typeface="Calibri"/>
              </a:rPr>
              <a:t>of </a:t>
            </a:r>
            <a:r>
              <a:rPr sz="1800" b="1" spc="-10" dirty="0">
                <a:latin typeface="Calibri"/>
                <a:cs typeface="Calibri"/>
              </a:rPr>
              <a:t>SJF scheduling</a:t>
            </a:r>
            <a:r>
              <a:rPr sz="1800" spc="-10" dirty="0">
                <a:latin typeface="Calibri"/>
                <a:cs typeface="Calibri"/>
              </a:rPr>
              <a:t>. </a:t>
            </a:r>
            <a:r>
              <a:rPr sz="1800" dirty="0">
                <a:latin typeface="Calibri"/>
                <a:cs typeface="Calibri"/>
              </a:rPr>
              <a:t>In </a:t>
            </a:r>
            <a:r>
              <a:rPr sz="1800" spc="-45" dirty="0">
                <a:latin typeface="Calibri"/>
                <a:cs typeface="Calibri"/>
              </a:rPr>
              <a:t>SRTF, </a:t>
            </a:r>
            <a:r>
              <a:rPr sz="1800" spc="-5" dirty="0">
                <a:latin typeface="Calibri"/>
                <a:cs typeface="Calibri"/>
              </a:rPr>
              <a:t>the </a:t>
            </a:r>
            <a:r>
              <a:rPr sz="1800" spc="-10" dirty="0">
                <a:latin typeface="Calibri"/>
                <a:cs typeface="Calibri"/>
              </a:rPr>
              <a:t>execution </a:t>
            </a:r>
            <a:r>
              <a:rPr sz="1800" spc="5" dirty="0">
                <a:latin typeface="Calibri"/>
                <a:cs typeface="Calibri"/>
              </a:rPr>
              <a:t>of </a:t>
            </a:r>
            <a:r>
              <a:rPr sz="1800" spc="10" dirty="0">
                <a:latin typeface="Calibri"/>
                <a:cs typeface="Calibri"/>
              </a:rPr>
              <a:t>the </a:t>
            </a:r>
            <a:r>
              <a:rPr sz="1800" spc="15" dirty="0">
                <a:latin typeface="Calibri"/>
                <a:cs typeface="Calibri"/>
              </a:rPr>
              <a:t> </a:t>
            </a:r>
            <a:r>
              <a:rPr sz="1800" spc="-5" dirty="0">
                <a:latin typeface="Calibri"/>
                <a:cs typeface="Calibri"/>
              </a:rPr>
              <a:t>process </a:t>
            </a:r>
            <a:r>
              <a:rPr sz="1800" dirty="0">
                <a:latin typeface="Calibri"/>
                <a:cs typeface="Calibri"/>
              </a:rPr>
              <a:t>can </a:t>
            </a:r>
            <a:r>
              <a:rPr sz="1800" spc="-5" dirty="0">
                <a:latin typeface="Calibri"/>
                <a:cs typeface="Calibri"/>
              </a:rPr>
              <a:t>be </a:t>
            </a:r>
            <a:r>
              <a:rPr sz="1800" spc="-10" dirty="0">
                <a:latin typeface="Calibri"/>
                <a:cs typeface="Calibri"/>
              </a:rPr>
              <a:t>stopped after </a:t>
            </a:r>
            <a:r>
              <a:rPr sz="1800" spc="-5" dirty="0">
                <a:latin typeface="Calibri"/>
                <a:cs typeface="Calibri"/>
              </a:rPr>
              <a:t>certain amount </a:t>
            </a:r>
            <a:r>
              <a:rPr sz="1800" spc="5" dirty="0">
                <a:latin typeface="Calibri"/>
                <a:cs typeface="Calibri"/>
              </a:rPr>
              <a:t>of </a:t>
            </a:r>
            <a:r>
              <a:rPr sz="1800" dirty="0">
                <a:latin typeface="Calibri"/>
                <a:cs typeface="Calibri"/>
              </a:rPr>
              <a:t>time. </a:t>
            </a:r>
            <a:r>
              <a:rPr sz="1800" spc="-30" dirty="0">
                <a:latin typeface="Calibri"/>
                <a:cs typeface="Calibri"/>
              </a:rPr>
              <a:t>At </a:t>
            </a:r>
            <a:r>
              <a:rPr sz="1800" dirty="0">
                <a:latin typeface="Calibri"/>
                <a:cs typeface="Calibri"/>
              </a:rPr>
              <a:t>the </a:t>
            </a:r>
            <a:r>
              <a:rPr sz="1800" spc="-5" dirty="0">
                <a:latin typeface="Calibri"/>
                <a:cs typeface="Calibri"/>
              </a:rPr>
              <a:t>arrival </a:t>
            </a:r>
            <a:r>
              <a:rPr sz="1800" spc="5" dirty="0">
                <a:latin typeface="Calibri"/>
                <a:cs typeface="Calibri"/>
              </a:rPr>
              <a:t>of </a:t>
            </a:r>
            <a:r>
              <a:rPr sz="1800" spc="-5" dirty="0">
                <a:latin typeface="Calibri"/>
                <a:cs typeface="Calibri"/>
              </a:rPr>
              <a:t>every </a:t>
            </a:r>
            <a:r>
              <a:rPr sz="1800" spc="-10" dirty="0">
                <a:latin typeface="Calibri"/>
                <a:cs typeface="Calibri"/>
              </a:rPr>
              <a:t>process, </a:t>
            </a:r>
            <a:r>
              <a:rPr sz="1800" spc="10" dirty="0">
                <a:latin typeface="Calibri"/>
                <a:cs typeface="Calibri"/>
              </a:rPr>
              <a:t>the </a:t>
            </a:r>
            <a:r>
              <a:rPr sz="1800" spc="15" dirty="0">
                <a:latin typeface="Calibri"/>
                <a:cs typeface="Calibri"/>
              </a:rPr>
              <a:t> </a:t>
            </a:r>
            <a:r>
              <a:rPr sz="1800" spc="-5" dirty="0">
                <a:latin typeface="Calibri"/>
                <a:cs typeface="Calibri"/>
              </a:rPr>
              <a:t>short </a:t>
            </a:r>
            <a:r>
              <a:rPr sz="1800" spc="-10" dirty="0">
                <a:latin typeface="Calibri"/>
                <a:cs typeface="Calibri"/>
              </a:rPr>
              <a:t>term </a:t>
            </a:r>
            <a:r>
              <a:rPr sz="1800" spc="-5" dirty="0">
                <a:latin typeface="Calibri"/>
                <a:cs typeface="Calibri"/>
              </a:rPr>
              <a:t>scheduler schedules the </a:t>
            </a:r>
            <a:r>
              <a:rPr sz="1800" spc="-10" dirty="0">
                <a:latin typeface="Calibri"/>
                <a:cs typeface="Calibri"/>
              </a:rPr>
              <a:t>process </a:t>
            </a:r>
            <a:r>
              <a:rPr sz="1800" dirty="0">
                <a:latin typeface="Calibri"/>
                <a:cs typeface="Calibri"/>
              </a:rPr>
              <a:t>with the </a:t>
            </a:r>
            <a:r>
              <a:rPr sz="1800" spc="-10" dirty="0">
                <a:latin typeface="Calibri"/>
                <a:cs typeface="Calibri"/>
              </a:rPr>
              <a:t>least </a:t>
            </a:r>
            <a:r>
              <a:rPr sz="1800" spc="-5" dirty="0">
                <a:latin typeface="Calibri"/>
                <a:cs typeface="Calibri"/>
              </a:rPr>
              <a:t>remaining </a:t>
            </a:r>
            <a:r>
              <a:rPr sz="1800" spc="-20" dirty="0">
                <a:latin typeface="Calibri"/>
                <a:cs typeface="Calibri"/>
              </a:rPr>
              <a:t>burst </a:t>
            </a:r>
            <a:r>
              <a:rPr sz="1800" spc="-5" dirty="0">
                <a:latin typeface="Calibri"/>
                <a:cs typeface="Calibri"/>
              </a:rPr>
              <a:t>time </a:t>
            </a:r>
            <a:r>
              <a:rPr sz="1800" dirty="0">
                <a:latin typeface="Calibri"/>
                <a:cs typeface="Calibri"/>
              </a:rPr>
              <a:t>among </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list</a:t>
            </a:r>
            <a:r>
              <a:rPr sz="1800" spc="20" dirty="0">
                <a:latin typeface="Calibri"/>
                <a:cs typeface="Calibri"/>
              </a:rPr>
              <a:t> </a:t>
            </a:r>
            <a:r>
              <a:rPr sz="1800" spc="5" dirty="0">
                <a:latin typeface="Calibri"/>
                <a:cs typeface="Calibri"/>
              </a:rPr>
              <a:t>of </a:t>
            </a:r>
            <a:r>
              <a:rPr sz="1800" spc="-10" dirty="0">
                <a:latin typeface="Calibri"/>
                <a:cs typeface="Calibri"/>
              </a:rPr>
              <a:t>available</a:t>
            </a:r>
            <a:r>
              <a:rPr sz="1800" spc="20" dirty="0">
                <a:latin typeface="Calibri"/>
                <a:cs typeface="Calibri"/>
              </a:rPr>
              <a:t> </a:t>
            </a:r>
            <a:r>
              <a:rPr sz="1800" spc="-10" dirty="0">
                <a:latin typeface="Calibri"/>
                <a:cs typeface="Calibri"/>
              </a:rPr>
              <a:t>processes</a:t>
            </a:r>
            <a:r>
              <a:rPr sz="1800" spc="20" dirty="0">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running</a:t>
            </a:r>
            <a:r>
              <a:rPr sz="1800" spc="50" dirty="0">
                <a:latin typeface="Calibri"/>
                <a:cs typeface="Calibri"/>
              </a:rPr>
              <a:t> </a:t>
            </a:r>
            <a:r>
              <a:rPr sz="1800" spc="-10" dirty="0">
                <a:latin typeface="Calibri"/>
                <a:cs typeface="Calibri"/>
              </a:rPr>
              <a:t>process.</a:t>
            </a:r>
            <a:endParaRPr sz="1800">
              <a:latin typeface="Calibri"/>
              <a:cs typeface="Calibri"/>
            </a:endParaRPr>
          </a:p>
          <a:p>
            <a:pPr marL="12700" marR="5080" algn="just">
              <a:lnSpc>
                <a:spcPct val="100000"/>
              </a:lnSpc>
            </a:pPr>
            <a:r>
              <a:rPr sz="1800" dirty="0">
                <a:latin typeface="Calibri"/>
                <a:cs typeface="Calibri"/>
              </a:rPr>
              <a:t>Once </a:t>
            </a:r>
            <a:r>
              <a:rPr sz="1800" spc="-5" dirty="0">
                <a:latin typeface="Calibri"/>
                <a:cs typeface="Calibri"/>
              </a:rPr>
              <a:t>all </a:t>
            </a:r>
            <a:r>
              <a:rPr sz="1800" dirty="0">
                <a:latin typeface="Calibri"/>
                <a:cs typeface="Calibri"/>
              </a:rPr>
              <a:t>the </a:t>
            </a:r>
            <a:r>
              <a:rPr sz="1800" spc="-10" dirty="0">
                <a:latin typeface="Calibri"/>
                <a:cs typeface="Calibri"/>
              </a:rPr>
              <a:t>processes are available </a:t>
            </a:r>
            <a:r>
              <a:rPr sz="1800" spc="5" dirty="0">
                <a:latin typeface="Calibri"/>
                <a:cs typeface="Calibri"/>
              </a:rPr>
              <a:t>in </a:t>
            </a:r>
            <a:r>
              <a:rPr sz="1800" dirty="0">
                <a:latin typeface="Calibri"/>
                <a:cs typeface="Calibri"/>
              </a:rPr>
              <a:t>the </a:t>
            </a:r>
            <a:r>
              <a:rPr sz="1800" b="1" spc="-10" dirty="0">
                <a:latin typeface="Calibri"/>
                <a:cs typeface="Calibri"/>
              </a:rPr>
              <a:t>ready </a:t>
            </a:r>
            <a:r>
              <a:rPr sz="1800" b="1" spc="-5" dirty="0">
                <a:latin typeface="Calibri"/>
                <a:cs typeface="Calibri"/>
              </a:rPr>
              <a:t>queue</a:t>
            </a:r>
            <a:r>
              <a:rPr sz="1800" spc="-5" dirty="0">
                <a:latin typeface="Calibri"/>
                <a:cs typeface="Calibri"/>
              </a:rPr>
              <a:t>, No </a:t>
            </a:r>
            <a:r>
              <a:rPr sz="1800" spc="-10" dirty="0">
                <a:latin typeface="Calibri"/>
                <a:cs typeface="Calibri"/>
              </a:rPr>
              <a:t>preemption </a:t>
            </a:r>
            <a:r>
              <a:rPr sz="1800" spc="-5" dirty="0">
                <a:latin typeface="Calibri"/>
                <a:cs typeface="Calibri"/>
              </a:rPr>
              <a:t>will </a:t>
            </a:r>
            <a:r>
              <a:rPr sz="1800" spc="5" dirty="0">
                <a:latin typeface="Calibri"/>
                <a:cs typeface="Calibri"/>
              </a:rPr>
              <a:t>be </a:t>
            </a:r>
            <a:r>
              <a:rPr sz="1800" dirty="0">
                <a:latin typeface="Calibri"/>
                <a:cs typeface="Calibri"/>
              </a:rPr>
              <a:t>done </a:t>
            </a:r>
            <a:r>
              <a:rPr sz="1800" spc="5" dirty="0">
                <a:latin typeface="Calibri"/>
                <a:cs typeface="Calibri"/>
              </a:rPr>
              <a:t>and </a:t>
            </a:r>
            <a:r>
              <a:rPr sz="1800" spc="1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algorithm</a:t>
            </a:r>
            <a:r>
              <a:rPr sz="1800" spc="395" dirty="0">
                <a:latin typeface="Calibri"/>
                <a:cs typeface="Calibri"/>
              </a:rPr>
              <a:t> </a:t>
            </a:r>
            <a:r>
              <a:rPr sz="1800" spc="-5" dirty="0">
                <a:latin typeface="Calibri"/>
                <a:cs typeface="Calibri"/>
              </a:rPr>
              <a:t>will</a:t>
            </a:r>
            <a:r>
              <a:rPr sz="1800" spc="395" dirty="0">
                <a:latin typeface="Calibri"/>
                <a:cs typeface="Calibri"/>
              </a:rPr>
              <a:t> </a:t>
            </a:r>
            <a:r>
              <a:rPr sz="1800" spc="-5" dirty="0">
                <a:latin typeface="Calibri"/>
                <a:cs typeface="Calibri"/>
              </a:rPr>
              <a:t>work</a:t>
            </a:r>
            <a:r>
              <a:rPr sz="1800" spc="400" dirty="0">
                <a:latin typeface="Calibri"/>
                <a:cs typeface="Calibri"/>
              </a:rPr>
              <a:t> </a:t>
            </a:r>
            <a:r>
              <a:rPr sz="1800" dirty="0">
                <a:latin typeface="Calibri"/>
                <a:cs typeface="Calibri"/>
              </a:rPr>
              <a:t>as</a:t>
            </a:r>
            <a:r>
              <a:rPr sz="1800" spc="405" dirty="0">
                <a:latin typeface="Calibri"/>
                <a:cs typeface="Calibri"/>
              </a:rPr>
              <a:t> </a:t>
            </a:r>
            <a:r>
              <a:rPr sz="1800" b="1" spc="-10" dirty="0">
                <a:latin typeface="Calibri"/>
                <a:cs typeface="Calibri"/>
              </a:rPr>
              <a:t>SJF</a:t>
            </a:r>
            <a:r>
              <a:rPr sz="1800" b="1" spc="385" dirty="0">
                <a:latin typeface="Calibri"/>
                <a:cs typeface="Calibri"/>
              </a:rPr>
              <a:t> </a:t>
            </a:r>
            <a:r>
              <a:rPr sz="1800" b="1" spc="-10" dirty="0">
                <a:latin typeface="Calibri"/>
                <a:cs typeface="Calibri"/>
              </a:rPr>
              <a:t>scheduling</a:t>
            </a:r>
            <a:r>
              <a:rPr sz="1800" spc="-10" dirty="0">
                <a:latin typeface="Calibri"/>
                <a:cs typeface="Calibri"/>
              </a:rPr>
              <a:t>.</a:t>
            </a:r>
            <a:r>
              <a:rPr sz="1800" spc="390" dirty="0">
                <a:latin typeface="Calibri"/>
                <a:cs typeface="Calibri"/>
              </a:rPr>
              <a:t> </a:t>
            </a:r>
            <a:r>
              <a:rPr sz="1800" dirty="0">
                <a:latin typeface="Calibri"/>
                <a:cs typeface="Calibri"/>
              </a:rPr>
              <a:t>The</a:t>
            </a:r>
            <a:r>
              <a:rPr sz="1800" spc="405" dirty="0">
                <a:latin typeface="Calibri"/>
                <a:cs typeface="Calibri"/>
              </a:rPr>
              <a:t> </a:t>
            </a:r>
            <a:r>
              <a:rPr sz="1800" spc="-15" dirty="0">
                <a:latin typeface="Calibri"/>
                <a:cs typeface="Calibri"/>
              </a:rPr>
              <a:t>context</a:t>
            </a:r>
            <a:r>
              <a:rPr sz="1800" spc="380" dirty="0">
                <a:latin typeface="Calibri"/>
                <a:cs typeface="Calibri"/>
              </a:rPr>
              <a:t> </a:t>
            </a:r>
            <a:r>
              <a:rPr sz="1800" spc="5" dirty="0">
                <a:latin typeface="Calibri"/>
                <a:cs typeface="Calibri"/>
              </a:rPr>
              <a:t>of  </a:t>
            </a:r>
            <a:r>
              <a:rPr sz="1800" dirty="0">
                <a:latin typeface="Calibri"/>
                <a:cs typeface="Calibri"/>
              </a:rPr>
              <a:t>the</a:t>
            </a:r>
            <a:r>
              <a:rPr sz="1800" spc="405" dirty="0">
                <a:latin typeface="Calibri"/>
                <a:cs typeface="Calibri"/>
              </a:rPr>
              <a:t> </a:t>
            </a:r>
            <a:r>
              <a:rPr sz="1800" spc="-10" dirty="0">
                <a:latin typeface="Calibri"/>
                <a:cs typeface="Calibri"/>
              </a:rPr>
              <a:t>process</a:t>
            </a:r>
            <a:r>
              <a:rPr sz="1800" spc="385" dirty="0">
                <a:latin typeface="Calibri"/>
                <a:cs typeface="Calibri"/>
              </a:rPr>
              <a:t> </a:t>
            </a:r>
            <a:r>
              <a:rPr sz="1800" spc="-5" dirty="0">
                <a:latin typeface="Calibri"/>
                <a:cs typeface="Calibri"/>
              </a:rPr>
              <a:t>is</a:t>
            </a:r>
            <a:r>
              <a:rPr sz="1800" spc="400" dirty="0">
                <a:latin typeface="Calibri"/>
                <a:cs typeface="Calibri"/>
              </a:rPr>
              <a:t> </a:t>
            </a:r>
            <a:r>
              <a:rPr sz="1800" spc="-10" dirty="0">
                <a:latin typeface="Calibri"/>
                <a:cs typeface="Calibri"/>
              </a:rPr>
              <a:t>saved</a:t>
            </a:r>
            <a:r>
              <a:rPr sz="1800" spc="385" dirty="0">
                <a:latin typeface="Calibri"/>
                <a:cs typeface="Calibri"/>
              </a:rPr>
              <a:t> </a:t>
            </a:r>
            <a:r>
              <a:rPr sz="1800" spc="-10" dirty="0">
                <a:latin typeface="Calibri"/>
                <a:cs typeface="Calibri"/>
              </a:rPr>
              <a:t>in </a:t>
            </a:r>
            <a:r>
              <a:rPr sz="1800" spc="-5" dirty="0">
                <a:latin typeface="Calibri"/>
                <a:cs typeface="Calibri"/>
              </a:rPr>
              <a:t> the </a:t>
            </a:r>
            <a:r>
              <a:rPr sz="1800" b="1" spc="-10" dirty="0">
                <a:latin typeface="Calibri"/>
                <a:cs typeface="Calibri"/>
              </a:rPr>
              <a:t>Process Control Block </a:t>
            </a:r>
            <a:r>
              <a:rPr sz="1800" spc="-5" dirty="0">
                <a:latin typeface="Calibri"/>
                <a:cs typeface="Calibri"/>
              </a:rPr>
              <a:t>when </a:t>
            </a:r>
            <a:r>
              <a:rPr sz="1800" dirty="0">
                <a:latin typeface="Calibri"/>
                <a:cs typeface="Calibri"/>
              </a:rPr>
              <a:t>the </a:t>
            </a:r>
            <a:r>
              <a:rPr sz="1800" spc="-10" dirty="0">
                <a:latin typeface="Calibri"/>
                <a:cs typeface="Calibri"/>
              </a:rPr>
              <a:t>process </a:t>
            </a:r>
            <a:r>
              <a:rPr sz="1800" spc="5" dirty="0">
                <a:latin typeface="Calibri"/>
                <a:cs typeface="Calibri"/>
              </a:rPr>
              <a:t>is </a:t>
            </a:r>
            <a:r>
              <a:rPr sz="1800" spc="-10" dirty="0">
                <a:latin typeface="Calibri"/>
                <a:cs typeface="Calibri"/>
              </a:rPr>
              <a:t>removed from </a:t>
            </a:r>
            <a:r>
              <a:rPr sz="1800" spc="-5" dirty="0">
                <a:latin typeface="Calibri"/>
                <a:cs typeface="Calibri"/>
              </a:rPr>
              <a:t>the </a:t>
            </a:r>
            <a:r>
              <a:rPr sz="1800" spc="-10" dirty="0">
                <a:latin typeface="Calibri"/>
                <a:cs typeface="Calibri"/>
              </a:rPr>
              <a:t>execution </a:t>
            </a:r>
            <a:r>
              <a:rPr sz="1800" dirty="0">
                <a:latin typeface="Calibri"/>
                <a:cs typeface="Calibri"/>
              </a:rPr>
              <a:t>and the </a:t>
            </a:r>
            <a:r>
              <a:rPr sz="1800" spc="-10" dirty="0">
                <a:latin typeface="Calibri"/>
                <a:cs typeface="Calibri"/>
              </a:rPr>
              <a:t>next </a:t>
            </a:r>
            <a:r>
              <a:rPr sz="1800" spc="-5" dirty="0">
                <a:latin typeface="Calibri"/>
                <a:cs typeface="Calibri"/>
              </a:rPr>
              <a:t> process</a:t>
            </a:r>
            <a:r>
              <a:rPr sz="1800" dirty="0">
                <a:latin typeface="Calibri"/>
                <a:cs typeface="Calibri"/>
              </a:rPr>
              <a:t> </a:t>
            </a:r>
            <a:r>
              <a:rPr sz="1800" spc="-5" dirty="0">
                <a:latin typeface="Calibri"/>
                <a:cs typeface="Calibri"/>
              </a:rPr>
              <a:t>is </a:t>
            </a:r>
            <a:r>
              <a:rPr sz="1800" spc="-10" dirty="0">
                <a:latin typeface="Calibri"/>
                <a:cs typeface="Calibri"/>
              </a:rPr>
              <a:t>scheduled.</a:t>
            </a:r>
            <a:r>
              <a:rPr sz="1800" spc="95" dirty="0">
                <a:latin typeface="Calibri"/>
                <a:cs typeface="Calibri"/>
              </a:rPr>
              <a:t> </a:t>
            </a:r>
            <a:r>
              <a:rPr sz="1800" spc="-5" dirty="0">
                <a:latin typeface="Calibri"/>
                <a:cs typeface="Calibri"/>
              </a:rPr>
              <a:t>This</a:t>
            </a:r>
            <a:r>
              <a:rPr sz="1800" spc="-10" dirty="0">
                <a:latin typeface="Calibri"/>
                <a:cs typeface="Calibri"/>
              </a:rPr>
              <a:t> </a:t>
            </a:r>
            <a:r>
              <a:rPr sz="1800" dirty="0">
                <a:latin typeface="Calibri"/>
                <a:cs typeface="Calibri"/>
              </a:rPr>
              <a:t>PCB</a:t>
            </a:r>
            <a:r>
              <a:rPr sz="1800" spc="1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accessed</a:t>
            </a:r>
            <a:r>
              <a:rPr sz="1800" spc="4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the</a:t>
            </a:r>
            <a:r>
              <a:rPr sz="1800" spc="40" dirty="0">
                <a:latin typeface="Calibri"/>
                <a:cs typeface="Calibri"/>
              </a:rPr>
              <a:t> </a:t>
            </a:r>
            <a:r>
              <a:rPr sz="1800" b="1" spc="-15" dirty="0">
                <a:latin typeface="Calibri"/>
                <a:cs typeface="Calibri"/>
              </a:rPr>
              <a:t>next</a:t>
            </a:r>
            <a:r>
              <a:rPr sz="1800" b="1" dirty="0">
                <a:latin typeface="Calibri"/>
                <a:cs typeface="Calibri"/>
              </a:rPr>
              <a:t> </a:t>
            </a:r>
            <a:r>
              <a:rPr sz="1800" b="1" spc="-15" dirty="0">
                <a:latin typeface="Calibri"/>
                <a:cs typeface="Calibri"/>
              </a:rPr>
              <a:t>execution</a:t>
            </a:r>
            <a:r>
              <a:rPr sz="1800" b="1" dirty="0">
                <a:latin typeface="Calibri"/>
                <a:cs typeface="Calibri"/>
              </a:rPr>
              <a:t> </a:t>
            </a:r>
            <a:r>
              <a:rPr sz="1800" spc="5" dirty="0">
                <a:latin typeface="Calibri"/>
                <a:cs typeface="Calibri"/>
              </a:rPr>
              <a:t>of </a:t>
            </a:r>
            <a:r>
              <a:rPr sz="1800" spc="-5" dirty="0">
                <a:latin typeface="Calibri"/>
                <a:cs typeface="Calibri"/>
              </a:rPr>
              <a:t>this</a:t>
            </a:r>
            <a:r>
              <a:rPr sz="1800" spc="15" dirty="0">
                <a:latin typeface="Calibri"/>
                <a:cs typeface="Calibri"/>
              </a:rPr>
              <a:t> </a:t>
            </a:r>
            <a:r>
              <a:rPr sz="1800" spc="-10" dirty="0">
                <a:latin typeface="Calibri"/>
                <a:cs typeface="Calibri"/>
              </a:rPr>
              <a:t>process.</a:t>
            </a:r>
            <a:endParaRPr sz="1800">
              <a:latin typeface="Calibri"/>
              <a:cs typeface="Calibri"/>
            </a:endParaRPr>
          </a:p>
          <a:p>
            <a:pPr marL="12700">
              <a:lnSpc>
                <a:spcPct val="100000"/>
              </a:lnSpc>
              <a:spcBef>
                <a:spcPts val="5"/>
              </a:spcBef>
            </a:pPr>
            <a:r>
              <a:rPr sz="1800" spc="-5" dirty="0">
                <a:latin typeface="Calibri"/>
                <a:cs typeface="Calibri"/>
              </a:rPr>
              <a:t>Example</a:t>
            </a:r>
            <a:endParaRPr sz="1800">
              <a:latin typeface="Calibri"/>
              <a:cs typeface="Calibri"/>
            </a:endParaRPr>
          </a:p>
          <a:p>
            <a:pPr marL="12700">
              <a:lnSpc>
                <a:spcPct val="100000"/>
              </a:lnSpc>
            </a:pPr>
            <a:r>
              <a:rPr sz="1800" dirty="0">
                <a:latin typeface="Calibri"/>
                <a:cs typeface="Calibri"/>
              </a:rPr>
              <a:t>In</a:t>
            </a:r>
            <a:r>
              <a:rPr sz="1800" spc="40" dirty="0">
                <a:latin typeface="Calibri"/>
                <a:cs typeface="Calibri"/>
              </a:rPr>
              <a:t> </a:t>
            </a:r>
            <a:r>
              <a:rPr sz="1800" spc="-10" dirty="0">
                <a:latin typeface="Calibri"/>
                <a:cs typeface="Calibri"/>
              </a:rPr>
              <a:t>this</a:t>
            </a:r>
            <a:r>
              <a:rPr sz="1800" spc="45" dirty="0">
                <a:latin typeface="Calibri"/>
                <a:cs typeface="Calibri"/>
              </a:rPr>
              <a:t> </a:t>
            </a:r>
            <a:r>
              <a:rPr sz="1800" spc="-5" dirty="0">
                <a:latin typeface="Calibri"/>
                <a:cs typeface="Calibri"/>
              </a:rPr>
              <a:t>Example,</a:t>
            </a:r>
            <a:r>
              <a:rPr sz="1800" spc="60" dirty="0">
                <a:latin typeface="Calibri"/>
                <a:cs typeface="Calibri"/>
              </a:rPr>
              <a:t> </a:t>
            </a:r>
            <a:r>
              <a:rPr sz="1800" spc="-10" dirty="0">
                <a:latin typeface="Calibri"/>
                <a:cs typeface="Calibri"/>
              </a:rPr>
              <a:t>there</a:t>
            </a:r>
            <a:r>
              <a:rPr sz="1800" spc="45" dirty="0">
                <a:latin typeface="Calibri"/>
                <a:cs typeface="Calibri"/>
              </a:rPr>
              <a:t> </a:t>
            </a:r>
            <a:r>
              <a:rPr sz="1800" dirty="0">
                <a:latin typeface="Calibri"/>
                <a:cs typeface="Calibri"/>
              </a:rPr>
              <a:t>are</a:t>
            </a:r>
            <a:r>
              <a:rPr sz="1800" spc="40" dirty="0">
                <a:latin typeface="Calibri"/>
                <a:cs typeface="Calibri"/>
              </a:rPr>
              <a:t> </a:t>
            </a:r>
            <a:r>
              <a:rPr sz="1800" spc="-10" dirty="0">
                <a:latin typeface="Calibri"/>
                <a:cs typeface="Calibri"/>
              </a:rPr>
              <a:t>five</a:t>
            </a:r>
            <a:r>
              <a:rPr sz="1800" spc="50" dirty="0">
                <a:latin typeface="Calibri"/>
                <a:cs typeface="Calibri"/>
              </a:rPr>
              <a:t> </a:t>
            </a:r>
            <a:r>
              <a:rPr sz="1800" spc="-5" dirty="0">
                <a:latin typeface="Calibri"/>
                <a:cs typeface="Calibri"/>
              </a:rPr>
              <a:t>jobs</a:t>
            </a:r>
            <a:r>
              <a:rPr sz="1800" spc="45" dirty="0">
                <a:latin typeface="Calibri"/>
                <a:cs typeface="Calibri"/>
              </a:rPr>
              <a:t> </a:t>
            </a:r>
            <a:r>
              <a:rPr sz="1800" spc="-5" dirty="0">
                <a:latin typeface="Calibri"/>
                <a:cs typeface="Calibri"/>
              </a:rPr>
              <a:t>P1,</a:t>
            </a:r>
            <a:r>
              <a:rPr sz="1800" spc="60" dirty="0">
                <a:latin typeface="Calibri"/>
                <a:cs typeface="Calibri"/>
              </a:rPr>
              <a:t> </a:t>
            </a:r>
            <a:r>
              <a:rPr sz="1800" spc="-5" dirty="0">
                <a:latin typeface="Calibri"/>
                <a:cs typeface="Calibri"/>
              </a:rPr>
              <a:t>P2,</a:t>
            </a:r>
            <a:r>
              <a:rPr sz="1800" spc="35" dirty="0">
                <a:latin typeface="Calibri"/>
                <a:cs typeface="Calibri"/>
              </a:rPr>
              <a:t> </a:t>
            </a:r>
            <a:r>
              <a:rPr sz="1800" spc="-5" dirty="0">
                <a:latin typeface="Calibri"/>
                <a:cs typeface="Calibri"/>
              </a:rPr>
              <a:t>P3,</a:t>
            </a:r>
            <a:r>
              <a:rPr sz="1800" spc="60" dirty="0">
                <a:latin typeface="Calibri"/>
                <a:cs typeface="Calibri"/>
              </a:rPr>
              <a:t> </a:t>
            </a:r>
            <a:r>
              <a:rPr sz="1800" dirty="0">
                <a:latin typeface="Calibri"/>
                <a:cs typeface="Calibri"/>
              </a:rPr>
              <a:t>P4,</a:t>
            </a:r>
            <a:r>
              <a:rPr sz="1800" spc="35" dirty="0">
                <a:latin typeface="Calibri"/>
                <a:cs typeface="Calibri"/>
              </a:rPr>
              <a:t> </a:t>
            </a:r>
            <a:r>
              <a:rPr sz="1800" dirty="0">
                <a:latin typeface="Calibri"/>
                <a:cs typeface="Calibri"/>
              </a:rPr>
              <a:t>P5</a:t>
            </a:r>
            <a:r>
              <a:rPr sz="1800" spc="50" dirty="0">
                <a:latin typeface="Calibri"/>
                <a:cs typeface="Calibri"/>
              </a:rPr>
              <a:t> </a:t>
            </a:r>
            <a:r>
              <a:rPr sz="1800" spc="-5" dirty="0">
                <a:latin typeface="Calibri"/>
                <a:cs typeface="Calibri"/>
              </a:rPr>
              <a:t>and</a:t>
            </a:r>
            <a:r>
              <a:rPr sz="1800" spc="40" dirty="0">
                <a:latin typeface="Calibri"/>
                <a:cs typeface="Calibri"/>
              </a:rPr>
              <a:t> </a:t>
            </a:r>
            <a:r>
              <a:rPr sz="1800" spc="-5" dirty="0">
                <a:latin typeface="Calibri"/>
                <a:cs typeface="Calibri"/>
              </a:rPr>
              <a:t>P6.</a:t>
            </a:r>
            <a:r>
              <a:rPr sz="1800" spc="55" dirty="0">
                <a:latin typeface="Calibri"/>
                <a:cs typeface="Calibri"/>
              </a:rPr>
              <a:t> </a:t>
            </a:r>
            <a:r>
              <a:rPr sz="1800" spc="-5" dirty="0">
                <a:latin typeface="Calibri"/>
                <a:cs typeface="Calibri"/>
              </a:rPr>
              <a:t>Their</a:t>
            </a:r>
            <a:r>
              <a:rPr sz="1800" spc="50" dirty="0">
                <a:latin typeface="Calibri"/>
                <a:cs typeface="Calibri"/>
              </a:rPr>
              <a:t> </a:t>
            </a:r>
            <a:r>
              <a:rPr sz="1800" spc="-10" dirty="0">
                <a:latin typeface="Calibri"/>
                <a:cs typeface="Calibri"/>
              </a:rPr>
              <a:t>arrival</a:t>
            </a:r>
            <a:r>
              <a:rPr sz="1800" spc="50" dirty="0">
                <a:latin typeface="Calibri"/>
                <a:cs typeface="Calibri"/>
              </a:rPr>
              <a:t> </a:t>
            </a:r>
            <a:r>
              <a:rPr sz="1800" spc="-5" dirty="0">
                <a:latin typeface="Calibri"/>
                <a:cs typeface="Calibri"/>
              </a:rPr>
              <a:t>time</a:t>
            </a:r>
            <a:r>
              <a:rPr sz="1800" spc="45" dirty="0">
                <a:latin typeface="Calibri"/>
                <a:cs typeface="Calibri"/>
              </a:rPr>
              <a:t> </a:t>
            </a:r>
            <a:r>
              <a:rPr sz="1800" dirty="0">
                <a:latin typeface="Calibri"/>
                <a:cs typeface="Calibri"/>
              </a:rPr>
              <a:t>and</a:t>
            </a:r>
            <a:r>
              <a:rPr sz="1800" spc="40" dirty="0">
                <a:latin typeface="Calibri"/>
                <a:cs typeface="Calibri"/>
              </a:rPr>
              <a:t> </a:t>
            </a:r>
            <a:r>
              <a:rPr sz="1800" spc="-10" dirty="0">
                <a:latin typeface="Calibri"/>
                <a:cs typeface="Calibri"/>
              </a:rPr>
              <a:t>burst</a:t>
            </a:r>
            <a:endParaRPr sz="1800">
              <a:latin typeface="Calibri"/>
              <a:cs typeface="Calibri"/>
            </a:endParaRPr>
          </a:p>
          <a:p>
            <a:pPr marL="12700">
              <a:lnSpc>
                <a:spcPct val="100000"/>
              </a:lnSpc>
              <a:spcBef>
                <a:spcPts val="5"/>
              </a:spcBef>
            </a:pPr>
            <a:r>
              <a:rPr sz="1800" dirty="0">
                <a:latin typeface="Calibri"/>
                <a:cs typeface="Calibri"/>
              </a:rPr>
              <a:t>time </a:t>
            </a:r>
            <a:r>
              <a:rPr sz="1800" spc="-10" dirty="0">
                <a:latin typeface="Calibri"/>
                <a:cs typeface="Calibri"/>
              </a:rPr>
              <a:t>are</a:t>
            </a:r>
            <a:r>
              <a:rPr sz="1800" spc="-20" dirty="0">
                <a:latin typeface="Calibri"/>
                <a:cs typeface="Calibri"/>
              </a:rPr>
              <a:t> </a:t>
            </a:r>
            <a:r>
              <a:rPr sz="1800" spc="-10" dirty="0">
                <a:latin typeface="Calibri"/>
                <a:cs typeface="Calibri"/>
              </a:rPr>
              <a:t>given</a:t>
            </a:r>
            <a:r>
              <a:rPr sz="1800" spc="20" dirty="0">
                <a:latin typeface="Calibri"/>
                <a:cs typeface="Calibri"/>
              </a:rPr>
              <a:t> </a:t>
            </a:r>
            <a:r>
              <a:rPr sz="1800" spc="-5" dirty="0">
                <a:latin typeface="Calibri"/>
                <a:cs typeface="Calibri"/>
              </a:rPr>
              <a:t>below</a:t>
            </a:r>
            <a:r>
              <a:rPr sz="1800" spc="2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table.</a:t>
            </a:r>
            <a:endParaRPr sz="180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85837" y="304800"/>
          <a:ext cx="7634605" cy="3616960"/>
        </p:xfrm>
        <a:graphic>
          <a:graphicData uri="http://schemas.openxmlformats.org/drawingml/2006/table">
            <a:tbl>
              <a:tblPr firstRow="1" bandRow="1">
                <a:tableStyleId>{2D5ABB26-0587-4C30-8999-92F81FD0307C}</a:tableStyleId>
              </a:tblPr>
              <a:tblGrid>
                <a:gridCol w="1088390"/>
                <a:gridCol w="1088390"/>
                <a:gridCol w="1088390"/>
                <a:gridCol w="1088389"/>
                <a:gridCol w="1088389"/>
                <a:gridCol w="1088390"/>
                <a:gridCol w="1088390"/>
              </a:tblGrid>
              <a:tr h="1056322">
                <a:tc>
                  <a:txBody>
                    <a:bodyPr/>
                    <a:lstStyle/>
                    <a:p>
                      <a:pPr marL="114300">
                        <a:lnSpc>
                          <a:spcPct val="100000"/>
                        </a:lnSpc>
                        <a:spcBef>
                          <a:spcPts val="710"/>
                        </a:spcBef>
                      </a:pPr>
                      <a:r>
                        <a:rPr sz="1800" dirty="0">
                          <a:latin typeface="Times New Roman"/>
                          <a:cs typeface="Times New Roman"/>
                        </a:rPr>
                        <a:t>Process</a:t>
                      </a:r>
                      <a:endParaRPr sz="1800">
                        <a:latin typeface="Times New Roman"/>
                        <a:cs typeface="Times New Roman"/>
                      </a:endParaRPr>
                    </a:p>
                    <a:p>
                      <a:pPr marL="114300">
                        <a:lnSpc>
                          <a:spcPct val="100000"/>
                        </a:lnSpc>
                      </a:pPr>
                      <a:r>
                        <a:rPr sz="1800" spc="-5" dirty="0">
                          <a:latin typeface="Times New Roman"/>
                          <a:cs typeface="Times New Roman"/>
                        </a:rPr>
                        <a:t>ID</a:t>
                      </a:r>
                      <a:endParaRPr sz="1800">
                        <a:latin typeface="Times New Roman"/>
                        <a:cs typeface="Times New Roman"/>
                      </a:endParaRPr>
                    </a:p>
                  </a:txBody>
                  <a:tcPr marL="0" marR="0" marT="90170" marB="0">
                    <a:solidFill>
                      <a:srgbClr val="C6CCBD"/>
                    </a:solidFill>
                  </a:tcPr>
                </a:tc>
                <a:tc>
                  <a:txBody>
                    <a:bodyPr/>
                    <a:lstStyle/>
                    <a:p>
                      <a:pPr marL="114935">
                        <a:lnSpc>
                          <a:spcPct val="100000"/>
                        </a:lnSpc>
                        <a:spcBef>
                          <a:spcPts val="710"/>
                        </a:spcBef>
                      </a:pPr>
                      <a:r>
                        <a:rPr sz="1800" spc="-10" dirty="0">
                          <a:latin typeface="Times New Roman"/>
                          <a:cs typeface="Times New Roman"/>
                        </a:rPr>
                        <a:t>Arrival</a:t>
                      </a:r>
                      <a:endParaRPr sz="1800">
                        <a:latin typeface="Times New Roman"/>
                        <a:cs typeface="Times New Roman"/>
                      </a:endParaRPr>
                    </a:p>
                    <a:p>
                      <a:pPr marL="114935">
                        <a:lnSpc>
                          <a:spcPct val="100000"/>
                        </a:lnSpc>
                      </a:pP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c>
                  <a:txBody>
                    <a:bodyPr/>
                    <a:lstStyle/>
                    <a:p>
                      <a:pPr marL="114935">
                        <a:lnSpc>
                          <a:spcPct val="100000"/>
                        </a:lnSpc>
                        <a:spcBef>
                          <a:spcPts val="710"/>
                        </a:spcBef>
                      </a:pPr>
                      <a:r>
                        <a:rPr sz="1800" dirty="0">
                          <a:latin typeface="Times New Roman"/>
                          <a:cs typeface="Times New Roman"/>
                        </a:rPr>
                        <a:t>Burst</a:t>
                      </a:r>
                      <a:endParaRPr sz="1800">
                        <a:latin typeface="Times New Roman"/>
                        <a:cs typeface="Times New Roman"/>
                      </a:endParaRPr>
                    </a:p>
                    <a:p>
                      <a:pPr marL="114935">
                        <a:lnSpc>
                          <a:spcPct val="100000"/>
                        </a:lnSpc>
                      </a:pP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c>
                  <a:txBody>
                    <a:bodyPr/>
                    <a:lstStyle/>
                    <a:p>
                      <a:pPr marL="115570">
                        <a:lnSpc>
                          <a:spcPct val="100000"/>
                        </a:lnSpc>
                        <a:spcBef>
                          <a:spcPts val="710"/>
                        </a:spcBef>
                      </a:pPr>
                      <a:r>
                        <a:rPr sz="1800" spc="-5" dirty="0">
                          <a:latin typeface="Times New Roman"/>
                          <a:cs typeface="Times New Roman"/>
                        </a:rPr>
                        <a:t>Completi</a:t>
                      </a:r>
                      <a:endParaRPr sz="1800">
                        <a:latin typeface="Times New Roman"/>
                        <a:cs typeface="Times New Roman"/>
                      </a:endParaRPr>
                    </a:p>
                    <a:p>
                      <a:pPr marL="115570">
                        <a:lnSpc>
                          <a:spcPct val="100000"/>
                        </a:lnSpc>
                      </a:pPr>
                      <a:r>
                        <a:rPr sz="1800" dirty="0">
                          <a:latin typeface="Times New Roman"/>
                          <a:cs typeface="Times New Roman"/>
                        </a:rPr>
                        <a:t>on</a:t>
                      </a:r>
                      <a:r>
                        <a:rPr sz="1800" spc="-95" dirty="0">
                          <a:latin typeface="Times New Roman"/>
                          <a:cs typeface="Times New Roman"/>
                        </a:rPr>
                        <a:t> </a:t>
                      </a: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c>
                  <a:txBody>
                    <a:bodyPr/>
                    <a:lstStyle/>
                    <a:p>
                      <a:pPr marL="115570" marR="265430">
                        <a:lnSpc>
                          <a:spcPct val="100000"/>
                        </a:lnSpc>
                        <a:spcBef>
                          <a:spcPts val="710"/>
                        </a:spcBef>
                      </a:pPr>
                      <a:r>
                        <a:rPr sz="1800" spc="-25" dirty="0">
                          <a:latin typeface="Times New Roman"/>
                          <a:cs typeface="Times New Roman"/>
                        </a:rPr>
                        <a:t>Turn </a:t>
                      </a:r>
                      <a:r>
                        <a:rPr sz="1800" spc="-20" dirty="0">
                          <a:latin typeface="Times New Roman"/>
                          <a:cs typeface="Times New Roman"/>
                        </a:rPr>
                        <a:t> </a:t>
                      </a:r>
                      <a:r>
                        <a:rPr sz="1800" spc="-30" dirty="0">
                          <a:latin typeface="Times New Roman"/>
                          <a:cs typeface="Times New Roman"/>
                        </a:rPr>
                        <a:t>A</a:t>
                      </a:r>
                      <a:r>
                        <a:rPr sz="1800" dirty="0">
                          <a:latin typeface="Times New Roman"/>
                          <a:cs typeface="Times New Roman"/>
                        </a:rPr>
                        <a:t>r</a:t>
                      </a:r>
                      <a:r>
                        <a:rPr sz="1800" spc="5" dirty="0">
                          <a:latin typeface="Times New Roman"/>
                          <a:cs typeface="Times New Roman"/>
                        </a:rPr>
                        <a:t>oun</a:t>
                      </a:r>
                      <a:r>
                        <a:rPr sz="1800" dirty="0">
                          <a:latin typeface="Times New Roman"/>
                          <a:cs typeface="Times New Roman"/>
                        </a:rPr>
                        <a:t>d  </a:t>
                      </a: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c>
                  <a:txBody>
                    <a:bodyPr/>
                    <a:lstStyle/>
                    <a:p>
                      <a:pPr marL="116205">
                        <a:lnSpc>
                          <a:spcPct val="100000"/>
                        </a:lnSpc>
                        <a:spcBef>
                          <a:spcPts val="710"/>
                        </a:spcBef>
                      </a:pPr>
                      <a:r>
                        <a:rPr sz="1800" spc="-25" dirty="0">
                          <a:latin typeface="Times New Roman"/>
                          <a:cs typeface="Times New Roman"/>
                        </a:rPr>
                        <a:t>Waiting</a:t>
                      </a:r>
                      <a:endParaRPr sz="1800">
                        <a:latin typeface="Times New Roman"/>
                        <a:cs typeface="Times New Roman"/>
                      </a:endParaRPr>
                    </a:p>
                    <a:p>
                      <a:pPr marL="116205">
                        <a:lnSpc>
                          <a:spcPct val="100000"/>
                        </a:lnSpc>
                      </a:pP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c>
                  <a:txBody>
                    <a:bodyPr/>
                    <a:lstStyle/>
                    <a:p>
                      <a:pPr marL="116839">
                        <a:lnSpc>
                          <a:spcPct val="100000"/>
                        </a:lnSpc>
                        <a:spcBef>
                          <a:spcPts val="710"/>
                        </a:spcBef>
                      </a:pPr>
                      <a:r>
                        <a:rPr sz="1800" dirty="0">
                          <a:latin typeface="Times New Roman"/>
                          <a:cs typeface="Times New Roman"/>
                        </a:rPr>
                        <a:t>Respons</a:t>
                      </a:r>
                      <a:endParaRPr sz="1800">
                        <a:latin typeface="Times New Roman"/>
                        <a:cs typeface="Times New Roman"/>
                      </a:endParaRPr>
                    </a:p>
                    <a:p>
                      <a:pPr marL="116839">
                        <a:lnSpc>
                          <a:spcPct val="100000"/>
                        </a:lnSpc>
                      </a:pPr>
                      <a:r>
                        <a:rPr sz="1800" dirty="0">
                          <a:latin typeface="Times New Roman"/>
                          <a:cs typeface="Times New Roman"/>
                        </a:rPr>
                        <a:t>e</a:t>
                      </a:r>
                      <a:r>
                        <a:rPr sz="1800" spc="-65" dirty="0">
                          <a:latin typeface="Times New Roman"/>
                          <a:cs typeface="Times New Roman"/>
                        </a:rPr>
                        <a:t> </a:t>
                      </a:r>
                      <a:r>
                        <a:rPr sz="1800" spc="-35" dirty="0">
                          <a:latin typeface="Times New Roman"/>
                          <a:cs typeface="Times New Roman"/>
                        </a:rPr>
                        <a:t>Time</a:t>
                      </a:r>
                      <a:endParaRPr sz="1800">
                        <a:latin typeface="Times New Roman"/>
                        <a:cs typeface="Times New Roman"/>
                      </a:endParaRPr>
                    </a:p>
                  </a:txBody>
                  <a:tcPr marL="0" marR="0" marT="90170" marB="0">
                    <a:solidFill>
                      <a:srgbClr val="C6CCBD"/>
                    </a:solidFill>
                  </a:tcPr>
                </a:tc>
              </a:tr>
              <a:tr h="421957">
                <a:tc>
                  <a:txBody>
                    <a:bodyPr/>
                    <a:lstStyle/>
                    <a:p>
                      <a:pPr marL="76200">
                        <a:lnSpc>
                          <a:spcPct val="100000"/>
                        </a:lnSpc>
                        <a:spcBef>
                          <a:spcPts val="400"/>
                        </a:spcBef>
                      </a:pPr>
                      <a:r>
                        <a:rPr sz="1800" dirty="0">
                          <a:solidFill>
                            <a:srgbClr val="333333"/>
                          </a:solidFill>
                          <a:latin typeface="Microsoft Sans Serif"/>
                          <a:cs typeface="Microsoft Sans Serif"/>
                        </a:rPr>
                        <a:t>1</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6835">
                        <a:lnSpc>
                          <a:spcPct val="100000"/>
                        </a:lnSpc>
                        <a:spcBef>
                          <a:spcPts val="400"/>
                        </a:spcBef>
                      </a:pPr>
                      <a:r>
                        <a:rPr sz="1800" dirty="0">
                          <a:solidFill>
                            <a:srgbClr val="333333"/>
                          </a:solidFill>
                          <a:latin typeface="Microsoft Sans Serif"/>
                          <a:cs typeface="Microsoft Sans Serif"/>
                        </a:rPr>
                        <a:t>0</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6835">
                        <a:lnSpc>
                          <a:spcPct val="100000"/>
                        </a:lnSpc>
                        <a:spcBef>
                          <a:spcPts val="400"/>
                        </a:spcBef>
                      </a:pPr>
                      <a:r>
                        <a:rPr sz="1800" dirty="0">
                          <a:solidFill>
                            <a:srgbClr val="333333"/>
                          </a:solidFill>
                          <a:latin typeface="Microsoft Sans Serif"/>
                          <a:cs typeface="Microsoft Sans Serif"/>
                        </a:rPr>
                        <a:t>8</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7470">
                        <a:lnSpc>
                          <a:spcPct val="100000"/>
                        </a:lnSpc>
                        <a:spcBef>
                          <a:spcPts val="400"/>
                        </a:spcBef>
                      </a:pPr>
                      <a:r>
                        <a:rPr sz="1800" dirty="0">
                          <a:solidFill>
                            <a:srgbClr val="333333"/>
                          </a:solidFill>
                          <a:latin typeface="Microsoft Sans Serif"/>
                          <a:cs typeface="Microsoft Sans Serif"/>
                        </a:rPr>
                        <a:t>20</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7470">
                        <a:lnSpc>
                          <a:spcPct val="100000"/>
                        </a:lnSpc>
                        <a:spcBef>
                          <a:spcPts val="400"/>
                        </a:spcBef>
                      </a:pPr>
                      <a:r>
                        <a:rPr sz="1800" dirty="0">
                          <a:solidFill>
                            <a:srgbClr val="333333"/>
                          </a:solidFill>
                          <a:latin typeface="Microsoft Sans Serif"/>
                          <a:cs typeface="Microsoft Sans Serif"/>
                        </a:rPr>
                        <a:t>20</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8105">
                        <a:lnSpc>
                          <a:spcPct val="100000"/>
                        </a:lnSpc>
                        <a:spcBef>
                          <a:spcPts val="400"/>
                        </a:spcBef>
                      </a:pPr>
                      <a:r>
                        <a:rPr sz="1800" dirty="0">
                          <a:solidFill>
                            <a:srgbClr val="333333"/>
                          </a:solidFill>
                          <a:latin typeface="Microsoft Sans Serif"/>
                          <a:cs typeface="Microsoft Sans Serif"/>
                        </a:rPr>
                        <a:t>12</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78740">
                        <a:lnSpc>
                          <a:spcPct val="100000"/>
                        </a:lnSpc>
                        <a:spcBef>
                          <a:spcPts val="400"/>
                        </a:spcBef>
                      </a:pPr>
                      <a:r>
                        <a:rPr sz="1800" dirty="0">
                          <a:solidFill>
                            <a:srgbClr val="333333"/>
                          </a:solidFill>
                          <a:latin typeface="Microsoft Sans Serif"/>
                          <a:cs typeface="Microsoft Sans Serif"/>
                        </a:rPr>
                        <a:t>0</a:t>
                      </a:r>
                      <a:endParaRPr sz="1800">
                        <a:latin typeface="Microsoft Sans Serif"/>
                        <a:cs typeface="Microsoft Sans Serif"/>
                      </a:endParaRPr>
                    </a:p>
                  </a:txBody>
                  <a:tcPr marL="0" marR="0" marT="50800" marB="0">
                    <a:lnL w="9525">
                      <a:solidFill>
                        <a:srgbClr val="C6CCBD"/>
                      </a:solidFill>
                      <a:prstDash val="solid"/>
                    </a:lnL>
                    <a:lnR w="9525">
                      <a:solidFill>
                        <a:srgbClr val="C6CCBD"/>
                      </a:solidFill>
                      <a:prstDash val="solid"/>
                    </a:lnR>
                    <a:lnB w="9525">
                      <a:solidFill>
                        <a:srgbClr val="C6CCBD"/>
                      </a:solidFill>
                      <a:prstDash val="solid"/>
                    </a:lnB>
                  </a:tcPr>
                </a:tc>
              </a:tr>
              <a:tr h="426720">
                <a:tc>
                  <a:txBody>
                    <a:bodyPr/>
                    <a:lstStyle/>
                    <a:p>
                      <a:pPr marL="76200">
                        <a:lnSpc>
                          <a:spcPct val="100000"/>
                        </a:lnSpc>
                        <a:spcBef>
                          <a:spcPts val="439"/>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39"/>
                        </a:spcBef>
                      </a:pPr>
                      <a:r>
                        <a:rPr sz="1800" dirty="0">
                          <a:solidFill>
                            <a:srgbClr val="333333"/>
                          </a:solidFill>
                          <a:latin typeface="Microsoft Sans Serif"/>
                          <a:cs typeface="Microsoft Sans Serif"/>
                        </a:rPr>
                        <a:t>1</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39"/>
                        </a:spcBef>
                      </a:pPr>
                      <a:r>
                        <a:rPr sz="1800" dirty="0">
                          <a:solidFill>
                            <a:srgbClr val="333333"/>
                          </a:solidFill>
                          <a:latin typeface="Microsoft Sans Serif"/>
                          <a:cs typeface="Microsoft Sans Serif"/>
                        </a:rPr>
                        <a:t>4</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39"/>
                        </a:spcBef>
                      </a:pPr>
                      <a:r>
                        <a:rPr sz="1800" spc="5" dirty="0">
                          <a:solidFill>
                            <a:srgbClr val="333333"/>
                          </a:solidFill>
                          <a:latin typeface="Microsoft Sans Serif"/>
                          <a:cs typeface="Microsoft Sans Serif"/>
                        </a:rPr>
                        <a:t>10</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39"/>
                        </a:spcBef>
                      </a:pPr>
                      <a:r>
                        <a:rPr sz="1800" dirty="0">
                          <a:solidFill>
                            <a:srgbClr val="333333"/>
                          </a:solidFill>
                          <a:latin typeface="Microsoft Sans Serif"/>
                          <a:cs typeface="Microsoft Sans Serif"/>
                        </a:rPr>
                        <a:t>9</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105">
                        <a:lnSpc>
                          <a:spcPct val="100000"/>
                        </a:lnSpc>
                        <a:spcBef>
                          <a:spcPts val="439"/>
                        </a:spcBef>
                      </a:pPr>
                      <a:r>
                        <a:rPr sz="1800" dirty="0">
                          <a:solidFill>
                            <a:srgbClr val="333333"/>
                          </a:solidFill>
                          <a:latin typeface="Microsoft Sans Serif"/>
                          <a:cs typeface="Microsoft Sans Serif"/>
                        </a:rPr>
                        <a:t>5</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740">
                        <a:lnSpc>
                          <a:spcPct val="100000"/>
                        </a:lnSpc>
                        <a:spcBef>
                          <a:spcPts val="439"/>
                        </a:spcBef>
                      </a:pPr>
                      <a:r>
                        <a:rPr sz="1800" dirty="0">
                          <a:solidFill>
                            <a:srgbClr val="333333"/>
                          </a:solidFill>
                          <a:latin typeface="Microsoft Sans Serif"/>
                          <a:cs typeface="Microsoft Sans Serif"/>
                        </a:rPr>
                        <a:t>1</a:t>
                      </a:r>
                      <a:endParaRPr sz="1800">
                        <a:latin typeface="Microsoft Sans Serif"/>
                        <a:cs typeface="Microsoft Sans Serif"/>
                      </a:endParaRPr>
                    </a:p>
                  </a:txBody>
                  <a:tcPr marL="0" marR="0" marT="55879"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426720">
                <a:tc>
                  <a:txBody>
                    <a:bodyPr/>
                    <a:lstStyle/>
                    <a:p>
                      <a:pPr marL="76200">
                        <a:lnSpc>
                          <a:spcPct val="100000"/>
                        </a:lnSpc>
                        <a:spcBef>
                          <a:spcPts val="440"/>
                        </a:spcBef>
                      </a:pPr>
                      <a:r>
                        <a:rPr sz="1800" dirty="0">
                          <a:solidFill>
                            <a:srgbClr val="333333"/>
                          </a:solidFill>
                          <a:latin typeface="Microsoft Sans Serif"/>
                          <a:cs typeface="Microsoft Sans Serif"/>
                        </a:rPr>
                        <a:t>3</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6835">
                        <a:lnSpc>
                          <a:spcPct val="100000"/>
                        </a:lnSpc>
                        <a:spcBef>
                          <a:spcPts val="440"/>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6835">
                        <a:lnSpc>
                          <a:spcPct val="100000"/>
                        </a:lnSpc>
                        <a:spcBef>
                          <a:spcPts val="440"/>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7470">
                        <a:lnSpc>
                          <a:spcPct val="100000"/>
                        </a:lnSpc>
                        <a:spcBef>
                          <a:spcPts val="440"/>
                        </a:spcBef>
                      </a:pPr>
                      <a:r>
                        <a:rPr sz="1800" dirty="0">
                          <a:solidFill>
                            <a:srgbClr val="333333"/>
                          </a:solidFill>
                          <a:latin typeface="Microsoft Sans Serif"/>
                          <a:cs typeface="Microsoft Sans Serif"/>
                        </a:rPr>
                        <a:t>4</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7470">
                        <a:lnSpc>
                          <a:spcPct val="100000"/>
                        </a:lnSpc>
                        <a:spcBef>
                          <a:spcPts val="440"/>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8105">
                        <a:lnSpc>
                          <a:spcPct val="100000"/>
                        </a:lnSpc>
                        <a:spcBef>
                          <a:spcPts val="440"/>
                        </a:spcBef>
                      </a:pPr>
                      <a:r>
                        <a:rPr sz="1800" dirty="0">
                          <a:solidFill>
                            <a:srgbClr val="333333"/>
                          </a:solidFill>
                          <a:latin typeface="Microsoft Sans Serif"/>
                          <a:cs typeface="Microsoft Sans Serif"/>
                        </a:rPr>
                        <a:t>0</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8740">
                        <a:lnSpc>
                          <a:spcPct val="100000"/>
                        </a:lnSpc>
                        <a:spcBef>
                          <a:spcPts val="440"/>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426719">
                <a:tc>
                  <a:txBody>
                    <a:bodyPr/>
                    <a:lstStyle/>
                    <a:p>
                      <a:pPr marL="76200">
                        <a:lnSpc>
                          <a:spcPct val="100000"/>
                        </a:lnSpc>
                        <a:spcBef>
                          <a:spcPts val="440"/>
                        </a:spcBef>
                      </a:pPr>
                      <a:r>
                        <a:rPr sz="1800" dirty="0">
                          <a:solidFill>
                            <a:srgbClr val="333333"/>
                          </a:solidFill>
                          <a:latin typeface="Microsoft Sans Serif"/>
                          <a:cs typeface="Microsoft Sans Serif"/>
                        </a:rPr>
                        <a:t>4</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40"/>
                        </a:spcBef>
                      </a:pPr>
                      <a:r>
                        <a:rPr sz="1800" dirty="0">
                          <a:solidFill>
                            <a:srgbClr val="333333"/>
                          </a:solidFill>
                          <a:latin typeface="Microsoft Sans Serif"/>
                          <a:cs typeface="Microsoft Sans Serif"/>
                        </a:rPr>
                        <a:t>3</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40"/>
                        </a:spcBef>
                      </a:pPr>
                      <a:r>
                        <a:rPr sz="1800" dirty="0">
                          <a:solidFill>
                            <a:srgbClr val="333333"/>
                          </a:solidFill>
                          <a:latin typeface="Microsoft Sans Serif"/>
                          <a:cs typeface="Microsoft Sans Serif"/>
                        </a:rPr>
                        <a:t>1</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40"/>
                        </a:spcBef>
                      </a:pPr>
                      <a:r>
                        <a:rPr sz="1800" dirty="0">
                          <a:solidFill>
                            <a:srgbClr val="333333"/>
                          </a:solidFill>
                          <a:latin typeface="Microsoft Sans Serif"/>
                          <a:cs typeface="Microsoft Sans Serif"/>
                        </a:rPr>
                        <a:t>5</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40"/>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105">
                        <a:lnSpc>
                          <a:spcPct val="100000"/>
                        </a:lnSpc>
                        <a:spcBef>
                          <a:spcPts val="440"/>
                        </a:spcBef>
                      </a:pPr>
                      <a:r>
                        <a:rPr sz="1800" dirty="0">
                          <a:solidFill>
                            <a:srgbClr val="333333"/>
                          </a:solidFill>
                          <a:latin typeface="Microsoft Sans Serif"/>
                          <a:cs typeface="Microsoft Sans Serif"/>
                        </a:rPr>
                        <a:t>1</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740">
                        <a:lnSpc>
                          <a:spcPct val="100000"/>
                        </a:lnSpc>
                        <a:spcBef>
                          <a:spcPts val="440"/>
                        </a:spcBef>
                      </a:pPr>
                      <a:r>
                        <a:rPr sz="1800" dirty="0">
                          <a:solidFill>
                            <a:srgbClr val="333333"/>
                          </a:solidFill>
                          <a:latin typeface="Microsoft Sans Serif"/>
                          <a:cs typeface="Microsoft Sans Serif"/>
                        </a:rPr>
                        <a:t>4</a:t>
                      </a:r>
                      <a:endParaRPr sz="1800">
                        <a:latin typeface="Microsoft Sans Serif"/>
                        <a:cs typeface="Microsoft Sans Serif"/>
                      </a:endParaRPr>
                    </a:p>
                  </a:txBody>
                  <a:tcPr marL="0" marR="0" marT="5588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426720">
                <a:tc>
                  <a:txBody>
                    <a:bodyPr/>
                    <a:lstStyle/>
                    <a:p>
                      <a:pPr marL="76200">
                        <a:lnSpc>
                          <a:spcPct val="100000"/>
                        </a:lnSpc>
                        <a:spcBef>
                          <a:spcPts val="445"/>
                        </a:spcBef>
                      </a:pPr>
                      <a:r>
                        <a:rPr sz="1800" dirty="0">
                          <a:solidFill>
                            <a:srgbClr val="333333"/>
                          </a:solidFill>
                          <a:latin typeface="Microsoft Sans Serif"/>
                          <a:cs typeface="Microsoft Sans Serif"/>
                        </a:rPr>
                        <a:t>5</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6835">
                        <a:lnSpc>
                          <a:spcPct val="100000"/>
                        </a:lnSpc>
                        <a:spcBef>
                          <a:spcPts val="445"/>
                        </a:spcBef>
                      </a:pPr>
                      <a:r>
                        <a:rPr sz="1800" dirty="0">
                          <a:solidFill>
                            <a:srgbClr val="333333"/>
                          </a:solidFill>
                          <a:latin typeface="Microsoft Sans Serif"/>
                          <a:cs typeface="Microsoft Sans Serif"/>
                        </a:rPr>
                        <a:t>4</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6835">
                        <a:lnSpc>
                          <a:spcPct val="100000"/>
                        </a:lnSpc>
                        <a:spcBef>
                          <a:spcPts val="445"/>
                        </a:spcBef>
                      </a:pPr>
                      <a:r>
                        <a:rPr sz="1800" dirty="0">
                          <a:solidFill>
                            <a:srgbClr val="333333"/>
                          </a:solidFill>
                          <a:latin typeface="Microsoft Sans Serif"/>
                          <a:cs typeface="Microsoft Sans Serif"/>
                        </a:rPr>
                        <a:t>3</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7470">
                        <a:lnSpc>
                          <a:spcPct val="100000"/>
                        </a:lnSpc>
                        <a:spcBef>
                          <a:spcPts val="445"/>
                        </a:spcBef>
                      </a:pPr>
                      <a:r>
                        <a:rPr sz="1800" dirty="0">
                          <a:solidFill>
                            <a:srgbClr val="333333"/>
                          </a:solidFill>
                          <a:latin typeface="Microsoft Sans Serif"/>
                          <a:cs typeface="Microsoft Sans Serif"/>
                        </a:rPr>
                        <a:t>13</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7470">
                        <a:lnSpc>
                          <a:spcPct val="100000"/>
                        </a:lnSpc>
                        <a:spcBef>
                          <a:spcPts val="445"/>
                        </a:spcBef>
                      </a:pPr>
                      <a:r>
                        <a:rPr sz="1800" dirty="0">
                          <a:solidFill>
                            <a:srgbClr val="333333"/>
                          </a:solidFill>
                          <a:latin typeface="Microsoft Sans Serif"/>
                          <a:cs typeface="Microsoft Sans Serif"/>
                        </a:rPr>
                        <a:t>9</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8105">
                        <a:lnSpc>
                          <a:spcPct val="100000"/>
                        </a:lnSpc>
                        <a:spcBef>
                          <a:spcPts val="445"/>
                        </a:spcBef>
                      </a:pPr>
                      <a:r>
                        <a:rPr sz="1800" dirty="0">
                          <a:solidFill>
                            <a:srgbClr val="333333"/>
                          </a:solidFill>
                          <a:latin typeface="Microsoft Sans Serif"/>
                          <a:cs typeface="Microsoft Sans Serif"/>
                        </a:rPr>
                        <a:t>6</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78740">
                        <a:lnSpc>
                          <a:spcPct val="100000"/>
                        </a:lnSpc>
                        <a:spcBef>
                          <a:spcPts val="445"/>
                        </a:spcBef>
                      </a:pPr>
                      <a:r>
                        <a:rPr sz="1800" dirty="0">
                          <a:solidFill>
                            <a:srgbClr val="333333"/>
                          </a:solidFill>
                          <a:latin typeface="Microsoft Sans Serif"/>
                          <a:cs typeface="Microsoft Sans Serif"/>
                        </a:rPr>
                        <a:t>10</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426719">
                <a:tc>
                  <a:txBody>
                    <a:bodyPr/>
                    <a:lstStyle/>
                    <a:p>
                      <a:pPr marL="76200">
                        <a:lnSpc>
                          <a:spcPct val="100000"/>
                        </a:lnSpc>
                        <a:spcBef>
                          <a:spcPts val="445"/>
                        </a:spcBef>
                      </a:pPr>
                      <a:r>
                        <a:rPr sz="1800" dirty="0">
                          <a:solidFill>
                            <a:srgbClr val="333333"/>
                          </a:solidFill>
                          <a:latin typeface="Microsoft Sans Serif"/>
                          <a:cs typeface="Microsoft Sans Serif"/>
                        </a:rPr>
                        <a:t>6</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45"/>
                        </a:spcBef>
                      </a:pPr>
                      <a:r>
                        <a:rPr sz="1800" dirty="0">
                          <a:solidFill>
                            <a:srgbClr val="333333"/>
                          </a:solidFill>
                          <a:latin typeface="Microsoft Sans Serif"/>
                          <a:cs typeface="Microsoft Sans Serif"/>
                        </a:rPr>
                        <a:t>5</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6835">
                        <a:lnSpc>
                          <a:spcPct val="100000"/>
                        </a:lnSpc>
                        <a:spcBef>
                          <a:spcPts val="445"/>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45"/>
                        </a:spcBef>
                      </a:pPr>
                      <a:r>
                        <a:rPr sz="1800" dirty="0">
                          <a:solidFill>
                            <a:srgbClr val="333333"/>
                          </a:solidFill>
                          <a:latin typeface="Microsoft Sans Serif"/>
                          <a:cs typeface="Microsoft Sans Serif"/>
                        </a:rPr>
                        <a:t>7</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7470">
                        <a:lnSpc>
                          <a:spcPct val="100000"/>
                        </a:lnSpc>
                        <a:spcBef>
                          <a:spcPts val="445"/>
                        </a:spcBef>
                      </a:pPr>
                      <a:r>
                        <a:rPr sz="1800" dirty="0">
                          <a:solidFill>
                            <a:srgbClr val="333333"/>
                          </a:solidFill>
                          <a:latin typeface="Microsoft Sans Serif"/>
                          <a:cs typeface="Microsoft Sans Serif"/>
                        </a:rPr>
                        <a:t>2</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105">
                        <a:lnSpc>
                          <a:spcPct val="100000"/>
                        </a:lnSpc>
                        <a:spcBef>
                          <a:spcPts val="445"/>
                        </a:spcBef>
                      </a:pPr>
                      <a:r>
                        <a:rPr sz="1800" dirty="0">
                          <a:solidFill>
                            <a:srgbClr val="333333"/>
                          </a:solidFill>
                          <a:latin typeface="Microsoft Sans Serif"/>
                          <a:cs typeface="Microsoft Sans Serif"/>
                        </a:rPr>
                        <a:t>0</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78740">
                        <a:lnSpc>
                          <a:spcPct val="100000"/>
                        </a:lnSpc>
                        <a:spcBef>
                          <a:spcPts val="445"/>
                        </a:spcBef>
                      </a:pPr>
                      <a:r>
                        <a:rPr sz="1800" dirty="0">
                          <a:solidFill>
                            <a:srgbClr val="333333"/>
                          </a:solidFill>
                          <a:latin typeface="Microsoft Sans Serif"/>
                          <a:cs typeface="Microsoft Sans Serif"/>
                        </a:rPr>
                        <a:t>5</a:t>
                      </a:r>
                      <a:endParaRPr sz="1800">
                        <a:latin typeface="Microsoft Sans Serif"/>
                        <a:cs typeface="Microsoft Sans Serif"/>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bl>
          </a:graphicData>
        </a:graphic>
      </p:graphicFrame>
      <p:pic>
        <p:nvPicPr>
          <p:cNvPr id="3" name="object 3"/>
          <p:cNvPicPr/>
          <p:nvPr/>
        </p:nvPicPr>
        <p:blipFill>
          <a:blip r:embed="rId2" cstate="print"/>
          <a:stretch>
            <a:fillRect/>
          </a:stretch>
        </p:blipFill>
        <p:spPr>
          <a:xfrm>
            <a:off x="1066800" y="3886200"/>
            <a:ext cx="6973824" cy="1551432"/>
          </a:xfrm>
          <a:prstGeom prst="rect">
            <a:avLst/>
          </a:prstGeom>
        </p:spPr>
      </p:pic>
      <p:sp>
        <p:nvSpPr>
          <p:cNvPr id="4" name="object 4"/>
          <p:cNvSpPr txBox="1"/>
          <p:nvPr/>
        </p:nvSpPr>
        <p:spPr>
          <a:xfrm>
            <a:off x="993444" y="5353913"/>
            <a:ext cx="6960234" cy="84963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Avg</a:t>
            </a:r>
            <a:r>
              <a:rPr sz="1800" spc="-20" dirty="0">
                <a:latin typeface="Calibri"/>
                <a:cs typeface="Calibri"/>
              </a:rPr>
              <a:t> </a:t>
            </a:r>
            <a:r>
              <a:rPr sz="1800" spc="-15" dirty="0">
                <a:latin typeface="Calibri"/>
                <a:cs typeface="Calibri"/>
              </a:rPr>
              <a:t>Waiting</a:t>
            </a:r>
            <a:r>
              <a:rPr sz="1800" spc="20" dirty="0">
                <a:latin typeface="Calibri"/>
                <a:cs typeface="Calibri"/>
              </a:rPr>
              <a:t> </a:t>
            </a:r>
            <a:r>
              <a:rPr sz="1800" dirty="0">
                <a:latin typeface="Calibri"/>
                <a:cs typeface="Calibri"/>
              </a:rPr>
              <a:t>Time</a:t>
            </a:r>
            <a:r>
              <a:rPr sz="1800" spc="-2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24/6</a:t>
            </a:r>
            <a:endParaRPr sz="1800">
              <a:latin typeface="Calibri"/>
              <a:cs typeface="Calibri"/>
            </a:endParaRPr>
          </a:p>
          <a:p>
            <a:pPr marL="12700">
              <a:lnSpc>
                <a:spcPct val="100000"/>
              </a:lnSpc>
              <a:spcBef>
                <a:spcPts val="5"/>
              </a:spcBef>
            </a:pPr>
            <a:r>
              <a:rPr sz="1800" spc="-5" dirty="0">
                <a:latin typeface="Calibri"/>
                <a:cs typeface="Calibri"/>
              </a:rPr>
              <a:t>The</a:t>
            </a:r>
            <a:r>
              <a:rPr sz="1800" spc="15" dirty="0">
                <a:latin typeface="Calibri"/>
                <a:cs typeface="Calibri"/>
              </a:rPr>
              <a:t> </a:t>
            </a:r>
            <a:r>
              <a:rPr sz="1800" spc="-15" dirty="0">
                <a:latin typeface="Calibri"/>
                <a:cs typeface="Calibri"/>
              </a:rPr>
              <a:t>Gantt</a:t>
            </a:r>
            <a:r>
              <a:rPr sz="1800" spc="20" dirty="0">
                <a:latin typeface="Calibri"/>
                <a:cs typeface="Calibri"/>
              </a:rPr>
              <a:t> </a:t>
            </a:r>
            <a:r>
              <a:rPr sz="1800" spc="-5" dirty="0">
                <a:latin typeface="Calibri"/>
                <a:cs typeface="Calibri"/>
              </a:rPr>
              <a:t>chart</a:t>
            </a:r>
            <a:r>
              <a:rPr sz="1800" spc="15" dirty="0">
                <a:latin typeface="Calibri"/>
                <a:cs typeface="Calibri"/>
              </a:rPr>
              <a:t> </a:t>
            </a:r>
            <a:r>
              <a:rPr sz="1800" spc="-5" dirty="0">
                <a:latin typeface="Calibri"/>
                <a:cs typeface="Calibri"/>
              </a:rPr>
              <a:t>is </a:t>
            </a:r>
            <a:r>
              <a:rPr sz="1800" spc="-15" dirty="0">
                <a:latin typeface="Calibri"/>
                <a:cs typeface="Calibri"/>
              </a:rPr>
              <a:t>prepared</a:t>
            </a:r>
            <a:r>
              <a:rPr sz="1800" spc="60" dirty="0">
                <a:latin typeface="Calibri"/>
                <a:cs typeface="Calibri"/>
              </a:rPr>
              <a:t> </a:t>
            </a:r>
            <a:r>
              <a:rPr sz="1800" spc="-10" dirty="0">
                <a:latin typeface="Calibri"/>
                <a:cs typeface="Calibri"/>
              </a:rPr>
              <a:t>according</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arrival</a:t>
            </a:r>
            <a:r>
              <a:rPr sz="1800" dirty="0">
                <a:latin typeface="Calibri"/>
                <a:cs typeface="Calibri"/>
              </a:rPr>
              <a:t> </a:t>
            </a:r>
            <a:r>
              <a:rPr sz="1800" spc="-5" dirty="0">
                <a:latin typeface="Calibri"/>
                <a:cs typeface="Calibri"/>
              </a:rPr>
              <a:t>and</a:t>
            </a:r>
            <a:r>
              <a:rPr sz="1800" spc="10" dirty="0">
                <a:latin typeface="Calibri"/>
                <a:cs typeface="Calibri"/>
              </a:rPr>
              <a:t> </a:t>
            </a:r>
            <a:r>
              <a:rPr sz="1800" spc="-20" dirty="0">
                <a:latin typeface="Calibri"/>
                <a:cs typeface="Calibri"/>
              </a:rPr>
              <a:t>burst</a:t>
            </a:r>
            <a:r>
              <a:rPr sz="1800" spc="50" dirty="0">
                <a:latin typeface="Calibri"/>
                <a:cs typeface="Calibri"/>
              </a:rPr>
              <a:t> </a:t>
            </a:r>
            <a:r>
              <a:rPr sz="1800" spc="-5" dirty="0">
                <a:latin typeface="Calibri"/>
                <a:cs typeface="Calibri"/>
              </a:rPr>
              <a:t>time</a:t>
            </a:r>
            <a:r>
              <a:rPr sz="1800" spc="20" dirty="0">
                <a:latin typeface="Calibri"/>
                <a:cs typeface="Calibri"/>
              </a:rPr>
              <a:t> </a:t>
            </a:r>
            <a:r>
              <a:rPr sz="1800" spc="-10" dirty="0">
                <a:latin typeface="Calibri"/>
                <a:cs typeface="Calibri"/>
              </a:rPr>
              <a:t>given</a:t>
            </a:r>
            <a:r>
              <a:rPr sz="1800" spc="35" dirty="0">
                <a:latin typeface="Calibri"/>
                <a:cs typeface="Calibri"/>
              </a:rPr>
              <a:t> </a:t>
            </a:r>
            <a:r>
              <a:rPr sz="1800" spc="-5" dirty="0">
                <a:latin typeface="Calibri"/>
                <a:cs typeface="Calibri"/>
              </a:rPr>
              <a:t>in</a:t>
            </a:r>
            <a:endParaRPr sz="1800">
              <a:latin typeface="Calibri"/>
              <a:cs typeface="Calibri"/>
            </a:endParaRPr>
          </a:p>
          <a:p>
            <a:pPr marL="12700">
              <a:lnSpc>
                <a:spcPct val="100000"/>
              </a:lnSpc>
            </a:pPr>
            <a:r>
              <a:rPr sz="1800" spc="-5" dirty="0">
                <a:latin typeface="Calibri"/>
                <a:cs typeface="Calibri"/>
              </a:rPr>
              <a:t>the</a:t>
            </a:r>
            <a:r>
              <a:rPr sz="1800" spc="-25" dirty="0">
                <a:latin typeface="Calibri"/>
                <a:cs typeface="Calibri"/>
              </a:rPr>
              <a:t> </a:t>
            </a:r>
            <a:r>
              <a:rPr sz="1800" spc="-10" dirty="0">
                <a:latin typeface="Calibri"/>
                <a:cs typeface="Calibri"/>
              </a:rPr>
              <a:t>table.</a:t>
            </a:r>
            <a:endParaRPr sz="1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09833" y="571512"/>
            <a:ext cx="4896562" cy="3210282"/>
          </a:xfrm>
          <a:prstGeom prst="rect">
            <a:avLst/>
          </a:prstGeom>
        </p:spPr>
      </p:pic>
      <p:sp>
        <p:nvSpPr>
          <p:cNvPr id="3" name="object 3"/>
          <p:cNvSpPr txBox="1"/>
          <p:nvPr/>
        </p:nvSpPr>
        <p:spPr>
          <a:xfrm>
            <a:off x="383540" y="3981653"/>
            <a:ext cx="8301990" cy="2770505"/>
          </a:xfrm>
          <a:prstGeom prst="rect">
            <a:avLst/>
          </a:prstGeom>
        </p:spPr>
        <p:txBody>
          <a:bodyPr vert="horz" wrap="square" lIns="0" tIns="12700" rIns="0" bIns="0" rtlCol="0">
            <a:spAutoFit/>
          </a:bodyPr>
          <a:lstStyle/>
          <a:p>
            <a:pPr marL="12700" algn="just">
              <a:lnSpc>
                <a:spcPct val="100000"/>
              </a:lnSpc>
              <a:spcBef>
                <a:spcPts val="100"/>
              </a:spcBef>
            </a:pPr>
            <a:r>
              <a:rPr sz="1800" spc="-15" dirty="0">
                <a:solidFill>
                  <a:srgbClr val="FF0000"/>
                </a:solidFill>
                <a:latin typeface="Calibri"/>
                <a:cs typeface="Calibri"/>
              </a:rPr>
              <a:t>Advantages</a:t>
            </a:r>
            <a:r>
              <a:rPr sz="1800" spc="30" dirty="0">
                <a:solidFill>
                  <a:srgbClr val="FF0000"/>
                </a:solidFill>
                <a:latin typeface="Calibri"/>
                <a:cs typeface="Calibri"/>
              </a:rPr>
              <a:t> </a:t>
            </a:r>
            <a:r>
              <a:rPr sz="1800" dirty="0">
                <a:solidFill>
                  <a:srgbClr val="FF0000"/>
                </a:solidFill>
                <a:latin typeface="Calibri"/>
                <a:cs typeface="Calibri"/>
              </a:rPr>
              <a:t>of</a:t>
            </a:r>
            <a:r>
              <a:rPr sz="1800" spc="-15" dirty="0">
                <a:solidFill>
                  <a:srgbClr val="FF0000"/>
                </a:solidFill>
                <a:latin typeface="Calibri"/>
                <a:cs typeface="Calibri"/>
              </a:rPr>
              <a:t> </a:t>
            </a:r>
            <a:r>
              <a:rPr sz="1800" spc="-10" dirty="0">
                <a:solidFill>
                  <a:srgbClr val="FF0000"/>
                </a:solidFill>
                <a:latin typeface="Calibri"/>
                <a:cs typeface="Calibri"/>
              </a:rPr>
              <a:t>Multiprogramming</a:t>
            </a:r>
            <a:r>
              <a:rPr sz="1800" spc="55" dirty="0">
                <a:solidFill>
                  <a:srgbClr val="FF0000"/>
                </a:solidFill>
                <a:latin typeface="Calibri"/>
                <a:cs typeface="Calibri"/>
              </a:rPr>
              <a:t> </a:t>
            </a:r>
            <a:r>
              <a:rPr sz="1800" spc="5" dirty="0">
                <a:solidFill>
                  <a:srgbClr val="FF0000"/>
                </a:solidFill>
                <a:latin typeface="Calibri"/>
                <a:cs typeface="Calibri"/>
              </a:rPr>
              <a:t>OS</a:t>
            </a:r>
            <a:endParaRPr sz="1800">
              <a:latin typeface="Calibri"/>
              <a:cs typeface="Calibri"/>
            </a:endParaRPr>
          </a:p>
          <a:p>
            <a:pPr marL="12700" marR="5080" algn="just">
              <a:lnSpc>
                <a:spcPct val="100000"/>
              </a:lnSpc>
              <a:spcBef>
                <a:spcPts val="5"/>
              </a:spcBef>
            </a:pPr>
            <a:r>
              <a:rPr sz="1800" spc="-5" dirty="0">
                <a:latin typeface="Calibri"/>
                <a:cs typeface="Calibri"/>
              </a:rPr>
              <a:t>Throughput (Throughput </a:t>
            </a:r>
            <a:r>
              <a:rPr sz="1800" spc="5" dirty="0">
                <a:latin typeface="Calibri"/>
                <a:cs typeface="Calibri"/>
              </a:rPr>
              <a:t>is </a:t>
            </a:r>
            <a:r>
              <a:rPr sz="1800" dirty="0">
                <a:latin typeface="Calibri"/>
                <a:cs typeface="Calibri"/>
              </a:rPr>
              <a:t>a </a:t>
            </a:r>
            <a:r>
              <a:rPr sz="1800" spc="-5" dirty="0">
                <a:latin typeface="Calibri"/>
                <a:cs typeface="Calibri"/>
              </a:rPr>
              <a:t>measure </a:t>
            </a:r>
            <a:r>
              <a:rPr sz="1800" spc="5" dirty="0">
                <a:latin typeface="Calibri"/>
                <a:cs typeface="Calibri"/>
              </a:rPr>
              <a:t>of </a:t>
            </a:r>
            <a:r>
              <a:rPr sz="1800" spc="-5" dirty="0">
                <a:latin typeface="Calibri"/>
                <a:cs typeface="Calibri"/>
              </a:rPr>
              <a:t>how </a:t>
            </a:r>
            <a:r>
              <a:rPr sz="1800" spc="-10" dirty="0">
                <a:latin typeface="Calibri"/>
                <a:cs typeface="Calibri"/>
              </a:rPr>
              <a:t>many </a:t>
            </a:r>
            <a:r>
              <a:rPr sz="1800" spc="-5" dirty="0">
                <a:latin typeface="Calibri"/>
                <a:cs typeface="Calibri"/>
              </a:rPr>
              <a:t>units </a:t>
            </a:r>
            <a:r>
              <a:rPr sz="1800" spc="5" dirty="0">
                <a:latin typeface="Calibri"/>
                <a:cs typeface="Calibri"/>
              </a:rPr>
              <a:t>of </a:t>
            </a:r>
            <a:r>
              <a:rPr sz="1800" spc="-10" dirty="0">
                <a:latin typeface="Calibri"/>
                <a:cs typeface="Calibri"/>
              </a:rPr>
              <a:t>information </a:t>
            </a:r>
            <a:r>
              <a:rPr sz="1800" dirty="0">
                <a:latin typeface="Calibri"/>
                <a:cs typeface="Calibri"/>
              </a:rPr>
              <a:t>a </a:t>
            </a:r>
            <a:r>
              <a:rPr sz="1800" spc="-25" dirty="0">
                <a:latin typeface="Calibri"/>
                <a:cs typeface="Calibri"/>
              </a:rPr>
              <a:t>system </a:t>
            </a:r>
            <a:r>
              <a:rPr sz="1800" spc="-5" dirty="0">
                <a:latin typeface="Calibri"/>
                <a:cs typeface="Calibri"/>
              </a:rPr>
              <a:t>can </a:t>
            </a:r>
            <a:r>
              <a:rPr sz="1800" dirty="0">
                <a:latin typeface="Calibri"/>
                <a:cs typeface="Calibri"/>
              </a:rPr>
              <a:t> </a:t>
            </a:r>
            <a:r>
              <a:rPr sz="1800" spc="-10" dirty="0">
                <a:latin typeface="Calibri"/>
                <a:cs typeface="Calibri"/>
              </a:rPr>
              <a:t>process </a:t>
            </a:r>
            <a:r>
              <a:rPr sz="1800" spc="-5" dirty="0">
                <a:latin typeface="Calibri"/>
                <a:cs typeface="Calibri"/>
              </a:rPr>
              <a:t>in </a:t>
            </a:r>
            <a:r>
              <a:rPr sz="1800" dirty="0">
                <a:latin typeface="Calibri"/>
                <a:cs typeface="Calibri"/>
              </a:rPr>
              <a:t>a given </a:t>
            </a:r>
            <a:r>
              <a:rPr sz="1800" spc="-5" dirty="0">
                <a:latin typeface="Calibri"/>
                <a:cs typeface="Calibri"/>
              </a:rPr>
              <a:t>amount </a:t>
            </a:r>
            <a:r>
              <a:rPr sz="1800" dirty="0">
                <a:latin typeface="Calibri"/>
                <a:cs typeface="Calibri"/>
              </a:rPr>
              <a:t>of time) of </a:t>
            </a:r>
            <a:r>
              <a:rPr sz="1800" spc="-5" dirty="0">
                <a:latin typeface="Calibri"/>
                <a:cs typeface="Calibri"/>
              </a:rPr>
              <a:t>the </a:t>
            </a:r>
            <a:r>
              <a:rPr sz="1800" spc="-20" dirty="0">
                <a:latin typeface="Calibri"/>
                <a:cs typeface="Calibri"/>
              </a:rPr>
              <a:t>system </a:t>
            </a:r>
            <a:r>
              <a:rPr sz="1800" spc="-5" dirty="0">
                <a:latin typeface="Calibri"/>
                <a:cs typeface="Calibri"/>
              </a:rPr>
              <a:t>is increased </a:t>
            </a:r>
            <a:r>
              <a:rPr sz="1800" dirty="0">
                <a:latin typeface="Calibri"/>
                <a:cs typeface="Calibri"/>
              </a:rPr>
              <a:t>as </a:t>
            </a:r>
            <a:r>
              <a:rPr sz="1800" spc="-5" dirty="0">
                <a:latin typeface="Calibri"/>
                <a:cs typeface="Calibri"/>
              </a:rPr>
              <a:t>the CPU </a:t>
            </a:r>
            <a:r>
              <a:rPr sz="1800" spc="-15" dirty="0">
                <a:latin typeface="Calibri"/>
                <a:cs typeface="Calibri"/>
              </a:rPr>
              <a:t>always </a:t>
            </a:r>
            <a:r>
              <a:rPr sz="1800" spc="-5" dirty="0">
                <a:latin typeface="Calibri"/>
                <a:cs typeface="Calibri"/>
              </a:rPr>
              <a:t>had </a:t>
            </a:r>
            <a:r>
              <a:rPr sz="1800" spc="5" dirty="0">
                <a:latin typeface="Calibri"/>
                <a:cs typeface="Calibri"/>
              </a:rPr>
              <a:t>one </a:t>
            </a:r>
            <a:r>
              <a:rPr sz="1800" spc="10" dirty="0">
                <a:latin typeface="Calibri"/>
                <a:cs typeface="Calibri"/>
              </a:rPr>
              <a:t> </a:t>
            </a:r>
            <a:r>
              <a:rPr sz="1800" spc="-15" dirty="0">
                <a:latin typeface="Calibri"/>
                <a:cs typeface="Calibri"/>
              </a:rPr>
              <a:t>program</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execute.</a:t>
            </a:r>
            <a:endParaRPr sz="1800">
              <a:latin typeface="Calibri"/>
              <a:cs typeface="Calibri"/>
            </a:endParaRPr>
          </a:p>
          <a:p>
            <a:pPr marL="12700" algn="just">
              <a:lnSpc>
                <a:spcPct val="100000"/>
              </a:lnSpc>
            </a:pPr>
            <a:r>
              <a:rPr sz="1800" spc="-10" dirty="0">
                <a:latin typeface="Calibri"/>
                <a:cs typeface="Calibri"/>
              </a:rPr>
              <a:t>Response</a:t>
            </a:r>
            <a:r>
              <a:rPr sz="1800" spc="385" dirty="0">
                <a:latin typeface="Calibri"/>
                <a:cs typeface="Calibri"/>
              </a:rPr>
              <a:t> </a:t>
            </a:r>
            <a:r>
              <a:rPr sz="1800" spc="-5" dirty="0">
                <a:latin typeface="Calibri"/>
                <a:cs typeface="Calibri"/>
              </a:rPr>
              <a:t>time</a:t>
            </a:r>
            <a:r>
              <a:rPr sz="1800" spc="405" dirty="0">
                <a:latin typeface="Calibri"/>
                <a:cs typeface="Calibri"/>
              </a:rPr>
              <a:t> </a:t>
            </a:r>
            <a:r>
              <a:rPr sz="1800" dirty="0">
                <a:latin typeface="Calibri"/>
                <a:cs typeface="Calibri"/>
              </a:rPr>
              <a:t>(The</a:t>
            </a:r>
            <a:r>
              <a:rPr sz="1800" spc="415" dirty="0">
                <a:latin typeface="Calibri"/>
                <a:cs typeface="Calibri"/>
              </a:rPr>
              <a:t> </a:t>
            </a:r>
            <a:r>
              <a:rPr sz="1800" spc="-10" dirty="0">
                <a:latin typeface="Calibri"/>
                <a:cs typeface="Calibri"/>
              </a:rPr>
              <a:t>difference</a:t>
            </a:r>
            <a:r>
              <a:rPr sz="1800" spc="409" dirty="0">
                <a:latin typeface="Calibri"/>
                <a:cs typeface="Calibri"/>
              </a:rPr>
              <a:t> </a:t>
            </a:r>
            <a:r>
              <a:rPr sz="1800" spc="-5" dirty="0">
                <a:latin typeface="Calibri"/>
                <a:cs typeface="Calibri"/>
              </a:rPr>
              <a:t>between</a:t>
            </a:r>
            <a:r>
              <a:rPr sz="1800" spc="409" dirty="0">
                <a:latin typeface="Calibri"/>
                <a:cs typeface="Calibri"/>
              </a:rPr>
              <a:t> </a:t>
            </a:r>
            <a:r>
              <a:rPr sz="1800" dirty="0">
                <a:latin typeface="Calibri"/>
                <a:cs typeface="Calibri"/>
              </a:rPr>
              <a:t>the</a:t>
            </a:r>
            <a:r>
              <a:rPr sz="1800" spc="380" dirty="0">
                <a:latin typeface="Calibri"/>
                <a:cs typeface="Calibri"/>
              </a:rPr>
              <a:t> </a:t>
            </a:r>
            <a:r>
              <a:rPr sz="1800" spc="-5" dirty="0">
                <a:latin typeface="Calibri"/>
                <a:cs typeface="Calibri"/>
              </a:rPr>
              <a:t>arrival</a:t>
            </a:r>
            <a:r>
              <a:rPr sz="1800" spc="380" dirty="0">
                <a:latin typeface="Calibri"/>
                <a:cs typeface="Calibri"/>
              </a:rPr>
              <a:t> </a:t>
            </a:r>
            <a:r>
              <a:rPr sz="1800" spc="-5" dirty="0">
                <a:latin typeface="Calibri"/>
                <a:cs typeface="Calibri"/>
              </a:rPr>
              <a:t>time</a:t>
            </a:r>
            <a:r>
              <a:rPr sz="1800" spc="409" dirty="0">
                <a:latin typeface="Calibri"/>
                <a:cs typeface="Calibri"/>
              </a:rPr>
              <a:t> </a:t>
            </a:r>
            <a:r>
              <a:rPr sz="1800" dirty="0">
                <a:latin typeface="Calibri"/>
                <a:cs typeface="Calibri"/>
              </a:rPr>
              <a:t>and</a:t>
            </a:r>
            <a:r>
              <a:rPr sz="1800" spc="400" dirty="0">
                <a:latin typeface="Calibri"/>
                <a:cs typeface="Calibri"/>
              </a:rPr>
              <a:t> </a:t>
            </a:r>
            <a:r>
              <a:rPr sz="1800" dirty="0">
                <a:latin typeface="Calibri"/>
                <a:cs typeface="Calibri"/>
              </a:rPr>
              <a:t>the</a:t>
            </a:r>
            <a:r>
              <a:rPr sz="1800" spc="409" dirty="0">
                <a:latin typeface="Calibri"/>
                <a:cs typeface="Calibri"/>
              </a:rPr>
              <a:t> </a:t>
            </a:r>
            <a:r>
              <a:rPr sz="1800" spc="-5" dirty="0">
                <a:latin typeface="Calibri"/>
                <a:cs typeface="Calibri"/>
              </a:rPr>
              <a:t>time</a:t>
            </a:r>
            <a:r>
              <a:rPr sz="1800" spc="405" dirty="0">
                <a:latin typeface="Calibri"/>
                <a:cs typeface="Calibri"/>
              </a:rPr>
              <a:t> </a:t>
            </a:r>
            <a:r>
              <a:rPr sz="1800" spc="-10" dirty="0">
                <a:latin typeface="Calibri"/>
                <a:cs typeface="Calibri"/>
              </a:rPr>
              <a:t>at</a:t>
            </a:r>
            <a:r>
              <a:rPr sz="1800" spc="390" dirty="0">
                <a:latin typeface="Calibri"/>
                <a:cs typeface="Calibri"/>
              </a:rPr>
              <a:t> </a:t>
            </a:r>
            <a:r>
              <a:rPr sz="1800" dirty="0">
                <a:latin typeface="Calibri"/>
                <a:cs typeface="Calibri"/>
              </a:rPr>
              <a:t>which</a:t>
            </a:r>
            <a:r>
              <a:rPr sz="1800" spc="405" dirty="0">
                <a:latin typeface="Calibri"/>
                <a:cs typeface="Calibri"/>
              </a:rPr>
              <a:t> </a:t>
            </a:r>
            <a:r>
              <a:rPr sz="1800" dirty="0">
                <a:latin typeface="Calibri"/>
                <a:cs typeface="Calibri"/>
              </a:rPr>
              <a:t>the</a:t>
            </a:r>
            <a:endParaRPr sz="1800">
              <a:latin typeface="Calibri"/>
              <a:cs typeface="Calibri"/>
            </a:endParaRPr>
          </a:p>
          <a:p>
            <a:pPr marL="12700" algn="just">
              <a:lnSpc>
                <a:spcPct val="100000"/>
              </a:lnSpc>
            </a:pPr>
            <a:r>
              <a:rPr sz="1800" spc="-10" dirty="0">
                <a:latin typeface="Calibri"/>
                <a:cs typeface="Calibri"/>
              </a:rPr>
              <a:t>process</a:t>
            </a:r>
            <a:r>
              <a:rPr sz="1800" spc="10" dirty="0">
                <a:latin typeface="Calibri"/>
                <a:cs typeface="Calibri"/>
              </a:rPr>
              <a:t> </a:t>
            </a:r>
            <a:r>
              <a:rPr sz="1800" spc="-20" dirty="0">
                <a:latin typeface="Calibri"/>
                <a:cs typeface="Calibri"/>
              </a:rPr>
              <a:t>first</a:t>
            </a:r>
            <a:r>
              <a:rPr sz="1800" spc="5" dirty="0">
                <a:latin typeface="Calibri"/>
                <a:cs typeface="Calibri"/>
              </a:rPr>
              <a:t> </a:t>
            </a:r>
            <a:r>
              <a:rPr sz="1800" spc="-15" dirty="0">
                <a:latin typeface="Calibri"/>
                <a:cs typeface="Calibri"/>
              </a:rPr>
              <a:t>gets</a:t>
            </a:r>
            <a:r>
              <a:rPr sz="1800" spc="20" dirty="0">
                <a:latin typeface="Calibri"/>
                <a:cs typeface="Calibri"/>
              </a:rPr>
              <a:t> </a:t>
            </a:r>
            <a:r>
              <a:rPr sz="1800" spc="-5" dirty="0">
                <a:latin typeface="Calibri"/>
                <a:cs typeface="Calibri"/>
              </a:rPr>
              <a:t>the</a:t>
            </a:r>
            <a:r>
              <a:rPr sz="1800" spc="50" dirty="0">
                <a:latin typeface="Calibri"/>
                <a:cs typeface="Calibri"/>
              </a:rPr>
              <a:t> </a:t>
            </a:r>
            <a:r>
              <a:rPr sz="1800" spc="-5" dirty="0">
                <a:latin typeface="Calibri"/>
                <a:cs typeface="Calibri"/>
              </a:rPr>
              <a:t>CPU</a:t>
            </a:r>
            <a:r>
              <a:rPr sz="1800" spc="-20" dirty="0">
                <a:latin typeface="Calibri"/>
                <a:cs typeface="Calibri"/>
              </a:rPr>
              <a:t> </a:t>
            </a:r>
            <a:r>
              <a:rPr sz="1800" spc="-5" dirty="0">
                <a:latin typeface="Calibri"/>
                <a:cs typeface="Calibri"/>
              </a:rPr>
              <a:t>is</a:t>
            </a:r>
            <a:r>
              <a:rPr sz="1800" spc="25" dirty="0">
                <a:latin typeface="Calibri"/>
                <a:cs typeface="Calibri"/>
              </a:rPr>
              <a:t> </a:t>
            </a:r>
            <a:r>
              <a:rPr sz="1800" spc="-10" dirty="0">
                <a:latin typeface="Calibri"/>
                <a:cs typeface="Calibri"/>
              </a:rPr>
              <a:t>called</a:t>
            </a:r>
            <a:r>
              <a:rPr sz="1800" spc="40" dirty="0">
                <a:latin typeface="Calibri"/>
                <a:cs typeface="Calibri"/>
              </a:rPr>
              <a:t> </a:t>
            </a:r>
            <a:r>
              <a:rPr sz="1800" spc="-10" dirty="0">
                <a:latin typeface="Calibri"/>
                <a:cs typeface="Calibri"/>
              </a:rPr>
              <a:t>Response</a:t>
            </a:r>
            <a:r>
              <a:rPr sz="1800" spc="25" dirty="0">
                <a:latin typeface="Calibri"/>
                <a:cs typeface="Calibri"/>
              </a:rPr>
              <a:t> </a:t>
            </a:r>
            <a:r>
              <a:rPr sz="1800" spc="-5" dirty="0">
                <a:latin typeface="Calibri"/>
                <a:cs typeface="Calibri"/>
              </a:rPr>
              <a:t>Time)</a:t>
            </a:r>
            <a:r>
              <a:rPr sz="1800" spc="15"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also</a:t>
            </a:r>
            <a:r>
              <a:rPr sz="1800" spc="15" dirty="0">
                <a:latin typeface="Calibri"/>
                <a:cs typeface="Calibri"/>
              </a:rPr>
              <a:t> </a:t>
            </a:r>
            <a:r>
              <a:rPr sz="1800" spc="-10" dirty="0">
                <a:latin typeface="Calibri"/>
                <a:cs typeface="Calibri"/>
              </a:rPr>
              <a:t>be</a:t>
            </a:r>
            <a:r>
              <a:rPr sz="1800" spc="50" dirty="0">
                <a:latin typeface="Calibri"/>
                <a:cs typeface="Calibri"/>
              </a:rPr>
              <a:t> </a:t>
            </a:r>
            <a:r>
              <a:rPr sz="1800" spc="-15" dirty="0">
                <a:latin typeface="Calibri"/>
                <a:cs typeface="Calibri"/>
              </a:rPr>
              <a:t>reduced.</a:t>
            </a:r>
            <a:endParaRPr sz="1800">
              <a:latin typeface="Calibri"/>
              <a:cs typeface="Calibri"/>
            </a:endParaRPr>
          </a:p>
          <a:p>
            <a:pPr marL="12700" algn="just">
              <a:lnSpc>
                <a:spcPct val="100000"/>
              </a:lnSpc>
              <a:spcBef>
                <a:spcPts val="5"/>
              </a:spcBef>
            </a:pPr>
            <a:r>
              <a:rPr sz="1800" spc="-15" dirty="0">
                <a:solidFill>
                  <a:srgbClr val="FF0000"/>
                </a:solidFill>
                <a:latin typeface="Calibri"/>
                <a:cs typeface="Calibri"/>
              </a:rPr>
              <a:t>Disadvantages</a:t>
            </a:r>
            <a:r>
              <a:rPr sz="1800" spc="30" dirty="0">
                <a:solidFill>
                  <a:srgbClr val="FF0000"/>
                </a:solidFill>
                <a:latin typeface="Calibri"/>
                <a:cs typeface="Calibri"/>
              </a:rPr>
              <a:t> </a:t>
            </a:r>
            <a:r>
              <a:rPr sz="1800" spc="5" dirty="0">
                <a:solidFill>
                  <a:srgbClr val="FF0000"/>
                </a:solidFill>
                <a:latin typeface="Calibri"/>
                <a:cs typeface="Calibri"/>
              </a:rPr>
              <a:t>of</a:t>
            </a:r>
            <a:r>
              <a:rPr sz="1800" spc="-5" dirty="0">
                <a:solidFill>
                  <a:srgbClr val="FF0000"/>
                </a:solidFill>
                <a:latin typeface="Calibri"/>
                <a:cs typeface="Calibri"/>
              </a:rPr>
              <a:t> </a:t>
            </a:r>
            <a:r>
              <a:rPr sz="1800" spc="-10" dirty="0">
                <a:solidFill>
                  <a:srgbClr val="FF0000"/>
                </a:solidFill>
                <a:latin typeface="Calibri"/>
                <a:cs typeface="Calibri"/>
              </a:rPr>
              <a:t>Multiprogramming</a:t>
            </a:r>
            <a:r>
              <a:rPr sz="1800" spc="60" dirty="0">
                <a:solidFill>
                  <a:srgbClr val="FF0000"/>
                </a:solidFill>
                <a:latin typeface="Calibri"/>
                <a:cs typeface="Calibri"/>
              </a:rPr>
              <a:t> </a:t>
            </a:r>
            <a:r>
              <a:rPr sz="1800" spc="10" dirty="0">
                <a:solidFill>
                  <a:srgbClr val="FF0000"/>
                </a:solidFill>
                <a:latin typeface="Calibri"/>
                <a:cs typeface="Calibri"/>
              </a:rPr>
              <a:t>OS</a:t>
            </a:r>
            <a:endParaRPr sz="1800">
              <a:latin typeface="Calibri"/>
              <a:cs typeface="Calibri"/>
            </a:endParaRPr>
          </a:p>
          <a:p>
            <a:pPr marL="12700" marR="5080" algn="just">
              <a:lnSpc>
                <a:spcPct val="100000"/>
              </a:lnSpc>
            </a:pPr>
            <a:r>
              <a:rPr sz="1800" spc="-5" dirty="0">
                <a:latin typeface="Calibri"/>
                <a:cs typeface="Calibri"/>
              </a:rPr>
              <a:t>Multiprogramming </a:t>
            </a:r>
            <a:r>
              <a:rPr sz="1800" spc="-15" dirty="0">
                <a:latin typeface="Calibri"/>
                <a:cs typeface="Calibri"/>
              </a:rPr>
              <a:t>systems </a:t>
            </a:r>
            <a:r>
              <a:rPr sz="1800" spc="-5" dirty="0">
                <a:latin typeface="Calibri"/>
                <a:cs typeface="Calibri"/>
              </a:rPr>
              <a:t>provide </a:t>
            </a:r>
            <a:r>
              <a:rPr sz="1800" spc="10" dirty="0">
                <a:latin typeface="Calibri"/>
                <a:cs typeface="Calibri"/>
              </a:rPr>
              <a:t>an </a:t>
            </a:r>
            <a:r>
              <a:rPr sz="1800" spc="-10" dirty="0">
                <a:latin typeface="Calibri"/>
                <a:cs typeface="Calibri"/>
              </a:rPr>
              <a:t>environment </a:t>
            </a:r>
            <a:r>
              <a:rPr sz="1800" spc="5" dirty="0">
                <a:latin typeface="Calibri"/>
                <a:cs typeface="Calibri"/>
              </a:rPr>
              <a:t>in </a:t>
            </a:r>
            <a:r>
              <a:rPr sz="1800" spc="-5" dirty="0">
                <a:latin typeface="Calibri"/>
                <a:cs typeface="Calibri"/>
              </a:rPr>
              <a:t>which various </a:t>
            </a:r>
            <a:r>
              <a:rPr sz="1800" spc="-20" dirty="0">
                <a:latin typeface="Calibri"/>
                <a:cs typeface="Calibri"/>
              </a:rPr>
              <a:t>systems </a:t>
            </a:r>
            <a:r>
              <a:rPr sz="1800" spc="-10" dirty="0">
                <a:latin typeface="Calibri"/>
                <a:cs typeface="Calibri"/>
              </a:rPr>
              <a:t>resources </a:t>
            </a:r>
            <a:r>
              <a:rPr sz="1800" spc="-5" dirty="0">
                <a:latin typeface="Calibri"/>
                <a:cs typeface="Calibri"/>
              </a:rPr>
              <a:t> </a:t>
            </a:r>
            <a:r>
              <a:rPr sz="1800" spc="-10" dirty="0">
                <a:latin typeface="Calibri"/>
                <a:cs typeface="Calibri"/>
              </a:rPr>
              <a:t>are </a:t>
            </a:r>
            <a:r>
              <a:rPr sz="1800" dirty="0">
                <a:latin typeface="Calibri"/>
                <a:cs typeface="Calibri"/>
              </a:rPr>
              <a:t>used </a:t>
            </a:r>
            <a:r>
              <a:rPr sz="1800" spc="-20" dirty="0">
                <a:latin typeface="Calibri"/>
                <a:cs typeface="Calibri"/>
              </a:rPr>
              <a:t>efficiently, </a:t>
            </a:r>
            <a:r>
              <a:rPr sz="1800" dirty="0">
                <a:latin typeface="Calibri"/>
                <a:cs typeface="Calibri"/>
              </a:rPr>
              <a:t>but </a:t>
            </a:r>
            <a:r>
              <a:rPr sz="1800" spc="-5" dirty="0">
                <a:latin typeface="Calibri"/>
                <a:cs typeface="Calibri"/>
              </a:rPr>
              <a:t>they </a:t>
            </a:r>
            <a:r>
              <a:rPr sz="1800" spc="5" dirty="0">
                <a:latin typeface="Calibri"/>
                <a:cs typeface="Calibri"/>
              </a:rPr>
              <a:t>do </a:t>
            </a:r>
            <a:r>
              <a:rPr sz="1800" spc="-5" dirty="0">
                <a:latin typeface="Calibri"/>
                <a:cs typeface="Calibri"/>
              </a:rPr>
              <a:t>not </a:t>
            </a:r>
            <a:r>
              <a:rPr sz="1800" spc="-10" dirty="0">
                <a:latin typeface="Calibri"/>
                <a:cs typeface="Calibri"/>
              </a:rPr>
              <a:t>provide </a:t>
            </a:r>
            <a:r>
              <a:rPr sz="1800" spc="-15" dirty="0">
                <a:latin typeface="Calibri"/>
                <a:cs typeface="Calibri"/>
              </a:rPr>
              <a:t>any </a:t>
            </a:r>
            <a:r>
              <a:rPr sz="1800" spc="-10" dirty="0">
                <a:latin typeface="Calibri"/>
                <a:cs typeface="Calibri"/>
              </a:rPr>
              <a:t>user interaction </a:t>
            </a:r>
            <a:r>
              <a:rPr sz="1800" dirty="0">
                <a:latin typeface="Calibri"/>
                <a:cs typeface="Calibri"/>
              </a:rPr>
              <a:t>with the </a:t>
            </a:r>
            <a:r>
              <a:rPr sz="1800" spc="-10" dirty="0">
                <a:latin typeface="Calibri"/>
                <a:cs typeface="Calibri"/>
              </a:rPr>
              <a:t>computer </a:t>
            </a:r>
            <a:r>
              <a:rPr sz="1800" spc="-5" dirty="0">
                <a:latin typeface="Calibri"/>
                <a:cs typeface="Calibri"/>
              </a:rPr>
              <a:t> </a:t>
            </a:r>
            <a:r>
              <a:rPr sz="1800" spc="-20" dirty="0">
                <a:latin typeface="Calibri"/>
                <a:cs typeface="Calibri"/>
              </a:rPr>
              <a:t>system.</a:t>
            </a:r>
            <a:endParaRPr sz="18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015111"/>
            <a:ext cx="8531225" cy="4933950"/>
          </a:xfrm>
          <a:prstGeom prst="rect">
            <a:avLst/>
          </a:prstGeom>
        </p:spPr>
        <p:txBody>
          <a:bodyPr vert="horz" wrap="square" lIns="0" tIns="11430" rIns="0" bIns="0" rtlCol="0">
            <a:spAutoFit/>
          </a:bodyPr>
          <a:lstStyle/>
          <a:p>
            <a:pPr marL="12700" marR="5080" algn="just">
              <a:lnSpc>
                <a:spcPct val="100000"/>
              </a:lnSpc>
              <a:spcBef>
                <a:spcPts val="90"/>
              </a:spcBef>
            </a:pPr>
            <a:r>
              <a:rPr sz="1400" spc="-5" dirty="0">
                <a:latin typeface="Calibri"/>
                <a:cs typeface="Calibri"/>
              </a:rPr>
              <a:t>Since, at time </a:t>
            </a:r>
            <a:r>
              <a:rPr sz="1400" spc="-10" dirty="0">
                <a:latin typeface="Calibri"/>
                <a:cs typeface="Calibri"/>
              </a:rPr>
              <a:t>0, the </a:t>
            </a:r>
            <a:r>
              <a:rPr sz="1400" spc="-5" dirty="0">
                <a:latin typeface="Calibri"/>
                <a:cs typeface="Calibri"/>
              </a:rPr>
              <a:t>only </a:t>
            </a:r>
            <a:r>
              <a:rPr sz="1400" spc="-10" dirty="0">
                <a:latin typeface="Calibri"/>
                <a:cs typeface="Calibri"/>
              </a:rPr>
              <a:t>available </a:t>
            </a:r>
            <a:r>
              <a:rPr sz="1400" spc="-5" dirty="0">
                <a:latin typeface="Calibri"/>
                <a:cs typeface="Calibri"/>
              </a:rPr>
              <a:t>process </a:t>
            </a:r>
            <a:r>
              <a:rPr sz="1400" spc="-10" dirty="0">
                <a:latin typeface="Calibri"/>
                <a:cs typeface="Calibri"/>
              </a:rPr>
              <a:t>is </a:t>
            </a:r>
            <a:r>
              <a:rPr sz="1400" spc="-5" dirty="0">
                <a:latin typeface="Calibri"/>
                <a:cs typeface="Calibri"/>
              </a:rPr>
              <a:t>P1 </a:t>
            </a:r>
            <a:r>
              <a:rPr sz="1400" dirty="0">
                <a:latin typeface="Calibri"/>
                <a:cs typeface="Calibri"/>
              </a:rPr>
              <a:t>with </a:t>
            </a:r>
            <a:r>
              <a:rPr sz="1400" spc="-10" dirty="0">
                <a:latin typeface="Calibri"/>
                <a:cs typeface="Calibri"/>
              </a:rPr>
              <a:t>CPU burst time 8. </a:t>
            </a:r>
            <a:r>
              <a:rPr sz="1400" spc="-5" dirty="0">
                <a:latin typeface="Calibri"/>
                <a:cs typeface="Calibri"/>
              </a:rPr>
              <a:t>This </a:t>
            </a:r>
            <a:r>
              <a:rPr sz="1400" spc="-10" dirty="0">
                <a:latin typeface="Calibri"/>
                <a:cs typeface="Calibri"/>
              </a:rPr>
              <a:t>is the </a:t>
            </a:r>
            <a:r>
              <a:rPr sz="1400" spc="-5" dirty="0">
                <a:latin typeface="Calibri"/>
                <a:cs typeface="Calibri"/>
              </a:rPr>
              <a:t>only </a:t>
            </a:r>
            <a:r>
              <a:rPr sz="1400" spc="-10" dirty="0">
                <a:latin typeface="Calibri"/>
                <a:cs typeface="Calibri"/>
              </a:rPr>
              <a:t>available </a:t>
            </a:r>
            <a:r>
              <a:rPr sz="1400" spc="-5" dirty="0">
                <a:latin typeface="Calibri"/>
                <a:cs typeface="Calibri"/>
              </a:rPr>
              <a:t>process </a:t>
            </a:r>
            <a:r>
              <a:rPr sz="1400" spc="-10" dirty="0">
                <a:latin typeface="Calibri"/>
                <a:cs typeface="Calibri"/>
              </a:rPr>
              <a:t>in </a:t>
            </a:r>
            <a:r>
              <a:rPr sz="1400" spc="-5" dirty="0">
                <a:latin typeface="Calibri"/>
                <a:cs typeface="Calibri"/>
              </a:rPr>
              <a:t>the list </a:t>
            </a:r>
            <a:r>
              <a:rPr sz="1400" dirty="0">
                <a:latin typeface="Calibri"/>
                <a:cs typeface="Calibri"/>
              </a:rPr>
              <a:t> </a:t>
            </a:r>
            <a:r>
              <a:rPr sz="1400" spc="-20" dirty="0">
                <a:latin typeface="Calibri"/>
                <a:cs typeface="Calibri"/>
              </a:rPr>
              <a:t>therefore</a:t>
            </a:r>
            <a:r>
              <a:rPr sz="1400" spc="60" dirty="0">
                <a:latin typeface="Calibri"/>
                <a:cs typeface="Calibri"/>
              </a:rPr>
              <a:t> </a:t>
            </a:r>
            <a:r>
              <a:rPr sz="1400" spc="-10" dirty="0">
                <a:latin typeface="Calibri"/>
                <a:cs typeface="Calibri"/>
              </a:rPr>
              <a:t>it</a:t>
            </a:r>
            <a:r>
              <a:rPr sz="1400" spc="5" dirty="0">
                <a:latin typeface="Calibri"/>
                <a:cs typeface="Calibri"/>
              </a:rPr>
              <a:t> </a:t>
            </a:r>
            <a:r>
              <a:rPr sz="1400" spc="-10" dirty="0">
                <a:latin typeface="Calibri"/>
                <a:cs typeface="Calibri"/>
              </a:rPr>
              <a:t>is</a:t>
            </a:r>
            <a:r>
              <a:rPr sz="1400" spc="25" dirty="0">
                <a:latin typeface="Calibri"/>
                <a:cs typeface="Calibri"/>
              </a:rPr>
              <a:t> </a:t>
            </a:r>
            <a:r>
              <a:rPr sz="1400" spc="-10" dirty="0">
                <a:latin typeface="Calibri"/>
                <a:cs typeface="Calibri"/>
              </a:rPr>
              <a:t>scheduled.</a:t>
            </a:r>
            <a:endParaRPr sz="1400">
              <a:latin typeface="Calibri"/>
              <a:cs typeface="Calibri"/>
            </a:endParaRPr>
          </a:p>
          <a:p>
            <a:pPr marL="12700" marR="5080" algn="just">
              <a:lnSpc>
                <a:spcPct val="100000"/>
              </a:lnSpc>
            </a:pPr>
            <a:r>
              <a:rPr sz="1400" spc="-5" dirty="0">
                <a:latin typeface="Calibri"/>
                <a:cs typeface="Calibri"/>
              </a:rPr>
              <a:t>The next </a:t>
            </a:r>
            <a:r>
              <a:rPr sz="1400" spc="-10" dirty="0">
                <a:latin typeface="Calibri"/>
                <a:cs typeface="Calibri"/>
              </a:rPr>
              <a:t>process </a:t>
            </a:r>
            <a:r>
              <a:rPr sz="1400" spc="-5" dirty="0">
                <a:latin typeface="Calibri"/>
                <a:cs typeface="Calibri"/>
              </a:rPr>
              <a:t>arrives at time unit </a:t>
            </a:r>
            <a:r>
              <a:rPr sz="1400" spc="-10" dirty="0">
                <a:latin typeface="Calibri"/>
                <a:cs typeface="Calibri"/>
              </a:rPr>
              <a:t>1. Since</a:t>
            </a:r>
            <a:r>
              <a:rPr sz="1400" spc="295" dirty="0">
                <a:latin typeface="Calibri"/>
                <a:cs typeface="Calibri"/>
              </a:rPr>
              <a:t> </a:t>
            </a:r>
            <a:r>
              <a:rPr sz="1400" spc="-5" dirty="0">
                <a:latin typeface="Calibri"/>
                <a:cs typeface="Calibri"/>
              </a:rPr>
              <a:t>the algorithm </a:t>
            </a:r>
            <a:r>
              <a:rPr sz="1400" spc="-25" dirty="0">
                <a:latin typeface="Calibri"/>
                <a:cs typeface="Calibri"/>
              </a:rPr>
              <a:t>we</a:t>
            </a:r>
            <a:r>
              <a:rPr sz="1400" spc="265" dirty="0">
                <a:latin typeface="Calibri"/>
                <a:cs typeface="Calibri"/>
              </a:rPr>
              <a:t> </a:t>
            </a:r>
            <a:r>
              <a:rPr sz="1400" spc="-10" dirty="0">
                <a:latin typeface="Calibri"/>
                <a:cs typeface="Calibri"/>
              </a:rPr>
              <a:t>are </a:t>
            </a:r>
            <a:r>
              <a:rPr sz="1400" spc="-5" dirty="0">
                <a:latin typeface="Calibri"/>
                <a:cs typeface="Calibri"/>
              </a:rPr>
              <a:t>using </a:t>
            </a:r>
            <a:r>
              <a:rPr sz="1400" spc="-10" dirty="0">
                <a:latin typeface="Calibri"/>
                <a:cs typeface="Calibri"/>
              </a:rPr>
              <a:t>is SRTF </a:t>
            </a:r>
            <a:r>
              <a:rPr sz="1400" spc="-5" dirty="0">
                <a:latin typeface="Calibri"/>
                <a:cs typeface="Calibri"/>
              </a:rPr>
              <a:t>which </a:t>
            </a:r>
            <a:r>
              <a:rPr sz="1400" spc="-10" dirty="0">
                <a:latin typeface="Calibri"/>
                <a:cs typeface="Calibri"/>
              </a:rPr>
              <a:t>is </a:t>
            </a:r>
            <a:r>
              <a:rPr sz="1400" spc="-5" dirty="0">
                <a:latin typeface="Calibri"/>
                <a:cs typeface="Calibri"/>
              </a:rPr>
              <a:t>a </a:t>
            </a:r>
            <a:r>
              <a:rPr sz="1400" spc="-10" dirty="0">
                <a:latin typeface="Calibri"/>
                <a:cs typeface="Calibri"/>
              </a:rPr>
              <a:t>preemptive </a:t>
            </a:r>
            <a:r>
              <a:rPr sz="1400" spc="5" dirty="0">
                <a:latin typeface="Calibri"/>
                <a:cs typeface="Calibri"/>
              </a:rPr>
              <a:t>one, the </a:t>
            </a:r>
            <a:r>
              <a:rPr sz="1400" spc="10" dirty="0">
                <a:latin typeface="Calibri"/>
                <a:cs typeface="Calibri"/>
              </a:rPr>
              <a:t> </a:t>
            </a:r>
            <a:r>
              <a:rPr sz="1400" spc="-10" dirty="0">
                <a:latin typeface="Calibri"/>
                <a:cs typeface="Calibri"/>
              </a:rPr>
              <a:t>current</a:t>
            </a:r>
            <a:r>
              <a:rPr sz="1400" spc="610" dirty="0">
                <a:latin typeface="Calibri"/>
                <a:cs typeface="Calibri"/>
              </a:rPr>
              <a:t> </a:t>
            </a:r>
            <a:r>
              <a:rPr sz="1400" spc="-10" dirty="0">
                <a:latin typeface="Calibri"/>
                <a:cs typeface="Calibri"/>
              </a:rPr>
              <a:t>execution</a:t>
            </a:r>
            <a:r>
              <a:rPr sz="1400" spc="295" dirty="0">
                <a:latin typeface="Calibri"/>
                <a:cs typeface="Calibri"/>
              </a:rPr>
              <a:t>  </a:t>
            </a:r>
            <a:r>
              <a:rPr sz="1400" spc="-10" dirty="0">
                <a:latin typeface="Calibri"/>
                <a:cs typeface="Calibri"/>
              </a:rPr>
              <a:t>is</a:t>
            </a:r>
            <a:r>
              <a:rPr sz="1400" spc="295" dirty="0">
                <a:latin typeface="Calibri"/>
                <a:cs typeface="Calibri"/>
              </a:rPr>
              <a:t>  </a:t>
            </a:r>
            <a:r>
              <a:rPr sz="1400" spc="-5" dirty="0">
                <a:latin typeface="Calibri"/>
                <a:cs typeface="Calibri"/>
              </a:rPr>
              <a:t>stopped</a:t>
            </a:r>
            <a:r>
              <a:rPr sz="1400" spc="620" dirty="0">
                <a:latin typeface="Calibri"/>
                <a:cs typeface="Calibri"/>
              </a:rPr>
              <a:t> </a:t>
            </a:r>
            <a:r>
              <a:rPr sz="1400" spc="-5" dirty="0">
                <a:latin typeface="Calibri"/>
                <a:cs typeface="Calibri"/>
              </a:rPr>
              <a:t>and</a:t>
            </a:r>
            <a:r>
              <a:rPr sz="1400" spc="615" dirty="0">
                <a:latin typeface="Calibri"/>
                <a:cs typeface="Calibri"/>
              </a:rPr>
              <a:t> </a:t>
            </a:r>
            <a:r>
              <a:rPr sz="1400" dirty="0">
                <a:latin typeface="Calibri"/>
                <a:cs typeface="Calibri"/>
              </a:rPr>
              <a:t>the   </a:t>
            </a:r>
            <a:r>
              <a:rPr sz="1400" spc="-5" dirty="0">
                <a:latin typeface="Calibri"/>
                <a:cs typeface="Calibri"/>
              </a:rPr>
              <a:t>scheduler</a:t>
            </a:r>
            <a:r>
              <a:rPr sz="1400" spc="620" dirty="0">
                <a:latin typeface="Calibri"/>
                <a:cs typeface="Calibri"/>
              </a:rPr>
              <a:t> </a:t>
            </a:r>
            <a:r>
              <a:rPr sz="1400" spc="-10" dirty="0">
                <a:latin typeface="Calibri"/>
                <a:cs typeface="Calibri"/>
              </a:rPr>
              <a:t>checks</a:t>
            </a:r>
            <a:r>
              <a:rPr sz="1400" spc="295" dirty="0">
                <a:latin typeface="Calibri"/>
                <a:cs typeface="Calibri"/>
              </a:rPr>
              <a:t>  </a:t>
            </a:r>
            <a:r>
              <a:rPr sz="1400" spc="-10" dirty="0">
                <a:latin typeface="Calibri"/>
                <a:cs typeface="Calibri"/>
              </a:rPr>
              <a:t>for</a:t>
            </a:r>
            <a:r>
              <a:rPr sz="1400" spc="295" dirty="0">
                <a:latin typeface="Calibri"/>
                <a:cs typeface="Calibri"/>
              </a:rPr>
              <a:t> </a:t>
            </a:r>
            <a:r>
              <a:rPr sz="1400" spc="300" dirty="0">
                <a:latin typeface="Calibri"/>
                <a:cs typeface="Calibri"/>
              </a:rPr>
              <a:t> </a:t>
            </a:r>
            <a:r>
              <a:rPr sz="1400" spc="-10" dirty="0">
                <a:latin typeface="Calibri"/>
                <a:cs typeface="Calibri"/>
              </a:rPr>
              <a:t>the</a:t>
            </a:r>
            <a:r>
              <a:rPr sz="1400" spc="295" dirty="0">
                <a:latin typeface="Calibri"/>
                <a:cs typeface="Calibri"/>
              </a:rPr>
              <a:t>  </a:t>
            </a:r>
            <a:r>
              <a:rPr sz="1400" spc="-10" dirty="0">
                <a:latin typeface="Calibri"/>
                <a:cs typeface="Calibri"/>
              </a:rPr>
              <a:t>process</a:t>
            </a:r>
            <a:r>
              <a:rPr sz="1400" spc="295" dirty="0">
                <a:latin typeface="Calibri"/>
                <a:cs typeface="Calibri"/>
              </a:rPr>
              <a:t>  </a:t>
            </a:r>
            <a:r>
              <a:rPr sz="1400" dirty="0">
                <a:latin typeface="Calibri"/>
                <a:cs typeface="Calibri"/>
              </a:rPr>
              <a:t>with   </a:t>
            </a:r>
            <a:r>
              <a:rPr sz="1400" spc="-10" dirty="0">
                <a:latin typeface="Calibri"/>
                <a:cs typeface="Calibri"/>
              </a:rPr>
              <a:t>the</a:t>
            </a:r>
            <a:r>
              <a:rPr sz="1400" spc="295" dirty="0">
                <a:latin typeface="Calibri"/>
                <a:cs typeface="Calibri"/>
              </a:rPr>
              <a:t>  </a:t>
            </a:r>
            <a:r>
              <a:rPr sz="1400" spc="-5" dirty="0">
                <a:latin typeface="Calibri"/>
                <a:cs typeface="Calibri"/>
              </a:rPr>
              <a:t>least</a:t>
            </a:r>
            <a:r>
              <a:rPr sz="1400" spc="620" dirty="0">
                <a:latin typeface="Calibri"/>
                <a:cs typeface="Calibri"/>
              </a:rPr>
              <a:t> </a:t>
            </a:r>
            <a:r>
              <a:rPr sz="1400" spc="-10" dirty="0">
                <a:latin typeface="Calibri"/>
                <a:cs typeface="Calibri"/>
              </a:rPr>
              <a:t>burst</a:t>
            </a:r>
            <a:r>
              <a:rPr sz="1400" spc="295" dirty="0">
                <a:latin typeface="Calibri"/>
                <a:cs typeface="Calibri"/>
              </a:rPr>
              <a:t>  </a:t>
            </a:r>
            <a:r>
              <a:rPr sz="1400" spc="-10" dirty="0">
                <a:latin typeface="Calibri"/>
                <a:cs typeface="Calibri"/>
              </a:rPr>
              <a:t>time. </a:t>
            </a:r>
            <a:r>
              <a:rPr sz="1400" spc="-5" dirty="0">
                <a:latin typeface="Calibri"/>
                <a:cs typeface="Calibri"/>
              </a:rPr>
              <a:t> Till </a:t>
            </a:r>
            <a:r>
              <a:rPr sz="1400" spc="-45" dirty="0">
                <a:latin typeface="Calibri"/>
                <a:cs typeface="Calibri"/>
              </a:rPr>
              <a:t>now,</a:t>
            </a:r>
            <a:r>
              <a:rPr sz="1400" spc="-40" dirty="0">
                <a:latin typeface="Calibri"/>
                <a:cs typeface="Calibri"/>
              </a:rPr>
              <a:t> </a:t>
            </a:r>
            <a:r>
              <a:rPr sz="1400" spc="-5" dirty="0">
                <a:latin typeface="Calibri"/>
                <a:cs typeface="Calibri"/>
              </a:rPr>
              <a:t>there </a:t>
            </a:r>
            <a:r>
              <a:rPr sz="1400" spc="-15" dirty="0">
                <a:latin typeface="Calibri"/>
                <a:cs typeface="Calibri"/>
              </a:rPr>
              <a:t>are</a:t>
            </a:r>
            <a:r>
              <a:rPr sz="1400" spc="285" dirty="0">
                <a:latin typeface="Calibri"/>
                <a:cs typeface="Calibri"/>
              </a:rPr>
              <a:t> </a:t>
            </a:r>
            <a:r>
              <a:rPr sz="1400" spc="-15" dirty="0">
                <a:latin typeface="Calibri"/>
                <a:cs typeface="Calibri"/>
              </a:rPr>
              <a:t>two </a:t>
            </a:r>
            <a:r>
              <a:rPr sz="1400" spc="-10" dirty="0">
                <a:latin typeface="Calibri"/>
                <a:cs typeface="Calibri"/>
              </a:rPr>
              <a:t>processes available</a:t>
            </a:r>
            <a:r>
              <a:rPr sz="1400" spc="295" dirty="0">
                <a:latin typeface="Calibri"/>
                <a:cs typeface="Calibri"/>
              </a:rPr>
              <a:t> </a:t>
            </a:r>
            <a:r>
              <a:rPr sz="1400" spc="-10" dirty="0">
                <a:latin typeface="Calibri"/>
                <a:cs typeface="Calibri"/>
              </a:rPr>
              <a:t>in the ready queue. </a:t>
            </a:r>
            <a:r>
              <a:rPr sz="1400" spc="-5" dirty="0">
                <a:latin typeface="Calibri"/>
                <a:cs typeface="Calibri"/>
              </a:rPr>
              <a:t>The </a:t>
            </a:r>
            <a:r>
              <a:rPr sz="1400" spc="-10" dirty="0">
                <a:latin typeface="Calibri"/>
                <a:cs typeface="Calibri"/>
              </a:rPr>
              <a:t>OS has executed </a:t>
            </a:r>
            <a:r>
              <a:rPr sz="1400" spc="-5" dirty="0">
                <a:latin typeface="Calibri"/>
                <a:cs typeface="Calibri"/>
              </a:rPr>
              <a:t>P1 </a:t>
            </a:r>
            <a:r>
              <a:rPr sz="1400" spc="-10" dirty="0">
                <a:latin typeface="Calibri"/>
                <a:cs typeface="Calibri"/>
              </a:rPr>
              <a:t>for one </a:t>
            </a:r>
            <a:r>
              <a:rPr sz="1400" spc="-5" dirty="0">
                <a:latin typeface="Calibri"/>
                <a:cs typeface="Calibri"/>
              </a:rPr>
              <a:t>unit of </a:t>
            </a:r>
            <a:r>
              <a:rPr sz="1400" spc="-10" dirty="0">
                <a:latin typeface="Calibri"/>
                <a:cs typeface="Calibri"/>
              </a:rPr>
              <a:t>time </a:t>
            </a:r>
            <a:r>
              <a:rPr sz="1400" dirty="0">
                <a:latin typeface="Calibri"/>
                <a:cs typeface="Calibri"/>
              </a:rPr>
              <a:t>till </a:t>
            </a:r>
            <a:r>
              <a:rPr sz="1400" spc="-10" dirty="0">
                <a:latin typeface="Calibri"/>
                <a:cs typeface="Calibri"/>
              </a:rPr>
              <a:t>now; </a:t>
            </a:r>
            <a:r>
              <a:rPr sz="1400" spc="-5" dirty="0">
                <a:latin typeface="Calibri"/>
                <a:cs typeface="Calibri"/>
              </a:rPr>
              <a:t> the remaining </a:t>
            </a:r>
            <a:r>
              <a:rPr sz="1400" spc="-10" dirty="0">
                <a:latin typeface="Calibri"/>
                <a:cs typeface="Calibri"/>
              </a:rPr>
              <a:t>burst time </a:t>
            </a:r>
            <a:r>
              <a:rPr sz="1400" dirty="0">
                <a:latin typeface="Calibri"/>
                <a:cs typeface="Calibri"/>
              </a:rPr>
              <a:t>of </a:t>
            </a:r>
            <a:r>
              <a:rPr sz="1400" spc="5" dirty="0">
                <a:latin typeface="Calibri"/>
                <a:cs typeface="Calibri"/>
              </a:rPr>
              <a:t>P1 </a:t>
            </a:r>
            <a:r>
              <a:rPr sz="1400" spc="-10" dirty="0">
                <a:latin typeface="Calibri"/>
                <a:cs typeface="Calibri"/>
              </a:rPr>
              <a:t>is </a:t>
            </a:r>
            <a:r>
              <a:rPr sz="1400" spc="-5" dirty="0">
                <a:latin typeface="Calibri"/>
                <a:cs typeface="Calibri"/>
              </a:rPr>
              <a:t>7 units. The </a:t>
            </a:r>
            <a:r>
              <a:rPr sz="1400" spc="-10" dirty="0">
                <a:latin typeface="Calibri"/>
                <a:cs typeface="Calibri"/>
              </a:rPr>
              <a:t>burst time </a:t>
            </a:r>
            <a:r>
              <a:rPr sz="1400" dirty="0">
                <a:latin typeface="Calibri"/>
                <a:cs typeface="Calibri"/>
              </a:rPr>
              <a:t>of </a:t>
            </a:r>
            <a:r>
              <a:rPr sz="1400" spc="-10" dirty="0">
                <a:latin typeface="Calibri"/>
                <a:cs typeface="Calibri"/>
              </a:rPr>
              <a:t>Process </a:t>
            </a:r>
            <a:r>
              <a:rPr sz="1400" spc="5" dirty="0">
                <a:latin typeface="Calibri"/>
                <a:cs typeface="Calibri"/>
              </a:rPr>
              <a:t>P2 </a:t>
            </a:r>
            <a:r>
              <a:rPr sz="1400" spc="-10" dirty="0">
                <a:latin typeface="Calibri"/>
                <a:cs typeface="Calibri"/>
              </a:rPr>
              <a:t>is </a:t>
            </a:r>
            <a:r>
              <a:rPr sz="1400" spc="-5" dirty="0">
                <a:latin typeface="Calibri"/>
                <a:cs typeface="Calibri"/>
              </a:rPr>
              <a:t>4 units. Hence </a:t>
            </a:r>
            <a:r>
              <a:rPr sz="1400" spc="-10" dirty="0">
                <a:latin typeface="Calibri"/>
                <a:cs typeface="Calibri"/>
              </a:rPr>
              <a:t>Process P2 is </a:t>
            </a:r>
            <a:r>
              <a:rPr sz="1400" spc="-5" dirty="0">
                <a:latin typeface="Calibri"/>
                <a:cs typeface="Calibri"/>
              </a:rPr>
              <a:t>scheduled </a:t>
            </a:r>
            <a:r>
              <a:rPr sz="1400" spc="10" dirty="0">
                <a:latin typeface="Calibri"/>
                <a:cs typeface="Calibri"/>
              </a:rPr>
              <a:t>on </a:t>
            </a:r>
            <a:r>
              <a:rPr sz="1400" dirty="0">
                <a:latin typeface="Calibri"/>
                <a:cs typeface="Calibri"/>
              </a:rPr>
              <a:t>the </a:t>
            </a:r>
            <a:r>
              <a:rPr sz="1400" spc="5" dirty="0">
                <a:latin typeface="Calibri"/>
                <a:cs typeface="Calibri"/>
              </a:rPr>
              <a:t> </a:t>
            </a:r>
            <a:r>
              <a:rPr sz="1400" spc="-5" dirty="0">
                <a:latin typeface="Calibri"/>
                <a:cs typeface="Calibri"/>
              </a:rPr>
              <a:t>CPU</a:t>
            </a:r>
            <a:r>
              <a:rPr sz="1400" spc="10" dirty="0">
                <a:latin typeface="Calibri"/>
                <a:cs typeface="Calibri"/>
              </a:rPr>
              <a:t> </a:t>
            </a:r>
            <a:r>
              <a:rPr sz="1400" spc="-10" dirty="0">
                <a:latin typeface="Calibri"/>
                <a:cs typeface="Calibri"/>
              </a:rPr>
              <a:t>according</a:t>
            </a:r>
            <a:r>
              <a:rPr sz="1400" spc="20" dirty="0">
                <a:latin typeface="Calibri"/>
                <a:cs typeface="Calibri"/>
              </a:rPr>
              <a:t> </a:t>
            </a:r>
            <a:r>
              <a:rPr sz="1400" spc="-25" dirty="0">
                <a:latin typeface="Calibri"/>
                <a:cs typeface="Calibri"/>
              </a:rPr>
              <a:t>to</a:t>
            </a:r>
            <a:r>
              <a:rPr sz="1400" spc="2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algorithm.</a:t>
            </a:r>
            <a:endParaRPr sz="1400">
              <a:latin typeface="Calibri"/>
              <a:cs typeface="Calibri"/>
            </a:endParaRPr>
          </a:p>
          <a:p>
            <a:pPr marL="12700" marR="5080" algn="just">
              <a:lnSpc>
                <a:spcPct val="100000"/>
              </a:lnSpc>
              <a:spcBef>
                <a:spcPts val="5"/>
              </a:spcBef>
            </a:pPr>
            <a:r>
              <a:rPr sz="1400" spc="-5" dirty="0">
                <a:latin typeface="Calibri"/>
                <a:cs typeface="Calibri"/>
              </a:rPr>
              <a:t>The next </a:t>
            </a:r>
            <a:r>
              <a:rPr sz="1400" spc="-10" dirty="0">
                <a:latin typeface="Calibri"/>
                <a:cs typeface="Calibri"/>
              </a:rPr>
              <a:t>process </a:t>
            </a:r>
            <a:r>
              <a:rPr sz="1400" spc="-5" dirty="0">
                <a:latin typeface="Calibri"/>
                <a:cs typeface="Calibri"/>
              </a:rPr>
              <a:t>P3 </a:t>
            </a:r>
            <a:r>
              <a:rPr sz="1400" spc="-10" dirty="0">
                <a:latin typeface="Calibri"/>
                <a:cs typeface="Calibri"/>
              </a:rPr>
              <a:t>arrives </a:t>
            </a:r>
            <a:r>
              <a:rPr sz="1400" spc="-5" dirty="0">
                <a:latin typeface="Calibri"/>
                <a:cs typeface="Calibri"/>
              </a:rPr>
              <a:t>at </a:t>
            </a:r>
            <a:r>
              <a:rPr sz="1400" spc="-10" dirty="0">
                <a:latin typeface="Calibri"/>
                <a:cs typeface="Calibri"/>
              </a:rPr>
              <a:t>time </a:t>
            </a:r>
            <a:r>
              <a:rPr sz="1400" spc="-5" dirty="0">
                <a:latin typeface="Calibri"/>
                <a:cs typeface="Calibri"/>
              </a:rPr>
              <a:t>unit </a:t>
            </a:r>
            <a:r>
              <a:rPr sz="1400" spc="-10" dirty="0">
                <a:latin typeface="Calibri"/>
                <a:cs typeface="Calibri"/>
              </a:rPr>
              <a:t>2. </a:t>
            </a:r>
            <a:r>
              <a:rPr sz="1400" spc="-15" dirty="0">
                <a:latin typeface="Calibri"/>
                <a:cs typeface="Calibri"/>
              </a:rPr>
              <a:t>At </a:t>
            </a:r>
            <a:r>
              <a:rPr sz="1400" spc="-10" dirty="0">
                <a:latin typeface="Calibri"/>
                <a:cs typeface="Calibri"/>
              </a:rPr>
              <a:t>this</a:t>
            </a:r>
            <a:r>
              <a:rPr sz="1400" spc="295" dirty="0">
                <a:latin typeface="Calibri"/>
                <a:cs typeface="Calibri"/>
              </a:rPr>
              <a:t> </a:t>
            </a:r>
            <a:r>
              <a:rPr sz="1400" spc="-5" dirty="0">
                <a:latin typeface="Calibri"/>
                <a:cs typeface="Calibri"/>
              </a:rPr>
              <a:t>time, </a:t>
            </a:r>
            <a:r>
              <a:rPr sz="1400" spc="-15" dirty="0">
                <a:latin typeface="Calibri"/>
                <a:cs typeface="Calibri"/>
              </a:rPr>
              <a:t>the</a:t>
            </a:r>
            <a:r>
              <a:rPr sz="1400" spc="285" dirty="0">
                <a:latin typeface="Calibri"/>
                <a:cs typeface="Calibri"/>
              </a:rPr>
              <a:t> </a:t>
            </a:r>
            <a:r>
              <a:rPr sz="1400" spc="-10" dirty="0">
                <a:latin typeface="Calibri"/>
                <a:cs typeface="Calibri"/>
              </a:rPr>
              <a:t>execution </a:t>
            </a:r>
            <a:r>
              <a:rPr sz="1400" spc="-5" dirty="0">
                <a:latin typeface="Calibri"/>
                <a:cs typeface="Calibri"/>
              </a:rPr>
              <a:t>of process P3 </a:t>
            </a:r>
            <a:r>
              <a:rPr sz="1400" spc="5" dirty="0">
                <a:latin typeface="Calibri"/>
                <a:cs typeface="Calibri"/>
              </a:rPr>
              <a:t>is </a:t>
            </a:r>
            <a:r>
              <a:rPr sz="1400" spc="-5" dirty="0">
                <a:latin typeface="Calibri"/>
                <a:cs typeface="Calibri"/>
              </a:rPr>
              <a:t>stopped and </a:t>
            </a:r>
            <a:r>
              <a:rPr sz="1400" spc="-10" dirty="0">
                <a:latin typeface="Calibri"/>
                <a:cs typeface="Calibri"/>
              </a:rPr>
              <a:t>the process </a:t>
            </a:r>
            <a:r>
              <a:rPr sz="1400" spc="5" dirty="0">
                <a:latin typeface="Calibri"/>
                <a:cs typeface="Calibri"/>
              </a:rPr>
              <a:t>with </a:t>
            </a:r>
            <a:r>
              <a:rPr sz="1400" spc="10" dirty="0">
                <a:latin typeface="Calibri"/>
                <a:cs typeface="Calibri"/>
              </a:rPr>
              <a:t> </a:t>
            </a:r>
            <a:r>
              <a:rPr sz="1400" spc="-5" dirty="0">
                <a:latin typeface="Calibri"/>
                <a:cs typeface="Calibri"/>
              </a:rPr>
              <a:t>the </a:t>
            </a:r>
            <a:r>
              <a:rPr sz="1400" dirty="0">
                <a:latin typeface="Calibri"/>
                <a:cs typeface="Calibri"/>
              </a:rPr>
              <a:t>least </a:t>
            </a:r>
            <a:r>
              <a:rPr sz="1400" spc="-5" dirty="0">
                <a:latin typeface="Calibri"/>
                <a:cs typeface="Calibri"/>
              </a:rPr>
              <a:t>remaining </a:t>
            </a:r>
            <a:r>
              <a:rPr sz="1400" spc="-10" dirty="0">
                <a:latin typeface="Calibri"/>
                <a:cs typeface="Calibri"/>
              </a:rPr>
              <a:t>burst time is </a:t>
            </a:r>
            <a:r>
              <a:rPr sz="1400" spc="-5" dirty="0">
                <a:latin typeface="Calibri"/>
                <a:cs typeface="Calibri"/>
              </a:rPr>
              <a:t>searched. </a:t>
            </a:r>
            <a:r>
              <a:rPr sz="1400" spc="-10" dirty="0">
                <a:latin typeface="Calibri"/>
                <a:cs typeface="Calibri"/>
              </a:rPr>
              <a:t>Since </a:t>
            </a:r>
            <a:r>
              <a:rPr sz="1400" spc="-5" dirty="0">
                <a:latin typeface="Calibri"/>
                <a:cs typeface="Calibri"/>
              </a:rPr>
              <a:t>the </a:t>
            </a:r>
            <a:r>
              <a:rPr sz="1400" spc="-10" dirty="0">
                <a:latin typeface="Calibri"/>
                <a:cs typeface="Calibri"/>
              </a:rPr>
              <a:t>process </a:t>
            </a:r>
            <a:r>
              <a:rPr sz="1400" spc="-5" dirty="0">
                <a:latin typeface="Calibri"/>
                <a:cs typeface="Calibri"/>
              </a:rPr>
              <a:t>P3 </a:t>
            </a:r>
            <a:r>
              <a:rPr sz="1400" spc="-10" dirty="0">
                <a:latin typeface="Calibri"/>
                <a:cs typeface="Calibri"/>
              </a:rPr>
              <a:t>has </a:t>
            </a:r>
            <a:r>
              <a:rPr sz="1400" spc="-5" dirty="0">
                <a:latin typeface="Calibri"/>
                <a:cs typeface="Calibri"/>
              </a:rPr>
              <a:t>2 </a:t>
            </a:r>
            <a:r>
              <a:rPr sz="1400" dirty="0">
                <a:latin typeface="Calibri"/>
                <a:cs typeface="Calibri"/>
              </a:rPr>
              <a:t>unit of </a:t>
            </a:r>
            <a:r>
              <a:rPr sz="1400" spc="-5" dirty="0">
                <a:latin typeface="Calibri"/>
                <a:cs typeface="Calibri"/>
              </a:rPr>
              <a:t>burst time hence </a:t>
            </a:r>
            <a:r>
              <a:rPr sz="1400" spc="5" dirty="0">
                <a:latin typeface="Calibri"/>
                <a:cs typeface="Calibri"/>
              </a:rPr>
              <a:t>it </a:t>
            </a:r>
            <a:r>
              <a:rPr sz="1400" spc="-10" dirty="0">
                <a:latin typeface="Calibri"/>
                <a:cs typeface="Calibri"/>
              </a:rPr>
              <a:t>will </a:t>
            </a:r>
            <a:r>
              <a:rPr sz="1400" spc="-15" dirty="0">
                <a:latin typeface="Calibri"/>
                <a:cs typeface="Calibri"/>
              </a:rPr>
              <a:t>be </a:t>
            </a:r>
            <a:r>
              <a:rPr sz="1400" spc="-10" dirty="0">
                <a:latin typeface="Calibri"/>
                <a:cs typeface="Calibri"/>
              </a:rPr>
              <a:t>given </a:t>
            </a:r>
            <a:r>
              <a:rPr sz="1400" spc="-5" dirty="0">
                <a:latin typeface="Calibri"/>
                <a:cs typeface="Calibri"/>
              </a:rPr>
              <a:t>priority </a:t>
            </a:r>
            <a:r>
              <a:rPr sz="1400" dirty="0">
                <a:latin typeface="Calibri"/>
                <a:cs typeface="Calibri"/>
              </a:rPr>
              <a:t> </a:t>
            </a:r>
            <a:r>
              <a:rPr sz="1400" spc="-10" dirty="0">
                <a:latin typeface="Calibri"/>
                <a:cs typeface="Calibri"/>
              </a:rPr>
              <a:t>over</a:t>
            </a:r>
            <a:r>
              <a:rPr sz="1400" spc="5" dirty="0">
                <a:latin typeface="Calibri"/>
                <a:cs typeface="Calibri"/>
              </a:rPr>
              <a:t> </a:t>
            </a:r>
            <a:r>
              <a:rPr sz="1400" spc="-10" dirty="0">
                <a:latin typeface="Calibri"/>
                <a:cs typeface="Calibri"/>
              </a:rPr>
              <a:t>others.</a:t>
            </a:r>
            <a:endParaRPr sz="1400">
              <a:latin typeface="Calibri"/>
              <a:cs typeface="Calibri"/>
            </a:endParaRPr>
          </a:p>
          <a:p>
            <a:pPr marL="12700" marR="5080" algn="just">
              <a:lnSpc>
                <a:spcPct val="100000"/>
              </a:lnSpc>
              <a:spcBef>
                <a:spcPts val="5"/>
              </a:spcBef>
            </a:pPr>
            <a:r>
              <a:rPr sz="1400" spc="-5" dirty="0">
                <a:latin typeface="Calibri"/>
                <a:cs typeface="Calibri"/>
              </a:rPr>
              <a:t>The Next Process </a:t>
            </a:r>
            <a:r>
              <a:rPr sz="1400" spc="5" dirty="0">
                <a:latin typeface="Calibri"/>
                <a:cs typeface="Calibri"/>
              </a:rPr>
              <a:t>P4 </a:t>
            </a:r>
            <a:r>
              <a:rPr sz="1400" spc="-10" dirty="0">
                <a:latin typeface="Calibri"/>
                <a:cs typeface="Calibri"/>
              </a:rPr>
              <a:t>arrives </a:t>
            </a:r>
            <a:r>
              <a:rPr sz="1400" spc="-15" dirty="0">
                <a:latin typeface="Calibri"/>
                <a:cs typeface="Calibri"/>
              </a:rPr>
              <a:t>at </a:t>
            </a:r>
            <a:r>
              <a:rPr sz="1400" spc="-10" dirty="0">
                <a:latin typeface="Calibri"/>
                <a:cs typeface="Calibri"/>
              </a:rPr>
              <a:t>time </a:t>
            </a:r>
            <a:r>
              <a:rPr sz="1400" spc="-5" dirty="0">
                <a:latin typeface="Calibri"/>
                <a:cs typeface="Calibri"/>
              </a:rPr>
              <a:t>unit </a:t>
            </a:r>
            <a:r>
              <a:rPr sz="1400" spc="-10" dirty="0">
                <a:latin typeface="Calibri"/>
                <a:cs typeface="Calibri"/>
              </a:rPr>
              <a:t>3. </a:t>
            </a:r>
            <a:r>
              <a:rPr sz="1400" spc="-15" dirty="0">
                <a:latin typeface="Calibri"/>
                <a:cs typeface="Calibri"/>
              </a:rPr>
              <a:t>At </a:t>
            </a:r>
            <a:r>
              <a:rPr sz="1400" spc="-10" dirty="0">
                <a:latin typeface="Calibri"/>
                <a:cs typeface="Calibri"/>
              </a:rPr>
              <a:t>this </a:t>
            </a:r>
            <a:r>
              <a:rPr sz="1400" dirty="0">
                <a:latin typeface="Calibri"/>
                <a:cs typeface="Calibri"/>
              </a:rPr>
              <a:t>arrival, </a:t>
            </a:r>
            <a:r>
              <a:rPr sz="1400" spc="-10" dirty="0">
                <a:latin typeface="Calibri"/>
                <a:cs typeface="Calibri"/>
              </a:rPr>
              <a:t>the </a:t>
            </a:r>
            <a:r>
              <a:rPr sz="1400" dirty="0">
                <a:latin typeface="Calibri"/>
                <a:cs typeface="Calibri"/>
              </a:rPr>
              <a:t>scheduler </a:t>
            </a:r>
            <a:r>
              <a:rPr sz="1400" spc="-10" dirty="0">
                <a:latin typeface="Calibri"/>
                <a:cs typeface="Calibri"/>
              </a:rPr>
              <a:t>will stop the execution </a:t>
            </a:r>
            <a:r>
              <a:rPr sz="1400" spc="-5" dirty="0">
                <a:latin typeface="Calibri"/>
                <a:cs typeface="Calibri"/>
              </a:rPr>
              <a:t>of </a:t>
            </a:r>
            <a:r>
              <a:rPr sz="1400" spc="5" dirty="0">
                <a:latin typeface="Calibri"/>
                <a:cs typeface="Calibri"/>
              </a:rPr>
              <a:t>P4 </a:t>
            </a:r>
            <a:r>
              <a:rPr sz="1400" spc="-5" dirty="0">
                <a:latin typeface="Calibri"/>
                <a:cs typeface="Calibri"/>
              </a:rPr>
              <a:t>and </a:t>
            </a:r>
            <a:r>
              <a:rPr sz="1400" dirty="0">
                <a:latin typeface="Calibri"/>
                <a:cs typeface="Calibri"/>
              </a:rPr>
              <a:t>check which </a:t>
            </a:r>
            <a:r>
              <a:rPr sz="1400" spc="5" dirty="0">
                <a:latin typeface="Calibri"/>
                <a:cs typeface="Calibri"/>
              </a:rPr>
              <a:t> </a:t>
            </a:r>
            <a:r>
              <a:rPr sz="1400" spc="-10" dirty="0">
                <a:latin typeface="Calibri"/>
                <a:cs typeface="Calibri"/>
              </a:rPr>
              <a:t>process is </a:t>
            </a:r>
            <a:r>
              <a:rPr sz="1400" spc="-5" dirty="0">
                <a:latin typeface="Calibri"/>
                <a:cs typeface="Calibri"/>
              </a:rPr>
              <a:t>having least </a:t>
            </a:r>
            <a:r>
              <a:rPr sz="1400" spc="-10" dirty="0">
                <a:latin typeface="Calibri"/>
                <a:cs typeface="Calibri"/>
              </a:rPr>
              <a:t>burst time </a:t>
            </a:r>
            <a:r>
              <a:rPr sz="1400" spc="-5" dirty="0">
                <a:latin typeface="Calibri"/>
                <a:cs typeface="Calibri"/>
              </a:rPr>
              <a:t>among </a:t>
            </a:r>
            <a:r>
              <a:rPr sz="1400" spc="-15" dirty="0">
                <a:latin typeface="Calibri"/>
                <a:cs typeface="Calibri"/>
              </a:rPr>
              <a:t>the </a:t>
            </a:r>
            <a:r>
              <a:rPr sz="1400" spc="-5" dirty="0">
                <a:latin typeface="Calibri"/>
                <a:cs typeface="Calibri"/>
              </a:rPr>
              <a:t>available processes </a:t>
            </a:r>
            <a:r>
              <a:rPr sz="1400" spc="-10" dirty="0">
                <a:latin typeface="Calibri"/>
                <a:cs typeface="Calibri"/>
              </a:rPr>
              <a:t>(P1, </a:t>
            </a:r>
            <a:r>
              <a:rPr sz="1400" dirty="0">
                <a:latin typeface="Calibri"/>
                <a:cs typeface="Calibri"/>
              </a:rPr>
              <a:t>P2, </a:t>
            </a:r>
            <a:r>
              <a:rPr sz="1400" spc="5" dirty="0">
                <a:latin typeface="Calibri"/>
                <a:cs typeface="Calibri"/>
              </a:rPr>
              <a:t>P3 and </a:t>
            </a:r>
            <a:r>
              <a:rPr sz="1400" spc="-5" dirty="0">
                <a:latin typeface="Calibri"/>
                <a:cs typeface="Calibri"/>
              </a:rPr>
              <a:t>P4). </a:t>
            </a:r>
            <a:r>
              <a:rPr sz="1400" spc="-10" dirty="0">
                <a:latin typeface="Calibri"/>
                <a:cs typeface="Calibri"/>
              </a:rPr>
              <a:t>P1 </a:t>
            </a:r>
            <a:r>
              <a:rPr sz="1400" dirty="0">
                <a:latin typeface="Calibri"/>
                <a:cs typeface="Calibri"/>
              </a:rPr>
              <a:t>and </a:t>
            </a:r>
            <a:r>
              <a:rPr sz="1400" spc="5" dirty="0">
                <a:latin typeface="Calibri"/>
                <a:cs typeface="Calibri"/>
              </a:rPr>
              <a:t>P2 </a:t>
            </a:r>
            <a:r>
              <a:rPr sz="1400" spc="-5" dirty="0">
                <a:latin typeface="Calibri"/>
                <a:cs typeface="Calibri"/>
              </a:rPr>
              <a:t>are having </a:t>
            </a:r>
            <a:r>
              <a:rPr sz="1400" spc="5" dirty="0">
                <a:latin typeface="Calibri"/>
                <a:cs typeface="Calibri"/>
              </a:rPr>
              <a:t>the </a:t>
            </a:r>
            <a:r>
              <a:rPr sz="1400" spc="10" dirty="0">
                <a:latin typeface="Calibri"/>
                <a:cs typeface="Calibri"/>
              </a:rPr>
              <a:t> </a:t>
            </a:r>
            <a:r>
              <a:rPr sz="1400" spc="-15" dirty="0">
                <a:latin typeface="Calibri"/>
                <a:cs typeface="Calibri"/>
              </a:rPr>
              <a:t>remaining</a:t>
            </a:r>
            <a:r>
              <a:rPr sz="1400" spc="75" dirty="0">
                <a:latin typeface="Calibri"/>
                <a:cs typeface="Calibri"/>
              </a:rPr>
              <a:t> </a:t>
            </a:r>
            <a:r>
              <a:rPr sz="1400" spc="-20" dirty="0">
                <a:latin typeface="Calibri"/>
                <a:cs typeface="Calibri"/>
              </a:rPr>
              <a:t>burst</a:t>
            </a:r>
            <a:r>
              <a:rPr sz="1400" spc="60" dirty="0">
                <a:latin typeface="Calibri"/>
                <a:cs typeface="Calibri"/>
              </a:rPr>
              <a:t> </a:t>
            </a:r>
            <a:r>
              <a:rPr sz="1400" spc="-15" dirty="0">
                <a:latin typeface="Calibri"/>
                <a:cs typeface="Calibri"/>
              </a:rPr>
              <a:t>time</a:t>
            </a:r>
            <a:r>
              <a:rPr sz="1400" spc="45" dirty="0">
                <a:latin typeface="Calibri"/>
                <a:cs typeface="Calibri"/>
              </a:rPr>
              <a:t> </a:t>
            </a:r>
            <a:r>
              <a:rPr sz="1400" spc="-5" dirty="0">
                <a:latin typeface="Calibri"/>
                <a:cs typeface="Calibri"/>
              </a:rPr>
              <a:t>7</a:t>
            </a:r>
            <a:r>
              <a:rPr sz="1400" spc="10" dirty="0">
                <a:latin typeface="Calibri"/>
                <a:cs typeface="Calibri"/>
              </a:rPr>
              <a:t> </a:t>
            </a:r>
            <a:r>
              <a:rPr sz="1400" spc="-15" dirty="0">
                <a:latin typeface="Calibri"/>
                <a:cs typeface="Calibri"/>
              </a:rPr>
              <a:t>units</a:t>
            </a:r>
            <a:r>
              <a:rPr sz="1400" spc="75" dirty="0">
                <a:latin typeface="Calibri"/>
                <a:cs typeface="Calibri"/>
              </a:rPr>
              <a:t> </a:t>
            </a:r>
            <a:r>
              <a:rPr sz="1400" spc="-10" dirty="0">
                <a:latin typeface="Calibri"/>
                <a:cs typeface="Calibri"/>
              </a:rPr>
              <a:t>and</a:t>
            </a:r>
            <a:r>
              <a:rPr sz="1400" spc="5" dirty="0">
                <a:latin typeface="Calibri"/>
                <a:cs typeface="Calibri"/>
              </a:rPr>
              <a:t> </a:t>
            </a:r>
            <a:r>
              <a:rPr sz="1400" spc="-5" dirty="0">
                <a:latin typeface="Calibri"/>
                <a:cs typeface="Calibri"/>
              </a:rPr>
              <a:t>3</a:t>
            </a:r>
            <a:r>
              <a:rPr sz="1400" spc="10" dirty="0">
                <a:latin typeface="Calibri"/>
                <a:cs typeface="Calibri"/>
              </a:rPr>
              <a:t> </a:t>
            </a:r>
            <a:r>
              <a:rPr sz="1400" spc="-15" dirty="0">
                <a:latin typeface="Calibri"/>
                <a:cs typeface="Calibri"/>
              </a:rPr>
              <a:t>units</a:t>
            </a:r>
            <a:r>
              <a:rPr sz="1400" spc="75" dirty="0">
                <a:latin typeface="Calibri"/>
                <a:cs typeface="Calibri"/>
              </a:rPr>
              <a:t> </a:t>
            </a:r>
            <a:r>
              <a:rPr sz="1400" spc="-20" dirty="0">
                <a:latin typeface="Calibri"/>
                <a:cs typeface="Calibri"/>
              </a:rPr>
              <a:t>respectively.</a:t>
            </a:r>
            <a:endParaRPr sz="1400">
              <a:latin typeface="Calibri"/>
              <a:cs typeface="Calibri"/>
            </a:endParaRPr>
          </a:p>
          <a:p>
            <a:pPr marL="12700" marR="5080" algn="just">
              <a:lnSpc>
                <a:spcPct val="100000"/>
              </a:lnSpc>
            </a:pPr>
            <a:r>
              <a:rPr sz="1400" spc="-5" dirty="0">
                <a:latin typeface="Calibri"/>
                <a:cs typeface="Calibri"/>
              </a:rPr>
              <a:t>P3 </a:t>
            </a:r>
            <a:r>
              <a:rPr sz="1400" spc="5" dirty="0">
                <a:latin typeface="Calibri"/>
                <a:cs typeface="Calibri"/>
              </a:rPr>
              <a:t>and P4 </a:t>
            </a:r>
            <a:r>
              <a:rPr sz="1400" spc="-10" dirty="0">
                <a:latin typeface="Calibri"/>
                <a:cs typeface="Calibri"/>
              </a:rPr>
              <a:t>are </a:t>
            </a:r>
            <a:r>
              <a:rPr sz="1400" spc="-5" dirty="0">
                <a:latin typeface="Calibri"/>
                <a:cs typeface="Calibri"/>
              </a:rPr>
              <a:t>having </a:t>
            </a:r>
            <a:r>
              <a:rPr sz="1400" spc="-10" dirty="0">
                <a:latin typeface="Calibri"/>
                <a:cs typeface="Calibri"/>
              </a:rPr>
              <a:t>the </a:t>
            </a:r>
            <a:r>
              <a:rPr sz="1400" spc="-5" dirty="0">
                <a:latin typeface="Calibri"/>
                <a:cs typeface="Calibri"/>
              </a:rPr>
              <a:t>remaining </a:t>
            </a:r>
            <a:r>
              <a:rPr sz="1400" spc="-10" dirty="0">
                <a:latin typeface="Calibri"/>
                <a:cs typeface="Calibri"/>
              </a:rPr>
              <a:t>burst time </a:t>
            </a:r>
            <a:r>
              <a:rPr sz="1400" spc="-5" dirty="0">
                <a:latin typeface="Calibri"/>
                <a:cs typeface="Calibri"/>
              </a:rPr>
              <a:t>1 </a:t>
            </a:r>
            <a:r>
              <a:rPr sz="1400" dirty="0">
                <a:latin typeface="Calibri"/>
                <a:cs typeface="Calibri"/>
              </a:rPr>
              <a:t>unit </a:t>
            </a:r>
            <a:r>
              <a:rPr sz="1400" spc="-5" dirty="0">
                <a:latin typeface="Calibri"/>
                <a:cs typeface="Calibri"/>
              </a:rPr>
              <a:t>each. Since, both </a:t>
            </a:r>
            <a:r>
              <a:rPr sz="1400" spc="-15" dirty="0">
                <a:latin typeface="Calibri"/>
                <a:cs typeface="Calibri"/>
              </a:rPr>
              <a:t>are </a:t>
            </a:r>
            <a:r>
              <a:rPr sz="1400" dirty="0">
                <a:latin typeface="Calibri"/>
                <a:cs typeface="Calibri"/>
              </a:rPr>
              <a:t>equal </a:t>
            </a:r>
            <a:r>
              <a:rPr sz="1400" spc="-5" dirty="0">
                <a:latin typeface="Calibri"/>
                <a:cs typeface="Calibri"/>
              </a:rPr>
              <a:t>hence </a:t>
            </a:r>
            <a:r>
              <a:rPr sz="1400" spc="-15" dirty="0">
                <a:latin typeface="Calibri"/>
                <a:cs typeface="Calibri"/>
              </a:rPr>
              <a:t>the </a:t>
            </a:r>
            <a:r>
              <a:rPr sz="1400" spc="-5" dirty="0">
                <a:latin typeface="Calibri"/>
                <a:cs typeface="Calibri"/>
              </a:rPr>
              <a:t>scheduling will </a:t>
            </a:r>
            <a:r>
              <a:rPr sz="1400" spc="-15" dirty="0">
                <a:latin typeface="Calibri"/>
                <a:cs typeface="Calibri"/>
              </a:rPr>
              <a:t>be </a:t>
            </a:r>
            <a:r>
              <a:rPr sz="1400" spc="-5" dirty="0">
                <a:latin typeface="Calibri"/>
                <a:cs typeface="Calibri"/>
              </a:rPr>
              <a:t>done </a:t>
            </a:r>
            <a:r>
              <a:rPr sz="1400" dirty="0">
                <a:latin typeface="Calibri"/>
                <a:cs typeface="Calibri"/>
              </a:rPr>
              <a:t> </a:t>
            </a:r>
            <a:r>
              <a:rPr sz="1400" spc="-10" dirty="0">
                <a:latin typeface="Calibri"/>
                <a:cs typeface="Calibri"/>
              </a:rPr>
              <a:t>according </a:t>
            </a:r>
            <a:r>
              <a:rPr sz="1400" spc="-20" dirty="0">
                <a:latin typeface="Calibri"/>
                <a:cs typeface="Calibri"/>
              </a:rPr>
              <a:t>to </a:t>
            </a:r>
            <a:r>
              <a:rPr sz="1400" dirty="0">
                <a:latin typeface="Calibri"/>
                <a:cs typeface="Calibri"/>
              </a:rPr>
              <a:t>their </a:t>
            </a:r>
            <a:r>
              <a:rPr sz="1400" spc="-5" dirty="0">
                <a:latin typeface="Calibri"/>
                <a:cs typeface="Calibri"/>
              </a:rPr>
              <a:t>arrival time. </a:t>
            </a:r>
            <a:r>
              <a:rPr sz="1400" spc="5" dirty="0">
                <a:latin typeface="Calibri"/>
                <a:cs typeface="Calibri"/>
              </a:rPr>
              <a:t>P3 </a:t>
            </a:r>
            <a:r>
              <a:rPr sz="1400" spc="-5" dirty="0">
                <a:latin typeface="Calibri"/>
                <a:cs typeface="Calibri"/>
              </a:rPr>
              <a:t>arrives </a:t>
            </a:r>
            <a:r>
              <a:rPr sz="1400" dirty="0">
                <a:latin typeface="Calibri"/>
                <a:cs typeface="Calibri"/>
              </a:rPr>
              <a:t>earlier than </a:t>
            </a:r>
            <a:r>
              <a:rPr sz="1400" spc="5" dirty="0">
                <a:latin typeface="Calibri"/>
                <a:cs typeface="Calibri"/>
              </a:rPr>
              <a:t>P4 </a:t>
            </a:r>
            <a:r>
              <a:rPr sz="1400" dirty="0">
                <a:latin typeface="Calibri"/>
                <a:cs typeface="Calibri"/>
              </a:rPr>
              <a:t>and </a:t>
            </a:r>
            <a:r>
              <a:rPr sz="1400" spc="-15" dirty="0">
                <a:latin typeface="Calibri"/>
                <a:cs typeface="Calibri"/>
              </a:rPr>
              <a:t>therefore </a:t>
            </a:r>
            <a:r>
              <a:rPr sz="1400" spc="5" dirty="0">
                <a:latin typeface="Calibri"/>
                <a:cs typeface="Calibri"/>
              </a:rPr>
              <a:t>it </a:t>
            </a:r>
            <a:r>
              <a:rPr sz="1400" spc="-5" dirty="0">
                <a:latin typeface="Calibri"/>
                <a:cs typeface="Calibri"/>
              </a:rPr>
              <a:t>will </a:t>
            </a:r>
            <a:r>
              <a:rPr sz="1400" spc="-15" dirty="0">
                <a:latin typeface="Calibri"/>
                <a:cs typeface="Calibri"/>
              </a:rPr>
              <a:t>be </a:t>
            </a:r>
            <a:r>
              <a:rPr sz="1400" spc="-5" dirty="0">
                <a:latin typeface="Calibri"/>
                <a:cs typeface="Calibri"/>
              </a:rPr>
              <a:t>scheduled again. The Next Process </a:t>
            </a:r>
            <a:r>
              <a:rPr sz="1400" spc="5" dirty="0">
                <a:latin typeface="Calibri"/>
                <a:cs typeface="Calibri"/>
              </a:rPr>
              <a:t>P5 </a:t>
            </a:r>
            <a:r>
              <a:rPr sz="1400" spc="10" dirty="0">
                <a:latin typeface="Calibri"/>
                <a:cs typeface="Calibri"/>
              </a:rPr>
              <a:t> </a:t>
            </a:r>
            <a:r>
              <a:rPr sz="1400" spc="-10" dirty="0">
                <a:latin typeface="Calibri"/>
                <a:cs typeface="Calibri"/>
              </a:rPr>
              <a:t>arrives </a:t>
            </a:r>
            <a:r>
              <a:rPr sz="1400" spc="-5" dirty="0">
                <a:latin typeface="Calibri"/>
                <a:cs typeface="Calibri"/>
              </a:rPr>
              <a:t>at </a:t>
            </a:r>
            <a:r>
              <a:rPr sz="1400" spc="-10" dirty="0">
                <a:latin typeface="Calibri"/>
                <a:cs typeface="Calibri"/>
              </a:rPr>
              <a:t>time </a:t>
            </a:r>
            <a:r>
              <a:rPr sz="1400" spc="-5" dirty="0">
                <a:latin typeface="Calibri"/>
                <a:cs typeface="Calibri"/>
              </a:rPr>
              <a:t>unit </a:t>
            </a:r>
            <a:r>
              <a:rPr sz="1400" spc="-10" dirty="0">
                <a:latin typeface="Calibri"/>
                <a:cs typeface="Calibri"/>
              </a:rPr>
              <a:t>4. </a:t>
            </a:r>
            <a:r>
              <a:rPr sz="1400" dirty="0">
                <a:latin typeface="Calibri"/>
                <a:cs typeface="Calibri"/>
              </a:rPr>
              <a:t>Till </a:t>
            </a:r>
            <a:r>
              <a:rPr sz="1400" spc="-10" dirty="0">
                <a:latin typeface="Calibri"/>
                <a:cs typeface="Calibri"/>
              </a:rPr>
              <a:t>this </a:t>
            </a:r>
            <a:r>
              <a:rPr sz="1400" spc="-5" dirty="0">
                <a:latin typeface="Calibri"/>
                <a:cs typeface="Calibri"/>
              </a:rPr>
              <a:t>time, the Process P3 </a:t>
            </a:r>
            <a:r>
              <a:rPr sz="1400" spc="-10" dirty="0">
                <a:latin typeface="Calibri"/>
                <a:cs typeface="Calibri"/>
              </a:rPr>
              <a:t>has </a:t>
            </a:r>
            <a:r>
              <a:rPr sz="1400" spc="-5" dirty="0">
                <a:latin typeface="Calibri"/>
                <a:cs typeface="Calibri"/>
              </a:rPr>
              <a:t>completed its </a:t>
            </a:r>
            <a:r>
              <a:rPr sz="1400" spc="-10" dirty="0">
                <a:latin typeface="Calibri"/>
                <a:cs typeface="Calibri"/>
              </a:rPr>
              <a:t>execution </a:t>
            </a:r>
            <a:r>
              <a:rPr sz="1400" spc="-5" dirty="0">
                <a:latin typeface="Calibri"/>
                <a:cs typeface="Calibri"/>
              </a:rPr>
              <a:t>and </a:t>
            </a:r>
            <a:r>
              <a:rPr sz="1400" spc="5" dirty="0">
                <a:latin typeface="Calibri"/>
                <a:cs typeface="Calibri"/>
              </a:rPr>
              <a:t>it </a:t>
            </a:r>
            <a:r>
              <a:rPr sz="1400" spc="-10" dirty="0">
                <a:latin typeface="Calibri"/>
                <a:cs typeface="Calibri"/>
              </a:rPr>
              <a:t>is </a:t>
            </a:r>
            <a:r>
              <a:rPr sz="1400" spc="-15" dirty="0">
                <a:latin typeface="Calibri"/>
                <a:cs typeface="Calibri"/>
              </a:rPr>
              <a:t>no more </a:t>
            </a:r>
            <a:r>
              <a:rPr sz="1400" dirty="0">
                <a:latin typeface="Calibri"/>
                <a:cs typeface="Calibri"/>
              </a:rPr>
              <a:t>in </a:t>
            </a:r>
            <a:r>
              <a:rPr sz="1400" spc="-10" dirty="0">
                <a:latin typeface="Calibri"/>
                <a:cs typeface="Calibri"/>
              </a:rPr>
              <a:t>the </a:t>
            </a:r>
            <a:r>
              <a:rPr sz="1400" spc="-5" dirty="0">
                <a:latin typeface="Calibri"/>
                <a:cs typeface="Calibri"/>
              </a:rPr>
              <a:t>list. The </a:t>
            </a:r>
            <a:r>
              <a:rPr sz="1400" dirty="0">
                <a:latin typeface="Calibri"/>
                <a:cs typeface="Calibri"/>
              </a:rPr>
              <a:t> </a:t>
            </a:r>
            <a:r>
              <a:rPr sz="1400" spc="-5" dirty="0">
                <a:latin typeface="Calibri"/>
                <a:cs typeface="Calibri"/>
              </a:rPr>
              <a:t>scheduler </a:t>
            </a:r>
            <a:r>
              <a:rPr sz="1400" spc="-10" dirty="0">
                <a:latin typeface="Calibri"/>
                <a:cs typeface="Calibri"/>
              </a:rPr>
              <a:t>will compare the </a:t>
            </a:r>
            <a:r>
              <a:rPr sz="1400" spc="-5" dirty="0">
                <a:latin typeface="Calibri"/>
                <a:cs typeface="Calibri"/>
              </a:rPr>
              <a:t>remaining </a:t>
            </a:r>
            <a:r>
              <a:rPr sz="1400" spc="-10" dirty="0">
                <a:latin typeface="Calibri"/>
                <a:cs typeface="Calibri"/>
              </a:rPr>
              <a:t>burst time </a:t>
            </a:r>
            <a:r>
              <a:rPr sz="1400" dirty="0">
                <a:latin typeface="Calibri"/>
                <a:cs typeface="Calibri"/>
              </a:rPr>
              <a:t>of all </a:t>
            </a:r>
            <a:r>
              <a:rPr sz="1400" spc="-10" dirty="0">
                <a:latin typeface="Calibri"/>
                <a:cs typeface="Calibri"/>
              </a:rPr>
              <a:t>the available </a:t>
            </a:r>
            <a:r>
              <a:rPr sz="1400" spc="-5" dirty="0">
                <a:latin typeface="Calibri"/>
                <a:cs typeface="Calibri"/>
              </a:rPr>
              <a:t>processes. </a:t>
            </a:r>
            <a:r>
              <a:rPr sz="1400" spc="-10" dirty="0">
                <a:latin typeface="Calibri"/>
                <a:cs typeface="Calibri"/>
              </a:rPr>
              <a:t>Since </a:t>
            </a:r>
            <a:r>
              <a:rPr sz="1400" spc="-5" dirty="0">
                <a:latin typeface="Calibri"/>
                <a:cs typeface="Calibri"/>
              </a:rPr>
              <a:t>the </a:t>
            </a:r>
            <a:r>
              <a:rPr sz="1400" spc="-10" dirty="0">
                <a:latin typeface="Calibri"/>
                <a:cs typeface="Calibri"/>
              </a:rPr>
              <a:t>burst time </a:t>
            </a:r>
            <a:r>
              <a:rPr sz="1400" spc="-5" dirty="0">
                <a:latin typeface="Calibri"/>
                <a:cs typeface="Calibri"/>
              </a:rPr>
              <a:t>of </a:t>
            </a:r>
            <a:r>
              <a:rPr sz="1400" spc="-10" dirty="0">
                <a:latin typeface="Calibri"/>
                <a:cs typeface="Calibri"/>
              </a:rPr>
              <a:t>process </a:t>
            </a:r>
            <a:r>
              <a:rPr sz="1400" spc="-5" dirty="0">
                <a:latin typeface="Calibri"/>
                <a:cs typeface="Calibri"/>
              </a:rPr>
              <a:t>P4 </a:t>
            </a:r>
            <a:r>
              <a:rPr sz="1400" spc="-10" dirty="0">
                <a:latin typeface="Calibri"/>
                <a:cs typeface="Calibri"/>
              </a:rPr>
              <a:t>is </a:t>
            </a:r>
            <a:r>
              <a:rPr sz="1400" spc="-5" dirty="0">
                <a:latin typeface="Calibri"/>
                <a:cs typeface="Calibri"/>
              </a:rPr>
              <a:t>1 </a:t>
            </a:r>
            <a:r>
              <a:rPr sz="1400" dirty="0">
                <a:latin typeface="Calibri"/>
                <a:cs typeface="Calibri"/>
              </a:rPr>
              <a:t> </a:t>
            </a:r>
            <a:r>
              <a:rPr sz="1400" spc="-10" dirty="0">
                <a:latin typeface="Calibri"/>
                <a:cs typeface="Calibri"/>
              </a:rPr>
              <a:t>which</a:t>
            </a:r>
            <a:r>
              <a:rPr sz="1400" spc="30" dirty="0">
                <a:latin typeface="Calibri"/>
                <a:cs typeface="Calibri"/>
              </a:rPr>
              <a:t> </a:t>
            </a:r>
            <a:r>
              <a:rPr sz="1400" spc="-10" dirty="0">
                <a:latin typeface="Calibri"/>
                <a:cs typeface="Calibri"/>
              </a:rPr>
              <a:t>is</a:t>
            </a:r>
            <a:r>
              <a:rPr sz="1400" spc="25" dirty="0">
                <a:latin typeface="Calibri"/>
                <a:cs typeface="Calibri"/>
              </a:rPr>
              <a:t> </a:t>
            </a:r>
            <a:r>
              <a:rPr sz="1400" spc="-10" dirty="0">
                <a:latin typeface="Calibri"/>
                <a:cs typeface="Calibri"/>
              </a:rPr>
              <a:t>least</a:t>
            </a:r>
            <a:r>
              <a:rPr sz="1400" spc="35" dirty="0">
                <a:latin typeface="Calibri"/>
                <a:cs typeface="Calibri"/>
              </a:rPr>
              <a:t> </a:t>
            </a:r>
            <a:r>
              <a:rPr sz="1400" spc="-10" dirty="0">
                <a:latin typeface="Calibri"/>
                <a:cs typeface="Calibri"/>
              </a:rPr>
              <a:t>among</a:t>
            </a:r>
            <a:r>
              <a:rPr sz="1400" spc="10" dirty="0">
                <a:latin typeface="Calibri"/>
                <a:cs typeface="Calibri"/>
              </a:rPr>
              <a:t> </a:t>
            </a:r>
            <a:r>
              <a:rPr sz="1400" spc="-5" dirty="0">
                <a:latin typeface="Calibri"/>
                <a:cs typeface="Calibri"/>
              </a:rPr>
              <a:t>all</a:t>
            </a:r>
            <a:r>
              <a:rPr sz="1400" spc="10" dirty="0">
                <a:latin typeface="Calibri"/>
                <a:cs typeface="Calibri"/>
              </a:rPr>
              <a:t> </a:t>
            </a:r>
            <a:r>
              <a:rPr sz="1400" spc="-10" dirty="0">
                <a:latin typeface="Calibri"/>
                <a:cs typeface="Calibri"/>
              </a:rPr>
              <a:t>hence</a:t>
            </a:r>
            <a:r>
              <a:rPr sz="1400" spc="45" dirty="0">
                <a:latin typeface="Calibri"/>
                <a:cs typeface="Calibri"/>
              </a:rPr>
              <a:t> </a:t>
            </a:r>
            <a:r>
              <a:rPr sz="1400" spc="-15" dirty="0">
                <a:latin typeface="Calibri"/>
                <a:cs typeface="Calibri"/>
              </a:rPr>
              <a:t>this</a:t>
            </a:r>
            <a:r>
              <a:rPr sz="1400" spc="50" dirty="0">
                <a:latin typeface="Calibri"/>
                <a:cs typeface="Calibri"/>
              </a:rPr>
              <a:t> </a:t>
            </a:r>
            <a:r>
              <a:rPr sz="1400" spc="-15" dirty="0">
                <a:latin typeface="Calibri"/>
                <a:cs typeface="Calibri"/>
              </a:rPr>
              <a:t>will</a:t>
            </a:r>
            <a:r>
              <a:rPr sz="1400" spc="35" dirty="0">
                <a:latin typeface="Calibri"/>
                <a:cs typeface="Calibri"/>
              </a:rPr>
              <a:t> </a:t>
            </a:r>
            <a:r>
              <a:rPr sz="1400" spc="-15" dirty="0">
                <a:latin typeface="Calibri"/>
                <a:cs typeface="Calibri"/>
              </a:rPr>
              <a:t>be</a:t>
            </a:r>
            <a:r>
              <a:rPr sz="1400" spc="20" dirty="0">
                <a:latin typeface="Calibri"/>
                <a:cs typeface="Calibri"/>
              </a:rPr>
              <a:t> </a:t>
            </a:r>
            <a:r>
              <a:rPr sz="1400" spc="-10" dirty="0">
                <a:latin typeface="Calibri"/>
                <a:cs typeface="Calibri"/>
              </a:rPr>
              <a:t>scheduled.</a:t>
            </a:r>
            <a:endParaRPr sz="1400">
              <a:latin typeface="Calibri"/>
              <a:cs typeface="Calibri"/>
            </a:endParaRPr>
          </a:p>
          <a:p>
            <a:pPr marL="12700" marR="5080" algn="just">
              <a:lnSpc>
                <a:spcPct val="100000"/>
              </a:lnSpc>
              <a:spcBef>
                <a:spcPts val="5"/>
              </a:spcBef>
            </a:pPr>
            <a:r>
              <a:rPr sz="1400" spc="-5" dirty="0">
                <a:latin typeface="Calibri"/>
                <a:cs typeface="Calibri"/>
              </a:rPr>
              <a:t>The Next Process P6 arrives at </a:t>
            </a:r>
            <a:r>
              <a:rPr sz="1400" spc="-10" dirty="0">
                <a:latin typeface="Calibri"/>
                <a:cs typeface="Calibri"/>
              </a:rPr>
              <a:t>time </a:t>
            </a:r>
            <a:r>
              <a:rPr sz="1400" spc="-5" dirty="0">
                <a:latin typeface="Calibri"/>
                <a:cs typeface="Calibri"/>
              </a:rPr>
              <a:t>unit </a:t>
            </a:r>
            <a:r>
              <a:rPr sz="1400" spc="-10" dirty="0">
                <a:latin typeface="Calibri"/>
                <a:cs typeface="Calibri"/>
              </a:rPr>
              <a:t>5, </a:t>
            </a:r>
            <a:r>
              <a:rPr sz="1400" dirty="0">
                <a:latin typeface="Calibri"/>
                <a:cs typeface="Calibri"/>
              </a:rPr>
              <a:t>till </a:t>
            </a:r>
            <a:r>
              <a:rPr sz="1400" spc="-10" dirty="0">
                <a:latin typeface="Calibri"/>
                <a:cs typeface="Calibri"/>
              </a:rPr>
              <a:t>this </a:t>
            </a:r>
            <a:r>
              <a:rPr sz="1400" spc="-5" dirty="0">
                <a:latin typeface="Calibri"/>
                <a:cs typeface="Calibri"/>
              </a:rPr>
              <a:t>time, the Process </a:t>
            </a:r>
            <a:r>
              <a:rPr sz="1400" spc="5" dirty="0">
                <a:latin typeface="Calibri"/>
                <a:cs typeface="Calibri"/>
              </a:rPr>
              <a:t>P4 </a:t>
            </a:r>
            <a:r>
              <a:rPr sz="1400" spc="-10" dirty="0">
                <a:latin typeface="Calibri"/>
                <a:cs typeface="Calibri"/>
              </a:rPr>
              <a:t>has </a:t>
            </a:r>
            <a:r>
              <a:rPr sz="1400" spc="-5" dirty="0">
                <a:latin typeface="Calibri"/>
                <a:cs typeface="Calibri"/>
              </a:rPr>
              <a:t>completed its execution. </a:t>
            </a:r>
            <a:r>
              <a:rPr sz="1400" spc="-30" dirty="0">
                <a:latin typeface="Calibri"/>
                <a:cs typeface="Calibri"/>
              </a:rPr>
              <a:t>We </a:t>
            </a:r>
            <a:r>
              <a:rPr sz="1400" spc="-10" dirty="0">
                <a:latin typeface="Calibri"/>
                <a:cs typeface="Calibri"/>
              </a:rPr>
              <a:t>have </a:t>
            </a:r>
            <a:r>
              <a:rPr sz="1400" spc="-5" dirty="0">
                <a:latin typeface="Calibri"/>
                <a:cs typeface="Calibri"/>
              </a:rPr>
              <a:t>4 </a:t>
            </a:r>
            <a:r>
              <a:rPr sz="1400" dirty="0">
                <a:latin typeface="Calibri"/>
                <a:cs typeface="Calibri"/>
              </a:rPr>
              <a:t> </a:t>
            </a:r>
            <a:r>
              <a:rPr sz="1400" spc="-5" dirty="0">
                <a:latin typeface="Calibri"/>
                <a:cs typeface="Calibri"/>
              </a:rPr>
              <a:t>available processes till </a:t>
            </a:r>
            <a:r>
              <a:rPr sz="1400" spc="-45" dirty="0">
                <a:latin typeface="Calibri"/>
                <a:cs typeface="Calibri"/>
              </a:rPr>
              <a:t>now, </a:t>
            </a:r>
            <a:r>
              <a:rPr sz="1400" spc="-5" dirty="0">
                <a:latin typeface="Calibri"/>
                <a:cs typeface="Calibri"/>
              </a:rPr>
              <a:t>that </a:t>
            </a:r>
            <a:r>
              <a:rPr sz="1400" spc="-10" dirty="0">
                <a:latin typeface="Calibri"/>
                <a:cs typeface="Calibri"/>
              </a:rPr>
              <a:t>are </a:t>
            </a:r>
            <a:r>
              <a:rPr sz="1400" spc="-5" dirty="0">
                <a:latin typeface="Calibri"/>
                <a:cs typeface="Calibri"/>
              </a:rPr>
              <a:t>P1 </a:t>
            </a:r>
            <a:r>
              <a:rPr sz="1400" dirty="0">
                <a:latin typeface="Calibri"/>
                <a:cs typeface="Calibri"/>
              </a:rPr>
              <a:t>(7), </a:t>
            </a:r>
            <a:r>
              <a:rPr sz="1400" spc="-5" dirty="0">
                <a:latin typeface="Calibri"/>
                <a:cs typeface="Calibri"/>
              </a:rPr>
              <a:t>P2 </a:t>
            </a:r>
            <a:r>
              <a:rPr sz="1400" dirty="0">
                <a:latin typeface="Calibri"/>
                <a:cs typeface="Calibri"/>
              </a:rPr>
              <a:t>(3), </a:t>
            </a:r>
            <a:r>
              <a:rPr sz="1400" spc="-5" dirty="0">
                <a:latin typeface="Calibri"/>
                <a:cs typeface="Calibri"/>
              </a:rPr>
              <a:t>P5 </a:t>
            </a:r>
            <a:r>
              <a:rPr sz="1400" dirty="0">
                <a:latin typeface="Calibri"/>
                <a:cs typeface="Calibri"/>
              </a:rPr>
              <a:t>(3) </a:t>
            </a:r>
            <a:r>
              <a:rPr sz="1400" spc="-5" dirty="0">
                <a:latin typeface="Calibri"/>
                <a:cs typeface="Calibri"/>
              </a:rPr>
              <a:t>and P6 </a:t>
            </a:r>
            <a:r>
              <a:rPr sz="1400" dirty="0">
                <a:latin typeface="Calibri"/>
                <a:cs typeface="Calibri"/>
              </a:rPr>
              <a:t>(2). </a:t>
            </a:r>
            <a:r>
              <a:rPr sz="1400" spc="-15" dirty="0">
                <a:latin typeface="Calibri"/>
                <a:cs typeface="Calibri"/>
              </a:rPr>
              <a:t>The </a:t>
            </a:r>
            <a:r>
              <a:rPr sz="1400" spc="-10" dirty="0">
                <a:latin typeface="Calibri"/>
                <a:cs typeface="Calibri"/>
              </a:rPr>
              <a:t>Burst </a:t>
            </a:r>
            <a:r>
              <a:rPr sz="1400" spc="-5" dirty="0">
                <a:latin typeface="Calibri"/>
                <a:cs typeface="Calibri"/>
              </a:rPr>
              <a:t>time of P6 </a:t>
            </a:r>
            <a:r>
              <a:rPr sz="1400" spc="-10" dirty="0">
                <a:latin typeface="Calibri"/>
                <a:cs typeface="Calibri"/>
              </a:rPr>
              <a:t>is the </a:t>
            </a:r>
            <a:r>
              <a:rPr sz="1400" spc="-5" dirty="0">
                <a:latin typeface="Calibri"/>
                <a:cs typeface="Calibri"/>
              </a:rPr>
              <a:t>least among </a:t>
            </a:r>
            <a:r>
              <a:rPr sz="1400" dirty="0">
                <a:latin typeface="Calibri"/>
                <a:cs typeface="Calibri"/>
              </a:rPr>
              <a:t>all </a:t>
            </a:r>
            <a:r>
              <a:rPr sz="1400" spc="-5" dirty="0">
                <a:latin typeface="Calibri"/>
                <a:cs typeface="Calibri"/>
              </a:rPr>
              <a:t>hence </a:t>
            </a:r>
            <a:r>
              <a:rPr sz="1400" dirty="0">
                <a:latin typeface="Calibri"/>
                <a:cs typeface="Calibri"/>
              </a:rPr>
              <a:t> </a:t>
            </a:r>
            <a:r>
              <a:rPr sz="1400" spc="-10" dirty="0">
                <a:latin typeface="Calibri"/>
                <a:cs typeface="Calibri"/>
              </a:rPr>
              <a:t>P6 is </a:t>
            </a:r>
            <a:r>
              <a:rPr sz="1400" spc="-5" dirty="0">
                <a:latin typeface="Calibri"/>
                <a:cs typeface="Calibri"/>
              </a:rPr>
              <a:t>scheduled. Since, </a:t>
            </a:r>
            <a:r>
              <a:rPr sz="1400" spc="-35" dirty="0">
                <a:latin typeface="Calibri"/>
                <a:cs typeface="Calibri"/>
              </a:rPr>
              <a:t>now, </a:t>
            </a:r>
            <a:r>
              <a:rPr sz="1400" dirty="0">
                <a:latin typeface="Calibri"/>
                <a:cs typeface="Calibri"/>
              </a:rPr>
              <a:t>all </a:t>
            </a:r>
            <a:r>
              <a:rPr sz="1400" spc="-5" dirty="0">
                <a:latin typeface="Calibri"/>
                <a:cs typeface="Calibri"/>
              </a:rPr>
              <a:t>the processes </a:t>
            </a:r>
            <a:r>
              <a:rPr sz="1400" spc="-15" dirty="0">
                <a:latin typeface="Calibri"/>
                <a:cs typeface="Calibri"/>
              </a:rPr>
              <a:t>are </a:t>
            </a:r>
            <a:r>
              <a:rPr sz="1400" spc="-5" dirty="0">
                <a:latin typeface="Calibri"/>
                <a:cs typeface="Calibri"/>
              </a:rPr>
              <a:t>available hence the algorithm </a:t>
            </a:r>
            <a:r>
              <a:rPr sz="1400" spc="-10" dirty="0">
                <a:latin typeface="Calibri"/>
                <a:cs typeface="Calibri"/>
              </a:rPr>
              <a:t>will now work </a:t>
            </a:r>
            <a:r>
              <a:rPr sz="1400" spc="-5" dirty="0">
                <a:latin typeface="Calibri"/>
                <a:cs typeface="Calibri"/>
              </a:rPr>
              <a:t>same as </a:t>
            </a:r>
            <a:r>
              <a:rPr sz="1400" spc="-35" dirty="0">
                <a:latin typeface="Calibri"/>
                <a:cs typeface="Calibri"/>
              </a:rPr>
              <a:t>SJF. </a:t>
            </a:r>
            <a:r>
              <a:rPr sz="1400" spc="-10" dirty="0">
                <a:latin typeface="Calibri"/>
                <a:cs typeface="Calibri"/>
              </a:rPr>
              <a:t>P6 </a:t>
            </a:r>
            <a:r>
              <a:rPr sz="1400" dirty="0">
                <a:latin typeface="Calibri"/>
                <a:cs typeface="Calibri"/>
              </a:rPr>
              <a:t>will </a:t>
            </a:r>
            <a:r>
              <a:rPr sz="1400" spc="5" dirty="0">
                <a:latin typeface="Calibri"/>
                <a:cs typeface="Calibri"/>
              </a:rPr>
              <a:t>be </a:t>
            </a:r>
            <a:r>
              <a:rPr sz="1400" spc="10" dirty="0">
                <a:latin typeface="Calibri"/>
                <a:cs typeface="Calibri"/>
              </a:rPr>
              <a:t> </a:t>
            </a:r>
            <a:r>
              <a:rPr sz="1400" spc="-20" dirty="0">
                <a:latin typeface="Calibri"/>
                <a:cs typeface="Calibri"/>
              </a:rPr>
              <a:t>executed</a:t>
            </a:r>
            <a:r>
              <a:rPr sz="1400" spc="75" dirty="0">
                <a:latin typeface="Calibri"/>
                <a:cs typeface="Calibri"/>
              </a:rPr>
              <a:t> </a:t>
            </a:r>
            <a:r>
              <a:rPr sz="1400" spc="-10" dirty="0">
                <a:latin typeface="Calibri"/>
                <a:cs typeface="Calibri"/>
              </a:rPr>
              <a:t>till</a:t>
            </a:r>
            <a:r>
              <a:rPr sz="1400" spc="35" dirty="0">
                <a:latin typeface="Calibri"/>
                <a:cs typeface="Calibri"/>
              </a:rPr>
              <a:t> </a:t>
            </a:r>
            <a:r>
              <a:rPr sz="1400" spc="-10" dirty="0">
                <a:latin typeface="Calibri"/>
                <a:cs typeface="Calibri"/>
              </a:rPr>
              <a:t>its</a:t>
            </a:r>
            <a:r>
              <a:rPr sz="1400" spc="30" dirty="0">
                <a:latin typeface="Calibri"/>
                <a:cs typeface="Calibri"/>
              </a:rPr>
              <a:t> </a:t>
            </a:r>
            <a:r>
              <a:rPr sz="1400" spc="-10" dirty="0">
                <a:latin typeface="Calibri"/>
                <a:cs typeface="Calibri"/>
              </a:rPr>
              <a:t>completion</a:t>
            </a:r>
            <a:r>
              <a:rPr sz="1400" spc="35" dirty="0">
                <a:latin typeface="Calibri"/>
                <a:cs typeface="Calibri"/>
              </a:rPr>
              <a:t> </a:t>
            </a:r>
            <a:r>
              <a:rPr sz="1400" spc="-10" dirty="0">
                <a:latin typeface="Calibri"/>
                <a:cs typeface="Calibri"/>
              </a:rPr>
              <a:t>and</a:t>
            </a:r>
            <a:r>
              <a:rPr sz="1400" spc="30" dirty="0">
                <a:latin typeface="Calibri"/>
                <a:cs typeface="Calibri"/>
              </a:rPr>
              <a:t> </a:t>
            </a:r>
            <a:r>
              <a:rPr sz="1400" spc="-10" dirty="0">
                <a:latin typeface="Calibri"/>
                <a:cs typeface="Calibri"/>
              </a:rPr>
              <a:t>then</a:t>
            </a:r>
            <a:r>
              <a:rPr sz="1400" spc="60" dirty="0">
                <a:latin typeface="Calibri"/>
                <a:cs typeface="Calibri"/>
              </a:rPr>
              <a:t> </a:t>
            </a:r>
            <a:r>
              <a:rPr sz="1400" spc="-15" dirty="0">
                <a:latin typeface="Calibri"/>
                <a:cs typeface="Calibri"/>
              </a:rPr>
              <a:t>the</a:t>
            </a:r>
            <a:r>
              <a:rPr sz="1400" spc="20" dirty="0">
                <a:latin typeface="Calibri"/>
                <a:cs typeface="Calibri"/>
              </a:rPr>
              <a:t> </a:t>
            </a:r>
            <a:r>
              <a:rPr sz="1400" spc="-10" dirty="0">
                <a:latin typeface="Calibri"/>
                <a:cs typeface="Calibri"/>
              </a:rPr>
              <a:t>process</a:t>
            </a:r>
            <a:r>
              <a:rPr sz="1400" spc="30" dirty="0">
                <a:latin typeface="Calibri"/>
                <a:cs typeface="Calibri"/>
              </a:rPr>
              <a:t> </a:t>
            </a:r>
            <a:r>
              <a:rPr sz="1400" spc="-15" dirty="0">
                <a:latin typeface="Calibri"/>
                <a:cs typeface="Calibri"/>
              </a:rPr>
              <a:t>with</a:t>
            </a:r>
            <a:r>
              <a:rPr sz="1400" spc="3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least</a:t>
            </a:r>
            <a:r>
              <a:rPr sz="1400" spc="35" dirty="0">
                <a:latin typeface="Calibri"/>
                <a:cs typeface="Calibri"/>
              </a:rPr>
              <a:t> </a:t>
            </a:r>
            <a:r>
              <a:rPr sz="1400" spc="-15" dirty="0">
                <a:latin typeface="Calibri"/>
                <a:cs typeface="Calibri"/>
              </a:rPr>
              <a:t>remaining</a:t>
            </a:r>
            <a:r>
              <a:rPr sz="1400" spc="90" dirty="0">
                <a:latin typeface="Calibri"/>
                <a:cs typeface="Calibri"/>
              </a:rPr>
              <a:t> </a:t>
            </a:r>
            <a:r>
              <a:rPr sz="1400" spc="-10" dirty="0">
                <a:latin typeface="Calibri"/>
                <a:cs typeface="Calibri"/>
              </a:rPr>
              <a:t>time</a:t>
            </a:r>
            <a:r>
              <a:rPr sz="1400" spc="40" dirty="0">
                <a:latin typeface="Calibri"/>
                <a:cs typeface="Calibri"/>
              </a:rPr>
              <a:t> </a:t>
            </a:r>
            <a:r>
              <a:rPr sz="1400" spc="-15" dirty="0">
                <a:latin typeface="Calibri"/>
                <a:cs typeface="Calibri"/>
              </a:rPr>
              <a:t>will</a:t>
            </a:r>
            <a:r>
              <a:rPr sz="1400" spc="35" dirty="0">
                <a:latin typeface="Calibri"/>
                <a:cs typeface="Calibri"/>
              </a:rPr>
              <a:t> </a:t>
            </a:r>
            <a:r>
              <a:rPr sz="1400" spc="-15" dirty="0">
                <a:latin typeface="Calibri"/>
                <a:cs typeface="Calibri"/>
              </a:rPr>
              <a:t>be</a:t>
            </a:r>
            <a:r>
              <a:rPr sz="1400" spc="25" dirty="0">
                <a:latin typeface="Calibri"/>
                <a:cs typeface="Calibri"/>
              </a:rPr>
              <a:t> </a:t>
            </a:r>
            <a:r>
              <a:rPr sz="1400" spc="-10" dirty="0">
                <a:latin typeface="Calibri"/>
                <a:cs typeface="Calibri"/>
              </a:rPr>
              <a:t>scheduled.</a:t>
            </a:r>
            <a:endParaRPr sz="1400">
              <a:latin typeface="Calibri"/>
              <a:cs typeface="Calibri"/>
            </a:endParaRPr>
          </a:p>
          <a:p>
            <a:pPr marL="12700" algn="just">
              <a:lnSpc>
                <a:spcPct val="100000"/>
              </a:lnSpc>
            </a:pPr>
            <a:r>
              <a:rPr sz="1400" spc="-10" dirty="0">
                <a:latin typeface="Calibri"/>
                <a:cs typeface="Calibri"/>
              </a:rPr>
              <a:t>Once</a:t>
            </a:r>
            <a:r>
              <a:rPr sz="1400" spc="20" dirty="0">
                <a:latin typeface="Calibri"/>
                <a:cs typeface="Calibri"/>
              </a:rPr>
              <a:t> </a:t>
            </a:r>
            <a:r>
              <a:rPr sz="1400" spc="-10" dirty="0">
                <a:latin typeface="Calibri"/>
                <a:cs typeface="Calibri"/>
              </a:rPr>
              <a:t>all</a:t>
            </a:r>
            <a:r>
              <a:rPr sz="1400" spc="15" dirty="0">
                <a:latin typeface="Calibri"/>
                <a:cs typeface="Calibri"/>
              </a:rPr>
              <a:t> </a:t>
            </a:r>
            <a:r>
              <a:rPr sz="1400" spc="-15" dirty="0">
                <a:latin typeface="Calibri"/>
                <a:cs typeface="Calibri"/>
              </a:rPr>
              <a:t>the</a:t>
            </a:r>
            <a:r>
              <a:rPr sz="1400" spc="50" dirty="0">
                <a:latin typeface="Calibri"/>
                <a:cs typeface="Calibri"/>
              </a:rPr>
              <a:t> </a:t>
            </a:r>
            <a:r>
              <a:rPr sz="1400" spc="-5" dirty="0">
                <a:latin typeface="Calibri"/>
                <a:cs typeface="Calibri"/>
              </a:rPr>
              <a:t>processes</a:t>
            </a:r>
            <a:r>
              <a:rPr sz="1400" spc="5" dirty="0">
                <a:latin typeface="Calibri"/>
                <a:cs typeface="Calibri"/>
              </a:rPr>
              <a:t> </a:t>
            </a:r>
            <a:r>
              <a:rPr sz="1400" spc="-15" dirty="0">
                <a:latin typeface="Calibri"/>
                <a:cs typeface="Calibri"/>
              </a:rPr>
              <a:t>arrive,</a:t>
            </a:r>
            <a:r>
              <a:rPr sz="1400" spc="65" dirty="0">
                <a:latin typeface="Calibri"/>
                <a:cs typeface="Calibri"/>
              </a:rPr>
              <a:t> </a:t>
            </a:r>
            <a:r>
              <a:rPr sz="1400" spc="-15" dirty="0">
                <a:latin typeface="Calibri"/>
                <a:cs typeface="Calibri"/>
              </a:rPr>
              <a:t>No</a:t>
            </a:r>
            <a:r>
              <a:rPr sz="1400" spc="25" dirty="0">
                <a:latin typeface="Calibri"/>
                <a:cs typeface="Calibri"/>
              </a:rPr>
              <a:t> </a:t>
            </a:r>
            <a:r>
              <a:rPr sz="1400" spc="-15" dirty="0">
                <a:latin typeface="Calibri"/>
                <a:cs typeface="Calibri"/>
              </a:rPr>
              <a:t>preemption</a:t>
            </a:r>
            <a:r>
              <a:rPr sz="1400" spc="90" dirty="0">
                <a:latin typeface="Calibri"/>
                <a:cs typeface="Calibri"/>
              </a:rPr>
              <a:t> </a:t>
            </a:r>
            <a:r>
              <a:rPr sz="1400" spc="-10" dirty="0">
                <a:latin typeface="Calibri"/>
                <a:cs typeface="Calibri"/>
              </a:rPr>
              <a:t>is</a:t>
            </a:r>
            <a:r>
              <a:rPr sz="1400" spc="5" dirty="0">
                <a:latin typeface="Calibri"/>
                <a:cs typeface="Calibri"/>
              </a:rPr>
              <a:t> </a:t>
            </a:r>
            <a:r>
              <a:rPr sz="1400" spc="-15" dirty="0">
                <a:latin typeface="Calibri"/>
                <a:cs typeface="Calibri"/>
              </a:rPr>
              <a:t>done</a:t>
            </a:r>
            <a:r>
              <a:rPr sz="1400" spc="55" dirty="0">
                <a:latin typeface="Calibri"/>
                <a:cs typeface="Calibri"/>
              </a:rPr>
              <a:t> </a:t>
            </a:r>
            <a:r>
              <a:rPr sz="1400" spc="-10" dirty="0">
                <a:latin typeface="Calibri"/>
                <a:cs typeface="Calibri"/>
              </a:rPr>
              <a:t>and</a:t>
            </a:r>
            <a:r>
              <a:rPr sz="1400" spc="10"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algorithm</a:t>
            </a:r>
            <a:r>
              <a:rPr sz="1400" spc="60" dirty="0">
                <a:latin typeface="Calibri"/>
                <a:cs typeface="Calibri"/>
              </a:rPr>
              <a:t> </a:t>
            </a:r>
            <a:r>
              <a:rPr sz="1400" spc="-15" dirty="0">
                <a:latin typeface="Calibri"/>
                <a:cs typeface="Calibri"/>
              </a:rPr>
              <a:t>will</a:t>
            </a:r>
            <a:r>
              <a:rPr sz="1400" spc="65" dirty="0">
                <a:latin typeface="Calibri"/>
                <a:cs typeface="Calibri"/>
              </a:rPr>
              <a:t> </a:t>
            </a:r>
            <a:r>
              <a:rPr sz="1400" spc="-15" dirty="0">
                <a:latin typeface="Calibri"/>
                <a:cs typeface="Calibri"/>
              </a:rPr>
              <a:t>work</a:t>
            </a:r>
            <a:r>
              <a:rPr sz="1400" spc="15" dirty="0">
                <a:latin typeface="Calibri"/>
                <a:cs typeface="Calibri"/>
              </a:rPr>
              <a:t> </a:t>
            </a:r>
            <a:r>
              <a:rPr sz="1400" spc="-5" dirty="0">
                <a:latin typeface="Calibri"/>
                <a:cs typeface="Calibri"/>
              </a:rPr>
              <a:t>as</a:t>
            </a:r>
            <a:r>
              <a:rPr sz="1400" spc="30" dirty="0">
                <a:latin typeface="Calibri"/>
                <a:cs typeface="Calibri"/>
              </a:rPr>
              <a:t> </a:t>
            </a:r>
            <a:r>
              <a:rPr sz="1400" spc="-35" dirty="0">
                <a:latin typeface="Calibri"/>
                <a:cs typeface="Calibri"/>
              </a:rPr>
              <a:t>SJF.</a:t>
            </a:r>
            <a:endParaRPr sz="14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71637" y="3195637"/>
          <a:ext cx="6110605" cy="1260475"/>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477583">
                <a:tc>
                  <a:txBody>
                    <a:bodyPr/>
                    <a:lstStyle/>
                    <a:p>
                      <a:pPr marL="69215">
                        <a:lnSpc>
                          <a:spcPct val="100000"/>
                        </a:lnSpc>
                        <a:spcBef>
                          <a:spcPts val="434"/>
                        </a:spcBef>
                      </a:pPr>
                      <a:r>
                        <a:rPr sz="1100" spc="-10" dirty="0">
                          <a:latin typeface="Times New Roman"/>
                          <a:cs typeface="Times New Roman"/>
                        </a:rPr>
                        <a:t>Process</a:t>
                      </a:r>
                      <a:r>
                        <a:rPr sz="1100" spc="-15" dirty="0">
                          <a:latin typeface="Times New Roman"/>
                          <a:cs typeface="Times New Roman"/>
                        </a:rPr>
                        <a:t> </a:t>
                      </a:r>
                      <a:r>
                        <a:rPr sz="1100" spc="-5" dirty="0">
                          <a:latin typeface="Times New Roman"/>
                          <a:cs typeface="Times New Roman"/>
                        </a:rPr>
                        <a:t>ID</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c>
                  <a:txBody>
                    <a:bodyPr/>
                    <a:lstStyle/>
                    <a:p>
                      <a:pPr marL="69215">
                        <a:lnSpc>
                          <a:spcPct val="100000"/>
                        </a:lnSpc>
                        <a:spcBef>
                          <a:spcPts val="434"/>
                        </a:spcBef>
                      </a:pPr>
                      <a:r>
                        <a:rPr sz="1100" spc="-5" dirty="0">
                          <a:latin typeface="Times New Roman"/>
                          <a:cs typeface="Times New Roman"/>
                        </a:rPr>
                        <a:t>Arrival</a:t>
                      </a:r>
                      <a:r>
                        <a:rPr sz="1100" spc="-50" dirty="0">
                          <a:latin typeface="Times New Roman"/>
                          <a:cs typeface="Times New Roman"/>
                        </a:rPr>
                        <a:t>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c>
                  <a:txBody>
                    <a:bodyPr/>
                    <a:lstStyle/>
                    <a:p>
                      <a:pPr marL="69850">
                        <a:lnSpc>
                          <a:spcPct val="100000"/>
                        </a:lnSpc>
                        <a:spcBef>
                          <a:spcPts val="434"/>
                        </a:spcBef>
                      </a:pPr>
                      <a:r>
                        <a:rPr sz="1100" dirty="0">
                          <a:latin typeface="Times New Roman"/>
                          <a:cs typeface="Times New Roman"/>
                        </a:rPr>
                        <a:t>Burst</a:t>
                      </a:r>
                      <a:r>
                        <a:rPr sz="1100" spc="-70" dirty="0">
                          <a:latin typeface="Times New Roman"/>
                          <a:cs typeface="Times New Roman"/>
                        </a:rPr>
                        <a:t>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c>
                  <a:txBody>
                    <a:bodyPr/>
                    <a:lstStyle/>
                    <a:p>
                      <a:pPr marL="69850" marR="292100">
                        <a:lnSpc>
                          <a:spcPct val="100000"/>
                        </a:lnSpc>
                        <a:spcBef>
                          <a:spcPts val="434"/>
                        </a:spcBef>
                      </a:pPr>
                      <a:r>
                        <a:rPr sz="1100" spc="5" dirty="0">
                          <a:latin typeface="Times New Roman"/>
                          <a:cs typeface="Times New Roman"/>
                        </a:rPr>
                        <a:t>C</a:t>
                      </a:r>
                      <a:r>
                        <a:rPr sz="1100" spc="-25" dirty="0">
                          <a:latin typeface="Times New Roman"/>
                          <a:cs typeface="Times New Roman"/>
                        </a:rPr>
                        <a:t>o</a:t>
                      </a:r>
                      <a:r>
                        <a:rPr sz="1100" spc="-45" dirty="0">
                          <a:latin typeface="Times New Roman"/>
                          <a:cs typeface="Times New Roman"/>
                        </a:rPr>
                        <a:t>m</a:t>
                      </a:r>
                      <a:r>
                        <a:rPr sz="1100" dirty="0">
                          <a:latin typeface="Times New Roman"/>
                          <a:cs typeface="Times New Roman"/>
                        </a:rPr>
                        <a:t>p</a:t>
                      </a:r>
                      <a:r>
                        <a:rPr sz="1100" spc="-20" dirty="0">
                          <a:latin typeface="Times New Roman"/>
                          <a:cs typeface="Times New Roman"/>
                        </a:rPr>
                        <a:t>l</a:t>
                      </a:r>
                      <a:r>
                        <a:rPr sz="1100" spc="-35" dirty="0">
                          <a:latin typeface="Times New Roman"/>
                          <a:cs typeface="Times New Roman"/>
                        </a:rPr>
                        <a:t>e</a:t>
                      </a:r>
                      <a:r>
                        <a:rPr sz="1100" dirty="0">
                          <a:latin typeface="Times New Roman"/>
                          <a:cs typeface="Times New Roman"/>
                        </a:rPr>
                        <a:t>t</a:t>
                      </a:r>
                      <a:r>
                        <a:rPr sz="1100" spc="-20" dirty="0">
                          <a:latin typeface="Times New Roman"/>
                          <a:cs typeface="Times New Roman"/>
                        </a:rPr>
                        <a:t>i</a:t>
                      </a:r>
                      <a:r>
                        <a:rPr sz="1100" dirty="0">
                          <a:latin typeface="Times New Roman"/>
                          <a:cs typeface="Times New Roman"/>
                        </a:rPr>
                        <a:t>on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c>
                  <a:txBody>
                    <a:bodyPr/>
                    <a:lstStyle/>
                    <a:p>
                      <a:pPr marL="70485" marR="209550">
                        <a:lnSpc>
                          <a:spcPct val="100000"/>
                        </a:lnSpc>
                        <a:spcBef>
                          <a:spcPts val="434"/>
                        </a:spcBef>
                      </a:pPr>
                      <a:r>
                        <a:rPr sz="1100" spc="20" dirty="0">
                          <a:latin typeface="Times New Roman"/>
                          <a:cs typeface="Times New Roman"/>
                        </a:rPr>
                        <a:t>T</a:t>
                      </a:r>
                      <a:r>
                        <a:rPr sz="1100" dirty="0">
                          <a:latin typeface="Times New Roman"/>
                          <a:cs typeface="Times New Roman"/>
                        </a:rPr>
                        <a:t>u</a:t>
                      </a:r>
                      <a:r>
                        <a:rPr sz="1100" spc="15" dirty="0">
                          <a:latin typeface="Times New Roman"/>
                          <a:cs typeface="Times New Roman"/>
                        </a:rPr>
                        <a:t>r</a:t>
                      </a:r>
                      <a:r>
                        <a:rPr sz="1100" dirty="0">
                          <a:latin typeface="Times New Roman"/>
                          <a:cs typeface="Times New Roman"/>
                        </a:rPr>
                        <a:t>n</a:t>
                      </a:r>
                      <a:r>
                        <a:rPr sz="1100" spc="-40" dirty="0">
                          <a:latin typeface="Times New Roman"/>
                          <a:cs typeface="Times New Roman"/>
                        </a:rPr>
                        <a:t> </a:t>
                      </a:r>
                      <a:r>
                        <a:rPr sz="1100" spc="-30" dirty="0">
                          <a:latin typeface="Times New Roman"/>
                          <a:cs typeface="Times New Roman"/>
                        </a:rPr>
                        <a:t>A</a:t>
                      </a:r>
                      <a:r>
                        <a:rPr sz="1100" spc="15" dirty="0">
                          <a:latin typeface="Times New Roman"/>
                          <a:cs typeface="Times New Roman"/>
                        </a:rPr>
                        <a:t>r</a:t>
                      </a:r>
                      <a:r>
                        <a:rPr sz="1100" spc="-25" dirty="0">
                          <a:latin typeface="Times New Roman"/>
                          <a:cs typeface="Times New Roman"/>
                        </a:rPr>
                        <a:t>o</a:t>
                      </a:r>
                      <a:r>
                        <a:rPr sz="1100" dirty="0">
                          <a:latin typeface="Times New Roman"/>
                          <a:cs typeface="Times New Roman"/>
                        </a:rPr>
                        <a:t>u</a:t>
                      </a:r>
                      <a:r>
                        <a:rPr sz="1100" spc="-25" dirty="0">
                          <a:latin typeface="Times New Roman"/>
                          <a:cs typeface="Times New Roman"/>
                        </a:rPr>
                        <a:t>n</a:t>
                      </a:r>
                      <a:r>
                        <a:rPr sz="1100" dirty="0">
                          <a:latin typeface="Times New Roman"/>
                          <a:cs typeface="Times New Roman"/>
                        </a:rPr>
                        <a:t>d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c>
                  <a:txBody>
                    <a:bodyPr/>
                    <a:lstStyle/>
                    <a:p>
                      <a:pPr marL="71120">
                        <a:lnSpc>
                          <a:spcPct val="100000"/>
                        </a:lnSpc>
                        <a:spcBef>
                          <a:spcPts val="434"/>
                        </a:spcBef>
                      </a:pPr>
                      <a:r>
                        <a:rPr sz="1100" spc="-10" dirty="0">
                          <a:latin typeface="Times New Roman"/>
                          <a:cs typeface="Times New Roman"/>
                        </a:rPr>
                        <a:t>Waiting</a:t>
                      </a:r>
                      <a:r>
                        <a:rPr sz="1100" spc="-25" dirty="0">
                          <a:latin typeface="Times New Roman"/>
                          <a:cs typeface="Times New Roman"/>
                        </a:rPr>
                        <a:t> </a:t>
                      </a:r>
                      <a:r>
                        <a:rPr sz="1100" spc="-10" dirty="0">
                          <a:latin typeface="Times New Roman"/>
                          <a:cs typeface="Times New Roman"/>
                        </a:rPr>
                        <a:t>Time</a:t>
                      </a:r>
                      <a:endParaRPr sz="1100">
                        <a:latin typeface="Times New Roman"/>
                        <a:cs typeface="Times New Roman"/>
                      </a:endParaRPr>
                    </a:p>
                  </a:txBody>
                  <a:tcPr marL="0" marR="0" marT="55244" marB="0">
                    <a:lnL w="9525">
                      <a:solidFill>
                        <a:srgbClr val="8048CD"/>
                      </a:solidFill>
                      <a:prstDash val="solid"/>
                    </a:lnL>
                    <a:lnR w="9525">
                      <a:solidFill>
                        <a:srgbClr val="8048CD"/>
                      </a:solidFill>
                      <a:prstDash val="solid"/>
                    </a:lnR>
                    <a:lnT w="9525">
                      <a:solidFill>
                        <a:srgbClr val="8048CD"/>
                      </a:solidFill>
                      <a:prstDash val="solid"/>
                    </a:lnT>
                    <a:solidFill>
                      <a:srgbClr val="C6CCBD"/>
                    </a:solidFill>
                  </a:tcPr>
                </a:tc>
              </a:tr>
              <a:tr h="254571">
                <a:tc>
                  <a:txBody>
                    <a:bodyPr/>
                    <a:lstStyle/>
                    <a:p>
                      <a:pPr marL="46355">
                        <a:lnSpc>
                          <a:spcPct val="100000"/>
                        </a:lnSpc>
                        <a:spcBef>
                          <a:spcPts val="245"/>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45"/>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355">
                        <a:lnSpc>
                          <a:spcPct val="100000"/>
                        </a:lnSpc>
                        <a:spcBef>
                          <a:spcPts val="245"/>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6990">
                        <a:lnSpc>
                          <a:spcPct val="100000"/>
                        </a:lnSpc>
                        <a:spcBef>
                          <a:spcPts val="245"/>
                        </a:spcBef>
                      </a:pPr>
                      <a:r>
                        <a:rPr sz="1100" spc="10" dirty="0">
                          <a:solidFill>
                            <a:srgbClr val="333333"/>
                          </a:solidFill>
                          <a:latin typeface="Microsoft Sans Serif"/>
                          <a:cs typeface="Microsoft Sans Serif"/>
                        </a:rPr>
                        <a:t>13</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45"/>
                        </a:spcBef>
                      </a:pPr>
                      <a:r>
                        <a:rPr sz="1100" spc="10" dirty="0">
                          <a:solidFill>
                            <a:srgbClr val="333333"/>
                          </a:solidFill>
                          <a:latin typeface="Microsoft Sans Serif"/>
                          <a:cs typeface="Microsoft Sans Serif"/>
                        </a:rPr>
                        <a:t>13</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47625">
                        <a:lnSpc>
                          <a:spcPct val="100000"/>
                        </a:lnSpc>
                        <a:spcBef>
                          <a:spcPts val="245"/>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1115" marB="0">
                    <a:lnL w="9525">
                      <a:solidFill>
                        <a:srgbClr val="C6CCBD"/>
                      </a:solidFill>
                      <a:prstDash val="solid"/>
                    </a:lnL>
                    <a:lnR w="9525">
                      <a:solidFill>
                        <a:srgbClr val="C6CCBD"/>
                      </a:solidFill>
                      <a:prstDash val="solid"/>
                    </a:lnR>
                    <a:lnB w="9525">
                      <a:solidFill>
                        <a:srgbClr val="C6CCBD"/>
                      </a:solidFill>
                      <a:prstDash val="solid"/>
                    </a:lnB>
                  </a:tcPr>
                </a:tc>
              </a:tr>
              <a:tr h="259333">
                <a:tc>
                  <a:txBody>
                    <a:bodyPr/>
                    <a:lstStyle/>
                    <a:p>
                      <a:pPr marL="46355">
                        <a:lnSpc>
                          <a:spcPct val="100000"/>
                        </a:lnSpc>
                        <a:spcBef>
                          <a:spcPts val="284"/>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4"/>
                        </a:spcBef>
                      </a:pP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355">
                        <a:lnSpc>
                          <a:spcPct val="100000"/>
                        </a:lnSpc>
                        <a:spcBef>
                          <a:spcPts val="284"/>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6990">
                        <a:lnSpc>
                          <a:spcPct val="100000"/>
                        </a:lnSpc>
                        <a:spcBef>
                          <a:spcPts val="284"/>
                        </a:spcBef>
                      </a:pPr>
                      <a:r>
                        <a:rPr sz="1100" dirty="0">
                          <a:solidFill>
                            <a:srgbClr val="333333"/>
                          </a:solidFill>
                          <a:latin typeface="Microsoft Sans Serif"/>
                          <a:cs typeface="Microsoft Sans Serif"/>
                        </a:rPr>
                        <a:t>5</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4"/>
                        </a:spcBef>
                      </a:pPr>
                      <a:r>
                        <a:rPr sz="1100" dirty="0">
                          <a:solidFill>
                            <a:srgbClr val="333333"/>
                          </a:solidFill>
                          <a:latin typeface="Microsoft Sans Serif"/>
                          <a:cs typeface="Microsoft Sans Serif"/>
                        </a:rPr>
                        <a:t>4</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47625">
                        <a:lnSpc>
                          <a:spcPct val="100000"/>
                        </a:lnSpc>
                        <a:spcBef>
                          <a:spcPts val="284"/>
                        </a:spcBef>
                      </a:pPr>
                      <a:r>
                        <a:rPr sz="1100" dirty="0">
                          <a:solidFill>
                            <a:srgbClr val="333333"/>
                          </a:solidFill>
                          <a:latin typeface="Microsoft Sans Serif"/>
                          <a:cs typeface="Microsoft Sans Serif"/>
                        </a:rPr>
                        <a:t>0</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r>
              <a:tr h="259334">
                <a:tc>
                  <a:txBody>
                    <a:bodyPr/>
                    <a:lstStyle/>
                    <a:p>
                      <a:pPr marL="46355">
                        <a:lnSpc>
                          <a:spcPct val="100000"/>
                        </a:lnSpc>
                        <a:spcBef>
                          <a:spcPts val="284"/>
                        </a:spcBef>
                      </a:pPr>
                      <a:r>
                        <a:rPr sz="1100" dirty="0">
                          <a:solidFill>
                            <a:srgbClr val="333333"/>
                          </a:solidFill>
                          <a:latin typeface="Microsoft Sans Serif"/>
                          <a:cs typeface="Microsoft Sans Serif"/>
                        </a:rPr>
                        <a:t>3</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4"/>
                        </a:spcBef>
                      </a:pPr>
                      <a:r>
                        <a:rPr sz="1100" dirty="0">
                          <a:solidFill>
                            <a:srgbClr val="333333"/>
                          </a:solidFill>
                          <a:latin typeface="Microsoft Sans Serif"/>
                          <a:cs typeface="Microsoft Sans Serif"/>
                        </a:rPr>
                        <a:t>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355">
                        <a:lnSpc>
                          <a:spcPct val="100000"/>
                        </a:lnSpc>
                        <a:spcBef>
                          <a:spcPts val="284"/>
                        </a:spcBef>
                      </a:pPr>
                      <a:r>
                        <a:rPr sz="1100" dirty="0">
                          <a:solidFill>
                            <a:srgbClr val="333333"/>
                          </a:solidFill>
                          <a:latin typeface="Microsoft Sans Serif"/>
                          <a:cs typeface="Microsoft Sans Serif"/>
                        </a:rPr>
                        <a:t>9</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6990">
                        <a:lnSpc>
                          <a:spcPct val="100000"/>
                        </a:lnSpc>
                        <a:spcBef>
                          <a:spcPts val="284"/>
                        </a:spcBef>
                      </a:pPr>
                      <a:r>
                        <a:rPr sz="1100" spc="10" dirty="0">
                          <a:solidFill>
                            <a:srgbClr val="333333"/>
                          </a:solidFill>
                          <a:latin typeface="Microsoft Sans Serif"/>
                          <a:cs typeface="Microsoft Sans Serif"/>
                        </a:rPr>
                        <a:t>22</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4"/>
                        </a:spcBef>
                      </a:pPr>
                      <a:r>
                        <a:rPr sz="1100" spc="10" dirty="0">
                          <a:solidFill>
                            <a:srgbClr val="333333"/>
                          </a:solidFill>
                          <a:latin typeface="Microsoft Sans Serif"/>
                          <a:cs typeface="Microsoft Sans Serif"/>
                        </a:rPr>
                        <a:t>20</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47625">
                        <a:lnSpc>
                          <a:spcPct val="100000"/>
                        </a:lnSpc>
                        <a:spcBef>
                          <a:spcPts val="284"/>
                        </a:spcBef>
                      </a:pPr>
                      <a:r>
                        <a:rPr sz="1100" spc="10" dirty="0">
                          <a:solidFill>
                            <a:srgbClr val="333333"/>
                          </a:solidFill>
                          <a:latin typeface="Microsoft Sans Serif"/>
                          <a:cs typeface="Microsoft Sans Serif"/>
                        </a:rPr>
                        <a:t>11</a:t>
                      </a:r>
                      <a:endParaRPr sz="1100">
                        <a:latin typeface="Microsoft Sans Serif"/>
                        <a:cs typeface="Microsoft Sans Serif"/>
                      </a:endParaRPr>
                    </a:p>
                  </a:txBody>
                  <a:tcPr marL="0" marR="0" marT="36194"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3" name="object 3"/>
          <p:cNvSpPr txBox="1"/>
          <p:nvPr/>
        </p:nvSpPr>
        <p:spPr>
          <a:xfrm>
            <a:off x="993444" y="677113"/>
            <a:ext cx="7120255" cy="185547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600A38"/>
                </a:solidFill>
                <a:latin typeface="Microsoft Sans Serif"/>
                <a:cs typeface="Microsoft Sans Serif"/>
              </a:rPr>
              <a:t>SRTF</a:t>
            </a:r>
            <a:r>
              <a:rPr sz="1200" spc="5" dirty="0">
                <a:solidFill>
                  <a:srgbClr val="600A38"/>
                </a:solidFill>
                <a:latin typeface="Microsoft Sans Serif"/>
                <a:cs typeface="Microsoft Sans Serif"/>
              </a:rPr>
              <a:t> </a:t>
            </a:r>
            <a:r>
              <a:rPr sz="1200" spc="-25" dirty="0">
                <a:solidFill>
                  <a:srgbClr val="600A38"/>
                </a:solidFill>
                <a:latin typeface="Microsoft Sans Serif"/>
                <a:cs typeface="Microsoft Sans Serif"/>
              </a:rPr>
              <a:t>GATE</a:t>
            </a:r>
            <a:r>
              <a:rPr sz="1200" spc="10" dirty="0">
                <a:solidFill>
                  <a:srgbClr val="600A38"/>
                </a:solidFill>
                <a:latin typeface="Microsoft Sans Serif"/>
                <a:cs typeface="Microsoft Sans Serif"/>
              </a:rPr>
              <a:t> </a:t>
            </a:r>
            <a:r>
              <a:rPr sz="1200" spc="-25" dirty="0">
                <a:solidFill>
                  <a:srgbClr val="600A38"/>
                </a:solidFill>
                <a:latin typeface="Microsoft Sans Serif"/>
                <a:cs typeface="Microsoft Sans Serif"/>
              </a:rPr>
              <a:t>2011</a:t>
            </a:r>
            <a:r>
              <a:rPr sz="1200" spc="-40" dirty="0">
                <a:solidFill>
                  <a:srgbClr val="600A38"/>
                </a:solidFill>
                <a:latin typeface="Microsoft Sans Serif"/>
                <a:cs typeface="Microsoft Sans Serif"/>
              </a:rPr>
              <a:t> </a:t>
            </a:r>
            <a:r>
              <a:rPr sz="1200" spc="-10" dirty="0">
                <a:solidFill>
                  <a:srgbClr val="600A38"/>
                </a:solidFill>
                <a:latin typeface="Microsoft Sans Serif"/>
                <a:cs typeface="Microsoft Sans Serif"/>
              </a:rPr>
              <a:t>Example</a:t>
            </a:r>
            <a:endParaRPr sz="1200">
              <a:latin typeface="Microsoft Sans Serif"/>
              <a:cs typeface="Microsoft Sans Serif"/>
            </a:endParaRPr>
          </a:p>
          <a:p>
            <a:pPr marL="12700" marR="43815">
              <a:lnSpc>
                <a:spcPct val="100000"/>
              </a:lnSpc>
              <a:spcBef>
                <a:spcPts val="5"/>
              </a:spcBef>
            </a:pPr>
            <a:r>
              <a:rPr sz="1200" dirty="0">
                <a:solidFill>
                  <a:srgbClr val="600A4A"/>
                </a:solidFill>
                <a:latin typeface="Microsoft Sans Serif"/>
                <a:cs typeface="Microsoft Sans Serif"/>
              </a:rPr>
              <a:t>Q. Given the arrival </a:t>
            </a:r>
            <a:r>
              <a:rPr sz="1200" spc="-10" dirty="0">
                <a:solidFill>
                  <a:srgbClr val="600A4A"/>
                </a:solidFill>
                <a:latin typeface="Microsoft Sans Serif"/>
                <a:cs typeface="Microsoft Sans Serif"/>
              </a:rPr>
              <a:t>time </a:t>
            </a:r>
            <a:r>
              <a:rPr sz="1200" spc="-5" dirty="0">
                <a:solidFill>
                  <a:srgbClr val="600A4A"/>
                </a:solidFill>
                <a:latin typeface="Microsoft Sans Serif"/>
                <a:cs typeface="Microsoft Sans Serif"/>
              </a:rPr>
              <a:t>and </a:t>
            </a:r>
            <a:r>
              <a:rPr sz="1200" dirty="0">
                <a:solidFill>
                  <a:srgbClr val="600A4A"/>
                </a:solidFill>
                <a:latin typeface="Microsoft Sans Serif"/>
                <a:cs typeface="Microsoft Sans Serif"/>
              </a:rPr>
              <a:t>burst </a:t>
            </a:r>
            <a:r>
              <a:rPr sz="1200" spc="-10" dirty="0">
                <a:solidFill>
                  <a:srgbClr val="600A4A"/>
                </a:solidFill>
                <a:latin typeface="Microsoft Sans Serif"/>
                <a:cs typeface="Microsoft Sans Serif"/>
              </a:rPr>
              <a:t>time </a:t>
            </a:r>
            <a:r>
              <a:rPr sz="1200" dirty="0">
                <a:solidFill>
                  <a:srgbClr val="600A4A"/>
                </a:solidFill>
                <a:latin typeface="Microsoft Sans Serif"/>
                <a:cs typeface="Microsoft Sans Serif"/>
              </a:rPr>
              <a:t>of </a:t>
            </a:r>
            <a:r>
              <a:rPr sz="1200" spc="-5" dirty="0">
                <a:solidFill>
                  <a:srgbClr val="600A4A"/>
                </a:solidFill>
                <a:latin typeface="Microsoft Sans Serif"/>
                <a:cs typeface="Microsoft Sans Serif"/>
              </a:rPr>
              <a:t>3 </a:t>
            </a:r>
            <a:r>
              <a:rPr sz="1200" spc="-10" dirty="0">
                <a:solidFill>
                  <a:srgbClr val="600A4A"/>
                </a:solidFill>
                <a:latin typeface="Microsoft Sans Serif"/>
                <a:cs typeface="Microsoft Sans Serif"/>
              </a:rPr>
              <a:t>jobs </a:t>
            </a:r>
            <a:r>
              <a:rPr sz="1200" spc="5" dirty="0">
                <a:solidFill>
                  <a:srgbClr val="600A4A"/>
                </a:solidFill>
                <a:latin typeface="Microsoft Sans Serif"/>
                <a:cs typeface="Microsoft Sans Serif"/>
              </a:rPr>
              <a:t>in </a:t>
            </a:r>
            <a:r>
              <a:rPr sz="1200" dirty="0">
                <a:solidFill>
                  <a:srgbClr val="600A4A"/>
                </a:solidFill>
                <a:latin typeface="Microsoft Sans Serif"/>
                <a:cs typeface="Microsoft Sans Serif"/>
              </a:rPr>
              <a:t>the table </a:t>
            </a:r>
            <a:r>
              <a:rPr sz="1200" spc="-15" dirty="0">
                <a:solidFill>
                  <a:srgbClr val="600A4A"/>
                </a:solidFill>
                <a:latin typeface="Microsoft Sans Serif"/>
                <a:cs typeface="Microsoft Sans Serif"/>
              </a:rPr>
              <a:t>below. </a:t>
            </a:r>
            <a:r>
              <a:rPr sz="1200" dirty="0">
                <a:solidFill>
                  <a:srgbClr val="600A4A"/>
                </a:solidFill>
                <a:latin typeface="Microsoft Sans Serif"/>
                <a:cs typeface="Microsoft Sans Serif"/>
              </a:rPr>
              <a:t>Calculate the </a:t>
            </a:r>
            <a:r>
              <a:rPr sz="1200" spc="-5" dirty="0">
                <a:solidFill>
                  <a:srgbClr val="600A4A"/>
                </a:solidFill>
                <a:latin typeface="Microsoft Sans Serif"/>
                <a:cs typeface="Microsoft Sans Serif"/>
              </a:rPr>
              <a:t>Average waiting </a:t>
            </a:r>
            <a:r>
              <a:rPr sz="1200" spc="-10" dirty="0">
                <a:solidFill>
                  <a:srgbClr val="600A4A"/>
                </a:solidFill>
                <a:latin typeface="Microsoft Sans Serif"/>
                <a:cs typeface="Microsoft Sans Serif"/>
              </a:rPr>
              <a:t>time </a:t>
            </a:r>
            <a:r>
              <a:rPr sz="1200" dirty="0">
                <a:solidFill>
                  <a:srgbClr val="600A4A"/>
                </a:solidFill>
                <a:latin typeface="Microsoft Sans Serif"/>
                <a:cs typeface="Microsoft Sans Serif"/>
              </a:rPr>
              <a:t>of </a:t>
            </a:r>
            <a:r>
              <a:rPr sz="1200" spc="-305" dirty="0">
                <a:solidFill>
                  <a:srgbClr val="600A4A"/>
                </a:solidFill>
                <a:latin typeface="Microsoft Sans Serif"/>
                <a:cs typeface="Microsoft Sans Serif"/>
              </a:rPr>
              <a:t> </a:t>
            </a:r>
            <a:r>
              <a:rPr sz="1200" dirty="0">
                <a:solidFill>
                  <a:srgbClr val="600A4A"/>
                </a:solidFill>
                <a:latin typeface="Microsoft Sans Serif"/>
                <a:cs typeface="Microsoft Sans Serif"/>
              </a:rPr>
              <a:t>the</a:t>
            </a:r>
            <a:r>
              <a:rPr sz="1200" spc="-10" dirty="0">
                <a:solidFill>
                  <a:srgbClr val="600A4A"/>
                </a:solidFill>
                <a:latin typeface="Microsoft Sans Serif"/>
                <a:cs typeface="Microsoft Sans Serif"/>
              </a:rPr>
              <a:t> </a:t>
            </a:r>
            <a:r>
              <a:rPr sz="1200" spc="-5" dirty="0">
                <a:solidFill>
                  <a:srgbClr val="600A4A"/>
                </a:solidFill>
                <a:latin typeface="Microsoft Sans Serif"/>
                <a:cs typeface="Microsoft Sans Serif"/>
              </a:rPr>
              <a:t>system.</a:t>
            </a:r>
            <a:endParaRPr sz="1200">
              <a:latin typeface="Microsoft Sans Serif"/>
              <a:cs typeface="Microsoft Sans Serif"/>
            </a:endParaRPr>
          </a:p>
          <a:p>
            <a:pPr marL="12700" marR="5080">
              <a:lnSpc>
                <a:spcPct val="100000"/>
              </a:lnSpc>
            </a:pPr>
            <a:r>
              <a:rPr sz="1200" dirty="0">
                <a:solidFill>
                  <a:srgbClr val="333333"/>
                </a:solidFill>
                <a:latin typeface="Microsoft Sans Serif"/>
                <a:cs typeface="Microsoft Sans Serif"/>
              </a:rPr>
              <a:t>There</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are three </a:t>
            </a:r>
            <a:r>
              <a:rPr sz="1200" spc="-10" dirty="0">
                <a:solidFill>
                  <a:srgbClr val="333333"/>
                </a:solidFill>
                <a:latin typeface="Microsoft Sans Serif"/>
                <a:cs typeface="Microsoft Sans Serif"/>
              </a:rPr>
              <a:t>jobs</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P1,</a:t>
            </a:r>
            <a:r>
              <a:rPr sz="1200" spc="20" dirty="0">
                <a:solidFill>
                  <a:srgbClr val="333333"/>
                </a:solidFill>
                <a:latin typeface="Microsoft Sans Serif"/>
                <a:cs typeface="Microsoft Sans Serif"/>
              </a:rPr>
              <a:t> </a:t>
            </a:r>
            <a:r>
              <a:rPr sz="1200" spc="-10" dirty="0">
                <a:solidFill>
                  <a:srgbClr val="333333"/>
                </a:solidFill>
                <a:latin typeface="Microsoft Sans Serif"/>
                <a:cs typeface="Microsoft Sans Serif"/>
              </a:rPr>
              <a:t>P2</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and </a:t>
            </a:r>
            <a:r>
              <a:rPr sz="1200" spc="-5" dirty="0">
                <a:solidFill>
                  <a:srgbClr val="333333"/>
                </a:solidFill>
                <a:latin typeface="Microsoft Sans Serif"/>
                <a:cs typeface="Microsoft Sans Serif"/>
              </a:rPr>
              <a:t>P3.</a:t>
            </a:r>
            <a:r>
              <a:rPr sz="1200" spc="20" dirty="0">
                <a:solidFill>
                  <a:srgbClr val="333333"/>
                </a:solidFill>
                <a:latin typeface="Microsoft Sans Serif"/>
                <a:cs typeface="Microsoft Sans Serif"/>
              </a:rPr>
              <a:t> </a:t>
            </a:r>
            <a:r>
              <a:rPr sz="1200" spc="-10" dirty="0">
                <a:solidFill>
                  <a:srgbClr val="333333"/>
                </a:solidFill>
                <a:latin typeface="Microsoft Sans Serif"/>
                <a:cs typeface="Microsoft Sans Serif"/>
              </a:rPr>
              <a:t>P1</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arrives</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at </a:t>
            </a:r>
            <a:r>
              <a:rPr sz="1200" spc="-10" dirty="0">
                <a:solidFill>
                  <a:srgbClr val="333333"/>
                </a:solidFill>
                <a:latin typeface="Microsoft Sans Serif"/>
                <a:cs typeface="Microsoft Sans Serif"/>
              </a:rPr>
              <a:t>time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unit</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0;</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it</a:t>
            </a:r>
            <a:r>
              <a:rPr sz="1200" dirty="0">
                <a:solidFill>
                  <a:srgbClr val="333333"/>
                </a:solidFill>
                <a:latin typeface="Microsoft Sans Serif"/>
                <a:cs typeface="Microsoft Sans Serif"/>
              </a:rPr>
              <a:t> </a:t>
            </a:r>
            <a:r>
              <a:rPr sz="1200" spc="-5" dirty="0">
                <a:solidFill>
                  <a:srgbClr val="333333"/>
                </a:solidFill>
                <a:latin typeface="Microsoft Sans Serif"/>
                <a:cs typeface="Microsoft Sans Serif"/>
              </a:rPr>
              <a:t>will</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be</a:t>
            </a:r>
            <a:r>
              <a:rPr sz="1200" dirty="0">
                <a:solidFill>
                  <a:srgbClr val="333333"/>
                </a:solidFill>
                <a:latin typeface="Microsoft Sans Serif"/>
                <a:cs typeface="Microsoft Sans Serif"/>
              </a:rPr>
              <a:t> scheduled</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first for</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the</a:t>
            </a:r>
            <a:r>
              <a:rPr sz="1200"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until</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the </a:t>
            </a:r>
            <a:r>
              <a:rPr sz="1200" spc="-300" dirty="0">
                <a:solidFill>
                  <a:srgbClr val="333333"/>
                </a:solidFill>
                <a:latin typeface="Microsoft Sans Serif"/>
                <a:cs typeface="Microsoft Sans Serif"/>
              </a:rPr>
              <a:t> </a:t>
            </a:r>
            <a:r>
              <a:rPr sz="1200" spc="-10" dirty="0">
                <a:solidFill>
                  <a:srgbClr val="333333"/>
                </a:solidFill>
                <a:latin typeface="Microsoft Sans Serif"/>
                <a:cs typeface="Microsoft Sans Serif"/>
              </a:rPr>
              <a:t>next</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process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arrives.</a:t>
            </a:r>
            <a:r>
              <a:rPr sz="1200" spc="-50" dirty="0">
                <a:solidFill>
                  <a:srgbClr val="333333"/>
                </a:solidFill>
                <a:latin typeface="Microsoft Sans Serif"/>
                <a:cs typeface="Microsoft Sans Serif"/>
              </a:rPr>
              <a:t> </a:t>
            </a:r>
            <a:r>
              <a:rPr sz="1200" spc="-5" dirty="0">
                <a:solidFill>
                  <a:srgbClr val="333333"/>
                </a:solidFill>
                <a:latin typeface="Microsoft Sans Serif"/>
                <a:cs typeface="Microsoft Sans Serif"/>
              </a:rPr>
              <a:t>P2</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arrives</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at</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1 </a:t>
            </a:r>
            <a:r>
              <a:rPr sz="1200" spc="5" dirty="0">
                <a:solidFill>
                  <a:srgbClr val="333333"/>
                </a:solidFill>
                <a:latin typeface="Microsoft Sans Serif"/>
                <a:cs typeface="Microsoft Sans Serif"/>
              </a:rPr>
              <a:t>unit</a:t>
            </a:r>
            <a:r>
              <a:rPr sz="1200" dirty="0">
                <a:solidFill>
                  <a:srgbClr val="333333"/>
                </a:solidFill>
                <a:latin typeface="Microsoft Sans Serif"/>
                <a:cs typeface="Microsoft Sans Serif"/>
              </a:rPr>
              <a:t> of</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Its</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burst</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dirty="0">
                <a:solidFill>
                  <a:srgbClr val="333333"/>
                </a:solidFill>
                <a:latin typeface="Microsoft Sans Serif"/>
                <a:cs typeface="Microsoft Sans Serif"/>
              </a:rPr>
              <a:t> 4</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units</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spc="5" dirty="0">
                <a:solidFill>
                  <a:srgbClr val="333333"/>
                </a:solidFill>
                <a:latin typeface="Microsoft Sans Serif"/>
                <a:cs typeface="Microsoft Sans Serif"/>
              </a:rPr>
              <a:t> is</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least </a:t>
            </a:r>
            <a:r>
              <a:rPr sz="1200" spc="-10" dirty="0">
                <a:solidFill>
                  <a:srgbClr val="333333"/>
                </a:solidFill>
                <a:latin typeface="Microsoft Sans Serif"/>
                <a:cs typeface="Microsoft Sans Serif"/>
              </a:rPr>
              <a:t>among</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the </a:t>
            </a:r>
            <a:r>
              <a:rPr sz="1200" spc="-10" dirty="0">
                <a:solidFill>
                  <a:srgbClr val="333333"/>
                </a:solidFill>
                <a:latin typeface="Microsoft Sans Serif"/>
                <a:cs typeface="Microsoft Sans Serif"/>
              </a:rPr>
              <a:t>jobs</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in </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queue.</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Hence</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it</a:t>
            </a:r>
            <a:r>
              <a:rPr sz="1200" spc="-5" dirty="0">
                <a:solidFill>
                  <a:srgbClr val="333333"/>
                </a:solidFill>
                <a:latin typeface="Microsoft Sans Serif"/>
                <a:cs typeface="Microsoft Sans Serif"/>
              </a:rPr>
              <a:t> will</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be </a:t>
            </a:r>
            <a:r>
              <a:rPr sz="1200" dirty="0">
                <a:solidFill>
                  <a:srgbClr val="333333"/>
                </a:solidFill>
                <a:latin typeface="Microsoft Sans Serif"/>
                <a:cs typeface="Microsoft Sans Serif"/>
              </a:rPr>
              <a:t>scheduled</a:t>
            </a:r>
            <a:r>
              <a:rPr sz="1200" spc="-55" dirty="0">
                <a:solidFill>
                  <a:srgbClr val="333333"/>
                </a:solidFill>
                <a:latin typeface="Microsoft Sans Serif"/>
                <a:cs typeface="Microsoft Sans Serif"/>
              </a:rPr>
              <a:t> </a:t>
            </a:r>
            <a:r>
              <a:rPr sz="1200" spc="-5" dirty="0">
                <a:solidFill>
                  <a:srgbClr val="333333"/>
                </a:solidFill>
                <a:latin typeface="Microsoft Sans Serif"/>
                <a:cs typeface="Microsoft Sans Serif"/>
              </a:rPr>
              <a:t>next.</a:t>
            </a:r>
            <a:endParaRPr sz="1200">
              <a:latin typeface="Microsoft Sans Serif"/>
              <a:cs typeface="Microsoft Sans Serif"/>
            </a:endParaRPr>
          </a:p>
          <a:p>
            <a:pPr marL="12700" marR="155575">
              <a:lnSpc>
                <a:spcPct val="100000"/>
              </a:lnSpc>
            </a:pPr>
            <a:r>
              <a:rPr sz="1200" spc="-5" dirty="0">
                <a:solidFill>
                  <a:srgbClr val="333333"/>
                </a:solidFill>
                <a:latin typeface="Microsoft Sans Serif"/>
                <a:cs typeface="Microsoft Sans Serif"/>
              </a:rPr>
              <a:t>At</a:t>
            </a:r>
            <a:r>
              <a:rPr sz="1200" spc="15"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2,</a:t>
            </a:r>
            <a:r>
              <a:rPr sz="1200" spc="20" dirty="0">
                <a:solidFill>
                  <a:srgbClr val="333333"/>
                </a:solidFill>
                <a:latin typeface="Microsoft Sans Serif"/>
                <a:cs typeface="Microsoft Sans Serif"/>
              </a:rPr>
              <a:t> </a:t>
            </a:r>
            <a:r>
              <a:rPr sz="1200" spc="-10" dirty="0">
                <a:solidFill>
                  <a:srgbClr val="333333"/>
                </a:solidFill>
                <a:latin typeface="Microsoft Sans Serif"/>
                <a:cs typeface="Microsoft Sans Serif"/>
              </a:rPr>
              <a:t>P3</a:t>
            </a:r>
            <a:r>
              <a:rPr sz="1200" spc="15" dirty="0">
                <a:solidFill>
                  <a:srgbClr val="333333"/>
                </a:solidFill>
                <a:latin typeface="Microsoft Sans Serif"/>
                <a:cs typeface="Microsoft Sans Serif"/>
              </a:rPr>
              <a:t> </a:t>
            </a:r>
            <a:r>
              <a:rPr sz="1200" spc="-5" dirty="0">
                <a:solidFill>
                  <a:srgbClr val="333333"/>
                </a:solidFill>
                <a:latin typeface="Microsoft Sans Serif"/>
                <a:cs typeface="Microsoft Sans Serif"/>
              </a:rPr>
              <a:t>will</a:t>
            </a:r>
            <a:r>
              <a:rPr sz="1200" spc="-30" dirty="0">
                <a:solidFill>
                  <a:srgbClr val="333333"/>
                </a:solidFill>
                <a:latin typeface="Microsoft Sans Serif"/>
                <a:cs typeface="Microsoft Sans Serif"/>
              </a:rPr>
              <a:t> </a:t>
            </a:r>
            <a:r>
              <a:rPr sz="1200" dirty="0">
                <a:solidFill>
                  <a:srgbClr val="333333"/>
                </a:solidFill>
                <a:latin typeface="Microsoft Sans Serif"/>
                <a:cs typeface="Microsoft Sans Serif"/>
              </a:rPr>
              <a:t>arrive</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with </a:t>
            </a:r>
            <a:r>
              <a:rPr sz="1200" dirty="0">
                <a:solidFill>
                  <a:srgbClr val="333333"/>
                </a:solidFill>
                <a:latin typeface="Microsoft Sans Serif"/>
                <a:cs typeface="Microsoft Sans Serif"/>
              </a:rPr>
              <a:t>burst </a:t>
            </a:r>
            <a:r>
              <a:rPr sz="1200" spc="-10" dirty="0">
                <a:solidFill>
                  <a:srgbClr val="333333"/>
                </a:solidFill>
                <a:latin typeface="Microsoft Sans Serif"/>
                <a:cs typeface="Microsoft Sans Serif"/>
              </a:rPr>
              <a:t>time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9.</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Since</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remaining</a:t>
            </a:r>
            <a:r>
              <a:rPr sz="1200" spc="-50" dirty="0">
                <a:solidFill>
                  <a:srgbClr val="333333"/>
                </a:solidFill>
                <a:latin typeface="Microsoft Sans Serif"/>
                <a:cs typeface="Microsoft Sans Serif"/>
              </a:rPr>
              <a:t> </a:t>
            </a:r>
            <a:r>
              <a:rPr sz="1200" dirty="0">
                <a:solidFill>
                  <a:srgbClr val="333333"/>
                </a:solidFill>
                <a:latin typeface="Microsoft Sans Serif"/>
                <a:cs typeface="Microsoft Sans Serif"/>
              </a:rPr>
              <a:t>burst</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time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of </a:t>
            </a:r>
            <a:r>
              <a:rPr sz="1200" spc="-10" dirty="0">
                <a:solidFill>
                  <a:srgbClr val="333333"/>
                </a:solidFill>
                <a:latin typeface="Microsoft Sans Serif"/>
                <a:cs typeface="Microsoft Sans Serif"/>
              </a:rPr>
              <a:t>P2</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is</a:t>
            </a:r>
            <a:r>
              <a:rPr sz="1200" spc="-10" dirty="0">
                <a:solidFill>
                  <a:srgbClr val="333333"/>
                </a:solidFill>
                <a:latin typeface="Microsoft Sans Serif"/>
                <a:cs typeface="Microsoft Sans Serif"/>
              </a:rPr>
              <a:t> </a:t>
            </a:r>
            <a:r>
              <a:rPr sz="1200" spc="-5" dirty="0">
                <a:solidFill>
                  <a:srgbClr val="333333"/>
                </a:solidFill>
                <a:latin typeface="Microsoft Sans Serif"/>
                <a:cs typeface="Microsoft Sans Serif"/>
              </a:rPr>
              <a:t>3</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units</a:t>
            </a:r>
            <a:r>
              <a:rPr sz="1200" spc="-25"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spc="15" dirty="0">
                <a:solidFill>
                  <a:srgbClr val="333333"/>
                </a:solidFill>
                <a:latin typeface="Microsoft Sans Serif"/>
                <a:cs typeface="Microsoft Sans Serif"/>
              </a:rPr>
              <a:t> </a:t>
            </a:r>
            <a:r>
              <a:rPr sz="1200" dirty="0">
                <a:solidFill>
                  <a:srgbClr val="333333"/>
                </a:solidFill>
                <a:latin typeface="Microsoft Sans Serif"/>
                <a:cs typeface="Microsoft Sans Serif"/>
              </a:rPr>
              <a:t>are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least </a:t>
            </a:r>
            <a:r>
              <a:rPr sz="1200" spc="5" dirty="0">
                <a:solidFill>
                  <a:srgbClr val="333333"/>
                </a:solidFill>
                <a:latin typeface="Microsoft Sans Serif"/>
                <a:cs typeface="Microsoft Sans Serif"/>
              </a:rPr>
              <a:t> </a:t>
            </a:r>
            <a:r>
              <a:rPr sz="1200" spc="-10" dirty="0">
                <a:solidFill>
                  <a:srgbClr val="333333"/>
                </a:solidFill>
                <a:latin typeface="Microsoft Sans Serif"/>
                <a:cs typeface="Microsoft Sans Serif"/>
              </a:rPr>
              <a:t>among </a:t>
            </a:r>
            <a:r>
              <a:rPr sz="1200" spc="-5" dirty="0">
                <a:solidFill>
                  <a:srgbClr val="333333"/>
                </a:solidFill>
                <a:latin typeface="Microsoft Sans Serif"/>
                <a:cs typeface="Microsoft Sans Serif"/>
              </a:rPr>
              <a:t>the </a:t>
            </a:r>
            <a:r>
              <a:rPr sz="1200" dirty="0">
                <a:solidFill>
                  <a:srgbClr val="333333"/>
                </a:solidFill>
                <a:latin typeface="Microsoft Sans Serif"/>
                <a:cs typeface="Microsoft Sans Serif"/>
              </a:rPr>
              <a:t>available </a:t>
            </a:r>
            <a:r>
              <a:rPr sz="1200" spc="-10" dirty="0">
                <a:solidFill>
                  <a:srgbClr val="333333"/>
                </a:solidFill>
                <a:latin typeface="Microsoft Sans Serif"/>
                <a:cs typeface="Microsoft Sans Serif"/>
              </a:rPr>
              <a:t>jobs. </a:t>
            </a:r>
            <a:r>
              <a:rPr sz="1200" dirty="0">
                <a:solidFill>
                  <a:srgbClr val="333333"/>
                </a:solidFill>
                <a:latin typeface="Microsoft Sans Serif"/>
                <a:cs typeface="Microsoft Sans Serif"/>
              </a:rPr>
              <a:t>Hence the processor </a:t>
            </a:r>
            <a:r>
              <a:rPr sz="1200" spc="-5" dirty="0">
                <a:solidFill>
                  <a:srgbClr val="333333"/>
                </a:solidFill>
                <a:latin typeface="Microsoft Sans Serif"/>
                <a:cs typeface="Microsoft Sans Serif"/>
              </a:rPr>
              <a:t>will </a:t>
            </a:r>
            <a:r>
              <a:rPr sz="1200" dirty="0">
                <a:solidFill>
                  <a:srgbClr val="333333"/>
                </a:solidFill>
                <a:latin typeface="Microsoft Sans Serif"/>
                <a:cs typeface="Microsoft Sans Serif"/>
              </a:rPr>
              <a:t>continue its </a:t>
            </a:r>
            <a:r>
              <a:rPr sz="1200" spc="-5" dirty="0">
                <a:solidFill>
                  <a:srgbClr val="333333"/>
                </a:solidFill>
                <a:latin typeface="Microsoft Sans Serif"/>
                <a:cs typeface="Microsoft Sans Serif"/>
              </a:rPr>
              <a:t>execution </a:t>
            </a:r>
            <a:r>
              <a:rPr sz="1200" dirty="0">
                <a:solidFill>
                  <a:srgbClr val="333333"/>
                </a:solidFill>
                <a:latin typeface="Microsoft Sans Serif"/>
                <a:cs typeface="Microsoft Sans Serif"/>
              </a:rPr>
              <a:t>till its </a:t>
            </a:r>
            <a:r>
              <a:rPr sz="1200" spc="-5" dirty="0">
                <a:solidFill>
                  <a:srgbClr val="333333"/>
                </a:solidFill>
                <a:latin typeface="Microsoft Sans Serif"/>
                <a:cs typeface="Microsoft Sans Serif"/>
              </a:rPr>
              <a:t>completion. Because </a:t>
            </a:r>
            <a:r>
              <a:rPr sz="1200" dirty="0">
                <a:solidFill>
                  <a:srgbClr val="333333"/>
                </a:solidFill>
                <a:latin typeface="Microsoft Sans Serif"/>
                <a:cs typeface="Microsoft Sans Serif"/>
              </a:rPr>
              <a:t>all </a:t>
            </a:r>
            <a:r>
              <a:rPr sz="1200" spc="-305" dirty="0">
                <a:solidFill>
                  <a:srgbClr val="333333"/>
                </a:solidFill>
                <a:latin typeface="Microsoft Sans Serif"/>
                <a:cs typeface="Microsoft Sans Serif"/>
              </a:rPr>
              <a:t> </a:t>
            </a:r>
            <a:r>
              <a:rPr sz="1200" dirty="0">
                <a:solidFill>
                  <a:srgbClr val="333333"/>
                </a:solidFill>
                <a:latin typeface="Microsoft Sans Serif"/>
                <a:cs typeface="Microsoft Sans Serif"/>
              </a:rPr>
              <a:t>the </a:t>
            </a:r>
            <a:r>
              <a:rPr sz="1200" spc="-10" dirty="0">
                <a:solidFill>
                  <a:srgbClr val="333333"/>
                </a:solidFill>
                <a:latin typeface="Microsoft Sans Serif"/>
                <a:cs typeface="Microsoft Sans Serif"/>
              </a:rPr>
              <a:t>jobs </a:t>
            </a:r>
            <a:r>
              <a:rPr sz="1200" dirty="0">
                <a:solidFill>
                  <a:srgbClr val="333333"/>
                </a:solidFill>
                <a:latin typeface="Microsoft Sans Serif"/>
                <a:cs typeface="Microsoft Sans Serif"/>
              </a:rPr>
              <a:t>have been arrived so no </a:t>
            </a:r>
            <a:r>
              <a:rPr sz="1200" spc="-5" dirty="0">
                <a:solidFill>
                  <a:srgbClr val="333333"/>
                </a:solidFill>
                <a:latin typeface="Microsoft Sans Serif"/>
                <a:cs typeface="Microsoft Sans Serif"/>
              </a:rPr>
              <a:t>preemption will </a:t>
            </a:r>
            <a:r>
              <a:rPr sz="1200" dirty="0">
                <a:solidFill>
                  <a:srgbClr val="333333"/>
                </a:solidFill>
                <a:latin typeface="Microsoft Sans Serif"/>
                <a:cs typeface="Microsoft Sans Serif"/>
              </a:rPr>
              <a:t>be done now and all the </a:t>
            </a:r>
            <a:r>
              <a:rPr sz="1200" spc="-10" dirty="0">
                <a:solidFill>
                  <a:srgbClr val="333333"/>
                </a:solidFill>
                <a:latin typeface="Microsoft Sans Serif"/>
                <a:cs typeface="Microsoft Sans Serif"/>
              </a:rPr>
              <a:t>jobs </a:t>
            </a:r>
            <a:r>
              <a:rPr sz="1200" spc="-5" dirty="0">
                <a:solidFill>
                  <a:srgbClr val="333333"/>
                </a:solidFill>
                <a:latin typeface="Microsoft Sans Serif"/>
                <a:cs typeface="Microsoft Sans Serif"/>
              </a:rPr>
              <a:t>will </a:t>
            </a:r>
            <a:r>
              <a:rPr sz="1200" dirty="0">
                <a:solidFill>
                  <a:srgbClr val="333333"/>
                </a:solidFill>
                <a:latin typeface="Microsoft Sans Serif"/>
                <a:cs typeface="Microsoft Sans Serif"/>
              </a:rPr>
              <a:t>be </a:t>
            </a:r>
            <a:r>
              <a:rPr sz="1200" spc="-5" dirty="0">
                <a:solidFill>
                  <a:srgbClr val="333333"/>
                </a:solidFill>
                <a:latin typeface="Microsoft Sans Serif"/>
                <a:cs typeface="Microsoft Sans Serif"/>
              </a:rPr>
              <a:t>executed </a:t>
            </a:r>
            <a:r>
              <a:rPr sz="1200" spc="5" dirty="0">
                <a:solidFill>
                  <a:srgbClr val="333333"/>
                </a:solidFill>
                <a:latin typeface="Microsoft Sans Serif"/>
                <a:cs typeface="Microsoft Sans Serif"/>
              </a:rPr>
              <a:t>till </a:t>
            </a:r>
            <a:r>
              <a:rPr sz="1200" dirty="0">
                <a:solidFill>
                  <a:srgbClr val="333333"/>
                </a:solidFill>
                <a:latin typeface="Microsoft Sans Serif"/>
                <a:cs typeface="Microsoft Sans Serif"/>
              </a:rPr>
              <a:t>the </a:t>
            </a:r>
            <a:r>
              <a:rPr sz="1200" spc="5" dirty="0">
                <a:solidFill>
                  <a:srgbClr val="333333"/>
                </a:solidFill>
                <a:latin typeface="Microsoft Sans Serif"/>
                <a:cs typeface="Microsoft Sans Serif"/>
              </a:rPr>
              <a:t> </a:t>
            </a:r>
            <a:r>
              <a:rPr sz="1200" spc="-5" dirty="0">
                <a:solidFill>
                  <a:srgbClr val="333333"/>
                </a:solidFill>
                <a:latin typeface="Microsoft Sans Serif"/>
                <a:cs typeface="Microsoft Sans Serif"/>
              </a:rPr>
              <a:t>completion</a:t>
            </a:r>
            <a:r>
              <a:rPr sz="1200" spc="-35" dirty="0">
                <a:solidFill>
                  <a:srgbClr val="333333"/>
                </a:solidFill>
                <a:latin typeface="Microsoft Sans Serif"/>
                <a:cs typeface="Microsoft Sans Serif"/>
              </a:rPr>
              <a:t> </a:t>
            </a:r>
            <a:r>
              <a:rPr sz="1200" dirty="0">
                <a:solidFill>
                  <a:srgbClr val="333333"/>
                </a:solidFill>
                <a:latin typeface="Microsoft Sans Serif"/>
                <a:cs typeface="Microsoft Sans Serif"/>
              </a:rPr>
              <a:t>according</a:t>
            </a:r>
            <a:r>
              <a:rPr sz="1200" spc="-75" dirty="0">
                <a:solidFill>
                  <a:srgbClr val="333333"/>
                </a:solidFill>
                <a:latin typeface="Microsoft Sans Serif"/>
                <a:cs typeface="Microsoft Sans Serif"/>
              </a:rPr>
              <a:t> </a:t>
            </a:r>
            <a:r>
              <a:rPr sz="1200" dirty="0">
                <a:solidFill>
                  <a:srgbClr val="333333"/>
                </a:solidFill>
                <a:latin typeface="Microsoft Sans Serif"/>
                <a:cs typeface="Microsoft Sans Serif"/>
              </a:rPr>
              <a:t>to</a:t>
            </a:r>
            <a:r>
              <a:rPr sz="1200" spc="20" dirty="0">
                <a:solidFill>
                  <a:srgbClr val="333333"/>
                </a:solidFill>
                <a:latin typeface="Microsoft Sans Serif"/>
                <a:cs typeface="Microsoft Sans Serif"/>
              </a:rPr>
              <a:t> </a:t>
            </a:r>
            <a:r>
              <a:rPr sz="1200" spc="-40" dirty="0">
                <a:solidFill>
                  <a:srgbClr val="333333"/>
                </a:solidFill>
                <a:latin typeface="Microsoft Sans Serif"/>
                <a:cs typeface="Microsoft Sans Serif"/>
              </a:rPr>
              <a:t>SJF.</a:t>
            </a:r>
            <a:endParaRPr sz="1200">
              <a:latin typeface="Microsoft Sans Serif"/>
              <a:cs typeface="Microsoft Sans Serif"/>
            </a:endParaRPr>
          </a:p>
        </p:txBody>
      </p:sp>
      <p:pic>
        <p:nvPicPr>
          <p:cNvPr id="4" name="object 4"/>
          <p:cNvPicPr/>
          <p:nvPr/>
        </p:nvPicPr>
        <p:blipFill>
          <a:blip r:embed="rId2" cstate="print"/>
          <a:stretch>
            <a:fillRect/>
          </a:stretch>
        </p:blipFill>
        <p:spPr>
          <a:xfrm>
            <a:off x="990600" y="4343400"/>
            <a:ext cx="6553200" cy="1344168"/>
          </a:xfrm>
          <a:prstGeom prst="rect">
            <a:avLst/>
          </a:prstGeom>
        </p:spPr>
      </p:pic>
      <p:sp>
        <p:nvSpPr>
          <p:cNvPr id="5" name="object 5"/>
          <p:cNvSpPr txBox="1"/>
          <p:nvPr/>
        </p:nvSpPr>
        <p:spPr>
          <a:xfrm>
            <a:off x="2746629" y="5583123"/>
            <a:ext cx="3738879"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Avg</a:t>
            </a:r>
            <a:r>
              <a:rPr sz="1800" spc="-15" dirty="0">
                <a:latin typeface="Calibri"/>
                <a:cs typeface="Calibri"/>
              </a:rPr>
              <a:t> Waiting</a:t>
            </a:r>
            <a:r>
              <a:rPr sz="1800" spc="35" dirty="0">
                <a:latin typeface="Calibri"/>
                <a:cs typeface="Calibri"/>
              </a:rPr>
              <a:t> </a:t>
            </a:r>
            <a:r>
              <a:rPr sz="1800" dirty="0">
                <a:latin typeface="Calibri"/>
                <a:cs typeface="Calibri"/>
              </a:rPr>
              <a:t>Time</a:t>
            </a:r>
            <a:r>
              <a:rPr sz="1800" spc="-20"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(4+0+11)/3</a:t>
            </a:r>
            <a:r>
              <a:rPr sz="1800" spc="15" dirty="0">
                <a:latin typeface="Calibri"/>
                <a:cs typeface="Calibri"/>
              </a:rPr>
              <a:t> </a:t>
            </a:r>
            <a:r>
              <a:rPr sz="1800" dirty="0">
                <a:latin typeface="Calibri"/>
                <a:cs typeface="Calibri"/>
              </a:rPr>
              <a:t>= 5</a:t>
            </a:r>
            <a:r>
              <a:rPr sz="1800" spc="-5" dirty="0">
                <a:latin typeface="Calibri"/>
                <a:cs typeface="Calibri"/>
              </a:rPr>
              <a:t> units</a:t>
            </a:r>
            <a:endParaRPr sz="1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492074"/>
            <a:ext cx="8229600" cy="612267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00AF50"/>
                </a:solidFill>
                <a:latin typeface="Calibri"/>
                <a:cs typeface="Calibri"/>
              </a:rPr>
              <a:t>Round</a:t>
            </a:r>
            <a:r>
              <a:rPr sz="1800" spc="25" dirty="0">
                <a:solidFill>
                  <a:srgbClr val="00AF50"/>
                </a:solidFill>
                <a:latin typeface="Calibri"/>
                <a:cs typeface="Calibri"/>
              </a:rPr>
              <a:t> </a:t>
            </a:r>
            <a:r>
              <a:rPr sz="1800" spc="-10" dirty="0">
                <a:solidFill>
                  <a:srgbClr val="00AF50"/>
                </a:solidFill>
                <a:latin typeface="Calibri"/>
                <a:cs typeface="Calibri"/>
              </a:rPr>
              <a:t>Robin</a:t>
            </a:r>
            <a:r>
              <a:rPr sz="1800" spc="-5" dirty="0">
                <a:solidFill>
                  <a:srgbClr val="00AF50"/>
                </a:solidFill>
                <a:latin typeface="Calibri"/>
                <a:cs typeface="Calibri"/>
              </a:rPr>
              <a:t> </a:t>
            </a:r>
            <a:r>
              <a:rPr sz="1800" spc="-10" dirty="0">
                <a:solidFill>
                  <a:srgbClr val="00AF50"/>
                </a:solidFill>
                <a:latin typeface="Calibri"/>
                <a:cs typeface="Calibri"/>
              </a:rPr>
              <a:t>Scheduling</a:t>
            </a:r>
            <a:r>
              <a:rPr sz="1800" spc="80" dirty="0">
                <a:solidFill>
                  <a:srgbClr val="00AF50"/>
                </a:solidFill>
                <a:latin typeface="Calibri"/>
                <a:cs typeface="Calibri"/>
              </a:rPr>
              <a:t> </a:t>
            </a:r>
            <a:r>
              <a:rPr sz="1800" spc="-10" dirty="0">
                <a:solidFill>
                  <a:srgbClr val="00AF50"/>
                </a:solidFill>
                <a:latin typeface="Calibri"/>
                <a:cs typeface="Calibri"/>
              </a:rPr>
              <a:t>Algorithm</a:t>
            </a:r>
            <a:endParaRPr sz="1800">
              <a:latin typeface="Calibri"/>
              <a:cs typeface="Calibri"/>
            </a:endParaRPr>
          </a:p>
          <a:p>
            <a:pPr marL="12700">
              <a:lnSpc>
                <a:spcPct val="100000"/>
              </a:lnSpc>
              <a:spcBef>
                <a:spcPts val="5"/>
              </a:spcBef>
            </a:pPr>
            <a:r>
              <a:rPr sz="1800" b="1" spc="-10" dirty="0">
                <a:latin typeface="Calibri"/>
                <a:cs typeface="Calibri"/>
              </a:rPr>
              <a:t>What</a:t>
            </a:r>
            <a:r>
              <a:rPr sz="1800" b="1" spc="15" dirty="0">
                <a:latin typeface="Calibri"/>
                <a:cs typeface="Calibri"/>
              </a:rPr>
              <a:t> </a:t>
            </a:r>
            <a:r>
              <a:rPr sz="1800" b="1" spc="-10" dirty="0">
                <a:latin typeface="Calibri"/>
                <a:cs typeface="Calibri"/>
              </a:rPr>
              <a:t>is</a:t>
            </a:r>
            <a:r>
              <a:rPr sz="1800" b="1" dirty="0">
                <a:latin typeface="Calibri"/>
                <a:cs typeface="Calibri"/>
              </a:rPr>
              <a:t> </a:t>
            </a:r>
            <a:r>
              <a:rPr sz="1800" b="1" spc="-15" dirty="0">
                <a:latin typeface="Calibri"/>
                <a:cs typeface="Calibri"/>
              </a:rPr>
              <a:t>Round</a:t>
            </a:r>
            <a:r>
              <a:rPr sz="1800" b="1" spc="-10" dirty="0">
                <a:latin typeface="Calibri"/>
                <a:cs typeface="Calibri"/>
              </a:rPr>
              <a:t> </a:t>
            </a:r>
            <a:r>
              <a:rPr sz="1800" b="1" spc="-15" dirty="0">
                <a:latin typeface="Calibri"/>
                <a:cs typeface="Calibri"/>
              </a:rPr>
              <a:t>Robin</a:t>
            </a:r>
            <a:r>
              <a:rPr sz="1800" b="1" spc="10" dirty="0">
                <a:latin typeface="Calibri"/>
                <a:cs typeface="Calibri"/>
              </a:rPr>
              <a:t> </a:t>
            </a:r>
            <a:r>
              <a:rPr sz="1800" b="1" spc="-10" dirty="0">
                <a:latin typeface="Calibri"/>
                <a:cs typeface="Calibri"/>
              </a:rPr>
              <a:t>Scheduling</a:t>
            </a:r>
            <a:r>
              <a:rPr sz="1800" b="1" spc="35" dirty="0">
                <a:latin typeface="Calibri"/>
                <a:cs typeface="Calibri"/>
              </a:rPr>
              <a:t> </a:t>
            </a:r>
            <a:r>
              <a:rPr sz="1800" b="1" spc="-10" dirty="0">
                <a:latin typeface="Calibri"/>
                <a:cs typeface="Calibri"/>
              </a:rPr>
              <a:t>in</a:t>
            </a:r>
            <a:r>
              <a:rPr sz="1800" b="1" spc="-15" dirty="0">
                <a:latin typeface="Calibri"/>
                <a:cs typeface="Calibri"/>
              </a:rPr>
              <a:t> </a:t>
            </a:r>
            <a:r>
              <a:rPr sz="1800" b="1" spc="-5" dirty="0">
                <a:latin typeface="Calibri"/>
                <a:cs typeface="Calibri"/>
              </a:rPr>
              <a:t>OS?</a:t>
            </a:r>
            <a:endParaRPr sz="1800">
              <a:latin typeface="Calibri"/>
              <a:cs typeface="Calibri"/>
            </a:endParaRPr>
          </a:p>
          <a:p>
            <a:pPr marL="12700">
              <a:lnSpc>
                <a:spcPct val="100000"/>
              </a:lnSpc>
            </a:pPr>
            <a:r>
              <a:rPr sz="1800" spc="-5" dirty="0">
                <a:latin typeface="Calibri"/>
                <a:cs typeface="Calibri"/>
              </a:rPr>
              <a:t>The</a:t>
            </a:r>
            <a:r>
              <a:rPr sz="1800" spc="-10" dirty="0">
                <a:latin typeface="Calibri"/>
                <a:cs typeface="Calibri"/>
              </a:rPr>
              <a:t> Round</a:t>
            </a:r>
            <a:r>
              <a:rPr sz="1800" spc="25" dirty="0">
                <a:latin typeface="Calibri"/>
                <a:cs typeface="Calibri"/>
              </a:rPr>
              <a:t> </a:t>
            </a:r>
            <a:r>
              <a:rPr sz="1800" spc="-5" dirty="0">
                <a:latin typeface="Calibri"/>
                <a:cs typeface="Calibri"/>
              </a:rPr>
              <a:t>robin </a:t>
            </a:r>
            <a:r>
              <a:rPr sz="1800" dirty="0">
                <a:latin typeface="Calibri"/>
                <a:cs typeface="Calibri"/>
              </a:rPr>
              <a:t>scheduling</a:t>
            </a:r>
            <a:r>
              <a:rPr sz="1800" spc="-15" dirty="0">
                <a:latin typeface="Calibri"/>
                <a:cs typeface="Calibri"/>
              </a:rPr>
              <a:t> </a:t>
            </a:r>
            <a:r>
              <a:rPr sz="1800" spc="-5" dirty="0">
                <a:latin typeface="Calibri"/>
                <a:cs typeface="Calibri"/>
              </a:rPr>
              <a:t>algorithm</a:t>
            </a:r>
            <a:r>
              <a:rPr sz="1800" spc="5" dirty="0">
                <a:latin typeface="Calibri"/>
                <a:cs typeface="Calibri"/>
              </a:rPr>
              <a:t> is</a:t>
            </a:r>
            <a:r>
              <a:rPr sz="1800" spc="-5" dirty="0">
                <a:latin typeface="Calibri"/>
                <a:cs typeface="Calibri"/>
              </a:rPr>
              <a:t> </a:t>
            </a:r>
            <a:r>
              <a:rPr sz="1800" spc="5" dirty="0">
                <a:latin typeface="Calibri"/>
                <a:cs typeface="Calibri"/>
              </a:rPr>
              <a:t>one</a:t>
            </a:r>
            <a:r>
              <a:rPr sz="1800" spc="-5" dirty="0">
                <a:latin typeface="Calibri"/>
                <a:cs typeface="Calibri"/>
              </a:rPr>
              <a:t> </a:t>
            </a:r>
            <a:r>
              <a:rPr sz="1800" spc="5" dirty="0">
                <a:latin typeface="Calibri"/>
                <a:cs typeface="Calibri"/>
              </a:rPr>
              <a:t>of </a:t>
            </a:r>
            <a:r>
              <a:rPr sz="1800" dirty="0">
                <a:latin typeface="Calibri"/>
                <a:cs typeface="Calibri"/>
              </a:rPr>
              <a:t>the</a:t>
            </a:r>
            <a:r>
              <a:rPr sz="1800" spc="20" dirty="0">
                <a:latin typeface="Calibri"/>
                <a:cs typeface="Calibri"/>
              </a:rPr>
              <a:t> </a:t>
            </a:r>
            <a:r>
              <a:rPr sz="1800" spc="-5" dirty="0">
                <a:latin typeface="Calibri"/>
                <a:cs typeface="Calibri"/>
              </a:rPr>
              <a:t>CPU</a:t>
            </a:r>
            <a:r>
              <a:rPr sz="1800" dirty="0">
                <a:latin typeface="Calibri"/>
                <a:cs typeface="Calibri"/>
              </a:rPr>
              <a:t> scheduling</a:t>
            </a:r>
            <a:r>
              <a:rPr sz="1800" spc="5" dirty="0">
                <a:latin typeface="Calibri"/>
                <a:cs typeface="Calibri"/>
              </a:rPr>
              <a:t> </a:t>
            </a:r>
            <a:r>
              <a:rPr sz="1800" spc="-5" dirty="0">
                <a:latin typeface="Calibri"/>
                <a:cs typeface="Calibri"/>
              </a:rPr>
              <a:t>algorithms</a:t>
            </a:r>
            <a:r>
              <a:rPr sz="1800" spc="25"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which</a:t>
            </a:r>
            <a:endParaRPr sz="1800">
              <a:latin typeface="Calibri"/>
              <a:cs typeface="Calibri"/>
            </a:endParaRPr>
          </a:p>
          <a:p>
            <a:pPr marL="12700">
              <a:lnSpc>
                <a:spcPct val="100000"/>
              </a:lnSpc>
            </a:pPr>
            <a:r>
              <a:rPr sz="1800" spc="-10" dirty="0">
                <a:latin typeface="Calibri"/>
                <a:cs typeface="Calibri"/>
              </a:rPr>
              <a:t>every</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spc="-15" dirty="0">
                <a:latin typeface="Calibri"/>
                <a:cs typeface="Calibri"/>
              </a:rPr>
              <a:t>gets</a:t>
            </a:r>
            <a:r>
              <a:rPr sz="1800" spc="15" dirty="0">
                <a:latin typeface="Calibri"/>
                <a:cs typeface="Calibri"/>
              </a:rPr>
              <a:t> </a:t>
            </a:r>
            <a:r>
              <a:rPr sz="1800" dirty="0">
                <a:latin typeface="Calibri"/>
                <a:cs typeface="Calibri"/>
              </a:rPr>
              <a:t>a </a:t>
            </a:r>
            <a:r>
              <a:rPr sz="1800" spc="-20" dirty="0">
                <a:latin typeface="Calibri"/>
                <a:cs typeface="Calibri"/>
              </a:rPr>
              <a:t>fixed</a:t>
            </a:r>
            <a:r>
              <a:rPr sz="1800" spc="40" dirty="0">
                <a:latin typeface="Calibri"/>
                <a:cs typeface="Calibri"/>
              </a:rPr>
              <a:t> </a:t>
            </a:r>
            <a:r>
              <a:rPr sz="1800" spc="-5" dirty="0">
                <a:latin typeface="Calibri"/>
                <a:cs typeface="Calibri"/>
              </a:rPr>
              <a:t>amount</a:t>
            </a:r>
            <a:r>
              <a:rPr sz="1800" spc="15" dirty="0">
                <a:latin typeface="Calibri"/>
                <a:cs typeface="Calibri"/>
              </a:rPr>
              <a:t> </a:t>
            </a:r>
            <a:r>
              <a:rPr sz="1800" spc="5" dirty="0">
                <a:latin typeface="Calibri"/>
                <a:cs typeface="Calibri"/>
              </a:rPr>
              <a:t>of </a:t>
            </a:r>
            <a:r>
              <a:rPr sz="1800" b="1" spc="-5" dirty="0">
                <a:latin typeface="Calibri"/>
                <a:cs typeface="Calibri"/>
              </a:rPr>
              <a:t>time</a:t>
            </a:r>
            <a:r>
              <a:rPr sz="1800" b="1" spc="5" dirty="0">
                <a:latin typeface="Calibri"/>
                <a:cs typeface="Calibri"/>
              </a:rPr>
              <a:t> </a:t>
            </a:r>
            <a:r>
              <a:rPr sz="1800" b="1" spc="-10" dirty="0">
                <a:latin typeface="Calibri"/>
                <a:cs typeface="Calibri"/>
              </a:rPr>
              <a:t>quantum</a:t>
            </a:r>
            <a:r>
              <a:rPr sz="1800" b="1" spc="25"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execute</a:t>
            </a:r>
            <a:r>
              <a:rPr sz="1800" spc="3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endParaRPr sz="1800">
              <a:latin typeface="Calibri"/>
              <a:cs typeface="Calibri"/>
            </a:endParaRPr>
          </a:p>
          <a:p>
            <a:pPr marL="12700" marR="85090" algn="just">
              <a:lnSpc>
                <a:spcPct val="100000"/>
              </a:lnSpc>
            </a:pPr>
            <a:r>
              <a:rPr sz="1800" dirty="0">
                <a:latin typeface="Calibri"/>
                <a:cs typeface="Calibri"/>
              </a:rPr>
              <a:t>In </a:t>
            </a:r>
            <a:r>
              <a:rPr sz="1800" spc="-5" dirty="0">
                <a:latin typeface="Calibri"/>
                <a:cs typeface="Calibri"/>
              </a:rPr>
              <a:t>this algorithm, every </a:t>
            </a:r>
            <a:r>
              <a:rPr sz="1800" spc="-10" dirty="0">
                <a:latin typeface="Calibri"/>
                <a:cs typeface="Calibri"/>
              </a:rPr>
              <a:t>process </a:t>
            </a:r>
            <a:r>
              <a:rPr sz="1800" spc="-5" dirty="0">
                <a:latin typeface="Calibri"/>
                <a:cs typeface="Calibri"/>
              </a:rPr>
              <a:t>gets </a:t>
            </a:r>
            <a:r>
              <a:rPr sz="1800" spc="-15" dirty="0">
                <a:latin typeface="Calibri"/>
                <a:cs typeface="Calibri"/>
              </a:rPr>
              <a:t>executed </a:t>
            </a:r>
            <a:r>
              <a:rPr sz="1800" spc="-20" dirty="0">
                <a:latin typeface="Calibri"/>
                <a:cs typeface="Calibri"/>
              </a:rPr>
              <a:t>cyclically. </a:t>
            </a:r>
            <a:r>
              <a:rPr sz="1800" spc="-5" dirty="0">
                <a:latin typeface="Calibri"/>
                <a:cs typeface="Calibri"/>
              </a:rPr>
              <a:t>This </a:t>
            </a:r>
            <a:r>
              <a:rPr sz="1800" dirty="0">
                <a:latin typeface="Calibri"/>
                <a:cs typeface="Calibri"/>
              </a:rPr>
              <a:t>means </a:t>
            </a:r>
            <a:r>
              <a:rPr sz="1800" spc="-10" dirty="0">
                <a:latin typeface="Calibri"/>
                <a:cs typeface="Calibri"/>
              </a:rPr>
              <a:t>that processes </a:t>
            </a:r>
            <a:r>
              <a:rPr sz="1800" spc="-5" dirty="0">
                <a:latin typeface="Calibri"/>
                <a:cs typeface="Calibri"/>
              </a:rPr>
              <a:t>that </a:t>
            </a:r>
            <a:r>
              <a:rPr sz="1800" dirty="0">
                <a:latin typeface="Calibri"/>
                <a:cs typeface="Calibri"/>
              </a:rPr>
              <a:t> </a:t>
            </a:r>
            <a:r>
              <a:rPr sz="1800" spc="-20" dirty="0">
                <a:latin typeface="Calibri"/>
                <a:cs typeface="Calibri"/>
              </a:rPr>
              <a:t>have </a:t>
            </a:r>
            <a:r>
              <a:rPr sz="1800" spc="-5" dirty="0">
                <a:latin typeface="Calibri"/>
                <a:cs typeface="Calibri"/>
              </a:rPr>
              <a:t>their </a:t>
            </a:r>
            <a:r>
              <a:rPr sz="1800" b="1" spc="-15" dirty="0">
                <a:latin typeface="Calibri"/>
                <a:cs typeface="Calibri"/>
              </a:rPr>
              <a:t>burst </a:t>
            </a:r>
            <a:r>
              <a:rPr sz="1800" b="1" spc="-5" dirty="0">
                <a:latin typeface="Calibri"/>
                <a:cs typeface="Calibri"/>
              </a:rPr>
              <a:t>time </a:t>
            </a:r>
            <a:r>
              <a:rPr sz="1800" b="1" spc="-10" dirty="0">
                <a:latin typeface="Calibri"/>
                <a:cs typeface="Calibri"/>
              </a:rPr>
              <a:t>remaining </a:t>
            </a:r>
            <a:r>
              <a:rPr sz="1800" spc="-10" dirty="0">
                <a:latin typeface="Calibri"/>
                <a:cs typeface="Calibri"/>
              </a:rPr>
              <a:t>after </a:t>
            </a:r>
            <a:r>
              <a:rPr sz="1800" spc="-5" dirty="0">
                <a:latin typeface="Calibri"/>
                <a:cs typeface="Calibri"/>
              </a:rPr>
              <a:t>the </a:t>
            </a:r>
            <a:r>
              <a:rPr sz="1800" spc="-15" dirty="0">
                <a:latin typeface="Calibri"/>
                <a:cs typeface="Calibri"/>
              </a:rPr>
              <a:t>expiration </a:t>
            </a:r>
            <a:r>
              <a:rPr sz="1800" dirty="0">
                <a:latin typeface="Calibri"/>
                <a:cs typeface="Calibri"/>
              </a:rPr>
              <a:t>of the </a:t>
            </a:r>
            <a:r>
              <a:rPr sz="1800" spc="-5" dirty="0">
                <a:latin typeface="Calibri"/>
                <a:cs typeface="Calibri"/>
              </a:rPr>
              <a:t>time quantum </a:t>
            </a:r>
            <a:r>
              <a:rPr sz="1800" spc="-10" dirty="0">
                <a:latin typeface="Calibri"/>
                <a:cs typeface="Calibri"/>
              </a:rPr>
              <a:t>are </a:t>
            </a:r>
            <a:r>
              <a:rPr sz="1800" spc="-5" dirty="0">
                <a:latin typeface="Calibri"/>
                <a:cs typeface="Calibri"/>
              </a:rPr>
              <a:t>sent back </a:t>
            </a:r>
            <a:r>
              <a:rPr sz="1800" dirty="0">
                <a:latin typeface="Calibri"/>
                <a:cs typeface="Calibri"/>
              </a:rPr>
              <a:t> </a:t>
            </a:r>
            <a:r>
              <a:rPr sz="1800" spc="-15" dirty="0">
                <a:latin typeface="Calibri"/>
                <a:cs typeface="Calibri"/>
              </a:rPr>
              <a:t>to</a:t>
            </a:r>
            <a:r>
              <a:rPr sz="1800" spc="380" dirty="0">
                <a:latin typeface="Calibri"/>
                <a:cs typeface="Calibri"/>
              </a:rPr>
              <a:t> </a:t>
            </a:r>
            <a:r>
              <a:rPr sz="1800" spc="-5" dirty="0">
                <a:latin typeface="Calibri"/>
                <a:cs typeface="Calibri"/>
              </a:rPr>
              <a:t>the</a:t>
            </a:r>
            <a:r>
              <a:rPr sz="1800" spc="395" dirty="0">
                <a:latin typeface="Calibri"/>
                <a:cs typeface="Calibri"/>
              </a:rPr>
              <a:t> </a:t>
            </a:r>
            <a:r>
              <a:rPr sz="1800" spc="-5" dirty="0">
                <a:latin typeface="Calibri"/>
                <a:cs typeface="Calibri"/>
              </a:rPr>
              <a:t>ready</a:t>
            </a:r>
            <a:r>
              <a:rPr sz="1800" spc="395" dirty="0">
                <a:latin typeface="Calibri"/>
                <a:cs typeface="Calibri"/>
              </a:rPr>
              <a:t> </a:t>
            </a:r>
            <a:r>
              <a:rPr sz="1800" spc="-20" dirty="0">
                <a:latin typeface="Calibri"/>
                <a:cs typeface="Calibri"/>
              </a:rPr>
              <a:t>state</a:t>
            </a:r>
            <a:r>
              <a:rPr sz="1800" spc="755" dirty="0">
                <a:latin typeface="Calibri"/>
                <a:cs typeface="Calibri"/>
              </a:rPr>
              <a:t> </a:t>
            </a:r>
            <a:r>
              <a:rPr sz="1800" dirty="0">
                <a:latin typeface="Calibri"/>
                <a:cs typeface="Calibri"/>
              </a:rPr>
              <a:t>and</a:t>
            </a:r>
            <a:r>
              <a:rPr sz="1800" spc="405" dirty="0">
                <a:latin typeface="Calibri"/>
                <a:cs typeface="Calibri"/>
              </a:rPr>
              <a:t> </a:t>
            </a:r>
            <a:r>
              <a:rPr sz="1800" spc="-5" dirty="0">
                <a:latin typeface="Calibri"/>
                <a:cs typeface="Calibri"/>
              </a:rPr>
              <a:t>wait</a:t>
            </a:r>
            <a:r>
              <a:rPr sz="1800" spc="800" dirty="0">
                <a:latin typeface="Calibri"/>
                <a:cs typeface="Calibri"/>
              </a:rPr>
              <a:t> </a:t>
            </a:r>
            <a:r>
              <a:rPr sz="1800" spc="-10" dirty="0">
                <a:latin typeface="Calibri"/>
                <a:cs typeface="Calibri"/>
              </a:rPr>
              <a:t>for</a:t>
            </a:r>
            <a:r>
              <a:rPr sz="1800" spc="390" dirty="0">
                <a:latin typeface="Calibri"/>
                <a:cs typeface="Calibri"/>
              </a:rPr>
              <a:t> </a:t>
            </a:r>
            <a:r>
              <a:rPr sz="1800" spc="-5" dirty="0">
                <a:latin typeface="Calibri"/>
                <a:cs typeface="Calibri"/>
              </a:rPr>
              <a:t>their</a:t>
            </a:r>
            <a:r>
              <a:rPr sz="1800" spc="395" dirty="0">
                <a:latin typeface="Calibri"/>
                <a:cs typeface="Calibri"/>
              </a:rPr>
              <a:t> </a:t>
            </a:r>
            <a:r>
              <a:rPr sz="1800" spc="-10" dirty="0">
                <a:latin typeface="Calibri"/>
                <a:cs typeface="Calibri"/>
              </a:rPr>
              <a:t>next</a:t>
            </a:r>
            <a:r>
              <a:rPr sz="1800" spc="385" dirty="0">
                <a:latin typeface="Calibri"/>
                <a:cs typeface="Calibri"/>
              </a:rPr>
              <a:t> </a:t>
            </a:r>
            <a:r>
              <a:rPr sz="1800" dirty="0">
                <a:latin typeface="Calibri"/>
                <a:cs typeface="Calibri"/>
              </a:rPr>
              <a:t>turn</a:t>
            </a:r>
            <a:r>
              <a:rPr sz="1800" spc="409" dirty="0">
                <a:latin typeface="Calibri"/>
                <a:cs typeface="Calibri"/>
              </a:rPr>
              <a:t> </a:t>
            </a:r>
            <a:r>
              <a:rPr sz="1800" spc="-15" dirty="0">
                <a:latin typeface="Calibri"/>
                <a:cs typeface="Calibri"/>
              </a:rPr>
              <a:t>to</a:t>
            </a:r>
            <a:r>
              <a:rPr sz="1800" spc="770" dirty="0">
                <a:latin typeface="Calibri"/>
                <a:cs typeface="Calibri"/>
              </a:rPr>
              <a:t> </a:t>
            </a:r>
            <a:r>
              <a:rPr sz="1800" spc="-5" dirty="0">
                <a:latin typeface="Calibri"/>
                <a:cs typeface="Calibri"/>
              </a:rPr>
              <a:t>complete</a:t>
            </a:r>
            <a:r>
              <a:rPr sz="1800" spc="395" dirty="0">
                <a:latin typeface="Calibri"/>
                <a:cs typeface="Calibri"/>
              </a:rPr>
              <a:t> </a:t>
            </a:r>
            <a:r>
              <a:rPr sz="1800" spc="-5" dirty="0">
                <a:latin typeface="Calibri"/>
                <a:cs typeface="Calibri"/>
              </a:rPr>
              <a:t>the</a:t>
            </a:r>
            <a:r>
              <a:rPr sz="1800" spc="395" dirty="0">
                <a:latin typeface="Calibri"/>
                <a:cs typeface="Calibri"/>
              </a:rPr>
              <a:t> </a:t>
            </a:r>
            <a:r>
              <a:rPr sz="1800" spc="-15" dirty="0">
                <a:latin typeface="Calibri"/>
                <a:cs typeface="Calibri"/>
              </a:rPr>
              <a:t>execution</a:t>
            </a:r>
            <a:r>
              <a:rPr sz="1800" spc="770" dirty="0">
                <a:latin typeface="Calibri"/>
                <a:cs typeface="Calibri"/>
              </a:rPr>
              <a:t> </a:t>
            </a:r>
            <a:r>
              <a:rPr sz="1800" spc="-10" dirty="0">
                <a:latin typeface="Calibri"/>
                <a:cs typeface="Calibri"/>
              </a:rPr>
              <a:t>until </a:t>
            </a:r>
            <a:r>
              <a:rPr sz="1800" spc="-395" dirty="0">
                <a:latin typeface="Calibri"/>
                <a:cs typeface="Calibri"/>
              </a:rPr>
              <a:t> </a:t>
            </a:r>
            <a:r>
              <a:rPr sz="1800" spc="-5" dirty="0">
                <a:latin typeface="Calibri"/>
                <a:cs typeface="Calibri"/>
              </a:rPr>
              <a:t>it </a:t>
            </a:r>
            <a:r>
              <a:rPr sz="1800" b="1" spc="-10" dirty="0">
                <a:latin typeface="Calibri"/>
                <a:cs typeface="Calibri"/>
              </a:rPr>
              <a:t>terminates</a:t>
            </a:r>
            <a:r>
              <a:rPr sz="1800" spc="-10" dirty="0">
                <a:latin typeface="Calibri"/>
                <a:cs typeface="Calibri"/>
              </a:rPr>
              <a:t>. </a:t>
            </a:r>
            <a:r>
              <a:rPr sz="1800" spc="-5" dirty="0">
                <a:latin typeface="Calibri"/>
                <a:cs typeface="Calibri"/>
              </a:rPr>
              <a:t>This processing is done in </a:t>
            </a:r>
            <a:r>
              <a:rPr sz="1800" b="1" spc="-10" dirty="0">
                <a:latin typeface="Calibri"/>
                <a:cs typeface="Calibri"/>
              </a:rPr>
              <a:t>FIFO </a:t>
            </a:r>
            <a:r>
              <a:rPr sz="1800" spc="-5" dirty="0">
                <a:latin typeface="Calibri"/>
                <a:cs typeface="Calibri"/>
              </a:rPr>
              <a:t>order </a:t>
            </a:r>
            <a:r>
              <a:rPr sz="1800" dirty="0">
                <a:latin typeface="Calibri"/>
                <a:cs typeface="Calibri"/>
              </a:rPr>
              <a:t>which suggests </a:t>
            </a:r>
            <a:r>
              <a:rPr sz="1800" spc="-10" dirty="0">
                <a:latin typeface="Calibri"/>
                <a:cs typeface="Calibri"/>
              </a:rPr>
              <a:t>that processes are </a:t>
            </a:r>
            <a:r>
              <a:rPr sz="1800" spc="-5" dirty="0">
                <a:latin typeface="Calibri"/>
                <a:cs typeface="Calibri"/>
              </a:rPr>
              <a:t> </a:t>
            </a:r>
            <a:r>
              <a:rPr sz="1800" spc="-20" dirty="0">
                <a:latin typeface="Calibri"/>
                <a:cs typeface="Calibri"/>
              </a:rPr>
              <a:t>executed</a:t>
            </a:r>
            <a:r>
              <a:rPr sz="1800" spc="60"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a </a:t>
            </a:r>
            <a:r>
              <a:rPr sz="1800" spc="-10" dirty="0">
                <a:latin typeface="Calibri"/>
                <a:cs typeface="Calibri"/>
              </a:rPr>
              <a:t>first-come,</a:t>
            </a:r>
            <a:r>
              <a:rPr sz="1800" spc="35" dirty="0">
                <a:latin typeface="Calibri"/>
                <a:cs typeface="Calibri"/>
              </a:rPr>
              <a:t> </a:t>
            </a:r>
            <a:r>
              <a:rPr sz="1800" spc="-10" dirty="0">
                <a:latin typeface="Calibri"/>
                <a:cs typeface="Calibri"/>
              </a:rPr>
              <a:t>first-serve</a:t>
            </a:r>
            <a:r>
              <a:rPr sz="1800" spc="10" dirty="0">
                <a:latin typeface="Calibri"/>
                <a:cs typeface="Calibri"/>
              </a:rPr>
              <a:t> </a:t>
            </a:r>
            <a:r>
              <a:rPr sz="1800" spc="-5" dirty="0">
                <a:latin typeface="Calibri"/>
                <a:cs typeface="Calibri"/>
              </a:rPr>
              <a:t>basis.</a:t>
            </a:r>
            <a:endParaRPr sz="1800">
              <a:latin typeface="Calibri"/>
              <a:cs typeface="Calibri"/>
            </a:endParaRPr>
          </a:p>
          <a:p>
            <a:pPr marL="12700" algn="just">
              <a:lnSpc>
                <a:spcPct val="100000"/>
              </a:lnSpc>
              <a:spcBef>
                <a:spcPts val="5"/>
              </a:spcBef>
            </a:pPr>
            <a:r>
              <a:rPr sz="1800" spc="-10" dirty="0">
                <a:latin typeface="Calibri"/>
                <a:cs typeface="Calibri"/>
              </a:rPr>
              <a:t>Note:</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CPU time </a:t>
            </a:r>
            <a:r>
              <a:rPr sz="1800" spc="-10" dirty="0">
                <a:latin typeface="Calibri"/>
                <a:cs typeface="Calibri"/>
              </a:rPr>
              <a:t>quantum</a:t>
            </a:r>
            <a:r>
              <a:rPr sz="1800" spc="7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the</a:t>
            </a:r>
            <a:r>
              <a:rPr sz="1800" spc="10" dirty="0">
                <a:latin typeface="Calibri"/>
                <a:cs typeface="Calibri"/>
              </a:rPr>
              <a:t> </a:t>
            </a:r>
            <a:r>
              <a:rPr sz="1800" dirty="0">
                <a:latin typeface="Calibri"/>
                <a:cs typeface="Calibri"/>
              </a:rPr>
              <a:t>time</a:t>
            </a:r>
            <a:r>
              <a:rPr sz="1800" spc="10" dirty="0">
                <a:latin typeface="Calibri"/>
                <a:cs typeface="Calibri"/>
              </a:rPr>
              <a:t> </a:t>
            </a:r>
            <a:r>
              <a:rPr sz="1800" spc="-5" dirty="0">
                <a:latin typeface="Calibri"/>
                <a:cs typeface="Calibri"/>
              </a:rPr>
              <a:t>period</a:t>
            </a:r>
            <a:r>
              <a:rPr sz="1800" spc="20" dirty="0">
                <a:latin typeface="Calibri"/>
                <a:cs typeface="Calibri"/>
              </a:rPr>
              <a:t> </a:t>
            </a:r>
            <a:r>
              <a:rPr sz="1800" spc="-15" dirty="0">
                <a:latin typeface="Calibri"/>
                <a:cs typeface="Calibri"/>
              </a:rPr>
              <a:t>defined</a:t>
            </a:r>
            <a:r>
              <a:rPr sz="1800" spc="8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system.</a:t>
            </a:r>
            <a:endParaRPr sz="1800">
              <a:latin typeface="Calibri"/>
              <a:cs typeface="Calibri"/>
            </a:endParaRPr>
          </a:p>
          <a:p>
            <a:pPr marL="165100">
              <a:lnSpc>
                <a:spcPct val="100000"/>
              </a:lnSpc>
              <a:spcBef>
                <a:spcPts val="465"/>
              </a:spcBef>
            </a:pPr>
            <a:r>
              <a:rPr sz="1800" b="1" spc="-10" dirty="0">
                <a:solidFill>
                  <a:srgbClr val="FF0000"/>
                </a:solidFill>
                <a:latin typeface="Calibri"/>
                <a:cs typeface="Calibri"/>
              </a:rPr>
              <a:t>How</a:t>
            </a:r>
            <a:r>
              <a:rPr sz="1800" b="1" spc="-5" dirty="0">
                <a:solidFill>
                  <a:srgbClr val="FF0000"/>
                </a:solidFill>
                <a:latin typeface="Calibri"/>
                <a:cs typeface="Calibri"/>
              </a:rPr>
              <a:t> does the</a:t>
            </a:r>
            <a:r>
              <a:rPr sz="1800" b="1" dirty="0">
                <a:solidFill>
                  <a:srgbClr val="FF0000"/>
                </a:solidFill>
                <a:latin typeface="Calibri"/>
                <a:cs typeface="Calibri"/>
              </a:rPr>
              <a:t> </a:t>
            </a:r>
            <a:r>
              <a:rPr sz="1800" b="1" spc="-15" dirty="0">
                <a:solidFill>
                  <a:srgbClr val="FF0000"/>
                </a:solidFill>
                <a:latin typeface="Calibri"/>
                <a:cs typeface="Calibri"/>
              </a:rPr>
              <a:t>Round</a:t>
            </a:r>
            <a:r>
              <a:rPr sz="1800" b="1" spc="-10" dirty="0">
                <a:solidFill>
                  <a:srgbClr val="FF0000"/>
                </a:solidFill>
                <a:latin typeface="Calibri"/>
                <a:cs typeface="Calibri"/>
              </a:rPr>
              <a:t> </a:t>
            </a:r>
            <a:r>
              <a:rPr sz="1800" b="1" spc="-15" dirty="0">
                <a:solidFill>
                  <a:srgbClr val="FF0000"/>
                </a:solidFill>
                <a:latin typeface="Calibri"/>
                <a:cs typeface="Calibri"/>
              </a:rPr>
              <a:t>Robin</a:t>
            </a:r>
            <a:r>
              <a:rPr sz="1800" b="1" spc="15" dirty="0">
                <a:solidFill>
                  <a:srgbClr val="FF0000"/>
                </a:solidFill>
                <a:latin typeface="Calibri"/>
                <a:cs typeface="Calibri"/>
              </a:rPr>
              <a:t> </a:t>
            </a:r>
            <a:r>
              <a:rPr sz="1800" b="1" spc="-10" dirty="0">
                <a:solidFill>
                  <a:srgbClr val="FF0000"/>
                </a:solidFill>
                <a:latin typeface="Calibri"/>
                <a:cs typeface="Calibri"/>
              </a:rPr>
              <a:t>Algorithm</a:t>
            </a:r>
            <a:r>
              <a:rPr sz="1800" b="1" spc="-5" dirty="0">
                <a:solidFill>
                  <a:srgbClr val="FF0000"/>
                </a:solidFill>
                <a:latin typeface="Calibri"/>
                <a:cs typeface="Calibri"/>
              </a:rPr>
              <a:t> </a:t>
            </a:r>
            <a:r>
              <a:rPr sz="1800" b="1" spc="-15" dirty="0">
                <a:solidFill>
                  <a:srgbClr val="FF0000"/>
                </a:solidFill>
                <a:latin typeface="Calibri"/>
                <a:cs typeface="Calibri"/>
              </a:rPr>
              <a:t>Work?</a:t>
            </a:r>
            <a:endParaRPr sz="1800">
              <a:latin typeface="Calibri"/>
              <a:cs typeface="Calibri"/>
            </a:endParaRPr>
          </a:p>
          <a:p>
            <a:pPr marL="165100">
              <a:lnSpc>
                <a:spcPct val="100000"/>
              </a:lnSpc>
              <a:spcBef>
                <a:spcPts val="5"/>
              </a:spcBef>
            </a:pPr>
            <a:r>
              <a:rPr sz="1800" spc="-10" dirty="0">
                <a:latin typeface="Calibri"/>
                <a:cs typeface="Calibri"/>
              </a:rPr>
              <a:t>All</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processes</a:t>
            </a:r>
            <a:r>
              <a:rPr sz="1800" spc="45"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added</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ready</a:t>
            </a:r>
            <a:r>
              <a:rPr sz="1800" spc="10" dirty="0">
                <a:latin typeface="Calibri"/>
                <a:cs typeface="Calibri"/>
              </a:rPr>
              <a:t> </a:t>
            </a:r>
            <a:r>
              <a:rPr sz="1800" spc="-10" dirty="0">
                <a:latin typeface="Calibri"/>
                <a:cs typeface="Calibri"/>
              </a:rPr>
              <a:t>queue.</a:t>
            </a:r>
            <a:endParaRPr sz="1800">
              <a:latin typeface="Calibri"/>
              <a:cs typeface="Calibri"/>
            </a:endParaRPr>
          </a:p>
          <a:p>
            <a:pPr marL="165100" marR="9525">
              <a:lnSpc>
                <a:spcPct val="100000"/>
              </a:lnSpc>
            </a:pPr>
            <a:r>
              <a:rPr sz="1800" spc="-30" dirty="0">
                <a:latin typeface="Calibri"/>
                <a:cs typeface="Calibri"/>
              </a:rPr>
              <a:t>At</a:t>
            </a:r>
            <a:r>
              <a:rPr sz="1800" spc="35" dirty="0">
                <a:latin typeface="Calibri"/>
                <a:cs typeface="Calibri"/>
              </a:rPr>
              <a:t> </a:t>
            </a:r>
            <a:r>
              <a:rPr sz="1800" spc="-15" dirty="0">
                <a:latin typeface="Calibri"/>
                <a:cs typeface="Calibri"/>
              </a:rPr>
              <a:t>first,</a:t>
            </a:r>
            <a:r>
              <a:rPr sz="1800" spc="25"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burst</a:t>
            </a:r>
            <a:r>
              <a:rPr sz="1800" spc="60" dirty="0">
                <a:latin typeface="Calibri"/>
                <a:cs typeface="Calibri"/>
              </a:rPr>
              <a:t> </a:t>
            </a:r>
            <a:r>
              <a:rPr sz="1800" spc="-5" dirty="0">
                <a:latin typeface="Calibri"/>
                <a:cs typeface="Calibri"/>
              </a:rPr>
              <a:t>time</a:t>
            </a:r>
            <a:r>
              <a:rPr sz="1800" spc="35" dirty="0">
                <a:latin typeface="Calibri"/>
                <a:cs typeface="Calibri"/>
              </a:rPr>
              <a:t> </a:t>
            </a:r>
            <a:r>
              <a:rPr sz="1800" dirty="0">
                <a:latin typeface="Calibri"/>
                <a:cs typeface="Calibri"/>
              </a:rPr>
              <a:t>of </a:t>
            </a:r>
            <a:r>
              <a:rPr sz="1800" spc="-10" dirty="0">
                <a:latin typeface="Calibri"/>
                <a:cs typeface="Calibri"/>
              </a:rPr>
              <a:t>every</a:t>
            </a:r>
            <a:r>
              <a:rPr sz="1800" spc="35" dirty="0">
                <a:latin typeface="Calibri"/>
                <a:cs typeface="Calibri"/>
              </a:rPr>
              <a:t> </a:t>
            </a:r>
            <a:r>
              <a:rPr sz="1800" spc="-10" dirty="0">
                <a:latin typeface="Calibri"/>
                <a:cs typeface="Calibri"/>
              </a:rPr>
              <a:t>process</a:t>
            </a:r>
            <a:r>
              <a:rPr sz="1800" spc="35" dirty="0">
                <a:latin typeface="Calibri"/>
                <a:cs typeface="Calibri"/>
              </a:rPr>
              <a:t> </a:t>
            </a:r>
            <a:r>
              <a:rPr sz="1800" spc="-5" dirty="0">
                <a:latin typeface="Calibri"/>
                <a:cs typeface="Calibri"/>
              </a:rPr>
              <a:t>is</a:t>
            </a:r>
            <a:r>
              <a:rPr sz="1800" spc="35" dirty="0">
                <a:latin typeface="Calibri"/>
                <a:cs typeface="Calibri"/>
              </a:rPr>
              <a:t> </a:t>
            </a:r>
            <a:r>
              <a:rPr sz="1800" spc="-10" dirty="0">
                <a:latin typeface="Calibri"/>
                <a:cs typeface="Calibri"/>
              </a:rPr>
              <a:t>compared</a:t>
            </a:r>
            <a:r>
              <a:rPr sz="1800" spc="35" dirty="0">
                <a:latin typeface="Calibri"/>
                <a:cs typeface="Calibri"/>
              </a:rPr>
              <a:t> </a:t>
            </a:r>
            <a:r>
              <a:rPr sz="1800" spc="-15" dirty="0">
                <a:latin typeface="Calibri"/>
                <a:cs typeface="Calibri"/>
              </a:rPr>
              <a:t>to</a:t>
            </a:r>
            <a:r>
              <a:rPr sz="1800" spc="30" dirty="0">
                <a:latin typeface="Calibri"/>
                <a:cs typeface="Calibri"/>
              </a:rPr>
              <a:t> </a:t>
            </a:r>
            <a:r>
              <a:rPr sz="1800" spc="-5" dirty="0">
                <a:latin typeface="Calibri"/>
                <a:cs typeface="Calibri"/>
              </a:rPr>
              <a:t>the</a:t>
            </a:r>
            <a:r>
              <a:rPr sz="1800" spc="50" dirty="0">
                <a:latin typeface="Calibri"/>
                <a:cs typeface="Calibri"/>
              </a:rPr>
              <a:t> </a:t>
            </a:r>
            <a:r>
              <a:rPr sz="1800" spc="-5" dirty="0">
                <a:latin typeface="Calibri"/>
                <a:cs typeface="Calibri"/>
              </a:rPr>
              <a:t>time</a:t>
            </a:r>
            <a:r>
              <a:rPr sz="1800" spc="15" dirty="0">
                <a:latin typeface="Calibri"/>
                <a:cs typeface="Calibri"/>
              </a:rPr>
              <a:t> </a:t>
            </a:r>
            <a:r>
              <a:rPr sz="1800" spc="-15" dirty="0">
                <a:latin typeface="Calibri"/>
                <a:cs typeface="Calibri"/>
              </a:rPr>
              <a:t>quantum</a:t>
            </a:r>
            <a:r>
              <a:rPr sz="1800" spc="95" dirty="0">
                <a:latin typeface="Calibri"/>
                <a:cs typeface="Calibri"/>
              </a:rPr>
              <a:t> </a:t>
            </a:r>
            <a:r>
              <a:rPr sz="1800" dirty="0">
                <a:latin typeface="Calibri"/>
                <a:cs typeface="Calibri"/>
              </a:rPr>
              <a:t>of</a:t>
            </a:r>
            <a:r>
              <a:rPr sz="1800" spc="20" dirty="0">
                <a:latin typeface="Calibri"/>
                <a:cs typeface="Calibri"/>
              </a:rPr>
              <a:t> </a:t>
            </a:r>
            <a:r>
              <a:rPr sz="1800" spc="-5" dirty="0">
                <a:latin typeface="Calibri"/>
                <a:cs typeface="Calibri"/>
              </a:rPr>
              <a:t>the</a:t>
            </a:r>
            <a:r>
              <a:rPr sz="1800" spc="30" dirty="0">
                <a:latin typeface="Calibri"/>
                <a:cs typeface="Calibri"/>
              </a:rPr>
              <a:t> </a:t>
            </a:r>
            <a:r>
              <a:rPr sz="1800" spc="-10" dirty="0">
                <a:latin typeface="Calibri"/>
                <a:cs typeface="Calibri"/>
              </a:rPr>
              <a:t>CPU. </a:t>
            </a:r>
            <a:r>
              <a:rPr sz="1800" spc="-5" dirty="0">
                <a:latin typeface="Calibri"/>
                <a:cs typeface="Calibri"/>
              </a:rPr>
              <a:t> </a:t>
            </a:r>
            <a:r>
              <a:rPr sz="1800" dirty="0">
                <a:latin typeface="Calibri"/>
                <a:cs typeface="Calibri"/>
              </a:rPr>
              <a:t>If</a:t>
            </a:r>
            <a:r>
              <a:rPr sz="1800" spc="-5" dirty="0">
                <a:latin typeface="Calibri"/>
                <a:cs typeface="Calibri"/>
              </a:rPr>
              <a:t> the</a:t>
            </a:r>
            <a:r>
              <a:rPr sz="1800" spc="15" dirty="0">
                <a:latin typeface="Calibri"/>
                <a:cs typeface="Calibri"/>
              </a:rPr>
              <a:t> </a:t>
            </a:r>
            <a:r>
              <a:rPr sz="1800" spc="-15" dirty="0">
                <a:latin typeface="Calibri"/>
                <a:cs typeface="Calibri"/>
              </a:rPr>
              <a:t>burst</a:t>
            </a:r>
            <a:r>
              <a:rPr sz="1800" spc="15" dirty="0">
                <a:latin typeface="Calibri"/>
                <a:cs typeface="Calibri"/>
              </a:rPr>
              <a:t> </a:t>
            </a:r>
            <a:r>
              <a:rPr sz="1800" spc="-5" dirty="0">
                <a:latin typeface="Calibri"/>
                <a:cs typeface="Calibri"/>
              </a:rPr>
              <a:t>time </a:t>
            </a:r>
            <a:r>
              <a:rPr sz="1800" spc="5" dirty="0">
                <a:latin typeface="Calibri"/>
                <a:cs typeface="Calibri"/>
              </a:rPr>
              <a:t>of</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process</a:t>
            </a:r>
            <a:r>
              <a:rPr sz="1800" dirty="0">
                <a:latin typeface="Calibri"/>
                <a:cs typeface="Calibri"/>
              </a:rPr>
              <a:t> </a:t>
            </a:r>
            <a:r>
              <a:rPr sz="1800" spc="-5" dirty="0">
                <a:latin typeface="Calibri"/>
                <a:cs typeface="Calibri"/>
              </a:rPr>
              <a:t>is</a:t>
            </a:r>
            <a:r>
              <a:rPr sz="1800" spc="40" dirty="0">
                <a:latin typeface="Calibri"/>
                <a:cs typeface="Calibri"/>
              </a:rPr>
              <a:t> </a:t>
            </a:r>
            <a:r>
              <a:rPr sz="1800" b="1" spc="-5" dirty="0">
                <a:latin typeface="Calibri"/>
                <a:cs typeface="Calibri"/>
              </a:rPr>
              <a:t>less</a:t>
            </a:r>
            <a:r>
              <a:rPr sz="1800" b="1" spc="5" dirty="0">
                <a:latin typeface="Calibri"/>
                <a:cs typeface="Calibri"/>
              </a:rPr>
              <a:t> </a:t>
            </a:r>
            <a:r>
              <a:rPr sz="1800" b="1" spc="-5" dirty="0">
                <a:latin typeface="Calibri"/>
                <a:cs typeface="Calibri"/>
              </a:rPr>
              <a:t>than</a:t>
            </a:r>
            <a:r>
              <a:rPr sz="1800" b="1" spc="-15" dirty="0">
                <a:latin typeface="Calibri"/>
                <a:cs typeface="Calibri"/>
              </a:rPr>
              <a:t> </a:t>
            </a:r>
            <a:r>
              <a:rPr sz="1800" b="1" spc="-5" dirty="0">
                <a:latin typeface="Calibri"/>
                <a:cs typeface="Calibri"/>
              </a:rPr>
              <a:t>or</a:t>
            </a:r>
            <a:r>
              <a:rPr sz="1800" b="1" spc="10" dirty="0">
                <a:latin typeface="Calibri"/>
                <a:cs typeface="Calibri"/>
              </a:rPr>
              <a:t> </a:t>
            </a:r>
            <a:r>
              <a:rPr sz="1800" b="1" spc="-5" dirty="0">
                <a:latin typeface="Calibri"/>
                <a:cs typeface="Calibri"/>
              </a:rPr>
              <a:t>equal</a:t>
            </a:r>
            <a:r>
              <a:rPr sz="1800" b="1" spc="-1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dirty="0">
                <a:latin typeface="Calibri"/>
                <a:cs typeface="Calibri"/>
              </a:rPr>
              <a:t>time</a:t>
            </a:r>
            <a:r>
              <a:rPr sz="1800" spc="-5" dirty="0">
                <a:latin typeface="Calibri"/>
                <a:cs typeface="Calibri"/>
              </a:rPr>
              <a:t> quantum</a:t>
            </a:r>
            <a:r>
              <a:rPr sz="1800" spc="3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round- </a:t>
            </a:r>
            <a:r>
              <a:rPr sz="1800" spc="-395" dirty="0">
                <a:latin typeface="Calibri"/>
                <a:cs typeface="Calibri"/>
              </a:rPr>
              <a:t> </a:t>
            </a:r>
            <a:r>
              <a:rPr sz="1800" spc="-10" dirty="0">
                <a:latin typeface="Calibri"/>
                <a:cs typeface="Calibri"/>
              </a:rPr>
              <a:t>robin</a:t>
            </a:r>
            <a:r>
              <a:rPr sz="1800" spc="15" dirty="0">
                <a:latin typeface="Calibri"/>
                <a:cs typeface="Calibri"/>
              </a:rPr>
              <a:t> </a:t>
            </a:r>
            <a:r>
              <a:rPr sz="1800" spc="-10" dirty="0">
                <a:latin typeface="Calibri"/>
                <a:cs typeface="Calibri"/>
              </a:rPr>
              <a:t>scheduling</a:t>
            </a:r>
            <a:r>
              <a:rPr sz="1800" spc="75" dirty="0">
                <a:latin typeface="Calibri"/>
                <a:cs typeface="Calibri"/>
              </a:rPr>
              <a:t> </a:t>
            </a:r>
            <a:r>
              <a:rPr sz="1800" spc="-10" dirty="0">
                <a:latin typeface="Calibri"/>
                <a:cs typeface="Calibri"/>
              </a:rPr>
              <a:t>algorithm,</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5" dirty="0">
                <a:latin typeface="Calibri"/>
                <a:cs typeface="Calibri"/>
              </a:rPr>
              <a:t> </a:t>
            </a:r>
            <a:r>
              <a:rPr sz="1800" spc="-5" dirty="0">
                <a:latin typeface="Calibri"/>
                <a:cs typeface="Calibri"/>
              </a:rPr>
              <a:t>is</a:t>
            </a:r>
            <a:r>
              <a:rPr sz="1800" spc="15" dirty="0">
                <a:latin typeface="Calibri"/>
                <a:cs typeface="Calibri"/>
              </a:rPr>
              <a:t> </a:t>
            </a:r>
            <a:r>
              <a:rPr sz="1800" spc="-20" dirty="0">
                <a:latin typeface="Calibri"/>
                <a:cs typeface="Calibri"/>
              </a:rPr>
              <a:t>executed</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its</a:t>
            </a:r>
            <a:r>
              <a:rPr sz="1800" spc="-15" dirty="0">
                <a:latin typeface="Calibri"/>
                <a:cs typeface="Calibri"/>
              </a:rPr>
              <a:t> </a:t>
            </a:r>
            <a:r>
              <a:rPr sz="1800" spc="-20" dirty="0">
                <a:latin typeface="Calibri"/>
                <a:cs typeface="Calibri"/>
              </a:rPr>
              <a:t>burst</a:t>
            </a:r>
            <a:r>
              <a:rPr sz="1800" spc="50" dirty="0">
                <a:latin typeface="Calibri"/>
                <a:cs typeface="Calibri"/>
              </a:rPr>
              <a:t> </a:t>
            </a:r>
            <a:r>
              <a:rPr sz="1800" spc="-5" dirty="0">
                <a:latin typeface="Calibri"/>
                <a:cs typeface="Calibri"/>
              </a:rPr>
              <a:t>time.</a:t>
            </a:r>
            <a:endParaRPr sz="1800">
              <a:latin typeface="Calibri"/>
              <a:cs typeface="Calibri"/>
            </a:endParaRPr>
          </a:p>
          <a:p>
            <a:pPr marL="165100">
              <a:lnSpc>
                <a:spcPct val="100000"/>
              </a:lnSpc>
            </a:pPr>
            <a:r>
              <a:rPr sz="1800" dirty="0">
                <a:latin typeface="Calibri"/>
                <a:cs typeface="Calibri"/>
              </a:rPr>
              <a:t>If</a:t>
            </a:r>
            <a:r>
              <a:rPr sz="1800" spc="335" dirty="0">
                <a:latin typeface="Calibri"/>
                <a:cs typeface="Calibri"/>
              </a:rPr>
              <a:t> </a:t>
            </a:r>
            <a:r>
              <a:rPr sz="1800" spc="-5" dirty="0">
                <a:latin typeface="Calibri"/>
                <a:cs typeface="Calibri"/>
              </a:rPr>
              <a:t>the</a:t>
            </a:r>
            <a:r>
              <a:rPr sz="1800" spc="355" dirty="0">
                <a:latin typeface="Calibri"/>
                <a:cs typeface="Calibri"/>
              </a:rPr>
              <a:t> </a:t>
            </a:r>
            <a:r>
              <a:rPr sz="1800" spc="-15" dirty="0">
                <a:latin typeface="Calibri"/>
                <a:cs typeface="Calibri"/>
              </a:rPr>
              <a:t>burst</a:t>
            </a:r>
            <a:r>
              <a:rPr sz="1800" spc="335" dirty="0">
                <a:latin typeface="Calibri"/>
                <a:cs typeface="Calibri"/>
              </a:rPr>
              <a:t> </a:t>
            </a:r>
            <a:r>
              <a:rPr sz="1800" dirty="0">
                <a:latin typeface="Calibri"/>
                <a:cs typeface="Calibri"/>
              </a:rPr>
              <a:t>time</a:t>
            </a:r>
            <a:r>
              <a:rPr sz="1800" spc="330" dirty="0">
                <a:latin typeface="Calibri"/>
                <a:cs typeface="Calibri"/>
              </a:rPr>
              <a:t> </a:t>
            </a:r>
            <a:r>
              <a:rPr sz="1800" dirty="0">
                <a:latin typeface="Calibri"/>
                <a:cs typeface="Calibri"/>
              </a:rPr>
              <a:t>of</a:t>
            </a:r>
            <a:r>
              <a:rPr sz="1800" spc="340" dirty="0">
                <a:latin typeface="Calibri"/>
                <a:cs typeface="Calibri"/>
              </a:rPr>
              <a:t> </a:t>
            </a:r>
            <a:r>
              <a:rPr sz="1800" dirty="0">
                <a:latin typeface="Calibri"/>
                <a:cs typeface="Calibri"/>
              </a:rPr>
              <a:t>the</a:t>
            </a:r>
            <a:r>
              <a:rPr sz="1800" spc="355" dirty="0">
                <a:latin typeface="Calibri"/>
                <a:cs typeface="Calibri"/>
              </a:rPr>
              <a:t> </a:t>
            </a:r>
            <a:r>
              <a:rPr sz="1800" spc="-5" dirty="0">
                <a:latin typeface="Calibri"/>
                <a:cs typeface="Calibri"/>
              </a:rPr>
              <a:t>process</a:t>
            </a:r>
            <a:r>
              <a:rPr sz="1800" spc="330" dirty="0">
                <a:latin typeface="Calibri"/>
                <a:cs typeface="Calibri"/>
              </a:rPr>
              <a:t> </a:t>
            </a:r>
            <a:r>
              <a:rPr sz="1800" spc="-5" dirty="0">
                <a:latin typeface="Calibri"/>
                <a:cs typeface="Calibri"/>
              </a:rPr>
              <a:t>is</a:t>
            </a:r>
            <a:r>
              <a:rPr sz="1800" spc="330" dirty="0">
                <a:latin typeface="Calibri"/>
                <a:cs typeface="Calibri"/>
              </a:rPr>
              <a:t> </a:t>
            </a:r>
            <a:r>
              <a:rPr sz="1800" b="1" spc="-10" dirty="0">
                <a:latin typeface="Calibri"/>
                <a:cs typeface="Calibri"/>
              </a:rPr>
              <a:t>greater</a:t>
            </a:r>
            <a:r>
              <a:rPr sz="1800" b="1" spc="355" dirty="0">
                <a:latin typeface="Calibri"/>
                <a:cs typeface="Calibri"/>
              </a:rPr>
              <a:t> </a:t>
            </a:r>
            <a:r>
              <a:rPr sz="1800" b="1" spc="-5" dirty="0">
                <a:latin typeface="Calibri"/>
                <a:cs typeface="Calibri"/>
              </a:rPr>
              <a:t>than</a:t>
            </a:r>
            <a:r>
              <a:rPr sz="1800" b="1" spc="330" dirty="0">
                <a:latin typeface="Calibri"/>
                <a:cs typeface="Calibri"/>
              </a:rPr>
              <a:t> </a:t>
            </a:r>
            <a:r>
              <a:rPr sz="1800" spc="-5" dirty="0">
                <a:latin typeface="Calibri"/>
                <a:cs typeface="Calibri"/>
              </a:rPr>
              <a:t>the</a:t>
            </a:r>
            <a:r>
              <a:rPr sz="1800" spc="350" dirty="0">
                <a:latin typeface="Calibri"/>
                <a:cs typeface="Calibri"/>
              </a:rPr>
              <a:t> </a:t>
            </a:r>
            <a:r>
              <a:rPr sz="1800" spc="-5" dirty="0">
                <a:latin typeface="Calibri"/>
                <a:cs typeface="Calibri"/>
              </a:rPr>
              <a:t>time</a:t>
            </a:r>
            <a:r>
              <a:rPr sz="1800" spc="355" dirty="0">
                <a:latin typeface="Calibri"/>
                <a:cs typeface="Calibri"/>
              </a:rPr>
              <a:t> </a:t>
            </a:r>
            <a:r>
              <a:rPr sz="1800" spc="-5" dirty="0">
                <a:latin typeface="Calibri"/>
                <a:cs typeface="Calibri"/>
              </a:rPr>
              <a:t>quantum,</a:t>
            </a:r>
            <a:r>
              <a:rPr sz="1800" spc="350" dirty="0">
                <a:latin typeface="Calibri"/>
                <a:cs typeface="Calibri"/>
              </a:rPr>
              <a:t> </a:t>
            </a:r>
            <a:r>
              <a:rPr sz="1800" spc="5" dirty="0">
                <a:latin typeface="Calibri"/>
                <a:cs typeface="Calibri"/>
              </a:rPr>
              <a:t>the</a:t>
            </a:r>
            <a:r>
              <a:rPr sz="1800" spc="350" dirty="0">
                <a:latin typeface="Calibri"/>
                <a:cs typeface="Calibri"/>
              </a:rPr>
              <a:t> </a:t>
            </a:r>
            <a:r>
              <a:rPr sz="1800" spc="-10" dirty="0">
                <a:latin typeface="Calibri"/>
                <a:cs typeface="Calibri"/>
              </a:rPr>
              <a:t>process</a:t>
            </a:r>
            <a:r>
              <a:rPr sz="1800" spc="335" dirty="0">
                <a:latin typeface="Calibri"/>
                <a:cs typeface="Calibri"/>
              </a:rPr>
              <a:t> </a:t>
            </a:r>
            <a:r>
              <a:rPr sz="1800" spc="-10" dirty="0">
                <a:latin typeface="Calibri"/>
                <a:cs typeface="Calibri"/>
              </a:rPr>
              <a:t>is</a:t>
            </a:r>
            <a:endParaRPr sz="1800">
              <a:latin typeface="Calibri"/>
              <a:cs typeface="Calibri"/>
            </a:endParaRPr>
          </a:p>
          <a:p>
            <a:pPr marL="165100">
              <a:lnSpc>
                <a:spcPct val="100000"/>
              </a:lnSpc>
              <a:spcBef>
                <a:spcPts val="5"/>
              </a:spcBef>
            </a:pPr>
            <a:r>
              <a:rPr sz="1800" spc="-20" dirty="0">
                <a:latin typeface="Calibri"/>
                <a:cs typeface="Calibri"/>
              </a:rPr>
              <a:t>executed</a:t>
            </a:r>
            <a:r>
              <a:rPr sz="1800" spc="55" dirty="0">
                <a:latin typeface="Calibri"/>
                <a:cs typeface="Calibri"/>
              </a:rPr>
              <a:t> </a:t>
            </a:r>
            <a:r>
              <a:rPr sz="1800" spc="-5" dirty="0">
                <a:latin typeface="Calibri"/>
                <a:cs typeface="Calibri"/>
              </a:rPr>
              <a:t>up</a:t>
            </a:r>
            <a:r>
              <a:rPr sz="1800" spc="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30" dirty="0">
                <a:latin typeface="Calibri"/>
                <a:cs typeface="Calibri"/>
              </a:rPr>
              <a:t> </a:t>
            </a:r>
            <a:r>
              <a:rPr sz="1800" spc="-5" dirty="0">
                <a:latin typeface="Calibri"/>
                <a:cs typeface="Calibri"/>
              </a:rPr>
              <a:t>time</a:t>
            </a:r>
            <a:r>
              <a:rPr sz="1800" spc="-15" dirty="0">
                <a:latin typeface="Calibri"/>
                <a:cs typeface="Calibri"/>
              </a:rPr>
              <a:t> </a:t>
            </a:r>
            <a:r>
              <a:rPr sz="1800" spc="-10" dirty="0">
                <a:latin typeface="Calibri"/>
                <a:cs typeface="Calibri"/>
              </a:rPr>
              <a:t>quantum</a:t>
            </a:r>
            <a:r>
              <a:rPr sz="1800" spc="60" dirty="0">
                <a:latin typeface="Calibri"/>
                <a:cs typeface="Calibri"/>
              </a:rPr>
              <a:t> </a:t>
            </a:r>
            <a:r>
              <a:rPr sz="1800" spc="-5" dirty="0">
                <a:latin typeface="Calibri"/>
                <a:cs typeface="Calibri"/>
              </a:rPr>
              <a:t>(TQ).</a:t>
            </a:r>
            <a:endParaRPr sz="1800">
              <a:latin typeface="Calibri"/>
              <a:cs typeface="Calibri"/>
            </a:endParaRPr>
          </a:p>
          <a:p>
            <a:pPr marL="165100">
              <a:lnSpc>
                <a:spcPct val="100000"/>
              </a:lnSpc>
            </a:pPr>
            <a:r>
              <a:rPr sz="1800" spc="-5" dirty="0">
                <a:latin typeface="Calibri"/>
                <a:cs typeface="Calibri"/>
              </a:rPr>
              <a:t>When</a:t>
            </a:r>
            <a:r>
              <a:rPr sz="1800" spc="254" dirty="0">
                <a:latin typeface="Calibri"/>
                <a:cs typeface="Calibri"/>
              </a:rPr>
              <a:t> </a:t>
            </a:r>
            <a:r>
              <a:rPr sz="1800" dirty="0">
                <a:latin typeface="Calibri"/>
                <a:cs typeface="Calibri"/>
              </a:rPr>
              <a:t>the</a:t>
            </a:r>
            <a:r>
              <a:rPr sz="1800" spc="235" dirty="0">
                <a:latin typeface="Calibri"/>
                <a:cs typeface="Calibri"/>
              </a:rPr>
              <a:t> </a:t>
            </a:r>
            <a:r>
              <a:rPr sz="1800" dirty="0">
                <a:latin typeface="Calibri"/>
                <a:cs typeface="Calibri"/>
              </a:rPr>
              <a:t>time</a:t>
            </a:r>
            <a:r>
              <a:rPr sz="1800" spc="260" dirty="0">
                <a:latin typeface="Calibri"/>
                <a:cs typeface="Calibri"/>
              </a:rPr>
              <a:t> </a:t>
            </a:r>
            <a:r>
              <a:rPr sz="1800" spc="-10" dirty="0">
                <a:latin typeface="Calibri"/>
                <a:cs typeface="Calibri"/>
              </a:rPr>
              <a:t>quantum</a:t>
            </a:r>
            <a:r>
              <a:rPr sz="1800" spc="250" dirty="0">
                <a:latin typeface="Calibri"/>
                <a:cs typeface="Calibri"/>
              </a:rPr>
              <a:t> </a:t>
            </a:r>
            <a:r>
              <a:rPr sz="1800" spc="-10" dirty="0">
                <a:latin typeface="Calibri"/>
                <a:cs typeface="Calibri"/>
              </a:rPr>
              <a:t>expires,</a:t>
            </a:r>
            <a:r>
              <a:rPr sz="1800" spc="254" dirty="0">
                <a:latin typeface="Calibri"/>
                <a:cs typeface="Calibri"/>
              </a:rPr>
              <a:t> </a:t>
            </a:r>
            <a:r>
              <a:rPr sz="1800" spc="-5" dirty="0">
                <a:latin typeface="Calibri"/>
                <a:cs typeface="Calibri"/>
              </a:rPr>
              <a:t>it</a:t>
            </a:r>
            <a:r>
              <a:rPr sz="1800" spc="240" dirty="0">
                <a:latin typeface="Calibri"/>
                <a:cs typeface="Calibri"/>
              </a:rPr>
              <a:t> </a:t>
            </a:r>
            <a:r>
              <a:rPr sz="1800" spc="-5" dirty="0">
                <a:latin typeface="Calibri"/>
                <a:cs typeface="Calibri"/>
              </a:rPr>
              <a:t>checks</a:t>
            </a:r>
            <a:r>
              <a:rPr sz="1800" spc="240" dirty="0">
                <a:latin typeface="Calibri"/>
                <a:cs typeface="Calibri"/>
              </a:rPr>
              <a:t> </a:t>
            </a:r>
            <a:r>
              <a:rPr sz="1800" spc="-5" dirty="0">
                <a:latin typeface="Calibri"/>
                <a:cs typeface="Calibri"/>
              </a:rPr>
              <a:t>if</a:t>
            </a:r>
            <a:r>
              <a:rPr sz="1800" spc="245" dirty="0">
                <a:latin typeface="Calibri"/>
                <a:cs typeface="Calibri"/>
              </a:rPr>
              <a:t> </a:t>
            </a:r>
            <a:r>
              <a:rPr sz="1800" spc="5" dirty="0">
                <a:latin typeface="Calibri"/>
                <a:cs typeface="Calibri"/>
              </a:rPr>
              <a:t>the</a:t>
            </a:r>
            <a:r>
              <a:rPr sz="1800" spc="235" dirty="0">
                <a:latin typeface="Calibri"/>
                <a:cs typeface="Calibri"/>
              </a:rPr>
              <a:t> </a:t>
            </a:r>
            <a:r>
              <a:rPr sz="1800" spc="-5" dirty="0">
                <a:latin typeface="Calibri"/>
                <a:cs typeface="Calibri"/>
              </a:rPr>
              <a:t>process</a:t>
            </a:r>
            <a:r>
              <a:rPr sz="1800" spc="240" dirty="0">
                <a:latin typeface="Calibri"/>
                <a:cs typeface="Calibri"/>
              </a:rPr>
              <a:t> </a:t>
            </a:r>
            <a:r>
              <a:rPr sz="1800" spc="-5" dirty="0">
                <a:latin typeface="Calibri"/>
                <a:cs typeface="Calibri"/>
              </a:rPr>
              <a:t>is</a:t>
            </a:r>
            <a:r>
              <a:rPr sz="1800" spc="254" dirty="0">
                <a:latin typeface="Calibri"/>
                <a:cs typeface="Calibri"/>
              </a:rPr>
              <a:t> </a:t>
            </a:r>
            <a:r>
              <a:rPr sz="1800" spc="-10" dirty="0">
                <a:latin typeface="Calibri"/>
                <a:cs typeface="Calibri"/>
              </a:rPr>
              <a:t>executed</a:t>
            </a:r>
            <a:r>
              <a:rPr sz="1800" spc="225" dirty="0">
                <a:latin typeface="Calibri"/>
                <a:cs typeface="Calibri"/>
              </a:rPr>
              <a:t> </a:t>
            </a:r>
            <a:r>
              <a:rPr sz="1800" spc="-5" dirty="0">
                <a:latin typeface="Calibri"/>
                <a:cs typeface="Calibri"/>
              </a:rPr>
              <a:t>completely</a:t>
            </a:r>
            <a:r>
              <a:rPr sz="1800" spc="245" dirty="0">
                <a:latin typeface="Calibri"/>
                <a:cs typeface="Calibri"/>
              </a:rPr>
              <a:t> </a:t>
            </a:r>
            <a:r>
              <a:rPr sz="1800" spc="5" dirty="0">
                <a:latin typeface="Calibri"/>
                <a:cs typeface="Calibri"/>
              </a:rPr>
              <a:t>or</a:t>
            </a:r>
            <a:endParaRPr sz="1800">
              <a:latin typeface="Calibri"/>
              <a:cs typeface="Calibri"/>
            </a:endParaRPr>
          </a:p>
          <a:p>
            <a:pPr marL="165100">
              <a:lnSpc>
                <a:spcPct val="100000"/>
              </a:lnSpc>
            </a:pPr>
            <a:r>
              <a:rPr sz="1800" spc="-5" dirty="0">
                <a:latin typeface="Calibri"/>
                <a:cs typeface="Calibri"/>
              </a:rPr>
              <a:t>not.</a:t>
            </a:r>
            <a:endParaRPr sz="1800">
              <a:latin typeface="Calibri"/>
              <a:cs typeface="Calibri"/>
            </a:endParaRPr>
          </a:p>
          <a:p>
            <a:pPr marL="165100" marR="10160">
              <a:lnSpc>
                <a:spcPct val="100000"/>
              </a:lnSpc>
            </a:pPr>
            <a:r>
              <a:rPr sz="1800" dirty="0">
                <a:latin typeface="Calibri"/>
                <a:cs typeface="Calibri"/>
              </a:rPr>
              <a:t>On</a:t>
            </a:r>
            <a:r>
              <a:rPr sz="1800" spc="-10" dirty="0">
                <a:latin typeface="Calibri"/>
                <a:cs typeface="Calibri"/>
              </a:rPr>
              <a:t> </a:t>
            </a:r>
            <a:r>
              <a:rPr sz="1800" spc="-5" dirty="0">
                <a:latin typeface="Calibri"/>
                <a:cs typeface="Calibri"/>
              </a:rPr>
              <a:t>completion,</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spc="-15" dirty="0">
                <a:latin typeface="Calibri"/>
                <a:cs typeface="Calibri"/>
              </a:rPr>
              <a:t>terminates.</a:t>
            </a:r>
            <a:r>
              <a:rPr sz="1800" spc="75" dirty="0">
                <a:latin typeface="Calibri"/>
                <a:cs typeface="Calibri"/>
              </a:rPr>
              <a:t> </a:t>
            </a:r>
            <a:r>
              <a:rPr sz="1800" spc="-5" dirty="0">
                <a:latin typeface="Calibri"/>
                <a:cs typeface="Calibri"/>
              </a:rPr>
              <a:t>Else,</a:t>
            </a:r>
            <a:r>
              <a:rPr sz="1800" spc="10" dirty="0">
                <a:latin typeface="Calibri"/>
                <a:cs typeface="Calibri"/>
              </a:rPr>
              <a:t> </a:t>
            </a:r>
            <a:r>
              <a:rPr sz="1800" spc="-5" dirty="0">
                <a:latin typeface="Calibri"/>
                <a:cs typeface="Calibri"/>
              </a:rPr>
              <a:t>it </a:t>
            </a:r>
            <a:r>
              <a:rPr sz="1800" spc="-10" dirty="0">
                <a:latin typeface="Calibri"/>
                <a:cs typeface="Calibri"/>
              </a:rPr>
              <a:t>goes</a:t>
            </a:r>
            <a:r>
              <a:rPr sz="1800" spc="40" dirty="0">
                <a:latin typeface="Calibri"/>
                <a:cs typeface="Calibri"/>
              </a:rPr>
              <a:t> </a:t>
            </a:r>
            <a:r>
              <a:rPr sz="1800" spc="-5" dirty="0">
                <a:latin typeface="Calibri"/>
                <a:cs typeface="Calibri"/>
              </a:rPr>
              <a:t>back</a:t>
            </a:r>
            <a:r>
              <a:rPr sz="1800" spc="5" dirty="0">
                <a:latin typeface="Calibri"/>
                <a:cs typeface="Calibri"/>
              </a:rPr>
              <a:t> </a:t>
            </a:r>
            <a:r>
              <a:rPr sz="1800" spc="-10" dirty="0">
                <a:latin typeface="Calibri"/>
                <a:cs typeface="Calibri"/>
              </a:rPr>
              <a:t>again</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the</a:t>
            </a:r>
            <a:r>
              <a:rPr sz="1800" spc="15" dirty="0">
                <a:latin typeface="Calibri"/>
                <a:cs typeface="Calibri"/>
              </a:rPr>
              <a:t> </a:t>
            </a:r>
            <a:r>
              <a:rPr sz="1800" i="1" dirty="0">
                <a:latin typeface="Calibri"/>
                <a:cs typeface="Calibri"/>
              </a:rPr>
              <a:t>ready</a:t>
            </a:r>
            <a:r>
              <a:rPr sz="1800" i="1" spc="-25" dirty="0">
                <a:latin typeface="Calibri"/>
                <a:cs typeface="Calibri"/>
              </a:rPr>
              <a:t> </a:t>
            </a:r>
            <a:r>
              <a:rPr sz="1800" i="1" spc="-15" dirty="0">
                <a:latin typeface="Calibri"/>
                <a:cs typeface="Calibri"/>
              </a:rPr>
              <a:t>state</a:t>
            </a:r>
            <a:r>
              <a:rPr sz="1800" spc="-15" dirty="0">
                <a:latin typeface="Calibri"/>
                <a:cs typeface="Calibri"/>
              </a:rPr>
              <a:t>. </a:t>
            </a:r>
            <a:r>
              <a:rPr sz="1800" spc="-10" dirty="0">
                <a:latin typeface="Calibri"/>
                <a:cs typeface="Calibri"/>
              </a:rPr>
              <a:t> </a:t>
            </a:r>
            <a:r>
              <a:rPr sz="1800" spc="-5" dirty="0">
                <a:latin typeface="Calibri"/>
                <a:cs typeface="Calibri"/>
              </a:rPr>
              <a:t>Consider</a:t>
            </a:r>
            <a:r>
              <a:rPr sz="1800" spc="2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below</a:t>
            </a:r>
            <a:r>
              <a:rPr sz="1800" spc="35" dirty="0">
                <a:latin typeface="Calibri"/>
                <a:cs typeface="Calibri"/>
              </a:rPr>
              <a:t> </a:t>
            </a:r>
            <a:r>
              <a:rPr sz="1800" spc="-5" dirty="0">
                <a:latin typeface="Calibri"/>
                <a:cs typeface="Calibri"/>
              </a:rPr>
              <a:t>flow</a:t>
            </a:r>
            <a:r>
              <a:rPr sz="1800" spc="40" dirty="0">
                <a:latin typeface="Calibri"/>
                <a:cs typeface="Calibri"/>
              </a:rPr>
              <a:t> </a:t>
            </a:r>
            <a:r>
              <a:rPr sz="1800" spc="-10" dirty="0">
                <a:latin typeface="Calibri"/>
                <a:cs typeface="Calibri"/>
              </a:rPr>
              <a:t>diagram</a:t>
            </a:r>
            <a:r>
              <a:rPr sz="1800" spc="10" dirty="0">
                <a:latin typeface="Calibri"/>
                <a:cs typeface="Calibri"/>
              </a:rPr>
              <a:t> </a:t>
            </a:r>
            <a:r>
              <a:rPr sz="1800" spc="-15" dirty="0">
                <a:latin typeface="Calibri"/>
                <a:cs typeface="Calibri"/>
              </a:rPr>
              <a:t>for</a:t>
            </a:r>
            <a:r>
              <a:rPr sz="1800" spc="20" dirty="0">
                <a:latin typeface="Calibri"/>
                <a:cs typeface="Calibri"/>
              </a:rPr>
              <a:t> </a:t>
            </a:r>
            <a:r>
              <a:rPr sz="1800" dirty="0">
                <a:latin typeface="Calibri"/>
                <a:cs typeface="Calibri"/>
              </a:rPr>
              <a:t>a</a:t>
            </a:r>
            <a:r>
              <a:rPr sz="1800" spc="25" dirty="0">
                <a:latin typeface="Calibri"/>
                <a:cs typeface="Calibri"/>
              </a:rPr>
              <a:t> </a:t>
            </a:r>
            <a:r>
              <a:rPr sz="1800" spc="-15" dirty="0">
                <a:latin typeface="Calibri"/>
                <a:cs typeface="Calibri"/>
              </a:rPr>
              <a:t>better</a:t>
            </a:r>
            <a:r>
              <a:rPr sz="1800" spc="45" dirty="0">
                <a:latin typeface="Calibri"/>
                <a:cs typeface="Calibri"/>
              </a:rPr>
              <a:t> </a:t>
            </a:r>
            <a:r>
              <a:rPr sz="1800" spc="-10" dirty="0">
                <a:latin typeface="Calibri"/>
                <a:cs typeface="Calibri"/>
              </a:rPr>
              <a:t>understanding</a:t>
            </a:r>
            <a:r>
              <a:rPr sz="1800" spc="20" dirty="0">
                <a:latin typeface="Calibri"/>
                <a:cs typeface="Calibri"/>
              </a:rPr>
              <a:t> </a:t>
            </a:r>
            <a:r>
              <a:rPr sz="1800" dirty="0">
                <a:latin typeface="Calibri"/>
                <a:cs typeface="Calibri"/>
              </a:rPr>
              <a:t>of</a:t>
            </a:r>
            <a:r>
              <a:rPr sz="1800" spc="25" dirty="0">
                <a:latin typeface="Calibri"/>
                <a:cs typeface="Calibri"/>
              </a:rPr>
              <a:t> </a:t>
            </a:r>
            <a:r>
              <a:rPr sz="1800" spc="-10" dirty="0">
                <a:latin typeface="Calibri"/>
                <a:cs typeface="Calibri"/>
              </a:rPr>
              <a:t>round</a:t>
            </a:r>
            <a:r>
              <a:rPr sz="1800" spc="10" dirty="0">
                <a:latin typeface="Calibri"/>
                <a:cs typeface="Calibri"/>
              </a:rPr>
              <a:t> </a:t>
            </a:r>
            <a:r>
              <a:rPr sz="1800" spc="-10" dirty="0">
                <a:latin typeface="Calibri"/>
                <a:cs typeface="Calibri"/>
              </a:rPr>
              <a:t>robin</a:t>
            </a:r>
            <a:r>
              <a:rPr sz="1800" spc="40" dirty="0">
                <a:latin typeface="Calibri"/>
                <a:cs typeface="Calibri"/>
              </a:rPr>
              <a:t> </a:t>
            </a:r>
            <a:r>
              <a:rPr sz="1800" dirty="0">
                <a:latin typeface="Calibri"/>
                <a:cs typeface="Calibri"/>
              </a:rPr>
              <a:t>scheduling </a:t>
            </a:r>
            <a:r>
              <a:rPr sz="1800" spc="-390" dirty="0">
                <a:latin typeface="Calibri"/>
                <a:cs typeface="Calibri"/>
              </a:rPr>
              <a:t> </a:t>
            </a:r>
            <a:r>
              <a:rPr sz="1800" spc="-10" dirty="0">
                <a:latin typeface="Calibri"/>
                <a:cs typeface="Calibri"/>
              </a:rPr>
              <a:t>algorithm:</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6866" y="1066800"/>
            <a:ext cx="5819021" cy="3818387"/>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631063"/>
            <a:ext cx="7827009" cy="359346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00AF50"/>
                </a:solidFill>
                <a:latin typeface="Calibri"/>
                <a:cs typeface="Calibri"/>
              </a:rPr>
              <a:t>Advantages</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20" dirty="0">
                <a:latin typeface="Calibri"/>
                <a:cs typeface="Calibri"/>
              </a:rPr>
              <a:t>Advantages</a:t>
            </a:r>
            <a:r>
              <a:rPr sz="1800" spc="60" dirty="0">
                <a:latin typeface="Calibri"/>
                <a:cs typeface="Calibri"/>
              </a:rPr>
              <a:t> </a:t>
            </a:r>
            <a:r>
              <a:rPr sz="1800" dirty="0">
                <a:latin typeface="Calibri"/>
                <a:cs typeface="Calibri"/>
              </a:rPr>
              <a:t>of</a:t>
            </a:r>
            <a:r>
              <a:rPr sz="1800" spc="-25" dirty="0">
                <a:latin typeface="Calibri"/>
                <a:cs typeface="Calibri"/>
              </a:rPr>
              <a:t> </a:t>
            </a:r>
            <a:r>
              <a:rPr sz="1800" spc="-15" dirty="0">
                <a:latin typeface="Calibri"/>
                <a:cs typeface="Calibri"/>
              </a:rPr>
              <a:t>Round</a:t>
            </a:r>
            <a:r>
              <a:rPr sz="1800" spc="35" dirty="0">
                <a:latin typeface="Calibri"/>
                <a:cs typeface="Calibri"/>
              </a:rPr>
              <a:t> </a:t>
            </a:r>
            <a:r>
              <a:rPr sz="1800" spc="-15" dirty="0">
                <a:latin typeface="Calibri"/>
                <a:cs typeface="Calibri"/>
              </a:rPr>
              <a:t>Robin</a:t>
            </a:r>
            <a:r>
              <a:rPr sz="1800" spc="10" dirty="0">
                <a:latin typeface="Calibri"/>
                <a:cs typeface="Calibri"/>
              </a:rPr>
              <a:t> </a:t>
            </a:r>
            <a:r>
              <a:rPr sz="1800" spc="-5" dirty="0">
                <a:latin typeface="Calibri"/>
                <a:cs typeface="Calibri"/>
              </a:rPr>
              <a:t>CPU</a:t>
            </a:r>
            <a:r>
              <a:rPr sz="1800" dirty="0">
                <a:latin typeface="Calibri"/>
                <a:cs typeface="Calibri"/>
              </a:rPr>
              <a:t> </a:t>
            </a:r>
            <a:r>
              <a:rPr sz="1800" spc="-10" dirty="0">
                <a:latin typeface="Calibri"/>
                <a:cs typeface="Calibri"/>
              </a:rPr>
              <a:t>Scheduling</a:t>
            </a:r>
            <a:r>
              <a:rPr sz="1800" spc="85" dirty="0">
                <a:latin typeface="Calibri"/>
                <a:cs typeface="Calibri"/>
              </a:rPr>
              <a:t> </a:t>
            </a:r>
            <a:r>
              <a:rPr sz="1800" spc="-10" dirty="0">
                <a:latin typeface="Calibri"/>
                <a:cs typeface="Calibri"/>
              </a:rPr>
              <a:t>are:</a:t>
            </a:r>
            <a:endParaRPr sz="1800">
              <a:latin typeface="Calibri"/>
              <a:cs typeface="Calibri"/>
            </a:endParaRPr>
          </a:p>
          <a:p>
            <a:pPr marL="143510" indent="-131445">
              <a:lnSpc>
                <a:spcPct val="100000"/>
              </a:lnSpc>
              <a:buFont typeface="Microsoft Sans Serif"/>
              <a:buChar char="•"/>
              <a:tabLst>
                <a:tab pos="144145" algn="l"/>
              </a:tabLst>
            </a:pPr>
            <a:r>
              <a:rPr sz="1800" dirty="0">
                <a:latin typeface="Calibri"/>
                <a:cs typeface="Calibri"/>
              </a:rPr>
              <a:t>A</a:t>
            </a:r>
            <a:r>
              <a:rPr sz="1800" spc="5" dirty="0">
                <a:latin typeface="Calibri"/>
                <a:cs typeface="Calibri"/>
              </a:rPr>
              <a:t> </a:t>
            </a:r>
            <a:r>
              <a:rPr sz="1800" spc="-10" dirty="0">
                <a:latin typeface="Calibri"/>
                <a:cs typeface="Calibri"/>
              </a:rPr>
              <a:t>fair</a:t>
            </a:r>
            <a:r>
              <a:rPr sz="1800" spc="-35" dirty="0">
                <a:latin typeface="Calibri"/>
                <a:cs typeface="Calibri"/>
              </a:rPr>
              <a:t> </a:t>
            </a:r>
            <a:r>
              <a:rPr sz="1800" spc="-10" dirty="0">
                <a:latin typeface="Calibri"/>
                <a:cs typeface="Calibri"/>
              </a:rPr>
              <a:t>amount</a:t>
            </a:r>
            <a:r>
              <a:rPr sz="1800" spc="45" dirty="0">
                <a:latin typeface="Calibri"/>
                <a:cs typeface="Calibri"/>
              </a:rPr>
              <a:t> </a:t>
            </a:r>
            <a:r>
              <a:rPr sz="1800" dirty="0">
                <a:latin typeface="Calibri"/>
                <a:cs typeface="Calibri"/>
              </a:rPr>
              <a:t>of</a:t>
            </a:r>
            <a:r>
              <a:rPr sz="1800" spc="-30" dirty="0">
                <a:latin typeface="Calibri"/>
                <a:cs typeface="Calibri"/>
              </a:rPr>
              <a:t> </a:t>
            </a:r>
            <a:r>
              <a:rPr sz="1800" spc="-5" dirty="0">
                <a:latin typeface="Calibri"/>
                <a:cs typeface="Calibri"/>
              </a:rPr>
              <a:t>CPU</a:t>
            </a:r>
            <a:r>
              <a:rPr sz="1800" dirty="0">
                <a:latin typeface="Calibri"/>
                <a:cs typeface="Calibri"/>
              </a:rPr>
              <a:t> </a:t>
            </a:r>
            <a:r>
              <a:rPr sz="1800" spc="-5" dirty="0">
                <a:latin typeface="Calibri"/>
                <a:cs typeface="Calibri"/>
              </a:rPr>
              <a:t>is</a:t>
            </a:r>
            <a:r>
              <a:rPr sz="1800" spc="-10" dirty="0">
                <a:latin typeface="Calibri"/>
                <a:cs typeface="Calibri"/>
              </a:rPr>
              <a:t> allocated</a:t>
            </a:r>
            <a:r>
              <a:rPr sz="1800" spc="35" dirty="0">
                <a:latin typeface="Calibri"/>
                <a:cs typeface="Calibri"/>
              </a:rPr>
              <a:t> </a:t>
            </a:r>
            <a:r>
              <a:rPr sz="1800" spc="-15" dirty="0">
                <a:latin typeface="Calibri"/>
                <a:cs typeface="Calibri"/>
              </a:rPr>
              <a:t>to</a:t>
            </a:r>
            <a:r>
              <a:rPr sz="1800" dirty="0">
                <a:latin typeface="Calibri"/>
                <a:cs typeface="Calibri"/>
              </a:rPr>
              <a:t> </a:t>
            </a:r>
            <a:r>
              <a:rPr sz="1800" spc="-5" dirty="0">
                <a:latin typeface="Calibri"/>
                <a:cs typeface="Calibri"/>
              </a:rPr>
              <a:t>each</a:t>
            </a:r>
            <a:r>
              <a:rPr sz="1800" spc="10" dirty="0">
                <a:latin typeface="Calibri"/>
                <a:cs typeface="Calibri"/>
              </a:rPr>
              <a:t> </a:t>
            </a:r>
            <a:r>
              <a:rPr sz="1800" spc="-5" dirty="0">
                <a:latin typeface="Calibri"/>
                <a:cs typeface="Calibri"/>
              </a:rPr>
              <a:t>job.</a:t>
            </a:r>
            <a:endParaRPr sz="1800">
              <a:latin typeface="Calibri"/>
              <a:cs typeface="Calibri"/>
            </a:endParaRPr>
          </a:p>
          <a:p>
            <a:pPr marL="143510" indent="-131445">
              <a:lnSpc>
                <a:spcPct val="100000"/>
              </a:lnSpc>
              <a:buFont typeface="Microsoft Sans Serif"/>
              <a:buChar char="•"/>
              <a:tabLst>
                <a:tab pos="144145" algn="l"/>
              </a:tabLst>
            </a:pPr>
            <a:r>
              <a:rPr sz="1800" spc="-10" dirty="0">
                <a:latin typeface="Calibri"/>
                <a:cs typeface="Calibri"/>
              </a:rPr>
              <a:t>Because</a:t>
            </a:r>
            <a:r>
              <a:rPr sz="1800" spc="35"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doesn't</a:t>
            </a:r>
            <a:r>
              <a:rPr sz="1800" spc="20" dirty="0">
                <a:latin typeface="Calibri"/>
                <a:cs typeface="Calibri"/>
              </a:rPr>
              <a:t> </a:t>
            </a:r>
            <a:r>
              <a:rPr sz="1800" spc="-10" dirty="0">
                <a:latin typeface="Calibri"/>
                <a:cs typeface="Calibri"/>
              </a:rPr>
              <a:t>depend</a:t>
            </a:r>
            <a:r>
              <a:rPr sz="1800" spc="8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burst</a:t>
            </a:r>
            <a:r>
              <a:rPr sz="1800" spc="25" dirty="0">
                <a:latin typeface="Calibri"/>
                <a:cs typeface="Calibri"/>
              </a:rPr>
              <a:t> </a:t>
            </a:r>
            <a:r>
              <a:rPr sz="1800" spc="-5" dirty="0">
                <a:latin typeface="Calibri"/>
                <a:cs typeface="Calibri"/>
              </a:rPr>
              <a:t>time,</a:t>
            </a:r>
            <a:r>
              <a:rPr sz="1800" spc="35"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truly</a:t>
            </a:r>
            <a:r>
              <a:rPr sz="1800" spc="25" dirty="0">
                <a:latin typeface="Calibri"/>
                <a:cs typeface="Calibri"/>
              </a:rPr>
              <a:t> </a:t>
            </a:r>
            <a:r>
              <a:rPr sz="1800" spc="-10" dirty="0">
                <a:latin typeface="Calibri"/>
                <a:cs typeface="Calibri"/>
              </a:rPr>
              <a:t>be</a:t>
            </a:r>
            <a:r>
              <a:rPr sz="1800" spc="15" dirty="0">
                <a:latin typeface="Calibri"/>
                <a:cs typeface="Calibri"/>
              </a:rPr>
              <a:t> </a:t>
            </a:r>
            <a:r>
              <a:rPr sz="1800" spc="-15" dirty="0">
                <a:latin typeface="Calibri"/>
                <a:cs typeface="Calibri"/>
              </a:rPr>
              <a:t>implemented</a:t>
            </a:r>
            <a:r>
              <a:rPr sz="1800" spc="8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endParaRPr sz="1800">
              <a:latin typeface="Calibri"/>
              <a:cs typeface="Calibri"/>
            </a:endParaRPr>
          </a:p>
          <a:p>
            <a:pPr marL="12700">
              <a:lnSpc>
                <a:spcPct val="100000"/>
              </a:lnSpc>
              <a:spcBef>
                <a:spcPts val="5"/>
              </a:spcBef>
            </a:pPr>
            <a:r>
              <a:rPr sz="1800" spc="-20" dirty="0">
                <a:latin typeface="Calibri"/>
                <a:cs typeface="Calibri"/>
              </a:rPr>
              <a:t>system.</a:t>
            </a:r>
            <a:endParaRPr sz="1800">
              <a:latin typeface="Calibri"/>
              <a:cs typeface="Calibri"/>
            </a:endParaRPr>
          </a:p>
          <a:p>
            <a:pPr marL="143510" indent="-131445">
              <a:lnSpc>
                <a:spcPct val="100000"/>
              </a:lnSpc>
              <a:buFont typeface="Microsoft Sans Serif"/>
              <a:buChar char="•"/>
              <a:tabLst>
                <a:tab pos="144145" algn="l"/>
              </a:tabLst>
            </a:pPr>
            <a:r>
              <a:rPr sz="1800" dirty="0">
                <a:latin typeface="Calibri"/>
                <a:cs typeface="Calibri"/>
              </a:rPr>
              <a:t>It is</a:t>
            </a:r>
            <a:r>
              <a:rPr sz="1800" spc="10" dirty="0">
                <a:latin typeface="Calibri"/>
                <a:cs typeface="Calibri"/>
              </a:rPr>
              <a:t> </a:t>
            </a:r>
            <a:r>
              <a:rPr sz="1800" spc="-5" dirty="0">
                <a:latin typeface="Calibri"/>
                <a:cs typeface="Calibri"/>
              </a:rPr>
              <a:t>not</a:t>
            </a:r>
            <a:r>
              <a:rPr sz="1800" spc="5" dirty="0">
                <a:latin typeface="Calibri"/>
                <a:cs typeface="Calibri"/>
              </a:rPr>
              <a:t> </a:t>
            </a:r>
            <a:r>
              <a:rPr sz="1800" spc="-15" dirty="0">
                <a:latin typeface="Calibri"/>
                <a:cs typeface="Calibri"/>
              </a:rPr>
              <a:t>affected</a:t>
            </a:r>
            <a:r>
              <a:rPr sz="1800" spc="10" dirty="0">
                <a:latin typeface="Calibri"/>
                <a:cs typeface="Calibri"/>
              </a:rPr>
              <a:t> </a:t>
            </a:r>
            <a:r>
              <a:rPr sz="1800" spc="-5" dirty="0">
                <a:latin typeface="Calibri"/>
                <a:cs typeface="Calibri"/>
              </a:rPr>
              <a:t>by</a:t>
            </a:r>
            <a:r>
              <a:rPr sz="1800" spc="20"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convoy</a:t>
            </a:r>
            <a:r>
              <a:rPr sz="1800" spc="-25" dirty="0">
                <a:latin typeface="Calibri"/>
                <a:cs typeface="Calibri"/>
              </a:rPr>
              <a:t> </a:t>
            </a:r>
            <a:r>
              <a:rPr sz="1800" spc="-20" dirty="0">
                <a:latin typeface="Calibri"/>
                <a:cs typeface="Calibri"/>
              </a:rPr>
              <a:t>effect</a:t>
            </a:r>
            <a:r>
              <a:rPr sz="1800" spc="50" dirty="0">
                <a:latin typeface="Calibri"/>
                <a:cs typeface="Calibri"/>
              </a:rPr>
              <a:t> </a:t>
            </a:r>
            <a:r>
              <a:rPr sz="1800" dirty="0">
                <a:latin typeface="Calibri"/>
                <a:cs typeface="Calibri"/>
              </a:rPr>
              <a:t>or </a:t>
            </a:r>
            <a:r>
              <a:rPr sz="1800" spc="-10" dirty="0">
                <a:latin typeface="Calibri"/>
                <a:cs typeface="Calibri"/>
              </a:rPr>
              <a:t>the</a:t>
            </a:r>
            <a:r>
              <a:rPr sz="1800" spc="15" dirty="0">
                <a:latin typeface="Calibri"/>
                <a:cs typeface="Calibri"/>
              </a:rPr>
              <a:t> </a:t>
            </a:r>
            <a:r>
              <a:rPr sz="1800" spc="-15" dirty="0">
                <a:latin typeface="Calibri"/>
                <a:cs typeface="Calibri"/>
              </a:rPr>
              <a:t>starvation</a:t>
            </a:r>
            <a:r>
              <a:rPr sz="1800" spc="15" dirty="0">
                <a:latin typeface="Calibri"/>
                <a:cs typeface="Calibri"/>
              </a:rPr>
              <a:t> </a:t>
            </a:r>
            <a:r>
              <a:rPr sz="1800" spc="-10" dirty="0">
                <a:latin typeface="Calibri"/>
                <a:cs typeface="Calibri"/>
              </a:rPr>
              <a:t>problem</a:t>
            </a:r>
            <a:r>
              <a:rPr sz="1800" spc="25" dirty="0">
                <a:latin typeface="Calibri"/>
                <a:cs typeface="Calibri"/>
              </a:rPr>
              <a:t> </a:t>
            </a:r>
            <a:r>
              <a:rPr sz="1800" dirty="0">
                <a:latin typeface="Calibri"/>
                <a:cs typeface="Calibri"/>
              </a:rPr>
              <a:t>as</a:t>
            </a:r>
            <a:r>
              <a:rPr sz="1800" spc="-5" dirty="0">
                <a:latin typeface="Calibri"/>
                <a:cs typeface="Calibri"/>
              </a:rPr>
              <a:t> occurred</a:t>
            </a:r>
            <a:r>
              <a:rPr sz="1800" spc="10" dirty="0">
                <a:latin typeface="Calibri"/>
                <a:cs typeface="Calibri"/>
              </a:rPr>
              <a:t> </a:t>
            </a:r>
            <a:r>
              <a:rPr sz="1800" spc="-5" dirty="0">
                <a:latin typeface="Calibri"/>
                <a:cs typeface="Calibri"/>
              </a:rPr>
              <a:t>in</a:t>
            </a:r>
            <a:r>
              <a:rPr sz="1800" spc="10" dirty="0">
                <a:latin typeface="Calibri"/>
                <a:cs typeface="Calibri"/>
              </a:rPr>
              <a:t> </a:t>
            </a:r>
            <a:r>
              <a:rPr sz="1800" spc="-20" dirty="0">
                <a:latin typeface="Calibri"/>
                <a:cs typeface="Calibri"/>
              </a:rPr>
              <a:t>First</a:t>
            </a:r>
            <a:endParaRPr sz="1800">
              <a:latin typeface="Calibri"/>
              <a:cs typeface="Calibri"/>
            </a:endParaRPr>
          </a:p>
          <a:p>
            <a:pPr marL="12700">
              <a:lnSpc>
                <a:spcPct val="100000"/>
              </a:lnSpc>
            </a:pPr>
            <a:r>
              <a:rPr sz="1800" spc="-5" dirty="0">
                <a:latin typeface="Calibri"/>
                <a:cs typeface="Calibri"/>
              </a:rPr>
              <a:t>come</a:t>
            </a:r>
            <a:r>
              <a:rPr sz="1800" spc="-15" dirty="0">
                <a:latin typeface="Calibri"/>
                <a:cs typeface="Calibri"/>
              </a:rPr>
              <a:t> </a:t>
            </a:r>
            <a:r>
              <a:rPr sz="1800" spc="-20" dirty="0">
                <a:latin typeface="Calibri"/>
                <a:cs typeface="Calibri"/>
              </a:rPr>
              <a:t>First</a:t>
            </a:r>
            <a:r>
              <a:rPr sz="1800" spc="20" dirty="0">
                <a:latin typeface="Calibri"/>
                <a:cs typeface="Calibri"/>
              </a:rPr>
              <a:t> </a:t>
            </a:r>
            <a:r>
              <a:rPr sz="1800" spc="-10" dirty="0">
                <a:latin typeface="Calibri"/>
                <a:cs typeface="Calibri"/>
              </a:rPr>
              <a:t>Serve</a:t>
            </a:r>
            <a:r>
              <a:rPr sz="1800" spc="30" dirty="0">
                <a:latin typeface="Calibri"/>
                <a:cs typeface="Calibri"/>
              </a:rPr>
              <a:t> </a:t>
            </a:r>
            <a:r>
              <a:rPr sz="1800" spc="-5" dirty="0">
                <a:latin typeface="Calibri"/>
                <a:cs typeface="Calibri"/>
              </a:rPr>
              <a:t>CPU</a:t>
            </a:r>
            <a:r>
              <a:rPr sz="1800" spc="-30" dirty="0">
                <a:latin typeface="Calibri"/>
                <a:cs typeface="Calibri"/>
              </a:rPr>
              <a:t> </a:t>
            </a:r>
            <a:r>
              <a:rPr sz="1800" spc="-10" dirty="0">
                <a:latin typeface="Calibri"/>
                <a:cs typeface="Calibri"/>
              </a:rPr>
              <a:t>Scheduling</a:t>
            </a:r>
            <a:r>
              <a:rPr sz="1800" spc="80" dirty="0">
                <a:latin typeface="Calibri"/>
                <a:cs typeface="Calibri"/>
              </a:rPr>
              <a:t> </a:t>
            </a:r>
            <a:r>
              <a:rPr sz="1800" spc="-10" dirty="0">
                <a:latin typeface="Calibri"/>
                <a:cs typeface="Calibri"/>
              </a:rPr>
              <a:t>Algorithm.</a:t>
            </a:r>
            <a:endParaRPr sz="1800">
              <a:latin typeface="Calibri"/>
              <a:cs typeface="Calibri"/>
            </a:endParaRPr>
          </a:p>
          <a:p>
            <a:pPr marL="12700">
              <a:lnSpc>
                <a:spcPct val="100000"/>
              </a:lnSpc>
            </a:pPr>
            <a:r>
              <a:rPr sz="1800" spc="-15" dirty="0">
                <a:solidFill>
                  <a:srgbClr val="00AF50"/>
                </a:solidFill>
                <a:latin typeface="Calibri"/>
                <a:cs typeface="Calibri"/>
              </a:rPr>
              <a:t>Disadvantages</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15" dirty="0">
                <a:latin typeface="Calibri"/>
                <a:cs typeface="Calibri"/>
              </a:rPr>
              <a:t>Disadvantages</a:t>
            </a:r>
            <a:r>
              <a:rPr sz="1800" spc="60" dirty="0">
                <a:latin typeface="Calibri"/>
                <a:cs typeface="Calibri"/>
              </a:rPr>
              <a:t> </a:t>
            </a:r>
            <a:r>
              <a:rPr sz="1800" dirty="0">
                <a:latin typeface="Calibri"/>
                <a:cs typeface="Calibri"/>
              </a:rPr>
              <a:t>of</a:t>
            </a:r>
            <a:r>
              <a:rPr sz="1800" spc="-5" dirty="0">
                <a:latin typeface="Calibri"/>
                <a:cs typeface="Calibri"/>
              </a:rPr>
              <a:t> </a:t>
            </a:r>
            <a:r>
              <a:rPr sz="1800" spc="-15" dirty="0">
                <a:latin typeface="Calibri"/>
                <a:cs typeface="Calibri"/>
              </a:rPr>
              <a:t>Round</a:t>
            </a:r>
            <a:r>
              <a:rPr sz="1800" spc="35" dirty="0">
                <a:latin typeface="Calibri"/>
                <a:cs typeface="Calibri"/>
              </a:rPr>
              <a:t> </a:t>
            </a:r>
            <a:r>
              <a:rPr sz="1800" spc="-15" dirty="0">
                <a:latin typeface="Calibri"/>
                <a:cs typeface="Calibri"/>
              </a:rPr>
              <a:t>Robin</a:t>
            </a:r>
            <a:r>
              <a:rPr sz="1800" spc="10" dirty="0">
                <a:latin typeface="Calibri"/>
                <a:cs typeface="Calibri"/>
              </a:rPr>
              <a:t> </a:t>
            </a:r>
            <a:r>
              <a:rPr sz="1800" spc="-5" dirty="0">
                <a:latin typeface="Calibri"/>
                <a:cs typeface="Calibri"/>
              </a:rPr>
              <a:t>CPU</a:t>
            </a:r>
            <a:r>
              <a:rPr sz="1800" spc="-30" dirty="0">
                <a:latin typeface="Calibri"/>
                <a:cs typeface="Calibri"/>
              </a:rPr>
              <a:t> </a:t>
            </a:r>
            <a:r>
              <a:rPr sz="1800" spc="-10" dirty="0">
                <a:latin typeface="Calibri"/>
                <a:cs typeface="Calibri"/>
              </a:rPr>
              <a:t>Scheduling</a:t>
            </a:r>
            <a:r>
              <a:rPr sz="1800" spc="85" dirty="0">
                <a:latin typeface="Calibri"/>
                <a:cs typeface="Calibri"/>
              </a:rPr>
              <a:t> </a:t>
            </a:r>
            <a:r>
              <a:rPr sz="1800" spc="-10" dirty="0">
                <a:latin typeface="Calibri"/>
                <a:cs typeface="Calibri"/>
              </a:rPr>
              <a:t>are:</a:t>
            </a:r>
            <a:endParaRPr sz="1800">
              <a:latin typeface="Calibri"/>
              <a:cs typeface="Calibri"/>
            </a:endParaRPr>
          </a:p>
          <a:p>
            <a:pPr marL="143510" indent="-131445">
              <a:lnSpc>
                <a:spcPct val="100000"/>
              </a:lnSpc>
              <a:buFont typeface="Microsoft Sans Serif"/>
              <a:buChar char="•"/>
              <a:tabLst>
                <a:tab pos="144145" algn="l"/>
              </a:tabLst>
            </a:pPr>
            <a:r>
              <a:rPr sz="1800" spc="5" dirty="0">
                <a:latin typeface="Calibri"/>
                <a:cs typeface="Calibri"/>
              </a:rPr>
              <a:t>Low</a:t>
            </a:r>
            <a:r>
              <a:rPr sz="1800" spc="-20" dirty="0">
                <a:latin typeface="Calibri"/>
                <a:cs typeface="Calibri"/>
              </a:rPr>
              <a:t> </a:t>
            </a:r>
            <a:r>
              <a:rPr sz="1800" spc="-15" dirty="0">
                <a:latin typeface="Calibri"/>
                <a:cs typeface="Calibri"/>
              </a:rPr>
              <a:t>Operating</a:t>
            </a:r>
            <a:r>
              <a:rPr sz="1800" spc="65" dirty="0">
                <a:latin typeface="Calibri"/>
                <a:cs typeface="Calibri"/>
              </a:rPr>
              <a:t> </a:t>
            </a:r>
            <a:r>
              <a:rPr sz="1800" spc="-25" dirty="0">
                <a:latin typeface="Calibri"/>
                <a:cs typeface="Calibri"/>
              </a:rPr>
              <a:t>System</a:t>
            </a:r>
            <a:r>
              <a:rPr sz="1800" spc="45" dirty="0">
                <a:latin typeface="Calibri"/>
                <a:cs typeface="Calibri"/>
              </a:rPr>
              <a:t> </a:t>
            </a:r>
            <a:r>
              <a:rPr sz="1800" spc="-5" dirty="0">
                <a:latin typeface="Calibri"/>
                <a:cs typeface="Calibri"/>
              </a:rPr>
              <a:t>slicing</a:t>
            </a:r>
            <a:r>
              <a:rPr sz="1800" spc="20" dirty="0">
                <a:latin typeface="Calibri"/>
                <a:cs typeface="Calibri"/>
              </a:rPr>
              <a:t> </a:t>
            </a:r>
            <a:r>
              <a:rPr sz="1800" spc="-5" dirty="0">
                <a:latin typeface="Calibri"/>
                <a:cs typeface="Calibri"/>
              </a:rPr>
              <a:t>times</a:t>
            </a:r>
            <a:r>
              <a:rPr sz="1800" spc="15" dirty="0">
                <a:latin typeface="Calibri"/>
                <a:cs typeface="Calibri"/>
              </a:rPr>
              <a:t> </a:t>
            </a:r>
            <a:r>
              <a:rPr sz="1800" spc="-5" dirty="0">
                <a:latin typeface="Calibri"/>
                <a:cs typeface="Calibri"/>
              </a:rPr>
              <a:t>will</a:t>
            </a:r>
            <a:r>
              <a:rPr sz="1800" spc="15" dirty="0">
                <a:latin typeface="Calibri"/>
                <a:cs typeface="Calibri"/>
              </a:rPr>
              <a:t> </a:t>
            </a:r>
            <a:r>
              <a:rPr sz="1800" spc="-15" dirty="0">
                <a:latin typeface="Calibri"/>
                <a:cs typeface="Calibri"/>
              </a:rPr>
              <a:t>result</a:t>
            </a:r>
            <a:r>
              <a:rPr sz="1800" spc="15"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decreased</a:t>
            </a:r>
            <a:r>
              <a:rPr sz="1800" spc="60" dirty="0">
                <a:latin typeface="Calibri"/>
                <a:cs typeface="Calibri"/>
              </a:rPr>
              <a:t> </a:t>
            </a:r>
            <a:r>
              <a:rPr sz="1800" spc="-5" dirty="0">
                <a:latin typeface="Calibri"/>
                <a:cs typeface="Calibri"/>
              </a:rPr>
              <a:t>CPU</a:t>
            </a:r>
            <a:r>
              <a:rPr sz="1800" dirty="0">
                <a:latin typeface="Calibri"/>
                <a:cs typeface="Calibri"/>
              </a:rPr>
              <a:t> </a:t>
            </a:r>
            <a:r>
              <a:rPr sz="1800" spc="-5" dirty="0">
                <a:latin typeface="Calibri"/>
                <a:cs typeface="Calibri"/>
              </a:rPr>
              <a:t>output.</a:t>
            </a:r>
            <a:endParaRPr sz="1800">
              <a:latin typeface="Calibri"/>
              <a:cs typeface="Calibri"/>
            </a:endParaRPr>
          </a:p>
          <a:p>
            <a:pPr marL="143510" indent="-131445">
              <a:lnSpc>
                <a:spcPct val="100000"/>
              </a:lnSpc>
              <a:buFont typeface="Microsoft Sans Serif"/>
              <a:buChar char="•"/>
              <a:tabLst>
                <a:tab pos="144145" algn="l"/>
              </a:tabLst>
            </a:pPr>
            <a:r>
              <a:rPr sz="1800" spc="-15" dirty="0">
                <a:latin typeface="Calibri"/>
                <a:cs typeface="Calibri"/>
              </a:rPr>
              <a:t>Round</a:t>
            </a:r>
            <a:r>
              <a:rPr sz="1800" spc="35" dirty="0">
                <a:latin typeface="Calibri"/>
                <a:cs typeface="Calibri"/>
              </a:rPr>
              <a:t> </a:t>
            </a:r>
            <a:r>
              <a:rPr sz="1800" spc="-15" dirty="0">
                <a:latin typeface="Calibri"/>
                <a:cs typeface="Calibri"/>
              </a:rPr>
              <a:t>Robin</a:t>
            </a:r>
            <a:r>
              <a:rPr sz="1800" spc="15" dirty="0">
                <a:latin typeface="Calibri"/>
                <a:cs typeface="Calibri"/>
              </a:rPr>
              <a:t> </a:t>
            </a:r>
            <a:r>
              <a:rPr sz="1800" spc="-5" dirty="0">
                <a:latin typeface="Calibri"/>
                <a:cs typeface="Calibri"/>
              </a:rPr>
              <a:t>CPU</a:t>
            </a:r>
            <a:r>
              <a:rPr sz="1800" spc="5" dirty="0">
                <a:latin typeface="Calibri"/>
                <a:cs typeface="Calibri"/>
              </a:rPr>
              <a:t> </a:t>
            </a:r>
            <a:r>
              <a:rPr sz="1800" spc="-10" dirty="0">
                <a:latin typeface="Calibri"/>
                <a:cs typeface="Calibri"/>
              </a:rPr>
              <a:t>Scheduling</a:t>
            </a:r>
            <a:r>
              <a:rPr sz="1800" spc="90" dirty="0">
                <a:latin typeface="Calibri"/>
                <a:cs typeface="Calibri"/>
              </a:rPr>
              <a:t> </a:t>
            </a:r>
            <a:r>
              <a:rPr sz="1800" spc="-5" dirty="0">
                <a:latin typeface="Calibri"/>
                <a:cs typeface="Calibri"/>
              </a:rPr>
              <a:t>approach</a:t>
            </a:r>
            <a:r>
              <a:rPr sz="1800" spc="15" dirty="0">
                <a:latin typeface="Calibri"/>
                <a:cs typeface="Calibri"/>
              </a:rPr>
              <a:t> </a:t>
            </a:r>
            <a:r>
              <a:rPr sz="1800" spc="-20" dirty="0">
                <a:latin typeface="Calibri"/>
                <a:cs typeface="Calibri"/>
              </a:rPr>
              <a:t>takes</a:t>
            </a:r>
            <a:r>
              <a:rPr sz="1800" spc="-5" dirty="0">
                <a:latin typeface="Calibri"/>
                <a:cs typeface="Calibri"/>
              </a:rPr>
              <a:t> </a:t>
            </a:r>
            <a:r>
              <a:rPr sz="1800" spc="-10" dirty="0">
                <a:latin typeface="Calibri"/>
                <a:cs typeface="Calibri"/>
              </a:rPr>
              <a:t>longer</a:t>
            </a:r>
            <a:r>
              <a:rPr sz="1800" spc="45"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swap</a:t>
            </a:r>
            <a:r>
              <a:rPr sz="1800" spc="-5" dirty="0">
                <a:latin typeface="Calibri"/>
                <a:cs typeface="Calibri"/>
              </a:rPr>
              <a:t> </a:t>
            </a:r>
            <a:r>
              <a:rPr sz="1800" spc="-20" dirty="0">
                <a:latin typeface="Calibri"/>
                <a:cs typeface="Calibri"/>
              </a:rPr>
              <a:t>contexts.</a:t>
            </a:r>
            <a:endParaRPr sz="1800">
              <a:latin typeface="Calibri"/>
              <a:cs typeface="Calibri"/>
            </a:endParaRPr>
          </a:p>
          <a:p>
            <a:pPr marL="143510" indent="-131445">
              <a:lnSpc>
                <a:spcPct val="100000"/>
              </a:lnSpc>
              <a:spcBef>
                <a:spcPts val="5"/>
              </a:spcBef>
              <a:buFont typeface="Microsoft Sans Serif"/>
              <a:buChar char="•"/>
              <a:tabLst>
                <a:tab pos="144145" algn="l"/>
              </a:tabLst>
            </a:pPr>
            <a:r>
              <a:rPr sz="1800" dirty="0">
                <a:latin typeface="Calibri"/>
                <a:cs typeface="Calibri"/>
              </a:rPr>
              <a:t>Time</a:t>
            </a:r>
            <a:r>
              <a:rPr sz="1800" spc="-10" dirty="0">
                <a:latin typeface="Calibri"/>
                <a:cs typeface="Calibri"/>
              </a:rPr>
              <a:t> quantum</a:t>
            </a:r>
            <a:r>
              <a:rPr sz="1800" spc="75" dirty="0">
                <a:latin typeface="Calibri"/>
                <a:cs typeface="Calibri"/>
              </a:rPr>
              <a:t> </a:t>
            </a:r>
            <a:r>
              <a:rPr sz="1800" spc="-5" dirty="0">
                <a:latin typeface="Calibri"/>
                <a:cs typeface="Calibri"/>
              </a:rPr>
              <a:t>has</a:t>
            </a:r>
            <a:r>
              <a:rPr sz="1800" spc="15" dirty="0">
                <a:latin typeface="Calibri"/>
                <a:cs typeface="Calibri"/>
              </a:rPr>
              <a:t> </a:t>
            </a:r>
            <a:r>
              <a:rPr sz="1800" dirty="0">
                <a:latin typeface="Calibri"/>
                <a:cs typeface="Calibri"/>
              </a:rPr>
              <a:t>a </a:t>
            </a:r>
            <a:r>
              <a:rPr sz="1800" spc="-15" dirty="0">
                <a:latin typeface="Calibri"/>
                <a:cs typeface="Calibri"/>
              </a:rPr>
              <a:t>significant</a:t>
            </a:r>
            <a:r>
              <a:rPr sz="1800" spc="70" dirty="0">
                <a:latin typeface="Calibri"/>
                <a:cs typeface="Calibri"/>
              </a:rPr>
              <a:t> </a:t>
            </a:r>
            <a:r>
              <a:rPr sz="1800" spc="-5" dirty="0">
                <a:latin typeface="Calibri"/>
                <a:cs typeface="Calibri"/>
              </a:rPr>
              <a:t>impact</a:t>
            </a:r>
            <a:r>
              <a:rPr sz="1800" dirty="0">
                <a:latin typeface="Calibri"/>
                <a:cs typeface="Calibri"/>
              </a:rPr>
              <a:t> on</a:t>
            </a:r>
            <a:r>
              <a:rPr sz="1800" spc="15" dirty="0">
                <a:latin typeface="Calibri"/>
                <a:cs typeface="Calibri"/>
              </a:rPr>
              <a:t> </a:t>
            </a:r>
            <a:r>
              <a:rPr sz="1800" spc="-5" dirty="0">
                <a:latin typeface="Calibri"/>
                <a:cs typeface="Calibri"/>
              </a:rPr>
              <a:t>its</a:t>
            </a:r>
            <a:r>
              <a:rPr sz="1800" spc="-10" dirty="0">
                <a:latin typeface="Calibri"/>
                <a:cs typeface="Calibri"/>
              </a:rPr>
              <a:t> performance.</a:t>
            </a:r>
            <a:endParaRPr sz="1800">
              <a:latin typeface="Calibri"/>
              <a:cs typeface="Calibri"/>
            </a:endParaRPr>
          </a:p>
          <a:p>
            <a:pPr marL="143510" indent="-131445">
              <a:lnSpc>
                <a:spcPct val="100000"/>
              </a:lnSpc>
              <a:buFont typeface="Microsoft Sans Serif"/>
              <a:buChar char="•"/>
              <a:tabLst>
                <a:tab pos="144145" algn="l"/>
              </a:tabLst>
            </a:pPr>
            <a:r>
              <a:rPr sz="1800" spc="-5" dirty="0">
                <a:latin typeface="Calibri"/>
                <a:cs typeface="Calibri"/>
              </a:rPr>
              <a:t>The</a:t>
            </a:r>
            <a:r>
              <a:rPr sz="1800" spc="15" dirty="0">
                <a:latin typeface="Calibri"/>
                <a:cs typeface="Calibri"/>
              </a:rPr>
              <a:t> </a:t>
            </a:r>
            <a:r>
              <a:rPr sz="1800" spc="-10" dirty="0">
                <a:latin typeface="Calibri"/>
                <a:cs typeface="Calibri"/>
              </a:rPr>
              <a:t>procedures</a:t>
            </a:r>
            <a:r>
              <a:rPr sz="1800" spc="40" dirty="0">
                <a:latin typeface="Calibri"/>
                <a:cs typeface="Calibri"/>
              </a:rPr>
              <a:t> </a:t>
            </a:r>
            <a:r>
              <a:rPr sz="1800" spc="-10" dirty="0">
                <a:latin typeface="Calibri"/>
                <a:cs typeface="Calibri"/>
              </a:rPr>
              <a:t>cannot</a:t>
            </a:r>
            <a:r>
              <a:rPr sz="1800" spc="20" dirty="0">
                <a:latin typeface="Calibri"/>
                <a:cs typeface="Calibri"/>
              </a:rPr>
              <a:t> </a:t>
            </a:r>
            <a:r>
              <a:rPr sz="1800" spc="-15" dirty="0">
                <a:latin typeface="Calibri"/>
                <a:cs typeface="Calibri"/>
              </a:rPr>
              <a:t>have</a:t>
            </a:r>
            <a:r>
              <a:rPr sz="1800" spc="20" dirty="0">
                <a:latin typeface="Calibri"/>
                <a:cs typeface="Calibri"/>
              </a:rPr>
              <a:t> </a:t>
            </a:r>
            <a:r>
              <a:rPr sz="1800" spc="-10" dirty="0">
                <a:latin typeface="Calibri"/>
                <a:cs typeface="Calibri"/>
              </a:rPr>
              <a:t>priorities</a:t>
            </a:r>
            <a:r>
              <a:rPr sz="1800" spc="35" dirty="0">
                <a:latin typeface="Calibri"/>
                <a:cs typeface="Calibri"/>
              </a:rPr>
              <a:t> </a:t>
            </a:r>
            <a:r>
              <a:rPr sz="1800" spc="-15" dirty="0">
                <a:latin typeface="Calibri"/>
                <a:cs typeface="Calibri"/>
              </a:rPr>
              <a:t>established.</a:t>
            </a:r>
            <a:endParaRPr sz="18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70434"/>
            <a:ext cx="8230234" cy="139763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AF50"/>
                </a:solidFill>
                <a:latin typeface="Calibri"/>
                <a:cs typeface="Calibri"/>
              </a:rPr>
              <a:t>Example</a:t>
            </a:r>
            <a:r>
              <a:rPr sz="1800" b="1" dirty="0">
                <a:solidFill>
                  <a:srgbClr val="00AF50"/>
                </a:solidFill>
                <a:latin typeface="Calibri"/>
                <a:cs typeface="Calibri"/>
              </a:rPr>
              <a:t> of </a:t>
            </a:r>
            <a:r>
              <a:rPr sz="1800" b="1" spc="-10" dirty="0">
                <a:solidFill>
                  <a:srgbClr val="00AF50"/>
                </a:solidFill>
                <a:latin typeface="Calibri"/>
                <a:cs typeface="Calibri"/>
              </a:rPr>
              <a:t>Round</a:t>
            </a:r>
            <a:r>
              <a:rPr sz="1800" b="1" dirty="0">
                <a:solidFill>
                  <a:srgbClr val="00AF50"/>
                </a:solidFill>
                <a:latin typeface="Calibri"/>
                <a:cs typeface="Calibri"/>
              </a:rPr>
              <a:t> </a:t>
            </a:r>
            <a:r>
              <a:rPr sz="1800" b="1" spc="-15" dirty="0">
                <a:solidFill>
                  <a:srgbClr val="00AF50"/>
                </a:solidFill>
                <a:latin typeface="Calibri"/>
                <a:cs typeface="Calibri"/>
              </a:rPr>
              <a:t>Robin</a:t>
            </a:r>
            <a:r>
              <a:rPr sz="1800" b="1" spc="20" dirty="0">
                <a:solidFill>
                  <a:srgbClr val="00AF50"/>
                </a:solidFill>
                <a:latin typeface="Calibri"/>
                <a:cs typeface="Calibri"/>
              </a:rPr>
              <a:t> </a:t>
            </a:r>
            <a:r>
              <a:rPr sz="1800" b="1" spc="-5" dirty="0">
                <a:solidFill>
                  <a:srgbClr val="00AF50"/>
                </a:solidFill>
                <a:latin typeface="Calibri"/>
                <a:cs typeface="Calibri"/>
              </a:rPr>
              <a:t>Scheduling</a:t>
            </a:r>
            <a:r>
              <a:rPr sz="1800" b="1" spc="30" dirty="0">
                <a:solidFill>
                  <a:srgbClr val="00AF50"/>
                </a:solidFill>
                <a:latin typeface="Calibri"/>
                <a:cs typeface="Calibri"/>
              </a:rPr>
              <a:t> </a:t>
            </a:r>
            <a:r>
              <a:rPr sz="1800" b="1" spc="-10" dirty="0">
                <a:solidFill>
                  <a:srgbClr val="00AF50"/>
                </a:solidFill>
                <a:latin typeface="Calibri"/>
                <a:cs typeface="Calibri"/>
              </a:rPr>
              <a:t>Algorithm</a:t>
            </a:r>
            <a:endParaRPr sz="1800">
              <a:latin typeface="Calibri"/>
              <a:cs typeface="Calibri"/>
            </a:endParaRPr>
          </a:p>
          <a:p>
            <a:pPr marL="12700">
              <a:lnSpc>
                <a:spcPct val="100000"/>
              </a:lnSpc>
            </a:pPr>
            <a:r>
              <a:rPr sz="1800" spc="-5" dirty="0">
                <a:latin typeface="Calibri"/>
                <a:cs typeface="Calibri"/>
              </a:rPr>
              <a:t>Consider</a:t>
            </a:r>
            <a:r>
              <a:rPr sz="1800" spc="4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following</a:t>
            </a:r>
            <a:r>
              <a:rPr sz="1800" spc="15" dirty="0">
                <a:latin typeface="Calibri"/>
                <a:cs typeface="Calibri"/>
              </a:rPr>
              <a:t> </a:t>
            </a:r>
            <a:r>
              <a:rPr sz="1800" dirty="0">
                <a:latin typeface="Calibri"/>
                <a:cs typeface="Calibri"/>
              </a:rPr>
              <a:t>6</a:t>
            </a:r>
            <a:r>
              <a:rPr sz="1800" spc="5" dirty="0">
                <a:latin typeface="Calibri"/>
                <a:cs typeface="Calibri"/>
              </a:rPr>
              <a:t> </a:t>
            </a:r>
            <a:r>
              <a:rPr sz="1800" spc="-10" dirty="0">
                <a:latin typeface="Calibri"/>
                <a:cs typeface="Calibri"/>
              </a:rPr>
              <a:t>processes:</a:t>
            </a:r>
            <a:r>
              <a:rPr sz="1800" spc="15" dirty="0">
                <a:latin typeface="Calibri"/>
                <a:cs typeface="Calibri"/>
              </a:rPr>
              <a:t> </a:t>
            </a:r>
            <a:r>
              <a:rPr sz="1800" b="1" spc="-5" dirty="0">
                <a:latin typeface="Calibri"/>
                <a:cs typeface="Calibri"/>
              </a:rPr>
              <a:t>P1, P2,</a:t>
            </a:r>
            <a:r>
              <a:rPr sz="1800" b="1" spc="20" dirty="0">
                <a:latin typeface="Calibri"/>
                <a:cs typeface="Calibri"/>
              </a:rPr>
              <a:t> </a:t>
            </a:r>
            <a:r>
              <a:rPr sz="1800" b="1" spc="-5" dirty="0">
                <a:latin typeface="Calibri"/>
                <a:cs typeface="Calibri"/>
              </a:rPr>
              <a:t>P3,</a:t>
            </a:r>
            <a:r>
              <a:rPr sz="1800" b="1" spc="20" dirty="0">
                <a:latin typeface="Calibri"/>
                <a:cs typeface="Calibri"/>
              </a:rPr>
              <a:t> </a:t>
            </a:r>
            <a:r>
              <a:rPr sz="1800" b="1" spc="-5" dirty="0">
                <a:latin typeface="Calibri"/>
                <a:cs typeface="Calibri"/>
              </a:rPr>
              <a:t>P4, P5,</a:t>
            </a:r>
            <a:r>
              <a:rPr sz="1800" b="1" spc="20" dirty="0">
                <a:latin typeface="Calibri"/>
                <a:cs typeface="Calibri"/>
              </a:rPr>
              <a:t> </a:t>
            </a:r>
            <a:r>
              <a:rPr sz="1800" b="1" spc="-5" dirty="0">
                <a:latin typeface="Calibri"/>
                <a:cs typeface="Calibri"/>
              </a:rPr>
              <a:t>and P6</a:t>
            </a:r>
            <a:r>
              <a:rPr sz="1800" b="1" spc="30" dirty="0">
                <a:latin typeface="Calibri"/>
                <a:cs typeface="Calibri"/>
              </a:rPr>
              <a:t> </a:t>
            </a:r>
            <a:r>
              <a:rPr sz="1800" dirty="0">
                <a:latin typeface="Calibri"/>
                <a:cs typeface="Calibri"/>
              </a:rPr>
              <a:t>with</a:t>
            </a:r>
            <a:r>
              <a:rPr sz="1800" spc="15" dirty="0">
                <a:latin typeface="Calibri"/>
                <a:cs typeface="Calibri"/>
              </a:rPr>
              <a:t> </a:t>
            </a:r>
            <a:r>
              <a:rPr sz="1800" spc="-10" dirty="0">
                <a:latin typeface="Calibri"/>
                <a:cs typeface="Calibri"/>
              </a:rPr>
              <a:t>their</a:t>
            </a:r>
            <a:r>
              <a:rPr sz="1800" spc="45" dirty="0">
                <a:latin typeface="Calibri"/>
                <a:cs typeface="Calibri"/>
              </a:rPr>
              <a:t> </a:t>
            </a:r>
            <a:r>
              <a:rPr sz="1800" spc="-10" dirty="0">
                <a:latin typeface="Calibri"/>
                <a:cs typeface="Calibri"/>
              </a:rPr>
              <a:t>arrival</a:t>
            </a:r>
            <a:r>
              <a:rPr sz="1800"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and</a:t>
            </a:r>
            <a:endParaRPr sz="1800">
              <a:latin typeface="Calibri"/>
              <a:cs typeface="Calibri"/>
            </a:endParaRPr>
          </a:p>
          <a:p>
            <a:pPr marL="12700">
              <a:lnSpc>
                <a:spcPct val="100000"/>
              </a:lnSpc>
            </a:pPr>
            <a:r>
              <a:rPr sz="1800" spc="-20" dirty="0">
                <a:latin typeface="Calibri"/>
                <a:cs typeface="Calibri"/>
              </a:rPr>
              <a:t>burst</a:t>
            </a:r>
            <a:r>
              <a:rPr sz="1800" spc="10" dirty="0">
                <a:latin typeface="Calibri"/>
                <a:cs typeface="Calibri"/>
              </a:rPr>
              <a:t> </a:t>
            </a:r>
            <a:r>
              <a:rPr sz="1800" spc="-5" dirty="0">
                <a:latin typeface="Calibri"/>
                <a:cs typeface="Calibri"/>
              </a:rPr>
              <a:t>time</a:t>
            </a:r>
            <a:r>
              <a:rPr sz="1800" spc="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given</a:t>
            </a:r>
            <a:r>
              <a:rPr sz="1800" spc="25" dirty="0">
                <a:latin typeface="Calibri"/>
                <a:cs typeface="Calibri"/>
              </a:rPr>
              <a:t> </a:t>
            </a:r>
            <a:r>
              <a:rPr sz="1800" spc="-5" dirty="0">
                <a:latin typeface="Calibri"/>
                <a:cs typeface="Calibri"/>
              </a:rPr>
              <a:t>below:</a:t>
            </a:r>
            <a:endParaRPr sz="1800">
              <a:latin typeface="Calibri"/>
              <a:cs typeface="Calibri"/>
            </a:endParaRPr>
          </a:p>
          <a:p>
            <a:pPr marL="12700">
              <a:lnSpc>
                <a:spcPct val="100000"/>
              </a:lnSpc>
            </a:pPr>
            <a:r>
              <a:rPr sz="1800" b="1" spc="-5" dirty="0">
                <a:latin typeface="Calibri"/>
                <a:cs typeface="Calibri"/>
              </a:rPr>
              <a:t>Q</a:t>
            </a:r>
            <a:r>
              <a:rPr sz="1800" spc="-5" dirty="0">
                <a:latin typeface="Calibri"/>
                <a:cs typeface="Calibri"/>
              </a:rPr>
              <a:t>.</a:t>
            </a:r>
            <a:r>
              <a:rPr sz="1800" spc="20" dirty="0">
                <a:latin typeface="Calibri"/>
                <a:cs typeface="Calibri"/>
              </a:rPr>
              <a:t> </a:t>
            </a:r>
            <a:r>
              <a:rPr sz="1800" spc="-10" dirty="0">
                <a:latin typeface="Calibri"/>
                <a:cs typeface="Calibri"/>
              </a:rPr>
              <a:t>What</a:t>
            </a:r>
            <a:r>
              <a:rPr sz="1800" spc="5" dirty="0">
                <a:latin typeface="Calibri"/>
                <a:cs typeface="Calibri"/>
              </a:rPr>
              <a:t> </a:t>
            </a:r>
            <a:r>
              <a:rPr sz="1800" spc="-10" dirty="0">
                <a:latin typeface="Calibri"/>
                <a:cs typeface="Calibri"/>
              </a:rPr>
              <a:t>are</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25" dirty="0">
                <a:latin typeface="Calibri"/>
                <a:cs typeface="Calibri"/>
              </a:rPr>
              <a:t>average</a:t>
            </a:r>
            <a:r>
              <a:rPr sz="1800" spc="35" dirty="0">
                <a:latin typeface="Calibri"/>
                <a:cs typeface="Calibri"/>
              </a:rPr>
              <a:t> </a:t>
            </a:r>
            <a:r>
              <a:rPr sz="1800" spc="-10" dirty="0">
                <a:latin typeface="Calibri"/>
                <a:cs typeface="Calibri"/>
              </a:rPr>
              <a:t>waiting</a:t>
            </a:r>
            <a:r>
              <a:rPr sz="1800" spc="4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turnaround</a:t>
            </a:r>
            <a:r>
              <a:rPr sz="1800" spc="40" dirty="0">
                <a:latin typeface="Calibri"/>
                <a:cs typeface="Calibri"/>
              </a:rPr>
              <a:t> </a:t>
            </a:r>
            <a:r>
              <a:rPr sz="1800" spc="-5" dirty="0">
                <a:latin typeface="Calibri"/>
                <a:cs typeface="Calibri"/>
              </a:rPr>
              <a:t>times</a:t>
            </a:r>
            <a:r>
              <a:rPr sz="1800" spc="15" dirty="0">
                <a:latin typeface="Calibri"/>
                <a:cs typeface="Calibri"/>
              </a:rPr>
              <a:t> </a:t>
            </a:r>
            <a:r>
              <a:rPr sz="1800" spc="-15" dirty="0">
                <a:latin typeface="Calibri"/>
                <a:cs typeface="Calibri"/>
              </a:rPr>
              <a:t>for</a:t>
            </a:r>
            <a:r>
              <a:rPr sz="1800" spc="2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round-robin</a:t>
            </a:r>
            <a:r>
              <a:rPr sz="1800" spc="40" dirty="0">
                <a:latin typeface="Calibri"/>
                <a:cs typeface="Calibri"/>
              </a:rPr>
              <a:t> </a:t>
            </a:r>
            <a:r>
              <a:rPr sz="1800" spc="-10" dirty="0">
                <a:latin typeface="Calibri"/>
                <a:cs typeface="Calibri"/>
              </a:rPr>
              <a:t>scheduling</a:t>
            </a:r>
            <a:endParaRPr sz="1800">
              <a:latin typeface="Calibri"/>
              <a:cs typeface="Calibri"/>
            </a:endParaRPr>
          </a:p>
          <a:p>
            <a:pPr marL="12700">
              <a:lnSpc>
                <a:spcPct val="100000"/>
              </a:lnSpc>
            </a:pPr>
            <a:r>
              <a:rPr sz="1800" spc="-10" dirty="0">
                <a:latin typeface="Calibri"/>
                <a:cs typeface="Calibri"/>
              </a:rPr>
              <a:t>algorithm</a:t>
            </a:r>
            <a:r>
              <a:rPr sz="1800" spc="45" dirty="0">
                <a:latin typeface="Calibri"/>
                <a:cs typeface="Calibri"/>
              </a:rPr>
              <a:t> </a:t>
            </a:r>
            <a:r>
              <a:rPr sz="1800" dirty="0">
                <a:latin typeface="Calibri"/>
                <a:cs typeface="Calibri"/>
              </a:rPr>
              <a:t>(RR)</a:t>
            </a:r>
            <a:r>
              <a:rPr sz="1800" spc="-15"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a</a:t>
            </a:r>
            <a:r>
              <a:rPr sz="1800" spc="30" dirty="0">
                <a:latin typeface="Calibri"/>
                <a:cs typeface="Calibri"/>
              </a:rPr>
              <a:t> </a:t>
            </a:r>
            <a:r>
              <a:rPr sz="1800" spc="-5" dirty="0">
                <a:latin typeface="Calibri"/>
                <a:cs typeface="Calibri"/>
              </a:rPr>
              <a:t>time</a:t>
            </a:r>
            <a:r>
              <a:rPr sz="1800" dirty="0">
                <a:latin typeface="Calibri"/>
                <a:cs typeface="Calibri"/>
              </a:rPr>
              <a:t> </a:t>
            </a:r>
            <a:r>
              <a:rPr sz="1800" spc="-10" dirty="0">
                <a:latin typeface="Calibri"/>
                <a:cs typeface="Calibri"/>
              </a:rPr>
              <a:t>quantum</a:t>
            </a:r>
            <a:r>
              <a:rPr sz="1800" spc="75" dirty="0">
                <a:latin typeface="Calibri"/>
                <a:cs typeface="Calibri"/>
              </a:rPr>
              <a:t> </a:t>
            </a:r>
            <a:r>
              <a:rPr sz="1800" spc="5" dirty="0">
                <a:latin typeface="Calibri"/>
                <a:cs typeface="Calibri"/>
              </a:rPr>
              <a:t>of</a:t>
            </a:r>
            <a:r>
              <a:rPr sz="1800" spc="-15" dirty="0">
                <a:latin typeface="Calibri"/>
                <a:cs typeface="Calibri"/>
              </a:rPr>
              <a:t> </a:t>
            </a:r>
            <a:r>
              <a:rPr sz="1800" b="1" dirty="0">
                <a:latin typeface="Calibri"/>
                <a:cs typeface="Calibri"/>
              </a:rPr>
              <a:t>4</a:t>
            </a:r>
            <a:r>
              <a:rPr sz="1800" b="1" spc="5" dirty="0">
                <a:latin typeface="Calibri"/>
                <a:cs typeface="Calibri"/>
              </a:rPr>
              <a:t> </a:t>
            </a:r>
            <a:r>
              <a:rPr sz="1800" b="1" spc="-10" dirty="0">
                <a:latin typeface="Calibri"/>
                <a:cs typeface="Calibri"/>
              </a:rPr>
              <a:t>units</a:t>
            </a:r>
            <a:r>
              <a:rPr sz="1800" spc="-10" dirty="0">
                <a:latin typeface="Calibri"/>
                <a:cs typeface="Calibri"/>
              </a:rPr>
              <a:t>?</a:t>
            </a:r>
            <a:endParaRPr sz="1800">
              <a:latin typeface="Calibri"/>
              <a:cs typeface="Calibri"/>
            </a:endParaRPr>
          </a:p>
        </p:txBody>
      </p:sp>
      <p:graphicFrame>
        <p:nvGraphicFramePr>
          <p:cNvPr id="3" name="object 3"/>
          <p:cNvGraphicFramePr>
            <a:graphicFrameLocks noGrp="1"/>
          </p:cNvGraphicFramePr>
          <p:nvPr/>
        </p:nvGraphicFramePr>
        <p:xfrm>
          <a:off x="1289050" y="2508250"/>
          <a:ext cx="6115050" cy="2608580"/>
        </p:xfrm>
        <a:graphic>
          <a:graphicData uri="http://schemas.openxmlformats.org/drawingml/2006/table">
            <a:tbl>
              <a:tblPr firstRow="1" bandRow="1">
                <a:tableStyleId>{2D5ABB26-0587-4C30-8999-92F81FD0307C}</a:tableStyleId>
              </a:tblPr>
              <a:tblGrid>
                <a:gridCol w="2032000"/>
                <a:gridCol w="2032000"/>
                <a:gridCol w="2032000"/>
              </a:tblGrid>
              <a:tr h="370839">
                <a:tc>
                  <a:txBody>
                    <a:bodyPr/>
                    <a:lstStyle/>
                    <a:p>
                      <a:pPr marL="92075">
                        <a:lnSpc>
                          <a:spcPct val="100000"/>
                        </a:lnSpc>
                        <a:spcBef>
                          <a:spcPts val="250"/>
                        </a:spcBef>
                      </a:pPr>
                      <a:r>
                        <a:rPr sz="1800" b="1" spc="-10" dirty="0">
                          <a:solidFill>
                            <a:srgbClr val="FFFFFF"/>
                          </a:solidFill>
                          <a:latin typeface="Calibri"/>
                          <a:cs typeface="Calibri"/>
                        </a:rPr>
                        <a:t>Process</a:t>
                      </a:r>
                      <a:r>
                        <a:rPr sz="1800" b="1" spc="-55"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spc="-10" dirty="0">
                          <a:solidFill>
                            <a:srgbClr val="FFFFFF"/>
                          </a:solidFill>
                          <a:latin typeface="Calibri"/>
                          <a:cs typeface="Calibri"/>
                        </a:rPr>
                        <a:t>Arrival</a:t>
                      </a:r>
                      <a:r>
                        <a:rPr sz="1800" b="1" spc="-45"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50"/>
                        </a:spcBef>
                      </a:pPr>
                      <a:r>
                        <a:rPr sz="1800" b="1" spc="-10" dirty="0">
                          <a:solidFill>
                            <a:srgbClr val="FFFFFF"/>
                          </a:solidFill>
                          <a:latin typeface="Calibri"/>
                          <a:cs typeface="Calibri"/>
                        </a:rPr>
                        <a:t>Burst</a:t>
                      </a:r>
                      <a:r>
                        <a:rPr sz="1800" b="1" spc="-40"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2075">
                        <a:lnSpc>
                          <a:spcPct val="100000"/>
                        </a:lnSpc>
                        <a:spcBef>
                          <a:spcPts val="250"/>
                        </a:spcBef>
                      </a:pPr>
                      <a:r>
                        <a:rPr sz="1800" dirty="0">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0"/>
                        </a:spcBef>
                      </a:pPr>
                      <a:r>
                        <a:rPr sz="1800" dirty="0">
                          <a:latin typeface="Calibri"/>
                          <a:cs typeface="Calibri"/>
                        </a:rPr>
                        <a:t>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70840">
                <a:tc>
                  <a:txBody>
                    <a:bodyPr/>
                    <a:lstStyle/>
                    <a:p>
                      <a:pPr marL="92075">
                        <a:lnSpc>
                          <a:spcPct val="100000"/>
                        </a:lnSpc>
                        <a:spcBef>
                          <a:spcPts val="254"/>
                        </a:spcBef>
                      </a:pPr>
                      <a:r>
                        <a:rPr sz="1800" spc="5" dirty="0">
                          <a:latin typeface="Calibri"/>
                          <a:cs typeface="Calibri"/>
                        </a:rPr>
                        <a:t>P2</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4"/>
                        </a:spcBef>
                      </a:pPr>
                      <a:r>
                        <a:rPr sz="1800" dirty="0">
                          <a:latin typeface="Calibri"/>
                          <a:cs typeface="Calibri"/>
                        </a:rPr>
                        <a:t>1</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4"/>
                        </a:spcBef>
                      </a:pPr>
                      <a:r>
                        <a:rPr sz="1800" dirty="0">
                          <a:latin typeface="Calibri"/>
                          <a:cs typeface="Calibri"/>
                        </a:rPr>
                        <a:t>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92075">
                        <a:lnSpc>
                          <a:spcPct val="100000"/>
                        </a:lnSpc>
                        <a:spcBef>
                          <a:spcPts val="250"/>
                        </a:spcBef>
                      </a:pPr>
                      <a:r>
                        <a:rPr sz="1800" spc="5" dirty="0">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0"/>
                        </a:spcBef>
                      </a:pPr>
                      <a:r>
                        <a:rPr sz="1800" dirty="0">
                          <a:latin typeface="Calibri"/>
                          <a:cs typeface="Calibri"/>
                        </a:rPr>
                        <a:t>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39">
                <a:tc>
                  <a:txBody>
                    <a:bodyPr/>
                    <a:lstStyle/>
                    <a:p>
                      <a:pPr marL="92075">
                        <a:lnSpc>
                          <a:spcPct val="100000"/>
                        </a:lnSpc>
                        <a:spcBef>
                          <a:spcPts val="254"/>
                        </a:spcBef>
                      </a:pPr>
                      <a:r>
                        <a:rPr sz="1800" spc="5" dirty="0">
                          <a:latin typeface="Calibri"/>
                          <a:cs typeface="Calibri"/>
                        </a:rPr>
                        <a:t>P4</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4"/>
                        </a:spcBef>
                      </a:pPr>
                      <a:r>
                        <a:rPr sz="1800" dirty="0">
                          <a:latin typeface="Calibri"/>
                          <a:cs typeface="Calibri"/>
                        </a:rPr>
                        <a:t>3</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4"/>
                        </a:spcBef>
                      </a:pPr>
                      <a:r>
                        <a:rPr sz="1800" dirty="0">
                          <a:latin typeface="Calibri"/>
                          <a:cs typeface="Calibri"/>
                        </a:rPr>
                        <a:t>1</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39">
                <a:tc>
                  <a:txBody>
                    <a:bodyPr/>
                    <a:lstStyle/>
                    <a:p>
                      <a:pPr marL="92075">
                        <a:lnSpc>
                          <a:spcPct val="100000"/>
                        </a:lnSpc>
                        <a:spcBef>
                          <a:spcPts val="254"/>
                        </a:spcBef>
                      </a:pPr>
                      <a:r>
                        <a:rPr sz="1800" dirty="0">
                          <a:latin typeface="Calibri"/>
                          <a:cs typeface="Calibri"/>
                        </a:rPr>
                        <a:t>P5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4"/>
                        </a:spcBef>
                      </a:pPr>
                      <a:r>
                        <a:rPr sz="1800" dirty="0">
                          <a:latin typeface="Calibri"/>
                          <a:cs typeface="Calibri"/>
                        </a:rPr>
                        <a:t>4</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4"/>
                        </a:spcBef>
                      </a:pPr>
                      <a:r>
                        <a:rPr sz="1800" dirty="0">
                          <a:latin typeface="Calibri"/>
                          <a:cs typeface="Calibri"/>
                        </a:rPr>
                        <a:t>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40">
                <a:tc>
                  <a:txBody>
                    <a:bodyPr/>
                    <a:lstStyle/>
                    <a:p>
                      <a:pPr marL="92075">
                        <a:lnSpc>
                          <a:spcPct val="100000"/>
                        </a:lnSpc>
                        <a:spcBef>
                          <a:spcPts val="254"/>
                        </a:spcBef>
                      </a:pPr>
                      <a:r>
                        <a:rPr sz="1800" spc="5" dirty="0">
                          <a:latin typeface="Calibri"/>
                          <a:cs typeface="Calibri"/>
                        </a:rPr>
                        <a:t>P6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4"/>
                        </a:spcBef>
                      </a:pPr>
                      <a:r>
                        <a:rPr sz="1800" dirty="0">
                          <a:latin typeface="Calibri"/>
                          <a:cs typeface="Calibri"/>
                        </a:rPr>
                        <a:t>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4"/>
                        </a:spcBef>
                      </a:pPr>
                      <a:r>
                        <a:rPr sz="1800" dirty="0">
                          <a:latin typeface="Calibri"/>
                          <a:cs typeface="Calibri"/>
                        </a:rPr>
                        <a:t>4</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399034"/>
            <a:ext cx="8377555" cy="1123315"/>
          </a:xfrm>
          <a:prstGeom prst="rect">
            <a:avLst/>
          </a:prstGeom>
        </p:spPr>
        <p:txBody>
          <a:bodyPr vert="horz" wrap="square" lIns="0" tIns="12700" rIns="0" bIns="0" rtlCol="0">
            <a:spAutoFit/>
          </a:bodyPr>
          <a:lstStyle/>
          <a:p>
            <a:pPr marL="12700" algn="just">
              <a:lnSpc>
                <a:spcPct val="100000"/>
              </a:lnSpc>
              <a:spcBef>
                <a:spcPts val="100"/>
              </a:spcBef>
            </a:pPr>
            <a:r>
              <a:rPr sz="1800" b="1" spc="-5" dirty="0">
                <a:latin typeface="Calibri"/>
                <a:cs typeface="Calibri"/>
              </a:rPr>
              <a:t>Ready</a:t>
            </a:r>
            <a:r>
              <a:rPr sz="1800" b="1" spc="-60" dirty="0">
                <a:latin typeface="Calibri"/>
                <a:cs typeface="Calibri"/>
              </a:rPr>
              <a:t> </a:t>
            </a:r>
            <a:r>
              <a:rPr sz="1800" b="1" spc="-5" dirty="0">
                <a:latin typeface="Calibri"/>
                <a:cs typeface="Calibri"/>
              </a:rPr>
              <a:t>Queue:</a:t>
            </a:r>
            <a:endParaRPr sz="1800">
              <a:latin typeface="Calibri"/>
              <a:cs typeface="Calibri"/>
            </a:endParaRPr>
          </a:p>
          <a:p>
            <a:pPr marL="12700" marR="5080" algn="just">
              <a:lnSpc>
                <a:spcPct val="100000"/>
              </a:lnSpc>
            </a:pPr>
            <a:r>
              <a:rPr sz="1800" spc="-30" dirty="0">
                <a:latin typeface="Calibri"/>
                <a:cs typeface="Calibri"/>
              </a:rPr>
              <a:t>At </a:t>
            </a:r>
            <a:r>
              <a:rPr sz="1800" spc="-15" dirty="0">
                <a:latin typeface="Calibri"/>
                <a:cs typeface="Calibri"/>
              </a:rPr>
              <a:t>first, </a:t>
            </a:r>
            <a:r>
              <a:rPr sz="1800" dirty="0">
                <a:latin typeface="Calibri"/>
                <a:cs typeface="Calibri"/>
              </a:rPr>
              <a:t>In the </a:t>
            </a:r>
            <a:r>
              <a:rPr sz="1800" spc="-5" dirty="0">
                <a:latin typeface="Calibri"/>
                <a:cs typeface="Calibri"/>
              </a:rPr>
              <a:t>ready queue, </a:t>
            </a:r>
            <a:r>
              <a:rPr sz="1800" spc="-10" dirty="0">
                <a:latin typeface="Calibri"/>
                <a:cs typeface="Calibri"/>
              </a:rPr>
              <a:t>process </a:t>
            </a:r>
            <a:r>
              <a:rPr sz="1800" dirty="0">
                <a:latin typeface="Calibri"/>
                <a:cs typeface="Calibri"/>
              </a:rPr>
              <a:t>P1 </a:t>
            </a:r>
            <a:r>
              <a:rPr sz="1800" spc="-5" dirty="0">
                <a:latin typeface="Calibri"/>
                <a:cs typeface="Calibri"/>
              </a:rPr>
              <a:t>will </a:t>
            </a:r>
            <a:r>
              <a:rPr sz="1800" spc="-10" dirty="0">
                <a:latin typeface="Calibri"/>
                <a:cs typeface="Calibri"/>
              </a:rPr>
              <a:t>be </a:t>
            </a:r>
            <a:r>
              <a:rPr sz="1800" spc="-15" dirty="0">
                <a:latin typeface="Calibri"/>
                <a:cs typeface="Calibri"/>
              </a:rPr>
              <a:t>executed for </a:t>
            </a:r>
            <a:r>
              <a:rPr sz="1800" dirty="0">
                <a:latin typeface="Calibri"/>
                <a:cs typeface="Calibri"/>
              </a:rPr>
              <a:t>a time </a:t>
            </a:r>
            <a:r>
              <a:rPr sz="1800" spc="-10" dirty="0">
                <a:latin typeface="Calibri"/>
                <a:cs typeface="Calibri"/>
              </a:rPr>
              <a:t>slice </a:t>
            </a:r>
            <a:r>
              <a:rPr sz="1800" dirty="0">
                <a:latin typeface="Calibri"/>
                <a:cs typeface="Calibri"/>
              </a:rPr>
              <a:t>of 4 </a:t>
            </a:r>
            <a:r>
              <a:rPr sz="1800" spc="-5" dirty="0">
                <a:latin typeface="Calibri"/>
                <a:cs typeface="Calibri"/>
              </a:rPr>
              <a:t>units. Since </a:t>
            </a:r>
            <a:r>
              <a:rPr sz="1800" dirty="0">
                <a:latin typeface="Calibri"/>
                <a:cs typeface="Calibri"/>
              </a:rPr>
              <a:t> </a:t>
            </a:r>
            <a:r>
              <a:rPr sz="1800" spc="-5" dirty="0">
                <a:latin typeface="Calibri"/>
                <a:cs typeface="Calibri"/>
              </a:rPr>
              <a:t>there </a:t>
            </a:r>
            <a:r>
              <a:rPr sz="1800" spc="-10" dirty="0">
                <a:latin typeface="Calibri"/>
                <a:cs typeface="Calibri"/>
              </a:rPr>
              <a:t>are </a:t>
            </a:r>
            <a:r>
              <a:rPr sz="1800" spc="-5" dirty="0">
                <a:latin typeface="Calibri"/>
                <a:cs typeface="Calibri"/>
              </a:rPr>
              <a:t>no </a:t>
            </a:r>
            <a:r>
              <a:rPr sz="1800" spc="-10" dirty="0">
                <a:latin typeface="Calibri"/>
                <a:cs typeface="Calibri"/>
              </a:rPr>
              <a:t>processes </a:t>
            </a:r>
            <a:r>
              <a:rPr sz="1800" spc="-15" dirty="0">
                <a:latin typeface="Calibri"/>
                <a:cs typeface="Calibri"/>
              </a:rPr>
              <a:t>initially, </a:t>
            </a:r>
            <a:r>
              <a:rPr sz="1800" spc="-5" dirty="0">
                <a:latin typeface="Calibri"/>
                <a:cs typeface="Calibri"/>
              </a:rPr>
              <a:t>Process </a:t>
            </a:r>
            <a:r>
              <a:rPr sz="1800" dirty="0">
                <a:latin typeface="Calibri"/>
                <a:cs typeface="Calibri"/>
              </a:rPr>
              <a:t>P1, with a </a:t>
            </a:r>
            <a:r>
              <a:rPr sz="1800" spc="-20" dirty="0">
                <a:latin typeface="Calibri"/>
                <a:cs typeface="Calibri"/>
              </a:rPr>
              <a:t>burst </a:t>
            </a:r>
            <a:r>
              <a:rPr sz="1800" dirty="0">
                <a:latin typeface="Calibri"/>
                <a:cs typeface="Calibri"/>
              </a:rPr>
              <a:t>time </a:t>
            </a:r>
            <a:r>
              <a:rPr sz="1800" spc="5" dirty="0">
                <a:latin typeface="Calibri"/>
                <a:cs typeface="Calibri"/>
              </a:rPr>
              <a:t>of </a:t>
            </a:r>
            <a:r>
              <a:rPr sz="1800" dirty="0">
                <a:latin typeface="Calibri"/>
                <a:cs typeface="Calibri"/>
              </a:rPr>
              <a:t>5 </a:t>
            </a:r>
            <a:r>
              <a:rPr sz="1800" spc="-10" dirty="0">
                <a:latin typeface="Calibri"/>
                <a:cs typeface="Calibri"/>
              </a:rPr>
              <a:t>units, </a:t>
            </a:r>
            <a:r>
              <a:rPr sz="1800" spc="-5" dirty="0">
                <a:latin typeface="Calibri"/>
                <a:cs typeface="Calibri"/>
              </a:rPr>
              <a:t>will </a:t>
            </a:r>
            <a:r>
              <a:rPr sz="1800" spc="5" dirty="0">
                <a:latin typeface="Calibri"/>
                <a:cs typeface="Calibri"/>
              </a:rPr>
              <a:t>be </a:t>
            </a:r>
            <a:r>
              <a:rPr sz="1800" dirty="0">
                <a:latin typeface="Calibri"/>
                <a:cs typeface="Calibri"/>
              </a:rPr>
              <a:t>the </a:t>
            </a:r>
            <a:r>
              <a:rPr sz="1800" spc="-5" dirty="0">
                <a:latin typeface="Calibri"/>
                <a:cs typeface="Calibri"/>
              </a:rPr>
              <a:t>only </a:t>
            </a:r>
            <a:r>
              <a:rPr sz="1800" dirty="0">
                <a:latin typeface="Calibri"/>
                <a:cs typeface="Calibri"/>
              </a:rPr>
              <a:t> </a:t>
            </a:r>
            <a:r>
              <a:rPr sz="1800" spc="-10" dirty="0">
                <a:latin typeface="Calibri"/>
                <a:cs typeface="Calibri"/>
              </a:rPr>
              <a:t>process</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ready</a:t>
            </a:r>
            <a:r>
              <a:rPr sz="1800" spc="25" dirty="0">
                <a:latin typeface="Calibri"/>
                <a:cs typeface="Calibri"/>
              </a:rPr>
              <a:t> </a:t>
            </a:r>
            <a:r>
              <a:rPr sz="1800" spc="-15" dirty="0">
                <a:latin typeface="Calibri"/>
                <a:cs typeface="Calibri"/>
              </a:rPr>
              <a:t>queue.</a:t>
            </a:r>
            <a:endParaRPr sz="1800">
              <a:latin typeface="Calibri"/>
              <a:cs typeface="Calibri"/>
            </a:endParaRPr>
          </a:p>
        </p:txBody>
      </p:sp>
      <p:graphicFrame>
        <p:nvGraphicFramePr>
          <p:cNvPr id="3" name="object 3"/>
          <p:cNvGraphicFramePr>
            <a:graphicFrameLocks noGrp="1"/>
          </p:cNvGraphicFramePr>
          <p:nvPr/>
        </p:nvGraphicFramePr>
        <p:xfrm>
          <a:off x="1365250" y="1593850"/>
          <a:ext cx="6115050" cy="754380"/>
        </p:xfrm>
        <a:graphic>
          <a:graphicData uri="http://schemas.openxmlformats.org/drawingml/2006/table">
            <a:tbl>
              <a:tblPr firstRow="1" bandRow="1">
                <a:tableStyleId>{2D5ABB26-0587-4C30-8999-92F81FD0307C}</a:tableStyleId>
              </a:tblPr>
              <a:tblGrid>
                <a:gridCol w="6096000"/>
              </a:tblGrid>
              <a:tr h="370839">
                <a:tc>
                  <a:txBody>
                    <a:bodyPr/>
                    <a:lstStyle/>
                    <a:p>
                      <a:pPr marL="92075">
                        <a:lnSpc>
                          <a:spcPct val="100000"/>
                        </a:lnSpc>
                        <a:spcBef>
                          <a:spcPts val="245"/>
                        </a:spcBef>
                      </a:pPr>
                      <a:r>
                        <a:rPr sz="1800" b="1" dirty="0">
                          <a:solidFill>
                            <a:srgbClr val="FFFFFF"/>
                          </a:solidFill>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2075">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bl>
          </a:graphicData>
        </a:graphic>
      </p:graphicFrame>
      <p:sp>
        <p:nvSpPr>
          <p:cNvPr id="4" name="object 4"/>
          <p:cNvSpPr txBox="1"/>
          <p:nvPr/>
        </p:nvSpPr>
        <p:spPr>
          <a:xfrm>
            <a:off x="536244" y="2533345"/>
            <a:ext cx="7878445" cy="84899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Ready</a:t>
            </a:r>
            <a:r>
              <a:rPr sz="1800" b="1" spc="-50" dirty="0">
                <a:latin typeface="Calibri"/>
                <a:cs typeface="Calibri"/>
              </a:rPr>
              <a:t> </a:t>
            </a:r>
            <a:r>
              <a:rPr sz="1800" b="1" spc="-10" dirty="0">
                <a:latin typeface="Calibri"/>
                <a:cs typeface="Calibri"/>
              </a:rPr>
              <a:t>Queue:</a:t>
            </a:r>
            <a:endParaRPr sz="1800">
              <a:latin typeface="Calibri"/>
              <a:cs typeface="Calibri"/>
            </a:endParaRPr>
          </a:p>
          <a:p>
            <a:pPr marL="12700" marR="5080">
              <a:lnSpc>
                <a:spcPct val="100000"/>
              </a:lnSpc>
              <a:spcBef>
                <a:spcPts val="5"/>
              </a:spcBef>
            </a:pPr>
            <a:r>
              <a:rPr sz="1800" spc="-5" dirty="0">
                <a:latin typeface="Calibri"/>
                <a:cs typeface="Calibri"/>
              </a:rPr>
              <a:t>Along</a:t>
            </a:r>
            <a:r>
              <a:rPr sz="1800" spc="10" dirty="0">
                <a:latin typeface="Calibri"/>
                <a:cs typeface="Calibri"/>
              </a:rPr>
              <a:t> </a:t>
            </a:r>
            <a:r>
              <a:rPr sz="1800" dirty="0">
                <a:latin typeface="Calibri"/>
                <a:cs typeface="Calibri"/>
              </a:rPr>
              <a:t>with</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execution</a:t>
            </a:r>
            <a:r>
              <a:rPr sz="1800" spc="35"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P1,</a:t>
            </a:r>
            <a:r>
              <a:rPr sz="1800" spc="-20" dirty="0">
                <a:latin typeface="Calibri"/>
                <a:cs typeface="Calibri"/>
              </a:rPr>
              <a:t> </a:t>
            </a:r>
            <a:r>
              <a:rPr sz="1800" spc="-15" dirty="0">
                <a:latin typeface="Calibri"/>
                <a:cs typeface="Calibri"/>
              </a:rPr>
              <a:t>four</a:t>
            </a:r>
            <a:r>
              <a:rPr sz="1800" spc="20" dirty="0">
                <a:latin typeface="Calibri"/>
                <a:cs typeface="Calibri"/>
              </a:rPr>
              <a:t> </a:t>
            </a:r>
            <a:r>
              <a:rPr sz="1800" spc="-5" dirty="0">
                <a:latin typeface="Calibri"/>
                <a:cs typeface="Calibri"/>
              </a:rPr>
              <a:t>more</a:t>
            </a:r>
            <a:r>
              <a:rPr sz="1800" spc="-10" dirty="0">
                <a:latin typeface="Calibri"/>
                <a:cs typeface="Calibri"/>
              </a:rPr>
              <a:t> processes,</a:t>
            </a:r>
            <a:r>
              <a:rPr sz="1800" spc="45" dirty="0">
                <a:latin typeface="Calibri"/>
                <a:cs typeface="Calibri"/>
              </a:rPr>
              <a:t> </a:t>
            </a:r>
            <a:r>
              <a:rPr sz="1800" dirty="0">
                <a:latin typeface="Calibri"/>
                <a:cs typeface="Calibri"/>
              </a:rPr>
              <a:t>P2,</a:t>
            </a:r>
            <a:r>
              <a:rPr sz="1800" spc="-15" dirty="0">
                <a:latin typeface="Calibri"/>
                <a:cs typeface="Calibri"/>
              </a:rPr>
              <a:t> </a:t>
            </a:r>
            <a:r>
              <a:rPr sz="1800" dirty="0">
                <a:latin typeface="Calibri"/>
                <a:cs typeface="Calibri"/>
              </a:rPr>
              <a:t>P3,</a:t>
            </a:r>
            <a:r>
              <a:rPr sz="1800" spc="5" dirty="0">
                <a:latin typeface="Calibri"/>
                <a:cs typeface="Calibri"/>
              </a:rPr>
              <a:t> </a:t>
            </a:r>
            <a:r>
              <a:rPr sz="1800" dirty="0">
                <a:latin typeface="Calibri"/>
                <a:cs typeface="Calibri"/>
              </a:rPr>
              <a:t>P4,</a:t>
            </a:r>
            <a:r>
              <a:rPr sz="1800" spc="-20" dirty="0">
                <a:latin typeface="Calibri"/>
                <a:cs typeface="Calibri"/>
              </a:rPr>
              <a:t> </a:t>
            </a:r>
            <a:r>
              <a:rPr sz="1800" spc="-5" dirty="0">
                <a:latin typeface="Calibri"/>
                <a:cs typeface="Calibri"/>
              </a:rPr>
              <a:t>and</a:t>
            </a:r>
            <a:r>
              <a:rPr sz="1800" spc="10" dirty="0">
                <a:latin typeface="Calibri"/>
                <a:cs typeface="Calibri"/>
              </a:rPr>
              <a:t> </a:t>
            </a:r>
            <a:r>
              <a:rPr sz="1800" dirty="0">
                <a:latin typeface="Calibri"/>
                <a:cs typeface="Calibri"/>
              </a:rPr>
              <a:t>P5,</a:t>
            </a:r>
            <a:r>
              <a:rPr sz="1800" spc="5" dirty="0">
                <a:latin typeface="Calibri"/>
                <a:cs typeface="Calibri"/>
              </a:rPr>
              <a:t> </a:t>
            </a:r>
            <a:r>
              <a:rPr sz="1800" spc="-10" dirty="0">
                <a:latin typeface="Calibri"/>
                <a:cs typeface="Calibri"/>
              </a:rPr>
              <a:t>arrive</a:t>
            </a:r>
            <a:r>
              <a:rPr sz="1800" spc="1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 </a:t>
            </a:r>
            <a:r>
              <a:rPr sz="1800" spc="-395" dirty="0">
                <a:latin typeface="Calibri"/>
                <a:cs typeface="Calibri"/>
              </a:rPr>
              <a:t> </a:t>
            </a:r>
            <a:r>
              <a:rPr sz="1800" spc="-10" dirty="0">
                <a:latin typeface="Calibri"/>
                <a:cs typeface="Calibri"/>
              </a:rPr>
              <a:t>ready</a:t>
            </a:r>
            <a:r>
              <a:rPr sz="1800" spc="15" dirty="0">
                <a:latin typeface="Calibri"/>
                <a:cs typeface="Calibri"/>
              </a:rPr>
              <a:t> </a:t>
            </a:r>
            <a:r>
              <a:rPr sz="1800" spc="-10" dirty="0">
                <a:latin typeface="Calibri"/>
                <a:cs typeface="Calibri"/>
              </a:rPr>
              <a:t>queue.</a:t>
            </a:r>
            <a:r>
              <a:rPr sz="1800" spc="70" dirty="0">
                <a:latin typeface="Calibri"/>
                <a:cs typeface="Calibri"/>
              </a:rPr>
              <a:t> </a:t>
            </a:r>
            <a:r>
              <a:rPr sz="1800" dirty="0">
                <a:latin typeface="Calibri"/>
                <a:cs typeface="Calibri"/>
              </a:rPr>
              <a:t>P1 </a:t>
            </a:r>
            <a:r>
              <a:rPr sz="1800" spc="-5" dirty="0">
                <a:latin typeface="Calibri"/>
                <a:cs typeface="Calibri"/>
              </a:rPr>
              <a:t>will be</a:t>
            </a:r>
            <a:r>
              <a:rPr sz="1800" spc="15" dirty="0">
                <a:latin typeface="Calibri"/>
                <a:cs typeface="Calibri"/>
              </a:rPr>
              <a:t> </a:t>
            </a:r>
            <a:r>
              <a:rPr sz="1800" spc="-10" dirty="0">
                <a:latin typeface="Calibri"/>
                <a:cs typeface="Calibri"/>
              </a:rPr>
              <a:t>added</a:t>
            </a:r>
            <a:r>
              <a:rPr sz="1800" spc="6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ready</a:t>
            </a:r>
            <a:r>
              <a:rPr sz="1800" spc="15" dirty="0">
                <a:latin typeface="Calibri"/>
                <a:cs typeface="Calibri"/>
              </a:rPr>
              <a:t> </a:t>
            </a:r>
            <a:r>
              <a:rPr sz="1800" spc="-10" dirty="0">
                <a:latin typeface="Calibri"/>
                <a:cs typeface="Calibri"/>
              </a:rPr>
              <a:t>queue</a:t>
            </a:r>
            <a:r>
              <a:rPr sz="1800" spc="60" dirty="0">
                <a:latin typeface="Calibri"/>
                <a:cs typeface="Calibri"/>
              </a:rPr>
              <a:t> </a:t>
            </a:r>
            <a:r>
              <a:rPr sz="1800" spc="-10" dirty="0">
                <a:latin typeface="Calibri"/>
                <a:cs typeface="Calibri"/>
              </a:rPr>
              <a:t>due</a:t>
            </a:r>
            <a:r>
              <a:rPr sz="1800" spc="3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remaining</a:t>
            </a:r>
            <a:r>
              <a:rPr sz="1800" spc="65" dirty="0">
                <a:latin typeface="Calibri"/>
                <a:cs typeface="Calibri"/>
              </a:rPr>
              <a:t> </a:t>
            </a:r>
            <a:r>
              <a:rPr sz="1800" dirty="0">
                <a:latin typeface="Calibri"/>
                <a:cs typeface="Calibri"/>
              </a:rPr>
              <a:t>1 </a:t>
            </a:r>
            <a:r>
              <a:rPr sz="1800" spc="-5" dirty="0">
                <a:latin typeface="Calibri"/>
                <a:cs typeface="Calibri"/>
              </a:rPr>
              <a:t>unit.</a:t>
            </a:r>
            <a:endParaRPr sz="1800">
              <a:latin typeface="Calibri"/>
              <a:cs typeface="Calibri"/>
            </a:endParaRPr>
          </a:p>
        </p:txBody>
      </p:sp>
      <p:graphicFrame>
        <p:nvGraphicFramePr>
          <p:cNvPr id="5" name="object 5"/>
          <p:cNvGraphicFramePr>
            <a:graphicFrameLocks noGrp="1"/>
          </p:cNvGraphicFramePr>
          <p:nvPr/>
        </p:nvGraphicFramePr>
        <p:xfrm>
          <a:off x="1441450" y="3879850"/>
          <a:ext cx="6115050" cy="75438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39">
                <a:tc>
                  <a:txBody>
                    <a:bodyPr/>
                    <a:lstStyle/>
                    <a:p>
                      <a:pPr marL="92075">
                        <a:lnSpc>
                          <a:spcPct val="100000"/>
                        </a:lnSpc>
                        <a:spcBef>
                          <a:spcPts val="250"/>
                        </a:spcBef>
                      </a:pPr>
                      <a:r>
                        <a:rPr sz="1800" b="1" dirty="0">
                          <a:solidFill>
                            <a:srgbClr val="FFFFFF"/>
                          </a:solidFill>
                          <a:latin typeface="Calibri"/>
                          <a:cs typeface="Calibri"/>
                        </a:rPr>
                        <a:t>P2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50"/>
                        </a:spcBef>
                      </a:pPr>
                      <a:r>
                        <a:rPr sz="1800" b="1" dirty="0">
                          <a:solidFill>
                            <a:srgbClr val="FFFFFF"/>
                          </a:solidFill>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50"/>
                        </a:spcBef>
                      </a:pPr>
                      <a:r>
                        <a:rPr sz="1800" b="1" dirty="0">
                          <a:solidFill>
                            <a:srgbClr val="FFFFFF"/>
                          </a:solidFill>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40">
                <a:tc>
                  <a:txBody>
                    <a:bodyPr/>
                    <a:lstStyle/>
                    <a:p>
                      <a:pPr marL="92075">
                        <a:lnSpc>
                          <a:spcPct val="100000"/>
                        </a:lnSpc>
                        <a:spcBef>
                          <a:spcPts val="254"/>
                        </a:spcBef>
                      </a:pPr>
                      <a:r>
                        <a:rPr sz="1800" dirty="0">
                          <a:latin typeface="Calibri"/>
                          <a:cs typeface="Calibri"/>
                        </a:rPr>
                        <a:t>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4"/>
                        </a:spcBef>
                      </a:pPr>
                      <a:r>
                        <a:rPr sz="1800" dirty="0">
                          <a:latin typeface="Calibri"/>
                          <a:cs typeface="Calibri"/>
                        </a:rPr>
                        <a:t>3</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4"/>
                        </a:spcBef>
                      </a:pPr>
                      <a:r>
                        <a:rPr sz="1800" dirty="0">
                          <a:latin typeface="Calibri"/>
                          <a:cs typeface="Calibri"/>
                        </a:rPr>
                        <a:t>1</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4"/>
                        </a:spcBef>
                      </a:pPr>
                      <a:r>
                        <a:rPr sz="1800" dirty="0">
                          <a:latin typeface="Calibri"/>
                          <a:cs typeface="Calibri"/>
                        </a:rPr>
                        <a:t>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4"/>
                        </a:spcBef>
                      </a:pPr>
                      <a:r>
                        <a:rPr sz="1800" dirty="0">
                          <a:latin typeface="Calibri"/>
                          <a:cs typeface="Calibri"/>
                        </a:rPr>
                        <a:t>1</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bl>
          </a:graphicData>
        </a:graphic>
      </p:graphicFrame>
      <p:sp>
        <p:nvSpPr>
          <p:cNvPr id="6" name="object 6"/>
          <p:cNvSpPr txBox="1"/>
          <p:nvPr/>
        </p:nvSpPr>
        <p:spPr>
          <a:xfrm>
            <a:off x="688644" y="4896992"/>
            <a:ext cx="7498080" cy="84899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Ready</a:t>
            </a:r>
            <a:r>
              <a:rPr sz="1800" b="1" spc="-45" dirty="0">
                <a:latin typeface="Calibri"/>
                <a:cs typeface="Calibri"/>
              </a:rPr>
              <a:t> </a:t>
            </a:r>
            <a:r>
              <a:rPr sz="1800" b="1" spc="-10" dirty="0">
                <a:latin typeface="Calibri"/>
                <a:cs typeface="Calibri"/>
              </a:rPr>
              <a:t>Queue:</a:t>
            </a:r>
            <a:endParaRPr sz="1800">
              <a:latin typeface="Calibri"/>
              <a:cs typeface="Calibri"/>
            </a:endParaRPr>
          </a:p>
          <a:p>
            <a:pPr marL="12700">
              <a:lnSpc>
                <a:spcPct val="100000"/>
              </a:lnSpc>
            </a:pPr>
            <a:r>
              <a:rPr sz="1800" spc="-10" dirty="0">
                <a:latin typeface="Calibri"/>
                <a:cs typeface="Calibri"/>
              </a:rPr>
              <a:t>During</a:t>
            </a:r>
            <a:r>
              <a:rPr sz="1800" spc="35" dirty="0">
                <a:latin typeface="Calibri"/>
                <a:cs typeface="Calibri"/>
              </a:rPr>
              <a:t> </a:t>
            </a:r>
            <a:r>
              <a:rPr sz="1800" spc="-5" dirty="0">
                <a:latin typeface="Calibri"/>
                <a:cs typeface="Calibri"/>
              </a:rPr>
              <a:t>the</a:t>
            </a:r>
            <a:r>
              <a:rPr sz="1800" spc="35" dirty="0">
                <a:latin typeface="Calibri"/>
                <a:cs typeface="Calibri"/>
              </a:rPr>
              <a:t> </a:t>
            </a:r>
            <a:r>
              <a:rPr sz="1800" spc="-15" dirty="0">
                <a:latin typeface="Calibri"/>
                <a:cs typeface="Calibri"/>
              </a:rPr>
              <a:t>execution</a:t>
            </a:r>
            <a:r>
              <a:rPr sz="1800" spc="35" dirty="0">
                <a:latin typeface="Calibri"/>
                <a:cs typeface="Calibri"/>
              </a:rPr>
              <a:t> </a:t>
            </a:r>
            <a:r>
              <a:rPr sz="1800" dirty="0">
                <a:latin typeface="Calibri"/>
                <a:cs typeface="Calibri"/>
              </a:rPr>
              <a:t>of</a:t>
            </a:r>
            <a:r>
              <a:rPr sz="1800" spc="-20" dirty="0">
                <a:latin typeface="Calibri"/>
                <a:cs typeface="Calibri"/>
              </a:rPr>
              <a:t> </a:t>
            </a:r>
            <a:r>
              <a:rPr sz="1800" dirty="0">
                <a:latin typeface="Calibri"/>
                <a:cs typeface="Calibri"/>
              </a:rPr>
              <a:t>P2,</a:t>
            </a:r>
            <a:r>
              <a:rPr sz="1800" spc="5" dirty="0">
                <a:latin typeface="Calibri"/>
                <a:cs typeface="Calibri"/>
              </a:rPr>
              <a:t> </a:t>
            </a:r>
            <a:r>
              <a:rPr sz="1800" dirty="0">
                <a:latin typeface="Calibri"/>
                <a:cs typeface="Calibri"/>
              </a:rPr>
              <a:t>P6 </a:t>
            </a:r>
            <a:r>
              <a:rPr sz="1800" spc="-10" dirty="0">
                <a:latin typeface="Calibri"/>
                <a:cs typeface="Calibri"/>
              </a:rPr>
              <a:t>arrived</a:t>
            </a:r>
            <a:r>
              <a:rPr sz="1800" spc="1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ready</a:t>
            </a:r>
            <a:r>
              <a:rPr sz="1800" spc="45" dirty="0">
                <a:latin typeface="Calibri"/>
                <a:cs typeface="Calibri"/>
              </a:rPr>
              <a:t> </a:t>
            </a:r>
            <a:r>
              <a:rPr sz="1800" spc="-10" dirty="0">
                <a:latin typeface="Calibri"/>
                <a:cs typeface="Calibri"/>
              </a:rPr>
              <a:t>queue.</a:t>
            </a:r>
            <a:r>
              <a:rPr sz="1800" spc="45" dirty="0">
                <a:latin typeface="Calibri"/>
                <a:cs typeface="Calibri"/>
              </a:rPr>
              <a:t> </a:t>
            </a:r>
            <a:r>
              <a:rPr sz="1800" spc="-10" dirty="0">
                <a:latin typeface="Calibri"/>
                <a:cs typeface="Calibri"/>
              </a:rPr>
              <a:t>Since</a:t>
            </a:r>
            <a:r>
              <a:rPr sz="1800" spc="40" dirty="0">
                <a:latin typeface="Calibri"/>
                <a:cs typeface="Calibri"/>
              </a:rPr>
              <a:t> </a:t>
            </a:r>
            <a:r>
              <a:rPr sz="1800" dirty="0">
                <a:latin typeface="Calibri"/>
                <a:cs typeface="Calibri"/>
              </a:rPr>
              <a:t>P2 </a:t>
            </a:r>
            <a:r>
              <a:rPr sz="1800" spc="-5" dirty="0">
                <a:latin typeface="Calibri"/>
                <a:cs typeface="Calibri"/>
              </a:rPr>
              <a:t>has</a:t>
            </a:r>
            <a:r>
              <a:rPr sz="1800" spc="15" dirty="0">
                <a:latin typeface="Calibri"/>
                <a:cs typeface="Calibri"/>
              </a:rPr>
              <a:t> </a:t>
            </a:r>
            <a:r>
              <a:rPr sz="1800" spc="-5" dirty="0">
                <a:latin typeface="Calibri"/>
                <a:cs typeface="Calibri"/>
              </a:rPr>
              <a:t>not</a:t>
            </a:r>
            <a:r>
              <a:rPr sz="1800" dirty="0">
                <a:latin typeface="Calibri"/>
                <a:cs typeface="Calibri"/>
              </a:rPr>
              <a:t> </a:t>
            </a:r>
            <a:r>
              <a:rPr sz="1800" spc="-10" dirty="0">
                <a:latin typeface="Calibri"/>
                <a:cs typeface="Calibri"/>
              </a:rPr>
              <a:t>been</a:t>
            </a:r>
            <a:endParaRPr sz="1800">
              <a:latin typeface="Calibri"/>
              <a:cs typeface="Calibri"/>
            </a:endParaRPr>
          </a:p>
          <a:p>
            <a:pPr marL="12700">
              <a:lnSpc>
                <a:spcPct val="100000"/>
              </a:lnSpc>
            </a:pPr>
            <a:r>
              <a:rPr sz="1800" spc="-10" dirty="0">
                <a:latin typeface="Calibri"/>
                <a:cs typeface="Calibri"/>
              </a:rPr>
              <a:t>completed,</a:t>
            </a:r>
            <a:r>
              <a:rPr sz="1800" spc="40" dirty="0">
                <a:latin typeface="Calibri"/>
                <a:cs typeface="Calibri"/>
              </a:rPr>
              <a:t> </a:t>
            </a:r>
            <a:r>
              <a:rPr sz="1800" dirty="0">
                <a:latin typeface="Calibri"/>
                <a:cs typeface="Calibri"/>
              </a:rPr>
              <a:t>P2</a:t>
            </a:r>
            <a:r>
              <a:rPr sz="1800" spc="-20"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be</a:t>
            </a:r>
            <a:r>
              <a:rPr sz="1800" spc="10" dirty="0">
                <a:latin typeface="Calibri"/>
                <a:cs typeface="Calibri"/>
              </a:rPr>
              <a:t> </a:t>
            </a:r>
            <a:r>
              <a:rPr sz="1800" spc="-10" dirty="0">
                <a:latin typeface="Calibri"/>
                <a:cs typeface="Calibri"/>
              </a:rPr>
              <a:t>added</a:t>
            </a:r>
            <a:r>
              <a:rPr sz="1800" spc="55" dirty="0">
                <a:latin typeface="Calibri"/>
                <a:cs typeface="Calibri"/>
              </a:rPr>
              <a:t> </a:t>
            </a:r>
            <a:r>
              <a:rPr sz="1800" spc="-15" dirty="0">
                <a:latin typeface="Calibri"/>
                <a:cs typeface="Calibri"/>
              </a:rPr>
              <a:t>to</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ready</a:t>
            </a:r>
            <a:r>
              <a:rPr sz="1800" spc="15" dirty="0">
                <a:latin typeface="Calibri"/>
                <a:cs typeface="Calibri"/>
              </a:rPr>
              <a:t> </a:t>
            </a:r>
            <a:r>
              <a:rPr sz="1800" spc="-10" dirty="0">
                <a:latin typeface="Calibri"/>
                <a:cs typeface="Calibri"/>
              </a:rPr>
              <a:t>queue.</a:t>
            </a:r>
            <a:endParaRPr sz="18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70050" y="527050"/>
          <a:ext cx="6115050" cy="75438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370839">
                <a:tc>
                  <a:txBody>
                    <a:bodyPr/>
                    <a:lstStyle/>
                    <a:p>
                      <a:pPr marL="92075">
                        <a:lnSpc>
                          <a:spcPct val="100000"/>
                        </a:lnSpc>
                        <a:spcBef>
                          <a:spcPts val="240"/>
                        </a:spcBef>
                      </a:pPr>
                      <a:r>
                        <a:rPr sz="1800" b="1" dirty="0">
                          <a:solidFill>
                            <a:srgbClr val="FFFFFF"/>
                          </a:solidFill>
                          <a:latin typeface="Calibri"/>
                          <a:cs typeface="Calibri"/>
                        </a:rPr>
                        <a:t>P3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0"/>
                        </a:spcBef>
                      </a:pPr>
                      <a:r>
                        <a:rPr sz="1800" b="1" dirty="0">
                          <a:solidFill>
                            <a:srgbClr val="FFFFFF"/>
                          </a:solidFill>
                          <a:latin typeface="Calibri"/>
                          <a:cs typeface="Calibri"/>
                        </a:rPr>
                        <a:t>P4</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0"/>
                        </a:spcBef>
                      </a:pPr>
                      <a:r>
                        <a:rPr sz="1800" b="1" dirty="0">
                          <a:solidFill>
                            <a:srgbClr val="FFFFFF"/>
                          </a:solidFill>
                          <a:latin typeface="Calibri"/>
                          <a:cs typeface="Calibri"/>
                        </a:rPr>
                        <a:t>P5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0"/>
                        </a:spcBef>
                      </a:pPr>
                      <a:r>
                        <a:rPr sz="1800" b="1" dirty="0">
                          <a:solidFill>
                            <a:srgbClr val="FFFFFF"/>
                          </a:solidFill>
                          <a:latin typeface="Calibri"/>
                          <a:cs typeface="Calibri"/>
                        </a:rPr>
                        <a:t>P1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40"/>
                        </a:spcBef>
                      </a:pPr>
                      <a:r>
                        <a:rPr sz="1800" b="1" dirty="0">
                          <a:solidFill>
                            <a:srgbClr val="FFFFFF"/>
                          </a:solidFill>
                          <a:latin typeface="Calibri"/>
                          <a:cs typeface="Calibri"/>
                        </a:rPr>
                        <a:t>P6</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40"/>
                        </a:spcBef>
                      </a:pPr>
                      <a:r>
                        <a:rPr sz="1800" b="1" dirty="0">
                          <a:solidFill>
                            <a:srgbClr val="FFFFFF"/>
                          </a:solidFill>
                          <a:latin typeface="Calibri"/>
                          <a:cs typeface="Calibri"/>
                        </a:rPr>
                        <a:t>P2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2075">
                        <a:lnSpc>
                          <a:spcPct val="100000"/>
                        </a:lnSpc>
                        <a:spcBef>
                          <a:spcPts val="240"/>
                        </a:spcBef>
                      </a:pPr>
                      <a:r>
                        <a:rPr sz="1800" dirty="0">
                          <a:latin typeface="Calibri"/>
                          <a:cs typeface="Calibri"/>
                        </a:rPr>
                        <a:t>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0"/>
                        </a:spcBef>
                      </a:pPr>
                      <a:r>
                        <a:rPr sz="1800" dirty="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40"/>
                        </a:spcBef>
                      </a:pPr>
                      <a:r>
                        <a:rPr sz="1800" dirty="0">
                          <a:latin typeface="Calibri"/>
                          <a:cs typeface="Calibri"/>
                        </a:rPr>
                        <a:t>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40"/>
                        </a:spcBef>
                      </a:pPr>
                      <a:r>
                        <a:rPr sz="1800" dirty="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40"/>
                        </a:spcBef>
                      </a:pPr>
                      <a:r>
                        <a:rPr sz="1800" dirty="0">
                          <a:latin typeface="Calibri"/>
                          <a:cs typeface="Calibri"/>
                        </a:rPr>
                        <a:t>4</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40"/>
                        </a:spcBef>
                      </a:pPr>
                      <a:r>
                        <a:rPr sz="1800" dirty="0">
                          <a:latin typeface="Calibri"/>
                          <a:cs typeface="Calibri"/>
                        </a:rPr>
                        <a:t>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bl>
          </a:graphicData>
        </a:graphic>
      </p:graphicFrame>
      <p:sp>
        <p:nvSpPr>
          <p:cNvPr id="3" name="object 3"/>
          <p:cNvSpPr txBox="1"/>
          <p:nvPr/>
        </p:nvSpPr>
        <p:spPr>
          <a:xfrm>
            <a:off x="536244" y="1542669"/>
            <a:ext cx="8021955" cy="84899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Ready</a:t>
            </a:r>
            <a:r>
              <a:rPr sz="1800" b="1" spc="-45" dirty="0">
                <a:latin typeface="Calibri"/>
                <a:cs typeface="Calibri"/>
              </a:rPr>
              <a:t> </a:t>
            </a:r>
            <a:r>
              <a:rPr sz="1800" b="1" spc="-10" dirty="0">
                <a:latin typeface="Calibri"/>
                <a:cs typeface="Calibri"/>
              </a:rPr>
              <a:t>Queue:</a:t>
            </a:r>
            <a:endParaRPr sz="1800">
              <a:latin typeface="Calibri"/>
              <a:cs typeface="Calibri"/>
            </a:endParaRPr>
          </a:p>
          <a:p>
            <a:pPr marL="12700">
              <a:lnSpc>
                <a:spcPct val="100000"/>
              </a:lnSpc>
            </a:pPr>
            <a:r>
              <a:rPr sz="1800" spc="-20" dirty="0">
                <a:latin typeface="Calibri"/>
                <a:cs typeface="Calibri"/>
              </a:rPr>
              <a:t>Similarly,</a:t>
            </a:r>
            <a:r>
              <a:rPr sz="1800" spc="5" dirty="0">
                <a:latin typeface="Calibri"/>
                <a:cs typeface="Calibri"/>
              </a:rPr>
              <a:t> </a:t>
            </a:r>
            <a:r>
              <a:rPr sz="1800" dirty="0">
                <a:latin typeface="Calibri"/>
                <a:cs typeface="Calibri"/>
              </a:rPr>
              <a:t>P3 </a:t>
            </a:r>
            <a:r>
              <a:rPr sz="1800" spc="-5" dirty="0">
                <a:latin typeface="Calibri"/>
                <a:cs typeface="Calibri"/>
              </a:rPr>
              <a:t>and</a:t>
            </a:r>
            <a:r>
              <a:rPr sz="1800" spc="10" dirty="0">
                <a:latin typeface="Calibri"/>
                <a:cs typeface="Calibri"/>
              </a:rPr>
              <a:t> </a:t>
            </a:r>
            <a:r>
              <a:rPr sz="1800" dirty="0">
                <a:latin typeface="Calibri"/>
                <a:cs typeface="Calibri"/>
              </a:rPr>
              <a:t>P4</a:t>
            </a:r>
            <a:r>
              <a:rPr sz="1800" spc="5" dirty="0">
                <a:latin typeface="Calibri"/>
                <a:cs typeface="Calibri"/>
              </a:rPr>
              <a:t> </a:t>
            </a:r>
            <a:r>
              <a:rPr sz="1800" spc="-15" dirty="0">
                <a:latin typeface="Calibri"/>
                <a:cs typeface="Calibri"/>
              </a:rPr>
              <a:t>have</a:t>
            </a:r>
            <a:r>
              <a:rPr sz="1800" spc="15" dirty="0">
                <a:latin typeface="Calibri"/>
                <a:cs typeface="Calibri"/>
              </a:rPr>
              <a:t> </a:t>
            </a:r>
            <a:r>
              <a:rPr sz="1800" spc="-10" dirty="0">
                <a:latin typeface="Calibri"/>
                <a:cs typeface="Calibri"/>
              </a:rPr>
              <a:t>been</a:t>
            </a:r>
            <a:r>
              <a:rPr sz="1800" spc="55" dirty="0">
                <a:latin typeface="Calibri"/>
                <a:cs typeface="Calibri"/>
              </a:rPr>
              <a:t> </a:t>
            </a:r>
            <a:r>
              <a:rPr sz="1800" spc="-10" dirty="0">
                <a:latin typeface="Calibri"/>
                <a:cs typeface="Calibri"/>
              </a:rPr>
              <a:t>completed,</a:t>
            </a:r>
            <a:r>
              <a:rPr sz="1800" spc="35" dirty="0">
                <a:latin typeface="Calibri"/>
                <a:cs typeface="Calibri"/>
              </a:rPr>
              <a:t> </a:t>
            </a:r>
            <a:r>
              <a:rPr sz="1800" spc="-10" dirty="0">
                <a:latin typeface="Calibri"/>
                <a:cs typeface="Calibri"/>
              </a:rPr>
              <a:t>but</a:t>
            </a:r>
            <a:r>
              <a:rPr sz="1800" spc="40" dirty="0">
                <a:latin typeface="Calibri"/>
                <a:cs typeface="Calibri"/>
              </a:rPr>
              <a:t> </a:t>
            </a:r>
            <a:r>
              <a:rPr sz="1800" dirty="0">
                <a:latin typeface="Calibri"/>
                <a:cs typeface="Calibri"/>
              </a:rPr>
              <a:t>P5</a:t>
            </a:r>
            <a:r>
              <a:rPr sz="1800" spc="-20" dirty="0">
                <a:latin typeface="Calibri"/>
                <a:cs typeface="Calibri"/>
              </a:rPr>
              <a:t> </a:t>
            </a:r>
            <a:r>
              <a:rPr sz="1800" spc="-5" dirty="0">
                <a:latin typeface="Calibri"/>
                <a:cs typeface="Calibri"/>
              </a:rPr>
              <a:t>has</a:t>
            </a:r>
            <a:r>
              <a:rPr sz="1800" spc="20" dirty="0">
                <a:latin typeface="Calibri"/>
                <a:cs typeface="Calibri"/>
              </a:rPr>
              <a:t> </a:t>
            </a:r>
            <a:r>
              <a:rPr sz="1800" dirty="0">
                <a:latin typeface="Calibri"/>
                <a:cs typeface="Calibri"/>
              </a:rPr>
              <a:t>a </a:t>
            </a:r>
            <a:r>
              <a:rPr sz="1800" spc="-10" dirty="0">
                <a:latin typeface="Calibri"/>
                <a:cs typeface="Calibri"/>
              </a:rPr>
              <a:t>remaining</a:t>
            </a:r>
            <a:r>
              <a:rPr sz="1800" spc="60" dirty="0">
                <a:latin typeface="Calibri"/>
                <a:cs typeface="Calibri"/>
              </a:rPr>
              <a:t> </a:t>
            </a:r>
            <a:r>
              <a:rPr sz="1800" spc="-20" dirty="0">
                <a:latin typeface="Calibri"/>
                <a:cs typeface="Calibri"/>
              </a:rPr>
              <a:t>burst</a:t>
            </a:r>
            <a:r>
              <a:rPr sz="1800" spc="25" dirty="0">
                <a:latin typeface="Calibri"/>
                <a:cs typeface="Calibri"/>
              </a:rPr>
              <a:t> </a:t>
            </a:r>
            <a:r>
              <a:rPr sz="1800" spc="-5" dirty="0">
                <a:latin typeface="Calibri"/>
                <a:cs typeface="Calibri"/>
              </a:rPr>
              <a:t>time</a:t>
            </a:r>
            <a:r>
              <a:rPr sz="1800" spc="15" dirty="0">
                <a:latin typeface="Calibri"/>
                <a:cs typeface="Calibri"/>
              </a:rPr>
              <a:t> </a:t>
            </a:r>
            <a:r>
              <a:rPr sz="1800" dirty="0">
                <a:latin typeface="Calibri"/>
                <a:cs typeface="Calibri"/>
              </a:rPr>
              <a:t>of</a:t>
            </a:r>
            <a:r>
              <a:rPr sz="1800" spc="-5" dirty="0">
                <a:latin typeface="Calibri"/>
                <a:cs typeface="Calibri"/>
              </a:rPr>
              <a:t> </a:t>
            </a:r>
            <a:r>
              <a:rPr sz="1800" dirty="0">
                <a:latin typeface="Calibri"/>
                <a:cs typeface="Calibri"/>
              </a:rPr>
              <a:t>1 </a:t>
            </a:r>
            <a:r>
              <a:rPr sz="1800" spc="-10" dirty="0">
                <a:latin typeface="Calibri"/>
                <a:cs typeface="Calibri"/>
              </a:rPr>
              <a:t>unit.</a:t>
            </a:r>
            <a:endParaRPr sz="1800">
              <a:latin typeface="Calibri"/>
              <a:cs typeface="Calibri"/>
            </a:endParaRPr>
          </a:p>
          <a:p>
            <a:pPr marL="12700">
              <a:lnSpc>
                <a:spcPct val="100000"/>
              </a:lnSpc>
            </a:pPr>
            <a:r>
              <a:rPr sz="1800" spc="-5" dirty="0">
                <a:latin typeface="Calibri"/>
                <a:cs typeface="Calibri"/>
              </a:rPr>
              <a:t>Hence</a:t>
            </a:r>
            <a:r>
              <a:rPr sz="1800" spc="10" dirty="0">
                <a:latin typeface="Calibri"/>
                <a:cs typeface="Calibri"/>
              </a:rPr>
              <a:t> </a:t>
            </a:r>
            <a:r>
              <a:rPr sz="1800" spc="-5" dirty="0">
                <a:latin typeface="Calibri"/>
                <a:cs typeface="Calibri"/>
              </a:rPr>
              <a:t>it</a:t>
            </a:r>
            <a:r>
              <a:rPr sz="1800" spc="15"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added</a:t>
            </a:r>
            <a:r>
              <a:rPr sz="1800" spc="55" dirty="0">
                <a:latin typeface="Calibri"/>
                <a:cs typeface="Calibri"/>
              </a:rPr>
              <a:t> </a:t>
            </a:r>
            <a:r>
              <a:rPr sz="1800" spc="-5" dirty="0">
                <a:latin typeface="Calibri"/>
                <a:cs typeface="Calibri"/>
              </a:rPr>
              <a:t>back</a:t>
            </a:r>
            <a:r>
              <a:rPr sz="180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queue.</a:t>
            </a:r>
            <a:endParaRPr sz="1800">
              <a:latin typeface="Calibri"/>
              <a:cs typeface="Calibri"/>
            </a:endParaRPr>
          </a:p>
        </p:txBody>
      </p:sp>
      <p:graphicFrame>
        <p:nvGraphicFramePr>
          <p:cNvPr id="4" name="object 4"/>
          <p:cNvGraphicFramePr>
            <a:graphicFrameLocks noGrp="1"/>
          </p:cNvGraphicFramePr>
          <p:nvPr/>
        </p:nvGraphicFramePr>
        <p:xfrm>
          <a:off x="1289050" y="2660650"/>
          <a:ext cx="6115050" cy="754380"/>
        </p:xfrm>
        <a:graphic>
          <a:graphicData uri="http://schemas.openxmlformats.org/drawingml/2006/table">
            <a:tbl>
              <a:tblPr firstRow="1" bandRow="1">
                <a:tableStyleId>{2D5ABB26-0587-4C30-8999-92F81FD0307C}</a:tableStyleId>
              </a:tblPr>
              <a:tblGrid>
                <a:gridCol w="1524000"/>
                <a:gridCol w="1524000"/>
                <a:gridCol w="1524000"/>
                <a:gridCol w="1524000"/>
              </a:tblGrid>
              <a:tr h="370839">
                <a:tc>
                  <a:txBody>
                    <a:bodyPr/>
                    <a:lstStyle/>
                    <a:p>
                      <a:pPr marL="92075">
                        <a:lnSpc>
                          <a:spcPct val="100000"/>
                        </a:lnSpc>
                        <a:spcBef>
                          <a:spcPts val="250"/>
                        </a:spcBef>
                      </a:pPr>
                      <a:r>
                        <a:rPr sz="1800" b="1" dirty="0">
                          <a:solidFill>
                            <a:srgbClr val="FFFFFF"/>
                          </a:solidFill>
                          <a:latin typeface="Calibri"/>
                          <a:cs typeface="Calibri"/>
                        </a:rPr>
                        <a:t>P1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50"/>
                        </a:spcBef>
                      </a:pPr>
                      <a:r>
                        <a:rPr sz="1800" b="1" dirty="0">
                          <a:solidFill>
                            <a:srgbClr val="FFFFFF"/>
                          </a:solidFill>
                          <a:latin typeface="Calibri"/>
                          <a:cs typeface="Calibri"/>
                        </a:rPr>
                        <a:t>P6</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50"/>
                        </a:spcBef>
                      </a:pPr>
                      <a:r>
                        <a:rPr sz="1800" b="1" dirty="0">
                          <a:solidFill>
                            <a:srgbClr val="FFFFFF"/>
                          </a:solidFill>
                          <a:latin typeface="Calibri"/>
                          <a:cs typeface="Calibri"/>
                        </a:rPr>
                        <a:t>P2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50"/>
                        </a:spcBef>
                      </a:pPr>
                      <a:r>
                        <a:rPr sz="1800" b="1" dirty="0">
                          <a:solidFill>
                            <a:srgbClr val="FFFFFF"/>
                          </a:solidFill>
                          <a:latin typeface="Calibri"/>
                          <a:cs typeface="Calibri"/>
                        </a:rPr>
                        <a:t>P5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2075">
                        <a:lnSpc>
                          <a:spcPct val="100000"/>
                        </a:lnSpc>
                        <a:spcBef>
                          <a:spcPts val="250"/>
                        </a:spcBef>
                      </a:pPr>
                      <a:r>
                        <a:rPr sz="1800" dirty="0">
                          <a:latin typeface="Calibri"/>
                          <a:cs typeface="Calibri"/>
                        </a:rPr>
                        <a:t>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libri"/>
                          <a:cs typeface="Calibri"/>
                        </a:rPr>
                        <a:t>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0"/>
                        </a:spcBef>
                      </a:pPr>
                      <a:r>
                        <a:rPr sz="1800" dirty="0">
                          <a:latin typeface="Calibri"/>
                          <a:cs typeface="Calibri"/>
                        </a:rPr>
                        <a:t>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bl>
          </a:graphicData>
        </a:graphic>
      </p:graphicFrame>
      <p:sp>
        <p:nvSpPr>
          <p:cNvPr id="5" name="object 5"/>
          <p:cNvSpPr txBox="1"/>
          <p:nvPr/>
        </p:nvSpPr>
        <p:spPr>
          <a:xfrm>
            <a:off x="688644" y="3677157"/>
            <a:ext cx="8104505" cy="84899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Ready</a:t>
            </a:r>
            <a:r>
              <a:rPr sz="1800" b="1" spc="-45" dirty="0">
                <a:latin typeface="Calibri"/>
                <a:cs typeface="Calibri"/>
              </a:rPr>
              <a:t> </a:t>
            </a:r>
            <a:r>
              <a:rPr sz="1800" b="1" spc="-10" dirty="0">
                <a:latin typeface="Calibri"/>
                <a:cs typeface="Calibri"/>
              </a:rPr>
              <a:t>Queue:</a:t>
            </a:r>
            <a:endParaRPr sz="1800">
              <a:latin typeface="Calibri"/>
              <a:cs typeface="Calibri"/>
            </a:endParaRPr>
          </a:p>
          <a:p>
            <a:pPr marL="12700">
              <a:lnSpc>
                <a:spcPct val="100000"/>
              </a:lnSpc>
            </a:pPr>
            <a:r>
              <a:rPr sz="1800" spc="-5" dirty="0">
                <a:latin typeface="Calibri"/>
                <a:cs typeface="Calibri"/>
              </a:rPr>
              <a:t>The</a:t>
            </a:r>
            <a:r>
              <a:rPr sz="1800" spc="15" dirty="0">
                <a:latin typeface="Calibri"/>
                <a:cs typeface="Calibri"/>
              </a:rPr>
              <a:t> </a:t>
            </a:r>
            <a:r>
              <a:rPr sz="1800" spc="-20" dirty="0">
                <a:latin typeface="Calibri"/>
                <a:cs typeface="Calibri"/>
              </a:rPr>
              <a:t>next</a:t>
            </a:r>
            <a:r>
              <a:rPr sz="1800" spc="25" dirty="0">
                <a:latin typeface="Calibri"/>
                <a:cs typeface="Calibri"/>
              </a:rPr>
              <a:t> </a:t>
            </a:r>
            <a:r>
              <a:rPr sz="1800" spc="-10" dirty="0">
                <a:latin typeface="Calibri"/>
                <a:cs typeface="Calibri"/>
              </a:rPr>
              <a:t>processes,</a:t>
            </a:r>
            <a:r>
              <a:rPr sz="1800" spc="55" dirty="0">
                <a:latin typeface="Calibri"/>
                <a:cs typeface="Calibri"/>
              </a:rPr>
              <a:t> </a:t>
            </a:r>
            <a:r>
              <a:rPr sz="1800" dirty="0">
                <a:latin typeface="Calibri"/>
                <a:cs typeface="Calibri"/>
              </a:rPr>
              <a:t>P6</a:t>
            </a:r>
            <a:r>
              <a:rPr sz="1800" spc="-20" dirty="0">
                <a:latin typeface="Calibri"/>
                <a:cs typeface="Calibri"/>
              </a:rPr>
              <a:t> </a:t>
            </a:r>
            <a:r>
              <a:rPr sz="1800" spc="-5" dirty="0">
                <a:latin typeface="Calibri"/>
                <a:cs typeface="Calibri"/>
              </a:rPr>
              <a:t>and</a:t>
            </a:r>
            <a:r>
              <a:rPr sz="1800" spc="40" dirty="0">
                <a:latin typeface="Calibri"/>
                <a:cs typeface="Calibri"/>
              </a:rPr>
              <a:t> </a:t>
            </a:r>
            <a:r>
              <a:rPr sz="1800" dirty="0">
                <a:latin typeface="Calibri"/>
                <a:cs typeface="Calibri"/>
              </a:rPr>
              <a:t>P2,</a:t>
            </a:r>
            <a:r>
              <a:rPr sz="1800" spc="-20"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be</a:t>
            </a:r>
            <a:r>
              <a:rPr sz="1800" spc="20" dirty="0">
                <a:latin typeface="Calibri"/>
                <a:cs typeface="Calibri"/>
              </a:rPr>
              <a:t> </a:t>
            </a:r>
            <a:r>
              <a:rPr sz="1800" spc="-20" dirty="0">
                <a:latin typeface="Calibri"/>
                <a:cs typeface="Calibri"/>
              </a:rPr>
              <a:t>executed.</a:t>
            </a:r>
            <a:r>
              <a:rPr sz="1800" spc="70" dirty="0">
                <a:latin typeface="Calibri"/>
                <a:cs typeface="Calibri"/>
              </a:rPr>
              <a:t> </a:t>
            </a:r>
            <a:r>
              <a:rPr sz="1800" spc="-5" dirty="0">
                <a:latin typeface="Calibri"/>
                <a:cs typeface="Calibri"/>
              </a:rPr>
              <a:t>Only</a:t>
            </a:r>
            <a:r>
              <a:rPr sz="1800" spc="5" dirty="0">
                <a:latin typeface="Calibri"/>
                <a:cs typeface="Calibri"/>
              </a:rPr>
              <a:t> </a:t>
            </a:r>
            <a:r>
              <a:rPr sz="1800" dirty="0">
                <a:latin typeface="Calibri"/>
                <a:cs typeface="Calibri"/>
              </a:rPr>
              <a:t>P5</a:t>
            </a:r>
            <a:r>
              <a:rPr sz="1800" spc="5"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be</a:t>
            </a:r>
            <a:r>
              <a:rPr sz="1800" spc="20" dirty="0">
                <a:latin typeface="Calibri"/>
                <a:cs typeface="Calibri"/>
              </a:rPr>
              <a:t> </a:t>
            </a:r>
            <a:r>
              <a:rPr sz="1800" spc="-15" dirty="0">
                <a:latin typeface="Calibri"/>
                <a:cs typeface="Calibri"/>
              </a:rPr>
              <a:t>left</a:t>
            </a:r>
            <a:r>
              <a:rPr sz="1800" spc="25" dirty="0">
                <a:latin typeface="Calibri"/>
                <a:cs typeface="Calibri"/>
              </a:rPr>
              <a:t> </a:t>
            </a:r>
            <a:r>
              <a:rPr sz="1800" spc="-5" dirty="0">
                <a:latin typeface="Calibri"/>
                <a:cs typeface="Calibri"/>
              </a:rPr>
              <a:t>with</a:t>
            </a:r>
            <a:r>
              <a:rPr sz="1800" spc="5" dirty="0">
                <a:latin typeface="Calibri"/>
                <a:cs typeface="Calibri"/>
              </a:rPr>
              <a:t> </a:t>
            </a:r>
            <a:r>
              <a:rPr sz="1800" dirty="0">
                <a:latin typeface="Calibri"/>
                <a:cs typeface="Calibri"/>
              </a:rPr>
              <a:t>1</a:t>
            </a:r>
            <a:r>
              <a:rPr sz="1800" spc="5" dirty="0">
                <a:latin typeface="Calibri"/>
                <a:cs typeface="Calibri"/>
              </a:rPr>
              <a:t> </a:t>
            </a:r>
            <a:r>
              <a:rPr sz="1800" spc="-10" dirty="0">
                <a:latin typeface="Calibri"/>
                <a:cs typeface="Calibri"/>
              </a:rPr>
              <a:t>unit</a:t>
            </a:r>
            <a:r>
              <a:rPr sz="1800" spc="45" dirty="0">
                <a:latin typeface="Calibri"/>
                <a:cs typeface="Calibri"/>
              </a:rPr>
              <a:t> </a:t>
            </a:r>
            <a:r>
              <a:rPr sz="1800" dirty="0">
                <a:latin typeface="Calibri"/>
                <a:cs typeface="Calibri"/>
              </a:rPr>
              <a:t>of</a:t>
            </a:r>
            <a:r>
              <a:rPr sz="1800" spc="-25" dirty="0">
                <a:latin typeface="Calibri"/>
                <a:cs typeface="Calibri"/>
              </a:rPr>
              <a:t> </a:t>
            </a:r>
            <a:r>
              <a:rPr sz="1800" spc="-20" dirty="0">
                <a:latin typeface="Calibri"/>
                <a:cs typeface="Calibri"/>
              </a:rPr>
              <a:t>burst</a:t>
            </a:r>
            <a:endParaRPr sz="1800">
              <a:latin typeface="Calibri"/>
              <a:cs typeface="Calibri"/>
            </a:endParaRPr>
          </a:p>
          <a:p>
            <a:pPr marL="12700">
              <a:lnSpc>
                <a:spcPct val="100000"/>
              </a:lnSpc>
            </a:pPr>
            <a:r>
              <a:rPr sz="1800" spc="-5" dirty="0">
                <a:latin typeface="Calibri"/>
                <a:cs typeface="Calibri"/>
              </a:rPr>
              <a:t>time.</a:t>
            </a:r>
            <a:endParaRPr sz="1800">
              <a:latin typeface="Calibri"/>
              <a:cs typeface="Calibri"/>
            </a:endParaRPr>
          </a:p>
        </p:txBody>
      </p:sp>
      <p:graphicFrame>
        <p:nvGraphicFramePr>
          <p:cNvPr id="6" name="object 6"/>
          <p:cNvGraphicFramePr>
            <a:graphicFrameLocks noGrp="1"/>
          </p:cNvGraphicFramePr>
          <p:nvPr/>
        </p:nvGraphicFramePr>
        <p:xfrm>
          <a:off x="1898650" y="5022850"/>
          <a:ext cx="6115050" cy="754380"/>
        </p:xfrm>
        <a:graphic>
          <a:graphicData uri="http://schemas.openxmlformats.org/drawingml/2006/table">
            <a:tbl>
              <a:tblPr firstRow="1" bandRow="1">
                <a:tableStyleId>{2D5ABB26-0587-4C30-8999-92F81FD0307C}</a:tableStyleId>
              </a:tblPr>
              <a:tblGrid>
                <a:gridCol w="6096000"/>
              </a:tblGrid>
              <a:tr h="370840">
                <a:tc>
                  <a:txBody>
                    <a:bodyPr/>
                    <a:lstStyle/>
                    <a:p>
                      <a:pPr marL="92075">
                        <a:lnSpc>
                          <a:spcPct val="100000"/>
                        </a:lnSpc>
                        <a:spcBef>
                          <a:spcPts val="254"/>
                        </a:spcBef>
                      </a:pPr>
                      <a:r>
                        <a:rPr sz="1800" b="1" dirty="0">
                          <a:solidFill>
                            <a:srgbClr val="FFFFFF"/>
                          </a:solidFill>
                          <a:latin typeface="Calibri"/>
                          <a:cs typeface="Calibri"/>
                        </a:rPr>
                        <a:t>P5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40">
                <a:tc>
                  <a:txBody>
                    <a:bodyPr/>
                    <a:lstStyle/>
                    <a:p>
                      <a:pPr marL="92075">
                        <a:lnSpc>
                          <a:spcPct val="100000"/>
                        </a:lnSpc>
                        <a:spcBef>
                          <a:spcPts val="260"/>
                        </a:spcBef>
                      </a:pPr>
                      <a:r>
                        <a:rPr sz="1800" dirty="0">
                          <a:latin typeface="Calibri"/>
                          <a:cs typeface="Calibri"/>
                        </a:rPr>
                        <a:t>1</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1829" y="551129"/>
            <a:ext cx="3117850" cy="300355"/>
          </a:xfrm>
          <a:prstGeom prst="rect">
            <a:avLst/>
          </a:prstGeom>
        </p:spPr>
        <p:txBody>
          <a:bodyPr vert="horz" wrap="square" lIns="0" tIns="12700" rIns="0" bIns="0" rtlCol="0">
            <a:spAutoFit/>
          </a:bodyPr>
          <a:lstStyle/>
          <a:p>
            <a:pPr marL="12700">
              <a:lnSpc>
                <a:spcPct val="100000"/>
              </a:lnSpc>
              <a:spcBef>
                <a:spcPts val="100"/>
              </a:spcBef>
            </a:pPr>
            <a:r>
              <a:rPr sz="1800" spc="-5" dirty="0"/>
              <a:t>The</a:t>
            </a:r>
            <a:r>
              <a:rPr sz="1800" spc="10" dirty="0"/>
              <a:t> </a:t>
            </a:r>
            <a:r>
              <a:rPr sz="1800" spc="-15" dirty="0"/>
              <a:t>Gantt</a:t>
            </a:r>
            <a:r>
              <a:rPr sz="1800" spc="15" dirty="0"/>
              <a:t> </a:t>
            </a:r>
            <a:r>
              <a:rPr sz="1800" spc="-5" dirty="0"/>
              <a:t>chart</a:t>
            </a:r>
            <a:r>
              <a:rPr sz="1800" spc="5" dirty="0"/>
              <a:t> </a:t>
            </a:r>
            <a:r>
              <a:rPr sz="1800" spc="-5" dirty="0"/>
              <a:t>will</a:t>
            </a:r>
            <a:r>
              <a:rPr sz="1800" spc="-15" dirty="0"/>
              <a:t> </a:t>
            </a:r>
            <a:r>
              <a:rPr sz="1800" dirty="0"/>
              <a:t>look</a:t>
            </a:r>
            <a:r>
              <a:rPr sz="1800" spc="-30" dirty="0"/>
              <a:t> </a:t>
            </a:r>
            <a:r>
              <a:rPr sz="1800" spc="-20" dirty="0"/>
              <a:t>like</a:t>
            </a:r>
            <a:r>
              <a:rPr sz="1800" spc="10" dirty="0"/>
              <a:t> </a:t>
            </a:r>
            <a:r>
              <a:rPr sz="1800" spc="-10" dirty="0"/>
              <a:t>this:</a:t>
            </a:r>
            <a:endParaRPr sz="1800"/>
          </a:p>
        </p:txBody>
      </p:sp>
      <p:sp>
        <p:nvSpPr>
          <p:cNvPr id="3" name="object 3"/>
          <p:cNvSpPr txBox="1"/>
          <p:nvPr/>
        </p:nvSpPr>
        <p:spPr>
          <a:xfrm>
            <a:off x="609600" y="3276600"/>
            <a:ext cx="7696200" cy="923925"/>
          </a:xfrm>
          <a:prstGeom prst="rect">
            <a:avLst/>
          </a:prstGeom>
          <a:solidFill>
            <a:srgbClr val="F9FAFB"/>
          </a:solidFill>
        </p:spPr>
        <p:txBody>
          <a:bodyPr vert="horz" wrap="square" lIns="0" tIns="45720" rIns="0" bIns="0" rtlCol="0">
            <a:spAutoFit/>
          </a:bodyPr>
          <a:lstStyle/>
          <a:p>
            <a:pPr marL="91440">
              <a:lnSpc>
                <a:spcPct val="100000"/>
              </a:lnSpc>
              <a:spcBef>
                <a:spcPts val="360"/>
              </a:spcBef>
            </a:pPr>
            <a:r>
              <a:rPr sz="1800" b="1" spc="-20" dirty="0">
                <a:solidFill>
                  <a:srgbClr val="60738E"/>
                </a:solidFill>
                <a:latin typeface="Arial"/>
                <a:cs typeface="Arial"/>
              </a:rPr>
              <a:t>As</a:t>
            </a:r>
            <a:r>
              <a:rPr sz="1800" b="1" spc="5" dirty="0">
                <a:solidFill>
                  <a:srgbClr val="60738E"/>
                </a:solidFill>
                <a:latin typeface="Arial"/>
                <a:cs typeface="Arial"/>
              </a:rPr>
              <a:t> </a:t>
            </a:r>
            <a:r>
              <a:rPr sz="1800" b="1" spc="15" dirty="0">
                <a:solidFill>
                  <a:srgbClr val="60738E"/>
                </a:solidFill>
                <a:latin typeface="Arial"/>
                <a:cs typeface="Arial"/>
              </a:rPr>
              <a:t>we</a:t>
            </a:r>
            <a:r>
              <a:rPr sz="1800" b="1" spc="-55" dirty="0">
                <a:solidFill>
                  <a:srgbClr val="60738E"/>
                </a:solidFill>
                <a:latin typeface="Arial"/>
                <a:cs typeface="Arial"/>
              </a:rPr>
              <a:t> </a:t>
            </a:r>
            <a:r>
              <a:rPr sz="1800" b="1" spc="-10" dirty="0">
                <a:solidFill>
                  <a:srgbClr val="60738E"/>
                </a:solidFill>
                <a:latin typeface="Arial"/>
                <a:cs typeface="Arial"/>
              </a:rPr>
              <a:t>know,</a:t>
            </a:r>
            <a:endParaRPr sz="1800">
              <a:latin typeface="Arial"/>
              <a:cs typeface="Arial"/>
            </a:endParaRPr>
          </a:p>
          <a:p>
            <a:pPr marL="91440">
              <a:lnSpc>
                <a:spcPct val="100000"/>
              </a:lnSpc>
            </a:pPr>
            <a:r>
              <a:rPr sz="1800" b="1" spc="-35" dirty="0">
                <a:latin typeface="Arial"/>
                <a:cs typeface="Arial"/>
              </a:rPr>
              <a:t>Turn</a:t>
            </a:r>
            <a:r>
              <a:rPr sz="1800" b="1" spc="-75" dirty="0">
                <a:latin typeface="Arial"/>
                <a:cs typeface="Arial"/>
              </a:rPr>
              <a:t> </a:t>
            </a:r>
            <a:r>
              <a:rPr sz="1800" b="1" spc="-5" dirty="0">
                <a:latin typeface="Arial"/>
                <a:cs typeface="Arial"/>
              </a:rPr>
              <a:t>Around</a:t>
            </a:r>
            <a:r>
              <a:rPr sz="1800" b="1" spc="20" dirty="0">
                <a:latin typeface="Arial"/>
                <a:cs typeface="Arial"/>
              </a:rPr>
              <a:t> </a:t>
            </a:r>
            <a:r>
              <a:rPr sz="1800" b="1" spc="-5" dirty="0">
                <a:latin typeface="Arial"/>
                <a:cs typeface="Arial"/>
              </a:rPr>
              <a:t>Time</a:t>
            </a:r>
            <a:r>
              <a:rPr sz="1800" b="1" spc="-35" dirty="0">
                <a:latin typeface="Arial"/>
                <a:cs typeface="Arial"/>
              </a:rPr>
              <a:t> </a:t>
            </a:r>
            <a:r>
              <a:rPr sz="1800" dirty="0">
                <a:latin typeface="Microsoft Sans Serif"/>
                <a:cs typeface="Microsoft Sans Serif"/>
              </a:rPr>
              <a:t>=</a:t>
            </a:r>
            <a:r>
              <a:rPr sz="1800" spc="20" dirty="0">
                <a:latin typeface="Microsoft Sans Serif"/>
                <a:cs typeface="Microsoft Sans Serif"/>
              </a:rPr>
              <a:t> </a:t>
            </a:r>
            <a:r>
              <a:rPr sz="1800" i="1" dirty="0">
                <a:latin typeface="Arial"/>
                <a:cs typeface="Arial"/>
              </a:rPr>
              <a:t>Completion</a:t>
            </a:r>
            <a:r>
              <a:rPr sz="1800" i="1" spc="-50" dirty="0">
                <a:latin typeface="Arial"/>
                <a:cs typeface="Arial"/>
              </a:rPr>
              <a:t> </a:t>
            </a:r>
            <a:r>
              <a:rPr sz="1800" i="1" spc="-10" dirty="0">
                <a:latin typeface="Arial"/>
                <a:cs typeface="Arial"/>
              </a:rPr>
              <a:t>Time</a:t>
            </a:r>
            <a:r>
              <a:rPr sz="1800" i="1" spc="15" dirty="0">
                <a:latin typeface="Arial"/>
                <a:cs typeface="Arial"/>
              </a:rPr>
              <a:t> </a:t>
            </a:r>
            <a:r>
              <a:rPr sz="1800" i="1" dirty="0">
                <a:latin typeface="Arial"/>
                <a:cs typeface="Arial"/>
              </a:rPr>
              <a:t>-</a:t>
            </a:r>
            <a:r>
              <a:rPr sz="1800" i="1" spc="-70" dirty="0">
                <a:latin typeface="Arial"/>
                <a:cs typeface="Arial"/>
              </a:rPr>
              <a:t> </a:t>
            </a:r>
            <a:r>
              <a:rPr sz="1800" i="1" dirty="0">
                <a:latin typeface="Arial"/>
                <a:cs typeface="Arial"/>
              </a:rPr>
              <a:t>Arrival</a:t>
            </a:r>
            <a:r>
              <a:rPr sz="1800" i="1" spc="-45" dirty="0">
                <a:latin typeface="Arial"/>
                <a:cs typeface="Arial"/>
              </a:rPr>
              <a:t> </a:t>
            </a:r>
            <a:r>
              <a:rPr sz="1800" i="1" spc="-10" dirty="0">
                <a:latin typeface="Arial"/>
                <a:cs typeface="Arial"/>
              </a:rPr>
              <a:t>Time</a:t>
            </a:r>
            <a:endParaRPr sz="1800">
              <a:latin typeface="Arial"/>
              <a:cs typeface="Arial"/>
            </a:endParaRPr>
          </a:p>
          <a:p>
            <a:pPr marL="91440">
              <a:lnSpc>
                <a:spcPct val="100000"/>
              </a:lnSpc>
            </a:pPr>
            <a:r>
              <a:rPr sz="1800" b="1" spc="-10" dirty="0">
                <a:latin typeface="Arial"/>
                <a:cs typeface="Arial"/>
              </a:rPr>
              <a:t>Waiting</a:t>
            </a:r>
            <a:r>
              <a:rPr sz="1800" b="1" spc="-20" dirty="0">
                <a:latin typeface="Arial"/>
                <a:cs typeface="Arial"/>
              </a:rPr>
              <a:t> </a:t>
            </a:r>
            <a:r>
              <a:rPr sz="1800" b="1" spc="-5" dirty="0">
                <a:latin typeface="Arial"/>
                <a:cs typeface="Arial"/>
              </a:rPr>
              <a:t>Time</a:t>
            </a:r>
            <a:r>
              <a:rPr sz="1800" b="1" spc="-30" dirty="0">
                <a:latin typeface="Arial"/>
                <a:cs typeface="Arial"/>
              </a:rPr>
              <a:t> </a:t>
            </a:r>
            <a:r>
              <a:rPr sz="1800" dirty="0">
                <a:latin typeface="Microsoft Sans Serif"/>
                <a:cs typeface="Microsoft Sans Serif"/>
              </a:rPr>
              <a:t>=</a:t>
            </a:r>
            <a:r>
              <a:rPr sz="1800" spc="25" dirty="0">
                <a:latin typeface="Microsoft Sans Serif"/>
                <a:cs typeface="Microsoft Sans Serif"/>
              </a:rPr>
              <a:t> </a:t>
            </a:r>
            <a:r>
              <a:rPr sz="1800" i="1" spc="-40" dirty="0">
                <a:latin typeface="Arial"/>
                <a:cs typeface="Arial"/>
              </a:rPr>
              <a:t>Turn</a:t>
            </a:r>
            <a:r>
              <a:rPr sz="1800" i="1" spc="-65" dirty="0">
                <a:latin typeface="Arial"/>
                <a:cs typeface="Arial"/>
              </a:rPr>
              <a:t> </a:t>
            </a:r>
            <a:r>
              <a:rPr sz="1800" i="1" dirty="0">
                <a:latin typeface="Arial"/>
                <a:cs typeface="Arial"/>
              </a:rPr>
              <a:t>Around</a:t>
            </a:r>
            <a:r>
              <a:rPr sz="1800" i="1" spc="-45" dirty="0">
                <a:latin typeface="Arial"/>
                <a:cs typeface="Arial"/>
              </a:rPr>
              <a:t> </a:t>
            </a:r>
            <a:r>
              <a:rPr sz="1800" i="1" spc="-10" dirty="0">
                <a:latin typeface="Arial"/>
                <a:cs typeface="Arial"/>
              </a:rPr>
              <a:t>Time</a:t>
            </a:r>
            <a:r>
              <a:rPr sz="1800" i="1" spc="25" dirty="0">
                <a:latin typeface="Arial"/>
                <a:cs typeface="Arial"/>
              </a:rPr>
              <a:t> </a:t>
            </a:r>
            <a:r>
              <a:rPr sz="1800" i="1" dirty="0">
                <a:latin typeface="Arial"/>
                <a:cs typeface="Arial"/>
              </a:rPr>
              <a:t>- Burst</a:t>
            </a:r>
            <a:r>
              <a:rPr sz="1800" i="1" spc="-25" dirty="0">
                <a:latin typeface="Arial"/>
                <a:cs typeface="Arial"/>
              </a:rPr>
              <a:t> </a:t>
            </a:r>
            <a:r>
              <a:rPr sz="1800" i="1" spc="-10" dirty="0">
                <a:latin typeface="Arial"/>
                <a:cs typeface="Arial"/>
              </a:rPr>
              <a:t>Time</a:t>
            </a:r>
            <a:endParaRPr sz="18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17650" y="1390650"/>
          <a:ext cx="6115050" cy="315214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914400">
                <a:tc>
                  <a:txBody>
                    <a:bodyPr/>
                    <a:lstStyle/>
                    <a:p>
                      <a:pPr marL="92075">
                        <a:lnSpc>
                          <a:spcPct val="100000"/>
                        </a:lnSpc>
                        <a:spcBef>
                          <a:spcPts val="245"/>
                        </a:spcBef>
                      </a:pPr>
                      <a:r>
                        <a:rPr sz="1800" b="1" spc="-5" dirty="0">
                          <a:solidFill>
                            <a:srgbClr val="FFFFFF"/>
                          </a:solidFill>
                          <a:latin typeface="Calibri"/>
                          <a:cs typeface="Calibri"/>
                        </a:rPr>
                        <a:t>Processes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10" dirty="0">
                          <a:solidFill>
                            <a:srgbClr val="FFFFFF"/>
                          </a:solidFill>
                          <a:latin typeface="Calibri"/>
                          <a:cs typeface="Calibri"/>
                        </a:rPr>
                        <a:t>Arrival</a:t>
                      </a:r>
                      <a:endParaRPr sz="1800">
                        <a:latin typeface="Calibri"/>
                        <a:cs typeface="Calibri"/>
                      </a:endParaRPr>
                    </a:p>
                    <a:p>
                      <a:pPr marL="92075">
                        <a:lnSpc>
                          <a:spcPct val="100000"/>
                        </a:lnSpc>
                      </a:pPr>
                      <a:r>
                        <a:rPr sz="1800" b="1" spc="-10" dirty="0">
                          <a:solidFill>
                            <a:srgbClr val="FFFFFF"/>
                          </a:solidFill>
                          <a:latin typeface="Calibri"/>
                          <a:cs typeface="Calibri"/>
                        </a:rPr>
                        <a:t>Time</a:t>
                      </a:r>
                      <a:r>
                        <a:rPr sz="1800" b="1" spc="-40" dirty="0">
                          <a:solidFill>
                            <a:srgbClr val="FFFFFF"/>
                          </a:solidFill>
                          <a:latin typeface="Calibri"/>
                          <a:cs typeface="Calibri"/>
                        </a:rPr>
                        <a:t> </a:t>
                      </a:r>
                      <a:r>
                        <a:rPr sz="1800" b="1" spc="-45" dirty="0">
                          <a:solidFill>
                            <a:srgbClr val="FFFFFF"/>
                          </a:solidFill>
                          <a:latin typeface="Calibri"/>
                          <a:cs typeface="Calibri"/>
                        </a:rPr>
                        <a:t>(AT)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5"/>
                        </a:spcBef>
                      </a:pPr>
                      <a:r>
                        <a:rPr sz="1800" b="1" spc="-15" dirty="0">
                          <a:solidFill>
                            <a:srgbClr val="FFFFFF"/>
                          </a:solidFill>
                          <a:latin typeface="Calibri"/>
                          <a:cs typeface="Calibri"/>
                        </a:rPr>
                        <a:t>Burst</a:t>
                      </a:r>
                      <a:r>
                        <a:rPr sz="1800" b="1" spc="-30" dirty="0">
                          <a:solidFill>
                            <a:srgbClr val="FFFFFF"/>
                          </a:solidFill>
                          <a:latin typeface="Calibri"/>
                          <a:cs typeface="Calibri"/>
                        </a:rPr>
                        <a:t> </a:t>
                      </a:r>
                      <a:r>
                        <a:rPr sz="1800" b="1" spc="-10" dirty="0">
                          <a:solidFill>
                            <a:srgbClr val="FFFFFF"/>
                          </a:solidFill>
                          <a:latin typeface="Calibri"/>
                          <a:cs typeface="Calibri"/>
                        </a:rPr>
                        <a:t>Time</a:t>
                      </a:r>
                      <a:endParaRPr sz="1800">
                        <a:latin typeface="Calibri"/>
                        <a:cs typeface="Calibri"/>
                      </a:endParaRPr>
                    </a:p>
                    <a:p>
                      <a:pPr marL="92710">
                        <a:lnSpc>
                          <a:spcPct val="100000"/>
                        </a:lnSpc>
                      </a:pPr>
                      <a:r>
                        <a:rPr sz="1800" b="1" spc="-20" dirty="0">
                          <a:solidFill>
                            <a:srgbClr val="FFFFFF"/>
                          </a:solidFill>
                          <a:latin typeface="Calibri"/>
                          <a:cs typeface="Calibri"/>
                        </a:rPr>
                        <a:t>(BT)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marR="129539">
                        <a:lnSpc>
                          <a:spcPct val="100000"/>
                        </a:lnSpc>
                        <a:spcBef>
                          <a:spcPts val="245"/>
                        </a:spcBef>
                      </a:pPr>
                      <a:r>
                        <a:rPr sz="1800" b="1" spc="-30" dirty="0">
                          <a:solidFill>
                            <a:srgbClr val="FFFFFF"/>
                          </a:solidFill>
                          <a:latin typeface="Calibri"/>
                          <a:cs typeface="Calibri"/>
                        </a:rPr>
                        <a:t>Turn </a:t>
                      </a:r>
                      <a:r>
                        <a:rPr sz="1800" b="1" spc="-25" dirty="0">
                          <a:solidFill>
                            <a:srgbClr val="FFFFFF"/>
                          </a:solidFill>
                          <a:latin typeface="Calibri"/>
                          <a:cs typeface="Calibri"/>
                        </a:rPr>
                        <a:t> </a:t>
                      </a:r>
                      <a:r>
                        <a:rPr sz="1800" b="1" spc="-10" dirty="0">
                          <a:solidFill>
                            <a:srgbClr val="FFFFFF"/>
                          </a:solidFill>
                          <a:latin typeface="Calibri"/>
                          <a:cs typeface="Calibri"/>
                        </a:rPr>
                        <a:t>Around </a:t>
                      </a:r>
                      <a:r>
                        <a:rPr sz="1800" b="1" spc="-5" dirty="0">
                          <a:solidFill>
                            <a:srgbClr val="FFFFFF"/>
                          </a:solidFill>
                          <a:latin typeface="Calibri"/>
                          <a:cs typeface="Calibri"/>
                        </a:rPr>
                        <a:t> </a:t>
                      </a:r>
                      <a:r>
                        <a:rPr sz="1800" b="1" spc="-10" dirty="0">
                          <a:solidFill>
                            <a:srgbClr val="FFFFFF"/>
                          </a:solidFill>
                          <a:latin typeface="Calibri"/>
                          <a:cs typeface="Calibri"/>
                        </a:rPr>
                        <a:t>Time</a:t>
                      </a:r>
                      <a:r>
                        <a:rPr sz="1800" b="1" spc="-80" dirty="0">
                          <a:solidFill>
                            <a:srgbClr val="FFFFFF"/>
                          </a:solidFill>
                          <a:latin typeface="Calibri"/>
                          <a:cs typeface="Calibri"/>
                        </a:rPr>
                        <a:t> </a:t>
                      </a:r>
                      <a:r>
                        <a:rPr sz="1800" b="1" spc="-65" dirty="0">
                          <a:solidFill>
                            <a:srgbClr val="FFFFFF"/>
                          </a:solidFill>
                          <a:latin typeface="Calibri"/>
                          <a:cs typeface="Calibri"/>
                        </a:rPr>
                        <a:t>(TAT)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45"/>
                        </a:spcBef>
                      </a:pPr>
                      <a:r>
                        <a:rPr sz="1800" b="1" spc="-15" dirty="0">
                          <a:solidFill>
                            <a:srgbClr val="FFFFFF"/>
                          </a:solidFill>
                          <a:latin typeface="Calibri"/>
                          <a:cs typeface="Calibri"/>
                        </a:rPr>
                        <a:t>Waiting</a:t>
                      </a:r>
                      <a:endParaRPr sz="1800">
                        <a:latin typeface="Calibri"/>
                        <a:cs typeface="Calibri"/>
                      </a:endParaRPr>
                    </a:p>
                    <a:p>
                      <a:pPr marL="93345">
                        <a:lnSpc>
                          <a:spcPct val="100000"/>
                        </a:lnSpc>
                      </a:pPr>
                      <a:r>
                        <a:rPr sz="1800" b="1" spc="-5" dirty="0">
                          <a:solidFill>
                            <a:srgbClr val="FFFFFF"/>
                          </a:solidFill>
                          <a:latin typeface="Calibri"/>
                          <a:cs typeface="Calibri"/>
                        </a:rPr>
                        <a:t>Time</a:t>
                      </a:r>
                      <a:r>
                        <a:rPr sz="1800" b="1" spc="-40" dirty="0">
                          <a:solidFill>
                            <a:srgbClr val="FFFFFF"/>
                          </a:solidFill>
                          <a:latin typeface="Calibri"/>
                          <a:cs typeface="Calibri"/>
                        </a:rPr>
                        <a:t> </a:t>
                      </a:r>
                      <a:r>
                        <a:rPr sz="1800" b="1" spc="-5" dirty="0">
                          <a:solidFill>
                            <a:srgbClr val="FFFFFF"/>
                          </a:solidFill>
                          <a:latin typeface="Calibri"/>
                          <a:cs typeface="Calibri"/>
                        </a:rPr>
                        <a:t>(WT)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2075">
                        <a:lnSpc>
                          <a:spcPct val="100000"/>
                        </a:lnSpc>
                        <a:spcBef>
                          <a:spcPts val="245"/>
                        </a:spcBef>
                      </a:pPr>
                      <a:r>
                        <a:rPr sz="1800" dirty="0">
                          <a:latin typeface="Calibri"/>
                          <a:cs typeface="Calibri"/>
                        </a:rPr>
                        <a:t>P1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45"/>
                        </a:spcBef>
                      </a:pPr>
                      <a:r>
                        <a:rPr sz="1800" spc="-5" dirty="0">
                          <a:latin typeface="Calibri"/>
                          <a:cs typeface="Calibri"/>
                        </a:rPr>
                        <a:t>17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45"/>
                        </a:spcBef>
                      </a:pPr>
                      <a:r>
                        <a:rPr sz="1800" dirty="0">
                          <a:latin typeface="Calibri"/>
                          <a:cs typeface="Calibri"/>
                        </a:rPr>
                        <a:t>12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70839">
                <a:tc>
                  <a:txBody>
                    <a:bodyPr/>
                    <a:lstStyle/>
                    <a:p>
                      <a:pPr marL="92075">
                        <a:lnSpc>
                          <a:spcPct val="100000"/>
                        </a:lnSpc>
                        <a:spcBef>
                          <a:spcPts val="250"/>
                        </a:spcBef>
                      </a:pPr>
                      <a:r>
                        <a:rPr sz="1800" dirty="0">
                          <a:latin typeface="Calibri"/>
                          <a:cs typeface="Calibri"/>
                        </a:rPr>
                        <a:t>P2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sz="1800" dirty="0">
                          <a:latin typeface="Calibri"/>
                          <a:cs typeface="Calibri"/>
                        </a:rPr>
                        <a:t>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0"/>
                        </a:spcBef>
                      </a:pPr>
                      <a:r>
                        <a:rPr sz="1800" dirty="0">
                          <a:latin typeface="Calibri"/>
                          <a:cs typeface="Calibri"/>
                        </a:rPr>
                        <a:t>6</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0"/>
                        </a:spcBef>
                      </a:pPr>
                      <a:r>
                        <a:rPr sz="1800" spc="-5" dirty="0">
                          <a:latin typeface="Calibri"/>
                          <a:cs typeface="Calibri"/>
                        </a:rPr>
                        <a:t>22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0"/>
                        </a:spcBef>
                      </a:pPr>
                      <a:r>
                        <a:rPr sz="1800" dirty="0">
                          <a:latin typeface="Calibri"/>
                          <a:cs typeface="Calibri"/>
                        </a:rPr>
                        <a:t>16</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92075">
                        <a:lnSpc>
                          <a:spcPct val="100000"/>
                        </a:lnSpc>
                        <a:spcBef>
                          <a:spcPts val="250"/>
                        </a:spcBef>
                      </a:pPr>
                      <a:r>
                        <a:rPr sz="1800" spc="5" dirty="0">
                          <a:latin typeface="Calibri"/>
                          <a:cs typeface="Calibri"/>
                        </a:rPr>
                        <a:t>P3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libri"/>
                          <a:cs typeface="Calibri"/>
                        </a:rPr>
                        <a:t>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9</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0"/>
                        </a:spcBef>
                      </a:pPr>
                      <a:r>
                        <a:rPr sz="1800" dirty="0">
                          <a:latin typeface="Calibri"/>
                          <a:cs typeface="Calibri"/>
                        </a:rPr>
                        <a:t>6</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39">
                <a:tc>
                  <a:txBody>
                    <a:bodyPr/>
                    <a:lstStyle/>
                    <a:p>
                      <a:pPr marL="92075">
                        <a:lnSpc>
                          <a:spcPct val="100000"/>
                        </a:lnSpc>
                        <a:spcBef>
                          <a:spcPts val="250"/>
                        </a:spcBef>
                      </a:pPr>
                      <a:r>
                        <a:rPr sz="1800" spc="5" dirty="0">
                          <a:latin typeface="Calibri"/>
                          <a:cs typeface="Calibri"/>
                        </a:rPr>
                        <a:t>P4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0"/>
                        </a:spcBef>
                      </a:pPr>
                      <a:r>
                        <a:rPr sz="1800" dirty="0">
                          <a:latin typeface="Calibri"/>
                          <a:cs typeface="Calibri"/>
                        </a:rPr>
                        <a:t>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0"/>
                        </a:spcBef>
                      </a:pPr>
                      <a:r>
                        <a:rPr sz="1800" dirty="0">
                          <a:latin typeface="Calibri"/>
                          <a:cs typeface="Calibri"/>
                        </a:rPr>
                        <a:t>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0"/>
                        </a:spcBef>
                      </a:pPr>
                      <a:r>
                        <a:rPr sz="1800" dirty="0">
                          <a:latin typeface="Calibri"/>
                          <a:cs typeface="Calibri"/>
                        </a:rPr>
                        <a:t>9</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0"/>
                        </a:spcBef>
                      </a:pPr>
                      <a:r>
                        <a:rPr sz="1800" dirty="0">
                          <a:latin typeface="Calibri"/>
                          <a:cs typeface="Calibri"/>
                        </a:rPr>
                        <a:t>8</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39">
                <a:tc>
                  <a:txBody>
                    <a:bodyPr/>
                    <a:lstStyle/>
                    <a:p>
                      <a:pPr marL="92075">
                        <a:lnSpc>
                          <a:spcPct val="100000"/>
                        </a:lnSpc>
                        <a:spcBef>
                          <a:spcPts val="250"/>
                        </a:spcBef>
                      </a:pPr>
                      <a:r>
                        <a:rPr sz="1800" dirty="0">
                          <a:latin typeface="Calibri"/>
                          <a:cs typeface="Calibri"/>
                        </a:rPr>
                        <a:t>P5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libri"/>
                          <a:cs typeface="Calibri"/>
                        </a:rPr>
                        <a:t>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dirty="0">
                          <a:latin typeface="Calibri"/>
                          <a:cs typeface="Calibri"/>
                        </a:rPr>
                        <a:t>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250"/>
                        </a:spcBef>
                      </a:pPr>
                      <a:r>
                        <a:rPr sz="1800" spc="-5" dirty="0">
                          <a:latin typeface="Calibri"/>
                          <a:cs typeface="Calibri"/>
                        </a:rPr>
                        <a:t>20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250"/>
                        </a:spcBef>
                      </a:pPr>
                      <a:r>
                        <a:rPr sz="1800" dirty="0">
                          <a:latin typeface="Calibri"/>
                          <a:cs typeface="Calibri"/>
                        </a:rPr>
                        <a:t>15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39">
                <a:tc>
                  <a:txBody>
                    <a:bodyPr/>
                    <a:lstStyle/>
                    <a:p>
                      <a:pPr marL="92075">
                        <a:lnSpc>
                          <a:spcPct val="100000"/>
                        </a:lnSpc>
                        <a:spcBef>
                          <a:spcPts val="254"/>
                        </a:spcBef>
                      </a:pPr>
                      <a:r>
                        <a:rPr sz="1800" dirty="0">
                          <a:latin typeface="Calibri"/>
                          <a:cs typeface="Calibri"/>
                        </a:rPr>
                        <a:t>P6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54"/>
                        </a:spcBef>
                      </a:pPr>
                      <a:r>
                        <a:rPr sz="1800" dirty="0">
                          <a:latin typeface="Calibri"/>
                          <a:cs typeface="Calibri"/>
                        </a:rPr>
                        <a:t>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4"/>
                        </a:spcBef>
                      </a:pPr>
                      <a:r>
                        <a:rPr sz="1800" dirty="0">
                          <a:latin typeface="Calibri"/>
                          <a:cs typeface="Calibri"/>
                        </a:rPr>
                        <a:t>4</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710">
                        <a:lnSpc>
                          <a:spcPct val="100000"/>
                        </a:lnSpc>
                        <a:spcBef>
                          <a:spcPts val="254"/>
                        </a:spcBef>
                      </a:pPr>
                      <a:r>
                        <a:rPr sz="1800" spc="-5" dirty="0">
                          <a:latin typeface="Calibri"/>
                          <a:cs typeface="Calibri"/>
                        </a:rPr>
                        <a:t>15</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345">
                        <a:lnSpc>
                          <a:spcPct val="100000"/>
                        </a:lnSpc>
                        <a:spcBef>
                          <a:spcPts val="254"/>
                        </a:spcBef>
                      </a:pPr>
                      <a:r>
                        <a:rPr sz="1800" dirty="0">
                          <a:latin typeface="Calibri"/>
                          <a:cs typeface="Calibri"/>
                        </a:rPr>
                        <a:t>11</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
        <p:nvSpPr>
          <p:cNvPr id="3" name="object 3"/>
          <p:cNvSpPr txBox="1"/>
          <p:nvPr/>
        </p:nvSpPr>
        <p:spPr>
          <a:xfrm>
            <a:off x="2213229" y="4973192"/>
            <a:ext cx="4028440" cy="574675"/>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Calibri"/>
                <a:cs typeface="Calibri"/>
              </a:rPr>
              <a:t>Avg</a:t>
            </a:r>
            <a:r>
              <a:rPr sz="1800" b="1" spc="35" dirty="0">
                <a:latin typeface="Calibri"/>
                <a:cs typeface="Calibri"/>
              </a:rPr>
              <a:t> </a:t>
            </a:r>
            <a:r>
              <a:rPr sz="1800" b="1" spc="-20" dirty="0">
                <a:latin typeface="Calibri"/>
                <a:cs typeface="Calibri"/>
              </a:rPr>
              <a:t>Waiting</a:t>
            </a:r>
            <a:r>
              <a:rPr sz="1800" b="1" spc="10" dirty="0">
                <a:latin typeface="Calibri"/>
                <a:cs typeface="Calibri"/>
              </a:rPr>
              <a:t> </a:t>
            </a:r>
            <a:r>
              <a:rPr sz="1800" b="1" spc="-10" dirty="0">
                <a:latin typeface="Calibri"/>
                <a:cs typeface="Calibri"/>
              </a:rPr>
              <a:t>Time</a:t>
            </a:r>
            <a:r>
              <a:rPr sz="1800" b="1" spc="15" dirty="0">
                <a:latin typeface="Calibri"/>
                <a:cs typeface="Calibri"/>
              </a:rPr>
              <a:t> </a:t>
            </a:r>
            <a:r>
              <a:rPr sz="1800" dirty="0">
                <a:latin typeface="Calibri"/>
                <a:cs typeface="Calibri"/>
              </a:rPr>
              <a:t>=</a:t>
            </a:r>
            <a:r>
              <a:rPr sz="1800" spc="15" dirty="0">
                <a:latin typeface="Calibri"/>
                <a:cs typeface="Calibri"/>
              </a:rPr>
              <a:t> </a:t>
            </a:r>
            <a:r>
              <a:rPr sz="1800" spc="-5" dirty="0">
                <a:latin typeface="Calibri"/>
                <a:cs typeface="Calibri"/>
              </a:rPr>
              <a:t>(11+5+8+6+16+12)/6</a:t>
            </a:r>
            <a:r>
              <a:rPr sz="1800" spc="80" dirty="0">
                <a:latin typeface="Calibri"/>
                <a:cs typeface="Calibri"/>
              </a:rPr>
              <a:t> </a:t>
            </a:r>
            <a:r>
              <a:rPr sz="1800" dirty="0">
                <a:latin typeface="Calibri"/>
                <a:cs typeface="Calibri"/>
              </a:rPr>
              <a:t>=</a:t>
            </a:r>
            <a:endParaRPr sz="1800">
              <a:latin typeface="Calibri"/>
              <a:cs typeface="Calibri"/>
            </a:endParaRPr>
          </a:p>
          <a:p>
            <a:pPr marL="12700">
              <a:lnSpc>
                <a:spcPct val="100000"/>
              </a:lnSpc>
            </a:pPr>
            <a:r>
              <a:rPr sz="1800" dirty="0">
                <a:latin typeface="Calibri"/>
                <a:cs typeface="Calibri"/>
              </a:rPr>
              <a:t>68/6</a:t>
            </a:r>
            <a:r>
              <a:rPr sz="1800" spc="-20" dirty="0">
                <a:latin typeface="Calibri"/>
                <a:cs typeface="Calibri"/>
              </a:rPr>
              <a:t> </a:t>
            </a:r>
            <a:r>
              <a:rPr sz="1800" dirty="0">
                <a:latin typeface="Calibri"/>
                <a:cs typeface="Calibri"/>
              </a:rPr>
              <a:t>=</a:t>
            </a:r>
            <a:r>
              <a:rPr sz="1800" spc="-10" dirty="0">
                <a:latin typeface="Calibri"/>
                <a:cs typeface="Calibri"/>
              </a:rPr>
              <a:t> </a:t>
            </a:r>
            <a:r>
              <a:rPr sz="1800" b="1" spc="-5" dirty="0">
                <a:latin typeface="Calibri"/>
                <a:cs typeface="Calibri"/>
              </a:rPr>
              <a:t>11.33</a:t>
            </a:r>
            <a:r>
              <a:rPr sz="1800" b="1" spc="-15" dirty="0">
                <a:latin typeface="Calibri"/>
                <a:cs typeface="Calibri"/>
              </a:rPr>
              <a:t> </a:t>
            </a:r>
            <a:r>
              <a:rPr sz="1800" b="1" spc="-5" dirty="0">
                <a:latin typeface="Calibri"/>
                <a:cs typeface="Calibri"/>
              </a:rPr>
              <a:t>units</a:t>
            </a:r>
            <a:r>
              <a:rPr sz="1800" spc="-5" dirty="0">
                <a:latin typeface="Calibri"/>
                <a:cs typeface="Calibri"/>
              </a:rPr>
              <a:t>.</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520954"/>
            <a:ext cx="312483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00AF50"/>
                </a:solidFill>
                <a:latin typeface="Microsoft Sans Serif"/>
                <a:cs typeface="Microsoft Sans Serif"/>
              </a:rPr>
              <a:t>Multiprocessing</a:t>
            </a:r>
            <a:r>
              <a:rPr sz="1600" spc="-40" dirty="0">
                <a:solidFill>
                  <a:srgbClr val="00AF50"/>
                </a:solidFill>
                <a:latin typeface="Microsoft Sans Serif"/>
                <a:cs typeface="Microsoft Sans Serif"/>
              </a:rPr>
              <a:t> </a:t>
            </a:r>
            <a:r>
              <a:rPr sz="1600" spc="-5" dirty="0">
                <a:solidFill>
                  <a:srgbClr val="00AF50"/>
                </a:solidFill>
                <a:latin typeface="Microsoft Sans Serif"/>
                <a:cs typeface="Microsoft Sans Serif"/>
              </a:rPr>
              <a:t>Operating</a:t>
            </a:r>
            <a:r>
              <a:rPr sz="1600" spc="30" dirty="0">
                <a:solidFill>
                  <a:srgbClr val="00AF50"/>
                </a:solidFill>
                <a:latin typeface="Microsoft Sans Serif"/>
                <a:cs typeface="Microsoft Sans Serif"/>
              </a:rPr>
              <a:t> </a:t>
            </a:r>
            <a:r>
              <a:rPr sz="1600" dirty="0">
                <a:solidFill>
                  <a:srgbClr val="00AF50"/>
                </a:solidFill>
                <a:latin typeface="Microsoft Sans Serif"/>
                <a:cs typeface="Microsoft Sans Serif"/>
              </a:rPr>
              <a:t>System</a:t>
            </a:r>
            <a:endParaRPr sz="1600">
              <a:latin typeface="Microsoft Sans Serif"/>
              <a:cs typeface="Microsoft Sans Serif"/>
            </a:endParaRPr>
          </a:p>
        </p:txBody>
      </p:sp>
      <p:sp>
        <p:nvSpPr>
          <p:cNvPr id="3" name="object 3"/>
          <p:cNvSpPr txBox="1"/>
          <p:nvPr/>
        </p:nvSpPr>
        <p:spPr>
          <a:xfrm>
            <a:off x="460044" y="951103"/>
            <a:ext cx="8303259" cy="391160"/>
          </a:xfrm>
          <a:prstGeom prst="rect">
            <a:avLst/>
          </a:prstGeom>
        </p:spPr>
        <p:txBody>
          <a:bodyPr vert="horz" wrap="square" lIns="0" tIns="12700" rIns="0" bIns="0" rtlCol="0">
            <a:spAutoFit/>
          </a:bodyPr>
          <a:lstStyle/>
          <a:p>
            <a:pPr marL="12700" marR="5080">
              <a:lnSpc>
                <a:spcPct val="100000"/>
              </a:lnSpc>
              <a:spcBef>
                <a:spcPts val="100"/>
              </a:spcBef>
            </a:pPr>
            <a:r>
              <a:rPr sz="1200" dirty="0">
                <a:solidFill>
                  <a:srgbClr val="333333"/>
                </a:solidFill>
                <a:latin typeface="Microsoft Sans Serif"/>
                <a:cs typeface="Microsoft Sans Serif"/>
              </a:rPr>
              <a:t>In</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Multiprocessing,</a:t>
            </a:r>
            <a:r>
              <a:rPr sz="1200" spc="110" dirty="0">
                <a:solidFill>
                  <a:srgbClr val="333333"/>
                </a:solidFill>
                <a:latin typeface="Microsoft Sans Serif"/>
                <a:cs typeface="Microsoft Sans Serif"/>
              </a:rPr>
              <a:t> </a:t>
            </a:r>
            <a:r>
              <a:rPr sz="1200" spc="-15" dirty="0">
                <a:solidFill>
                  <a:srgbClr val="FF0000"/>
                </a:solidFill>
                <a:latin typeface="Microsoft Sans Serif"/>
                <a:cs typeface="Microsoft Sans Serif"/>
              </a:rPr>
              <a:t>Parallel</a:t>
            </a:r>
            <a:r>
              <a:rPr sz="1200" spc="114" dirty="0">
                <a:solidFill>
                  <a:srgbClr val="FF0000"/>
                </a:solidFill>
                <a:latin typeface="Microsoft Sans Serif"/>
                <a:cs typeface="Microsoft Sans Serif"/>
              </a:rPr>
              <a:t> </a:t>
            </a:r>
            <a:r>
              <a:rPr sz="1200" spc="-10" dirty="0">
                <a:solidFill>
                  <a:srgbClr val="FF0000"/>
                </a:solidFill>
                <a:latin typeface="Microsoft Sans Serif"/>
                <a:cs typeface="Microsoft Sans Serif"/>
              </a:rPr>
              <a:t>computing</a:t>
            </a:r>
            <a:r>
              <a:rPr sz="1200" spc="80" dirty="0">
                <a:solidFill>
                  <a:srgbClr val="FF0000"/>
                </a:solidFill>
                <a:latin typeface="Microsoft Sans Serif"/>
                <a:cs typeface="Microsoft Sans Serif"/>
              </a:rPr>
              <a:t> </a:t>
            </a:r>
            <a:r>
              <a:rPr sz="1200" spc="5" dirty="0">
                <a:solidFill>
                  <a:srgbClr val="333333"/>
                </a:solidFill>
                <a:latin typeface="Microsoft Sans Serif"/>
                <a:cs typeface="Microsoft Sans Serif"/>
              </a:rPr>
              <a:t>is</a:t>
            </a:r>
            <a:r>
              <a:rPr sz="1200" spc="90" dirty="0">
                <a:solidFill>
                  <a:srgbClr val="333333"/>
                </a:solidFill>
                <a:latin typeface="Microsoft Sans Serif"/>
                <a:cs typeface="Microsoft Sans Serif"/>
              </a:rPr>
              <a:t> </a:t>
            </a:r>
            <a:r>
              <a:rPr sz="1200" spc="-5" dirty="0">
                <a:solidFill>
                  <a:srgbClr val="333333"/>
                </a:solidFill>
                <a:latin typeface="Microsoft Sans Serif"/>
                <a:cs typeface="Microsoft Sans Serif"/>
              </a:rPr>
              <a:t>achieved.</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There</a:t>
            </a:r>
            <a:r>
              <a:rPr sz="1200" spc="100" dirty="0">
                <a:solidFill>
                  <a:srgbClr val="333333"/>
                </a:solidFill>
                <a:latin typeface="Microsoft Sans Serif"/>
                <a:cs typeface="Microsoft Sans Serif"/>
              </a:rPr>
              <a:t> </a:t>
            </a:r>
            <a:r>
              <a:rPr sz="1200" spc="-10" dirty="0">
                <a:solidFill>
                  <a:srgbClr val="333333"/>
                </a:solidFill>
                <a:latin typeface="Microsoft Sans Serif"/>
                <a:cs typeface="Microsoft Sans Serif"/>
              </a:rPr>
              <a:t>are</a:t>
            </a:r>
            <a:r>
              <a:rPr sz="1200" spc="105" dirty="0">
                <a:solidFill>
                  <a:srgbClr val="333333"/>
                </a:solidFill>
                <a:latin typeface="Microsoft Sans Serif"/>
                <a:cs typeface="Microsoft Sans Serif"/>
              </a:rPr>
              <a:t> </a:t>
            </a:r>
            <a:r>
              <a:rPr sz="1200" spc="-10" dirty="0">
                <a:solidFill>
                  <a:srgbClr val="333333"/>
                </a:solidFill>
                <a:latin typeface="Microsoft Sans Serif"/>
                <a:cs typeface="Microsoft Sans Serif"/>
              </a:rPr>
              <a:t>more</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than</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one</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processors</a:t>
            </a:r>
            <a:r>
              <a:rPr sz="1200" spc="95" dirty="0">
                <a:solidFill>
                  <a:srgbClr val="333333"/>
                </a:solidFill>
                <a:latin typeface="Microsoft Sans Serif"/>
                <a:cs typeface="Microsoft Sans Serif"/>
              </a:rPr>
              <a:t> </a:t>
            </a:r>
            <a:r>
              <a:rPr sz="1200" spc="-5" dirty="0">
                <a:solidFill>
                  <a:srgbClr val="333333"/>
                </a:solidFill>
                <a:latin typeface="Microsoft Sans Serif"/>
                <a:cs typeface="Microsoft Sans Serif"/>
              </a:rPr>
              <a:t>present</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in</a:t>
            </a:r>
            <a:r>
              <a:rPr sz="1200" spc="95" dirty="0">
                <a:solidFill>
                  <a:srgbClr val="333333"/>
                </a:solidFill>
                <a:latin typeface="Microsoft Sans Serif"/>
                <a:cs typeface="Microsoft Sans Serif"/>
              </a:rPr>
              <a:t> </a:t>
            </a:r>
            <a:r>
              <a:rPr sz="1200" spc="-10" dirty="0">
                <a:solidFill>
                  <a:srgbClr val="333333"/>
                </a:solidFill>
                <a:latin typeface="Microsoft Sans Serif"/>
                <a:cs typeface="Microsoft Sans Serif"/>
              </a:rPr>
              <a:t>the</a:t>
            </a:r>
            <a:r>
              <a:rPr sz="1200" spc="100" dirty="0">
                <a:solidFill>
                  <a:srgbClr val="333333"/>
                </a:solidFill>
                <a:latin typeface="Microsoft Sans Serif"/>
                <a:cs typeface="Microsoft Sans Serif"/>
              </a:rPr>
              <a:t> </a:t>
            </a:r>
            <a:r>
              <a:rPr sz="1200" dirty="0">
                <a:solidFill>
                  <a:srgbClr val="333333"/>
                </a:solidFill>
                <a:latin typeface="Microsoft Sans Serif"/>
                <a:cs typeface="Microsoft Sans Serif"/>
              </a:rPr>
              <a:t>system</a:t>
            </a:r>
            <a:r>
              <a:rPr sz="1200" spc="75" dirty="0">
                <a:solidFill>
                  <a:srgbClr val="333333"/>
                </a:solidFill>
                <a:latin typeface="Microsoft Sans Serif"/>
                <a:cs typeface="Microsoft Sans Serif"/>
              </a:rPr>
              <a:t> </a:t>
            </a:r>
            <a:r>
              <a:rPr sz="1200" spc="-5" dirty="0">
                <a:solidFill>
                  <a:srgbClr val="333333"/>
                </a:solidFill>
                <a:latin typeface="Microsoft Sans Serif"/>
                <a:cs typeface="Microsoft Sans Serif"/>
              </a:rPr>
              <a:t>which</a:t>
            </a:r>
            <a:r>
              <a:rPr sz="1200" spc="105" dirty="0">
                <a:solidFill>
                  <a:srgbClr val="333333"/>
                </a:solidFill>
                <a:latin typeface="Microsoft Sans Serif"/>
                <a:cs typeface="Microsoft Sans Serif"/>
              </a:rPr>
              <a:t> </a:t>
            </a:r>
            <a:r>
              <a:rPr sz="1200" spc="-10" dirty="0">
                <a:solidFill>
                  <a:srgbClr val="333333"/>
                </a:solidFill>
                <a:latin typeface="Microsoft Sans Serif"/>
                <a:cs typeface="Microsoft Sans Serif"/>
              </a:rPr>
              <a:t>can </a:t>
            </a:r>
            <a:r>
              <a:rPr sz="1200" spc="-305" dirty="0">
                <a:solidFill>
                  <a:srgbClr val="333333"/>
                </a:solidFill>
                <a:latin typeface="Microsoft Sans Serif"/>
                <a:cs typeface="Microsoft Sans Serif"/>
              </a:rPr>
              <a:t> </a:t>
            </a:r>
            <a:r>
              <a:rPr sz="1200" spc="-5" dirty="0">
                <a:solidFill>
                  <a:srgbClr val="333333"/>
                </a:solidFill>
                <a:latin typeface="Microsoft Sans Serif"/>
                <a:cs typeface="Microsoft Sans Serif"/>
              </a:rPr>
              <a:t>execute</a:t>
            </a:r>
            <a:r>
              <a:rPr sz="1200" spc="25" dirty="0">
                <a:solidFill>
                  <a:srgbClr val="333333"/>
                </a:solidFill>
                <a:latin typeface="Microsoft Sans Serif"/>
                <a:cs typeface="Microsoft Sans Serif"/>
              </a:rPr>
              <a:t> </a:t>
            </a:r>
            <a:r>
              <a:rPr sz="1200" spc="-10" dirty="0">
                <a:solidFill>
                  <a:srgbClr val="333333"/>
                </a:solidFill>
                <a:latin typeface="Microsoft Sans Serif"/>
                <a:cs typeface="Microsoft Sans Serif"/>
              </a:rPr>
              <a:t>more</a:t>
            </a:r>
            <a:r>
              <a:rPr sz="1200" spc="25" dirty="0">
                <a:solidFill>
                  <a:srgbClr val="333333"/>
                </a:solidFill>
                <a:latin typeface="Microsoft Sans Serif"/>
                <a:cs typeface="Microsoft Sans Serif"/>
              </a:rPr>
              <a:t> </a:t>
            </a:r>
            <a:r>
              <a:rPr sz="1200" dirty="0">
                <a:solidFill>
                  <a:srgbClr val="333333"/>
                </a:solidFill>
                <a:latin typeface="Microsoft Sans Serif"/>
                <a:cs typeface="Microsoft Sans Serif"/>
              </a:rPr>
              <a:t>than </a:t>
            </a:r>
            <a:r>
              <a:rPr sz="1200" spc="-5" dirty="0">
                <a:solidFill>
                  <a:srgbClr val="333333"/>
                </a:solidFill>
                <a:latin typeface="Microsoft Sans Serif"/>
                <a:cs typeface="Microsoft Sans Serif"/>
              </a:rPr>
              <a:t>one </a:t>
            </a:r>
            <a:r>
              <a:rPr sz="1200" dirty="0">
                <a:solidFill>
                  <a:srgbClr val="333333"/>
                </a:solidFill>
                <a:latin typeface="Microsoft Sans Serif"/>
                <a:cs typeface="Microsoft Sans Serif"/>
              </a:rPr>
              <a:t>process at</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5" dirty="0">
                <a:solidFill>
                  <a:srgbClr val="333333"/>
                </a:solidFill>
                <a:latin typeface="Microsoft Sans Serif"/>
                <a:cs typeface="Microsoft Sans Serif"/>
              </a:rPr>
              <a:t> </a:t>
            </a:r>
            <a:r>
              <a:rPr sz="1200" spc="-15" dirty="0">
                <a:solidFill>
                  <a:srgbClr val="333333"/>
                </a:solidFill>
                <a:latin typeface="Microsoft Sans Serif"/>
                <a:cs typeface="Microsoft Sans Serif"/>
              </a:rPr>
              <a:t>same</a:t>
            </a:r>
            <a:r>
              <a:rPr sz="1200" spc="45" dirty="0">
                <a:solidFill>
                  <a:srgbClr val="333333"/>
                </a:solidFill>
                <a:latin typeface="Microsoft Sans Serif"/>
                <a:cs typeface="Microsoft Sans Serif"/>
              </a:rPr>
              <a:t> </a:t>
            </a:r>
            <a:r>
              <a:rPr sz="1200" spc="-5" dirty="0">
                <a:solidFill>
                  <a:srgbClr val="333333"/>
                </a:solidFill>
                <a:latin typeface="Microsoft Sans Serif"/>
                <a:cs typeface="Microsoft Sans Serif"/>
              </a:rPr>
              <a:t>time. </a:t>
            </a:r>
            <a:r>
              <a:rPr sz="1200" spc="5" dirty="0">
                <a:solidFill>
                  <a:srgbClr val="333333"/>
                </a:solidFill>
                <a:latin typeface="Microsoft Sans Serif"/>
                <a:cs typeface="Microsoft Sans Serif"/>
              </a:rPr>
              <a:t>This</a:t>
            </a:r>
            <a:r>
              <a:rPr sz="1200" spc="-30" dirty="0">
                <a:solidFill>
                  <a:srgbClr val="333333"/>
                </a:solidFill>
                <a:latin typeface="Microsoft Sans Serif"/>
                <a:cs typeface="Microsoft Sans Serif"/>
              </a:rPr>
              <a:t> </a:t>
            </a:r>
            <a:r>
              <a:rPr sz="1200" spc="-5" dirty="0">
                <a:solidFill>
                  <a:srgbClr val="333333"/>
                </a:solidFill>
                <a:latin typeface="Microsoft Sans Serif"/>
                <a:cs typeface="Microsoft Sans Serif"/>
              </a:rPr>
              <a:t>will</a:t>
            </a:r>
            <a:r>
              <a:rPr sz="1200" spc="-10" dirty="0">
                <a:solidFill>
                  <a:srgbClr val="333333"/>
                </a:solidFill>
                <a:latin typeface="Microsoft Sans Serif"/>
                <a:cs typeface="Microsoft Sans Serif"/>
              </a:rPr>
              <a:t> </a:t>
            </a:r>
            <a:r>
              <a:rPr sz="1200" dirty="0">
                <a:solidFill>
                  <a:srgbClr val="333333"/>
                </a:solidFill>
                <a:latin typeface="Microsoft Sans Serif"/>
                <a:cs typeface="Microsoft Sans Serif"/>
              </a:rPr>
              <a:t>increase</a:t>
            </a:r>
            <a:r>
              <a:rPr sz="1200" spc="-4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0" dirty="0">
                <a:solidFill>
                  <a:srgbClr val="333333"/>
                </a:solidFill>
                <a:latin typeface="Microsoft Sans Serif"/>
                <a:cs typeface="Microsoft Sans Serif"/>
              </a:rPr>
              <a:t> </a:t>
            </a:r>
            <a:r>
              <a:rPr sz="1200" dirty="0">
                <a:solidFill>
                  <a:srgbClr val="333333"/>
                </a:solidFill>
                <a:latin typeface="Microsoft Sans Serif"/>
                <a:cs typeface="Microsoft Sans Serif"/>
              </a:rPr>
              <a:t>throughput</a:t>
            </a:r>
            <a:r>
              <a:rPr sz="1200" spc="-40" dirty="0">
                <a:solidFill>
                  <a:srgbClr val="333333"/>
                </a:solidFill>
                <a:latin typeface="Microsoft Sans Serif"/>
                <a:cs typeface="Microsoft Sans Serif"/>
              </a:rPr>
              <a:t> </a:t>
            </a:r>
            <a:r>
              <a:rPr sz="1200" dirty="0">
                <a:solidFill>
                  <a:srgbClr val="333333"/>
                </a:solidFill>
                <a:latin typeface="Microsoft Sans Serif"/>
                <a:cs typeface="Microsoft Sans Serif"/>
              </a:rPr>
              <a:t>of</a:t>
            </a:r>
            <a:r>
              <a:rPr sz="1200" spc="-5" dirty="0">
                <a:solidFill>
                  <a:srgbClr val="333333"/>
                </a:solidFill>
                <a:latin typeface="Microsoft Sans Serif"/>
                <a:cs typeface="Microsoft Sans Serif"/>
              </a:rPr>
              <a:t> </a:t>
            </a:r>
            <a:r>
              <a:rPr sz="1200" dirty="0">
                <a:solidFill>
                  <a:srgbClr val="333333"/>
                </a:solidFill>
                <a:latin typeface="Microsoft Sans Serif"/>
                <a:cs typeface="Microsoft Sans Serif"/>
              </a:rPr>
              <a:t>the</a:t>
            </a:r>
            <a:r>
              <a:rPr sz="1200" spc="20" dirty="0">
                <a:solidFill>
                  <a:srgbClr val="333333"/>
                </a:solidFill>
                <a:latin typeface="Microsoft Sans Serif"/>
                <a:cs typeface="Microsoft Sans Serif"/>
              </a:rPr>
              <a:t> </a:t>
            </a:r>
            <a:r>
              <a:rPr sz="1200" spc="-5" dirty="0">
                <a:solidFill>
                  <a:srgbClr val="333333"/>
                </a:solidFill>
                <a:latin typeface="Microsoft Sans Serif"/>
                <a:cs typeface="Microsoft Sans Serif"/>
              </a:rPr>
              <a:t>system.</a:t>
            </a:r>
            <a:endParaRPr sz="1200">
              <a:latin typeface="Microsoft Sans Serif"/>
              <a:cs typeface="Microsoft Sans Serif"/>
            </a:endParaRPr>
          </a:p>
        </p:txBody>
      </p:sp>
      <p:pic>
        <p:nvPicPr>
          <p:cNvPr id="4" name="object 4"/>
          <p:cNvPicPr/>
          <p:nvPr/>
        </p:nvPicPr>
        <p:blipFill>
          <a:blip r:embed="rId2" cstate="print"/>
          <a:stretch>
            <a:fillRect/>
          </a:stretch>
        </p:blipFill>
        <p:spPr>
          <a:xfrm>
            <a:off x="2228850" y="2552729"/>
            <a:ext cx="4762500" cy="271532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5629" y="1600657"/>
            <a:ext cx="1672589" cy="112331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Examples:</a:t>
            </a:r>
            <a:endParaRPr sz="1800">
              <a:latin typeface="Calibri"/>
              <a:cs typeface="Calibri"/>
            </a:endParaRPr>
          </a:p>
          <a:p>
            <a:pPr marL="12700">
              <a:lnSpc>
                <a:spcPct val="100000"/>
              </a:lnSpc>
              <a:spcBef>
                <a:spcPts val="5"/>
              </a:spcBef>
              <a:tabLst>
                <a:tab pos="704850" algn="l"/>
              </a:tabLst>
            </a:pPr>
            <a:r>
              <a:rPr sz="1800" spc="-10" dirty="0">
                <a:latin typeface="Calibri"/>
                <a:cs typeface="Calibri"/>
              </a:rPr>
              <a:t>S.</a:t>
            </a:r>
            <a:r>
              <a:rPr sz="1800" dirty="0">
                <a:latin typeface="Calibri"/>
                <a:cs typeface="Calibri"/>
              </a:rPr>
              <a:t> </a:t>
            </a:r>
            <a:r>
              <a:rPr sz="1800" spc="-5" dirty="0">
                <a:latin typeface="Calibri"/>
                <a:cs typeface="Calibri"/>
              </a:rPr>
              <a:t>No	Process</a:t>
            </a:r>
            <a:r>
              <a:rPr sz="1800" spc="-85" dirty="0">
                <a:latin typeface="Calibri"/>
                <a:cs typeface="Calibri"/>
              </a:rPr>
              <a:t> </a:t>
            </a:r>
            <a:r>
              <a:rPr sz="1800" dirty="0">
                <a:latin typeface="Calibri"/>
                <a:cs typeface="Calibri"/>
              </a:rPr>
              <a:t>ID</a:t>
            </a:r>
            <a:endParaRPr sz="1800">
              <a:latin typeface="Calibri"/>
              <a:cs typeface="Calibri"/>
            </a:endParaRPr>
          </a:p>
          <a:p>
            <a:pPr>
              <a:lnSpc>
                <a:spcPct val="100000"/>
              </a:lnSpc>
              <a:spcBef>
                <a:spcPts val="20"/>
              </a:spcBef>
            </a:pPr>
            <a:endParaRPr sz="1750">
              <a:latin typeface="Calibri"/>
              <a:cs typeface="Calibri"/>
            </a:endParaRPr>
          </a:p>
          <a:p>
            <a:pPr marL="12700">
              <a:lnSpc>
                <a:spcPct val="100000"/>
              </a:lnSpc>
              <a:tabLst>
                <a:tab pos="670560" algn="l"/>
              </a:tabLst>
            </a:pPr>
            <a:r>
              <a:rPr sz="1800" dirty="0">
                <a:latin typeface="Calibri"/>
                <a:cs typeface="Calibri"/>
              </a:rPr>
              <a:t>_</a:t>
            </a:r>
            <a:r>
              <a:rPr sz="1800" spc="15" dirty="0">
                <a:latin typeface="Calibri"/>
                <a:cs typeface="Calibri"/>
              </a:rPr>
              <a:t> </a:t>
            </a:r>
            <a:r>
              <a:rPr sz="1800" dirty="0">
                <a:latin typeface="Calibri"/>
                <a:cs typeface="Calibri"/>
              </a:rPr>
              <a:t>_</a:t>
            </a:r>
            <a:r>
              <a:rPr sz="1800" spc="-10" dirty="0">
                <a:latin typeface="Calibri"/>
                <a:cs typeface="Calibri"/>
              </a:rPr>
              <a:t> </a:t>
            </a:r>
            <a:r>
              <a:rPr sz="1800" dirty="0">
                <a:latin typeface="Calibri"/>
                <a:cs typeface="Calibri"/>
              </a:rPr>
              <a:t>_	_</a:t>
            </a:r>
            <a:r>
              <a:rPr sz="1800" spc="-25" dirty="0">
                <a:latin typeface="Calibri"/>
                <a:cs typeface="Calibri"/>
              </a:rPr>
              <a:t> </a:t>
            </a:r>
            <a:r>
              <a:rPr sz="1800" dirty="0">
                <a:latin typeface="Calibri"/>
                <a:cs typeface="Calibri"/>
              </a:rPr>
              <a:t>_ _ _</a:t>
            </a:r>
            <a:r>
              <a:rPr sz="1800" spc="-25" dirty="0">
                <a:latin typeface="Calibri"/>
                <a:cs typeface="Calibri"/>
              </a:rPr>
              <a:t> </a:t>
            </a:r>
            <a:r>
              <a:rPr sz="1800" dirty="0">
                <a:latin typeface="Calibri"/>
                <a:cs typeface="Calibri"/>
              </a:rPr>
              <a:t>_ _</a:t>
            </a:r>
            <a:endParaRPr sz="1800">
              <a:latin typeface="Calibri"/>
              <a:cs typeface="Calibri"/>
            </a:endParaRPr>
          </a:p>
        </p:txBody>
      </p:sp>
      <p:sp>
        <p:nvSpPr>
          <p:cNvPr id="3" name="object 3"/>
          <p:cNvSpPr txBox="1"/>
          <p:nvPr/>
        </p:nvSpPr>
        <p:spPr>
          <a:xfrm>
            <a:off x="4222496" y="1875535"/>
            <a:ext cx="11423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Arrival</a:t>
            </a:r>
            <a:r>
              <a:rPr sz="1800" spc="-70" dirty="0">
                <a:latin typeface="Calibri"/>
                <a:cs typeface="Calibri"/>
              </a:rPr>
              <a:t> </a:t>
            </a:r>
            <a:r>
              <a:rPr sz="1800" dirty="0">
                <a:latin typeface="Calibri"/>
                <a:cs typeface="Calibri"/>
              </a:rPr>
              <a:t>Time</a:t>
            </a:r>
            <a:endParaRPr sz="1800">
              <a:latin typeface="Calibri"/>
              <a:cs typeface="Calibri"/>
            </a:endParaRPr>
          </a:p>
        </p:txBody>
      </p:sp>
      <p:sp>
        <p:nvSpPr>
          <p:cNvPr id="4" name="object 4"/>
          <p:cNvSpPr txBox="1"/>
          <p:nvPr/>
        </p:nvSpPr>
        <p:spPr>
          <a:xfrm>
            <a:off x="5548629" y="1875535"/>
            <a:ext cx="1023619"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Burst</a:t>
            </a:r>
            <a:r>
              <a:rPr sz="1800" spc="-50" dirty="0">
                <a:latin typeface="Calibri"/>
                <a:cs typeface="Calibri"/>
              </a:rPr>
              <a:t> </a:t>
            </a:r>
            <a:r>
              <a:rPr sz="1800" dirty="0">
                <a:latin typeface="Calibri"/>
                <a:cs typeface="Calibri"/>
              </a:rPr>
              <a:t>Time</a:t>
            </a:r>
            <a:endParaRPr sz="1800">
              <a:latin typeface="Calibri"/>
              <a:cs typeface="Calibri"/>
            </a:endParaRPr>
          </a:p>
        </p:txBody>
      </p:sp>
      <p:sp>
        <p:nvSpPr>
          <p:cNvPr id="5" name="object 5"/>
          <p:cNvSpPr txBox="1"/>
          <p:nvPr/>
        </p:nvSpPr>
        <p:spPr>
          <a:xfrm>
            <a:off x="4179823" y="2423871"/>
            <a:ext cx="97536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_</a:t>
            </a:r>
            <a:r>
              <a:rPr sz="1800" spc="-5" dirty="0">
                <a:latin typeface="Calibri"/>
                <a:cs typeface="Calibri"/>
              </a:rPr>
              <a:t> </a:t>
            </a:r>
            <a:r>
              <a:rPr sz="1800" dirty="0">
                <a:latin typeface="Calibri"/>
                <a:cs typeface="Calibri"/>
              </a:rPr>
              <a:t>_</a:t>
            </a:r>
            <a:r>
              <a:rPr sz="1800" spc="-5" dirty="0">
                <a:latin typeface="Calibri"/>
                <a:cs typeface="Calibri"/>
              </a:rPr>
              <a:t> </a:t>
            </a:r>
            <a:r>
              <a:rPr sz="1800" dirty="0">
                <a:latin typeface="Calibri"/>
                <a:cs typeface="Calibri"/>
              </a:rPr>
              <a:t>_</a:t>
            </a:r>
            <a:r>
              <a:rPr sz="1800" spc="-25" dirty="0">
                <a:latin typeface="Calibri"/>
                <a:cs typeface="Calibri"/>
              </a:rPr>
              <a:t> </a:t>
            </a:r>
            <a:r>
              <a:rPr sz="1800" dirty="0">
                <a:latin typeface="Calibri"/>
                <a:cs typeface="Calibri"/>
              </a:rPr>
              <a:t>_</a:t>
            </a:r>
            <a:r>
              <a:rPr sz="1800" spc="-5" dirty="0">
                <a:latin typeface="Calibri"/>
                <a:cs typeface="Calibri"/>
              </a:rPr>
              <a:t> </a:t>
            </a:r>
            <a:r>
              <a:rPr sz="1800" dirty="0">
                <a:latin typeface="Calibri"/>
                <a:cs typeface="Calibri"/>
              </a:rPr>
              <a:t>_ _</a:t>
            </a:r>
            <a:endParaRPr sz="1800">
              <a:latin typeface="Calibri"/>
              <a:cs typeface="Calibri"/>
            </a:endParaRPr>
          </a:p>
        </p:txBody>
      </p:sp>
      <p:sp>
        <p:nvSpPr>
          <p:cNvPr id="6" name="object 6"/>
          <p:cNvSpPr txBox="1"/>
          <p:nvPr/>
        </p:nvSpPr>
        <p:spPr>
          <a:xfrm>
            <a:off x="5338317" y="2423871"/>
            <a:ext cx="113982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_ _</a:t>
            </a:r>
            <a:r>
              <a:rPr sz="1800" spc="-25" dirty="0">
                <a:latin typeface="Calibri"/>
                <a:cs typeface="Calibri"/>
              </a:rPr>
              <a:t> </a:t>
            </a:r>
            <a:r>
              <a:rPr sz="1800" dirty="0">
                <a:latin typeface="Calibri"/>
                <a:cs typeface="Calibri"/>
              </a:rPr>
              <a:t>_ _ _</a:t>
            </a:r>
            <a:r>
              <a:rPr sz="1800" spc="-25" dirty="0">
                <a:latin typeface="Calibri"/>
                <a:cs typeface="Calibri"/>
              </a:rPr>
              <a:t> </a:t>
            </a:r>
            <a:r>
              <a:rPr sz="1800" dirty="0">
                <a:latin typeface="Calibri"/>
                <a:cs typeface="Calibri"/>
              </a:rPr>
              <a:t>_ _</a:t>
            </a:r>
            <a:endParaRPr sz="1800">
              <a:latin typeface="Calibri"/>
              <a:cs typeface="Calibri"/>
            </a:endParaRPr>
          </a:p>
        </p:txBody>
      </p:sp>
      <p:graphicFrame>
        <p:nvGraphicFramePr>
          <p:cNvPr id="7" name="object 7"/>
          <p:cNvGraphicFramePr>
            <a:graphicFrameLocks noGrp="1"/>
          </p:cNvGraphicFramePr>
          <p:nvPr/>
        </p:nvGraphicFramePr>
        <p:xfrm>
          <a:off x="2346579" y="3042691"/>
          <a:ext cx="3954145" cy="1601470"/>
        </p:xfrm>
        <a:graphic>
          <a:graphicData uri="http://schemas.openxmlformats.org/drawingml/2006/table">
            <a:tbl>
              <a:tblPr firstRow="1" bandRow="1">
                <a:tableStyleId>{2D5ABB26-0587-4C30-8999-92F81FD0307C}</a:tableStyleId>
              </a:tblPr>
              <a:tblGrid>
                <a:gridCol w="384175"/>
                <a:gridCol w="1024890"/>
                <a:gridCol w="1451610"/>
                <a:gridCol w="1094739"/>
              </a:tblGrid>
              <a:tr h="251917">
                <a:tc>
                  <a:txBody>
                    <a:bodyPr/>
                    <a:lstStyle/>
                    <a:p>
                      <a:pPr marL="31750">
                        <a:lnSpc>
                          <a:spcPts val="1710"/>
                        </a:lnSpc>
                      </a:pPr>
                      <a:r>
                        <a:rPr sz="1800" dirty="0">
                          <a:latin typeface="Calibri"/>
                          <a:cs typeface="Calibri"/>
                        </a:rPr>
                        <a:t>1</a:t>
                      </a:r>
                      <a:endParaRPr sz="1800">
                        <a:latin typeface="Calibri"/>
                        <a:cs typeface="Calibri"/>
                      </a:endParaRPr>
                    </a:p>
                  </a:txBody>
                  <a:tcPr marL="0" marR="0" marT="0" marB="0"/>
                </a:tc>
                <a:tc>
                  <a:txBody>
                    <a:bodyPr/>
                    <a:lstStyle/>
                    <a:p>
                      <a:pPr marL="235585">
                        <a:lnSpc>
                          <a:spcPts val="1710"/>
                        </a:lnSpc>
                      </a:pPr>
                      <a:r>
                        <a:rPr sz="1800" dirty="0">
                          <a:latin typeface="Calibri"/>
                          <a:cs typeface="Calibri"/>
                        </a:rPr>
                        <a:t>P</a:t>
                      </a:r>
                      <a:r>
                        <a:rPr sz="1800" spc="-60" dirty="0">
                          <a:latin typeface="Calibri"/>
                          <a:cs typeface="Calibri"/>
                        </a:rPr>
                        <a:t> </a:t>
                      </a:r>
                      <a:r>
                        <a:rPr sz="1800" dirty="0">
                          <a:latin typeface="Calibri"/>
                          <a:cs typeface="Calibri"/>
                        </a:rPr>
                        <a:t>1</a:t>
                      </a:r>
                      <a:endParaRPr sz="1800">
                        <a:latin typeface="Calibri"/>
                        <a:cs typeface="Calibri"/>
                      </a:endParaRPr>
                    </a:p>
                  </a:txBody>
                  <a:tcPr marL="0" marR="0" marT="0" marB="0"/>
                </a:tc>
                <a:tc>
                  <a:txBody>
                    <a:bodyPr/>
                    <a:lstStyle/>
                    <a:p>
                      <a:pPr marL="504190">
                        <a:lnSpc>
                          <a:spcPts val="1710"/>
                        </a:lnSpc>
                      </a:pPr>
                      <a:r>
                        <a:rPr sz="1800" dirty="0">
                          <a:latin typeface="Calibri"/>
                          <a:cs typeface="Calibri"/>
                        </a:rPr>
                        <a:t>0</a:t>
                      </a:r>
                      <a:endParaRPr sz="1800">
                        <a:latin typeface="Calibri"/>
                        <a:cs typeface="Calibri"/>
                      </a:endParaRPr>
                    </a:p>
                  </a:txBody>
                  <a:tcPr marL="0" marR="0" marT="0" marB="0"/>
                </a:tc>
                <a:tc>
                  <a:txBody>
                    <a:bodyPr/>
                    <a:lstStyle/>
                    <a:p>
                      <a:pPr marR="87630" algn="r">
                        <a:lnSpc>
                          <a:spcPts val="1710"/>
                        </a:lnSpc>
                      </a:pPr>
                      <a:r>
                        <a:rPr sz="1800" dirty="0">
                          <a:latin typeface="Calibri"/>
                          <a:cs typeface="Calibri"/>
                        </a:rPr>
                        <a:t>7</a:t>
                      </a:r>
                      <a:endParaRPr sz="1800">
                        <a:latin typeface="Calibri"/>
                        <a:cs typeface="Calibri"/>
                      </a:endParaRPr>
                    </a:p>
                  </a:txBody>
                  <a:tcPr marL="0" marR="0" marT="0" marB="0"/>
                </a:tc>
              </a:tr>
              <a:tr h="274472">
                <a:tc>
                  <a:txBody>
                    <a:bodyPr/>
                    <a:lstStyle/>
                    <a:p>
                      <a:pPr marL="31750">
                        <a:lnSpc>
                          <a:spcPts val="1889"/>
                        </a:lnSpc>
                      </a:pPr>
                      <a:r>
                        <a:rPr sz="1800" dirty="0">
                          <a:latin typeface="Calibri"/>
                          <a:cs typeface="Calibri"/>
                        </a:rPr>
                        <a:t>2</a:t>
                      </a:r>
                      <a:endParaRPr sz="1800">
                        <a:latin typeface="Calibri"/>
                        <a:cs typeface="Calibri"/>
                      </a:endParaRPr>
                    </a:p>
                  </a:txBody>
                  <a:tcPr marL="0" marR="0" marT="0" marB="0"/>
                </a:tc>
                <a:tc>
                  <a:txBody>
                    <a:bodyPr/>
                    <a:lstStyle/>
                    <a:p>
                      <a:pPr marL="235585">
                        <a:lnSpc>
                          <a:spcPts val="1889"/>
                        </a:lnSpc>
                      </a:pPr>
                      <a:r>
                        <a:rPr sz="1800" dirty="0">
                          <a:latin typeface="Calibri"/>
                          <a:cs typeface="Calibri"/>
                        </a:rPr>
                        <a:t>P</a:t>
                      </a:r>
                      <a:r>
                        <a:rPr sz="1800" spc="-55" dirty="0">
                          <a:latin typeface="Calibri"/>
                          <a:cs typeface="Calibri"/>
                        </a:rPr>
                        <a:t> </a:t>
                      </a:r>
                      <a:r>
                        <a:rPr sz="1800" dirty="0">
                          <a:latin typeface="Calibri"/>
                          <a:cs typeface="Calibri"/>
                        </a:rPr>
                        <a:t>2</a:t>
                      </a:r>
                      <a:endParaRPr sz="1800">
                        <a:latin typeface="Calibri"/>
                        <a:cs typeface="Calibri"/>
                      </a:endParaRPr>
                    </a:p>
                  </a:txBody>
                  <a:tcPr marL="0" marR="0" marT="0" marB="0"/>
                </a:tc>
                <a:tc>
                  <a:txBody>
                    <a:bodyPr/>
                    <a:lstStyle/>
                    <a:p>
                      <a:pPr marL="504190">
                        <a:lnSpc>
                          <a:spcPts val="1889"/>
                        </a:lnSpc>
                      </a:pPr>
                      <a:r>
                        <a:rPr sz="1800" dirty="0">
                          <a:latin typeface="Calibri"/>
                          <a:cs typeface="Calibri"/>
                        </a:rPr>
                        <a:t>1</a:t>
                      </a:r>
                      <a:endParaRPr sz="1800">
                        <a:latin typeface="Calibri"/>
                        <a:cs typeface="Calibri"/>
                      </a:endParaRPr>
                    </a:p>
                  </a:txBody>
                  <a:tcPr marL="0" marR="0" marT="0" marB="0"/>
                </a:tc>
                <a:tc>
                  <a:txBody>
                    <a:bodyPr/>
                    <a:lstStyle/>
                    <a:p>
                      <a:pPr marL="830580">
                        <a:lnSpc>
                          <a:spcPts val="1889"/>
                        </a:lnSpc>
                      </a:pPr>
                      <a:r>
                        <a:rPr sz="1800" dirty="0">
                          <a:latin typeface="Calibri"/>
                          <a:cs typeface="Calibri"/>
                        </a:rPr>
                        <a:t>4</a:t>
                      </a:r>
                      <a:endParaRPr sz="1800">
                        <a:latin typeface="Calibri"/>
                        <a:cs typeface="Calibri"/>
                      </a:endParaRPr>
                    </a:p>
                  </a:txBody>
                  <a:tcPr marL="0" marR="0" marT="0" marB="0"/>
                </a:tc>
              </a:tr>
              <a:tr h="274446">
                <a:tc>
                  <a:txBody>
                    <a:bodyPr/>
                    <a:lstStyle/>
                    <a:p>
                      <a:pPr marL="31750">
                        <a:lnSpc>
                          <a:spcPts val="1889"/>
                        </a:lnSpc>
                      </a:pPr>
                      <a:r>
                        <a:rPr sz="1800" dirty="0">
                          <a:latin typeface="Calibri"/>
                          <a:cs typeface="Calibri"/>
                        </a:rPr>
                        <a:t>3</a:t>
                      </a:r>
                      <a:endParaRPr sz="1800">
                        <a:latin typeface="Calibri"/>
                        <a:cs typeface="Calibri"/>
                      </a:endParaRPr>
                    </a:p>
                  </a:txBody>
                  <a:tcPr marL="0" marR="0" marT="0" marB="0"/>
                </a:tc>
                <a:tc>
                  <a:txBody>
                    <a:bodyPr/>
                    <a:lstStyle/>
                    <a:p>
                      <a:pPr marL="235585">
                        <a:lnSpc>
                          <a:spcPts val="1889"/>
                        </a:lnSpc>
                      </a:pPr>
                      <a:r>
                        <a:rPr sz="1800" dirty="0">
                          <a:latin typeface="Calibri"/>
                          <a:cs typeface="Calibri"/>
                        </a:rPr>
                        <a:t>P</a:t>
                      </a:r>
                      <a:r>
                        <a:rPr sz="1800" spc="-55" dirty="0">
                          <a:latin typeface="Calibri"/>
                          <a:cs typeface="Calibri"/>
                        </a:rPr>
                        <a:t> </a:t>
                      </a:r>
                      <a:r>
                        <a:rPr sz="1800" dirty="0">
                          <a:latin typeface="Calibri"/>
                          <a:cs typeface="Calibri"/>
                        </a:rPr>
                        <a:t>3</a:t>
                      </a:r>
                      <a:endParaRPr sz="1800">
                        <a:latin typeface="Calibri"/>
                        <a:cs typeface="Calibri"/>
                      </a:endParaRPr>
                    </a:p>
                  </a:txBody>
                  <a:tcPr marL="0" marR="0" marT="0" marB="0"/>
                </a:tc>
                <a:tc>
                  <a:txBody>
                    <a:bodyPr/>
                    <a:lstStyle/>
                    <a:p>
                      <a:pPr marL="504190">
                        <a:lnSpc>
                          <a:spcPts val="1889"/>
                        </a:lnSpc>
                      </a:pPr>
                      <a:r>
                        <a:rPr sz="1800" dirty="0">
                          <a:latin typeface="Calibri"/>
                          <a:cs typeface="Calibri"/>
                        </a:rPr>
                        <a:t>2</a:t>
                      </a:r>
                      <a:endParaRPr sz="1800">
                        <a:latin typeface="Calibri"/>
                        <a:cs typeface="Calibri"/>
                      </a:endParaRPr>
                    </a:p>
                  </a:txBody>
                  <a:tcPr marL="0" marR="0" marT="0" marB="0"/>
                </a:tc>
                <a:tc>
                  <a:txBody>
                    <a:bodyPr/>
                    <a:lstStyle/>
                    <a:p>
                      <a:pPr marR="24130" algn="r">
                        <a:lnSpc>
                          <a:spcPts val="1889"/>
                        </a:lnSpc>
                      </a:pPr>
                      <a:r>
                        <a:rPr sz="1800" spc="-5" dirty="0">
                          <a:latin typeface="Calibri"/>
                          <a:cs typeface="Calibri"/>
                        </a:rPr>
                        <a:t>15</a:t>
                      </a:r>
                      <a:endParaRPr sz="1800">
                        <a:latin typeface="Calibri"/>
                        <a:cs typeface="Calibri"/>
                      </a:endParaRPr>
                    </a:p>
                  </a:txBody>
                  <a:tcPr marL="0" marR="0" marT="0" marB="0"/>
                </a:tc>
              </a:tr>
              <a:tr h="274447">
                <a:tc>
                  <a:txBody>
                    <a:bodyPr/>
                    <a:lstStyle/>
                    <a:p>
                      <a:pPr marL="31750">
                        <a:lnSpc>
                          <a:spcPts val="1889"/>
                        </a:lnSpc>
                      </a:pPr>
                      <a:r>
                        <a:rPr sz="1800" dirty="0">
                          <a:latin typeface="Calibri"/>
                          <a:cs typeface="Calibri"/>
                        </a:rPr>
                        <a:t>4</a:t>
                      </a:r>
                      <a:endParaRPr sz="1800">
                        <a:latin typeface="Calibri"/>
                        <a:cs typeface="Calibri"/>
                      </a:endParaRPr>
                    </a:p>
                  </a:txBody>
                  <a:tcPr marL="0" marR="0" marT="0" marB="0"/>
                </a:tc>
                <a:tc>
                  <a:txBody>
                    <a:bodyPr/>
                    <a:lstStyle/>
                    <a:p>
                      <a:pPr marL="235585">
                        <a:lnSpc>
                          <a:spcPts val="1889"/>
                        </a:lnSpc>
                      </a:pPr>
                      <a:r>
                        <a:rPr sz="1800" dirty="0">
                          <a:latin typeface="Calibri"/>
                          <a:cs typeface="Calibri"/>
                        </a:rPr>
                        <a:t>P</a:t>
                      </a:r>
                      <a:r>
                        <a:rPr sz="1800" spc="-55" dirty="0">
                          <a:latin typeface="Calibri"/>
                          <a:cs typeface="Calibri"/>
                        </a:rPr>
                        <a:t> </a:t>
                      </a:r>
                      <a:r>
                        <a:rPr sz="1800" dirty="0">
                          <a:latin typeface="Calibri"/>
                          <a:cs typeface="Calibri"/>
                        </a:rPr>
                        <a:t>4</a:t>
                      </a:r>
                      <a:endParaRPr sz="1800">
                        <a:latin typeface="Calibri"/>
                        <a:cs typeface="Calibri"/>
                      </a:endParaRPr>
                    </a:p>
                  </a:txBody>
                  <a:tcPr marL="0" marR="0" marT="0" marB="0"/>
                </a:tc>
                <a:tc>
                  <a:txBody>
                    <a:bodyPr/>
                    <a:lstStyle/>
                    <a:p>
                      <a:pPr marL="504190">
                        <a:lnSpc>
                          <a:spcPts val="1889"/>
                        </a:lnSpc>
                      </a:pPr>
                      <a:r>
                        <a:rPr sz="1800" dirty="0">
                          <a:latin typeface="Calibri"/>
                          <a:cs typeface="Calibri"/>
                        </a:rPr>
                        <a:t>3</a:t>
                      </a:r>
                      <a:endParaRPr sz="1800">
                        <a:latin typeface="Calibri"/>
                        <a:cs typeface="Calibri"/>
                      </a:endParaRPr>
                    </a:p>
                  </a:txBody>
                  <a:tcPr marL="0" marR="0" marT="0" marB="0"/>
                </a:tc>
                <a:tc>
                  <a:txBody>
                    <a:bodyPr/>
                    <a:lstStyle/>
                    <a:p>
                      <a:pPr marR="24130" algn="r">
                        <a:lnSpc>
                          <a:spcPts val="1889"/>
                        </a:lnSpc>
                      </a:pPr>
                      <a:r>
                        <a:rPr sz="1800" spc="-5" dirty="0">
                          <a:latin typeface="Calibri"/>
                          <a:cs typeface="Calibri"/>
                        </a:rPr>
                        <a:t>11</a:t>
                      </a:r>
                      <a:endParaRPr sz="1800">
                        <a:latin typeface="Calibri"/>
                        <a:cs typeface="Calibri"/>
                      </a:endParaRPr>
                    </a:p>
                  </a:txBody>
                  <a:tcPr marL="0" marR="0" marT="0" marB="0"/>
                </a:tc>
              </a:tr>
              <a:tr h="274205">
                <a:tc>
                  <a:txBody>
                    <a:bodyPr/>
                    <a:lstStyle/>
                    <a:p>
                      <a:pPr marL="31750">
                        <a:lnSpc>
                          <a:spcPts val="1889"/>
                        </a:lnSpc>
                      </a:pPr>
                      <a:r>
                        <a:rPr sz="1800" dirty="0">
                          <a:latin typeface="Calibri"/>
                          <a:cs typeface="Calibri"/>
                        </a:rPr>
                        <a:t>5</a:t>
                      </a:r>
                      <a:endParaRPr sz="1800">
                        <a:latin typeface="Calibri"/>
                        <a:cs typeface="Calibri"/>
                      </a:endParaRPr>
                    </a:p>
                  </a:txBody>
                  <a:tcPr marL="0" marR="0" marT="0" marB="0"/>
                </a:tc>
                <a:tc>
                  <a:txBody>
                    <a:bodyPr/>
                    <a:lstStyle/>
                    <a:p>
                      <a:pPr marL="235585">
                        <a:lnSpc>
                          <a:spcPts val="1889"/>
                        </a:lnSpc>
                      </a:pPr>
                      <a:r>
                        <a:rPr sz="1800" dirty="0">
                          <a:latin typeface="Calibri"/>
                          <a:cs typeface="Calibri"/>
                        </a:rPr>
                        <a:t>P</a:t>
                      </a:r>
                      <a:r>
                        <a:rPr sz="1800" spc="-55" dirty="0">
                          <a:latin typeface="Calibri"/>
                          <a:cs typeface="Calibri"/>
                        </a:rPr>
                        <a:t> </a:t>
                      </a:r>
                      <a:r>
                        <a:rPr sz="1800" dirty="0">
                          <a:latin typeface="Calibri"/>
                          <a:cs typeface="Calibri"/>
                        </a:rPr>
                        <a:t>5</a:t>
                      </a:r>
                      <a:endParaRPr sz="1800">
                        <a:latin typeface="Calibri"/>
                        <a:cs typeface="Calibri"/>
                      </a:endParaRPr>
                    </a:p>
                  </a:txBody>
                  <a:tcPr marL="0" marR="0" marT="0" marB="0"/>
                </a:tc>
                <a:tc>
                  <a:txBody>
                    <a:bodyPr/>
                    <a:lstStyle/>
                    <a:p>
                      <a:pPr marL="504190">
                        <a:lnSpc>
                          <a:spcPts val="1889"/>
                        </a:lnSpc>
                      </a:pPr>
                      <a:r>
                        <a:rPr sz="1800" dirty="0">
                          <a:latin typeface="Calibri"/>
                          <a:cs typeface="Calibri"/>
                        </a:rPr>
                        <a:t>4</a:t>
                      </a:r>
                      <a:endParaRPr sz="1800">
                        <a:latin typeface="Calibri"/>
                        <a:cs typeface="Calibri"/>
                      </a:endParaRPr>
                    </a:p>
                  </a:txBody>
                  <a:tcPr marL="0" marR="0" marT="0" marB="0"/>
                </a:tc>
                <a:tc>
                  <a:txBody>
                    <a:bodyPr/>
                    <a:lstStyle/>
                    <a:p>
                      <a:pPr marR="24130" algn="r">
                        <a:lnSpc>
                          <a:spcPts val="1889"/>
                        </a:lnSpc>
                      </a:pPr>
                      <a:r>
                        <a:rPr sz="1800" spc="-5" dirty="0">
                          <a:latin typeface="Calibri"/>
                          <a:cs typeface="Calibri"/>
                        </a:rPr>
                        <a:t>20</a:t>
                      </a:r>
                      <a:endParaRPr sz="1800">
                        <a:latin typeface="Calibri"/>
                        <a:cs typeface="Calibri"/>
                      </a:endParaRPr>
                    </a:p>
                  </a:txBody>
                  <a:tcPr marL="0" marR="0" marT="0" marB="0"/>
                </a:tc>
              </a:tr>
              <a:tr h="251650">
                <a:tc>
                  <a:txBody>
                    <a:bodyPr/>
                    <a:lstStyle/>
                    <a:p>
                      <a:pPr marL="31750">
                        <a:lnSpc>
                          <a:spcPts val="1880"/>
                        </a:lnSpc>
                      </a:pPr>
                      <a:r>
                        <a:rPr sz="1800" dirty="0">
                          <a:latin typeface="Calibri"/>
                          <a:cs typeface="Calibri"/>
                        </a:rPr>
                        <a:t>6</a:t>
                      </a:r>
                      <a:endParaRPr sz="1800">
                        <a:latin typeface="Calibri"/>
                        <a:cs typeface="Calibri"/>
                      </a:endParaRPr>
                    </a:p>
                  </a:txBody>
                  <a:tcPr marL="0" marR="0" marT="0" marB="0"/>
                </a:tc>
                <a:tc>
                  <a:txBody>
                    <a:bodyPr/>
                    <a:lstStyle/>
                    <a:p>
                      <a:pPr marL="235585">
                        <a:lnSpc>
                          <a:spcPts val="1880"/>
                        </a:lnSpc>
                      </a:pPr>
                      <a:r>
                        <a:rPr sz="1800" dirty="0">
                          <a:latin typeface="Calibri"/>
                          <a:cs typeface="Calibri"/>
                        </a:rPr>
                        <a:t>P</a:t>
                      </a:r>
                      <a:r>
                        <a:rPr sz="1800" spc="-60" dirty="0">
                          <a:latin typeface="Calibri"/>
                          <a:cs typeface="Calibri"/>
                        </a:rPr>
                        <a:t> </a:t>
                      </a:r>
                      <a:r>
                        <a:rPr sz="1800" dirty="0">
                          <a:latin typeface="Calibri"/>
                          <a:cs typeface="Calibri"/>
                        </a:rPr>
                        <a:t>6</a:t>
                      </a:r>
                      <a:endParaRPr sz="1800">
                        <a:latin typeface="Calibri"/>
                        <a:cs typeface="Calibri"/>
                      </a:endParaRPr>
                    </a:p>
                  </a:txBody>
                  <a:tcPr marL="0" marR="0" marT="0" marB="0"/>
                </a:tc>
                <a:tc>
                  <a:txBody>
                    <a:bodyPr/>
                    <a:lstStyle/>
                    <a:p>
                      <a:pPr marL="504190">
                        <a:lnSpc>
                          <a:spcPts val="1880"/>
                        </a:lnSpc>
                      </a:pPr>
                      <a:r>
                        <a:rPr sz="1800" dirty="0">
                          <a:latin typeface="Calibri"/>
                          <a:cs typeface="Calibri"/>
                        </a:rPr>
                        <a:t>4</a:t>
                      </a:r>
                      <a:endParaRPr sz="1800">
                        <a:latin typeface="Calibri"/>
                        <a:cs typeface="Calibri"/>
                      </a:endParaRPr>
                    </a:p>
                  </a:txBody>
                  <a:tcPr marL="0" marR="0" marT="0" marB="0"/>
                </a:tc>
                <a:tc>
                  <a:txBody>
                    <a:bodyPr/>
                    <a:lstStyle/>
                    <a:p>
                      <a:pPr marL="830580">
                        <a:lnSpc>
                          <a:spcPts val="1880"/>
                        </a:lnSpc>
                      </a:pPr>
                      <a:r>
                        <a:rPr sz="1800" dirty="0">
                          <a:latin typeface="Calibri"/>
                          <a:cs typeface="Calibri"/>
                        </a:rPr>
                        <a:t>9</a:t>
                      </a:r>
                      <a:endParaRPr sz="1800">
                        <a:latin typeface="Calibri"/>
                        <a:cs typeface="Calibri"/>
                      </a:endParaRPr>
                    </a:p>
                  </a:txBody>
                  <a:tcPr marL="0" marR="0" marT="0" marB="0"/>
                </a:tc>
              </a:tr>
            </a:tbl>
          </a:graphicData>
        </a:graphic>
      </p:graphicFrame>
      <p:sp>
        <p:nvSpPr>
          <p:cNvPr id="8" name="object 8"/>
          <p:cNvSpPr txBox="1"/>
          <p:nvPr/>
        </p:nvSpPr>
        <p:spPr>
          <a:xfrm>
            <a:off x="2365629" y="4620005"/>
            <a:ext cx="4798060" cy="111061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Assume</a:t>
            </a:r>
            <a:r>
              <a:rPr sz="1800" spc="25" dirty="0">
                <a:latin typeface="Calibri"/>
                <a:cs typeface="Calibri"/>
              </a:rPr>
              <a:t> </a:t>
            </a:r>
            <a:r>
              <a:rPr sz="1800" dirty="0">
                <a:latin typeface="Calibri"/>
                <a:cs typeface="Calibri"/>
              </a:rPr>
              <a:t>Time</a:t>
            </a:r>
            <a:r>
              <a:rPr sz="1800" spc="-20" dirty="0">
                <a:latin typeface="Calibri"/>
                <a:cs typeface="Calibri"/>
              </a:rPr>
              <a:t> </a:t>
            </a:r>
            <a:r>
              <a:rPr sz="1800" spc="-15" dirty="0">
                <a:latin typeface="Calibri"/>
                <a:cs typeface="Calibri"/>
              </a:rPr>
              <a:t>Quantum</a:t>
            </a:r>
            <a:r>
              <a:rPr sz="1800" spc="60" dirty="0">
                <a:latin typeface="Calibri"/>
                <a:cs typeface="Calibri"/>
              </a:rPr>
              <a:t> </a:t>
            </a:r>
            <a:r>
              <a:rPr sz="1800" spc="-20" dirty="0">
                <a:latin typeface="Calibri"/>
                <a:cs typeface="Calibri"/>
              </a:rPr>
              <a:t>TQ </a:t>
            </a:r>
            <a:r>
              <a:rPr sz="1800" dirty="0">
                <a:latin typeface="Calibri"/>
                <a:cs typeface="Calibri"/>
              </a:rPr>
              <a:t>=</a:t>
            </a:r>
            <a:r>
              <a:rPr sz="1800" spc="-20" dirty="0">
                <a:latin typeface="Calibri"/>
                <a:cs typeface="Calibri"/>
              </a:rPr>
              <a:t> </a:t>
            </a:r>
            <a:r>
              <a:rPr sz="1800" dirty="0">
                <a:latin typeface="Calibri"/>
                <a:cs typeface="Calibri"/>
              </a:rPr>
              <a:t>5</a:t>
            </a:r>
            <a:endParaRPr sz="1800">
              <a:latin typeface="Calibri"/>
              <a:cs typeface="Calibri"/>
            </a:endParaRPr>
          </a:p>
          <a:p>
            <a:pPr marL="12700">
              <a:lnSpc>
                <a:spcPct val="100000"/>
              </a:lnSpc>
            </a:pPr>
            <a:r>
              <a:rPr sz="1800" b="1" spc="-10" dirty="0">
                <a:latin typeface="Calibri"/>
                <a:cs typeface="Calibri"/>
              </a:rPr>
              <a:t>Ready</a:t>
            </a:r>
            <a:r>
              <a:rPr sz="1800" b="1" spc="-50" dirty="0">
                <a:latin typeface="Calibri"/>
                <a:cs typeface="Calibri"/>
              </a:rPr>
              <a:t> </a:t>
            </a:r>
            <a:r>
              <a:rPr sz="1800" b="1" spc="-10" dirty="0">
                <a:latin typeface="Calibri"/>
                <a:cs typeface="Calibri"/>
              </a:rPr>
              <a:t>Queue:</a:t>
            </a:r>
            <a:endParaRPr sz="1800">
              <a:latin typeface="Calibri"/>
              <a:cs typeface="Calibri"/>
            </a:endParaRPr>
          </a:p>
          <a:p>
            <a:pPr>
              <a:lnSpc>
                <a:spcPct val="100000"/>
              </a:lnSpc>
              <a:spcBef>
                <a:spcPts val="45"/>
              </a:spcBef>
            </a:pPr>
            <a:endParaRPr sz="1650">
              <a:latin typeface="Calibri"/>
              <a:cs typeface="Calibri"/>
            </a:endParaRPr>
          </a:p>
          <a:p>
            <a:pPr marL="88900">
              <a:lnSpc>
                <a:spcPct val="100000"/>
              </a:lnSpc>
              <a:spcBef>
                <a:spcPts val="5"/>
              </a:spcBef>
            </a:pPr>
            <a:r>
              <a:rPr sz="1800" dirty="0">
                <a:latin typeface="Calibri"/>
                <a:cs typeface="Calibri"/>
              </a:rPr>
              <a:t>P1, P2,</a:t>
            </a:r>
            <a:r>
              <a:rPr sz="1800" spc="-15" dirty="0">
                <a:latin typeface="Calibri"/>
                <a:cs typeface="Calibri"/>
              </a:rPr>
              <a:t> </a:t>
            </a:r>
            <a:r>
              <a:rPr sz="1800" dirty="0">
                <a:latin typeface="Calibri"/>
                <a:cs typeface="Calibri"/>
              </a:rPr>
              <a:t>P3, P4,</a:t>
            </a:r>
            <a:r>
              <a:rPr sz="1800" spc="-20" dirty="0">
                <a:latin typeface="Calibri"/>
                <a:cs typeface="Calibri"/>
              </a:rPr>
              <a:t> </a:t>
            </a:r>
            <a:r>
              <a:rPr sz="1800" dirty="0">
                <a:latin typeface="Calibri"/>
                <a:cs typeface="Calibri"/>
              </a:rPr>
              <a:t>P5, P6,</a:t>
            </a:r>
            <a:r>
              <a:rPr sz="1800" spc="-20"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P3,</a:t>
            </a:r>
            <a:r>
              <a:rPr sz="1800" spc="-25" dirty="0">
                <a:latin typeface="Calibri"/>
                <a:cs typeface="Calibri"/>
              </a:rPr>
              <a:t> </a:t>
            </a:r>
            <a:r>
              <a:rPr sz="1800" dirty="0">
                <a:latin typeface="Calibri"/>
                <a:cs typeface="Calibri"/>
              </a:rPr>
              <a:t>P4,</a:t>
            </a:r>
            <a:r>
              <a:rPr sz="1800" spc="5" dirty="0">
                <a:latin typeface="Calibri"/>
                <a:cs typeface="Calibri"/>
              </a:rPr>
              <a:t> </a:t>
            </a:r>
            <a:r>
              <a:rPr sz="1800" dirty="0">
                <a:latin typeface="Calibri"/>
                <a:cs typeface="Calibri"/>
              </a:rPr>
              <a:t>P5,</a:t>
            </a:r>
            <a:r>
              <a:rPr sz="1800" spc="-20" dirty="0">
                <a:latin typeface="Calibri"/>
                <a:cs typeface="Calibri"/>
              </a:rPr>
              <a:t> </a:t>
            </a:r>
            <a:r>
              <a:rPr sz="1800" dirty="0">
                <a:latin typeface="Calibri"/>
                <a:cs typeface="Calibri"/>
              </a:rPr>
              <a:t>P6,</a:t>
            </a:r>
            <a:r>
              <a:rPr sz="1800" spc="5" dirty="0">
                <a:latin typeface="Calibri"/>
                <a:cs typeface="Calibri"/>
              </a:rPr>
              <a:t> </a:t>
            </a:r>
            <a:r>
              <a:rPr sz="1800" dirty="0">
                <a:latin typeface="Calibri"/>
                <a:cs typeface="Calibri"/>
              </a:rPr>
              <a:t>P3,</a:t>
            </a:r>
            <a:r>
              <a:rPr sz="1800" spc="-20" dirty="0">
                <a:latin typeface="Calibri"/>
                <a:cs typeface="Calibri"/>
              </a:rPr>
              <a:t> </a:t>
            </a:r>
            <a:r>
              <a:rPr sz="1800" dirty="0">
                <a:latin typeface="Calibri"/>
                <a:cs typeface="Calibri"/>
              </a:rPr>
              <a:t>P4,</a:t>
            </a:r>
            <a:r>
              <a:rPr sz="1800" spc="-5" dirty="0">
                <a:latin typeface="Calibri"/>
                <a:cs typeface="Calibri"/>
              </a:rPr>
              <a:t> </a:t>
            </a:r>
            <a:r>
              <a:rPr sz="1800" spc="5" dirty="0">
                <a:latin typeface="Calibri"/>
                <a:cs typeface="Calibri"/>
              </a:rPr>
              <a:t>P5</a:t>
            </a:r>
            <a:endParaRPr sz="18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3031" y="4219549"/>
            <a:ext cx="8377936" cy="2399958"/>
          </a:xfrm>
          <a:prstGeom prst="rect">
            <a:avLst/>
          </a:prstGeom>
        </p:spPr>
      </p:pic>
      <p:sp>
        <p:nvSpPr>
          <p:cNvPr id="3" name="object 3"/>
          <p:cNvSpPr txBox="1">
            <a:spLocks noGrp="1"/>
          </p:cNvSpPr>
          <p:nvPr>
            <p:ph type="title"/>
          </p:nvPr>
        </p:nvSpPr>
        <p:spPr>
          <a:xfrm>
            <a:off x="1984375" y="560273"/>
            <a:ext cx="13239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AF50"/>
                </a:solidFill>
                <a:latin typeface="Arial"/>
                <a:cs typeface="Arial"/>
              </a:rPr>
              <a:t>Gantt</a:t>
            </a:r>
            <a:r>
              <a:rPr sz="1800" b="1" spc="-60" dirty="0">
                <a:solidFill>
                  <a:srgbClr val="00AF50"/>
                </a:solidFill>
                <a:latin typeface="Arial"/>
                <a:cs typeface="Arial"/>
              </a:rPr>
              <a:t> </a:t>
            </a:r>
            <a:r>
              <a:rPr sz="1800" b="1" dirty="0">
                <a:solidFill>
                  <a:srgbClr val="00AF50"/>
                </a:solidFill>
                <a:latin typeface="Arial"/>
                <a:cs typeface="Arial"/>
              </a:rPr>
              <a:t>chart:</a:t>
            </a:r>
            <a:endParaRPr sz="1800">
              <a:latin typeface="Arial"/>
              <a:cs typeface="Arial"/>
            </a:endParaRPr>
          </a:p>
        </p:txBody>
      </p:sp>
      <p:sp>
        <p:nvSpPr>
          <p:cNvPr id="4" name="object 4"/>
          <p:cNvSpPr txBox="1"/>
          <p:nvPr/>
        </p:nvSpPr>
        <p:spPr>
          <a:xfrm>
            <a:off x="764844" y="1009014"/>
            <a:ext cx="5053330" cy="2954020"/>
          </a:xfrm>
          <a:prstGeom prst="rect">
            <a:avLst/>
          </a:prstGeom>
        </p:spPr>
        <p:txBody>
          <a:bodyPr vert="horz" wrap="square" lIns="0" tIns="13335" rIns="0" bIns="0" rtlCol="0">
            <a:spAutoFit/>
          </a:bodyPr>
          <a:lstStyle/>
          <a:p>
            <a:pPr marL="12700">
              <a:lnSpc>
                <a:spcPct val="100000"/>
              </a:lnSpc>
              <a:spcBef>
                <a:spcPts val="105"/>
              </a:spcBef>
            </a:pPr>
            <a:r>
              <a:rPr sz="1600" b="1" spc="-15" dirty="0">
                <a:latin typeface="Calibri"/>
                <a:cs typeface="Calibri"/>
              </a:rPr>
              <a:t>Average</a:t>
            </a:r>
            <a:r>
              <a:rPr sz="1600" b="1" spc="-60" dirty="0">
                <a:latin typeface="Calibri"/>
                <a:cs typeface="Calibri"/>
              </a:rPr>
              <a:t> </a:t>
            </a:r>
            <a:r>
              <a:rPr sz="1600" b="1" spc="-5" dirty="0">
                <a:latin typeface="Calibri"/>
                <a:cs typeface="Calibri"/>
              </a:rPr>
              <a:t>Completion</a:t>
            </a:r>
            <a:r>
              <a:rPr sz="1600" b="1" spc="-35" dirty="0">
                <a:latin typeface="Calibri"/>
                <a:cs typeface="Calibri"/>
              </a:rPr>
              <a:t> </a:t>
            </a:r>
            <a:r>
              <a:rPr sz="1600" b="1" dirty="0">
                <a:latin typeface="Calibri"/>
                <a:cs typeface="Calibri"/>
              </a:rPr>
              <a:t>Time</a:t>
            </a:r>
            <a:endParaRPr sz="1600">
              <a:latin typeface="Calibri"/>
              <a:cs typeface="Calibri"/>
            </a:endParaRPr>
          </a:p>
          <a:p>
            <a:pPr marL="12700">
              <a:lnSpc>
                <a:spcPct val="100000"/>
              </a:lnSpc>
            </a:pPr>
            <a:r>
              <a:rPr sz="1600" spc="-15" dirty="0">
                <a:latin typeface="Calibri"/>
                <a:cs typeface="Calibri"/>
              </a:rPr>
              <a:t>Average </a:t>
            </a:r>
            <a:r>
              <a:rPr sz="1600" spc="-5" dirty="0">
                <a:latin typeface="Calibri"/>
                <a:cs typeface="Calibri"/>
              </a:rPr>
              <a:t>Completion</a:t>
            </a:r>
            <a:r>
              <a:rPr sz="1600" spc="-10" dirty="0">
                <a:latin typeface="Calibri"/>
                <a:cs typeface="Calibri"/>
              </a:rPr>
              <a:t> </a:t>
            </a:r>
            <a:r>
              <a:rPr sz="1600" spc="5" dirty="0">
                <a:latin typeface="Calibri"/>
                <a:cs typeface="Calibri"/>
              </a:rPr>
              <a:t>Time</a:t>
            </a:r>
            <a:r>
              <a:rPr sz="1600" spc="-35" dirty="0">
                <a:latin typeface="Calibri"/>
                <a:cs typeface="Calibri"/>
              </a:rPr>
              <a:t> </a:t>
            </a:r>
            <a:r>
              <a:rPr sz="1600" spc="5" dirty="0">
                <a:latin typeface="Calibri"/>
                <a:cs typeface="Calibri"/>
              </a:rPr>
              <a:t>=</a:t>
            </a:r>
            <a:r>
              <a:rPr sz="1600" spc="-10"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31</a:t>
            </a:r>
            <a:r>
              <a:rPr sz="1600" spc="-10" dirty="0">
                <a:latin typeface="Calibri"/>
                <a:cs typeface="Calibri"/>
              </a:rPr>
              <a:t> </a:t>
            </a:r>
            <a:r>
              <a:rPr sz="1600" spc="-5" dirty="0">
                <a:latin typeface="Calibri"/>
                <a:cs typeface="Calibri"/>
              </a:rPr>
              <a:t>+9 </a:t>
            </a:r>
            <a:r>
              <a:rPr sz="1600" spc="5" dirty="0">
                <a:latin typeface="Calibri"/>
                <a:cs typeface="Calibri"/>
              </a:rPr>
              <a:t>+</a:t>
            </a:r>
            <a:r>
              <a:rPr sz="1600" spc="-15" dirty="0">
                <a:latin typeface="Calibri"/>
                <a:cs typeface="Calibri"/>
              </a:rPr>
              <a:t> </a:t>
            </a:r>
            <a:r>
              <a:rPr sz="1600" spc="5" dirty="0">
                <a:latin typeface="Calibri"/>
                <a:cs typeface="Calibri"/>
              </a:rPr>
              <a:t>55</a:t>
            </a:r>
            <a:r>
              <a:rPr sz="1600" spc="-5" dirty="0">
                <a:latin typeface="Calibri"/>
                <a:cs typeface="Calibri"/>
              </a:rPr>
              <a:t> </a:t>
            </a:r>
            <a:r>
              <a:rPr sz="1600" dirty="0">
                <a:latin typeface="Calibri"/>
                <a:cs typeface="Calibri"/>
              </a:rPr>
              <a:t>+56</a:t>
            </a:r>
            <a:r>
              <a:rPr sz="1600" spc="-5" dirty="0">
                <a:latin typeface="Calibri"/>
                <a:cs typeface="Calibri"/>
              </a:rPr>
              <a:t> </a:t>
            </a:r>
            <a:r>
              <a:rPr sz="1600" dirty="0">
                <a:latin typeface="Calibri"/>
                <a:cs typeface="Calibri"/>
              </a:rPr>
              <a:t>+66</a:t>
            </a:r>
            <a:r>
              <a:rPr sz="1600" spc="-10" dirty="0">
                <a:latin typeface="Calibri"/>
                <a:cs typeface="Calibri"/>
              </a:rPr>
              <a:t> </a:t>
            </a:r>
            <a:r>
              <a:rPr sz="1600" spc="5" dirty="0">
                <a:latin typeface="Calibri"/>
                <a:cs typeface="Calibri"/>
              </a:rPr>
              <a:t>+</a:t>
            </a:r>
            <a:r>
              <a:rPr sz="1600" spc="10" dirty="0">
                <a:latin typeface="Calibri"/>
                <a:cs typeface="Calibri"/>
              </a:rPr>
              <a:t> </a:t>
            </a:r>
            <a:r>
              <a:rPr sz="1600" dirty="0">
                <a:latin typeface="Calibri"/>
                <a:cs typeface="Calibri"/>
              </a:rPr>
              <a:t>50</a:t>
            </a:r>
            <a:r>
              <a:rPr sz="1600" spc="-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 </a:t>
            </a:r>
            <a:r>
              <a:rPr sz="1600" spc="5" dirty="0">
                <a:latin typeface="Calibri"/>
                <a:cs typeface="Calibri"/>
              </a:rPr>
              <a:t>6</a:t>
            </a:r>
            <a:endParaRPr sz="1600">
              <a:latin typeface="Calibri"/>
              <a:cs typeface="Calibri"/>
            </a:endParaRPr>
          </a:p>
          <a:p>
            <a:pPr marL="12700" marR="2129790">
              <a:lnSpc>
                <a:spcPct val="100000"/>
              </a:lnSpc>
              <a:spcBef>
                <a:spcPts val="5"/>
              </a:spcBef>
            </a:pPr>
            <a:r>
              <a:rPr sz="1600" spc="-15" dirty="0">
                <a:latin typeface="Calibri"/>
                <a:cs typeface="Calibri"/>
              </a:rPr>
              <a:t>Average </a:t>
            </a:r>
            <a:r>
              <a:rPr sz="1600" spc="-5" dirty="0">
                <a:latin typeface="Calibri"/>
                <a:cs typeface="Calibri"/>
              </a:rPr>
              <a:t>Completion </a:t>
            </a:r>
            <a:r>
              <a:rPr sz="1600" dirty="0">
                <a:latin typeface="Calibri"/>
                <a:cs typeface="Calibri"/>
              </a:rPr>
              <a:t>Time = 267 / 6 </a:t>
            </a:r>
            <a:r>
              <a:rPr sz="1600" spc="-355" dirty="0">
                <a:latin typeface="Calibri"/>
                <a:cs typeface="Calibri"/>
              </a:rPr>
              <a:t> </a:t>
            </a:r>
            <a:r>
              <a:rPr sz="1600" spc="-15" dirty="0">
                <a:latin typeface="Calibri"/>
                <a:cs typeface="Calibri"/>
              </a:rPr>
              <a:t>Average </a:t>
            </a:r>
            <a:r>
              <a:rPr sz="1600" spc="-5" dirty="0">
                <a:latin typeface="Calibri"/>
                <a:cs typeface="Calibri"/>
              </a:rPr>
              <a:t>Completion </a:t>
            </a:r>
            <a:r>
              <a:rPr sz="1600" dirty="0">
                <a:latin typeface="Calibri"/>
                <a:cs typeface="Calibri"/>
              </a:rPr>
              <a:t>Time = 44.5 </a:t>
            </a:r>
            <a:r>
              <a:rPr sz="1600" spc="5" dirty="0">
                <a:latin typeface="Calibri"/>
                <a:cs typeface="Calibri"/>
              </a:rPr>
              <a:t> </a:t>
            </a:r>
            <a:r>
              <a:rPr sz="1600" b="1" spc="-15" dirty="0">
                <a:latin typeface="Calibri"/>
                <a:cs typeface="Calibri"/>
              </a:rPr>
              <a:t>Average</a:t>
            </a:r>
            <a:r>
              <a:rPr sz="1600" b="1" spc="-55" dirty="0">
                <a:latin typeface="Calibri"/>
                <a:cs typeface="Calibri"/>
              </a:rPr>
              <a:t> </a:t>
            </a:r>
            <a:r>
              <a:rPr sz="1600" b="1" spc="-10" dirty="0">
                <a:latin typeface="Calibri"/>
                <a:cs typeface="Calibri"/>
              </a:rPr>
              <a:t>Waiting</a:t>
            </a:r>
            <a:r>
              <a:rPr sz="1600" b="1" spc="-25" dirty="0">
                <a:latin typeface="Calibri"/>
                <a:cs typeface="Calibri"/>
              </a:rPr>
              <a:t> </a:t>
            </a:r>
            <a:r>
              <a:rPr sz="1600" b="1" dirty="0">
                <a:latin typeface="Calibri"/>
                <a:cs typeface="Calibri"/>
              </a:rPr>
              <a:t>Time</a:t>
            </a:r>
            <a:endParaRPr sz="1600">
              <a:latin typeface="Calibri"/>
              <a:cs typeface="Calibri"/>
            </a:endParaRPr>
          </a:p>
          <a:p>
            <a:pPr marL="12700" marR="504825">
              <a:lnSpc>
                <a:spcPct val="100000"/>
              </a:lnSpc>
            </a:pPr>
            <a:r>
              <a:rPr sz="1600" spc="-15" dirty="0">
                <a:latin typeface="Calibri"/>
                <a:cs typeface="Calibri"/>
              </a:rPr>
              <a:t>Average</a:t>
            </a:r>
            <a:r>
              <a:rPr sz="1600" spc="-10" dirty="0">
                <a:latin typeface="Calibri"/>
                <a:cs typeface="Calibri"/>
              </a:rPr>
              <a:t> Waiting</a:t>
            </a:r>
            <a:r>
              <a:rPr sz="1600" spc="-20" dirty="0">
                <a:latin typeface="Calibri"/>
                <a:cs typeface="Calibri"/>
              </a:rPr>
              <a:t> </a:t>
            </a:r>
            <a:r>
              <a:rPr sz="1600" spc="5" dirty="0">
                <a:latin typeface="Calibri"/>
                <a:cs typeface="Calibri"/>
              </a:rPr>
              <a:t>Time</a:t>
            </a:r>
            <a:r>
              <a:rPr sz="1600" spc="-3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5</a:t>
            </a:r>
            <a:r>
              <a:rPr sz="1600" spc="-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26</a:t>
            </a:r>
            <a:r>
              <a:rPr sz="1600" spc="-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5</a:t>
            </a:r>
            <a:r>
              <a:rPr sz="1600" spc="-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42</a:t>
            </a:r>
            <a:r>
              <a:rPr sz="1600" spc="35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42 +</a:t>
            </a:r>
            <a:r>
              <a:rPr sz="1600" spc="-15" dirty="0">
                <a:latin typeface="Calibri"/>
                <a:cs typeface="Calibri"/>
              </a:rPr>
              <a:t> </a:t>
            </a:r>
            <a:r>
              <a:rPr sz="1600" dirty="0">
                <a:latin typeface="Calibri"/>
                <a:cs typeface="Calibri"/>
              </a:rPr>
              <a:t>37 )</a:t>
            </a:r>
            <a:r>
              <a:rPr sz="1600" spc="1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6 </a:t>
            </a:r>
            <a:r>
              <a:rPr sz="1600" spc="-350" dirty="0">
                <a:latin typeface="Calibri"/>
                <a:cs typeface="Calibri"/>
              </a:rPr>
              <a:t> </a:t>
            </a:r>
            <a:r>
              <a:rPr sz="1600" spc="-15" dirty="0">
                <a:latin typeface="Calibri"/>
                <a:cs typeface="Calibri"/>
              </a:rPr>
              <a:t>Average </a:t>
            </a:r>
            <a:r>
              <a:rPr sz="1600" spc="-10" dirty="0">
                <a:latin typeface="Calibri"/>
                <a:cs typeface="Calibri"/>
              </a:rPr>
              <a:t>Waiting</a:t>
            </a:r>
            <a:r>
              <a:rPr sz="1600" spc="-20" dirty="0">
                <a:latin typeface="Calibri"/>
                <a:cs typeface="Calibri"/>
              </a:rPr>
              <a:t> </a:t>
            </a:r>
            <a:r>
              <a:rPr sz="1600" spc="5" dirty="0">
                <a:latin typeface="Calibri"/>
                <a:cs typeface="Calibri"/>
              </a:rPr>
              <a:t>Time</a:t>
            </a:r>
            <a:r>
              <a:rPr sz="1600" spc="-3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157 /</a:t>
            </a:r>
            <a:r>
              <a:rPr sz="1600" spc="-5" dirty="0">
                <a:latin typeface="Calibri"/>
                <a:cs typeface="Calibri"/>
              </a:rPr>
              <a:t> </a:t>
            </a:r>
            <a:r>
              <a:rPr sz="1600" dirty="0">
                <a:latin typeface="Calibri"/>
                <a:cs typeface="Calibri"/>
              </a:rPr>
              <a:t>6</a:t>
            </a:r>
            <a:endParaRPr sz="1600">
              <a:latin typeface="Calibri"/>
              <a:cs typeface="Calibri"/>
            </a:endParaRPr>
          </a:p>
          <a:p>
            <a:pPr marL="12700">
              <a:lnSpc>
                <a:spcPct val="100000"/>
              </a:lnSpc>
            </a:pPr>
            <a:r>
              <a:rPr sz="1600" spc="-15" dirty="0">
                <a:latin typeface="Calibri"/>
                <a:cs typeface="Calibri"/>
              </a:rPr>
              <a:t>Average</a:t>
            </a:r>
            <a:r>
              <a:rPr sz="1600" spc="-20" dirty="0">
                <a:latin typeface="Calibri"/>
                <a:cs typeface="Calibri"/>
              </a:rPr>
              <a:t> </a:t>
            </a:r>
            <a:r>
              <a:rPr sz="1600" spc="-10" dirty="0">
                <a:latin typeface="Calibri"/>
                <a:cs typeface="Calibri"/>
              </a:rPr>
              <a:t>Waiting</a:t>
            </a:r>
            <a:r>
              <a:rPr sz="1600" spc="-25" dirty="0">
                <a:latin typeface="Calibri"/>
                <a:cs typeface="Calibri"/>
              </a:rPr>
              <a:t> </a:t>
            </a:r>
            <a:r>
              <a:rPr sz="1600" spc="5" dirty="0">
                <a:latin typeface="Calibri"/>
                <a:cs typeface="Calibri"/>
              </a:rPr>
              <a:t>Time</a:t>
            </a:r>
            <a:r>
              <a:rPr sz="1600" spc="-45" dirty="0">
                <a:latin typeface="Calibri"/>
                <a:cs typeface="Calibri"/>
              </a:rPr>
              <a:t> </a:t>
            </a:r>
            <a:r>
              <a:rPr sz="1600" spc="5" dirty="0">
                <a:latin typeface="Calibri"/>
                <a:cs typeface="Calibri"/>
              </a:rPr>
              <a:t>=</a:t>
            </a:r>
            <a:r>
              <a:rPr sz="1600" spc="-25" dirty="0">
                <a:latin typeface="Calibri"/>
                <a:cs typeface="Calibri"/>
              </a:rPr>
              <a:t> </a:t>
            </a:r>
            <a:r>
              <a:rPr sz="1600" dirty="0">
                <a:latin typeface="Calibri"/>
                <a:cs typeface="Calibri"/>
              </a:rPr>
              <a:t>26.16667</a:t>
            </a:r>
            <a:endParaRPr sz="1600">
              <a:latin typeface="Calibri"/>
              <a:cs typeface="Calibri"/>
            </a:endParaRPr>
          </a:p>
          <a:p>
            <a:pPr marL="12700">
              <a:lnSpc>
                <a:spcPct val="100000"/>
              </a:lnSpc>
              <a:spcBef>
                <a:spcPts val="5"/>
              </a:spcBef>
            </a:pPr>
            <a:r>
              <a:rPr sz="1600" b="1" spc="-15" dirty="0">
                <a:latin typeface="Calibri"/>
                <a:cs typeface="Calibri"/>
              </a:rPr>
              <a:t>Average</a:t>
            </a:r>
            <a:r>
              <a:rPr sz="1600" b="1" spc="-65" dirty="0">
                <a:latin typeface="Calibri"/>
                <a:cs typeface="Calibri"/>
              </a:rPr>
              <a:t> </a:t>
            </a:r>
            <a:r>
              <a:rPr sz="1600" b="1" spc="-15" dirty="0">
                <a:latin typeface="Calibri"/>
                <a:cs typeface="Calibri"/>
              </a:rPr>
              <a:t>Turn </a:t>
            </a:r>
            <a:r>
              <a:rPr sz="1600" b="1" dirty="0">
                <a:latin typeface="Calibri"/>
                <a:cs typeface="Calibri"/>
              </a:rPr>
              <a:t>Around</a:t>
            </a:r>
            <a:r>
              <a:rPr sz="1600" b="1" spc="-40" dirty="0">
                <a:latin typeface="Calibri"/>
                <a:cs typeface="Calibri"/>
              </a:rPr>
              <a:t> </a:t>
            </a:r>
            <a:r>
              <a:rPr sz="1600" b="1" dirty="0">
                <a:latin typeface="Calibri"/>
                <a:cs typeface="Calibri"/>
              </a:rPr>
              <a:t>Time</a:t>
            </a:r>
            <a:endParaRPr sz="1600">
              <a:latin typeface="Calibri"/>
              <a:cs typeface="Calibri"/>
            </a:endParaRPr>
          </a:p>
          <a:p>
            <a:pPr marL="12700" marR="5080">
              <a:lnSpc>
                <a:spcPct val="100000"/>
              </a:lnSpc>
            </a:pPr>
            <a:r>
              <a:rPr sz="1600" spc="-15" dirty="0">
                <a:latin typeface="Calibri"/>
                <a:cs typeface="Calibri"/>
              </a:rPr>
              <a:t>Average </a:t>
            </a:r>
            <a:r>
              <a:rPr sz="1600" spc="-25" dirty="0">
                <a:latin typeface="Calibri"/>
                <a:cs typeface="Calibri"/>
              </a:rPr>
              <a:t>Turn </a:t>
            </a:r>
            <a:r>
              <a:rPr sz="1600" spc="-10" dirty="0">
                <a:latin typeface="Calibri"/>
                <a:cs typeface="Calibri"/>
              </a:rPr>
              <a:t>Around </a:t>
            </a:r>
            <a:r>
              <a:rPr sz="1600" dirty="0">
                <a:latin typeface="Calibri"/>
                <a:cs typeface="Calibri"/>
              </a:rPr>
              <a:t>Time = ( 31 + 8 + 53</a:t>
            </a:r>
            <a:r>
              <a:rPr sz="1600" spc="5" dirty="0">
                <a:latin typeface="Calibri"/>
                <a:cs typeface="Calibri"/>
              </a:rPr>
              <a:t> </a:t>
            </a:r>
            <a:r>
              <a:rPr sz="1600" dirty="0">
                <a:latin typeface="Calibri"/>
                <a:cs typeface="Calibri"/>
              </a:rPr>
              <a:t>+ 53 + 62 + 46 ) / 6 </a:t>
            </a:r>
            <a:r>
              <a:rPr sz="1600" spc="-350" dirty="0">
                <a:latin typeface="Calibri"/>
                <a:cs typeface="Calibri"/>
              </a:rPr>
              <a:t> </a:t>
            </a:r>
            <a:r>
              <a:rPr sz="1600" spc="-15" dirty="0">
                <a:latin typeface="Calibri"/>
                <a:cs typeface="Calibri"/>
              </a:rPr>
              <a:t>Average </a:t>
            </a:r>
            <a:r>
              <a:rPr sz="1600" spc="-25" dirty="0">
                <a:latin typeface="Calibri"/>
                <a:cs typeface="Calibri"/>
              </a:rPr>
              <a:t>Turn</a:t>
            </a:r>
            <a:r>
              <a:rPr sz="1600" spc="-10" dirty="0">
                <a:latin typeface="Calibri"/>
                <a:cs typeface="Calibri"/>
              </a:rPr>
              <a:t> Around</a:t>
            </a:r>
            <a:r>
              <a:rPr sz="1600" spc="-5" dirty="0">
                <a:latin typeface="Calibri"/>
                <a:cs typeface="Calibri"/>
              </a:rPr>
              <a:t> </a:t>
            </a:r>
            <a:r>
              <a:rPr sz="1600" dirty="0">
                <a:latin typeface="Calibri"/>
                <a:cs typeface="Calibri"/>
              </a:rPr>
              <a:t>Time</a:t>
            </a:r>
            <a:r>
              <a:rPr sz="1600" spc="-3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253</a:t>
            </a:r>
            <a:r>
              <a:rPr sz="1600" spc="-5"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6</a:t>
            </a:r>
            <a:endParaRPr sz="1600">
              <a:latin typeface="Calibri"/>
              <a:cs typeface="Calibri"/>
            </a:endParaRPr>
          </a:p>
          <a:p>
            <a:pPr marL="12700">
              <a:lnSpc>
                <a:spcPct val="100000"/>
              </a:lnSpc>
            </a:pPr>
            <a:r>
              <a:rPr sz="1600" spc="-15" dirty="0">
                <a:latin typeface="Calibri"/>
                <a:cs typeface="Calibri"/>
              </a:rPr>
              <a:t>Average </a:t>
            </a:r>
            <a:r>
              <a:rPr sz="1600" spc="-25" dirty="0">
                <a:latin typeface="Calibri"/>
                <a:cs typeface="Calibri"/>
              </a:rPr>
              <a:t>Turn</a:t>
            </a:r>
            <a:r>
              <a:rPr sz="1600" spc="-10" dirty="0">
                <a:latin typeface="Calibri"/>
                <a:cs typeface="Calibri"/>
              </a:rPr>
              <a:t> Around</a:t>
            </a:r>
            <a:r>
              <a:rPr sz="1600" spc="-5" dirty="0">
                <a:latin typeface="Calibri"/>
                <a:cs typeface="Calibri"/>
              </a:rPr>
              <a:t> </a:t>
            </a:r>
            <a:r>
              <a:rPr sz="1600" dirty="0">
                <a:latin typeface="Calibri"/>
                <a:cs typeface="Calibri"/>
              </a:rPr>
              <a:t>Time</a:t>
            </a:r>
            <a:r>
              <a:rPr sz="1600" spc="-3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42.16667</a:t>
            </a:r>
            <a:endParaRPr sz="16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629" y="475234"/>
            <a:ext cx="264287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AF50"/>
                </a:solidFill>
                <a:latin typeface="Calibri"/>
                <a:cs typeface="Calibri"/>
              </a:rPr>
              <a:t>Thread</a:t>
            </a:r>
            <a:r>
              <a:rPr sz="1800" b="1" spc="-25" dirty="0">
                <a:solidFill>
                  <a:srgbClr val="00AF50"/>
                </a:solidFill>
                <a:latin typeface="Calibri"/>
                <a:cs typeface="Calibri"/>
              </a:rPr>
              <a:t> </a:t>
            </a:r>
            <a:r>
              <a:rPr sz="1800" b="1" spc="-5" dirty="0">
                <a:solidFill>
                  <a:srgbClr val="00AF50"/>
                </a:solidFill>
                <a:latin typeface="Calibri"/>
                <a:cs typeface="Calibri"/>
              </a:rPr>
              <a:t>in</a:t>
            </a:r>
            <a:r>
              <a:rPr sz="1800" b="1" spc="-20" dirty="0">
                <a:solidFill>
                  <a:srgbClr val="00AF50"/>
                </a:solidFill>
                <a:latin typeface="Calibri"/>
                <a:cs typeface="Calibri"/>
              </a:rPr>
              <a:t> </a:t>
            </a:r>
            <a:r>
              <a:rPr sz="1800" b="1" spc="-15" dirty="0">
                <a:solidFill>
                  <a:srgbClr val="00AF50"/>
                </a:solidFill>
                <a:latin typeface="Calibri"/>
                <a:cs typeface="Calibri"/>
              </a:rPr>
              <a:t>Operating</a:t>
            </a:r>
            <a:r>
              <a:rPr sz="1800" b="1" spc="-25" dirty="0">
                <a:solidFill>
                  <a:srgbClr val="00AF50"/>
                </a:solidFill>
                <a:latin typeface="Calibri"/>
                <a:cs typeface="Calibri"/>
              </a:rPr>
              <a:t> </a:t>
            </a:r>
            <a:r>
              <a:rPr sz="1800" b="1" spc="-15" dirty="0">
                <a:solidFill>
                  <a:srgbClr val="00AF50"/>
                </a:solidFill>
                <a:latin typeface="Calibri"/>
                <a:cs typeface="Calibri"/>
              </a:rPr>
              <a:t>System</a:t>
            </a:r>
            <a:endParaRPr sz="1800">
              <a:latin typeface="Calibri"/>
              <a:cs typeface="Calibri"/>
            </a:endParaRPr>
          </a:p>
        </p:txBody>
      </p:sp>
      <p:sp>
        <p:nvSpPr>
          <p:cNvPr id="3" name="object 3"/>
          <p:cNvSpPr txBox="1"/>
          <p:nvPr/>
        </p:nvSpPr>
        <p:spPr>
          <a:xfrm>
            <a:off x="536244" y="1184859"/>
            <a:ext cx="8149590" cy="4520565"/>
          </a:xfrm>
          <a:prstGeom prst="rect">
            <a:avLst/>
          </a:prstGeom>
        </p:spPr>
        <p:txBody>
          <a:bodyPr vert="horz" wrap="square" lIns="0" tIns="12700" rIns="0" bIns="0" rtlCol="0">
            <a:spAutoFit/>
          </a:bodyPr>
          <a:lstStyle/>
          <a:p>
            <a:pPr marL="88900" marR="81915" algn="just">
              <a:lnSpc>
                <a:spcPct val="100000"/>
              </a:lnSpc>
              <a:spcBef>
                <a:spcPts val="100"/>
              </a:spcBef>
            </a:pPr>
            <a:r>
              <a:rPr sz="1800" spc="-5" dirty="0">
                <a:latin typeface="Calibri"/>
                <a:cs typeface="Calibri"/>
              </a:rPr>
              <a:t>Within </a:t>
            </a:r>
            <a:r>
              <a:rPr sz="1800" dirty="0">
                <a:latin typeface="Calibri"/>
                <a:cs typeface="Calibri"/>
              </a:rPr>
              <a:t>a </a:t>
            </a:r>
            <a:r>
              <a:rPr sz="1800" spc="-15" dirty="0">
                <a:latin typeface="Calibri"/>
                <a:cs typeface="Calibri"/>
              </a:rPr>
              <a:t>program, </a:t>
            </a:r>
            <a:r>
              <a:rPr sz="1800" dirty="0">
                <a:latin typeface="Calibri"/>
                <a:cs typeface="Calibri"/>
              </a:rPr>
              <a:t>a </a:t>
            </a:r>
            <a:r>
              <a:rPr sz="1800" b="1" spc="-10" dirty="0">
                <a:latin typeface="Calibri"/>
                <a:cs typeface="Calibri"/>
              </a:rPr>
              <a:t>Thread </a:t>
            </a:r>
            <a:r>
              <a:rPr sz="1800" spc="5" dirty="0">
                <a:latin typeface="Calibri"/>
                <a:cs typeface="Calibri"/>
              </a:rPr>
              <a:t>is </a:t>
            </a:r>
            <a:r>
              <a:rPr sz="1800" dirty="0">
                <a:latin typeface="Calibri"/>
                <a:cs typeface="Calibri"/>
              </a:rPr>
              <a:t>a </a:t>
            </a:r>
            <a:r>
              <a:rPr sz="1800" spc="-15" dirty="0">
                <a:latin typeface="Calibri"/>
                <a:cs typeface="Calibri"/>
              </a:rPr>
              <a:t>separate execution </a:t>
            </a:r>
            <a:r>
              <a:rPr sz="1800" spc="-5" dirty="0">
                <a:latin typeface="Calibri"/>
                <a:cs typeface="Calibri"/>
              </a:rPr>
              <a:t>path. </a:t>
            </a:r>
            <a:r>
              <a:rPr sz="1800" dirty="0">
                <a:latin typeface="Calibri"/>
                <a:cs typeface="Calibri"/>
              </a:rPr>
              <a:t>It </a:t>
            </a:r>
            <a:r>
              <a:rPr sz="1800" spc="-5" dirty="0">
                <a:latin typeface="Calibri"/>
                <a:cs typeface="Calibri"/>
              </a:rPr>
              <a:t>is </a:t>
            </a:r>
            <a:r>
              <a:rPr sz="1800" dirty="0">
                <a:latin typeface="Calibri"/>
                <a:cs typeface="Calibri"/>
              </a:rPr>
              <a:t>a </a:t>
            </a:r>
            <a:r>
              <a:rPr sz="1800" spc="-10" dirty="0">
                <a:latin typeface="Calibri"/>
                <a:cs typeface="Calibri"/>
              </a:rPr>
              <a:t>lightweight process </a:t>
            </a:r>
            <a:r>
              <a:rPr sz="1800" spc="-5" dirty="0">
                <a:latin typeface="Calibri"/>
                <a:cs typeface="Calibri"/>
              </a:rPr>
              <a:t> </a:t>
            </a:r>
            <a:r>
              <a:rPr sz="1800" spc="-10" dirty="0">
                <a:latin typeface="Calibri"/>
                <a:cs typeface="Calibri"/>
              </a:rPr>
              <a:t>that </a:t>
            </a:r>
            <a:r>
              <a:rPr sz="1800" dirty="0">
                <a:latin typeface="Calibri"/>
                <a:cs typeface="Calibri"/>
              </a:rPr>
              <a:t>the </a:t>
            </a:r>
            <a:r>
              <a:rPr sz="1800" spc="-10" dirty="0">
                <a:latin typeface="Calibri"/>
                <a:cs typeface="Calibri"/>
              </a:rPr>
              <a:t>operating </a:t>
            </a:r>
            <a:r>
              <a:rPr sz="1800" spc="-20" dirty="0">
                <a:latin typeface="Calibri"/>
                <a:cs typeface="Calibri"/>
              </a:rPr>
              <a:t>system </a:t>
            </a:r>
            <a:r>
              <a:rPr sz="1800" spc="-10" dirty="0">
                <a:latin typeface="Calibri"/>
                <a:cs typeface="Calibri"/>
              </a:rPr>
              <a:t>can </a:t>
            </a:r>
            <a:r>
              <a:rPr sz="1800" dirty="0">
                <a:latin typeface="Calibri"/>
                <a:cs typeface="Calibri"/>
              </a:rPr>
              <a:t>schedule and run </a:t>
            </a:r>
            <a:r>
              <a:rPr sz="1800" spc="-5" dirty="0">
                <a:latin typeface="Calibri"/>
                <a:cs typeface="Calibri"/>
              </a:rPr>
              <a:t>concurrently </a:t>
            </a:r>
            <a:r>
              <a:rPr sz="1800" dirty="0">
                <a:latin typeface="Calibri"/>
                <a:cs typeface="Calibri"/>
              </a:rPr>
              <a:t>with other </a:t>
            </a:r>
            <a:r>
              <a:rPr sz="1800" spc="-5" dirty="0">
                <a:latin typeface="Calibri"/>
                <a:cs typeface="Calibri"/>
              </a:rPr>
              <a:t>threads. The </a:t>
            </a:r>
            <a:r>
              <a:rPr sz="1800" dirty="0">
                <a:latin typeface="Calibri"/>
                <a:cs typeface="Calibri"/>
              </a:rPr>
              <a:t> </a:t>
            </a:r>
            <a:r>
              <a:rPr sz="1800" spc="-10" dirty="0">
                <a:latin typeface="Calibri"/>
                <a:cs typeface="Calibri"/>
              </a:rPr>
              <a:t>operating </a:t>
            </a:r>
            <a:r>
              <a:rPr sz="1800" spc="-20" dirty="0">
                <a:latin typeface="Calibri"/>
                <a:cs typeface="Calibri"/>
              </a:rPr>
              <a:t>system</a:t>
            </a:r>
            <a:r>
              <a:rPr sz="1800" spc="365" dirty="0">
                <a:latin typeface="Calibri"/>
                <a:cs typeface="Calibri"/>
              </a:rPr>
              <a:t> </a:t>
            </a:r>
            <a:r>
              <a:rPr sz="1800" spc="-10" dirty="0">
                <a:latin typeface="Calibri"/>
                <a:cs typeface="Calibri"/>
              </a:rPr>
              <a:t>creates </a:t>
            </a:r>
            <a:r>
              <a:rPr sz="1800" dirty="0">
                <a:latin typeface="Calibri"/>
                <a:cs typeface="Calibri"/>
              </a:rPr>
              <a:t>and </a:t>
            </a:r>
            <a:r>
              <a:rPr sz="1800" spc="-5" dirty="0">
                <a:latin typeface="Calibri"/>
                <a:cs typeface="Calibri"/>
              </a:rPr>
              <a:t>manages threads, </a:t>
            </a:r>
            <a:r>
              <a:rPr sz="1800" dirty="0">
                <a:latin typeface="Calibri"/>
                <a:cs typeface="Calibri"/>
              </a:rPr>
              <a:t>and </a:t>
            </a:r>
            <a:r>
              <a:rPr sz="1800" spc="-10" dirty="0">
                <a:latin typeface="Calibri"/>
                <a:cs typeface="Calibri"/>
              </a:rPr>
              <a:t>they</a:t>
            </a:r>
            <a:r>
              <a:rPr sz="1800" spc="385" dirty="0">
                <a:latin typeface="Calibri"/>
                <a:cs typeface="Calibri"/>
              </a:rPr>
              <a:t> </a:t>
            </a:r>
            <a:r>
              <a:rPr sz="1800" spc="-5" dirty="0">
                <a:solidFill>
                  <a:srgbClr val="FF0000"/>
                </a:solidFill>
                <a:latin typeface="Calibri"/>
                <a:cs typeface="Calibri"/>
              </a:rPr>
              <a:t>share the same </a:t>
            </a:r>
            <a:r>
              <a:rPr sz="1800" dirty="0">
                <a:solidFill>
                  <a:srgbClr val="FF0000"/>
                </a:solidFill>
                <a:latin typeface="Calibri"/>
                <a:cs typeface="Calibri"/>
              </a:rPr>
              <a:t>memory </a:t>
            </a:r>
            <a:r>
              <a:rPr sz="1800" spc="5" dirty="0">
                <a:solidFill>
                  <a:srgbClr val="FF0000"/>
                </a:solidFill>
                <a:latin typeface="Calibri"/>
                <a:cs typeface="Calibri"/>
              </a:rPr>
              <a:t> </a:t>
            </a:r>
            <a:r>
              <a:rPr sz="1800" spc="-5" dirty="0">
                <a:solidFill>
                  <a:srgbClr val="FF0000"/>
                </a:solidFill>
                <a:latin typeface="Calibri"/>
                <a:cs typeface="Calibri"/>
              </a:rPr>
              <a:t>and </a:t>
            </a:r>
            <a:r>
              <a:rPr sz="1800" spc="-10" dirty="0">
                <a:solidFill>
                  <a:srgbClr val="FF0000"/>
                </a:solidFill>
                <a:latin typeface="Calibri"/>
                <a:cs typeface="Calibri"/>
              </a:rPr>
              <a:t>resources </a:t>
            </a:r>
            <a:r>
              <a:rPr sz="1800" dirty="0">
                <a:solidFill>
                  <a:srgbClr val="FF0000"/>
                </a:solidFill>
                <a:latin typeface="Calibri"/>
                <a:cs typeface="Calibri"/>
              </a:rPr>
              <a:t>as the </a:t>
            </a:r>
            <a:r>
              <a:rPr sz="1800" spc="-15" dirty="0">
                <a:solidFill>
                  <a:srgbClr val="FF0000"/>
                </a:solidFill>
                <a:latin typeface="Calibri"/>
                <a:cs typeface="Calibri"/>
              </a:rPr>
              <a:t>program </a:t>
            </a:r>
            <a:r>
              <a:rPr sz="1800" spc="-5" dirty="0">
                <a:solidFill>
                  <a:srgbClr val="FF0000"/>
                </a:solidFill>
                <a:latin typeface="Calibri"/>
                <a:cs typeface="Calibri"/>
              </a:rPr>
              <a:t>that </a:t>
            </a:r>
            <a:r>
              <a:rPr sz="1800" spc="-10" dirty="0">
                <a:solidFill>
                  <a:srgbClr val="FF0000"/>
                </a:solidFill>
                <a:latin typeface="Calibri"/>
                <a:cs typeface="Calibri"/>
              </a:rPr>
              <a:t>created </a:t>
            </a:r>
            <a:r>
              <a:rPr sz="1800" spc="-5" dirty="0">
                <a:solidFill>
                  <a:srgbClr val="FF0000"/>
                </a:solidFill>
                <a:latin typeface="Calibri"/>
                <a:cs typeface="Calibri"/>
              </a:rPr>
              <a:t>them</a:t>
            </a:r>
            <a:r>
              <a:rPr sz="1800" spc="-5" dirty="0">
                <a:latin typeface="Calibri"/>
                <a:cs typeface="Calibri"/>
              </a:rPr>
              <a:t>. This enables multiple threads </a:t>
            </a:r>
            <a:r>
              <a:rPr sz="1800" spc="-30" dirty="0">
                <a:latin typeface="Calibri"/>
                <a:cs typeface="Calibri"/>
              </a:rPr>
              <a:t>to </a:t>
            </a:r>
            <a:r>
              <a:rPr sz="1800" spc="-25" dirty="0">
                <a:latin typeface="Calibri"/>
                <a:cs typeface="Calibri"/>
              </a:rPr>
              <a:t> </a:t>
            </a:r>
            <a:r>
              <a:rPr sz="1800" spc="-15" dirty="0">
                <a:latin typeface="Calibri"/>
                <a:cs typeface="Calibri"/>
              </a:rPr>
              <a:t>collaborate</a:t>
            </a:r>
            <a:r>
              <a:rPr sz="1800" spc="45"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work</a:t>
            </a:r>
            <a:r>
              <a:rPr sz="1800" spc="-10" dirty="0">
                <a:latin typeface="Calibri"/>
                <a:cs typeface="Calibri"/>
              </a:rPr>
              <a:t> </a:t>
            </a:r>
            <a:r>
              <a:rPr sz="1800" spc="-15" dirty="0">
                <a:latin typeface="Calibri"/>
                <a:cs typeface="Calibri"/>
              </a:rPr>
              <a:t>efficiently</a:t>
            </a:r>
            <a:r>
              <a:rPr sz="1800" spc="55" dirty="0">
                <a:latin typeface="Calibri"/>
                <a:cs typeface="Calibri"/>
              </a:rPr>
              <a:t> </a:t>
            </a:r>
            <a:r>
              <a:rPr sz="1800" spc="-5" dirty="0">
                <a:latin typeface="Calibri"/>
                <a:cs typeface="Calibri"/>
              </a:rPr>
              <a:t>within</a:t>
            </a:r>
            <a:r>
              <a:rPr sz="1800" spc="40" dirty="0">
                <a:latin typeface="Calibri"/>
                <a:cs typeface="Calibri"/>
              </a:rPr>
              <a:t> </a:t>
            </a:r>
            <a:r>
              <a:rPr sz="1800" dirty="0">
                <a:latin typeface="Calibri"/>
                <a:cs typeface="Calibri"/>
              </a:rPr>
              <a:t>a </a:t>
            </a:r>
            <a:r>
              <a:rPr sz="1800" spc="-10" dirty="0">
                <a:latin typeface="Calibri"/>
                <a:cs typeface="Calibri"/>
              </a:rPr>
              <a:t>single</a:t>
            </a:r>
            <a:r>
              <a:rPr sz="1800" spc="40" dirty="0">
                <a:latin typeface="Calibri"/>
                <a:cs typeface="Calibri"/>
              </a:rPr>
              <a:t> </a:t>
            </a:r>
            <a:r>
              <a:rPr sz="1800" spc="-15" dirty="0">
                <a:latin typeface="Calibri"/>
                <a:cs typeface="Calibri"/>
              </a:rPr>
              <a:t>program.</a:t>
            </a:r>
            <a:endParaRPr sz="1800">
              <a:latin typeface="Calibri"/>
              <a:cs typeface="Calibri"/>
            </a:endParaRPr>
          </a:p>
          <a:p>
            <a:pPr marL="88900" marR="78740" algn="just">
              <a:lnSpc>
                <a:spcPct val="100000"/>
              </a:lnSpc>
              <a:spcBef>
                <a:spcPts val="5"/>
              </a:spcBef>
            </a:pPr>
            <a:r>
              <a:rPr sz="1800" dirty="0">
                <a:latin typeface="Calibri"/>
                <a:cs typeface="Calibri"/>
              </a:rPr>
              <a:t>A</a:t>
            </a:r>
            <a:r>
              <a:rPr sz="1800" spc="5" dirty="0">
                <a:latin typeface="Calibri"/>
                <a:cs typeface="Calibri"/>
              </a:rPr>
              <a:t> </a:t>
            </a:r>
            <a:r>
              <a:rPr sz="1800" spc="-5" dirty="0">
                <a:latin typeface="Calibri"/>
                <a:cs typeface="Calibri"/>
              </a:rPr>
              <a:t>thread</a:t>
            </a:r>
            <a:r>
              <a:rPr sz="1800"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a:t>
            </a:r>
            <a:r>
              <a:rPr sz="1800" dirty="0">
                <a:latin typeface="Calibri"/>
                <a:cs typeface="Calibri"/>
              </a:rPr>
              <a:t>single</a:t>
            </a:r>
            <a:r>
              <a:rPr sz="1800" spc="5" dirty="0">
                <a:latin typeface="Calibri"/>
                <a:cs typeface="Calibri"/>
              </a:rPr>
              <a:t> </a:t>
            </a:r>
            <a:r>
              <a:rPr sz="1800" spc="-5" dirty="0">
                <a:latin typeface="Calibri"/>
                <a:cs typeface="Calibri"/>
              </a:rPr>
              <a:t>sequence</a:t>
            </a:r>
            <a:r>
              <a:rPr sz="1800" dirty="0">
                <a:latin typeface="Calibri"/>
                <a:cs typeface="Calibri"/>
              </a:rPr>
              <a:t> </a:t>
            </a:r>
            <a:r>
              <a:rPr sz="1800" spc="-15" dirty="0">
                <a:latin typeface="Calibri"/>
                <a:cs typeface="Calibri"/>
              </a:rPr>
              <a:t>stream</a:t>
            </a:r>
            <a:r>
              <a:rPr sz="1800" spc="-10" dirty="0">
                <a:latin typeface="Calibri"/>
                <a:cs typeface="Calibri"/>
              </a:rPr>
              <a:t> </a:t>
            </a:r>
            <a:r>
              <a:rPr sz="1800" spc="-5" dirty="0">
                <a:latin typeface="Calibri"/>
                <a:cs typeface="Calibri"/>
              </a:rPr>
              <a:t>within</a:t>
            </a:r>
            <a:r>
              <a:rPr sz="1800" dirty="0">
                <a:latin typeface="Calibri"/>
                <a:cs typeface="Calibri"/>
              </a:rPr>
              <a:t> a</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Threads</a:t>
            </a:r>
            <a:r>
              <a:rPr sz="1800" spc="-5" dirty="0">
                <a:latin typeface="Calibri"/>
                <a:cs typeface="Calibri"/>
              </a:rPr>
              <a:t> </a:t>
            </a:r>
            <a:r>
              <a:rPr sz="1800" dirty="0">
                <a:latin typeface="Calibri"/>
                <a:cs typeface="Calibri"/>
              </a:rPr>
              <a:t>are</a:t>
            </a:r>
            <a:r>
              <a:rPr sz="1800" spc="5" dirty="0">
                <a:latin typeface="Calibri"/>
                <a:cs typeface="Calibri"/>
              </a:rPr>
              <a:t> </a:t>
            </a:r>
            <a:r>
              <a:rPr sz="1800" spc="-5" dirty="0">
                <a:latin typeface="Calibri"/>
                <a:cs typeface="Calibri"/>
              </a:rPr>
              <a:t>also</a:t>
            </a:r>
            <a:r>
              <a:rPr sz="1800" dirty="0">
                <a:latin typeface="Calibri"/>
                <a:cs typeface="Calibri"/>
              </a:rPr>
              <a:t> </a:t>
            </a:r>
            <a:r>
              <a:rPr sz="1800" spc="-5" dirty="0">
                <a:latin typeface="Calibri"/>
                <a:cs typeface="Calibri"/>
              </a:rPr>
              <a:t>called </a:t>
            </a:r>
            <a:r>
              <a:rPr sz="1800" dirty="0">
                <a:latin typeface="Calibri"/>
                <a:cs typeface="Calibri"/>
              </a:rPr>
              <a:t> </a:t>
            </a:r>
            <a:r>
              <a:rPr sz="1800" spc="-10" dirty="0">
                <a:latin typeface="Calibri"/>
                <a:cs typeface="Calibri"/>
              </a:rPr>
              <a:t>lightweight</a:t>
            </a:r>
            <a:r>
              <a:rPr sz="1800" spc="-5" dirty="0">
                <a:latin typeface="Calibri"/>
                <a:cs typeface="Calibri"/>
              </a:rPr>
              <a:t> </a:t>
            </a:r>
            <a:r>
              <a:rPr sz="1800" spc="-10" dirty="0">
                <a:latin typeface="Calibri"/>
                <a:cs typeface="Calibri"/>
              </a:rPr>
              <a:t>processes</a:t>
            </a:r>
            <a:r>
              <a:rPr sz="1800" spc="-5" dirty="0">
                <a:latin typeface="Calibri"/>
                <a:cs typeface="Calibri"/>
              </a:rPr>
              <a:t> </a:t>
            </a:r>
            <a:r>
              <a:rPr sz="1800" dirty="0">
                <a:latin typeface="Calibri"/>
                <a:cs typeface="Calibri"/>
              </a:rPr>
              <a:t>as</a:t>
            </a:r>
            <a:r>
              <a:rPr sz="1800" spc="5" dirty="0">
                <a:latin typeface="Calibri"/>
                <a:cs typeface="Calibri"/>
              </a:rPr>
              <a:t> </a:t>
            </a:r>
            <a:r>
              <a:rPr sz="1800" spc="-10" dirty="0">
                <a:solidFill>
                  <a:srgbClr val="FF0000"/>
                </a:solidFill>
                <a:latin typeface="Calibri"/>
                <a:cs typeface="Calibri"/>
              </a:rPr>
              <a:t>they</a:t>
            </a:r>
            <a:r>
              <a:rPr sz="1800" spc="-5" dirty="0">
                <a:solidFill>
                  <a:srgbClr val="FF0000"/>
                </a:solidFill>
                <a:latin typeface="Calibri"/>
                <a:cs typeface="Calibri"/>
              </a:rPr>
              <a:t> possess</a:t>
            </a:r>
            <a:r>
              <a:rPr sz="1800" dirty="0">
                <a:solidFill>
                  <a:srgbClr val="FF0000"/>
                </a:solidFill>
                <a:latin typeface="Calibri"/>
                <a:cs typeface="Calibri"/>
              </a:rPr>
              <a:t> </a:t>
            </a:r>
            <a:r>
              <a:rPr sz="1800" spc="-5" dirty="0">
                <a:solidFill>
                  <a:srgbClr val="FF0000"/>
                </a:solidFill>
                <a:latin typeface="Calibri"/>
                <a:cs typeface="Calibri"/>
              </a:rPr>
              <a:t>some</a:t>
            </a:r>
            <a:r>
              <a:rPr sz="1800"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spc="-5" dirty="0">
                <a:solidFill>
                  <a:srgbClr val="FF0000"/>
                </a:solidFill>
                <a:latin typeface="Calibri"/>
                <a:cs typeface="Calibri"/>
              </a:rPr>
              <a:t>the</a:t>
            </a:r>
            <a:r>
              <a:rPr sz="1800" dirty="0">
                <a:solidFill>
                  <a:srgbClr val="FF0000"/>
                </a:solidFill>
                <a:latin typeface="Calibri"/>
                <a:cs typeface="Calibri"/>
              </a:rPr>
              <a:t> </a:t>
            </a:r>
            <a:r>
              <a:rPr sz="1800" spc="-10" dirty="0">
                <a:solidFill>
                  <a:srgbClr val="FF0000"/>
                </a:solidFill>
                <a:latin typeface="Calibri"/>
                <a:cs typeface="Calibri"/>
              </a:rPr>
              <a:t>properties</a:t>
            </a:r>
            <a:r>
              <a:rPr sz="1800" spc="-5"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spc="-10" dirty="0">
                <a:solidFill>
                  <a:srgbClr val="FF0000"/>
                </a:solidFill>
                <a:latin typeface="Calibri"/>
                <a:cs typeface="Calibri"/>
              </a:rPr>
              <a:t>processes</a:t>
            </a:r>
            <a:r>
              <a:rPr sz="1800" spc="-10" dirty="0">
                <a:latin typeface="Calibri"/>
                <a:cs typeface="Calibri"/>
              </a:rPr>
              <a:t>.</a:t>
            </a:r>
            <a:r>
              <a:rPr sz="1800" spc="385" dirty="0">
                <a:latin typeface="Calibri"/>
                <a:cs typeface="Calibri"/>
              </a:rPr>
              <a:t> </a:t>
            </a:r>
            <a:r>
              <a:rPr sz="1800" spc="-5" dirty="0">
                <a:latin typeface="Calibri"/>
                <a:cs typeface="Calibri"/>
              </a:rPr>
              <a:t>Each </a:t>
            </a:r>
            <a:r>
              <a:rPr sz="1800" dirty="0">
                <a:latin typeface="Calibri"/>
                <a:cs typeface="Calibri"/>
              </a:rPr>
              <a:t> </a:t>
            </a:r>
            <a:r>
              <a:rPr sz="1800" spc="-5" dirty="0">
                <a:latin typeface="Calibri"/>
                <a:cs typeface="Calibri"/>
              </a:rPr>
              <a:t>thread</a:t>
            </a:r>
            <a:r>
              <a:rPr sz="1800" dirty="0">
                <a:latin typeface="Calibri"/>
                <a:cs typeface="Calibri"/>
              </a:rPr>
              <a:t> </a:t>
            </a:r>
            <a:r>
              <a:rPr sz="1800" spc="-5" dirty="0">
                <a:latin typeface="Calibri"/>
                <a:cs typeface="Calibri"/>
              </a:rPr>
              <a:t>belongs</a:t>
            </a:r>
            <a:r>
              <a:rPr sz="1800"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exactly</a:t>
            </a:r>
            <a:r>
              <a:rPr sz="1800" spc="-10" dirty="0">
                <a:latin typeface="Calibri"/>
                <a:cs typeface="Calibri"/>
              </a:rPr>
              <a:t> </a:t>
            </a:r>
            <a:r>
              <a:rPr sz="1800" spc="5" dirty="0">
                <a:latin typeface="Calibri"/>
                <a:cs typeface="Calibri"/>
              </a:rPr>
              <a:t>one</a:t>
            </a:r>
            <a:r>
              <a:rPr sz="1800" spc="10"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In</a:t>
            </a:r>
            <a:r>
              <a:rPr sz="1800" spc="15" dirty="0">
                <a:latin typeface="Calibri"/>
                <a:cs typeface="Calibri"/>
              </a:rPr>
              <a:t> </a:t>
            </a:r>
            <a:r>
              <a:rPr sz="1800" spc="10" dirty="0">
                <a:latin typeface="Calibri"/>
                <a:cs typeface="Calibri"/>
              </a:rPr>
              <a:t>an</a:t>
            </a:r>
            <a:r>
              <a:rPr sz="1800" spc="15" dirty="0">
                <a:latin typeface="Calibri"/>
                <a:cs typeface="Calibri"/>
              </a:rPr>
              <a:t> </a:t>
            </a:r>
            <a:r>
              <a:rPr sz="1800" spc="-10" dirty="0">
                <a:latin typeface="Calibri"/>
                <a:cs typeface="Calibri"/>
              </a:rPr>
              <a:t>operating</a:t>
            </a:r>
            <a:r>
              <a:rPr sz="1800" spc="-5" dirty="0">
                <a:latin typeface="Calibri"/>
                <a:cs typeface="Calibri"/>
              </a:rPr>
              <a:t> </a:t>
            </a:r>
            <a:r>
              <a:rPr sz="1800" spc="-20" dirty="0">
                <a:latin typeface="Calibri"/>
                <a:cs typeface="Calibri"/>
              </a:rPr>
              <a:t>system</a:t>
            </a:r>
            <a:r>
              <a:rPr sz="1800" spc="-15" dirty="0">
                <a:latin typeface="Calibri"/>
                <a:cs typeface="Calibri"/>
              </a:rPr>
              <a:t> </a:t>
            </a:r>
            <a:r>
              <a:rPr sz="1800" spc="-10" dirty="0">
                <a:latin typeface="Calibri"/>
                <a:cs typeface="Calibri"/>
              </a:rPr>
              <a:t>that</a:t>
            </a:r>
            <a:r>
              <a:rPr sz="1800" spc="-5" dirty="0">
                <a:latin typeface="Calibri"/>
                <a:cs typeface="Calibri"/>
              </a:rPr>
              <a:t> supports </a:t>
            </a:r>
            <a:r>
              <a:rPr sz="1800" dirty="0">
                <a:latin typeface="Calibri"/>
                <a:cs typeface="Calibri"/>
              </a:rPr>
              <a:t> </a:t>
            </a:r>
            <a:r>
              <a:rPr sz="1800" spc="-10" dirty="0">
                <a:latin typeface="Calibri"/>
                <a:cs typeface="Calibri"/>
              </a:rPr>
              <a:t>multithreading,</a:t>
            </a:r>
            <a:r>
              <a:rPr sz="1800" spc="8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process</a:t>
            </a:r>
            <a:r>
              <a:rPr sz="1800" spc="20" dirty="0">
                <a:latin typeface="Calibri"/>
                <a:cs typeface="Calibri"/>
              </a:rPr>
              <a:t> </a:t>
            </a:r>
            <a:r>
              <a:rPr sz="1800" spc="-10" dirty="0">
                <a:latin typeface="Calibri"/>
                <a:cs typeface="Calibri"/>
              </a:rPr>
              <a:t>can </a:t>
            </a:r>
            <a:r>
              <a:rPr sz="1800" spc="-15" dirty="0">
                <a:latin typeface="Calibri"/>
                <a:cs typeface="Calibri"/>
              </a:rPr>
              <a:t>consist</a:t>
            </a:r>
            <a:r>
              <a:rPr sz="1800" spc="5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many</a:t>
            </a:r>
            <a:r>
              <a:rPr sz="1800" dirty="0">
                <a:latin typeface="Calibri"/>
                <a:cs typeface="Calibri"/>
              </a:rPr>
              <a:t> </a:t>
            </a:r>
            <a:r>
              <a:rPr sz="1800" spc="-10" dirty="0">
                <a:latin typeface="Calibri"/>
                <a:cs typeface="Calibri"/>
              </a:rPr>
              <a:t>threads.</a:t>
            </a:r>
            <a:endParaRPr sz="1800">
              <a:latin typeface="Calibri"/>
              <a:cs typeface="Calibri"/>
            </a:endParaRPr>
          </a:p>
          <a:p>
            <a:pPr marL="12700">
              <a:lnSpc>
                <a:spcPct val="100000"/>
              </a:lnSpc>
              <a:spcBef>
                <a:spcPts val="820"/>
              </a:spcBef>
            </a:pPr>
            <a:r>
              <a:rPr sz="1400" b="1" spc="-15" dirty="0">
                <a:latin typeface="Calibri"/>
                <a:cs typeface="Calibri"/>
              </a:rPr>
              <a:t>Why</a:t>
            </a:r>
            <a:r>
              <a:rPr sz="1400" b="1" spc="-10" dirty="0">
                <a:latin typeface="Calibri"/>
                <a:cs typeface="Calibri"/>
              </a:rPr>
              <a:t> </a:t>
            </a:r>
            <a:r>
              <a:rPr sz="1400" b="1" dirty="0">
                <a:latin typeface="Calibri"/>
                <a:cs typeface="Calibri"/>
              </a:rPr>
              <a:t>Do</a:t>
            </a:r>
            <a:r>
              <a:rPr sz="1400" b="1" spc="-15" dirty="0">
                <a:latin typeface="Calibri"/>
                <a:cs typeface="Calibri"/>
              </a:rPr>
              <a:t> </a:t>
            </a:r>
            <a:r>
              <a:rPr sz="1400" b="1" spc="-30" dirty="0">
                <a:latin typeface="Calibri"/>
                <a:cs typeface="Calibri"/>
              </a:rPr>
              <a:t>We</a:t>
            </a:r>
            <a:r>
              <a:rPr sz="1400" b="1" spc="-20" dirty="0">
                <a:latin typeface="Calibri"/>
                <a:cs typeface="Calibri"/>
              </a:rPr>
              <a:t> </a:t>
            </a:r>
            <a:r>
              <a:rPr sz="1400" b="1" spc="-10" dirty="0">
                <a:latin typeface="Calibri"/>
                <a:cs typeface="Calibri"/>
              </a:rPr>
              <a:t>Need</a:t>
            </a:r>
            <a:r>
              <a:rPr sz="1400" b="1" spc="25" dirty="0">
                <a:latin typeface="Calibri"/>
                <a:cs typeface="Calibri"/>
              </a:rPr>
              <a:t> </a:t>
            </a:r>
            <a:r>
              <a:rPr sz="1400" b="1" spc="-10" dirty="0">
                <a:latin typeface="Calibri"/>
                <a:cs typeface="Calibri"/>
              </a:rPr>
              <a:t>Thread?</a:t>
            </a:r>
            <a:endParaRPr sz="1400">
              <a:latin typeface="Calibri"/>
              <a:cs typeface="Calibri"/>
            </a:endParaRPr>
          </a:p>
          <a:p>
            <a:pPr marL="12700">
              <a:lnSpc>
                <a:spcPct val="100000"/>
              </a:lnSpc>
            </a:pPr>
            <a:r>
              <a:rPr sz="1400" spc="-10" dirty="0">
                <a:latin typeface="Calibri"/>
                <a:cs typeface="Calibri"/>
              </a:rPr>
              <a:t>Threads</a:t>
            </a:r>
            <a:r>
              <a:rPr sz="1400" spc="225" dirty="0">
                <a:latin typeface="Calibri"/>
                <a:cs typeface="Calibri"/>
              </a:rPr>
              <a:t> </a:t>
            </a:r>
            <a:r>
              <a:rPr sz="1400" spc="-5" dirty="0">
                <a:latin typeface="Calibri"/>
                <a:cs typeface="Calibri"/>
              </a:rPr>
              <a:t>run</a:t>
            </a:r>
            <a:r>
              <a:rPr sz="1400" spc="210" dirty="0">
                <a:latin typeface="Calibri"/>
                <a:cs typeface="Calibri"/>
              </a:rPr>
              <a:t> </a:t>
            </a:r>
            <a:r>
              <a:rPr sz="1400" spc="5" dirty="0">
                <a:latin typeface="Calibri"/>
                <a:cs typeface="Calibri"/>
              </a:rPr>
              <a:t>in</a:t>
            </a:r>
            <a:r>
              <a:rPr sz="1400" spc="204" dirty="0">
                <a:latin typeface="Calibri"/>
                <a:cs typeface="Calibri"/>
              </a:rPr>
              <a:t> </a:t>
            </a:r>
            <a:r>
              <a:rPr sz="1400" spc="-5" dirty="0">
                <a:latin typeface="Calibri"/>
                <a:cs typeface="Calibri"/>
              </a:rPr>
              <a:t>parallel</a:t>
            </a:r>
            <a:r>
              <a:rPr sz="1400" spc="220" dirty="0">
                <a:latin typeface="Calibri"/>
                <a:cs typeface="Calibri"/>
              </a:rPr>
              <a:t> </a:t>
            </a:r>
            <a:r>
              <a:rPr sz="1400" spc="-10" dirty="0">
                <a:latin typeface="Calibri"/>
                <a:cs typeface="Calibri"/>
              </a:rPr>
              <a:t>improving</a:t>
            </a:r>
            <a:r>
              <a:rPr sz="1400" spc="215" dirty="0">
                <a:latin typeface="Calibri"/>
                <a:cs typeface="Calibri"/>
              </a:rPr>
              <a:t> </a:t>
            </a:r>
            <a:r>
              <a:rPr sz="1400" spc="-5" dirty="0">
                <a:latin typeface="Calibri"/>
                <a:cs typeface="Calibri"/>
              </a:rPr>
              <a:t>the</a:t>
            </a:r>
            <a:r>
              <a:rPr sz="1400" spc="225" dirty="0">
                <a:latin typeface="Calibri"/>
                <a:cs typeface="Calibri"/>
              </a:rPr>
              <a:t> </a:t>
            </a:r>
            <a:r>
              <a:rPr sz="1400" spc="-5" dirty="0">
                <a:latin typeface="Calibri"/>
                <a:cs typeface="Calibri"/>
              </a:rPr>
              <a:t>application</a:t>
            </a:r>
            <a:r>
              <a:rPr sz="1400" spc="240" dirty="0">
                <a:latin typeface="Calibri"/>
                <a:cs typeface="Calibri"/>
              </a:rPr>
              <a:t> </a:t>
            </a:r>
            <a:r>
              <a:rPr sz="1400" spc="-10" dirty="0">
                <a:latin typeface="Calibri"/>
                <a:cs typeface="Calibri"/>
              </a:rPr>
              <a:t>performance.</a:t>
            </a:r>
            <a:r>
              <a:rPr sz="1400" spc="229" dirty="0">
                <a:latin typeface="Calibri"/>
                <a:cs typeface="Calibri"/>
              </a:rPr>
              <a:t> </a:t>
            </a:r>
            <a:r>
              <a:rPr sz="1400" spc="-10" dirty="0">
                <a:latin typeface="Calibri"/>
                <a:cs typeface="Calibri"/>
              </a:rPr>
              <a:t>Each</a:t>
            </a:r>
            <a:r>
              <a:rPr sz="1400" spc="215" dirty="0">
                <a:latin typeface="Calibri"/>
                <a:cs typeface="Calibri"/>
              </a:rPr>
              <a:t> </a:t>
            </a:r>
            <a:r>
              <a:rPr sz="1400" spc="-5" dirty="0">
                <a:latin typeface="Calibri"/>
                <a:cs typeface="Calibri"/>
              </a:rPr>
              <a:t>such</a:t>
            </a:r>
            <a:r>
              <a:rPr sz="1400" spc="210" dirty="0">
                <a:latin typeface="Calibri"/>
                <a:cs typeface="Calibri"/>
              </a:rPr>
              <a:t> </a:t>
            </a:r>
            <a:r>
              <a:rPr sz="1400" spc="-5" dirty="0">
                <a:latin typeface="Calibri"/>
                <a:cs typeface="Calibri"/>
              </a:rPr>
              <a:t>thread</a:t>
            </a:r>
            <a:r>
              <a:rPr sz="1400" spc="215" dirty="0">
                <a:latin typeface="Calibri"/>
                <a:cs typeface="Calibri"/>
              </a:rPr>
              <a:t> </a:t>
            </a:r>
            <a:r>
              <a:rPr sz="1400" spc="-10" dirty="0">
                <a:latin typeface="Calibri"/>
                <a:cs typeface="Calibri"/>
              </a:rPr>
              <a:t>has</a:t>
            </a:r>
            <a:r>
              <a:rPr sz="1400" spc="229" dirty="0">
                <a:latin typeface="Calibri"/>
                <a:cs typeface="Calibri"/>
              </a:rPr>
              <a:t> </a:t>
            </a:r>
            <a:r>
              <a:rPr sz="1400" spc="-5" dirty="0">
                <a:latin typeface="Calibri"/>
                <a:cs typeface="Calibri"/>
              </a:rPr>
              <a:t>its</a:t>
            </a:r>
            <a:r>
              <a:rPr sz="1400" spc="229" dirty="0">
                <a:latin typeface="Calibri"/>
                <a:cs typeface="Calibri"/>
              </a:rPr>
              <a:t> </a:t>
            </a:r>
            <a:r>
              <a:rPr sz="1400" spc="-10" dirty="0">
                <a:latin typeface="Calibri"/>
                <a:cs typeface="Calibri"/>
              </a:rPr>
              <a:t>own</a:t>
            </a:r>
            <a:r>
              <a:rPr sz="1400" spc="210" dirty="0">
                <a:latin typeface="Calibri"/>
                <a:cs typeface="Calibri"/>
              </a:rPr>
              <a:t> </a:t>
            </a:r>
            <a:r>
              <a:rPr sz="1400" dirty="0">
                <a:latin typeface="Calibri"/>
                <a:cs typeface="Calibri"/>
              </a:rPr>
              <a:t>CPU</a:t>
            </a:r>
            <a:r>
              <a:rPr sz="1400" spc="220" dirty="0">
                <a:latin typeface="Calibri"/>
                <a:cs typeface="Calibri"/>
              </a:rPr>
              <a:t> </a:t>
            </a:r>
            <a:r>
              <a:rPr sz="1400" spc="-20" dirty="0">
                <a:latin typeface="Calibri"/>
                <a:cs typeface="Calibri"/>
              </a:rPr>
              <a:t>state</a:t>
            </a:r>
            <a:r>
              <a:rPr sz="1400" spc="220" dirty="0">
                <a:latin typeface="Calibri"/>
                <a:cs typeface="Calibri"/>
              </a:rPr>
              <a:t> </a:t>
            </a:r>
            <a:r>
              <a:rPr sz="1400" spc="5" dirty="0">
                <a:latin typeface="Calibri"/>
                <a:cs typeface="Calibri"/>
              </a:rPr>
              <a:t>and</a:t>
            </a:r>
            <a:endParaRPr sz="1400">
              <a:latin typeface="Calibri"/>
              <a:cs typeface="Calibri"/>
            </a:endParaRPr>
          </a:p>
          <a:p>
            <a:pPr marL="12700">
              <a:lnSpc>
                <a:spcPct val="100000"/>
              </a:lnSpc>
            </a:pPr>
            <a:r>
              <a:rPr sz="1400" spc="-15" dirty="0">
                <a:latin typeface="Calibri"/>
                <a:cs typeface="Calibri"/>
              </a:rPr>
              <a:t>stack,</a:t>
            </a:r>
            <a:r>
              <a:rPr sz="1400" spc="40" dirty="0">
                <a:latin typeface="Calibri"/>
                <a:cs typeface="Calibri"/>
              </a:rPr>
              <a:t> </a:t>
            </a:r>
            <a:r>
              <a:rPr sz="1400" spc="-15" dirty="0">
                <a:latin typeface="Calibri"/>
                <a:cs typeface="Calibri"/>
              </a:rPr>
              <a:t>but</a:t>
            </a:r>
            <a:r>
              <a:rPr sz="1400" spc="40" dirty="0">
                <a:latin typeface="Calibri"/>
                <a:cs typeface="Calibri"/>
              </a:rPr>
              <a:t> </a:t>
            </a:r>
            <a:r>
              <a:rPr sz="1400" spc="-10" dirty="0">
                <a:latin typeface="Calibri"/>
                <a:cs typeface="Calibri"/>
              </a:rPr>
              <a:t>they</a:t>
            </a:r>
            <a:r>
              <a:rPr sz="1400" spc="35" dirty="0">
                <a:latin typeface="Calibri"/>
                <a:cs typeface="Calibri"/>
              </a:rPr>
              <a:t> </a:t>
            </a:r>
            <a:r>
              <a:rPr sz="1400" spc="-15" dirty="0">
                <a:latin typeface="Calibri"/>
                <a:cs typeface="Calibri"/>
              </a:rPr>
              <a:t>share</a:t>
            </a:r>
            <a:r>
              <a:rPr sz="1400" spc="55" dirty="0">
                <a:latin typeface="Calibri"/>
                <a:cs typeface="Calibri"/>
              </a:rPr>
              <a:t> </a:t>
            </a:r>
            <a:r>
              <a:rPr sz="1400" spc="-15" dirty="0">
                <a:latin typeface="Calibri"/>
                <a:cs typeface="Calibri"/>
              </a:rPr>
              <a:t>the</a:t>
            </a:r>
            <a:r>
              <a:rPr sz="1400" spc="55" dirty="0">
                <a:latin typeface="Calibri"/>
                <a:cs typeface="Calibri"/>
              </a:rPr>
              <a:t> </a:t>
            </a:r>
            <a:r>
              <a:rPr sz="1400" spc="-15" dirty="0">
                <a:latin typeface="Calibri"/>
                <a:cs typeface="Calibri"/>
              </a:rPr>
              <a:t>address</a:t>
            </a:r>
            <a:r>
              <a:rPr sz="1400" spc="60" dirty="0">
                <a:latin typeface="Calibri"/>
                <a:cs typeface="Calibri"/>
              </a:rPr>
              <a:t> </a:t>
            </a:r>
            <a:r>
              <a:rPr sz="1400" spc="-5" dirty="0">
                <a:latin typeface="Calibri"/>
                <a:cs typeface="Calibri"/>
              </a:rPr>
              <a:t>space</a:t>
            </a:r>
            <a:r>
              <a:rPr sz="1400" spc="5" dirty="0">
                <a:latin typeface="Calibri"/>
                <a:cs typeface="Calibri"/>
              </a:rPr>
              <a:t> </a:t>
            </a:r>
            <a:r>
              <a:rPr sz="1400" spc="-5" dirty="0">
                <a:latin typeface="Calibri"/>
                <a:cs typeface="Calibri"/>
              </a:rPr>
              <a:t>of</a:t>
            </a:r>
            <a:r>
              <a:rPr sz="1400" spc="10" dirty="0">
                <a:latin typeface="Calibri"/>
                <a:cs typeface="Calibri"/>
              </a:rPr>
              <a:t> </a:t>
            </a:r>
            <a:r>
              <a:rPr sz="1400" spc="-15" dirty="0">
                <a:latin typeface="Calibri"/>
                <a:cs typeface="Calibri"/>
              </a:rPr>
              <a:t>the</a:t>
            </a:r>
            <a:r>
              <a:rPr sz="1400" spc="25" dirty="0">
                <a:latin typeface="Calibri"/>
                <a:cs typeface="Calibri"/>
              </a:rPr>
              <a:t> </a:t>
            </a:r>
            <a:r>
              <a:rPr sz="1400" spc="-10" dirty="0">
                <a:latin typeface="Calibri"/>
                <a:cs typeface="Calibri"/>
              </a:rPr>
              <a:t>process</a:t>
            </a:r>
            <a:r>
              <a:rPr sz="1400" spc="30" dirty="0">
                <a:latin typeface="Calibri"/>
                <a:cs typeface="Calibri"/>
              </a:rPr>
              <a:t> </a:t>
            </a:r>
            <a:r>
              <a:rPr sz="1400" spc="-10" dirty="0">
                <a:latin typeface="Calibri"/>
                <a:cs typeface="Calibri"/>
              </a:rPr>
              <a:t>and</a:t>
            </a:r>
            <a:r>
              <a:rPr sz="1400" spc="10" dirty="0">
                <a:latin typeface="Calibri"/>
                <a:cs typeface="Calibri"/>
              </a:rPr>
              <a:t> </a:t>
            </a:r>
            <a:r>
              <a:rPr sz="1400" spc="-15" dirty="0">
                <a:latin typeface="Calibri"/>
                <a:cs typeface="Calibri"/>
              </a:rPr>
              <a:t>the</a:t>
            </a:r>
            <a:r>
              <a:rPr sz="1400" spc="50" dirty="0">
                <a:latin typeface="Calibri"/>
                <a:cs typeface="Calibri"/>
              </a:rPr>
              <a:t> </a:t>
            </a:r>
            <a:r>
              <a:rPr sz="1400" spc="-20" dirty="0">
                <a:latin typeface="Calibri"/>
                <a:cs typeface="Calibri"/>
              </a:rPr>
              <a:t>environment.</a:t>
            </a:r>
            <a:endParaRPr sz="1400">
              <a:latin typeface="Calibri"/>
              <a:cs typeface="Calibri"/>
            </a:endParaRPr>
          </a:p>
          <a:p>
            <a:pPr marL="12700">
              <a:lnSpc>
                <a:spcPct val="100000"/>
              </a:lnSpc>
            </a:pPr>
            <a:r>
              <a:rPr sz="1400" spc="-10" dirty="0">
                <a:latin typeface="Calibri"/>
                <a:cs typeface="Calibri"/>
              </a:rPr>
              <a:t>Threads</a:t>
            </a:r>
            <a:r>
              <a:rPr sz="1400" spc="150" dirty="0">
                <a:latin typeface="Calibri"/>
                <a:cs typeface="Calibri"/>
              </a:rPr>
              <a:t> </a:t>
            </a:r>
            <a:r>
              <a:rPr sz="1400" spc="-5" dirty="0">
                <a:latin typeface="Calibri"/>
                <a:cs typeface="Calibri"/>
              </a:rPr>
              <a:t>can</a:t>
            </a:r>
            <a:r>
              <a:rPr sz="1400" spc="135" dirty="0">
                <a:latin typeface="Calibri"/>
                <a:cs typeface="Calibri"/>
              </a:rPr>
              <a:t> </a:t>
            </a:r>
            <a:r>
              <a:rPr sz="1400" spc="-15" dirty="0">
                <a:latin typeface="Calibri"/>
                <a:cs typeface="Calibri"/>
              </a:rPr>
              <a:t>share</a:t>
            </a:r>
            <a:r>
              <a:rPr sz="1400" spc="145" dirty="0">
                <a:latin typeface="Calibri"/>
                <a:cs typeface="Calibri"/>
              </a:rPr>
              <a:t> </a:t>
            </a:r>
            <a:r>
              <a:rPr sz="1400" spc="-5" dirty="0">
                <a:latin typeface="Calibri"/>
                <a:cs typeface="Calibri"/>
              </a:rPr>
              <a:t>common</a:t>
            </a:r>
            <a:r>
              <a:rPr sz="1400" spc="140" dirty="0">
                <a:latin typeface="Calibri"/>
                <a:cs typeface="Calibri"/>
              </a:rPr>
              <a:t> </a:t>
            </a:r>
            <a:r>
              <a:rPr sz="1400" spc="-10" dirty="0">
                <a:latin typeface="Calibri"/>
                <a:cs typeface="Calibri"/>
              </a:rPr>
              <a:t>data</a:t>
            </a:r>
            <a:r>
              <a:rPr sz="1400" spc="155" dirty="0">
                <a:latin typeface="Calibri"/>
                <a:cs typeface="Calibri"/>
              </a:rPr>
              <a:t> </a:t>
            </a:r>
            <a:r>
              <a:rPr sz="1400" spc="-5" dirty="0">
                <a:latin typeface="Calibri"/>
                <a:cs typeface="Calibri"/>
              </a:rPr>
              <a:t>so</a:t>
            </a:r>
            <a:r>
              <a:rPr sz="1400" spc="155" dirty="0">
                <a:latin typeface="Calibri"/>
                <a:cs typeface="Calibri"/>
              </a:rPr>
              <a:t> </a:t>
            </a:r>
            <a:r>
              <a:rPr sz="1400" spc="-5" dirty="0">
                <a:latin typeface="Calibri"/>
                <a:cs typeface="Calibri"/>
              </a:rPr>
              <a:t>they</a:t>
            </a:r>
            <a:r>
              <a:rPr sz="1400" spc="135" dirty="0">
                <a:latin typeface="Calibri"/>
                <a:cs typeface="Calibri"/>
              </a:rPr>
              <a:t> </a:t>
            </a:r>
            <a:r>
              <a:rPr sz="1400" spc="-15" dirty="0">
                <a:latin typeface="Calibri"/>
                <a:cs typeface="Calibri"/>
              </a:rPr>
              <a:t>do</a:t>
            </a:r>
            <a:r>
              <a:rPr sz="1400" spc="150" dirty="0">
                <a:latin typeface="Calibri"/>
                <a:cs typeface="Calibri"/>
              </a:rPr>
              <a:t> </a:t>
            </a:r>
            <a:r>
              <a:rPr sz="1400" spc="-5" dirty="0">
                <a:latin typeface="Calibri"/>
                <a:cs typeface="Calibri"/>
              </a:rPr>
              <a:t>not</a:t>
            </a:r>
            <a:r>
              <a:rPr sz="1400" spc="160" dirty="0">
                <a:latin typeface="Calibri"/>
                <a:cs typeface="Calibri"/>
              </a:rPr>
              <a:t> </a:t>
            </a:r>
            <a:r>
              <a:rPr sz="1400" spc="-5" dirty="0">
                <a:latin typeface="Calibri"/>
                <a:cs typeface="Calibri"/>
              </a:rPr>
              <a:t>need</a:t>
            </a:r>
            <a:r>
              <a:rPr sz="1400" spc="155" dirty="0">
                <a:latin typeface="Calibri"/>
                <a:cs typeface="Calibri"/>
              </a:rPr>
              <a:t> </a:t>
            </a:r>
            <a:r>
              <a:rPr sz="1400" spc="-25" dirty="0">
                <a:latin typeface="Calibri"/>
                <a:cs typeface="Calibri"/>
              </a:rPr>
              <a:t>to</a:t>
            </a:r>
            <a:r>
              <a:rPr sz="1400" spc="150" dirty="0">
                <a:latin typeface="Calibri"/>
                <a:cs typeface="Calibri"/>
              </a:rPr>
              <a:t> </a:t>
            </a:r>
            <a:r>
              <a:rPr sz="1400" spc="-10" dirty="0">
                <a:latin typeface="Calibri"/>
                <a:cs typeface="Calibri"/>
              </a:rPr>
              <a:t>use</a:t>
            </a:r>
            <a:r>
              <a:rPr sz="1400" spc="150" dirty="0">
                <a:latin typeface="Calibri"/>
                <a:cs typeface="Calibri"/>
              </a:rPr>
              <a:t> </a:t>
            </a:r>
            <a:r>
              <a:rPr sz="1400" spc="-5" dirty="0">
                <a:latin typeface="Calibri"/>
                <a:cs typeface="Calibri"/>
              </a:rPr>
              <a:t>interprocess</a:t>
            </a:r>
            <a:r>
              <a:rPr sz="1400" spc="160" dirty="0">
                <a:latin typeface="Calibri"/>
                <a:cs typeface="Calibri"/>
              </a:rPr>
              <a:t> </a:t>
            </a:r>
            <a:r>
              <a:rPr sz="1400" spc="-10" dirty="0">
                <a:latin typeface="Calibri"/>
                <a:cs typeface="Calibri"/>
              </a:rPr>
              <a:t>communication.</a:t>
            </a:r>
            <a:r>
              <a:rPr sz="1400" spc="150" dirty="0">
                <a:latin typeface="Calibri"/>
                <a:cs typeface="Calibri"/>
              </a:rPr>
              <a:t> </a:t>
            </a:r>
            <a:r>
              <a:rPr sz="1400" spc="-20" dirty="0">
                <a:latin typeface="Calibri"/>
                <a:cs typeface="Calibri"/>
              </a:rPr>
              <a:t>Like</a:t>
            </a:r>
            <a:r>
              <a:rPr sz="1400" spc="175" dirty="0">
                <a:latin typeface="Calibri"/>
                <a:cs typeface="Calibri"/>
              </a:rPr>
              <a:t> </a:t>
            </a:r>
            <a:r>
              <a:rPr sz="1400" spc="-10" dirty="0">
                <a:latin typeface="Calibri"/>
                <a:cs typeface="Calibri"/>
              </a:rPr>
              <a:t>the</a:t>
            </a:r>
            <a:r>
              <a:rPr sz="1400" spc="145" dirty="0">
                <a:latin typeface="Calibri"/>
                <a:cs typeface="Calibri"/>
              </a:rPr>
              <a:t> </a:t>
            </a:r>
            <a:r>
              <a:rPr sz="1400" spc="-5" dirty="0">
                <a:latin typeface="Calibri"/>
                <a:cs typeface="Calibri"/>
              </a:rPr>
              <a:t>processes,</a:t>
            </a:r>
            <a:endParaRPr sz="1400">
              <a:latin typeface="Calibri"/>
              <a:cs typeface="Calibri"/>
            </a:endParaRPr>
          </a:p>
          <a:p>
            <a:pPr marL="12700">
              <a:lnSpc>
                <a:spcPct val="100000"/>
              </a:lnSpc>
            </a:pPr>
            <a:r>
              <a:rPr sz="1400" spc="-15" dirty="0">
                <a:latin typeface="Calibri"/>
                <a:cs typeface="Calibri"/>
              </a:rPr>
              <a:t>threads</a:t>
            </a:r>
            <a:r>
              <a:rPr sz="1400" spc="75" dirty="0">
                <a:latin typeface="Calibri"/>
                <a:cs typeface="Calibri"/>
              </a:rPr>
              <a:t> </a:t>
            </a:r>
            <a:r>
              <a:rPr sz="1400" spc="-5" dirty="0">
                <a:latin typeface="Calibri"/>
                <a:cs typeface="Calibri"/>
              </a:rPr>
              <a:t>also</a:t>
            </a:r>
            <a:r>
              <a:rPr sz="1400" spc="5" dirty="0">
                <a:latin typeface="Calibri"/>
                <a:cs typeface="Calibri"/>
              </a:rPr>
              <a:t> </a:t>
            </a:r>
            <a:r>
              <a:rPr sz="1400" spc="-25" dirty="0">
                <a:latin typeface="Calibri"/>
                <a:cs typeface="Calibri"/>
              </a:rPr>
              <a:t>have</a:t>
            </a:r>
            <a:r>
              <a:rPr sz="1400" spc="45" dirty="0">
                <a:latin typeface="Calibri"/>
                <a:cs typeface="Calibri"/>
              </a:rPr>
              <a:t> </a:t>
            </a:r>
            <a:r>
              <a:rPr sz="1400" spc="-25" dirty="0">
                <a:latin typeface="Calibri"/>
                <a:cs typeface="Calibri"/>
              </a:rPr>
              <a:t>states</a:t>
            </a:r>
            <a:r>
              <a:rPr sz="1400" spc="100" dirty="0">
                <a:latin typeface="Calibri"/>
                <a:cs typeface="Calibri"/>
              </a:rPr>
              <a:t> </a:t>
            </a:r>
            <a:r>
              <a:rPr sz="1400" spc="-25" dirty="0">
                <a:latin typeface="Calibri"/>
                <a:cs typeface="Calibri"/>
              </a:rPr>
              <a:t>like</a:t>
            </a:r>
            <a:r>
              <a:rPr sz="1400" spc="50" dirty="0">
                <a:latin typeface="Calibri"/>
                <a:cs typeface="Calibri"/>
              </a:rPr>
              <a:t> </a:t>
            </a:r>
            <a:r>
              <a:rPr sz="1400" spc="-30" dirty="0">
                <a:solidFill>
                  <a:srgbClr val="FF0000"/>
                </a:solidFill>
                <a:latin typeface="Calibri"/>
                <a:cs typeface="Calibri"/>
              </a:rPr>
              <a:t>ready,</a:t>
            </a:r>
            <a:r>
              <a:rPr sz="1400" spc="35" dirty="0">
                <a:solidFill>
                  <a:srgbClr val="FF0000"/>
                </a:solidFill>
                <a:latin typeface="Calibri"/>
                <a:cs typeface="Calibri"/>
              </a:rPr>
              <a:t> </a:t>
            </a:r>
            <a:r>
              <a:rPr sz="1400" spc="-15" dirty="0">
                <a:solidFill>
                  <a:srgbClr val="FF0000"/>
                </a:solidFill>
                <a:latin typeface="Calibri"/>
                <a:cs typeface="Calibri"/>
              </a:rPr>
              <a:t>executing,</a:t>
            </a:r>
            <a:r>
              <a:rPr sz="1400" spc="105" dirty="0">
                <a:solidFill>
                  <a:srgbClr val="FF0000"/>
                </a:solidFill>
                <a:latin typeface="Calibri"/>
                <a:cs typeface="Calibri"/>
              </a:rPr>
              <a:t> </a:t>
            </a:r>
            <a:r>
              <a:rPr sz="1400" spc="-15" dirty="0">
                <a:solidFill>
                  <a:srgbClr val="FF0000"/>
                </a:solidFill>
                <a:latin typeface="Calibri"/>
                <a:cs typeface="Calibri"/>
              </a:rPr>
              <a:t>blocked</a:t>
            </a:r>
            <a:r>
              <a:rPr sz="1400" spc="-15" dirty="0">
                <a:latin typeface="Calibri"/>
                <a:cs typeface="Calibri"/>
              </a:rPr>
              <a:t>,</a:t>
            </a:r>
            <a:r>
              <a:rPr sz="1400" spc="30" dirty="0">
                <a:latin typeface="Calibri"/>
                <a:cs typeface="Calibri"/>
              </a:rPr>
              <a:t> </a:t>
            </a:r>
            <a:r>
              <a:rPr sz="1400" spc="-10" dirty="0">
                <a:latin typeface="Calibri"/>
                <a:cs typeface="Calibri"/>
              </a:rPr>
              <a:t>etc.</a:t>
            </a:r>
            <a:endParaRPr sz="1400">
              <a:latin typeface="Calibri"/>
              <a:cs typeface="Calibri"/>
            </a:endParaRPr>
          </a:p>
          <a:p>
            <a:pPr marL="12700" marR="5080">
              <a:lnSpc>
                <a:spcPct val="100000"/>
              </a:lnSpc>
              <a:spcBef>
                <a:spcPts val="5"/>
              </a:spcBef>
            </a:pPr>
            <a:r>
              <a:rPr sz="1400" spc="-10" dirty="0">
                <a:latin typeface="Calibri"/>
                <a:cs typeface="Calibri"/>
              </a:rPr>
              <a:t>Priority</a:t>
            </a:r>
            <a:r>
              <a:rPr sz="1400" spc="65" dirty="0">
                <a:latin typeface="Calibri"/>
                <a:cs typeface="Calibri"/>
              </a:rPr>
              <a:t> </a:t>
            </a:r>
            <a:r>
              <a:rPr sz="1400" spc="-5" dirty="0">
                <a:latin typeface="Calibri"/>
                <a:cs typeface="Calibri"/>
              </a:rPr>
              <a:t>can</a:t>
            </a:r>
            <a:r>
              <a:rPr sz="1400" spc="-10" dirty="0">
                <a:latin typeface="Calibri"/>
                <a:cs typeface="Calibri"/>
              </a:rPr>
              <a:t> </a:t>
            </a:r>
            <a:r>
              <a:rPr sz="1400" spc="-15" dirty="0">
                <a:latin typeface="Calibri"/>
                <a:cs typeface="Calibri"/>
              </a:rPr>
              <a:t>be</a:t>
            </a:r>
            <a:r>
              <a:rPr sz="1400" spc="25" dirty="0">
                <a:latin typeface="Calibri"/>
                <a:cs typeface="Calibri"/>
              </a:rPr>
              <a:t> </a:t>
            </a:r>
            <a:r>
              <a:rPr sz="1400" spc="-10" dirty="0">
                <a:latin typeface="Calibri"/>
                <a:cs typeface="Calibri"/>
              </a:rPr>
              <a:t>assigned</a:t>
            </a:r>
            <a:r>
              <a:rPr sz="1400" spc="70" dirty="0">
                <a:latin typeface="Calibri"/>
                <a:cs typeface="Calibri"/>
              </a:rPr>
              <a:t> </a:t>
            </a:r>
            <a:r>
              <a:rPr sz="1400" spc="-25" dirty="0">
                <a:latin typeface="Calibri"/>
                <a:cs typeface="Calibri"/>
              </a:rPr>
              <a:t>to</a:t>
            </a:r>
            <a:r>
              <a:rPr sz="1400" spc="30" dirty="0">
                <a:latin typeface="Calibri"/>
                <a:cs typeface="Calibri"/>
              </a:rPr>
              <a:t> </a:t>
            </a:r>
            <a:r>
              <a:rPr sz="1400" spc="-15" dirty="0">
                <a:latin typeface="Calibri"/>
                <a:cs typeface="Calibri"/>
              </a:rPr>
              <a:t>the</a:t>
            </a:r>
            <a:r>
              <a:rPr sz="1400" spc="30" dirty="0">
                <a:latin typeface="Calibri"/>
                <a:cs typeface="Calibri"/>
              </a:rPr>
              <a:t> </a:t>
            </a:r>
            <a:r>
              <a:rPr sz="1400" spc="-15" dirty="0">
                <a:latin typeface="Calibri"/>
                <a:cs typeface="Calibri"/>
              </a:rPr>
              <a:t>threads</a:t>
            </a:r>
            <a:r>
              <a:rPr sz="1400" spc="80" dirty="0">
                <a:latin typeface="Calibri"/>
                <a:cs typeface="Calibri"/>
              </a:rPr>
              <a:t> </a:t>
            </a:r>
            <a:r>
              <a:rPr sz="1400" spc="-15" dirty="0">
                <a:latin typeface="Calibri"/>
                <a:cs typeface="Calibri"/>
              </a:rPr>
              <a:t>just</a:t>
            </a:r>
            <a:r>
              <a:rPr sz="1400" spc="40" dirty="0">
                <a:latin typeface="Calibri"/>
                <a:cs typeface="Calibri"/>
              </a:rPr>
              <a:t> </a:t>
            </a:r>
            <a:r>
              <a:rPr sz="1400" spc="-25" dirty="0">
                <a:latin typeface="Calibri"/>
                <a:cs typeface="Calibri"/>
              </a:rPr>
              <a:t>like</a:t>
            </a:r>
            <a:r>
              <a:rPr sz="1400" spc="50"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process,</a:t>
            </a:r>
            <a:r>
              <a:rPr sz="1400" spc="20" dirty="0">
                <a:latin typeface="Calibri"/>
                <a:cs typeface="Calibri"/>
              </a:rPr>
              <a:t> </a:t>
            </a:r>
            <a:r>
              <a:rPr sz="1400" spc="-10" dirty="0">
                <a:latin typeface="Calibri"/>
                <a:cs typeface="Calibri"/>
              </a:rPr>
              <a:t>and</a:t>
            </a:r>
            <a:r>
              <a:rPr sz="1400" spc="10" dirty="0">
                <a:latin typeface="Calibri"/>
                <a:cs typeface="Calibri"/>
              </a:rPr>
              <a:t> </a:t>
            </a:r>
            <a:r>
              <a:rPr sz="1400" spc="-15" dirty="0">
                <a:latin typeface="Calibri"/>
                <a:cs typeface="Calibri"/>
              </a:rPr>
              <a:t>the</a:t>
            </a:r>
            <a:r>
              <a:rPr sz="1400" spc="50" dirty="0">
                <a:latin typeface="Calibri"/>
                <a:cs typeface="Calibri"/>
              </a:rPr>
              <a:t> </a:t>
            </a:r>
            <a:r>
              <a:rPr sz="1400" spc="-15" dirty="0">
                <a:latin typeface="Calibri"/>
                <a:cs typeface="Calibri"/>
              </a:rPr>
              <a:t>highest</a:t>
            </a:r>
            <a:r>
              <a:rPr sz="1400" spc="90" dirty="0">
                <a:latin typeface="Calibri"/>
                <a:cs typeface="Calibri"/>
              </a:rPr>
              <a:t> </a:t>
            </a:r>
            <a:r>
              <a:rPr sz="1400" spc="-15" dirty="0">
                <a:latin typeface="Calibri"/>
                <a:cs typeface="Calibri"/>
              </a:rPr>
              <a:t>priority</a:t>
            </a:r>
            <a:r>
              <a:rPr sz="1400" spc="70" dirty="0">
                <a:latin typeface="Calibri"/>
                <a:cs typeface="Calibri"/>
              </a:rPr>
              <a:t> </a:t>
            </a:r>
            <a:r>
              <a:rPr sz="1400" spc="-15" dirty="0">
                <a:latin typeface="Calibri"/>
                <a:cs typeface="Calibri"/>
              </a:rPr>
              <a:t>thread</a:t>
            </a:r>
            <a:r>
              <a:rPr sz="1400" spc="85" dirty="0">
                <a:latin typeface="Calibri"/>
                <a:cs typeface="Calibri"/>
              </a:rPr>
              <a:t> </a:t>
            </a:r>
            <a:r>
              <a:rPr sz="1400" spc="-10" dirty="0">
                <a:latin typeface="Calibri"/>
                <a:cs typeface="Calibri"/>
              </a:rPr>
              <a:t>is</a:t>
            </a:r>
            <a:r>
              <a:rPr sz="1400" spc="5" dirty="0">
                <a:latin typeface="Calibri"/>
                <a:cs typeface="Calibri"/>
              </a:rPr>
              <a:t> </a:t>
            </a:r>
            <a:r>
              <a:rPr sz="1400" spc="-10" dirty="0">
                <a:latin typeface="Calibri"/>
                <a:cs typeface="Calibri"/>
              </a:rPr>
              <a:t>scheduled</a:t>
            </a:r>
            <a:r>
              <a:rPr sz="1400" spc="70" dirty="0">
                <a:latin typeface="Calibri"/>
                <a:cs typeface="Calibri"/>
              </a:rPr>
              <a:t> </a:t>
            </a:r>
            <a:r>
              <a:rPr sz="1400" spc="-15" dirty="0">
                <a:latin typeface="Calibri"/>
                <a:cs typeface="Calibri"/>
              </a:rPr>
              <a:t>first. </a:t>
            </a:r>
            <a:r>
              <a:rPr sz="1400" spc="-10" dirty="0">
                <a:latin typeface="Calibri"/>
                <a:cs typeface="Calibri"/>
              </a:rPr>
              <a:t> </a:t>
            </a:r>
            <a:r>
              <a:rPr sz="1400" spc="-15" dirty="0">
                <a:latin typeface="Calibri"/>
                <a:cs typeface="Calibri"/>
              </a:rPr>
              <a:t>Each</a:t>
            </a:r>
            <a:r>
              <a:rPr sz="1400" spc="15" dirty="0">
                <a:latin typeface="Calibri"/>
                <a:cs typeface="Calibri"/>
              </a:rPr>
              <a:t> </a:t>
            </a:r>
            <a:r>
              <a:rPr sz="1400" spc="-5" dirty="0">
                <a:latin typeface="Calibri"/>
                <a:cs typeface="Calibri"/>
              </a:rPr>
              <a:t>thread</a:t>
            </a:r>
            <a:r>
              <a:rPr sz="1400" spc="15" dirty="0">
                <a:latin typeface="Calibri"/>
                <a:cs typeface="Calibri"/>
              </a:rPr>
              <a:t> </a:t>
            </a:r>
            <a:r>
              <a:rPr sz="1400" spc="-10" dirty="0">
                <a:latin typeface="Calibri"/>
                <a:cs typeface="Calibri"/>
              </a:rPr>
              <a:t>has</a:t>
            </a:r>
            <a:r>
              <a:rPr sz="1400" spc="35" dirty="0">
                <a:latin typeface="Calibri"/>
                <a:cs typeface="Calibri"/>
              </a:rPr>
              <a:t> </a:t>
            </a:r>
            <a:r>
              <a:rPr sz="1400" spc="-5" dirty="0">
                <a:latin typeface="Calibri"/>
                <a:cs typeface="Calibri"/>
              </a:rPr>
              <a:t>its</a:t>
            </a:r>
            <a:r>
              <a:rPr sz="1400" spc="30" dirty="0">
                <a:latin typeface="Calibri"/>
                <a:cs typeface="Calibri"/>
              </a:rPr>
              <a:t> </a:t>
            </a:r>
            <a:r>
              <a:rPr sz="1400" spc="-10" dirty="0">
                <a:latin typeface="Calibri"/>
                <a:cs typeface="Calibri"/>
              </a:rPr>
              <a:t>own</a:t>
            </a:r>
            <a:r>
              <a:rPr sz="1400" spc="20" dirty="0">
                <a:latin typeface="Calibri"/>
                <a:cs typeface="Calibri"/>
              </a:rPr>
              <a:t> </a:t>
            </a:r>
            <a:r>
              <a:rPr sz="1400" u="sng" dirty="0">
                <a:solidFill>
                  <a:srgbClr val="0000FF"/>
                </a:solidFill>
                <a:uFill>
                  <a:solidFill>
                    <a:srgbClr val="0000FF"/>
                  </a:solidFill>
                </a:uFill>
                <a:latin typeface="Calibri"/>
                <a:cs typeface="Calibri"/>
                <a:hlinkClick r:id="rId2"/>
              </a:rPr>
              <a:t>Thread</a:t>
            </a:r>
            <a:r>
              <a:rPr sz="1400" u="sng" spc="15" dirty="0">
                <a:solidFill>
                  <a:srgbClr val="0000FF"/>
                </a:solidFill>
                <a:uFill>
                  <a:solidFill>
                    <a:srgbClr val="0000FF"/>
                  </a:solidFill>
                </a:uFill>
                <a:latin typeface="Calibri"/>
                <a:cs typeface="Calibri"/>
                <a:hlinkClick r:id="rId2"/>
              </a:rPr>
              <a:t> </a:t>
            </a:r>
            <a:r>
              <a:rPr sz="1400" u="sng" spc="-10" dirty="0">
                <a:solidFill>
                  <a:srgbClr val="0000FF"/>
                </a:solidFill>
                <a:uFill>
                  <a:solidFill>
                    <a:srgbClr val="0000FF"/>
                  </a:solidFill>
                </a:uFill>
                <a:latin typeface="Calibri"/>
                <a:cs typeface="Calibri"/>
                <a:hlinkClick r:id="rId2"/>
              </a:rPr>
              <a:t>Control</a:t>
            </a:r>
            <a:r>
              <a:rPr sz="1400" u="sng" spc="20" dirty="0">
                <a:solidFill>
                  <a:srgbClr val="0000FF"/>
                </a:solidFill>
                <a:uFill>
                  <a:solidFill>
                    <a:srgbClr val="0000FF"/>
                  </a:solidFill>
                </a:uFill>
                <a:latin typeface="Calibri"/>
                <a:cs typeface="Calibri"/>
                <a:hlinkClick r:id="rId2"/>
              </a:rPr>
              <a:t> </a:t>
            </a:r>
            <a:r>
              <a:rPr sz="1400" u="sng" dirty="0">
                <a:solidFill>
                  <a:srgbClr val="0000FF"/>
                </a:solidFill>
                <a:uFill>
                  <a:solidFill>
                    <a:srgbClr val="0000FF"/>
                  </a:solidFill>
                </a:uFill>
                <a:latin typeface="Calibri"/>
                <a:cs typeface="Calibri"/>
                <a:hlinkClick r:id="rId2"/>
              </a:rPr>
              <a:t>Block</a:t>
            </a:r>
            <a:r>
              <a:rPr sz="1400" u="sng" spc="25" dirty="0">
                <a:solidFill>
                  <a:srgbClr val="0000FF"/>
                </a:solidFill>
                <a:uFill>
                  <a:solidFill>
                    <a:srgbClr val="0000FF"/>
                  </a:solidFill>
                </a:uFill>
                <a:latin typeface="Calibri"/>
                <a:cs typeface="Calibri"/>
                <a:hlinkClick r:id="rId2"/>
              </a:rPr>
              <a:t> </a:t>
            </a:r>
            <a:r>
              <a:rPr sz="1400" u="sng" spc="-5" dirty="0">
                <a:solidFill>
                  <a:srgbClr val="0000FF"/>
                </a:solidFill>
                <a:uFill>
                  <a:solidFill>
                    <a:srgbClr val="0000FF"/>
                  </a:solidFill>
                </a:uFill>
                <a:latin typeface="Calibri"/>
                <a:cs typeface="Calibri"/>
                <a:hlinkClick r:id="rId2"/>
              </a:rPr>
              <a:t>(TCB)</a:t>
            </a:r>
            <a:r>
              <a:rPr sz="1400" spc="-5" dirty="0">
                <a:latin typeface="Calibri"/>
                <a:cs typeface="Calibri"/>
              </a:rPr>
              <a:t>.</a:t>
            </a:r>
            <a:r>
              <a:rPr sz="1400" spc="5" dirty="0">
                <a:latin typeface="Calibri"/>
                <a:cs typeface="Calibri"/>
              </a:rPr>
              <a:t> </a:t>
            </a:r>
            <a:r>
              <a:rPr sz="1400" spc="-25" dirty="0">
                <a:latin typeface="Calibri"/>
                <a:cs typeface="Calibri"/>
              </a:rPr>
              <a:t>Like</a:t>
            </a:r>
            <a:r>
              <a:rPr sz="1400" spc="55" dirty="0">
                <a:latin typeface="Calibri"/>
                <a:cs typeface="Calibri"/>
              </a:rPr>
              <a:t> </a:t>
            </a:r>
            <a:r>
              <a:rPr sz="1400" spc="-5" dirty="0">
                <a:latin typeface="Calibri"/>
                <a:cs typeface="Calibri"/>
              </a:rPr>
              <a:t>the</a:t>
            </a:r>
            <a:r>
              <a:rPr sz="1400" spc="30" dirty="0">
                <a:latin typeface="Calibri"/>
                <a:cs typeface="Calibri"/>
              </a:rPr>
              <a:t> </a:t>
            </a:r>
            <a:r>
              <a:rPr sz="1400" spc="-10" dirty="0">
                <a:latin typeface="Calibri"/>
                <a:cs typeface="Calibri"/>
              </a:rPr>
              <a:t>process,</a:t>
            </a:r>
            <a:r>
              <a:rPr sz="1400" spc="20" dirty="0">
                <a:latin typeface="Calibri"/>
                <a:cs typeface="Calibri"/>
              </a:rPr>
              <a:t> </a:t>
            </a:r>
            <a:r>
              <a:rPr sz="1400" spc="-5" dirty="0">
                <a:latin typeface="Calibri"/>
                <a:cs typeface="Calibri"/>
              </a:rPr>
              <a:t>a</a:t>
            </a:r>
            <a:r>
              <a:rPr sz="1400" spc="25" dirty="0">
                <a:latin typeface="Calibri"/>
                <a:cs typeface="Calibri"/>
              </a:rPr>
              <a:t> </a:t>
            </a:r>
            <a:r>
              <a:rPr sz="1400" spc="-10" dirty="0">
                <a:latin typeface="Calibri"/>
                <a:cs typeface="Calibri"/>
              </a:rPr>
              <a:t>context</a:t>
            </a:r>
            <a:r>
              <a:rPr sz="1400" spc="5" dirty="0">
                <a:latin typeface="Calibri"/>
                <a:cs typeface="Calibri"/>
              </a:rPr>
              <a:t> </a:t>
            </a:r>
            <a:r>
              <a:rPr sz="1400" spc="-5" dirty="0">
                <a:latin typeface="Calibri"/>
                <a:cs typeface="Calibri"/>
              </a:rPr>
              <a:t>switch</a:t>
            </a:r>
            <a:r>
              <a:rPr sz="1400" spc="25" dirty="0">
                <a:latin typeface="Calibri"/>
                <a:cs typeface="Calibri"/>
              </a:rPr>
              <a:t> </a:t>
            </a:r>
            <a:r>
              <a:rPr sz="1400" spc="-10" dirty="0">
                <a:latin typeface="Calibri"/>
                <a:cs typeface="Calibri"/>
              </a:rPr>
              <a:t>occurs</a:t>
            </a:r>
            <a:r>
              <a:rPr sz="1400" spc="35" dirty="0">
                <a:latin typeface="Calibri"/>
                <a:cs typeface="Calibri"/>
              </a:rPr>
              <a:t> </a:t>
            </a:r>
            <a:r>
              <a:rPr sz="1400" spc="-10" dirty="0">
                <a:latin typeface="Calibri"/>
                <a:cs typeface="Calibri"/>
              </a:rPr>
              <a:t>for</a:t>
            </a:r>
            <a:r>
              <a:rPr sz="1400" spc="25" dirty="0">
                <a:latin typeface="Calibri"/>
                <a:cs typeface="Calibri"/>
              </a:rPr>
              <a:t> </a:t>
            </a:r>
            <a:r>
              <a:rPr sz="1400" spc="-15" dirty="0">
                <a:latin typeface="Calibri"/>
                <a:cs typeface="Calibri"/>
              </a:rPr>
              <a:t>the</a:t>
            </a:r>
            <a:r>
              <a:rPr sz="1400" spc="25" dirty="0">
                <a:latin typeface="Calibri"/>
                <a:cs typeface="Calibri"/>
              </a:rPr>
              <a:t> </a:t>
            </a:r>
            <a:r>
              <a:rPr sz="1400" spc="-5" dirty="0">
                <a:latin typeface="Calibri"/>
                <a:cs typeface="Calibri"/>
              </a:rPr>
              <a:t>thread,</a:t>
            </a:r>
            <a:r>
              <a:rPr sz="1400" spc="15" dirty="0">
                <a:latin typeface="Calibri"/>
                <a:cs typeface="Calibri"/>
              </a:rPr>
              <a:t> </a:t>
            </a:r>
            <a:r>
              <a:rPr sz="1400" spc="-5" dirty="0">
                <a:latin typeface="Calibri"/>
                <a:cs typeface="Calibri"/>
              </a:rPr>
              <a:t>and </a:t>
            </a:r>
            <a:r>
              <a:rPr sz="1400" spc="-300" dirty="0">
                <a:latin typeface="Calibri"/>
                <a:cs typeface="Calibri"/>
              </a:rPr>
              <a:t> </a:t>
            </a:r>
            <a:r>
              <a:rPr sz="1400" spc="-10" dirty="0">
                <a:latin typeface="Calibri"/>
                <a:cs typeface="Calibri"/>
              </a:rPr>
              <a:t>register</a:t>
            </a:r>
            <a:r>
              <a:rPr sz="1400" spc="45" dirty="0">
                <a:latin typeface="Calibri"/>
                <a:cs typeface="Calibri"/>
              </a:rPr>
              <a:t> </a:t>
            </a:r>
            <a:r>
              <a:rPr sz="1400" spc="-10" dirty="0">
                <a:latin typeface="Calibri"/>
                <a:cs typeface="Calibri"/>
              </a:rPr>
              <a:t>contents</a:t>
            </a:r>
            <a:r>
              <a:rPr sz="1400" spc="60" dirty="0">
                <a:latin typeface="Calibri"/>
                <a:cs typeface="Calibri"/>
              </a:rPr>
              <a:t> </a:t>
            </a:r>
            <a:r>
              <a:rPr sz="1400" spc="-10" dirty="0">
                <a:latin typeface="Calibri"/>
                <a:cs typeface="Calibri"/>
              </a:rPr>
              <a:t>are</a:t>
            </a:r>
            <a:r>
              <a:rPr sz="1400" spc="55" dirty="0">
                <a:latin typeface="Calibri"/>
                <a:cs typeface="Calibri"/>
              </a:rPr>
              <a:t> </a:t>
            </a:r>
            <a:r>
              <a:rPr sz="1400" spc="-5" dirty="0">
                <a:latin typeface="Calibri"/>
                <a:cs typeface="Calibri"/>
              </a:rPr>
              <a:t>saved</a:t>
            </a:r>
            <a:r>
              <a:rPr sz="1400" spc="60" dirty="0">
                <a:latin typeface="Calibri"/>
                <a:cs typeface="Calibri"/>
              </a:rPr>
              <a:t> </a:t>
            </a:r>
            <a:r>
              <a:rPr sz="1400" dirty="0">
                <a:latin typeface="Calibri"/>
                <a:cs typeface="Calibri"/>
              </a:rPr>
              <a:t>in</a:t>
            </a:r>
            <a:r>
              <a:rPr sz="1400" spc="35" dirty="0">
                <a:latin typeface="Calibri"/>
                <a:cs typeface="Calibri"/>
              </a:rPr>
              <a:t> </a:t>
            </a:r>
            <a:r>
              <a:rPr sz="1400" spc="-5" dirty="0">
                <a:latin typeface="Calibri"/>
                <a:cs typeface="Calibri"/>
              </a:rPr>
              <a:t>(TCB).</a:t>
            </a:r>
            <a:r>
              <a:rPr sz="1400" spc="60" dirty="0">
                <a:latin typeface="Calibri"/>
                <a:cs typeface="Calibri"/>
              </a:rPr>
              <a:t> </a:t>
            </a:r>
            <a:r>
              <a:rPr sz="1400" dirty="0">
                <a:latin typeface="Calibri"/>
                <a:cs typeface="Calibri"/>
              </a:rPr>
              <a:t>As</a:t>
            </a:r>
            <a:r>
              <a:rPr sz="1400" spc="55" dirty="0">
                <a:latin typeface="Calibri"/>
                <a:cs typeface="Calibri"/>
              </a:rPr>
              <a:t> </a:t>
            </a:r>
            <a:r>
              <a:rPr sz="1400" spc="-5" dirty="0">
                <a:latin typeface="Calibri"/>
                <a:cs typeface="Calibri"/>
              </a:rPr>
              <a:t>threads</a:t>
            </a:r>
            <a:r>
              <a:rPr sz="1400" spc="65" dirty="0">
                <a:latin typeface="Calibri"/>
                <a:cs typeface="Calibri"/>
              </a:rPr>
              <a:t> </a:t>
            </a:r>
            <a:r>
              <a:rPr sz="1400" spc="-5" dirty="0">
                <a:latin typeface="Calibri"/>
                <a:cs typeface="Calibri"/>
              </a:rPr>
              <a:t>share</a:t>
            </a:r>
            <a:r>
              <a:rPr sz="1400" spc="75" dirty="0">
                <a:latin typeface="Calibri"/>
                <a:cs typeface="Calibri"/>
              </a:rPr>
              <a:t> </a:t>
            </a:r>
            <a:r>
              <a:rPr sz="1400" spc="-5" dirty="0">
                <a:latin typeface="Calibri"/>
                <a:cs typeface="Calibri"/>
              </a:rPr>
              <a:t>the</a:t>
            </a:r>
            <a:r>
              <a:rPr sz="1400" spc="55" dirty="0">
                <a:latin typeface="Calibri"/>
                <a:cs typeface="Calibri"/>
              </a:rPr>
              <a:t> </a:t>
            </a:r>
            <a:r>
              <a:rPr sz="1400" spc="-5" dirty="0">
                <a:latin typeface="Calibri"/>
                <a:cs typeface="Calibri"/>
              </a:rPr>
              <a:t>same</a:t>
            </a:r>
            <a:r>
              <a:rPr sz="1400" spc="75" dirty="0">
                <a:latin typeface="Calibri"/>
                <a:cs typeface="Calibri"/>
              </a:rPr>
              <a:t> </a:t>
            </a:r>
            <a:r>
              <a:rPr sz="1400" spc="-5" dirty="0">
                <a:latin typeface="Calibri"/>
                <a:cs typeface="Calibri"/>
              </a:rPr>
              <a:t>address</a:t>
            </a:r>
            <a:r>
              <a:rPr sz="1400" spc="60" dirty="0">
                <a:latin typeface="Calibri"/>
                <a:cs typeface="Calibri"/>
              </a:rPr>
              <a:t> </a:t>
            </a:r>
            <a:r>
              <a:rPr sz="1400" dirty="0">
                <a:latin typeface="Calibri"/>
                <a:cs typeface="Calibri"/>
              </a:rPr>
              <a:t>space</a:t>
            </a:r>
            <a:r>
              <a:rPr sz="1400" spc="60" dirty="0">
                <a:latin typeface="Calibri"/>
                <a:cs typeface="Calibri"/>
              </a:rPr>
              <a:t> </a:t>
            </a:r>
            <a:r>
              <a:rPr sz="1400" spc="-5" dirty="0">
                <a:latin typeface="Calibri"/>
                <a:cs typeface="Calibri"/>
              </a:rPr>
              <a:t>and</a:t>
            </a:r>
            <a:r>
              <a:rPr sz="1400" spc="60" dirty="0">
                <a:latin typeface="Calibri"/>
                <a:cs typeface="Calibri"/>
              </a:rPr>
              <a:t> </a:t>
            </a:r>
            <a:r>
              <a:rPr sz="1400" spc="-5" dirty="0">
                <a:latin typeface="Calibri"/>
                <a:cs typeface="Calibri"/>
              </a:rPr>
              <a:t>resources,</a:t>
            </a:r>
            <a:r>
              <a:rPr sz="1400" spc="30" dirty="0">
                <a:latin typeface="Calibri"/>
                <a:cs typeface="Calibri"/>
              </a:rPr>
              <a:t> </a:t>
            </a:r>
            <a:r>
              <a:rPr sz="1400" spc="-10" dirty="0">
                <a:latin typeface="Calibri"/>
                <a:cs typeface="Calibri"/>
              </a:rPr>
              <a:t>synchronization</a:t>
            </a:r>
            <a:r>
              <a:rPr sz="1400" spc="60" dirty="0">
                <a:latin typeface="Calibri"/>
                <a:cs typeface="Calibri"/>
              </a:rPr>
              <a:t> </a:t>
            </a:r>
            <a:r>
              <a:rPr sz="1400" spc="-15" dirty="0">
                <a:latin typeface="Calibri"/>
                <a:cs typeface="Calibri"/>
              </a:rPr>
              <a:t>is </a:t>
            </a:r>
            <a:r>
              <a:rPr sz="1400" spc="-300" dirty="0">
                <a:latin typeface="Calibri"/>
                <a:cs typeface="Calibri"/>
              </a:rPr>
              <a:t> </a:t>
            </a:r>
            <a:r>
              <a:rPr sz="1400" spc="-5" dirty="0">
                <a:latin typeface="Calibri"/>
                <a:cs typeface="Calibri"/>
              </a:rPr>
              <a:t>also</a:t>
            </a:r>
            <a:r>
              <a:rPr sz="1400" spc="5" dirty="0">
                <a:latin typeface="Calibri"/>
                <a:cs typeface="Calibri"/>
              </a:rPr>
              <a:t> </a:t>
            </a:r>
            <a:r>
              <a:rPr sz="1400" spc="-20" dirty="0">
                <a:latin typeface="Calibri"/>
                <a:cs typeface="Calibri"/>
              </a:rPr>
              <a:t>required</a:t>
            </a:r>
            <a:r>
              <a:rPr sz="1400" spc="105" dirty="0">
                <a:latin typeface="Calibri"/>
                <a:cs typeface="Calibri"/>
              </a:rPr>
              <a:t> </a:t>
            </a:r>
            <a:r>
              <a:rPr sz="1400" spc="-10" dirty="0">
                <a:latin typeface="Calibri"/>
                <a:cs typeface="Calibri"/>
              </a:rPr>
              <a:t>for</a:t>
            </a:r>
            <a:r>
              <a:rPr sz="1400" spc="-35" dirty="0">
                <a:latin typeface="Calibri"/>
                <a:cs typeface="Calibri"/>
              </a:rPr>
              <a:t> </a:t>
            </a:r>
            <a:r>
              <a:rPr sz="1400" spc="-15" dirty="0">
                <a:latin typeface="Calibri"/>
                <a:cs typeface="Calibri"/>
              </a:rPr>
              <a:t>the</a:t>
            </a:r>
            <a:r>
              <a:rPr sz="1400" spc="45" dirty="0">
                <a:latin typeface="Calibri"/>
                <a:cs typeface="Calibri"/>
              </a:rPr>
              <a:t> </a:t>
            </a:r>
            <a:r>
              <a:rPr sz="1400" spc="-15" dirty="0">
                <a:latin typeface="Calibri"/>
                <a:cs typeface="Calibri"/>
              </a:rPr>
              <a:t>various</a:t>
            </a:r>
            <a:r>
              <a:rPr sz="1400" spc="55" dirty="0">
                <a:latin typeface="Calibri"/>
                <a:cs typeface="Calibri"/>
              </a:rPr>
              <a:t> </a:t>
            </a:r>
            <a:r>
              <a:rPr sz="1400" spc="-10" dirty="0">
                <a:latin typeface="Calibri"/>
                <a:cs typeface="Calibri"/>
              </a:rPr>
              <a:t>activities</a:t>
            </a:r>
            <a:r>
              <a:rPr sz="1400" spc="80"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the</a:t>
            </a:r>
            <a:r>
              <a:rPr sz="1400" spc="20" dirty="0">
                <a:latin typeface="Calibri"/>
                <a:cs typeface="Calibri"/>
              </a:rPr>
              <a:t> </a:t>
            </a:r>
            <a:r>
              <a:rPr sz="1400" spc="-15" dirty="0">
                <a:latin typeface="Calibri"/>
                <a:cs typeface="Calibri"/>
              </a:rPr>
              <a:t>thread.</a:t>
            </a:r>
            <a:endParaRPr sz="14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399034"/>
            <a:ext cx="8000365" cy="3164840"/>
          </a:xfrm>
          <a:prstGeom prst="rect">
            <a:avLst/>
          </a:prstGeom>
        </p:spPr>
        <p:txBody>
          <a:bodyPr vert="horz" wrap="square" lIns="0" tIns="12700" rIns="0" bIns="0" rtlCol="0">
            <a:spAutoFit/>
          </a:bodyPr>
          <a:lstStyle/>
          <a:p>
            <a:pPr marL="12700" algn="just">
              <a:lnSpc>
                <a:spcPct val="100000"/>
              </a:lnSpc>
              <a:spcBef>
                <a:spcPts val="100"/>
              </a:spcBef>
            </a:pPr>
            <a:r>
              <a:rPr sz="1800" b="1" spc="-15" dirty="0">
                <a:solidFill>
                  <a:srgbClr val="00AF50"/>
                </a:solidFill>
                <a:latin typeface="Calibri"/>
                <a:cs typeface="Calibri"/>
              </a:rPr>
              <a:t>Why</a:t>
            </a:r>
            <a:r>
              <a:rPr sz="1800" b="1" dirty="0">
                <a:solidFill>
                  <a:srgbClr val="00AF50"/>
                </a:solidFill>
                <a:latin typeface="Calibri"/>
                <a:cs typeface="Calibri"/>
              </a:rPr>
              <a:t> </a:t>
            </a:r>
            <a:r>
              <a:rPr sz="1800" b="1" spc="-10" dirty="0">
                <a:solidFill>
                  <a:srgbClr val="00AF50"/>
                </a:solidFill>
                <a:latin typeface="Calibri"/>
                <a:cs typeface="Calibri"/>
              </a:rPr>
              <a:t>Multi-Threading?</a:t>
            </a:r>
            <a:endParaRPr sz="1800">
              <a:latin typeface="Calibri"/>
              <a:cs typeface="Calibri"/>
            </a:endParaRPr>
          </a:p>
          <a:p>
            <a:pPr marL="12700" marR="8255" algn="just">
              <a:lnSpc>
                <a:spcPct val="100000"/>
              </a:lnSpc>
            </a:pPr>
            <a:r>
              <a:rPr sz="1800" dirty="0">
                <a:latin typeface="Calibri"/>
                <a:cs typeface="Calibri"/>
              </a:rPr>
              <a:t>A </a:t>
            </a:r>
            <a:r>
              <a:rPr sz="1800" spc="-5" dirty="0">
                <a:latin typeface="Calibri"/>
                <a:cs typeface="Calibri"/>
              </a:rPr>
              <a:t>thread is also </a:t>
            </a:r>
            <a:r>
              <a:rPr sz="1800" dirty="0">
                <a:latin typeface="Calibri"/>
                <a:cs typeface="Calibri"/>
              </a:rPr>
              <a:t>known as a </a:t>
            </a:r>
            <a:r>
              <a:rPr sz="1800" spc="-10" dirty="0">
                <a:latin typeface="Calibri"/>
                <a:cs typeface="Calibri"/>
              </a:rPr>
              <a:t>lightweight process. </a:t>
            </a:r>
            <a:r>
              <a:rPr sz="1800" spc="-5" dirty="0">
                <a:latin typeface="Calibri"/>
                <a:cs typeface="Calibri"/>
              </a:rPr>
              <a:t>The </a:t>
            </a:r>
            <a:r>
              <a:rPr sz="1800" dirty="0">
                <a:latin typeface="Calibri"/>
                <a:cs typeface="Calibri"/>
              </a:rPr>
              <a:t>idea </a:t>
            </a:r>
            <a:r>
              <a:rPr sz="1800" spc="-5" dirty="0">
                <a:latin typeface="Calibri"/>
                <a:cs typeface="Calibri"/>
              </a:rPr>
              <a:t>is </a:t>
            </a:r>
            <a:r>
              <a:rPr sz="1800" spc="-15" dirty="0">
                <a:latin typeface="Calibri"/>
                <a:cs typeface="Calibri"/>
              </a:rPr>
              <a:t>to </a:t>
            </a:r>
            <a:r>
              <a:rPr sz="1800" spc="-5" dirty="0">
                <a:latin typeface="Calibri"/>
                <a:cs typeface="Calibri"/>
              </a:rPr>
              <a:t>achieve parallelism </a:t>
            </a:r>
            <a:r>
              <a:rPr sz="1800" spc="-15" dirty="0">
                <a:latin typeface="Calibri"/>
                <a:cs typeface="Calibri"/>
              </a:rPr>
              <a:t>by </a:t>
            </a:r>
            <a:r>
              <a:rPr sz="1800" spc="-10" dirty="0">
                <a:latin typeface="Calibri"/>
                <a:cs typeface="Calibri"/>
              </a:rPr>
              <a:t> </a:t>
            </a:r>
            <a:r>
              <a:rPr sz="1800" spc="-5" dirty="0">
                <a:latin typeface="Calibri"/>
                <a:cs typeface="Calibri"/>
              </a:rPr>
              <a:t>dividing </a:t>
            </a:r>
            <a:r>
              <a:rPr sz="1800" dirty="0">
                <a:latin typeface="Calibri"/>
                <a:cs typeface="Calibri"/>
              </a:rPr>
              <a:t>a </a:t>
            </a:r>
            <a:r>
              <a:rPr sz="1800" spc="-10" dirty="0">
                <a:latin typeface="Calibri"/>
                <a:cs typeface="Calibri"/>
              </a:rPr>
              <a:t>process </a:t>
            </a:r>
            <a:r>
              <a:rPr sz="1800" spc="-15" dirty="0">
                <a:latin typeface="Calibri"/>
                <a:cs typeface="Calibri"/>
              </a:rPr>
              <a:t>into </a:t>
            </a:r>
            <a:r>
              <a:rPr sz="1800" dirty="0">
                <a:latin typeface="Calibri"/>
                <a:cs typeface="Calibri"/>
              </a:rPr>
              <a:t>multiple </a:t>
            </a:r>
            <a:r>
              <a:rPr sz="1800" spc="-5" dirty="0">
                <a:latin typeface="Calibri"/>
                <a:cs typeface="Calibri"/>
              </a:rPr>
              <a:t>threads. </a:t>
            </a:r>
            <a:r>
              <a:rPr sz="1800" spc="-15" dirty="0">
                <a:latin typeface="Calibri"/>
                <a:cs typeface="Calibri"/>
              </a:rPr>
              <a:t>For </a:t>
            </a:r>
            <a:r>
              <a:rPr sz="1800" spc="-10" dirty="0">
                <a:latin typeface="Calibri"/>
                <a:cs typeface="Calibri"/>
              </a:rPr>
              <a:t>example, </a:t>
            </a:r>
            <a:r>
              <a:rPr sz="1800" spc="5" dirty="0">
                <a:solidFill>
                  <a:srgbClr val="FF0000"/>
                </a:solidFill>
                <a:latin typeface="Calibri"/>
                <a:cs typeface="Calibri"/>
              </a:rPr>
              <a:t>in </a:t>
            </a:r>
            <a:r>
              <a:rPr sz="1800" dirty="0">
                <a:solidFill>
                  <a:srgbClr val="FF0000"/>
                </a:solidFill>
                <a:latin typeface="Calibri"/>
                <a:cs typeface="Calibri"/>
              </a:rPr>
              <a:t>a </a:t>
            </a:r>
            <a:r>
              <a:rPr sz="1800" spc="-25" dirty="0">
                <a:solidFill>
                  <a:srgbClr val="FF0000"/>
                </a:solidFill>
                <a:latin typeface="Calibri"/>
                <a:cs typeface="Calibri"/>
              </a:rPr>
              <a:t>browser, </a:t>
            </a:r>
            <a:r>
              <a:rPr sz="1800" spc="-5" dirty="0">
                <a:solidFill>
                  <a:srgbClr val="FF0000"/>
                </a:solidFill>
                <a:latin typeface="Calibri"/>
                <a:cs typeface="Calibri"/>
              </a:rPr>
              <a:t>multiple </a:t>
            </a:r>
            <a:r>
              <a:rPr sz="1800" spc="-10" dirty="0">
                <a:solidFill>
                  <a:srgbClr val="FF0000"/>
                </a:solidFill>
                <a:latin typeface="Calibri"/>
                <a:cs typeface="Calibri"/>
              </a:rPr>
              <a:t>tabs </a:t>
            </a:r>
            <a:r>
              <a:rPr sz="1800" spc="5" dirty="0">
                <a:solidFill>
                  <a:srgbClr val="FF0000"/>
                </a:solidFill>
                <a:latin typeface="Calibri"/>
                <a:cs typeface="Calibri"/>
              </a:rPr>
              <a:t>can </a:t>
            </a:r>
            <a:r>
              <a:rPr sz="1800" spc="10" dirty="0">
                <a:solidFill>
                  <a:srgbClr val="FF0000"/>
                </a:solidFill>
                <a:latin typeface="Calibri"/>
                <a:cs typeface="Calibri"/>
              </a:rPr>
              <a:t> </a:t>
            </a:r>
            <a:r>
              <a:rPr sz="1800" spc="-10" dirty="0">
                <a:solidFill>
                  <a:srgbClr val="FF0000"/>
                </a:solidFill>
                <a:latin typeface="Calibri"/>
                <a:cs typeface="Calibri"/>
              </a:rPr>
              <a:t>be </a:t>
            </a:r>
            <a:r>
              <a:rPr sz="1800" spc="-15" dirty="0">
                <a:solidFill>
                  <a:srgbClr val="FF0000"/>
                </a:solidFill>
                <a:latin typeface="Calibri"/>
                <a:cs typeface="Calibri"/>
              </a:rPr>
              <a:t>different </a:t>
            </a:r>
            <a:r>
              <a:rPr sz="1800" spc="-5" dirty="0">
                <a:solidFill>
                  <a:srgbClr val="FF0000"/>
                </a:solidFill>
                <a:latin typeface="Calibri"/>
                <a:cs typeface="Calibri"/>
              </a:rPr>
              <a:t>threads</a:t>
            </a:r>
            <a:r>
              <a:rPr sz="1800" spc="-5" dirty="0">
                <a:latin typeface="Calibri"/>
                <a:cs typeface="Calibri"/>
              </a:rPr>
              <a:t>. MS </a:t>
            </a:r>
            <a:r>
              <a:rPr sz="1800" spc="-25" dirty="0">
                <a:latin typeface="Calibri"/>
                <a:cs typeface="Calibri"/>
              </a:rPr>
              <a:t>Word </a:t>
            </a:r>
            <a:r>
              <a:rPr sz="1800" spc="-5" dirty="0">
                <a:latin typeface="Calibri"/>
                <a:cs typeface="Calibri"/>
              </a:rPr>
              <a:t>uses multiple threads: </a:t>
            </a:r>
            <a:r>
              <a:rPr sz="1800" spc="5" dirty="0">
                <a:solidFill>
                  <a:srgbClr val="FF0000"/>
                </a:solidFill>
                <a:latin typeface="Calibri"/>
                <a:cs typeface="Calibri"/>
              </a:rPr>
              <a:t>one </a:t>
            </a:r>
            <a:r>
              <a:rPr sz="1800" spc="-5" dirty="0">
                <a:solidFill>
                  <a:srgbClr val="FF0000"/>
                </a:solidFill>
                <a:latin typeface="Calibri"/>
                <a:cs typeface="Calibri"/>
              </a:rPr>
              <a:t>thread </a:t>
            </a:r>
            <a:r>
              <a:rPr sz="1800" spc="-15" dirty="0">
                <a:solidFill>
                  <a:srgbClr val="FF0000"/>
                </a:solidFill>
                <a:latin typeface="Calibri"/>
                <a:cs typeface="Calibri"/>
              </a:rPr>
              <a:t>to format </a:t>
            </a:r>
            <a:r>
              <a:rPr sz="1800" spc="-5" dirty="0">
                <a:solidFill>
                  <a:srgbClr val="FF0000"/>
                </a:solidFill>
                <a:latin typeface="Calibri"/>
                <a:cs typeface="Calibri"/>
              </a:rPr>
              <a:t>the </a:t>
            </a:r>
            <a:r>
              <a:rPr sz="1800" spc="-15" dirty="0">
                <a:solidFill>
                  <a:srgbClr val="FF0000"/>
                </a:solidFill>
                <a:latin typeface="Calibri"/>
                <a:cs typeface="Calibri"/>
              </a:rPr>
              <a:t>text, </a:t>
            </a:r>
            <a:r>
              <a:rPr sz="1800" spc="-10" dirty="0">
                <a:solidFill>
                  <a:srgbClr val="FF0000"/>
                </a:solidFill>
                <a:latin typeface="Calibri"/>
                <a:cs typeface="Calibri"/>
              </a:rPr>
              <a:t> </a:t>
            </a:r>
            <a:r>
              <a:rPr sz="1800" spc="-5" dirty="0">
                <a:solidFill>
                  <a:srgbClr val="FF0000"/>
                </a:solidFill>
                <a:latin typeface="Calibri"/>
                <a:cs typeface="Calibri"/>
              </a:rPr>
              <a:t>another</a:t>
            </a:r>
            <a:r>
              <a:rPr sz="1800" dirty="0">
                <a:solidFill>
                  <a:srgbClr val="FF0000"/>
                </a:solidFill>
                <a:latin typeface="Calibri"/>
                <a:cs typeface="Calibri"/>
              </a:rPr>
              <a:t> </a:t>
            </a:r>
            <a:r>
              <a:rPr sz="1800" spc="-5" dirty="0">
                <a:solidFill>
                  <a:srgbClr val="FF0000"/>
                </a:solidFill>
                <a:latin typeface="Calibri"/>
                <a:cs typeface="Calibri"/>
              </a:rPr>
              <a:t>thread</a:t>
            </a:r>
            <a:r>
              <a:rPr sz="1800" dirty="0">
                <a:solidFill>
                  <a:srgbClr val="FF0000"/>
                </a:solidFill>
                <a:latin typeface="Calibri"/>
                <a:cs typeface="Calibri"/>
              </a:rPr>
              <a:t> </a:t>
            </a:r>
            <a:r>
              <a:rPr sz="1800" spc="-15" dirty="0">
                <a:solidFill>
                  <a:srgbClr val="FF0000"/>
                </a:solidFill>
                <a:latin typeface="Calibri"/>
                <a:cs typeface="Calibri"/>
              </a:rPr>
              <a:t>to</a:t>
            </a:r>
            <a:r>
              <a:rPr sz="1800" spc="-10" dirty="0">
                <a:solidFill>
                  <a:srgbClr val="FF0000"/>
                </a:solidFill>
                <a:latin typeface="Calibri"/>
                <a:cs typeface="Calibri"/>
              </a:rPr>
              <a:t> process</a:t>
            </a:r>
            <a:r>
              <a:rPr sz="1800" spc="-5" dirty="0">
                <a:solidFill>
                  <a:srgbClr val="FF0000"/>
                </a:solidFill>
                <a:latin typeface="Calibri"/>
                <a:cs typeface="Calibri"/>
              </a:rPr>
              <a:t> </a:t>
            </a:r>
            <a:r>
              <a:rPr sz="1800" dirty="0">
                <a:solidFill>
                  <a:srgbClr val="FF0000"/>
                </a:solidFill>
                <a:latin typeface="Calibri"/>
                <a:cs typeface="Calibri"/>
              </a:rPr>
              <a:t>inputs</a:t>
            </a:r>
            <a:r>
              <a:rPr sz="1800" dirty="0">
                <a:latin typeface="Calibri"/>
                <a:cs typeface="Calibri"/>
              </a:rPr>
              <a:t>,</a:t>
            </a:r>
            <a:r>
              <a:rPr sz="1800" spc="5" dirty="0">
                <a:latin typeface="Calibri"/>
                <a:cs typeface="Calibri"/>
              </a:rPr>
              <a:t> </a:t>
            </a:r>
            <a:r>
              <a:rPr sz="1800" spc="-10" dirty="0">
                <a:latin typeface="Calibri"/>
                <a:cs typeface="Calibri"/>
              </a:rPr>
              <a:t>etc.</a:t>
            </a:r>
            <a:r>
              <a:rPr sz="1800" spc="-5" dirty="0">
                <a:latin typeface="Calibri"/>
                <a:cs typeface="Calibri"/>
              </a:rPr>
              <a:t> More</a:t>
            </a:r>
            <a:r>
              <a:rPr sz="1800" dirty="0">
                <a:latin typeface="Calibri"/>
                <a:cs typeface="Calibri"/>
              </a:rPr>
              <a:t> </a:t>
            </a:r>
            <a:r>
              <a:rPr sz="1800" spc="-15" dirty="0">
                <a:latin typeface="Calibri"/>
                <a:cs typeface="Calibri"/>
              </a:rPr>
              <a:t>advantages</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multithreading</a:t>
            </a:r>
            <a:r>
              <a:rPr sz="1800" dirty="0">
                <a:latin typeface="Calibri"/>
                <a:cs typeface="Calibri"/>
              </a:rPr>
              <a:t> </a:t>
            </a:r>
            <a:r>
              <a:rPr sz="1800" spc="-10" dirty="0">
                <a:latin typeface="Calibri"/>
                <a:cs typeface="Calibri"/>
              </a:rPr>
              <a:t>are </a:t>
            </a:r>
            <a:r>
              <a:rPr sz="1800" spc="-5" dirty="0">
                <a:latin typeface="Calibri"/>
                <a:cs typeface="Calibri"/>
              </a:rPr>
              <a:t> </a:t>
            </a:r>
            <a:r>
              <a:rPr sz="1800" spc="-10" dirty="0">
                <a:latin typeface="Calibri"/>
                <a:cs typeface="Calibri"/>
              </a:rPr>
              <a:t>discussed</a:t>
            </a:r>
            <a:r>
              <a:rPr sz="1800" spc="60" dirty="0">
                <a:latin typeface="Calibri"/>
                <a:cs typeface="Calibri"/>
              </a:rPr>
              <a:t> </a:t>
            </a:r>
            <a:r>
              <a:rPr sz="1800" spc="-25" dirty="0">
                <a:latin typeface="Calibri"/>
                <a:cs typeface="Calibri"/>
              </a:rPr>
              <a:t>below.</a:t>
            </a:r>
            <a:endParaRPr sz="1800">
              <a:latin typeface="Calibri"/>
              <a:cs typeface="Calibri"/>
            </a:endParaRPr>
          </a:p>
          <a:p>
            <a:pPr marL="12700" marR="5080" algn="just">
              <a:lnSpc>
                <a:spcPct val="100000"/>
              </a:lnSpc>
              <a:spcBef>
                <a:spcPts val="5"/>
              </a:spcBef>
            </a:pPr>
            <a:r>
              <a:rPr sz="1800" spc="-5" dirty="0">
                <a:latin typeface="Calibri"/>
                <a:cs typeface="Calibri"/>
              </a:rPr>
              <a:t>Multithreading is </a:t>
            </a:r>
            <a:r>
              <a:rPr sz="1800" dirty="0">
                <a:latin typeface="Calibri"/>
                <a:cs typeface="Calibri"/>
              </a:rPr>
              <a:t>a technique </a:t>
            </a:r>
            <a:r>
              <a:rPr sz="1800" spc="-5" dirty="0">
                <a:latin typeface="Calibri"/>
                <a:cs typeface="Calibri"/>
              </a:rPr>
              <a:t>used </a:t>
            </a:r>
            <a:r>
              <a:rPr sz="1800" spc="5" dirty="0">
                <a:latin typeface="Calibri"/>
                <a:cs typeface="Calibri"/>
              </a:rPr>
              <a:t>in </a:t>
            </a:r>
            <a:r>
              <a:rPr sz="1800" spc="-10" dirty="0">
                <a:latin typeface="Calibri"/>
                <a:cs typeface="Calibri"/>
              </a:rPr>
              <a:t>operating </a:t>
            </a:r>
            <a:r>
              <a:rPr sz="1800" spc="-15" dirty="0">
                <a:latin typeface="Calibri"/>
                <a:cs typeface="Calibri"/>
              </a:rPr>
              <a:t>systems to </a:t>
            </a:r>
            <a:r>
              <a:rPr sz="1800" spc="-10" dirty="0">
                <a:latin typeface="Calibri"/>
                <a:cs typeface="Calibri"/>
              </a:rPr>
              <a:t>improve </a:t>
            </a:r>
            <a:r>
              <a:rPr sz="1800" dirty="0">
                <a:latin typeface="Calibri"/>
                <a:cs typeface="Calibri"/>
              </a:rPr>
              <a:t>the </a:t>
            </a:r>
            <a:r>
              <a:rPr sz="1800" spc="-5" dirty="0">
                <a:latin typeface="Calibri"/>
                <a:cs typeface="Calibri"/>
              </a:rPr>
              <a:t>performance </a:t>
            </a:r>
            <a:r>
              <a:rPr sz="1800" dirty="0">
                <a:latin typeface="Calibri"/>
                <a:cs typeface="Calibri"/>
              </a:rPr>
              <a:t> </a:t>
            </a:r>
            <a:r>
              <a:rPr sz="1800" spc="-5" dirty="0">
                <a:latin typeface="Calibri"/>
                <a:cs typeface="Calibri"/>
              </a:rPr>
              <a:t>and</a:t>
            </a:r>
            <a:r>
              <a:rPr sz="1800" dirty="0">
                <a:latin typeface="Calibri"/>
                <a:cs typeface="Calibri"/>
              </a:rPr>
              <a:t> </a:t>
            </a:r>
            <a:r>
              <a:rPr sz="1800" spc="-5" dirty="0">
                <a:latin typeface="Calibri"/>
                <a:cs typeface="Calibri"/>
              </a:rPr>
              <a:t>responsiveness</a:t>
            </a:r>
            <a:r>
              <a:rPr sz="180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computer</a:t>
            </a:r>
            <a:r>
              <a:rPr sz="1800" dirty="0">
                <a:latin typeface="Calibri"/>
                <a:cs typeface="Calibri"/>
              </a:rPr>
              <a:t> </a:t>
            </a:r>
            <a:r>
              <a:rPr sz="1800" spc="-15" dirty="0">
                <a:latin typeface="Calibri"/>
                <a:cs typeface="Calibri"/>
              </a:rPr>
              <a:t>systems.</a:t>
            </a:r>
            <a:r>
              <a:rPr sz="1800" spc="-10" dirty="0">
                <a:latin typeface="Calibri"/>
                <a:cs typeface="Calibri"/>
              </a:rPr>
              <a:t> </a:t>
            </a:r>
            <a:r>
              <a:rPr sz="1800" spc="-5" dirty="0">
                <a:latin typeface="Calibri"/>
                <a:cs typeface="Calibri"/>
              </a:rPr>
              <a:t>Multithreading</a:t>
            </a:r>
            <a:r>
              <a:rPr sz="1800" dirty="0">
                <a:latin typeface="Calibri"/>
                <a:cs typeface="Calibri"/>
              </a:rPr>
              <a:t> </a:t>
            </a:r>
            <a:r>
              <a:rPr sz="1800" spc="-5" dirty="0">
                <a:latin typeface="Calibri"/>
                <a:cs typeface="Calibri"/>
              </a:rPr>
              <a:t>allows</a:t>
            </a:r>
            <a:r>
              <a:rPr sz="1800" spc="395" dirty="0">
                <a:latin typeface="Calibri"/>
                <a:cs typeface="Calibri"/>
              </a:rPr>
              <a:t> </a:t>
            </a:r>
            <a:r>
              <a:rPr sz="1800" dirty="0">
                <a:latin typeface="Calibri"/>
                <a:cs typeface="Calibri"/>
              </a:rPr>
              <a:t>multiple</a:t>
            </a:r>
            <a:r>
              <a:rPr sz="1800" spc="405" dirty="0">
                <a:latin typeface="Calibri"/>
                <a:cs typeface="Calibri"/>
              </a:rPr>
              <a:t> </a:t>
            </a:r>
            <a:r>
              <a:rPr sz="1800" spc="-5" dirty="0">
                <a:latin typeface="Calibri"/>
                <a:cs typeface="Calibri"/>
              </a:rPr>
              <a:t>threads </a:t>
            </a:r>
            <a:r>
              <a:rPr sz="1800" dirty="0">
                <a:latin typeface="Calibri"/>
                <a:cs typeface="Calibri"/>
              </a:rPr>
              <a:t> </a:t>
            </a:r>
            <a:r>
              <a:rPr sz="1800" spc="-5" dirty="0">
                <a:latin typeface="Calibri"/>
                <a:cs typeface="Calibri"/>
              </a:rPr>
              <a:t>(i.e., lightweight </a:t>
            </a:r>
            <a:r>
              <a:rPr sz="1800" spc="-10" dirty="0">
                <a:latin typeface="Calibri"/>
                <a:cs typeface="Calibri"/>
              </a:rPr>
              <a:t>processes) </a:t>
            </a:r>
            <a:r>
              <a:rPr sz="1800" spc="-15" dirty="0">
                <a:latin typeface="Calibri"/>
                <a:cs typeface="Calibri"/>
              </a:rPr>
              <a:t>to </a:t>
            </a:r>
            <a:r>
              <a:rPr sz="1800" spc="-5" dirty="0">
                <a:latin typeface="Calibri"/>
                <a:cs typeface="Calibri"/>
              </a:rPr>
              <a:t>share </a:t>
            </a:r>
            <a:r>
              <a:rPr sz="1800" dirty="0">
                <a:latin typeface="Calibri"/>
                <a:cs typeface="Calibri"/>
              </a:rPr>
              <a:t>the </a:t>
            </a:r>
            <a:r>
              <a:rPr sz="1800" spc="-5" dirty="0">
                <a:latin typeface="Calibri"/>
                <a:cs typeface="Calibri"/>
              </a:rPr>
              <a:t>same </a:t>
            </a:r>
            <a:r>
              <a:rPr sz="1800" spc="-10" dirty="0">
                <a:latin typeface="Calibri"/>
                <a:cs typeface="Calibri"/>
              </a:rPr>
              <a:t>resources </a:t>
            </a:r>
            <a:r>
              <a:rPr sz="1800" dirty="0">
                <a:latin typeface="Calibri"/>
                <a:cs typeface="Calibri"/>
              </a:rPr>
              <a:t>of a </a:t>
            </a:r>
            <a:r>
              <a:rPr sz="1800" spc="-5" dirty="0">
                <a:latin typeface="Calibri"/>
                <a:cs typeface="Calibri"/>
              </a:rPr>
              <a:t>single </a:t>
            </a:r>
            <a:r>
              <a:rPr sz="1800" spc="-10" dirty="0">
                <a:latin typeface="Calibri"/>
                <a:cs typeface="Calibri"/>
              </a:rPr>
              <a:t>process, </a:t>
            </a:r>
            <a:r>
              <a:rPr sz="1800" spc="-5" dirty="0">
                <a:latin typeface="Calibri"/>
                <a:cs typeface="Calibri"/>
              </a:rPr>
              <a:t>such </a:t>
            </a:r>
            <a:r>
              <a:rPr sz="1800" spc="20" dirty="0">
                <a:latin typeface="Calibri"/>
                <a:cs typeface="Calibri"/>
              </a:rPr>
              <a:t>as </a:t>
            </a:r>
            <a:r>
              <a:rPr sz="1800" spc="2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CPU,</a:t>
            </a:r>
            <a:r>
              <a:rPr sz="1800" spc="10" dirty="0">
                <a:latin typeface="Calibri"/>
                <a:cs typeface="Calibri"/>
              </a:rPr>
              <a:t> </a:t>
            </a:r>
            <a:r>
              <a:rPr sz="1800" spc="-20" dirty="0">
                <a:latin typeface="Calibri"/>
                <a:cs typeface="Calibri"/>
              </a:rPr>
              <a:t>memory,</a:t>
            </a:r>
            <a:r>
              <a:rPr sz="1800" spc="-15" dirty="0">
                <a:latin typeface="Calibri"/>
                <a:cs typeface="Calibri"/>
              </a:rPr>
              <a:t> </a:t>
            </a:r>
            <a:r>
              <a:rPr sz="1800" spc="-5" dirty="0">
                <a:latin typeface="Calibri"/>
                <a:cs typeface="Calibri"/>
              </a:rPr>
              <a:t>and</a:t>
            </a:r>
            <a:r>
              <a:rPr sz="1800" spc="35" dirty="0">
                <a:latin typeface="Calibri"/>
                <a:cs typeface="Calibri"/>
              </a:rPr>
              <a:t> </a:t>
            </a:r>
            <a:r>
              <a:rPr sz="1800" dirty="0">
                <a:latin typeface="Calibri"/>
                <a:cs typeface="Calibri"/>
              </a:rPr>
              <a:t>I/O</a:t>
            </a:r>
            <a:r>
              <a:rPr sz="1800" spc="-10" dirty="0">
                <a:latin typeface="Calibri"/>
                <a:cs typeface="Calibri"/>
              </a:rPr>
              <a:t> </a:t>
            </a:r>
            <a:r>
              <a:rPr sz="1800" spc="-5" dirty="0">
                <a:latin typeface="Calibri"/>
                <a:cs typeface="Calibri"/>
              </a:rPr>
              <a:t>devices.</a:t>
            </a:r>
            <a:endParaRPr sz="1800">
              <a:latin typeface="Calibri"/>
              <a:cs typeface="Calibri"/>
            </a:endParaRPr>
          </a:p>
          <a:p>
            <a:pPr marL="1910080" algn="just">
              <a:lnSpc>
                <a:spcPct val="100000"/>
              </a:lnSpc>
              <a:spcBef>
                <a:spcPts val="950"/>
              </a:spcBef>
            </a:pPr>
            <a:r>
              <a:rPr sz="1800" b="1" spc="-10" dirty="0">
                <a:solidFill>
                  <a:srgbClr val="00AF50"/>
                </a:solidFill>
                <a:latin typeface="Calibri"/>
                <a:cs typeface="Calibri"/>
              </a:rPr>
              <a:t>Difference</a:t>
            </a:r>
            <a:r>
              <a:rPr sz="1800" b="1" spc="-20" dirty="0">
                <a:solidFill>
                  <a:srgbClr val="00AF50"/>
                </a:solidFill>
                <a:latin typeface="Calibri"/>
                <a:cs typeface="Calibri"/>
              </a:rPr>
              <a:t> </a:t>
            </a:r>
            <a:r>
              <a:rPr sz="1800" b="1" spc="-10" dirty="0">
                <a:solidFill>
                  <a:srgbClr val="00AF50"/>
                </a:solidFill>
                <a:latin typeface="Calibri"/>
                <a:cs typeface="Calibri"/>
              </a:rPr>
              <a:t>between</a:t>
            </a:r>
            <a:r>
              <a:rPr sz="1800" b="1" spc="-5" dirty="0">
                <a:solidFill>
                  <a:srgbClr val="00AF50"/>
                </a:solidFill>
                <a:latin typeface="Calibri"/>
                <a:cs typeface="Calibri"/>
              </a:rPr>
              <a:t> Process</a:t>
            </a:r>
            <a:r>
              <a:rPr sz="1800" b="1" spc="-20" dirty="0">
                <a:solidFill>
                  <a:srgbClr val="00AF50"/>
                </a:solidFill>
                <a:latin typeface="Calibri"/>
                <a:cs typeface="Calibri"/>
              </a:rPr>
              <a:t> </a:t>
            </a:r>
            <a:r>
              <a:rPr sz="1800" b="1" spc="-5" dirty="0">
                <a:solidFill>
                  <a:srgbClr val="00AF50"/>
                </a:solidFill>
                <a:latin typeface="Calibri"/>
                <a:cs typeface="Calibri"/>
              </a:rPr>
              <a:t>and</a:t>
            </a:r>
            <a:r>
              <a:rPr sz="1800" b="1" dirty="0">
                <a:solidFill>
                  <a:srgbClr val="00AF50"/>
                </a:solidFill>
                <a:latin typeface="Calibri"/>
                <a:cs typeface="Calibri"/>
              </a:rPr>
              <a:t> </a:t>
            </a:r>
            <a:r>
              <a:rPr sz="1800" b="1" spc="-5" dirty="0">
                <a:solidFill>
                  <a:srgbClr val="00AF50"/>
                </a:solidFill>
                <a:latin typeface="Calibri"/>
                <a:cs typeface="Calibri"/>
              </a:rPr>
              <a:t>Thread</a:t>
            </a:r>
            <a:endParaRPr sz="18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6674" y="455674"/>
          <a:ext cx="7472680" cy="6265545"/>
        </p:xfrm>
        <a:graphic>
          <a:graphicData uri="http://schemas.openxmlformats.org/drawingml/2006/table">
            <a:tbl>
              <a:tblPr firstRow="1" bandRow="1">
                <a:tableStyleId>{2D5ABB26-0587-4C30-8999-92F81FD0307C}</a:tableStyleId>
              </a:tblPr>
              <a:tblGrid>
                <a:gridCol w="1659255"/>
                <a:gridCol w="2903855"/>
                <a:gridCol w="2903855"/>
              </a:tblGrid>
              <a:tr h="228346">
                <a:tc>
                  <a:txBody>
                    <a:bodyPr/>
                    <a:lstStyle/>
                    <a:p>
                      <a:pPr algn="ctr">
                        <a:lnSpc>
                          <a:spcPct val="100000"/>
                        </a:lnSpc>
                        <a:spcBef>
                          <a:spcPts val="170"/>
                        </a:spcBef>
                      </a:pPr>
                      <a:r>
                        <a:rPr sz="1100" b="1" spc="-5" dirty="0">
                          <a:latin typeface="Calibri"/>
                          <a:cs typeface="Calibri"/>
                        </a:rPr>
                        <a:t>S.NO</a:t>
                      </a:r>
                      <a:endParaRPr sz="1100">
                        <a:latin typeface="Calibri"/>
                        <a:cs typeface="Calibri"/>
                      </a:endParaRPr>
                    </a:p>
                  </a:txBody>
                  <a:tcPr marL="0" marR="0" marT="215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4445" algn="ctr">
                        <a:lnSpc>
                          <a:spcPct val="100000"/>
                        </a:lnSpc>
                        <a:spcBef>
                          <a:spcPts val="170"/>
                        </a:spcBef>
                      </a:pPr>
                      <a:r>
                        <a:rPr sz="1100" b="1" spc="-5" dirty="0">
                          <a:latin typeface="Calibri"/>
                          <a:cs typeface="Calibri"/>
                        </a:rPr>
                        <a:t>Process</a:t>
                      </a:r>
                      <a:endParaRPr sz="1100">
                        <a:latin typeface="Calibri"/>
                        <a:cs typeface="Calibri"/>
                      </a:endParaRPr>
                    </a:p>
                  </a:txBody>
                  <a:tcPr marL="0" marR="0" marT="215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810" algn="ctr">
                        <a:lnSpc>
                          <a:spcPct val="100000"/>
                        </a:lnSpc>
                        <a:spcBef>
                          <a:spcPts val="170"/>
                        </a:spcBef>
                      </a:pPr>
                      <a:r>
                        <a:rPr sz="1100" b="1" dirty="0">
                          <a:latin typeface="Calibri"/>
                          <a:cs typeface="Calibri"/>
                        </a:rPr>
                        <a:t>Thread</a:t>
                      </a:r>
                      <a:endParaRPr sz="1100">
                        <a:latin typeface="Calibri"/>
                        <a:cs typeface="Calibri"/>
                      </a:endParaRPr>
                    </a:p>
                  </a:txBody>
                  <a:tcPr marL="0" marR="0" marT="215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349757">
                <a:tc>
                  <a:txBody>
                    <a:bodyPr/>
                    <a:lstStyle/>
                    <a:p>
                      <a:pPr algn="ctr">
                        <a:lnSpc>
                          <a:spcPct val="100000"/>
                        </a:lnSpc>
                        <a:spcBef>
                          <a:spcPts val="650"/>
                        </a:spcBef>
                      </a:pPr>
                      <a:r>
                        <a:rPr sz="1100" b="1" spc="-10" dirty="0">
                          <a:latin typeface="Calibri"/>
                          <a:cs typeface="Calibri"/>
                        </a:rPr>
                        <a:t>1.</a:t>
                      </a:r>
                      <a:endParaRPr sz="1100">
                        <a:latin typeface="Calibri"/>
                        <a:cs typeface="Calibri"/>
                      </a:endParaRPr>
                    </a:p>
                  </a:txBody>
                  <a:tcPr marL="0" marR="0" marT="8255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675"/>
                        </a:spcBef>
                      </a:pPr>
                      <a:r>
                        <a:rPr sz="1100" spc="-5" dirty="0">
                          <a:latin typeface="Calibri"/>
                          <a:cs typeface="Calibri"/>
                        </a:rPr>
                        <a:t>Process</a:t>
                      </a:r>
                      <a:r>
                        <a:rPr sz="1100" spc="-10" dirty="0">
                          <a:latin typeface="Calibri"/>
                          <a:cs typeface="Calibri"/>
                        </a:rPr>
                        <a:t> </a:t>
                      </a:r>
                      <a:r>
                        <a:rPr sz="1100" dirty="0">
                          <a:latin typeface="Calibri"/>
                          <a:cs typeface="Calibri"/>
                        </a:rPr>
                        <a:t>means</a:t>
                      </a:r>
                      <a:r>
                        <a:rPr sz="1100" spc="-35" dirty="0">
                          <a:latin typeface="Calibri"/>
                          <a:cs typeface="Calibri"/>
                        </a:rPr>
                        <a:t> </a:t>
                      </a:r>
                      <a:r>
                        <a:rPr sz="1100" dirty="0">
                          <a:latin typeface="Calibri"/>
                          <a:cs typeface="Calibri"/>
                        </a:rPr>
                        <a:t>any</a:t>
                      </a:r>
                      <a:r>
                        <a:rPr sz="1100" spc="-15" dirty="0">
                          <a:latin typeface="Calibri"/>
                          <a:cs typeface="Calibri"/>
                        </a:rPr>
                        <a:t> </a:t>
                      </a:r>
                      <a:r>
                        <a:rPr sz="1100" dirty="0">
                          <a:latin typeface="Calibri"/>
                          <a:cs typeface="Calibri"/>
                        </a:rPr>
                        <a:t>program</a:t>
                      </a:r>
                      <a:r>
                        <a:rPr sz="1100" spc="-30" dirty="0">
                          <a:latin typeface="Calibri"/>
                          <a:cs typeface="Calibri"/>
                        </a:rPr>
                        <a:t> </a:t>
                      </a:r>
                      <a:r>
                        <a:rPr sz="1100" dirty="0">
                          <a:latin typeface="Calibri"/>
                          <a:cs typeface="Calibri"/>
                        </a:rPr>
                        <a:t>is</a:t>
                      </a:r>
                      <a:r>
                        <a:rPr sz="1100" spc="-10" dirty="0">
                          <a:latin typeface="Calibri"/>
                          <a:cs typeface="Calibri"/>
                        </a:rPr>
                        <a:t> </a:t>
                      </a:r>
                      <a:r>
                        <a:rPr sz="1100" dirty="0">
                          <a:latin typeface="Calibri"/>
                          <a:cs typeface="Calibri"/>
                        </a:rPr>
                        <a:t>in</a:t>
                      </a:r>
                      <a:r>
                        <a:rPr sz="1100" spc="-20" dirty="0">
                          <a:latin typeface="Calibri"/>
                          <a:cs typeface="Calibri"/>
                        </a:rPr>
                        <a:t> </a:t>
                      </a:r>
                      <a:r>
                        <a:rPr sz="1100" spc="-5" dirty="0">
                          <a:latin typeface="Calibri"/>
                          <a:cs typeface="Calibri"/>
                        </a:rPr>
                        <a:t>execution.</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675"/>
                        </a:spcBef>
                      </a:pPr>
                      <a:r>
                        <a:rPr sz="1100" spc="-5" dirty="0">
                          <a:latin typeface="Calibri"/>
                          <a:cs typeface="Calibri"/>
                        </a:rPr>
                        <a:t>Thread</a:t>
                      </a:r>
                      <a:r>
                        <a:rPr sz="1100" spc="5" dirty="0">
                          <a:latin typeface="Calibri"/>
                          <a:cs typeface="Calibri"/>
                        </a:rPr>
                        <a:t> </a:t>
                      </a:r>
                      <a:r>
                        <a:rPr sz="1100" dirty="0">
                          <a:latin typeface="Calibri"/>
                          <a:cs typeface="Calibri"/>
                        </a:rPr>
                        <a:t>means</a:t>
                      </a:r>
                      <a:r>
                        <a:rPr sz="1100" spc="-40" dirty="0">
                          <a:latin typeface="Calibri"/>
                          <a:cs typeface="Calibri"/>
                        </a:rPr>
                        <a:t> </a:t>
                      </a:r>
                      <a:r>
                        <a:rPr sz="1100" dirty="0">
                          <a:latin typeface="Calibri"/>
                          <a:cs typeface="Calibri"/>
                        </a:rPr>
                        <a:t>a</a:t>
                      </a:r>
                      <a:r>
                        <a:rPr sz="1100" spc="-15" dirty="0">
                          <a:latin typeface="Calibri"/>
                          <a:cs typeface="Calibri"/>
                        </a:rPr>
                        <a:t> </a:t>
                      </a:r>
                      <a:r>
                        <a:rPr sz="1100" dirty="0">
                          <a:latin typeface="Calibri"/>
                          <a:cs typeface="Calibri"/>
                        </a:rPr>
                        <a:t>segment</a:t>
                      </a:r>
                      <a:r>
                        <a:rPr sz="1100" spc="-45" dirty="0">
                          <a:latin typeface="Calibri"/>
                          <a:cs typeface="Calibri"/>
                        </a:rPr>
                        <a:t> </a:t>
                      </a:r>
                      <a:r>
                        <a:rPr sz="1100" spc="-5" dirty="0">
                          <a:latin typeface="Calibri"/>
                          <a:cs typeface="Calibri"/>
                        </a:rPr>
                        <a:t>of</a:t>
                      </a:r>
                      <a:r>
                        <a:rPr sz="1100" spc="5" dirty="0">
                          <a:latin typeface="Calibri"/>
                          <a:cs typeface="Calibri"/>
                        </a:rPr>
                        <a:t> </a:t>
                      </a:r>
                      <a:r>
                        <a:rPr sz="1100" dirty="0">
                          <a:latin typeface="Calibri"/>
                          <a:cs typeface="Calibri"/>
                        </a:rPr>
                        <a:t>a</a:t>
                      </a:r>
                      <a:r>
                        <a:rPr sz="1100" spc="-15" dirty="0">
                          <a:latin typeface="Calibri"/>
                          <a:cs typeface="Calibri"/>
                        </a:rPr>
                        <a:t> </a:t>
                      </a:r>
                      <a:r>
                        <a:rPr sz="1100" spc="-5" dirty="0">
                          <a:latin typeface="Calibri"/>
                          <a:cs typeface="Calibri"/>
                        </a:rPr>
                        <a:t>process.</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349758">
                <a:tc>
                  <a:txBody>
                    <a:bodyPr/>
                    <a:lstStyle/>
                    <a:p>
                      <a:pPr algn="ctr">
                        <a:lnSpc>
                          <a:spcPct val="100000"/>
                        </a:lnSpc>
                        <a:spcBef>
                          <a:spcPts val="650"/>
                        </a:spcBef>
                      </a:pPr>
                      <a:r>
                        <a:rPr sz="1100" b="1" spc="-10" dirty="0">
                          <a:latin typeface="Calibri"/>
                          <a:cs typeface="Calibri"/>
                        </a:rPr>
                        <a:t>2.</a:t>
                      </a:r>
                      <a:endParaRPr sz="1100">
                        <a:latin typeface="Calibri"/>
                        <a:cs typeface="Calibri"/>
                      </a:endParaRPr>
                    </a:p>
                  </a:txBody>
                  <a:tcPr marL="0" marR="0" marT="8255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675"/>
                        </a:spcBef>
                      </a:pPr>
                      <a:r>
                        <a:rPr sz="1100" spc="-5" dirty="0">
                          <a:latin typeface="Calibri"/>
                          <a:cs typeface="Calibri"/>
                        </a:rPr>
                        <a:t>The</a:t>
                      </a:r>
                      <a:r>
                        <a:rPr sz="1100" spc="15" dirty="0">
                          <a:latin typeface="Calibri"/>
                          <a:cs typeface="Calibri"/>
                        </a:rPr>
                        <a:t> </a:t>
                      </a:r>
                      <a:r>
                        <a:rPr sz="1100" spc="-5" dirty="0">
                          <a:latin typeface="Calibri"/>
                          <a:cs typeface="Calibri"/>
                        </a:rPr>
                        <a:t>process takes more</a:t>
                      </a:r>
                      <a:r>
                        <a:rPr sz="1100" spc="-10" dirty="0">
                          <a:latin typeface="Calibri"/>
                          <a:cs typeface="Calibri"/>
                        </a:rPr>
                        <a:t> </a:t>
                      </a:r>
                      <a:r>
                        <a:rPr sz="1100" dirty="0">
                          <a:latin typeface="Calibri"/>
                          <a:cs typeface="Calibri"/>
                        </a:rPr>
                        <a:t>time</a:t>
                      </a:r>
                      <a:r>
                        <a:rPr sz="1100" spc="-30" dirty="0">
                          <a:latin typeface="Calibri"/>
                          <a:cs typeface="Calibri"/>
                        </a:rPr>
                        <a:t> </a:t>
                      </a:r>
                      <a:r>
                        <a:rPr sz="1100" spc="-5" dirty="0">
                          <a:latin typeface="Calibri"/>
                          <a:cs typeface="Calibri"/>
                        </a:rPr>
                        <a:t>to</a:t>
                      </a:r>
                      <a:r>
                        <a:rPr sz="1100" spc="-10" dirty="0">
                          <a:latin typeface="Calibri"/>
                          <a:cs typeface="Calibri"/>
                        </a:rPr>
                        <a:t> </a:t>
                      </a:r>
                      <a:r>
                        <a:rPr sz="1100" spc="-5" dirty="0">
                          <a:latin typeface="Calibri"/>
                          <a:cs typeface="Calibri"/>
                        </a:rPr>
                        <a:t>terminate.</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675"/>
                        </a:spcBef>
                      </a:pPr>
                      <a:r>
                        <a:rPr sz="1100" spc="-5" dirty="0">
                          <a:latin typeface="Calibri"/>
                          <a:cs typeface="Calibri"/>
                        </a:rPr>
                        <a:t>The</a:t>
                      </a:r>
                      <a:r>
                        <a:rPr sz="1100" spc="15" dirty="0">
                          <a:latin typeface="Calibri"/>
                          <a:cs typeface="Calibri"/>
                        </a:rPr>
                        <a:t> </a:t>
                      </a:r>
                      <a:r>
                        <a:rPr sz="1100" spc="-5" dirty="0">
                          <a:latin typeface="Calibri"/>
                          <a:cs typeface="Calibri"/>
                        </a:rPr>
                        <a:t>thread</a:t>
                      </a:r>
                      <a:r>
                        <a:rPr sz="1100" spc="-15" dirty="0">
                          <a:latin typeface="Calibri"/>
                          <a:cs typeface="Calibri"/>
                        </a:rPr>
                        <a:t> </a:t>
                      </a:r>
                      <a:r>
                        <a:rPr sz="1100" spc="-5" dirty="0">
                          <a:latin typeface="Calibri"/>
                          <a:cs typeface="Calibri"/>
                        </a:rPr>
                        <a:t>takes </a:t>
                      </a:r>
                      <a:r>
                        <a:rPr sz="1100" dirty="0">
                          <a:latin typeface="Calibri"/>
                          <a:cs typeface="Calibri"/>
                        </a:rPr>
                        <a:t>less</a:t>
                      </a:r>
                      <a:r>
                        <a:rPr sz="1100" spc="-30" dirty="0">
                          <a:latin typeface="Calibri"/>
                          <a:cs typeface="Calibri"/>
                        </a:rPr>
                        <a:t> </a:t>
                      </a:r>
                      <a:r>
                        <a:rPr sz="1100" dirty="0">
                          <a:latin typeface="Calibri"/>
                          <a:cs typeface="Calibri"/>
                        </a:rPr>
                        <a:t>time</a:t>
                      </a:r>
                      <a:r>
                        <a:rPr sz="1100" spc="-30" dirty="0">
                          <a:latin typeface="Calibri"/>
                          <a:cs typeface="Calibri"/>
                        </a:rPr>
                        <a:t> </a:t>
                      </a:r>
                      <a:r>
                        <a:rPr sz="1100" spc="-5" dirty="0">
                          <a:latin typeface="Calibri"/>
                          <a:cs typeface="Calibri"/>
                        </a:rPr>
                        <a:t>to</a:t>
                      </a:r>
                      <a:r>
                        <a:rPr sz="1100" spc="10" dirty="0">
                          <a:latin typeface="Calibri"/>
                          <a:cs typeface="Calibri"/>
                        </a:rPr>
                        <a:t> </a:t>
                      </a:r>
                      <a:r>
                        <a:rPr sz="1100" spc="-5" dirty="0">
                          <a:latin typeface="Calibri"/>
                          <a:cs typeface="Calibri"/>
                        </a:rPr>
                        <a:t>terminate.</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252602">
                <a:tc>
                  <a:txBody>
                    <a:bodyPr/>
                    <a:lstStyle/>
                    <a:p>
                      <a:pPr algn="ctr">
                        <a:lnSpc>
                          <a:spcPct val="100000"/>
                        </a:lnSpc>
                        <a:spcBef>
                          <a:spcPts val="270"/>
                        </a:spcBef>
                      </a:pPr>
                      <a:r>
                        <a:rPr sz="1100" b="1" spc="-10" dirty="0">
                          <a:latin typeface="Calibri"/>
                          <a:cs typeface="Calibri"/>
                        </a:rPr>
                        <a:t>3.</a:t>
                      </a:r>
                      <a:endParaRPr sz="1100">
                        <a:latin typeface="Calibri"/>
                        <a:cs typeface="Calibri"/>
                      </a:endParaRPr>
                    </a:p>
                  </a:txBody>
                  <a:tcPr marL="0" marR="0" marT="342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295"/>
                        </a:spcBef>
                      </a:pPr>
                      <a:r>
                        <a:rPr sz="1100" dirty="0">
                          <a:latin typeface="Calibri"/>
                          <a:cs typeface="Calibri"/>
                        </a:rPr>
                        <a:t>It</a:t>
                      </a:r>
                      <a:r>
                        <a:rPr sz="1100" spc="-25" dirty="0">
                          <a:latin typeface="Calibri"/>
                          <a:cs typeface="Calibri"/>
                        </a:rPr>
                        <a:t> </a:t>
                      </a:r>
                      <a:r>
                        <a:rPr sz="1100" spc="-5" dirty="0">
                          <a:latin typeface="Calibri"/>
                          <a:cs typeface="Calibri"/>
                        </a:rPr>
                        <a:t>takes</a:t>
                      </a:r>
                      <a:r>
                        <a:rPr sz="1100" spc="-15" dirty="0">
                          <a:latin typeface="Calibri"/>
                          <a:cs typeface="Calibri"/>
                        </a:rPr>
                        <a:t> </a:t>
                      </a:r>
                      <a:r>
                        <a:rPr sz="1100" spc="-5" dirty="0">
                          <a:latin typeface="Calibri"/>
                          <a:cs typeface="Calibri"/>
                        </a:rPr>
                        <a:t>more</a:t>
                      </a:r>
                      <a:r>
                        <a:rPr sz="1100" spc="-10" dirty="0">
                          <a:latin typeface="Calibri"/>
                          <a:cs typeface="Calibri"/>
                        </a:rPr>
                        <a:t> </a:t>
                      </a:r>
                      <a:r>
                        <a:rPr sz="1100" dirty="0">
                          <a:latin typeface="Calibri"/>
                          <a:cs typeface="Calibri"/>
                        </a:rPr>
                        <a:t>time</a:t>
                      </a:r>
                      <a:r>
                        <a:rPr sz="1100" spc="-35" dirty="0">
                          <a:latin typeface="Calibri"/>
                          <a:cs typeface="Calibri"/>
                        </a:rPr>
                        <a:t> </a:t>
                      </a:r>
                      <a:r>
                        <a:rPr sz="1100" spc="-5" dirty="0">
                          <a:latin typeface="Calibri"/>
                          <a:cs typeface="Calibri"/>
                        </a:rPr>
                        <a:t>for</a:t>
                      </a:r>
                      <a:r>
                        <a:rPr sz="1100" spc="10" dirty="0">
                          <a:latin typeface="Calibri"/>
                          <a:cs typeface="Calibri"/>
                        </a:rPr>
                        <a:t> </a:t>
                      </a:r>
                      <a:r>
                        <a:rPr sz="1100" spc="-5" dirty="0">
                          <a:latin typeface="Calibri"/>
                          <a:cs typeface="Calibri"/>
                        </a:rPr>
                        <a:t>creation.</a:t>
                      </a:r>
                      <a:endParaRPr sz="1100">
                        <a:latin typeface="Calibri"/>
                        <a:cs typeface="Calibri"/>
                      </a:endParaRPr>
                    </a:p>
                  </a:txBody>
                  <a:tcPr marL="0" marR="0" marT="374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295"/>
                        </a:spcBef>
                      </a:pPr>
                      <a:r>
                        <a:rPr sz="1100" dirty="0">
                          <a:latin typeface="Calibri"/>
                          <a:cs typeface="Calibri"/>
                        </a:rPr>
                        <a:t>It</a:t>
                      </a:r>
                      <a:r>
                        <a:rPr sz="1100" spc="-25" dirty="0">
                          <a:latin typeface="Calibri"/>
                          <a:cs typeface="Calibri"/>
                        </a:rPr>
                        <a:t> </a:t>
                      </a:r>
                      <a:r>
                        <a:rPr sz="1100" spc="-5" dirty="0">
                          <a:latin typeface="Calibri"/>
                          <a:cs typeface="Calibri"/>
                        </a:rPr>
                        <a:t>takes</a:t>
                      </a:r>
                      <a:r>
                        <a:rPr sz="1100" spc="-15" dirty="0">
                          <a:latin typeface="Calibri"/>
                          <a:cs typeface="Calibri"/>
                        </a:rPr>
                        <a:t> </a:t>
                      </a:r>
                      <a:r>
                        <a:rPr sz="1100" dirty="0">
                          <a:latin typeface="Calibri"/>
                          <a:cs typeface="Calibri"/>
                        </a:rPr>
                        <a:t>less</a:t>
                      </a:r>
                      <a:r>
                        <a:rPr sz="1100" spc="-35" dirty="0">
                          <a:latin typeface="Calibri"/>
                          <a:cs typeface="Calibri"/>
                        </a:rPr>
                        <a:t> </a:t>
                      </a:r>
                      <a:r>
                        <a:rPr sz="1100" dirty="0">
                          <a:latin typeface="Calibri"/>
                          <a:cs typeface="Calibri"/>
                        </a:rPr>
                        <a:t>time</a:t>
                      </a:r>
                      <a:r>
                        <a:rPr sz="1100" spc="-35" dirty="0">
                          <a:latin typeface="Calibri"/>
                          <a:cs typeface="Calibri"/>
                        </a:rPr>
                        <a:t> </a:t>
                      </a:r>
                      <a:r>
                        <a:rPr sz="1100" spc="-5" dirty="0">
                          <a:latin typeface="Calibri"/>
                          <a:cs typeface="Calibri"/>
                        </a:rPr>
                        <a:t>for</a:t>
                      </a:r>
                      <a:r>
                        <a:rPr sz="1100" spc="10" dirty="0">
                          <a:latin typeface="Calibri"/>
                          <a:cs typeface="Calibri"/>
                        </a:rPr>
                        <a:t> </a:t>
                      </a:r>
                      <a:r>
                        <a:rPr sz="1100" spc="-5" dirty="0">
                          <a:latin typeface="Calibri"/>
                          <a:cs typeface="Calibri"/>
                        </a:rPr>
                        <a:t>creation.</a:t>
                      </a:r>
                      <a:endParaRPr sz="1100">
                        <a:latin typeface="Calibri"/>
                        <a:cs typeface="Calibri"/>
                      </a:endParaRPr>
                    </a:p>
                  </a:txBody>
                  <a:tcPr marL="0" marR="0" marT="374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349758">
                <a:tc>
                  <a:txBody>
                    <a:bodyPr/>
                    <a:lstStyle/>
                    <a:p>
                      <a:pPr algn="ctr">
                        <a:lnSpc>
                          <a:spcPct val="100000"/>
                        </a:lnSpc>
                        <a:spcBef>
                          <a:spcPts val="655"/>
                        </a:spcBef>
                      </a:pPr>
                      <a:r>
                        <a:rPr sz="1100" b="1" spc="-10" dirty="0">
                          <a:latin typeface="Calibri"/>
                          <a:cs typeface="Calibri"/>
                        </a:rPr>
                        <a:t>4.</a:t>
                      </a:r>
                      <a:endParaRPr sz="1100">
                        <a:latin typeface="Calibri"/>
                        <a:cs typeface="Calibri"/>
                      </a:endParaRPr>
                    </a:p>
                  </a:txBody>
                  <a:tcPr marL="0" marR="0" marT="8318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675"/>
                        </a:spcBef>
                      </a:pPr>
                      <a:r>
                        <a:rPr sz="1100" dirty="0">
                          <a:latin typeface="Calibri"/>
                          <a:cs typeface="Calibri"/>
                        </a:rPr>
                        <a:t>It</a:t>
                      </a:r>
                      <a:r>
                        <a:rPr sz="1100" spc="-20" dirty="0">
                          <a:latin typeface="Calibri"/>
                          <a:cs typeface="Calibri"/>
                        </a:rPr>
                        <a:t> </a:t>
                      </a:r>
                      <a:r>
                        <a:rPr sz="1100" dirty="0">
                          <a:latin typeface="Calibri"/>
                          <a:cs typeface="Calibri"/>
                        </a:rPr>
                        <a:t>also</a:t>
                      </a:r>
                      <a:r>
                        <a:rPr sz="1100" spc="-45" dirty="0">
                          <a:latin typeface="Calibri"/>
                          <a:cs typeface="Calibri"/>
                        </a:rPr>
                        <a:t> </a:t>
                      </a:r>
                      <a:r>
                        <a:rPr sz="1100" spc="-5" dirty="0">
                          <a:latin typeface="Calibri"/>
                          <a:cs typeface="Calibri"/>
                        </a:rPr>
                        <a:t>takes</a:t>
                      </a:r>
                      <a:r>
                        <a:rPr sz="1100" spc="-10" dirty="0">
                          <a:latin typeface="Calibri"/>
                          <a:cs typeface="Calibri"/>
                        </a:rPr>
                        <a:t> </a:t>
                      </a:r>
                      <a:r>
                        <a:rPr sz="1100" dirty="0">
                          <a:latin typeface="Calibri"/>
                          <a:cs typeface="Calibri"/>
                        </a:rPr>
                        <a:t>more</a:t>
                      </a:r>
                      <a:r>
                        <a:rPr sz="1100" spc="-10" dirty="0">
                          <a:latin typeface="Calibri"/>
                          <a:cs typeface="Calibri"/>
                        </a:rPr>
                        <a:t> </a:t>
                      </a:r>
                      <a:r>
                        <a:rPr sz="1100" dirty="0">
                          <a:latin typeface="Calibri"/>
                          <a:cs typeface="Calibri"/>
                        </a:rPr>
                        <a:t>time</a:t>
                      </a:r>
                      <a:r>
                        <a:rPr sz="1100" spc="-35" dirty="0">
                          <a:latin typeface="Calibri"/>
                          <a:cs typeface="Calibri"/>
                        </a:rPr>
                        <a:t> </a:t>
                      </a:r>
                      <a:r>
                        <a:rPr sz="1100" spc="-5" dirty="0">
                          <a:latin typeface="Calibri"/>
                          <a:cs typeface="Calibri"/>
                        </a:rPr>
                        <a:t>for</a:t>
                      </a:r>
                      <a:r>
                        <a:rPr sz="1100" spc="15" dirty="0">
                          <a:latin typeface="Calibri"/>
                          <a:cs typeface="Calibri"/>
                        </a:rPr>
                        <a:t> </a:t>
                      </a:r>
                      <a:r>
                        <a:rPr sz="1100" spc="-5" dirty="0">
                          <a:latin typeface="Calibri"/>
                          <a:cs typeface="Calibri"/>
                        </a:rPr>
                        <a:t>context</a:t>
                      </a:r>
                      <a:r>
                        <a:rPr sz="1100" spc="5" dirty="0">
                          <a:latin typeface="Calibri"/>
                          <a:cs typeface="Calibri"/>
                        </a:rPr>
                        <a:t> </a:t>
                      </a:r>
                      <a:r>
                        <a:rPr sz="1100" spc="-5" dirty="0">
                          <a:latin typeface="Calibri"/>
                          <a:cs typeface="Calibri"/>
                        </a:rPr>
                        <a:t>switching.</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675"/>
                        </a:spcBef>
                      </a:pPr>
                      <a:r>
                        <a:rPr sz="1100" dirty="0">
                          <a:latin typeface="Calibri"/>
                          <a:cs typeface="Calibri"/>
                        </a:rPr>
                        <a:t>It</a:t>
                      </a:r>
                      <a:r>
                        <a:rPr sz="1100" spc="-20" dirty="0">
                          <a:latin typeface="Calibri"/>
                          <a:cs typeface="Calibri"/>
                        </a:rPr>
                        <a:t> </a:t>
                      </a:r>
                      <a:r>
                        <a:rPr sz="1100" spc="-5" dirty="0">
                          <a:latin typeface="Calibri"/>
                          <a:cs typeface="Calibri"/>
                        </a:rPr>
                        <a:t>takes</a:t>
                      </a:r>
                      <a:r>
                        <a:rPr sz="1100" spc="-10" dirty="0">
                          <a:latin typeface="Calibri"/>
                          <a:cs typeface="Calibri"/>
                        </a:rPr>
                        <a:t> </a:t>
                      </a:r>
                      <a:r>
                        <a:rPr sz="1100" dirty="0">
                          <a:latin typeface="Calibri"/>
                          <a:cs typeface="Calibri"/>
                        </a:rPr>
                        <a:t>less</a:t>
                      </a:r>
                      <a:r>
                        <a:rPr sz="1100" spc="-35" dirty="0">
                          <a:latin typeface="Calibri"/>
                          <a:cs typeface="Calibri"/>
                        </a:rPr>
                        <a:t> </a:t>
                      </a:r>
                      <a:r>
                        <a:rPr sz="1100" dirty="0">
                          <a:latin typeface="Calibri"/>
                          <a:cs typeface="Calibri"/>
                        </a:rPr>
                        <a:t>time</a:t>
                      </a:r>
                      <a:r>
                        <a:rPr sz="1100" spc="-35" dirty="0">
                          <a:latin typeface="Calibri"/>
                          <a:cs typeface="Calibri"/>
                        </a:rPr>
                        <a:t> </a:t>
                      </a:r>
                      <a:r>
                        <a:rPr sz="1100" spc="-5" dirty="0">
                          <a:latin typeface="Calibri"/>
                          <a:cs typeface="Calibri"/>
                        </a:rPr>
                        <a:t>for</a:t>
                      </a:r>
                      <a:r>
                        <a:rPr sz="1100" spc="15" dirty="0">
                          <a:latin typeface="Calibri"/>
                          <a:cs typeface="Calibri"/>
                        </a:rPr>
                        <a:t> </a:t>
                      </a:r>
                      <a:r>
                        <a:rPr sz="1100" spc="-5" dirty="0">
                          <a:latin typeface="Calibri"/>
                          <a:cs typeface="Calibri"/>
                        </a:rPr>
                        <a:t>context</a:t>
                      </a:r>
                      <a:r>
                        <a:rPr sz="1100" spc="-20" dirty="0">
                          <a:latin typeface="Calibri"/>
                          <a:cs typeface="Calibri"/>
                        </a:rPr>
                        <a:t> </a:t>
                      </a:r>
                      <a:r>
                        <a:rPr sz="1100" spc="-5" dirty="0">
                          <a:latin typeface="Calibri"/>
                          <a:cs typeface="Calibri"/>
                        </a:rPr>
                        <a:t>switching.</a:t>
                      </a:r>
                      <a:endParaRPr sz="1100">
                        <a:latin typeface="Calibri"/>
                        <a:cs typeface="Calibri"/>
                      </a:endParaRPr>
                    </a:p>
                  </a:txBody>
                  <a:tcPr marL="0" marR="0" marT="857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420115">
                <a:tc>
                  <a:txBody>
                    <a:bodyPr/>
                    <a:lstStyle/>
                    <a:p>
                      <a:pPr algn="ctr">
                        <a:lnSpc>
                          <a:spcPct val="100000"/>
                        </a:lnSpc>
                        <a:spcBef>
                          <a:spcPts val="930"/>
                        </a:spcBef>
                      </a:pPr>
                      <a:r>
                        <a:rPr sz="1100" b="1" spc="-10" dirty="0">
                          <a:latin typeface="Calibri"/>
                          <a:cs typeface="Calibri"/>
                        </a:rPr>
                        <a:t>5.</a:t>
                      </a:r>
                      <a:endParaRPr sz="1100">
                        <a:latin typeface="Calibri"/>
                        <a:cs typeface="Calibri"/>
                      </a:endParaRPr>
                    </a:p>
                  </a:txBody>
                  <a:tcPr marL="0" marR="0" marT="11811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marR="685165">
                        <a:lnSpc>
                          <a:spcPct val="100000"/>
                        </a:lnSpc>
                        <a:spcBef>
                          <a:spcPts val="295"/>
                        </a:spcBef>
                      </a:pPr>
                      <a:r>
                        <a:rPr sz="1100" spc="-5" dirty="0">
                          <a:latin typeface="Calibri"/>
                          <a:cs typeface="Calibri"/>
                        </a:rPr>
                        <a:t>The</a:t>
                      </a:r>
                      <a:r>
                        <a:rPr sz="1100" spc="5" dirty="0">
                          <a:latin typeface="Calibri"/>
                          <a:cs typeface="Calibri"/>
                        </a:rPr>
                        <a:t> </a:t>
                      </a:r>
                      <a:r>
                        <a:rPr sz="1100" spc="-5" dirty="0">
                          <a:latin typeface="Calibri"/>
                          <a:cs typeface="Calibri"/>
                        </a:rPr>
                        <a:t>process </a:t>
                      </a:r>
                      <a:r>
                        <a:rPr sz="1100" dirty="0">
                          <a:latin typeface="Calibri"/>
                          <a:cs typeface="Calibri"/>
                        </a:rPr>
                        <a:t>is</a:t>
                      </a:r>
                      <a:r>
                        <a:rPr sz="1100" spc="-40" dirty="0">
                          <a:latin typeface="Calibri"/>
                          <a:cs typeface="Calibri"/>
                        </a:rPr>
                        <a:t> </a:t>
                      </a:r>
                      <a:r>
                        <a:rPr sz="1100" dirty="0">
                          <a:latin typeface="Calibri"/>
                          <a:cs typeface="Calibri"/>
                        </a:rPr>
                        <a:t>less</a:t>
                      </a:r>
                      <a:r>
                        <a:rPr sz="1100" spc="-35" dirty="0">
                          <a:latin typeface="Calibri"/>
                          <a:cs typeface="Calibri"/>
                        </a:rPr>
                        <a:t> </a:t>
                      </a:r>
                      <a:r>
                        <a:rPr sz="1100" dirty="0">
                          <a:latin typeface="Calibri"/>
                          <a:cs typeface="Calibri"/>
                        </a:rPr>
                        <a:t>efficient</a:t>
                      </a:r>
                      <a:r>
                        <a:rPr sz="1100" spc="-25" dirty="0">
                          <a:latin typeface="Calibri"/>
                          <a:cs typeface="Calibri"/>
                        </a:rPr>
                        <a:t> </a:t>
                      </a:r>
                      <a:r>
                        <a:rPr sz="1100" dirty="0">
                          <a:latin typeface="Calibri"/>
                          <a:cs typeface="Calibri"/>
                        </a:rPr>
                        <a:t>in</a:t>
                      </a:r>
                      <a:r>
                        <a:rPr sz="1100" spc="-20" dirty="0">
                          <a:latin typeface="Calibri"/>
                          <a:cs typeface="Calibri"/>
                        </a:rPr>
                        <a:t> </a:t>
                      </a:r>
                      <a:r>
                        <a:rPr sz="1100" dirty="0">
                          <a:latin typeface="Calibri"/>
                          <a:cs typeface="Calibri"/>
                        </a:rPr>
                        <a:t>terms</a:t>
                      </a:r>
                      <a:r>
                        <a:rPr sz="1100" spc="-15" dirty="0">
                          <a:latin typeface="Calibri"/>
                          <a:cs typeface="Calibri"/>
                        </a:rPr>
                        <a:t> </a:t>
                      </a:r>
                      <a:r>
                        <a:rPr sz="1100" spc="-5" dirty="0">
                          <a:latin typeface="Calibri"/>
                          <a:cs typeface="Calibri"/>
                        </a:rPr>
                        <a:t>of </a:t>
                      </a:r>
                      <a:r>
                        <a:rPr sz="1100" spc="-235" dirty="0">
                          <a:latin typeface="Calibri"/>
                          <a:cs typeface="Calibri"/>
                        </a:rPr>
                        <a:t> </a:t>
                      </a:r>
                      <a:r>
                        <a:rPr sz="1100" spc="-5" dirty="0">
                          <a:latin typeface="Calibri"/>
                          <a:cs typeface="Calibri"/>
                        </a:rPr>
                        <a:t>communication.</a:t>
                      </a:r>
                      <a:endParaRPr sz="1100">
                        <a:latin typeface="Calibri"/>
                        <a:cs typeface="Calibri"/>
                      </a:endParaRPr>
                    </a:p>
                  </a:txBody>
                  <a:tcPr marL="0" marR="0" marT="374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867410">
                        <a:lnSpc>
                          <a:spcPct val="100000"/>
                        </a:lnSpc>
                        <a:spcBef>
                          <a:spcPts val="295"/>
                        </a:spcBef>
                      </a:pPr>
                      <a:r>
                        <a:rPr sz="1100" spc="-5" dirty="0">
                          <a:latin typeface="Calibri"/>
                          <a:cs typeface="Calibri"/>
                        </a:rPr>
                        <a:t>Thread</a:t>
                      </a:r>
                      <a:r>
                        <a:rPr sz="1100" spc="5" dirty="0">
                          <a:latin typeface="Calibri"/>
                          <a:cs typeface="Calibri"/>
                        </a:rPr>
                        <a:t> </a:t>
                      </a:r>
                      <a:r>
                        <a:rPr sz="1100" dirty="0">
                          <a:latin typeface="Calibri"/>
                          <a:cs typeface="Calibri"/>
                        </a:rPr>
                        <a:t>is</a:t>
                      </a:r>
                      <a:r>
                        <a:rPr sz="1100" spc="-40" dirty="0">
                          <a:latin typeface="Calibri"/>
                          <a:cs typeface="Calibri"/>
                        </a:rPr>
                        <a:t> </a:t>
                      </a:r>
                      <a:r>
                        <a:rPr sz="1100" spc="-5" dirty="0">
                          <a:latin typeface="Calibri"/>
                          <a:cs typeface="Calibri"/>
                        </a:rPr>
                        <a:t>more</a:t>
                      </a:r>
                      <a:r>
                        <a:rPr sz="1100" spc="-15" dirty="0">
                          <a:latin typeface="Calibri"/>
                          <a:cs typeface="Calibri"/>
                        </a:rPr>
                        <a:t> </a:t>
                      </a:r>
                      <a:r>
                        <a:rPr sz="1100" dirty="0">
                          <a:latin typeface="Calibri"/>
                          <a:cs typeface="Calibri"/>
                        </a:rPr>
                        <a:t>efficient</a:t>
                      </a:r>
                      <a:r>
                        <a:rPr sz="1100" spc="-20" dirty="0">
                          <a:latin typeface="Calibri"/>
                          <a:cs typeface="Calibri"/>
                        </a:rPr>
                        <a:t> </a:t>
                      </a:r>
                      <a:r>
                        <a:rPr sz="1100" dirty="0">
                          <a:latin typeface="Calibri"/>
                          <a:cs typeface="Calibri"/>
                        </a:rPr>
                        <a:t>in</a:t>
                      </a:r>
                      <a:r>
                        <a:rPr sz="1100" spc="-45" dirty="0">
                          <a:latin typeface="Calibri"/>
                          <a:cs typeface="Calibri"/>
                        </a:rPr>
                        <a:t> </a:t>
                      </a:r>
                      <a:r>
                        <a:rPr sz="1100" dirty="0">
                          <a:latin typeface="Calibri"/>
                          <a:cs typeface="Calibri"/>
                        </a:rPr>
                        <a:t>terms</a:t>
                      </a:r>
                      <a:r>
                        <a:rPr sz="1100" spc="-15" dirty="0">
                          <a:latin typeface="Calibri"/>
                          <a:cs typeface="Calibri"/>
                        </a:rPr>
                        <a:t> </a:t>
                      </a:r>
                      <a:r>
                        <a:rPr sz="1100" spc="-5" dirty="0">
                          <a:latin typeface="Calibri"/>
                          <a:cs typeface="Calibri"/>
                        </a:rPr>
                        <a:t>of </a:t>
                      </a:r>
                      <a:r>
                        <a:rPr sz="1100" spc="-235" dirty="0">
                          <a:latin typeface="Calibri"/>
                          <a:cs typeface="Calibri"/>
                        </a:rPr>
                        <a:t> </a:t>
                      </a:r>
                      <a:r>
                        <a:rPr sz="1100" spc="-5" dirty="0">
                          <a:latin typeface="Calibri"/>
                          <a:cs typeface="Calibri"/>
                        </a:rPr>
                        <a:t>communication.</a:t>
                      </a:r>
                      <a:endParaRPr sz="1100">
                        <a:latin typeface="Calibri"/>
                        <a:cs typeface="Calibri"/>
                      </a:endParaRPr>
                    </a:p>
                  </a:txBody>
                  <a:tcPr marL="0" marR="0" marT="374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587883">
                <a:tc>
                  <a:txBody>
                    <a:bodyPr/>
                    <a:lstStyle/>
                    <a:p>
                      <a:pPr>
                        <a:lnSpc>
                          <a:spcPct val="100000"/>
                        </a:lnSpc>
                        <a:spcBef>
                          <a:spcPts val="40"/>
                        </a:spcBef>
                      </a:pPr>
                      <a:endParaRPr sz="1350">
                        <a:latin typeface="Times New Roman"/>
                        <a:cs typeface="Times New Roman"/>
                      </a:endParaRPr>
                    </a:p>
                    <a:p>
                      <a:pPr marR="26034" algn="ctr">
                        <a:lnSpc>
                          <a:spcPct val="100000"/>
                        </a:lnSpc>
                      </a:pPr>
                      <a:r>
                        <a:rPr sz="1100" b="1" spc="-10" dirty="0">
                          <a:latin typeface="Calibri"/>
                          <a:cs typeface="Calibri"/>
                        </a:rPr>
                        <a:t>6.</a:t>
                      </a:r>
                      <a:endParaRPr sz="1100">
                        <a:latin typeface="Calibri"/>
                        <a:cs typeface="Calibri"/>
                      </a:endParaRPr>
                    </a:p>
                  </a:txBody>
                  <a:tcPr marL="0" marR="0" marT="508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marR="178435">
                        <a:lnSpc>
                          <a:spcPct val="100000"/>
                        </a:lnSpc>
                        <a:spcBef>
                          <a:spcPts val="960"/>
                        </a:spcBef>
                      </a:pPr>
                      <a:r>
                        <a:rPr sz="1100" spc="-10" dirty="0">
                          <a:latin typeface="Calibri"/>
                          <a:cs typeface="Calibri"/>
                        </a:rPr>
                        <a:t>M</a:t>
                      </a:r>
                      <a:r>
                        <a:rPr sz="1100" spc="-5" dirty="0">
                          <a:latin typeface="Calibri"/>
                          <a:cs typeface="Calibri"/>
                        </a:rPr>
                        <a:t>u</a:t>
                      </a:r>
                      <a:r>
                        <a:rPr sz="1100" spc="5" dirty="0">
                          <a:latin typeface="Calibri"/>
                          <a:cs typeface="Calibri"/>
                        </a:rPr>
                        <a:t>l</a:t>
                      </a:r>
                      <a:r>
                        <a:rPr sz="1100" spc="-10" dirty="0">
                          <a:latin typeface="Calibri"/>
                          <a:cs typeface="Calibri"/>
                        </a:rPr>
                        <a:t>t</a:t>
                      </a:r>
                      <a:r>
                        <a:rPr sz="1100" spc="5" dirty="0">
                          <a:latin typeface="Calibri"/>
                          <a:cs typeface="Calibri"/>
                        </a:rPr>
                        <a:t>i</a:t>
                      </a:r>
                      <a:r>
                        <a:rPr sz="1100" spc="-5" dirty="0">
                          <a:latin typeface="Calibri"/>
                          <a:cs typeface="Calibri"/>
                        </a:rPr>
                        <a:t>p</a:t>
                      </a:r>
                      <a:r>
                        <a:rPr sz="1100" dirty="0">
                          <a:latin typeface="Calibri"/>
                          <a:cs typeface="Calibri"/>
                        </a:rPr>
                        <a:t>r</a:t>
                      </a:r>
                      <a:r>
                        <a:rPr sz="1100" spc="-10" dirty="0">
                          <a:latin typeface="Calibri"/>
                          <a:cs typeface="Calibri"/>
                        </a:rPr>
                        <a:t>o</a:t>
                      </a:r>
                      <a:r>
                        <a:rPr sz="1100" spc="5" dirty="0">
                          <a:latin typeface="Calibri"/>
                          <a:cs typeface="Calibri"/>
                        </a:rPr>
                        <a:t>g</a:t>
                      </a:r>
                      <a:r>
                        <a:rPr sz="1100" dirty="0">
                          <a:latin typeface="Calibri"/>
                          <a:cs typeface="Calibri"/>
                        </a:rPr>
                        <a:t>ramm</a:t>
                      </a:r>
                      <a:r>
                        <a:rPr sz="1100" spc="5" dirty="0">
                          <a:latin typeface="Calibri"/>
                          <a:cs typeface="Calibri"/>
                        </a:rPr>
                        <a:t>i</a:t>
                      </a:r>
                      <a:r>
                        <a:rPr sz="1100" spc="-5" dirty="0">
                          <a:latin typeface="Calibri"/>
                          <a:cs typeface="Calibri"/>
                        </a:rPr>
                        <a:t>n</a:t>
                      </a:r>
                      <a:r>
                        <a:rPr sz="1100" dirty="0">
                          <a:latin typeface="Calibri"/>
                          <a:cs typeface="Calibri"/>
                        </a:rPr>
                        <a:t>g</a:t>
                      </a:r>
                      <a:r>
                        <a:rPr sz="1100" spc="-100" dirty="0">
                          <a:latin typeface="Calibri"/>
                          <a:cs typeface="Calibri"/>
                        </a:rPr>
                        <a:t> </a:t>
                      </a:r>
                      <a:r>
                        <a:rPr sz="1100" spc="-5" dirty="0">
                          <a:latin typeface="Calibri"/>
                          <a:cs typeface="Calibri"/>
                        </a:rPr>
                        <a:t>h</a:t>
                      </a:r>
                      <a:r>
                        <a:rPr sz="1100" spc="-10" dirty="0">
                          <a:latin typeface="Calibri"/>
                          <a:cs typeface="Calibri"/>
                        </a:rPr>
                        <a:t>o</a:t>
                      </a:r>
                      <a:r>
                        <a:rPr sz="1100" spc="5" dirty="0">
                          <a:latin typeface="Calibri"/>
                          <a:cs typeface="Calibri"/>
                        </a:rPr>
                        <a:t>l</a:t>
                      </a:r>
                      <a:r>
                        <a:rPr sz="1100" spc="-5" dirty="0">
                          <a:latin typeface="Calibri"/>
                          <a:cs typeface="Calibri"/>
                        </a:rPr>
                        <a:t>d</a:t>
                      </a:r>
                      <a:r>
                        <a:rPr sz="1100" dirty="0">
                          <a:latin typeface="Calibri"/>
                          <a:cs typeface="Calibri"/>
                        </a:rPr>
                        <a:t>s</a:t>
                      </a:r>
                      <a:r>
                        <a:rPr sz="1100" spc="-10" dirty="0">
                          <a:latin typeface="Calibri"/>
                          <a:cs typeface="Calibri"/>
                        </a:rPr>
                        <a:t> t</a:t>
                      </a:r>
                      <a:r>
                        <a:rPr sz="1100" spc="-5" dirty="0">
                          <a:latin typeface="Calibri"/>
                          <a:cs typeface="Calibri"/>
                        </a:rPr>
                        <a:t>h</a:t>
                      </a:r>
                      <a:r>
                        <a:rPr sz="1100" dirty="0">
                          <a:latin typeface="Calibri"/>
                          <a:cs typeface="Calibri"/>
                        </a:rPr>
                        <a:t>e</a:t>
                      </a:r>
                      <a:r>
                        <a:rPr sz="1100" spc="-10" dirty="0">
                          <a:latin typeface="Calibri"/>
                          <a:cs typeface="Calibri"/>
                        </a:rPr>
                        <a:t> </a:t>
                      </a:r>
                      <a:r>
                        <a:rPr sz="1100" spc="-15" dirty="0">
                          <a:latin typeface="Calibri"/>
                          <a:cs typeface="Calibri"/>
                        </a:rPr>
                        <a:t>c</a:t>
                      </a:r>
                      <a:r>
                        <a:rPr sz="1100" spc="-10" dirty="0">
                          <a:latin typeface="Calibri"/>
                          <a:cs typeface="Calibri"/>
                        </a:rPr>
                        <a:t>o</a:t>
                      </a:r>
                      <a:r>
                        <a:rPr sz="1100" spc="-5" dirty="0">
                          <a:latin typeface="Calibri"/>
                          <a:cs typeface="Calibri"/>
                        </a:rPr>
                        <a:t>n</a:t>
                      </a:r>
                      <a:r>
                        <a:rPr sz="1100" spc="-15" dirty="0">
                          <a:latin typeface="Calibri"/>
                          <a:cs typeface="Calibri"/>
                        </a:rPr>
                        <a:t>c</a:t>
                      </a:r>
                      <a:r>
                        <a:rPr sz="1100" dirty="0">
                          <a:latin typeface="Calibri"/>
                          <a:cs typeface="Calibri"/>
                        </a:rPr>
                        <a:t>ep</a:t>
                      </a:r>
                      <a:r>
                        <a:rPr sz="1100" spc="-15" dirty="0">
                          <a:latin typeface="Calibri"/>
                          <a:cs typeface="Calibri"/>
                        </a:rPr>
                        <a:t>t</a:t>
                      </a:r>
                      <a:r>
                        <a:rPr sz="1100" dirty="0">
                          <a:latin typeface="Calibri"/>
                          <a:cs typeface="Calibri"/>
                        </a:rPr>
                        <a:t>s</a:t>
                      </a:r>
                      <a:r>
                        <a:rPr sz="1100" spc="10" dirty="0">
                          <a:latin typeface="Calibri"/>
                          <a:cs typeface="Calibri"/>
                        </a:rPr>
                        <a:t> </a:t>
                      </a:r>
                      <a:r>
                        <a:rPr sz="1100" spc="-10" dirty="0">
                          <a:latin typeface="Calibri"/>
                          <a:cs typeface="Calibri"/>
                        </a:rPr>
                        <a:t>o</a:t>
                      </a:r>
                      <a:r>
                        <a:rPr sz="1100" dirty="0">
                          <a:latin typeface="Calibri"/>
                          <a:cs typeface="Calibri"/>
                        </a:rPr>
                        <a:t>f</a:t>
                      </a:r>
                      <a:r>
                        <a:rPr sz="1100" spc="-10" dirty="0">
                          <a:latin typeface="Calibri"/>
                          <a:cs typeface="Calibri"/>
                        </a:rPr>
                        <a:t> </a:t>
                      </a:r>
                      <a:r>
                        <a:rPr sz="1100" dirty="0">
                          <a:latin typeface="Calibri"/>
                          <a:cs typeface="Calibri"/>
                        </a:rPr>
                        <a:t>m</a:t>
                      </a:r>
                      <a:r>
                        <a:rPr sz="1100" spc="-5" dirty="0">
                          <a:latin typeface="Calibri"/>
                          <a:cs typeface="Calibri"/>
                        </a:rPr>
                        <a:t>u</a:t>
                      </a:r>
                      <a:r>
                        <a:rPr sz="1100" spc="5" dirty="0">
                          <a:latin typeface="Calibri"/>
                          <a:cs typeface="Calibri"/>
                        </a:rPr>
                        <a:t>l</a:t>
                      </a:r>
                      <a:r>
                        <a:rPr sz="1100" spc="-10" dirty="0">
                          <a:latin typeface="Calibri"/>
                          <a:cs typeface="Calibri"/>
                        </a:rPr>
                        <a:t>t</a:t>
                      </a:r>
                      <a:r>
                        <a:rPr sz="1100" spc="20" dirty="0">
                          <a:latin typeface="Calibri"/>
                          <a:cs typeface="Calibri"/>
                        </a:rPr>
                        <a:t>i</a:t>
                      </a:r>
                      <a:r>
                        <a:rPr sz="1100" dirty="0">
                          <a:latin typeface="Calibri"/>
                          <a:cs typeface="Calibri"/>
                        </a:rPr>
                        <a:t>-  </a:t>
                      </a:r>
                      <a:r>
                        <a:rPr sz="1100" spc="-5" dirty="0">
                          <a:latin typeface="Calibri"/>
                          <a:cs typeface="Calibri"/>
                        </a:rPr>
                        <a:t>process.</a:t>
                      </a:r>
                      <a:endParaRPr sz="1100">
                        <a:latin typeface="Calibri"/>
                        <a:cs typeface="Calibri"/>
                      </a:endParaRPr>
                    </a:p>
                  </a:txBody>
                  <a:tcPr marL="0" marR="0" marT="12192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35560">
                        <a:lnSpc>
                          <a:spcPct val="100000"/>
                        </a:lnSpc>
                        <a:spcBef>
                          <a:spcPts val="300"/>
                        </a:spcBef>
                      </a:pPr>
                      <a:r>
                        <a:rPr sz="1100" dirty="0">
                          <a:latin typeface="Calibri"/>
                          <a:cs typeface="Calibri"/>
                        </a:rPr>
                        <a:t>We </a:t>
                      </a:r>
                      <a:r>
                        <a:rPr sz="1100" spc="-10" dirty="0">
                          <a:latin typeface="Calibri"/>
                          <a:cs typeface="Calibri"/>
                        </a:rPr>
                        <a:t>don’t </a:t>
                      </a:r>
                      <a:r>
                        <a:rPr sz="1100" dirty="0">
                          <a:latin typeface="Calibri"/>
                          <a:cs typeface="Calibri"/>
                        </a:rPr>
                        <a:t>need </a:t>
                      </a:r>
                      <a:r>
                        <a:rPr sz="1100" spc="-5" dirty="0">
                          <a:latin typeface="Calibri"/>
                          <a:cs typeface="Calibri"/>
                        </a:rPr>
                        <a:t>multi </a:t>
                      </a:r>
                      <a:r>
                        <a:rPr sz="1100" dirty="0">
                          <a:latin typeface="Calibri"/>
                          <a:cs typeface="Calibri"/>
                        </a:rPr>
                        <a:t>programs in </a:t>
                      </a:r>
                      <a:r>
                        <a:rPr sz="1100" spc="-5" dirty="0">
                          <a:latin typeface="Calibri"/>
                          <a:cs typeface="Calibri"/>
                        </a:rPr>
                        <a:t>action for </a:t>
                      </a:r>
                      <a:r>
                        <a:rPr sz="1100" dirty="0">
                          <a:latin typeface="Calibri"/>
                          <a:cs typeface="Calibri"/>
                        </a:rPr>
                        <a:t> multiple</a:t>
                      </a:r>
                      <a:r>
                        <a:rPr sz="1100" spc="-60" dirty="0">
                          <a:latin typeface="Calibri"/>
                          <a:cs typeface="Calibri"/>
                        </a:rPr>
                        <a:t> </a:t>
                      </a:r>
                      <a:r>
                        <a:rPr sz="1100" spc="-5" dirty="0">
                          <a:latin typeface="Calibri"/>
                          <a:cs typeface="Calibri"/>
                        </a:rPr>
                        <a:t>threads</a:t>
                      </a:r>
                      <a:r>
                        <a:rPr sz="1100" spc="-10" dirty="0">
                          <a:latin typeface="Calibri"/>
                          <a:cs typeface="Calibri"/>
                        </a:rPr>
                        <a:t> </a:t>
                      </a:r>
                      <a:r>
                        <a:rPr sz="1100" spc="-5" dirty="0">
                          <a:latin typeface="Calibri"/>
                          <a:cs typeface="Calibri"/>
                        </a:rPr>
                        <a:t>because </a:t>
                      </a:r>
                      <a:r>
                        <a:rPr sz="1100" dirty="0">
                          <a:latin typeface="Calibri"/>
                          <a:cs typeface="Calibri"/>
                        </a:rPr>
                        <a:t>a</a:t>
                      </a:r>
                      <a:r>
                        <a:rPr sz="1100" spc="-10" dirty="0">
                          <a:latin typeface="Calibri"/>
                          <a:cs typeface="Calibri"/>
                        </a:rPr>
                        <a:t> </a:t>
                      </a:r>
                      <a:r>
                        <a:rPr sz="1100" dirty="0">
                          <a:latin typeface="Calibri"/>
                          <a:cs typeface="Calibri"/>
                        </a:rPr>
                        <a:t>single</a:t>
                      </a:r>
                      <a:r>
                        <a:rPr sz="1100" spc="-35" dirty="0">
                          <a:latin typeface="Calibri"/>
                          <a:cs typeface="Calibri"/>
                        </a:rPr>
                        <a:t> </a:t>
                      </a:r>
                      <a:r>
                        <a:rPr sz="1100" spc="-5" dirty="0">
                          <a:latin typeface="Calibri"/>
                          <a:cs typeface="Calibri"/>
                        </a:rPr>
                        <a:t>process consists </a:t>
                      </a:r>
                      <a:r>
                        <a:rPr sz="1100" spc="-235" dirty="0">
                          <a:latin typeface="Calibri"/>
                          <a:cs typeface="Calibri"/>
                        </a:rPr>
                        <a:t> </a:t>
                      </a:r>
                      <a:r>
                        <a:rPr sz="1100" spc="-5" dirty="0">
                          <a:latin typeface="Calibri"/>
                          <a:cs typeface="Calibri"/>
                        </a:rPr>
                        <a:t>of</a:t>
                      </a:r>
                      <a:r>
                        <a:rPr sz="1100" spc="-15" dirty="0">
                          <a:latin typeface="Calibri"/>
                          <a:cs typeface="Calibri"/>
                        </a:rPr>
                        <a:t> </a:t>
                      </a:r>
                      <a:r>
                        <a:rPr sz="1100" dirty="0">
                          <a:latin typeface="Calibri"/>
                          <a:cs typeface="Calibri"/>
                        </a:rPr>
                        <a:t>multiple</a:t>
                      </a:r>
                      <a:r>
                        <a:rPr sz="1100" spc="-30" dirty="0">
                          <a:latin typeface="Calibri"/>
                          <a:cs typeface="Calibri"/>
                        </a:rPr>
                        <a:t> </a:t>
                      </a:r>
                      <a:r>
                        <a:rPr sz="1100" spc="-5" dirty="0">
                          <a:latin typeface="Calibri"/>
                          <a:cs typeface="Calibri"/>
                        </a:rPr>
                        <a:t>threads.</a:t>
                      </a:r>
                      <a:endParaRPr sz="1100">
                        <a:latin typeface="Calibri"/>
                        <a:cs typeface="Calibri"/>
                      </a:endParaRPr>
                    </a:p>
                  </a:txBody>
                  <a:tcPr marL="0" marR="0" marT="3810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252602">
                <a:tc>
                  <a:txBody>
                    <a:bodyPr/>
                    <a:lstStyle/>
                    <a:p>
                      <a:pPr algn="ctr">
                        <a:lnSpc>
                          <a:spcPct val="100000"/>
                        </a:lnSpc>
                        <a:spcBef>
                          <a:spcPts val="275"/>
                        </a:spcBef>
                      </a:pPr>
                      <a:r>
                        <a:rPr sz="1100" b="1" spc="-10" dirty="0">
                          <a:latin typeface="Calibri"/>
                          <a:cs typeface="Calibri"/>
                        </a:rPr>
                        <a:t>7.</a:t>
                      </a:r>
                      <a:endParaRPr sz="1100">
                        <a:latin typeface="Calibri"/>
                        <a:cs typeface="Calibri"/>
                      </a:endParaRPr>
                    </a:p>
                  </a:txBody>
                  <a:tcPr marL="0" marR="0" marT="3492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300"/>
                        </a:spcBef>
                      </a:pPr>
                      <a:r>
                        <a:rPr sz="1100" spc="-5" dirty="0">
                          <a:latin typeface="Calibri"/>
                          <a:cs typeface="Calibri"/>
                        </a:rPr>
                        <a:t>The</a:t>
                      </a:r>
                      <a:r>
                        <a:rPr sz="1100" spc="5" dirty="0">
                          <a:latin typeface="Calibri"/>
                          <a:cs typeface="Calibri"/>
                        </a:rPr>
                        <a:t> </a:t>
                      </a:r>
                      <a:r>
                        <a:rPr sz="1100" spc="-5" dirty="0">
                          <a:latin typeface="Calibri"/>
                          <a:cs typeface="Calibri"/>
                        </a:rPr>
                        <a:t>process</a:t>
                      </a:r>
                      <a:r>
                        <a:rPr sz="1100" spc="-15" dirty="0">
                          <a:latin typeface="Calibri"/>
                          <a:cs typeface="Calibri"/>
                        </a:rPr>
                        <a:t> </a:t>
                      </a:r>
                      <a:r>
                        <a:rPr sz="1100" dirty="0">
                          <a:latin typeface="Calibri"/>
                          <a:cs typeface="Calibri"/>
                        </a:rPr>
                        <a:t>is</a:t>
                      </a:r>
                      <a:r>
                        <a:rPr sz="1100" spc="-40" dirty="0">
                          <a:latin typeface="Calibri"/>
                          <a:cs typeface="Calibri"/>
                        </a:rPr>
                        <a:t> </a:t>
                      </a:r>
                      <a:r>
                        <a:rPr sz="1100" spc="-5" dirty="0">
                          <a:latin typeface="Calibri"/>
                          <a:cs typeface="Calibri"/>
                        </a:rPr>
                        <a:t>isolated.</a:t>
                      </a:r>
                      <a:endParaRPr sz="1100">
                        <a:latin typeface="Calibri"/>
                        <a:cs typeface="Calibri"/>
                      </a:endParaRPr>
                    </a:p>
                  </a:txBody>
                  <a:tcPr marL="0" marR="0" marT="3810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300"/>
                        </a:spcBef>
                      </a:pPr>
                      <a:r>
                        <a:rPr sz="1100" spc="-5" dirty="0">
                          <a:latin typeface="Calibri"/>
                          <a:cs typeface="Calibri"/>
                        </a:rPr>
                        <a:t>Threads</a:t>
                      </a:r>
                      <a:r>
                        <a:rPr sz="1100" spc="-25" dirty="0">
                          <a:latin typeface="Calibri"/>
                          <a:cs typeface="Calibri"/>
                        </a:rPr>
                        <a:t> </a:t>
                      </a:r>
                      <a:r>
                        <a:rPr sz="1100" spc="-5" dirty="0">
                          <a:latin typeface="Calibri"/>
                          <a:cs typeface="Calibri"/>
                        </a:rPr>
                        <a:t>share</a:t>
                      </a:r>
                      <a:r>
                        <a:rPr sz="1100" spc="-25" dirty="0">
                          <a:latin typeface="Calibri"/>
                          <a:cs typeface="Calibri"/>
                        </a:rPr>
                        <a:t> </a:t>
                      </a:r>
                      <a:r>
                        <a:rPr sz="1100" dirty="0">
                          <a:latin typeface="Calibri"/>
                          <a:cs typeface="Calibri"/>
                        </a:rPr>
                        <a:t>memory.</a:t>
                      </a:r>
                      <a:endParaRPr sz="1100">
                        <a:latin typeface="Calibri"/>
                        <a:cs typeface="Calibri"/>
                      </a:endParaRPr>
                    </a:p>
                  </a:txBody>
                  <a:tcPr marL="0" marR="0" marT="3810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461899">
                <a:tc>
                  <a:txBody>
                    <a:bodyPr/>
                    <a:lstStyle/>
                    <a:p>
                      <a:pPr>
                        <a:lnSpc>
                          <a:spcPct val="100000"/>
                        </a:lnSpc>
                        <a:spcBef>
                          <a:spcPts val="10"/>
                        </a:spcBef>
                      </a:pPr>
                      <a:endParaRPr sz="950">
                        <a:latin typeface="Times New Roman"/>
                        <a:cs typeface="Times New Roman"/>
                      </a:endParaRPr>
                    </a:p>
                    <a:p>
                      <a:pPr algn="ctr">
                        <a:lnSpc>
                          <a:spcPct val="100000"/>
                        </a:lnSpc>
                      </a:pPr>
                      <a:r>
                        <a:rPr sz="1100" b="1" spc="-10" dirty="0">
                          <a:latin typeface="Calibri"/>
                          <a:cs typeface="Calibri"/>
                        </a:rPr>
                        <a:t>8.</a:t>
                      </a:r>
                      <a:endParaRPr sz="1100">
                        <a:latin typeface="Calibri"/>
                        <a:cs typeface="Calibri"/>
                      </a:endParaRPr>
                    </a:p>
                  </a:txBody>
                  <a:tcPr marL="0" marR="0" marT="127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a:lnSpc>
                          <a:spcPct val="100000"/>
                        </a:lnSpc>
                        <a:spcBef>
                          <a:spcPts val="30"/>
                        </a:spcBef>
                      </a:pPr>
                      <a:endParaRPr sz="950">
                        <a:latin typeface="Times New Roman"/>
                        <a:cs typeface="Times New Roman"/>
                      </a:endParaRPr>
                    </a:p>
                    <a:p>
                      <a:pPr marL="31115">
                        <a:lnSpc>
                          <a:spcPct val="100000"/>
                        </a:lnSpc>
                        <a:spcBef>
                          <a:spcPts val="5"/>
                        </a:spcBef>
                      </a:pPr>
                      <a:r>
                        <a:rPr sz="1100" spc="-15" dirty="0">
                          <a:latin typeface="Calibri"/>
                          <a:cs typeface="Calibri"/>
                        </a:rPr>
                        <a:t>T</a:t>
                      </a:r>
                      <a:r>
                        <a:rPr sz="1100" spc="-5" dirty="0">
                          <a:latin typeface="Calibri"/>
                          <a:cs typeface="Calibri"/>
                        </a:rPr>
                        <a:t>h</a:t>
                      </a:r>
                      <a:r>
                        <a:rPr sz="1100" dirty="0">
                          <a:latin typeface="Calibri"/>
                          <a:cs typeface="Calibri"/>
                        </a:rPr>
                        <a:t>e</a:t>
                      </a:r>
                      <a:r>
                        <a:rPr sz="1100" spc="15" dirty="0">
                          <a:latin typeface="Calibri"/>
                          <a:cs typeface="Calibri"/>
                        </a:rPr>
                        <a:t> </a:t>
                      </a:r>
                      <a:r>
                        <a:rPr sz="1100" spc="-5" dirty="0">
                          <a:latin typeface="Calibri"/>
                          <a:cs typeface="Calibri"/>
                        </a:rPr>
                        <a:t>p</a:t>
                      </a:r>
                      <a:r>
                        <a:rPr sz="1100" dirty="0">
                          <a:latin typeface="Calibri"/>
                          <a:cs typeface="Calibri"/>
                        </a:rPr>
                        <a:t>r</a:t>
                      </a:r>
                      <a:r>
                        <a:rPr sz="1100" spc="-10" dirty="0">
                          <a:latin typeface="Calibri"/>
                          <a:cs typeface="Calibri"/>
                        </a:rPr>
                        <a:t>o</a:t>
                      </a:r>
                      <a:r>
                        <a:rPr sz="1100" spc="-15" dirty="0">
                          <a:latin typeface="Calibri"/>
                          <a:cs typeface="Calibri"/>
                        </a:rPr>
                        <a:t>c</a:t>
                      </a:r>
                      <a:r>
                        <a:rPr sz="1100" dirty="0">
                          <a:latin typeface="Calibri"/>
                          <a:cs typeface="Calibri"/>
                        </a:rPr>
                        <a:t>ess</a:t>
                      </a:r>
                      <a:r>
                        <a:rPr sz="1100" spc="-5" dirty="0">
                          <a:latin typeface="Calibri"/>
                          <a:cs typeface="Calibri"/>
                        </a:rPr>
                        <a:t> </a:t>
                      </a:r>
                      <a:r>
                        <a:rPr sz="1100" spc="5" dirty="0">
                          <a:latin typeface="Calibri"/>
                          <a:cs typeface="Calibri"/>
                        </a:rPr>
                        <a:t>i</a:t>
                      </a:r>
                      <a:r>
                        <a:rPr sz="1100" dirty="0">
                          <a:latin typeface="Calibri"/>
                          <a:cs typeface="Calibri"/>
                        </a:rPr>
                        <a:t>s</a:t>
                      </a:r>
                      <a:r>
                        <a:rPr sz="1100" spc="-35" dirty="0">
                          <a:latin typeface="Calibri"/>
                          <a:cs typeface="Calibri"/>
                        </a:rPr>
                        <a:t> </a:t>
                      </a:r>
                      <a:r>
                        <a:rPr sz="1100" spc="-15" dirty="0">
                          <a:latin typeface="Calibri"/>
                          <a:cs typeface="Calibri"/>
                        </a:rPr>
                        <a:t>c</a:t>
                      </a:r>
                      <a:r>
                        <a:rPr sz="1100" dirty="0">
                          <a:latin typeface="Calibri"/>
                          <a:cs typeface="Calibri"/>
                        </a:rPr>
                        <a:t>a</a:t>
                      </a:r>
                      <a:r>
                        <a:rPr sz="1100" spc="5" dirty="0">
                          <a:latin typeface="Calibri"/>
                          <a:cs typeface="Calibri"/>
                        </a:rPr>
                        <a:t>ll</a:t>
                      </a:r>
                      <a:r>
                        <a:rPr sz="1100" dirty="0">
                          <a:latin typeface="Calibri"/>
                          <a:cs typeface="Calibri"/>
                        </a:rPr>
                        <a:t>ed</a:t>
                      </a:r>
                      <a:r>
                        <a:rPr sz="1100" spc="-10" dirty="0">
                          <a:latin typeface="Calibri"/>
                          <a:cs typeface="Calibri"/>
                        </a:rPr>
                        <a:t> t</a:t>
                      </a:r>
                      <a:r>
                        <a:rPr sz="1100" spc="-5" dirty="0">
                          <a:latin typeface="Calibri"/>
                          <a:cs typeface="Calibri"/>
                        </a:rPr>
                        <a:t>h</a:t>
                      </a:r>
                      <a:r>
                        <a:rPr sz="1100" dirty="0">
                          <a:latin typeface="Calibri"/>
                          <a:cs typeface="Calibri"/>
                        </a:rPr>
                        <a:t>e</a:t>
                      </a:r>
                      <a:r>
                        <a:rPr sz="1100" spc="-10" dirty="0">
                          <a:latin typeface="Calibri"/>
                          <a:cs typeface="Calibri"/>
                        </a:rPr>
                        <a:t> </a:t>
                      </a:r>
                      <a:r>
                        <a:rPr sz="1100" spc="-5" dirty="0">
                          <a:latin typeface="Calibri"/>
                          <a:cs typeface="Calibri"/>
                        </a:rPr>
                        <a:t>h</a:t>
                      </a:r>
                      <a:r>
                        <a:rPr sz="1100" dirty="0">
                          <a:latin typeface="Calibri"/>
                          <a:cs typeface="Calibri"/>
                        </a:rPr>
                        <a:t>ea</a:t>
                      </a:r>
                      <a:r>
                        <a:rPr sz="1100" spc="5" dirty="0">
                          <a:latin typeface="Calibri"/>
                          <a:cs typeface="Calibri"/>
                        </a:rPr>
                        <a:t>v</a:t>
                      </a:r>
                      <a:r>
                        <a:rPr sz="1100" dirty="0">
                          <a:latin typeface="Calibri"/>
                          <a:cs typeface="Calibri"/>
                        </a:rPr>
                        <a:t>ywe</a:t>
                      </a:r>
                      <a:r>
                        <a:rPr sz="1100" spc="5" dirty="0">
                          <a:latin typeface="Calibri"/>
                          <a:cs typeface="Calibri"/>
                        </a:rPr>
                        <a:t>ig</a:t>
                      </a:r>
                      <a:r>
                        <a:rPr sz="1100" spc="-5" dirty="0">
                          <a:latin typeface="Calibri"/>
                          <a:cs typeface="Calibri"/>
                        </a:rPr>
                        <a:t>h</a:t>
                      </a:r>
                      <a:r>
                        <a:rPr sz="1100" dirty="0">
                          <a:latin typeface="Calibri"/>
                          <a:cs typeface="Calibri"/>
                        </a:rPr>
                        <a:t>t</a:t>
                      </a:r>
                      <a:r>
                        <a:rPr sz="1100" spc="-70" dirty="0">
                          <a:latin typeface="Calibri"/>
                          <a:cs typeface="Calibri"/>
                        </a:rPr>
                        <a:t> </a:t>
                      </a:r>
                      <a:r>
                        <a:rPr sz="1100" spc="-5" dirty="0">
                          <a:latin typeface="Calibri"/>
                          <a:cs typeface="Calibri"/>
                        </a:rPr>
                        <a:t>p</a:t>
                      </a:r>
                      <a:r>
                        <a:rPr sz="1100" dirty="0">
                          <a:latin typeface="Calibri"/>
                          <a:cs typeface="Calibri"/>
                        </a:rPr>
                        <a:t>r</a:t>
                      </a:r>
                      <a:r>
                        <a:rPr sz="1100" spc="-10" dirty="0">
                          <a:latin typeface="Calibri"/>
                          <a:cs typeface="Calibri"/>
                        </a:rPr>
                        <a:t>o</a:t>
                      </a:r>
                      <a:r>
                        <a:rPr sz="1100" spc="-15" dirty="0">
                          <a:latin typeface="Calibri"/>
                          <a:cs typeface="Calibri"/>
                        </a:rPr>
                        <a:t>c</a:t>
                      </a:r>
                      <a:r>
                        <a:rPr sz="1100" dirty="0">
                          <a:latin typeface="Calibri"/>
                          <a:cs typeface="Calibri"/>
                        </a:rPr>
                        <a:t>ess.</a:t>
                      </a:r>
                      <a:endParaRPr sz="1100">
                        <a:latin typeface="Calibri"/>
                        <a:cs typeface="Calibri"/>
                      </a:endParaRPr>
                    </a:p>
                  </a:txBody>
                  <a:tcPr marL="0" marR="0" marT="381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465"/>
                        </a:spcBef>
                      </a:pPr>
                      <a:r>
                        <a:rPr sz="1100" dirty="0">
                          <a:latin typeface="Calibri"/>
                          <a:cs typeface="Calibri"/>
                        </a:rPr>
                        <a:t>A</a:t>
                      </a:r>
                      <a:r>
                        <a:rPr sz="1100" spc="-5" dirty="0">
                          <a:latin typeface="Calibri"/>
                          <a:cs typeface="Calibri"/>
                        </a:rPr>
                        <a:t> Thread</a:t>
                      </a:r>
                      <a:r>
                        <a:rPr sz="1100" spc="10" dirty="0">
                          <a:latin typeface="Calibri"/>
                          <a:cs typeface="Calibri"/>
                        </a:rPr>
                        <a:t> </a:t>
                      </a:r>
                      <a:r>
                        <a:rPr sz="1100" dirty="0">
                          <a:latin typeface="Calibri"/>
                          <a:cs typeface="Calibri"/>
                        </a:rPr>
                        <a:t>is</a:t>
                      </a:r>
                      <a:r>
                        <a:rPr sz="1100" spc="-35" dirty="0">
                          <a:latin typeface="Calibri"/>
                          <a:cs typeface="Calibri"/>
                        </a:rPr>
                        <a:t> </a:t>
                      </a:r>
                      <a:r>
                        <a:rPr sz="1100" dirty="0">
                          <a:latin typeface="Calibri"/>
                          <a:cs typeface="Calibri"/>
                        </a:rPr>
                        <a:t>lightweight</a:t>
                      </a:r>
                      <a:r>
                        <a:rPr sz="1100" spc="-95" dirty="0">
                          <a:latin typeface="Calibri"/>
                          <a:cs typeface="Calibri"/>
                        </a:rPr>
                        <a:t> </a:t>
                      </a:r>
                      <a:r>
                        <a:rPr sz="1100" dirty="0">
                          <a:latin typeface="Calibri"/>
                          <a:cs typeface="Calibri"/>
                        </a:rPr>
                        <a:t>as</a:t>
                      </a:r>
                      <a:r>
                        <a:rPr sz="1100" spc="-5" dirty="0">
                          <a:latin typeface="Calibri"/>
                          <a:cs typeface="Calibri"/>
                        </a:rPr>
                        <a:t> each</a:t>
                      </a:r>
                      <a:r>
                        <a:rPr sz="1100" spc="10" dirty="0">
                          <a:latin typeface="Calibri"/>
                          <a:cs typeface="Calibri"/>
                        </a:rPr>
                        <a:t> </a:t>
                      </a:r>
                      <a:r>
                        <a:rPr sz="1100" spc="-5" dirty="0">
                          <a:latin typeface="Calibri"/>
                          <a:cs typeface="Calibri"/>
                        </a:rPr>
                        <a:t>thread</a:t>
                      </a:r>
                      <a:r>
                        <a:rPr sz="1100" spc="-15" dirty="0">
                          <a:latin typeface="Calibri"/>
                          <a:cs typeface="Calibri"/>
                        </a:rPr>
                        <a:t> </a:t>
                      </a:r>
                      <a:r>
                        <a:rPr sz="1100" dirty="0">
                          <a:latin typeface="Calibri"/>
                          <a:cs typeface="Calibri"/>
                        </a:rPr>
                        <a:t>in</a:t>
                      </a:r>
                      <a:r>
                        <a:rPr sz="1100" spc="-15" dirty="0">
                          <a:latin typeface="Calibri"/>
                          <a:cs typeface="Calibri"/>
                        </a:rPr>
                        <a:t> </a:t>
                      </a:r>
                      <a:r>
                        <a:rPr sz="1100" dirty="0">
                          <a:latin typeface="Calibri"/>
                          <a:cs typeface="Calibri"/>
                        </a:rPr>
                        <a:t>a</a:t>
                      </a:r>
                      <a:endParaRPr sz="1100">
                        <a:latin typeface="Calibri"/>
                        <a:cs typeface="Calibri"/>
                      </a:endParaRPr>
                    </a:p>
                    <a:p>
                      <a:pPr marL="31750">
                        <a:lnSpc>
                          <a:spcPct val="100000"/>
                        </a:lnSpc>
                      </a:pPr>
                      <a:r>
                        <a:rPr sz="1100" spc="-5" dirty="0">
                          <a:latin typeface="Calibri"/>
                          <a:cs typeface="Calibri"/>
                        </a:rPr>
                        <a:t>process shares code,</a:t>
                      </a:r>
                      <a:r>
                        <a:rPr sz="1100" spc="5" dirty="0">
                          <a:latin typeface="Calibri"/>
                          <a:cs typeface="Calibri"/>
                        </a:rPr>
                        <a:t> </a:t>
                      </a:r>
                      <a:r>
                        <a:rPr sz="1100" spc="-5" dirty="0">
                          <a:latin typeface="Calibri"/>
                          <a:cs typeface="Calibri"/>
                        </a:rPr>
                        <a:t>data,</a:t>
                      </a:r>
                      <a:r>
                        <a:rPr sz="1100" spc="-20" dirty="0">
                          <a:latin typeface="Calibri"/>
                          <a:cs typeface="Calibri"/>
                        </a:rPr>
                        <a:t> </a:t>
                      </a:r>
                      <a:r>
                        <a:rPr sz="1100" spc="-5" dirty="0">
                          <a:latin typeface="Calibri"/>
                          <a:cs typeface="Calibri"/>
                        </a:rPr>
                        <a:t>and</a:t>
                      </a:r>
                      <a:r>
                        <a:rPr sz="1100" spc="15" dirty="0">
                          <a:latin typeface="Calibri"/>
                          <a:cs typeface="Calibri"/>
                        </a:rPr>
                        <a:t> </a:t>
                      </a:r>
                      <a:r>
                        <a:rPr sz="1100" spc="-5" dirty="0">
                          <a:latin typeface="Calibri"/>
                          <a:cs typeface="Calibri"/>
                        </a:rPr>
                        <a:t>resources.</a:t>
                      </a:r>
                      <a:endParaRPr sz="1100">
                        <a:latin typeface="Calibri"/>
                        <a:cs typeface="Calibri"/>
                      </a:endParaRPr>
                    </a:p>
                  </a:txBody>
                  <a:tcPr marL="0" marR="0" marT="5905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587756">
                <a:tc>
                  <a:txBody>
                    <a:bodyPr/>
                    <a:lstStyle/>
                    <a:p>
                      <a:pPr>
                        <a:lnSpc>
                          <a:spcPct val="100000"/>
                        </a:lnSpc>
                        <a:spcBef>
                          <a:spcPts val="45"/>
                        </a:spcBef>
                      </a:pPr>
                      <a:endParaRPr sz="1350">
                        <a:latin typeface="Times New Roman"/>
                        <a:cs typeface="Times New Roman"/>
                      </a:endParaRPr>
                    </a:p>
                    <a:p>
                      <a:pPr algn="ctr">
                        <a:lnSpc>
                          <a:spcPct val="100000"/>
                        </a:lnSpc>
                      </a:pPr>
                      <a:r>
                        <a:rPr sz="1100" b="1" spc="-10" dirty="0">
                          <a:latin typeface="Calibri"/>
                          <a:cs typeface="Calibri"/>
                        </a:rPr>
                        <a:t>9.</a:t>
                      </a:r>
                      <a:endParaRPr sz="1100">
                        <a:latin typeface="Calibri"/>
                        <a:cs typeface="Calibri"/>
                      </a:endParaRPr>
                    </a:p>
                  </a:txBody>
                  <a:tcPr marL="0" marR="0" marT="571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marR="566420">
                        <a:lnSpc>
                          <a:spcPct val="100000"/>
                        </a:lnSpc>
                        <a:spcBef>
                          <a:spcPts val="965"/>
                        </a:spcBef>
                      </a:pPr>
                      <a:r>
                        <a:rPr sz="1100" spc="-5" dirty="0">
                          <a:latin typeface="Calibri"/>
                          <a:cs typeface="Calibri"/>
                        </a:rPr>
                        <a:t>Process switching uses </a:t>
                      </a:r>
                      <a:r>
                        <a:rPr sz="1100" dirty="0">
                          <a:latin typeface="Calibri"/>
                          <a:cs typeface="Calibri"/>
                        </a:rPr>
                        <a:t>an </a:t>
                      </a:r>
                      <a:r>
                        <a:rPr sz="1100" spc="-5" dirty="0">
                          <a:latin typeface="Calibri"/>
                          <a:cs typeface="Calibri"/>
                        </a:rPr>
                        <a:t>interface </a:t>
                      </a:r>
                      <a:r>
                        <a:rPr sz="1100" dirty="0">
                          <a:latin typeface="Calibri"/>
                          <a:cs typeface="Calibri"/>
                        </a:rPr>
                        <a:t>in an </a:t>
                      </a:r>
                      <a:r>
                        <a:rPr sz="1100" spc="-235" dirty="0">
                          <a:latin typeface="Calibri"/>
                          <a:cs typeface="Calibri"/>
                        </a:rPr>
                        <a:t> </a:t>
                      </a:r>
                      <a:r>
                        <a:rPr sz="1100" spc="-5" dirty="0">
                          <a:latin typeface="Calibri"/>
                          <a:cs typeface="Calibri"/>
                        </a:rPr>
                        <a:t>operating</a:t>
                      </a:r>
                      <a:r>
                        <a:rPr sz="1100" spc="-35" dirty="0">
                          <a:latin typeface="Calibri"/>
                          <a:cs typeface="Calibri"/>
                        </a:rPr>
                        <a:t> </a:t>
                      </a:r>
                      <a:r>
                        <a:rPr sz="1100" spc="-5" dirty="0">
                          <a:latin typeface="Calibri"/>
                          <a:cs typeface="Calibri"/>
                        </a:rPr>
                        <a:t>system.</a:t>
                      </a:r>
                      <a:endParaRPr sz="1100">
                        <a:latin typeface="Calibri"/>
                        <a:cs typeface="Calibri"/>
                      </a:endParaRPr>
                    </a:p>
                  </a:txBody>
                  <a:tcPr marL="0" marR="0" marT="12255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149225">
                        <a:lnSpc>
                          <a:spcPct val="100000"/>
                        </a:lnSpc>
                        <a:spcBef>
                          <a:spcPts val="305"/>
                        </a:spcBef>
                      </a:pPr>
                      <a:r>
                        <a:rPr sz="1100" spc="-5" dirty="0">
                          <a:latin typeface="Calibri"/>
                          <a:cs typeface="Calibri"/>
                        </a:rPr>
                        <a:t>Thread switching does not </a:t>
                      </a:r>
                      <a:r>
                        <a:rPr sz="1100" dirty="0">
                          <a:latin typeface="Calibri"/>
                          <a:cs typeface="Calibri"/>
                        </a:rPr>
                        <a:t>require calling an </a:t>
                      </a:r>
                      <a:r>
                        <a:rPr sz="1100" spc="5" dirty="0">
                          <a:latin typeface="Calibri"/>
                          <a:cs typeface="Calibri"/>
                        </a:rPr>
                        <a:t> </a:t>
                      </a:r>
                      <a:r>
                        <a:rPr sz="1100" spc="-5" dirty="0">
                          <a:latin typeface="Calibri"/>
                          <a:cs typeface="Calibri"/>
                        </a:rPr>
                        <a:t>operating system </a:t>
                      </a:r>
                      <a:r>
                        <a:rPr sz="1100" dirty="0">
                          <a:latin typeface="Calibri"/>
                          <a:cs typeface="Calibri"/>
                        </a:rPr>
                        <a:t>and </a:t>
                      </a:r>
                      <a:r>
                        <a:rPr sz="1100" spc="-5" dirty="0">
                          <a:latin typeface="Calibri"/>
                          <a:cs typeface="Calibri"/>
                        </a:rPr>
                        <a:t>causes </a:t>
                      </a:r>
                      <a:r>
                        <a:rPr sz="1100" dirty="0">
                          <a:latin typeface="Calibri"/>
                          <a:cs typeface="Calibri"/>
                        </a:rPr>
                        <a:t>an </a:t>
                      </a:r>
                      <a:r>
                        <a:rPr sz="1100" spc="-5" dirty="0">
                          <a:latin typeface="Calibri"/>
                          <a:cs typeface="Calibri"/>
                        </a:rPr>
                        <a:t>interrupt to the </a:t>
                      </a:r>
                      <a:r>
                        <a:rPr sz="1100" spc="-235" dirty="0">
                          <a:latin typeface="Calibri"/>
                          <a:cs typeface="Calibri"/>
                        </a:rPr>
                        <a:t> </a:t>
                      </a:r>
                      <a:r>
                        <a:rPr sz="1100" dirty="0">
                          <a:latin typeface="Calibri"/>
                          <a:cs typeface="Calibri"/>
                        </a:rPr>
                        <a:t>kernel.</a:t>
                      </a:r>
                      <a:endParaRPr sz="1100">
                        <a:latin typeface="Calibri"/>
                        <a:cs typeface="Calibri"/>
                      </a:endParaRPr>
                    </a:p>
                  </a:txBody>
                  <a:tcPr marL="0" marR="0" marT="3873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461899">
                <a:tc>
                  <a:txBody>
                    <a:bodyPr/>
                    <a:lstStyle/>
                    <a:p>
                      <a:pPr>
                        <a:lnSpc>
                          <a:spcPct val="100000"/>
                        </a:lnSpc>
                        <a:spcBef>
                          <a:spcPts val="15"/>
                        </a:spcBef>
                      </a:pPr>
                      <a:endParaRPr sz="950">
                        <a:latin typeface="Times New Roman"/>
                        <a:cs typeface="Times New Roman"/>
                      </a:endParaRPr>
                    </a:p>
                    <a:p>
                      <a:pPr algn="ctr">
                        <a:lnSpc>
                          <a:spcPct val="100000"/>
                        </a:lnSpc>
                      </a:pPr>
                      <a:r>
                        <a:rPr sz="1100" b="1" spc="-10" dirty="0">
                          <a:latin typeface="Calibri"/>
                          <a:cs typeface="Calibri"/>
                        </a:rPr>
                        <a:t>10.</a:t>
                      </a:r>
                      <a:endParaRPr sz="1100">
                        <a:latin typeface="Calibri"/>
                        <a:cs typeface="Calibri"/>
                      </a:endParaRPr>
                    </a:p>
                  </a:txBody>
                  <a:tcPr marL="0" marR="0" marT="190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marR="52069">
                        <a:lnSpc>
                          <a:spcPct val="100000"/>
                        </a:lnSpc>
                        <a:spcBef>
                          <a:spcPts val="470"/>
                        </a:spcBef>
                      </a:pPr>
                      <a:r>
                        <a:rPr sz="1100" dirty="0">
                          <a:latin typeface="Calibri"/>
                          <a:cs typeface="Calibri"/>
                        </a:rPr>
                        <a:t>If</a:t>
                      </a:r>
                      <a:r>
                        <a:rPr sz="1100" spc="-10" dirty="0">
                          <a:latin typeface="Calibri"/>
                          <a:cs typeface="Calibri"/>
                        </a:rPr>
                        <a:t> </a:t>
                      </a:r>
                      <a:r>
                        <a:rPr sz="1100" spc="-5" dirty="0">
                          <a:latin typeface="Calibri"/>
                          <a:cs typeface="Calibri"/>
                        </a:rPr>
                        <a:t>one</a:t>
                      </a:r>
                      <a:r>
                        <a:rPr sz="1100" spc="-10" dirty="0">
                          <a:latin typeface="Calibri"/>
                          <a:cs typeface="Calibri"/>
                        </a:rPr>
                        <a:t> </a:t>
                      </a:r>
                      <a:r>
                        <a:rPr sz="1100" spc="-5" dirty="0">
                          <a:latin typeface="Calibri"/>
                          <a:cs typeface="Calibri"/>
                        </a:rPr>
                        <a:t>process</a:t>
                      </a:r>
                      <a:r>
                        <a:rPr sz="1100" dirty="0">
                          <a:latin typeface="Calibri"/>
                          <a:cs typeface="Calibri"/>
                        </a:rPr>
                        <a:t> is</a:t>
                      </a:r>
                      <a:r>
                        <a:rPr sz="1100" spc="-10" dirty="0">
                          <a:latin typeface="Calibri"/>
                          <a:cs typeface="Calibri"/>
                        </a:rPr>
                        <a:t> </a:t>
                      </a:r>
                      <a:r>
                        <a:rPr sz="1100" spc="-5" dirty="0">
                          <a:latin typeface="Calibri"/>
                          <a:cs typeface="Calibri"/>
                        </a:rPr>
                        <a:t>blocked</a:t>
                      </a:r>
                      <a:r>
                        <a:rPr sz="1100" spc="-15" dirty="0">
                          <a:latin typeface="Calibri"/>
                          <a:cs typeface="Calibri"/>
                        </a:rPr>
                        <a:t> </a:t>
                      </a:r>
                      <a:r>
                        <a:rPr sz="1100" spc="-5" dirty="0">
                          <a:latin typeface="Calibri"/>
                          <a:cs typeface="Calibri"/>
                        </a:rPr>
                        <a:t>then</a:t>
                      </a:r>
                      <a:r>
                        <a:rPr sz="1100" spc="-10" dirty="0">
                          <a:latin typeface="Calibri"/>
                          <a:cs typeface="Calibri"/>
                        </a:rPr>
                        <a:t> </a:t>
                      </a:r>
                      <a:r>
                        <a:rPr sz="1100" dirty="0">
                          <a:latin typeface="Calibri"/>
                          <a:cs typeface="Calibri"/>
                        </a:rPr>
                        <a:t>it</a:t>
                      </a:r>
                      <a:r>
                        <a:rPr sz="1100" spc="-15" dirty="0">
                          <a:latin typeface="Calibri"/>
                          <a:cs typeface="Calibri"/>
                        </a:rPr>
                        <a:t> </a:t>
                      </a:r>
                      <a:r>
                        <a:rPr sz="1100" spc="5" dirty="0">
                          <a:latin typeface="Calibri"/>
                          <a:cs typeface="Calibri"/>
                        </a:rPr>
                        <a:t>will</a:t>
                      </a:r>
                      <a:r>
                        <a:rPr sz="1100" spc="-50" dirty="0">
                          <a:latin typeface="Calibri"/>
                          <a:cs typeface="Calibri"/>
                        </a:rPr>
                        <a:t> </a:t>
                      </a:r>
                      <a:r>
                        <a:rPr sz="1100" spc="-5" dirty="0">
                          <a:latin typeface="Calibri"/>
                          <a:cs typeface="Calibri"/>
                        </a:rPr>
                        <a:t>not</a:t>
                      </a:r>
                      <a:r>
                        <a:rPr sz="1100" dirty="0">
                          <a:latin typeface="Calibri"/>
                          <a:cs typeface="Calibri"/>
                        </a:rPr>
                        <a:t> </a:t>
                      </a:r>
                      <a:r>
                        <a:rPr sz="1100" spc="-5" dirty="0">
                          <a:latin typeface="Calibri"/>
                          <a:cs typeface="Calibri"/>
                        </a:rPr>
                        <a:t>affect</a:t>
                      </a:r>
                      <a:r>
                        <a:rPr sz="1100" spc="-15" dirty="0">
                          <a:latin typeface="Calibri"/>
                          <a:cs typeface="Calibri"/>
                        </a:rPr>
                        <a:t> </a:t>
                      </a:r>
                      <a:r>
                        <a:rPr sz="1100" spc="-5" dirty="0">
                          <a:latin typeface="Calibri"/>
                          <a:cs typeface="Calibri"/>
                        </a:rPr>
                        <a:t>the </a:t>
                      </a:r>
                      <a:r>
                        <a:rPr sz="1100" spc="-235" dirty="0">
                          <a:latin typeface="Calibri"/>
                          <a:cs typeface="Calibri"/>
                        </a:rPr>
                        <a:t> </a:t>
                      </a:r>
                      <a:r>
                        <a:rPr sz="1100" spc="-5" dirty="0">
                          <a:latin typeface="Calibri"/>
                          <a:cs typeface="Calibri"/>
                        </a:rPr>
                        <a:t>execution</a:t>
                      </a:r>
                      <a:r>
                        <a:rPr sz="1100" spc="-20" dirty="0">
                          <a:latin typeface="Calibri"/>
                          <a:cs typeface="Calibri"/>
                        </a:rPr>
                        <a:t> </a:t>
                      </a:r>
                      <a:r>
                        <a:rPr sz="1100" spc="-5" dirty="0">
                          <a:latin typeface="Calibri"/>
                          <a:cs typeface="Calibri"/>
                        </a:rPr>
                        <a:t>of</a:t>
                      </a:r>
                      <a:r>
                        <a:rPr sz="1100" spc="-10" dirty="0">
                          <a:latin typeface="Calibri"/>
                          <a:cs typeface="Calibri"/>
                        </a:rPr>
                        <a:t> </a:t>
                      </a:r>
                      <a:r>
                        <a:rPr sz="1100" spc="-5" dirty="0">
                          <a:latin typeface="Calibri"/>
                          <a:cs typeface="Calibri"/>
                        </a:rPr>
                        <a:t>other</a:t>
                      </a:r>
                      <a:r>
                        <a:rPr sz="1100" spc="15" dirty="0">
                          <a:latin typeface="Calibri"/>
                          <a:cs typeface="Calibri"/>
                        </a:rPr>
                        <a:t> </a:t>
                      </a:r>
                      <a:r>
                        <a:rPr sz="1100" spc="-5" dirty="0">
                          <a:latin typeface="Calibri"/>
                          <a:cs typeface="Calibri"/>
                        </a:rPr>
                        <a:t>processes</a:t>
                      </a:r>
                      <a:endParaRPr sz="1100">
                        <a:latin typeface="Calibri"/>
                        <a:cs typeface="Calibri"/>
                      </a:endParaRPr>
                    </a:p>
                  </a:txBody>
                  <a:tcPr marL="0" marR="0" marT="596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255270">
                        <a:lnSpc>
                          <a:spcPct val="100000"/>
                        </a:lnSpc>
                        <a:spcBef>
                          <a:spcPts val="470"/>
                        </a:spcBef>
                      </a:pPr>
                      <a:r>
                        <a:rPr sz="1100" dirty="0">
                          <a:latin typeface="Calibri"/>
                          <a:cs typeface="Calibri"/>
                        </a:rPr>
                        <a:t>If a user-level </a:t>
                      </a:r>
                      <a:r>
                        <a:rPr sz="1100" spc="-5" dirty="0">
                          <a:latin typeface="Calibri"/>
                          <a:cs typeface="Calibri"/>
                        </a:rPr>
                        <a:t>thread </a:t>
                      </a:r>
                      <a:r>
                        <a:rPr sz="1100" spc="5" dirty="0">
                          <a:latin typeface="Calibri"/>
                          <a:cs typeface="Calibri"/>
                        </a:rPr>
                        <a:t>is </a:t>
                      </a:r>
                      <a:r>
                        <a:rPr sz="1100" spc="-5" dirty="0">
                          <a:latin typeface="Calibri"/>
                          <a:cs typeface="Calibri"/>
                        </a:rPr>
                        <a:t>blocked, then </a:t>
                      </a:r>
                      <a:r>
                        <a:rPr sz="1100" dirty="0">
                          <a:latin typeface="Calibri"/>
                          <a:cs typeface="Calibri"/>
                        </a:rPr>
                        <a:t>all </a:t>
                      </a:r>
                      <a:r>
                        <a:rPr sz="1100" spc="-5" dirty="0">
                          <a:latin typeface="Calibri"/>
                          <a:cs typeface="Calibri"/>
                        </a:rPr>
                        <a:t>other </a:t>
                      </a:r>
                      <a:r>
                        <a:rPr sz="1100" spc="-235" dirty="0">
                          <a:latin typeface="Calibri"/>
                          <a:cs typeface="Calibri"/>
                        </a:rPr>
                        <a:t> </a:t>
                      </a:r>
                      <a:r>
                        <a:rPr sz="1100" dirty="0">
                          <a:latin typeface="Calibri"/>
                          <a:cs typeface="Calibri"/>
                        </a:rPr>
                        <a:t>user-level</a:t>
                      </a:r>
                      <a:r>
                        <a:rPr sz="1100" spc="-30" dirty="0">
                          <a:latin typeface="Calibri"/>
                          <a:cs typeface="Calibri"/>
                        </a:rPr>
                        <a:t> </a:t>
                      </a:r>
                      <a:r>
                        <a:rPr sz="1100" spc="-5" dirty="0">
                          <a:latin typeface="Calibri"/>
                          <a:cs typeface="Calibri"/>
                        </a:rPr>
                        <a:t>threads</a:t>
                      </a:r>
                      <a:r>
                        <a:rPr sz="1100" spc="-10" dirty="0">
                          <a:latin typeface="Calibri"/>
                          <a:cs typeface="Calibri"/>
                        </a:rPr>
                        <a:t> </a:t>
                      </a:r>
                      <a:r>
                        <a:rPr sz="1100" dirty="0">
                          <a:latin typeface="Calibri"/>
                          <a:cs typeface="Calibri"/>
                        </a:rPr>
                        <a:t>are</a:t>
                      </a:r>
                      <a:r>
                        <a:rPr sz="1100" spc="-10" dirty="0">
                          <a:latin typeface="Calibri"/>
                          <a:cs typeface="Calibri"/>
                        </a:rPr>
                        <a:t> </a:t>
                      </a:r>
                      <a:r>
                        <a:rPr sz="1100" spc="-5" dirty="0">
                          <a:latin typeface="Calibri"/>
                          <a:cs typeface="Calibri"/>
                        </a:rPr>
                        <a:t>blocked.</a:t>
                      </a:r>
                      <a:endParaRPr sz="1100">
                        <a:latin typeface="Calibri"/>
                        <a:cs typeface="Calibri"/>
                      </a:endParaRPr>
                    </a:p>
                  </a:txBody>
                  <a:tcPr marL="0" marR="0" marT="596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461898">
                <a:tc>
                  <a:txBody>
                    <a:bodyPr/>
                    <a:lstStyle/>
                    <a:p>
                      <a:pPr>
                        <a:lnSpc>
                          <a:spcPct val="100000"/>
                        </a:lnSpc>
                        <a:spcBef>
                          <a:spcPts val="15"/>
                        </a:spcBef>
                      </a:pPr>
                      <a:endParaRPr sz="950">
                        <a:latin typeface="Times New Roman"/>
                        <a:cs typeface="Times New Roman"/>
                      </a:endParaRPr>
                    </a:p>
                    <a:p>
                      <a:pPr algn="ctr">
                        <a:lnSpc>
                          <a:spcPct val="100000"/>
                        </a:lnSpc>
                      </a:pPr>
                      <a:r>
                        <a:rPr sz="1100" b="1" spc="-10" dirty="0">
                          <a:latin typeface="Calibri"/>
                          <a:cs typeface="Calibri"/>
                        </a:rPr>
                        <a:t>11.</a:t>
                      </a:r>
                      <a:endParaRPr sz="1100">
                        <a:latin typeface="Calibri"/>
                        <a:cs typeface="Calibri"/>
                      </a:endParaRPr>
                    </a:p>
                  </a:txBody>
                  <a:tcPr marL="0" marR="0" marT="190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marR="235585">
                        <a:lnSpc>
                          <a:spcPct val="100000"/>
                        </a:lnSpc>
                        <a:spcBef>
                          <a:spcPts val="470"/>
                        </a:spcBef>
                      </a:pPr>
                      <a:r>
                        <a:rPr sz="1100" spc="-5" dirty="0">
                          <a:latin typeface="Calibri"/>
                          <a:cs typeface="Calibri"/>
                        </a:rPr>
                        <a:t>The process </a:t>
                      </a:r>
                      <a:r>
                        <a:rPr sz="1100" dirty="0">
                          <a:latin typeface="Calibri"/>
                          <a:cs typeface="Calibri"/>
                        </a:rPr>
                        <a:t>has </a:t>
                      </a:r>
                      <a:r>
                        <a:rPr sz="1100" spc="-5" dirty="0">
                          <a:latin typeface="Calibri"/>
                          <a:cs typeface="Calibri"/>
                        </a:rPr>
                        <a:t>its own Process Control Block, </a:t>
                      </a:r>
                      <a:r>
                        <a:rPr sz="1100" spc="-235" dirty="0">
                          <a:latin typeface="Calibri"/>
                          <a:cs typeface="Calibri"/>
                        </a:rPr>
                        <a:t> </a:t>
                      </a:r>
                      <a:r>
                        <a:rPr sz="1100" spc="-5" dirty="0">
                          <a:latin typeface="Calibri"/>
                          <a:cs typeface="Calibri"/>
                        </a:rPr>
                        <a:t>Stack, </a:t>
                      </a:r>
                      <a:r>
                        <a:rPr sz="1100" dirty="0">
                          <a:latin typeface="Calibri"/>
                          <a:cs typeface="Calibri"/>
                        </a:rPr>
                        <a:t>and</a:t>
                      </a:r>
                      <a:r>
                        <a:rPr sz="1100" spc="-15" dirty="0">
                          <a:latin typeface="Calibri"/>
                          <a:cs typeface="Calibri"/>
                        </a:rPr>
                        <a:t> </a:t>
                      </a:r>
                      <a:r>
                        <a:rPr sz="1100" dirty="0">
                          <a:latin typeface="Calibri"/>
                          <a:cs typeface="Calibri"/>
                        </a:rPr>
                        <a:t>Address</a:t>
                      </a:r>
                      <a:r>
                        <a:rPr sz="1100" spc="-40" dirty="0">
                          <a:latin typeface="Calibri"/>
                          <a:cs typeface="Calibri"/>
                        </a:rPr>
                        <a:t> </a:t>
                      </a:r>
                      <a:r>
                        <a:rPr sz="1100" spc="-5" dirty="0">
                          <a:latin typeface="Calibri"/>
                          <a:cs typeface="Calibri"/>
                        </a:rPr>
                        <a:t>Space.</a:t>
                      </a:r>
                      <a:endParaRPr sz="1100">
                        <a:latin typeface="Calibri"/>
                        <a:cs typeface="Calibri"/>
                      </a:endParaRPr>
                    </a:p>
                  </a:txBody>
                  <a:tcPr marL="0" marR="0" marT="596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125730">
                        <a:lnSpc>
                          <a:spcPct val="100000"/>
                        </a:lnSpc>
                        <a:spcBef>
                          <a:spcPts val="470"/>
                        </a:spcBef>
                      </a:pPr>
                      <a:r>
                        <a:rPr sz="1100" spc="-5" dirty="0">
                          <a:latin typeface="Calibri"/>
                          <a:cs typeface="Calibri"/>
                        </a:rPr>
                        <a:t>Thread </a:t>
                      </a:r>
                      <a:r>
                        <a:rPr sz="1100" dirty="0">
                          <a:latin typeface="Calibri"/>
                          <a:cs typeface="Calibri"/>
                        </a:rPr>
                        <a:t>has </a:t>
                      </a:r>
                      <a:r>
                        <a:rPr sz="1100" spc="-5" dirty="0">
                          <a:latin typeface="Calibri"/>
                          <a:cs typeface="Calibri"/>
                        </a:rPr>
                        <a:t>Parents’ </a:t>
                      </a:r>
                      <a:r>
                        <a:rPr sz="1100" dirty="0">
                          <a:latin typeface="Calibri"/>
                          <a:cs typeface="Calibri"/>
                        </a:rPr>
                        <a:t>PCB, </a:t>
                      </a:r>
                      <a:r>
                        <a:rPr sz="1100" spc="-5" dirty="0">
                          <a:latin typeface="Calibri"/>
                          <a:cs typeface="Calibri"/>
                        </a:rPr>
                        <a:t>its own Thread Control </a:t>
                      </a:r>
                      <a:r>
                        <a:rPr sz="1100" spc="-235" dirty="0">
                          <a:latin typeface="Calibri"/>
                          <a:cs typeface="Calibri"/>
                        </a:rPr>
                        <a:t> </a:t>
                      </a:r>
                      <a:r>
                        <a:rPr sz="1100" spc="-5" dirty="0">
                          <a:latin typeface="Calibri"/>
                          <a:cs typeface="Calibri"/>
                        </a:rPr>
                        <a:t>Block,</a:t>
                      </a:r>
                      <a:r>
                        <a:rPr sz="1100" spc="-25" dirty="0">
                          <a:latin typeface="Calibri"/>
                          <a:cs typeface="Calibri"/>
                        </a:rPr>
                        <a:t> </a:t>
                      </a:r>
                      <a:r>
                        <a:rPr sz="1100" dirty="0">
                          <a:latin typeface="Calibri"/>
                          <a:cs typeface="Calibri"/>
                        </a:rPr>
                        <a:t>and</a:t>
                      </a:r>
                      <a:r>
                        <a:rPr sz="1100" spc="10" dirty="0">
                          <a:latin typeface="Calibri"/>
                          <a:cs typeface="Calibri"/>
                        </a:rPr>
                        <a:t> </a:t>
                      </a:r>
                      <a:r>
                        <a:rPr sz="1100" spc="-10" dirty="0">
                          <a:latin typeface="Calibri"/>
                          <a:cs typeface="Calibri"/>
                        </a:rPr>
                        <a:t>Stack</a:t>
                      </a:r>
                      <a:r>
                        <a:rPr sz="1100" spc="-15" dirty="0">
                          <a:latin typeface="Calibri"/>
                          <a:cs typeface="Calibri"/>
                        </a:rPr>
                        <a:t> </a:t>
                      </a:r>
                      <a:r>
                        <a:rPr sz="1100" dirty="0">
                          <a:latin typeface="Calibri"/>
                          <a:cs typeface="Calibri"/>
                        </a:rPr>
                        <a:t>and</a:t>
                      </a:r>
                      <a:r>
                        <a:rPr sz="1100" spc="-15" dirty="0">
                          <a:latin typeface="Calibri"/>
                          <a:cs typeface="Calibri"/>
                        </a:rPr>
                        <a:t> </a:t>
                      </a:r>
                      <a:r>
                        <a:rPr sz="1100" spc="-5" dirty="0">
                          <a:latin typeface="Calibri"/>
                          <a:cs typeface="Calibri"/>
                        </a:rPr>
                        <a:t>common</a:t>
                      </a:r>
                      <a:r>
                        <a:rPr sz="1100" spc="-20" dirty="0">
                          <a:latin typeface="Calibri"/>
                          <a:cs typeface="Calibri"/>
                        </a:rPr>
                        <a:t> </a:t>
                      </a:r>
                      <a:r>
                        <a:rPr sz="1100" dirty="0">
                          <a:latin typeface="Calibri"/>
                          <a:cs typeface="Calibri"/>
                        </a:rPr>
                        <a:t>Address</a:t>
                      </a:r>
                      <a:r>
                        <a:rPr sz="1100" spc="-35" dirty="0">
                          <a:latin typeface="Calibri"/>
                          <a:cs typeface="Calibri"/>
                        </a:rPr>
                        <a:t> </a:t>
                      </a:r>
                      <a:r>
                        <a:rPr sz="1100" spc="-5" dirty="0">
                          <a:latin typeface="Calibri"/>
                          <a:cs typeface="Calibri"/>
                        </a:rPr>
                        <a:t>space.</a:t>
                      </a:r>
                      <a:endParaRPr sz="1100">
                        <a:latin typeface="Calibri"/>
                        <a:cs typeface="Calibri"/>
                      </a:endParaRPr>
                    </a:p>
                  </a:txBody>
                  <a:tcPr marL="0" marR="0" marT="596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798245">
                <a:tc>
                  <a:txBody>
                    <a:bodyPr/>
                    <a:lstStyle/>
                    <a:p>
                      <a:pPr>
                        <a:lnSpc>
                          <a:spcPct val="100000"/>
                        </a:lnSpc>
                      </a:pPr>
                      <a:endParaRPr sz="1100">
                        <a:latin typeface="Times New Roman"/>
                        <a:cs typeface="Times New Roman"/>
                      </a:endParaRPr>
                    </a:p>
                    <a:p>
                      <a:pPr>
                        <a:lnSpc>
                          <a:spcPct val="100000"/>
                        </a:lnSpc>
                        <a:spcBef>
                          <a:spcPts val="20"/>
                        </a:spcBef>
                      </a:pPr>
                      <a:endParaRPr sz="1000">
                        <a:latin typeface="Times New Roman"/>
                        <a:cs typeface="Times New Roman"/>
                      </a:endParaRPr>
                    </a:p>
                    <a:p>
                      <a:pPr algn="ctr">
                        <a:lnSpc>
                          <a:spcPct val="100000"/>
                        </a:lnSpc>
                      </a:pPr>
                      <a:r>
                        <a:rPr sz="1100" b="1" spc="-10" dirty="0">
                          <a:latin typeface="Calibri"/>
                          <a:cs typeface="Calibri"/>
                        </a:rPr>
                        <a:t>12.</a:t>
                      </a:r>
                      <a:endParaRPr sz="1100">
                        <a:latin typeface="Calibri"/>
                        <a:cs typeface="Calibri"/>
                      </a:endParaRPr>
                    </a:p>
                  </a:txBody>
                  <a:tcPr marL="0" marR="0" marT="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a:lnSpc>
                          <a:spcPct val="100000"/>
                        </a:lnSpc>
                        <a:spcBef>
                          <a:spcPts val="15"/>
                        </a:spcBef>
                      </a:pPr>
                      <a:endParaRPr sz="1550">
                        <a:latin typeface="Times New Roman"/>
                        <a:cs typeface="Times New Roman"/>
                      </a:endParaRPr>
                    </a:p>
                    <a:p>
                      <a:pPr marL="31115" marR="81915">
                        <a:lnSpc>
                          <a:spcPct val="100000"/>
                        </a:lnSpc>
                      </a:pPr>
                      <a:r>
                        <a:rPr sz="1100" dirty="0">
                          <a:latin typeface="Calibri"/>
                          <a:cs typeface="Calibri"/>
                        </a:rPr>
                        <a:t>Changes </a:t>
                      </a:r>
                      <a:r>
                        <a:rPr sz="1100" spc="-5" dirty="0">
                          <a:latin typeface="Calibri"/>
                          <a:cs typeface="Calibri"/>
                        </a:rPr>
                        <a:t>to the </a:t>
                      </a:r>
                      <a:r>
                        <a:rPr sz="1100" dirty="0">
                          <a:latin typeface="Calibri"/>
                          <a:cs typeface="Calibri"/>
                        </a:rPr>
                        <a:t>parent </a:t>
                      </a:r>
                      <a:r>
                        <a:rPr sz="1100" spc="-5" dirty="0">
                          <a:latin typeface="Calibri"/>
                          <a:cs typeface="Calibri"/>
                        </a:rPr>
                        <a:t>process do not affect child </a:t>
                      </a:r>
                      <a:r>
                        <a:rPr sz="1100" spc="-240" dirty="0">
                          <a:latin typeface="Calibri"/>
                          <a:cs typeface="Calibri"/>
                        </a:rPr>
                        <a:t> </a:t>
                      </a:r>
                      <a:r>
                        <a:rPr sz="1100" spc="-5" dirty="0">
                          <a:latin typeface="Calibri"/>
                          <a:cs typeface="Calibri"/>
                        </a:rPr>
                        <a:t>processes.</a:t>
                      </a:r>
                      <a:endParaRPr sz="1100">
                        <a:latin typeface="Calibri"/>
                        <a:cs typeface="Calibri"/>
                      </a:endParaRPr>
                    </a:p>
                  </a:txBody>
                  <a:tcPr marL="0" marR="0" marT="190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marR="320040">
                        <a:lnSpc>
                          <a:spcPct val="100000"/>
                        </a:lnSpc>
                        <a:spcBef>
                          <a:spcPts val="480"/>
                        </a:spcBef>
                      </a:pPr>
                      <a:r>
                        <a:rPr sz="1100" spc="-5" dirty="0">
                          <a:latin typeface="Calibri"/>
                          <a:cs typeface="Calibri"/>
                        </a:rPr>
                        <a:t>Since </a:t>
                      </a:r>
                      <a:r>
                        <a:rPr sz="1100" dirty="0">
                          <a:latin typeface="Calibri"/>
                          <a:cs typeface="Calibri"/>
                        </a:rPr>
                        <a:t>all </a:t>
                      </a:r>
                      <a:r>
                        <a:rPr sz="1100" spc="-5" dirty="0">
                          <a:latin typeface="Calibri"/>
                          <a:cs typeface="Calibri"/>
                        </a:rPr>
                        <a:t>threads of the same process share </a:t>
                      </a:r>
                      <a:r>
                        <a:rPr sz="1100" dirty="0">
                          <a:latin typeface="Calibri"/>
                          <a:cs typeface="Calibri"/>
                        </a:rPr>
                        <a:t> address </a:t>
                      </a:r>
                      <a:r>
                        <a:rPr sz="1100" spc="-5" dirty="0">
                          <a:latin typeface="Calibri"/>
                          <a:cs typeface="Calibri"/>
                        </a:rPr>
                        <a:t>space </a:t>
                      </a:r>
                      <a:r>
                        <a:rPr sz="1100" dirty="0">
                          <a:latin typeface="Calibri"/>
                          <a:cs typeface="Calibri"/>
                        </a:rPr>
                        <a:t>and </a:t>
                      </a:r>
                      <a:r>
                        <a:rPr sz="1100" spc="-5" dirty="0">
                          <a:latin typeface="Calibri"/>
                          <a:cs typeface="Calibri"/>
                        </a:rPr>
                        <a:t>other resources so </a:t>
                      </a:r>
                      <a:r>
                        <a:rPr sz="1100" dirty="0">
                          <a:latin typeface="Calibri"/>
                          <a:cs typeface="Calibri"/>
                        </a:rPr>
                        <a:t>any </a:t>
                      </a:r>
                      <a:r>
                        <a:rPr sz="1100" spc="5" dirty="0">
                          <a:latin typeface="Calibri"/>
                          <a:cs typeface="Calibri"/>
                        </a:rPr>
                        <a:t> </a:t>
                      </a:r>
                      <a:r>
                        <a:rPr sz="1100" spc="-5" dirty="0">
                          <a:latin typeface="Calibri"/>
                          <a:cs typeface="Calibri"/>
                        </a:rPr>
                        <a:t>changes to the </a:t>
                      </a:r>
                      <a:r>
                        <a:rPr sz="1100" dirty="0">
                          <a:latin typeface="Calibri"/>
                          <a:cs typeface="Calibri"/>
                        </a:rPr>
                        <a:t>main </a:t>
                      </a:r>
                      <a:r>
                        <a:rPr sz="1100" spc="-5" dirty="0">
                          <a:latin typeface="Calibri"/>
                          <a:cs typeface="Calibri"/>
                        </a:rPr>
                        <a:t>thread </a:t>
                      </a:r>
                      <a:r>
                        <a:rPr sz="1100" dirty="0">
                          <a:latin typeface="Calibri"/>
                          <a:cs typeface="Calibri"/>
                        </a:rPr>
                        <a:t>may </a:t>
                      </a:r>
                      <a:r>
                        <a:rPr sz="1100" spc="-5" dirty="0">
                          <a:latin typeface="Calibri"/>
                          <a:cs typeface="Calibri"/>
                        </a:rPr>
                        <a:t>affect the </a:t>
                      </a:r>
                      <a:r>
                        <a:rPr sz="1100" dirty="0">
                          <a:latin typeface="Calibri"/>
                          <a:cs typeface="Calibri"/>
                        </a:rPr>
                        <a:t> behavior</a:t>
                      </a:r>
                      <a:r>
                        <a:rPr sz="1100" spc="-40" dirty="0">
                          <a:latin typeface="Calibri"/>
                          <a:cs typeface="Calibri"/>
                        </a:rPr>
                        <a:t> </a:t>
                      </a:r>
                      <a:r>
                        <a:rPr sz="1100" spc="-5" dirty="0">
                          <a:latin typeface="Calibri"/>
                          <a:cs typeface="Calibri"/>
                        </a:rPr>
                        <a:t>of</a:t>
                      </a:r>
                      <a:r>
                        <a:rPr sz="1100" spc="10" dirty="0">
                          <a:latin typeface="Calibri"/>
                          <a:cs typeface="Calibri"/>
                        </a:rPr>
                        <a:t> </a:t>
                      </a:r>
                      <a:r>
                        <a:rPr sz="1100" spc="-5" dirty="0">
                          <a:latin typeface="Calibri"/>
                          <a:cs typeface="Calibri"/>
                        </a:rPr>
                        <a:t>the</a:t>
                      </a:r>
                      <a:r>
                        <a:rPr sz="1100" spc="-15" dirty="0">
                          <a:latin typeface="Calibri"/>
                          <a:cs typeface="Calibri"/>
                        </a:rPr>
                        <a:t> </a:t>
                      </a:r>
                      <a:r>
                        <a:rPr sz="1100" spc="-5" dirty="0">
                          <a:latin typeface="Calibri"/>
                          <a:cs typeface="Calibri"/>
                        </a:rPr>
                        <a:t>other</a:t>
                      </a:r>
                      <a:r>
                        <a:rPr sz="1100" spc="15" dirty="0">
                          <a:latin typeface="Calibri"/>
                          <a:cs typeface="Calibri"/>
                        </a:rPr>
                        <a:t> </a:t>
                      </a:r>
                      <a:r>
                        <a:rPr sz="1100" spc="-5" dirty="0">
                          <a:latin typeface="Calibri"/>
                          <a:cs typeface="Calibri"/>
                        </a:rPr>
                        <a:t>threads</a:t>
                      </a:r>
                      <a:r>
                        <a:rPr sz="1100" spc="-10" dirty="0">
                          <a:latin typeface="Calibri"/>
                          <a:cs typeface="Calibri"/>
                        </a:rPr>
                        <a:t> </a:t>
                      </a:r>
                      <a:r>
                        <a:rPr sz="1100" spc="-5" dirty="0">
                          <a:latin typeface="Calibri"/>
                          <a:cs typeface="Calibri"/>
                        </a:rPr>
                        <a:t>of</a:t>
                      </a:r>
                      <a:r>
                        <a:rPr sz="1100" spc="-15" dirty="0">
                          <a:latin typeface="Calibri"/>
                          <a:cs typeface="Calibri"/>
                        </a:rPr>
                        <a:t> </a:t>
                      </a:r>
                      <a:r>
                        <a:rPr sz="1100" spc="-5" dirty="0">
                          <a:latin typeface="Calibri"/>
                          <a:cs typeface="Calibri"/>
                        </a:rPr>
                        <a:t>the</a:t>
                      </a:r>
                      <a:r>
                        <a:rPr sz="1100" spc="15" dirty="0">
                          <a:latin typeface="Calibri"/>
                          <a:cs typeface="Calibri"/>
                        </a:rPr>
                        <a:t> </a:t>
                      </a:r>
                      <a:r>
                        <a:rPr sz="1100" spc="-5" dirty="0">
                          <a:latin typeface="Calibri"/>
                          <a:cs typeface="Calibri"/>
                        </a:rPr>
                        <a:t>process.</a:t>
                      </a:r>
                      <a:endParaRPr sz="1100">
                        <a:latin typeface="Calibri"/>
                        <a:cs typeface="Calibri"/>
                      </a:endParaRPr>
                    </a:p>
                  </a:txBody>
                  <a:tcPr marL="0" marR="0" marT="6096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349770">
                <a:tc>
                  <a:txBody>
                    <a:bodyPr/>
                    <a:lstStyle/>
                    <a:p>
                      <a:pPr algn="ctr">
                        <a:lnSpc>
                          <a:spcPct val="100000"/>
                        </a:lnSpc>
                        <a:spcBef>
                          <a:spcPts val="670"/>
                        </a:spcBef>
                      </a:pPr>
                      <a:r>
                        <a:rPr sz="1100" b="1" spc="-10" dirty="0">
                          <a:latin typeface="Calibri"/>
                          <a:cs typeface="Calibri"/>
                        </a:rPr>
                        <a:t>13.</a:t>
                      </a:r>
                      <a:endParaRPr sz="1100">
                        <a:latin typeface="Calibri"/>
                        <a:cs typeface="Calibri"/>
                      </a:endParaRPr>
                    </a:p>
                  </a:txBody>
                  <a:tcPr marL="0" marR="0" marT="850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695"/>
                        </a:spcBef>
                      </a:pPr>
                      <a:r>
                        <a:rPr sz="1100" dirty="0">
                          <a:latin typeface="Calibri"/>
                          <a:cs typeface="Calibri"/>
                        </a:rPr>
                        <a:t>A</a:t>
                      </a:r>
                      <a:r>
                        <a:rPr sz="1100" spc="-10" dirty="0">
                          <a:latin typeface="Calibri"/>
                          <a:cs typeface="Calibri"/>
                        </a:rPr>
                        <a:t> </a:t>
                      </a:r>
                      <a:r>
                        <a:rPr sz="1100" spc="-5" dirty="0">
                          <a:latin typeface="Calibri"/>
                          <a:cs typeface="Calibri"/>
                        </a:rPr>
                        <a:t>system</a:t>
                      </a:r>
                      <a:r>
                        <a:rPr sz="1100" spc="-35" dirty="0">
                          <a:latin typeface="Calibri"/>
                          <a:cs typeface="Calibri"/>
                        </a:rPr>
                        <a:t> </a:t>
                      </a:r>
                      <a:r>
                        <a:rPr sz="1100" spc="-5" dirty="0">
                          <a:latin typeface="Calibri"/>
                          <a:cs typeface="Calibri"/>
                        </a:rPr>
                        <a:t>call </a:t>
                      </a:r>
                      <a:r>
                        <a:rPr sz="1100" dirty="0">
                          <a:latin typeface="Calibri"/>
                          <a:cs typeface="Calibri"/>
                        </a:rPr>
                        <a:t>is</a:t>
                      </a:r>
                      <a:r>
                        <a:rPr sz="1100" spc="-35" dirty="0">
                          <a:latin typeface="Calibri"/>
                          <a:cs typeface="Calibri"/>
                        </a:rPr>
                        <a:t> </a:t>
                      </a:r>
                      <a:r>
                        <a:rPr sz="1100" dirty="0">
                          <a:latin typeface="Calibri"/>
                          <a:cs typeface="Calibri"/>
                        </a:rPr>
                        <a:t>involved</a:t>
                      </a:r>
                      <a:r>
                        <a:rPr sz="1100" spc="-40" dirty="0">
                          <a:latin typeface="Calibri"/>
                          <a:cs typeface="Calibri"/>
                        </a:rPr>
                        <a:t> </a:t>
                      </a:r>
                      <a:r>
                        <a:rPr sz="1100" dirty="0">
                          <a:latin typeface="Calibri"/>
                          <a:cs typeface="Calibri"/>
                        </a:rPr>
                        <a:t>in</a:t>
                      </a:r>
                      <a:r>
                        <a:rPr sz="1100" spc="-20" dirty="0">
                          <a:latin typeface="Calibri"/>
                          <a:cs typeface="Calibri"/>
                        </a:rPr>
                        <a:t> </a:t>
                      </a:r>
                      <a:r>
                        <a:rPr sz="1100" spc="-5" dirty="0">
                          <a:latin typeface="Calibri"/>
                          <a:cs typeface="Calibri"/>
                        </a:rPr>
                        <a:t>it.</a:t>
                      </a:r>
                      <a:endParaRPr sz="1100">
                        <a:latin typeface="Calibri"/>
                        <a:cs typeface="Calibri"/>
                      </a:endParaRPr>
                    </a:p>
                  </a:txBody>
                  <a:tcPr marL="0" marR="0" marT="882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695"/>
                        </a:spcBef>
                      </a:pPr>
                      <a:r>
                        <a:rPr sz="1100" dirty="0">
                          <a:latin typeface="Calibri"/>
                          <a:cs typeface="Calibri"/>
                        </a:rPr>
                        <a:t>No</a:t>
                      </a:r>
                      <a:r>
                        <a:rPr sz="1100" spc="-15" dirty="0">
                          <a:latin typeface="Calibri"/>
                          <a:cs typeface="Calibri"/>
                        </a:rPr>
                        <a:t> </a:t>
                      </a:r>
                      <a:r>
                        <a:rPr sz="1100" spc="-5" dirty="0">
                          <a:latin typeface="Calibri"/>
                          <a:cs typeface="Calibri"/>
                        </a:rPr>
                        <a:t>system</a:t>
                      </a:r>
                      <a:r>
                        <a:rPr sz="1100" spc="-25" dirty="0">
                          <a:latin typeface="Calibri"/>
                          <a:cs typeface="Calibri"/>
                        </a:rPr>
                        <a:t> </a:t>
                      </a:r>
                      <a:r>
                        <a:rPr sz="1100" spc="-5" dirty="0">
                          <a:latin typeface="Calibri"/>
                          <a:cs typeface="Calibri"/>
                        </a:rPr>
                        <a:t>call</a:t>
                      </a:r>
                      <a:r>
                        <a:rPr sz="1100" dirty="0">
                          <a:latin typeface="Calibri"/>
                          <a:cs typeface="Calibri"/>
                        </a:rPr>
                        <a:t> is</a:t>
                      </a:r>
                      <a:r>
                        <a:rPr sz="1100" spc="-30" dirty="0">
                          <a:latin typeface="Calibri"/>
                          <a:cs typeface="Calibri"/>
                        </a:rPr>
                        <a:t> </a:t>
                      </a:r>
                      <a:r>
                        <a:rPr sz="1100" dirty="0">
                          <a:latin typeface="Calibri"/>
                          <a:cs typeface="Calibri"/>
                        </a:rPr>
                        <a:t>involved,</a:t>
                      </a:r>
                      <a:r>
                        <a:rPr sz="1100" spc="-50" dirty="0">
                          <a:latin typeface="Calibri"/>
                          <a:cs typeface="Calibri"/>
                        </a:rPr>
                        <a:t> </a:t>
                      </a:r>
                      <a:r>
                        <a:rPr sz="1100" dirty="0">
                          <a:latin typeface="Calibri"/>
                          <a:cs typeface="Calibri"/>
                        </a:rPr>
                        <a:t>it</a:t>
                      </a:r>
                      <a:r>
                        <a:rPr sz="1100" spc="-15" dirty="0">
                          <a:latin typeface="Calibri"/>
                          <a:cs typeface="Calibri"/>
                        </a:rPr>
                        <a:t> </a:t>
                      </a:r>
                      <a:r>
                        <a:rPr sz="1100" dirty="0">
                          <a:latin typeface="Calibri"/>
                          <a:cs typeface="Calibri"/>
                        </a:rPr>
                        <a:t>is</a:t>
                      </a:r>
                      <a:r>
                        <a:rPr sz="1100" spc="-10" dirty="0">
                          <a:latin typeface="Calibri"/>
                          <a:cs typeface="Calibri"/>
                        </a:rPr>
                        <a:t> </a:t>
                      </a:r>
                      <a:r>
                        <a:rPr sz="1100" spc="-5" dirty="0">
                          <a:latin typeface="Calibri"/>
                          <a:cs typeface="Calibri"/>
                        </a:rPr>
                        <a:t>created using</a:t>
                      </a:r>
                      <a:r>
                        <a:rPr sz="1100" spc="-30" dirty="0">
                          <a:latin typeface="Calibri"/>
                          <a:cs typeface="Calibri"/>
                        </a:rPr>
                        <a:t> </a:t>
                      </a:r>
                      <a:r>
                        <a:rPr sz="1100" dirty="0">
                          <a:latin typeface="Calibri"/>
                          <a:cs typeface="Calibri"/>
                        </a:rPr>
                        <a:t>APIs.</a:t>
                      </a:r>
                      <a:endParaRPr sz="1100">
                        <a:latin typeface="Calibri"/>
                        <a:cs typeface="Calibri"/>
                      </a:endParaRPr>
                    </a:p>
                  </a:txBody>
                  <a:tcPr marL="0" marR="0" marT="882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r h="349783">
                <a:tc>
                  <a:txBody>
                    <a:bodyPr/>
                    <a:lstStyle/>
                    <a:p>
                      <a:pPr algn="ctr">
                        <a:lnSpc>
                          <a:spcPct val="100000"/>
                        </a:lnSpc>
                        <a:spcBef>
                          <a:spcPts val="670"/>
                        </a:spcBef>
                      </a:pPr>
                      <a:r>
                        <a:rPr sz="1100" b="1" spc="-10" dirty="0">
                          <a:latin typeface="Calibri"/>
                          <a:cs typeface="Calibri"/>
                        </a:rPr>
                        <a:t>14.</a:t>
                      </a:r>
                      <a:endParaRPr sz="1100">
                        <a:latin typeface="Calibri"/>
                        <a:cs typeface="Calibri"/>
                      </a:endParaRPr>
                    </a:p>
                  </a:txBody>
                  <a:tcPr marL="0" marR="0" marT="85090"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115">
                        <a:lnSpc>
                          <a:spcPct val="100000"/>
                        </a:lnSpc>
                        <a:spcBef>
                          <a:spcPts val="695"/>
                        </a:spcBef>
                      </a:pPr>
                      <a:r>
                        <a:rPr sz="1100" spc="-5" dirty="0">
                          <a:latin typeface="Calibri"/>
                          <a:cs typeface="Calibri"/>
                        </a:rPr>
                        <a:t>The</a:t>
                      </a:r>
                      <a:r>
                        <a:rPr sz="1100" spc="15" dirty="0">
                          <a:latin typeface="Calibri"/>
                          <a:cs typeface="Calibri"/>
                        </a:rPr>
                        <a:t> </a:t>
                      </a:r>
                      <a:r>
                        <a:rPr sz="1100" spc="-5" dirty="0">
                          <a:latin typeface="Calibri"/>
                          <a:cs typeface="Calibri"/>
                        </a:rPr>
                        <a:t>process does not</a:t>
                      </a:r>
                      <a:r>
                        <a:rPr sz="1100" spc="-20" dirty="0">
                          <a:latin typeface="Calibri"/>
                          <a:cs typeface="Calibri"/>
                        </a:rPr>
                        <a:t> </a:t>
                      </a:r>
                      <a:r>
                        <a:rPr sz="1100" spc="-5" dirty="0">
                          <a:latin typeface="Calibri"/>
                          <a:cs typeface="Calibri"/>
                        </a:rPr>
                        <a:t>share</a:t>
                      </a:r>
                      <a:r>
                        <a:rPr sz="1100" spc="-10" dirty="0">
                          <a:latin typeface="Calibri"/>
                          <a:cs typeface="Calibri"/>
                        </a:rPr>
                        <a:t> </a:t>
                      </a:r>
                      <a:r>
                        <a:rPr sz="1100" spc="-5" dirty="0">
                          <a:latin typeface="Calibri"/>
                          <a:cs typeface="Calibri"/>
                        </a:rPr>
                        <a:t>data</a:t>
                      </a:r>
                      <a:r>
                        <a:rPr sz="1100" spc="-10" dirty="0">
                          <a:latin typeface="Calibri"/>
                          <a:cs typeface="Calibri"/>
                        </a:rPr>
                        <a:t> </a:t>
                      </a:r>
                      <a:r>
                        <a:rPr sz="1100" dirty="0">
                          <a:latin typeface="Calibri"/>
                          <a:cs typeface="Calibri"/>
                        </a:rPr>
                        <a:t>with</a:t>
                      </a:r>
                      <a:r>
                        <a:rPr sz="1100" spc="-15" dirty="0">
                          <a:latin typeface="Calibri"/>
                          <a:cs typeface="Calibri"/>
                        </a:rPr>
                        <a:t> </a:t>
                      </a:r>
                      <a:r>
                        <a:rPr sz="1100" spc="-5" dirty="0">
                          <a:latin typeface="Calibri"/>
                          <a:cs typeface="Calibri"/>
                        </a:rPr>
                        <a:t>each</a:t>
                      </a:r>
                      <a:r>
                        <a:rPr sz="1100" spc="10" dirty="0">
                          <a:latin typeface="Calibri"/>
                          <a:cs typeface="Calibri"/>
                        </a:rPr>
                        <a:t> </a:t>
                      </a:r>
                      <a:r>
                        <a:rPr sz="1100" spc="-5" dirty="0">
                          <a:latin typeface="Calibri"/>
                          <a:cs typeface="Calibri"/>
                        </a:rPr>
                        <a:t>other.</a:t>
                      </a:r>
                      <a:endParaRPr sz="1100">
                        <a:latin typeface="Calibri"/>
                        <a:cs typeface="Calibri"/>
                      </a:endParaRPr>
                    </a:p>
                  </a:txBody>
                  <a:tcPr marL="0" marR="0" marT="882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c>
                  <a:txBody>
                    <a:bodyPr/>
                    <a:lstStyle/>
                    <a:p>
                      <a:pPr marL="31750">
                        <a:lnSpc>
                          <a:spcPct val="100000"/>
                        </a:lnSpc>
                        <a:spcBef>
                          <a:spcPts val="695"/>
                        </a:spcBef>
                      </a:pPr>
                      <a:r>
                        <a:rPr sz="1100" spc="-5" dirty="0">
                          <a:latin typeface="Calibri"/>
                          <a:cs typeface="Calibri"/>
                        </a:rPr>
                        <a:t>Threads</a:t>
                      </a:r>
                      <a:r>
                        <a:rPr sz="1100" spc="-15" dirty="0">
                          <a:latin typeface="Calibri"/>
                          <a:cs typeface="Calibri"/>
                        </a:rPr>
                        <a:t> </a:t>
                      </a:r>
                      <a:r>
                        <a:rPr sz="1100" spc="-5" dirty="0">
                          <a:latin typeface="Calibri"/>
                          <a:cs typeface="Calibri"/>
                        </a:rPr>
                        <a:t>share</a:t>
                      </a:r>
                      <a:r>
                        <a:rPr sz="1100" spc="-10" dirty="0">
                          <a:latin typeface="Calibri"/>
                          <a:cs typeface="Calibri"/>
                        </a:rPr>
                        <a:t> </a:t>
                      </a:r>
                      <a:r>
                        <a:rPr sz="1100" spc="-5" dirty="0">
                          <a:latin typeface="Calibri"/>
                          <a:cs typeface="Calibri"/>
                        </a:rPr>
                        <a:t>data</a:t>
                      </a:r>
                      <a:r>
                        <a:rPr sz="1100" spc="5" dirty="0">
                          <a:latin typeface="Calibri"/>
                          <a:cs typeface="Calibri"/>
                        </a:rPr>
                        <a:t> </a:t>
                      </a:r>
                      <a:r>
                        <a:rPr sz="1100" dirty="0">
                          <a:latin typeface="Calibri"/>
                          <a:cs typeface="Calibri"/>
                        </a:rPr>
                        <a:t>with</a:t>
                      </a:r>
                      <a:r>
                        <a:rPr sz="1100" spc="-40" dirty="0">
                          <a:latin typeface="Calibri"/>
                          <a:cs typeface="Calibri"/>
                        </a:rPr>
                        <a:t> </a:t>
                      </a:r>
                      <a:r>
                        <a:rPr sz="1100" spc="-5" dirty="0">
                          <a:latin typeface="Calibri"/>
                          <a:cs typeface="Calibri"/>
                        </a:rPr>
                        <a:t>each</a:t>
                      </a:r>
                      <a:r>
                        <a:rPr sz="1100" spc="10" dirty="0">
                          <a:latin typeface="Calibri"/>
                          <a:cs typeface="Calibri"/>
                        </a:rPr>
                        <a:t> </a:t>
                      </a:r>
                      <a:r>
                        <a:rPr sz="1100" spc="-5" dirty="0">
                          <a:latin typeface="Calibri"/>
                          <a:cs typeface="Calibri"/>
                        </a:rPr>
                        <a:t>other.</a:t>
                      </a:r>
                      <a:endParaRPr sz="1100">
                        <a:latin typeface="Calibri"/>
                        <a:cs typeface="Calibri"/>
                      </a:endParaRPr>
                    </a:p>
                  </a:txBody>
                  <a:tcPr marL="0" marR="0" marT="88265" marB="0">
                    <a:lnL w="3175">
                      <a:solidFill>
                        <a:srgbClr val="DFDFDF"/>
                      </a:solidFill>
                      <a:prstDash val="solid"/>
                    </a:lnL>
                    <a:lnR w="3175">
                      <a:solidFill>
                        <a:srgbClr val="DFDFDF"/>
                      </a:solidFill>
                      <a:prstDash val="solid"/>
                    </a:lnR>
                    <a:lnT w="3175">
                      <a:solidFill>
                        <a:srgbClr val="DFDFDF"/>
                      </a:solidFill>
                      <a:prstDash val="solid"/>
                    </a:lnT>
                    <a:lnB w="3175">
                      <a:solidFill>
                        <a:srgbClr val="DFDFDF"/>
                      </a:solidFill>
                      <a:prstDash val="solid"/>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22834"/>
            <a:ext cx="8301990" cy="4965700"/>
          </a:xfrm>
          <a:prstGeom prst="rect">
            <a:avLst/>
          </a:prstGeom>
        </p:spPr>
        <p:txBody>
          <a:bodyPr vert="horz" wrap="square" lIns="0" tIns="12700" rIns="0" bIns="0" rtlCol="0">
            <a:spAutoFit/>
          </a:bodyPr>
          <a:lstStyle/>
          <a:p>
            <a:pPr marL="12700" algn="just">
              <a:lnSpc>
                <a:spcPct val="100000"/>
              </a:lnSpc>
              <a:spcBef>
                <a:spcPts val="100"/>
              </a:spcBef>
            </a:pPr>
            <a:r>
              <a:rPr sz="1800" b="1" spc="-15" dirty="0">
                <a:solidFill>
                  <a:srgbClr val="00AF50"/>
                </a:solidFill>
                <a:latin typeface="Calibri"/>
                <a:cs typeface="Calibri"/>
              </a:rPr>
              <a:t>Advantages </a:t>
            </a:r>
            <a:r>
              <a:rPr sz="1800" b="1" spc="-5" dirty="0">
                <a:solidFill>
                  <a:srgbClr val="00AF50"/>
                </a:solidFill>
                <a:latin typeface="Calibri"/>
                <a:cs typeface="Calibri"/>
              </a:rPr>
              <a:t>of</a:t>
            </a:r>
            <a:r>
              <a:rPr sz="1800" b="1" spc="10" dirty="0">
                <a:solidFill>
                  <a:srgbClr val="00AF50"/>
                </a:solidFill>
                <a:latin typeface="Calibri"/>
                <a:cs typeface="Calibri"/>
              </a:rPr>
              <a:t> </a:t>
            </a:r>
            <a:r>
              <a:rPr sz="1800" b="1" spc="-10" dirty="0">
                <a:solidFill>
                  <a:srgbClr val="00AF50"/>
                </a:solidFill>
                <a:latin typeface="Calibri"/>
                <a:cs typeface="Calibri"/>
              </a:rPr>
              <a:t>Thread</a:t>
            </a:r>
            <a:endParaRPr sz="1800">
              <a:latin typeface="Calibri"/>
              <a:cs typeface="Calibri"/>
            </a:endParaRPr>
          </a:p>
          <a:p>
            <a:pPr marL="12700" algn="just">
              <a:lnSpc>
                <a:spcPct val="100000"/>
              </a:lnSpc>
            </a:pPr>
            <a:r>
              <a:rPr sz="1800" b="1" spc="-10" dirty="0">
                <a:latin typeface="Calibri"/>
                <a:cs typeface="Calibri"/>
              </a:rPr>
              <a:t>Responsiveness</a:t>
            </a:r>
            <a:r>
              <a:rPr sz="1800" b="1" i="1" spc="-10" dirty="0">
                <a:latin typeface="Calibri"/>
                <a:cs typeface="Calibri"/>
              </a:rPr>
              <a:t>:</a:t>
            </a:r>
            <a:r>
              <a:rPr sz="1800" b="1" i="1" spc="100" dirty="0">
                <a:latin typeface="Calibri"/>
                <a:cs typeface="Calibri"/>
              </a:rPr>
              <a:t> </a:t>
            </a:r>
            <a:r>
              <a:rPr sz="1800" dirty="0">
                <a:latin typeface="Calibri"/>
                <a:cs typeface="Calibri"/>
              </a:rPr>
              <a:t>If</a:t>
            </a:r>
            <a:r>
              <a:rPr sz="1800" spc="135" dirty="0">
                <a:latin typeface="Calibri"/>
                <a:cs typeface="Calibri"/>
              </a:rPr>
              <a:t> </a:t>
            </a:r>
            <a:r>
              <a:rPr sz="1800" spc="-5" dirty="0">
                <a:latin typeface="Calibri"/>
                <a:cs typeface="Calibri"/>
              </a:rPr>
              <a:t>the</a:t>
            </a:r>
            <a:r>
              <a:rPr sz="1800" spc="114" dirty="0">
                <a:latin typeface="Calibri"/>
                <a:cs typeface="Calibri"/>
              </a:rPr>
              <a:t> </a:t>
            </a:r>
            <a:r>
              <a:rPr sz="1800" spc="-10" dirty="0">
                <a:latin typeface="Calibri"/>
                <a:cs typeface="Calibri"/>
              </a:rPr>
              <a:t>process</a:t>
            </a:r>
            <a:r>
              <a:rPr sz="1800" spc="120" dirty="0">
                <a:latin typeface="Calibri"/>
                <a:cs typeface="Calibri"/>
              </a:rPr>
              <a:t> </a:t>
            </a:r>
            <a:r>
              <a:rPr sz="1800" spc="-5" dirty="0">
                <a:latin typeface="Calibri"/>
                <a:cs typeface="Calibri"/>
              </a:rPr>
              <a:t>is</a:t>
            </a:r>
            <a:r>
              <a:rPr sz="1800" spc="140" dirty="0">
                <a:latin typeface="Calibri"/>
                <a:cs typeface="Calibri"/>
              </a:rPr>
              <a:t> </a:t>
            </a:r>
            <a:r>
              <a:rPr sz="1800" spc="-5" dirty="0">
                <a:latin typeface="Calibri"/>
                <a:cs typeface="Calibri"/>
              </a:rPr>
              <a:t>divided</a:t>
            </a:r>
            <a:r>
              <a:rPr sz="1800" spc="140" dirty="0">
                <a:latin typeface="Calibri"/>
                <a:cs typeface="Calibri"/>
              </a:rPr>
              <a:t> </a:t>
            </a:r>
            <a:r>
              <a:rPr sz="1800" spc="-15" dirty="0">
                <a:latin typeface="Calibri"/>
                <a:cs typeface="Calibri"/>
              </a:rPr>
              <a:t>into</a:t>
            </a:r>
            <a:r>
              <a:rPr sz="1800" spc="135" dirty="0">
                <a:latin typeface="Calibri"/>
                <a:cs typeface="Calibri"/>
              </a:rPr>
              <a:t> </a:t>
            </a:r>
            <a:r>
              <a:rPr sz="1800" spc="-5" dirty="0">
                <a:latin typeface="Calibri"/>
                <a:cs typeface="Calibri"/>
              </a:rPr>
              <a:t>multiple</a:t>
            </a:r>
            <a:r>
              <a:rPr sz="1800" spc="95" dirty="0">
                <a:latin typeface="Calibri"/>
                <a:cs typeface="Calibri"/>
              </a:rPr>
              <a:t> </a:t>
            </a:r>
            <a:r>
              <a:rPr sz="1800" spc="-5" dirty="0">
                <a:latin typeface="Calibri"/>
                <a:cs typeface="Calibri"/>
              </a:rPr>
              <a:t>threads,</a:t>
            </a:r>
            <a:r>
              <a:rPr sz="1800" spc="120" dirty="0">
                <a:latin typeface="Calibri"/>
                <a:cs typeface="Calibri"/>
              </a:rPr>
              <a:t> </a:t>
            </a:r>
            <a:r>
              <a:rPr sz="1800" spc="-5" dirty="0">
                <a:latin typeface="Calibri"/>
                <a:cs typeface="Calibri"/>
              </a:rPr>
              <a:t>if</a:t>
            </a:r>
            <a:r>
              <a:rPr sz="1800" spc="150" dirty="0">
                <a:latin typeface="Calibri"/>
                <a:cs typeface="Calibri"/>
              </a:rPr>
              <a:t> </a:t>
            </a:r>
            <a:r>
              <a:rPr sz="1800" spc="-5" dirty="0">
                <a:latin typeface="Calibri"/>
                <a:cs typeface="Calibri"/>
              </a:rPr>
              <a:t>one</a:t>
            </a:r>
            <a:r>
              <a:rPr sz="1800" spc="114" dirty="0">
                <a:latin typeface="Calibri"/>
                <a:cs typeface="Calibri"/>
              </a:rPr>
              <a:t> </a:t>
            </a:r>
            <a:r>
              <a:rPr sz="1800" spc="-5" dirty="0">
                <a:latin typeface="Calibri"/>
                <a:cs typeface="Calibri"/>
              </a:rPr>
              <a:t>thread</a:t>
            </a:r>
            <a:r>
              <a:rPr sz="1800" spc="114" dirty="0">
                <a:latin typeface="Calibri"/>
                <a:cs typeface="Calibri"/>
              </a:rPr>
              <a:t> </a:t>
            </a:r>
            <a:r>
              <a:rPr sz="1800" spc="-5" dirty="0">
                <a:latin typeface="Calibri"/>
                <a:cs typeface="Calibri"/>
              </a:rPr>
              <a:t>completes</a:t>
            </a:r>
            <a:endParaRPr sz="1800">
              <a:latin typeface="Calibri"/>
              <a:cs typeface="Calibri"/>
            </a:endParaRPr>
          </a:p>
          <a:p>
            <a:pPr marL="12700" algn="just">
              <a:lnSpc>
                <a:spcPct val="100000"/>
              </a:lnSpc>
            </a:pPr>
            <a:r>
              <a:rPr sz="1800" spc="-5" dirty="0">
                <a:latin typeface="Calibri"/>
                <a:cs typeface="Calibri"/>
              </a:rPr>
              <a:t>its</a:t>
            </a:r>
            <a:r>
              <a:rPr sz="1800" spc="10" dirty="0">
                <a:latin typeface="Calibri"/>
                <a:cs typeface="Calibri"/>
              </a:rPr>
              <a:t> </a:t>
            </a:r>
            <a:r>
              <a:rPr sz="1800" spc="-15" dirty="0">
                <a:latin typeface="Calibri"/>
                <a:cs typeface="Calibri"/>
              </a:rPr>
              <a:t>execution,</a:t>
            </a:r>
            <a:r>
              <a:rPr sz="1800" spc="35" dirty="0">
                <a:latin typeface="Calibri"/>
                <a:cs typeface="Calibri"/>
              </a:rPr>
              <a:t> </a:t>
            </a:r>
            <a:r>
              <a:rPr sz="1800" spc="-10" dirty="0">
                <a:latin typeface="Calibri"/>
                <a:cs typeface="Calibri"/>
              </a:rPr>
              <a:t>then</a:t>
            </a:r>
            <a:r>
              <a:rPr sz="1800" spc="40" dirty="0">
                <a:latin typeface="Calibri"/>
                <a:cs typeface="Calibri"/>
              </a:rPr>
              <a:t> </a:t>
            </a:r>
            <a:r>
              <a:rPr sz="1800" spc="-5" dirty="0">
                <a:latin typeface="Calibri"/>
                <a:cs typeface="Calibri"/>
              </a:rPr>
              <a:t>its</a:t>
            </a:r>
            <a:r>
              <a:rPr sz="1800" spc="10" dirty="0">
                <a:latin typeface="Calibri"/>
                <a:cs typeface="Calibri"/>
              </a:rPr>
              <a:t> </a:t>
            </a:r>
            <a:r>
              <a:rPr sz="1800" spc="-5" dirty="0">
                <a:latin typeface="Calibri"/>
                <a:cs typeface="Calibri"/>
              </a:rPr>
              <a:t>output</a:t>
            </a:r>
            <a:r>
              <a:rPr sz="1800" spc="25"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immediately</a:t>
            </a:r>
            <a:r>
              <a:rPr sz="1800" spc="60" dirty="0">
                <a:latin typeface="Calibri"/>
                <a:cs typeface="Calibri"/>
              </a:rPr>
              <a:t> </a:t>
            </a:r>
            <a:r>
              <a:rPr sz="1800" spc="-10" dirty="0">
                <a:latin typeface="Calibri"/>
                <a:cs typeface="Calibri"/>
              </a:rPr>
              <a:t>returned.</a:t>
            </a:r>
            <a:endParaRPr sz="1800">
              <a:latin typeface="Calibri"/>
              <a:cs typeface="Calibri"/>
            </a:endParaRPr>
          </a:p>
          <a:p>
            <a:pPr marL="12700" marR="5080" algn="just">
              <a:lnSpc>
                <a:spcPct val="100000"/>
              </a:lnSpc>
            </a:pPr>
            <a:r>
              <a:rPr sz="1800" b="1" spc="-20" dirty="0">
                <a:latin typeface="Calibri"/>
                <a:cs typeface="Calibri"/>
              </a:rPr>
              <a:t>Faster context </a:t>
            </a:r>
            <a:r>
              <a:rPr sz="1800" b="1" spc="-10" dirty="0">
                <a:latin typeface="Calibri"/>
                <a:cs typeface="Calibri"/>
              </a:rPr>
              <a:t>switch</a:t>
            </a:r>
            <a:r>
              <a:rPr sz="1800" b="1" i="1" spc="-10" dirty="0">
                <a:latin typeface="Calibri"/>
                <a:cs typeface="Calibri"/>
              </a:rPr>
              <a:t>: </a:t>
            </a:r>
            <a:r>
              <a:rPr sz="1800" spc="-20" dirty="0">
                <a:latin typeface="Calibri"/>
                <a:cs typeface="Calibri"/>
              </a:rPr>
              <a:t>Context </a:t>
            </a:r>
            <a:r>
              <a:rPr sz="1800" spc="-10" dirty="0">
                <a:latin typeface="Calibri"/>
                <a:cs typeface="Calibri"/>
              </a:rPr>
              <a:t>switch </a:t>
            </a:r>
            <a:r>
              <a:rPr sz="1800" spc="-5" dirty="0">
                <a:latin typeface="Calibri"/>
                <a:cs typeface="Calibri"/>
              </a:rPr>
              <a:t>time between </a:t>
            </a:r>
            <a:r>
              <a:rPr sz="1800" spc="-10" dirty="0">
                <a:latin typeface="Calibri"/>
                <a:cs typeface="Calibri"/>
              </a:rPr>
              <a:t>threads </a:t>
            </a:r>
            <a:r>
              <a:rPr sz="1800" spc="-5" dirty="0">
                <a:latin typeface="Calibri"/>
                <a:cs typeface="Calibri"/>
              </a:rPr>
              <a:t>is </a:t>
            </a:r>
            <a:r>
              <a:rPr sz="1800" dirty="0">
                <a:latin typeface="Calibri"/>
                <a:cs typeface="Calibri"/>
              </a:rPr>
              <a:t>lower </a:t>
            </a:r>
            <a:r>
              <a:rPr sz="1800" spc="-10" dirty="0">
                <a:latin typeface="Calibri"/>
                <a:cs typeface="Calibri"/>
              </a:rPr>
              <a:t>compared </a:t>
            </a:r>
            <a:r>
              <a:rPr sz="1800" spc="-15" dirty="0">
                <a:latin typeface="Calibri"/>
                <a:cs typeface="Calibri"/>
              </a:rPr>
              <a:t>to </a:t>
            </a:r>
            <a:r>
              <a:rPr sz="1800" dirty="0">
                <a:latin typeface="Calibri"/>
                <a:cs typeface="Calibri"/>
              </a:rPr>
              <a:t>the </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spc="-10" dirty="0">
                <a:latin typeface="Calibri"/>
                <a:cs typeface="Calibri"/>
              </a:rPr>
              <a:t>context</a:t>
            </a:r>
            <a:r>
              <a:rPr sz="1800" spc="-5" dirty="0">
                <a:latin typeface="Calibri"/>
                <a:cs typeface="Calibri"/>
              </a:rPr>
              <a:t> </a:t>
            </a:r>
            <a:r>
              <a:rPr sz="1800" spc="-10" dirty="0">
                <a:latin typeface="Calibri"/>
                <a:cs typeface="Calibri"/>
              </a:rPr>
              <a:t>switch.</a:t>
            </a:r>
            <a:r>
              <a:rPr sz="1800" spc="-5" dirty="0">
                <a:latin typeface="Calibri"/>
                <a:cs typeface="Calibri"/>
              </a:rPr>
              <a:t> Process</a:t>
            </a:r>
            <a:r>
              <a:rPr sz="1800" dirty="0">
                <a:latin typeface="Calibri"/>
                <a:cs typeface="Calibri"/>
              </a:rPr>
              <a:t> </a:t>
            </a:r>
            <a:r>
              <a:rPr sz="1800" spc="-15" dirty="0">
                <a:latin typeface="Calibri"/>
                <a:cs typeface="Calibri"/>
              </a:rPr>
              <a:t>context</a:t>
            </a:r>
            <a:r>
              <a:rPr sz="1800" spc="-10" dirty="0">
                <a:latin typeface="Calibri"/>
                <a:cs typeface="Calibri"/>
              </a:rPr>
              <a:t> </a:t>
            </a:r>
            <a:r>
              <a:rPr sz="1800" spc="-5" dirty="0">
                <a:latin typeface="Calibri"/>
                <a:cs typeface="Calibri"/>
              </a:rPr>
              <a:t>switching</a:t>
            </a:r>
            <a:r>
              <a:rPr sz="1800" dirty="0">
                <a:latin typeface="Calibri"/>
                <a:cs typeface="Calibri"/>
              </a:rPr>
              <a:t> </a:t>
            </a:r>
            <a:r>
              <a:rPr sz="1800" spc="-10" dirty="0">
                <a:latin typeface="Calibri"/>
                <a:cs typeface="Calibri"/>
              </a:rPr>
              <a:t>requires</a:t>
            </a:r>
            <a:r>
              <a:rPr sz="1800" spc="-5" dirty="0">
                <a:latin typeface="Calibri"/>
                <a:cs typeface="Calibri"/>
              </a:rPr>
              <a:t> more</a:t>
            </a:r>
            <a:r>
              <a:rPr sz="1800" spc="395" dirty="0">
                <a:latin typeface="Calibri"/>
                <a:cs typeface="Calibri"/>
              </a:rPr>
              <a:t> </a:t>
            </a:r>
            <a:r>
              <a:rPr sz="1800" spc="-5" dirty="0">
                <a:latin typeface="Calibri"/>
                <a:cs typeface="Calibri"/>
              </a:rPr>
              <a:t>overhead</a:t>
            </a:r>
            <a:r>
              <a:rPr sz="1800" spc="395" dirty="0">
                <a:latin typeface="Calibri"/>
                <a:cs typeface="Calibri"/>
              </a:rPr>
              <a:t> </a:t>
            </a:r>
            <a:r>
              <a:rPr sz="1800" spc="-10" dirty="0">
                <a:latin typeface="Calibri"/>
                <a:cs typeface="Calibri"/>
              </a:rPr>
              <a:t>from</a:t>
            </a:r>
            <a:r>
              <a:rPr sz="1800" spc="390" dirty="0">
                <a:latin typeface="Calibri"/>
                <a:cs typeface="Calibri"/>
              </a:rPr>
              <a:t> </a:t>
            </a:r>
            <a:r>
              <a:rPr sz="1800" spc="5" dirty="0">
                <a:latin typeface="Calibri"/>
                <a:cs typeface="Calibri"/>
              </a:rPr>
              <a:t>the </a:t>
            </a:r>
            <a:r>
              <a:rPr sz="1800" spc="10" dirty="0">
                <a:latin typeface="Calibri"/>
                <a:cs typeface="Calibri"/>
              </a:rPr>
              <a:t> </a:t>
            </a:r>
            <a:r>
              <a:rPr sz="1800" spc="-10" dirty="0">
                <a:latin typeface="Calibri"/>
                <a:cs typeface="Calibri"/>
              </a:rPr>
              <a:t>CPU.</a:t>
            </a:r>
            <a:endParaRPr sz="1800">
              <a:latin typeface="Calibri"/>
              <a:cs typeface="Calibri"/>
            </a:endParaRPr>
          </a:p>
          <a:p>
            <a:pPr marL="12700" marR="5715" algn="just">
              <a:lnSpc>
                <a:spcPct val="100000"/>
              </a:lnSpc>
              <a:spcBef>
                <a:spcPts val="5"/>
              </a:spcBef>
            </a:pPr>
            <a:r>
              <a:rPr sz="1800" b="1" spc="-15" dirty="0">
                <a:latin typeface="Calibri"/>
                <a:cs typeface="Calibri"/>
              </a:rPr>
              <a:t>Effective utilization </a:t>
            </a:r>
            <a:r>
              <a:rPr sz="1800" b="1" spc="-5" dirty="0">
                <a:latin typeface="Calibri"/>
                <a:cs typeface="Calibri"/>
              </a:rPr>
              <a:t>of multiprocessor </a:t>
            </a:r>
            <a:r>
              <a:rPr sz="1800" b="1" spc="-20" dirty="0">
                <a:latin typeface="Calibri"/>
                <a:cs typeface="Calibri"/>
              </a:rPr>
              <a:t>system</a:t>
            </a:r>
            <a:r>
              <a:rPr sz="1800" b="1" i="1" spc="-20" dirty="0">
                <a:latin typeface="Calibri"/>
                <a:cs typeface="Calibri"/>
              </a:rPr>
              <a:t>: </a:t>
            </a:r>
            <a:r>
              <a:rPr sz="1800" dirty="0">
                <a:latin typeface="Calibri"/>
                <a:cs typeface="Calibri"/>
              </a:rPr>
              <a:t>If </a:t>
            </a:r>
            <a:r>
              <a:rPr sz="1800" spc="-10" dirty="0">
                <a:latin typeface="Calibri"/>
                <a:cs typeface="Calibri"/>
              </a:rPr>
              <a:t>we have </a:t>
            </a:r>
            <a:r>
              <a:rPr sz="1800" spc="-5" dirty="0">
                <a:latin typeface="Calibri"/>
                <a:cs typeface="Calibri"/>
              </a:rPr>
              <a:t>multiple threads </a:t>
            </a:r>
            <a:r>
              <a:rPr sz="1800" spc="5" dirty="0">
                <a:latin typeface="Calibri"/>
                <a:cs typeface="Calibri"/>
              </a:rPr>
              <a:t>in </a:t>
            </a:r>
            <a:r>
              <a:rPr sz="1800" dirty="0">
                <a:latin typeface="Calibri"/>
                <a:cs typeface="Calibri"/>
              </a:rPr>
              <a:t>a single </a:t>
            </a:r>
            <a:r>
              <a:rPr sz="1800" spc="5" dirty="0">
                <a:latin typeface="Calibri"/>
                <a:cs typeface="Calibri"/>
              </a:rPr>
              <a:t> </a:t>
            </a:r>
            <a:r>
              <a:rPr sz="1800" spc="-10" dirty="0">
                <a:latin typeface="Calibri"/>
                <a:cs typeface="Calibri"/>
              </a:rPr>
              <a:t>process, </a:t>
            </a:r>
            <a:r>
              <a:rPr sz="1800" dirty="0">
                <a:latin typeface="Calibri"/>
                <a:cs typeface="Calibri"/>
              </a:rPr>
              <a:t>then we </a:t>
            </a:r>
            <a:r>
              <a:rPr sz="1800" spc="-5" dirty="0">
                <a:latin typeface="Calibri"/>
                <a:cs typeface="Calibri"/>
              </a:rPr>
              <a:t>can </a:t>
            </a:r>
            <a:r>
              <a:rPr sz="1800" dirty="0">
                <a:latin typeface="Calibri"/>
                <a:cs typeface="Calibri"/>
              </a:rPr>
              <a:t>schedule </a:t>
            </a:r>
            <a:r>
              <a:rPr sz="1800" spc="-5" dirty="0">
                <a:latin typeface="Calibri"/>
                <a:cs typeface="Calibri"/>
              </a:rPr>
              <a:t>multiple threads </a:t>
            </a:r>
            <a:r>
              <a:rPr sz="1800" spc="5" dirty="0">
                <a:latin typeface="Calibri"/>
                <a:cs typeface="Calibri"/>
              </a:rPr>
              <a:t>on </a:t>
            </a:r>
            <a:r>
              <a:rPr sz="1800" dirty="0">
                <a:latin typeface="Calibri"/>
                <a:cs typeface="Calibri"/>
              </a:rPr>
              <a:t>multiple </a:t>
            </a:r>
            <a:r>
              <a:rPr sz="1800" spc="-10" dirty="0">
                <a:latin typeface="Calibri"/>
                <a:cs typeface="Calibri"/>
              </a:rPr>
              <a:t>processors. </a:t>
            </a:r>
            <a:r>
              <a:rPr sz="1800" spc="-5" dirty="0">
                <a:latin typeface="Calibri"/>
                <a:cs typeface="Calibri"/>
              </a:rPr>
              <a:t>This will </a:t>
            </a:r>
            <a:r>
              <a:rPr sz="1800" spc="-15" dirty="0">
                <a:latin typeface="Calibri"/>
                <a:cs typeface="Calibri"/>
              </a:rPr>
              <a:t>make </a:t>
            </a:r>
            <a:r>
              <a:rPr sz="1800" spc="-10" dirty="0">
                <a:latin typeface="Calibri"/>
                <a:cs typeface="Calibri"/>
              </a:rPr>
              <a:t> process</a:t>
            </a:r>
            <a:r>
              <a:rPr sz="1800" spc="10" dirty="0">
                <a:latin typeface="Calibri"/>
                <a:cs typeface="Calibri"/>
              </a:rPr>
              <a:t> </a:t>
            </a:r>
            <a:r>
              <a:rPr sz="1800" spc="-15" dirty="0">
                <a:latin typeface="Calibri"/>
                <a:cs typeface="Calibri"/>
              </a:rPr>
              <a:t>execution</a:t>
            </a:r>
            <a:r>
              <a:rPr sz="1800" spc="30" dirty="0">
                <a:latin typeface="Calibri"/>
                <a:cs typeface="Calibri"/>
              </a:rPr>
              <a:t> </a:t>
            </a:r>
            <a:r>
              <a:rPr sz="1800" spc="-45" dirty="0">
                <a:latin typeface="Calibri"/>
                <a:cs typeface="Calibri"/>
              </a:rPr>
              <a:t>faster.</a:t>
            </a:r>
            <a:endParaRPr sz="1800">
              <a:latin typeface="Calibri"/>
              <a:cs typeface="Calibri"/>
            </a:endParaRPr>
          </a:p>
          <a:p>
            <a:pPr marL="12700" marR="5080" algn="just">
              <a:lnSpc>
                <a:spcPct val="100000"/>
              </a:lnSpc>
              <a:spcBef>
                <a:spcPts val="5"/>
              </a:spcBef>
            </a:pPr>
            <a:r>
              <a:rPr sz="1800" b="1" spc="-10" dirty="0">
                <a:latin typeface="Calibri"/>
                <a:cs typeface="Calibri"/>
              </a:rPr>
              <a:t>Resource sharing</a:t>
            </a:r>
            <a:r>
              <a:rPr sz="1800" b="1" i="1" spc="-10" dirty="0">
                <a:latin typeface="Calibri"/>
                <a:cs typeface="Calibri"/>
              </a:rPr>
              <a:t>: </a:t>
            </a:r>
            <a:r>
              <a:rPr sz="1800" spc="-10" dirty="0">
                <a:latin typeface="Calibri"/>
                <a:cs typeface="Calibri"/>
              </a:rPr>
              <a:t>Resources </a:t>
            </a:r>
            <a:r>
              <a:rPr sz="1800" spc="-15" dirty="0">
                <a:latin typeface="Calibri"/>
                <a:cs typeface="Calibri"/>
              </a:rPr>
              <a:t>like </a:t>
            </a:r>
            <a:r>
              <a:rPr sz="1800" spc="-10" dirty="0">
                <a:latin typeface="Calibri"/>
                <a:cs typeface="Calibri"/>
              </a:rPr>
              <a:t>code, </a:t>
            </a:r>
            <a:r>
              <a:rPr sz="1800" spc="-15" dirty="0">
                <a:latin typeface="Calibri"/>
                <a:cs typeface="Calibri"/>
              </a:rPr>
              <a:t>data, </a:t>
            </a:r>
            <a:r>
              <a:rPr sz="1800" spc="5" dirty="0">
                <a:latin typeface="Calibri"/>
                <a:cs typeface="Calibri"/>
              </a:rPr>
              <a:t>and </a:t>
            </a:r>
            <a:r>
              <a:rPr sz="1800" spc="-5" dirty="0">
                <a:latin typeface="Calibri"/>
                <a:cs typeface="Calibri"/>
              </a:rPr>
              <a:t>files can </a:t>
            </a:r>
            <a:r>
              <a:rPr sz="1800" spc="5" dirty="0">
                <a:latin typeface="Calibri"/>
                <a:cs typeface="Calibri"/>
              </a:rPr>
              <a:t>be </a:t>
            </a:r>
            <a:r>
              <a:rPr sz="1800" spc="-10" dirty="0">
                <a:latin typeface="Calibri"/>
                <a:cs typeface="Calibri"/>
              </a:rPr>
              <a:t>shared </a:t>
            </a:r>
            <a:r>
              <a:rPr sz="1800" dirty="0">
                <a:latin typeface="Calibri"/>
                <a:cs typeface="Calibri"/>
              </a:rPr>
              <a:t>among </a:t>
            </a:r>
            <a:r>
              <a:rPr sz="1800" spc="5" dirty="0">
                <a:latin typeface="Calibri"/>
                <a:cs typeface="Calibri"/>
              </a:rPr>
              <a:t>all </a:t>
            </a:r>
            <a:r>
              <a:rPr sz="1800" spc="-5" dirty="0">
                <a:latin typeface="Calibri"/>
                <a:cs typeface="Calibri"/>
              </a:rPr>
              <a:t>threads </a:t>
            </a:r>
            <a:r>
              <a:rPr sz="1800" dirty="0">
                <a:latin typeface="Calibri"/>
                <a:cs typeface="Calibri"/>
              </a:rPr>
              <a:t> </a:t>
            </a:r>
            <a:r>
              <a:rPr sz="1800" spc="-5" dirty="0">
                <a:latin typeface="Calibri"/>
                <a:cs typeface="Calibri"/>
              </a:rPr>
              <a:t>within </a:t>
            </a:r>
            <a:r>
              <a:rPr sz="1800" dirty="0">
                <a:latin typeface="Calibri"/>
                <a:cs typeface="Calibri"/>
              </a:rPr>
              <a:t>a </a:t>
            </a:r>
            <a:r>
              <a:rPr sz="1800" spc="-10" dirty="0">
                <a:latin typeface="Calibri"/>
                <a:cs typeface="Calibri"/>
              </a:rPr>
              <a:t>process. Note: </a:t>
            </a:r>
            <a:r>
              <a:rPr sz="1800" spc="-15" dirty="0">
                <a:latin typeface="Calibri"/>
                <a:cs typeface="Calibri"/>
              </a:rPr>
              <a:t>Stacks </a:t>
            </a:r>
            <a:r>
              <a:rPr sz="1800" dirty="0">
                <a:latin typeface="Calibri"/>
                <a:cs typeface="Calibri"/>
              </a:rPr>
              <a:t>and </a:t>
            </a:r>
            <a:r>
              <a:rPr sz="1800" spc="-15" dirty="0">
                <a:latin typeface="Calibri"/>
                <a:cs typeface="Calibri"/>
              </a:rPr>
              <a:t>registers </a:t>
            </a:r>
            <a:r>
              <a:rPr sz="1800" dirty="0">
                <a:latin typeface="Calibri"/>
                <a:cs typeface="Calibri"/>
              </a:rPr>
              <a:t>can’t </a:t>
            </a:r>
            <a:r>
              <a:rPr sz="1800" spc="5" dirty="0">
                <a:latin typeface="Calibri"/>
                <a:cs typeface="Calibri"/>
              </a:rPr>
              <a:t>be </a:t>
            </a:r>
            <a:r>
              <a:rPr sz="1800" spc="-5" dirty="0">
                <a:latin typeface="Calibri"/>
                <a:cs typeface="Calibri"/>
              </a:rPr>
              <a:t>shared </a:t>
            </a:r>
            <a:r>
              <a:rPr sz="1800" dirty="0">
                <a:latin typeface="Calibri"/>
                <a:cs typeface="Calibri"/>
              </a:rPr>
              <a:t>among the </a:t>
            </a:r>
            <a:r>
              <a:rPr sz="1800" spc="-10" dirty="0">
                <a:latin typeface="Calibri"/>
                <a:cs typeface="Calibri"/>
              </a:rPr>
              <a:t>threads. </a:t>
            </a:r>
            <a:r>
              <a:rPr sz="1800" spc="-5" dirty="0">
                <a:latin typeface="Calibri"/>
                <a:cs typeface="Calibri"/>
              </a:rPr>
              <a:t>Each </a:t>
            </a:r>
            <a:r>
              <a:rPr sz="1800" dirty="0">
                <a:latin typeface="Calibri"/>
                <a:cs typeface="Calibri"/>
              </a:rPr>
              <a:t> </a:t>
            </a:r>
            <a:r>
              <a:rPr sz="1800" spc="-10" dirty="0">
                <a:latin typeface="Calibri"/>
                <a:cs typeface="Calibri"/>
              </a:rPr>
              <a:t>thread</a:t>
            </a:r>
            <a:r>
              <a:rPr sz="1800" spc="30" dirty="0">
                <a:latin typeface="Calibri"/>
                <a:cs typeface="Calibri"/>
              </a:rPr>
              <a:t> </a:t>
            </a:r>
            <a:r>
              <a:rPr sz="1800" spc="-5" dirty="0">
                <a:latin typeface="Calibri"/>
                <a:cs typeface="Calibri"/>
              </a:rPr>
              <a:t>has</a:t>
            </a:r>
            <a:r>
              <a:rPr sz="1800" spc="15" dirty="0">
                <a:latin typeface="Calibri"/>
                <a:cs typeface="Calibri"/>
              </a:rPr>
              <a:t> </a:t>
            </a:r>
            <a:r>
              <a:rPr sz="1800" spc="-5" dirty="0">
                <a:latin typeface="Calibri"/>
                <a:cs typeface="Calibri"/>
              </a:rPr>
              <a:t>its</a:t>
            </a:r>
            <a:r>
              <a:rPr sz="1800" spc="-15" dirty="0">
                <a:latin typeface="Calibri"/>
                <a:cs typeface="Calibri"/>
              </a:rPr>
              <a:t> </a:t>
            </a:r>
            <a:r>
              <a:rPr sz="1800" dirty="0">
                <a:latin typeface="Calibri"/>
                <a:cs typeface="Calibri"/>
              </a:rPr>
              <a:t>own</a:t>
            </a:r>
            <a:r>
              <a:rPr sz="1800" spc="-5" dirty="0">
                <a:latin typeface="Calibri"/>
                <a:cs typeface="Calibri"/>
              </a:rPr>
              <a:t> </a:t>
            </a:r>
            <a:r>
              <a:rPr sz="1800" spc="-15" dirty="0">
                <a:latin typeface="Calibri"/>
                <a:cs typeface="Calibri"/>
              </a:rPr>
              <a:t>stack</a:t>
            </a:r>
            <a:r>
              <a:rPr sz="1800" spc="-5" dirty="0">
                <a:latin typeface="Calibri"/>
                <a:cs typeface="Calibri"/>
              </a:rPr>
              <a:t> and</a:t>
            </a:r>
            <a:r>
              <a:rPr sz="1800" spc="15" dirty="0">
                <a:latin typeface="Calibri"/>
                <a:cs typeface="Calibri"/>
              </a:rPr>
              <a:t> </a:t>
            </a:r>
            <a:r>
              <a:rPr sz="1800" spc="-20" dirty="0">
                <a:latin typeface="Calibri"/>
                <a:cs typeface="Calibri"/>
              </a:rPr>
              <a:t>registers.</a:t>
            </a:r>
            <a:endParaRPr sz="1800">
              <a:latin typeface="Calibri"/>
              <a:cs typeface="Calibri"/>
            </a:endParaRPr>
          </a:p>
          <a:p>
            <a:pPr marL="12700" marR="6985" algn="just">
              <a:lnSpc>
                <a:spcPct val="100000"/>
              </a:lnSpc>
            </a:pPr>
            <a:r>
              <a:rPr sz="1800" b="1" spc="-10" dirty="0">
                <a:latin typeface="Calibri"/>
                <a:cs typeface="Calibri"/>
              </a:rPr>
              <a:t>Communication</a:t>
            </a:r>
            <a:r>
              <a:rPr sz="1800" b="1" i="1" spc="-10" dirty="0">
                <a:latin typeface="Calibri"/>
                <a:cs typeface="Calibri"/>
              </a:rPr>
              <a:t>:</a:t>
            </a:r>
            <a:r>
              <a:rPr sz="1800" b="1" i="1" spc="-5" dirty="0">
                <a:latin typeface="Calibri"/>
                <a:cs typeface="Calibri"/>
              </a:rPr>
              <a:t> </a:t>
            </a:r>
            <a:r>
              <a:rPr sz="1800" spc="-5" dirty="0">
                <a:latin typeface="Calibri"/>
                <a:cs typeface="Calibri"/>
              </a:rPr>
              <a:t>Communication</a:t>
            </a:r>
            <a:r>
              <a:rPr sz="1800" dirty="0">
                <a:latin typeface="Calibri"/>
                <a:cs typeface="Calibri"/>
              </a:rPr>
              <a:t> </a:t>
            </a:r>
            <a:r>
              <a:rPr sz="1800" spc="-5" dirty="0">
                <a:latin typeface="Calibri"/>
                <a:cs typeface="Calibri"/>
              </a:rPr>
              <a:t>between</a:t>
            </a:r>
            <a:r>
              <a:rPr sz="1800" dirty="0">
                <a:latin typeface="Calibri"/>
                <a:cs typeface="Calibri"/>
              </a:rPr>
              <a:t> multiple</a:t>
            </a:r>
            <a:r>
              <a:rPr sz="1800" spc="5" dirty="0">
                <a:latin typeface="Calibri"/>
                <a:cs typeface="Calibri"/>
              </a:rPr>
              <a:t> </a:t>
            </a:r>
            <a:r>
              <a:rPr sz="1800" spc="-5" dirty="0">
                <a:latin typeface="Calibri"/>
                <a:cs typeface="Calibri"/>
              </a:rPr>
              <a:t>threads</a:t>
            </a:r>
            <a:r>
              <a:rPr sz="1800" dirty="0">
                <a:latin typeface="Calibri"/>
                <a:cs typeface="Calibri"/>
              </a:rPr>
              <a:t> </a:t>
            </a:r>
            <a:r>
              <a:rPr sz="1800" spc="-5" dirty="0">
                <a:latin typeface="Calibri"/>
                <a:cs typeface="Calibri"/>
              </a:rPr>
              <a:t>is</a:t>
            </a:r>
            <a:r>
              <a:rPr sz="1800" dirty="0">
                <a:latin typeface="Calibri"/>
                <a:cs typeface="Calibri"/>
              </a:rPr>
              <a:t> </a:t>
            </a:r>
            <a:r>
              <a:rPr sz="1800" spc="-30" dirty="0">
                <a:latin typeface="Calibri"/>
                <a:cs typeface="Calibri"/>
              </a:rPr>
              <a:t>easier,</a:t>
            </a:r>
            <a:r>
              <a:rPr sz="1800" spc="-25" dirty="0">
                <a:latin typeface="Calibri"/>
                <a:cs typeface="Calibri"/>
              </a:rPr>
              <a:t> </a:t>
            </a:r>
            <a:r>
              <a:rPr sz="1800" dirty="0">
                <a:latin typeface="Calibri"/>
                <a:cs typeface="Calibri"/>
              </a:rPr>
              <a:t>as</a:t>
            </a:r>
            <a:r>
              <a:rPr sz="1800" spc="405" dirty="0">
                <a:latin typeface="Calibri"/>
                <a:cs typeface="Calibri"/>
              </a:rPr>
              <a:t> </a:t>
            </a:r>
            <a:r>
              <a:rPr sz="1800" dirty="0">
                <a:latin typeface="Calibri"/>
                <a:cs typeface="Calibri"/>
              </a:rPr>
              <a:t>the</a:t>
            </a:r>
            <a:r>
              <a:rPr sz="1800" spc="405" dirty="0">
                <a:latin typeface="Calibri"/>
                <a:cs typeface="Calibri"/>
              </a:rPr>
              <a:t> </a:t>
            </a:r>
            <a:r>
              <a:rPr sz="1800" spc="-10" dirty="0">
                <a:latin typeface="Calibri"/>
                <a:cs typeface="Calibri"/>
              </a:rPr>
              <a:t>threads </a:t>
            </a:r>
            <a:r>
              <a:rPr sz="1800" spc="-5" dirty="0">
                <a:latin typeface="Calibri"/>
                <a:cs typeface="Calibri"/>
              </a:rPr>
              <a:t> </a:t>
            </a:r>
            <a:r>
              <a:rPr sz="1800" spc="-10" dirty="0">
                <a:latin typeface="Calibri"/>
                <a:cs typeface="Calibri"/>
              </a:rPr>
              <a:t>share </a:t>
            </a:r>
            <a:r>
              <a:rPr sz="1800" dirty="0">
                <a:latin typeface="Calibri"/>
                <a:cs typeface="Calibri"/>
              </a:rPr>
              <a:t>a common </a:t>
            </a:r>
            <a:r>
              <a:rPr sz="1800" spc="-5" dirty="0">
                <a:latin typeface="Calibri"/>
                <a:cs typeface="Calibri"/>
              </a:rPr>
              <a:t>address space. while </a:t>
            </a:r>
            <a:r>
              <a:rPr sz="1800" spc="5" dirty="0">
                <a:latin typeface="Calibri"/>
                <a:cs typeface="Calibri"/>
              </a:rPr>
              <a:t>in </a:t>
            </a:r>
            <a:r>
              <a:rPr sz="1800" dirty="0">
                <a:latin typeface="Calibri"/>
                <a:cs typeface="Calibri"/>
              </a:rPr>
              <a:t>the </a:t>
            </a:r>
            <a:r>
              <a:rPr sz="1800" spc="-10" dirty="0">
                <a:latin typeface="Calibri"/>
                <a:cs typeface="Calibri"/>
              </a:rPr>
              <a:t>process </a:t>
            </a:r>
            <a:r>
              <a:rPr sz="1800" spc="5" dirty="0">
                <a:latin typeface="Calibri"/>
                <a:cs typeface="Calibri"/>
              </a:rPr>
              <a:t>we </a:t>
            </a:r>
            <a:r>
              <a:rPr sz="1800" spc="-20" dirty="0">
                <a:latin typeface="Calibri"/>
                <a:cs typeface="Calibri"/>
              </a:rPr>
              <a:t>have </a:t>
            </a:r>
            <a:r>
              <a:rPr sz="1800" spc="-5" dirty="0">
                <a:latin typeface="Calibri"/>
                <a:cs typeface="Calibri"/>
              </a:rPr>
              <a:t>to </a:t>
            </a:r>
            <a:r>
              <a:rPr sz="1800" spc="-10" dirty="0">
                <a:latin typeface="Calibri"/>
                <a:cs typeface="Calibri"/>
              </a:rPr>
              <a:t>follow </a:t>
            </a:r>
            <a:r>
              <a:rPr sz="1800" spc="-5" dirty="0">
                <a:latin typeface="Calibri"/>
                <a:cs typeface="Calibri"/>
              </a:rPr>
              <a:t>some </a:t>
            </a:r>
            <a:r>
              <a:rPr sz="1800" spc="-10" dirty="0">
                <a:latin typeface="Calibri"/>
                <a:cs typeface="Calibri"/>
              </a:rPr>
              <a:t>specific </a:t>
            </a:r>
            <a:r>
              <a:rPr sz="1800" spc="-5" dirty="0">
                <a:latin typeface="Calibri"/>
                <a:cs typeface="Calibri"/>
              </a:rPr>
              <a:t> </a:t>
            </a:r>
            <a:r>
              <a:rPr sz="1800" spc="-10" dirty="0">
                <a:latin typeface="Calibri"/>
                <a:cs typeface="Calibri"/>
              </a:rPr>
              <a:t>communication</a:t>
            </a:r>
            <a:r>
              <a:rPr sz="1800" spc="45" dirty="0">
                <a:latin typeface="Calibri"/>
                <a:cs typeface="Calibri"/>
              </a:rPr>
              <a:t> </a:t>
            </a:r>
            <a:r>
              <a:rPr sz="1800" spc="-10" dirty="0">
                <a:latin typeface="Calibri"/>
                <a:cs typeface="Calibri"/>
              </a:rPr>
              <a:t>techniques</a:t>
            </a:r>
            <a:r>
              <a:rPr sz="1800" spc="90"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communication</a:t>
            </a:r>
            <a:r>
              <a:rPr sz="1800" spc="50" dirty="0">
                <a:latin typeface="Calibri"/>
                <a:cs typeface="Calibri"/>
              </a:rPr>
              <a:t> </a:t>
            </a:r>
            <a:r>
              <a:rPr sz="1800" spc="-10" dirty="0">
                <a:latin typeface="Calibri"/>
                <a:cs typeface="Calibri"/>
              </a:rPr>
              <a:t>between</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two</a:t>
            </a:r>
            <a:r>
              <a:rPr sz="1800" spc="15" dirty="0">
                <a:latin typeface="Calibri"/>
                <a:cs typeface="Calibri"/>
              </a:rPr>
              <a:t> </a:t>
            </a:r>
            <a:r>
              <a:rPr sz="1800" spc="-10" dirty="0">
                <a:latin typeface="Calibri"/>
                <a:cs typeface="Calibri"/>
              </a:rPr>
              <a:t>processes.</a:t>
            </a:r>
            <a:endParaRPr sz="1800">
              <a:latin typeface="Calibri"/>
              <a:cs typeface="Calibri"/>
            </a:endParaRPr>
          </a:p>
          <a:p>
            <a:pPr marL="12700" marR="5080" algn="just">
              <a:lnSpc>
                <a:spcPct val="100000"/>
              </a:lnSpc>
              <a:spcBef>
                <a:spcPts val="5"/>
              </a:spcBef>
            </a:pPr>
            <a:r>
              <a:rPr sz="1800" b="1" spc="-5" dirty="0">
                <a:latin typeface="Calibri"/>
                <a:cs typeface="Calibri"/>
              </a:rPr>
              <a:t>Enhanced </a:t>
            </a:r>
            <a:r>
              <a:rPr sz="1800" b="1" spc="-10" dirty="0">
                <a:latin typeface="Calibri"/>
                <a:cs typeface="Calibri"/>
              </a:rPr>
              <a:t>throughput </a:t>
            </a:r>
            <a:r>
              <a:rPr sz="1800" b="1" spc="-5" dirty="0">
                <a:latin typeface="Calibri"/>
                <a:cs typeface="Calibri"/>
              </a:rPr>
              <a:t>of </a:t>
            </a:r>
            <a:r>
              <a:rPr sz="1800" b="1" spc="-10" dirty="0">
                <a:latin typeface="Calibri"/>
                <a:cs typeface="Calibri"/>
              </a:rPr>
              <a:t>the </a:t>
            </a:r>
            <a:r>
              <a:rPr sz="1800" b="1" spc="-20" dirty="0">
                <a:latin typeface="Calibri"/>
                <a:cs typeface="Calibri"/>
              </a:rPr>
              <a:t>system</a:t>
            </a:r>
            <a:r>
              <a:rPr sz="1800" b="1" i="1" spc="-20" dirty="0">
                <a:latin typeface="Calibri"/>
                <a:cs typeface="Calibri"/>
              </a:rPr>
              <a:t>: </a:t>
            </a:r>
            <a:r>
              <a:rPr sz="1800" dirty="0">
                <a:latin typeface="Calibri"/>
                <a:cs typeface="Calibri"/>
              </a:rPr>
              <a:t>If a </a:t>
            </a:r>
            <a:r>
              <a:rPr sz="1800" spc="-10" dirty="0">
                <a:latin typeface="Calibri"/>
                <a:cs typeface="Calibri"/>
              </a:rPr>
              <a:t>process </a:t>
            </a:r>
            <a:r>
              <a:rPr sz="1800" spc="-5" dirty="0">
                <a:latin typeface="Calibri"/>
                <a:cs typeface="Calibri"/>
              </a:rPr>
              <a:t>is divided </a:t>
            </a:r>
            <a:r>
              <a:rPr sz="1800" spc="-15" dirty="0">
                <a:latin typeface="Calibri"/>
                <a:cs typeface="Calibri"/>
              </a:rPr>
              <a:t>into </a:t>
            </a:r>
            <a:r>
              <a:rPr sz="1800" spc="-5" dirty="0">
                <a:latin typeface="Calibri"/>
                <a:cs typeface="Calibri"/>
              </a:rPr>
              <a:t>multiple threads, </a:t>
            </a:r>
            <a:r>
              <a:rPr sz="1800" dirty="0">
                <a:latin typeface="Calibri"/>
                <a:cs typeface="Calibri"/>
              </a:rPr>
              <a:t>and </a:t>
            </a:r>
            <a:r>
              <a:rPr sz="1800" spc="5" dirty="0">
                <a:latin typeface="Calibri"/>
                <a:cs typeface="Calibri"/>
              </a:rPr>
              <a:t> </a:t>
            </a:r>
            <a:r>
              <a:rPr sz="1800" spc="-5" dirty="0">
                <a:latin typeface="Calibri"/>
                <a:cs typeface="Calibri"/>
              </a:rPr>
              <a:t>each thread </a:t>
            </a:r>
            <a:r>
              <a:rPr sz="1800" dirty="0">
                <a:latin typeface="Calibri"/>
                <a:cs typeface="Calibri"/>
              </a:rPr>
              <a:t>function </a:t>
            </a:r>
            <a:r>
              <a:rPr sz="1800" spc="5" dirty="0">
                <a:latin typeface="Calibri"/>
                <a:cs typeface="Calibri"/>
              </a:rPr>
              <a:t>is </a:t>
            </a:r>
            <a:r>
              <a:rPr sz="1800" spc="-5" dirty="0">
                <a:latin typeface="Calibri"/>
                <a:cs typeface="Calibri"/>
              </a:rPr>
              <a:t>considered </a:t>
            </a:r>
            <a:r>
              <a:rPr sz="1800" dirty="0">
                <a:latin typeface="Calibri"/>
                <a:cs typeface="Calibri"/>
              </a:rPr>
              <a:t>as </a:t>
            </a:r>
            <a:r>
              <a:rPr sz="1800" spc="5" dirty="0">
                <a:latin typeface="Calibri"/>
                <a:cs typeface="Calibri"/>
              </a:rPr>
              <a:t>one </a:t>
            </a:r>
            <a:r>
              <a:rPr sz="1800" spc="-5" dirty="0">
                <a:latin typeface="Calibri"/>
                <a:cs typeface="Calibri"/>
              </a:rPr>
              <a:t>job, then </a:t>
            </a:r>
            <a:r>
              <a:rPr sz="1800" dirty="0">
                <a:latin typeface="Calibri"/>
                <a:cs typeface="Calibri"/>
              </a:rPr>
              <a:t>the number of </a:t>
            </a:r>
            <a:r>
              <a:rPr sz="1800" spc="-5" dirty="0">
                <a:latin typeface="Calibri"/>
                <a:cs typeface="Calibri"/>
              </a:rPr>
              <a:t>jobs completed </a:t>
            </a:r>
            <a:r>
              <a:rPr sz="1800" spc="-15" dirty="0">
                <a:latin typeface="Calibri"/>
                <a:cs typeface="Calibri"/>
              </a:rPr>
              <a:t>per </a:t>
            </a:r>
            <a:r>
              <a:rPr sz="1800" spc="-10" dirty="0">
                <a:latin typeface="Calibri"/>
                <a:cs typeface="Calibri"/>
              </a:rPr>
              <a:t> unit</a:t>
            </a:r>
            <a:r>
              <a:rPr sz="1800" spc="45" dirty="0">
                <a:latin typeface="Calibri"/>
                <a:cs typeface="Calibri"/>
              </a:rPr>
              <a:t> </a:t>
            </a:r>
            <a:r>
              <a:rPr sz="1800" spc="5" dirty="0">
                <a:latin typeface="Calibri"/>
                <a:cs typeface="Calibri"/>
              </a:rPr>
              <a:t>of</a:t>
            </a:r>
            <a:r>
              <a:rPr sz="1800" spc="-2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increased,</a:t>
            </a:r>
            <a:r>
              <a:rPr sz="1800" spc="55" dirty="0">
                <a:latin typeface="Calibri"/>
                <a:cs typeface="Calibri"/>
              </a:rPr>
              <a:t> </a:t>
            </a:r>
            <a:r>
              <a:rPr sz="1800" spc="-10" dirty="0">
                <a:latin typeface="Calibri"/>
                <a:cs typeface="Calibri"/>
              </a:rPr>
              <a:t>thus</a:t>
            </a:r>
            <a:r>
              <a:rPr sz="1800" spc="15" dirty="0">
                <a:latin typeface="Calibri"/>
                <a:cs typeface="Calibri"/>
              </a:rPr>
              <a:t> </a:t>
            </a:r>
            <a:r>
              <a:rPr sz="1800" spc="-10" dirty="0">
                <a:latin typeface="Calibri"/>
                <a:cs typeface="Calibri"/>
              </a:rPr>
              <a:t>increasing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throughput</a:t>
            </a:r>
            <a:r>
              <a:rPr sz="1800" spc="7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system.</a:t>
            </a:r>
            <a:endParaRPr sz="18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322834"/>
            <a:ext cx="4963795" cy="112331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Calibri"/>
                <a:cs typeface="Calibri"/>
              </a:rPr>
              <a:t>Types</a:t>
            </a:r>
            <a:r>
              <a:rPr sz="1800" b="1" spc="-45" dirty="0">
                <a:latin typeface="Calibri"/>
                <a:cs typeface="Calibri"/>
              </a:rPr>
              <a:t> </a:t>
            </a:r>
            <a:r>
              <a:rPr sz="1800" b="1" spc="-5" dirty="0">
                <a:latin typeface="Calibri"/>
                <a:cs typeface="Calibri"/>
              </a:rPr>
              <a:t>of</a:t>
            </a:r>
            <a:r>
              <a:rPr sz="1800" b="1" spc="-15" dirty="0">
                <a:latin typeface="Calibri"/>
                <a:cs typeface="Calibri"/>
              </a:rPr>
              <a:t> </a:t>
            </a:r>
            <a:r>
              <a:rPr sz="1800" b="1" spc="-10" dirty="0">
                <a:latin typeface="Calibri"/>
                <a:cs typeface="Calibri"/>
              </a:rPr>
              <a:t>Threads</a:t>
            </a:r>
            <a:endParaRPr sz="1800">
              <a:latin typeface="Calibri"/>
              <a:cs typeface="Calibri"/>
            </a:endParaRPr>
          </a:p>
          <a:p>
            <a:pPr marL="12700">
              <a:lnSpc>
                <a:spcPct val="100000"/>
              </a:lnSpc>
            </a:pPr>
            <a:r>
              <a:rPr sz="1800" spc="-10" dirty="0">
                <a:latin typeface="Calibri"/>
                <a:cs typeface="Calibri"/>
              </a:rPr>
              <a:t>Threads</a:t>
            </a:r>
            <a:r>
              <a:rPr sz="1800" spc="5" dirty="0">
                <a:latin typeface="Calibri"/>
                <a:cs typeface="Calibri"/>
              </a:rPr>
              <a:t> </a:t>
            </a:r>
            <a:r>
              <a:rPr sz="1800" spc="-10" dirty="0">
                <a:latin typeface="Calibri"/>
                <a:cs typeface="Calibri"/>
              </a:rPr>
              <a:t>are</a:t>
            </a:r>
            <a:r>
              <a:rPr sz="1800" spc="15" dirty="0">
                <a:latin typeface="Calibri"/>
                <a:cs typeface="Calibri"/>
              </a:rPr>
              <a:t> </a:t>
            </a:r>
            <a:r>
              <a:rPr sz="1800" dirty="0">
                <a:latin typeface="Calibri"/>
                <a:cs typeface="Calibri"/>
              </a:rPr>
              <a:t>of</a:t>
            </a:r>
            <a:r>
              <a:rPr sz="1800" spc="-10" dirty="0">
                <a:latin typeface="Calibri"/>
                <a:cs typeface="Calibri"/>
              </a:rPr>
              <a:t> two</a:t>
            </a:r>
            <a:r>
              <a:rPr sz="1800" spc="5" dirty="0">
                <a:latin typeface="Calibri"/>
                <a:cs typeface="Calibri"/>
              </a:rPr>
              <a:t> </a:t>
            </a:r>
            <a:r>
              <a:rPr sz="1800" spc="-5" dirty="0">
                <a:latin typeface="Calibri"/>
                <a:cs typeface="Calibri"/>
              </a:rPr>
              <a:t>types.</a:t>
            </a:r>
            <a:r>
              <a:rPr sz="1800" spc="15" dirty="0">
                <a:latin typeface="Calibri"/>
                <a:cs typeface="Calibri"/>
              </a:rPr>
              <a:t> </a:t>
            </a:r>
            <a:r>
              <a:rPr sz="1800" spc="-5" dirty="0">
                <a:latin typeface="Calibri"/>
                <a:cs typeface="Calibri"/>
              </a:rPr>
              <a:t>These</a:t>
            </a:r>
            <a:r>
              <a:rPr sz="1800" spc="15"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described</a:t>
            </a:r>
            <a:r>
              <a:rPr sz="1800" spc="50" dirty="0">
                <a:latin typeface="Calibri"/>
                <a:cs typeface="Calibri"/>
              </a:rPr>
              <a:t> </a:t>
            </a:r>
            <a:r>
              <a:rPr sz="1800" spc="-25" dirty="0">
                <a:latin typeface="Calibri"/>
                <a:cs typeface="Calibri"/>
              </a:rPr>
              <a:t>below.</a:t>
            </a:r>
            <a:endParaRPr sz="1800">
              <a:latin typeface="Calibri"/>
              <a:cs typeface="Calibri"/>
            </a:endParaRPr>
          </a:p>
          <a:p>
            <a:pPr marL="12700" marR="3114040">
              <a:lnSpc>
                <a:spcPct val="100000"/>
              </a:lnSpc>
            </a:pPr>
            <a:r>
              <a:rPr sz="1800" u="heavy" spc="-10" dirty="0">
                <a:solidFill>
                  <a:srgbClr val="0000FF"/>
                </a:solidFill>
                <a:uFill>
                  <a:solidFill>
                    <a:srgbClr val="0000FF"/>
                  </a:solidFill>
                </a:uFill>
                <a:latin typeface="Calibri"/>
                <a:cs typeface="Calibri"/>
                <a:hlinkClick r:id="rId2"/>
              </a:rPr>
              <a:t>User</a:t>
            </a:r>
            <a:r>
              <a:rPr sz="1800" u="heavy" spc="5" dirty="0">
                <a:solidFill>
                  <a:srgbClr val="0000FF"/>
                </a:solidFill>
                <a:uFill>
                  <a:solidFill>
                    <a:srgbClr val="0000FF"/>
                  </a:solidFill>
                </a:uFill>
                <a:latin typeface="Calibri"/>
                <a:cs typeface="Calibri"/>
                <a:hlinkClick r:id="rId2"/>
              </a:rPr>
              <a:t> </a:t>
            </a:r>
            <a:r>
              <a:rPr sz="1800" u="heavy" spc="-10" dirty="0">
                <a:solidFill>
                  <a:srgbClr val="0000FF"/>
                </a:solidFill>
                <a:uFill>
                  <a:solidFill>
                    <a:srgbClr val="0000FF"/>
                  </a:solidFill>
                </a:uFill>
                <a:latin typeface="Calibri"/>
                <a:cs typeface="Calibri"/>
                <a:hlinkClick r:id="rId2"/>
              </a:rPr>
              <a:t>Level</a:t>
            </a:r>
            <a:r>
              <a:rPr sz="1800" u="heavy" spc="5" dirty="0">
                <a:solidFill>
                  <a:srgbClr val="0000FF"/>
                </a:solidFill>
                <a:uFill>
                  <a:solidFill>
                    <a:srgbClr val="0000FF"/>
                  </a:solidFill>
                </a:uFill>
                <a:latin typeface="Calibri"/>
                <a:cs typeface="Calibri"/>
                <a:hlinkClick r:id="rId2"/>
              </a:rPr>
              <a:t> </a:t>
            </a:r>
            <a:r>
              <a:rPr sz="1800" u="heavy" spc="-10" dirty="0">
                <a:solidFill>
                  <a:srgbClr val="0000FF"/>
                </a:solidFill>
                <a:uFill>
                  <a:solidFill>
                    <a:srgbClr val="0000FF"/>
                  </a:solidFill>
                </a:uFill>
                <a:latin typeface="Calibri"/>
                <a:cs typeface="Calibri"/>
                <a:hlinkClick r:id="rId2"/>
              </a:rPr>
              <a:t>Thread </a:t>
            </a:r>
            <a:r>
              <a:rPr sz="1800" spc="-5" dirty="0">
                <a:solidFill>
                  <a:srgbClr val="0000FF"/>
                </a:solidFill>
                <a:latin typeface="Calibri"/>
                <a:cs typeface="Calibri"/>
              </a:rPr>
              <a:t> </a:t>
            </a:r>
            <a:r>
              <a:rPr sz="1800" u="heavy" spc="-10" dirty="0">
                <a:solidFill>
                  <a:srgbClr val="0000FF"/>
                </a:solidFill>
                <a:uFill>
                  <a:solidFill>
                    <a:srgbClr val="0000FF"/>
                  </a:solidFill>
                </a:uFill>
                <a:latin typeface="Calibri"/>
                <a:cs typeface="Calibri"/>
                <a:hlinkClick r:id="rId3"/>
              </a:rPr>
              <a:t>Kernel</a:t>
            </a:r>
            <a:r>
              <a:rPr sz="1800" u="heavy" spc="5" dirty="0">
                <a:solidFill>
                  <a:srgbClr val="0000FF"/>
                </a:solidFill>
                <a:uFill>
                  <a:solidFill>
                    <a:srgbClr val="0000FF"/>
                  </a:solidFill>
                </a:uFill>
                <a:latin typeface="Calibri"/>
                <a:cs typeface="Calibri"/>
                <a:hlinkClick r:id="rId3"/>
              </a:rPr>
              <a:t> </a:t>
            </a:r>
            <a:r>
              <a:rPr sz="1800" u="heavy" spc="-10" dirty="0">
                <a:solidFill>
                  <a:srgbClr val="0000FF"/>
                </a:solidFill>
                <a:uFill>
                  <a:solidFill>
                    <a:srgbClr val="0000FF"/>
                  </a:solidFill>
                </a:uFill>
                <a:latin typeface="Calibri"/>
                <a:cs typeface="Calibri"/>
                <a:hlinkClick r:id="rId3"/>
              </a:rPr>
              <a:t>Level</a:t>
            </a:r>
            <a:r>
              <a:rPr sz="1800" u="heavy" spc="-20" dirty="0">
                <a:solidFill>
                  <a:srgbClr val="0000FF"/>
                </a:solidFill>
                <a:uFill>
                  <a:solidFill>
                    <a:srgbClr val="0000FF"/>
                  </a:solidFill>
                </a:uFill>
                <a:latin typeface="Calibri"/>
                <a:cs typeface="Calibri"/>
                <a:hlinkClick r:id="rId3"/>
              </a:rPr>
              <a:t> </a:t>
            </a:r>
            <a:r>
              <a:rPr sz="1800" u="heavy" spc="-10" dirty="0">
                <a:solidFill>
                  <a:srgbClr val="0000FF"/>
                </a:solidFill>
                <a:uFill>
                  <a:solidFill>
                    <a:srgbClr val="0000FF"/>
                  </a:solidFill>
                </a:uFill>
                <a:latin typeface="Calibri"/>
                <a:cs typeface="Calibri"/>
                <a:hlinkClick r:id="rId3"/>
              </a:rPr>
              <a:t>Thread</a:t>
            </a:r>
            <a:endParaRPr sz="1800">
              <a:latin typeface="Calibri"/>
              <a:cs typeface="Calibri"/>
            </a:endParaRPr>
          </a:p>
        </p:txBody>
      </p:sp>
      <p:pic>
        <p:nvPicPr>
          <p:cNvPr id="3" name="object 3"/>
          <p:cNvPicPr/>
          <p:nvPr/>
        </p:nvPicPr>
        <p:blipFill>
          <a:blip r:embed="rId4" cstate="print"/>
          <a:stretch>
            <a:fillRect/>
          </a:stretch>
        </p:blipFill>
        <p:spPr>
          <a:xfrm>
            <a:off x="2609826" y="2247933"/>
            <a:ext cx="3666779" cy="367771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46634"/>
            <a:ext cx="8152130" cy="5407660"/>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User-level</a:t>
            </a:r>
            <a:r>
              <a:rPr sz="1800" spc="10" dirty="0">
                <a:solidFill>
                  <a:srgbClr val="00AF50"/>
                </a:solidFill>
                <a:latin typeface="Calibri"/>
                <a:cs typeface="Calibri"/>
              </a:rPr>
              <a:t> </a:t>
            </a:r>
            <a:r>
              <a:rPr sz="1800" spc="-10" dirty="0">
                <a:solidFill>
                  <a:srgbClr val="00AF50"/>
                </a:solidFill>
                <a:latin typeface="Calibri"/>
                <a:cs typeface="Calibri"/>
              </a:rPr>
              <a:t>thread</a:t>
            </a:r>
            <a:endParaRPr sz="1800">
              <a:latin typeface="Calibri"/>
              <a:cs typeface="Calibri"/>
            </a:endParaRPr>
          </a:p>
          <a:p>
            <a:pPr marL="12700" marR="8255" algn="just">
              <a:lnSpc>
                <a:spcPct val="100000"/>
              </a:lnSpc>
            </a:pPr>
            <a:r>
              <a:rPr sz="1800" spc="-5" dirty="0">
                <a:latin typeface="Calibri"/>
                <a:cs typeface="Calibri"/>
              </a:rPr>
              <a:t>The </a:t>
            </a:r>
            <a:r>
              <a:rPr sz="1800" u="heavy" spc="-10" dirty="0">
                <a:solidFill>
                  <a:srgbClr val="0000FF"/>
                </a:solidFill>
                <a:uFill>
                  <a:solidFill>
                    <a:srgbClr val="0000FF"/>
                  </a:solidFill>
                </a:uFill>
                <a:latin typeface="Calibri"/>
                <a:cs typeface="Calibri"/>
                <a:hlinkClick r:id="rId2"/>
              </a:rPr>
              <a:t>operating </a:t>
            </a:r>
            <a:r>
              <a:rPr sz="1800" u="heavy" spc="-20" dirty="0">
                <a:solidFill>
                  <a:srgbClr val="0000FF"/>
                </a:solidFill>
                <a:uFill>
                  <a:solidFill>
                    <a:srgbClr val="0000FF"/>
                  </a:solidFill>
                </a:uFill>
                <a:latin typeface="Calibri"/>
                <a:cs typeface="Calibri"/>
                <a:hlinkClick r:id="rId2"/>
              </a:rPr>
              <a:t>system</a:t>
            </a:r>
            <a:r>
              <a:rPr sz="1800" spc="-20" dirty="0">
                <a:solidFill>
                  <a:srgbClr val="0000FF"/>
                </a:solidFill>
                <a:latin typeface="Calibri"/>
                <a:cs typeface="Calibri"/>
              </a:rPr>
              <a:t> </a:t>
            </a:r>
            <a:r>
              <a:rPr sz="1800" spc="-5" dirty="0">
                <a:latin typeface="Calibri"/>
                <a:cs typeface="Calibri"/>
              </a:rPr>
              <a:t>does not </a:t>
            </a:r>
            <a:r>
              <a:rPr sz="1800" spc="-15" dirty="0">
                <a:latin typeface="Calibri"/>
                <a:cs typeface="Calibri"/>
              </a:rPr>
              <a:t>recognize </a:t>
            </a:r>
            <a:r>
              <a:rPr sz="1800" dirty="0">
                <a:latin typeface="Calibri"/>
                <a:cs typeface="Calibri"/>
              </a:rPr>
              <a:t>the </a:t>
            </a:r>
            <a:r>
              <a:rPr sz="1800" spc="-5" dirty="0">
                <a:latin typeface="Calibri"/>
                <a:cs typeface="Calibri"/>
              </a:rPr>
              <a:t>user-level </a:t>
            </a:r>
            <a:r>
              <a:rPr sz="1800" spc="-10" dirty="0">
                <a:latin typeface="Calibri"/>
                <a:cs typeface="Calibri"/>
              </a:rPr>
              <a:t>thread. User </a:t>
            </a:r>
            <a:r>
              <a:rPr sz="1800" spc="-5" dirty="0">
                <a:latin typeface="Calibri"/>
                <a:cs typeface="Calibri"/>
              </a:rPr>
              <a:t>threads </a:t>
            </a:r>
            <a:r>
              <a:rPr sz="1800" dirty="0">
                <a:latin typeface="Calibri"/>
                <a:cs typeface="Calibri"/>
              </a:rPr>
              <a:t>can </a:t>
            </a:r>
            <a:r>
              <a:rPr sz="1800" spc="-15" dirty="0">
                <a:latin typeface="Calibri"/>
                <a:cs typeface="Calibri"/>
              </a:rPr>
              <a:t>be </a:t>
            </a:r>
            <a:r>
              <a:rPr sz="1800" spc="-10" dirty="0">
                <a:latin typeface="Calibri"/>
                <a:cs typeface="Calibri"/>
              </a:rPr>
              <a:t> </a:t>
            </a:r>
            <a:r>
              <a:rPr sz="1800" spc="-5" dirty="0">
                <a:latin typeface="Calibri"/>
                <a:cs typeface="Calibri"/>
              </a:rPr>
              <a:t>easily implemented </a:t>
            </a:r>
            <a:r>
              <a:rPr sz="1800" dirty="0">
                <a:latin typeface="Calibri"/>
                <a:cs typeface="Calibri"/>
              </a:rPr>
              <a:t>and </a:t>
            </a:r>
            <a:r>
              <a:rPr sz="1800" spc="-5" dirty="0">
                <a:latin typeface="Calibri"/>
                <a:cs typeface="Calibri"/>
              </a:rPr>
              <a:t>it is implemented by </a:t>
            </a:r>
            <a:r>
              <a:rPr sz="1800" dirty="0">
                <a:latin typeface="Calibri"/>
                <a:cs typeface="Calibri"/>
              </a:rPr>
              <a:t>the </a:t>
            </a:r>
            <a:r>
              <a:rPr sz="1800" spc="-45" dirty="0">
                <a:latin typeface="Calibri"/>
                <a:cs typeface="Calibri"/>
              </a:rPr>
              <a:t>user. </a:t>
            </a:r>
            <a:r>
              <a:rPr sz="1800" dirty="0">
                <a:latin typeface="Calibri"/>
                <a:cs typeface="Calibri"/>
              </a:rPr>
              <a:t>If a </a:t>
            </a:r>
            <a:r>
              <a:rPr sz="1800" spc="-5" dirty="0">
                <a:latin typeface="Calibri"/>
                <a:cs typeface="Calibri"/>
              </a:rPr>
              <a:t>user </a:t>
            </a:r>
            <a:r>
              <a:rPr sz="1800" spc="-10" dirty="0">
                <a:latin typeface="Calibri"/>
                <a:cs typeface="Calibri"/>
              </a:rPr>
              <a:t>performs </a:t>
            </a:r>
            <a:r>
              <a:rPr sz="1800" dirty="0">
                <a:latin typeface="Calibri"/>
                <a:cs typeface="Calibri"/>
              </a:rPr>
              <a:t>a </a:t>
            </a:r>
            <a:r>
              <a:rPr sz="1800" spc="-5" dirty="0">
                <a:latin typeface="Calibri"/>
                <a:cs typeface="Calibri"/>
              </a:rPr>
              <a:t>user-level </a:t>
            </a:r>
            <a:r>
              <a:rPr sz="1800" dirty="0">
                <a:latin typeface="Calibri"/>
                <a:cs typeface="Calibri"/>
              </a:rPr>
              <a:t> </a:t>
            </a:r>
            <a:r>
              <a:rPr sz="1800" spc="-10" dirty="0">
                <a:latin typeface="Calibri"/>
                <a:cs typeface="Calibri"/>
              </a:rPr>
              <a:t>thread </a:t>
            </a:r>
            <a:r>
              <a:rPr sz="1800" dirty="0">
                <a:latin typeface="Calibri"/>
                <a:cs typeface="Calibri"/>
              </a:rPr>
              <a:t>blocking </a:t>
            </a:r>
            <a:r>
              <a:rPr sz="1800" spc="-10" dirty="0">
                <a:latin typeface="Calibri"/>
                <a:cs typeface="Calibri"/>
              </a:rPr>
              <a:t>operation, </a:t>
            </a:r>
            <a:r>
              <a:rPr sz="1800" dirty="0">
                <a:latin typeface="Calibri"/>
                <a:cs typeface="Calibri"/>
              </a:rPr>
              <a:t>the whole </a:t>
            </a:r>
            <a:r>
              <a:rPr sz="1800" spc="-10" dirty="0">
                <a:latin typeface="Calibri"/>
                <a:cs typeface="Calibri"/>
              </a:rPr>
              <a:t>process </a:t>
            </a:r>
            <a:r>
              <a:rPr sz="1800" spc="5" dirty="0">
                <a:latin typeface="Calibri"/>
                <a:cs typeface="Calibri"/>
              </a:rPr>
              <a:t>is </a:t>
            </a:r>
            <a:r>
              <a:rPr sz="1800" spc="-10" dirty="0">
                <a:latin typeface="Calibri"/>
                <a:cs typeface="Calibri"/>
              </a:rPr>
              <a:t>blocked. </a:t>
            </a:r>
            <a:r>
              <a:rPr sz="1800" spc="-5" dirty="0">
                <a:latin typeface="Calibri"/>
                <a:cs typeface="Calibri"/>
              </a:rPr>
              <a:t>The </a:t>
            </a:r>
            <a:r>
              <a:rPr sz="1800" spc="-15" dirty="0">
                <a:latin typeface="Calibri"/>
                <a:cs typeface="Calibri"/>
              </a:rPr>
              <a:t>kernel </a:t>
            </a:r>
            <a:r>
              <a:rPr sz="1800" spc="-10" dirty="0">
                <a:latin typeface="Calibri"/>
                <a:cs typeface="Calibri"/>
              </a:rPr>
              <a:t>level </a:t>
            </a:r>
            <a:r>
              <a:rPr sz="1800" spc="-5" dirty="0">
                <a:latin typeface="Calibri"/>
                <a:cs typeface="Calibri"/>
              </a:rPr>
              <a:t>thread </a:t>
            </a:r>
            <a:r>
              <a:rPr sz="1800" dirty="0">
                <a:latin typeface="Calibri"/>
                <a:cs typeface="Calibri"/>
              </a:rPr>
              <a:t>does </a:t>
            </a:r>
            <a:r>
              <a:rPr sz="1800" spc="5" dirty="0">
                <a:latin typeface="Calibri"/>
                <a:cs typeface="Calibri"/>
              </a:rPr>
              <a:t> </a:t>
            </a:r>
            <a:r>
              <a:rPr sz="1800" spc="-5" dirty="0">
                <a:latin typeface="Calibri"/>
                <a:cs typeface="Calibri"/>
              </a:rPr>
              <a:t>not know nothing </a:t>
            </a:r>
            <a:r>
              <a:rPr sz="1800" dirty="0">
                <a:latin typeface="Calibri"/>
                <a:cs typeface="Calibri"/>
              </a:rPr>
              <a:t>about the user </a:t>
            </a:r>
            <a:r>
              <a:rPr sz="1800" spc="-10" dirty="0">
                <a:latin typeface="Calibri"/>
                <a:cs typeface="Calibri"/>
              </a:rPr>
              <a:t>level </a:t>
            </a:r>
            <a:r>
              <a:rPr sz="1800" spc="-5" dirty="0">
                <a:latin typeface="Calibri"/>
                <a:cs typeface="Calibri"/>
              </a:rPr>
              <a:t>thread. </a:t>
            </a:r>
            <a:r>
              <a:rPr sz="1800" spc="5" dirty="0">
                <a:latin typeface="Calibri"/>
                <a:cs typeface="Calibri"/>
              </a:rPr>
              <a:t>The </a:t>
            </a:r>
            <a:r>
              <a:rPr sz="1800" spc="-10" dirty="0">
                <a:latin typeface="Calibri"/>
                <a:cs typeface="Calibri"/>
              </a:rPr>
              <a:t>kernel-level </a:t>
            </a:r>
            <a:r>
              <a:rPr sz="1800" spc="-5" dirty="0">
                <a:latin typeface="Calibri"/>
                <a:cs typeface="Calibri"/>
              </a:rPr>
              <a:t>thread manages user- </a:t>
            </a:r>
            <a:r>
              <a:rPr sz="1800" dirty="0">
                <a:latin typeface="Calibri"/>
                <a:cs typeface="Calibri"/>
              </a:rPr>
              <a:t> </a:t>
            </a:r>
            <a:r>
              <a:rPr sz="1800" spc="-10" dirty="0">
                <a:latin typeface="Calibri"/>
                <a:cs typeface="Calibri"/>
              </a:rPr>
              <a:t>level </a:t>
            </a:r>
            <a:r>
              <a:rPr sz="1800" spc="-5" dirty="0">
                <a:latin typeface="Calibri"/>
                <a:cs typeface="Calibri"/>
              </a:rPr>
              <a:t>threads </a:t>
            </a:r>
            <a:r>
              <a:rPr sz="1800" dirty="0">
                <a:latin typeface="Calibri"/>
                <a:cs typeface="Calibri"/>
              </a:rPr>
              <a:t>as </a:t>
            </a:r>
            <a:r>
              <a:rPr sz="1800" spc="-5" dirty="0">
                <a:latin typeface="Calibri"/>
                <a:cs typeface="Calibri"/>
              </a:rPr>
              <a:t>if they </a:t>
            </a:r>
            <a:r>
              <a:rPr sz="1800" dirty="0">
                <a:latin typeface="Calibri"/>
                <a:cs typeface="Calibri"/>
              </a:rPr>
              <a:t>are </a:t>
            </a:r>
            <a:r>
              <a:rPr sz="1800" spc="-5" dirty="0">
                <a:latin typeface="Calibri"/>
                <a:cs typeface="Calibri"/>
              </a:rPr>
              <a:t>single-threaded processes. </a:t>
            </a:r>
            <a:r>
              <a:rPr sz="1800" spc="-10" dirty="0">
                <a:latin typeface="Calibri"/>
                <a:cs typeface="Calibri"/>
              </a:rPr>
              <a:t>examples: </a:t>
            </a:r>
            <a:r>
              <a:rPr sz="1800" u="heavy" spc="-15" dirty="0">
                <a:solidFill>
                  <a:srgbClr val="0000FF"/>
                </a:solidFill>
                <a:uFill>
                  <a:solidFill>
                    <a:srgbClr val="0000FF"/>
                  </a:solidFill>
                </a:uFill>
                <a:latin typeface="Calibri"/>
                <a:cs typeface="Calibri"/>
                <a:hlinkClick r:id="rId3"/>
              </a:rPr>
              <a:t>Java</a:t>
            </a:r>
            <a:r>
              <a:rPr sz="1800" spc="-15" dirty="0">
                <a:solidFill>
                  <a:srgbClr val="0000FF"/>
                </a:solidFill>
                <a:latin typeface="Calibri"/>
                <a:cs typeface="Calibri"/>
              </a:rPr>
              <a:t> </a:t>
            </a:r>
            <a:r>
              <a:rPr sz="1800" spc="-10" dirty="0">
                <a:latin typeface="Calibri"/>
                <a:cs typeface="Calibri"/>
              </a:rPr>
              <a:t>thread, </a:t>
            </a:r>
            <a:r>
              <a:rPr sz="1800" spc="-5" dirty="0">
                <a:latin typeface="Calibri"/>
                <a:cs typeface="Calibri"/>
              </a:rPr>
              <a:t>POSIX </a:t>
            </a:r>
            <a:r>
              <a:rPr sz="1800" dirty="0">
                <a:latin typeface="Calibri"/>
                <a:cs typeface="Calibri"/>
              </a:rPr>
              <a:t> </a:t>
            </a:r>
            <a:r>
              <a:rPr sz="1800" spc="-10" dirty="0">
                <a:latin typeface="Calibri"/>
                <a:cs typeface="Calibri"/>
              </a:rPr>
              <a:t>threads,</a:t>
            </a:r>
            <a:r>
              <a:rPr sz="1800" spc="50" dirty="0">
                <a:latin typeface="Calibri"/>
                <a:cs typeface="Calibri"/>
              </a:rPr>
              <a:t> </a:t>
            </a:r>
            <a:r>
              <a:rPr sz="1800" spc="-10" dirty="0">
                <a:latin typeface="Calibri"/>
                <a:cs typeface="Calibri"/>
              </a:rPr>
              <a:t>etc.</a:t>
            </a:r>
            <a:endParaRPr sz="1800">
              <a:latin typeface="Calibri"/>
              <a:cs typeface="Calibri"/>
            </a:endParaRPr>
          </a:p>
          <a:p>
            <a:pPr>
              <a:lnSpc>
                <a:spcPct val="100000"/>
              </a:lnSpc>
            </a:pPr>
            <a:endParaRPr sz="1800">
              <a:latin typeface="Calibri"/>
              <a:cs typeface="Calibri"/>
            </a:endParaRPr>
          </a:p>
          <a:p>
            <a:pPr marL="165100">
              <a:lnSpc>
                <a:spcPct val="100000"/>
              </a:lnSpc>
              <a:spcBef>
                <a:spcPts val="1290"/>
              </a:spcBef>
            </a:pPr>
            <a:r>
              <a:rPr sz="1800" b="1" spc="-15" dirty="0">
                <a:solidFill>
                  <a:srgbClr val="00AF50"/>
                </a:solidFill>
                <a:latin typeface="Calibri"/>
                <a:cs typeface="Calibri"/>
              </a:rPr>
              <a:t>Advantages</a:t>
            </a:r>
            <a:r>
              <a:rPr sz="1800" b="1" spc="-10" dirty="0">
                <a:solidFill>
                  <a:srgbClr val="00AF50"/>
                </a:solidFill>
                <a:latin typeface="Calibri"/>
                <a:cs typeface="Calibri"/>
              </a:rPr>
              <a:t> </a:t>
            </a:r>
            <a:r>
              <a:rPr sz="1800" b="1" spc="-5" dirty="0">
                <a:solidFill>
                  <a:srgbClr val="00AF50"/>
                </a:solidFill>
                <a:latin typeface="Calibri"/>
                <a:cs typeface="Calibri"/>
              </a:rPr>
              <a:t>of</a:t>
            </a:r>
            <a:r>
              <a:rPr sz="1800" b="1" spc="20" dirty="0">
                <a:solidFill>
                  <a:srgbClr val="00AF50"/>
                </a:solidFill>
                <a:latin typeface="Calibri"/>
                <a:cs typeface="Calibri"/>
              </a:rPr>
              <a:t> </a:t>
            </a:r>
            <a:r>
              <a:rPr sz="1800" b="1" spc="-5" dirty="0">
                <a:solidFill>
                  <a:srgbClr val="00AF50"/>
                </a:solidFill>
                <a:latin typeface="Calibri"/>
                <a:cs typeface="Calibri"/>
              </a:rPr>
              <a:t>User-level</a:t>
            </a:r>
            <a:r>
              <a:rPr sz="1800" b="1" spc="-60" dirty="0">
                <a:solidFill>
                  <a:srgbClr val="00AF50"/>
                </a:solidFill>
                <a:latin typeface="Calibri"/>
                <a:cs typeface="Calibri"/>
              </a:rPr>
              <a:t> </a:t>
            </a:r>
            <a:r>
              <a:rPr sz="1800" b="1" spc="-10" dirty="0">
                <a:solidFill>
                  <a:srgbClr val="00AF50"/>
                </a:solidFill>
                <a:latin typeface="Calibri"/>
                <a:cs typeface="Calibri"/>
              </a:rPr>
              <a:t>threads</a:t>
            </a:r>
            <a:endParaRPr sz="1800">
              <a:latin typeface="Calibri"/>
              <a:cs typeface="Calibri"/>
            </a:endParaRPr>
          </a:p>
          <a:p>
            <a:pPr marL="165100">
              <a:lnSpc>
                <a:spcPct val="100000"/>
              </a:lnSpc>
            </a:pPr>
            <a:r>
              <a:rPr sz="1800" spc="-5" dirty="0">
                <a:latin typeface="Calibri"/>
                <a:cs typeface="Calibri"/>
              </a:rPr>
              <a:t>The</a:t>
            </a:r>
            <a:r>
              <a:rPr sz="1800" spc="15" dirty="0">
                <a:latin typeface="Calibri"/>
                <a:cs typeface="Calibri"/>
              </a:rPr>
              <a:t> </a:t>
            </a:r>
            <a:r>
              <a:rPr sz="1800" spc="-10" dirty="0">
                <a:latin typeface="Calibri"/>
                <a:cs typeface="Calibri"/>
              </a:rPr>
              <a:t>user</a:t>
            </a:r>
            <a:r>
              <a:rPr sz="1800" spc="25" dirty="0">
                <a:latin typeface="Calibri"/>
                <a:cs typeface="Calibri"/>
              </a:rPr>
              <a:t> </a:t>
            </a:r>
            <a:r>
              <a:rPr sz="1800" spc="-10" dirty="0">
                <a:latin typeface="Calibri"/>
                <a:cs typeface="Calibri"/>
              </a:rPr>
              <a:t>threads</a:t>
            </a:r>
            <a:r>
              <a:rPr sz="1800" spc="40"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easily</a:t>
            </a:r>
            <a:r>
              <a:rPr sz="1800" spc="25" dirty="0">
                <a:latin typeface="Calibri"/>
                <a:cs typeface="Calibri"/>
              </a:rPr>
              <a:t> </a:t>
            </a:r>
            <a:r>
              <a:rPr sz="1800" spc="-15" dirty="0">
                <a:latin typeface="Calibri"/>
                <a:cs typeface="Calibri"/>
              </a:rPr>
              <a:t>implemented</a:t>
            </a:r>
            <a:r>
              <a:rPr sz="1800" spc="90" dirty="0">
                <a:latin typeface="Calibri"/>
                <a:cs typeface="Calibri"/>
              </a:rPr>
              <a:t> </a:t>
            </a:r>
            <a:r>
              <a:rPr sz="1800" spc="-5" dirty="0">
                <a:latin typeface="Calibri"/>
                <a:cs typeface="Calibri"/>
              </a:rPr>
              <a:t>than</a:t>
            </a:r>
            <a:r>
              <a:rPr sz="1800" spc="4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kernel</a:t>
            </a:r>
            <a:r>
              <a:rPr sz="1800" spc="10" dirty="0">
                <a:latin typeface="Calibri"/>
                <a:cs typeface="Calibri"/>
              </a:rPr>
              <a:t> </a:t>
            </a:r>
            <a:r>
              <a:rPr sz="1800" spc="-10" dirty="0">
                <a:latin typeface="Calibri"/>
                <a:cs typeface="Calibri"/>
              </a:rPr>
              <a:t>thread.</a:t>
            </a:r>
            <a:endParaRPr sz="1800">
              <a:latin typeface="Calibri"/>
              <a:cs typeface="Calibri"/>
            </a:endParaRPr>
          </a:p>
          <a:p>
            <a:pPr marL="165100">
              <a:lnSpc>
                <a:spcPct val="100000"/>
              </a:lnSpc>
            </a:pPr>
            <a:r>
              <a:rPr sz="1800" spc="-5" dirty="0">
                <a:latin typeface="Calibri"/>
                <a:cs typeface="Calibri"/>
              </a:rPr>
              <a:t>User-level</a:t>
            </a:r>
            <a:r>
              <a:rPr sz="1800" spc="300" dirty="0">
                <a:latin typeface="Calibri"/>
                <a:cs typeface="Calibri"/>
              </a:rPr>
              <a:t> </a:t>
            </a:r>
            <a:r>
              <a:rPr sz="1800" spc="-5" dirty="0">
                <a:latin typeface="Calibri"/>
                <a:cs typeface="Calibri"/>
              </a:rPr>
              <a:t>threads</a:t>
            </a:r>
            <a:r>
              <a:rPr sz="1800" spc="305" dirty="0">
                <a:latin typeface="Calibri"/>
                <a:cs typeface="Calibri"/>
              </a:rPr>
              <a:t> </a:t>
            </a:r>
            <a:r>
              <a:rPr sz="1800" dirty="0">
                <a:latin typeface="Calibri"/>
                <a:cs typeface="Calibri"/>
              </a:rPr>
              <a:t>can</a:t>
            </a:r>
            <a:r>
              <a:rPr sz="1800" spc="330" dirty="0">
                <a:latin typeface="Calibri"/>
                <a:cs typeface="Calibri"/>
              </a:rPr>
              <a:t> </a:t>
            </a:r>
            <a:r>
              <a:rPr sz="1800" spc="-10" dirty="0">
                <a:latin typeface="Calibri"/>
                <a:cs typeface="Calibri"/>
              </a:rPr>
              <a:t>be</a:t>
            </a:r>
            <a:r>
              <a:rPr sz="1800" spc="305" dirty="0">
                <a:latin typeface="Calibri"/>
                <a:cs typeface="Calibri"/>
              </a:rPr>
              <a:t> </a:t>
            </a:r>
            <a:r>
              <a:rPr sz="1800" dirty="0">
                <a:latin typeface="Calibri"/>
                <a:cs typeface="Calibri"/>
              </a:rPr>
              <a:t>applied</a:t>
            </a:r>
            <a:r>
              <a:rPr sz="1800" spc="335" dirty="0">
                <a:latin typeface="Calibri"/>
                <a:cs typeface="Calibri"/>
              </a:rPr>
              <a:t> </a:t>
            </a:r>
            <a:r>
              <a:rPr sz="1800" spc="-15" dirty="0">
                <a:latin typeface="Calibri"/>
                <a:cs typeface="Calibri"/>
              </a:rPr>
              <a:t>to</a:t>
            </a:r>
            <a:r>
              <a:rPr sz="1800" spc="320" dirty="0">
                <a:latin typeface="Calibri"/>
                <a:cs typeface="Calibri"/>
              </a:rPr>
              <a:t> </a:t>
            </a:r>
            <a:r>
              <a:rPr sz="1800" dirty="0">
                <a:latin typeface="Calibri"/>
                <a:cs typeface="Calibri"/>
              </a:rPr>
              <a:t>such</a:t>
            </a:r>
            <a:r>
              <a:rPr sz="1800" spc="310" dirty="0">
                <a:latin typeface="Calibri"/>
                <a:cs typeface="Calibri"/>
              </a:rPr>
              <a:t> </a:t>
            </a:r>
            <a:r>
              <a:rPr sz="1800" dirty="0">
                <a:latin typeface="Calibri"/>
                <a:cs typeface="Calibri"/>
              </a:rPr>
              <a:t>types</a:t>
            </a:r>
            <a:r>
              <a:rPr sz="1800" spc="300" dirty="0">
                <a:latin typeface="Calibri"/>
                <a:cs typeface="Calibri"/>
              </a:rPr>
              <a:t> </a:t>
            </a:r>
            <a:r>
              <a:rPr sz="1800" dirty="0">
                <a:latin typeface="Calibri"/>
                <a:cs typeface="Calibri"/>
              </a:rPr>
              <a:t>of</a:t>
            </a:r>
            <a:r>
              <a:rPr sz="1800" spc="320" dirty="0">
                <a:latin typeface="Calibri"/>
                <a:cs typeface="Calibri"/>
              </a:rPr>
              <a:t> </a:t>
            </a:r>
            <a:r>
              <a:rPr sz="1800" spc="-10" dirty="0">
                <a:latin typeface="Calibri"/>
                <a:cs typeface="Calibri"/>
              </a:rPr>
              <a:t>operating</a:t>
            </a:r>
            <a:r>
              <a:rPr sz="1800" spc="305" dirty="0">
                <a:latin typeface="Calibri"/>
                <a:cs typeface="Calibri"/>
              </a:rPr>
              <a:t> </a:t>
            </a:r>
            <a:r>
              <a:rPr sz="1800" spc="-15" dirty="0">
                <a:latin typeface="Calibri"/>
                <a:cs typeface="Calibri"/>
              </a:rPr>
              <a:t>systems</a:t>
            </a:r>
            <a:r>
              <a:rPr sz="1800" spc="330" dirty="0">
                <a:latin typeface="Calibri"/>
                <a:cs typeface="Calibri"/>
              </a:rPr>
              <a:t> </a:t>
            </a:r>
            <a:r>
              <a:rPr sz="1800" spc="-10" dirty="0">
                <a:latin typeface="Calibri"/>
                <a:cs typeface="Calibri"/>
              </a:rPr>
              <a:t>that</a:t>
            </a:r>
            <a:r>
              <a:rPr sz="1800" spc="330" dirty="0">
                <a:latin typeface="Calibri"/>
                <a:cs typeface="Calibri"/>
              </a:rPr>
              <a:t> </a:t>
            </a:r>
            <a:r>
              <a:rPr sz="1800" spc="-10" dirty="0">
                <a:latin typeface="Calibri"/>
                <a:cs typeface="Calibri"/>
              </a:rPr>
              <a:t>do</a:t>
            </a:r>
            <a:r>
              <a:rPr sz="1800" spc="345" dirty="0">
                <a:latin typeface="Calibri"/>
                <a:cs typeface="Calibri"/>
              </a:rPr>
              <a:t> </a:t>
            </a:r>
            <a:r>
              <a:rPr sz="1800" dirty="0">
                <a:latin typeface="Calibri"/>
                <a:cs typeface="Calibri"/>
              </a:rPr>
              <a:t>not</a:t>
            </a:r>
            <a:endParaRPr sz="1800">
              <a:latin typeface="Calibri"/>
              <a:cs typeface="Calibri"/>
            </a:endParaRPr>
          </a:p>
          <a:p>
            <a:pPr marL="165100" marR="4710430">
              <a:lnSpc>
                <a:spcPct val="100000"/>
              </a:lnSpc>
              <a:spcBef>
                <a:spcPts val="5"/>
              </a:spcBef>
            </a:pPr>
            <a:r>
              <a:rPr sz="1800" spc="-5" dirty="0">
                <a:latin typeface="Calibri"/>
                <a:cs typeface="Calibri"/>
              </a:rPr>
              <a:t>support</a:t>
            </a:r>
            <a:r>
              <a:rPr sz="1800" spc="30" dirty="0">
                <a:latin typeface="Calibri"/>
                <a:cs typeface="Calibri"/>
              </a:rPr>
              <a:t> </a:t>
            </a:r>
            <a:r>
              <a:rPr sz="1800" spc="-10" dirty="0">
                <a:latin typeface="Calibri"/>
                <a:cs typeface="Calibri"/>
              </a:rPr>
              <a:t>threads</a:t>
            </a:r>
            <a:r>
              <a:rPr sz="1800" spc="30" dirty="0">
                <a:latin typeface="Calibri"/>
                <a:cs typeface="Calibri"/>
              </a:rPr>
              <a:t> </a:t>
            </a:r>
            <a:r>
              <a:rPr sz="1800" spc="-15" dirty="0">
                <a:latin typeface="Calibri"/>
                <a:cs typeface="Calibri"/>
              </a:rPr>
              <a:t>at</a:t>
            </a:r>
            <a:r>
              <a:rPr sz="1800" spc="-10" dirty="0">
                <a:latin typeface="Calibri"/>
                <a:cs typeface="Calibri"/>
              </a:rPr>
              <a:t> </a:t>
            </a:r>
            <a:r>
              <a:rPr sz="1800" spc="-5" dirty="0">
                <a:latin typeface="Calibri"/>
                <a:cs typeface="Calibri"/>
              </a:rPr>
              <a:t>the</a:t>
            </a:r>
            <a:r>
              <a:rPr sz="1800" spc="5" dirty="0">
                <a:latin typeface="Calibri"/>
                <a:cs typeface="Calibri"/>
              </a:rPr>
              <a:t> </a:t>
            </a:r>
            <a:r>
              <a:rPr sz="1800" spc="-15" dirty="0">
                <a:latin typeface="Calibri"/>
                <a:cs typeface="Calibri"/>
              </a:rPr>
              <a:t>kernel-level. </a:t>
            </a:r>
            <a:r>
              <a:rPr sz="1800" spc="-395" dirty="0">
                <a:latin typeface="Calibri"/>
                <a:cs typeface="Calibri"/>
              </a:rPr>
              <a:t> </a:t>
            </a:r>
            <a:r>
              <a:rPr sz="1800" dirty="0">
                <a:latin typeface="Calibri"/>
                <a:cs typeface="Calibri"/>
              </a:rPr>
              <a:t>It</a:t>
            </a:r>
            <a:r>
              <a:rPr sz="1800" spc="-10" dirty="0">
                <a:latin typeface="Calibri"/>
                <a:cs typeface="Calibri"/>
              </a:rPr>
              <a:t> </a:t>
            </a:r>
            <a:r>
              <a:rPr sz="1800" spc="-5" dirty="0">
                <a:latin typeface="Calibri"/>
                <a:cs typeface="Calibri"/>
              </a:rPr>
              <a:t>is</a:t>
            </a:r>
            <a:r>
              <a:rPr sz="1800" spc="-10" dirty="0">
                <a:latin typeface="Calibri"/>
                <a:cs typeface="Calibri"/>
              </a:rPr>
              <a:t> </a:t>
            </a:r>
            <a:r>
              <a:rPr sz="1800" spc="-20" dirty="0">
                <a:latin typeface="Calibri"/>
                <a:cs typeface="Calibri"/>
              </a:rPr>
              <a:t>faster</a:t>
            </a:r>
            <a:r>
              <a:rPr sz="1800" spc="20" dirty="0">
                <a:latin typeface="Calibri"/>
                <a:cs typeface="Calibri"/>
              </a:rPr>
              <a:t> </a:t>
            </a:r>
            <a:r>
              <a:rPr sz="1800" spc="-5" dirty="0">
                <a:latin typeface="Calibri"/>
                <a:cs typeface="Calibri"/>
              </a:rPr>
              <a:t>and</a:t>
            </a:r>
            <a:r>
              <a:rPr sz="1800" spc="10" dirty="0">
                <a:latin typeface="Calibri"/>
                <a:cs typeface="Calibri"/>
              </a:rPr>
              <a:t> </a:t>
            </a:r>
            <a:r>
              <a:rPr sz="1800" spc="-15" dirty="0">
                <a:latin typeface="Calibri"/>
                <a:cs typeface="Calibri"/>
              </a:rPr>
              <a:t>efficient.</a:t>
            </a:r>
            <a:endParaRPr sz="1800">
              <a:latin typeface="Calibri"/>
              <a:cs typeface="Calibri"/>
            </a:endParaRPr>
          </a:p>
          <a:p>
            <a:pPr marL="165100">
              <a:lnSpc>
                <a:spcPct val="100000"/>
              </a:lnSpc>
            </a:pPr>
            <a:r>
              <a:rPr sz="1800" spc="-20" dirty="0">
                <a:latin typeface="Calibri"/>
                <a:cs typeface="Calibri"/>
              </a:rPr>
              <a:t>Context</a:t>
            </a:r>
            <a:r>
              <a:rPr sz="1800" spc="50" dirty="0">
                <a:latin typeface="Calibri"/>
                <a:cs typeface="Calibri"/>
              </a:rPr>
              <a:t> </a:t>
            </a:r>
            <a:r>
              <a:rPr sz="1800" spc="-10" dirty="0">
                <a:latin typeface="Calibri"/>
                <a:cs typeface="Calibri"/>
              </a:rPr>
              <a:t>switch</a:t>
            </a:r>
            <a:r>
              <a:rPr sz="1800" spc="-5" dirty="0">
                <a:latin typeface="Calibri"/>
                <a:cs typeface="Calibri"/>
              </a:rPr>
              <a:t> time</a:t>
            </a:r>
            <a:r>
              <a:rPr sz="1800" spc="20" dirty="0">
                <a:latin typeface="Calibri"/>
                <a:cs typeface="Calibri"/>
              </a:rPr>
              <a:t> </a:t>
            </a:r>
            <a:r>
              <a:rPr sz="1800" spc="-5" dirty="0">
                <a:latin typeface="Calibri"/>
                <a:cs typeface="Calibri"/>
              </a:rPr>
              <a:t>is </a:t>
            </a:r>
            <a:r>
              <a:rPr sz="1800" spc="-10" dirty="0">
                <a:latin typeface="Calibri"/>
                <a:cs typeface="Calibri"/>
              </a:rPr>
              <a:t>shorter</a:t>
            </a:r>
            <a:r>
              <a:rPr sz="1800" spc="50" dirty="0">
                <a:latin typeface="Calibri"/>
                <a:cs typeface="Calibri"/>
              </a:rPr>
              <a:t> </a:t>
            </a:r>
            <a:r>
              <a:rPr sz="1800" spc="-5" dirty="0">
                <a:latin typeface="Calibri"/>
                <a:cs typeface="Calibri"/>
              </a:rPr>
              <a:t>than</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kernel-level</a:t>
            </a:r>
            <a:r>
              <a:rPr sz="1800" spc="70" dirty="0">
                <a:latin typeface="Calibri"/>
                <a:cs typeface="Calibri"/>
              </a:rPr>
              <a:t> </a:t>
            </a:r>
            <a:r>
              <a:rPr sz="1800" spc="-10" dirty="0">
                <a:latin typeface="Calibri"/>
                <a:cs typeface="Calibri"/>
              </a:rPr>
              <a:t>threads.</a:t>
            </a:r>
            <a:endParaRPr sz="1800">
              <a:latin typeface="Calibri"/>
              <a:cs typeface="Calibri"/>
            </a:endParaRPr>
          </a:p>
          <a:p>
            <a:pPr marL="165100">
              <a:lnSpc>
                <a:spcPct val="100000"/>
              </a:lnSpc>
            </a:pPr>
            <a:r>
              <a:rPr sz="1800" dirty="0">
                <a:latin typeface="Calibri"/>
                <a:cs typeface="Calibri"/>
              </a:rPr>
              <a:t>It</a:t>
            </a:r>
            <a:r>
              <a:rPr sz="1800" spc="-5" dirty="0">
                <a:latin typeface="Calibri"/>
                <a:cs typeface="Calibri"/>
              </a:rPr>
              <a:t> does</a:t>
            </a:r>
            <a:r>
              <a:rPr sz="1800" spc="20" dirty="0">
                <a:latin typeface="Calibri"/>
                <a:cs typeface="Calibri"/>
              </a:rPr>
              <a:t> </a:t>
            </a:r>
            <a:r>
              <a:rPr sz="1800" spc="-5" dirty="0">
                <a:latin typeface="Calibri"/>
                <a:cs typeface="Calibri"/>
              </a:rPr>
              <a:t>not</a:t>
            </a:r>
            <a:r>
              <a:rPr sz="1800" dirty="0">
                <a:latin typeface="Calibri"/>
                <a:cs typeface="Calibri"/>
              </a:rPr>
              <a:t> </a:t>
            </a:r>
            <a:r>
              <a:rPr sz="1800" spc="-15" dirty="0">
                <a:latin typeface="Calibri"/>
                <a:cs typeface="Calibri"/>
              </a:rPr>
              <a:t>require</a:t>
            </a:r>
            <a:r>
              <a:rPr sz="1800" spc="65" dirty="0">
                <a:latin typeface="Calibri"/>
                <a:cs typeface="Calibri"/>
              </a:rPr>
              <a:t> </a:t>
            </a:r>
            <a:r>
              <a:rPr sz="1800" spc="-10" dirty="0">
                <a:latin typeface="Calibri"/>
                <a:cs typeface="Calibri"/>
              </a:rPr>
              <a:t>modifications</a:t>
            </a:r>
            <a:r>
              <a:rPr sz="1800" spc="20" dirty="0">
                <a:latin typeface="Calibri"/>
                <a:cs typeface="Calibri"/>
              </a:rPr>
              <a:t> </a:t>
            </a:r>
            <a:r>
              <a:rPr sz="1800" spc="5" dirty="0">
                <a:latin typeface="Calibri"/>
                <a:cs typeface="Calibri"/>
              </a:rPr>
              <a:t>of </a:t>
            </a:r>
            <a:r>
              <a:rPr sz="1800" spc="-5" dirty="0">
                <a:latin typeface="Calibri"/>
                <a:cs typeface="Calibri"/>
              </a:rPr>
              <a:t>the</a:t>
            </a:r>
            <a:r>
              <a:rPr sz="1800" spc="15" dirty="0">
                <a:latin typeface="Calibri"/>
                <a:cs typeface="Calibri"/>
              </a:rPr>
              <a:t> </a:t>
            </a:r>
            <a:r>
              <a:rPr sz="1800" spc="-15" dirty="0">
                <a:latin typeface="Calibri"/>
                <a:cs typeface="Calibri"/>
              </a:rPr>
              <a:t>operating</a:t>
            </a:r>
            <a:r>
              <a:rPr sz="1800" spc="70" dirty="0">
                <a:latin typeface="Calibri"/>
                <a:cs typeface="Calibri"/>
              </a:rPr>
              <a:t> </a:t>
            </a:r>
            <a:r>
              <a:rPr sz="1800" spc="-20" dirty="0">
                <a:latin typeface="Calibri"/>
                <a:cs typeface="Calibri"/>
              </a:rPr>
              <a:t>system.</a:t>
            </a:r>
            <a:endParaRPr sz="1800">
              <a:latin typeface="Calibri"/>
              <a:cs typeface="Calibri"/>
            </a:endParaRPr>
          </a:p>
          <a:p>
            <a:pPr marL="165100">
              <a:lnSpc>
                <a:spcPct val="100000"/>
              </a:lnSpc>
            </a:pPr>
            <a:r>
              <a:rPr sz="1800" spc="-5" dirty="0">
                <a:latin typeface="Calibri"/>
                <a:cs typeface="Calibri"/>
              </a:rPr>
              <a:t>User-level</a:t>
            </a:r>
            <a:r>
              <a:rPr sz="1800" spc="355" dirty="0">
                <a:latin typeface="Calibri"/>
                <a:cs typeface="Calibri"/>
              </a:rPr>
              <a:t> </a:t>
            </a:r>
            <a:r>
              <a:rPr sz="1800" spc="-5" dirty="0">
                <a:latin typeface="Calibri"/>
                <a:cs typeface="Calibri"/>
              </a:rPr>
              <a:t>threads</a:t>
            </a:r>
            <a:r>
              <a:rPr sz="1800" spc="355" dirty="0">
                <a:latin typeface="Calibri"/>
                <a:cs typeface="Calibri"/>
              </a:rPr>
              <a:t> </a:t>
            </a:r>
            <a:r>
              <a:rPr sz="1800" spc="-10" dirty="0">
                <a:latin typeface="Calibri"/>
                <a:cs typeface="Calibri"/>
              </a:rPr>
              <a:t>representation</a:t>
            </a:r>
            <a:r>
              <a:rPr sz="1800" spc="365" dirty="0">
                <a:latin typeface="Calibri"/>
                <a:cs typeface="Calibri"/>
              </a:rPr>
              <a:t> </a:t>
            </a:r>
            <a:r>
              <a:rPr sz="1800" spc="-5" dirty="0">
                <a:latin typeface="Calibri"/>
                <a:cs typeface="Calibri"/>
              </a:rPr>
              <a:t>is</a:t>
            </a:r>
            <a:r>
              <a:rPr sz="1800" spc="355" dirty="0">
                <a:latin typeface="Calibri"/>
                <a:cs typeface="Calibri"/>
              </a:rPr>
              <a:t> </a:t>
            </a:r>
            <a:r>
              <a:rPr sz="1800" spc="-5" dirty="0">
                <a:latin typeface="Calibri"/>
                <a:cs typeface="Calibri"/>
              </a:rPr>
              <a:t>very</a:t>
            </a:r>
            <a:r>
              <a:rPr sz="1800" spc="360" dirty="0">
                <a:latin typeface="Calibri"/>
                <a:cs typeface="Calibri"/>
              </a:rPr>
              <a:t> </a:t>
            </a:r>
            <a:r>
              <a:rPr sz="1800" dirty="0">
                <a:latin typeface="Calibri"/>
                <a:cs typeface="Calibri"/>
              </a:rPr>
              <a:t>simple.</a:t>
            </a:r>
            <a:r>
              <a:rPr sz="1800" spc="365" dirty="0">
                <a:latin typeface="Calibri"/>
                <a:cs typeface="Calibri"/>
              </a:rPr>
              <a:t> </a:t>
            </a:r>
            <a:r>
              <a:rPr sz="1800" spc="-5" dirty="0">
                <a:latin typeface="Calibri"/>
                <a:cs typeface="Calibri"/>
              </a:rPr>
              <a:t>The</a:t>
            </a:r>
            <a:r>
              <a:rPr sz="1800" spc="380" dirty="0">
                <a:latin typeface="Calibri"/>
                <a:cs typeface="Calibri"/>
              </a:rPr>
              <a:t> </a:t>
            </a:r>
            <a:r>
              <a:rPr sz="1800" spc="-30" dirty="0">
                <a:latin typeface="Calibri"/>
                <a:cs typeface="Calibri"/>
              </a:rPr>
              <a:t>register,</a:t>
            </a:r>
            <a:r>
              <a:rPr sz="1800" spc="370" dirty="0">
                <a:latin typeface="Calibri"/>
                <a:cs typeface="Calibri"/>
              </a:rPr>
              <a:t> </a:t>
            </a:r>
            <a:r>
              <a:rPr sz="1800" dirty="0">
                <a:latin typeface="Calibri"/>
                <a:cs typeface="Calibri"/>
              </a:rPr>
              <a:t>PC,</a:t>
            </a:r>
            <a:r>
              <a:rPr sz="1800" spc="370" dirty="0">
                <a:latin typeface="Calibri"/>
                <a:cs typeface="Calibri"/>
              </a:rPr>
              <a:t> </a:t>
            </a:r>
            <a:r>
              <a:rPr sz="1800" spc="-10" dirty="0">
                <a:latin typeface="Calibri"/>
                <a:cs typeface="Calibri"/>
              </a:rPr>
              <a:t>stack,</a:t>
            </a:r>
            <a:r>
              <a:rPr sz="1800" spc="370" dirty="0">
                <a:latin typeface="Calibri"/>
                <a:cs typeface="Calibri"/>
              </a:rPr>
              <a:t> </a:t>
            </a:r>
            <a:r>
              <a:rPr sz="1800" spc="-5" dirty="0">
                <a:latin typeface="Calibri"/>
                <a:cs typeface="Calibri"/>
              </a:rPr>
              <a:t>and</a:t>
            </a:r>
            <a:r>
              <a:rPr sz="1800" spc="350" dirty="0">
                <a:latin typeface="Calibri"/>
                <a:cs typeface="Calibri"/>
              </a:rPr>
              <a:t> </a:t>
            </a:r>
            <a:r>
              <a:rPr sz="1800" dirty="0">
                <a:latin typeface="Calibri"/>
                <a:cs typeface="Calibri"/>
              </a:rPr>
              <a:t>mini</a:t>
            </a:r>
            <a:endParaRPr sz="1800">
              <a:latin typeface="Calibri"/>
              <a:cs typeface="Calibri"/>
            </a:endParaRPr>
          </a:p>
          <a:p>
            <a:pPr marL="165100">
              <a:lnSpc>
                <a:spcPct val="100000"/>
              </a:lnSpc>
              <a:spcBef>
                <a:spcPts val="5"/>
              </a:spcBef>
            </a:pPr>
            <a:r>
              <a:rPr sz="1800" spc="-10" dirty="0">
                <a:latin typeface="Calibri"/>
                <a:cs typeface="Calibri"/>
              </a:rPr>
              <a:t>thread</a:t>
            </a:r>
            <a:r>
              <a:rPr sz="1800" spc="40" dirty="0">
                <a:latin typeface="Calibri"/>
                <a:cs typeface="Calibri"/>
              </a:rPr>
              <a:t> </a:t>
            </a:r>
            <a:r>
              <a:rPr sz="1800" spc="-15" dirty="0">
                <a:latin typeface="Calibri"/>
                <a:cs typeface="Calibri"/>
              </a:rPr>
              <a:t>control</a:t>
            </a:r>
            <a:r>
              <a:rPr sz="1800" dirty="0">
                <a:latin typeface="Calibri"/>
                <a:cs typeface="Calibri"/>
              </a:rPr>
              <a:t> </a:t>
            </a:r>
            <a:r>
              <a:rPr sz="1800" spc="-5" dirty="0">
                <a:latin typeface="Calibri"/>
                <a:cs typeface="Calibri"/>
              </a:rPr>
              <a:t>blocks</a:t>
            </a:r>
            <a:r>
              <a:rPr sz="1800" spc="10" dirty="0">
                <a:latin typeface="Calibri"/>
                <a:cs typeface="Calibri"/>
              </a:rPr>
              <a:t> </a:t>
            </a:r>
            <a:r>
              <a:rPr sz="1800" spc="-10" dirty="0">
                <a:latin typeface="Calibri"/>
                <a:cs typeface="Calibri"/>
              </a:rPr>
              <a:t>are</a:t>
            </a:r>
            <a:r>
              <a:rPr sz="1800" spc="20" dirty="0">
                <a:latin typeface="Calibri"/>
                <a:cs typeface="Calibri"/>
              </a:rPr>
              <a:t> </a:t>
            </a:r>
            <a:r>
              <a:rPr sz="1800" spc="-20" dirty="0">
                <a:latin typeface="Calibri"/>
                <a:cs typeface="Calibri"/>
              </a:rPr>
              <a:t>stored</a:t>
            </a:r>
            <a:r>
              <a:rPr sz="1800" spc="1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address</a:t>
            </a:r>
            <a:r>
              <a:rPr sz="1800" spc="65" dirty="0">
                <a:latin typeface="Calibri"/>
                <a:cs typeface="Calibri"/>
              </a:rPr>
              <a:t> </a:t>
            </a:r>
            <a:r>
              <a:rPr sz="1800" spc="-5" dirty="0">
                <a:latin typeface="Calibri"/>
                <a:cs typeface="Calibri"/>
              </a:rPr>
              <a:t>space</a:t>
            </a:r>
            <a:r>
              <a:rPr sz="1800" spc="15"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user-level</a:t>
            </a:r>
            <a:r>
              <a:rPr sz="1800" spc="40" dirty="0">
                <a:latin typeface="Calibri"/>
                <a:cs typeface="Calibri"/>
              </a:rPr>
              <a:t> </a:t>
            </a:r>
            <a:r>
              <a:rPr sz="1800" spc="-10" dirty="0">
                <a:latin typeface="Calibri"/>
                <a:cs typeface="Calibri"/>
              </a:rPr>
              <a:t>process.</a:t>
            </a:r>
            <a:endParaRPr sz="1800">
              <a:latin typeface="Calibri"/>
              <a:cs typeface="Calibri"/>
            </a:endParaRPr>
          </a:p>
          <a:p>
            <a:pPr marL="165100">
              <a:lnSpc>
                <a:spcPct val="100000"/>
              </a:lnSpc>
            </a:pPr>
            <a:r>
              <a:rPr sz="1800" dirty="0">
                <a:latin typeface="Calibri"/>
                <a:cs typeface="Calibri"/>
              </a:rPr>
              <a:t>It</a:t>
            </a:r>
            <a:r>
              <a:rPr sz="1800" spc="50" dirty="0">
                <a:latin typeface="Calibri"/>
                <a:cs typeface="Calibri"/>
              </a:rPr>
              <a:t> </a:t>
            </a:r>
            <a:r>
              <a:rPr sz="1800" spc="-5" dirty="0">
                <a:latin typeface="Calibri"/>
                <a:cs typeface="Calibri"/>
              </a:rPr>
              <a:t>is</a:t>
            </a:r>
            <a:r>
              <a:rPr sz="1800" spc="50" dirty="0">
                <a:latin typeface="Calibri"/>
                <a:cs typeface="Calibri"/>
              </a:rPr>
              <a:t> </a:t>
            </a:r>
            <a:r>
              <a:rPr sz="1800" spc="-5" dirty="0">
                <a:latin typeface="Calibri"/>
                <a:cs typeface="Calibri"/>
              </a:rPr>
              <a:t>simple</a:t>
            </a:r>
            <a:r>
              <a:rPr sz="1800" spc="45" dirty="0">
                <a:latin typeface="Calibri"/>
                <a:cs typeface="Calibri"/>
              </a:rPr>
              <a:t> </a:t>
            </a:r>
            <a:r>
              <a:rPr sz="1800" spc="-15" dirty="0">
                <a:latin typeface="Calibri"/>
                <a:cs typeface="Calibri"/>
              </a:rPr>
              <a:t>to</a:t>
            </a:r>
            <a:r>
              <a:rPr sz="1800" spc="65" dirty="0">
                <a:latin typeface="Calibri"/>
                <a:cs typeface="Calibri"/>
              </a:rPr>
              <a:t> </a:t>
            </a:r>
            <a:r>
              <a:rPr sz="1800" spc="-15" dirty="0">
                <a:latin typeface="Calibri"/>
                <a:cs typeface="Calibri"/>
              </a:rPr>
              <a:t>create,</a:t>
            </a:r>
            <a:r>
              <a:rPr sz="1800" spc="70" dirty="0">
                <a:latin typeface="Calibri"/>
                <a:cs typeface="Calibri"/>
              </a:rPr>
              <a:t> </a:t>
            </a:r>
            <a:r>
              <a:rPr sz="1800" spc="-10" dirty="0">
                <a:latin typeface="Calibri"/>
                <a:cs typeface="Calibri"/>
              </a:rPr>
              <a:t>switch,</a:t>
            </a:r>
            <a:r>
              <a:rPr sz="1800" spc="70" dirty="0">
                <a:latin typeface="Calibri"/>
                <a:cs typeface="Calibri"/>
              </a:rPr>
              <a:t> </a:t>
            </a:r>
            <a:r>
              <a:rPr sz="1800" dirty="0">
                <a:latin typeface="Calibri"/>
                <a:cs typeface="Calibri"/>
              </a:rPr>
              <a:t>and</a:t>
            </a:r>
            <a:r>
              <a:rPr sz="1800" spc="70" dirty="0">
                <a:latin typeface="Calibri"/>
                <a:cs typeface="Calibri"/>
              </a:rPr>
              <a:t> </a:t>
            </a:r>
            <a:r>
              <a:rPr sz="1800" spc="-15" dirty="0">
                <a:latin typeface="Calibri"/>
                <a:cs typeface="Calibri"/>
              </a:rPr>
              <a:t>synchronize</a:t>
            </a:r>
            <a:r>
              <a:rPr sz="1800" spc="80" dirty="0">
                <a:latin typeface="Calibri"/>
                <a:cs typeface="Calibri"/>
              </a:rPr>
              <a:t> </a:t>
            </a:r>
            <a:r>
              <a:rPr sz="1800" spc="-10" dirty="0">
                <a:latin typeface="Calibri"/>
                <a:cs typeface="Calibri"/>
              </a:rPr>
              <a:t>threads</a:t>
            </a:r>
            <a:r>
              <a:rPr sz="1800" spc="50" dirty="0">
                <a:latin typeface="Calibri"/>
                <a:cs typeface="Calibri"/>
              </a:rPr>
              <a:t> </a:t>
            </a:r>
            <a:r>
              <a:rPr sz="1800" dirty="0">
                <a:latin typeface="Calibri"/>
                <a:cs typeface="Calibri"/>
              </a:rPr>
              <a:t>without</a:t>
            </a:r>
            <a:r>
              <a:rPr sz="1800" spc="55" dirty="0">
                <a:latin typeface="Calibri"/>
                <a:cs typeface="Calibri"/>
              </a:rPr>
              <a:t> </a:t>
            </a:r>
            <a:r>
              <a:rPr sz="1800" dirty="0">
                <a:latin typeface="Calibri"/>
                <a:cs typeface="Calibri"/>
              </a:rPr>
              <a:t>the</a:t>
            </a:r>
            <a:r>
              <a:rPr sz="1800" spc="75" dirty="0">
                <a:latin typeface="Calibri"/>
                <a:cs typeface="Calibri"/>
              </a:rPr>
              <a:t> </a:t>
            </a:r>
            <a:r>
              <a:rPr sz="1800" spc="-10" dirty="0">
                <a:latin typeface="Calibri"/>
                <a:cs typeface="Calibri"/>
              </a:rPr>
              <a:t>intervention</a:t>
            </a:r>
            <a:r>
              <a:rPr sz="1800" spc="55" dirty="0">
                <a:latin typeface="Calibri"/>
                <a:cs typeface="Calibri"/>
              </a:rPr>
              <a:t> </a:t>
            </a:r>
            <a:r>
              <a:rPr sz="1800" spc="5" dirty="0">
                <a:latin typeface="Calibri"/>
                <a:cs typeface="Calibri"/>
              </a:rPr>
              <a:t>of</a:t>
            </a:r>
            <a:r>
              <a:rPr sz="1800" spc="55" dirty="0">
                <a:latin typeface="Calibri"/>
                <a:cs typeface="Calibri"/>
              </a:rPr>
              <a:t> </a:t>
            </a:r>
            <a:r>
              <a:rPr sz="1800" spc="-5" dirty="0">
                <a:latin typeface="Calibri"/>
                <a:cs typeface="Calibri"/>
              </a:rPr>
              <a:t>the</a:t>
            </a:r>
            <a:endParaRPr sz="1800">
              <a:latin typeface="Calibri"/>
              <a:cs typeface="Calibri"/>
            </a:endParaRPr>
          </a:p>
          <a:p>
            <a:pPr marL="165100">
              <a:lnSpc>
                <a:spcPct val="100000"/>
              </a:lnSpc>
            </a:pPr>
            <a:r>
              <a:rPr sz="1800" spc="-10" dirty="0">
                <a:latin typeface="Calibri"/>
                <a:cs typeface="Calibri"/>
              </a:rPr>
              <a:t>process.</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244" y="1323847"/>
            <a:ext cx="7820659" cy="249555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Calibri"/>
                <a:cs typeface="Calibri"/>
              </a:rPr>
              <a:t>Advantages</a:t>
            </a:r>
            <a:r>
              <a:rPr sz="1800" spc="60" dirty="0">
                <a:solidFill>
                  <a:srgbClr val="FF0000"/>
                </a:solidFill>
                <a:latin typeface="Calibri"/>
                <a:cs typeface="Calibri"/>
              </a:rPr>
              <a:t> </a:t>
            </a:r>
            <a:r>
              <a:rPr sz="1800" dirty="0">
                <a:solidFill>
                  <a:srgbClr val="FF0000"/>
                </a:solidFill>
                <a:latin typeface="Calibri"/>
                <a:cs typeface="Calibri"/>
              </a:rPr>
              <a:t>of </a:t>
            </a:r>
            <a:r>
              <a:rPr sz="1800" spc="-10" dirty="0">
                <a:solidFill>
                  <a:srgbClr val="FF0000"/>
                </a:solidFill>
                <a:latin typeface="Calibri"/>
                <a:cs typeface="Calibri"/>
              </a:rPr>
              <a:t>Multiprocessing</a:t>
            </a:r>
            <a:r>
              <a:rPr sz="1800" spc="70" dirty="0">
                <a:solidFill>
                  <a:srgbClr val="FF0000"/>
                </a:solidFill>
                <a:latin typeface="Calibri"/>
                <a:cs typeface="Calibri"/>
              </a:rPr>
              <a:t> </a:t>
            </a:r>
            <a:r>
              <a:rPr sz="1800" spc="-15" dirty="0">
                <a:solidFill>
                  <a:srgbClr val="FF0000"/>
                </a:solidFill>
                <a:latin typeface="Calibri"/>
                <a:cs typeface="Calibri"/>
              </a:rPr>
              <a:t>operating</a:t>
            </a:r>
            <a:r>
              <a:rPr sz="1800" spc="70" dirty="0">
                <a:solidFill>
                  <a:srgbClr val="FF0000"/>
                </a:solidFill>
                <a:latin typeface="Calibri"/>
                <a:cs typeface="Calibri"/>
              </a:rPr>
              <a:t> </a:t>
            </a:r>
            <a:r>
              <a:rPr sz="1800" spc="-20" dirty="0">
                <a:solidFill>
                  <a:srgbClr val="FF0000"/>
                </a:solidFill>
                <a:latin typeface="Calibri"/>
                <a:cs typeface="Calibri"/>
              </a:rPr>
              <a:t>system:</a:t>
            </a:r>
            <a:endParaRPr sz="1800">
              <a:latin typeface="Calibri"/>
              <a:cs typeface="Calibri"/>
            </a:endParaRPr>
          </a:p>
          <a:p>
            <a:pPr marL="12700" marR="240665">
              <a:lnSpc>
                <a:spcPct val="100000"/>
              </a:lnSpc>
            </a:pPr>
            <a:r>
              <a:rPr sz="1800" b="1" spc="-5" dirty="0">
                <a:latin typeface="Calibri"/>
                <a:cs typeface="Calibri"/>
              </a:rPr>
              <a:t>Increased</a:t>
            </a:r>
            <a:r>
              <a:rPr sz="1800" b="1" spc="-30" dirty="0">
                <a:latin typeface="Calibri"/>
                <a:cs typeface="Calibri"/>
              </a:rPr>
              <a:t> </a:t>
            </a:r>
            <a:r>
              <a:rPr sz="1800" b="1" spc="-10" dirty="0">
                <a:latin typeface="Calibri"/>
                <a:cs typeface="Calibri"/>
              </a:rPr>
              <a:t>reliability:</a:t>
            </a:r>
            <a:r>
              <a:rPr sz="1800" b="1" spc="20" dirty="0">
                <a:latin typeface="Calibri"/>
                <a:cs typeface="Calibri"/>
              </a:rPr>
              <a:t> </a:t>
            </a:r>
            <a:r>
              <a:rPr sz="1800" spc="-10" dirty="0">
                <a:latin typeface="Calibri"/>
                <a:cs typeface="Calibri"/>
              </a:rPr>
              <a:t>Due</a:t>
            </a:r>
            <a:r>
              <a:rPr sz="1800" spc="2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the</a:t>
            </a:r>
            <a:r>
              <a:rPr sz="1800" spc="40" dirty="0">
                <a:latin typeface="Calibri"/>
                <a:cs typeface="Calibri"/>
              </a:rPr>
              <a:t> </a:t>
            </a:r>
            <a:r>
              <a:rPr sz="1800" spc="-10" dirty="0">
                <a:latin typeface="Calibri"/>
                <a:cs typeface="Calibri"/>
              </a:rPr>
              <a:t>multiprocessing</a:t>
            </a:r>
            <a:r>
              <a:rPr sz="1800" spc="65" dirty="0">
                <a:latin typeface="Calibri"/>
                <a:cs typeface="Calibri"/>
              </a:rPr>
              <a:t> </a:t>
            </a:r>
            <a:r>
              <a:rPr sz="1800" spc="-20" dirty="0">
                <a:latin typeface="Calibri"/>
                <a:cs typeface="Calibri"/>
              </a:rPr>
              <a:t>system,</a:t>
            </a:r>
            <a:r>
              <a:rPr sz="1800" spc="10" dirty="0">
                <a:latin typeface="Calibri"/>
                <a:cs typeface="Calibri"/>
              </a:rPr>
              <a:t> </a:t>
            </a:r>
            <a:r>
              <a:rPr sz="1800" spc="-10" dirty="0">
                <a:latin typeface="Calibri"/>
                <a:cs typeface="Calibri"/>
              </a:rPr>
              <a:t>processing</a:t>
            </a:r>
            <a:r>
              <a:rPr sz="1800" spc="40" dirty="0">
                <a:latin typeface="Calibri"/>
                <a:cs typeface="Calibri"/>
              </a:rPr>
              <a:t> </a:t>
            </a:r>
            <a:r>
              <a:rPr sz="1800" spc="-15" dirty="0">
                <a:latin typeface="Calibri"/>
                <a:cs typeface="Calibri"/>
              </a:rPr>
              <a:t>tasks</a:t>
            </a:r>
            <a:r>
              <a:rPr sz="1800" spc="1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 </a:t>
            </a:r>
            <a:r>
              <a:rPr sz="1800" spc="-5" dirty="0">
                <a:latin typeface="Calibri"/>
                <a:cs typeface="Calibri"/>
              </a:rPr>
              <a:t> </a:t>
            </a:r>
            <a:r>
              <a:rPr sz="1800" spc="-15" dirty="0">
                <a:latin typeface="Calibri"/>
                <a:cs typeface="Calibri"/>
              </a:rPr>
              <a:t>distributed</a:t>
            </a:r>
            <a:r>
              <a:rPr sz="1800" spc="95" dirty="0">
                <a:latin typeface="Calibri"/>
                <a:cs typeface="Calibri"/>
              </a:rPr>
              <a:t> </a:t>
            </a:r>
            <a:r>
              <a:rPr sz="1800" dirty="0">
                <a:latin typeface="Calibri"/>
                <a:cs typeface="Calibri"/>
              </a:rPr>
              <a:t>among</a:t>
            </a:r>
            <a:r>
              <a:rPr sz="1800" spc="25" dirty="0">
                <a:latin typeface="Calibri"/>
                <a:cs typeface="Calibri"/>
              </a:rPr>
              <a:t> </a:t>
            </a:r>
            <a:r>
              <a:rPr sz="1800" spc="-20" dirty="0">
                <a:latin typeface="Calibri"/>
                <a:cs typeface="Calibri"/>
              </a:rPr>
              <a:t>several</a:t>
            </a:r>
            <a:r>
              <a:rPr sz="1800" spc="25" dirty="0">
                <a:latin typeface="Calibri"/>
                <a:cs typeface="Calibri"/>
              </a:rPr>
              <a:t> </a:t>
            </a:r>
            <a:r>
              <a:rPr sz="1800" spc="-10" dirty="0">
                <a:latin typeface="Calibri"/>
                <a:cs typeface="Calibri"/>
              </a:rPr>
              <a:t>processors.</a:t>
            </a:r>
            <a:r>
              <a:rPr sz="1800" dirty="0">
                <a:latin typeface="Calibri"/>
                <a:cs typeface="Calibri"/>
              </a:rPr>
              <a:t> </a:t>
            </a:r>
            <a:r>
              <a:rPr sz="1800" spc="-5" dirty="0">
                <a:latin typeface="Calibri"/>
                <a:cs typeface="Calibri"/>
              </a:rPr>
              <a:t>This</a:t>
            </a:r>
            <a:r>
              <a:rPr sz="1800" spc="25" dirty="0">
                <a:latin typeface="Calibri"/>
                <a:cs typeface="Calibri"/>
              </a:rPr>
              <a:t> </a:t>
            </a:r>
            <a:r>
              <a:rPr sz="1800" spc="-10" dirty="0">
                <a:latin typeface="Calibri"/>
                <a:cs typeface="Calibri"/>
              </a:rPr>
              <a:t>increases</a:t>
            </a:r>
            <a:r>
              <a:rPr sz="1800" spc="45" dirty="0">
                <a:latin typeface="Calibri"/>
                <a:cs typeface="Calibri"/>
              </a:rPr>
              <a:t> </a:t>
            </a:r>
            <a:r>
              <a:rPr sz="1800" spc="-10" dirty="0">
                <a:latin typeface="Calibri"/>
                <a:cs typeface="Calibri"/>
              </a:rPr>
              <a:t>reliability</a:t>
            </a:r>
            <a:r>
              <a:rPr sz="1800" spc="55" dirty="0">
                <a:latin typeface="Calibri"/>
                <a:cs typeface="Calibri"/>
              </a:rPr>
              <a:t> </a:t>
            </a:r>
            <a:r>
              <a:rPr sz="1800" dirty="0">
                <a:latin typeface="Calibri"/>
                <a:cs typeface="Calibri"/>
              </a:rPr>
              <a:t>as if</a:t>
            </a:r>
            <a:r>
              <a:rPr sz="1800" spc="30" dirty="0">
                <a:latin typeface="Calibri"/>
                <a:cs typeface="Calibri"/>
              </a:rPr>
              <a:t> </a:t>
            </a:r>
            <a:r>
              <a:rPr sz="1800" spc="-5" dirty="0">
                <a:latin typeface="Calibri"/>
                <a:cs typeface="Calibri"/>
              </a:rPr>
              <a:t>one</a:t>
            </a:r>
            <a:r>
              <a:rPr sz="1800" dirty="0">
                <a:latin typeface="Calibri"/>
                <a:cs typeface="Calibri"/>
              </a:rPr>
              <a:t> </a:t>
            </a:r>
            <a:r>
              <a:rPr sz="1800" spc="-10" dirty="0">
                <a:latin typeface="Calibri"/>
                <a:cs typeface="Calibri"/>
              </a:rPr>
              <a:t>processor </a:t>
            </a:r>
            <a:r>
              <a:rPr sz="1800" spc="-390" dirty="0">
                <a:latin typeface="Calibri"/>
                <a:cs typeface="Calibri"/>
              </a:rPr>
              <a:t> </a:t>
            </a:r>
            <a:r>
              <a:rPr sz="1800" spc="-10" dirty="0">
                <a:latin typeface="Calibri"/>
                <a:cs typeface="Calibri"/>
              </a:rPr>
              <a:t>fails,</a:t>
            </a:r>
            <a:r>
              <a:rPr sz="1800" spc="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task</a:t>
            </a:r>
            <a:r>
              <a:rPr sz="1800" dirty="0">
                <a:latin typeface="Calibri"/>
                <a:cs typeface="Calibri"/>
              </a:rPr>
              <a:t> </a:t>
            </a:r>
            <a:r>
              <a:rPr sz="1800" spc="-10" dirty="0">
                <a:latin typeface="Calibri"/>
                <a:cs typeface="Calibri"/>
              </a:rPr>
              <a:t>can</a:t>
            </a:r>
            <a:r>
              <a:rPr sz="1800" spc="10" dirty="0">
                <a:latin typeface="Calibri"/>
                <a:cs typeface="Calibri"/>
              </a:rPr>
              <a:t> </a:t>
            </a:r>
            <a:r>
              <a:rPr sz="1800" spc="-10" dirty="0">
                <a:latin typeface="Calibri"/>
                <a:cs typeface="Calibri"/>
              </a:rPr>
              <a:t>be</a:t>
            </a:r>
            <a:r>
              <a:rPr sz="1800" spc="40" dirty="0">
                <a:latin typeface="Calibri"/>
                <a:cs typeface="Calibri"/>
              </a:rPr>
              <a:t> </a:t>
            </a:r>
            <a:r>
              <a:rPr sz="1800" spc="-10" dirty="0">
                <a:latin typeface="Calibri"/>
                <a:cs typeface="Calibri"/>
              </a:rPr>
              <a:t>given</a:t>
            </a:r>
            <a:r>
              <a:rPr sz="1800" spc="35"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another</a:t>
            </a:r>
            <a:r>
              <a:rPr sz="1800" spc="15" dirty="0">
                <a:latin typeface="Calibri"/>
                <a:cs typeface="Calibri"/>
              </a:rPr>
              <a:t> </a:t>
            </a:r>
            <a:r>
              <a:rPr sz="1800" spc="-10" dirty="0">
                <a:latin typeface="Calibri"/>
                <a:cs typeface="Calibri"/>
              </a:rPr>
              <a:t>processor</a:t>
            </a:r>
            <a:r>
              <a:rPr sz="1800" dirty="0">
                <a:latin typeface="Calibri"/>
                <a:cs typeface="Calibri"/>
              </a:rPr>
              <a:t> </a:t>
            </a:r>
            <a:r>
              <a:rPr sz="1800" spc="-20" dirty="0">
                <a:latin typeface="Calibri"/>
                <a:cs typeface="Calibri"/>
              </a:rPr>
              <a:t>for</a:t>
            </a:r>
            <a:r>
              <a:rPr sz="1800" spc="20" dirty="0">
                <a:latin typeface="Calibri"/>
                <a:cs typeface="Calibri"/>
              </a:rPr>
              <a:t> </a:t>
            </a:r>
            <a:r>
              <a:rPr sz="1800" spc="-10" dirty="0">
                <a:latin typeface="Calibri"/>
                <a:cs typeface="Calibri"/>
              </a:rPr>
              <a:t>completion.</a:t>
            </a:r>
            <a:endParaRPr sz="1800">
              <a:latin typeface="Calibri"/>
              <a:cs typeface="Calibri"/>
            </a:endParaRPr>
          </a:p>
          <a:p>
            <a:pPr marL="12700" marR="312420">
              <a:lnSpc>
                <a:spcPct val="100000"/>
              </a:lnSpc>
              <a:spcBef>
                <a:spcPts val="5"/>
              </a:spcBef>
            </a:pPr>
            <a:r>
              <a:rPr sz="1800" b="1" spc="-5" dirty="0">
                <a:latin typeface="Calibri"/>
                <a:cs typeface="Calibri"/>
              </a:rPr>
              <a:t>Increased</a:t>
            </a:r>
            <a:r>
              <a:rPr sz="1800" b="1" spc="-35" dirty="0">
                <a:latin typeface="Calibri"/>
                <a:cs typeface="Calibri"/>
              </a:rPr>
              <a:t> </a:t>
            </a:r>
            <a:r>
              <a:rPr sz="1800" b="1" spc="-10" dirty="0">
                <a:latin typeface="Calibri"/>
                <a:cs typeface="Calibri"/>
              </a:rPr>
              <a:t>throughput:</a:t>
            </a:r>
            <a:r>
              <a:rPr sz="1800" b="1" spc="25" dirty="0">
                <a:latin typeface="Calibri"/>
                <a:cs typeface="Calibri"/>
              </a:rPr>
              <a:t> </a:t>
            </a:r>
            <a:r>
              <a:rPr sz="1800" spc="-10" dirty="0">
                <a:latin typeface="Calibri"/>
                <a:cs typeface="Calibri"/>
              </a:rPr>
              <a:t>As</a:t>
            </a:r>
            <a:r>
              <a:rPr sz="1800" spc="-5" dirty="0">
                <a:latin typeface="Calibri"/>
                <a:cs typeface="Calibri"/>
              </a:rPr>
              <a:t> </a:t>
            </a:r>
            <a:r>
              <a:rPr sz="1800" spc="-20" dirty="0">
                <a:latin typeface="Calibri"/>
                <a:cs typeface="Calibri"/>
              </a:rPr>
              <a:t>several</a:t>
            </a:r>
            <a:r>
              <a:rPr sz="1800" spc="45" dirty="0">
                <a:latin typeface="Calibri"/>
                <a:cs typeface="Calibri"/>
              </a:rPr>
              <a:t> </a:t>
            </a:r>
            <a:r>
              <a:rPr sz="1800" spc="-10" dirty="0">
                <a:latin typeface="Calibri"/>
                <a:cs typeface="Calibri"/>
              </a:rPr>
              <a:t>processors increase,</a:t>
            </a:r>
            <a:r>
              <a:rPr sz="1800" spc="55" dirty="0">
                <a:latin typeface="Calibri"/>
                <a:cs typeface="Calibri"/>
              </a:rPr>
              <a:t> </a:t>
            </a:r>
            <a:r>
              <a:rPr sz="1800" spc="-5" dirty="0">
                <a:latin typeface="Calibri"/>
                <a:cs typeface="Calibri"/>
              </a:rPr>
              <a:t>more work </a:t>
            </a:r>
            <a:r>
              <a:rPr sz="1800" spc="-10" dirty="0">
                <a:latin typeface="Calibri"/>
                <a:cs typeface="Calibri"/>
              </a:rPr>
              <a:t>can</a:t>
            </a:r>
            <a:r>
              <a:rPr sz="1800" spc="2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done</a:t>
            </a:r>
            <a:r>
              <a:rPr sz="1800" spc="20" dirty="0">
                <a:latin typeface="Calibri"/>
                <a:cs typeface="Calibri"/>
              </a:rPr>
              <a:t> </a:t>
            </a:r>
            <a:r>
              <a:rPr sz="1800" spc="-5" dirty="0">
                <a:latin typeface="Calibri"/>
                <a:cs typeface="Calibri"/>
              </a:rPr>
              <a:t>in </a:t>
            </a:r>
            <a:r>
              <a:rPr sz="1800" spc="-390" dirty="0">
                <a:latin typeface="Calibri"/>
                <a:cs typeface="Calibri"/>
              </a:rPr>
              <a:t> </a:t>
            </a:r>
            <a:r>
              <a:rPr sz="1800" spc="-10" dirty="0">
                <a:latin typeface="Calibri"/>
                <a:cs typeface="Calibri"/>
              </a:rPr>
              <a:t>less</a:t>
            </a:r>
            <a:r>
              <a:rPr sz="1800" spc="10" dirty="0">
                <a:latin typeface="Calibri"/>
                <a:cs typeface="Calibri"/>
              </a:rPr>
              <a:t> </a:t>
            </a:r>
            <a:r>
              <a:rPr sz="1800" spc="-5" dirty="0">
                <a:latin typeface="Calibri"/>
                <a:cs typeface="Calibri"/>
              </a:rPr>
              <a:t>time.</a:t>
            </a:r>
            <a:endParaRPr sz="1800">
              <a:latin typeface="Calibri"/>
              <a:cs typeface="Calibri"/>
            </a:endParaRPr>
          </a:p>
          <a:p>
            <a:pPr marL="12700">
              <a:lnSpc>
                <a:spcPct val="100000"/>
              </a:lnSpc>
            </a:pPr>
            <a:r>
              <a:rPr sz="1800" spc="-15" dirty="0">
                <a:solidFill>
                  <a:srgbClr val="FF0000"/>
                </a:solidFill>
                <a:latin typeface="Calibri"/>
                <a:cs typeface="Calibri"/>
              </a:rPr>
              <a:t>Disadvantages</a:t>
            </a:r>
            <a:r>
              <a:rPr sz="1800" spc="60" dirty="0">
                <a:solidFill>
                  <a:srgbClr val="FF0000"/>
                </a:solidFill>
                <a:latin typeface="Calibri"/>
                <a:cs typeface="Calibri"/>
              </a:rPr>
              <a:t> </a:t>
            </a:r>
            <a:r>
              <a:rPr sz="1800" dirty="0">
                <a:solidFill>
                  <a:srgbClr val="FF0000"/>
                </a:solidFill>
                <a:latin typeface="Calibri"/>
                <a:cs typeface="Calibri"/>
              </a:rPr>
              <a:t>of</a:t>
            </a:r>
            <a:r>
              <a:rPr sz="1800" spc="-5" dirty="0">
                <a:solidFill>
                  <a:srgbClr val="FF0000"/>
                </a:solidFill>
                <a:latin typeface="Calibri"/>
                <a:cs typeface="Calibri"/>
              </a:rPr>
              <a:t> </a:t>
            </a:r>
            <a:r>
              <a:rPr sz="1800" spc="-10" dirty="0">
                <a:solidFill>
                  <a:srgbClr val="FF0000"/>
                </a:solidFill>
                <a:latin typeface="Calibri"/>
                <a:cs typeface="Calibri"/>
              </a:rPr>
              <a:t>Multiprocessing</a:t>
            </a:r>
            <a:r>
              <a:rPr sz="1800" spc="60" dirty="0">
                <a:solidFill>
                  <a:srgbClr val="FF0000"/>
                </a:solidFill>
                <a:latin typeface="Calibri"/>
                <a:cs typeface="Calibri"/>
              </a:rPr>
              <a:t> </a:t>
            </a:r>
            <a:r>
              <a:rPr sz="1800" spc="-15" dirty="0">
                <a:solidFill>
                  <a:srgbClr val="FF0000"/>
                </a:solidFill>
                <a:latin typeface="Calibri"/>
                <a:cs typeface="Calibri"/>
              </a:rPr>
              <a:t>operating</a:t>
            </a:r>
            <a:r>
              <a:rPr sz="1800" spc="60"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12700">
              <a:lnSpc>
                <a:spcPct val="100000"/>
              </a:lnSpc>
            </a:pPr>
            <a:r>
              <a:rPr sz="1800" spc="-10" dirty="0">
                <a:latin typeface="Calibri"/>
                <a:cs typeface="Calibri"/>
              </a:rPr>
              <a:t>Multiprocessing</a:t>
            </a:r>
            <a:r>
              <a:rPr sz="1800" spc="65" dirty="0">
                <a:latin typeface="Calibri"/>
                <a:cs typeface="Calibri"/>
              </a:rPr>
              <a:t> </a:t>
            </a:r>
            <a:r>
              <a:rPr sz="1800" spc="-15" dirty="0">
                <a:latin typeface="Calibri"/>
                <a:cs typeface="Calibri"/>
              </a:rPr>
              <a:t>operating</a:t>
            </a:r>
            <a:r>
              <a:rPr sz="1800" spc="70" dirty="0">
                <a:latin typeface="Calibri"/>
                <a:cs typeface="Calibri"/>
              </a:rPr>
              <a:t> </a:t>
            </a:r>
            <a:r>
              <a:rPr sz="1800" spc="-25" dirty="0">
                <a:latin typeface="Calibri"/>
                <a:cs typeface="Calibri"/>
              </a:rPr>
              <a:t>system</a:t>
            </a:r>
            <a:r>
              <a:rPr sz="1800" spc="30" dirty="0">
                <a:latin typeface="Calibri"/>
                <a:cs typeface="Calibri"/>
              </a:rPr>
              <a:t> </a:t>
            </a:r>
            <a:r>
              <a:rPr sz="1800" spc="-5" dirty="0">
                <a:latin typeface="Calibri"/>
                <a:cs typeface="Calibri"/>
              </a:rPr>
              <a:t>is more</a:t>
            </a:r>
            <a:r>
              <a:rPr sz="1800" spc="20" dirty="0">
                <a:latin typeface="Calibri"/>
                <a:cs typeface="Calibri"/>
              </a:rPr>
              <a:t> </a:t>
            </a:r>
            <a:r>
              <a:rPr sz="1800" spc="-10" dirty="0">
                <a:latin typeface="Calibri"/>
                <a:cs typeface="Calibri"/>
              </a:rPr>
              <a:t>complex</a:t>
            </a:r>
            <a:r>
              <a:rPr sz="1800" spc="15" dirty="0">
                <a:latin typeface="Calibri"/>
                <a:cs typeface="Calibri"/>
              </a:rPr>
              <a:t> </a:t>
            </a:r>
            <a:r>
              <a:rPr sz="1800" spc="-5" dirty="0">
                <a:latin typeface="Calibri"/>
                <a:cs typeface="Calibri"/>
              </a:rPr>
              <a:t>and</a:t>
            </a:r>
            <a:r>
              <a:rPr sz="1800" spc="15" dirty="0">
                <a:latin typeface="Calibri"/>
                <a:cs typeface="Calibri"/>
              </a:rPr>
              <a:t> </a:t>
            </a:r>
            <a:r>
              <a:rPr sz="1800" spc="-15" dirty="0">
                <a:latin typeface="Calibri"/>
                <a:cs typeface="Calibri"/>
              </a:rPr>
              <a:t>sophisticated</a:t>
            </a:r>
            <a:r>
              <a:rPr sz="1800" spc="90"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it</a:t>
            </a:r>
            <a:r>
              <a:rPr sz="1800" spc="-5" dirty="0">
                <a:latin typeface="Calibri"/>
                <a:cs typeface="Calibri"/>
              </a:rPr>
              <a:t> </a:t>
            </a:r>
            <a:r>
              <a:rPr sz="1800" spc="-20" dirty="0">
                <a:latin typeface="Calibri"/>
                <a:cs typeface="Calibri"/>
              </a:rPr>
              <a:t>takes</a:t>
            </a:r>
            <a:r>
              <a:rPr sz="1800" spc="20" dirty="0">
                <a:latin typeface="Calibri"/>
                <a:cs typeface="Calibri"/>
              </a:rPr>
              <a:t> </a:t>
            </a:r>
            <a:r>
              <a:rPr sz="1800" spc="-15" dirty="0">
                <a:latin typeface="Calibri"/>
                <a:cs typeface="Calibri"/>
              </a:rPr>
              <a:t>care</a:t>
            </a:r>
            <a:endParaRPr sz="1800">
              <a:latin typeface="Calibri"/>
              <a:cs typeface="Calibri"/>
            </a:endParaRPr>
          </a:p>
          <a:p>
            <a:pPr marL="12700">
              <a:lnSpc>
                <a:spcPct val="100000"/>
              </a:lnSpc>
            </a:pPr>
            <a:r>
              <a:rPr sz="1800" dirty="0">
                <a:latin typeface="Calibri"/>
                <a:cs typeface="Calibri"/>
              </a:rPr>
              <a:t>of</a:t>
            </a:r>
            <a:r>
              <a:rPr sz="1800" spc="-5" dirty="0">
                <a:latin typeface="Calibri"/>
                <a:cs typeface="Calibri"/>
              </a:rPr>
              <a:t> </a:t>
            </a:r>
            <a:r>
              <a:rPr sz="1800" spc="-10" dirty="0">
                <a:latin typeface="Calibri"/>
                <a:cs typeface="Calibri"/>
              </a:rPr>
              <a:t>multiple</a:t>
            </a:r>
            <a:r>
              <a:rPr sz="1800" spc="35" dirty="0">
                <a:latin typeface="Calibri"/>
                <a:cs typeface="Calibri"/>
              </a:rPr>
              <a:t> </a:t>
            </a:r>
            <a:r>
              <a:rPr sz="1800" spc="-5" dirty="0">
                <a:latin typeface="Calibri"/>
                <a:cs typeface="Calibri"/>
              </a:rPr>
              <a:t>CPUs</a:t>
            </a:r>
            <a:r>
              <a:rPr sz="1800" spc="-10" dirty="0">
                <a:latin typeface="Calibri"/>
                <a:cs typeface="Calibri"/>
              </a:rPr>
              <a:t> </a:t>
            </a:r>
            <a:r>
              <a:rPr sz="1800" spc="-20" dirty="0">
                <a:latin typeface="Calibri"/>
                <a:cs typeface="Calibri"/>
              </a:rPr>
              <a:t>simultaneously.</a:t>
            </a:r>
            <a:endParaRPr sz="18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46634"/>
            <a:ext cx="6720840" cy="848994"/>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AF50"/>
                </a:solidFill>
                <a:latin typeface="Calibri"/>
                <a:cs typeface="Calibri"/>
              </a:rPr>
              <a:t>Disadvantages</a:t>
            </a:r>
            <a:r>
              <a:rPr sz="1800" b="1" dirty="0">
                <a:solidFill>
                  <a:srgbClr val="00AF50"/>
                </a:solidFill>
                <a:latin typeface="Calibri"/>
                <a:cs typeface="Calibri"/>
              </a:rPr>
              <a:t> </a:t>
            </a:r>
            <a:r>
              <a:rPr sz="1800" b="1" spc="-5" dirty="0">
                <a:solidFill>
                  <a:srgbClr val="00AF50"/>
                </a:solidFill>
                <a:latin typeface="Calibri"/>
                <a:cs typeface="Calibri"/>
              </a:rPr>
              <a:t>of</a:t>
            </a:r>
            <a:r>
              <a:rPr sz="1800" b="1" spc="25" dirty="0">
                <a:solidFill>
                  <a:srgbClr val="00AF50"/>
                </a:solidFill>
                <a:latin typeface="Calibri"/>
                <a:cs typeface="Calibri"/>
              </a:rPr>
              <a:t> </a:t>
            </a:r>
            <a:r>
              <a:rPr sz="1800" b="1" spc="-10" dirty="0">
                <a:solidFill>
                  <a:srgbClr val="00AF50"/>
                </a:solidFill>
                <a:latin typeface="Calibri"/>
                <a:cs typeface="Calibri"/>
              </a:rPr>
              <a:t>User-level</a:t>
            </a:r>
            <a:r>
              <a:rPr sz="1800" b="1" spc="-65" dirty="0">
                <a:solidFill>
                  <a:srgbClr val="00AF50"/>
                </a:solidFill>
                <a:latin typeface="Calibri"/>
                <a:cs typeface="Calibri"/>
              </a:rPr>
              <a:t> </a:t>
            </a:r>
            <a:r>
              <a:rPr sz="1800" b="1" spc="-10" dirty="0">
                <a:solidFill>
                  <a:srgbClr val="00AF50"/>
                </a:solidFill>
                <a:latin typeface="Calibri"/>
                <a:cs typeface="Calibri"/>
              </a:rPr>
              <a:t>threads</a:t>
            </a:r>
            <a:endParaRPr sz="1800">
              <a:latin typeface="Calibri"/>
              <a:cs typeface="Calibri"/>
            </a:endParaRPr>
          </a:p>
          <a:p>
            <a:pPr marL="12700">
              <a:lnSpc>
                <a:spcPct val="100000"/>
              </a:lnSpc>
            </a:pPr>
            <a:r>
              <a:rPr sz="1800" spc="-10" dirty="0">
                <a:latin typeface="Calibri"/>
                <a:cs typeface="Calibri"/>
              </a:rPr>
              <a:t>User-level</a:t>
            </a:r>
            <a:r>
              <a:rPr sz="1800" spc="40" dirty="0">
                <a:latin typeface="Calibri"/>
                <a:cs typeface="Calibri"/>
              </a:rPr>
              <a:t> </a:t>
            </a:r>
            <a:r>
              <a:rPr sz="1800" spc="-10" dirty="0">
                <a:latin typeface="Calibri"/>
                <a:cs typeface="Calibri"/>
              </a:rPr>
              <a:t>threads</a:t>
            </a:r>
            <a:r>
              <a:rPr sz="1800" spc="35" dirty="0">
                <a:latin typeface="Calibri"/>
                <a:cs typeface="Calibri"/>
              </a:rPr>
              <a:t> </a:t>
            </a:r>
            <a:r>
              <a:rPr sz="1800" spc="-5" dirty="0">
                <a:latin typeface="Calibri"/>
                <a:cs typeface="Calibri"/>
              </a:rPr>
              <a:t>lack</a:t>
            </a:r>
            <a:r>
              <a:rPr sz="1800" dirty="0">
                <a:latin typeface="Calibri"/>
                <a:cs typeface="Calibri"/>
              </a:rPr>
              <a:t> </a:t>
            </a:r>
            <a:r>
              <a:rPr sz="1800" spc="-10" dirty="0">
                <a:latin typeface="Calibri"/>
                <a:cs typeface="Calibri"/>
              </a:rPr>
              <a:t>coordination</a:t>
            </a:r>
            <a:r>
              <a:rPr sz="1800" spc="10" dirty="0">
                <a:latin typeface="Calibri"/>
                <a:cs typeface="Calibri"/>
              </a:rPr>
              <a:t> </a:t>
            </a:r>
            <a:r>
              <a:rPr sz="1800" spc="-10" dirty="0">
                <a:latin typeface="Calibri"/>
                <a:cs typeface="Calibri"/>
              </a:rPr>
              <a:t>between</a:t>
            </a:r>
            <a:r>
              <a:rPr sz="1800" spc="6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thread</a:t>
            </a:r>
            <a:r>
              <a:rPr sz="1800" spc="35"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kernel.</a:t>
            </a:r>
            <a:endParaRPr sz="1800">
              <a:latin typeface="Calibri"/>
              <a:cs typeface="Calibri"/>
            </a:endParaRPr>
          </a:p>
          <a:p>
            <a:pPr marL="12700">
              <a:lnSpc>
                <a:spcPct val="100000"/>
              </a:lnSpc>
            </a:pPr>
            <a:r>
              <a:rPr sz="1800" dirty="0">
                <a:latin typeface="Calibri"/>
                <a:cs typeface="Calibri"/>
              </a:rPr>
              <a:t>If a </a:t>
            </a:r>
            <a:r>
              <a:rPr sz="1800" spc="-10" dirty="0">
                <a:latin typeface="Calibri"/>
                <a:cs typeface="Calibri"/>
              </a:rPr>
              <a:t>thread</a:t>
            </a:r>
            <a:r>
              <a:rPr sz="1800" spc="45" dirty="0">
                <a:latin typeface="Calibri"/>
                <a:cs typeface="Calibri"/>
              </a:rPr>
              <a:t> </a:t>
            </a:r>
            <a:r>
              <a:rPr sz="1800" spc="-5" dirty="0">
                <a:latin typeface="Calibri"/>
                <a:cs typeface="Calibri"/>
              </a:rPr>
              <a:t>causes</a:t>
            </a:r>
            <a:r>
              <a:rPr sz="1800" spc="35" dirty="0">
                <a:latin typeface="Calibri"/>
                <a:cs typeface="Calibri"/>
              </a:rPr>
              <a:t> </a:t>
            </a:r>
            <a:r>
              <a:rPr sz="1800" dirty="0">
                <a:latin typeface="Calibri"/>
                <a:cs typeface="Calibri"/>
              </a:rPr>
              <a:t>a </a:t>
            </a:r>
            <a:r>
              <a:rPr sz="1800" spc="-10" dirty="0">
                <a:latin typeface="Calibri"/>
                <a:cs typeface="Calibri"/>
              </a:rPr>
              <a:t>page</a:t>
            </a:r>
            <a:r>
              <a:rPr sz="1800" spc="45" dirty="0">
                <a:latin typeface="Calibri"/>
                <a:cs typeface="Calibri"/>
              </a:rPr>
              <a:t> </a:t>
            </a:r>
            <a:r>
              <a:rPr sz="1800" spc="-5" dirty="0">
                <a:latin typeface="Calibri"/>
                <a:cs typeface="Calibri"/>
              </a:rPr>
              <a:t>fault,</a:t>
            </a:r>
            <a:r>
              <a:rPr sz="1800" dirty="0">
                <a:latin typeface="Calibri"/>
                <a:cs typeface="Calibri"/>
              </a:rPr>
              <a:t> the</a:t>
            </a:r>
            <a:r>
              <a:rPr sz="1800" spc="10" dirty="0">
                <a:latin typeface="Calibri"/>
                <a:cs typeface="Calibri"/>
              </a:rPr>
              <a:t> </a:t>
            </a:r>
            <a:r>
              <a:rPr sz="1800" spc="-15" dirty="0">
                <a:latin typeface="Calibri"/>
                <a:cs typeface="Calibri"/>
              </a:rPr>
              <a:t>entire</a:t>
            </a:r>
            <a:r>
              <a:rPr sz="1800" spc="45" dirty="0">
                <a:latin typeface="Calibri"/>
                <a:cs typeface="Calibri"/>
              </a:rPr>
              <a:t> </a:t>
            </a:r>
            <a:r>
              <a:rPr sz="1800" spc="-5" dirty="0">
                <a:latin typeface="Calibri"/>
                <a:cs typeface="Calibri"/>
              </a:rPr>
              <a:t>process</a:t>
            </a:r>
            <a:r>
              <a:rPr sz="1800" spc="5" dirty="0">
                <a:latin typeface="Calibri"/>
                <a:cs typeface="Calibri"/>
              </a:rPr>
              <a:t> </a:t>
            </a:r>
            <a:r>
              <a:rPr sz="1800" dirty="0">
                <a:latin typeface="Calibri"/>
                <a:cs typeface="Calibri"/>
              </a:rPr>
              <a:t>is</a:t>
            </a:r>
            <a:r>
              <a:rPr sz="1800" spc="10" dirty="0">
                <a:latin typeface="Calibri"/>
                <a:cs typeface="Calibri"/>
              </a:rPr>
              <a:t> </a:t>
            </a:r>
            <a:r>
              <a:rPr sz="1800" spc="-10" dirty="0">
                <a:latin typeface="Calibri"/>
                <a:cs typeface="Calibri"/>
              </a:rPr>
              <a:t>blocked.</a:t>
            </a:r>
            <a:endParaRPr sz="1800">
              <a:latin typeface="Calibri"/>
              <a:cs typeface="Calibri"/>
            </a:endParaRPr>
          </a:p>
        </p:txBody>
      </p:sp>
      <p:pic>
        <p:nvPicPr>
          <p:cNvPr id="3" name="object 3"/>
          <p:cNvPicPr/>
          <p:nvPr/>
        </p:nvPicPr>
        <p:blipFill>
          <a:blip r:embed="rId2" cstate="print"/>
          <a:stretch>
            <a:fillRect/>
          </a:stretch>
        </p:blipFill>
        <p:spPr>
          <a:xfrm>
            <a:off x="1676400" y="1828800"/>
            <a:ext cx="5649080" cy="3886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044" y="492074"/>
            <a:ext cx="7618095" cy="3868420"/>
          </a:xfrm>
          <a:prstGeom prst="rect">
            <a:avLst/>
          </a:prstGeom>
        </p:spPr>
        <p:txBody>
          <a:bodyPr vert="horz" wrap="square" lIns="0" tIns="12700" rIns="0" bIns="0" rtlCol="0">
            <a:spAutoFit/>
          </a:bodyPr>
          <a:lstStyle/>
          <a:p>
            <a:pPr marL="12700" algn="just">
              <a:lnSpc>
                <a:spcPct val="100000"/>
              </a:lnSpc>
              <a:spcBef>
                <a:spcPts val="100"/>
              </a:spcBef>
            </a:pPr>
            <a:r>
              <a:rPr sz="1800" b="1" spc="-10" dirty="0">
                <a:solidFill>
                  <a:srgbClr val="00AF50"/>
                </a:solidFill>
                <a:latin typeface="Calibri"/>
                <a:cs typeface="Calibri"/>
              </a:rPr>
              <a:t>Lifecycle</a:t>
            </a:r>
            <a:r>
              <a:rPr sz="1800" b="1" spc="-35" dirty="0">
                <a:solidFill>
                  <a:srgbClr val="00AF50"/>
                </a:solidFill>
                <a:latin typeface="Calibri"/>
                <a:cs typeface="Calibri"/>
              </a:rPr>
              <a:t> </a:t>
            </a:r>
            <a:r>
              <a:rPr sz="1800" b="1" spc="-5" dirty="0">
                <a:solidFill>
                  <a:srgbClr val="00AF50"/>
                </a:solidFill>
                <a:latin typeface="Calibri"/>
                <a:cs typeface="Calibri"/>
              </a:rPr>
              <a:t>of</a:t>
            </a:r>
            <a:r>
              <a:rPr sz="1800" b="1" spc="-15" dirty="0">
                <a:solidFill>
                  <a:srgbClr val="00AF50"/>
                </a:solidFill>
                <a:latin typeface="Calibri"/>
                <a:cs typeface="Calibri"/>
              </a:rPr>
              <a:t> </a:t>
            </a:r>
            <a:r>
              <a:rPr sz="1800" b="1" dirty="0">
                <a:solidFill>
                  <a:srgbClr val="00AF50"/>
                </a:solidFill>
                <a:latin typeface="Calibri"/>
                <a:cs typeface="Calibri"/>
              </a:rPr>
              <a:t>a</a:t>
            </a:r>
            <a:r>
              <a:rPr sz="1800" b="1" spc="-20" dirty="0">
                <a:solidFill>
                  <a:srgbClr val="00AF50"/>
                </a:solidFill>
                <a:latin typeface="Calibri"/>
                <a:cs typeface="Calibri"/>
              </a:rPr>
              <a:t> </a:t>
            </a:r>
            <a:r>
              <a:rPr sz="1800" b="1" spc="-5" dirty="0">
                <a:solidFill>
                  <a:srgbClr val="00AF50"/>
                </a:solidFill>
                <a:latin typeface="Calibri"/>
                <a:cs typeface="Calibri"/>
              </a:rPr>
              <a:t>thread</a:t>
            </a:r>
            <a:endParaRPr sz="1800">
              <a:latin typeface="Calibri"/>
              <a:cs typeface="Calibri"/>
            </a:endParaRPr>
          </a:p>
          <a:p>
            <a:pPr marL="12700" algn="just">
              <a:lnSpc>
                <a:spcPct val="100000"/>
              </a:lnSpc>
              <a:spcBef>
                <a:spcPts val="5"/>
              </a:spcBef>
            </a:pPr>
            <a:r>
              <a:rPr sz="1800" spc="-10" dirty="0">
                <a:latin typeface="Calibri"/>
                <a:cs typeface="Calibri"/>
              </a:rPr>
              <a:t>There</a:t>
            </a:r>
            <a:r>
              <a:rPr sz="1800" spc="215" dirty="0">
                <a:latin typeface="Calibri"/>
                <a:cs typeface="Calibri"/>
              </a:rPr>
              <a:t> </a:t>
            </a:r>
            <a:r>
              <a:rPr sz="1800" dirty="0">
                <a:latin typeface="Calibri"/>
                <a:cs typeface="Calibri"/>
              </a:rPr>
              <a:t>are</a:t>
            </a:r>
            <a:r>
              <a:rPr sz="1800" spc="215" dirty="0">
                <a:latin typeface="Calibri"/>
                <a:cs typeface="Calibri"/>
              </a:rPr>
              <a:t> </a:t>
            </a:r>
            <a:r>
              <a:rPr sz="1800" spc="-10" dirty="0">
                <a:latin typeface="Calibri"/>
                <a:cs typeface="Calibri"/>
              </a:rPr>
              <a:t>various</a:t>
            </a:r>
            <a:r>
              <a:rPr sz="1800" spc="215" dirty="0">
                <a:latin typeface="Calibri"/>
                <a:cs typeface="Calibri"/>
              </a:rPr>
              <a:t> </a:t>
            </a:r>
            <a:r>
              <a:rPr sz="1800" spc="-15" dirty="0">
                <a:latin typeface="Calibri"/>
                <a:cs typeface="Calibri"/>
              </a:rPr>
              <a:t>stages</a:t>
            </a:r>
            <a:r>
              <a:rPr sz="1800" spc="220" dirty="0">
                <a:latin typeface="Calibri"/>
                <a:cs typeface="Calibri"/>
              </a:rPr>
              <a:t> </a:t>
            </a:r>
            <a:r>
              <a:rPr sz="1800" spc="-5" dirty="0">
                <a:latin typeface="Calibri"/>
                <a:cs typeface="Calibri"/>
              </a:rPr>
              <a:t>in</a:t>
            </a:r>
            <a:r>
              <a:rPr sz="1800" spc="210" dirty="0">
                <a:latin typeface="Calibri"/>
                <a:cs typeface="Calibri"/>
              </a:rPr>
              <a:t> </a:t>
            </a:r>
            <a:r>
              <a:rPr sz="1800" dirty="0">
                <a:latin typeface="Calibri"/>
                <a:cs typeface="Calibri"/>
              </a:rPr>
              <a:t>the</a:t>
            </a:r>
            <a:r>
              <a:rPr sz="1800" spc="215" dirty="0">
                <a:latin typeface="Calibri"/>
                <a:cs typeface="Calibri"/>
              </a:rPr>
              <a:t> </a:t>
            </a:r>
            <a:r>
              <a:rPr sz="1800" spc="-10" dirty="0">
                <a:latin typeface="Calibri"/>
                <a:cs typeface="Calibri"/>
              </a:rPr>
              <a:t>lifecycle</a:t>
            </a:r>
            <a:r>
              <a:rPr sz="1800" spc="195" dirty="0">
                <a:latin typeface="Calibri"/>
                <a:cs typeface="Calibri"/>
              </a:rPr>
              <a:t> </a:t>
            </a:r>
            <a:r>
              <a:rPr sz="1800" spc="5" dirty="0">
                <a:latin typeface="Calibri"/>
                <a:cs typeface="Calibri"/>
              </a:rPr>
              <a:t>of</a:t>
            </a:r>
            <a:r>
              <a:rPr sz="1800" spc="225" dirty="0">
                <a:latin typeface="Calibri"/>
                <a:cs typeface="Calibri"/>
              </a:rPr>
              <a:t> </a:t>
            </a:r>
            <a:r>
              <a:rPr sz="1800" dirty="0">
                <a:latin typeface="Calibri"/>
                <a:cs typeface="Calibri"/>
              </a:rPr>
              <a:t>a</a:t>
            </a:r>
            <a:r>
              <a:rPr sz="1800" spc="220" dirty="0">
                <a:latin typeface="Calibri"/>
                <a:cs typeface="Calibri"/>
              </a:rPr>
              <a:t> </a:t>
            </a:r>
            <a:r>
              <a:rPr sz="1800" spc="-10" dirty="0">
                <a:latin typeface="Calibri"/>
                <a:cs typeface="Calibri"/>
              </a:rPr>
              <a:t>thread.</a:t>
            </a:r>
            <a:r>
              <a:rPr sz="1800" spc="225" dirty="0">
                <a:latin typeface="Calibri"/>
                <a:cs typeface="Calibri"/>
              </a:rPr>
              <a:t> </a:t>
            </a:r>
            <a:r>
              <a:rPr sz="1800" spc="-10" dirty="0">
                <a:latin typeface="Calibri"/>
                <a:cs typeface="Calibri"/>
              </a:rPr>
              <a:t>Following</a:t>
            </a:r>
            <a:r>
              <a:rPr sz="1800" spc="215" dirty="0">
                <a:latin typeface="Calibri"/>
                <a:cs typeface="Calibri"/>
              </a:rPr>
              <a:t> </a:t>
            </a:r>
            <a:r>
              <a:rPr sz="1800" spc="-5" dirty="0">
                <a:latin typeface="Calibri"/>
                <a:cs typeface="Calibri"/>
              </a:rPr>
              <a:t>are</a:t>
            </a:r>
            <a:r>
              <a:rPr sz="1800" spc="220" dirty="0">
                <a:latin typeface="Calibri"/>
                <a:cs typeface="Calibri"/>
              </a:rPr>
              <a:t> </a:t>
            </a:r>
            <a:r>
              <a:rPr sz="1800" dirty="0">
                <a:latin typeface="Calibri"/>
                <a:cs typeface="Calibri"/>
              </a:rPr>
              <a:t>the</a:t>
            </a:r>
            <a:r>
              <a:rPr sz="1800" spc="215" dirty="0">
                <a:latin typeface="Calibri"/>
                <a:cs typeface="Calibri"/>
              </a:rPr>
              <a:t> </a:t>
            </a:r>
            <a:r>
              <a:rPr sz="1800" spc="-15" dirty="0">
                <a:latin typeface="Calibri"/>
                <a:cs typeface="Calibri"/>
              </a:rPr>
              <a:t>stages</a:t>
            </a:r>
            <a:r>
              <a:rPr sz="1800" spc="245" dirty="0">
                <a:latin typeface="Calibri"/>
                <a:cs typeface="Calibri"/>
              </a:rPr>
              <a:t> </a:t>
            </a:r>
            <a:r>
              <a:rPr sz="1800" dirty="0">
                <a:latin typeface="Calibri"/>
                <a:cs typeface="Calibri"/>
              </a:rPr>
              <a:t>a</a:t>
            </a:r>
            <a:endParaRPr sz="1800">
              <a:latin typeface="Calibri"/>
              <a:cs typeface="Calibri"/>
            </a:endParaRPr>
          </a:p>
          <a:p>
            <a:pPr marL="12700" algn="just">
              <a:lnSpc>
                <a:spcPct val="100000"/>
              </a:lnSpc>
            </a:pPr>
            <a:r>
              <a:rPr sz="1800" spc="-10" dirty="0">
                <a:latin typeface="Calibri"/>
                <a:cs typeface="Calibri"/>
              </a:rPr>
              <a:t>thread</a:t>
            </a:r>
            <a:r>
              <a:rPr sz="1800" spc="35" dirty="0">
                <a:latin typeface="Calibri"/>
                <a:cs typeface="Calibri"/>
              </a:rPr>
              <a:t> </a:t>
            </a:r>
            <a:r>
              <a:rPr sz="1800" spc="-10" dirty="0">
                <a:latin typeface="Calibri"/>
                <a:cs typeface="Calibri"/>
              </a:rPr>
              <a:t>goes</a:t>
            </a:r>
            <a:r>
              <a:rPr sz="1800" spc="10" dirty="0">
                <a:latin typeface="Calibri"/>
                <a:cs typeface="Calibri"/>
              </a:rPr>
              <a:t> </a:t>
            </a:r>
            <a:r>
              <a:rPr sz="1800" spc="-10" dirty="0">
                <a:latin typeface="Calibri"/>
                <a:cs typeface="Calibri"/>
              </a:rPr>
              <a:t>through</a:t>
            </a:r>
            <a:r>
              <a:rPr sz="1800" spc="35"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its</a:t>
            </a:r>
            <a:r>
              <a:rPr sz="1800" spc="-20" dirty="0">
                <a:latin typeface="Calibri"/>
                <a:cs typeface="Calibri"/>
              </a:rPr>
              <a:t> </a:t>
            </a:r>
            <a:r>
              <a:rPr sz="1800" spc="-5" dirty="0">
                <a:latin typeface="Calibri"/>
                <a:cs typeface="Calibri"/>
              </a:rPr>
              <a:t>whole</a:t>
            </a:r>
            <a:r>
              <a:rPr sz="1800" spc="15" dirty="0">
                <a:latin typeface="Calibri"/>
                <a:cs typeface="Calibri"/>
              </a:rPr>
              <a:t> </a:t>
            </a:r>
            <a:r>
              <a:rPr sz="1800" spc="-15" dirty="0">
                <a:latin typeface="Calibri"/>
                <a:cs typeface="Calibri"/>
              </a:rPr>
              <a:t>life.</a:t>
            </a:r>
            <a:endParaRPr sz="1800">
              <a:latin typeface="Calibri"/>
              <a:cs typeface="Calibri"/>
            </a:endParaRPr>
          </a:p>
          <a:p>
            <a:pPr marL="12700" marR="5080" algn="just">
              <a:lnSpc>
                <a:spcPct val="100000"/>
              </a:lnSpc>
            </a:pPr>
            <a:r>
              <a:rPr sz="1800" b="1" spc="-5" dirty="0">
                <a:latin typeface="Calibri"/>
                <a:cs typeface="Calibri"/>
              </a:rPr>
              <a:t>New: </a:t>
            </a:r>
            <a:r>
              <a:rPr sz="1800" spc="-5" dirty="0">
                <a:latin typeface="Calibri"/>
                <a:cs typeface="Calibri"/>
              </a:rPr>
              <a:t>The </a:t>
            </a:r>
            <a:r>
              <a:rPr sz="1800" spc="-10" dirty="0">
                <a:latin typeface="Calibri"/>
                <a:cs typeface="Calibri"/>
              </a:rPr>
              <a:t>lifecycle </a:t>
            </a:r>
            <a:r>
              <a:rPr sz="1800" spc="5" dirty="0">
                <a:latin typeface="Calibri"/>
                <a:cs typeface="Calibri"/>
              </a:rPr>
              <a:t>of </a:t>
            </a:r>
            <a:r>
              <a:rPr sz="1800" dirty="0">
                <a:latin typeface="Calibri"/>
                <a:cs typeface="Calibri"/>
              </a:rPr>
              <a:t>a born </a:t>
            </a:r>
            <a:r>
              <a:rPr sz="1800" spc="-5" dirty="0">
                <a:latin typeface="Calibri"/>
                <a:cs typeface="Calibri"/>
              </a:rPr>
              <a:t>thread </a:t>
            </a:r>
            <a:r>
              <a:rPr sz="1800" dirty="0">
                <a:latin typeface="Calibri"/>
                <a:cs typeface="Calibri"/>
              </a:rPr>
              <a:t>(new </a:t>
            </a:r>
            <a:r>
              <a:rPr sz="1800" spc="-5" dirty="0">
                <a:latin typeface="Calibri"/>
                <a:cs typeface="Calibri"/>
              </a:rPr>
              <a:t>thread) </a:t>
            </a:r>
            <a:r>
              <a:rPr sz="1800" spc="-15" dirty="0">
                <a:latin typeface="Calibri"/>
                <a:cs typeface="Calibri"/>
              </a:rPr>
              <a:t>starts </a:t>
            </a:r>
            <a:r>
              <a:rPr sz="1800" spc="-5" dirty="0">
                <a:latin typeface="Calibri"/>
                <a:cs typeface="Calibri"/>
              </a:rPr>
              <a:t>in </a:t>
            </a:r>
            <a:r>
              <a:rPr sz="1800" dirty="0">
                <a:latin typeface="Calibri"/>
                <a:cs typeface="Calibri"/>
              </a:rPr>
              <a:t>this </a:t>
            </a:r>
            <a:r>
              <a:rPr sz="1800" spc="-20" dirty="0">
                <a:latin typeface="Calibri"/>
                <a:cs typeface="Calibri"/>
              </a:rPr>
              <a:t>state. </a:t>
            </a:r>
            <a:r>
              <a:rPr sz="1800" dirty="0">
                <a:latin typeface="Calibri"/>
                <a:cs typeface="Calibri"/>
              </a:rPr>
              <a:t>It remains </a:t>
            </a:r>
            <a:r>
              <a:rPr sz="1800" spc="15" dirty="0">
                <a:latin typeface="Calibri"/>
                <a:cs typeface="Calibri"/>
              </a:rPr>
              <a:t>in </a:t>
            </a:r>
            <a:r>
              <a:rPr sz="1800" spc="20" dirty="0">
                <a:latin typeface="Calibri"/>
                <a:cs typeface="Calibri"/>
              </a:rPr>
              <a:t> </a:t>
            </a:r>
            <a:r>
              <a:rPr sz="1800" spc="-5" dirty="0">
                <a:latin typeface="Calibri"/>
                <a:cs typeface="Calibri"/>
              </a:rPr>
              <a:t>this</a:t>
            </a:r>
            <a:r>
              <a:rPr sz="1800" spc="10" dirty="0">
                <a:latin typeface="Calibri"/>
                <a:cs typeface="Calibri"/>
              </a:rPr>
              <a:t> </a:t>
            </a:r>
            <a:r>
              <a:rPr sz="1800" spc="-25" dirty="0">
                <a:latin typeface="Calibri"/>
                <a:cs typeface="Calibri"/>
              </a:rPr>
              <a:t>state</a:t>
            </a:r>
            <a:r>
              <a:rPr sz="1800" spc="35" dirty="0">
                <a:latin typeface="Calibri"/>
                <a:cs typeface="Calibri"/>
              </a:rPr>
              <a:t> </a:t>
            </a:r>
            <a:r>
              <a:rPr sz="1800" spc="-5" dirty="0">
                <a:latin typeface="Calibri"/>
                <a:cs typeface="Calibri"/>
              </a:rPr>
              <a:t>till </a:t>
            </a:r>
            <a:r>
              <a:rPr sz="1800" dirty="0">
                <a:latin typeface="Calibri"/>
                <a:cs typeface="Calibri"/>
              </a:rPr>
              <a:t>a</a:t>
            </a:r>
            <a:r>
              <a:rPr sz="1800" spc="25" dirty="0">
                <a:latin typeface="Calibri"/>
                <a:cs typeface="Calibri"/>
              </a:rPr>
              <a:t> </a:t>
            </a:r>
            <a:r>
              <a:rPr sz="1800" spc="-15" dirty="0">
                <a:latin typeface="Calibri"/>
                <a:cs typeface="Calibri"/>
              </a:rPr>
              <a:t>program</a:t>
            </a:r>
            <a:r>
              <a:rPr sz="1800" spc="5" dirty="0">
                <a:latin typeface="Calibri"/>
                <a:cs typeface="Calibri"/>
              </a:rPr>
              <a:t> </a:t>
            </a:r>
            <a:r>
              <a:rPr sz="1800" spc="-15" dirty="0">
                <a:latin typeface="Calibri"/>
                <a:cs typeface="Calibri"/>
              </a:rPr>
              <a:t>starts.</a:t>
            </a:r>
            <a:endParaRPr sz="1800">
              <a:latin typeface="Calibri"/>
              <a:cs typeface="Calibri"/>
            </a:endParaRPr>
          </a:p>
          <a:p>
            <a:pPr marL="12700" algn="just">
              <a:lnSpc>
                <a:spcPct val="100000"/>
              </a:lnSpc>
            </a:pPr>
            <a:r>
              <a:rPr sz="1800" b="1" spc="-10" dirty="0">
                <a:latin typeface="Calibri"/>
                <a:cs typeface="Calibri"/>
              </a:rPr>
              <a:t>Runnable</a:t>
            </a:r>
            <a:r>
              <a:rPr sz="1800" spc="-10" dirty="0">
                <a:latin typeface="Calibri"/>
                <a:cs typeface="Calibri"/>
              </a:rPr>
              <a:t>:</a:t>
            </a:r>
            <a:r>
              <a:rPr sz="1800" spc="455" dirty="0">
                <a:latin typeface="Calibri"/>
                <a:cs typeface="Calibri"/>
              </a:rPr>
              <a:t> </a:t>
            </a:r>
            <a:r>
              <a:rPr sz="1800" dirty="0">
                <a:latin typeface="Calibri"/>
                <a:cs typeface="Calibri"/>
              </a:rPr>
              <a:t>A</a:t>
            </a:r>
            <a:r>
              <a:rPr sz="1800" spc="475" dirty="0">
                <a:latin typeface="Calibri"/>
                <a:cs typeface="Calibri"/>
              </a:rPr>
              <a:t> </a:t>
            </a:r>
            <a:r>
              <a:rPr sz="1800" spc="-5" dirty="0">
                <a:latin typeface="Calibri"/>
                <a:cs typeface="Calibri"/>
              </a:rPr>
              <a:t>thread</a:t>
            </a:r>
            <a:r>
              <a:rPr sz="1800" spc="459" dirty="0">
                <a:latin typeface="Calibri"/>
                <a:cs typeface="Calibri"/>
              </a:rPr>
              <a:t> </a:t>
            </a:r>
            <a:r>
              <a:rPr sz="1800" spc="-5" dirty="0">
                <a:latin typeface="Calibri"/>
                <a:cs typeface="Calibri"/>
              </a:rPr>
              <a:t>becomes</a:t>
            </a:r>
            <a:r>
              <a:rPr sz="1800" spc="459" dirty="0">
                <a:latin typeface="Calibri"/>
                <a:cs typeface="Calibri"/>
              </a:rPr>
              <a:t> </a:t>
            </a:r>
            <a:r>
              <a:rPr sz="1800" dirty="0">
                <a:latin typeface="Calibri"/>
                <a:cs typeface="Calibri"/>
              </a:rPr>
              <a:t>runnable</a:t>
            </a:r>
            <a:r>
              <a:rPr sz="1800" spc="440" dirty="0">
                <a:latin typeface="Calibri"/>
                <a:cs typeface="Calibri"/>
              </a:rPr>
              <a:t> </a:t>
            </a:r>
            <a:r>
              <a:rPr sz="1800" spc="-10" dirty="0">
                <a:latin typeface="Calibri"/>
                <a:cs typeface="Calibri"/>
              </a:rPr>
              <a:t>after</a:t>
            </a:r>
            <a:r>
              <a:rPr sz="1800" spc="475" dirty="0">
                <a:latin typeface="Calibri"/>
                <a:cs typeface="Calibri"/>
              </a:rPr>
              <a:t> </a:t>
            </a:r>
            <a:r>
              <a:rPr sz="1800" spc="-5" dirty="0">
                <a:latin typeface="Calibri"/>
                <a:cs typeface="Calibri"/>
              </a:rPr>
              <a:t>it</a:t>
            </a:r>
            <a:r>
              <a:rPr sz="1800" spc="480" dirty="0">
                <a:latin typeface="Calibri"/>
                <a:cs typeface="Calibri"/>
              </a:rPr>
              <a:t> </a:t>
            </a:r>
            <a:r>
              <a:rPr sz="1800" spc="-15" dirty="0">
                <a:latin typeface="Calibri"/>
                <a:cs typeface="Calibri"/>
              </a:rPr>
              <a:t>starts.</a:t>
            </a:r>
            <a:r>
              <a:rPr sz="1800" spc="465" dirty="0">
                <a:latin typeface="Calibri"/>
                <a:cs typeface="Calibri"/>
              </a:rPr>
              <a:t> </a:t>
            </a:r>
            <a:r>
              <a:rPr sz="1800" dirty="0">
                <a:latin typeface="Calibri"/>
                <a:cs typeface="Calibri"/>
              </a:rPr>
              <a:t>It</a:t>
            </a:r>
            <a:r>
              <a:rPr sz="1800" spc="455" dirty="0">
                <a:latin typeface="Calibri"/>
                <a:cs typeface="Calibri"/>
              </a:rPr>
              <a:t> </a:t>
            </a:r>
            <a:r>
              <a:rPr sz="1800" spc="-5" dirty="0">
                <a:latin typeface="Calibri"/>
                <a:cs typeface="Calibri"/>
              </a:rPr>
              <a:t>is</a:t>
            </a:r>
            <a:r>
              <a:rPr sz="1800" spc="480" dirty="0">
                <a:latin typeface="Calibri"/>
                <a:cs typeface="Calibri"/>
              </a:rPr>
              <a:t> </a:t>
            </a:r>
            <a:r>
              <a:rPr sz="1800" spc="-5" dirty="0">
                <a:latin typeface="Calibri"/>
                <a:cs typeface="Calibri"/>
              </a:rPr>
              <a:t>considered</a:t>
            </a:r>
            <a:r>
              <a:rPr sz="1800" spc="475" dirty="0">
                <a:latin typeface="Calibri"/>
                <a:cs typeface="Calibri"/>
              </a:rPr>
              <a:t> </a:t>
            </a:r>
            <a:r>
              <a:rPr sz="1800" spc="-15" dirty="0">
                <a:latin typeface="Calibri"/>
                <a:cs typeface="Calibri"/>
              </a:rPr>
              <a:t>to</a:t>
            </a:r>
            <a:r>
              <a:rPr sz="1800" spc="470" dirty="0">
                <a:latin typeface="Calibri"/>
                <a:cs typeface="Calibri"/>
              </a:rPr>
              <a:t> </a:t>
            </a:r>
            <a:r>
              <a:rPr sz="1800" spc="10" dirty="0">
                <a:latin typeface="Calibri"/>
                <a:cs typeface="Calibri"/>
              </a:rPr>
              <a:t>be</a:t>
            </a:r>
            <a:endParaRPr sz="1800">
              <a:latin typeface="Calibri"/>
              <a:cs typeface="Calibri"/>
            </a:endParaRPr>
          </a:p>
          <a:p>
            <a:pPr marL="12700" algn="just">
              <a:lnSpc>
                <a:spcPct val="100000"/>
              </a:lnSpc>
              <a:spcBef>
                <a:spcPts val="5"/>
              </a:spcBef>
            </a:pPr>
            <a:r>
              <a:rPr sz="1800" spc="-15" dirty="0">
                <a:latin typeface="Calibri"/>
                <a:cs typeface="Calibri"/>
              </a:rPr>
              <a:t>executing</a:t>
            </a:r>
            <a:r>
              <a:rPr sz="1800" spc="5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task</a:t>
            </a:r>
            <a:r>
              <a:rPr sz="1800" spc="-20" dirty="0">
                <a:latin typeface="Calibri"/>
                <a:cs typeface="Calibri"/>
              </a:rPr>
              <a:t> </a:t>
            </a:r>
            <a:r>
              <a:rPr sz="1800" spc="-10" dirty="0">
                <a:latin typeface="Calibri"/>
                <a:cs typeface="Calibri"/>
              </a:rPr>
              <a:t>given</a:t>
            </a:r>
            <a:r>
              <a:rPr sz="1800" spc="25" dirty="0">
                <a:latin typeface="Calibri"/>
                <a:cs typeface="Calibri"/>
              </a:rPr>
              <a:t> </a:t>
            </a:r>
            <a:r>
              <a:rPr sz="1800" spc="-15" dirty="0">
                <a:latin typeface="Calibri"/>
                <a:cs typeface="Calibri"/>
              </a:rPr>
              <a:t>to</a:t>
            </a:r>
            <a:r>
              <a:rPr sz="1800" spc="-5" dirty="0">
                <a:latin typeface="Calibri"/>
                <a:cs typeface="Calibri"/>
              </a:rPr>
              <a:t> it.</a:t>
            </a:r>
            <a:endParaRPr sz="1800">
              <a:latin typeface="Calibri"/>
              <a:cs typeface="Calibri"/>
            </a:endParaRPr>
          </a:p>
          <a:p>
            <a:pPr marL="12700" marR="5080" algn="just">
              <a:lnSpc>
                <a:spcPct val="100000"/>
              </a:lnSpc>
            </a:pPr>
            <a:r>
              <a:rPr sz="1800" b="1" spc="-15" dirty="0">
                <a:latin typeface="Calibri"/>
                <a:cs typeface="Calibri"/>
              </a:rPr>
              <a:t>Waiting</a:t>
            </a:r>
            <a:r>
              <a:rPr sz="1800" spc="-15" dirty="0">
                <a:latin typeface="Calibri"/>
                <a:cs typeface="Calibri"/>
              </a:rPr>
              <a:t>:</a:t>
            </a:r>
            <a:r>
              <a:rPr sz="1800" spc="-10" dirty="0">
                <a:latin typeface="Calibri"/>
                <a:cs typeface="Calibri"/>
              </a:rPr>
              <a:t> </a:t>
            </a:r>
            <a:r>
              <a:rPr sz="1800" dirty="0">
                <a:latin typeface="Calibri"/>
                <a:cs typeface="Calibri"/>
              </a:rPr>
              <a:t>While</a:t>
            </a:r>
            <a:r>
              <a:rPr sz="1800" spc="5" dirty="0">
                <a:latin typeface="Calibri"/>
                <a:cs typeface="Calibri"/>
              </a:rPr>
              <a:t> </a:t>
            </a:r>
            <a:r>
              <a:rPr sz="1800" spc="-5" dirty="0">
                <a:latin typeface="Calibri"/>
                <a:cs typeface="Calibri"/>
              </a:rPr>
              <a:t>waiting</a:t>
            </a:r>
            <a:r>
              <a:rPr sz="1800"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another</a:t>
            </a:r>
            <a:r>
              <a:rPr sz="1800" dirty="0">
                <a:latin typeface="Calibri"/>
                <a:cs typeface="Calibri"/>
              </a:rPr>
              <a:t> </a:t>
            </a:r>
            <a:r>
              <a:rPr sz="1800" spc="-5" dirty="0">
                <a:latin typeface="Calibri"/>
                <a:cs typeface="Calibri"/>
              </a:rPr>
              <a:t>thread</a:t>
            </a:r>
            <a:r>
              <a:rPr sz="1800" dirty="0">
                <a:latin typeface="Calibri"/>
                <a:cs typeface="Calibri"/>
              </a:rPr>
              <a:t> </a:t>
            </a:r>
            <a:r>
              <a:rPr sz="1800" spc="-15" dirty="0">
                <a:latin typeface="Calibri"/>
                <a:cs typeface="Calibri"/>
              </a:rPr>
              <a:t>to</a:t>
            </a:r>
            <a:r>
              <a:rPr sz="1800" spc="-10" dirty="0">
                <a:latin typeface="Calibri"/>
                <a:cs typeface="Calibri"/>
              </a:rPr>
              <a:t> perform</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task,</a:t>
            </a:r>
            <a:r>
              <a:rPr sz="1800" spc="385" dirty="0">
                <a:latin typeface="Calibri"/>
                <a:cs typeface="Calibri"/>
              </a:rPr>
              <a:t> </a:t>
            </a:r>
            <a:r>
              <a:rPr sz="1800" spc="-5" dirty="0">
                <a:latin typeface="Calibri"/>
                <a:cs typeface="Calibri"/>
              </a:rPr>
              <a:t>the</a:t>
            </a:r>
            <a:r>
              <a:rPr sz="1800" spc="395" dirty="0">
                <a:latin typeface="Calibri"/>
                <a:cs typeface="Calibri"/>
              </a:rPr>
              <a:t> </a:t>
            </a:r>
            <a:r>
              <a:rPr sz="1800" spc="-10" dirty="0">
                <a:latin typeface="Calibri"/>
                <a:cs typeface="Calibri"/>
              </a:rPr>
              <a:t>currently </a:t>
            </a:r>
            <a:r>
              <a:rPr sz="1800" spc="-5" dirty="0">
                <a:latin typeface="Calibri"/>
                <a:cs typeface="Calibri"/>
              </a:rPr>
              <a:t> running thread </a:t>
            </a:r>
            <a:r>
              <a:rPr sz="1800" spc="-10" dirty="0">
                <a:latin typeface="Calibri"/>
                <a:cs typeface="Calibri"/>
              </a:rPr>
              <a:t>goes into </a:t>
            </a:r>
            <a:r>
              <a:rPr sz="1800" spc="-5" dirty="0">
                <a:latin typeface="Calibri"/>
                <a:cs typeface="Calibri"/>
              </a:rPr>
              <a:t>the waiting </a:t>
            </a:r>
            <a:r>
              <a:rPr sz="1800" spc="-20" dirty="0">
                <a:latin typeface="Calibri"/>
                <a:cs typeface="Calibri"/>
              </a:rPr>
              <a:t>state </a:t>
            </a:r>
            <a:r>
              <a:rPr sz="1800" spc="-5" dirty="0">
                <a:latin typeface="Calibri"/>
                <a:cs typeface="Calibri"/>
              </a:rPr>
              <a:t>and </a:t>
            </a:r>
            <a:r>
              <a:rPr sz="1800" spc="5" dirty="0">
                <a:latin typeface="Calibri"/>
                <a:cs typeface="Calibri"/>
              </a:rPr>
              <a:t>then </a:t>
            </a:r>
            <a:r>
              <a:rPr sz="1800" spc="-10" dirty="0">
                <a:latin typeface="Calibri"/>
                <a:cs typeface="Calibri"/>
              </a:rPr>
              <a:t>transitions </a:t>
            </a:r>
            <a:r>
              <a:rPr sz="1800" dirty="0">
                <a:latin typeface="Calibri"/>
                <a:cs typeface="Calibri"/>
              </a:rPr>
              <a:t>back </a:t>
            </a:r>
            <a:r>
              <a:rPr sz="1800" spc="-10" dirty="0">
                <a:latin typeface="Calibri"/>
                <a:cs typeface="Calibri"/>
              </a:rPr>
              <a:t>again after </a:t>
            </a:r>
            <a:r>
              <a:rPr sz="1800" spc="-5" dirty="0">
                <a:latin typeface="Calibri"/>
                <a:cs typeface="Calibri"/>
              </a:rPr>
              <a:t> </a:t>
            </a:r>
            <a:r>
              <a:rPr sz="1800" spc="-10" dirty="0">
                <a:latin typeface="Calibri"/>
                <a:cs typeface="Calibri"/>
              </a:rPr>
              <a:t>receiving</a:t>
            </a:r>
            <a:r>
              <a:rPr sz="1800" spc="40" dirty="0">
                <a:latin typeface="Calibri"/>
                <a:cs typeface="Calibri"/>
              </a:rPr>
              <a:t> </a:t>
            </a:r>
            <a:r>
              <a:rPr sz="1800" dirty="0">
                <a:latin typeface="Calibri"/>
                <a:cs typeface="Calibri"/>
              </a:rPr>
              <a:t>a </a:t>
            </a:r>
            <a:r>
              <a:rPr sz="1800" spc="-10" dirty="0">
                <a:latin typeface="Calibri"/>
                <a:cs typeface="Calibri"/>
              </a:rPr>
              <a:t>signal</a:t>
            </a:r>
            <a:r>
              <a:rPr sz="1800" spc="45" dirty="0">
                <a:latin typeface="Calibri"/>
                <a:cs typeface="Calibri"/>
              </a:rPr>
              <a:t> </a:t>
            </a:r>
            <a:r>
              <a:rPr sz="1800" spc="-10" dirty="0">
                <a:latin typeface="Calibri"/>
                <a:cs typeface="Calibri"/>
              </a:rPr>
              <a:t>from</a:t>
            </a:r>
            <a:r>
              <a:rPr sz="1800" spc="-2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other</a:t>
            </a:r>
            <a:r>
              <a:rPr sz="1800" spc="20" dirty="0">
                <a:latin typeface="Calibri"/>
                <a:cs typeface="Calibri"/>
              </a:rPr>
              <a:t> </a:t>
            </a:r>
            <a:r>
              <a:rPr sz="1800" spc="-10" dirty="0">
                <a:latin typeface="Calibri"/>
                <a:cs typeface="Calibri"/>
              </a:rPr>
              <a:t>thread.</a:t>
            </a:r>
            <a:endParaRPr sz="1800">
              <a:latin typeface="Calibri"/>
              <a:cs typeface="Calibri"/>
            </a:endParaRPr>
          </a:p>
          <a:p>
            <a:pPr marL="12700" marR="7620" algn="just">
              <a:lnSpc>
                <a:spcPct val="100000"/>
              </a:lnSpc>
              <a:spcBef>
                <a:spcPts val="5"/>
              </a:spcBef>
            </a:pPr>
            <a:r>
              <a:rPr sz="1800" b="1" spc="-5" dirty="0">
                <a:latin typeface="Calibri"/>
                <a:cs typeface="Calibri"/>
              </a:rPr>
              <a:t>Timed</a:t>
            </a:r>
            <a:r>
              <a:rPr sz="1800" b="1" dirty="0">
                <a:latin typeface="Calibri"/>
                <a:cs typeface="Calibri"/>
              </a:rPr>
              <a:t> </a:t>
            </a:r>
            <a:r>
              <a:rPr sz="1800" b="1" spc="-10" dirty="0">
                <a:latin typeface="Calibri"/>
                <a:cs typeface="Calibri"/>
              </a:rPr>
              <a:t>Waiting:</a:t>
            </a:r>
            <a:r>
              <a:rPr sz="1800" b="1"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runnable</a:t>
            </a:r>
            <a:r>
              <a:rPr sz="1800" spc="5" dirty="0">
                <a:latin typeface="Calibri"/>
                <a:cs typeface="Calibri"/>
              </a:rPr>
              <a:t> </a:t>
            </a:r>
            <a:r>
              <a:rPr sz="1800" spc="-5" dirty="0">
                <a:latin typeface="Calibri"/>
                <a:cs typeface="Calibri"/>
              </a:rPr>
              <a:t>thread</a:t>
            </a:r>
            <a:r>
              <a:rPr sz="1800" dirty="0">
                <a:latin typeface="Calibri"/>
                <a:cs typeface="Calibri"/>
              </a:rPr>
              <a:t> </a:t>
            </a:r>
            <a:r>
              <a:rPr sz="1800" spc="-15" dirty="0">
                <a:latin typeface="Calibri"/>
                <a:cs typeface="Calibri"/>
              </a:rPr>
              <a:t>enters</a:t>
            </a:r>
            <a:r>
              <a:rPr sz="1800" spc="-10" dirty="0">
                <a:latin typeface="Calibri"/>
                <a:cs typeface="Calibri"/>
              </a:rPr>
              <a:t> </a:t>
            </a:r>
            <a:r>
              <a:rPr sz="1800" spc="-15" dirty="0">
                <a:latin typeface="Calibri"/>
                <a:cs typeface="Calibri"/>
              </a:rPr>
              <a:t>into</a:t>
            </a:r>
            <a:r>
              <a:rPr sz="1800" spc="-10" dirty="0">
                <a:latin typeface="Calibri"/>
                <a:cs typeface="Calibri"/>
              </a:rPr>
              <a:t> </a:t>
            </a:r>
            <a:r>
              <a:rPr sz="1800" dirty="0">
                <a:latin typeface="Calibri"/>
                <a:cs typeface="Calibri"/>
              </a:rPr>
              <a:t>this</a:t>
            </a:r>
            <a:r>
              <a:rPr sz="1800" spc="5" dirty="0">
                <a:latin typeface="Calibri"/>
                <a:cs typeface="Calibri"/>
              </a:rPr>
              <a:t> </a:t>
            </a:r>
            <a:r>
              <a:rPr sz="1800" spc="-20" dirty="0">
                <a:latin typeface="Calibri"/>
                <a:cs typeface="Calibri"/>
              </a:rPr>
              <a:t>state</a:t>
            </a:r>
            <a:r>
              <a:rPr sz="1800" spc="-15" dirty="0">
                <a:latin typeface="Calibri"/>
                <a:cs typeface="Calibri"/>
              </a:rPr>
              <a:t> for</a:t>
            </a:r>
            <a:r>
              <a:rPr sz="1800" spc="-10" dirty="0">
                <a:latin typeface="Calibri"/>
                <a:cs typeface="Calibri"/>
              </a:rPr>
              <a:t> </a:t>
            </a:r>
            <a:r>
              <a:rPr sz="1800" dirty="0">
                <a:latin typeface="Calibri"/>
                <a:cs typeface="Calibri"/>
              </a:rPr>
              <a:t>a</a:t>
            </a:r>
            <a:r>
              <a:rPr sz="1800" spc="405" dirty="0">
                <a:latin typeface="Calibri"/>
                <a:cs typeface="Calibri"/>
              </a:rPr>
              <a:t> </a:t>
            </a:r>
            <a:r>
              <a:rPr sz="1800" spc="-5" dirty="0">
                <a:latin typeface="Calibri"/>
                <a:cs typeface="Calibri"/>
              </a:rPr>
              <a:t>specific</a:t>
            </a:r>
            <a:r>
              <a:rPr sz="1800" spc="395" dirty="0">
                <a:latin typeface="Calibri"/>
                <a:cs typeface="Calibri"/>
              </a:rPr>
              <a:t> </a:t>
            </a:r>
            <a:r>
              <a:rPr sz="1800" dirty="0">
                <a:latin typeface="Calibri"/>
                <a:cs typeface="Calibri"/>
              </a:rPr>
              <a:t>time </a:t>
            </a:r>
            <a:r>
              <a:rPr sz="1800" spc="5" dirty="0">
                <a:latin typeface="Calibri"/>
                <a:cs typeface="Calibri"/>
              </a:rPr>
              <a:t> </a:t>
            </a:r>
            <a:r>
              <a:rPr sz="1800" spc="-10" dirty="0">
                <a:latin typeface="Calibri"/>
                <a:cs typeface="Calibri"/>
              </a:rPr>
              <a:t>interval </a:t>
            </a:r>
            <a:r>
              <a:rPr sz="1800" dirty="0">
                <a:latin typeface="Calibri"/>
                <a:cs typeface="Calibri"/>
              </a:rPr>
              <a:t>and </a:t>
            </a:r>
            <a:r>
              <a:rPr sz="1800" spc="5" dirty="0">
                <a:latin typeface="Calibri"/>
                <a:cs typeface="Calibri"/>
              </a:rPr>
              <a:t>then </a:t>
            </a:r>
            <a:r>
              <a:rPr sz="1800" spc="-10" dirty="0">
                <a:latin typeface="Calibri"/>
                <a:cs typeface="Calibri"/>
              </a:rPr>
              <a:t>transitions </a:t>
            </a:r>
            <a:r>
              <a:rPr sz="1800" spc="5" dirty="0">
                <a:latin typeface="Calibri"/>
                <a:cs typeface="Calibri"/>
              </a:rPr>
              <a:t>back </a:t>
            </a:r>
            <a:r>
              <a:rPr sz="1800" dirty="0">
                <a:latin typeface="Calibri"/>
                <a:cs typeface="Calibri"/>
              </a:rPr>
              <a:t>when the time </a:t>
            </a:r>
            <a:r>
              <a:rPr sz="1800" spc="-10" dirty="0">
                <a:latin typeface="Calibri"/>
                <a:cs typeface="Calibri"/>
              </a:rPr>
              <a:t>interval expires </a:t>
            </a:r>
            <a:r>
              <a:rPr sz="1800" spc="5" dirty="0">
                <a:latin typeface="Calibri"/>
                <a:cs typeface="Calibri"/>
              </a:rPr>
              <a:t>or </a:t>
            </a:r>
            <a:r>
              <a:rPr sz="1800" spc="-5" dirty="0">
                <a:latin typeface="Calibri"/>
                <a:cs typeface="Calibri"/>
              </a:rPr>
              <a:t>the </a:t>
            </a:r>
            <a:r>
              <a:rPr sz="1800" spc="-15" dirty="0">
                <a:latin typeface="Calibri"/>
                <a:cs typeface="Calibri"/>
              </a:rPr>
              <a:t>event </a:t>
            </a:r>
            <a:r>
              <a:rPr sz="1800" spc="5" dirty="0">
                <a:latin typeface="Calibri"/>
                <a:cs typeface="Calibri"/>
              </a:rPr>
              <a:t>the </a:t>
            </a:r>
            <a:r>
              <a:rPr sz="1800" spc="10" dirty="0">
                <a:latin typeface="Calibri"/>
                <a:cs typeface="Calibri"/>
              </a:rPr>
              <a:t> </a:t>
            </a:r>
            <a:r>
              <a:rPr sz="1800" spc="-10" dirty="0">
                <a:latin typeface="Calibri"/>
                <a:cs typeface="Calibri"/>
              </a:rPr>
              <a:t>thread</a:t>
            </a:r>
            <a:r>
              <a:rPr sz="1800" spc="35" dirty="0">
                <a:latin typeface="Calibri"/>
                <a:cs typeface="Calibri"/>
              </a:rPr>
              <a:t> </a:t>
            </a:r>
            <a:r>
              <a:rPr sz="1800" spc="-10" dirty="0">
                <a:latin typeface="Calibri"/>
                <a:cs typeface="Calibri"/>
              </a:rPr>
              <a:t>was waiting</a:t>
            </a:r>
            <a:r>
              <a:rPr sz="1800" spc="20" dirty="0">
                <a:latin typeface="Calibri"/>
                <a:cs typeface="Calibri"/>
              </a:rPr>
              <a:t> </a:t>
            </a:r>
            <a:r>
              <a:rPr sz="1800" spc="-15" dirty="0">
                <a:latin typeface="Calibri"/>
                <a:cs typeface="Calibri"/>
              </a:rPr>
              <a:t>for</a:t>
            </a:r>
            <a:r>
              <a:rPr sz="1800" spc="-5" dirty="0">
                <a:latin typeface="Calibri"/>
                <a:cs typeface="Calibri"/>
              </a:rPr>
              <a:t> occurs.</a:t>
            </a:r>
            <a:endParaRPr sz="1800">
              <a:latin typeface="Calibri"/>
              <a:cs typeface="Calibri"/>
            </a:endParaRPr>
          </a:p>
          <a:p>
            <a:pPr marL="12700" algn="just">
              <a:lnSpc>
                <a:spcPct val="100000"/>
              </a:lnSpc>
            </a:pPr>
            <a:r>
              <a:rPr sz="1800" b="1" spc="-25" dirty="0">
                <a:latin typeface="Calibri"/>
                <a:cs typeface="Calibri"/>
              </a:rPr>
              <a:t>Terminated</a:t>
            </a:r>
            <a:r>
              <a:rPr sz="1800" b="1" spc="-20" dirty="0">
                <a:latin typeface="Calibri"/>
                <a:cs typeface="Calibri"/>
              </a:rPr>
              <a:t> </a:t>
            </a:r>
            <a:r>
              <a:rPr sz="1800" b="1" spc="-10" dirty="0">
                <a:latin typeface="Calibri"/>
                <a:cs typeface="Calibri"/>
              </a:rPr>
              <a:t>(Dead)</a:t>
            </a:r>
            <a:r>
              <a:rPr sz="1800" spc="-10" dirty="0">
                <a:latin typeface="Calibri"/>
                <a:cs typeface="Calibri"/>
              </a:rPr>
              <a:t>:</a:t>
            </a:r>
            <a:r>
              <a:rPr sz="1800" spc="25"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thread</a:t>
            </a:r>
            <a:r>
              <a:rPr sz="1800" spc="50" dirty="0">
                <a:latin typeface="Calibri"/>
                <a:cs typeface="Calibri"/>
              </a:rPr>
              <a:t> </a:t>
            </a:r>
            <a:r>
              <a:rPr sz="1800" spc="-20" dirty="0">
                <a:latin typeface="Calibri"/>
                <a:cs typeface="Calibri"/>
              </a:rPr>
              <a:t>enters</a:t>
            </a:r>
            <a:r>
              <a:rPr sz="1800" spc="45" dirty="0">
                <a:latin typeface="Calibri"/>
                <a:cs typeface="Calibri"/>
              </a:rPr>
              <a:t> </a:t>
            </a:r>
            <a:r>
              <a:rPr sz="1800" spc="-20" dirty="0">
                <a:latin typeface="Calibri"/>
                <a:cs typeface="Calibri"/>
              </a:rPr>
              <a:t>into</a:t>
            </a:r>
            <a:r>
              <a:rPr sz="1800" spc="35" dirty="0">
                <a:latin typeface="Calibri"/>
                <a:cs typeface="Calibri"/>
              </a:rPr>
              <a:t> </a:t>
            </a:r>
            <a:r>
              <a:rPr sz="1800" spc="-5" dirty="0">
                <a:latin typeface="Calibri"/>
                <a:cs typeface="Calibri"/>
              </a:rPr>
              <a:t>this</a:t>
            </a:r>
            <a:r>
              <a:rPr sz="1800" spc="20" dirty="0">
                <a:latin typeface="Calibri"/>
                <a:cs typeface="Calibri"/>
              </a:rPr>
              <a:t> </a:t>
            </a:r>
            <a:r>
              <a:rPr sz="1800" spc="-25" dirty="0">
                <a:latin typeface="Calibri"/>
                <a:cs typeface="Calibri"/>
              </a:rPr>
              <a:t>state</a:t>
            </a:r>
            <a:r>
              <a:rPr sz="1800" spc="45" dirty="0">
                <a:latin typeface="Calibri"/>
                <a:cs typeface="Calibri"/>
              </a:rPr>
              <a:t> </a:t>
            </a:r>
            <a:r>
              <a:rPr sz="1800" spc="-10" dirty="0">
                <a:latin typeface="Calibri"/>
                <a:cs typeface="Calibri"/>
              </a:rPr>
              <a:t>after</a:t>
            </a:r>
            <a:r>
              <a:rPr sz="1800" spc="5" dirty="0">
                <a:latin typeface="Calibri"/>
                <a:cs typeface="Calibri"/>
              </a:rPr>
              <a:t> </a:t>
            </a:r>
            <a:r>
              <a:rPr sz="1800" spc="-10" dirty="0">
                <a:latin typeface="Calibri"/>
                <a:cs typeface="Calibri"/>
              </a:rPr>
              <a:t>completing</a:t>
            </a:r>
            <a:r>
              <a:rPr sz="1800" spc="45" dirty="0">
                <a:latin typeface="Calibri"/>
                <a:cs typeface="Calibri"/>
              </a:rPr>
              <a:t> </a:t>
            </a:r>
            <a:r>
              <a:rPr sz="1800" spc="-5" dirty="0">
                <a:latin typeface="Calibri"/>
                <a:cs typeface="Calibri"/>
              </a:rPr>
              <a:t>its</a:t>
            </a:r>
            <a:r>
              <a:rPr sz="1800" spc="-10" dirty="0">
                <a:latin typeface="Calibri"/>
                <a:cs typeface="Calibri"/>
              </a:rPr>
              <a:t> task.</a:t>
            </a:r>
            <a:endParaRPr sz="18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70434"/>
            <a:ext cx="8609965" cy="551434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Process</a:t>
            </a:r>
            <a:r>
              <a:rPr sz="1800" spc="-25" dirty="0">
                <a:solidFill>
                  <a:srgbClr val="00AF50"/>
                </a:solidFill>
                <a:latin typeface="Calibri"/>
                <a:cs typeface="Calibri"/>
              </a:rPr>
              <a:t> </a:t>
            </a:r>
            <a:r>
              <a:rPr sz="1800" spc="-10" dirty="0">
                <a:solidFill>
                  <a:srgbClr val="00AF50"/>
                </a:solidFill>
                <a:latin typeface="Calibri"/>
                <a:cs typeface="Calibri"/>
              </a:rPr>
              <a:t>Synchronization</a:t>
            </a:r>
            <a:r>
              <a:rPr sz="1800" spc="15" dirty="0">
                <a:solidFill>
                  <a:srgbClr val="00AF50"/>
                </a:solidFill>
                <a:latin typeface="Calibri"/>
                <a:cs typeface="Calibri"/>
              </a:rPr>
              <a:t> </a:t>
            </a:r>
            <a:r>
              <a:rPr sz="1800" spc="-5" dirty="0">
                <a:solidFill>
                  <a:srgbClr val="00AF50"/>
                </a:solidFill>
                <a:latin typeface="Calibri"/>
                <a:cs typeface="Calibri"/>
              </a:rPr>
              <a:t>in</a:t>
            </a:r>
            <a:r>
              <a:rPr sz="1800" spc="10" dirty="0">
                <a:solidFill>
                  <a:srgbClr val="00AF50"/>
                </a:solidFill>
                <a:latin typeface="Calibri"/>
                <a:cs typeface="Calibri"/>
              </a:rPr>
              <a:t> </a:t>
            </a:r>
            <a:r>
              <a:rPr sz="1800" dirty="0">
                <a:solidFill>
                  <a:srgbClr val="00AF50"/>
                </a:solidFill>
                <a:latin typeface="Calibri"/>
                <a:cs typeface="Calibri"/>
              </a:rPr>
              <a:t>OS</a:t>
            </a:r>
            <a:r>
              <a:rPr sz="1800" spc="-15" dirty="0">
                <a:solidFill>
                  <a:srgbClr val="00AF50"/>
                </a:solidFill>
                <a:latin typeface="Calibri"/>
                <a:cs typeface="Calibri"/>
              </a:rPr>
              <a:t> (Operating</a:t>
            </a:r>
            <a:r>
              <a:rPr sz="1800" spc="65" dirty="0">
                <a:solidFill>
                  <a:srgbClr val="00AF50"/>
                </a:solidFill>
                <a:latin typeface="Calibri"/>
                <a:cs typeface="Calibri"/>
              </a:rPr>
              <a:t> </a:t>
            </a:r>
            <a:r>
              <a:rPr sz="1800" spc="-20" dirty="0">
                <a:solidFill>
                  <a:srgbClr val="00AF50"/>
                </a:solidFill>
                <a:latin typeface="Calibri"/>
                <a:cs typeface="Calibri"/>
              </a:rPr>
              <a:t>System)</a:t>
            </a:r>
            <a:endParaRPr sz="1800">
              <a:latin typeface="Calibri"/>
              <a:cs typeface="Calibri"/>
            </a:endParaRPr>
          </a:p>
          <a:p>
            <a:pPr marL="12700" marR="6350" algn="just">
              <a:lnSpc>
                <a:spcPct val="100000"/>
              </a:lnSpc>
            </a:pPr>
            <a:r>
              <a:rPr sz="1800" spc="-5" dirty="0">
                <a:latin typeface="Calibri"/>
                <a:cs typeface="Calibri"/>
              </a:rPr>
              <a:t>When </a:t>
            </a:r>
            <a:r>
              <a:rPr sz="1800" spc="-10" dirty="0">
                <a:latin typeface="Calibri"/>
                <a:cs typeface="Calibri"/>
              </a:rPr>
              <a:t>two </a:t>
            </a:r>
            <a:r>
              <a:rPr sz="1800" spc="5" dirty="0">
                <a:latin typeface="Calibri"/>
                <a:cs typeface="Calibri"/>
              </a:rPr>
              <a:t>or </a:t>
            </a:r>
            <a:r>
              <a:rPr sz="1800" spc="-5" dirty="0">
                <a:latin typeface="Calibri"/>
                <a:cs typeface="Calibri"/>
              </a:rPr>
              <a:t>more </a:t>
            </a:r>
            <a:r>
              <a:rPr sz="1800" spc="-10" dirty="0">
                <a:latin typeface="Calibri"/>
                <a:cs typeface="Calibri"/>
              </a:rPr>
              <a:t>process cooperates </a:t>
            </a:r>
            <a:r>
              <a:rPr sz="1800" dirty="0">
                <a:latin typeface="Calibri"/>
                <a:cs typeface="Calibri"/>
              </a:rPr>
              <a:t>with </a:t>
            </a:r>
            <a:r>
              <a:rPr sz="1800" spc="-5" dirty="0">
                <a:latin typeface="Calibri"/>
                <a:cs typeface="Calibri"/>
              </a:rPr>
              <a:t>each </a:t>
            </a:r>
            <a:r>
              <a:rPr sz="1800" spc="-30" dirty="0">
                <a:latin typeface="Calibri"/>
                <a:cs typeface="Calibri"/>
              </a:rPr>
              <a:t>other, </a:t>
            </a:r>
            <a:r>
              <a:rPr sz="1800" spc="-5" dirty="0">
                <a:latin typeface="Calibri"/>
                <a:cs typeface="Calibri"/>
              </a:rPr>
              <a:t>their </a:t>
            </a:r>
            <a:r>
              <a:rPr sz="1800" spc="-10" dirty="0">
                <a:latin typeface="Calibri"/>
                <a:cs typeface="Calibri"/>
              </a:rPr>
              <a:t>order </a:t>
            </a:r>
            <a:r>
              <a:rPr sz="1800" spc="5" dirty="0">
                <a:latin typeface="Calibri"/>
                <a:cs typeface="Calibri"/>
              </a:rPr>
              <a:t>of </a:t>
            </a:r>
            <a:r>
              <a:rPr sz="1800" spc="-15" dirty="0">
                <a:latin typeface="Calibri"/>
                <a:cs typeface="Calibri"/>
              </a:rPr>
              <a:t>execution </a:t>
            </a:r>
            <a:r>
              <a:rPr sz="1800" spc="-10" dirty="0">
                <a:latin typeface="Calibri"/>
                <a:cs typeface="Calibri"/>
              </a:rPr>
              <a:t>must </a:t>
            </a:r>
            <a:r>
              <a:rPr sz="1800" spc="10" dirty="0">
                <a:latin typeface="Calibri"/>
                <a:cs typeface="Calibri"/>
              </a:rPr>
              <a:t>be </a:t>
            </a:r>
            <a:r>
              <a:rPr sz="1800" spc="15" dirty="0">
                <a:latin typeface="Calibri"/>
                <a:cs typeface="Calibri"/>
              </a:rPr>
              <a:t> </a:t>
            </a:r>
            <a:r>
              <a:rPr sz="1800" spc="-5" dirty="0">
                <a:latin typeface="Calibri"/>
                <a:cs typeface="Calibri"/>
              </a:rPr>
              <a:t>preserved otherwise there </a:t>
            </a:r>
            <a:r>
              <a:rPr sz="1800" spc="-10" dirty="0">
                <a:latin typeface="Calibri"/>
                <a:cs typeface="Calibri"/>
              </a:rPr>
              <a:t>can </a:t>
            </a:r>
            <a:r>
              <a:rPr sz="1800" spc="5" dirty="0">
                <a:latin typeface="Calibri"/>
                <a:cs typeface="Calibri"/>
              </a:rPr>
              <a:t>be </a:t>
            </a:r>
            <a:r>
              <a:rPr sz="1800" spc="-10" dirty="0">
                <a:latin typeface="Calibri"/>
                <a:cs typeface="Calibri"/>
              </a:rPr>
              <a:t>conflicts </a:t>
            </a:r>
            <a:r>
              <a:rPr sz="1800" spc="-5" dirty="0">
                <a:latin typeface="Calibri"/>
                <a:cs typeface="Calibri"/>
              </a:rPr>
              <a:t>in </a:t>
            </a:r>
            <a:r>
              <a:rPr sz="1800" dirty="0">
                <a:latin typeface="Calibri"/>
                <a:cs typeface="Calibri"/>
              </a:rPr>
              <a:t>their </a:t>
            </a:r>
            <a:r>
              <a:rPr sz="1800" spc="-15" dirty="0">
                <a:latin typeface="Calibri"/>
                <a:cs typeface="Calibri"/>
              </a:rPr>
              <a:t>execution </a:t>
            </a:r>
            <a:r>
              <a:rPr sz="1800" dirty="0">
                <a:latin typeface="Calibri"/>
                <a:cs typeface="Calibri"/>
              </a:rPr>
              <a:t>and </a:t>
            </a:r>
            <a:r>
              <a:rPr sz="1800" spc="-10" dirty="0">
                <a:latin typeface="Calibri"/>
                <a:cs typeface="Calibri"/>
              </a:rPr>
              <a:t>inappropriate </a:t>
            </a:r>
            <a:r>
              <a:rPr sz="1800" spc="-5" dirty="0">
                <a:latin typeface="Calibri"/>
                <a:cs typeface="Calibri"/>
              </a:rPr>
              <a:t>outputs </a:t>
            </a:r>
            <a:r>
              <a:rPr sz="1800" dirty="0">
                <a:latin typeface="Calibri"/>
                <a:cs typeface="Calibri"/>
              </a:rPr>
              <a:t>can </a:t>
            </a:r>
            <a:r>
              <a:rPr sz="1800" spc="5" dirty="0">
                <a:latin typeface="Calibri"/>
                <a:cs typeface="Calibri"/>
              </a:rPr>
              <a:t> </a:t>
            </a:r>
            <a:r>
              <a:rPr sz="1800" spc="-5" dirty="0">
                <a:latin typeface="Calibri"/>
                <a:cs typeface="Calibri"/>
              </a:rPr>
              <a:t>be</a:t>
            </a:r>
            <a:r>
              <a:rPr sz="1800" spc="10" dirty="0">
                <a:latin typeface="Calibri"/>
                <a:cs typeface="Calibri"/>
              </a:rPr>
              <a:t> </a:t>
            </a:r>
            <a:r>
              <a:rPr sz="1800" spc="-10" dirty="0">
                <a:latin typeface="Calibri"/>
                <a:cs typeface="Calibri"/>
              </a:rPr>
              <a:t>produced.</a:t>
            </a:r>
            <a:endParaRPr sz="1800">
              <a:latin typeface="Calibri"/>
              <a:cs typeface="Calibri"/>
            </a:endParaRPr>
          </a:p>
          <a:p>
            <a:pPr marL="12700" marR="8890" algn="just">
              <a:lnSpc>
                <a:spcPct val="100000"/>
              </a:lnSpc>
            </a:pPr>
            <a:r>
              <a:rPr sz="1800" dirty="0">
                <a:latin typeface="Calibri"/>
                <a:cs typeface="Calibri"/>
              </a:rPr>
              <a:t>A </a:t>
            </a:r>
            <a:r>
              <a:rPr sz="1800" spc="-10" dirty="0">
                <a:latin typeface="Calibri"/>
                <a:cs typeface="Calibri"/>
              </a:rPr>
              <a:t>cooperative process </a:t>
            </a:r>
            <a:r>
              <a:rPr sz="1800" spc="-5" dirty="0">
                <a:latin typeface="Calibri"/>
                <a:cs typeface="Calibri"/>
              </a:rPr>
              <a:t>is </a:t>
            </a:r>
            <a:r>
              <a:rPr sz="1800" dirty="0">
                <a:latin typeface="Calibri"/>
                <a:cs typeface="Calibri"/>
              </a:rPr>
              <a:t>the </a:t>
            </a:r>
            <a:r>
              <a:rPr sz="1800" spc="5" dirty="0">
                <a:latin typeface="Calibri"/>
                <a:cs typeface="Calibri"/>
              </a:rPr>
              <a:t>one </a:t>
            </a:r>
            <a:r>
              <a:rPr sz="1800" spc="-5" dirty="0">
                <a:latin typeface="Calibri"/>
                <a:cs typeface="Calibri"/>
              </a:rPr>
              <a:t>which </a:t>
            </a:r>
            <a:r>
              <a:rPr sz="1800" spc="-10" dirty="0">
                <a:latin typeface="Calibri"/>
                <a:cs typeface="Calibri"/>
              </a:rPr>
              <a:t>can </a:t>
            </a:r>
            <a:r>
              <a:rPr sz="1800" spc="-15" dirty="0">
                <a:latin typeface="Calibri"/>
                <a:cs typeface="Calibri"/>
              </a:rPr>
              <a:t>affect </a:t>
            </a:r>
            <a:r>
              <a:rPr sz="1800" dirty="0">
                <a:latin typeface="Calibri"/>
                <a:cs typeface="Calibri"/>
              </a:rPr>
              <a:t>the </a:t>
            </a:r>
            <a:r>
              <a:rPr sz="1800" spc="-10" dirty="0">
                <a:latin typeface="Calibri"/>
                <a:cs typeface="Calibri"/>
              </a:rPr>
              <a:t>execution </a:t>
            </a:r>
            <a:r>
              <a:rPr sz="1800" dirty="0">
                <a:latin typeface="Calibri"/>
                <a:cs typeface="Calibri"/>
              </a:rPr>
              <a:t>of </a:t>
            </a:r>
            <a:r>
              <a:rPr sz="1800" spc="-5" dirty="0">
                <a:latin typeface="Calibri"/>
                <a:cs typeface="Calibri"/>
              </a:rPr>
              <a:t>other </a:t>
            </a:r>
            <a:r>
              <a:rPr sz="1800" spc="-10" dirty="0">
                <a:latin typeface="Calibri"/>
                <a:cs typeface="Calibri"/>
              </a:rPr>
              <a:t>process </a:t>
            </a:r>
            <a:r>
              <a:rPr sz="1800" dirty="0">
                <a:latin typeface="Calibri"/>
                <a:cs typeface="Calibri"/>
              </a:rPr>
              <a:t>or can </a:t>
            </a:r>
            <a:r>
              <a:rPr sz="1800" spc="-15" dirty="0">
                <a:latin typeface="Calibri"/>
                <a:cs typeface="Calibri"/>
              </a:rPr>
              <a:t>be </a:t>
            </a:r>
            <a:r>
              <a:rPr sz="1800" spc="-10" dirty="0">
                <a:latin typeface="Calibri"/>
                <a:cs typeface="Calibri"/>
              </a:rPr>
              <a:t> </a:t>
            </a:r>
            <a:r>
              <a:rPr sz="1800" spc="-15" dirty="0">
                <a:latin typeface="Calibri"/>
                <a:cs typeface="Calibri"/>
              </a:rPr>
              <a:t>affected </a:t>
            </a:r>
            <a:r>
              <a:rPr sz="1800" spc="-5" dirty="0">
                <a:latin typeface="Calibri"/>
                <a:cs typeface="Calibri"/>
              </a:rPr>
              <a:t>by </a:t>
            </a:r>
            <a:r>
              <a:rPr sz="1800" dirty="0">
                <a:latin typeface="Calibri"/>
                <a:cs typeface="Calibri"/>
              </a:rPr>
              <a:t>the </a:t>
            </a:r>
            <a:r>
              <a:rPr sz="1800" spc="-10" dirty="0">
                <a:latin typeface="Calibri"/>
                <a:cs typeface="Calibri"/>
              </a:rPr>
              <a:t>execution </a:t>
            </a:r>
            <a:r>
              <a:rPr sz="1800" spc="5" dirty="0">
                <a:latin typeface="Calibri"/>
                <a:cs typeface="Calibri"/>
              </a:rPr>
              <a:t>of </a:t>
            </a:r>
            <a:r>
              <a:rPr sz="1800" dirty="0">
                <a:latin typeface="Calibri"/>
                <a:cs typeface="Calibri"/>
              </a:rPr>
              <a:t>other </a:t>
            </a:r>
            <a:r>
              <a:rPr sz="1800" spc="-10" dirty="0">
                <a:latin typeface="Calibri"/>
                <a:cs typeface="Calibri"/>
              </a:rPr>
              <a:t>process. </a:t>
            </a:r>
            <a:r>
              <a:rPr sz="1800" dirty="0">
                <a:latin typeface="Calibri"/>
                <a:cs typeface="Calibri"/>
              </a:rPr>
              <a:t>Such </a:t>
            </a:r>
            <a:r>
              <a:rPr sz="1800" spc="-10" dirty="0">
                <a:solidFill>
                  <a:srgbClr val="FF0000"/>
                </a:solidFill>
                <a:latin typeface="Calibri"/>
                <a:cs typeface="Calibri"/>
              </a:rPr>
              <a:t>processes </a:t>
            </a:r>
            <a:r>
              <a:rPr sz="1800" dirty="0">
                <a:solidFill>
                  <a:srgbClr val="FF0000"/>
                </a:solidFill>
                <a:latin typeface="Calibri"/>
                <a:cs typeface="Calibri"/>
              </a:rPr>
              <a:t>need </a:t>
            </a:r>
            <a:r>
              <a:rPr sz="1800" spc="-15" dirty="0">
                <a:solidFill>
                  <a:srgbClr val="FF0000"/>
                </a:solidFill>
                <a:latin typeface="Calibri"/>
                <a:cs typeface="Calibri"/>
              </a:rPr>
              <a:t>to </a:t>
            </a:r>
            <a:r>
              <a:rPr sz="1800" spc="-5" dirty="0">
                <a:solidFill>
                  <a:srgbClr val="FF0000"/>
                </a:solidFill>
                <a:latin typeface="Calibri"/>
                <a:cs typeface="Calibri"/>
              </a:rPr>
              <a:t>be </a:t>
            </a:r>
            <a:r>
              <a:rPr sz="1800" spc="-10" dirty="0">
                <a:solidFill>
                  <a:srgbClr val="FF0000"/>
                </a:solidFill>
                <a:latin typeface="Calibri"/>
                <a:cs typeface="Calibri"/>
              </a:rPr>
              <a:t>synchronized </a:t>
            </a:r>
            <a:r>
              <a:rPr sz="1800" spc="-5" dirty="0">
                <a:latin typeface="Calibri"/>
                <a:cs typeface="Calibri"/>
              </a:rPr>
              <a:t>so that </a:t>
            </a:r>
            <a:r>
              <a:rPr sz="1800" dirty="0">
                <a:latin typeface="Calibri"/>
                <a:cs typeface="Calibri"/>
              </a:rPr>
              <a:t> </a:t>
            </a:r>
            <a:r>
              <a:rPr sz="1800" spc="-10" dirty="0">
                <a:latin typeface="Calibri"/>
                <a:cs typeface="Calibri"/>
              </a:rPr>
              <a:t>their</a:t>
            </a:r>
            <a:r>
              <a:rPr sz="1800" spc="35" dirty="0">
                <a:latin typeface="Calibri"/>
                <a:cs typeface="Calibri"/>
              </a:rPr>
              <a:t> </a:t>
            </a:r>
            <a:r>
              <a:rPr sz="1800" spc="-10" dirty="0">
                <a:latin typeface="Calibri"/>
                <a:cs typeface="Calibri"/>
              </a:rPr>
              <a:t>order</a:t>
            </a:r>
            <a:r>
              <a:rPr sz="1800" dirty="0">
                <a:latin typeface="Calibri"/>
                <a:cs typeface="Calibri"/>
              </a:rPr>
              <a:t> of </a:t>
            </a:r>
            <a:r>
              <a:rPr sz="1800" spc="-15" dirty="0">
                <a:latin typeface="Calibri"/>
                <a:cs typeface="Calibri"/>
              </a:rPr>
              <a:t>execution</a:t>
            </a:r>
            <a:r>
              <a:rPr sz="1800" spc="45" dirty="0">
                <a:latin typeface="Calibri"/>
                <a:cs typeface="Calibri"/>
              </a:rPr>
              <a:t> </a:t>
            </a:r>
            <a:r>
              <a:rPr sz="1800" spc="-10" dirty="0">
                <a:latin typeface="Calibri"/>
                <a:cs typeface="Calibri"/>
              </a:rPr>
              <a:t>can</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5" dirty="0">
                <a:latin typeface="Calibri"/>
                <a:cs typeface="Calibri"/>
              </a:rPr>
              <a:t>guaranteed.</a:t>
            </a:r>
            <a:endParaRPr sz="1800">
              <a:latin typeface="Calibri"/>
              <a:cs typeface="Calibri"/>
            </a:endParaRPr>
          </a:p>
          <a:p>
            <a:pPr marL="12700" marR="5080" algn="just">
              <a:lnSpc>
                <a:spcPct val="100000"/>
              </a:lnSpc>
              <a:spcBef>
                <a:spcPts val="5"/>
              </a:spcBef>
            </a:pPr>
            <a:r>
              <a:rPr sz="1800" dirty="0">
                <a:latin typeface="Calibri"/>
                <a:cs typeface="Calibri"/>
              </a:rPr>
              <a:t>The </a:t>
            </a:r>
            <a:r>
              <a:rPr sz="1800" spc="-5" dirty="0">
                <a:latin typeface="Calibri"/>
                <a:cs typeface="Calibri"/>
              </a:rPr>
              <a:t>procedure </a:t>
            </a:r>
            <a:r>
              <a:rPr sz="1800" spc="-10" dirty="0">
                <a:latin typeface="Calibri"/>
                <a:cs typeface="Calibri"/>
              </a:rPr>
              <a:t>involved </a:t>
            </a:r>
            <a:r>
              <a:rPr sz="1800" spc="5" dirty="0">
                <a:latin typeface="Calibri"/>
                <a:cs typeface="Calibri"/>
              </a:rPr>
              <a:t>in </a:t>
            </a:r>
            <a:r>
              <a:rPr sz="1800" spc="-5" dirty="0">
                <a:latin typeface="Calibri"/>
                <a:cs typeface="Calibri"/>
              </a:rPr>
              <a:t>preserving </a:t>
            </a:r>
            <a:r>
              <a:rPr sz="1800" dirty="0">
                <a:latin typeface="Calibri"/>
                <a:cs typeface="Calibri"/>
              </a:rPr>
              <a:t>the </a:t>
            </a:r>
            <a:r>
              <a:rPr sz="1800" spc="-5" dirty="0">
                <a:latin typeface="Calibri"/>
                <a:cs typeface="Calibri"/>
              </a:rPr>
              <a:t>appropriate </a:t>
            </a:r>
            <a:r>
              <a:rPr sz="1800" spc="-10" dirty="0">
                <a:latin typeface="Calibri"/>
                <a:cs typeface="Calibri"/>
              </a:rPr>
              <a:t>order </a:t>
            </a:r>
            <a:r>
              <a:rPr sz="1800" spc="5" dirty="0">
                <a:latin typeface="Calibri"/>
                <a:cs typeface="Calibri"/>
              </a:rPr>
              <a:t>of </a:t>
            </a:r>
            <a:r>
              <a:rPr sz="1800" spc="-10" dirty="0">
                <a:latin typeface="Calibri"/>
                <a:cs typeface="Calibri"/>
              </a:rPr>
              <a:t>execution </a:t>
            </a:r>
            <a:r>
              <a:rPr sz="1800" spc="5" dirty="0">
                <a:latin typeface="Calibri"/>
                <a:cs typeface="Calibri"/>
              </a:rPr>
              <a:t>of </a:t>
            </a:r>
            <a:r>
              <a:rPr sz="1800" spc="-15" dirty="0">
                <a:latin typeface="Calibri"/>
                <a:cs typeface="Calibri"/>
              </a:rPr>
              <a:t>cooperative </a:t>
            </a:r>
            <a:r>
              <a:rPr sz="1800" spc="-10" dirty="0">
                <a:latin typeface="Calibri"/>
                <a:cs typeface="Calibri"/>
              </a:rPr>
              <a:t> processes</a:t>
            </a:r>
            <a:r>
              <a:rPr sz="1800" spc="-5" dirty="0">
                <a:latin typeface="Calibri"/>
                <a:cs typeface="Calibri"/>
              </a:rPr>
              <a:t> is</a:t>
            </a:r>
            <a:r>
              <a:rPr sz="1800" dirty="0">
                <a:latin typeface="Calibri"/>
                <a:cs typeface="Calibri"/>
              </a:rPr>
              <a:t> </a:t>
            </a:r>
            <a:r>
              <a:rPr sz="1800" spc="-5" dirty="0">
                <a:latin typeface="Calibri"/>
                <a:cs typeface="Calibri"/>
              </a:rPr>
              <a:t>known</a:t>
            </a:r>
            <a:r>
              <a:rPr sz="1800" dirty="0">
                <a:latin typeface="Calibri"/>
                <a:cs typeface="Calibri"/>
              </a:rPr>
              <a:t> </a:t>
            </a:r>
            <a:r>
              <a:rPr sz="1800" spc="10" dirty="0">
                <a:latin typeface="Calibri"/>
                <a:cs typeface="Calibri"/>
              </a:rPr>
              <a:t>as</a:t>
            </a:r>
            <a:r>
              <a:rPr sz="1800" spc="15" dirty="0">
                <a:latin typeface="Calibri"/>
                <a:cs typeface="Calibri"/>
              </a:rPr>
              <a:t> </a:t>
            </a:r>
            <a:r>
              <a:rPr sz="1800" spc="-5" dirty="0">
                <a:solidFill>
                  <a:srgbClr val="FF0000"/>
                </a:solidFill>
                <a:latin typeface="Calibri"/>
                <a:cs typeface="Calibri"/>
              </a:rPr>
              <a:t>Process</a:t>
            </a:r>
            <a:r>
              <a:rPr sz="1800" dirty="0">
                <a:solidFill>
                  <a:srgbClr val="FF0000"/>
                </a:solidFill>
                <a:latin typeface="Calibri"/>
                <a:cs typeface="Calibri"/>
              </a:rPr>
              <a:t> </a:t>
            </a:r>
            <a:r>
              <a:rPr sz="1800" spc="-10" dirty="0">
                <a:solidFill>
                  <a:srgbClr val="FF0000"/>
                </a:solidFill>
                <a:latin typeface="Calibri"/>
                <a:cs typeface="Calibri"/>
              </a:rPr>
              <a:t>Synchronization</a:t>
            </a:r>
            <a:r>
              <a:rPr sz="1800" spc="-10" dirty="0">
                <a:latin typeface="Calibri"/>
                <a:cs typeface="Calibri"/>
              </a:rPr>
              <a:t>.</a:t>
            </a:r>
            <a:r>
              <a:rPr sz="1800" spc="-5" dirty="0">
                <a:latin typeface="Calibri"/>
                <a:cs typeface="Calibri"/>
              </a:rPr>
              <a:t> There</a:t>
            </a:r>
            <a:r>
              <a:rPr sz="1800" dirty="0">
                <a:latin typeface="Calibri"/>
                <a:cs typeface="Calibri"/>
              </a:rPr>
              <a:t> are</a:t>
            </a:r>
            <a:r>
              <a:rPr sz="1800" spc="5" dirty="0">
                <a:latin typeface="Calibri"/>
                <a:cs typeface="Calibri"/>
              </a:rPr>
              <a:t> </a:t>
            </a:r>
            <a:r>
              <a:rPr sz="1800" spc="-10" dirty="0">
                <a:latin typeface="Calibri"/>
                <a:cs typeface="Calibri"/>
              </a:rPr>
              <a:t>various</a:t>
            </a:r>
            <a:r>
              <a:rPr sz="1800" spc="-5" dirty="0">
                <a:latin typeface="Calibri"/>
                <a:cs typeface="Calibri"/>
              </a:rPr>
              <a:t> synchronization </a:t>
            </a:r>
            <a:r>
              <a:rPr sz="1800" dirty="0">
                <a:latin typeface="Calibri"/>
                <a:cs typeface="Calibri"/>
              </a:rPr>
              <a:t> </a:t>
            </a:r>
            <a:r>
              <a:rPr sz="1800" spc="-5" dirty="0">
                <a:latin typeface="Calibri"/>
                <a:cs typeface="Calibri"/>
              </a:rPr>
              <a:t>mechanisms</a:t>
            </a:r>
            <a:r>
              <a:rPr sz="1800" spc="20" dirty="0">
                <a:latin typeface="Calibri"/>
                <a:cs typeface="Calibri"/>
              </a:rPr>
              <a:t> </a:t>
            </a:r>
            <a:r>
              <a:rPr sz="1800" spc="-10" dirty="0">
                <a:latin typeface="Calibri"/>
                <a:cs typeface="Calibri"/>
              </a:rPr>
              <a:t>that</a:t>
            </a:r>
            <a:r>
              <a:rPr sz="1800" spc="2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used</a:t>
            </a:r>
            <a:r>
              <a:rPr sz="1800" spc="3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synchronize</a:t>
            </a:r>
            <a:r>
              <a:rPr sz="1800" spc="-5" dirty="0">
                <a:latin typeface="Calibri"/>
                <a:cs typeface="Calibri"/>
              </a:rPr>
              <a:t> the</a:t>
            </a:r>
            <a:r>
              <a:rPr sz="1800" spc="15" dirty="0">
                <a:latin typeface="Calibri"/>
                <a:cs typeface="Calibri"/>
              </a:rPr>
              <a:t> </a:t>
            </a:r>
            <a:r>
              <a:rPr sz="1800" spc="-10" dirty="0">
                <a:latin typeface="Calibri"/>
                <a:cs typeface="Calibri"/>
              </a:rPr>
              <a:t>processes.</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dirty="0">
                <a:solidFill>
                  <a:srgbClr val="00AF50"/>
                </a:solidFill>
                <a:latin typeface="Calibri"/>
                <a:cs typeface="Calibri"/>
              </a:rPr>
              <a:t>Race</a:t>
            </a:r>
            <a:r>
              <a:rPr sz="1800" spc="-45" dirty="0">
                <a:solidFill>
                  <a:srgbClr val="00AF50"/>
                </a:solidFill>
                <a:latin typeface="Calibri"/>
                <a:cs typeface="Calibri"/>
              </a:rPr>
              <a:t> </a:t>
            </a:r>
            <a:r>
              <a:rPr sz="1800" spc="-5" dirty="0">
                <a:solidFill>
                  <a:srgbClr val="00AF50"/>
                </a:solidFill>
                <a:latin typeface="Calibri"/>
                <a:cs typeface="Calibri"/>
              </a:rPr>
              <a:t>Condition</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spcBef>
                <a:spcPts val="5"/>
              </a:spcBef>
            </a:pPr>
            <a:r>
              <a:rPr sz="1800" dirty="0">
                <a:latin typeface="Calibri"/>
                <a:cs typeface="Calibri"/>
              </a:rPr>
              <a:t>A</a:t>
            </a:r>
            <a:r>
              <a:rPr sz="1800" spc="65" dirty="0">
                <a:latin typeface="Calibri"/>
                <a:cs typeface="Calibri"/>
              </a:rPr>
              <a:t> </a:t>
            </a:r>
            <a:r>
              <a:rPr sz="1800" dirty="0">
                <a:latin typeface="Calibri"/>
                <a:cs typeface="Calibri"/>
              </a:rPr>
              <a:t>Race</a:t>
            </a:r>
            <a:r>
              <a:rPr sz="1800" spc="65" dirty="0">
                <a:latin typeface="Calibri"/>
                <a:cs typeface="Calibri"/>
              </a:rPr>
              <a:t> </a:t>
            </a:r>
            <a:r>
              <a:rPr sz="1800" dirty="0">
                <a:latin typeface="Calibri"/>
                <a:cs typeface="Calibri"/>
              </a:rPr>
              <a:t>Condition</a:t>
            </a:r>
            <a:r>
              <a:rPr sz="1800" spc="70" dirty="0">
                <a:latin typeface="Calibri"/>
                <a:cs typeface="Calibri"/>
              </a:rPr>
              <a:t> </a:t>
            </a:r>
            <a:r>
              <a:rPr sz="1800" spc="-5" dirty="0">
                <a:latin typeface="Calibri"/>
                <a:cs typeface="Calibri"/>
              </a:rPr>
              <a:t>typically</a:t>
            </a:r>
            <a:r>
              <a:rPr sz="1800" spc="110" dirty="0">
                <a:latin typeface="Calibri"/>
                <a:cs typeface="Calibri"/>
              </a:rPr>
              <a:t> </a:t>
            </a:r>
            <a:r>
              <a:rPr sz="1800" spc="-5" dirty="0">
                <a:latin typeface="Calibri"/>
                <a:cs typeface="Calibri"/>
              </a:rPr>
              <a:t>occurs</a:t>
            </a:r>
            <a:r>
              <a:rPr sz="1800" spc="70" dirty="0">
                <a:latin typeface="Calibri"/>
                <a:cs typeface="Calibri"/>
              </a:rPr>
              <a:t> </a:t>
            </a:r>
            <a:r>
              <a:rPr sz="1800" dirty="0">
                <a:latin typeface="Calibri"/>
                <a:cs typeface="Calibri"/>
              </a:rPr>
              <a:t>when</a:t>
            </a:r>
            <a:r>
              <a:rPr sz="1800" spc="65" dirty="0">
                <a:latin typeface="Calibri"/>
                <a:cs typeface="Calibri"/>
              </a:rPr>
              <a:t> </a:t>
            </a:r>
            <a:r>
              <a:rPr sz="1800" spc="-10" dirty="0">
                <a:solidFill>
                  <a:srgbClr val="FF0000"/>
                </a:solidFill>
                <a:latin typeface="Calibri"/>
                <a:cs typeface="Calibri"/>
              </a:rPr>
              <a:t>two</a:t>
            </a:r>
            <a:r>
              <a:rPr sz="1800" spc="85" dirty="0">
                <a:solidFill>
                  <a:srgbClr val="FF0000"/>
                </a:solidFill>
                <a:latin typeface="Calibri"/>
                <a:cs typeface="Calibri"/>
              </a:rPr>
              <a:t> </a:t>
            </a:r>
            <a:r>
              <a:rPr sz="1800" spc="5" dirty="0">
                <a:solidFill>
                  <a:srgbClr val="FF0000"/>
                </a:solidFill>
                <a:latin typeface="Calibri"/>
                <a:cs typeface="Calibri"/>
              </a:rPr>
              <a:t>or</a:t>
            </a:r>
            <a:r>
              <a:rPr sz="1800" spc="90" dirty="0">
                <a:solidFill>
                  <a:srgbClr val="FF0000"/>
                </a:solidFill>
                <a:latin typeface="Calibri"/>
                <a:cs typeface="Calibri"/>
              </a:rPr>
              <a:t> </a:t>
            </a:r>
            <a:r>
              <a:rPr sz="1800" spc="-5" dirty="0">
                <a:solidFill>
                  <a:srgbClr val="FF0000"/>
                </a:solidFill>
                <a:latin typeface="Calibri"/>
                <a:cs typeface="Calibri"/>
              </a:rPr>
              <a:t>more</a:t>
            </a:r>
            <a:r>
              <a:rPr sz="1800" spc="60" dirty="0">
                <a:solidFill>
                  <a:srgbClr val="FF0000"/>
                </a:solidFill>
                <a:latin typeface="Calibri"/>
                <a:cs typeface="Calibri"/>
              </a:rPr>
              <a:t> </a:t>
            </a:r>
            <a:r>
              <a:rPr sz="1800" spc="-5" dirty="0">
                <a:solidFill>
                  <a:srgbClr val="FF0000"/>
                </a:solidFill>
                <a:latin typeface="Calibri"/>
                <a:cs typeface="Calibri"/>
              </a:rPr>
              <a:t>threads</a:t>
            </a:r>
            <a:r>
              <a:rPr sz="1800" spc="100" dirty="0">
                <a:solidFill>
                  <a:srgbClr val="FF0000"/>
                </a:solidFill>
                <a:latin typeface="Calibri"/>
                <a:cs typeface="Calibri"/>
              </a:rPr>
              <a:t> </a:t>
            </a:r>
            <a:r>
              <a:rPr sz="1800" spc="-5" dirty="0">
                <a:solidFill>
                  <a:srgbClr val="FF0000"/>
                </a:solidFill>
                <a:latin typeface="Calibri"/>
                <a:cs typeface="Calibri"/>
              </a:rPr>
              <a:t>try</a:t>
            </a:r>
            <a:r>
              <a:rPr sz="1800" spc="95" dirty="0">
                <a:solidFill>
                  <a:srgbClr val="FF0000"/>
                </a:solidFill>
                <a:latin typeface="Calibri"/>
                <a:cs typeface="Calibri"/>
              </a:rPr>
              <a:t> </a:t>
            </a:r>
            <a:r>
              <a:rPr sz="1800" spc="-5" dirty="0">
                <a:solidFill>
                  <a:srgbClr val="FF0000"/>
                </a:solidFill>
                <a:latin typeface="Calibri"/>
                <a:cs typeface="Calibri"/>
              </a:rPr>
              <a:t>to</a:t>
            </a:r>
            <a:r>
              <a:rPr sz="1800" spc="85" dirty="0">
                <a:solidFill>
                  <a:srgbClr val="FF0000"/>
                </a:solidFill>
                <a:latin typeface="Calibri"/>
                <a:cs typeface="Calibri"/>
              </a:rPr>
              <a:t> </a:t>
            </a:r>
            <a:r>
              <a:rPr sz="1800" spc="-10" dirty="0">
                <a:solidFill>
                  <a:srgbClr val="FF0000"/>
                </a:solidFill>
                <a:latin typeface="Calibri"/>
                <a:cs typeface="Calibri"/>
              </a:rPr>
              <a:t>read,</a:t>
            </a:r>
            <a:r>
              <a:rPr sz="1800" spc="105" dirty="0">
                <a:solidFill>
                  <a:srgbClr val="FF0000"/>
                </a:solidFill>
                <a:latin typeface="Calibri"/>
                <a:cs typeface="Calibri"/>
              </a:rPr>
              <a:t> </a:t>
            </a:r>
            <a:r>
              <a:rPr sz="1800" spc="-10" dirty="0">
                <a:solidFill>
                  <a:srgbClr val="FF0000"/>
                </a:solidFill>
                <a:latin typeface="Calibri"/>
                <a:cs typeface="Calibri"/>
              </a:rPr>
              <a:t>write</a:t>
            </a:r>
            <a:r>
              <a:rPr sz="1800" spc="95" dirty="0">
                <a:solidFill>
                  <a:srgbClr val="FF0000"/>
                </a:solidFill>
                <a:latin typeface="Calibri"/>
                <a:cs typeface="Calibri"/>
              </a:rPr>
              <a:t> </a:t>
            </a:r>
            <a:r>
              <a:rPr sz="1800" dirty="0">
                <a:latin typeface="Calibri"/>
                <a:cs typeface="Calibri"/>
              </a:rPr>
              <a:t>and</a:t>
            </a:r>
            <a:r>
              <a:rPr sz="1800" spc="85" dirty="0">
                <a:latin typeface="Calibri"/>
                <a:cs typeface="Calibri"/>
              </a:rPr>
              <a:t> </a:t>
            </a:r>
            <a:r>
              <a:rPr sz="1800" spc="-5" dirty="0">
                <a:latin typeface="Calibri"/>
                <a:cs typeface="Calibri"/>
              </a:rPr>
              <a:t>possibly</a:t>
            </a:r>
            <a:endParaRPr sz="1800">
              <a:latin typeface="Calibri"/>
              <a:cs typeface="Calibri"/>
            </a:endParaRPr>
          </a:p>
          <a:p>
            <a:pPr marL="12700" algn="just">
              <a:lnSpc>
                <a:spcPct val="100000"/>
              </a:lnSpc>
            </a:pPr>
            <a:r>
              <a:rPr sz="1800" spc="-10" dirty="0">
                <a:latin typeface="Calibri"/>
                <a:cs typeface="Calibri"/>
              </a:rPr>
              <a:t>make</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decisions</a:t>
            </a:r>
            <a:r>
              <a:rPr sz="1800" spc="35" dirty="0">
                <a:latin typeface="Calibri"/>
                <a:cs typeface="Calibri"/>
              </a:rPr>
              <a:t> </a:t>
            </a:r>
            <a:r>
              <a:rPr sz="1800" spc="-5" dirty="0">
                <a:latin typeface="Calibri"/>
                <a:cs typeface="Calibri"/>
              </a:rPr>
              <a:t>based</a:t>
            </a:r>
            <a:r>
              <a:rPr sz="1800" spc="30" dirty="0">
                <a:latin typeface="Calibri"/>
                <a:cs typeface="Calibri"/>
              </a:rPr>
              <a:t> </a:t>
            </a:r>
            <a:r>
              <a:rPr sz="1800" dirty="0">
                <a:latin typeface="Calibri"/>
                <a:cs typeface="Calibri"/>
              </a:rPr>
              <a:t>on</a:t>
            </a:r>
            <a:r>
              <a:rPr sz="1800" spc="-5" dirty="0">
                <a:latin typeface="Calibri"/>
                <a:cs typeface="Calibri"/>
              </a:rPr>
              <a:t> the</a:t>
            </a:r>
            <a:r>
              <a:rPr sz="1800" spc="35" dirty="0">
                <a:latin typeface="Calibri"/>
                <a:cs typeface="Calibri"/>
              </a:rPr>
              <a:t> </a:t>
            </a:r>
            <a:r>
              <a:rPr sz="1800" dirty="0">
                <a:latin typeface="Calibri"/>
                <a:cs typeface="Calibri"/>
              </a:rPr>
              <a:t>memory</a:t>
            </a:r>
            <a:r>
              <a:rPr sz="1800" spc="-5" dirty="0">
                <a:latin typeface="Calibri"/>
                <a:cs typeface="Calibri"/>
              </a:rPr>
              <a:t> </a:t>
            </a:r>
            <a:r>
              <a:rPr sz="1800" spc="-10" dirty="0">
                <a:latin typeface="Calibri"/>
                <a:cs typeface="Calibri"/>
              </a:rPr>
              <a:t>that</a:t>
            </a:r>
            <a:r>
              <a:rPr sz="1800" spc="25" dirty="0">
                <a:latin typeface="Calibri"/>
                <a:cs typeface="Calibri"/>
              </a:rPr>
              <a:t> </a:t>
            </a:r>
            <a:r>
              <a:rPr sz="1800" spc="-10" dirty="0">
                <a:latin typeface="Calibri"/>
                <a:cs typeface="Calibri"/>
              </a:rPr>
              <a:t>they</a:t>
            </a:r>
            <a:r>
              <a:rPr sz="1800" spc="25" dirty="0">
                <a:latin typeface="Calibri"/>
                <a:cs typeface="Calibri"/>
              </a:rPr>
              <a:t> </a:t>
            </a:r>
            <a:r>
              <a:rPr sz="1800" spc="-10" dirty="0">
                <a:latin typeface="Calibri"/>
                <a:cs typeface="Calibri"/>
              </a:rPr>
              <a:t>are</a:t>
            </a:r>
            <a:r>
              <a:rPr sz="1800" spc="-5" dirty="0">
                <a:latin typeface="Calibri"/>
                <a:cs typeface="Calibri"/>
              </a:rPr>
              <a:t> </a:t>
            </a:r>
            <a:r>
              <a:rPr sz="1800" spc="-10" dirty="0">
                <a:latin typeface="Calibri"/>
                <a:cs typeface="Calibri"/>
              </a:rPr>
              <a:t>accessing</a:t>
            </a:r>
            <a:r>
              <a:rPr sz="1800" spc="45" dirty="0">
                <a:latin typeface="Calibri"/>
                <a:cs typeface="Calibri"/>
              </a:rPr>
              <a:t> </a:t>
            </a:r>
            <a:r>
              <a:rPr sz="1800" spc="-20" dirty="0">
                <a:latin typeface="Calibri"/>
                <a:cs typeface="Calibri"/>
              </a:rPr>
              <a:t>concurrently.</a:t>
            </a:r>
            <a:endParaRPr sz="1800">
              <a:latin typeface="Calibri"/>
              <a:cs typeface="Calibri"/>
            </a:endParaRPr>
          </a:p>
          <a:p>
            <a:pPr>
              <a:lnSpc>
                <a:spcPct val="100000"/>
              </a:lnSpc>
              <a:spcBef>
                <a:spcPts val="25"/>
              </a:spcBef>
            </a:pPr>
            <a:endParaRPr sz="1750">
              <a:latin typeface="Calibri"/>
              <a:cs typeface="Calibri"/>
            </a:endParaRPr>
          </a:p>
          <a:p>
            <a:pPr marL="12700" algn="just">
              <a:lnSpc>
                <a:spcPct val="100000"/>
              </a:lnSpc>
            </a:pPr>
            <a:r>
              <a:rPr sz="1800" spc="-10" dirty="0">
                <a:solidFill>
                  <a:srgbClr val="00AF50"/>
                </a:solidFill>
                <a:latin typeface="Calibri"/>
                <a:cs typeface="Calibri"/>
              </a:rPr>
              <a:t>Critical </a:t>
            </a:r>
            <a:r>
              <a:rPr sz="1800" spc="-5" dirty="0">
                <a:solidFill>
                  <a:srgbClr val="00AF50"/>
                </a:solidFill>
                <a:latin typeface="Calibri"/>
                <a:cs typeface="Calibri"/>
              </a:rPr>
              <a:t>Section</a:t>
            </a:r>
            <a:endParaRPr sz="1800">
              <a:latin typeface="Calibri"/>
              <a:cs typeface="Calibri"/>
            </a:endParaRPr>
          </a:p>
          <a:p>
            <a:pPr marL="12700" marR="6350" algn="just">
              <a:lnSpc>
                <a:spcPct val="100000"/>
              </a:lnSpc>
            </a:pPr>
            <a:r>
              <a:rPr sz="1800" dirty="0">
                <a:latin typeface="Calibri"/>
                <a:cs typeface="Calibri"/>
              </a:rPr>
              <a:t>The </a:t>
            </a:r>
            <a:r>
              <a:rPr sz="1800" spc="-5" dirty="0">
                <a:latin typeface="Calibri"/>
                <a:cs typeface="Calibri"/>
              </a:rPr>
              <a:t>regions </a:t>
            </a:r>
            <a:r>
              <a:rPr sz="1800" spc="5" dirty="0">
                <a:latin typeface="Calibri"/>
                <a:cs typeface="Calibri"/>
              </a:rPr>
              <a:t>of </a:t>
            </a:r>
            <a:r>
              <a:rPr sz="1800" dirty="0">
                <a:latin typeface="Calibri"/>
                <a:cs typeface="Calibri"/>
              </a:rPr>
              <a:t>a </a:t>
            </a:r>
            <a:r>
              <a:rPr sz="1800" spc="-15" dirty="0">
                <a:latin typeface="Calibri"/>
                <a:cs typeface="Calibri"/>
              </a:rPr>
              <a:t>program </a:t>
            </a:r>
            <a:r>
              <a:rPr sz="1800" spc="-5" dirty="0">
                <a:latin typeface="Calibri"/>
                <a:cs typeface="Calibri"/>
              </a:rPr>
              <a:t>that try </a:t>
            </a:r>
            <a:r>
              <a:rPr sz="1800" spc="-15" dirty="0">
                <a:latin typeface="Calibri"/>
                <a:cs typeface="Calibri"/>
              </a:rPr>
              <a:t>to </a:t>
            </a:r>
            <a:r>
              <a:rPr sz="1800" spc="-5" dirty="0">
                <a:latin typeface="Calibri"/>
                <a:cs typeface="Calibri"/>
              </a:rPr>
              <a:t>access </a:t>
            </a:r>
            <a:r>
              <a:rPr sz="1800" spc="-10" dirty="0">
                <a:latin typeface="Calibri"/>
                <a:cs typeface="Calibri"/>
              </a:rPr>
              <a:t>shared resources </a:t>
            </a:r>
            <a:r>
              <a:rPr sz="1800" dirty="0">
                <a:latin typeface="Calibri"/>
                <a:cs typeface="Calibri"/>
              </a:rPr>
              <a:t>and </a:t>
            </a:r>
            <a:r>
              <a:rPr sz="1800" spc="-10" dirty="0">
                <a:latin typeface="Calibri"/>
                <a:cs typeface="Calibri"/>
              </a:rPr>
              <a:t>may cause race </a:t>
            </a:r>
            <a:r>
              <a:rPr sz="1800" dirty="0">
                <a:latin typeface="Calibri"/>
                <a:cs typeface="Calibri"/>
              </a:rPr>
              <a:t>conditions </a:t>
            </a:r>
            <a:r>
              <a:rPr sz="1800" spc="5" dirty="0">
                <a:latin typeface="Calibri"/>
                <a:cs typeface="Calibri"/>
              </a:rPr>
              <a:t> </a:t>
            </a:r>
            <a:r>
              <a:rPr sz="1800" spc="-10" dirty="0">
                <a:latin typeface="Calibri"/>
                <a:cs typeface="Calibri"/>
              </a:rPr>
              <a:t>are </a:t>
            </a:r>
            <a:r>
              <a:rPr sz="1800" spc="-5" dirty="0">
                <a:latin typeface="Calibri"/>
                <a:cs typeface="Calibri"/>
              </a:rPr>
              <a:t>called </a:t>
            </a:r>
            <a:r>
              <a:rPr sz="1800" spc="-5" dirty="0">
                <a:solidFill>
                  <a:srgbClr val="FF0000"/>
                </a:solidFill>
                <a:latin typeface="Calibri"/>
                <a:cs typeface="Calibri"/>
              </a:rPr>
              <a:t>critical section</a:t>
            </a:r>
            <a:r>
              <a:rPr sz="1800" spc="-5" dirty="0">
                <a:latin typeface="Calibri"/>
                <a:cs typeface="Calibri"/>
              </a:rPr>
              <a:t>. </a:t>
            </a:r>
            <a:r>
              <a:rPr sz="1800" spc="-80" dirty="0">
                <a:latin typeface="Calibri"/>
                <a:cs typeface="Calibri"/>
              </a:rPr>
              <a:t>To </a:t>
            </a:r>
            <a:r>
              <a:rPr sz="1800" spc="-10" dirty="0">
                <a:latin typeface="Calibri"/>
                <a:cs typeface="Calibri"/>
              </a:rPr>
              <a:t>avoid race </a:t>
            </a:r>
            <a:r>
              <a:rPr sz="1800" spc="-5" dirty="0">
                <a:latin typeface="Calibri"/>
                <a:cs typeface="Calibri"/>
              </a:rPr>
              <a:t>condition </a:t>
            </a:r>
            <a:r>
              <a:rPr sz="1800" dirty="0">
                <a:latin typeface="Calibri"/>
                <a:cs typeface="Calibri"/>
              </a:rPr>
              <a:t>among the </a:t>
            </a:r>
            <a:r>
              <a:rPr sz="1800" spc="-10" dirty="0">
                <a:latin typeface="Calibri"/>
                <a:cs typeface="Calibri"/>
              </a:rPr>
              <a:t>processes, we </a:t>
            </a:r>
            <a:r>
              <a:rPr sz="1800" spc="-5" dirty="0">
                <a:latin typeface="Calibri"/>
                <a:cs typeface="Calibri"/>
              </a:rPr>
              <a:t>need </a:t>
            </a:r>
            <a:r>
              <a:rPr sz="1800" spc="-15" dirty="0">
                <a:latin typeface="Calibri"/>
                <a:cs typeface="Calibri"/>
              </a:rPr>
              <a:t>to </a:t>
            </a:r>
            <a:r>
              <a:rPr sz="1800" dirty="0">
                <a:latin typeface="Calibri"/>
                <a:cs typeface="Calibri"/>
              </a:rPr>
              <a:t>assure </a:t>
            </a:r>
            <a:r>
              <a:rPr sz="1800" spc="5" dirty="0">
                <a:latin typeface="Calibri"/>
                <a:cs typeface="Calibri"/>
              </a:rPr>
              <a:t> </a:t>
            </a:r>
            <a:r>
              <a:rPr sz="1800" spc="-10" dirty="0">
                <a:latin typeface="Calibri"/>
                <a:cs typeface="Calibri"/>
              </a:rPr>
              <a:t>that</a:t>
            </a:r>
            <a:r>
              <a:rPr sz="1800" spc="10" dirty="0">
                <a:latin typeface="Calibri"/>
                <a:cs typeface="Calibri"/>
              </a:rPr>
              <a:t> </a:t>
            </a:r>
            <a:r>
              <a:rPr sz="1800" spc="-5" dirty="0">
                <a:latin typeface="Calibri"/>
                <a:cs typeface="Calibri"/>
              </a:rPr>
              <a:t>only</a:t>
            </a:r>
            <a:r>
              <a:rPr sz="1800" dirty="0">
                <a:latin typeface="Calibri"/>
                <a:cs typeface="Calibri"/>
              </a:rPr>
              <a:t> one</a:t>
            </a:r>
            <a:r>
              <a:rPr sz="1800" spc="15" dirty="0">
                <a:latin typeface="Calibri"/>
                <a:cs typeface="Calibri"/>
              </a:rPr>
              <a:t> </a:t>
            </a:r>
            <a:r>
              <a:rPr sz="1800" spc="-10" dirty="0">
                <a:latin typeface="Calibri"/>
                <a:cs typeface="Calibri"/>
              </a:rPr>
              <a:t>process</a:t>
            </a:r>
            <a:r>
              <a:rPr sz="1800" spc="20" dirty="0">
                <a:latin typeface="Calibri"/>
                <a:cs typeface="Calibri"/>
              </a:rPr>
              <a:t> </a:t>
            </a:r>
            <a:r>
              <a:rPr sz="1800" spc="-15" dirty="0">
                <a:latin typeface="Calibri"/>
                <a:cs typeface="Calibri"/>
              </a:rPr>
              <a:t>at</a:t>
            </a:r>
            <a:r>
              <a:rPr sz="1800" spc="20" dirty="0">
                <a:latin typeface="Calibri"/>
                <a:cs typeface="Calibri"/>
              </a:rPr>
              <a:t> </a:t>
            </a:r>
            <a:r>
              <a:rPr sz="1800" dirty="0">
                <a:latin typeface="Calibri"/>
                <a:cs typeface="Calibri"/>
              </a:rPr>
              <a:t>a </a:t>
            </a:r>
            <a:r>
              <a:rPr sz="1800" spc="-5" dirty="0">
                <a:latin typeface="Calibri"/>
                <a:cs typeface="Calibri"/>
              </a:rPr>
              <a:t>time </a:t>
            </a:r>
            <a:r>
              <a:rPr sz="1800" spc="-10" dirty="0">
                <a:latin typeface="Calibri"/>
                <a:cs typeface="Calibri"/>
              </a:rPr>
              <a:t>can</a:t>
            </a:r>
            <a:r>
              <a:rPr sz="1800" spc="15" dirty="0">
                <a:latin typeface="Calibri"/>
                <a:cs typeface="Calibri"/>
              </a:rPr>
              <a:t> </a:t>
            </a:r>
            <a:r>
              <a:rPr sz="1800" spc="-20" dirty="0">
                <a:latin typeface="Calibri"/>
                <a:cs typeface="Calibri"/>
              </a:rPr>
              <a:t>execute</a:t>
            </a:r>
            <a:r>
              <a:rPr sz="1800" spc="65" dirty="0">
                <a:latin typeface="Calibri"/>
                <a:cs typeface="Calibri"/>
              </a:rPr>
              <a:t> </a:t>
            </a:r>
            <a:r>
              <a:rPr sz="1800" spc="-5" dirty="0">
                <a:latin typeface="Calibri"/>
                <a:cs typeface="Calibri"/>
              </a:rPr>
              <a:t>within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endParaRPr sz="1800">
              <a:latin typeface="Calibri"/>
              <a:cs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22834"/>
            <a:ext cx="8225155" cy="5789295"/>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Critical</a:t>
            </a:r>
            <a:r>
              <a:rPr sz="1800" spc="15" dirty="0">
                <a:solidFill>
                  <a:srgbClr val="00AF50"/>
                </a:solidFill>
                <a:latin typeface="Calibri"/>
                <a:cs typeface="Calibri"/>
              </a:rPr>
              <a:t> </a:t>
            </a:r>
            <a:r>
              <a:rPr sz="1800" spc="-5" dirty="0">
                <a:solidFill>
                  <a:srgbClr val="00AF50"/>
                </a:solidFill>
                <a:latin typeface="Calibri"/>
                <a:cs typeface="Calibri"/>
              </a:rPr>
              <a:t>Section</a:t>
            </a:r>
            <a:r>
              <a:rPr sz="1800" spc="5" dirty="0">
                <a:solidFill>
                  <a:srgbClr val="00AF50"/>
                </a:solidFill>
                <a:latin typeface="Calibri"/>
                <a:cs typeface="Calibri"/>
              </a:rPr>
              <a:t> </a:t>
            </a:r>
            <a:r>
              <a:rPr sz="1800" spc="-10" dirty="0">
                <a:solidFill>
                  <a:srgbClr val="00AF50"/>
                </a:solidFill>
                <a:latin typeface="Calibri"/>
                <a:cs typeface="Calibri"/>
              </a:rPr>
              <a:t>Problem</a:t>
            </a:r>
            <a:r>
              <a:rPr sz="1800" dirty="0">
                <a:solidFill>
                  <a:srgbClr val="00AF50"/>
                </a:solidFill>
                <a:latin typeface="Calibri"/>
                <a:cs typeface="Calibri"/>
              </a:rPr>
              <a:t> </a:t>
            </a:r>
            <a:r>
              <a:rPr sz="1800" spc="-5" dirty="0">
                <a:solidFill>
                  <a:srgbClr val="00AF50"/>
                </a:solidFill>
                <a:latin typeface="Calibri"/>
                <a:cs typeface="Calibri"/>
              </a:rPr>
              <a:t>in</a:t>
            </a:r>
            <a:r>
              <a:rPr sz="1800" spc="15" dirty="0">
                <a:solidFill>
                  <a:srgbClr val="00AF50"/>
                </a:solidFill>
                <a:latin typeface="Calibri"/>
                <a:cs typeface="Calibri"/>
              </a:rPr>
              <a:t> </a:t>
            </a:r>
            <a:r>
              <a:rPr sz="1800" spc="10" dirty="0">
                <a:solidFill>
                  <a:srgbClr val="00AF50"/>
                </a:solidFill>
                <a:latin typeface="Calibri"/>
                <a:cs typeface="Calibri"/>
              </a:rPr>
              <a:t>OS</a:t>
            </a:r>
            <a:endParaRPr sz="1800">
              <a:latin typeface="Calibri"/>
              <a:cs typeface="Calibri"/>
            </a:endParaRPr>
          </a:p>
          <a:p>
            <a:pPr>
              <a:lnSpc>
                <a:spcPct val="100000"/>
              </a:lnSpc>
              <a:spcBef>
                <a:spcPts val="25"/>
              </a:spcBef>
            </a:pPr>
            <a:endParaRPr sz="1750">
              <a:latin typeface="Calibri"/>
              <a:cs typeface="Calibri"/>
            </a:endParaRPr>
          </a:p>
          <a:p>
            <a:pPr marL="12700" marR="5080" algn="just">
              <a:lnSpc>
                <a:spcPct val="100000"/>
              </a:lnSpc>
            </a:pPr>
            <a:r>
              <a:rPr sz="1800" spc="-10" dirty="0">
                <a:latin typeface="Calibri"/>
                <a:cs typeface="Calibri"/>
              </a:rPr>
              <a:t>Critical </a:t>
            </a:r>
            <a:r>
              <a:rPr sz="1800" dirty="0">
                <a:latin typeface="Calibri"/>
                <a:cs typeface="Calibri"/>
              </a:rPr>
              <a:t>Section </a:t>
            </a:r>
            <a:r>
              <a:rPr sz="1800" spc="-5" dirty="0">
                <a:latin typeface="Calibri"/>
                <a:cs typeface="Calibri"/>
              </a:rPr>
              <a:t>is </a:t>
            </a:r>
            <a:r>
              <a:rPr sz="1800" dirty="0">
                <a:latin typeface="Calibri"/>
                <a:cs typeface="Calibri"/>
              </a:rPr>
              <a:t>the </a:t>
            </a:r>
            <a:r>
              <a:rPr sz="1800" spc="-5" dirty="0">
                <a:latin typeface="Calibri"/>
                <a:cs typeface="Calibri"/>
              </a:rPr>
              <a:t>part </a:t>
            </a:r>
            <a:r>
              <a:rPr sz="1800" spc="5" dirty="0">
                <a:latin typeface="Calibri"/>
                <a:cs typeface="Calibri"/>
              </a:rPr>
              <a:t>of </a:t>
            </a:r>
            <a:r>
              <a:rPr sz="1800" dirty="0">
                <a:latin typeface="Calibri"/>
                <a:cs typeface="Calibri"/>
              </a:rPr>
              <a:t>a </a:t>
            </a:r>
            <a:r>
              <a:rPr sz="1800" spc="-15" dirty="0">
                <a:latin typeface="Calibri"/>
                <a:cs typeface="Calibri"/>
              </a:rPr>
              <a:t>program </a:t>
            </a:r>
            <a:r>
              <a:rPr sz="1800" spc="-5" dirty="0">
                <a:latin typeface="Calibri"/>
                <a:cs typeface="Calibri"/>
              </a:rPr>
              <a:t>which tries </a:t>
            </a:r>
            <a:r>
              <a:rPr sz="1800" spc="-15" dirty="0">
                <a:latin typeface="Calibri"/>
                <a:cs typeface="Calibri"/>
              </a:rPr>
              <a:t>to </a:t>
            </a:r>
            <a:r>
              <a:rPr sz="1800" spc="-5" dirty="0">
                <a:latin typeface="Calibri"/>
                <a:cs typeface="Calibri"/>
              </a:rPr>
              <a:t>access shared </a:t>
            </a:r>
            <a:r>
              <a:rPr sz="1800" spc="-10" dirty="0">
                <a:latin typeface="Calibri"/>
                <a:cs typeface="Calibri"/>
              </a:rPr>
              <a:t>resources. </a:t>
            </a:r>
            <a:r>
              <a:rPr sz="1800" spc="-5" dirty="0">
                <a:latin typeface="Calibri"/>
                <a:cs typeface="Calibri"/>
              </a:rPr>
              <a:t>That </a:t>
            </a:r>
            <a:r>
              <a:rPr sz="1800" dirty="0">
                <a:latin typeface="Calibri"/>
                <a:cs typeface="Calibri"/>
              </a:rPr>
              <a:t> </a:t>
            </a:r>
            <a:r>
              <a:rPr sz="1800" spc="-10" dirty="0">
                <a:latin typeface="Calibri"/>
                <a:cs typeface="Calibri"/>
              </a:rPr>
              <a:t>resource</a:t>
            </a:r>
            <a:r>
              <a:rPr sz="1800" spc="-5" dirty="0">
                <a:latin typeface="Calibri"/>
                <a:cs typeface="Calibri"/>
              </a:rPr>
              <a:t> </a:t>
            </a:r>
            <a:r>
              <a:rPr sz="1800" spc="-10" dirty="0">
                <a:latin typeface="Calibri"/>
                <a:cs typeface="Calibri"/>
              </a:rPr>
              <a:t>may </a:t>
            </a:r>
            <a:r>
              <a:rPr sz="1800" spc="5" dirty="0">
                <a:latin typeface="Calibri"/>
                <a:cs typeface="Calibri"/>
              </a:rPr>
              <a:t>be </a:t>
            </a:r>
            <a:r>
              <a:rPr sz="1800" spc="-15" dirty="0">
                <a:latin typeface="Calibri"/>
                <a:cs typeface="Calibri"/>
              </a:rPr>
              <a:t>any</a:t>
            </a:r>
            <a:r>
              <a:rPr sz="1800" spc="-10" dirty="0">
                <a:latin typeface="Calibri"/>
                <a:cs typeface="Calibri"/>
              </a:rPr>
              <a:t> resource </a:t>
            </a:r>
            <a:r>
              <a:rPr sz="1800" spc="5" dirty="0">
                <a:latin typeface="Calibri"/>
                <a:cs typeface="Calibri"/>
              </a:rPr>
              <a:t>in </a:t>
            </a:r>
            <a:r>
              <a:rPr sz="1800" dirty="0">
                <a:latin typeface="Calibri"/>
                <a:cs typeface="Calibri"/>
              </a:rPr>
              <a:t>a</a:t>
            </a:r>
            <a:r>
              <a:rPr sz="1800" spc="405" dirty="0">
                <a:latin typeface="Calibri"/>
                <a:cs typeface="Calibri"/>
              </a:rPr>
              <a:t> </a:t>
            </a:r>
            <a:r>
              <a:rPr sz="1800" spc="-10" dirty="0">
                <a:latin typeface="Calibri"/>
                <a:cs typeface="Calibri"/>
              </a:rPr>
              <a:t>computer</a:t>
            </a:r>
            <a:r>
              <a:rPr sz="1800" spc="385" dirty="0">
                <a:latin typeface="Calibri"/>
                <a:cs typeface="Calibri"/>
              </a:rPr>
              <a:t> </a:t>
            </a:r>
            <a:r>
              <a:rPr sz="1800" spc="-15" dirty="0">
                <a:latin typeface="Calibri"/>
                <a:cs typeface="Calibri"/>
              </a:rPr>
              <a:t>like </a:t>
            </a:r>
            <a:r>
              <a:rPr sz="1800" dirty="0">
                <a:latin typeface="Calibri"/>
                <a:cs typeface="Calibri"/>
              </a:rPr>
              <a:t>a </a:t>
            </a:r>
            <a:r>
              <a:rPr sz="1800" dirty="0">
                <a:solidFill>
                  <a:srgbClr val="FF0000"/>
                </a:solidFill>
                <a:latin typeface="Calibri"/>
                <a:cs typeface="Calibri"/>
              </a:rPr>
              <a:t>memory </a:t>
            </a:r>
            <a:r>
              <a:rPr sz="1800" spc="-5" dirty="0">
                <a:solidFill>
                  <a:srgbClr val="FF0000"/>
                </a:solidFill>
                <a:latin typeface="Calibri"/>
                <a:cs typeface="Calibri"/>
              </a:rPr>
              <a:t>location, </a:t>
            </a:r>
            <a:r>
              <a:rPr sz="1800" spc="-10" dirty="0">
                <a:solidFill>
                  <a:srgbClr val="FF0000"/>
                </a:solidFill>
                <a:latin typeface="Calibri"/>
                <a:cs typeface="Calibri"/>
              </a:rPr>
              <a:t>Data structure, </a:t>
            </a:r>
            <a:r>
              <a:rPr sz="1800" spc="-5" dirty="0">
                <a:solidFill>
                  <a:srgbClr val="FF0000"/>
                </a:solidFill>
                <a:latin typeface="Calibri"/>
                <a:cs typeface="Calibri"/>
              </a:rPr>
              <a:t> CPU </a:t>
            </a:r>
            <a:r>
              <a:rPr sz="1800" spc="5" dirty="0">
                <a:solidFill>
                  <a:srgbClr val="FF0000"/>
                </a:solidFill>
                <a:latin typeface="Calibri"/>
                <a:cs typeface="Calibri"/>
              </a:rPr>
              <a:t>or</a:t>
            </a:r>
            <a:r>
              <a:rPr sz="1800" spc="-5" dirty="0">
                <a:solidFill>
                  <a:srgbClr val="FF0000"/>
                </a:solidFill>
                <a:latin typeface="Calibri"/>
                <a:cs typeface="Calibri"/>
              </a:rPr>
              <a:t> </a:t>
            </a:r>
            <a:r>
              <a:rPr sz="1800" spc="-10" dirty="0">
                <a:solidFill>
                  <a:srgbClr val="FF0000"/>
                </a:solidFill>
                <a:latin typeface="Calibri"/>
                <a:cs typeface="Calibri"/>
              </a:rPr>
              <a:t>any</a:t>
            </a:r>
            <a:r>
              <a:rPr sz="1800" dirty="0">
                <a:solidFill>
                  <a:srgbClr val="FF0000"/>
                </a:solidFill>
                <a:latin typeface="Calibri"/>
                <a:cs typeface="Calibri"/>
              </a:rPr>
              <a:t> IO</a:t>
            </a:r>
            <a:r>
              <a:rPr sz="1800" spc="-15" dirty="0">
                <a:solidFill>
                  <a:srgbClr val="FF0000"/>
                </a:solidFill>
                <a:latin typeface="Calibri"/>
                <a:cs typeface="Calibri"/>
              </a:rPr>
              <a:t> </a:t>
            </a:r>
            <a:r>
              <a:rPr sz="1800" spc="-5" dirty="0">
                <a:solidFill>
                  <a:srgbClr val="FF0000"/>
                </a:solidFill>
                <a:latin typeface="Calibri"/>
                <a:cs typeface="Calibri"/>
              </a:rPr>
              <a:t>device</a:t>
            </a:r>
            <a:r>
              <a:rPr sz="1800" spc="-5" dirty="0">
                <a:latin typeface="Calibri"/>
                <a:cs typeface="Calibri"/>
              </a:rPr>
              <a:t>.</a:t>
            </a:r>
            <a:endParaRPr sz="1800">
              <a:latin typeface="Calibri"/>
              <a:cs typeface="Calibri"/>
            </a:endParaRPr>
          </a:p>
          <a:p>
            <a:pPr marL="12700" marR="5080" algn="just">
              <a:lnSpc>
                <a:spcPct val="100000"/>
              </a:lnSpc>
            </a:pPr>
            <a:r>
              <a:rPr sz="1800" spc="-5" dirty="0">
                <a:latin typeface="Calibri"/>
                <a:cs typeface="Calibri"/>
              </a:rPr>
              <a:t>The critical section cannot </a:t>
            </a:r>
            <a:r>
              <a:rPr sz="1800" spc="5" dirty="0">
                <a:latin typeface="Calibri"/>
                <a:cs typeface="Calibri"/>
              </a:rPr>
              <a:t>be </a:t>
            </a:r>
            <a:r>
              <a:rPr sz="1800" spc="-15" dirty="0">
                <a:latin typeface="Calibri"/>
                <a:cs typeface="Calibri"/>
              </a:rPr>
              <a:t>executed </a:t>
            </a:r>
            <a:r>
              <a:rPr sz="1800" spc="-5" dirty="0">
                <a:latin typeface="Calibri"/>
                <a:cs typeface="Calibri"/>
              </a:rPr>
              <a:t>by more </a:t>
            </a:r>
            <a:r>
              <a:rPr sz="1800" dirty="0">
                <a:latin typeface="Calibri"/>
                <a:cs typeface="Calibri"/>
              </a:rPr>
              <a:t>than </a:t>
            </a:r>
            <a:r>
              <a:rPr sz="1800" spc="-5" dirty="0">
                <a:latin typeface="Calibri"/>
                <a:cs typeface="Calibri"/>
              </a:rPr>
              <a:t>one </a:t>
            </a:r>
            <a:r>
              <a:rPr sz="1800" spc="-10" dirty="0">
                <a:latin typeface="Calibri"/>
                <a:cs typeface="Calibri"/>
              </a:rPr>
              <a:t>process </a:t>
            </a:r>
            <a:r>
              <a:rPr sz="1800" spc="-15" dirty="0">
                <a:latin typeface="Calibri"/>
                <a:cs typeface="Calibri"/>
              </a:rPr>
              <a:t>at </a:t>
            </a:r>
            <a:r>
              <a:rPr sz="1800" dirty="0">
                <a:latin typeface="Calibri"/>
                <a:cs typeface="Calibri"/>
              </a:rPr>
              <a:t>the same </a:t>
            </a:r>
            <a:r>
              <a:rPr sz="1800" spc="5" dirty="0">
                <a:latin typeface="Calibri"/>
                <a:cs typeface="Calibri"/>
              </a:rPr>
              <a:t>time; </a:t>
            </a:r>
            <a:r>
              <a:rPr sz="1800" spc="10" dirty="0">
                <a:latin typeface="Calibri"/>
                <a:cs typeface="Calibri"/>
              </a:rPr>
              <a:t> </a:t>
            </a:r>
            <a:r>
              <a:rPr sz="1800" spc="-10" dirty="0">
                <a:latin typeface="Calibri"/>
                <a:cs typeface="Calibri"/>
              </a:rPr>
              <a:t>operating </a:t>
            </a:r>
            <a:r>
              <a:rPr sz="1800" spc="-25" dirty="0">
                <a:latin typeface="Calibri"/>
                <a:cs typeface="Calibri"/>
              </a:rPr>
              <a:t>system </a:t>
            </a:r>
            <a:r>
              <a:rPr sz="1800" spc="-10" dirty="0">
                <a:latin typeface="Calibri"/>
                <a:cs typeface="Calibri"/>
              </a:rPr>
              <a:t>faces </a:t>
            </a:r>
            <a:r>
              <a:rPr sz="1800" dirty="0">
                <a:latin typeface="Calibri"/>
                <a:cs typeface="Calibri"/>
              </a:rPr>
              <a:t>the </a:t>
            </a:r>
            <a:r>
              <a:rPr sz="1800" spc="-5" dirty="0">
                <a:latin typeface="Calibri"/>
                <a:cs typeface="Calibri"/>
              </a:rPr>
              <a:t>difficulties in allowing </a:t>
            </a:r>
            <a:r>
              <a:rPr sz="1800" dirty="0">
                <a:latin typeface="Calibri"/>
                <a:cs typeface="Calibri"/>
              </a:rPr>
              <a:t>and </a:t>
            </a:r>
            <a:r>
              <a:rPr sz="1800" spc="-5" dirty="0">
                <a:latin typeface="Calibri"/>
                <a:cs typeface="Calibri"/>
              </a:rPr>
              <a:t>disallowing the </a:t>
            </a:r>
            <a:r>
              <a:rPr sz="1800" spc="-10" dirty="0">
                <a:latin typeface="Calibri"/>
                <a:cs typeface="Calibri"/>
              </a:rPr>
              <a:t>processes from </a:t>
            </a:r>
            <a:r>
              <a:rPr sz="1800" spc="-5" dirty="0">
                <a:latin typeface="Calibri"/>
                <a:cs typeface="Calibri"/>
              </a:rPr>
              <a:t> </a:t>
            </a:r>
            <a:r>
              <a:rPr sz="1800" spc="-15" dirty="0">
                <a:latin typeface="Calibri"/>
                <a:cs typeface="Calibri"/>
              </a:rPr>
              <a:t>entering</a:t>
            </a:r>
            <a:r>
              <a:rPr sz="1800" spc="8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r>
              <a:rPr sz="1800" dirty="0">
                <a:latin typeface="Calibri"/>
                <a:cs typeface="Calibri"/>
              </a:rPr>
              <a:t> </a:t>
            </a:r>
            <a:r>
              <a:rPr sz="1800" spc="-5" dirty="0">
                <a:latin typeface="Calibri"/>
                <a:cs typeface="Calibri"/>
              </a:rPr>
              <a:t>section.</a:t>
            </a:r>
            <a:endParaRPr sz="1800">
              <a:latin typeface="Calibri"/>
              <a:cs typeface="Calibri"/>
            </a:endParaRPr>
          </a:p>
          <a:p>
            <a:pPr marL="12700" algn="just">
              <a:lnSpc>
                <a:spcPct val="100000"/>
              </a:lnSpc>
              <a:spcBef>
                <a:spcPts val="5"/>
              </a:spcBef>
            </a:pPr>
            <a:r>
              <a:rPr sz="1800" spc="-5" dirty="0">
                <a:solidFill>
                  <a:srgbClr val="FF0000"/>
                </a:solidFill>
                <a:latin typeface="Calibri"/>
                <a:cs typeface="Calibri"/>
              </a:rPr>
              <a:t>The</a:t>
            </a:r>
            <a:r>
              <a:rPr sz="1800" spc="140" dirty="0">
                <a:solidFill>
                  <a:srgbClr val="FF0000"/>
                </a:solidFill>
                <a:latin typeface="Calibri"/>
                <a:cs typeface="Calibri"/>
              </a:rPr>
              <a:t> </a:t>
            </a:r>
            <a:r>
              <a:rPr sz="1800" spc="-10" dirty="0">
                <a:solidFill>
                  <a:srgbClr val="FF0000"/>
                </a:solidFill>
                <a:latin typeface="Calibri"/>
                <a:cs typeface="Calibri"/>
              </a:rPr>
              <a:t>critical</a:t>
            </a:r>
            <a:r>
              <a:rPr sz="1800" spc="150" dirty="0">
                <a:solidFill>
                  <a:srgbClr val="FF0000"/>
                </a:solidFill>
                <a:latin typeface="Calibri"/>
                <a:cs typeface="Calibri"/>
              </a:rPr>
              <a:t> </a:t>
            </a:r>
            <a:r>
              <a:rPr sz="1800" spc="-5" dirty="0">
                <a:solidFill>
                  <a:srgbClr val="FF0000"/>
                </a:solidFill>
                <a:latin typeface="Calibri"/>
                <a:cs typeface="Calibri"/>
              </a:rPr>
              <a:t>section</a:t>
            </a:r>
            <a:r>
              <a:rPr sz="1800" spc="175" dirty="0">
                <a:solidFill>
                  <a:srgbClr val="FF0000"/>
                </a:solidFill>
                <a:latin typeface="Calibri"/>
                <a:cs typeface="Calibri"/>
              </a:rPr>
              <a:t> </a:t>
            </a:r>
            <a:r>
              <a:rPr sz="1800" spc="-10" dirty="0">
                <a:solidFill>
                  <a:srgbClr val="FF0000"/>
                </a:solidFill>
                <a:latin typeface="Calibri"/>
                <a:cs typeface="Calibri"/>
              </a:rPr>
              <a:t>problem</a:t>
            </a:r>
            <a:r>
              <a:rPr sz="1800" spc="155" dirty="0">
                <a:solidFill>
                  <a:srgbClr val="FF0000"/>
                </a:solidFill>
                <a:latin typeface="Calibri"/>
                <a:cs typeface="Calibri"/>
              </a:rPr>
              <a:t> </a:t>
            </a:r>
            <a:r>
              <a:rPr sz="1800" spc="-5" dirty="0">
                <a:solidFill>
                  <a:srgbClr val="FF0000"/>
                </a:solidFill>
                <a:latin typeface="Calibri"/>
                <a:cs typeface="Calibri"/>
              </a:rPr>
              <a:t>is</a:t>
            </a:r>
            <a:r>
              <a:rPr sz="1800" spc="170" dirty="0">
                <a:solidFill>
                  <a:srgbClr val="FF0000"/>
                </a:solidFill>
                <a:latin typeface="Calibri"/>
                <a:cs typeface="Calibri"/>
              </a:rPr>
              <a:t> </a:t>
            </a:r>
            <a:r>
              <a:rPr sz="1800" spc="-5" dirty="0">
                <a:solidFill>
                  <a:srgbClr val="FF0000"/>
                </a:solidFill>
                <a:latin typeface="Calibri"/>
                <a:cs typeface="Calibri"/>
              </a:rPr>
              <a:t>used</a:t>
            </a:r>
            <a:r>
              <a:rPr sz="1800" spc="140" dirty="0">
                <a:solidFill>
                  <a:srgbClr val="FF0000"/>
                </a:solidFill>
                <a:latin typeface="Calibri"/>
                <a:cs typeface="Calibri"/>
              </a:rPr>
              <a:t> </a:t>
            </a:r>
            <a:r>
              <a:rPr sz="1800" spc="-15" dirty="0">
                <a:solidFill>
                  <a:srgbClr val="FF0000"/>
                </a:solidFill>
                <a:latin typeface="Calibri"/>
                <a:cs typeface="Calibri"/>
              </a:rPr>
              <a:t>to</a:t>
            </a:r>
            <a:r>
              <a:rPr sz="1800" spc="185" dirty="0">
                <a:solidFill>
                  <a:srgbClr val="FF0000"/>
                </a:solidFill>
                <a:latin typeface="Calibri"/>
                <a:cs typeface="Calibri"/>
              </a:rPr>
              <a:t> </a:t>
            </a:r>
            <a:r>
              <a:rPr sz="1800" spc="-5" dirty="0">
                <a:solidFill>
                  <a:srgbClr val="FF0000"/>
                </a:solidFill>
                <a:latin typeface="Calibri"/>
                <a:cs typeface="Calibri"/>
              </a:rPr>
              <a:t>design</a:t>
            </a:r>
            <a:r>
              <a:rPr sz="1800" spc="145" dirty="0">
                <a:solidFill>
                  <a:srgbClr val="FF0000"/>
                </a:solidFill>
                <a:latin typeface="Calibri"/>
                <a:cs typeface="Calibri"/>
              </a:rPr>
              <a:t> </a:t>
            </a:r>
            <a:r>
              <a:rPr sz="1800" dirty="0">
                <a:solidFill>
                  <a:srgbClr val="FF0000"/>
                </a:solidFill>
                <a:latin typeface="Calibri"/>
                <a:cs typeface="Calibri"/>
              </a:rPr>
              <a:t>a</a:t>
            </a:r>
            <a:r>
              <a:rPr sz="1800" spc="150" dirty="0">
                <a:solidFill>
                  <a:srgbClr val="FF0000"/>
                </a:solidFill>
                <a:latin typeface="Calibri"/>
                <a:cs typeface="Calibri"/>
              </a:rPr>
              <a:t> </a:t>
            </a:r>
            <a:r>
              <a:rPr sz="1800" spc="-10" dirty="0">
                <a:solidFill>
                  <a:srgbClr val="FF0000"/>
                </a:solidFill>
                <a:latin typeface="Calibri"/>
                <a:cs typeface="Calibri"/>
              </a:rPr>
              <a:t>set</a:t>
            </a:r>
            <a:r>
              <a:rPr sz="1800" spc="150" dirty="0">
                <a:solidFill>
                  <a:srgbClr val="FF0000"/>
                </a:solidFill>
                <a:latin typeface="Calibri"/>
                <a:cs typeface="Calibri"/>
              </a:rPr>
              <a:t> </a:t>
            </a:r>
            <a:r>
              <a:rPr sz="1800" dirty="0">
                <a:solidFill>
                  <a:srgbClr val="FF0000"/>
                </a:solidFill>
                <a:latin typeface="Calibri"/>
                <a:cs typeface="Calibri"/>
              </a:rPr>
              <a:t>of</a:t>
            </a:r>
            <a:r>
              <a:rPr sz="1800" spc="150" dirty="0">
                <a:solidFill>
                  <a:srgbClr val="FF0000"/>
                </a:solidFill>
                <a:latin typeface="Calibri"/>
                <a:cs typeface="Calibri"/>
              </a:rPr>
              <a:t> </a:t>
            </a:r>
            <a:r>
              <a:rPr sz="1800" spc="-10" dirty="0">
                <a:solidFill>
                  <a:srgbClr val="FF0000"/>
                </a:solidFill>
                <a:latin typeface="Calibri"/>
                <a:cs typeface="Calibri"/>
              </a:rPr>
              <a:t>protocols</a:t>
            </a:r>
            <a:r>
              <a:rPr sz="1800" spc="130" dirty="0">
                <a:solidFill>
                  <a:srgbClr val="FF0000"/>
                </a:solidFill>
                <a:latin typeface="Calibri"/>
                <a:cs typeface="Calibri"/>
              </a:rPr>
              <a:t> </a:t>
            </a:r>
            <a:r>
              <a:rPr sz="1800" spc="-5" dirty="0">
                <a:solidFill>
                  <a:srgbClr val="FF0000"/>
                </a:solidFill>
                <a:latin typeface="Calibri"/>
                <a:cs typeface="Calibri"/>
              </a:rPr>
              <a:t>which</a:t>
            </a:r>
            <a:r>
              <a:rPr sz="1800" spc="140" dirty="0">
                <a:solidFill>
                  <a:srgbClr val="FF0000"/>
                </a:solidFill>
                <a:latin typeface="Calibri"/>
                <a:cs typeface="Calibri"/>
              </a:rPr>
              <a:t> </a:t>
            </a:r>
            <a:r>
              <a:rPr sz="1800" dirty="0">
                <a:solidFill>
                  <a:srgbClr val="FF0000"/>
                </a:solidFill>
                <a:latin typeface="Calibri"/>
                <a:cs typeface="Calibri"/>
              </a:rPr>
              <a:t>can</a:t>
            </a:r>
            <a:r>
              <a:rPr sz="1800" spc="140" dirty="0">
                <a:solidFill>
                  <a:srgbClr val="FF0000"/>
                </a:solidFill>
                <a:latin typeface="Calibri"/>
                <a:cs typeface="Calibri"/>
              </a:rPr>
              <a:t> </a:t>
            </a:r>
            <a:r>
              <a:rPr sz="1800" spc="-5" dirty="0">
                <a:solidFill>
                  <a:srgbClr val="FF0000"/>
                </a:solidFill>
                <a:latin typeface="Calibri"/>
                <a:cs typeface="Calibri"/>
              </a:rPr>
              <a:t>ensure</a:t>
            </a:r>
            <a:r>
              <a:rPr sz="1800" spc="140" dirty="0">
                <a:solidFill>
                  <a:srgbClr val="FF0000"/>
                </a:solidFill>
                <a:latin typeface="Calibri"/>
                <a:cs typeface="Calibri"/>
              </a:rPr>
              <a:t> </a:t>
            </a:r>
            <a:r>
              <a:rPr sz="1800" dirty="0">
                <a:solidFill>
                  <a:srgbClr val="FF0000"/>
                </a:solidFill>
                <a:latin typeface="Calibri"/>
                <a:cs typeface="Calibri"/>
              </a:rPr>
              <a:t>that</a:t>
            </a:r>
            <a:endParaRPr sz="1800">
              <a:latin typeface="Calibri"/>
              <a:cs typeface="Calibri"/>
            </a:endParaRPr>
          </a:p>
          <a:p>
            <a:pPr marL="12700" algn="just">
              <a:lnSpc>
                <a:spcPct val="100000"/>
              </a:lnSpc>
            </a:pPr>
            <a:r>
              <a:rPr sz="1800" spc="-5" dirty="0">
                <a:solidFill>
                  <a:srgbClr val="FF0000"/>
                </a:solidFill>
                <a:latin typeface="Calibri"/>
                <a:cs typeface="Calibri"/>
              </a:rPr>
              <a:t>the</a:t>
            </a:r>
            <a:r>
              <a:rPr sz="1800" spc="10" dirty="0">
                <a:solidFill>
                  <a:srgbClr val="FF0000"/>
                </a:solidFill>
                <a:latin typeface="Calibri"/>
                <a:cs typeface="Calibri"/>
              </a:rPr>
              <a:t> </a:t>
            </a:r>
            <a:r>
              <a:rPr sz="1800" dirty="0">
                <a:solidFill>
                  <a:srgbClr val="FF0000"/>
                </a:solidFill>
                <a:latin typeface="Calibri"/>
                <a:cs typeface="Calibri"/>
              </a:rPr>
              <a:t>Race</a:t>
            </a:r>
            <a:r>
              <a:rPr sz="1800" spc="-10" dirty="0">
                <a:solidFill>
                  <a:srgbClr val="FF0000"/>
                </a:solidFill>
                <a:latin typeface="Calibri"/>
                <a:cs typeface="Calibri"/>
              </a:rPr>
              <a:t> </a:t>
            </a:r>
            <a:r>
              <a:rPr sz="1800" spc="-5" dirty="0">
                <a:solidFill>
                  <a:srgbClr val="FF0000"/>
                </a:solidFill>
                <a:latin typeface="Calibri"/>
                <a:cs typeface="Calibri"/>
              </a:rPr>
              <a:t>condition</a:t>
            </a:r>
            <a:r>
              <a:rPr sz="1800" spc="40" dirty="0">
                <a:solidFill>
                  <a:srgbClr val="FF0000"/>
                </a:solidFill>
                <a:latin typeface="Calibri"/>
                <a:cs typeface="Calibri"/>
              </a:rPr>
              <a:t> </a:t>
            </a:r>
            <a:r>
              <a:rPr sz="1800" dirty="0">
                <a:solidFill>
                  <a:srgbClr val="FF0000"/>
                </a:solidFill>
                <a:latin typeface="Calibri"/>
                <a:cs typeface="Calibri"/>
              </a:rPr>
              <a:t>among</a:t>
            </a:r>
            <a:r>
              <a:rPr sz="1800" spc="15" dirty="0">
                <a:solidFill>
                  <a:srgbClr val="FF0000"/>
                </a:solidFill>
                <a:latin typeface="Calibri"/>
                <a:cs typeface="Calibri"/>
              </a:rPr>
              <a:t> </a:t>
            </a:r>
            <a:r>
              <a:rPr sz="1800" spc="-5" dirty="0">
                <a:solidFill>
                  <a:srgbClr val="FF0000"/>
                </a:solidFill>
                <a:latin typeface="Calibri"/>
                <a:cs typeface="Calibri"/>
              </a:rPr>
              <a:t>the</a:t>
            </a:r>
            <a:r>
              <a:rPr sz="1800" spc="5" dirty="0">
                <a:solidFill>
                  <a:srgbClr val="FF0000"/>
                </a:solidFill>
                <a:latin typeface="Calibri"/>
                <a:cs typeface="Calibri"/>
              </a:rPr>
              <a:t> </a:t>
            </a:r>
            <a:r>
              <a:rPr sz="1800" spc="-10" dirty="0">
                <a:solidFill>
                  <a:srgbClr val="FF0000"/>
                </a:solidFill>
                <a:latin typeface="Calibri"/>
                <a:cs typeface="Calibri"/>
              </a:rPr>
              <a:t>processes</a:t>
            </a:r>
            <a:r>
              <a:rPr sz="1800" spc="15" dirty="0">
                <a:solidFill>
                  <a:srgbClr val="FF0000"/>
                </a:solidFill>
                <a:latin typeface="Calibri"/>
                <a:cs typeface="Calibri"/>
              </a:rPr>
              <a:t> </a:t>
            </a:r>
            <a:r>
              <a:rPr sz="1800" spc="-5" dirty="0">
                <a:solidFill>
                  <a:srgbClr val="FF0000"/>
                </a:solidFill>
                <a:latin typeface="Calibri"/>
                <a:cs typeface="Calibri"/>
              </a:rPr>
              <a:t>will</a:t>
            </a:r>
            <a:r>
              <a:rPr sz="1800" spc="15" dirty="0">
                <a:solidFill>
                  <a:srgbClr val="FF0000"/>
                </a:solidFill>
                <a:latin typeface="Calibri"/>
                <a:cs typeface="Calibri"/>
              </a:rPr>
              <a:t> </a:t>
            </a:r>
            <a:r>
              <a:rPr sz="1800" spc="-10" dirty="0">
                <a:solidFill>
                  <a:srgbClr val="FF0000"/>
                </a:solidFill>
                <a:latin typeface="Calibri"/>
                <a:cs typeface="Calibri"/>
              </a:rPr>
              <a:t>never</a:t>
            </a:r>
            <a:r>
              <a:rPr sz="1800" spc="10" dirty="0">
                <a:solidFill>
                  <a:srgbClr val="FF0000"/>
                </a:solidFill>
                <a:latin typeface="Calibri"/>
                <a:cs typeface="Calibri"/>
              </a:rPr>
              <a:t> </a:t>
            </a:r>
            <a:r>
              <a:rPr sz="1800" spc="-5" dirty="0">
                <a:solidFill>
                  <a:srgbClr val="FF0000"/>
                </a:solidFill>
                <a:latin typeface="Calibri"/>
                <a:cs typeface="Calibri"/>
              </a:rPr>
              <a:t>arise.</a:t>
            </a:r>
            <a:endParaRPr sz="1800">
              <a:latin typeface="Calibri"/>
              <a:cs typeface="Calibri"/>
            </a:endParaRPr>
          </a:p>
          <a:p>
            <a:pPr marL="12700" marR="5715" algn="just">
              <a:lnSpc>
                <a:spcPct val="100000"/>
              </a:lnSpc>
            </a:pPr>
            <a:r>
              <a:rPr sz="1800" dirty="0">
                <a:latin typeface="Calibri"/>
                <a:cs typeface="Calibri"/>
              </a:rPr>
              <a:t>In </a:t>
            </a:r>
            <a:r>
              <a:rPr sz="1800" spc="-10" dirty="0">
                <a:latin typeface="Calibri"/>
                <a:cs typeface="Calibri"/>
              </a:rPr>
              <a:t>order </a:t>
            </a:r>
            <a:r>
              <a:rPr sz="1800" spc="-15" dirty="0">
                <a:latin typeface="Calibri"/>
                <a:cs typeface="Calibri"/>
              </a:rPr>
              <a:t>to </a:t>
            </a:r>
            <a:r>
              <a:rPr sz="1800" spc="-10" dirty="0">
                <a:latin typeface="Calibri"/>
                <a:cs typeface="Calibri"/>
              </a:rPr>
              <a:t>synchronize </a:t>
            </a:r>
            <a:r>
              <a:rPr sz="1800" dirty="0">
                <a:latin typeface="Calibri"/>
                <a:cs typeface="Calibri"/>
              </a:rPr>
              <a:t>the </a:t>
            </a:r>
            <a:r>
              <a:rPr sz="1800" spc="-10" dirty="0">
                <a:latin typeface="Calibri"/>
                <a:cs typeface="Calibri"/>
              </a:rPr>
              <a:t>cooperative processes, </a:t>
            </a:r>
            <a:r>
              <a:rPr sz="1800" spc="5" dirty="0">
                <a:latin typeface="Calibri"/>
                <a:cs typeface="Calibri"/>
              </a:rPr>
              <a:t>our </a:t>
            </a:r>
            <a:r>
              <a:rPr sz="1800" dirty="0">
                <a:latin typeface="Calibri"/>
                <a:cs typeface="Calibri"/>
              </a:rPr>
              <a:t>main </a:t>
            </a:r>
            <a:r>
              <a:rPr sz="1800" spc="-10" dirty="0">
                <a:latin typeface="Calibri"/>
                <a:cs typeface="Calibri"/>
              </a:rPr>
              <a:t>task </a:t>
            </a:r>
            <a:r>
              <a:rPr sz="1800" spc="-5" dirty="0">
                <a:latin typeface="Calibri"/>
                <a:cs typeface="Calibri"/>
              </a:rPr>
              <a:t>is </a:t>
            </a:r>
            <a:r>
              <a:rPr sz="1800" spc="-15" dirty="0">
                <a:latin typeface="Calibri"/>
                <a:cs typeface="Calibri"/>
              </a:rPr>
              <a:t>to </a:t>
            </a:r>
            <a:r>
              <a:rPr sz="1800" spc="-10" dirty="0">
                <a:latin typeface="Calibri"/>
                <a:cs typeface="Calibri"/>
              </a:rPr>
              <a:t>solve </a:t>
            </a:r>
            <a:r>
              <a:rPr sz="1800" dirty="0">
                <a:latin typeface="Calibri"/>
                <a:cs typeface="Calibri"/>
              </a:rPr>
              <a:t>the </a:t>
            </a:r>
            <a:r>
              <a:rPr sz="1800" spc="-5" dirty="0">
                <a:latin typeface="Calibri"/>
                <a:cs typeface="Calibri"/>
              </a:rPr>
              <a:t>critical </a:t>
            </a:r>
            <a:r>
              <a:rPr sz="1800" dirty="0">
                <a:latin typeface="Calibri"/>
                <a:cs typeface="Calibri"/>
              </a:rPr>
              <a:t> </a:t>
            </a:r>
            <a:r>
              <a:rPr sz="1800" spc="-5" dirty="0">
                <a:latin typeface="Calibri"/>
                <a:cs typeface="Calibri"/>
              </a:rPr>
              <a:t>section</a:t>
            </a:r>
            <a:r>
              <a:rPr sz="1800" dirty="0">
                <a:latin typeface="Calibri"/>
                <a:cs typeface="Calibri"/>
              </a:rPr>
              <a:t> </a:t>
            </a:r>
            <a:r>
              <a:rPr sz="1800" spc="-10" dirty="0">
                <a:latin typeface="Calibri"/>
                <a:cs typeface="Calibri"/>
              </a:rPr>
              <a:t>problem.</a:t>
            </a:r>
            <a:r>
              <a:rPr sz="1800" spc="-5" dirty="0">
                <a:latin typeface="Calibri"/>
                <a:cs typeface="Calibri"/>
              </a:rPr>
              <a:t> </a:t>
            </a:r>
            <a:r>
              <a:rPr sz="1800" spc="-35" dirty="0">
                <a:latin typeface="Calibri"/>
                <a:cs typeface="Calibri"/>
              </a:rPr>
              <a:t>We</a:t>
            </a:r>
            <a:r>
              <a:rPr sz="1800" spc="-30" dirty="0">
                <a:latin typeface="Calibri"/>
                <a:cs typeface="Calibri"/>
              </a:rPr>
              <a:t> </a:t>
            </a:r>
            <a:r>
              <a:rPr sz="1800" dirty="0">
                <a:latin typeface="Calibri"/>
                <a:cs typeface="Calibri"/>
              </a:rPr>
              <a:t>need</a:t>
            </a:r>
            <a:r>
              <a:rPr sz="1800" spc="5" dirty="0">
                <a:latin typeface="Calibri"/>
                <a:cs typeface="Calibri"/>
              </a:rPr>
              <a:t> </a:t>
            </a:r>
            <a:r>
              <a:rPr sz="1800" spc="-15" dirty="0">
                <a:latin typeface="Calibri"/>
                <a:cs typeface="Calibri"/>
              </a:rPr>
              <a:t>to</a:t>
            </a:r>
            <a:r>
              <a:rPr sz="1800" spc="-10" dirty="0">
                <a:latin typeface="Calibri"/>
                <a:cs typeface="Calibri"/>
              </a:rPr>
              <a:t> provide</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solution</a:t>
            </a:r>
            <a:r>
              <a:rPr sz="180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such</a:t>
            </a:r>
            <a:r>
              <a:rPr sz="1800" spc="5"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way</a:t>
            </a:r>
            <a:r>
              <a:rPr sz="1800" spc="-10" dirty="0">
                <a:latin typeface="Calibri"/>
                <a:cs typeface="Calibri"/>
              </a:rPr>
              <a:t> that</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following </a:t>
            </a:r>
            <a:r>
              <a:rPr sz="1800" spc="-5" dirty="0">
                <a:latin typeface="Calibri"/>
                <a:cs typeface="Calibri"/>
              </a:rPr>
              <a:t> </a:t>
            </a:r>
            <a:r>
              <a:rPr sz="1800" spc="-10" dirty="0">
                <a:latin typeface="Calibri"/>
                <a:cs typeface="Calibri"/>
              </a:rPr>
              <a:t>conditions</a:t>
            </a:r>
            <a:r>
              <a:rPr sz="1800" spc="40"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5" dirty="0">
                <a:latin typeface="Calibri"/>
                <a:cs typeface="Calibri"/>
              </a:rPr>
              <a:t>satisfied.</a:t>
            </a:r>
            <a:endParaRPr sz="1800">
              <a:latin typeface="Calibri"/>
              <a:cs typeface="Calibri"/>
            </a:endParaRPr>
          </a:p>
          <a:p>
            <a:pPr>
              <a:lnSpc>
                <a:spcPct val="100000"/>
              </a:lnSpc>
              <a:spcBef>
                <a:spcPts val="30"/>
              </a:spcBef>
            </a:pPr>
            <a:endParaRPr sz="1750">
              <a:latin typeface="Calibri"/>
              <a:cs typeface="Calibri"/>
            </a:endParaRPr>
          </a:p>
          <a:p>
            <a:pPr marL="12700" algn="just">
              <a:lnSpc>
                <a:spcPct val="100000"/>
              </a:lnSpc>
            </a:pPr>
            <a:r>
              <a:rPr sz="1800" spc="-15" dirty="0">
                <a:solidFill>
                  <a:srgbClr val="00AF50"/>
                </a:solidFill>
                <a:latin typeface="Calibri"/>
                <a:cs typeface="Calibri"/>
              </a:rPr>
              <a:t>Requirements</a:t>
            </a:r>
            <a:r>
              <a:rPr sz="1800" spc="60" dirty="0">
                <a:solidFill>
                  <a:srgbClr val="00AF50"/>
                </a:solidFill>
                <a:latin typeface="Calibri"/>
                <a:cs typeface="Calibri"/>
              </a:rPr>
              <a:t> </a:t>
            </a:r>
            <a:r>
              <a:rPr sz="1800" spc="5" dirty="0">
                <a:solidFill>
                  <a:srgbClr val="00AF50"/>
                </a:solidFill>
                <a:latin typeface="Calibri"/>
                <a:cs typeface="Calibri"/>
              </a:rPr>
              <a:t>of</a:t>
            </a:r>
            <a:r>
              <a:rPr sz="1800" dirty="0">
                <a:solidFill>
                  <a:srgbClr val="00AF50"/>
                </a:solidFill>
                <a:latin typeface="Calibri"/>
                <a:cs typeface="Calibri"/>
              </a:rPr>
              <a:t> </a:t>
            </a:r>
            <a:r>
              <a:rPr sz="1800" spc="-10" dirty="0">
                <a:solidFill>
                  <a:srgbClr val="00AF50"/>
                </a:solidFill>
                <a:latin typeface="Calibri"/>
                <a:cs typeface="Calibri"/>
              </a:rPr>
              <a:t>Synchronization</a:t>
            </a:r>
            <a:r>
              <a:rPr sz="1800" spc="10" dirty="0">
                <a:solidFill>
                  <a:srgbClr val="00AF50"/>
                </a:solidFill>
                <a:latin typeface="Calibri"/>
                <a:cs typeface="Calibri"/>
              </a:rPr>
              <a:t> </a:t>
            </a:r>
            <a:r>
              <a:rPr sz="1800" spc="-5" dirty="0">
                <a:solidFill>
                  <a:srgbClr val="00AF50"/>
                </a:solidFill>
                <a:latin typeface="Calibri"/>
                <a:cs typeface="Calibri"/>
              </a:rPr>
              <a:t>mechanisms</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5" dirty="0">
                <a:solidFill>
                  <a:srgbClr val="00AF50"/>
                </a:solidFill>
                <a:latin typeface="Calibri"/>
                <a:cs typeface="Calibri"/>
              </a:rPr>
              <a:t>Primary</a:t>
            </a:r>
            <a:endParaRPr sz="1800">
              <a:latin typeface="Calibri"/>
              <a:cs typeface="Calibri"/>
            </a:endParaRPr>
          </a:p>
          <a:p>
            <a:pPr marL="12700">
              <a:lnSpc>
                <a:spcPct val="100000"/>
              </a:lnSpc>
            </a:pPr>
            <a:r>
              <a:rPr sz="1800" b="1" spc="-5" dirty="0">
                <a:solidFill>
                  <a:srgbClr val="FF0000"/>
                </a:solidFill>
                <a:latin typeface="Calibri"/>
                <a:cs typeface="Calibri"/>
              </a:rPr>
              <a:t>1.</a:t>
            </a:r>
            <a:r>
              <a:rPr sz="1800" b="1" spc="-20" dirty="0">
                <a:solidFill>
                  <a:srgbClr val="FF0000"/>
                </a:solidFill>
                <a:latin typeface="Calibri"/>
                <a:cs typeface="Calibri"/>
              </a:rPr>
              <a:t> </a:t>
            </a:r>
            <a:r>
              <a:rPr sz="1800" b="1" spc="-5" dirty="0">
                <a:solidFill>
                  <a:srgbClr val="FF0000"/>
                </a:solidFill>
                <a:latin typeface="Calibri"/>
                <a:cs typeface="Calibri"/>
              </a:rPr>
              <a:t>Mutual</a:t>
            </a:r>
            <a:r>
              <a:rPr sz="1800" b="1" spc="-25" dirty="0">
                <a:solidFill>
                  <a:srgbClr val="FF0000"/>
                </a:solidFill>
                <a:latin typeface="Calibri"/>
                <a:cs typeface="Calibri"/>
              </a:rPr>
              <a:t> </a:t>
            </a:r>
            <a:r>
              <a:rPr sz="1800" b="1" spc="-15" dirty="0">
                <a:solidFill>
                  <a:srgbClr val="FF0000"/>
                </a:solidFill>
                <a:latin typeface="Calibri"/>
                <a:cs typeface="Calibri"/>
              </a:rPr>
              <a:t>Exclusion</a:t>
            </a:r>
            <a:endParaRPr sz="1800">
              <a:latin typeface="Calibri"/>
              <a:cs typeface="Calibri"/>
            </a:endParaRPr>
          </a:p>
          <a:p>
            <a:pPr marL="12700" marR="5080" algn="just">
              <a:lnSpc>
                <a:spcPct val="100000"/>
              </a:lnSpc>
            </a:pPr>
            <a:r>
              <a:rPr sz="1800" spc="-5" dirty="0">
                <a:latin typeface="Calibri"/>
                <a:cs typeface="Calibri"/>
              </a:rPr>
              <a:t>Our solution must provide </a:t>
            </a:r>
            <a:r>
              <a:rPr sz="1800" dirty="0">
                <a:latin typeface="Calibri"/>
                <a:cs typeface="Calibri"/>
              </a:rPr>
              <a:t>mutual </a:t>
            </a:r>
            <a:r>
              <a:rPr sz="1800" spc="-15" dirty="0">
                <a:latin typeface="Calibri"/>
                <a:cs typeface="Calibri"/>
              </a:rPr>
              <a:t>exclusion. </a:t>
            </a:r>
            <a:r>
              <a:rPr sz="1800" spc="-10" dirty="0">
                <a:latin typeface="Calibri"/>
                <a:cs typeface="Calibri"/>
              </a:rPr>
              <a:t>By </a:t>
            </a:r>
            <a:r>
              <a:rPr sz="1800" spc="-5" dirty="0">
                <a:latin typeface="Calibri"/>
                <a:cs typeface="Calibri"/>
              </a:rPr>
              <a:t>Mutual </a:t>
            </a:r>
            <a:r>
              <a:rPr sz="1800" spc="-10" dirty="0">
                <a:latin typeface="Calibri"/>
                <a:cs typeface="Calibri"/>
              </a:rPr>
              <a:t>Exclusion, we </a:t>
            </a:r>
            <a:r>
              <a:rPr sz="1800" spc="-5" dirty="0">
                <a:latin typeface="Calibri"/>
                <a:cs typeface="Calibri"/>
              </a:rPr>
              <a:t>mean </a:t>
            </a:r>
            <a:r>
              <a:rPr sz="1800" spc="-10" dirty="0">
                <a:latin typeface="Calibri"/>
                <a:cs typeface="Calibri"/>
              </a:rPr>
              <a:t>that </a:t>
            </a:r>
            <a:r>
              <a:rPr sz="1800" spc="-5" dirty="0">
                <a:latin typeface="Calibri"/>
                <a:cs typeface="Calibri"/>
              </a:rPr>
              <a:t>if </a:t>
            </a:r>
            <a:r>
              <a:rPr sz="1800" spc="5" dirty="0">
                <a:latin typeface="Calibri"/>
                <a:cs typeface="Calibri"/>
              </a:rPr>
              <a:t>one </a:t>
            </a:r>
            <a:r>
              <a:rPr sz="1800" spc="10" dirty="0">
                <a:latin typeface="Calibri"/>
                <a:cs typeface="Calibri"/>
              </a:rPr>
              <a:t> </a:t>
            </a:r>
            <a:r>
              <a:rPr sz="1800" spc="-10" dirty="0">
                <a:latin typeface="Calibri"/>
                <a:cs typeface="Calibri"/>
              </a:rPr>
              <a:t>process </a:t>
            </a:r>
            <a:r>
              <a:rPr sz="1800" spc="-5" dirty="0">
                <a:latin typeface="Calibri"/>
                <a:cs typeface="Calibri"/>
              </a:rPr>
              <a:t>is </a:t>
            </a:r>
            <a:r>
              <a:rPr sz="1800" spc="-10" dirty="0">
                <a:latin typeface="Calibri"/>
                <a:cs typeface="Calibri"/>
              </a:rPr>
              <a:t>executing </a:t>
            </a:r>
            <a:r>
              <a:rPr sz="1800" dirty="0">
                <a:latin typeface="Calibri"/>
                <a:cs typeface="Calibri"/>
              </a:rPr>
              <a:t>inside </a:t>
            </a:r>
            <a:r>
              <a:rPr sz="1800" spc="-5" dirty="0">
                <a:latin typeface="Calibri"/>
                <a:cs typeface="Calibri"/>
              </a:rPr>
              <a:t>critical section </a:t>
            </a:r>
            <a:r>
              <a:rPr sz="1800" spc="5" dirty="0">
                <a:latin typeface="Calibri"/>
                <a:cs typeface="Calibri"/>
              </a:rPr>
              <a:t>then </a:t>
            </a:r>
            <a:r>
              <a:rPr sz="1800" dirty="0">
                <a:latin typeface="Calibri"/>
                <a:cs typeface="Calibri"/>
              </a:rPr>
              <a:t>the other </a:t>
            </a:r>
            <a:r>
              <a:rPr sz="1800" spc="-10" dirty="0">
                <a:latin typeface="Calibri"/>
                <a:cs typeface="Calibri"/>
              </a:rPr>
              <a:t>process </a:t>
            </a:r>
            <a:r>
              <a:rPr sz="1800" spc="-15" dirty="0">
                <a:latin typeface="Calibri"/>
                <a:cs typeface="Calibri"/>
              </a:rPr>
              <a:t>must </a:t>
            </a:r>
            <a:r>
              <a:rPr sz="1800" spc="-5" dirty="0">
                <a:latin typeface="Calibri"/>
                <a:cs typeface="Calibri"/>
              </a:rPr>
              <a:t>not </a:t>
            </a:r>
            <a:r>
              <a:rPr sz="1800" spc="-15" dirty="0">
                <a:latin typeface="Calibri"/>
                <a:cs typeface="Calibri"/>
              </a:rPr>
              <a:t>enter </a:t>
            </a:r>
            <a:r>
              <a:rPr sz="1800" spc="5" dirty="0">
                <a:latin typeface="Calibri"/>
                <a:cs typeface="Calibri"/>
              </a:rPr>
              <a:t>in the </a:t>
            </a:r>
            <a:r>
              <a:rPr sz="1800" spc="10" dirty="0">
                <a:latin typeface="Calibri"/>
                <a:cs typeface="Calibri"/>
              </a:rPr>
              <a:t> </a:t>
            </a:r>
            <a:r>
              <a:rPr sz="1800" spc="-10" dirty="0">
                <a:latin typeface="Calibri"/>
                <a:cs typeface="Calibri"/>
              </a:rPr>
              <a:t>critical</a:t>
            </a:r>
            <a:r>
              <a:rPr sz="1800" spc="15" dirty="0">
                <a:latin typeface="Calibri"/>
                <a:cs typeface="Calibri"/>
              </a:rPr>
              <a:t> </a:t>
            </a:r>
            <a:r>
              <a:rPr sz="1800" spc="-5" dirty="0">
                <a:latin typeface="Calibri"/>
                <a:cs typeface="Calibri"/>
              </a:rPr>
              <a:t>section.</a:t>
            </a:r>
            <a:endParaRPr sz="18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0" y="712103"/>
            <a:ext cx="2867686" cy="2354184"/>
          </a:xfrm>
          <a:prstGeom prst="rect">
            <a:avLst/>
          </a:prstGeom>
        </p:spPr>
      </p:pic>
      <p:pic>
        <p:nvPicPr>
          <p:cNvPr id="3" name="object 3"/>
          <p:cNvPicPr/>
          <p:nvPr/>
        </p:nvPicPr>
        <p:blipFill>
          <a:blip r:embed="rId3" cstate="print"/>
          <a:stretch>
            <a:fillRect/>
          </a:stretch>
        </p:blipFill>
        <p:spPr>
          <a:xfrm>
            <a:off x="3650578" y="3839922"/>
            <a:ext cx="1951645" cy="2752901"/>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322834"/>
            <a:ext cx="8606155" cy="6246495"/>
          </a:xfrm>
          <a:prstGeom prst="rect">
            <a:avLst/>
          </a:prstGeom>
        </p:spPr>
        <p:txBody>
          <a:bodyPr vert="horz" wrap="square" lIns="0" tIns="12700" rIns="0" bIns="0" rtlCol="0">
            <a:spAutoFit/>
          </a:bodyPr>
          <a:lstStyle/>
          <a:p>
            <a:pPr marL="88900">
              <a:lnSpc>
                <a:spcPct val="100000"/>
              </a:lnSpc>
              <a:spcBef>
                <a:spcPts val="100"/>
              </a:spcBef>
            </a:pPr>
            <a:r>
              <a:rPr sz="1800" b="1" dirty="0">
                <a:solidFill>
                  <a:srgbClr val="FF0000"/>
                </a:solidFill>
                <a:latin typeface="Calibri"/>
                <a:cs typeface="Calibri"/>
              </a:rPr>
              <a:t>2.</a:t>
            </a:r>
            <a:r>
              <a:rPr sz="1800" b="1" spc="-30" dirty="0">
                <a:solidFill>
                  <a:srgbClr val="FF0000"/>
                </a:solidFill>
                <a:latin typeface="Calibri"/>
                <a:cs typeface="Calibri"/>
              </a:rPr>
              <a:t> </a:t>
            </a:r>
            <a:r>
              <a:rPr sz="1800" b="1" spc="-5" dirty="0">
                <a:solidFill>
                  <a:srgbClr val="FF0000"/>
                </a:solidFill>
                <a:latin typeface="Calibri"/>
                <a:cs typeface="Calibri"/>
              </a:rPr>
              <a:t>Progress</a:t>
            </a:r>
            <a:endParaRPr sz="1800">
              <a:latin typeface="Calibri"/>
              <a:cs typeface="Calibri"/>
            </a:endParaRPr>
          </a:p>
          <a:p>
            <a:pPr marL="88900">
              <a:lnSpc>
                <a:spcPct val="100000"/>
              </a:lnSpc>
            </a:pPr>
            <a:r>
              <a:rPr sz="1800" spc="-10" dirty="0">
                <a:latin typeface="Calibri"/>
                <a:cs typeface="Calibri"/>
              </a:rPr>
              <a:t>Progress</a:t>
            </a:r>
            <a:r>
              <a:rPr sz="1800" spc="-5" dirty="0">
                <a:latin typeface="Calibri"/>
                <a:cs typeface="Calibri"/>
              </a:rPr>
              <a:t> means</a:t>
            </a:r>
            <a:r>
              <a:rPr sz="1800" spc="45" dirty="0">
                <a:latin typeface="Calibri"/>
                <a:cs typeface="Calibri"/>
              </a:rPr>
              <a:t> </a:t>
            </a:r>
            <a:r>
              <a:rPr sz="1800" spc="-10" dirty="0">
                <a:latin typeface="Calibri"/>
                <a:cs typeface="Calibri"/>
              </a:rPr>
              <a:t>that</a:t>
            </a:r>
            <a:r>
              <a:rPr sz="1800" spc="25" dirty="0">
                <a:latin typeface="Calibri"/>
                <a:cs typeface="Calibri"/>
              </a:rPr>
              <a:t> </a:t>
            </a:r>
            <a:r>
              <a:rPr sz="1800" dirty="0">
                <a:latin typeface="Calibri"/>
                <a:cs typeface="Calibri"/>
              </a:rPr>
              <a:t>if</a:t>
            </a:r>
            <a:r>
              <a:rPr sz="1800" spc="5" dirty="0">
                <a:latin typeface="Calibri"/>
                <a:cs typeface="Calibri"/>
              </a:rPr>
              <a:t> </a:t>
            </a:r>
            <a:r>
              <a:rPr sz="1800" dirty="0">
                <a:latin typeface="Calibri"/>
                <a:cs typeface="Calibri"/>
              </a:rPr>
              <a:t>one</a:t>
            </a:r>
            <a:r>
              <a:rPr sz="1800" spc="20"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doesn't</a:t>
            </a:r>
            <a:r>
              <a:rPr sz="1800" spc="30" dirty="0">
                <a:latin typeface="Calibri"/>
                <a:cs typeface="Calibri"/>
              </a:rPr>
              <a:t> </a:t>
            </a:r>
            <a:r>
              <a:rPr sz="1800" spc="-10" dirty="0">
                <a:latin typeface="Calibri"/>
                <a:cs typeface="Calibri"/>
              </a:rPr>
              <a:t>need</a:t>
            </a:r>
            <a:r>
              <a:rPr sz="1800" spc="45" dirty="0">
                <a:latin typeface="Calibri"/>
                <a:cs typeface="Calibri"/>
              </a:rPr>
              <a:t> </a:t>
            </a:r>
            <a:r>
              <a:rPr sz="1800" spc="-15" dirty="0">
                <a:latin typeface="Calibri"/>
                <a:cs typeface="Calibri"/>
              </a:rPr>
              <a:t>to</a:t>
            </a:r>
            <a:r>
              <a:rPr sz="1800" spc="15" dirty="0">
                <a:latin typeface="Calibri"/>
                <a:cs typeface="Calibri"/>
              </a:rPr>
              <a:t> </a:t>
            </a:r>
            <a:r>
              <a:rPr sz="1800" spc="-20" dirty="0">
                <a:latin typeface="Calibri"/>
                <a:cs typeface="Calibri"/>
              </a:rPr>
              <a:t>execute</a:t>
            </a:r>
            <a:r>
              <a:rPr sz="1800" spc="70" dirty="0">
                <a:latin typeface="Calibri"/>
                <a:cs typeface="Calibri"/>
              </a:rPr>
              <a:t> </a:t>
            </a:r>
            <a:r>
              <a:rPr sz="1800" spc="-20" dirty="0">
                <a:latin typeface="Calibri"/>
                <a:cs typeface="Calibri"/>
              </a:rPr>
              <a:t>into</a:t>
            </a:r>
            <a:r>
              <a:rPr sz="1800" spc="45"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r>
              <a:rPr sz="1800" spc="20" dirty="0">
                <a:latin typeface="Calibri"/>
                <a:cs typeface="Calibri"/>
              </a:rPr>
              <a:t> </a:t>
            </a:r>
            <a:r>
              <a:rPr sz="1800" spc="-5" dirty="0">
                <a:latin typeface="Calibri"/>
                <a:cs typeface="Calibri"/>
              </a:rPr>
              <a:t>then</a:t>
            </a:r>
            <a:r>
              <a:rPr sz="1800" spc="20" dirty="0">
                <a:latin typeface="Calibri"/>
                <a:cs typeface="Calibri"/>
              </a:rPr>
              <a:t> </a:t>
            </a:r>
            <a:r>
              <a:rPr sz="1800" dirty="0">
                <a:latin typeface="Calibri"/>
                <a:cs typeface="Calibri"/>
              </a:rPr>
              <a:t>it</a:t>
            </a:r>
            <a:endParaRPr sz="1800">
              <a:latin typeface="Calibri"/>
              <a:cs typeface="Calibri"/>
            </a:endParaRPr>
          </a:p>
          <a:p>
            <a:pPr marL="88900">
              <a:lnSpc>
                <a:spcPct val="100000"/>
              </a:lnSpc>
            </a:pPr>
            <a:r>
              <a:rPr sz="1800" spc="-5" dirty="0">
                <a:latin typeface="Calibri"/>
                <a:cs typeface="Calibri"/>
              </a:rPr>
              <a:t>should</a:t>
            </a:r>
            <a:r>
              <a:rPr sz="1800" spc="40" dirty="0">
                <a:latin typeface="Calibri"/>
                <a:cs typeface="Calibri"/>
              </a:rPr>
              <a:t> </a:t>
            </a:r>
            <a:r>
              <a:rPr sz="1800" dirty="0">
                <a:latin typeface="Calibri"/>
                <a:cs typeface="Calibri"/>
              </a:rPr>
              <a:t>not</a:t>
            </a:r>
            <a:r>
              <a:rPr sz="1800" spc="5" dirty="0">
                <a:latin typeface="Calibri"/>
                <a:cs typeface="Calibri"/>
              </a:rPr>
              <a:t> </a:t>
            </a:r>
            <a:r>
              <a:rPr sz="1800" spc="-15" dirty="0">
                <a:latin typeface="Calibri"/>
                <a:cs typeface="Calibri"/>
              </a:rPr>
              <a:t>stop</a:t>
            </a:r>
            <a:r>
              <a:rPr sz="1800" spc="20" dirty="0">
                <a:latin typeface="Calibri"/>
                <a:cs typeface="Calibri"/>
              </a:rPr>
              <a:t> </a:t>
            </a:r>
            <a:r>
              <a:rPr sz="1800" spc="-5" dirty="0">
                <a:latin typeface="Calibri"/>
                <a:cs typeface="Calibri"/>
              </a:rPr>
              <a:t>other</a:t>
            </a:r>
            <a:r>
              <a:rPr sz="1800" spc="20" dirty="0">
                <a:latin typeface="Calibri"/>
                <a:cs typeface="Calibri"/>
              </a:rPr>
              <a:t> </a:t>
            </a:r>
            <a:r>
              <a:rPr sz="1800" spc="-10" dirty="0">
                <a:latin typeface="Calibri"/>
                <a:cs typeface="Calibri"/>
              </a:rPr>
              <a:t>processes</a:t>
            </a:r>
            <a:r>
              <a:rPr sz="1800" spc="45"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get</a:t>
            </a:r>
            <a:r>
              <a:rPr sz="1800" spc="25" dirty="0">
                <a:latin typeface="Calibri"/>
                <a:cs typeface="Calibri"/>
              </a:rPr>
              <a:t> </a:t>
            </a:r>
            <a:r>
              <a:rPr sz="1800" spc="-20" dirty="0">
                <a:latin typeface="Calibri"/>
                <a:cs typeface="Calibri"/>
              </a:rPr>
              <a:t>into</a:t>
            </a:r>
            <a:r>
              <a:rPr sz="1800" spc="40" dirty="0">
                <a:latin typeface="Calibri"/>
                <a:cs typeface="Calibri"/>
              </a:rPr>
              <a:t> </a:t>
            </a:r>
            <a:r>
              <a:rPr sz="1800" spc="-5" dirty="0">
                <a:latin typeface="Calibri"/>
                <a:cs typeface="Calibri"/>
              </a:rPr>
              <a:t>the</a:t>
            </a:r>
            <a:r>
              <a:rPr sz="1800" spc="25" dirty="0">
                <a:latin typeface="Calibri"/>
                <a:cs typeface="Calibri"/>
              </a:rPr>
              <a:t> </a:t>
            </a:r>
            <a:r>
              <a:rPr sz="1800" spc="-5" dirty="0">
                <a:latin typeface="Calibri"/>
                <a:cs typeface="Calibri"/>
              </a:rPr>
              <a:t>critical</a:t>
            </a:r>
            <a:r>
              <a:rPr sz="1800" spc="30" dirty="0">
                <a:latin typeface="Calibri"/>
                <a:cs typeface="Calibri"/>
              </a:rPr>
              <a:t> </a:t>
            </a:r>
            <a:r>
              <a:rPr sz="1800" spc="-5" dirty="0">
                <a:latin typeface="Calibri"/>
                <a:cs typeface="Calibri"/>
              </a:rPr>
              <a:t>section.</a:t>
            </a:r>
            <a:endParaRPr sz="1800">
              <a:latin typeface="Calibri"/>
              <a:cs typeface="Calibri"/>
            </a:endParaRPr>
          </a:p>
          <a:p>
            <a:pPr>
              <a:lnSpc>
                <a:spcPct val="100000"/>
              </a:lnSpc>
              <a:spcBef>
                <a:spcPts val="30"/>
              </a:spcBef>
            </a:pPr>
            <a:endParaRPr sz="1550">
              <a:latin typeface="Calibri"/>
              <a:cs typeface="Calibri"/>
            </a:endParaRPr>
          </a:p>
          <a:p>
            <a:pPr marL="12700">
              <a:lnSpc>
                <a:spcPct val="100000"/>
              </a:lnSpc>
            </a:pPr>
            <a:r>
              <a:rPr sz="1800" spc="-5" dirty="0">
                <a:solidFill>
                  <a:srgbClr val="00AF50"/>
                </a:solidFill>
                <a:latin typeface="Calibri"/>
                <a:cs typeface="Calibri"/>
              </a:rPr>
              <a:t>Secondary</a:t>
            </a:r>
            <a:endParaRPr sz="1800">
              <a:latin typeface="Calibri"/>
              <a:cs typeface="Calibri"/>
            </a:endParaRPr>
          </a:p>
          <a:p>
            <a:pPr marL="241300" indent="-229235">
              <a:lnSpc>
                <a:spcPct val="100000"/>
              </a:lnSpc>
              <a:buAutoNum type="arabicPeriod"/>
              <a:tabLst>
                <a:tab pos="241935" algn="l"/>
              </a:tabLst>
            </a:pPr>
            <a:r>
              <a:rPr sz="1800" b="1" spc="-10" dirty="0">
                <a:solidFill>
                  <a:srgbClr val="FF0000"/>
                </a:solidFill>
                <a:latin typeface="Calibri"/>
                <a:cs typeface="Calibri"/>
              </a:rPr>
              <a:t>Bounded</a:t>
            </a:r>
            <a:r>
              <a:rPr sz="1800" b="1" spc="-20" dirty="0">
                <a:solidFill>
                  <a:srgbClr val="FF0000"/>
                </a:solidFill>
                <a:latin typeface="Calibri"/>
                <a:cs typeface="Calibri"/>
              </a:rPr>
              <a:t> Waiting</a:t>
            </a:r>
            <a:endParaRPr sz="1800">
              <a:latin typeface="Calibri"/>
              <a:cs typeface="Calibri"/>
            </a:endParaRPr>
          </a:p>
          <a:p>
            <a:pPr marL="12700">
              <a:lnSpc>
                <a:spcPct val="100000"/>
              </a:lnSpc>
            </a:pPr>
            <a:r>
              <a:rPr sz="1800" spc="-35" dirty="0">
                <a:latin typeface="Calibri"/>
                <a:cs typeface="Calibri"/>
              </a:rPr>
              <a:t>We</a:t>
            </a:r>
            <a:r>
              <a:rPr sz="1800" spc="300" dirty="0">
                <a:latin typeface="Calibri"/>
                <a:cs typeface="Calibri"/>
              </a:rPr>
              <a:t> </a:t>
            </a:r>
            <a:r>
              <a:rPr sz="1800" spc="-5" dirty="0">
                <a:latin typeface="Calibri"/>
                <a:cs typeface="Calibri"/>
              </a:rPr>
              <a:t>should</a:t>
            </a:r>
            <a:r>
              <a:rPr sz="1800" spc="335" dirty="0">
                <a:latin typeface="Calibri"/>
                <a:cs typeface="Calibri"/>
              </a:rPr>
              <a:t> </a:t>
            </a:r>
            <a:r>
              <a:rPr sz="1800" spc="5" dirty="0">
                <a:latin typeface="Calibri"/>
                <a:cs typeface="Calibri"/>
              </a:rPr>
              <a:t>be</a:t>
            </a:r>
            <a:r>
              <a:rPr sz="1800" spc="305" dirty="0">
                <a:latin typeface="Calibri"/>
                <a:cs typeface="Calibri"/>
              </a:rPr>
              <a:t> </a:t>
            </a:r>
            <a:r>
              <a:rPr sz="1800" spc="5" dirty="0">
                <a:latin typeface="Calibri"/>
                <a:cs typeface="Calibri"/>
              </a:rPr>
              <a:t>able</a:t>
            </a:r>
            <a:r>
              <a:rPr sz="1800" spc="305" dirty="0">
                <a:latin typeface="Calibri"/>
                <a:cs typeface="Calibri"/>
              </a:rPr>
              <a:t> </a:t>
            </a:r>
            <a:r>
              <a:rPr sz="1800" spc="-15" dirty="0">
                <a:latin typeface="Calibri"/>
                <a:cs typeface="Calibri"/>
              </a:rPr>
              <a:t>to</a:t>
            </a:r>
            <a:r>
              <a:rPr sz="1800" spc="345" dirty="0">
                <a:latin typeface="Calibri"/>
                <a:cs typeface="Calibri"/>
              </a:rPr>
              <a:t> </a:t>
            </a:r>
            <a:r>
              <a:rPr sz="1800" spc="-10" dirty="0">
                <a:latin typeface="Calibri"/>
                <a:cs typeface="Calibri"/>
              </a:rPr>
              <a:t>predict</a:t>
            </a:r>
            <a:r>
              <a:rPr sz="1800" spc="320" dirty="0">
                <a:latin typeface="Calibri"/>
                <a:cs typeface="Calibri"/>
              </a:rPr>
              <a:t> </a:t>
            </a:r>
            <a:r>
              <a:rPr sz="1800" dirty="0">
                <a:latin typeface="Calibri"/>
                <a:cs typeface="Calibri"/>
              </a:rPr>
              <a:t>the</a:t>
            </a:r>
            <a:r>
              <a:rPr sz="1800" spc="305" dirty="0">
                <a:latin typeface="Calibri"/>
                <a:cs typeface="Calibri"/>
              </a:rPr>
              <a:t> </a:t>
            </a:r>
            <a:r>
              <a:rPr sz="1800" spc="-5" dirty="0">
                <a:latin typeface="Calibri"/>
                <a:cs typeface="Calibri"/>
              </a:rPr>
              <a:t>waiting</a:t>
            </a:r>
            <a:r>
              <a:rPr sz="1800" spc="310" dirty="0">
                <a:latin typeface="Calibri"/>
                <a:cs typeface="Calibri"/>
              </a:rPr>
              <a:t> </a:t>
            </a:r>
            <a:r>
              <a:rPr sz="1800" dirty="0">
                <a:latin typeface="Calibri"/>
                <a:cs typeface="Calibri"/>
              </a:rPr>
              <a:t>time</a:t>
            </a:r>
            <a:r>
              <a:rPr sz="1800" spc="310" dirty="0">
                <a:latin typeface="Calibri"/>
                <a:cs typeface="Calibri"/>
              </a:rPr>
              <a:t> </a:t>
            </a:r>
            <a:r>
              <a:rPr sz="1800" spc="-15" dirty="0">
                <a:latin typeface="Calibri"/>
                <a:cs typeface="Calibri"/>
              </a:rPr>
              <a:t>for</a:t>
            </a:r>
            <a:r>
              <a:rPr sz="1800" spc="305" dirty="0">
                <a:latin typeface="Calibri"/>
                <a:cs typeface="Calibri"/>
              </a:rPr>
              <a:t> </a:t>
            </a:r>
            <a:r>
              <a:rPr sz="1800" spc="-5" dirty="0">
                <a:latin typeface="Calibri"/>
                <a:cs typeface="Calibri"/>
              </a:rPr>
              <a:t>every</a:t>
            </a:r>
            <a:r>
              <a:rPr sz="1800" spc="340" dirty="0">
                <a:latin typeface="Calibri"/>
                <a:cs typeface="Calibri"/>
              </a:rPr>
              <a:t> </a:t>
            </a:r>
            <a:r>
              <a:rPr sz="1800" spc="-5" dirty="0">
                <a:latin typeface="Calibri"/>
                <a:cs typeface="Calibri"/>
              </a:rPr>
              <a:t>process</a:t>
            </a:r>
            <a:r>
              <a:rPr sz="1800" spc="310" dirty="0">
                <a:latin typeface="Calibri"/>
                <a:cs typeface="Calibri"/>
              </a:rPr>
              <a:t> </a:t>
            </a:r>
            <a:r>
              <a:rPr sz="1800" spc="-15" dirty="0">
                <a:latin typeface="Calibri"/>
                <a:cs typeface="Calibri"/>
              </a:rPr>
              <a:t>to</a:t>
            </a:r>
            <a:r>
              <a:rPr sz="1800" spc="340" dirty="0">
                <a:latin typeface="Calibri"/>
                <a:cs typeface="Calibri"/>
              </a:rPr>
              <a:t> </a:t>
            </a:r>
            <a:r>
              <a:rPr sz="1800" spc="-15" dirty="0">
                <a:latin typeface="Calibri"/>
                <a:cs typeface="Calibri"/>
              </a:rPr>
              <a:t>get</a:t>
            </a:r>
            <a:r>
              <a:rPr sz="1800" spc="310" dirty="0">
                <a:latin typeface="Calibri"/>
                <a:cs typeface="Calibri"/>
              </a:rPr>
              <a:t> </a:t>
            </a:r>
            <a:r>
              <a:rPr sz="1800" spc="-10" dirty="0">
                <a:latin typeface="Calibri"/>
                <a:cs typeface="Calibri"/>
              </a:rPr>
              <a:t>into</a:t>
            </a:r>
            <a:r>
              <a:rPr sz="1800" spc="325" dirty="0">
                <a:latin typeface="Calibri"/>
                <a:cs typeface="Calibri"/>
              </a:rPr>
              <a:t> </a:t>
            </a:r>
            <a:r>
              <a:rPr sz="1800" dirty="0">
                <a:latin typeface="Calibri"/>
                <a:cs typeface="Calibri"/>
              </a:rPr>
              <a:t>the</a:t>
            </a:r>
            <a:r>
              <a:rPr sz="1800" spc="300" dirty="0">
                <a:latin typeface="Calibri"/>
                <a:cs typeface="Calibri"/>
              </a:rPr>
              <a:t> </a:t>
            </a:r>
            <a:r>
              <a:rPr sz="1800" spc="-5" dirty="0">
                <a:latin typeface="Calibri"/>
                <a:cs typeface="Calibri"/>
              </a:rPr>
              <a:t>critical</a:t>
            </a:r>
            <a:endParaRPr sz="1800">
              <a:latin typeface="Calibri"/>
              <a:cs typeface="Calibri"/>
            </a:endParaRPr>
          </a:p>
          <a:p>
            <a:pPr marL="12700">
              <a:lnSpc>
                <a:spcPct val="100000"/>
              </a:lnSpc>
              <a:spcBef>
                <a:spcPts val="5"/>
              </a:spcBef>
            </a:pPr>
            <a:r>
              <a:rPr sz="1800" spc="-5" dirty="0">
                <a:latin typeface="Calibri"/>
                <a:cs typeface="Calibri"/>
              </a:rPr>
              <a:t>section.</a:t>
            </a:r>
            <a:r>
              <a:rPr sz="1800" spc="2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25" dirty="0">
                <a:latin typeface="Calibri"/>
                <a:cs typeface="Calibri"/>
              </a:rPr>
              <a:t> </a:t>
            </a:r>
            <a:r>
              <a:rPr sz="1800" spc="-15" dirty="0">
                <a:latin typeface="Calibri"/>
                <a:cs typeface="Calibri"/>
              </a:rPr>
              <a:t>must</a:t>
            </a:r>
            <a:r>
              <a:rPr sz="1800" spc="20" dirty="0">
                <a:latin typeface="Calibri"/>
                <a:cs typeface="Calibri"/>
              </a:rPr>
              <a:t> </a:t>
            </a:r>
            <a:r>
              <a:rPr sz="1800" spc="-5" dirty="0">
                <a:latin typeface="Calibri"/>
                <a:cs typeface="Calibri"/>
              </a:rPr>
              <a:t>not</a:t>
            </a:r>
            <a:r>
              <a:rPr sz="1800" spc="30"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endlessly</a:t>
            </a:r>
            <a:r>
              <a:rPr sz="1800" spc="75" dirty="0">
                <a:latin typeface="Calibri"/>
                <a:cs typeface="Calibri"/>
              </a:rPr>
              <a:t> </a:t>
            </a:r>
            <a:r>
              <a:rPr sz="1800" spc="-10" dirty="0">
                <a:latin typeface="Calibri"/>
                <a:cs typeface="Calibri"/>
              </a:rPr>
              <a:t>waiting</a:t>
            </a:r>
            <a:r>
              <a:rPr sz="1800" spc="20" dirty="0">
                <a:latin typeface="Calibri"/>
                <a:cs typeface="Calibri"/>
              </a:rPr>
              <a:t> </a:t>
            </a:r>
            <a:r>
              <a:rPr sz="1800" spc="-15" dirty="0">
                <a:latin typeface="Calibri"/>
                <a:cs typeface="Calibri"/>
              </a:rPr>
              <a:t>for</a:t>
            </a:r>
            <a:r>
              <a:rPr sz="1800" dirty="0">
                <a:latin typeface="Calibri"/>
                <a:cs typeface="Calibri"/>
              </a:rPr>
              <a:t> </a:t>
            </a:r>
            <a:r>
              <a:rPr sz="1800" spc="-15" dirty="0">
                <a:latin typeface="Calibri"/>
                <a:cs typeface="Calibri"/>
              </a:rPr>
              <a:t>getting</a:t>
            </a:r>
            <a:r>
              <a:rPr sz="1800" spc="45" dirty="0">
                <a:latin typeface="Calibri"/>
                <a:cs typeface="Calibri"/>
              </a:rPr>
              <a:t> </a:t>
            </a:r>
            <a:r>
              <a:rPr sz="1800" spc="-20" dirty="0">
                <a:latin typeface="Calibri"/>
                <a:cs typeface="Calibri"/>
              </a:rPr>
              <a:t>into</a:t>
            </a:r>
            <a:r>
              <a:rPr sz="1800" spc="6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critical</a:t>
            </a:r>
            <a:r>
              <a:rPr sz="1800" spc="30" dirty="0">
                <a:latin typeface="Calibri"/>
                <a:cs typeface="Calibri"/>
              </a:rPr>
              <a:t> </a:t>
            </a:r>
            <a:r>
              <a:rPr sz="1800" spc="-5" dirty="0">
                <a:latin typeface="Calibri"/>
                <a:cs typeface="Calibri"/>
              </a:rPr>
              <a:t>section.</a:t>
            </a:r>
            <a:endParaRPr sz="1800">
              <a:latin typeface="Calibri"/>
              <a:cs typeface="Calibri"/>
            </a:endParaRPr>
          </a:p>
          <a:p>
            <a:pPr marL="241300" indent="-229235">
              <a:lnSpc>
                <a:spcPct val="100000"/>
              </a:lnSpc>
              <a:buAutoNum type="arabicPeriod" startAt="2"/>
              <a:tabLst>
                <a:tab pos="241935" algn="l"/>
              </a:tabLst>
            </a:pPr>
            <a:r>
              <a:rPr sz="1800" b="1" spc="-15" dirty="0">
                <a:solidFill>
                  <a:srgbClr val="FF0000"/>
                </a:solidFill>
                <a:latin typeface="Calibri"/>
                <a:cs typeface="Calibri"/>
              </a:rPr>
              <a:t>Architectural </a:t>
            </a:r>
            <a:r>
              <a:rPr sz="1800" b="1" spc="-10" dirty="0">
                <a:solidFill>
                  <a:srgbClr val="FF0000"/>
                </a:solidFill>
                <a:latin typeface="Calibri"/>
                <a:cs typeface="Calibri"/>
              </a:rPr>
              <a:t>Neutrality</a:t>
            </a:r>
            <a:endParaRPr sz="1800">
              <a:latin typeface="Calibri"/>
              <a:cs typeface="Calibri"/>
            </a:endParaRPr>
          </a:p>
          <a:p>
            <a:pPr marL="12700" marR="5080">
              <a:lnSpc>
                <a:spcPct val="100000"/>
              </a:lnSpc>
            </a:pPr>
            <a:r>
              <a:rPr sz="1800" spc="-5" dirty="0">
                <a:latin typeface="Calibri"/>
                <a:cs typeface="Calibri"/>
              </a:rPr>
              <a:t>Our</a:t>
            </a:r>
            <a:r>
              <a:rPr sz="1800" spc="145" dirty="0">
                <a:latin typeface="Calibri"/>
                <a:cs typeface="Calibri"/>
              </a:rPr>
              <a:t> </a:t>
            </a:r>
            <a:r>
              <a:rPr sz="1800" spc="-5" dirty="0">
                <a:latin typeface="Calibri"/>
                <a:cs typeface="Calibri"/>
              </a:rPr>
              <a:t>mechanism</a:t>
            </a:r>
            <a:r>
              <a:rPr sz="1800" spc="155" dirty="0">
                <a:latin typeface="Calibri"/>
                <a:cs typeface="Calibri"/>
              </a:rPr>
              <a:t> </a:t>
            </a:r>
            <a:r>
              <a:rPr sz="1800" spc="-10" dirty="0">
                <a:latin typeface="Calibri"/>
                <a:cs typeface="Calibri"/>
              </a:rPr>
              <a:t>must</a:t>
            </a:r>
            <a:r>
              <a:rPr sz="1800" spc="175" dirty="0">
                <a:latin typeface="Calibri"/>
                <a:cs typeface="Calibri"/>
              </a:rPr>
              <a:t> </a:t>
            </a:r>
            <a:r>
              <a:rPr sz="1800" spc="5" dirty="0">
                <a:latin typeface="Calibri"/>
                <a:cs typeface="Calibri"/>
              </a:rPr>
              <a:t>be</a:t>
            </a:r>
            <a:r>
              <a:rPr sz="1800" spc="140" dirty="0">
                <a:latin typeface="Calibri"/>
                <a:cs typeface="Calibri"/>
              </a:rPr>
              <a:t> </a:t>
            </a:r>
            <a:r>
              <a:rPr sz="1800" spc="-10" dirty="0">
                <a:latin typeface="Calibri"/>
                <a:cs typeface="Calibri"/>
              </a:rPr>
              <a:t>architectural</a:t>
            </a:r>
            <a:r>
              <a:rPr sz="1800" spc="185" dirty="0">
                <a:latin typeface="Calibri"/>
                <a:cs typeface="Calibri"/>
              </a:rPr>
              <a:t> </a:t>
            </a:r>
            <a:r>
              <a:rPr sz="1800" spc="-15" dirty="0">
                <a:latin typeface="Calibri"/>
                <a:cs typeface="Calibri"/>
              </a:rPr>
              <a:t>natural.</a:t>
            </a:r>
            <a:r>
              <a:rPr sz="1800" spc="175" dirty="0">
                <a:latin typeface="Calibri"/>
                <a:cs typeface="Calibri"/>
              </a:rPr>
              <a:t> </a:t>
            </a:r>
            <a:r>
              <a:rPr sz="1800" dirty="0">
                <a:latin typeface="Calibri"/>
                <a:cs typeface="Calibri"/>
              </a:rPr>
              <a:t>It</a:t>
            </a:r>
            <a:r>
              <a:rPr sz="1800" spc="145" dirty="0">
                <a:latin typeface="Calibri"/>
                <a:cs typeface="Calibri"/>
              </a:rPr>
              <a:t> </a:t>
            </a:r>
            <a:r>
              <a:rPr sz="1800" dirty="0">
                <a:latin typeface="Calibri"/>
                <a:cs typeface="Calibri"/>
              </a:rPr>
              <a:t>means</a:t>
            </a:r>
            <a:r>
              <a:rPr sz="1800" spc="145" dirty="0">
                <a:latin typeface="Calibri"/>
                <a:cs typeface="Calibri"/>
              </a:rPr>
              <a:t> </a:t>
            </a:r>
            <a:r>
              <a:rPr sz="1800" spc="-5" dirty="0">
                <a:latin typeface="Calibri"/>
                <a:cs typeface="Calibri"/>
              </a:rPr>
              <a:t>that</a:t>
            </a:r>
            <a:r>
              <a:rPr sz="1800" spc="170" dirty="0">
                <a:latin typeface="Calibri"/>
                <a:cs typeface="Calibri"/>
              </a:rPr>
              <a:t> </a:t>
            </a:r>
            <a:r>
              <a:rPr sz="1800" spc="-5" dirty="0">
                <a:latin typeface="Calibri"/>
                <a:cs typeface="Calibri"/>
              </a:rPr>
              <a:t>if</a:t>
            </a:r>
            <a:r>
              <a:rPr sz="1800" spc="150" dirty="0">
                <a:latin typeface="Calibri"/>
                <a:cs typeface="Calibri"/>
              </a:rPr>
              <a:t> </a:t>
            </a:r>
            <a:r>
              <a:rPr sz="1800" spc="-5" dirty="0">
                <a:latin typeface="Calibri"/>
                <a:cs typeface="Calibri"/>
              </a:rPr>
              <a:t>our</a:t>
            </a:r>
            <a:r>
              <a:rPr sz="1800" spc="155" dirty="0">
                <a:latin typeface="Calibri"/>
                <a:cs typeface="Calibri"/>
              </a:rPr>
              <a:t> </a:t>
            </a:r>
            <a:r>
              <a:rPr sz="1800" spc="-5" dirty="0">
                <a:latin typeface="Calibri"/>
                <a:cs typeface="Calibri"/>
              </a:rPr>
              <a:t>solution</a:t>
            </a:r>
            <a:r>
              <a:rPr sz="1800" spc="150" dirty="0">
                <a:latin typeface="Calibri"/>
                <a:cs typeface="Calibri"/>
              </a:rPr>
              <a:t> </a:t>
            </a:r>
            <a:r>
              <a:rPr sz="1800" spc="5" dirty="0">
                <a:latin typeface="Calibri"/>
                <a:cs typeface="Calibri"/>
              </a:rPr>
              <a:t>is</a:t>
            </a:r>
            <a:r>
              <a:rPr sz="1800" spc="140" dirty="0">
                <a:latin typeface="Calibri"/>
                <a:cs typeface="Calibri"/>
              </a:rPr>
              <a:t> </a:t>
            </a:r>
            <a:r>
              <a:rPr sz="1800" spc="-5" dirty="0">
                <a:latin typeface="Calibri"/>
                <a:cs typeface="Calibri"/>
              </a:rPr>
              <a:t>working</a:t>
            </a:r>
            <a:r>
              <a:rPr sz="1800" spc="145" dirty="0">
                <a:latin typeface="Calibri"/>
                <a:cs typeface="Calibri"/>
              </a:rPr>
              <a:t> </a:t>
            </a:r>
            <a:r>
              <a:rPr sz="1800" spc="5" dirty="0">
                <a:latin typeface="Calibri"/>
                <a:cs typeface="Calibri"/>
              </a:rPr>
              <a:t>fine </a:t>
            </a:r>
            <a:r>
              <a:rPr sz="1800" spc="-390" dirty="0">
                <a:latin typeface="Calibri"/>
                <a:cs typeface="Calibri"/>
              </a:rPr>
              <a:t> </a:t>
            </a:r>
            <a:r>
              <a:rPr sz="1800" spc="5" dirty="0">
                <a:latin typeface="Calibri"/>
                <a:cs typeface="Calibri"/>
              </a:rPr>
              <a:t>on</a:t>
            </a:r>
            <a:r>
              <a:rPr sz="1800" spc="-15" dirty="0">
                <a:latin typeface="Calibri"/>
                <a:cs typeface="Calibri"/>
              </a:rPr>
              <a:t> </a:t>
            </a:r>
            <a:r>
              <a:rPr sz="1800" spc="-5" dirty="0">
                <a:latin typeface="Calibri"/>
                <a:cs typeface="Calibri"/>
              </a:rPr>
              <a:t>one</a:t>
            </a:r>
            <a:r>
              <a:rPr sz="1800" spc="15" dirty="0">
                <a:latin typeface="Calibri"/>
                <a:cs typeface="Calibri"/>
              </a:rPr>
              <a:t> </a:t>
            </a:r>
            <a:r>
              <a:rPr sz="1800" spc="-10" dirty="0">
                <a:latin typeface="Calibri"/>
                <a:cs typeface="Calibri"/>
              </a:rPr>
              <a:t>architecture</a:t>
            </a:r>
            <a:r>
              <a:rPr sz="1800" spc="50" dirty="0">
                <a:latin typeface="Calibri"/>
                <a:cs typeface="Calibri"/>
              </a:rPr>
              <a:t> </a:t>
            </a:r>
            <a:r>
              <a:rPr sz="1800" spc="-10" dirty="0">
                <a:latin typeface="Calibri"/>
                <a:cs typeface="Calibri"/>
              </a:rPr>
              <a:t>then</a:t>
            </a:r>
            <a:r>
              <a:rPr sz="1800" spc="35" dirty="0">
                <a:latin typeface="Calibri"/>
                <a:cs typeface="Calibri"/>
              </a:rPr>
              <a:t> </a:t>
            </a:r>
            <a:r>
              <a:rPr sz="1800" spc="-5" dirty="0">
                <a:latin typeface="Calibri"/>
                <a:cs typeface="Calibri"/>
              </a:rPr>
              <a:t>it</a:t>
            </a:r>
            <a:r>
              <a:rPr sz="1800" spc="20" dirty="0">
                <a:latin typeface="Calibri"/>
                <a:cs typeface="Calibri"/>
              </a:rPr>
              <a:t> </a:t>
            </a:r>
            <a:r>
              <a:rPr sz="1800" spc="-5" dirty="0">
                <a:latin typeface="Calibri"/>
                <a:cs typeface="Calibri"/>
              </a:rPr>
              <a:t>should</a:t>
            </a:r>
            <a:r>
              <a:rPr sz="1800" spc="35" dirty="0">
                <a:latin typeface="Calibri"/>
                <a:cs typeface="Calibri"/>
              </a:rPr>
              <a:t> </a:t>
            </a:r>
            <a:r>
              <a:rPr sz="1800" spc="-5" dirty="0">
                <a:latin typeface="Calibri"/>
                <a:cs typeface="Calibri"/>
              </a:rPr>
              <a:t>also</a:t>
            </a:r>
            <a:r>
              <a:rPr sz="1800" spc="15" dirty="0">
                <a:latin typeface="Calibri"/>
                <a:cs typeface="Calibri"/>
              </a:rPr>
              <a:t> </a:t>
            </a:r>
            <a:r>
              <a:rPr sz="1800" spc="-5" dirty="0">
                <a:latin typeface="Calibri"/>
                <a:cs typeface="Calibri"/>
              </a:rPr>
              <a:t>run</a:t>
            </a:r>
            <a:r>
              <a:rPr sz="1800" spc="1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other</a:t>
            </a:r>
            <a:r>
              <a:rPr sz="1800" spc="20" dirty="0">
                <a:latin typeface="Calibri"/>
                <a:cs typeface="Calibri"/>
              </a:rPr>
              <a:t> </a:t>
            </a:r>
            <a:r>
              <a:rPr sz="1800" spc="-5" dirty="0">
                <a:latin typeface="Calibri"/>
                <a:cs typeface="Calibri"/>
              </a:rPr>
              <a:t>ones</a:t>
            </a:r>
            <a:r>
              <a:rPr sz="1800" spc="15" dirty="0">
                <a:latin typeface="Calibri"/>
                <a:cs typeface="Calibri"/>
              </a:rPr>
              <a:t> </a:t>
            </a:r>
            <a:r>
              <a:rPr sz="1800" dirty="0">
                <a:latin typeface="Calibri"/>
                <a:cs typeface="Calibri"/>
              </a:rPr>
              <a:t>as</a:t>
            </a:r>
            <a:r>
              <a:rPr sz="1800" spc="-10" dirty="0">
                <a:latin typeface="Calibri"/>
                <a:cs typeface="Calibri"/>
              </a:rPr>
              <a:t> well.</a:t>
            </a:r>
            <a:endParaRPr sz="1800">
              <a:latin typeface="Calibri"/>
              <a:cs typeface="Calibri"/>
            </a:endParaRPr>
          </a:p>
          <a:p>
            <a:pPr>
              <a:lnSpc>
                <a:spcPct val="100000"/>
              </a:lnSpc>
              <a:spcBef>
                <a:spcPts val="35"/>
              </a:spcBef>
            </a:pPr>
            <a:endParaRPr sz="1350">
              <a:latin typeface="Calibri"/>
              <a:cs typeface="Calibri"/>
            </a:endParaRPr>
          </a:p>
          <a:p>
            <a:pPr marL="241300" algn="just">
              <a:lnSpc>
                <a:spcPct val="100000"/>
              </a:lnSpc>
            </a:pPr>
            <a:r>
              <a:rPr sz="1800" spc="5" dirty="0">
                <a:solidFill>
                  <a:srgbClr val="00AF50"/>
                </a:solidFill>
                <a:latin typeface="Calibri"/>
                <a:cs typeface="Calibri"/>
              </a:rPr>
              <a:t>Lock</a:t>
            </a:r>
            <a:r>
              <a:rPr sz="1800" spc="-65" dirty="0">
                <a:solidFill>
                  <a:srgbClr val="00AF50"/>
                </a:solidFill>
                <a:latin typeface="Calibri"/>
                <a:cs typeface="Calibri"/>
              </a:rPr>
              <a:t> </a:t>
            </a:r>
            <a:r>
              <a:rPr sz="1800" spc="-15" dirty="0">
                <a:solidFill>
                  <a:srgbClr val="00AF50"/>
                </a:solidFill>
                <a:latin typeface="Calibri"/>
                <a:cs typeface="Calibri"/>
              </a:rPr>
              <a:t>Variable</a:t>
            </a:r>
            <a:endParaRPr sz="1800">
              <a:latin typeface="Calibri"/>
              <a:cs typeface="Calibri"/>
            </a:endParaRPr>
          </a:p>
          <a:p>
            <a:pPr marL="241300" marR="80010" algn="just">
              <a:lnSpc>
                <a:spcPct val="100000"/>
              </a:lnSpc>
            </a:pPr>
            <a:r>
              <a:rPr sz="1800" spc="-5" dirty="0">
                <a:latin typeface="Calibri"/>
                <a:cs typeface="Calibri"/>
              </a:rPr>
              <a:t>This</a:t>
            </a:r>
            <a:r>
              <a:rPr sz="1800" dirty="0">
                <a:latin typeface="Calibri"/>
                <a:cs typeface="Calibri"/>
              </a:rPr>
              <a:t> </a:t>
            </a:r>
            <a:r>
              <a:rPr sz="1800" spc="-5" dirty="0">
                <a:latin typeface="Calibri"/>
                <a:cs typeface="Calibri"/>
              </a:rPr>
              <a:t>is</a:t>
            </a:r>
            <a:r>
              <a:rPr sz="1800" dirty="0">
                <a:latin typeface="Calibri"/>
                <a:cs typeface="Calibri"/>
              </a:rPr>
              <a:t> the</a:t>
            </a:r>
            <a:r>
              <a:rPr sz="1800" spc="5" dirty="0">
                <a:latin typeface="Calibri"/>
                <a:cs typeface="Calibri"/>
              </a:rPr>
              <a:t> </a:t>
            </a:r>
            <a:r>
              <a:rPr sz="1800" spc="-5" dirty="0">
                <a:solidFill>
                  <a:srgbClr val="FF0000"/>
                </a:solidFill>
                <a:latin typeface="Calibri"/>
                <a:cs typeface="Calibri"/>
              </a:rPr>
              <a:t>simplest</a:t>
            </a:r>
            <a:r>
              <a:rPr sz="1800" dirty="0">
                <a:solidFill>
                  <a:srgbClr val="FF0000"/>
                </a:solidFill>
                <a:latin typeface="Calibri"/>
                <a:cs typeface="Calibri"/>
              </a:rPr>
              <a:t> </a:t>
            </a:r>
            <a:r>
              <a:rPr sz="1800" spc="-10" dirty="0">
                <a:solidFill>
                  <a:srgbClr val="FF0000"/>
                </a:solidFill>
                <a:latin typeface="Calibri"/>
                <a:cs typeface="Calibri"/>
              </a:rPr>
              <a:t>synchronization</a:t>
            </a:r>
            <a:r>
              <a:rPr sz="1800" spc="-5" dirty="0">
                <a:solidFill>
                  <a:srgbClr val="FF0000"/>
                </a:solidFill>
                <a:latin typeface="Calibri"/>
                <a:cs typeface="Calibri"/>
              </a:rPr>
              <a:t> mechanism</a:t>
            </a:r>
            <a:r>
              <a:rPr sz="1800" spc="-5" dirty="0">
                <a:latin typeface="Calibri"/>
                <a:cs typeface="Calibri"/>
              </a:rPr>
              <a:t>.</a:t>
            </a:r>
            <a:r>
              <a:rPr sz="1800" dirty="0">
                <a:latin typeface="Calibri"/>
                <a:cs typeface="Calibri"/>
              </a:rPr>
              <a:t> This</a:t>
            </a:r>
            <a:r>
              <a:rPr sz="1800" spc="5"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a:t>
            </a:r>
            <a:r>
              <a:rPr sz="1800" spc="-10" dirty="0">
                <a:latin typeface="Calibri"/>
                <a:cs typeface="Calibri"/>
              </a:rPr>
              <a:t>Software</a:t>
            </a:r>
            <a:r>
              <a:rPr sz="1800" spc="-5" dirty="0">
                <a:latin typeface="Calibri"/>
                <a:cs typeface="Calibri"/>
              </a:rPr>
              <a:t> Mechanism </a:t>
            </a:r>
            <a:r>
              <a:rPr sz="1800" spc="-395" dirty="0">
                <a:latin typeface="Calibri"/>
                <a:cs typeface="Calibri"/>
              </a:rPr>
              <a:t> </a:t>
            </a:r>
            <a:r>
              <a:rPr sz="1800" spc="-5" dirty="0">
                <a:latin typeface="Calibri"/>
                <a:cs typeface="Calibri"/>
              </a:rPr>
              <a:t>implemented in User mode. </a:t>
            </a:r>
            <a:r>
              <a:rPr sz="1800" dirty="0">
                <a:latin typeface="Calibri"/>
                <a:cs typeface="Calibri"/>
              </a:rPr>
              <a:t>This </a:t>
            </a:r>
            <a:r>
              <a:rPr sz="1800" spc="-5" dirty="0">
                <a:latin typeface="Calibri"/>
                <a:cs typeface="Calibri"/>
              </a:rPr>
              <a:t>is </a:t>
            </a:r>
            <a:r>
              <a:rPr sz="1800" dirty="0">
                <a:latin typeface="Calibri"/>
                <a:cs typeface="Calibri"/>
              </a:rPr>
              <a:t>a </a:t>
            </a:r>
            <a:r>
              <a:rPr sz="1800" spc="-10" dirty="0">
                <a:latin typeface="Calibri"/>
                <a:cs typeface="Calibri"/>
              </a:rPr>
              <a:t>busy </a:t>
            </a:r>
            <a:r>
              <a:rPr sz="1800" spc="-5" dirty="0">
                <a:latin typeface="Calibri"/>
                <a:cs typeface="Calibri"/>
              </a:rPr>
              <a:t>waiting </a:t>
            </a:r>
            <a:r>
              <a:rPr sz="1800" dirty="0">
                <a:latin typeface="Calibri"/>
                <a:cs typeface="Calibri"/>
              </a:rPr>
              <a:t>solution which </a:t>
            </a:r>
            <a:r>
              <a:rPr sz="1800" spc="-10" dirty="0">
                <a:latin typeface="Calibri"/>
                <a:cs typeface="Calibri"/>
              </a:rPr>
              <a:t>can </a:t>
            </a:r>
            <a:r>
              <a:rPr sz="1800" spc="5" dirty="0">
                <a:latin typeface="Calibri"/>
                <a:cs typeface="Calibri"/>
              </a:rPr>
              <a:t>be </a:t>
            </a:r>
            <a:r>
              <a:rPr sz="1800" spc="-5" dirty="0">
                <a:latin typeface="Calibri"/>
                <a:cs typeface="Calibri"/>
              </a:rPr>
              <a:t>used </a:t>
            </a:r>
            <a:r>
              <a:rPr sz="1800" spc="-15" dirty="0">
                <a:latin typeface="Calibri"/>
                <a:cs typeface="Calibri"/>
              </a:rPr>
              <a:t>for </a:t>
            </a:r>
            <a:r>
              <a:rPr sz="1800" spc="-5" dirty="0">
                <a:latin typeface="Calibri"/>
                <a:cs typeface="Calibri"/>
              </a:rPr>
              <a:t>more </a:t>
            </a:r>
            <a:r>
              <a:rPr sz="1800" dirty="0">
                <a:latin typeface="Calibri"/>
                <a:cs typeface="Calibri"/>
              </a:rPr>
              <a:t> </a:t>
            </a:r>
            <a:r>
              <a:rPr sz="1800" spc="-5" dirty="0">
                <a:latin typeface="Calibri"/>
                <a:cs typeface="Calibri"/>
              </a:rPr>
              <a:t>than</a:t>
            </a:r>
            <a:r>
              <a:rPr sz="1800" spc="10" dirty="0">
                <a:latin typeface="Calibri"/>
                <a:cs typeface="Calibri"/>
              </a:rPr>
              <a:t> </a:t>
            </a:r>
            <a:r>
              <a:rPr sz="1800" spc="-10" dirty="0">
                <a:latin typeface="Calibri"/>
                <a:cs typeface="Calibri"/>
              </a:rPr>
              <a:t>two</a:t>
            </a:r>
            <a:r>
              <a:rPr sz="1800" spc="10" dirty="0">
                <a:latin typeface="Calibri"/>
                <a:cs typeface="Calibri"/>
              </a:rPr>
              <a:t> </a:t>
            </a:r>
            <a:r>
              <a:rPr sz="1800" spc="-10" dirty="0">
                <a:latin typeface="Calibri"/>
                <a:cs typeface="Calibri"/>
              </a:rPr>
              <a:t>processes.</a:t>
            </a:r>
            <a:endParaRPr sz="1800">
              <a:latin typeface="Calibri"/>
              <a:cs typeface="Calibri"/>
            </a:endParaRPr>
          </a:p>
          <a:p>
            <a:pPr marL="241300" marR="80645" algn="just">
              <a:lnSpc>
                <a:spcPct val="100000"/>
              </a:lnSpc>
              <a:spcBef>
                <a:spcPts val="5"/>
              </a:spcBef>
            </a:pPr>
            <a:r>
              <a:rPr sz="1800" dirty="0">
                <a:latin typeface="Calibri"/>
                <a:cs typeface="Calibri"/>
              </a:rPr>
              <a:t>In </a:t>
            </a:r>
            <a:r>
              <a:rPr sz="1800" spc="-10" dirty="0">
                <a:latin typeface="Calibri"/>
                <a:cs typeface="Calibri"/>
              </a:rPr>
              <a:t>this </a:t>
            </a:r>
            <a:r>
              <a:rPr sz="1800" dirty="0">
                <a:latin typeface="Calibri"/>
                <a:cs typeface="Calibri"/>
              </a:rPr>
              <a:t>mechanism, a Lock </a:t>
            </a:r>
            <a:r>
              <a:rPr sz="1800" spc="-5" dirty="0">
                <a:latin typeface="Calibri"/>
                <a:cs typeface="Calibri"/>
              </a:rPr>
              <a:t>variable </a:t>
            </a:r>
            <a:r>
              <a:rPr sz="1800" b="1" spc="-10" dirty="0">
                <a:latin typeface="Calibri"/>
                <a:cs typeface="Calibri"/>
              </a:rPr>
              <a:t>lock </a:t>
            </a:r>
            <a:r>
              <a:rPr sz="1800" spc="-5" dirty="0">
                <a:latin typeface="Calibri"/>
                <a:cs typeface="Calibri"/>
              </a:rPr>
              <a:t>is used. </a:t>
            </a:r>
            <a:r>
              <a:rPr sz="1800" spc="-30" dirty="0">
                <a:latin typeface="Calibri"/>
                <a:cs typeface="Calibri"/>
              </a:rPr>
              <a:t>Two </a:t>
            </a:r>
            <a:r>
              <a:rPr sz="1800" spc="-10" dirty="0">
                <a:latin typeface="Calibri"/>
                <a:cs typeface="Calibri"/>
              </a:rPr>
              <a:t>values </a:t>
            </a:r>
            <a:r>
              <a:rPr sz="1800" dirty="0">
                <a:latin typeface="Calibri"/>
                <a:cs typeface="Calibri"/>
              </a:rPr>
              <a:t>of </a:t>
            </a:r>
            <a:r>
              <a:rPr sz="1800" spc="-5" dirty="0">
                <a:latin typeface="Calibri"/>
                <a:cs typeface="Calibri"/>
              </a:rPr>
              <a:t>lock </a:t>
            </a:r>
            <a:r>
              <a:rPr sz="1800" spc="-10" dirty="0">
                <a:latin typeface="Calibri"/>
                <a:cs typeface="Calibri"/>
              </a:rPr>
              <a:t>can </a:t>
            </a:r>
            <a:r>
              <a:rPr sz="1800" spc="5" dirty="0">
                <a:latin typeface="Calibri"/>
                <a:cs typeface="Calibri"/>
              </a:rPr>
              <a:t>be </a:t>
            </a:r>
            <a:r>
              <a:rPr sz="1800" spc="-5" dirty="0">
                <a:latin typeface="Calibri"/>
                <a:cs typeface="Calibri"/>
              </a:rPr>
              <a:t>possible, either </a:t>
            </a:r>
            <a:r>
              <a:rPr sz="1800" dirty="0">
                <a:latin typeface="Calibri"/>
                <a:cs typeface="Calibri"/>
              </a:rPr>
              <a:t> 0 </a:t>
            </a:r>
            <a:r>
              <a:rPr sz="1800" spc="5" dirty="0">
                <a:latin typeface="Calibri"/>
                <a:cs typeface="Calibri"/>
              </a:rPr>
              <a:t>or </a:t>
            </a:r>
            <a:r>
              <a:rPr sz="1800" spc="-5" dirty="0">
                <a:latin typeface="Calibri"/>
                <a:cs typeface="Calibri"/>
              </a:rPr>
              <a:t>1. </a:t>
            </a:r>
            <a:r>
              <a:rPr sz="1800" spc="5" dirty="0">
                <a:latin typeface="Calibri"/>
                <a:cs typeface="Calibri"/>
              </a:rPr>
              <a:t>Lock </a:t>
            </a:r>
            <a:r>
              <a:rPr sz="1800" spc="-10" dirty="0">
                <a:latin typeface="Calibri"/>
                <a:cs typeface="Calibri"/>
              </a:rPr>
              <a:t>value </a:t>
            </a:r>
            <a:r>
              <a:rPr sz="1800" dirty="0">
                <a:latin typeface="Calibri"/>
                <a:cs typeface="Calibri"/>
              </a:rPr>
              <a:t>0 means </a:t>
            </a:r>
            <a:r>
              <a:rPr sz="1800" spc="-5" dirty="0">
                <a:latin typeface="Calibri"/>
                <a:cs typeface="Calibri"/>
              </a:rPr>
              <a:t>that </a:t>
            </a:r>
            <a:r>
              <a:rPr sz="1800" dirty="0">
                <a:latin typeface="Calibri"/>
                <a:cs typeface="Calibri"/>
              </a:rPr>
              <a:t>the </a:t>
            </a:r>
            <a:r>
              <a:rPr sz="1800" spc="-5" dirty="0">
                <a:latin typeface="Calibri"/>
                <a:cs typeface="Calibri"/>
              </a:rPr>
              <a:t>critical </a:t>
            </a:r>
            <a:r>
              <a:rPr sz="1800" dirty="0">
                <a:latin typeface="Calibri"/>
                <a:cs typeface="Calibri"/>
              </a:rPr>
              <a:t>section </a:t>
            </a:r>
            <a:r>
              <a:rPr sz="1800" spc="-5" dirty="0">
                <a:latin typeface="Calibri"/>
                <a:cs typeface="Calibri"/>
              </a:rPr>
              <a:t>is </a:t>
            </a:r>
            <a:r>
              <a:rPr sz="1800" spc="-10" dirty="0">
                <a:latin typeface="Calibri"/>
                <a:cs typeface="Calibri"/>
              </a:rPr>
              <a:t>vacant </a:t>
            </a:r>
            <a:r>
              <a:rPr sz="1800" dirty="0">
                <a:latin typeface="Calibri"/>
                <a:cs typeface="Calibri"/>
              </a:rPr>
              <a:t>while </a:t>
            </a:r>
            <a:r>
              <a:rPr sz="1800" spc="-5" dirty="0">
                <a:latin typeface="Calibri"/>
                <a:cs typeface="Calibri"/>
              </a:rPr>
              <a:t>the </a:t>
            </a:r>
            <a:r>
              <a:rPr sz="1800" dirty="0">
                <a:latin typeface="Calibri"/>
                <a:cs typeface="Calibri"/>
              </a:rPr>
              <a:t>lock </a:t>
            </a:r>
            <a:r>
              <a:rPr sz="1800" spc="-5" dirty="0">
                <a:latin typeface="Calibri"/>
                <a:cs typeface="Calibri"/>
              </a:rPr>
              <a:t>value </a:t>
            </a:r>
            <a:r>
              <a:rPr sz="1800" dirty="0">
                <a:latin typeface="Calibri"/>
                <a:cs typeface="Calibri"/>
              </a:rPr>
              <a:t>1 means </a:t>
            </a:r>
            <a:r>
              <a:rPr sz="1800" spc="5" dirty="0">
                <a:latin typeface="Calibri"/>
                <a:cs typeface="Calibri"/>
              </a:rPr>
              <a:t> </a:t>
            </a:r>
            <a:r>
              <a:rPr sz="1800" spc="-10" dirty="0">
                <a:latin typeface="Calibri"/>
                <a:cs typeface="Calibri"/>
              </a:rPr>
              <a:t>that</a:t>
            </a:r>
            <a:r>
              <a:rPr sz="1800" spc="15" dirty="0">
                <a:latin typeface="Calibri"/>
                <a:cs typeface="Calibri"/>
              </a:rPr>
              <a:t> </a:t>
            </a:r>
            <a:r>
              <a:rPr sz="1800" spc="-5" dirty="0">
                <a:latin typeface="Calibri"/>
                <a:cs typeface="Calibri"/>
              </a:rPr>
              <a:t>it is</a:t>
            </a:r>
            <a:r>
              <a:rPr sz="1800" spc="15" dirty="0">
                <a:latin typeface="Calibri"/>
                <a:cs typeface="Calibri"/>
              </a:rPr>
              <a:t> </a:t>
            </a:r>
            <a:r>
              <a:rPr sz="1800" spc="-5" dirty="0">
                <a:latin typeface="Calibri"/>
                <a:cs typeface="Calibri"/>
              </a:rPr>
              <a:t>occupied.</a:t>
            </a:r>
            <a:endParaRPr sz="1800">
              <a:latin typeface="Calibri"/>
              <a:cs typeface="Calibri"/>
            </a:endParaRPr>
          </a:p>
          <a:p>
            <a:pPr marL="241300" marR="78105" algn="just">
              <a:lnSpc>
                <a:spcPct val="100000"/>
              </a:lnSpc>
              <a:spcBef>
                <a:spcPts val="5"/>
              </a:spcBef>
            </a:pPr>
            <a:r>
              <a:rPr sz="1800" dirty="0">
                <a:latin typeface="Calibri"/>
                <a:cs typeface="Calibri"/>
              </a:rPr>
              <a:t>A </a:t>
            </a:r>
            <a:r>
              <a:rPr sz="1800" spc="-10" dirty="0">
                <a:latin typeface="Calibri"/>
                <a:cs typeface="Calibri"/>
              </a:rPr>
              <a:t>process </a:t>
            </a:r>
            <a:r>
              <a:rPr sz="1800" spc="-5" dirty="0">
                <a:latin typeface="Calibri"/>
                <a:cs typeface="Calibri"/>
              </a:rPr>
              <a:t>which wants </a:t>
            </a:r>
            <a:r>
              <a:rPr sz="1800" spc="-15" dirty="0">
                <a:latin typeface="Calibri"/>
                <a:cs typeface="Calibri"/>
              </a:rPr>
              <a:t>to get </a:t>
            </a:r>
            <a:r>
              <a:rPr sz="1800" spc="-10" dirty="0">
                <a:latin typeface="Calibri"/>
                <a:cs typeface="Calibri"/>
              </a:rPr>
              <a:t>into </a:t>
            </a:r>
            <a:r>
              <a:rPr sz="1800" spc="-5" dirty="0">
                <a:latin typeface="Calibri"/>
                <a:cs typeface="Calibri"/>
              </a:rPr>
              <a:t>the critical </a:t>
            </a:r>
            <a:r>
              <a:rPr sz="1800" dirty="0">
                <a:latin typeface="Calibri"/>
                <a:cs typeface="Calibri"/>
              </a:rPr>
              <a:t>section </a:t>
            </a:r>
            <a:r>
              <a:rPr sz="1800" spc="-15" dirty="0">
                <a:latin typeface="Calibri"/>
                <a:cs typeface="Calibri"/>
              </a:rPr>
              <a:t>first </a:t>
            </a:r>
            <a:r>
              <a:rPr sz="1800" dirty="0">
                <a:latin typeface="Calibri"/>
                <a:cs typeface="Calibri"/>
              </a:rPr>
              <a:t>checks </a:t>
            </a:r>
            <a:r>
              <a:rPr sz="1800" spc="-5" dirty="0">
                <a:latin typeface="Calibri"/>
                <a:cs typeface="Calibri"/>
              </a:rPr>
              <a:t>the value </a:t>
            </a:r>
            <a:r>
              <a:rPr sz="1800" spc="5" dirty="0">
                <a:latin typeface="Calibri"/>
                <a:cs typeface="Calibri"/>
              </a:rPr>
              <a:t>of </a:t>
            </a:r>
            <a:r>
              <a:rPr sz="1800" dirty="0">
                <a:latin typeface="Calibri"/>
                <a:cs typeface="Calibri"/>
              </a:rPr>
              <a:t>the lock </a:t>
            </a:r>
            <a:r>
              <a:rPr sz="1800" spc="5" dirty="0">
                <a:latin typeface="Calibri"/>
                <a:cs typeface="Calibri"/>
              </a:rPr>
              <a:t> </a:t>
            </a:r>
            <a:r>
              <a:rPr sz="1800" spc="-10" dirty="0">
                <a:latin typeface="Calibri"/>
                <a:cs typeface="Calibri"/>
              </a:rPr>
              <a:t>variable. </a:t>
            </a:r>
            <a:r>
              <a:rPr sz="1800" dirty="0">
                <a:latin typeface="Calibri"/>
                <a:cs typeface="Calibri"/>
              </a:rPr>
              <a:t>If </a:t>
            </a:r>
            <a:r>
              <a:rPr sz="1800" spc="-5" dirty="0">
                <a:latin typeface="Calibri"/>
                <a:cs typeface="Calibri"/>
              </a:rPr>
              <a:t>it </a:t>
            </a:r>
            <a:r>
              <a:rPr sz="1800" spc="5" dirty="0">
                <a:latin typeface="Calibri"/>
                <a:cs typeface="Calibri"/>
              </a:rPr>
              <a:t>is </a:t>
            </a:r>
            <a:r>
              <a:rPr sz="1800" dirty="0">
                <a:latin typeface="Calibri"/>
                <a:cs typeface="Calibri"/>
              </a:rPr>
              <a:t>0 </a:t>
            </a:r>
            <a:r>
              <a:rPr sz="1800" spc="5" dirty="0">
                <a:latin typeface="Calibri"/>
                <a:cs typeface="Calibri"/>
              </a:rPr>
              <a:t>then </a:t>
            </a:r>
            <a:r>
              <a:rPr sz="1800" spc="-5" dirty="0">
                <a:latin typeface="Calibri"/>
                <a:cs typeface="Calibri"/>
              </a:rPr>
              <a:t>it sets </a:t>
            </a:r>
            <a:r>
              <a:rPr sz="1800" dirty="0">
                <a:latin typeface="Calibri"/>
                <a:cs typeface="Calibri"/>
              </a:rPr>
              <a:t>the </a:t>
            </a:r>
            <a:r>
              <a:rPr sz="1800" spc="-5" dirty="0">
                <a:latin typeface="Calibri"/>
                <a:cs typeface="Calibri"/>
              </a:rPr>
              <a:t>value </a:t>
            </a:r>
            <a:r>
              <a:rPr sz="1800" spc="5" dirty="0">
                <a:latin typeface="Calibri"/>
                <a:cs typeface="Calibri"/>
              </a:rPr>
              <a:t>of </a:t>
            </a:r>
            <a:r>
              <a:rPr sz="1800" dirty="0">
                <a:latin typeface="Calibri"/>
                <a:cs typeface="Calibri"/>
              </a:rPr>
              <a:t>lock as 1 and </a:t>
            </a:r>
            <a:r>
              <a:rPr sz="1800" spc="-15" dirty="0">
                <a:latin typeface="Calibri"/>
                <a:cs typeface="Calibri"/>
              </a:rPr>
              <a:t>enters into </a:t>
            </a:r>
            <a:r>
              <a:rPr sz="1800" dirty="0">
                <a:latin typeface="Calibri"/>
                <a:cs typeface="Calibri"/>
              </a:rPr>
              <a:t>the </a:t>
            </a:r>
            <a:r>
              <a:rPr sz="1800" spc="-5" dirty="0">
                <a:latin typeface="Calibri"/>
                <a:cs typeface="Calibri"/>
              </a:rPr>
              <a:t>critical section, </a:t>
            </a:r>
            <a:r>
              <a:rPr sz="1800" dirty="0">
                <a:latin typeface="Calibri"/>
                <a:cs typeface="Calibri"/>
              </a:rPr>
              <a:t> </a:t>
            </a:r>
            <a:r>
              <a:rPr sz="1800" spc="-5" dirty="0">
                <a:latin typeface="Calibri"/>
                <a:cs typeface="Calibri"/>
              </a:rPr>
              <a:t>otherwise</a:t>
            </a:r>
            <a:r>
              <a:rPr sz="1800" spc="35" dirty="0">
                <a:latin typeface="Calibri"/>
                <a:cs typeface="Calibri"/>
              </a:rPr>
              <a:t> </a:t>
            </a:r>
            <a:r>
              <a:rPr sz="1800" spc="-5" dirty="0">
                <a:latin typeface="Calibri"/>
                <a:cs typeface="Calibri"/>
              </a:rPr>
              <a:t>it </a:t>
            </a:r>
            <a:r>
              <a:rPr sz="1800" spc="-10" dirty="0">
                <a:latin typeface="Calibri"/>
                <a:cs typeface="Calibri"/>
              </a:rPr>
              <a:t>waits.</a:t>
            </a:r>
            <a:endParaRPr sz="1800">
              <a:latin typeface="Calibri"/>
              <a:cs typeface="Calibri"/>
            </a:endParaRPr>
          </a:p>
          <a:p>
            <a:pPr marL="241300" algn="just">
              <a:lnSpc>
                <a:spcPct val="100000"/>
              </a:lnSpc>
            </a:pPr>
            <a:r>
              <a:rPr sz="1800" spc="-5" dirty="0">
                <a:latin typeface="Calibri"/>
                <a:cs typeface="Calibri"/>
              </a:rPr>
              <a:t>The</a:t>
            </a:r>
            <a:r>
              <a:rPr sz="1800" spc="10" dirty="0">
                <a:latin typeface="Calibri"/>
                <a:cs typeface="Calibri"/>
              </a:rPr>
              <a:t> </a:t>
            </a:r>
            <a:r>
              <a:rPr sz="1800" spc="-10" dirty="0">
                <a:latin typeface="Calibri"/>
                <a:cs typeface="Calibri"/>
              </a:rPr>
              <a:t>pseudo</a:t>
            </a:r>
            <a:r>
              <a:rPr sz="1800" spc="60" dirty="0">
                <a:latin typeface="Calibri"/>
                <a:cs typeface="Calibri"/>
              </a:rPr>
              <a:t> </a:t>
            </a:r>
            <a:r>
              <a:rPr sz="1800" spc="-10" dirty="0">
                <a:latin typeface="Calibri"/>
                <a:cs typeface="Calibri"/>
              </a:rPr>
              <a:t>code</a:t>
            </a:r>
            <a:r>
              <a:rPr sz="1800" spc="20" dirty="0">
                <a:latin typeface="Calibri"/>
                <a:cs typeface="Calibri"/>
              </a:rPr>
              <a:t> </a:t>
            </a:r>
            <a:r>
              <a:rPr sz="1800" spc="5" dirty="0">
                <a:latin typeface="Calibri"/>
                <a:cs typeface="Calibri"/>
              </a:rPr>
              <a:t>of</a:t>
            </a:r>
            <a:r>
              <a:rPr sz="1800" spc="-25" dirty="0">
                <a:latin typeface="Calibri"/>
                <a:cs typeface="Calibri"/>
              </a:rPr>
              <a:t> </a:t>
            </a:r>
            <a:r>
              <a:rPr sz="1800" spc="-5" dirty="0">
                <a:latin typeface="Calibri"/>
                <a:cs typeface="Calibri"/>
              </a:rPr>
              <a:t>the</a:t>
            </a:r>
            <a:r>
              <a:rPr sz="1800" spc="35" dirty="0">
                <a:latin typeface="Calibri"/>
                <a:cs typeface="Calibri"/>
              </a:rPr>
              <a:t> </a:t>
            </a:r>
            <a:r>
              <a:rPr sz="1800" spc="-5" dirty="0">
                <a:latin typeface="Calibri"/>
                <a:cs typeface="Calibri"/>
              </a:rPr>
              <a:t>mechanism</a:t>
            </a:r>
            <a:r>
              <a:rPr sz="1800" spc="30" dirty="0">
                <a:latin typeface="Calibri"/>
                <a:cs typeface="Calibri"/>
              </a:rPr>
              <a:t> </a:t>
            </a:r>
            <a:r>
              <a:rPr sz="1800" spc="-5" dirty="0">
                <a:latin typeface="Calibri"/>
                <a:cs typeface="Calibri"/>
              </a:rPr>
              <a:t>looks</a:t>
            </a:r>
            <a:r>
              <a:rPr sz="1800" spc="-15" dirty="0">
                <a:latin typeface="Calibri"/>
                <a:cs typeface="Calibri"/>
              </a:rPr>
              <a:t> like</a:t>
            </a:r>
            <a:r>
              <a:rPr sz="1800" spc="15" dirty="0">
                <a:latin typeface="Calibri"/>
                <a:cs typeface="Calibri"/>
              </a:rPr>
              <a:t> </a:t>
            </a:r>
            <a:r>
              <a:rPr sz="1800" spc="-10" dirty="0">
                <a:latin typeface="Calibri"/>
                <a:cs typeface="Calibri"/>
              </a:rPr>
              <a:t>following.</a:t>
            </a:r>
            <a:endParaRPr sz="18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4375" y="475234"/>
            <a:ext cx="1605280" cy="1672589"/>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FF0000"/>
                </a:solidFill>
              </a:rPr>
              <a:t>Entry</a:t>
            </a:r>
            <a:r>
              <a:rPr sz="1800" spc="5" dirty="0">
                <a:solidFill>
                  <a:srgbClr val="FF0000"/>
                </a:solidFill>
              </a:rPr>
              <a:t> </a:t>
            </a:r>
            <a:r>
              <a:rPr sz="1800" spc="-5" dirty="0">
                <a:solidFill>
                  <a:srgbClr val="FF0000"/>
                </a:solidFill>
              </a:rPr>
              <a:t>Section</a:t>
            </a:r>
            <a:r>
              <a:rPr sz="1800" dirty="0">
                <a:solidFill>
                  <a:srgbClr val="FF0000"/>
                </a:solidFill>
              </a:rPr>
              <a:t> → </a:t>
            </a:r>
            <a:r>
              <a:rPr sz="1800" spc="5" dirty="0">
                <a:solidFill>
                  <a:srgbClr val="FF0000"/>
                </a:solidFill>
              </a:rPr>
              <a:t> </a:t>
            </a:r>
            <a:r>
              <a:rPr sz="1800" spc="-5" dirty="0"/>
              <a:t>While</a:t>
            </a:r>
            <a:r>
              <a:rPr sz="1800" spc="-15" dirty="0"/>
              <a:t> </a:t>
            </a:r>
            <a:r>
              <a:rPr sz="1800" dirty="0"/>
              <a:t>(lock!</a:t>
            </a:r>
            <a:r>
              <a:rPr sz="1800" spc="-30" dirty="0"/>
              <a:t> </a:t>
            </a:r>
            <a:r>
              <a:rPr sz="1800" dirty="0"/>
              <a:t>=</a:t>
            </a:r>
            <a:r>
              <a:rPr sz="1800" spc="-10" dirty="0"/>
              <a:t> </a:t>
            </a:r>
            <a:r>
              <a:rPr sz="1800" dirty="0"/>
              <a:t>0); </a:t>
            </a:r>
            <a:r>
              <a:rPr sz="1800" spc="-390" dirty="0"/>
              <a:t> </a:t>
            </a:r>
            <a:r>
              <a:rPr sz="1800" spc="5" dirty="0"/>
              <a:t>Lock</a:t>
            </a:r>
            <a:r>
              <a:rPr sz="1800" spc="-30" dirty="0"/>
              <a:t> </a:t>
            </a:r>
            <a:r>
              <a:rPr sz="1800" dirty="0"/>
              <a:t>=</a:t>
            </a:r>
            <a:r>
              <a:rPr sz="1800" spc="10" dirty="0"/>
              <a:t> </a:t>
            </a:r>
            <a:r>
              <a:rPr sz="1800" spc="-5" dirty="0"/>
              <a:t>1;</a:t>
            </a:r>
            <a:endParaRPr sz="1800"/>
          </a:p>
          <a:p>
            <a:pPr marL="12700" marR="31750">
              <a:lnSpc>
                <a:spcPct val="100000"/>
              </a:lnSpc>
            </a:pPr>
            <a:r>
              <a:rPr sz="1800" spc="-10" dirty="0">
                <a:solidFill>
                  <a:srgbClr val="FF0000"/>
                </a:solidFill>
              </a:rPr>
              <a:t>//Critical </a:t>
            </a:r>
            <a:r>
              <a:rPr sz="1800" spc="-5" dirty="0">
                <a:solidFill>
                  <a:srgbClr val="FF0000"/>
                </a:solidFill>
              </a:rPr>
              <a:t>Section </a:t>
            </a:r>
            <a:r>
              <a:rPr sz="1800" spc="-395" dirty="0">
                <a:solidFill>
                  <a:srgbClr val="FF0000"/>
                </a:solidFill>
              </a:rPr>
              <a:t> </a:t>
            </a:r>
            <a:r>
              <a:rPr sz="1800" spc="-5" dirty="0">
                <a:solidFill>
                  <a:srgbClr val="FF0000"/>
                </a:solidFill>
              </a:rPr>
              <a:t>Exit</a:t>
            </a:r>
            <a:r>
              <a:rPr sz="1800" spc="-15" dirty="0">
                <a:solidFill>
                  <a:srgbClr val="FF0000"/>
                </a:solidFill>
              </a:rPr>
              <a:t> </a:t>
            </a:r>
            <a:r>
              <a:rPr sz="1800" spc="-5" dirty="0">
                <a:solidFill>
                  <a:srgbClr val="FF0000"/>
                </a:solidFill>
              </a:rPr>
              <a:t>Section</a:t>
            </a:r>
            <a:r>
              <a:rPr sz="1800" spc="5" dirty="0">
                <a:solidFill>
                  <a:srgbClr val="FF0000"/>
                </a:solidFill>
              </a:rPr>
              <a:t> </a:t>
            </a:r>
            <a:r>
              <a:rPr sz="1800" dirty="0">
                <a:solidFill>
                  <a:srgbClr val="FF0000"/>
                </a:solidFill>
              </a:rPr>
              <a:t>→ </a:t>
            </a:r>
            <a:r>
              <a:rPr sz="1800" spc="5" dirty="0">
                <a:solidFill>
                  <a:srgbClr val="FF0000"/>
                </a:solidFill>
              </a:rPr>
              <a:t> </a:t>
            </a:r>
            <a:r>
              <a:rPr sz="1800" dirty="0"/>
              <a:t>Lock</a:t>
            </a:r>
            <a:r>
              <a:rPr sz="1800" spc="-25" dirty="0"/>
              <a:t> </a:t>
            </a:r>
            <a:r>
              <a:rPr sz="1800" spc="-5" dirty="0"/>
              <a:t>=0;</a:t>
            </a:r>
            <a:endParaRPr sz="1800"/>
          </a:p>
        </p:txBody>
      </p:sp>
      <p:sp>
        <p:nvSpPr>
          <p:cNvPr id="3" name="object 3"/>
          <p:cNvSpPr txBox="1"/>
          <p:nvPr/>
        </p:nvSpPr>
        <p:spPr>
          <a:xfrm>
            <a:off x="841044" y="2311145"/>
            <a:ext cx="7844790" cy="3225800"/>
          </a:xfrm>
          <a:prstGeom prst="rect">
            <a:avLst/>
          </a:prstGeom>
        </p:spPr>
        <p:txBody>
          <a:bodyPr vert="horz" wrap="square" lIns="0" tIns="11430" rIns="0" bIns="0" rtlCol="0">
            <a:spAutoFit/>
          </a:bodyPr>
          <a:lstStyle/>
          <a:p>
            <a:pPr marL="12700" marR="5715" algn="just">
              <a:lnSpc>
                <a:spcPct val="100000"/>
              </a:lnSpc>
              <a:spcBef>
                <a:spcPts val="90"/>
              </a:spcBef>
            </a:pPr>
            <a:r>
              <a:rPr sz="1400" dirty="0">
                <a:latin typeface="Calibri"/>
                <a:cs typeface="Calibri"/>
              </a:rPr>
              <a:t>If </a:t>
            </a:r>
            <a:r>
              <a:rPr sz="1400" spc="-25" dirty="0">
                <a:latin typeface="Calibri"/>
                <a:cs typeface="Calibri"/>
              </a:rPr>
              <a:t>we</a:t>
            </a:r>
            <a:r>
              <a:rPr sz="1400" spc="-20" dirty="0">
                <a:latin typeface="Calibri"/>
                <a:cs typeface="Calibri"/>
              </a:rPr>
              <a:t> </a:t>
            </a:r>
            <a:r>
              <a:rPr sz="1400" dirty="0">
                <a:latin typeface="Calibri"/>
                <a:cs typeface="Calibri"/>
              </a:rPr>
              <a:t>look </a:t>
            </a:r>
            <a:r>
              <a:rPr sz="1400" spc="-5" dirty="0">
                <a:latin typeface="Calibri"/>
                <a:cs typeface="Calibri"/>
              </a:rPr>
              <a:t>at </a:t>
            </a:r>
            <a:r>
              <a:rPr sz="1400" spc="-10" dirty="0">
                <a:latin typeface="Calibri"/>
                <a:cs typeface="Calibri"/>
              </a:rPr>
              <a:t>the </a:t>
            </a:r>
            <a:r>
              <a:rPr sz="1400" spc="-5" dirty="0">
                <a:latin typeface="Calibri"/>
                <a:cs typeface="Calibri"/>
              </a:rPr>
              <a:t>Pseudo Code, </a:t>
            </a:r>
            <a:r>
              <a:rPr sz="1400" spc="-15" dirty="0">
                <a:latin typeface="Calibri"/>
                <a:cs typeface="Calibri"/>
              </a:rPr>
              <a:t>we </a:t>
            </a:r>
            <a:r>
              <a:rPr sz="1400" spc="-5" dirty="0">
                <a:latin typeface="Calibri"/>
                <a:cs typeface="Calibri"/>
              </a:rPr>
              <a:t>find that there </a:t>
            </a:r>
            <a:r>
              <a:rPr sz="1400" spc="-10" dirty="0">
                <a:latin typeface="Calibri"/>
                <a:cs typeface="Calibri"/>
              </a:rPr>
              <a:t>are</a:t>
            </a:r>
            <a:r>
              <a:rPr sz="1400" spc="295" dirty="0">
                <a:latin typeface="Calibri"/>
                <a:cs typeface="Calibri"/>
              </a:rPr>
              <a:t> </a:t>
            </a:r>
            <a:r>
              <a:rPr sz="1400" spc="-10" dirty="0">
                <a:latin typeface="Calibri"/>
                <a:cs typeface="Calibri"/>
              </a:rPr>
              <a:t>three </a:t>
            </a:r>
            <a:r>
              <a:rPr sz="1400" dirty="0">
                <a:latin typeface="Calibri"/>
                <a:cs typeface="Calibri"/>
              </a:rPr>
              <a:t>sections in </a:t>
            </a:r>
            <a:r>
              <a:rPr sz="1400" spc="-10" dirty="0">
                <a:latin typeface="Calibri"/>
                <a:cs typeface="Calibri"/>
              </a:rPr>
              <a:t>the </a:t>
            </a:r>
            <a:r>
              <a:rPr sz="1400" spc="-5" dirty="0">
                <a:latin typeface="Calibri"/>
                <a:cs typeface="Calibri"/>
              </a:rPr>
              <a:t>code. Entry </a:t>
            </a:r>
            <a:r>
              <a:rPr sz="1400" dirty="0">
                <a:latin typeface="Calibri"/>
                <a:cs typeface="Calibri"/>
              </a:rPr>
              <a:t>Section, Critical </a:t>
            </a:r>
            <a:r>
              <a:rPr sz="1400" spc="5" dirty="0">
                <a:latin typeface="Calibri"/>
                <a:cs typeface="Calibri"/>
              </a:rPr>
              <a:t> </a:t>
            </a:r>
            <a:r>
              <a:rPr sz="1400" spc="-5" dirty="0">
                <a:latin typeface="Calibri"/>
                <a:cs typeface="Calibri"/>
              </a:rPr>
              <a:t>Section</a:t>
            </a:r>
            <a:r>
              <a:rPr sz="1400" spc="5" dirty="0">
                <a:latin typeface="Calibri"/>
                <a:cs typeface="Calibri"/>
              </a:rPr>
              <a:t> </a:t>
            </a:r>
            <a:r>
              <a:rPr sz="1400" spc="-10" dirty="0">
                <a:latin typeface="Calibri"/>
                <a:cs typeface="Calibri"/>
              </a:rPr>
              <a:t>and</a:t>
            </a:r>
            <a:r>
              <a:rPr sz="1400" spc="30" dirty="0">
                <a:latin typeface="Calibri"/>
                <a:cs typeface="Calibri"/>
              </a:rPr>
              <a:t> </a:t>
            </a:r>
            <a:r>
              <a:rPr sz="1400" spc="-15" dirty="0">
                <a:latin typeface="Calibri"/>
                <a:cs typeface="Calibri"/>
              </a:rPr>
              <a:t>the</a:t>
            </a:r>
            <a:r>
              <a:rPr sz="1400" spc="20" dirty="0">
                <a:latin typeface="Calibri"/>
                <a:cs typeface="Calibri"/>
              </a:rPr>
              <a:t> </a:t>
            </a:r>
            <a:r>
              <a:rPr sz="1400" spc="-15" dirty="0">
                <a:latin typeface="Calibri"/>
                <a:cs typeface="Calibri"/>
              </a:rPr>
              <a:t>exit</a:t>
            </a:r>
            <a:r>
              <a:rPr sz="1400" spc="60" dirty="0">
                <a:latin typeface="Calibri"/>
                <a:cs typeface="Calibri"/>
              </a:rPr>
              <a:t> </a:t>
            </a:r>
            <a:r>
              <a:rPr sz="1400" spc="-5" dirty="0">
                <a:latin typeface="Calibri"/>
                <a:cs typeface="Calibri"/>
              </a:rPr>
              <a:t>section.</a:t>
            </a:r>
            <a:endParaRPr sz="1400">
              <a:latin typeface="Calibri"/>
              <a:cs typeface="Calibri"/>
            </a:endParaRPr>
          </a:p>
          <a:p>
            <a:pPr marL="12700" algn="just">
              <a:lnSpc>
                <a:spcPct val="100000"/>
              </a:lnSpc>
            </a:pPr>
            <a:r>
              <a:rPr sz="1400" spc="-5" dirty="0">
                <a:latin typeface="Calibri"/>
                <a:cs typeface="Calibri"/>
              </a:rPr>
              <a:t>Initially</a:t>
            </a:r>
            <a:r>
              <a:rPr sz="1400" spc="95" dirty="0">
                <a:latin typeface="Calibri"/>
                <a:cs typeface="Calibri"/>
              </a:rPr>
              <a:t> </a:t>
            </a:r>
            <a:r>
              <a:rPr sz="1400" spc="-5" dirty="0">
                <a:latin typeface="Calibri"/>
                <a:cs typeface="Calibri"/>
              </a:rPr>
              <a:t>the</a:t>
            </a:r>
            <a:r>
              <a:rPr sz="1400" spc="100" dirty="0">
                <a:latin typeface="Calibri"/>
                <a:cs typeface="Calibri"/>
              </a:rPr>
              <a:t> </a:t>
            </a:r>
            <a:r>
              <a:rPr sz="1400" spc="-5" dirty="0">
                <a:latin typeface="Calibri"/>
                <a:cs typeface="Calibri"/>
              </a:rPr>
              <a:t>value</a:t>
            </a:r>
            <a:r>
              <a:rPr sz="1400" spc="100" dirty="0">
                <a:latin typeface="Calibri"/>
                <a:cs typeface="Calibri"/>
              </a:rPr>
              <a:t> </a:t>
            </a:r>
            <a:r>
              <a:rPr sz="1400" dirty="0">
                <a:latin typeface="Calibri"/>
                <a:cs typeface="Calibri"/>
              </a:rPr>
              <a:t>of</a:t>
            </a:r>
            <a:r>
              <a:rPr sz="1400" spc="100" dirty="0">
                <a:latin typeface="Calibri"/>
                <a:cs typeface="Calibri"/>
              </a:rPr>
              <a:t> </a:t>
            </a:r>
            <a:r>
              <a:rPr sz="1400" b="1" spc="-10" dirty="0">
                <a:latin typeface="Calibri"/>
                <a:cs typeface="Calibri"/>
              </a:rPr>
              <a:t>lock</a:t>
            </a:r>
            <a:r>
              <a:rPr sz="1400" b="1" spc="95" dirty="0">
                <a:latin typeface="Calibri"/>
                <a:cs typeface="Calibri"/>
              </a:rPr>
              <a:t> </a:t>
            </a:r>
            <a:r>
              <a:rPr sz="1400" b="1" spc="-10" dirty="0">
                <a:latin typeface="Calibri"/>
                <a:cs typeface="Calibri"/>
              </a:rPr>
              <a:t>variable</a:t>
            </a:r>
            <a:r>
              <a:rPr sz="1400" b="1" spc="95" dirty="0">
                <a:latin typeface="Calibri"/>
                <a:cs typeface="Calibri"/>
              </a:rPr>
              <a:t> </a:t>
            </a:r>
            <a:r>
              <a:rPr sz="1400" spc="-10" dirty="0">
                <a:latin typeface="Calibri"/>
                <a:cs typeface="Calibri"/>
              </a:rPr>
              <a:t>is</a:t>
            </a:r>
            <a:r>
              <a:rPr sz="1400" spc="100" dirty="0">
                <a:latin typeface="Calibri"/>
                <a:cs typeface="Calibri"/>
              </a:rPr>
              <a:t> </a:t>
            </a:r>
            <a:r>
              <a:rPr sz="1400" b="1" spc="-10" dirty="0">
                <a:latin typeface="Calibri"/>
                <a:cs typeface="Calibri"/>
              </a:rPr>
              <a:t>0</a:t>
            </a:r>
            <a:r>
              <a:rPr sz="1400" spc="-10" dirty="0">
                <a:latin typeface="Calibri"/>
                <a:cs typeface="Calibri"/>
              </a:rPr>
              <a:t>.</a:t>
            </a:r>
            <a:r>
              <a:rPr sz="1400" spc="100" dirty="0">
                <a:latin typeface="Calibri"/>
                <a:cs typeface="Calibri"/>
              </a:rPr>
              <a:t> </a:t>
            </a:r>
            <a:r>
              <a:rPr sz="1400" dirty="0">
                <a:latin typeface="Calibri"/>
                <a:cs typeface="Calibri"/>
              </a:rPr>
              <a:t>The</a:t>
            </a:r>
            <a:r>
              <a:rPr sz="1400" spc="100" dirty="0">
                <a:latin typeface="Calibri"/>
                <a:cs typeface="Calibri"/>
              </a:rPr>
              <a:t> </a:t>
            </a:r>
            <a:r>
              <a:rPr sz="1400" spc="-10" dirty="0">
                <a:latin typeface="Calibri"/>
                <a:cs typeface="Calibri"/>
              </a:rPr>
              <a:t>process</a:t>
            </a:r>
            <a:r>
              <a:rPr sz="1400" spc="105" dirty="0">
                <a:latin typeface="Calibri"/>
                <a:cs typeface="Calibri"/>
              </a:rPr>
              <a:t> </a:t>
            </a:r>
            <a:r>
              <a:rPr sz="1400" spc="-5" dirty="0">
                <a:latin typeface="Calibri"/>
                <a:cs typeface="Calibri"/>
              </a:rPr>
              <a:t>which</a:t>
            </a:r>
            <a:r>
              <a:rPr sz="1400" spc="85" dirty="0">
                <a:latin typeface="Calibri"/>
                <a:cs typeface="Calibri"/>
              </a:rPr>
              <a:t> </a:t>
            </a:r>
            <a:r>
              <a:rPr sz="1400" spc="-5" dirty="0">
                <a:latin typeface="Calibri"/>
                <a:cs typeface="Calibri"/>
              </a:rPr>
              <a:t>needs</a:t>
            </a:r>
            <a:r>
              <a:rPr sz="1400" spc="130" dirty="0">
                <a:latin typeface="Calibri"/>
                <a:cs typeface="Calibri"/>
              </a:rPr>
              <a:t> </a:t>
            </a:r>
            <a:r>
              <a:rPr sz="1400" spc="-20" dirty="0">
                <a:latin typeface="Calibri"/>
                <a:cs typeface="Calibri"/>
              </a:rPr>
              <a:t>to</a:t>
            </a:r>
            <a:r>
              <a:rPr sz="1400" spc="105" dirty="0">
                <a:latin typeface="Calibri"/>
                <a:cs typeface="Calibri"/>
              </a:rPr>
              <a:t> </a:t>
            </a:r>
            <a:r>
              <a:rPr sz="1400" spc="-10" dirty="0">
                <a:latin typeface="Calibri"/>
                <a:cs typeface="Calibri"/>
              </a:rPr>
              <a:t>get</a:t>
            </a:r>
            <a:r>
              <a:rPr sz="1400" spc="85" dirty="0">
                <a:latin typeface="Calibri"/>
                <a:cs typeface="Calibri"/>
              </a:rPr>
              <a:t> </a:t>
            </a:r>
            <a:r>
              <a:rPr sz="1400" spc="-15" dirty="0">
                <a:latin typeface="Calibri"/>
                <a:cs typeface="Calibri"/>
              </a:rPr>
              <a:t>into</a:t>
            </a:r>
            <a:r>
              <a:rPr sz="1400" spc="130" dirty="0">
                <a:latin typeface="Calibri"/>
                <a:cs typeface="Calibri"/>
              </a:rPr>
              <a:t> </a:t>
            </a:r>
            <a:r>
              <a:rPr sz="1400" spc="-5" dirty="0">
                <a:latin typeface="Calibri"/>
                <a:cs typeface="Calibri"/>
              </a:rPr>
              <a:t>the</a:t>
            </a:r>
            <a:r>
              <a:rPr sz="1400" spc="100" dirty="0">
                <a:latin typeface="Calibri"/>
                <a:cs typeface="Calibri"/>
              </a:rPr>
              <a:t> </a:t>
            </a:r>
            <a:r>
              <a:rPr sz="1400" b="1" spc="-5" dirty="0">
                <a:latin typeface="Calibri"/>
                <a:cs typeface="Calibri"/>
              </a:rPr>
              <a:t>critical</a:t>
            </a:r>
            <a:r>
              <a:rPr sz="1400" b="1" spc="95" dirty="0">
                <a:latin typeface="Calibri"/>
                <a:cs typeface="Calibri"/>
              </a:rPr>
              <a:t> </a:t>
            </a:r>
            <a:r>
              <a:rPr sz="1400" b="1" spc="-5" dirty="0">
                <a:latin typeface="Calibri"/>
                <a:cs typeface="Calibri"/>
              </a:rPr>
              <a:t>section</a:t>
            </a:r>
            <a:r>
              <a:rPr sz="1400" spc="-5" dirty="0">
                <a:latin typeface="Calibri"/>
                <a:cs typeface="Calibri"/>
              </a:rPr>
              <a:t>,</a:t>
            </a:r>
            <a:r>
              <a:rPr sz="1400" spc="80" dirty="0">
                <a:latin typeface="Calibri"/>
                <a:cs typeface="Calibri"/>
              </a:rPr>
              <a:t> </a:t>
            </a:r>
            <a:r>
              <a:rPr sz="1400" spc="-10" dirty="0">
                <a:latin typeface="Calibri"/>
                <a:cs typeface="Calibri"/>
              </a:rPr>
              <a:t>enters</a:t>
            </a:r>
            <a:r>
              <a:rPr sz="1400" spc="105" dirty="0">
                <a:latin typeface="Calibri"/>
                <a:cs typeface="Calibri"/>
              </a:rPr>
              <a:t> </a:t>
            </a:r>
            <a:r>
              <a:rPr sz="1400" spc="-15" dirty="0">
                <a:latin typeface="Calibri"/>
                <a:cs typeface="Calibri"/>
              </a:rPr>
              <a:t>into</a:t>
            </a:r>
            <a:endParaRPr sz="1400">
              <a:latin typeface="Calibri"/>
              <a:cs typeface="Calibri"/>
            </a:endParaRPr>
          </a:p>
          <a:p>
            <a:pPr marL="12700" algn="just">
              <a:lnSpc>
                <a:spcPct val="100000"/>
              </a:lnSpc>
              <a:spcBef>
                <a:spcPts val="5"/>
              </a:spcBef>
            </a:pPr>
            <a:r>
              <a:rPr sz="1400" spc="-15" dirty="0">
                <a:latin typeface="Calibri"/>
                <a:cs typeface="Calibri"/>
              </a:rPr>
              <a:t>the</a:t>
            </a:r>
            <a:r>
              <a:rPr sz="1400" spc="45" dirty="0">
                <a:latin typeface="Calibri"/>
                <a:cs typeface="Calibri"/>
              </a:rPr>
              <a:t> </a:t>
            </a:r>
            <a:r>
              <a:rPr sz="1400" spc="-15" dirty="0">
                <a:latin typeface="Calibri"/>
                <a:cs typeface="Calibri"/>
              </a:rPr>
              <a:t>entry</a:t>
            </a:r>
            <a:r>
              <a:rPr sz="1400" spc="60" dirty="0">
                <a:latin typeface="Calibri"/>
                <a:cs typeface="Calibri"/>
              </a:rPr>
              <a:t> </a:t>
            </a:r>
            <a:r>
              <a:rPr sz="1400" spc="-5" dirty="0">
                <a:latin typeface="Calibri"/>
                <a:cs typeface="Calibri"/>
              </a:rPr>
              <a:t>section</a:t>
            </a:r>
            <a:r>
              <a:rPr sz="1400" spc="10" dirty="0">
                <a:latin typeface="Calibri"/>
                <a:cs typeface="Calibri"/>
              </a:rPr>
              <a:t> </a:t>
            </a:r>
            <a:r>
              <a:rPr sz="1400" spc="-10" dirty="0">
                <a:latin typeface="Calibri"/>
                <a:cs typeface="Calibri"/>
              </a:rPr>
              <a:t>and</a:t>
            </a:r>
            <a:r>
              <a:rPr sz="1400" spc="35" dirty="0">
                <a:latin typeface="Calibri"/>
                <a:cs typeface="Calibri"/>
              </a:rPr>
              <a:t> </a:t>
            </a:r>
            <a:r>
              <a:rPr sz="1400" spc="-10" dirty="0">
                <a:latin typeface="Calibri"/>
                <a:cs typeface="Calibri"/>
              </a:rPr>
              <a:t>checks</a:t>
            </a:r>
            <a:r>
              <a:rPr sz="1400" spc="25" dirty="0">
                <a:latin typeface="Calibri"/>
                <a:cs typeface="Calibri"/>
              </a:rPr>
              <a:t> </a:t>
            </a:r>
            <a:r>
              <a:rPr sz="1400" spc="-15" dirty="0">
                <a:latin typeface="Calibri"/>
                <a:cs typeface="Calibri"/>
              </a:rPr>
              <a:t>the</a:t>
            </a:r>
            <a:r>
              <a:rPr sz="1400" spc="45" dirty="0">
                <a:latin typeface="Calibri"/>
                <a:cs typeface="Calibri"/>
              </a:rPr>
              <a:t> </a:t>
            </a:r>
            <a:r>
              <a:rPr sz="1400" spc="-10" dirty="0">
                <a:latin typeface="Calibri"/>
                <a:cs typeface="Calibri"/>
              </a:rPr>
              <a:t>condition</a:t>
            </a:r>
            <a:r>
              <a:rPr sz="1400" spc="45" dirty="0">
                <a:latin typeface="Calibri"/>
                <a:cs typeface="Calibri"/>
              </a:rPr>
              <a:t> </a:t>
            </a:r>
            <a:r>
              <a:rPr sz="1400" spc="-15" dirty="0">
                <a:latin typeface="Calibri"/>
                <a:cs typeface="Calibri"/>
              </a:rPr>
              <a:t>provided</a:t>
            </a:r>
            <a:r>
              <a:rPr sz="1400" spc="60" dirty="0">
                <a:latin typeface="Calibri"/>
                <a:cs typeface="Calibri"/>
              </a:rPr>
              <a:t> </a:t>
            </a:r>
            <a:r>
              <a:rPr sz="1400" spc="-10" dirty="0">
                <a:latin typeface="Calibri"/>
                <a:cs typeface="Calibri"/>
              </a:rPr>
              <a:t>in</a:t>
            </a:r>
            <a:r>
              <a:rPr sz="1400" spc="30" dirty="0">
                <a:latin typeface="Calibri"/>
                <a:cs typeface="Calibri"/>
              </a:rPr>
              <a:t> </a:t>
            </a:r>
            <a:r>
              <a:rPr sz="1400" spc="-15" dirty="0">
                <a:latin typeface="Calibri"/>
                <a:cs typeface="Calibri"/>
              </a:rPr>
              <a:t>the</a:t>
            </a:r>
            <a:r>
              <a:rPr sz="1400" spc="15" dirty="0">
                <a:latin typeface="Calibri"/>
                <a:cs typeface="Calibri"/>
              </a:rPr>
              <a:t> </a:t>
            </a:r>
            <a:r>
              <a:rPr sz="1400" spc="-15" dirty="0">
                <a:latin typeface="Calibri"/>
                <a:cs typeface="Calibri"/>
              </a:rPr>
              <a:t>while</a:t>
            </a:r>
            <a:r>
              <a:rPr sz="1400" spc="75" dirty="0">
                <a:latin typeface="Calibri"/>
                <a:cs typeface="Calibri"/>
              </a:rPr>
              <a:t> </a:t>
            </a:r>
            <a:r>
              <a:rPr sz="1400" spc="-5" dirty="0">
                <a:latin typeface="Calibri"/>
                <a:cs typeface="Calibri"/>
              </a:rPr>
              <a:t>loop.</a:t>
            </a:r>
            <a:endParaRPr sz="1400">
              <a:latin typeface="Calibri"/>
              <a:cs typeface="Calibri"/>
            </a:endParaRPr>
          </a:p>
          <a:p>
            <a:pPr marL="12700" marR="5080" algn="just">
              <a:lnSpc>
                <a:spcPct val="100000"/>
              </a:lnSpc>
            </a:pPr>
            <a:r>
              <a:rPr sz="1400" spc="-5" dirty="0">
                <a:latin typeface="Calibri"/>
                <a:cs typeface="Calibri"/>
              </a:rPr>
              <a:t>The </a:t>
            </a:r>
            <a:r>
              <a:rPr sz="1400" spc="-10" dirty="0">
                <a:latin typeface="Calibri"/>
                <a:cs typeface="Calibri"/>
              </a:rPr>
              <a:t>process </a:t>
            </a:r>
            <a:r>
              <a:rPr sz="1400" spc="-5" dirty="0">
                <a:latin typeface="Calibri"/>
                <a:cs typeface="Calibri"/>
              </a:rPr>
              <a:t>will</a:t>
            </a:r>
            <a:r>
              <a:rPr sz="1400" dirty="0">
                <a:latin typeface="Calibri"/>
                <a:cs typeface="Calibri"/>
              </a:rPr>
              <a:t> </a:t>
            </a:r>
            <a:r>
              <a:rPr sz="1400" spc="-10" dirty="0">
                <a:latin typeface="Calibri"/>
                <a:cs typeface="Calibri"/>
              </a:rPr>
              <a:t>wait</a:t>
            </a:r>
            <a:r>
              <a:rPr sz="1400" spc="-5" dirty="0">
                <a:latin typeface="Calibri"/>
                <a:cs typeface="Calibri"/>
              </a:rPr>
              <a:t> infinitely until</a:t>
            </a:r>
            <a:r>
              <a:rPr sz="1400" dirty="0">
                <a:latin typeface="Calibri"/>
                <a:cs typeface="Calibri"/>
              </a:rPr>
              <a:t> </a:t>
            </a:r>
            <a:r>
              <a:rPr sz="1400" spc="-10" dirty="0">
                <a:latin typeface="Calibri"/>
                <a:cs typeface="Calibri"/>
              </a:rPr>
              <a:t>the</a:t>
            </a:r>
            <a:r>
              <a:rPr sz="1400" spc="-5" dirty="0">
                <a:latin typeface="Calibri"/>
                <a:cs typeface="Calibri"/>
              </a:rPr>
              <a:t> </a:t>
            </a:r>
            <a:r>
              <a:rPr sz="1400" spc="-10" dirty="0">
                <a:latin typeface="Calibri"/>
                <a:cs typeface="Calibri"/>
              </a:rPr>
              <a:t>value </a:t>
            </a:r>
            <a:r>
              <a:rPr sz="1400" spc="-5" dirty="0">
                <a:latin typeface="Calibri"/>
                <a:cs typeface="Calibri"/>
              </a:rPr>
              <a:t>of </a:t>
            </a:r>
            <a:r>
              <a:rPr sz="1400" b="1" spc="-5" dirty="0">
                <a:latin typeface="Calibri"/>
                <a:cs typeface="Calibri"/>
              </a:rPr>
              <a:t>lock </a:t>
            </a:r>
            <a:r>
              <a:rPr sz="1400" spc="-10" dirty="0">
                <a:latin typeface="Calibri"/>
                <a:cs typeface="Calibri"/>
              </a:rPr>
              <a:t>is</a:t>
            </a:r>
            <a:r>
              <a:rPr sz="1400" spc="-5" dirty="0">
                <a:latin typeface="Calibri"/>
                <a:cs typeface="Calibri"/>
              </a:rPr>
              <a:t> 1 (that </a:t>
            </a:r>
            <a:r>
              <a:rPr sz="1400" spc="-10" dirty="0">
                <a:latin typeface="Calibri"/>
                <a:cs typeface="Calibri"/>
              </a:rPr>
              <a:t>is </a:t>
            </a:r>
            <a:r>
              <a:rPr sz="1400" dirty="0">
                <a:latin typeface="Calibri"/>
                <a:cs typeface="Calibri"/>
              </a:rPr>
              <a:t>implied by </a:t>
            </a:r>
            <a:r>
              <a:rPr sz="1400" spc="-5" dirty="0">
                <a:latin typeface="Calibri"/>
                <a:cs typeface="Calibri"/>
              </a:rPr>
              <a:t>while</a:t>
            </a:r>
            <a:r>
              <a:rPr sz="1400" spc="305" dirty="0">
                <a:latin typeface="Calibri"/>
                <a:cs typeface="Calibri"/>
              </a:rPr>
              <a:t> </a:t>
            </a:r>
            <a:r>
              <a:rPr sz="1400" spc="-5" dirty="0">
                <a:latin typeface="Calibri"/>
                <a:cs typeface="Calibri"/>
              </a:rPr>
              <a:t>loop). Since, at </a:t>
            </a:r>
            <a:r>
              <a:rPr sz="1400" spc="-10" dirty="0">
                <a:latin typeface="Calibri"/>
                <a:cs typeface="Calibri"/>
              </a:rPr>
              <a:t>the</a:t>
            </a:r>
            <a:r>
              <a:rPr sz="1400" spc="295" dirty="0">
                <a:latin typeface="Calibri"/>
                <a:cs typeface="Calibri"/>
              </a:rPr>
              <a:t> </a:t>
            </a:r>
            <a:r>
              <a:rPr sz="1400" dirty="0">
                <a:latin typeface="Calibri"/>
                <a:cs typeface="Calibri"/>
              </a:rPr>
              <a:t>very </a:t>
            </a:r>
            <a:r>
              <a:rPr sz="1400" spc="5" dirty="0">
                <a:latin typeface="Calibri"/>
                <a:cs typeface="Calibri"/>
              </a:rPr>
              <a:t> </a:t>
            </a:r>
            <a:r>
              <a:rPr sz="1400" spc="-10" dirty="0">
                <a:latin typeface="Calibri"/>
                <a:cs typeface="Calibri"/>
              </a:rPr>
              <a:t>first </a:t>
            </a:r>
            <a:r>
              <a:rPr sz="1400" dirty="0">
                <a:latin typeface="Calibri"/>
                <a:cs typeface="Calibri"/>
              </a:rPr>
              <a:t>time </a:t>
            </a:r>
            <a:r>
              <a:rPr sz="1400" spc="-5" dirty="0">
                <a:latin typeface="Calibri"/>
                <a:cs typeface="Calibri"/>
              </a:rPr>
              <a:t>critical </a:t>
            </a:r>
            <a:r>
              <a:rPr sz="1400" dirty="0">
                <a:latin typeface="Calibri"/>
                <a:cs typeface="Calibri"/>
              </a:rPr>
              <a:t>section </a:t>
            </a:r>
            <a:r>
              <a:rPr sz="1400" spc="-10" dirty="0">
                <a:latin typeface="Calibri"/>
                <a:cs typeface="Calibri"/>
              </a:rPr>
              <a:t>is vacant </a:t>
            </a:r>
            <a:r>
              <a:rPr sz="1400" spc="-5" dirty="0">
                <a:latin typeface="Calibri"/>
                <a:cs typeface="Calibri"/>
              </a:rPr>
              <a:t>hence </a:t>
            </a:r>
            <a:r>
              <a:rPr sz="1400" dirty="0">
                <a:latin typeface="Calibri"/>
                <a:cs typeface="Calibri"/>
              </a:rPr>
              <a:t>the </a:t>
            </a:r>
            <a:r>
              <a:rPr sz="1400" spc="-10" dirty="0">
                <a:latin typeface="Calibri"/>
                <a:cs typeface="Calibri"/>
              </a:rPr>
              <a:t>process </a:t>
            </a:r>
            <a:r>
              <a:rPr sz="1400" dirty="0">
                <a:latin typeface="Calibri"/>
                <a:cs typeface="Calibri"/>
              </a:rPr>
              <a:t>will </a:t>
            </a:r>
            <a:r>
              <a:rPr sz="1400" spc="-5" dirty="0">
                <a:latin typeface="Calibri"/>
                <a:cs typeface="Calibri"/>
              </a:rPr>
              <a:t>enter the </a:t>
            </a:r>
            <a:r>
              <a:rPr sz="1400" dirty="0">
                <a:latin typeface="Calibri"/>
                <a:cs typeface="Calibri"/>
              </a:rPr>
              <a:t>critical section by </a:t>
            </a:r>
            <a:r>
              <a:rPr sz="1400" spc="-5" dirty="0">
                <a:latin typeface="Calibri"/>
                <a:cs typeface="Calibri"/>
              </a:rPr>
              <a:t>setting the lock variable </a:t>
            </a:r>
            <a:r>
              <a:rPr sz="1400" dirty="0">
                <a:latin typeface="Calibri"/>
                <a:cs typeface="Calibri"/>
              </a:rPr>
              <a:t> </a:t>
            </a:r>
            <a:r>
              <a:rPr sz="1400" spc="-5" dirty="0">
                <a:latin typeface="Calibri"/>
                <a:cs typeface="Calibri"/>
              </a:rPr>
              <a:t>as </a:t>
            </a:r>
            <a:r>
              <a:rPr sz="1400" spc="-10" dirty="0">
                <a:latin typeface="Calibri"/>
                <a:cs typeface="Calibri"/>
              </a:rPr>
              <a:t>1.</a:t>
            </a:r>
            <a:endParaRPr sz="1400">
              <a:latin typeface="Calibri"/>
              <a:cs typeface="Calibri"/>
            </a:endParaRPr>
          </a:p>
          <a:p>
            <a:pPr marL="12700" algn="just">
              <a:lnSpc>
                <a:spcPct val="100000"/>
              </a:lnSpc>
            </a:pPr>
            <a:r>
              <a:rPr sz="1400" spc="-10" dirty="0">
                <a:latin typeface="Calibri"/>
                <a:cs typeface="Calibri"/>
              </a:rPr>
              <a:t>When</a:t>
            </a:r>
            <a:r>
              <a:rPr sz="1400" spc="40" dirty="0">
                <a:latin typeface="Calibri"/>
                <a:cs typeface="Calibri"/>
              </a:rPr>
              <a:t> </a:t>
            </a:r>
            <a:r>
              <a:rPr sz="1400" spc="-15" dirty="0">
                <a:latin typeface="Calibri"/>
                <a:cs typeface="Calibri"/>
              </a:rPr>
              <a:t>the</a:t>
            </a:r>
            <a:r>
              <a:rPr sz="1400" spc="25" dirty="0">
                <a:latin typeface="Calibri"/>
                <a:cs typeface="Calibri"/>
              </a:rPr>
              <a:t> </a:t>
            </a:r>
            <a:r>
              <a:rPr sz="1400" spc="-10" dirty="0">
                <a:latin typeface="Calibri"/>
                <a:cs typeface="Calibri"/>
              </a:rPr>
              <a:t>process</a:t>
            </a:r>
            <a:r>
              <a:rPr sz="1400" spc="35" dirty="0">
                <a:latin typeface="Calibri"/>
                <a:cs typeface="Calibri"/>
              </a:rPr>
              <a:t> </a:t>
            </a:r>
            <a:r>
              <a:rPr sz="1400" spc="-15" dirty="0">
                <a:latin typeface="Calibri"/>
                <a:cs typeface="Calibri"/>
              </a:rPr>
              <a:t>exits</a:t>
            </a:r>
            <a:r>
              <a:rPr sz="1400" spc="60" dirty="0">
                <a:latin typeface="Calibri"/>
                <a:cs typeface="Calibri"/>
              </a:rPr>
              <a:t> </a:t>
            </a:r>
            <a:r>
              <a:rPr sz="1400" spc="-10" dirty="0">
                <a:latin typeface="Calibri"/>
                <a:cs typeface="Calibri"/>
              </a:rPr>
              <a:t>from</a:t>
            </a:r>
            <a:r>
              <a:rPr sz="1400" spc="-5"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critical</a:t>
            </a:r>
            <a:r>
              <a:rPr sz="1400" spc="20" dirty="0">
                <a:latin typeface="Calibri"/>
                <a:cs typeface="Calibri"/>
              </a:rPr>
              <a:t> </a:t>
            </a:r>
            <a:r>
              <a:rPr sz="1400" spc="-10" dirty="0">
                <a:latin typeface="Calibri"/>
                <a:cs typeface="Calibri"/>
              </a:rPr>
              <a:t>section,</a:t>
            </a:r>
            <a:r>
              <a:rPr sz="1400" spc="45" dirty="0">
                <a:latin typeface="Calibri"/>
                <a:cs typeface="Calibri"/>
              </a:rPr>
              <a:t> </a:t>
            </a:r>
            <a:r>
              <a:rPr sz="1400" spc="-10" dirty="0">
                <a:latin typeface="Calibri"/>
                <a:cs typeface="Calibri"/>
              </a:rPr>
              <a:t>then</a:t>
            </a:r>
            <a:r>
              <a:rPr sz="1400" spc="60" dirty="0">
                <a:latin typeface="Calibri"/>
                <a:cs typeface="Calibri"/>
              </a:rPr>
              <a:t> </a:t>
            </a:r>
            <a:r>
              <a:rPr sz="1400" spc="-10" dirty="0">
                <a:latin typeface="Calibri"/>
                <a:cs typeface="Calibri"/>
              </a:rPr>
              <a:t>in</a:t>
            </a:r>
            <a:r>
              <a:rPr sz="1400" spc="15" dirty="0">
                <a:latin typeface="Calibri"/>
                <a:cs typeface="Calibri"/>
              </a:rPr>
              <a:t> </a:t>
            </a:r>
            <a:r>
              <a:rPr sz="1400" spc="-15" dirty="0">
                <a:latin typeface="Calibri"/>
                <a:cs typeface="Calibri"/>
              </a:rPr>
              <a:t>the</a:t>
            </a:r>
            <a:r>
              <a:rPr sz="1400" spc="55" dirty="0">
                <a:latin typeface="Calibri"/>
                <a:cs typeface="Calibri"/>
              </a:rPr>
              <a:t> </a:t>
            </a:r>
            <a:r>
              <a:rPr sz="1400" spc="-15" dirty="0">
                <a:latin typeface="Calibri"/>
                <a:cs typeface="Calibri"/>
              </a:rPr>
              <a:t>exit</a:t>
            </a:r>
            <a:r>
              <a:rPr sz="1400" spc="35" dirty="0">
                <a:latin typeface="Calibri"/>
                <a:cs typeface="Calibri"/>
              </a:rPr>
              <a:t> </a:t>
            </a:r>
            <a:r>
              <a:rPr sz="1400" spc="-10" dirty="0">
                <a:latin typeface="Calibri"/>
                <a:cs typeface="Calibri"/>
              </a:rPr>
              <a:t>section,</a:t>
            </a:r>
            <a:r>
              <a:rPr sz="1400" spc="40" dirty="0">
                <a:latin typeface="Calibri"/>
                <a:cs typeface="Calibri"/>
              </a:rPr>
              <a:t> </a:t>
            </a:r>
            <a:r>
              <a:rPr sz="1400" spc="-10" dirty="0">
                <a:latin typeface="Calibri"/>
                <a:cs typeface="Calibri"/>
              </a:rPr>
              <a:t>it</a:t>
            </a:r>
            <a:r>
              <a:rPr sz="1400" spc="10" dirty="0">
                <a:latin typeface="Calibri"/>
                <a:cs typeface="Calibri"/>
              </a:rPr>
              <a:t> </a:t>
            </a:r>
            <a:r>
              <a:rPr sz="1400" spc="-10" dirty="0">
                <a:latin typeface="Calibri"/>
                <a:cs typeface="Calibri"/>
              </a:rPr>
              <a:t>reassigns</a:t>
            </a:r>
            <a:r>
              <a:rPr sz="1400" spc="60" dirty="0">
                <a:latin typeface="Calibri"/>
                <a:cs typeface="Calibri"/>
              </a:rPr>
              <a:t> </a:t>
            </a:r>
            <a:r>
              <a:rPr sz="1400" spc="-15" dirty="0">
                <a:latin typeface="Calibri"/>
                <a:cs typeface="Calibri"/>
              </a:rPr>
              <a:t>the</a:t>
            </a:r>
            <a:r>
              <a:rPr sz="1400" spc="50" dirty="0">
                <a:latin typeface="Calibri"/>
                <a:cs typeface="Calibri"/>
              </a:rPr>
              <a:t> </a:t>
            </a:r>
            <a:r>
              <a:rPr sz="1400" spc="-15" dirty="0">
                <a:latin typeface="Calibri"/>
                <a:cs typeface="Calibri"/>
              </a:rPr>
              <a:t>value</a:t>
            </a:r>
            <a:r>
              <a:rPr sz="1400" spc="55" dirty="0">
                <a:latin typeface="Calibri"/>
                <a:cs typeface="Calibri"/>
              </a:rPr>
              <a:t> </a:t>
            </a:r>
            <a:r>
              <a:rPr sz="1400" spc="-5" dirty="0">
                <a:latin typeface="Calibri"/>
                <a:cs typeface="Calibri"/>
              </a:rPr>
              <a:t>of</a:t>
            </a:r>
            <a:r>
              <a:rPr sz="1400" spc="10" dirty="0">
                <a:latin typeface="Calibri"/>
                <a:cs typeface="Calibri"/>
              </a:rPr>
              <a:t> </a:t>
            </a:r>
            <a:r>
              <a:rPr sz="1400" b="1" spc="-10" dirty="0">
                <a:latin typeface="Calibri"/>
                <a:cs typeface="Calibri"/>
              </a:rPr>
              <a:t>lock</a:t>
            </a:r>
            <a:r>
              <a:rPr sz="1400" b="1" spc="25" dirty="0">
                <a:latin typeface="Calibri"/>
                <a:cs typeface="Calibri"/>
              </a:rPr>
              <a:t> </a:t>
            </a:r>
            <a:r>
              <a:rPr sz="1400" spc="-5" dirty="0">
                <a:latin typeface="Calibri"/>
                <a:cs typeface="Calibri"/>
              </a:rPr>
              <a:t>as</a:t>
            </a:r>
            <a:r>
              <a:rPr sz="1400" spc="10" dirty="0">
                <a:latin typeface="Calibri"/>
                <a:cs typeface="Calibri"/>
              </a:rPr>
              <a:t> </a:t>
            </a:r>
            <a:r>
              <a:rPr sz="1400" spc="-10" dirty="0">
                <a:latin typeface="Calibri"/>
                <a:cs typeface="Calibri"/>
              </a:rPr>
              <a:t>0.</a:t>
            </a:r>
            <a:endParaRPr sz="1400">
              <a:latin typeface="Calibri"/>
              <a:cs typeface="Calibri"/>
            </a:endParaRPr>
          </a:p>
          <a:p>
            <a:pPr marL="12700" algn="just">
              <a:lnSpc>
                <a:spcPct val="100000"/>
              </a:lnSpc>
            </a:pPr>
            <a:r>
              <a:rPr sz="1400" spc="-20" dirty="0">
                <a:latin typeface="Calibri"/>
                <a:cs typeface="Calibri"/>
              </a:rPr>
              <a:t>Every</a:t>
            </a:r>
            <a:r>
              <a:rPr sz="1400" spc="65" dirty="0">
                <a:latin typeface="Calibri"/>
                <a:cs typeface="Calibri"/>
              </a:rPr>
              <a:t> </a:t>
            </a:r>
            <a:r>
              <a:rPr sz="1400" spc="-15" dirty="0">
                <a:latin typeface="Calibri"/>
                <a:cs typeface="Calibri"/>
              </a:rPr>
              <a:t>Synchronization</a:t>
            </a:r>
            <a:r>
              <a:rPr sz="1400" spc="90" dirty="0">
                <a:latin typeface="Calibri"/>
                <a:cs typeface="Calibri"/>
              </a:rPr>
              <a:t> </a:t>
            </a:r>
            <a:r>
              <a:rPr sz="1400" spc="-10" dirty="0">
                <a:latin typeface="Calibri"/>
                <a:cs typeface="Calibri"/>
              </a:rPr>
              <a:t>mechanism</a:t>
            </a:r>
            <a:r>
              <a:rPr sz="1400" spc="40" dirty="0">
                <a:latin typeface="Calibri"/>
                <a:cs typeface="Calibri"/>
              </a:rPr>
              <a:t> </a:t>
            </a:r>
            <a:r>
              <a:rPr sz="1400" spc="-10" dirty="0">
                <a:latin typeface="Calibri"/>
                <a:cs typeface="Calibri"/>
              </a:rPr>
              <a:t>is</a:t>
            </a:r>
            <a:r>
              <a:rPr sz="1400" spc="35" dirty="0">
                <a:latin typeface="Calibri"/>
                <a:cs typeface="Calibri"/>
              </a:rPr>
              <a:t> </a:t>
            </a:r>
            <a:r>
              <a:rPr sz="1400" spc="-15" dirty="0">
                <a:latin typeface="Calibri"/>
                <a:cs typeface="Calibri"/>
              </a:rPr>
              <a:t>judged</a:t>
            </a:r>
            <a:r>
              <a:rPr sz="1400" spc="35" dirty="0">
                <a:latin typeface="Calibri"/>
                <a:cs typeface="Calibri"/>
              </a:rPr>
              <a:t> </a:t>
            </a:r>
            <a:r>
              <a:rPr sz="1400" spc="-5" dirty="0">
                <a:latin typeface="Calibri"/>
                <a:cs typeface="Calibri"/>
              </a:rPr>
              <a:t>on</a:t>
            </a:r>
            <a:r>
              <a:rPr sz="1400" spc="10" dirty="0">
                <a:latin typeface="Calibri"/>
                <a:cs typeface="Calibri"/>
              </a:rPr>
              <a:t> </a:t>
            </a:r>
            <a:r>
              <a:rPr sz="1400" spc="-15" dirty="0">
                <a:latin typeface="Calibri"/>
                <a:cs typeface="Calibri"/>
              </a:rPr>
              <a:t>the</a:t>
            </a:r>
            <a:r>
              <a:rPr sz="1400" spc="30" dirty="0">
                <a:latin typeface="Calibri"/>
                <a:cs typeface="Calibri"/>
              </a:rPr>
              <a:t> </a:t>
            </a:r>
            <a:r>
              <a:rPr sz="1400" spc="-10" dirty="0">
                <a:latin typeface="Calibri"/>
                <a:cs typeface="Calibri"/>
              </a:rPr>
              <a:t>basis</a:t>
            </a:r>
            <a:r>
              <a:rPr sz="1400" spc="55" dirty="0">
                <a:latin typeface="Calibri"/>
                <a:cs typeface="Calibri"/>
              </a:rPr>
              <a:t> </a:t>
            </a:r>
            <a:r>
              <a:rPr sz="1400" dirty="0">
                <a:latin typeface="Calibri"/>
                <a:cs typeface="Calibri"/>
              </a:rPr>
              <a:t>of</a:t>
            </a:r>
            <a:r>
              <a:rPr sz="1400" spc="-15" dirty="0">
                <a:latin typeface="Calibri"/>
                <a:cs typeface="Calibri"/>
              </a:rPr>
              <a:t> </a:t>
            </a:r>
            <a:r>
              <a:rPr sz="1400" spc="-10" dirty="0">
                <a:latin typeface="Calibri"/>
                <a:cs typeface="Calibri"/>
              </a:rPr>
              <a:t>four</a:t>
            </a:r>
            <a:r>
              <a:rPr sz="1400" spc="-5" dirty="0">
                <a:latin typeface="Calibri"/>
                <a:cs typeface="Calibri"/>
              </a:rPr>
              <a:t> </a:t>
            </a:r>
            <a:r>
              <a:rPr sz="1400" spc="-10" dirty="0">
                <a:latin typeface="Calibri"/>
                <a:cs typeface="Calibri"/>
              </a:rPr>
              <a:t>conditions.</a:t>
            </a:r>
            <a:endParaRPr sz="1400">
              <a:latin typeface="Calibri"/>
              <a:cs typeface="Calibri"/>
            </a:endParaRPr>
          </a:p>
          <a:p>
            <a:pPr marL="113030" indent="-100965">
              <a:lnSpc>
                <a:spcPct val="100000"/>
              </a:lnSpc>
              <a:spcBef>
                <a:spcPts val="5"/>
              </a:spcBef>
              <a:buFont typeface="Microsoft Sans Serif"/>
              <a:buChar char="•"/>
              <a:tabLst>
                <a:tab pos="113664" algn="l"/>
              </a:tabLst>
            </a:pPr>
            <a:r>
              <a:rPr sz="1400" spc="-10" dirty="0">
                <a:latin typeface="Calibri"/>
                <a:cs typeface="Calibri"/>
              </a:rPr>
              <a:t>Mutual</a:t>
            </a:r>
            <a:r>
              <a:rPr sz="1400" spc="20" dirty="0">
                <a:latin typeface="Calibri"/>
                <a:cs typeface="Calibri"/>
              </a:rPr>
              <a:t> </a:t>
            </a:r>
            <a:r>
              <a:rPr sz="1400" spc="-10" dirty="0">
                <a:latin typeface="Calibri"/>
                <a:cs typeface="Calibri"/>
              </a:rPr>
              <a:t>Exclusion</a:t>
            </a:r>
            <a:endParaRPr sz="1400">
              <a:latin typeface="Calibri"/>
              <a:cs typeface="Calibri"/>
            </a:endParaRPr>
          </a:p>
          <a:p>
            <a:pPr marL="113030" indent="-100965">
              <a:lnSpc>
                <a:spcPct val="100000"/>
              </a:lnSpc>
              <a:buFont typeface="Microsoft Sans Serif"/>
              <a:buChar char="•"/>
              <a:tabLst>
                <a:tab pos="113664" algn="l"/>
              </a:tabLst>
            </a:pPr>
            <a:r>
              <a:rPr sz="1400" spc="-15" dirty="0">
                <a:latin typeface="Calibri"/>
                <a:cs typeface="Calibri"/>
              </a:rPr>
              <a:t>Progress</a:t>
            </a:r>
            <a:endParaRPr sz="1400">
              <a:latin typeface="Calibri"/>
              <a:cs typeface="Calibri"/>
            </a:endParaRPr>
          </a:p>
          <a:p>
            <a:pPr marL="113030" indent="-100965">
              <a:lnSpc>
                <a:spcPct val="100000"/>
              </a:lnSpc>
              <a:buFont typeface="Microsoft Sans Serif"/>
              <a:buChar char="•"/>
              <a:tabLst>
                <a:tab pos="113664" algn="l"/>
              </a:tabLst>
            </a:pPr>
            <a:r>
              <a:rPr sz="1400" spc="-10" dirty="0">
                <a:latin typeface="Calibri"/>
                <a:cs typeface="Calibri"/>
              </a:rPr>
              <a:t>Bounded</a:t>
            </a:r>
            <a:r>
              <a:rPr sz="1400" spc="20" dirty="0">
                <a:latin typeface="Calibri"/>
                <a:cs typeface="Calibri"/>
              </a:rPr>
              <a:t> </a:t>
            </a:r>
            <a:r>
              <a:rPr sz="1400" spc="-15" dirty="0">
                <a:latin typeface="Calibri"/>
                <a:cs typeface="Calibri"/>
              </a:rPr>
              <a:t>Waiting</a:t>
            </a:r>
            <a:endParaRPr sz="1400">
              <a:latin typeface="Calibri"/>
              <a:cs typeface="Calibri"/>
            </a:endParaRPr>
          </a:p>
          <a:p>
            <a:pPr marL="113030" indent="-100965">
              <a:lnSpc>
                <a:spcPct val="100000"/>
              </a:lnSpc>
              <a:buFont typeface="Microsoft Sans Serif"/>
              <a:buChar char="•"/>
              <a:tabLst>
                <a:tab pos="113664" algn="l"/>
              </a:tabLst>
            </a:pPr>
            <a:r>
              <a:rPr sz="1400" spc="-15" dirty="0">
                <a:latin typeface="Calibri"/>
                <a:cs typeface="Calibri"/>
              </a:rPr>
              <a:t>Portability</a:t>
            </a:r>
            <a:endParaRPr sz="1400">
              <a:latin typeface="Calibri"/>
              <a:cs typeface="Calibri"/>
            </a:endParaRPr>
          </a:p>
          <a:p>
            <a:pPr marL="12700">
              <a:lnSpc>
                <a:spcPct val="100000"/>
              </a:lnSpc>
            </a:pPr>
            <a:r>
              <a:rPr sz="1400" spc="-5" dirty="0">
                <a:latin typeface="Calibri"/>
                <a:cs typeface="Calibri"/>
              </a:rPr>
              <a:t>Out</a:t>
            </a:r>
            <a:r>
              <a:rPr sz="1400" spc="80" dirty="0">
                <a:latin typeface="Calibri"/>
                <a:cs typeface="Calibri"/>
              </a:rPr>
              <a:t> </a:t>
            </a:r>
            <a:r>
              <a:rPr sz="1400" spc="-5" dirty="0">
                <a:latin typeface="Calibri"/>
                <a:cs typeface="Calibri"/>
              </a:rPr>
              <a:t>of</a:t>
            </a:r>
            <a:r>
              <a:rPr sz="1400" spc="105" dirty="0">
                <a:latin typeface="Calibri"/>
                <a:cs typeface="Calibri"/>
              </a:rPr>
              <a:t> </a:t>
            </a:r>
            <a:r>
              <a:rPr sz="1400" spc="-15" dirty="0">
                <a:latin typeface="Calibri"/>
                <a:cs typeface="Calibri"/>
              </a:rPr>
              <a:t>the</a:t>
            </a:r>
            <a:r>
              <a:rPr sz="1400" spc="90" dirty="0">
                <a:latin typeface="Calibri"/>
                <a:cs typeface="Calibri"/>
              </a:rPr>
              <a:t> </a:t>
            </a:r>
            <a:r>
              <a:rPr sz="1400" spc="-15" dirty="0">
                <a:latin typeface="Calibri"/>
                <a:cs typeface="Calibri"/>
              </a:rPr>
              <a:t>four</a:t>
            </a:r>
            <a:r>
              <a:rPr sz="1400" spc="114" dirty="0">
                <a:latin typeface="Calibri"/>
                <a:cs typeface="Calibri"/>
              </a:rPr>
              <a:t> </a:t>
            </a:r>
            <a:r>
              <a:rPr sz="1400" spc="-10" dirty="0">
                <a:latin typeface="Calibri"/>
                <a:cs typeface="Calibri"/>
              </a:rPr>
              <a:t>parameters,</a:t>
            </a:r>
            <a:r>
              <a:rPr sz="1400" spc="80" dirty="0">
                <a:latin typeface="Calibri"/>
                <a:cs typeface="Calibri"/>
              </a:rPr>
              <a:t> </a:t>
            </a:r>
            <a:r>
              <a:rPr sz="1400" dirty="0">
                <a:latin typeface="Calibri"/>
                <a:cs typeface="Calibri"/>
              </a:rPr>
              <a:t>Mutual</a:t>
            </a:r>
            <a:r>
              <a:rPr sz="1400" spc="90" dirty="0">
                <a:latin typeface="Calibri"/>
                <a:cs typeface="Calibri"/>
              </a:rPr>
              <a:t> </a:t>
            </a:r>
            <a:r>
              <a:rPr sz="1400" spc="-5" dirty="0">
                <a:latin typeface="Calibri"/>
                <a:cs typeface="Calibri"/>
              </a:rPr>
              <a:t>Exclusion</a:t>
            </a:r>
            <a:r>
              <a:rPr sz="1400" spc="90" dirty="0">
                <a:latin typeface="Calibri"/>
                <a:cs typeface="Calibri"/>
              </a:rPr>
              <a:t> </a:t>
            </a:r>
            <a:r>
              <a:rPr sz="1400" spc="-5" dirty="0">
                <a:latin typeface="Calibri"/>
                <a:cs typeface="Calibri"/>
              </a:rPr>
              <a:t>and</a:t>
            </a:r>
            <a:r>
              <a:rPr sz="1400" spc="80" dirty="0">
                <a:latin typeface="Calibri"/>
                <a:cs typeface="Calibri"/>
              </a:rPr>
              <a:t> </a:t>
            </a:r>
            <a:r>
              <a:rPr sz="1400" spc="-10" dirty="0">
                <a:latin typeface="Calibri"/>
                <a:cs typeface="Calibri"/>
              </a:rPr>
              <a:t>Progress</a:t>
            </a:r>
            <a:r>
              <a:rPr sz="1400" spc="105" dirty="0">
                <a:latin typeface="Calibri"/>
                <a:cs typeface="Calibri"/>
              </a:rPr>
              <a:t> </a:t>
            </a:r>
            <a:r>
              <a:rPr sz="1400" spc="-5" dirty="0">
                <a:latin typeface="Calibri"/>
                <a:cs typeface="Calibri"/>
              </a:rPr>
              <a:t>must</a:t>
            </a:r>
            <a:r>
              <a:rPr sz="1400" spc="80" dirty="0">
                <a:latin typeface="Calibri"/>
                <a:cs typeface="Calibri"/>
              </a:rPr>
              <a:t> </a:t>
            </a:r>
            <a:r>
              <a:rPr sz="1400" dirty="0">
                <a:latin typeface="Calibri"/>
                <a:cs typeface="Calibri"/>
              </a:rPr>
              <a:t>be</a:t>
            </a:r>
            <a:r>
              <a:rPr sz="1400" spc="100" dirty="0">
                <a:latin typeface="Calibri"/>
                <a:cs typeface="Calibri"/>
              </a:rPr>
              <a:t> </a:t>
            </a:r>
            <a:r>
              <a:rPr sz="1400" spc="-10" dirty="0">
                <a:latin typeface="Calibri"/>
                <a:cs typeface="Calibri"/>
              </a:rPr>
              <a:t>provided</a:t>
            </a:r>
            <a:r>
              <a:rPr sz="1400" spc="114" dirty="0">
                <a:latin typeface="Calibri"/>
                <a:cs typeface="Calibri"/>
              </a:rPr>
              <a:t> </a:t>
            </a:r>
            <a:r>
              <a:rPr sz="1400" spc="-10" dirty="0">
                <a:latin typeface="Calibri"/>
                <a:cs typeface="Calibri"/>
              </a:rPr>
              <a:t>by</a:t>
            </a:r>
            <a:r>
              <a:rPr sz="1400" spc="85" dirty="0">
                <a:latin typeface="Calibri"/>
                <a:cs typeface="Calibri"/>
              </a:rPr>
              <a:t> </a:t>
            </a:r>
            <a:r>
              <a:rPr sz="1400" spc="-10" dirty="0">
                <a:latin typeface="Calibri"/>
                <a:cs typeface="Calibri"/>
              </a:rPr>
              <a:t>any</a:t>
            </a:r>
            <a:r>
              <a:rPr sz="1400" spc="114" dirty="0">
                <a:latin typeface="Calibri"/>
                <a:cs typeface="Calibri"/>
              </a:rPr>
              <a:t> </a:t>
            </a:r>
            <a:r>
              <a:rPr sz="1400" spc="-5" dirty="0">
                <a:latin typeface="Calibri"/>
                <a:cs typeface="Calibri"/>
              </a:rPr>
              <a:t>solution.</a:t>
            </a:r>
            <a:r>
              <a:rPr sz="1400" spc="100" dirty="0">
                <a:latin typeface="Calibri"/>
                <a:cs typeface="Calibri"/>
              </a:rPr>
              <a:t> </a:t>
            </a:r>
            <a:r>
              <a:rPr sz="1400" spc="-5" dirty="0">
                <a:latin typeface="Calibri"/>
                <a:cs typeface="Calibri"/>
              </a:rPr>
              <a:t>Lets</a:t>
            </a:r>
            <a:r>
              <a:rPr sz="1400" spc="100" dirty="0">
                <a:latin typeface="Calibri"/>
                <a:cs typeface="Calibri"/>
              </a:rPr>
              <a:t> </a:t>
            </a:r>
            <a:r>
              <a:rPr sz="1400" spc="-10" dirty="0">
                <a:latin typeface="Calibri"/>
                <a:cs typeface="Calibri"/>
              </a:rPr>
              <a:t>analyze</a:t>
            </a:r>
            <a:endParaRPr sz="1400">
              <a:latin typeface="Calibri"/>
              <a:cs typeface="Calibri"/>
            </a:endParaRPr>
          </a:p>
          <a:p>
            <a:pPr marL="12700">
              <a:lnSpc>
                <a:spcPct val="100000"/>
              </a:lnSpc>
            </a:pPr>
            <a:r>
              <a:rPr sz="1400" spc="-15" dirty="0">
                <a:latin typeface="Calibri"/>
                <a:cs typeface="Calibri"/>
              </a:rPr>
              <a:t>this</a:t>
            </a:r>
            <a:r>
              <a:rPr sz="1400" spc="55" dirty="0">
                <a:latin typeface="Calibri"/>
                <a:cs typeface="Calibri"/>
              </a:rPr>
              <a:t> </a:t>
            </a:r>
            <a:r>
              <a:rPr sz="1400" spc="-10" dirty="0">
                <a:latin typeface="Calibri"/>
                <a:cs typeface="Calibri"/>
              </a:rPr>
              <a:t>mechanism</a:t>
            </a:r>
            <a:r>
              <a:rPr sz="1400" spc="40" dirty="0">
                <a:latin typeface="Calibri"/>
                <a:cs typeface="Calibri"/>
              </a:rPr>
              <a:t> </a:t>
            </a:r>
            <a:r>
              <a:rPr sz="1400" spc="-5" dirty="0">
                <a:latin typeface="Calibri"/>
                <a:cs typeface="Calibri"/>
              </a:rPr>
              <a:t>on</a:t>
            </a:r>
            <a:r>
              <a:rPr sz="1400" spc="10"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basis</a:t>
            </a:r>
            <a:r>
              <a:rPr sz="1400" spc="30" dirty="0">
                <a:latin typeface="Calibri"/>
                <a:cs typeface="Calibri"/>
              </a:rPr>
              <a:t> </a:t>
            </a:r>
            <a:r>
              <a:rPr sz="1400" dirty="0">
                <a:latin typeface="Calibri"/>
                <a:cs typeface="Calibri"/>
              </a:rPr>
              <a:t>of</a:t>
            </a:r>
            <a:r>
              <a:rPr sz="1400" spc="-15" dirty="0">
                <a:latin typeface="Calibri"/>
                <a:cs typeface="Calibri"/>
              </a:rPr>
              <a:t> the</a:t>
            </a:r>
            <a:r>
              <a:rPr sz="1400" spc="45" dirty="0">
                <a:latin typeface="Calibri"/>
                <a:cs typeface="Calibri"/>
              </a:rPr>
              <a:t> </a:t>
            </a:r>
            <a:r>
              <a:rPr sz="1400" spc="-15" dirty="0">
                <a:latin typeface="Calibri"/>
                <a:cs typeface="Calibri"/>
              </a:rPr>
              <a:t>above</a:t>
            </a:r>
            <a:r>
              <a:rPr sz="1400" spc="50" dirty="0">
                <a:latin typeface="Calibri"/>
                <a:cs typeface="Calibri"/>
              </a:rPr>
              <a:t> </a:t>
            </a:r>
            <a:r>
              <a:rPr sz="1400" spc="-15" dirty="0">
                <a:latin typeface="Calibri"/>
                <a:cs typeface="Calibri"/>
              </a:rPr>
              <a:t>mentioned</a:t>
            </a:r>
            <a:r>
              <a:rPr sz="1400" spc="80" dirty="0">
                <a:latin typeface="Calibri"/>
                <a:cs typeface="Calibri"/>
              </a:rPr>
              <a:t> </a:t>
            </a:r>
            <a:r>
              <a:rPr sz="1400" spc="-10" dirty="0">
                <a:latin typeface="Calibri"/>
                <a:cs typeface="Calibri"/>
              </a:rPr>
              <a:t>conditions.</a:t>
            </a:r>
            <a:endParaRPr sz="14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644" y="368899"/>
            <a:ext cx="8149590" cy="1458595"/>
          </a:xfrm>
          <a:prstGeom prst="rect">
            <a:avLst/>
          </a:prstGeom>
        </p:spPr>
        <p:txBody>
          <a:bodyPr vert="horz" wrap="square" lIns="0" tIns="42545" rIns="0" bIns="0" rtlCol="0">
            <a:spAutoFit/>
          </a:bodyPr>
          <a:lstStyle/>
          <a:p>
            <a:pPr marL="2680335" algn="just">
              <a:lnSpc>
                <a:spcPct val="100000"/>
              </a:lnSpc>
              <a:spcBef>
                <a:spcPts val="335"/>
              </a:spcBef>
            </a:pPr>
            <a:r>
              <a:rPr sz="1800" spc="-5" dirty="0">
                <a:solidFill>
                  <a:srgbClr val="00AF50"/>
                </a:solidFill>
              </a:rPr>
              <a:t>Mutual</a:t>
            </a:r>
            <a:r>
              <a:rPr sz="1800" dirty="0">
                <a:solidFill>
                  <a:srgbClr val="00AF50"/>
                </a:solidFill>
              </a:rPr>
              <a:t> </a:t>
            </a:r>
            <a:r>
              <a:rPr sz="1800" spc="-10" dirty="0">
                <a:solidFill>
                  <a:srgbClr val="00AF50"/>
                </a:solidFill>
              </a:rPr>
              <a:t>Exclusion</a:t>
            </a:r>
            <a:endParaRPr sz="1800"/>
          </a:p>
          <a:p>
            <a:pPr marL="12700" marR="5080" algn="just">
              <a:lnSpc>
                <a:spcPct val="100000"/>
              </a:lnSpc>
              <a:spcBef>
                <a:spcPts val="240"/>
              </a:spcBef>
            </a:pPr>
            <a:r>
              <a:rPr sz="1800" spc="-5" dirty="0"/>
              <a:t>The lock variable mechanism doesn't </a:t>
            </a:r>
            <a:r>
              <a:rPr sz="1800" spc="-10" dirty="0"/>
              <a:t>provide </a:t>
            </a:r>
            <a:r>
              <a:rPr sz="1800" spc="-5" dirty="0"/>
              <a:t>Mutual Exclusion </a:t>
            </a:r>
            <a:r>
              <a:rPr sz="1800" spc="5" dirty="0"/>
              <a:t>in </a:t>
            </a:r>
            <a:r>
              <a:rPr sz="1800" dirty="0"/>
              <a:t>some of the </a:t>
            </a:r>
            <a:r>
              <a:rPr sz="1800" spc="-5" dirty="0"/>
              <a:t>cases. </a:t>
            </a:r>
            <a:r>
              <a:rPr sz="1800" dirty="0"/>
              <a:t> </a:t>
            </a:r>
            <a:r>
              <a:rPr sz="1800" spc="-5" dirty="0"/>
              <a:t>This </a:t>
            </a:r>
            <a:r>
              <a:rPr sz="1800" spc="-10" dirty="0"/>
              <a:t>can </a:t>
            </a:r>
            <a:r>
              <a:rPr sz="1800" spc="5" dirty="0"/>
              <a:t>be </a:t>
            </a:r>
            <a:r>
              <a:rPr sz="1800" spc="-15" dirty="0"/>
              <a:t>better </a:t>
            </a:r>
            <a:r>
              <a:rPr sz="1800" spc="-5" dirty="0"/>
              <a:t>described by looking </a:t>
            </a:r>
            <a:r>
              <a:rPr sz="1800" spc="-15" dirty="0"/>
              <a:t>at </a:t>
            </a:r>
            <a:r>
              <a:rPr sz="1800" spc="-5" dirty="0"/>
              <a:t>the pseudo </a:t>
            </a:r>
            <a:r>
              <a:rPr sz="1800" spc="-10" dirty="0"/>
              <a:t>code </a:t>
            </a:r>
            <a:r>
              <a:rPr sz="1800" spc="-5" dirty="0"/>
              <a:t>by </a:t>
            </a:r>
            <a:r>
              <a:rPr sz="1800" dirty="0"/>
              <a:t>the </a:t>
            </a:r>
            <a:r>
              <a:rPr sz="1800" spc="-10" dirty="0"/>
              <a:t>Operating </a:t>
            </a:r>
            <a:r>
              <a:rPr sz="1800" spc="-20" dirty="0"/>
              <a:t>System </a:t>
            </a:r>
            <a:r>
              <a:rPr sz="1800" spc="-15" dirty="0"/>
              <a:t> </a:t>
            </a:r>
            <a:r>
              <a:rPr sz="1800" spc="-10" dirty="0"/>
              <a:t>point</a:t>
            </a:r>
            <a:r>
              <a:rPr sz="1800" spc="-5" dirty="0"/>
              <a:t> </a:t>
            </a:r>
            <a:r>
              <a:rPr sz="1800" spc="5" dirty="0"/>
              <a:t>of</a:t>
            </a:r>
            <a:r>
              <a:rPr sz="1800" spc="10" dirty="0"/>
              <a:t> </a:t>
            </a:r>
            <a:r>
              <a:rPr sz="1800" spc="-5" dirty="0"/>
              <a:t>view</a:t>
            </a:r>
            <a:r>
              <a:rPr sz="1800" dirty="0"/>
              <a:t> </a:t>
            </a:r>
            <a:r>
              <a:rPr sz="1800" spc="-5" dirty="0"/>
              <a:t>i.e.</a:t>
            </a:r>
            <a:r>
              <a:rPr sz="1800" dirty="0"/>
              <a:t> </a:t>
            </a:r>
            <a:r>
              <a:rPr sz="1800" spc="-10" dirty="0"/>
              <a:t>Assembly</a:t>
            </a:r>
            <a:r>
              <a:rPr sz="1800" spc="-5" dirty="0"/>
              <a:t> code</a:t>
            </a:r>
            <a:r>
              <a:rPr sz="1800" dirty="0"/>
              <a:t> of</a:t>
            </a:r>
            <a:r>
              <a:rPr sz="1800" spc="5" dirty="0"/>
              <a:t> </a:t>
            </a:r>
            <a:r>
              <a:rPr sz="1800" dirty="0"/>
              <a:t>the</a:t>
            </a:r>
            <a:r>
              <a:rPr sz="1800" spc="5" dirty="0"/>
              <a:t> </a:t>
            </a:r>
            <a:r>
              <a:rPr sz="1800" spc="-10" dirty="0"/>
              <a:t>program.</a:t>
            </a:r>
            <a:r>
              <a:rPr sz="1800" spc="-5" dirty="0"/>
              <a:t> </a:t>
            </a:r>
            <a:r>
              <a:rPr sz="1800" dirty="0"/>
              <a:t>Let's</a:t>
            </a:r>
            <a:r>
              <a:rPr sz="1800" spc="5" dirty="0"/>
              <a:t> </a:t>
            </a:r>
            <a:r>
              <a:rPr sz="1800" spc="-10" dirty="0"/>
              <a:t>convert</a:t>
            </a:r>
            <a:r>
              <a:rPr sz="1800" spc="-5" dirty="0"/>
              <a:t> the</a:t>
            </a:r>
            <a:r>
              <a:rPr sz="1800" dirty="0"/>
              <a:t> </a:t>
            </a:r>
            <a:r>
              <a:rPr sz="1800" spc="5" dirty="0"/>
              <a:t>Code</a:t>
            </a:r>
            <a:r>
              <a:rPr sz="1800" spc="10" dirty="0"/>
              <a:t> </a:t>
            </a:r>
            <a:r>
              <a:rPr sz="1800" spc="-15" dirty="0"/>
              <a:t>into</a:t>
            </a:r>
            <a:r>
              <a:rPr sz="1800" spc="-10" dirty="0"/>
              <a:t> </a:t>
            </a:r>
            <a:r>
              <a:rPr sz="1800" dirty="0"/>
              <a:t>the </a:t>
            </a:r>
            <a:r>
              <a:rPr sz="1800" spc="-395" dirty="0"/>
              <a:t> </a:t>
            </a:r>
            <a:r>
              <a:rPr sz="1800" spc="-10" dirty="0"/>
              <a:t>assembly</a:t>
            </a:r>
            <a:r>
              <a:rPr sz="1800" spc="20" dirty="0"/>
              <a:t> </a:t>
            </a:r>
            <a:r>
              <a:rPr sz="1800" spc="-10" dirty="0"/>
              <a:t>language.</a:t>
            </a:r>
            <a:endParaRPr sz="1800"/>
          </a:p>
        </p:txBody>
      </p:sp>
      <p:sp>
        <p:nvSpPr>
          <p:cNvPr id="3" name="object 3"/>
          <p:cNvSpPr txBox="1"/>
          <p:nvPr/>
        </p:nvSpPr>
        <p:spPr>
          <a:xfrm>
            <a:off x="688644" y="2081860"/>
            <a:ext cx="8151495" cy="4319905"/>
          </a:xfrm>
          <a:prstGeom prst="rect">
            <a:avLst/>
          </a:prstGeom>
        </p:spPr>
        <p:txBody>
          <a:bodyPr vert="horz" wrap="square" lIns="0" tIns="12065" rIns="0" bIns="0" rtlCol="0">
            <a:spAutoFit/>
          </a:bodyPr>
          <a:lstStyle/>
          <a:p>
            <a:pPr marL="12700">
              <a:lnSpc>
                <a:spcPct val="100000"/>
              </a:lnSpc>
              <a:spcBef>
                <a:spcPts val="95"/>
              </a:spcBef>
            </a:pPr>
            <a:r>
              <a:rPr sz="1400" i="1" spc="-10" dirty="0">
                <a:latin typeface="Calibri"/>
                <a:cs typeface="Calibri"/>
              </a:rPr>
              <a:t>Load</a:t>
            </a:r>
            <a:r>
              <a:rPr sz="1400" i="1" dirty="0">
                <a:latin typeface="Calibri"/>
                <a:cs typeface="Calibri"/>
              </a:rPr>
              <a:t> </a:t>
            </a:r>
            <a:r>
              <a:rPr sz="1400" i="1" spc="-10" dirty="0">
                <a:latin typeface="Calibri"/>
                <a:cs typeface="Calibri"/>
              </a:rPr>
              <a:t>Lock,</a:t>
            </a:r>
            <a:r>
              <a:rPr sz="1400" i="1" spc="-15" dirty="0">
                <a:latin typeface="Calibri"/>
                <a:cs typeface="Calibri"/>
              </a:rPr>
              <a:t> </a:t>
            </a:r>
            <a:r>
              <a:rPr sz="1400" i="1" dirty="0">
                <a:latin typeface="Calibri"/>
                <a:cs typeface="Calibri"/>
              </a:rPr>
              <a:t>R0</a:t>
            </a:r>
            <a:endParaRPr sz="1400">
              <a:latin typeface="Calibri"/>
              <a:cs typeface="Calibri"/>
            </a:endParaRPr>
          </a:p>
          <a:p>
            <a:pPr marL="12700">
              <a:lnSpc>
                <a:spcPct val="100000"/>
              </a:lnSpc>
            </a:pPr>
            <a:r>
              <a:rPr sz="1400" i="1" spc="-10" dirty="0">
                <a:latin typeface="Calibri"/>
                <a:cs typeface="Calibri"/>
              </a:rPr>
              <a:t>CMP</a:t>
            </a:r>
            <a:r>
              <a:rPr sz="1400" i="1" spc="-5" dirty="0">
                <a:latin typeface="Calibri"/>
                <a:cs typeface="Calibri"/>
              </a:rPr>
              <a:t> R0,</a:t>
            </a:r>
            <a:r>
              <a:rPr sz="1400" i="1" spc="-15" dirty="0">
                <a:latin typeface="Calibri"/>
                <a:cs typeface="Calibri"/>
              </a:rPr>
              <a:t> </a:t>
            </a:r>
            <a:r>
              <a:rPr sz="1400" i="1" spc="-5" dirty="0">
                <a:latin typeface="Calibri"/>
                <a:cs typeface="Calibri"/>
              </a:rPr>
              <a:t>#0</a:t>
            </a:r>
            <a:endParaRPr sz="1400">
              <a:latin typeface="Calibri"/>
              <a:cs typeface="Calibri"/>
            </a:endParaRPr>
          </a:p>
          <a:p>
            <a:pPr marL="12700">
              <a:lnSpc>
                <a:spcPct val="100000"/>
              </a:lnSpc>
            </a:pPr>
            <a:r>
              <a:rPr sz="1400" i="1" spc="-5" dirty="0">
                <a:latin typeface="Calibri"/>
                <a:cs typeface="Calibri"/>
              </a:rPr>
              <a:t>JNZ</a:t>
            </a:r>
            <a:r>
              <a:rPr sz="1400" i="1" spc="-35" dirty="0">
                <a:latin typeface="Calibri"/>
                <a:cs typeface="Calibri"/>
              </a:rPr>
              <a:t> </a:t>
            </a:r>
            <a:r>
              <a:rPr sz="1400" i="1" spc="-15" dirty="0">
                <a:latin typeface="Calibri"/>
                <a:cs typeface="Calibri"/>
              </a:rPr>
              <a:t>Step</a:t>
            </a:r>
            <a:r>
              <a:rPr sz="1400" i="1" spc="20" dirty="0">
                <a:latin typeface="Calibri"/>
                <a:cs typeface="Calibri"/>
              </a:rPr>
              <a:t> </a:t>
            </a:r>
            <a:r>
              <a:rPr sz="1400" i="1" spc="-5" dirty="0">
                <a:latin typeface="Calibri"/>
                <a:cs typeface="Calibri"/>
              </a:rPr>
              <a:t>1</a:t>
            </a:r>
            <a:endParaRPr sz="1400">
              <a:latin typeface="Calibri"/>
              <a:cs typeface="Calibri"/>
            </a:endParaRPr>
          </a:p>
          <a:p>
            <a:pPr marL="12700">
              <a:lnSpc>
                <a:spcPct val="100000"/>
              </a:lnSpc>
            </a:pPr>
            <a:r>
              <a:rPr sz="1400" i="1" spc="-15" dirty="0">
                <a:latin typeface="Calibri"/>
                <a:cs typeface="Calibri"/>
              </a:rPr>
              <a:t>Store</a:t>
            </a:r>
            <a:r>
              <a:rPr sz="1400" i="1" spc="-10" dirty="0">
                <a:latin typeface="Calibri"/>
                <a:cs typeface="Calibri"/>
              </a:rPr>
              <a:t> #1,</a:t>
            </a:r>
            <a:r>
              <a:rPr sz="1400" i="1" spc="-15" dirty="0">
                <a:latin typeface="Calibri"/>
                <a:cs typeface="Calibri"/>
              </a:rPr>
              <a:t> </a:t>
            </a:r>
            <a:r>
              <a:rPr sz="1400" i="1" spc="-10" dirty="0">
                <a:latin typeface="Calibri"/>
                <a:cs typeface="Calibri"/>
              </a:rPr>
              <a:t>Lock</a:t>
            </a:r>
            <a:endParaRPr sz="1400">
              <a:latin typeface="Calibri"/>
              <a:cs typeface="Calibri"/>
            </a:endParaRPr>
          </a:p>
          <a:p>
            <a:pPr marL="12700">
              <a:lnSpc>
                <a:spcPct val="100000"/>
              </a:lnSpc>
              <a:spcBef>
                <a:spcPts val="5"/>
              </a:spcBef>
            </a:pPr>
            <a:r>
              <a:rPr sz="1400" i="1" spc="-15" dirty="0">
                <a:latin typeface="Calibri"/>
                <a:cs typeface="Calibri"/>
              </a:rPr>
              <a:t>Store</a:t>
            </a:r>
            <a:r>
              <a:rPr sz="1400" i="1" spc="-5" dirty="0">
                <a:latin typeface="Calibri"/>
                <a:cs typeface="Calibri"/>
              </a:rPr>
              <a:t> </a:t>
            </a:r>
            <a:r>
              <a:rPr sz="1400" i="1" spc="-10" dirty="0">
                <a:latin typeface="Calibri"/>
                <a:cs typeface="Calibri"/>
              </a:rPr>
              <a:t>#0,</a:t>
            </a:r>
            <a:r>
              <a:rPr sz="1400" i="1" spc="-20" dirty="0">
                <a:latin typeface="Calibri"/>
                <a:cs typeface="Calibri"/>
              </a:rPr>
              <a:t> </a:t>
            </a:r>
            <a:r>
              <a:rPr sz="1400" i="1" spc="-10" dirty="0">
                <a:latin typeface="Calibri"/>
                <a:cs typeface="Calibri"/>
              </a:rPr>
              <a:t>Lock</a:t>
            </a:r>
            <a:endParaRPr sz="1400">
              <a:latin typeface="Calibri"/>
              <a:cs typeface="Calibri"/>
            </a:endParaRPr>
          </a:p>
          <a:p>
            <a:pPr>
              <a:lnSpc>
                <a:spcPct val="100000"/>
              </a:lnSpc>
              <a:spcBef>
                <a:spcPts val="50"/>
              </a:spcBef>
            </a:pPr>
            <a:endParaRPr sz="1300">
              <a:latin typeface="Calibri"/>
              <a:cs typeface="Calibri"/>
            </a:endParaRPr>
          </a:p>
          <a:p>
            <a:pPr marL="12700" marR="5080" algn="just">
              <a:lnSpc>
                <a:spcPct val="100000"/>
              </a:lnSpc>
            </a:pPr>
            <a:r>
              <a:rPr sz="1800" spc="-5" dirty="0">
                <a:latin typeface="Calibri"/>
                <a:cs typeface="Calibri"/>
              </a:rPr>
              <a:t>Let</a:t>
            </a:r>
            <a:r>
              <a:rPr sz="1800" dirty="0">
                <a:latin typeface="Calibri"/>
                <a:cs typeface="Calibri"/>
              </a:rPr>
              <a:t> </a:t>
            </a:r>
            <a:r>
              <a:rPr sz="1800" spc="-10" dirty="0">
                <a:latin typeface="Calibri"/>
                <a:cs typeface="Calibri"/>
              </a:rPr>
              <a:t>us</a:t>
            </a:r>
            <a:r>
              <a:rPr sz="1800" spc="-5" dirty="0">
                <a:latin typeface="Calibri"/>
                <a:cs typeface="Calibri"/>
              </a:rPr>
              <a:t> consider</a:t>
            </a:r>
            <a:r>
              <a:rPr sz="1800"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we</a:t>
            </a:r>
            <a:r>
              <a:rPr sz="1800" spc="-5" dirty="0">
                <a:latin typeface="Calibri"/>
                <a:cs typeface="Calibri"/>
              </a:rPr>
              <a:t> </a:t>
            </a:r>
            <a:r>
              <a:rPr sz="1800" spc="-20" dirty="0">
                <a:latin typeface="Calibri"/>
                <a:cs typeface="Calibri"/>
              </a:rPr>
              <a:t>have</a:t>
            </a:r>
            <a:r>
              <a:rPr sz="1800" spc="-15" dirty="0">
                <a:latin typeface="Calibri"/>
                <a:cs typeface="Calibri"/>
              </a:rPr>
              <a:t> </a:t>
            </a:r>
            <a:r>
              <a:rPr sz="1800" spc="-5" dirty="0">
                <a:latin typeface="Calibri"/>
                <a:cs typeface="Calibri"/>
              </a:rPr>
              <a:t>two</a:t>
            </a:r>
            <a:r>
              <a:rPr sz="1800" dirty="0">
                <a:latin typeface="Calibri"/>
                <a:cs typeface="Calibri"/>
              </a:rPr>
              <a:t> </a:t>
            </a:r>
            <a:r>
              <a:rPr sz="1800" spc="-10" dirty="0">
                <a:latin typeface="Calibri"/>
                <a:cs typeface="Calibri"/>
              </a:rPr>
              <a:t>processes</a:t>
            </a:r>
            <a:r>
              <a:rPr sz="1800" spc="-5"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P2.</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385" dirty="0">
                <a:latin typeface="Calibri"/>
                <a:cs typeface="Calibri"/>
              </a:rPr>
              <a:t> </a:t>
            </a:r>
            <a:r>
              <a:rPr sz="1800" dirty="0">
                <a:latin typeface="Calibri"/>
                <a:cs typeface="Calibri"/>
              </a:rPr>
              <a:t>P1</a:t>
            </a:r>
            <a:r>
              <a:rPr sz="1800" spc="405" dirty="0">
                <a:latin typeface="Calibri"/>
                <a:cs typeface="Calibri"/>
              </a:rPr>
              <a:t> </a:t>
            </a:r>
            <a:r>
              <a:rPr sz="1800" spc="-10" dirty="0">
                <a:latin typeface="Calibri"/>
                <a:cs typeface="Calibri"/>
              </a:rPr>
              <a:t>wants</a:t>
            </a:r>
            <a:r>
              <a:rPr sz="1800" spc="390" dirty="0">
                <a:latin typeface="Calibri"/>
                <a:cs typeface="Calibri"/>
              </a:rPr>
              <a:t> </a:t>
            </a:r>
            <a:r>
              <a:rPr sz="1800" spc="-30" dirty="0">
                <a:latin typeface="Calibri"/>
                <a:cs typeface="Calibri"/>
              </a:rPr>
              <a:t>to </a:t>
            </a:r>
            <a:r>
              <a:rPr sz="1800" spc="-25" dirty="0">
                <a:latin typeface="Calibri"/>
                <a:cs typeface="Calibri"/>
              </a:rPr>
              <a:t> </a:t>
            </a:r>
            <a:r>
              <a:rPr sz="1800" spc="-20" dirty="0">
                <a:latin typeface="Calibri"/>
                <a:cs typeface="Calibri"/>
              </a:rPr>
              <a:t>execute </a:t>
            </a:r>
            <a:r>
              <a:rPr sz="1800" spc="-5" dirty="0">
                <a:latin typeface="Calibri"/>
                <a:cs typeface="Calibri"/>
              </a:rPr>
              <a:t>its critical section. </a:t>
            </a:r>
            <a:r>
              <a:rPr sz="1800" dirty="0">
                <a:latin typeface="Calibri"/>
                <a:cs typeface="Calibri"/>
              </a:rPr>
              <a:t>P1 </a:t>
            </a:r>
            <a:r>
              <a:rPr sz="1800" spc="-5" dirty="0">
                <a:latin typeface="Calibri"/>
                <a:cs typeface="Calibri"/>
              </a:rPr>
              <a:t>gets </a:t>
            </a:r>
            <a:r>
              <a:rPr sz="1800" spc="-20" dirty="0">
                <a:latin typeface="Calibri"/>
                <a:cs typeface="Calibri"/>
              </a:rPr>
              <a:t>into </a:t>
            </a:r>
            <a:r>
              <a:rPr sz="1800" dirty="0">
                <a:latin typeface="Calibri"/>
                <a:cs typeface="Calibri"/>
              </a:rPr>
              <a:t>the </a:t>
            </a:r>
            <a:r>
              <a:rPr sz="1800" spc="-10" dirty="0">
                <a:latin typeface="Calibri"/>
                <a:cs typeface="Calibri"/>
              </a:rPr>
              <a:t>entry </a:t>
            </a:r>
            <a:r>
              <a:rPr sz="1800" dirty="0">
                <a:latin typeface="Calibri"/>
                <a:cs typeface="Calibri"/>
              </a:rPr>
              <a:t>section. </a:t>
            </a:r>
            <a:r>
              <a:rPr sz="1800" spc="-5" dirty="0">
                <a:latin typeface="Calibri"/>
                <a:cs typeface="Calibri"/>
              </a:rPr>
              <a:t>Since the value </a:t>
            </a:r>
            <a:r>
              <a:rPr sz="1800" spc="5" dirty="0">
                <a:latin typeface="Calibri"/>
                <a:cs typeface="Calibri"/>
              </a:rPr>
              <a:t>of </a:t>
            </a:r>
            <a:r>
              <a:rPr sz="1800" dirty="0">
                <a:latin typeface="Calibri"/>
                <a:cs typeface="Calibri"/>
              </a:rPr>
              <a:t>lock </a:t>
            </a:r>
            <a:r>
              <a:rPr sz="1800" spc="-5" dirty="0">
                <a:latin typeface="Calibri"/>
                <a:cs typeface="Calibri"/>
              </a:rPr>
              <a:t>is </a:t>
            </a:r>
            <a:r>
              <a:rPr sz="1800" dirty="0">
                <a:latin typeface="Calibri"/>
                <a:cs typeface="Calibri"/>
              </a:rPr>
              <a:t>0 </a:t>
            </a:r>
            <a:r>
              <a:rPr sz="1800" spc="5" dirty="0">
                <a:latin typeface="Calibri"/>
                <a:cs typeface="Calibri"/>
              </a:rPr>
              <a:t> </a:t>
            </a:r>
            <a:r>
              <a:rPr sz="1800" spc="-10" dirty="0">
                <a:latin typeface="Calibri"/>
                <a:cs typeface="Calibri"/>
              </a:rPr>
              <a:t>hence</a:t>
            </a:r>
            <a:r>
              <a:rPr sz="1800" spc="45" dirty="0">
                <a:latin typeface="Calibri"/>
                <a:cs typeface="Calibri"/>
              </a:rPr>
              <a:t> </a:t>
            </a:r>
            <a:r>
              <a:rPr sz="1800" dirty="0">
                <a:latin typeface="Calibri"/>
                <a:cs typeface="Calibri"/>
              </a:rPr>
              <a:t>P1</a:t>
            </a:r>
            <a:r>
              <a:rPr sz="1800" spc="-5" dirty="0">
                <a:latin typeface="Calibri"/>
                <a:cs typeface="Calibri"/>
              </a:rPr>
              <a:t> </a:t>
            </a:r>
            <a:r>
              <a:rPr sz="1800" spc="-10" dirty="0">
                <a:latin typeface="Calibri"/>
                <a:cs typeface="Calibri"/>
              </a:rPr>
              <a:t>changes</a:t>
            </a:r>
            <a:r>
              <a:rPr sz="1800" spc="40" dirty="0">
                <a:latin typeface="Calibri"/>
                <a:cs typeface="Calibri"/>
              </a:rPr>
              <a:t> </a:t>
            </a:r>
            <a:r>
              <a:rPr sz="1800" spc="-5" dirty="0">
                <a:latin typeface="Calibri"/>
                <a:cs typeface="Calibri"/>
              </a:rPr>
              <a:t>its</a:t>
            </a:r>
            <a:r>
              <a:rPr sz="1800" spc="10" dirty="0">
                <a:latin typeface="Calibri"/>
                <a:cs typeface="Calibri"/>
              </a:rPr>
              <a:t> </a:t>
            </a:r>
            <a:r>
              <a:rPr sz="1800" spc="-10" dirty="0">
                <a:latin typeface="Calibri"/>
                <a:cs typeface="Calibri"/>
              </a:rPr>
              <a:t>value</a:t>
            </a:r>
            <a:r>
              <a:rPr sz="1800" spc="20" dirty="0">
                <a:latin typeface="Calibri"/>
                <a:cs typeface="Calibri"/>
              </a:rPr>
              <a:t> </a:t>
            </a:r>
            <a:r>
              <a:rPr sz="1800" spc="-10" dirty="0">
                <a:latin typeface="Calibri"/>
                <a:cs typeface="Calibri"/>
              </a:rPr>
              <a:t>from</a:t>
            </a:r>
            <a:r>
              <a:rPr sz="1800" spc="5" dirty="0">
                <a:latin typeface="Calibri"/>
                <a:cs typeface="Calibri"/>
              </a:rPr>
              <a:t> </a:t>
            </a:r>
            <a:r>
              <a:rPr sz="1800" dirty="0">
                <a:latin typeface="Calibri"/>
                <a:cs typeface="Calibri"/>
              </a:rPr>
              <a:t>0</a:t>
            </a:r>
            <a:r>
              <a:rPr sz="1800" spc="-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1</a:t>
            </a:r>
            <a:r>
              <a:rPr sz="1800" spc="-5" dirty="0">
                <a:latin typeface="Calibri"/>
                <a:cs typeface="Calibri"/>
              </a:rPr>
              <a:t> and</a:t>
            </a:r>
            <a:r>
              <a:rPr sz="1800" spc="10" dirty="0">
                <a:latin typeface="Calibri"/>
                <a:cs typeface="Calibri"/>
              </a:rPr>
              <a:t> </a:t>
            </a:r>
            <a:r>
              <a:rPr sz="1800" spc="-20" dirty="0">
                <a:latin typeface="Calibri"/>
                <a:cs typeface="Calibri"/>
              </a:rPr>
              <a:t>enters</a:t>
            </a:r>
            <a:r>
              <a:rPr sz="1800" spc="30" dirty="0">
                <a:latin typeface="Calibri"/>
                <a:cs typeface="Calibri"/>
              </a:rPr>
              <a:t> </a:t>
            </a:r>
            <a:r>
              <a:rPr sz="1800" spc="-20" dirty="0">
                <a:latin typeface="Calibri"/>
                <a:cs typeface="Calibri"/>
              </a:rPr>
              <a:t>into</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critical</a:t>
            </a:r>
            <a:r>
              <a:rPr sz="1800" dirty="0">
                <a:latin typeface="Calibri"/>
                <a:cs typeface="Calibri"/>
              </a:rPr>
              <a:t> </a:t>
            </a:r>
            <a:r>
              <a:rPr sz="1800" spc="-5" dirty="0">
                <a:latin typeface="Calibri"/>
                <a:cs typeface="Calibri"/>
              </a:rPr>
              <a:t>section.</a:t>
            </a:r>
            <a:endParaRPr sz="1800">
              <a:latin typeface="Calibri"/>
              <a:cs typeface="Calibri"/>
            </a:endParaRPr>
          </a:p>
          <a:p>
            <a:pPr marL="12700" marR="6985" algn="just">
              <a:lnSpc>
                <a:spcPct val="100000"/>
              </a:lnSpc>
              <a:spcBef>
                <a:spcPts val="5"/>
              </a:spcBef>
            </a:pPr>
            <a:r>
              <a:rPr sz="1800" spc="-5" dirty="0">
                <a:latin typeface="Calibri"/>
                <a:cs typeface="Calibri"/>
              </a:rPr>
              <a:t>Meanwhile, </a:t>
            </a:r>
            <a:r>
              <a:rPr sz="1800" dirty="0">
                <a:latin typeface="Calibri"/>
                <a:cs typeface="Calibri"/>
              </a:rPr>
              <a:t>P1 </a:t>
            </a:r>
            <a:r>
              <a:rPr sz="1800" spc="-5" dirty="0">
                <a:latin typeface="Calibri"/>
                <a:cs typeface="Calibri"/>
              </a:rPr>
              <a:t>is preempted by </a:t>
            </a:r>
            <a:r>
              <a:rPr sz="1800" dirty="0">
                <a:latin typeface="Calibri"/>
                <a:cs typeface="Calibri"/>
              </a:rPr>
              <a:t>the </a:t>
            </a:r>
            <a:r>
              <a:rPr sz="1800" spc="-5" dirty="0">
                <a:latin typeface="Calibri"/>
                <a:cs typeface="Calibri"/>
              </a:rPr>
              <a:t>CPU </a:t>
            </a:r>
            <a:r>
              <a:rPr sz="1800" dirty="0">
                <a:latin typeface="Calibri"/>
                <a:cs typeface="Calibri"/>
              </a:rPr>
              <a:t>and P2 </a:t>
            </a:r>
            <a:r>
              <a:rPr sz="1800" spc="-15" dirty="0">
                <a:latin typeface="Calibri"/>
                <a:cs typeface="Calibri"/>
              </a:rPr>
              <a:t>gets </a:t>
            </a:r>
            <a:r>
              <a:rPr sz="1800" spc="-5" dirty="0">
                <a:latin typeface="Calibri"/>
                <a:cs typeface="Calibri"/>
              </a:rPr>
              <a:t>scheduled. </a:t>
            </a:r>
            <a:r>
              <a:rPr sz="1800" spc="5" dirty="0">
                <a:latin typeface="Calibri"/>
                <a:cs typeface="Calibri"/>
              </a:rPr>
              <a:t>Now </a:t>
            </a:r>
            <a:r>
              <a:rPr sz="1800" spc="-15" dirty="0">
                <a:latin typeface="Calibri"/>
                <a:cs typeface="Calibri"/>
              </a:rPr>
              <a:t>there </a:t>
            </a:r>
            <a:r>
              <a:rPr sz="1800" spc="-5" dirty="0">
                <a:latin typeface="Calibri"/>
                <a:cs typeface="Calibri"/>
              </a:rPr>
              <a:t>is no </a:t>
            </a:r>
            <a:r>
              <a:rPr sz="1800" dirty="0">
                <a:latin typeface="Calibri"/>
                <a:cs typeface="Calibri"/>
              </a:rPr>
              <a:t>other </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spc="5" dirty="0">
                <a:latin typeface="Calibri"/>
                <a:cs typeface="Calibri"/>
              </a:rPr>
              <a:t>in </a:t>
            </a:r>
            <a:r>
              <a:rPr sz="1800" dirty="0">
                <a:latin typeface="Calibri"/>
                <a:cs typeface="Calibri"/>
              </a:rPr>
              <a:t>the </a:t>
            </a:r>
            <a:r>
              <a:rPr sz="1800" spc="-5" dirty="0">
                <a:latin typeface="Calibri"/>
                <a:cs typeface="Calibri"/>
              </a:rPr>
              <a:t>critical</a:t>
            </a:r>
            <a:r>
              <a:rPr sz="1800" dirty="0">
                <a:latin typeface="Calibri"/>
                <a:cs typeface="Calibri"/>
              </a:rPr>
              <a:t> </a:t>
            </a:r>
            <a:r>
              <a:rPr sz="1800" spc="-5" dirty="0">
                <a:latin typeface="Calibri"/>
                <a:cs typeface="Calibri"/>
              </a:rPr>
              <a:t>section </a:t>
            </a:r>
            <a:r>
              <a:rPr sz="1800" dirty="0">
                <a:latin typeface="Calibri"/>
                <a:cs typeface="Calibri"/>
              </a:rPr>
              <a:t>and the</a:t>
            </a:r>
            <a:r>
              <a:rPr sz="1800" spc="5" dirty="0">
                <a:latin typeface="Calibri"/>
                <a:cs typeface="Calibri"/>
              </a:rPr>
              <a:t> </a:t>
            </a:r>
            <a:r>
              <a:rPr sz="1800" spc="-5" dirty="0">
                <a:latin typeface="Calibri"/>
                <a:cs typeface="Calibri"/>
              </a:rPr>
              <a:t>value </a:t>
            </a:r>
            <a:r>
              <a:rPr sz="1800" spc="5" dirty="0">
                <a:latin typeface="Calibri"/>
                <a:cs typeface="Calibri"/>
              </a:rPr>
              <a:t>of </a:t>
            </a:r>
            <a:r>
              <a:rPr sz="1800" dirty="0">
                <a:solidFill>
                  <a:srgbClr val="FF0000"/>
                </a:solidFill>
                <a:latin typeface="Calibri"/>
                <a:cs typeface="Calibri"/>
              </a:rPr>
              <a:t>lock </a:t>
            </a:r>
            <a:r>
              <a:rPr sz="1800" spc="-10" dirty="0">
                <a:solidFill>
                  <a:srgbClr val="FF0000"/>
                </a:solidFill>
                <a:latin typeface="Calibri"/>
                <a:cs typeface="Calibri"/>
              </a:rPr>
              <a:t>variable</a:t>
            </a:r>
            <a:r>
              <a:rPr sz="1800" spc="-5" dirty="0">
                <a:solidFill>
                  <a:srgbClr val="FF0000"/>
                </a:solidFill>
                <a:latin typeface="Calibri"/>
                <a:cs typeface="Calibri"/>
              </a:rPr>
              <a:t> </a:t>
            </a:r>
            <a:r>
              <a:rPr sz="1800" spc="5" dirty="0">
                <a:solidFill>
                  <a:srgbClr val="FF0000"/>
                </a:solidFill>
                <a:latin typeface="Calibri"/>
                <a:cs typeface="Calibri"/>
              </a:rPr>
              <a:t>is </a:t>
            </a:r>
            <a:r>
              <a:rPr sz="1800" spc="-5" dirty="0">
                <a:solidFill>
                  <a:srgbClr val="FF0000"/>
                </a:solidFill>
                <a:latin typeface="Calibri"/>
                <a:cs typeface="Calibri"/>
              </a:rPr>
              <a:t>0</a:t>
            </a:r>
            <a:r>
              <a:rPr sz="1800" spc="-5" dirty="0">
                <a:latin typeface="Calibri"/>
                <a:cs typeface="Calibri"/>
              </a:rPr>
              <a:t>. </a:t>
            </a:r>
            <a:r>
              <a:rPr sz="1800" dirty="0">
                <a:latin typeface="Calibri"/>
                <a:cs typeface="Calibri"/>
              </a:rPr>
              <a:t>P2 </a:t>
            </a:r>
            <a:r>
              <a:rPr sz="1800" spc="-5" dirty="0">
                <a:latin typeface="Calibri"/>
                <a:cs typeface="Calibri"/>
              </a:rPr>
              <a:t>also</a:t>
            </a:r>
            <a:r>
              <a:rPr sz="1800" spc="395" dirty="0">
                <a:latin typeface="Calibri"/>
                <a:cs typeface="Calibri"/>
              </a:rPr>
              <a:t> </a:t>
            </a:r>
            <a:r>
              <a:rPr sz="1800" spc="-10" dirty="0">
                <a:latin typeface="Calibri"/>
                <a:cs typeface="Calibri"/>
              </a:rPr>
              <a:t>wants </a:t>
            </a:r>
            <a:r>
              <a:rPr sz="1800" spc="-30" dirty="0">
                <a:latin typeface="Calibri"/>
                <a:cs typeface="Calibri"/>
              </a:rPr>
              <a:t>to </a:t>
            </a:r>
            <a:r>
              <a:rPr sz="1800" spc="-25" dirty="0">
                <a:latin typeface="Calibri"/>
                <a:cs typeface="Calibri"/>
              </a:rPr>
              <a:t> </a:t>
            </a:r>
            <a:r>
              <a:rPr sz="1800" spc="-20" dirty="0">
                <a:latin typeface="Calibri"/>
                <a:cs typeface="Calibri"/>
              </a:rPr>
              <a:t>execute </a:t>
            </a:r>
            <a:r>
              <a:rPr sz="1800" spc="-5" dirty="0">
                <a:latin typeface="Calibri"/>
                <a:cs typeface="Calibri"/>
              </a:rPr>
              <a:t>its critical </a:t>
            </a:r>
            <a:r>
              <a:rPr sz="1800" dirty="0">
                <a:latin typeface="Calibri"/>
                <a:cs typeface="Calibri"/>
              </a:rPr>
              <a:t>section. It </a:t>
            </a:r>
            <a:r>
              <a:rPr sz="1800" spc="-15" dirty="0">
                <a:latin typeface="Calibri"/>
                <a:cs typeface="Calibri"/>
              </a:rPr>
              <a:t>enters </a:t>
            </a:r>
            <a:r>
              <a:rPr sz="1800" spc="-20" dirty="0">
                <a:latin typeface="Calibri"/>
                <a:cs typeface="Calibri"/>
              </a:rPr>
              <a:t>into</a:t>
            </a:r>
            <a:r>
              <a:rPr sz="1800" spc="365" dirty="0">
                <a:latin typeface="Calibri"/>
                <a:cs typeface="Calibri"/>
              </a:rPr>
              <a:t> </a:t>
            </a:r>
            <a:r>
              <a:rPr sz="1800" dirty="0">
                <a:latin typeface="Calibri"/>
                <a:cs typeface="Calibri"/>
              </a:rPr>
              <a:t>the </a:t>
            </a:r>
            <a:r>
              <a:rPr sz="1800" spc="-5" dirty="0">
                <a:latin typeface="Calibri"/>
                <a:cs typeface="Calibri"/>
              </a:rPr>
              <a:t>critical </a:t>
            </a:r>
            <a:r>
              <a:rPr sz="1800" dirty="0">
                <a:latin typeface="Calibri"/>
                <a:cs typeface="Calibri"/>
              </a:rPr>
              <a:t>section </a:t>
            </a:r>
            <a:r>
              <a:rPr sz="1800" spc="-5" dirty="0">
                <a:latin typeface="Calibri"/>
                <a:cs typeface="Calibri"/>
              </a:rPr>
              <a:t>by </a:t>
            </a:r>
            <a:r>
              <a:rPr sz="1800" spc="-10" dirty="0">
                <a:latin typeface="Calibri"/>
                <a:cs typeface="Calibri"/>
              </a:rPr>
              <a:t>setting </a:t>
            </a:r>
            <a:r>
              <a:rPr sz="1800" dirty="0">
                <a:latin typeface="Calibri"/>
                <a:cs typeface="Calibri"/>
              </a:rPr>
              <a:t>the lock </a:t>
            </a:r>
            <a:r>
              <a:rPr sz="1800" spc="-5" dirty="0">
                <a:latin typeface="Calibri"/>
                <a:cs typeface="Calibri"/>
              </a:rPr>
              <a:t>variable </a:t>
            </a:r>
            <a:r>
              <a:rPr sz="180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1.</a:t>
            </a:r>
            <a:endParaRPr sz="1800">
              <a:latin typeface="Calibri"/>
              <a:cs typeface="Calibri"/>
            </a:endParaRPr>
          </a:p>
          <a:p>
            <a:pPr marL="12700" marR="6350" algn="just">
              <a:lnSpc>
                <a:spcPct val="100000"/>
              </a:lnSpc>
              <a:spcBef>
                <a:spcPts val="5"/>
              </a:spcBef>
            </a:pPr>
            <a:r>
              <a:rPr sz="1800" spc="-40" dirty="0">
                <a:latin typeface="Calibri"/>
                <a:cs typeface="Calibri"/>
              </a:rPr>
              <a:t>Now,</a:t>
            </a:r>
            <a:r>
              <a:rPr sz="1800" spc="-35" dirty="0">
                <a:latin typeface="Calibri"/>
                <a:cs typeface="Calibri"/>
              </a:rPr>
              <a:t> </a:t>
            </a:r>
            <a:r>
              <a:rPr sz="1800" dirty="0">
                <a:latin typeface="Calibri"/>
                <a:cs typeface="Calibri"/>
              </a:rPr>
              <a:t>CPU </a:t>
            </a:r>
            <a:r>
              <a:rPr sz="1800" spc="-10" dirty="0">
                <a:latin typeface="Calibri"/>
                <a:cs typeface="Calibri"/>
              </a:rPr>
              <a:t>changes </a:t>
            </a:r>
            <a:r>
              <a:rPr sz="1800" dirty="0">
                <a:latin typeface="Calibri"/>
                <a:cs typeface="Calibri"/>
              </a:rPr>
              <a:t>P1's </a:t>
            </a:r>
            <a:r>
              <a:rPr sz="1800" spc="-20" dirty="0">
                <a:latin typeface="Calibri"/>
                <a:cs typeface="Calibri"/>
              </a:rPr>
              <a:t>state </a:t>
            </a:r>
            <a:r>
              <a:rPr sz="1800" spc="-10" dirty="0">
                <a:latin typeface="Calibri"/>
                <a:cs typeface="Calibri"/>
              </a:rPr>
              <a:t>from waiting </a:t>
            </a:r>
            <a:r>
              <a:rPr sz="1800" spc="-15" dirty="0">
                <a:latin typeface="Calibri"/>
                <a:cs typeface="Calibri"/>
              </a:rPr>
              <a:t>to </a:t>
            </a:r>
            <a:r>
              <a:rPr sz="1800" spc="-5" dirty="0">
                <a:latin typeface="Calibri"/>
                <a:cs typeface="Calibri"/>
              </a:rPr>
              <a:t>running. </a:t>
            </a:r>
            <a:r>
              <a:rPr sz="1800" dirty="0">
                <a:latin typeface="Calibri"/>
                <a:cs typeface="Calibri"/>
              </a:rPr>
              <a:t>P1 </a:t>
            </a:r>
            <a:r>
              <a:rPr sz="1800" spc="-5" dirty="0">
                <a:latin typeface="Calibri"/>
                <a:cs typeface="Calibri"/>
              </a:rPr>
              <a:t>is yet </a:t>
            </a:r>
            <a:r>
              <a:rPr sz="1800" spc="-15" dirty="0">
                <a:latin typeface="Calibri"/>
                <a:cs typeface="Calibri"/>
              </a:rPr>
              <a:t>to </a:t>
            </a:r>
            <a:r>
              <a:rPr sz="1800" spc="-5" dirty="0">
                <a:latin typeface="Calibri"/>
                <a:cs typeface="Calibri"/>
              </a:rPr>
              <a:t>finish </a:t>
            </a:r>
            <a:r>
              <a:rPr sz="1800" dirty="0">
                <a:latin typeface="Calibri"/>
                <a:cs typeface="Calibri"/>
              </a:rPr>
              <a:t>its </a:t>
            </a:r>
            <a:r>
              <a:rPr sz="1800" spc="-10" dirty="0">
                <a:latin typeface="Calibri"/>
                <a:cs typeface="Calibri"/>
              </a:rPr>
              <a:t>critical </a:t>
            </a:r>
            <a:r>
              <a:rPr sz="1800" spc="-5" dirty="0">
                <a:latin typeface="Calibri"/>
                <a:cs typeface="Calibri"/>
              </a:rPr>
              <a:t> section. </a:t>
            </a:r>
            <a:r>
              <a:rPr sz="1800" dirty="0">
                <a:latin typeface="Calibri"/>
                <a:cs typeface="Calibri"/>
              </a:rPr>
              <a:t>P1 </a:t>
            </a:r>
            <a:r>
              <a:rPr sz="1800" spc="-5" dirty="0">
                <a:latin typeface="Calibri"/>
                <a:cs typeface="Calibri"/>
              </a:rPr>
              <a:t>has already </a:t>
            </a:r>
            <a:r>
              <a:rPr sz="1800" spc="-10" dirty="0">
                <a:latin typeface="Calibri"/>
                <a:cs typeface="Calibri"/>
              </a:rPr>
              <a:t>checked </a:t>
            </a:r>
            <a:r>
              <a:rPr sz="1800" dirty="0">
                <a:latin typeface="Calibri"/>
                <a:cs typeface="Calibri"/>
              </a:rPr>
              <a:t>the </a:t>
            </a:r>
            <a:r>
              <a:rPr sz="1800" spc="-5" dirty="0">
                <a:latin typeface="Calibri"/>
                <a:cs typeface="Calibri"/>
              </a:rPr>
              <a:t>value </a:t>
            </a:r>
            <a:r>
              <a:rPr sz="1800" spc="5" dirty="0">
                <a:latin typeface="Calibri"/>
                <a:cs typeface="Calibri"/>
              </a:rPr>
              <a:t>of </a:t>
            </a:r>
            <a:r>
              <a:rPr sz="1800" dirty="0">
                <a:latin typeface="Calibri"/>
                <a:cs typeface="Calibri"/>
              </a:rPr>
              <a:t>lock </a:t>
            </a:r>
            <a:r>
              <a:rPr sz="1800" spc="-10" dirty="0">
                <a:latin typeface="Calibri"/>
                <a:cs typeface="Calibri"/>
              </a:rPr>
              <a:t>variable </a:t>
            </a:r>
            <a:r>
              <a:rPr sz="1800" dirty="0">
                <a:latin typeface="Calibri"/>
                <a:cs typeface="Calibri"/>
              </a:rPr>
              <a:t>and </a:t>
            </a:r>
            <a:r>
              <a:rPr sz="1800" spc="-10" dirty="0">
                <a:latin typeface="Calibri"/>
                <a:cs typeface="Calibri"/>
              </a:rPr>
              <a:t>remembers that </a:t>
            </a:r>
            <a:r>
              <a:rPr sz="1800" spc="-5" dirty="0">
                <a:latin typeface="Calibri"/>
                <a:cs typeface="Calibri"/>
              </a:rPr>
              <a:t>its </a:t>
            </a:r>
            <a:r>
              <a:rPr sz="1800" dirty="0">
                <a:latin typeface="Calibri"/>
                <a:cs typeface="Calibri"/>
              </a:rPr>
              <a:t>value </a:t>
            </a:r>
            <a:r>
              <a:rPr sz="1800" spc="5" dirty="0">
                <a:latin typeface="Calibri"/>
                <a:cs typeface="Calibri"/>
              </a:rPr>
              <a:t> </a:t>
            </a:r>
            <a:r>
              <a:rPr sz="1800" spc="-10" dirty="0">
                <a:latin typeface="Calibri"/>
                <a:cs typeface="Calibri"/>
              </a:rPr>
              <a:t>was</a:t>
            </a:r>
            <a:r>
              <a:rPr sz="1800" spc="-5" dirty="0">
                <a:latin typeface="Calibri"/>
                <a:cs typeface="Calibri"/>
              </a:rPr>
              <a:t> </a:t>
            </a:r>
            <a:r>
              <a:rPr sz="1800" dirty="0">
                <a:latin typeface="Calibri"/>
                <a:cs typeface="Calibri"/>
              </a:rPr>
              <a:t>0</a:t>
            </a:r>
            <a:r>
              <a:rPr sz="1800" spc="5" dirty="0">
                <a:latin typeface="Calibri"/>
                <a:cs typeface="Calibri"/>
              </a:rPr>
              <a:t> </a:t>
            </a:r>
            <a:r>
              <a:rPr sz="1800" spc="-5" dirty="0">
                <a:latin typeface="Calibri"/>
                <a:cs typeface="Calibri"/>
              </a:rPr>
              <a:t>when</a:t>
            </a:r>
            <a:r>
              <a:rPr sz="180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previously</a:t>
            </a:r>
            <a:r>
              <a:rPr sz="1800" spc="-5" dirty="0">
                <a:latin typeface="Calibri"/>
                <a:cs typeface="Calibri"/>
              </a:rPr>
              <a:t> </a:t>
            </a:r>
            <a:r>
              <a:rPr sz="1800" spc="-10" dirty="0">
                <a:latin typeface="Calibri"/>
                <a:cs typeface="Calibri"/>
              </a:rPr>
              <a:t>checked</a:t>
            </a:r>
            <a:r>
              <a:rPr sz="1800" spc="-5" dirty="0">
                <a:latin typeface="Calibri"/>
                <a:cs typeface="Calibri"/>
              </a:rPr>
              <a:t> it.</a:t>
            </a:r>
            <a:r>
              <a:rPr sz="1800" dirty="0">
                <a:latin typeface="Calibri"/>
                <a:cs typeface="Calibri"/>
              </a:rPr>
              <a:t> </a:t>
            </a:r>
            <a:r>
              <a:rPr sz="1800" spc="-5" dirty="0">
                <a:latin typeface="Calibri"/>
                <a:cs typeface="Calibri"/>
              </a:rPr>
              <a:t>Hence,</a:t>
            </a:r>
            <a:r>
              <a:rPr sz="1800" dirty="0">
                <a:latin typeface="Calibri"/>
                <a:cs typeface="Calibri"/>
              </a:rPr>
              <a:t> </a:t>
            </a:r>
            <a:r>
              <a:rPr sz="1800" spc="-5" dirty="0">
                <a:solidFill>
                  <a:srgbClr val="FF0000"/>
                </a:solidFill>
                <a:latin typeface="Calibri"/>
                <a:cs typeface="Calibri"/>
              </a:rPr>
              <a:t>it</a:t>
            </a:r>
            <a:r>
              <a:rPr sz="1800" dirty="0">
                <a:solidFill>
                  <a:srgbClr val="FF0000"/>
                </a:solidFill>
                <a:latin typeface="Calibri"/>
                <a:cs typeface="Calibri"/>
              </a:rPr>
              <a:t> also</a:t>
            </a:r>
            <a:r>
              <a:rPr sz="1800" spc="5" dirty="0">
                <a:solidFill>
                  <a:srgbClr val="FF0000"/>
                </a:solidFill>
                <a:latin typeface="Calibri"/>
                <a:cs typeface="Calibri"/>
              </a:rPr>
              <a:t> </a:t>
            </a:r>
            <a:r>
              <a:rPr sz="1800" spc="-15" dirty="0">
                <a:solidFill>
                  <a:srgbClr val="FF0000"/>
                </a:solidFill>
                <a:latin typeface="Calibri"/>
                <a:cs typeface="Calibri"/>
              </a:rPr>
              <a:t>enters</a:t>
            </a:r>
            <a:r>
              <a:rPr sz="1800" spc="-10" dirty="0">
                <a:solidFill>
                  <a:srgbClr val="FF0000"/>
                </a:solidFill>
                <a:latin typeface="Calibri"/>
                <a:cs typeface="Calibri"/>
              </a:rPr>
              <a:t> </a:t>
            </a:r>
            <a:r>
              <a:rPr sz="1800" spc="-5" dirty="0">
                <a:solidFill>
                  <a:srgbClr val="FF0000"/>
                </a:solidFill>
                <a:latin typeface="Calibri"/>
                <a:cs typeface="Calibri"/>
              </a:rPr>
              <a:t>into</a:t>
            </a:r>
            <a:r>
              <a:rPr sz="1800" dirty="0">
                <a:solidFill>
                  <a:srgbClr val="FF0000"/>
                </a:solidFill>
                <a:latin typeface="Calibri"/>
                <a:cs typeface="Calibri"/>
              </a:rPr>
              <a:t> </a:t>
            </a:r>
            <a:r>
              <a:rPr sz="1800" spc="-5" dirty="0">
                <a:solidFill>
                  <a:srgbClr val="FF0000"/>
                </a:solidFill>
                <a:latin typeface="Calibri"/>
                <a:cs typeface="Calibri"/>
              </a:rPr>
              <a:t>the</a:t>
            </a:r>
            <a:r>
              <a:rPr sz="1800" dirty="0">
                <a:solidFill>
                  <a:srgbClr val="FF0000"/>
                </a:solidFill>
                <a:latin typeface="Calibri"/>
                <a:cs typeface="Calibri"/>
              </a:rPr>
              <a:t> </a:t>
            </a:r>
            <a:r>
              <a:rPr sz="1800" spc="-5" dirty="0">
                <a:solidFill>
                  <a:srgbClr val="FF0000"/>
                </a:solidFill>
                <a:latin typeface="Calibri"/>
                <a:cs typeface="Calibri"/>
              </a:rPr>
              <a:t>critical</a:t>
            </a:r>
            <a:r>
              <a:rPr sz="1800" spc="395" dirty="0">
                <a:solidFill>
                  <a:srgbClr val="FF0000"/>
                </a:solidFill>
                <a:latin typeface="Calibri"/>
                <a:cs typeface="Calibri"/>
              </a:rPr>
              <a:t> </a:t>
            </a:r>
            <a:r>
              <a:rPr sz="1800" spc="-5" dirty="0">
                <a:solidFill>
                  <a:srgbClr val="FF0000"/>
                </a:solidFill>
                <a:latin typeface="Calibri"/>
                <a:cs typeface="Calibri"/>
              </a:rPr>
              <a:t>section </a:t>
            </a:r>
            <a:r>
              <a:rPr sz="1800" spc="-395" dirty="0">
                <a:solidFill>
                  <a:srgbClr val="FF0000"/>
                </a:solidFill>
                <a:latin typeface="Calibri"/>
                <a:cs typeface="Calibri"/>
              </a:rPr>
              <a:t> </a:t>
            </a:r>
            <a:r>
              <a:rPr sz="1800" spc="-5" dirty="0">
                <a:solidFill>
                  <a:srgbClr val="FF0000"/>
                </a:solidFill>
                <a:latin typeface="Calibri"/>
                <a:cs typeface="Calibri"/>
              </a:rPr>
              <a:t>without</a:t>
            </a:r>
            <a:r>
              <a:rPr sz="1800" spc="20" dirty="0">
                <a:solidFill>
                  <a:srgbClr val="FF0000"/>
                </a:solidFill>
                <a:latin typeface="Calibri"/>
                <a:cs typeface="Calibri"/>
              </a:rPr>
              <a:t> </a:t>
            </a:r>
            <a:r>
              <a:rPr sz="1800" spc="-5" dirty="0">
                <a:solidFill>
                  <a:srgbClr val="FF0000"/>
                </a:solidFill>
                <a:latin typeface="Calibri"/>
                <a:cs typeface="Calibri"/>
              </a:rPr>
              <a:t>checking</a:t>
            </a:r>
            <a:r>
              <a:rPr sz="1800" spc="45" dirty="0">
                <a:solidFill>
                  <a:srgbClr val="FF0000"/>
                </a:solidFill>
                <a:latin typeface="Calibri"/>
                <a:cs typeface="Calibri"/>
              </a:rPr>
              <a:t> </a:t>
            </a:r>
            <a:r>
              <a:rPr sz="1800" spc="-5" dirty="0">
                <a:solidFill>
                  <a:srgbClr val="FF0000"/>
                </a:solidFill>
                <a:latin typeface="Calibri"/>
                <a:cs typeface="Calibri"/>
              </a:rPr>
              <a:t>the</a:t>
            </a:r>
            <a:r>
              <a:rPr sz="1800" spc="15" dirty="0">
                <a:solidFill>
                  <a:srgbClr val="FF0000"/>
                </a:solidFill>
                <a:latin typeface="Calibri"/>
                <a:cs typeface="Calibri"/>
              </a:rPr>
              <a:t> </a:t>
            </a:r>
            <a:r>
              <a:rPr sz="1800" spc="-15" dirty="0">
                <a:solidFill>
                  <a:srgbClr val="FF0000"/>
                </a:solidFill>
                <a:latin typeface="Calibri"/>
                <a:cs typeface="Calibri"/>
              </a:rPr>
              <a:t>updated</a:t>
            </a:r>
            <a:r>
              <a:rPr sz="1800" spc="65" dirty="0">
                <a:solidFill>
                  <a:srgbClr val="FF0000"/>
                </a:solidFill>
                <a:latin typeface="Calibri"/>
                <a:cs typeface="Calibri"/>
              </a:rPr>
              <a:t> </a:t>
            </a:r>
            <a:r>
              <a:rPr sz="1800" spc="-10" dirty="0">
                <a:solidFill>
                  <a:srgbClr val="FF0000"/>
                </a:solidFill>
                <a:latin typeface="Calibri"/>
                <a:cs typeface="Calibri"/>
              </a:rPr>
              <a:t>value</a:t>
            </a:r>
            <a:r>
              <a:rPr sz="1800" spc="40" dirty="0">
                <a:solidFill>
                  <a:srgbClr val="FF0000"/>
                </a:solidFill>
                <a:latin typeface="Calibri"/>
                <a:cs typeface="Calibri"/>
              </a:rPr>
              <a:t> </a:t>
            </a:r>
            <a:r>
              <a:rPr sz="1800" spc="5" dirty="0">
                <a:solidFill>
                  <a:srgbClr val="FF0000"/>
                </a:solidFill>
                <a:latin typeface="Calibri"/>
                <a:cs typeface="Calibri"/>
              </a:rPr>
              <a:t>of</a:t>
            </a:r>
            <a:r>
              <a:rPr sz="1800" spc="-25" dirty="0">
                <a:solidFill>
                  <a:srgbClr val="FF0000"/>
                </a:solidFill>
                <a:latin typeface="Calibri"/>
                <a:cs typeface="Calibri"/>
              </a:rPr>
              <a:t> </a:t>
            </a:r>
            <a:r>
              <a:rPr sz="1800" dirty="0">
                <a:solidFill>
                  <a:srgbClr val="FF0000"/>
                </a:solidFill>
                <a:latin typeface="Calibri"/>
                <a:cs typeface="Calibri"/>
              </a:rPr>
              <a:t>lock </a:t>
            </a:r>
            <a:r>
              <a:rPr sz="1800" spc="-10" dirty="0">
                <a:solidFill>
                  <a:srgbClr val="FF0000"/>
                </a:solidFill>
                <a:latin typeface="Calibri"/>
                <a:cs typeface="Calibri"/>
              </a:rPr>
              <a:t>variable.</a:t>
            </a:r>
            <a:endParaRPr sz="1800">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22834"/>
            <a:ext cx="8301355" cy="2495550"/>
          </a:xfrm>
          <a:prstGeom prst="rect">
            <a:avLst/>
          </a:prstGeom>
        </p:spPr>
        <p:txBody>
          <a:bodyPr vert="horz" wrap="square" lIns="0" tIns="12700" rIns="0" bIns="0" rtlCol="0">
            <a:spAutoFit/>
          </a:bodyPr>
          <a:lstStyle/>
          <a:p>
            <a:pPr marL="12700" marR="5080" algn="just">
              <a:lnSpc>
                <a:spcPct val="100000"/>
              </a:lnSpc>
              <a:spcBef>
                <a:spcPts val="100"/>
              </a:spcBef>
            </a:pPr>
            <a:r>
              <a:rPr sz="1800" spc="-35" dirty="0">
                <a:latin typeface="Calibri"/>
                <a:cs typeface="Calibri"/>
              </a:rPr>
              <a:t>Now, </a:t>
            </a:r>
            <a:r>
              <a:rPr sz="1800" spc="-10" dirty="0">
                <a:latin typeface="Calibri"/>
                <a:cs typeface="Calibri"/>
              </a:rPr>
              <a:t>we got two processes </a:t>
            </a:r>
            <a:r>
              <a:rPr sz="1800" spc="-5" dirty="0">
                <a:latin typeface="Calibri"/>
                <a:cs typeface="Calibri"/>
              </a:rPr>
              <a:t>in </a:t>
            </a:r>
            <a:r>
              <a:rPr sz="1800" spc="5" dirty="0">
                <a:latin typeface="Calibri"/>
                <a:cs typeface="Calibri"/>
              </a:rPr>
              <a:t>the </a:t>
            </a:r>
            <a:r>
              <a:rPr sz="1800" spc="-5" dirty="0">
                <a:latin typeface="Calibri"/>
                <a:cs typeface="Calibri"/>
              </a:rPr>
              <a:t>critical section. According </a:t>
            </a:r>
            <a:r>
              <a:rPr sz="1800" spc="-15" dirty="0">
                <a:latin typeface="Calibri"/>
                <a:cs typeface="Calibri"/>
              </a:rPr>
              <a:t>to </a:t>
            </a:r>
            <a:r>
              <a:rPr sz="1800" dirty="0">
                <a:latin typeface="Calibri"/>
                <a:cs typeface="Calibri"/>
              </a:rPr>
              <a:t>the </a:t>
            </a:r>
            <a:r>
              <a:rPr sz="1800" spc="-5" dirty="0">
                <a:latin typeface="Calibri"/>
                <a:cs typeface="Calibri"/>
              </a:rPr>
              <a:t>condition </a:t>
            </a:r>
            <a:r>
              <a:rPr sz="1800" spc="5" dirty="0">
                <a:latin typeface="Calibri"/>
                <a:cs typeface="Calibri"/>
              </a:rPr>
              <a:t>of </a:t>
            </a:r>
            <a:r>
              <a:rPr sz="1800" spc="-5" dirty="0">
                <a:latin typeface="Calibri"/>
                <a:cs typeface="Calibri"/>
              </a:rPr>
              <a:t>mutual </a:t>
            </a:r>
            <a:r>
              <a:rPr sz="1800" dirty="0">
                <a:latin typeface="Calibri"/>
                <a:cs typeface="Calibri"/>
              </a:rPr>
              <a:t> </a:t>
            </a:r>
            <a:r>
              <a:rPr sz="1800" spc="-15" dirty="0">
                <a:latin typeface="Calibri"/>
                <a:cs typeface="Calibri"/>
              </a:rPr>
              <a:t>exclusion, </a:t>
            </a:r>
            <a:r>
              <a:rPr sz="1800" spc="-5" dirty="0">
                <a:latin typeface="Calibri"/>
                <a:cs typeface="Calibri"/>
              </a:rPr>
              <a:t>more </a:t>
            </a:r>
            <a:r>
              <a:rPr sz="1800" dirty="0">
                <a:latin typeface="Calibri"/>
                <a:cs typeface="Calibri"/>
              </a:rPr>
              <a:t>than </a:t>
            </a:r>
            <a:r>
              <a:rPr sz="1800" spc="5" dirty="0">
                <a:latin typeface="Calibri"/>
                <a:cs typeface="Calibri"/>
              </a:rPr>
              <a:t>one </a:t>
            </a:r>
            <a:r>
              <a:rPr sz="1800" spc="-5" dirty="0">
                <a:latin typeface="Calibri"/>
                <a:cs typeface="Calibri"/>
              </a:rPr>
              <a:t>process in </a:t>
            </a:r>
            <a:r>
              <a:rPr sz="1800" dirty="0">
                <a:latin typeface="Calibri"/>
                <a:cs typeface="Calibri"/>
              </a:rPr>
              <a:t>the </a:t>
            </a:r>
            <a:r>
              <a:rPr sz="1800" spc="-10" dirty="0">
                <a:latin typeface="Calibri"/>
                <a:cs typeface="Calibri"/>
              </a:rPr>
              <a:t>critical </a:t>
            </a:r>
            <a:r>
              <a:rPr sz="1800" spc="-5" dirty="0">
                <a:latin typeface="Calibri"/>
                <a:cs typeface="Calibri"/>
              </a:rPr>
              <a:t>section must not be </a:t>
            </a:r>
            <a:r>
              <a:rPr sz="1800" spc="-10" dirty="0">
                <a:latin typeface="Calibri"/>
                <a:cs typeface="Calibri"/>
              </a:rPr>
              <a:t>present </a:t>
            </a:r>
            <a:r>
              <a:rPr sz="1800" spc="-15" dirty="0">
                <a:latin typeface="Calibri"/>
                <a:cs typeface="Calibri"/>
              </a:rPr>
              <a:t>at </a:t>
            </a:r>
            <a:r>
              <a:rPr sz="1800" dirty="0">
                <a:latin typeface="Calibri"/>
                <a:cs typeface="Calibri"/>
              </a:rPr>
              <a:t>the </a:t>
            </a:r>
            <a:r>
              <a:rPr sz="1800" spc="5" dirty="0">
                <a:latin typeface="Calibri"/>
                <a:cs typeface="Calibri"/>
              </a:rPr>
              <a:t>same </a:t>
            </a:r>
            <a:r>
              <a:rPr sz="1800" spc="10" dirty="0">
                <a:latin typeface="Calibri"/>
                <a:cs typeface="Calibri"/>
              </a:rPr>
              <a:t> </a:t>
            </a:r>
            <a:r>
              <a:rPr sz="1800" spc="-5" dirty="0">
                <a:latin typeface="Calibri"/>
                <a:cs typeface="Calibri"/>
              </a:rPr>
              <a:t>time.</a:t>
            </a:r>
            <a:r>
              <a:rPr sz="1800" spc="25" dirty="0">
                <a:latin typeface="Calibri"/>
                <a:cs typeface="Calibri"/>
              </a:rPr>
              <a:t> </a:t>
            </a:r>
            <a:r>
              <a:rPr sz="1800" spc="-5" dirty="0">
                <a:latin typeface="Calibri"/>
                <a:cs typeface="Calibri"/>
              </a:rPr>
              <a:t>Hence,</a:t>
            </a:r>
            <a:r>
              <a:rPr sz="1800" spc="35" dirty="0">
                <a:latin typeface="Calibri"/>
                <a:cs typeface="Calibri"/>
              </a:rPr>
              <a:t> </a:t>
            </a:r>
            <a:r>
              <a:rPr sz="1800" spc="-5" dirty="0">
                <a:latin typeface="Calibri"/>
                <a:cs typeface="Calibri"/>
              </a:rPr>
              <a:t>the</a:t>
            </a:r>
            <a:r>
              <a:rPr sz="1800" spc="15" dirty="0">
                <a:latin typeface="Calibri"/>
                <a:cs typeface="Calibri"/>
              </a:rPr>
              <a:t> </a:t>
            </a:r>
            <a:r>
              <a:rPr sz="1800" dirty="0">
                <a:solidFill>
                  <a:srgbClr val="FF0000"/>
                </a:solidFill>
                <a:latin typeface="Calibri"/>
                <a:cs typeface="Calibri"/>
              </a:rPr>
              <a:t>lock</a:t>
            </a:r>
            <a:r>
              <a:rPr sz="1800" spc="5" dirty="0">
                <a:solidFill>
                  <a:srgbClr val="FF0000"/>
                </a:solidFill>
                <a:latin typeface="Calibri"/>
                <a:cs typeface="Calibri"/>
              </a:rPr>
              <a:t> </a:t>
            </a:r>
            <a:r>
              <a:rPr sz="1800" spc="-10" dirty="0">
                <a:solidFill>
                  <a:srgbClr val="FF0000"/>
                </a:solidFill>
                <a:latin typeface="Calibri"/>
                <a:cs typeface="Calibri"/>
              </a:rPr>
              <a:t>variable</a:t>
            </a:r>
            <a:r>
              <a:rPr sz="1800" spc="20" dirty="0">
                <a:solidFill>
                  <a:srgbClr val="FF0000"/>
                </a:solidFill>
                <a:latin typeface="Calibri"/>
                <a:cs typeface="Calibri"/>
              </a:rPr>
              <a:t> </a:t>
            </a:r>
            <a:r>
              <a:rPr sz="1800" spc="-5" dirty="0">
                <a:solidFill>
                  <a:srgbClr val="FF0000"/>
                </a:solidFill>
                <a:latin typeface="Calibri"/>
                <a:cs typeface="Calibri"/>
              </a:rPr>
              <a:t>mechanism</a:t>
            </a:r>
            <a:r>
              <a:rPr sz="1800" spc="50" dirty="0">
                <a:solidFill>
                  <a:srgbClr val="FF0000"/>
                </a:solidFill>
                <a:latin typeface="Calibri"/>
                <a:cs typeface="Calibri"/>
              </a:rPr>
              <a:t> </a:t>
            </a:r>
            <a:r>
              <a:rPr sz="1800" spc="-5" dirty="0">
                <a:solidFill>
                  <a:srgbClr val="FF0000"/>
                </a:solidFill>
                <a:latin typeface="Calibri"/>
                <a:cs typeface="Calibri"/>
              </a:rPr>
              <a:t>doesn't</a:t>
            </a:r>
            <a:r>
              <a:rPr sz="1800" spc="30" dirty="0">
                <a:solidFill>
                  <a:srgbClr val="FF0000"/>
                </a:solidFill>
                <a:latin typeface="Calibri"/>
                <a:cs typeface="Calibri"/>
              </a:rPr>
              <a:t> </a:t>
            </a:r>
            <a:r>
              <a:rPr sz="1800" spc="-20" dirty="0">
                <a:solidFill>
                  <a:srgbClr val="FF0000"/>
                </a:solidFill>
                <a:latin typeface="Calibri"/>
                <a:cs typeface="Calibri"/>
              </a:rPr>
              <a:t>guarantee</a:t>
            </a:r>
            <a:r>
              <a:rPr sz="1800" spc="65" dirty="0">
                <a:solidFill>
                  <a:srgbClr val="FF0000"/>
                </a:solidFill>
                <a:latin typeface="Calibri"/>
                <a:cs typeface="Calibri"/>
              </a:rPr>
              <a:t> </a:t>
            </a:r>
            <a:r>
              <a:rPr sz="1800" spc="-5" dirty="0">
                <a:solidFill>
                  <a:srgbClr val="FF0000"/>
                </a:solidFill>
                <a:latin typeface="Calibri"/>
                <a:cs typeface="Calibri"/>
              </a:rPr>
              <a:t>the</a:t>
            </a:r>
            <a:r>
              <a:rPr sz="1800" spc="40" dirty="0">
                <a:solidFill>
                  <a:srgbClr val="FF0000"/>
                </a:solidFill>
                <a:latin typeface="Calibri"/>
                <a:cs typeface="Calibri"/>
              </a:rPr>
              <a:t> </a:t>
            </a:r>
            <a:r>
              <a:rPr sz="1800" spc="-5" dirty="0">
                <a:solidFill>
                  <a:srgbClr val="FF0000"/>
                </a:solidFill>
                <a:latin typeface="Calibri"/>
                <a:cs typeface="Calibri"/>
              </a:rPr>
              <a:t>mutual</a:t>
            </a:r>
            <a:r>
              <a:rPr sz="1800" spc="20" dirty="0">
                <a:solidFill>
                  <a:srgbClr val="FF0000"/>
                </a:solidFill>
                <a:latin typeface="Calibri"/>
                <a:cs typeface="Calibri"/>
              </a:rPr>
              <a:t> </a:t>
            </a:r>
            <a:r>
              <a:rPr sz="1800" spc="-15" dirty="0">
                <a:solidFill>
                  <a:srgbClr val="FF0000"/>
                </a:solidFill>
                <a:latin typeface="Calibri"/>
                <a:cs typeface="Calibri"/>
              </a:rPr>
              <a:t>exclusion</a:t>
            </a:r>
            <a:r>
              <a:rPr sz="1800" spc="-15" dirty="0">
                <a:latin typeface="Calibri"/>
                <a:cs typeface="Calibri"/>
              </a:rPr>
              <a:t>.</a:t>
            </a:r>
            <a:endParaRPr sz="1800">
              <a:latin typeface="Calibri"/>
              <a:cs typeface="Calibri"/>
            </a:endParaRPr>
          </a:p>
          <a:p>
            <a:pPr marL="12700" marR="5080" algn="just">
              <a:lnSpc>
                <a:spcPct val="100000"/>
              </a:lnSpc>
            </a:pPr>
            <a:r>
              <a:rPr sz="1800" spc="-5" dirty="0">
                <a:latin typeface="Calibri"/>
                <a:cs typeface="Calibri"/>
              </a:rPr>
              <a:t>The </a:t>
            </a:r>
            <a:r>
              <a:rPr sz="1800" spc="-10" dirty="0">
                <a:latin typeface="Calibri"/>
                <a:cs typeface="Calibri"/>
              </a:rPr>
              <a:t>problem </a:t>
            </a:r>
            <a:r>
              <a:rPr sz="1800" dirty="0">
                <a:latin typeface="Calibri"/>
                <a:cs typeface="Calibri"/>
              </a:rPr>
              <a:t>with the lock </a:t>
            </a:r>
            <a:r>
              <a:rPr sz="1800" spc="-5" dirty="0">
                <a:latin typeface="Calibri"/>
                <a:cs typeface="Calibri"/>
              </a:rPr>
              <a:t>variable mechanism is that, </a:t>
            </a:r>
            <a:r>
              <a:rPr sz="1800" spc="-10" dirty="0">
                <a:latin typeface="Calibri"/>
                <a:cs typeface="Calibri"/>
              </a:rPr>
              <a:t>at </a:t>
            </a:r>
            <a:r>
              <a:rPr sz="1800" dirty="0">
                <a:latin typeface="Calibri"/>
                <a:cs typeface="Calibri"/>
              </a:rPr>
              <a:t>the same </a:t>
            </a:r>
            <a:r>
              <a:rPr sz="1800" spc="-5" dirty="0">
                <a:latin typeface="Calibri"/>
                <a:cs typeface="Calibri"/>
              </a:rPr>
              <a:t>time, more </a:t>
            </a:r>
            <a:r>
              <a:rPr sz="1800" dirty="0">
                <a:latin typeface="Calibri"/>
                <a:cs typeface="Calibri"/>
              </a:rPr>
              <a:t>than </a:t>
            </a:r>
            <a:r>
              <a:rPr sz="1800" spc="-5" dirty="0">
                <a:latin typeface="Calibri"/>
                <a:cs typeface="Calibri"/>
              </a:rPr>
              <a:t>one </a:t>
            </a:r>
            <a:r>
              <a:rPr sz="1800" dirty="0">
                <a:latin typeface="Calibri"/>
                <a:cs typeface="Calibri"/>
              </a:rPr>
              <a:t> </a:t>
            </a:r>
            <a:r>
              <a:rPr sz="1800" spc="-10" dirty="0">
                <a:latin typeface="Calibri"/>
                <a:cs typeface="Calibri"/>
              </a:rPr>
              <a:t>process </a:t>
            </a:r>
            <a:r>
              <a:rPr sz="1800" spc="-5" dirty="0">
                <a:latin typeface="Calibri"/>
                <a:cs typeface="Calibri"/>
              </a:rPr>
              <a:t>can </a:t>
            </a:r>
            <a:r>
              <a:rPr sz="1800" dirty="0">
                <a:latin typeface="Calibri"/>
                <a:cs typeface="Calibri"/>
              </a:rPr>
              <a:t>see the </a:t>
            </a:r>
            <a:r>
              <a:rPr sz="1800" spc="-10" dirty="0">
                <a:latin typeface="Calibri"/>
                <a:cs typeface="Calibri"/>
              </a:rPr>
              <a:t>vacant</a:t>
            </a:r>
            <a:r>
              <a:rPr sz="1800" spc="-5" dirty="0">
                <a:latin typeface="Calibri"/>
                <a:cs typeface="Calibri"/>
              </a:rPr>
              <a:t> </a:t>
            </a:r>
            <a:r>
              <a:rPr sz="1800" spc="-10" dirty="0">
                <a:latin typeface="Calibri"/>
                <a:cs typeface="Calibri"/>
              </a:rPr>
              <a:t>tag</a:t>
            </a:r>
            <a:r>
              <a:rPr sz="1800" spc="-5" dirty="0">
                <a:latin typeface="Calibri"/>
                <a:cs typeface="Calibri"/>
              </a:rPr>
              <a:t> and more </a:t>
            </a:r>
            <a:r>
              <a:rPr sz="1800" dirty="0">
                <a:latin typeface="Calibri"/>
                <a:cs typeface="Calibri"/>
              </a:rPr>
              <a:t>than </a:t>
            </a:r>
            <a:r>
              <a:rPr sz="1800" spc="5" dirty="0">
                <a:latin typeface="Calibri"/>
                <a:cs typeface="Calibri"/>
              </a:rPr>
              <a:t>one </a:t>
            </a:r>
            <a:r>
              <a:rPr sz="1800" spc="-5" dirty="0">
                <a:latin typeface="Calibri"/>
                <a:cs typeface="Calibri"/>
              </a:rPr>
              <a:t>process </a:t>
            </a:r>
            <a:r>
              <a:rPr sz="1800" dirty="0">
                <a:latin typeface="Calibri"/>
                <a:cs typeface="Calibri"/>
              </a:rPr>
              <a:t>can </a:t>
            </a:r>
            <a:r>
              <a:rPr sz="1800" spc="-10" dirty="0">
                <a:latin typeface="Calibri"/>
                <a:cs typeface="Calibri"/>
              </a:rPr>
              <a:t>enter </a:t>
            </a:r>
            <a:r>
              <a:rPr sz="1800" spc="-5" dirty="0">
                <a:latin typeface="Calibri"/>
                <a:cs typeface="Calibri"/>
              </a:rPr>
              <a:t>in </a:t>
            </a:r>
            <a:r>
              <a:rPr sz="1800" dirty="0">
                <a:latin typeface="Calibri"/>
                <a:cs typeface="Calibri"/>
              </a:rPr>
              <a:t>the </a:t>
            </a:r>
            <a:r>
              <a:rPr sz="1800" spc="-5" dirty="0">
                <a:latin typeface="Calibri"/>
                <a:cs typeface="Calibri"/>
              </a:rPr>
              <a:t>critical </a:t>
            </a:r>
            <a:r>
              <a:rPr sz="1800" dirty="0">
                <a:latin typeface="Calibri"/>
                <a:cs typeface="Calibri"/>
              </a:rPr>
              <a:t> </a:t>
            </a:r>
            <a:r>
              <a:rPr sz="1800" spc="-5" dirty="0">
                <a:latin typeface="Calibri"/>
                <a:cs typeface="Calibri"/>
              </a:rPr>
              <a:t>section.</a:t>
            </a:r>
            <a:r>
              <a:rPr sz="1800" dirty="0">
                <a:latin typeface="Calibri"/>
                <a:cs typeface="Calibri"/>
              </a:rPr>
              <a:t> Hence,</a:t>
            </a:r>
            <a:r>
              <a:rPr sz="1800" spc="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lock</a:t>
            </a:r>
            <a:r>
              <a:rPr sz="1800" spc="5" dirty="0">
                <a:latin typeface="Calibri"/>
                <a:cs typeface="Calibri"/>
              </a:rPr>
              <a:t> </a:t>
            </a:r>
            <a:r>
              <a:rPr sz="1800" spc="-5" dirty="0">
                <a:latin typeface="Calibri"/>
                <a:cs typeface="Calibri"/>
              </a:rPr>
              <a:t>variable</a:t>
            </a:r>
            <a:r>
              <a:rPr sz="1800" dirty="0">
                <a:latin typeface="Calibri"/>
                <a:cs typeface="Calibri"/>
              </a:rPr>
              <a:t> </a:t>
            </a:r>
            <a:r>
              <a:rPr sz="1800" spc="-5" dirty="0">
                <a:latin typeface="Calibri"/>
                <a:cs typeface="Calibri"/>
              </a:rPr>
              <a:t>doesn't</a:t>
            </a:r>
            <a:r>
              <a:rPr sz="1800" dirty="0">
                <a:latin typeface="Calibri"/>
                <a:cs typeface="Calibri"/>
              </a:rPr>
              <a:t> </a:t>
            </a:r>
            <a:r>
              <a:rPr sz="1800" spc="-10" dirty="0">
                <a:latin typeface="Calibri"/>
                <a:cs typeface="Calibri"/>
              </a:rPr>
              <a:t>provide</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mutual</a:t>
            </a:r>
            <a:r>
              <a:rPr sz="1800" dirty="0">
                <a:latin typeface="Calibri"/>
                <a:cs typeface="Calibri"/>
              </a:rPr>
              <a:t> </a:t>
            </a:r>
            <a:r>
              <a:rPr sz="1800" spc="-10" dirty="0">
                <a:latin typeface="Calibri"/>
                <a:cs typeface="Calibri"/>
              </a:rPr>
              <a:t>exclusion</a:t>
            </a:r>
            <a:r>
              <a:rPr sz="1800" spc="-5" dirty="0">
                <a:latin typeface="Calibri"/>
                <a:cs typeface="Calibri"/>
              </a:rPr>
              <a:t> that's</a:t>
            </a:r>
            <a:r>
              <a:rPr sz="1800" dirty="0">
                <a:latin typeface="Calibri"/>
                <a:cs typeface="Calibri"/>
              </a:rPr>
              <a:t> </a:t>
            </a:r>
            <a:r>
              <a:rPr sz="1800" spc="-10" dirty="0">
                <a:latin typeface="Calibri"/>
                <a:cs typeface="Calibri"/>
              </a:rPr>
              <a:t>why</a:t>
            </a:r>
            <a:r>
              <a:rPr sz="1800" spc="385" dirty="0">
                <a:latin typeface="Calibri"/>
                <a:cs typeface="Calibri"/>
              </a:rPr>
              <a:t> </a:t>
            </a:r>
            <a:r>
              <a:rPr sz="1800" spc="-10" dirty="0">
                <a:latin typeface="Calibri"/>
                <a:cs typeface="Calibri"/>
              </a:rPr>
              <a:t>it </a:t>
            </a:r>
            <a:r>
              <a:rPr sz="1800" spc="-395" dirty="0">
                <a:latin typeface="Calibri"/>
                <a:cs typeface="Calibri"/>
              </a:rPr>
              <a:t> </a:t>
            </a:r>
            <a:r>
              <a:rPr sz="1800" spc="-10" dirty="0">
                <a:latin typeface="Calibri"/>
                <a:cs typeface="Calibri"/>
              </a:rPr>
              <a:t>cannot</a:t>
            </a:r>
            <a:r>
              <a:rPr sz="1800" spc="15"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used</a:t>
            </a:r>
            <a:r>
              <a:rPr sz="1800" spc="35" dirty="0">
                <a:latin typeface="Calibri"/>
                <a:cs typeface="Calibri"/>
              </a:rPr>
              <a:t> </a:t>
            </a:r>
            <a:r>
              <a:rPr sz="1800" spc="-5" dirty="0">
                <a:latin typeface="Calibri"/>
                <a:cs typeface="Calibri"/>
              </a:rPr>
              <a:t>in</a:t>
            </a:r>
            <a:r>
              <a:rPr sz="1800" spc="10" dirty="0">
                <a:latin typeface="Calibri"/>
                <a:cs typeface="Calibri"/>
              </a:rPr>
              <a:t> </a:t>
            </a:r>
            <a:r>
              <a:rPr sz="1800" spc="-20" dirty="0">
                <a:latin typeface="Calibri"/>
                <a:cs typeface="Calibri"/>
              </a:rPr>
              <a:t>general.</a:t>
            </a:r>
            <a:endParaRPr sz="1800">
              <a:latin typeface="Calibri"/>
              <a:cs typeface="Calibri"/>
            </a:endParaRPr>
          </a:p>
          <a:p>
            <a:pPr marL="12700" algn="just">
              <a:lnSpc>
                <a:spcPct val="100000"/>
              </a:lnSpc>
              <a:spcBef>
                <a:spcPts val="5"/>
              </a:spcBef>
            </a:pPr>
            <a:r>
              <a:rPr sz="1800" spc="-10" dirty="0">
                <a:latin typeface="Calibri"/>
                <a:cs typeface="Calibri"/>
              </a:rPr>
              <a:t>Since,</a:t>
            </a:r>
            <a:r>
              <a:rPr sz="1800" spc="175" dirty="0">
                <a:latin typeface="Calibri"/>
                <a:cs typeface="Calibri"/>
              </a:rPr>
              <a:t> </a:t>
            </a:r>
            <a:r>
              <a:rPr sz="1800" spc="-5" dirty="0">
                <a:latin typeface="Calibri"/>
                <a:cs typeface="Calibri"/>
              </a:rPr>
              <a:t>this</a:t>
            </a:r>
            <a:r>
              <a:rPr sz="1800" spc="165" dirty="0">
                <a:latin typeface="Calibri"/>
                <a:cs typeface="Calibri"/>
              </a:rPr>
              <a:t> </a:t>
            </a:r>
            <a:r>
              <a:rPr sz="1800" dirty="0">
                <a:latin typeface="Calibri"/>
                <a:cs typeface="Calibri"/>
              </a:rPr>
              <a:t>method</a:t>
            </a:r>
            <a:r>
              <a:rPr sz="1800" spc="140" dirty="0">
                <a:latin typeface="Calibri"/>
                <a:cs typeface="Calibri"/>
              </a:rPr>
              <a:t> </a:t>
            </a:r>
            <a:r>
              <a:rPr sz="1800" spc="-5" dirty="0">
                <a:latin typeface="Calibri"/>
                <a:cs typeface="Calibri"/>
              </a:rPr>
              <a:t>is</a:t>
            </a:r>
            <a:r>
              <a:rPr sz="1800" spc="165" dirty="0">
                <a:latin typeface="Calibri"/>
                <a:cs typeface="Calibri"/>
              </a:rPr>
              <a:t> </a:t>
            </a:r>
            <a:r>
              <a:rPr sz="1800" spc="-10" dirty="0">
                <a:latin typeface="Calibri"/>
                <a:cs typeface="Calibri"/>
              </a:rPr>
              <a:t>failed</a:t>
            </a:r>
            <a:r>
              <a:rPr sz="1800" spc="170" dirty="0">
                <a:latin typeface="Calibri"/>
                <a:cs typeface="Calibri"/>
              </a:rPr>
              <a:t> </a:t>
            </a:r>
            <a:r>
              <a:rPr sz="1800" spc="-15" dirty="0">
                <a:latin typeface="Calibri"/>
                <a:cs typeface="Calibri"/>
              </a:rPr>
              <a:t>at</a:t>
            </a:r>
            <a:r>
              <a:rPr sz="1800" spc="145" dirty="0">
                <a:latin typeface="Calibri"/>
                <a:cs typeface="Calibri"/>
              </a:rPr>
              <a:t> </a:t>
            </a:r>
            <a:r>
              <a:rPr sz="1800" spc="5" dirty="0">
                <a:latin typeface="Calibri"/>
                <a:cs typeface="Calibri"/>
              </a:rPr>
              <a:t>the</a:t>
            </a:r>
            <a:r>
              <a:rPr sz="1800" spc="145" dirty="0">
                <a:latin typeface="Calibri"/>
                <a:cs typeface="Calibri"/>
              </a:rPr>
              <a:t> </a:t>
            </a:r>
            <a:r>
              <a:rPr sz="1800" spc="-5" dirty="0">
                <a:latin typeface="Calibri"/>
                <a:cs typeface="Calibri"/>
              </a:rPr>
              <a:t>basic</a:t>
            </a:r>
            <a:r>
              <a:rPr sz="1800" spc="160" dirty="0">
                <a:latin typeface="Calibri"/>
                <a:cs typeface="Calibri"/>
              </a:rPr>
              <a:t> </a:t>
            </a:r>
            <a:r>
              <a:rPr sz="1800" spc="-10" dirty="0">
                <a:latin typeface="Calibri"/>
                <a:cs typeface="Calibri"/>
              </a:rPr>
              <a:t>step;</a:t>
            </a:r>
            <a:r>
              <a:rPr sz="1800" spc="170" dirty="0">
                <a:latin typeface="Calibri"/>
                <a:cs typeface="Calibri"/>
              </a:rPr>
              <a:t> </a:t>
            </a:r>
            <a:r>
              <a:rPr sz="1800" spc="-5" dirty="0">
                <a:latin typeface="Calibri"/>
                <a:cs typeface="Calibri"/>
              </a:rPr>
              <a:t>hence,</a:t>
            </a:r>
            <a:r>
              <a:rPr sz="1800" spc="150" dirty="0">
                <a:latin typeface="Calibri"/>
                <a:cs typeface="Calibri"/>
              </a:rPr>
              <a:t> </a:t>
            </a:r>
            <a:r>
              <a:rPr sz="1800" spc="-5" dirty="0">
                <a:latin typeface="Calibri"/>
                <a:cs typeface="Calibri"/>
              </a:rPr>
              <a:t>there</a:t>
            </a:r>
            <a:r>
              <a:rPr sz="1800" spc="140" dirty="0">
                <a:latin typeface="Calibri"/>
                <a:cs typeface="Calibri"/>
              </a:rPr>
              <a:t> </a:t>
            </a:r>
            <a:r>
              <a:rPr sz="1800" spc="5" dirty="0">
                <a:latin typeface="Calibri"/>
                <a:cs typeface="Calibri"/>
              </a:rPr>
              <a:t>is</a:t>
            </a:r>
            <a:r>
              <a:rPr sz="1800" spc="135" dirty="0">
                <a:latin typeface="Calibri"/>
                <a:cs typeface="Calibri"/>
              </a:rPr>
              <a:t> </a:t>
            </a:r>
            <a:r>
              <a:rPr sz="1800" spc="-5" dirty="0">
                <a:latin typeface="Calibri"/>
                <a:cs typeface="Calibri"/>
              </a:rPr>
              <a:t>no</a:t>
            </a:r>
            <a:r>
              <a:rPr sz="1800" spc="185" dirty="0">
                <a:latin typeface="Calibri"/>
                <a:cs typeface="Calibri"/>
              </a:rPr>
              <a:t> </a:t>
            </a:r>
            <a:r>
              <a:rPr sz="1800" spc="-5" dirty="0">
                <a:latin typeface="Calibri"/>
                <a:cs typeface="Calibri"/>
              </a:rPr>
              <a:t>need</a:t>
            </a:r>
            <a:r>
              <a:rPr sz="1800" spc="165" dirty="0">
                <a:latin typeface="Calibri"/>
                <a:cs typeface="Calibri"/>
              </a:rPr>
              <a:t> </a:t>
            </a:r>
            <a:r>
              <a:rPr sz="1800" spc="-15" dirty="0">
                <a:latin typeface="Calibri"/>
                <a:cs typeface="Calibri"/>
              </a:rPr>
              <a:t>to</a:t>
            </a:r>
            <a:r>
              <a:rPr sz="1800" spc="160" dirty="0">
                <a:latin typeface="Calibri"/>
                <a:cs typeface="Calibri"/>
              </a:rPr>
              <a:t> </a:t>
            </a:r>
            <a:r>
              <a:rPr sz="1800" spc="-10" dirty="0">
                <a:latin typeface="Calibri"/>
                <a:cs typeface="Calibri"/>
              </a:rPr>
              <a:t>talk</a:t>
            </a:r>
            <a:r>
              <a:rPr sz="1800" spc="145" dirty="0">
                <a:latin typeface="Calibri"/>
                <a:cs typeface="Calibri"/>
              </a:rPr>
              <a:t> </a:t>
            </a:r>
            <a:r>
              <a:rPr sz="1800" dirty="0">
                <a:latin typeface="Calibri"/>
                <a:cs typeface="Calibri"/>
              </a:rPr>
              <a:t>about</a:t>
            </a:r>
            <a:r>
              <a:rPr sz="1800" spc="150" dirty="0">
                <a:latin typeface="Calibri"/>
                <a:cs typeface="Calibri"/>
              </a:rPr>
              <a:t> </a:t>
            </a:r>
            <a:r>
              <a:rPr sz="1800" spc="5" dirty="0">
                <a:latin typeface="Calibri"/>
                <a:cs typeface="Calibri"/>
              </a:rPr>
              <a:t>the</a:t>
            </a:r>
            <a:endParaRPr sz="1800">
              <a:latin typeface="Calibri"/>
              <a:cs typeface="Calibri"/>
            </a:endParaRPr>
          </a:p>
          <a:p>
            <a:pPr marL="12700" algn="just">
              <a:lnSpc>
                <a:spcPct val="100000"/>
              </a:lnSpc>
            </a:pPr>
            <a:r>
              <a:rPr sz="1800" spc="-5" dirty="0">
                <a:latin typeface="Calibri"/>
                <a:cs typeface="Calibri"/>
              </a:rPr>
              <a:t>other</a:t>
            </a:r>
            <a:r>
              <a:rPr sz="1800" spc="15" dirty="0">
                <a:latin typeface="Calibri"/>
                <a:cs typeface="Calibri"/>
              </a:rPr>
              <a:t> </a:t>
            </a:r>
            <a:r>
              <a:rPr sz="1800" spc="-10" dirty="0">
                <a:latin typeface="Calibri"/>
                <a:cs typeface="Calibri"/>
              </a:rPr>
              <a:t>conditions</a:t>
            </a:r>
            <a:r>
              <a:rPr sz="1800" spc="4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be</a:t>
            </a:r>
            <a:r>
              <a:rPr sz="1800" spc="10" dirty="0">
                <a:latin typeface="Calibri"/>
                <a:cs typeface="Calibri"/>
              </a:rPr>
              <a:t> </a:t>
            </a:r>
            <a:r>
              <a:rPr sz="1800" spc="-10" dirty="0">
                <a:latin typeface="Calibri"/>
                <a:cs typeface="Calibri"/>
              </a:rPr>
              <a:t>fulfilled.</a:t>
            </a:r>
            <a:endParaRPr sz="180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627329"/>
            <a:ext cx="7998459" cy="5240655"/>
          </a:xfrm>
          <a:prstGeom prst="rect">
            <a:avLst/>
          </a:prstGeom>
        </p:spPr>
        <p:txBody>
          <a:bodyPr vert="horz" wrap="square" lIns="0" tIns="12700" rIns="0" bIns="0" rtlCol="0">
            <a:spAutoFit/>
          </a:bodyPr>
          <a:lstStyle/>
          <a:p>
            <a:pPr marL="12700" algn="just">
              <a:lnSpc>
                <a:spcPct val="100000"/>
              </a:lnSpc>
              <a:spcBef>
                <a:spcPts val="100"/>
              </a:spcBef>
            </a:pPr>
            <a:r>
              <a:rPr sz="1800" spc="-55" dirty="0">
                <a:solidFill>
                  <a:srgbClr val="00AF50"/>
                </a:solidFill>
                <a:latin typeface="Calibri"/>
                <a:cs typeface="Calibri"/>
              </a:rPr>
              <a:t>Test</a:t>
            </a:r>
            <a:r>
              <a:rPr sz="1800" spc="15" dirty="0">
                <a:solidFill>
                  <a:srgbClr val="00AF50"/>
                </a:solidFill>
                <a:latin typeface="Calibri"/>
                <a:cs typeface="Calibri"/>
              </a:rPr>
              <a:t> </a:t>
            </a:r>
            <a:r>
              <a:rPr sz="1800" spc="-10" dirty="0">
                <a:solidFill>
                  <a:srgbClr val="00AF50"/>
                </a:solidFill>
                <a:latin typeface="Calibri"/>
                <a:cs typeface="Calibri"/>
              </a:rPr>
              <a:t>Set </a:t>
            </a:r>
            <a:r>
              <a:rPr sz="1800" dirty="0">
                <a:solidFill>
                  <a:srgbClr val="00AF50"/>
                </a:solidFill>
                <a:latin typeface="Calibri"/>
                <a:cs typeface="Calibri"/>
              </a:rPr>
              <a:t>Lock</a:t>
            </a:r>
            <a:r>
              <a:rPr sz="1800" spc="-5" dirty="0">
                <a:solidFill>
                  <a:srgbClr val="00AF50"/>
                </a:solidFill>
                <a:latin typeface="Calibri"/>
                <a:cs typeface="Calibri"/>
              </a:rPr>
              <a:t> </a:t>
            </a:r>
            <a:r>
              <a:rPr sz="1800" spc="-10" dirty="0">
                <a:solidFill>
                  <a:srgbClr val="00AF50"/>
                </a:solidFill>
                <a:latin typeface="Calibri"/>
                <a:cs typeface="Calibri"/>
              </a:rPr>
              <a:t>Mechanism</a:t>
            </a:r>
            <a:endParaRPr sz="1800">
              <a:latin typeface="Calibri"/>
              <a:cs typeface="Calibri"/>
            </a:endParaRPr>
          </a:p>
          <a:p>
            <a:pPr marL="12700" algn="just">
              <a:lnSpc>
                <a:spcPct val="100000"/>
              </a:lnSpc>
              <a:spcBef>
                <a:spcPts val="5"/>
              </a:spcBef>
            </a:pPr>
            <a:r>
              <a:rPr sz="1800" spc="-10" dirty="0">
                <a:solidFill>
                  <a:srgbClr val="FF0000"/>
                </a:solidFill>
                <a:latin typeface="Calibri"/>
                <a:cs typeface="Calibri"/>
              </a:rPr>
              <a:t>Modification</a:t>
            </a:r>
            <a:r>
              <a:rPr sz="1800" spc="20" dirty="0">
                <a:solidFill>
                  <a:srgbClr val="FF0000"/>
                </a:solidFill>
                <a:latin typeface="Calibri"/>
                <a:cs typeface="Calibri"/>
              </a:rPr>
              <a:t> </a:t>
            </a:r>
            <a:r>
              <a:rPr sz="1800" spc="-5" dirty="0">
                <a:solidFill>
                  <a:srgbClr val="FF0000"/>
                </a:solidFill>
                <a:latin typeface="Calibri"/>
                <a:cs typeface="Calibri"/>
              </a:rPr>
              <a:t>in</a:t>
            </a:r>
            <a:r>
              <a:rPr sz="1800" spc="15" dirty="0">
                <a:solidFill>
                  <a:srgbClr val="FF0000"/>
                </a:solidFill>
                <a:latin typeface="Calibri"/>
                <a:cs typeface="Calibri"/>
              </a:rPr>
              <a:t> </a:t>
            </a:r>
            <a:r>
              <a:rPr sz="1800" spc="-5" dirty="0">
                <a:solidFill>
                  <a:srgbClr val="FF0000"/>
                </a:solidFill>
                <a:latin typeface="Calibri"/>
                <a:cs typeface="Calibri"/>
              </a:rPr>
              <a:t>the</a:t>
            </a:r>
            <a:r>
              <a:rPr sz="1800" spc="35" dirty="0">
                <a:solidFill>
                  <a:srgbClr val="FF0000"/>
                </a:solidFill>
                <a:latin typeface="Calibri"/>
                <a:cs typeface="Calibri"/>
              </a:rPr>
              <a:t> </a:t>
            </a:r>
            <a:r>
              <a:rPr sz="1800" spc="-10" dirty="0">
                <a:solidFill>
                  <a:srgbClr val="FF0000"/>
                </a:solidFill>
                <a:latin typeface="Calibri"/>
                <a:cs typeface="Calibri"/>
              </a:rPr>
              <a:t>assembly</a:t>
            </a:r>
            <a:r>
              <a:rPr sz="1800" spc="25" dirty="0">
                <a:solidFill>
                  <a:srgbClr val="FF0000"/>
                </a:solidFill>
                <a:latin typeface="Calibri"/>
                <a:cs typeface="Calibri"/>
              </a:rPr>
              <a:t> </a:t>
            </a:r>
            <a:r>
              <a:rPr sz="1800" spc="-10" dirty="0">
                <a:solidFill>
                  <a:srgbClr val="FF0000"/>
                </a:solidFill>
                <a:latin typeface="Calibri"/>
                <a:cs typeface="Calibri"/>
              </a:rPr>
              <a:t>code</a:t>
            </a:r>
            <a:endParaRPr sz="1800">
              <a:latin typeface="Calibri"/>
              <a:cs typeface="Calibri"/>
            </a:endParaRPr>
          </a:p>
          <a:p>
            <a:pPr marL="12700" marR="6350" algn="just">
              <a:lnSpc>
                <a:spcPct val="100000"/>
              </a:lnSpc>
            </a:pPr>
            <a:r>
              <a:rPr sz="1800" dirty="0">
                <a:latin typeface="Calibri"/>
                <a:cs typeface="Calibri"/>
              </a:rPr>
              <a:t>In </a:t>
            </a:r>
            <a:r>
              <a:rPr sz="1800" spc="-5" dirty="0">
                <a:latin typeface="Calibri"/>
                <a:cs typeface="Calibri"/>
              </a:rPr>
              <a:t>lock </a:t>
            </a:r>
            <a:r>
              <a:rPr sz="1800" spc="-10" dirty="0">
                <a:latin typeface="Calibri"/>
                <a:cs typeface="Calibri"/>
              </a:rPr>
              <a:t>variable </a:t>
            </a:r>
            <a:r>
              <a:rPr sz="1800" dirty="0">
                <a:latin typeface="Calibri"/>
                <a:cs typeface="Calibri"/>
              </a:rPr>
              <a:t>mechanism, </a:t>
            </a:r>
            <a:r>
              <a:rPr sz="1800" spc="-5" dirty="0">
                <a:latin typeface="Calibri"/>
                <a:cs typeface="Calibri"/>
              </a:rPr>
              <a:t>Sometimes Process </a:t>
            </a:r>
            <a:r>
              <a:rPr sz="1800" spc="-10" dirty="0">
                <a:latin typeface="Calibri"/>
                <a:cs typeface="Calibri"/>
              </a:rPr>
              <a:t>reads </a:t>
            </a:r>
            <a:r>
              <a:rPr sz="1800" dirty="0">
                <a:latin typeface="Calibri"/>
                <a:cs typeface="Calibri"/>
              </a:rPr>
              <a:t>the </a:t>
            </a:r>
            <a:r>
              <a:rPr sz="1800" spc="-5" dirty="0">
                <a:latin typeface="Calibri"/>
                <a:cs typeface="Calibri"/>
              </a:rPr>
              <a:t>old value </a:t>
            </a:r>
            <a:r>
              <a:rPr sz="1800" dirty="0">
                <a:latin typeface="Calibri"/>
                <a:cs typeface="Calibri"/>
              </a:rPr>
              <a:t>of lock </a:t>
            </a:r>
            <a:r>
              <a:rPr sz="1800" spc="-10" dirty="0">
                <a:latin typeface="Calibri"/>
                <a:cs typeface="Calibri"/>
              </a:rPr>
              <a:t>variable </a:t>
            </a:r>
            <a:r>
              <a:rPr sz="1800" spc="-5" dirty="0">
                <a:latin typeface="Calibri"/>
                <a:cs typeface="Calibri"/>
              </a:rPr>
              <a:t> and </a:t>
            </a:r>
            <a:r>
              <a:rPr sz="1800" spc="-15" dirty="0">
                <a:latin typeface="Calibri"/>
                <a:cs typeface="Calibri"/>
              </a:rPr>
              <a:t>enters </a:t>
            </a:r>
            <a:r>
              <a:rPr sz="1800" dirty="0">
                <a:latin typeface="Calibri"/>
                <a:cs typeface="Calibri"/>
              </a:rPr>
              <a:t>the </a:t>
            </a:r>
            <a:r>
              <a:rPr sz="1800" spc="-5" dirty="0">
                <a:latin typeface="Calibri"/>
                <a:cs typeface="Calibri"/>
              </a:rPr>
              <a:t>critical section. </a:t>
            </a:r>
            <a:r>
              <a:rPr sz="1800" dirty="0">
                <a:latin typeface="Calibri"/>
                <a:cs typeface="Calibri"/>
              </a:rPr>
              <a:t>Due </a:t>
            </a:r>
            <a:r>
              <a:rPr sz="1800" spc="-15" dirty="0">
                <a:latin typeface="Calibri"/>
                <a:cs typeface="Calibri"/>
              </a:rPr>
              <a:t>to </a:t>
            </a:r>
            <a:r>
              <a:rPr sz="1800" spc="-5" dirty="0">
                <a:latin typeface="Calibri"/>
                <a:cs typeface="Calibri"/>
              </a:rPr>
              <a:t>this reason, more than </a:t>
            </a:r>
            <a:r>
              <a:rPr sz="1800" spc="5" dirty="0">
                <a:latin typeface="Calibri"/>
                <a:cs typeface="Calibri"/>
              </a:rPr>
              <a:t>one </a:t>
            </a:r>
            <a:r>
              <a:rPr sz="1800" spc="-10" dirty="0">
                <a:latin typeface="Calibri"/>
                <a:cs typeface="Calibri"/>
              </a:rPr>
              <a:t>process </a:t>
            </a:r>
            <a:r>
              <a:rPr sz="1800" spc="-5" dirty="0">
                <a:latin typeface="Calibri"/>
                <a:cs typeface="Calibri"/>
              </a:rPr>
              <a:t>might get </a:t>
            </a:r>
            <a:r>
              <a:rPr sz="1800" dirty="0">
                <a:latin typeface="Calibri"/>
                <a:cs typeface="Calibri"/>
              </a:rPr>
              <a:t> </a:t>
            </a:r>
            <a:r>
              <a:rPr sz="1800" spc="-20" dirty="0">
                <a:latin typeface="Calibri"/>
                <a:cs typeface="Calibri"/>
              </a:rPr>
              <a:t>into </a:t>
            </a:r>
            <a:r>
              <a:rPr sz="1800" spc="-5" dirty="0">
                <a:latin typeface="Calibri"/>
                <a:cs typeface="Calibri"/>
              </a:rPr>
              <a:t>critical section. </a:t>
            </a:r>
            <a:r>
              <a:rPr sz="1800" spc="-25" dirty="0">
                <a:latin typeface="Calibri"/>
                <a:cs typeface="Calibri"/>
              </a:rPr>
              <a:t>However, </a:t>
            </a:r>
            <a:r>
              <a:rPr sz="1800" spc="-5" dirty="0">
                <a:latin typeface="Calibri"/>
                <a:cs typeface="Calibri"/>
              </a:rPr>
              <a:t>the </a:t>
            </a:r>
            <a:r>
              <a:rPr sz="1800" spc="-10" dirty="0">
                <a:latin typeface="Calibri"/>
                <a:cs typeface="Calibri"/>
              </a:rPr>
              <a:t>code </a:t>
            </a:r>
            <a:r>
              <a:rPr sz="1800" spc="-5" dirty="0">
                <a:latin typeface="Calibri"/>
                <a:cs typeface="Calibri"/>
              </a:rPr>
              <a:t>shown </a:t>
            </a:r>
            <a:r>
              <a:rPr sz="1800" spc="5" dirty="0">
                <a:latin typeface="Calibri"/>
                <a:cs typeface="Calibri"/>
              </a:rPr>
              <a:t>in </a:t>
            </a:r>
            <a:r>
              <a:rPr sz="1800" dirty="0">
                <a:latin typeface="Calibri"/>
                <a:cs typeface="Calibri"/>
              </a:rPr>
              <a:t>the </a:t>
            </a:r>
            <a:r>
              <a:rPr sz="1800" spc="-5" dirty="0">
                <a:latin typeface="Calibri"/>
                <a:cs typeface="Calibri"/>
              </a:rPr>
              <a:t>part </a:t>
            </a:r>
            <a:r>
              <a:rPr sz="1800" spc="5" dirty="0">
                <a:latin typeface="Calibri"/>
                <a:cs typeface="Calibri"/>
              </a:rPr>
              <a:t>one of </a:t>
            </a:r>
            <a:r>
              <a:rPr sz="1800" dirty="0">
                <a:latin typeface="Calibri"/>
                <a:cs typeface="Calibri"/>
              </a:rPr>
              <a:t>the </a:t>
            </a:r>
            <a:r>
              <a:rPr sz="1800" spc="-10" dirty="0">
                <a:latin typeface="Calibri"/>
                <a:cs typeface="Calibri"/>
              </a:rPr>
              <a:t>following </a:t>
            </a:r>
            <a:r>
              <a:rPr sz="1800" dirty="0">
                <a:latin typeface="Calibri"/>
                <a:cs typeface="Calibri"/>
              </a:rPr>
              <a:t>section </a:t>
            </a:r>
            <a:r>
              <a:rPr sz="1800" spc="5" dirty="0">
                <a:latin typeface="Calibri"/>
                <a:cs typeface="Calibri"/>
              </a:rPr>
              <a:t> </a:t>
            </a:r>
            <a:r>
              <a:rPr sz="1800" spc="-10" dirty="0">
                <a:latin typeface="Calibri"/>
                <a:cs typeface="Calibri"/>
              </a:rPr>
              <a:t>can</a:t>
            </a:r>
            <a:r>
              <a:rPr sz="1800" spc="-5" dirty="0">
                <a:latin typeface="Calibri"/>
                <a:cs typeface="Calibri"/>
              </a:rPr>
              <a:t> </a:t>
            </a:r>
            <a:r>
              <a:rPr sz="1800" spc="5" dirty="0">
                <a:latin typeface="Calibri"/>
                <a:cs typeface="Calibri"/>
              </a:rPr>
              <a:t>be</a:t>
            </a:r>
            <a:r>
              <a:rPr sz="1800" spc="10" dirty="0">
                <a:latin typeface="Calibri"/>
                <a:cs typeface="Calibri"/>
              </a:rPr>
              <a:t> </a:t>
            </a:r>
            <a:r>
              <a:rPr sz="1800" spc="-5" dirty="0">
                <a:latin typeface="Calibri"/>
                <a:cs typeface="Calibri"/>
              </a:rPr>
              <a:t>replaced</a:t>
            </a:r>
            <a:r>
              <a:rPr sz="1800" dirty="0">
                <a:latin typeface="Calibri"/>
                <a:cs typeface="Calibri"/>
              </a:rPr>
              <a:t> with</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code</a:t>
            </a:r>
            <a:r>
              <a:rPr sz="1800" dirty="0">
                <a:latin typeface="Calibri"/>
                <a:cs typeface="Calibri"/>
              </a:rPr>
              <a:t> shown</a:t>
            </a:r>
            <a:r>
              <a:rPr sz="1800" spc="5" dirty="0">
                <a:latin typeface="Calibri"/>
                <a:cs typeface="Calibri"/>
              </a:rPr>
              <a:t> in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part</a:t>
            </a:r>
            <a:r>
              <a:rPr sz="1800" dirty="0">
                <a:latin typeface="Calibri"/>
                <a:cs typeface="Calibri"/>
              </a:rPr>
              <a:t> </a:t>
            </a:r>
            <a:r>
              <a:rPr sz="1800" spc="-5" dirty="0">
                <a:latin typeface="Calibri"/>
                <a:cs typeface="Calibri"/>
              </a:rPr>
              <a:t>two.</a:t>
            </a:r>
            <a:r>
              <a:rPr sz="1800" dirty="0">
                <a:latin typeface="Calibri"/>
                <a:cs typeface="Calibri"/>
              </a:rPr>
              <a:t> </a:t>
            </a:r>
            <a:r>
              <a:rPr sz="1800" spc="-5" dirty="0">
                <a:latin typeface="Calibri"/>
                <a:cs typeface="Calibri"/>
              </a:rPr>
              <a:t>This</a:t>
            </a:r>
            <a:r>
              <a:rPr sz="1800" dirty="0">
                <a:latin typeface="Calibri"/>
                <a:cs typeface="Calibri"/>
              </a:rPr>
              <a:t> </a:t>
            </a:r>
            <a:r>
              <a:rPr sz="1800" spc="-5" dirty="0">
                <a:latin typeface="Calibri"/>
                <a:cs typeface="Calibri"/>
              </a:rPr>
              <a:t>doesn't</a:t>
            </a:r>
            <a:r>
              <a:rPr sz="1800" dirty="0">
                <a:latin typeface="Calibri"/>
                <a:cs typeface="Calibri"/>
              </a:rPr>
              <a:t> </a:t>
            </a:r>
            <a:r>
              <a:rPr sz="1800" spc="-15" dirty="0">
                <a:latin typeface="Calibri"/>
                <a:cs typeface="Calibri"/>
              </a:rPr>
              <a:t>affect</a:t>
            </a:r>
            <a:r>
              <a:rPr sz="1800" spc="375"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algorithm </a:t>
            </a:r>
            <a:r>
              <a:rPr sz="1800" dirty="0">
                <a:latin typeface="Calibri"/>
                <a:cs typeface="Calibri"/>
              </a:rPr>
              <a:t>but, </a:t>
            </a:r>
            <a:r>
              <a:rPr sz="1800" spc="-5" dirty="0">
                <a:latin typeface="Calibri"/>
                <a:cs typeface="Calibri"/>
              </a:rPr>
              <a:t>by doing this, </a:t>
            </a:r>
            <a:r>
              <a:rPr sz="1800" spc="-10" dirty="0">
                <a:solidFill>
                  <a:srgbClr val="FF0000"/>
                </a:solidFill>
                <a:latin typeface="Calibri"/>
                <a:cs typeface="Calibri"/>
              </a:rPr>
              <a:t>we </a:t>
            </a:r>
            <a:r>
              <a:rPr sz="1800" dirty="0">
                <a:solidFill>
                  <a:srgbClr val="FF0000"/>
                </a:solidFill>
                <a:latin typeface="Calibri"/>
                <a:cs typeface="Calibri"/>
              </a:rPr>
              <a:t>can </a:t>
            </a:r>
            <a:r>
              <a:rPr sz="1800" spc="-5" dirty="0">
                <a:solidFill>
                  <a:srgbClr val="FF0000"/>
                </a:solidFill>
                <a:latin typeface="Calibri"/>
                <a:cs typeface="Calibri"/>
              </a:rPr>
              <a:t>manage </a:t>
            </a:r>
            <a:r>
              <a:rPr sz="1800" spc="-15" dirty="0">
                <a:solidFill>
                  <a:srgbClr val="FF0000"/>
                </a:solidFill>
                <a:latin typeface="Calibri"/>
                <a:cs typeface="Calibri"/>
              </a:rPr>
              <a:t>to </a:t>
            </a:r>
            <a:r>
              <a:rPr sz="1800" spc="-5" dirty="0">
                <a:solidFill>
                  <a:srgbClr val="FF0000"/>
                </a:solidFill>
                <a:latin typeface="Calibri"/>
                <a:cs typeface="Calibri"/>
              </a:rPr>
              <a:t>provide </a:t>
            </a:r>
            <a:r>
              <a:rPr sz="1800" dirty="0">
                <a:solidFill>
                  <a:srgbClr val="FF0000"/>
                </a:solidFill>
                <a:latin typeface="Calibri"/>
                <a:cs typeface="Calibri"/>
              </a:rPr>
              <a:t>the mutual </a:t>
            </a:r>
            <a:r>
              <a:rPr sz="1800" spc="-15" dirty="0">
                <a:solidFill>
                  <a:srgbClr val="FF0000"/>
                </a:solidFill>
                <a:latin typeface="Calibri"/>
                <a:cs typeface="Calibri"/>
              </a:rPr>
              <a:t>exclusion to </a:t>
            </a:r>
            <a:r>
              <a:rPr sz="1800" dirty="0">
                <a:solidFill>
                  <a:srgbClr val="FF0000"/>
                </a:solidFill>
                <a:latin typeface="Calibri"/>
                <a:cs typeface="Calibri"/>
              </a:rPr>
              <a:t>some </a:t>
            </a:r>
            <a:r>
              <a:rPr sz="1800" spc="5" dirty="0">
                <a:solidFill>
                  <a:srgbClr val="FF0000"/>
                </a:solidFill>
                <a:latin typeface="Calibri"/>
                <a:cs typeface="Calibri"/>
              </a:rPr>
              <a:t> </a:t>
            </a:r>
            <a:r>
              <a:rPr sz="1800" spc="-20" dirty="0">
                <a:solidFill>
                  <a:srgbClr val="FF0000"/>
                </a:solidFill>
                <a:latin typeface="Calibri"/>
                <a:cs typeface="Calibri"/>
              </a:rPr>
              <a:t>extent</a:t>
            </a:r>
            <a:r>
              <a:rPr sz="1800" spc="60" dirty="0">
                <a:solidFill>
                  <a:srgbClr val="FF0000"/>
                </a:solidFill>
                <a:latin typeface="Calibri"/>
                <a:cs typeface="Calibri"/>
              </a:rPr>
              <a:t> </a:t>
            </a:r>
            <a:r>
              <a:rPr sz="1800" spc="-10" dirty="0">
                <a:solidFill>
                  <a:srgbClr val="FF0000"/>
                </a:solidFill>
                <a:latin typeface="Calibri"/>
                <a:cs typeface="Calibri"/>
              </a:rPr>
              <a:t>but</a:t>
            </a:r>
            <a:r>
              <a:rPr sz="1800" spc="15" dirty="0">
                <a:solidFill>
                  <a:srgbClr val="FF0000"/>
                </a:solidFill>
                <a:latin typeface="Calibri"/>
                <a:cs typeface="Calibri"/>
              </a:rPr>
              <a:t> </a:t>
            </a:r>
            <a:r>
              <a:rPr sz="1800" spc="-5" dirty="0">
                <a:solidFill>
                  <a:srgbClr val="FF0000"/>
                </a:solidFill>
                <a:latin typeface="Calibri"/>
                <a:cs typeface="Calibri"/>
              </a:rPr>
              <a:t>not </a:t>
            </a:r>
            <a:r>
              <a:rPr sz="1800" spc="-20" dirty="0">
                <a:solidFill>
                  <a:srgbClr val="FF0000"/>
                </a:solidFill>
                <a:latin typeface="Calibri"/>
                <a:cs typeface="Calibri"/>
              </a:rPr>
              <a:t>completely.</a:t>
            </a:r>
            <a:endParaRPr sz="1800">
              <a:latin typeface="Calibri"/>
              <a:cs typeface="Calibri"/>
            </a:endParaRPr>
          </a:p>
          <a:p>
            <a:pPr marL="12700" marR="7620" algn="just">
              <a:lnSpc>
                <a:spcPct val="100000"/>
              </a:lnSpc>
              <a:spcBef>
                <a:spcPts val="5"/>
              </a:spcBef>
            </a:pPr>
            <a:r>
              <a:rPr sz="1800" dirty="0">
                <a:latin typeface="Calibri"/>
                <a:cs typeface="Calibri"/>
              </a:rPr>
              <a:t>In the </a:t>
            </a:r>
            <a:r>
              <a:rPr sz="1800" spc="-5" dirty="0">
                <a:latin typeface="Calibri"/>
                <a:cs typeface="Calibri"/>
              </a:rPr>
              <a:t>updated </a:t>
            </a:r>
            <a:r>
              <a:rPr sz="1800" spc="-10" dirty="0">
                <a:latin typeface="Calibri"/>
                <a:cs typeface="Calibri"/>
              </a:rPr>
              <a:t>version </a:t>
            </a:r>
            <a:r>
              <a:rPr sz="1800" spc="5" dirty="0">
                <a:latin typeface="Calibri"/>
                <a:cs typeface="Calibri"/>
              </a:rPr>
              <a:t>of </a:t>
            </a:r>
            <a:r>
              <a:rPr sz="1800" spc="-10" dirty="0">
                <a:latin typeface="Calibri"/>
                <a:cs typeface="Calibri"/>
              </a:rPr>
              <a:t>code, </a:t>
            </a:r>
            <a:r>
              <a:rPr sz="1800" spc="-5" dirty="0">
                <a:latin typeface="Calibri"/>
                <a:cs typeface="Calibri"/>
              </a:rPr>
              <a:t>the value </a:t>
            </a:r>
            <a:r>
              <a:rPr sz="1800" spc="5" dirty="0">
                <a:latin typeface="Calibri"/>
                <a:cs typeface="Calibri"/>
              </a:rPr>
              <a:t>of Lock </a:t>
            </a:r>
            <a:r>
              <a:rPr sz="1800" spc="-5" dirty="0">
                <a:latin typeface="Calibri"/>
                <a:cs typeface="Calibri"/>
              </a:rPr>
              <a:t>is loaded </a:t>
            </a:r>
            <a:r>
              <a:rPr sz="1800" spc="-15" dirty="0">
                <a:latin typeface="Calibri"/>
                <a:cs typeface="Calibri"/>
              </a:rPr>
              <a:t>into </a:t>
            </a:r>
            <a:r>
              <a:rPr sz="1800" dirty="0">
                <a:latin typeface="Calibri"/>
                <a:cs typeface="Calibri"/>
              </a:rPr>
              <a:t>the </a:t>
            </a:r>
            <a:r>
              <a:rPr sz="1800" spc="-5" dirty="0">
                <a:latin typeface="Calibri"/>
                <a:cs typeface="Calibri"/>
              </a:rPr>
              <a:t>local </a:t>
            </a:r>
            <a:r>
              <a:rPr sz="1800" spc="-10" dirty="0">
                <a:latin typeface="Calibri"/>
                <a:cs typeface="Calibri"/>
              </a:rPr>
              <a:t>register </a:t>
            </a:r>
            <a:r>
              <a:rPr sz="1800" dirty="0">
                <a:latin typeface="Calibri"/>
                <a:cs typeface="Calibri"/>
              </a:rPr>
              <a:t>R0 </a:t>
            </a:r>
            <a:r>
              <a:rPr sz="1800" spc="5" dirty="0">
                <a:latin typeface="Calibri"/>
                <a:cs typeface="Calibri"/>
              </a:rPr>
              <a:t> </a:t>
            </a:r>
            <a:r>
              <a:rPr sz="1800" spc="-5" dirty="0">
                <a:latin typeface="Calibri"/>
                <a:cs typeface="Calibri"/>
              </a:rPr>
              <a:t>and</a:t>
            </a:r>
            <a:r>
              <a:rPr sz="1800" spc="5" dirty="0">
                <a:latin typeface="Calibri"/>
                <a:cs typeface="Calibri"/>
              </a:rPr>
              <a:t> </a:t>
            </a:r>
            <a:r>
              <a:rPr sz="1800" spc="-10" dirty="0">
                <a:latin typeface="Calibri"/>
                <a:cs typeface="Calibri"/>
              </a:rPr>
              <a:t>then</a:t>
            </a:r>
            <a:r>
              <a:rPr sz="1800" spc="4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 </a:t>
            </a:r>
            <a:r>
              <a:rPr sz="1800" dirty="0">
                <a:latin typeface="Calibri"/>
                <a:cs typeface="Calibri"/>
              </a:rPr>
              <a:t>lock </a:t>
            </a:r>
            <a:r>
              <a:rPr sz="1800" spc="-5" dirty="0">
                <a:latin typeface="Calibri"/>
                <a:cs typeface="Calibri"/>
              </a:rPr>
              <a:t>is</a:t>
            </a:r>
            <a:r>
              <a:rPr sz="1800" spc="-10" dirty="0">
                <a:latin typeface="Calibri"/>
                <a:cs typeface="Calibri"/>
              </a:rPr>
              <a:t> set</a:t>
            </a:r>
            <a:r>
              <a:rPr sz="1800" spc="2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1.</a:t>
            </a:r>
            <a:endParaRPr sz="1800">
              <a:latin typeface="Calibri"/>
              <a:cs typeface="Calibri"/>
            </a:endParaRPr>
          </a:p>
          <a:p>
            <a:pPr marL="12700" marR="6350" algn="just">
              <a:lnSpc>
                <a:spcPct val="100000"/>
              </a:lnSpc>
            </a:pPr>
            <a:r>
              <a:rPr sz="1800" spc="-30" dirty="0">
                <a:latin typeface="Calibri"/>
                <a:cs typeface="Calibri"/>
              </a:rPr>
              <a:t>However, </a:t>
            </a:r>
            <a:r>
              <a:rPr sz="1800" spc="-5" dirty="0">
                <a:latin typeface="Calibri"/>
                <a:cs typeface="Calibri"/>
              </a:rPr>
              <a:t>in </a:t>
            </a:r>
            <a:r>
              <a:rPr sz="1800" spc="-15" dirty="0">
                <a:latin typeface="Calibri"/>
                <a:cs typeface="Calibri"/>
              </a:rPr>
              <a:t>step </a:t>
            </a:r>
            <a:r>
              <a:rPr sz="1800" spc="-5" dirty="0">
                <a:latin typeface="Calibri"/>
                <a:cs typeface="Calibri"/>
              </a:rPr>
              <a:t>3, </a:t>
            </a:r>
            <a:r>
              <a:rPr sz="1800" dirty="0">
                <a:latin typeface="Calibri"/>
                <a:cs typeface="Calibri"/>
              </a:rPr>
              <a:t>the </a:t>
            </a:r>
            <a:r>
              <a:rPr sz="1800" spc="-5" dirty="0">
                <a:latin typeface="Calibri"/>
                <a:cs typeface="Calibri"/>
              </a:rPr>
              <a:t>previous </a:t>
            </a:r>
            <a:r>
              <a:rPr sz="1800" spc="-10" dirty="0">
                <a:latin typeface="Calibri"/>
                <a:cs typeface="Calibri"/>
              </a:rPr>
              <a:t>value </a:t>
            </a:r>
            <a:r>
              <a:rPr sz="1800" dirty="0">
                <a:latin typeface="Calibri"/>
                <a:cs typeface="Calibri"/>
              </a:rPr>
              <a:t>of </a:t>
            </a:r>
            <a:r>
              <a:rPr sz="1800" spc="-5" dirty="0">
                <a:latin typeface="Calibri"/>
                <a:cs typeface="Calibri"/>
              </a:rPr>
              <a:t>lock (that is now </a:t>
            </a:r>
            <a:r>
              <a:rPr sz="1800" spc="-15" dirty="0">
                <a:latin typeface="Calibri"/>
                <a:cs typeface="Calibri"/>
              </a:rPr>
              <a:t>stored into </a:t>
            </a:r>
            <a:r>
              <a:rPr sz="1800" dirty="0">
                <a:latin typeface="Calibri"/>
                <a:cs typeface="Calibri"/>
              </a:rPr>
              <a:t>R0) </a:t>
            </a:r>
            <a:r>
              <a:rPr sz="1800" spc="-5" dirty="0">
                <a:latin typeface="Calibri"/>
                <a:cs typeface="Calibri"/>
              </a:rPr>
              <a:t>is compared </a:t>
            </a:r>
            <a:r>
              <a:rPr sz="1800" dirty="0">
                <a:latin typeface="Calibri"/>
                <a:cs typeface="Calibri"/>
              </a:rPr>
              <a:t> with </a:t>
            </a:r>
            <a:r>
              <a:rPr sz="1800" spc="-5" dirty="0">
                <a:latin typeface="Calibri"/>
                <a:cs typeface="Calibri"/>
              </a:rPr>
              <a:t>0. if </a:t>
            </a:r>
            <a:r>
              <a:rPr sz="1800" dirty="0">
                <a:latin typeface="Calibri"/>
                <a:cs typeface="Calibri"/>
              </a:rPr>
              <a:t>this </a:t>
            </a:r>
            <a:r>
              <a:rPr sz="1800" spc="-5" dirty="0">
                <a:latin typeface="Calibri"/>
                <a:cs typeface="Calibri"/>
              </a:rPr>
              <a:t>is </a:t>
            </a:r>
            <a:r>
              <a:rPr sz="1800" dirty="0">
                <a:latin typeface="Calibri"/>
                <a:cs typeface="Calibri"/>
              </a:rPr>
              <a:t>0 then the </a:t>
            </a:r>
            <a:r>
              <a:rPr sz="1800" spc="-5" dirty="0">
                <a:latin typeface="Calibri"/>
                <a:cs typeface="Calibri"/>
              </a:rPr>
              <a:t>process will simply </a:t>
            </a:r>
            <a:r>
              <a:rPr sz="1800" spc="-10" dirty="0">
                <a:latin typeface="Calibri"/>
                <a:cs typeface="Calibri"/>
              </a:rPr>
              <a:t>enter </a:t>
            </a:r>
            <a:r>
              <a:rPr sz="1800" spc="-15" dirty="0">
                <a:latin typeface="Calibri"/>
                <a:cs typeface="Calibri"/>
              </a:rPr>
              <a:t>into </a:t>
            </a:r>
            <a:r>
              <a:rPr sz="1800" dirty="0">
                <a:latin typeface="Calibri"/>
                <a:cs typeface="Calibri"/>
              </a:rPr>
              <a:t>the </a:t>
            </a:r>
            <a:r>
              <a:rPr sz="1800" spc="-5" dirty="0">
                <a:latin typeface="Calibri"/>
                <a:cs typeface="Calibri"/>
              </a:rPr>
              <a:t>critical </a:t>
            </a:r>
            <a:r>
              <a:rPr sz="1800" dirty="0">
                <a:latin typeface="Calibri"/>
                <a:cs typeface="Calibri"/>
              </a:rPr>
              <a:t>section otherwise </a:t>
            </a:r>
            <a:r>
              <a:rPr sz="1800" spc="5" dirty="0">
                <a:latin typeface="Calibri"/>
                <a:cs typeface="Calibri"/>
              </a:rPr>
              <a:t> </a:t>
            </a:r>
            <a:r>
              <a:rPr sz="1800" spc="-5" dirty="0">
                <a:latin typeface="Calibri"/>
                <a:cs typeface="Calibri"/>
              </a:rPr>
              <a:t>will </a:t>
            </a:r>
            <a:r>
              <a:rPr sz="1800" spc="-10" dirty="0">
                <a:latin typeface="Calibri"/>
                <a:cs typeface="Calibri"/>
              </a:rPr>
              <a:t>wait</a:t>
            </a:r>
            <a:r>
              <a:rPr sz="1800" spc="20" dirty="0">
                <a:latin typeface="Calibri"/>
                <a:cs typeface="Calibri"/>
              </a:rPr>
              <a:t> </a:t>
            </a:r>
            <a:r>
              <a:rPr sz="1800" spc="-10" dirty="0">
                <a:latin typeface="Calibri"/>
                <a:cs typeface="Calibri"/>
              </a:rPr>
              <a:t>by</a:t>
            </a:r>
            <a:r>
              <a:rPr sz="1800" dirty="0">
                <a:latin typeface="Calibri"/>
                <a:cs typeface="Calibri"/>
              </a:rPr>
              <a:t> </a:t>
            </a:r>
            <a:r>
              <a:rPr sz="1800" spc="-20" dirty="0">
                <a:latin typeface="Calibri"/>
                <a:cs typeface="Calibri"/>
              </a:rPr>
              <a:t>executing</a:t>
            </a:r>
            <a:r>
              <a:rPr sz="1800" spc="70" dirty="0">
                <a:latin typeface="Calibri"/>
                <a:cs typeface="Calibri"/>
              </a:rPr>
              <a:t> </a:t>
            </a:r>
            <a:r>
              <a:rPr sz="1800" spc="-10" dirty="0">
                <a:latin typeface="Calibri"/>
                <a:cs typeface="Calibri"/>
              </a:rPr>
              <a:t>continuously</a:t>
            </a:r>
            <a:r>
              <a:rPr sz="1800" spc="5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loop.</a:t>
            </a:r>
            <a:endParaRPr sz="1800">
              <a:latin typeface="Calibri"/>
              <a:cs typeface="Calibri"/>
            </a:endParaRPr>
          </a:p>
          <a:p>
            <a:pPr marL="12700" marR="5080" algn="just">
              <a:lnSpc>
                <a:spcPct val="100000"/>
              </a:lnSpc>
              <a:spcBef>
                <a:spcPts val="5"/>
              </a:spcBef>
            </a:pPr>
            <a:r>
              <a:rPr sz="1800" spc="-5" dirty="0">
                <a:latin typeface="Calibri"/>
                <a:cs typeface="Calibri"/>
              </a:rPr>
              <a:t>The benefit </a:t>
            </a:r>
            <a:r>
              <a:rPr sz="1800" spc="5" dirty="0">
                <a:latin typeface="Calibri"/>
                <a:cs typeface="Calibri"/>
              </a:rPr>
              <a:t>of </a:t>
            </a:r>
            <a:r>
              <a:rPr sz="1800" spc="-10" dirty="0">
                <a:latin typeface="Calibri"/>
                <a:cs typeface="Calibri"/>
              </a:rPr>
              <a:t>setting </a:t>
            </a:r>
            <a:r>
              <a:rPr sz="1800" dirty="0">
                <a:latin typeface="Calibri"/>
                <a:cs typeface="Calibri"/>
              </a:rPr>
              <a:t>the lock </a:t>
            </a:r>
            <a:r>
              <a:rPr sz="1800" spc="-5" dirty="0">
                <a:latin typeface="Calibri"/>
                <a:cs typeface="Calibri"/>
              </a:rPr>
              <a:t>immediately </a:t>
            </a:r>
            <a:r>
              <a:rPr sz="1800" spc="-15" dirty="0">
                <a:latin typeface="Calibri"/>
                <a:cs typeface="Calibri"/>
              </a:rPr>
              <a:t>to </a:t>
            </a:r>
            <a:r>
              <a:rPr sz="1800" dirty="0">
                <a:latin typeface="Calibri"/>
                <a:cs typeface="Calibri"/>
              </a:rPr>
              <a:t>1 </a:t>
            </a:r>
            <a:r>
              <a:rPr sz="1800" spc="-5" dirty="0">
                <a:latin typeface="Calibri"/>
                <a:cs typeface="Calibri"/>
              </a:rPr>
              <a:t>by </a:t>
            </a:r>
            <a:r>
              <a:rPr sz="1800" dirty="0">
                <a:latin typeface="Calibri"/>
                <a:cs typeface="Calibri"/>
              </a:rPr>
              <a:t>the </a:t>
            </a:r>
            <a:r>
              <a:rPr sz="1800" spc="-10" dirty="0">
                <a:latin typeface="Calibri"/>
                <a:cs typeface="Calibri"/>
              </a:rPr>
              <a:t>process </a:t>
            </a:r>
            <a:r>
              <a:rPr sz="1800" dirty="0">
                <a:latin typeface="Calibri"/>
                <a:cs typeface="Calibri"/>
              </a:rPr>
              <a:t>itself </a:t>
            </a:r>
            <a:r>
              <a:rPr sz="1800" spc="5" dirty="0">
                <a:latin typeface="Calibri"/>
                <a:cs typeface="Calibri"/>
              </a:rPr>
              <a:t>is </a:t>
            </a:r>
            <a:r>
              <a:rPr sz="1800" spc="-5" dirty="0">
                <a:latin typeface="Calibri"/>
                <a:cs typeface="Calibri"/>
              </a:rPr>
              <a:t>that, now </a:t>
            </a:r>
            <a:r>
              <a:rPr sz="1800" dirty="0">
                <a:latin typeface="Calibri"/>
                <a:cs typeface="Calibri"/>
              </a:rPr>
              <a:t>the </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which</a:t>
            </a:r>
            <a:r>
              <a:rPr sz="1800" spc="5" dirty="0">
                <a:latin typeface="Calibri"/>
                <a:cs typeface="Calibri"/>
              </a:rPr>
              <a:t> </a:t>
            </a:r>
            <a:r>
              <a:rPr sz="1800" spc="-10" dirty="0">
                <a:latin typeface="Calibri"/>
                <a:cs typeface="Calibri"/>
              </a:rPr>
              <a:t>enters</a:t>
            </a:r>
            <a:r>
              <a:rPr sz="1800" spc="-5" dirty="0">
                <a:latin typeface="Calibri"/>
                <a:cs typeface="Calibri"/>
              </a:rPr>
              <a:t> </a:t>
            </a:r>
            <a:r>
              <a:rPr sz="1800" spc="-15" dirty="0">
                <a:latin typeface="Calibri"/>
                <a:cs typeface="Calibri"/>
              </a:rPr>
              <a:t>into</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critical</a:t>
            </a:r>
            <a:r>
              <a:rPr sz="1800" dirty="0">
                <a:latin typeface="Calibri"/>
                <a:cs typeface="Calibri"/>
              </a:rPr>
              <a:t> </a:t>
            </a:r>
            <a:r>
              <a:rPr sz="1800" spc="-5" dirty="0">
                <a:latin typeface="Calibri"/>
                <a:cs typeface="Calibri"/>
              </a:rPr>
              <a:t>section</a:t>
            </a:r>
            <a:r>
              <a:rPr sz="1800" dirty="0">
                <a:latin typeface="Calibri"/>
                <a:cs typeface="Calibri"/>
              </a:rPr>
              <a:t> </a:t>
            </a:r>
            <a:r>
              <a:rPr sz="1800" spc="-5" dirty="0">
                <a:latin typeface="Calibri"/>
                <a:cs typeface="Calibri"/>
              </a:rPr>
              <a:t>carries</a:t>
            </a:r>
            <a:r>
              <a:rPr sz="1800" dirty="0">
                <a:latin typeface="Calibri"/>
                <a:cs typeface="Calibri"/>
              </a:rPr>
              <a:t> the</a:t>
            </a:r>
            <a:r>
              <a:rPr sz="1800" spc="5" dirty="0">
                <a:latin typeface="Calibri"/>
                <a:cs typeface="Calibri"/>
              </a:rPr>
              <a:t> </a:t>
            </a:r>
            <a:r>
              <a:rPr sz="1800" spc="-5" dirty="0">
                <a:latin typeface="Calibri"/>
                <a:cs typeface="Calibri"/>
              </a:rPr>
              <a:t>updated</a:t>
            </a:r>
            <a:r>
              <a:rPr sz="1800" dirty="0">
                <a:latin typeface="Calibri"/>
                <a:cs typeface="Calibri"/>
              </a:rPr>
              <a:t> </a:t>
            </a:r>
            <a:r>
              <a:rPr sz="1800" spc="-5" dirty="0">
                <a:latin typeface="Calibri"/>
                <a:cs typeface="Calibri"/>
              </a:rPr>
              <a:t>value</a:t>
            </a:r>
            <a:r>
              <a:rPr sz="1800" spc="395" dirty="0">
                <a:latin typeface="Calibri"/>
                <a:cs typeface="Calibri"/>
              </a:rPr>
              <a:t> </a:t>
            </a:r>
            <a:r>
              <a:rPr sz="1800" spc="5" dirty="0">
                <a:latin typeface="Calibri"/>
                <a:cs typeface="Calibri"/>
              </a:rPr>
              <a:t>of  </a:t>
            </a:r>
            <a:r>
              <a:rPr sz="1800" dirty="0">
                <a:latin typeface="Calibri"/>
                <a:cs typeface="Calibri"/>
              </a:rPr>
              <a:t>lock </a:t>
            </a:r>
            <a:r>
              <a:rPr sz="1800" spc="5" dirty="0">
                <a:latin typeface="Calibri"/>
                <a:cs typeface="Calibri"/>
              </a:rPr>
              <a:t> </a:t>
            </a:r>
            <a:r>
              <a:rPr sz="1800" spc="-10" dirty="0">
                <a:latin typeface="Calibri"/>
                <a:cs typeface="Calibri"/>
              </a:rPr>
              <a:t>variable</a:t>
            </a:r>
            <a:r>
              <a:rPr sz="1800" spc="15" dirty="0">
                <a:latin typeface="Calibri"/>
                <a:cs typeface="Calibri"/>
              </a:rPr>
              <a:t> </a:t>
            </a:r>
            <a:r>
              <a:rPr sz="1800" spc="-10" dirty="0">
                <a:latin typeface="Calibri"/>
                <a:cs typeface="Calibri"/>
              </a:rPr>
              <a:t>that</a:t>
            </a:r>
            <a:r>
              <a:rPr sz="1800" spc="2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1.</a:t>
            </a:r>
            <a:endParaRPr sz="1800">
              <a:latin typeface="Calibri"/>
              <a:cs typeface="Calibri"/>
            </a:endParaRPr>
          </a:p>
          <a:p>
            <a:pPr marL="12700" marR="6985" algn="just">
              <a:lnSpc>
                <a:spcPct val="100000"/>
              </a:lnSpc>
              <a:spcBef>
                <a:spcPts val="5"/>
              </a:spcBef>
            </a:pPr>
            <a:r>
              <a:rPr sz="1800" dirty="0">
                <a:latin typeface="Calibri"/>
                <a:cs typeface="Calibri"/>
              </a:rPr>
              <a:t>In </a:t>
            </a:r>
            <a:r>
              <a:rPr sz="1800" spc="-5" dirty="0">
                <a:latin typeface="Calibri"/>
                <a:cs typeface="Calibri"/>
              </a:rPr>
              <a:t>the </a:t>
            </a:r>
            <a:r>
              <a:rPr sz="1800" dirty="0">
                <a:latin typeface="Calibri"/>
                <a:cs typeface="Calibri"/>
              </a:rPr>
              <a:t>case when </a:t>
            </a:r>
            <a:r>
              <a:rPr sz="1800" spc="-5" dirty="0">
                <a:latin typeface="Calibri"/>
                <a:cs typeface="Calibri"/>
              </a:rPr>
              <a:t>it</a:t>
            </a:r>
            <a:r>
              <a:rPr sz="1800" spc="395" dirty="0">
                <a:latin typeface="Calibri"/>
                <a:cs typeface="Calibri"/>
              </a:rPr>
              <a:t> </a:t>
            </a:r>
            <a:r>
              <a:rPr sz="1800" spc="-15" dirty="0">
                <a:latin typeface="Calibri"/>
                <a:cs typeface="Calibri"/>
              </a:rPr>
              <a:t>gets</a:t>
            </a:r>
            <a:r>
              <a:rPr sz="1800" spc="375" dirty="0">
                <a:latin typeface="Calibri"/>
                <a:cs typeface="Calibri"/>
              </a:rPr>
              <a:t> </a:t>
            </a:r>
            <a:r>
              <a:rPr sz="1800" spc="-5" dirty="0">
                <a:latin typeface="Calibri"/>
                <a:cs typeface="Calibri"/>
              </a:rPr>
              <a:t>preempted </a:t>
            </a:r>
            <a:r>
              <a:rPr sz="1800" dirty="0">
                <a:latin typeface="Calibri"/>
                <a:cs typeface="Calibri"/>
              </a:rPr>
              <a:t>and scheduled </a:t>
            </a:r>
            <a:r>
              <a:rPr sz="1800" spc="-10" dirty="0">
                <a:latin typeface="Calibri"/>
                <a:cs typeface="Calibri"/>
              </a:rPr>
              <a:t>again </a:t>
            </a:r>
            <a:r>
              <a:rPr sz="1800" spc="5" dirty="0">
                <a:latin typeface="Calibri"/>
                <a:cs typeface="Calibri"/>
              </a:rPr>
              <a:t>then </a:t>
            </a:r>
            <a:r>
              <a:rPr sz="1800" dirty="0">
                <a:latin typeface="Calibri"/>
                <a:cs typeface="Calibri"/>
              </a:rPr>
              <a:t>also </a:t>
            </a:r>
            <a:r>
              <a:rPr sz="1800" spc="-5" dirty="0">
                <a:latin typeface="Calibri"/>
                <a:cs typeface="Calibri"/>
              </a:rPr>
              <a:t>it will not </a:t>
            </a:r>
            <a:r>
              <a:rPr sz="1800" spc="-15" dirty="0">
                <a:latin typeface="Calibri"/>
                <a:cs typeface="Calibri"/>
              </a:rPr>
              <a:t>enter </a:t>
            </a:r>
            <a:r>
              <a:rPr sz="1800" spc="-10" dirty="0">
                <a:latin typeface="Calibri"/>
                <a:cs typeface="Calibri"/>
              </a:rPr>
              <a:t> </a:t>
            </a:r>
            <a:r>
              <a:rPr sz="1800" spc="-5" dirty="0">
                <a:latin typeface="Calibri"/>
                <a:cs typeface="Calibri"/>
              </a:rPr>
              <a:t>the critical section </a:t>
            </a:r>
            <a:r>
              <a:rPr sz="1800" spc="-10" dirty="0">
                <a:latin typeface="Calibri"/>
                <a:cs typeface="Calibri"/>
              </a:rPr>
              <a:t>regardless </a:t>
            </a:r>
            <a:r>
              <a:rPr sz="1800" dirty="0">
                <a:latin typeface="Calibri"/>
                <a:cs typeface="Calibri"/>
              </a:rPr>
              <a:t>of </a:t>
            </a:r>
            <a:r>
              <a:rPr sz="1800" spc="-5" dirty="0">
                <a:latin typeface="Calibri"/>
                <a:cs typeface="Calibri"/>
              </a:rPr>
              <a:t>the </a:t>
            </a:r>
            <a:r>
              <a:rPr sz="1800" spc="-10" dirty="0">
                <a:latin typeface="Calibri"/>
                <a:cs typeface="Calibri"/>
              </a:rPr>
              <a:t>current </a:t>
            </a:r>
            <a:r>
              <a:rPr sz="1800" spc="-5" dirty="0">
                <a:latin typeface="Calibri"/>
                <a:cs typeface="Calibri"/>
              </a:rPr>
              <a:t>value </a:t>
            </a:r>
            <a:r>
              <a:rPr sz="1800" dirty="0">
                <a:latin typeface="Calibri"/>
                <a:cs typeface="Calibri"/>
              </a:rPr>
              <a:t>of the </a:t>
            </a:r>
            <a:r>
              <a:rPr sz="1800" spc="-5" dirty="0">
                <a:latin typeface="Calibri"/>
                <a:cs typeface="Calibri"/>
              </a:rPr>
              <a:t>lock </a:t>
            </a:r>
            <a:r>
              <a:rPr sz="1800" spc="-10" dirty="0">
                <a:latin typeface="Calibri"/>
                <a:cs typeface="Calibri"/>
              </a:rPr>
              <a:t>variable </a:t>
            </a:r>
            <a:r>
              <a:rPr sz="1800" dirty="0">
                <a:latin typeface="Calibri"/>
                <a:cs typeface="Calibri"/>
              </a:rPr>
              <a:t>as </a:t>
            </a:r>
            <a:r>
              <a:rPr sz="1800" spc="-5" dirty="0">
                <a:latin typeface="Calibri"/>
                <a:cs typeface="Calibri"/>
              </a:rPr>
              <a:t>it </a:t>
            </a:r>
            <a:r>
              <a:rPr sz="1800" spc="-10" dirty="0">
                <a:latin typeface="Calibri"/>
                <a:cs typeface="Calibri"/>
              </a:rPr>
              <a:t>already </a:t>
            </a:r>
            <a:r>
              <a:rPr sz="1800" spc="-5" dirty="0">
                <a:latin typeface="Calibri"/>
                <a:cs typeface="Calibri"/>
              </a:rPr>
              <a:t> knows</a:t>
            </a:r>
            <a:r>
              <a:rPr sz="1800" spc="-10" dirty="0">
                <a:latin typeface="Calibri"/>
                <a:cs typeface="Calibri"/>
              </a:rPr>
              <a:t> what</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updated</a:t>
            </a:r>
            <a:r>
              <a:rPr sz="1800" spc="50" dirty="0">
                <a:latin typeface="Calibri"/>
                <a:cs typeface="Calibri"/>
              </a:rPr>
              <a:t> </a:t>
            </a:r>
            <a:r>
              <a:rPr sz="1800" spc="-10" dirty="0">
                <a:latin typeface="Calibri"/>
                <a:cs typeface="Calibri"/>
              </a:rPr>
              <a:t>value</a:t>
            </a:r>
            <a:r>
              <a:rPr sz="1800" spc="35" dirty="0">
                <a:latin typeface="Calibri"/>
                <a:cs typeface="Calibri"/>
              </a:rPr>
              <a:t> </a:t>
            </a:r>
            <a:r>
              <a:rPr sz="1800" spc="5" dirty="0">
                <a:latin typeface="Calibri"/>
                <a:cs typeface="Calibri"/>
              </a:rPr>
              <a:t>of</a:t>
            </a:r>
            <a:r>
              <a:rPr sz="1800" spc="-25" dirty="0">
                <a:latin typeface="Calibri"/>
                <a:cs typeface="Calibri"/>
              </a:rPr>
              <a:t> </a:t>
            </a:r>
            <a:r>
              <a:rPr sz="1800" dirty="0">
                <a:latin typeface="Calibri"/>
                <a:cs typeface="Calibri"/>
              </a:rPr>
              <a:t>lock </a:t>
            </a:r>
            <a:r>
              <a:rPr sz="1800" spc="-10" dirty="0">
                <a:latin typeface="Calibri"/>
                <a:cs typeface="Calibri"/>
              </a:rPr>
              <a:t>variable</a:t>
            </a:r>
            <a:r>
              <a:rPr sz="1800" spc="20" dirty="0">
                <a:latin typeface="Calibri"/>
                <a:cs typeface="Calibri"/>
              </a:rPr>
              <a:t> </a:t>
            </a:r>
            <a:r>
              <a:rPr sz="1800" spc="-10" dirty="0">
                <a:latin typeface="Calibri"/>
                <a:cs typeface="Calibri"/>
              </a:rPr>
              <a:t>is.</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143043"/>
            <a:ext cx="8224520" cy="3041650"/>
          </a:xfrm>
          <a:prstGeom prst="rect">
            <a:avLst/>
          </a:prstGeom>
        </p:spPr>
        <p:txBody>
          <a:bodyPr vert="horz" wrap="square" lIns="0" tIns="114935" rIns="0" bIns="0" rtlCol="0">
            <a:spAutoFit/>
          </a:bodyPr>
          <a:lstStyle/>
          <a:p>
            <a:pPr marL="393700" algn="just">
              <a:lnSpc>
                <a:spcPct val="100000"/>
              </a:lnSpc>
              <a:spcBef>
                <a:spcPts val="905"/>
              </a:spcBef>
            </a:pPr>
            <a:r>
              <a:rPr sz="1500" dirty="0">
                <a:solidFill>
                  <a:srgbClr val="00AF50"/>
                </a:solidFill>
                <a:latin typeface="Microsoft Sans Serif"/>
                <a:cs typeface="Microsoft Sans Serif"/>
              </a:rPr>
              <a:t>Multitasking</a:t>
            </a:r>
            <a:r>
              <a:rPr sz="1500" spc="-65" dirty="0">
                <a:solidFill>
                  <a:srgbClr val="00AF50"/>
                </a:solidFill>
                <a:latin typeface="Microsoft Sans Serif"/>
                <a:cs typeface="Microsoft Sans Serif"/>
              </a:rPr>
              <a:t> </a:t>
            </a:r>
            <a:r>
              <a:rPr sz="1500" spc="5" dirty="0">
                <a:solidFill>
                  <a:srgbClr val="00AF50"/>
                </a:solidFill>
                <a:latin typeface="Microsoft Sans Serif"/>
                <a:cs typeface="Microsoft Sans Serif"/>
              </a:rPr>
              <a:t>Operating</a:t>
            </a:r>
            <a:r>
              <a:rPr sz="1500" spc="-45" dirty="0">
                <a:solidFill>
                  <a:srgbClr val="00AF50"/>
                </a:solidFill>
                <a:latin typeface="Microsoft Sans Serif"/>
                <a:cs typeface="Microsoft Sans Serif"/>
              </a:rPr>
              <a:t> </a:t>
            </a:r>
            <a:r>
              <a:rPr sz="1500" spc="5" dirty="0">
                <a:solidFill>
                  <a:srgbClr val="00AF50"/>
                </a:solidFill>
                <a:latin typeface="Microsoft Sans Serif"/>
                <a:cs typeface="Microsoft Sans Serif"/>
              </a:rPr>
              <a:t>System</a:t>
            </a:r>
            <a:endParaRPr sz="1500">
              <a:latin typeface="Microsoft Sans Serif"/>
              <a:cs typeface="Microsoft Sans Serif"/>
            </a:endParaRPr>
          </a:p>
          <a:p>
            <a:pPr marL="393700" marR="81280" algn="just">
              <a:lnSpc>
                <a:spcPct val="100000"/>
              </a:lnSpc>
              <a:spcBef>
                <a:spcPts val="725"/>
              </a:spcBef>
            </a:pPr>
            <a:r>
              <a:rPr sz="1400" spc="-5" dirty="0">
                <a:solidFill>
                  <a:srgbClr val="333333"/>
                </a:solidFill>
                <a:latin typeface="Microsoft Sans Serif"/>
                <a:cs typeface="Microsoft Sans Serif"/>
              </a:rPr>
              <a:t>The</a:t>
            </a:r>
            <a:r>
              <a:rPr sz="1400" dirty="0">
                <a:solidFill>
                  <a:srgbClr val="333333"/>
                </a:solidFill>
                <a:latin typeface="Microsoft Sans Serif"/>
                <a:cs typeface="Microsoft Sans Serif"/>
              </a:rPr>
              <a:t> </a:t>
            </a:r>
            <a:r>
              <a:rPr sz="1400" spc="-5" dirty="0">
                <a:solidFill>
                  <a:srgbClr val="333333"/>
                </a:solidFill>
                <a:latin typeface="Microsoft Sans Serif"/>
                <a:cs typeface="Microsoft Sans Serif"/>
              </a:rPr>
              <a:t>multitasking</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operating</a:t>
            </a:r>
            <a:r>
              <a:rPr sz="1400" spc="-5" dirty="0">
                <a:solidFill>
                  <a:srgbClr val="333333"/>
                </a:solidFill>
                <a:latin typeface="Microsoft Sans Serif"/>
                <a:cs typeface="Microsoft Sans Serif"/>
              </a:rPr>
              <a:t> system</a:t>
            </a:r>
            <a:r>
              <a:rPr sz="1400" dirty="0">
                <a:solidFill>
                  <a:srgbClr val="333333"/>
                </a:solidFill>
                <a:latin typeface="Microsoft Sans Serif"/>
                <a:cs typeface="Microsoft Sans Serif"/>
              </a:rPr>
              <a:t> </a:t>
            </a:r>
            <a:r>
              <a:rPr sz="1400" spc="-5" dirty="0">
                <a:solidFill>
                  <a:srgbClr val="333333"/>
                </a:solidFill>
                <a:latin typeface="Microsoft Sans Serif"/>
                <a:cs typeface="Microsoft Sans Serif"/>
              </a:rPr>
              <a:t>is</a:t>
            </a:r>
            <a:r>
              <a:rPr sz="1400" dirty="0">
                <a:solidFill>
                  <a:srgbClr val="333333"/>
                </a:solidFill>
                <a:latin typeface="Microsoft Sans Serif"/>
                <a:cs typeface="Microsoft Sans Serif"/>
              </a:rPr>
              <a:t> </a:t>
            </a:r>
            <a:r>
              <a:rPr sz="1400" spc="-5" dirty="0">
                <a:solidFill>
                  <a:srgbClr val="333333"/>
                </a:solidFill>
                <a:latin typeface="Microsoft Sans Serif"/>
                <a:cs typeface="Microsoft Sans Serif"/>
              </a:rPr>
              <a:t>a</a:t>
            </a:r>
            <a:r>
              <a:rPr sz="1400" dirty="0">
                <a:solidFill>
                  <a:srgbClr val="333333"/>
                </a:solidFill>
                <a:latin typeface="Microsoft Sans Serif"/>
                <a:cs typeface="Microsoft Sans Serif"/>
              </a:rPr>
              <a:t> </a:t>
            </a:r>
            <a:r>
              <a:rPr sz="1400" spc="-10" dirty="0">
                <a:solidFill>
                  <a:srgbClr val="FF0000"/>
                </a:solidFill>
                <a:latin typeface="Microsoft Sans Serif"/>
                <a:cs typeface="Microsoft Sans Serif"/>
              </a:rPr>
              <a:t>logical</a:t>
            </a:r>
            <a:r>
              <a:rPr sz="1400" spc="-5" dirty="0">
                <a:solidFill>
                  <a:srgbClr val="FF0000"/>
                </a:solidFill>
                <a:latin typeface="Microsoft Sans Serif"/>
                <a:cs typeface="Microsoft Sans Serif"/>
              </a:rPr>
              <a:t> extension</a:t>
            </a:r>
            <a:r>
              <a:rPr sz="1400" dirty="0">
                <a:solidFill>
                  <a:srgbClr val="FF0000"/>
                </a:solidFill>
                <a:latin typeface="Microsoft Sans Serif"/>
                <a:cs typeface="Microsoft Sans Serif"/>
              </a:rPr>
              <a:t> </a:t>
            </a:r>
            <a:r>
              <a:rPr sz="1400" spc="-10" dirty="0">
                <a:solidFill>
                  <a:srgbClr val="FF0000"/>
                </a:solidFill>
                <a:latin typeface="Microsoft Sans Serif"/>
                <a:cs typeface="Microsoft Sans Serif"/>
              </a:rPr>
              <a:t>of</a:t>
            </a:r>
            <a:r>
              <a:rPr sz="1400" spc="-5" dirty="0">
                <a:solidFill>
                  <a:srgbClr val="FF0000"/>
                </a:solidFill>
                <a:latin typeface="Microsoft Sans Serif"/>
                <a:cs typeface="Microsoft Sans Serif"/>
              </a:rPr>
              <a:t> a</a:t>
            </a:r>
            <a:r>
              <a:rPr sz="1400" dirty="0">
                <a:solidFill>
                  <a:srgbClr val="FF0000"/>
                </a:solidFill>
                <a:latin typeface="Microsoft Sans Serif"/>
                <a:cs typeface="Microsoft Sans Serif"/>
              </a:rPr>
              <a:t> </a:t>
            </a:r>
            <a:r>
              <a:rPr sz="1400" spc="-5" dirty="0">
                <a:solidFill>
                  <a:srgbClr val="FF0000"/>
                </a:solidFill>
                <a:latin typeface="Microsoft Sans Serif"/>
                <a:cs typeface="Microsoft Sans Serif"/>
              </a:rPr>
              <a:t>multiprogramming</a:t>
            </a:r>
            <a:r>
              <a:rPr sz="1400" spc="360" dirty="0">
                <a:solidFill>
                  <a:srgbClr val="FF0000"/>
                </a:solidFill>
                <a:latin typeface="Microsoft Sans Serif"/>
                <a:cs typeface="Microsoft Sans Serif"/>
              </a:rPr>
              <a:t> </a:t>
            </a:r>
            <a:r>
              <a:rPr sz="1400" spc="-10" dirty="0">
                <a:solidFill>
                  <a:srgbClr val="FF0000"/>
                </a:solidFill>
                <a:latin typeface="Microsoft Sans Serif"/>
                <a:cs typeface="Microsoft Sans Serif"/>
              </a:rPr>
              <a:t>system</a:t>
            </a:r>
            <a:r>
              <a:rPr sz="1400" spc="350" dirty="0">
                <a:solidFill>
                  <a:srgbClr val="FF0000"/>
                </a:solidFill>
                <a:latin typeface="Microsoft Sans Serif"/>
                <a:cs typeface="Microsoft Sans Serif"/>
              </a:rPr>
              <a:t> </a:t>
            </a:r>
            <a:r>
              <a:rPr sz="1400" spc="-5" dirty="0">
                <a:solidFill>
                  <a:srgbClr val="333333"/>
                </a:solidFill>
                <a:latin typeface="Microsoft Sans Serif"/>
                <a:cs typeface="Microsoft Sans Serif"/>
              </a:rPr>
              <a:t>that </a:t>
            </a:r>
            <a:r>
              <a:rPr sz="1400" dirty="0">
                <a:solidFill>
                  <a:srgbClr val="333333"/>
                </a:solidFill>
                <a:latin typeface="Microsoft Sans Serif"/>
                <a:cs typeface="Microsoft Sans Serif"/>
              </a:rPr>
              <a:t> </a:t>
            </a:r>
            <a:r>
              <a:rPr sz="1400" spc="-15" dirty="0">
                <a:solidFill>
                  <a:srgbClr val="333333"/>
                </a:solidFill>
                <a:latin typeface="Microsoft Sans Serif"/>
                <a:cs typeface="Microsoft Sans Serif"/>
              </a:rPr>
              <a:t>enables </a:t>
            </a:r>
            <a:r>
              <a:rPr sz="1400" b="1" spc="-10" dirty="0">
                <a:solidFill>
                  <a:srgbClr val="333333"/>
                </a:solidFill>
                <a:latin typeface="Arial"/>
                <a:cs typeface="Arial"/>
              </a:rPr>
              <a:t>multiple </a:t>
            </a:r>
            <a:r>
              <a:rPr sz="1400" spc="-10" dirty="0">
                <a:solidFill>
                  <a:srgbClr val="333333"/>
                </a:solidFill>
                <a:latin typeface="Microsoft Sans Serif"/>
                <a:cs typeface="Microsoft Sans Serif"/>
              </a:rPr>
              <a:t>programs </a:t>
            </a:r>
            <a:r>
              <a:rPr sz="1400" spc="-20" dirty="0">
                <a:solidFill>
                  <a:srgbClr val="333333"/>
                </a:solidFill>
                <a:latin typeface="Microsoft Sans Serif"/>
                <a:cs typeface="Microsoft Sans Serif"/>
              </a:rPr>
              <a:t>simultaneously. It</a:t>
            </a:r>
            <a:r>
              <a:rPr sz="1400" spc="-15" dirty="0">
                <a:solidFill>
                  <a:srgbClr val="333333"/>
                </a:solidFill>
                <a:latin typeface="Microsoft Sans Serif"/>
                <a:cs typeface="Microsoft Sans Serif"/>
              </a:rPr>
              <a:t> </a:t>
            </a:r>
            <a:r>
              <a:rPr sz="1400" spc="-10" dirty="0">
                <a:solidFill>
                  <a:srgbClr val="333333"/>
                </a:solidFill>
                <a:latin typeface="Microsoft Sans Serif"/>
                <a:cs typeface="Microsoft Sans Serif"/>
              </a:rPr>
              <a:t>allows</a:t>
            </a:r>
            <a:r>
              <a:rPr sz="1400" spc="350" dirty="0">
                <a:solidFill>
                  <a:srgbClr val="333333"/>
                </a:solidFill>
                <a:latin typeface="Microsoft Sans Serif"/>
                <a:cs typeface="Microsoft Sans Serif"/>
              </a:rPr>
              <a:t> </a:t>
            </a:r>
            <a:r>
              <a:rPr sz="1400" spc="-5" dirty="0">
                <a:solidFill>
                  <a:srgbClr val="333333"/>
                </a:solidFill>
                <a:latin typeface="Microsoft Sans Serif"/>
                <a:cs typeface="Microsoft Sans Serif"/>
              </a:rPr>
              <a:t>a user </a:t>
            </a:r>
            <a:r>
              <a:rPr sz="1400" spc="5" dirty="0">
                <a:solidFill>
                  <a:srgbClr val="333333"/>
                </a:solidFill>
                <a:latin typeface="Microsoft Sans Serif"/>
                <a:cs typeface="Microsoft Sans Serif"/>
              </a:rPr>
              <a:t>to </a:t>
            </a:r>
            <a:r>
              <a:rPr sz="1400" spc="-10" dirty="0">
                <a:solidFill>
                  <a:srgbClr val="333333"/>
                </a:solidFill>
                <a:latin typeface="Microsoft Sans Serif"/>
                <a:cs typeface="Microsoft Sans Serif"/>
              </a:rPr>
              <a:t>perform</a:t>
            </a:r>
            <a:r>
              <a:rPr sz="1400" spc="350" dirty="0">
                <a:solidFill>
                  <a:srgbClr val="333333"/>
                </a:solidFill>
                <a:latin typeface="Microsoft Sans Serif"/>
                <a:cs typeface="Microsoft Sans Serif"/>
              </a:rPr>
              <a:t> </a:t>
            </a:r>
            <a:r>
              <a:rPr sz="1400" spc="-10" dirty="0">
                <a:solidFill>
                  <a:srgbClr val="333333"/>
                </a:solidFill>
                <a:latin typeface="Microsoft Sans Serif"/>
                <a:cs typeface="Microsoft Sans Serif"/>
              </a:rPr>
              <a:t>more </a:t>
            </a:r>
            <a:r>
              <a:rPr sz="1400" spc="-5" dirty="0">
                <a:solidFill>
                  <a:srgbClr val="333333"/>
                </a:solidFill>
                <a:latin typeface="Microsoft Sans Serif"/>
                <a:cs typeface="Microsoft Sans Serif"/>
              </a:rPr>
              <a:t>than one computer </a:t>
            </a:r>
            <a:r>
              <a:rPr sz="1400" dirty="0">
                <a:solidFill>
                  <a:srgbClr val="333333"/>
                </a:solidFill>
                <a:latin typeface="Microsoft Sans Serif"/>
                <a:cs typeface="Microsoft Sans Serif"/>
              </a:rPr>
              <a:t> </a:t>
            </a:r>
            <a:r>
              <a:rPr sz="1400" spc="-10" dirty="0">
                <a:solidFill>
                  <a:srgbClr val="333333"/>
                </a:solidFill>
                <a:latin typeface="Microsoft Sans Serif"/>
                <a:cs typeface="Microsoft Sans Serif"/>
              </a:rPr>
              <a:t>task</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at</a:t>
            </a:r>
            <a:r>
              <a:rPr sz="1400" spc="30" dirty="0">
                <a:solidFill>
                  <a:srgbClr val="333333"/>
                </a:solidFill>
                <a:latin typeface="Microsoft Sans Serif"/>
                <a:cs typeface="Microsoft Sans Serif"/>
              </a:rPr>
              <a:t> </a:t>
            </a:r>
            <a:r>
              <a:rPr sz="1400" spc="-10" dirty="0">
                <a:solidFill>
                  <a:srgbClr val="333333"/>
                </a:solidFill>
                <a:latin typeface="Microsoft Sans Serif"/>
                <a:cs typeface="Microsoft Sans Serif"/>
              </a:rPr>
              <a:t>the</a:t>
            </a:r>
            <a:r>
              <a:rPr sz="1400" spc="5" dirty="0">
                <a:solidFill>
                  <a:srgbClr val="333333"/>
                </a:solidFill>
                <a:latin typeface="Microsoft Sans Serif"/>
                <a:cs typeface="Microsoft Sans Serif"/>
              </a:rPr>
              <a:t> </a:t>
            </a:r>
            <a:r>
              <a:rPr sz="1400" spc="-5" dirty="0">
                <a:solidFill>
                  <a:srgbClr val="333333"/>
                </a:solidFill>
                <a:latin typeface="Microsoft Sans Serif"/>
                <a:cs typeface="Microsoft Sans Serif"/>
              </a:rPr>
              <a:t>same</a:t>
            </a:r>
            <a:r>
              <a:rPr sz="1400" spc="30" dirty="0">
                <a:solidFill>
                  <a:srgbClr val="333333"/>
                </a:solidFill>
                <a:latin typeface="Microsoft Sans Serif"/>
                <a:cs typeface="Microsoft Sans Serif"/>
              </a:rPr>
              <a:t> </a:t>
            </a:r>
            <a:r>
              <a:rPr sz="1400" spc="-5" dirty="0">
                <a:solidFill>
                  <a:srgbClr val="333333"/>
                </a:solidFill>
                <a:latin typeface="Microsoft Sans Serif"/>
                <a:cs typeface="Microsoft Sans Serif"/>
              </a:rPr>
              <a:t>time.</a:t>
            </a:r>
            <a:endParaRPr sz="1400">
              <a:latin typeface="Microsoft Sans Serif"/>
              <a:cs typeface="Microsoft Sans Serif"/>
            </a:endParaRPr>
          </a:p>
          <a:p>
            <a:pPr marL="12700">
              <a:lnSpc>
                <a:spcPct val="100000"/>
              </a:lnSpc>
              <a:spcBef>
                <a:spcPts val="245"/>
              </a:spcBef>
            </a:pPr>
            <a:r>
              <a:rPr sz="1800" spc="-20" dirty="0">
                <a:solidFill>
                  <a:srgbClr val="FF0000"/>
                </a:solidFill>
                <a:latin typeface="Calibri"/>
                <a:cs typeface="Calibri"/>
              </a:rPr>
              <a:t>Advantages</a:t>
            </a:r>
            <a:r>
              <a:rPr sz="1800" spc="65" dirty="0">
                <a:solidFill>
                  <a:srgbClr val="FF0000"/>
                </a:solidFill>
                <a:latin typeface="Calibri"/>
                <a:cs typeface="Calibri"/>
              </a:rPr>
              <a:t> </a:t>
            </a:r>
            <a:r>
              <a:rPr sz="1800" dirty="0">
                <a:solidFill>
                  <a:srgbClr val="FF0000"/>
                </a:solidFill>
                <a:latin typeface="Calibri"/>
                <a:cs typeface="Calibri"/>
              </a:rPr>
              <a:t>of </a:t>
            </a:r>
            <a:r>
              <a:rPr sz="1800" spc="-10" dirty="0">
                <a:solidFill>
                  <a:srgbClr val="FF0000"/>
                </a:solidFill>
                <a:latin typeface="Calibri"/>
                <a:cs typeface="Calibri"/>
              </a:rPr>
              <a:t>Multitasking</a:t>
            </a:r>
            <a:r>
              <a:rPr sz="1800" spc="45" dirty="0">
                <a:solidFill>
                  <a:srgbClr val="FF0000"/>
                </a:solidFill>
                <a:latin typeface="Calibri"/>
                <a:cs typeface="Calibri"/>
              </a:rPr>
              <a:t> </a:t>
            </a:r>
            <a:r>
              <a:rPr sz="1800" spc="-15" dirty="0">
                <a:solidFill>
                  <a:srgbClr val="FF0000"/>
                </a:solidFill>
                <a:latin typeface="Calibri"/>
                <a:cs typeface="Calibri"/>
              </a:rPr>
              <a:t>operating</a:t>
            </a:r>
            <a:r>
              <a:rPr sz="1800" spc="65"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243840" indent="-231775">
              <a:lnSpc>
                <a:spcPct val="100000"/>
              </a:lnSpc>
              <a:spcBef>
                <a:spcPts val="5"/>
              </a:spcBef>
              <a:buFont typeface="Wingdings"/>
              <a:buChar char=""/>
              <a:tabLst>
                <a:tab pos="244475" algn="l"/>
              </a:tabLst>
            </a:pPr>
            <a:r>
              <a:rPr sz="1800" spc="-5" dirty="0">
                <a:latin typeface="Calibri"/>
                <a:cs typeface="Calibri"/>
              </a:rPr>
              <a:t>This</a:t>
            </a:r>
            <a:r>
              <a:rPr sz="1800" spc="15" dirty="0">
                <a:latin typeface="Calibri"/>
                <a:cs typeface="Calibri"/>
              </a:rPr>
              <a:t> </a:t>
            </a:r>
            <a:r>
              <a:rPr sz="1800" spc="-10" dirty="0">
                <a:latin typeface="Calibri"/>
                <a:cs typeface="Calibri"/>
              </a:rPr>
              <a:t>operating</a:t>
            </a:r>
            <a:r>
              <a:rPr sz="1800" spc="50" dirty="0">
                <a:latin typeface="Calibri"/>
                <a:cs typeface="Calibri"/>
              </a:rPr>
              <a:t> </a:t>
            </a:r>
            <a:r>
              <a:rPr sz="1800" spc="-25" dirty="0">
                <a:latin typeface="Calibri"/>
                <a:cs typeface="Calibri"/>
              </a:rPr>
              <a:t>system</a:t>
            </a:r>
            <a:r>
              <a:rPr sz="1800" spc="25" dirty="0">
                <a:latin typeface="Calibri"/>
                <a:cs typeface="Calibri"/>
              </a:rPr>
              <a:t> </a:t>
            </a:r>
            <a:r>
              <a:rPr sz="1800" spc="-5" dirty="0">
                <a:latin typeface="Calibri"/>
                <a:cs typeface="Calibri"/>
              </a:rPr>
              <a:t>is more </a:t>
            </a:r>
            <a:r>
              <a:rPr sz="1800" spc="-15" dirty="0">
                <a:latin typeface="Calibri"/>
                <a:cs typeface="Calibri"/>
              </a:rPr>
              <a:t>suited</a:t>
            </a:r>
            <a:r>
              <a:rPr sz="1800" spc="65"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supporting</a:t>
            </a:r>
            <a:r>
              <a:rPr sz="1800" spc="65" dirty="0">
                <a:latin typeface="Calibri"/>
                <a:cs typeface="Calibri"/>
              </a:rPr>
              <a:t> </a:t>
            </a:r>
            <a:r>
              <a:rPr sz="1800" spc="-5" dirty="0">
                <a:latin typeface="Calibri"/>
                <a:cs typeface="Calibri"/>
              </a:rPr>
              <a:t>multiple</a:t>
            </a:r>
            <a:r>
              <a:rPr sz="1800" spc="40" dirty="0">
                <a:latin typeface="Calibri"/>
                <a:cs typeface="Calibri"/>
              </a:rPr>
              <a:t> </a:t>
            </a:r>
            <a:r>
              <a:rPr sz="1800" spc="-15" dirty="0">
                <a:latin typeface="Calibri"/>
                <a:cs typeface="Calibri"/>
              </a:rPr>
              <a:t>users</a:t>
            </a:r>
            <a:r>
              <a:rPr sz="1800" spc="15" dirty="0">
                <a:latin typeface="Calibri"/>
                <a:cs typeface="Calibri"/>
              </a:rPr>
              <a:t> </a:t>
            </a:r>
            <a:r>
              <a:rPr sz="1800" spc="-15" dirty="0">
                <a:latin typeface="Calibri"/>
                <a:cs typeface="Calibri"/>
              </a:rPr>
              <a:t>simultaneously.</a:t>
            </a:r>
            <a:endParaRPr sz="1800">
              <a:latin typeface="Calibri"/>
              <a:cs typeface="Calibri"/>
            </a:endParaRPr>
          </a:p>
          <a:p>
            <a:pPr marL="243840" indent="-231775">
              <a:lnSpc>
                <a:spcPct val="100000"/>
              </a:lnSpc>
              <a:buFont typeface="Wingdings"/>
              <a:buChar char=""/>
              <a:tabLst>
                <a:tab pos="244475" algn="l"/>
              </a:tabLst>
            </a:pPr>
            <a:r>
              <a:rPr sz="1800" spc="-5" dirty="0">
                <a:latin typeface="Calibri"/>
                <a:cs typeface="Calibri"/>
              </a:rPr>
              <a:t>The</a:t>
            </a:r>
            <a:r>
              <a:rPr sz="1800" spc="5" dirty="0">
                <a:latin typeface="Calibri"/>
                <a:cs typeface="Calibri"/>
              </a:rPr>
              <a:t> </a:t>
            </a:r>
            <a:r>
              <a:rPr sz="1800" spc="-5" dirty="0">
                <a:latin typeface="Calibri"/>
                <a:cs typeface="Calibri"/>
              </a:rPr>
              <a:t>multitasking</a:t>
            </a:r>
            <a:r>
              <a:rPr sz="1800" spc="15" dirty="0">
                <a:latin typeface="Calibri"/>
                <a:cs typeface="Calibri"/>
              </a:rPr>
              <a:t> </a:t>
            </a:r>
            <a:r>
              <a:rPr sz="1800" spc="-15" dirty="0">
                <a:latin typeface="Calibri"/>
                <a:cs typeface="Calibri"/>
              </a:rPr>
              <a:t>operating</a:t>
            </a:r>
            <a:r>
              <a:rPr sz="1800" spc="65" dirty="0">
                <a:latin typeface="Calibri"/>
                <a:cs typeface="Calibri"/>
              </a:rPr>
              <a:t> </a:t>
            </a:r>
            <a:r>
              <a:rPr sz="1800" spc="-20" dirty="0">
                <a:latin typeface="Calibri"/>
                <a:cs typeface="Calibri"/>
              </a:rPr>
              <a:t>systems</a:t>
            </a:r>
            <a:r>
              <a:rPr sz="1800" spc="15" dirty="0">
                <a:latin typeface="Calibri"/>
                <a:cs typeface="Calibri"/>
              </a:rPr>
              <a:t> </a:t>
            </a:r>
            <a:r>
              <a:rPr sz="1800" spc="-15" dirty="0">
                <a:latin typeface="Calibri"/>
                <a:cs typeface="Calibri"/>
              </a:rPr>
              <a:t>have</a:t>
            </a:r>
            <a:r>
              <a:rPr sz="1800" spc="10" dirty="0">
                <a:latin typeface="Calibri"/>
                <a:cs typeface="Calibri"/>
              </a:rPr>
              <a:t> </a:t>
            </a:r>
            <a:r>
              <a:rPr sz="1800" spc="-10" dirty="0">
                <a:latin typeface="Calibri"/>
                <a:cs typeface="Calibri"/>
              </a:rPr>
              <a:t>well-defined</a:t>
            </a:r>
            <a:r>
              <a:rPr sz="1800" spc="80" dirty="0">
                <a:latin typeface="Calibri"/>
                <a:cs typeface="Calibri"/>
              </a:rPr>
              <a:t> </a:t>
            </a:r>
            <a:r>
              <a:rPr sz="1800" dirty="0">
                <a:latin typeface="Calibri"/>
                <a:cs typeface="Calibri"/>
              </a:rPr>
              <a:t>memory</a:t>
            </a:r>
            <a:r>
              <a:rPr sz="1800" spc="20" dirty="0">
                <a:latin typeface="Calibri"/>
                <a:cs typeface="Calibri"/>
              </a:rPr>
              <a:t> </a:t>
            </a:r>
            <a:r>
              <a:rPr sz="1800" spc="-10" dirty="0">
                <a:latin typeface="Calibri"/>
                <a:cs typeface="Calibri"/>
              </a:rPr>
              <a:t>management.</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5" dirty="0">
                <a:solidFill>
                  <a:srgbClr val="FF0000"/>
                </a:solidFill>
                <a:latin typeface="Calibri"/>
                <a:cs typeface="Calibri"/>
              </a:rPr>
              <a:t>Disadvantages</a:t>
            </a:r>
            <a:r>
              <a:rPr sz="1800" spc="60" dirty="0">
                <a:solidFill>
                  <a:srgbClr val="FF0000"/>
                </a:solidFill>
                <a:latin typeface="Calibri"/>
                <a:cs typeface="Calibri"/>
              </a:rPr>
              <a:t> </a:t>
            </a:r>
            <a:r>
              <a:rPr sz="1800" spc="5" dirty="0">
                <a:solidFill>
                  <a:srgbClr val="FF0000"/>
                </a:solidFill>
                <a:latin typeface="Calibri"/>
                <a:cs typeface="Calibri"/>
              </a:rPr>
              <a:t>of </a:t>
            </a:r>
            <a:r>
              <a:rPr sz="1800" spc="-10" dirty="0">
                <a:solidFill>
                  <a:srgbClr val="FF0000"/>
                </a:solidFill>
                <a:latin typeface="Calibri"/>
                <a:cs typeface="Calibri"/>
              </a:rPr>
              <a:t>Multitasking</a:t>
            </a:r>
            <a:r>
              <a:rPr sz="1800" spc="60" dirty="0">
                <a:solidFill>
                  <a:srgbClr val="FF0000"/>
                </a:solidFill>
                <a:latin typeface="Calibri"/>
                <a:cs typeface="Calibri"/>
              </a:rPr>
              <a:t> </a:t>
            </a:r>
            <a:r>
              <a:rPr sz="1800" spc="-15" dirty="0">
                <a:solidFill>
                  <a:srgbClr val="FF0000"/>
                </a:solidFill>
                <a:latin typeface="Calibri"/>
                <a:cs typeface="Calibri"/>
              </a:rPr>
              <a:t>operating</a:t>
            </a:r>
            <a:r>
              <a:rPr sz="1800" spc="45" dirty="0">
                <a:solidFill>
                  <a:srgbClr val="FF0000"/>
                </a:solidFill>
                <a:latin typeface="Calibri"/>
                <a:cs typeface="Calibri"/>
              </a:rPr>
              <a:t> </a:t>
            </a:r>
            <a:r>
              <a:rPr sz="1800" spc="-25" dirty="0">
                <a:solidFill>
                  <a:srgbClr val="FF0000"/>
                </a:solidFill>
                <a:latin typeface="Calibri"/>
                <a:cs typeface="Calibri"/>
              </a:rPr>
              <a:t>system</a:t>
            </a:r>
            <a:endParaRPr sz="1800">
              <a:latin typeface="Calibri"/>
              <a:cs typeface="Calibri"/>
            </a:endParaRPr>
          </a:p>
          <a:p>
            <a:pPr marL="12700">
              <a:lnSpc>
                <a:spcPct val="100000"/>
              </a:lnSpc>
              <a:tabLst>
                <a:tab pos="3619500" algn="l"/>
              </a:tabLst>
            </a:pPr>
            <a:r>
              <a:rPr sz="1800" spc="-5" dirty="0">
                <a:latin typeface="Calibri"/>
                <a:cs typeface="Calibri"/>
              </a:rPr>
              <a:t>The</a:t>
            </a:r>
            <a:r>
              <a:rPr sz="1800" spc="575" dirty="0">
                <a:latin typeface="Calibri"/>
                <a:cs typeface="Calibri"/>
              </a:rPr>
              <a:t> </a:t>
            </a:r>
            <a:r>
              <a:rPr sz="1800" spc="-5" dirty="0">
                <a:latin typeface="Calibri"/>
                <a:cs typeface="Calibri"/>
              </a:rPr>
              <a:t>multiple</a:t>
            </a:r>
            <a:r>
              <a:rPr sz="1800" spc="585" dirty="0">
                <a:latin typeface="Calibri"/>
                <a:cs typeface="Calibri"/>
              </a:rPr>
              <a:t> </a:t>
            </a:r>
            <a:r>
              <a:rPr sz="1800" spc="-10" dirty="0">
                <a:latin typeface="Calibri"/>
                <a:cs typeface="Calibri"/>
              </a:rPr>
              <a:t>processors</a:t>
            </a:r>
            <a:r>
              <a:rPr sz="1800" spc="590" dirty="0">
                <a:latin typeface="Calibri"/>
                <a:cs typeface="Calibri"/>
              </a:rPr>
              <a:t> </a:t>
            </a:r>
            <a:r>
              <a:rPr sz="1800" spc="-10" dirty="0">
                <a:latin typeface="Calibri"/>
                <a:cs typeface="Calibri"/>
              </a:rPr>
              <a:t>are</a:t>
            </a:r>
            <a:r>
              <a:rPr sz="1800" spc="580" dirty="0">
                <a:latin typeface="Calibri"/>
                <a:cs typeface="Calibri"/>
              </a:rPr>
              <a:t> </a:t>
            </a:r>
            <a:r>
              <a:rPr sz="1800" spc="-5" dirty="0">
                <a:latin typeface="Calibri"/>
                <a:cs typeface="Calibri"/>
              </a:rPr>
              <a:t>busier	</a:t>
            </a:r>
            <a:r>
              <a:rPr sz="1800" spc="-15" dirty="0">
                <a:latin typeface="Calibri"/>
                <a:cs typeface="Calibri"/>
              </a:rPr>
              <a:t>at</a:t>
            </a:r>
            <a:r>
              <a:rPr sz="1800" spc="570" dirty="0">
                <a:latin typeface="Calibri"/>
                <a:cs typeface="Calibri"/>
              </a:rPr>
              <a:t> </a:t>
            </a:r>
            <a:r>
              <a:rPr sz="1800" dirty="0">
                <a:latin typeface="Calibri"/>
                <a:cs typeface="Calibri"/>
              </a:rPr>
              <a:t>the</a:t>
            </a:r>
            <a:r>
              <a:rPr sz="1800" spc="565" dirty="0">
                <a:latin typeface="Calibri"/>
                <a:cs typeface="Calibri"/>
              </a:rPr>
              <a:t> </a:t>
            </a:r>
            <a:r>
              <a:rPr sz="1800" spc="-5" dirty="0">
                <a:latin typeface="Calibri"/>
                <a:cs typeface="Calibri"/>
              </a:rPr>
              <a:t>same</a:t>
            </a:r>
            <a:r>
              <a:rPr sz="1800" spc="570" dirty="0">
                <a:latin typeface="Calibri"/>
                <a:cs typeface="Calibri"/>
              </a:rPr>
              <a:t> </a:t>
            </a:r>
            <a:r>
              <a:rPr sz="1800" spc="-5" dirty="0">
                <a:latin typeface="Calibri"/>
                <a:cs typeface="Calibri"/>
              </a:rPr>
              <a:t>time</a:t>
            </a:r>
            <a:r>
              <a:rPr sz="1800" spc="570" dirty="0">
                <a:latin typeface="Calibri"/>
                <a:cs typeface="Calibri"/>
              </a:rPr>
              <a:t> </a:t>
            </a:r>
            <a:r>
              <a:rPr sz="1800" spc="-15" dirty="0">
                <a:latin typeface="Calibri"/>
                <a:cs typeface="Calibri"/>
              </a:rPr>
              <a:t>to</a:t>
            </a:r>
            <a:r>
              <a:rPr sz="1800" spc="580" dirty="0">
                <a:latin typeface="Calibri"/>
                <a:cs typeface="Calibri"/>
              </a:rPr>
              <a:t> </a:t>
            </a:r>
            <a:r>
              <a:rPr sz="1800" spc="-10" dirty="0">
                <a:latin typeface="Calibri"/>
                <a:cs typeface="Calibri"/>
              </a:rPr>
              <a:t>complete</a:t>
            </a:r>
            <a:r>
              <a:rPr sz="1800" spc="565" dirty="0">
                <a:latin typeface="Calibri"/>
                <a:cs typeface="Calibri"/>
              </a:rPr>
              <a:t> </a:t>
            </a:r>
            <a:r>
              <a:rPr sz="1800" spc="-10" dirty="0">
                <a:latin typeface="Calibri"/>
                <a:cs typeface="Calibri"/>
              </a:rPr>
              <a:t>any</a:t>
            </a:r>
            <a:r>
              <a:rPr sz="1800" spc="570" dirty="0">
                <a:latin typeface="Calibri"/>
                <a:cs typeface="Calibri"/>
              </a:rPr>
              <a:t> </a:t>
            </a:r>
            <a:r>
              <a:rPr sz="1800" spc="-10" dirty="0">
                <a:latin typeface="Calibri"/>
                <a:cs typeface="Calibri"/>
              </a:rPr>
              <a:t>task</a:t>
            </a:r>
            <a:r>
              <a:rPr sz="1800" spc="570" dirty="0">
                <a:latin typeface="Calibri"/>
                <a:cs typeface="Calibri"/>
              </a:rPr>
              <a:t> </a:t>
            </a:r>
            <a:r>
              <a:rPr sz="1800" spc="5" dirty="0">
                <a:latin typeface="Calibri"/>
                <a:cs typeface="Calibri"/>
              </a:rPr>
              <a:t>in </a:t>
            </a:r>
            <a:r>
              <a:rPr sz="1800" spc="150" dirty="0">
                <a:latin typeface="Calibri"/>
                <a:cs typeface="Calibri"/>
              </a:rPr>
              <a:t> </a:t>
            </a:r>
            <a:r>
              <a:rPr sz="1800" dirty="0">
                <a:latin typeface="Calibri"/>
                <a:cs typeface="Calibri"/>
              </a:rPr>
              <a:t>a</a:t>
            </a:r>
            <a:endParaRPr sz="1800">
              <a:latin typeface="Calibri"/>
              <a:cs typeface="Calibri"/>
            </a:endParaRPr>
          </a:p>
          <a:p>
            <a:pPr marL="12700">
              <a:lnSpc>
                <a:spcPct val="100000"/>
              </a:lnSpc>
              <a:spcBef>
                <a:spcPts val="5"/>
              </a:spcBef>
            </a:pPr>
            <a:r>
              <a:rPr sz="1800" spc="-10" dirty="0">
                <a:latin typeface="Calibri"/>
                <a:cs typeface="Calibri"/>
              </a:rPr>
              <a:t>multitasking</a:t>
            </a:r>
            <a:r>
              <a:rPr sz="1800" spc="40" dirty="0">
                <a:latin typeface="Calibri"/>
                <a:cs typeface="Calibri"/>
              </a:rPr>
              <a:t> </a:t>
            </a:r>
            <a:r>
              <a:rPr sz="1800" spc="-15" dirty="0">
                <a:latin typeface="Calibri"/>
                <a:cs typeface="Calibri"/>
              </a:rPr>
              <a:t>environment,</a:t>
            </a:r>
            <a:r>
              <a:rPr sz="1800" spc="65" dirty="0">
                <a:latin typeface="Calibri"/>
                <a:cs typeface="Calibri"/>
              </a:rPr>
              <a:t> </a:t>
            </a:r>
            <a:r>
              <a:rPr sz="1800" spc="-5" dirty="0">
                <a:latin typeface="Calibri"/>
                <a:cs typeface="Calibri"/>
              </a:rPr>
              <a:t>so</a:t>
            </a:r>
            <a:r>
              <a:rPr sz="1800" spc="15" dirty="0">
                <a:latin typeface="Calibri"/>
                <a:cs typeface="Calibri"/>
              </a:rPr>
              <a:t> </a:t>
            </a:r>
            <a:r>
              <a:rPr sz="1800" spc="-5" dirty="0">
                <a:latin typeface="Calibri"/>
                <a:cs typeface="Calibri"/>
              </a:rPr>
              <a:t>the</a:t>
            </a:r>
            <a:r>
              <a:rPr sz="1800" spc="45" dirty="0">
                <a:latin typeface="Calibri"/>
                <a:cs typeface="Calibri"/>
              </a:rPr>
              <a:t> </a:t>
            </a:r>
            <a:r>
              <a:rPr sz="1800" spc="-5" dirty="0">
                <a:latin typeface="Calibri"/>
                <a:cs typeface="Calibri"/>
              </a:rPr>
              <a:t>CPU</a:t>
            </a:r>
            <a:r>
              <a:rPr sz="1800" spc="-20" dirty="0">
                <a:latin typeface="Calibri"/>
                <a:cs typeface="Calibri"/>
              </a:rPr>
              <a:t> </a:t>
            </a:r>
            <a:r>
              <a:rPr sz="1800" spc="-25" dirty="0">
                <a:latin typeface="Calibri"/>
                <a:cs typeface="Calibri"/>
              </a:rPr>
              <a:t>generates</a:t>
            </a:r>
            <a:r>
              <a:rPr sz="1800" spc="120" dirty="0">
                <a:latin typeface="Calibri"/>
                <a:cs typeface="Calibri"/>
              </a:rPr>
              <a:t> </a:t>
            </a:r>
            <a:r>
              <a:rPr sz="1800" spc="-5" dirty="0">
                <a:latin typeface="Calibri"/>
                <a:cs typeface="Calibri"/>
              </a:rPr>
              <a:t>more</a:t>
            </a:r>
            <a:r>
              <a:rPr sz="1800" dirty="0">
                <a:latin typeface="Calibri"/>
                <a:cs typeface="Calibri"/>
              </a:rPr>
              <a:t> </a:t>
            </a:r>
            <a:r>
              <a:rPr sz="1800" spc="-10" dirty="0">
                <a:latin typeface="Calibri"/>
                <a:cs typeface="Calibri"/>
              </a:rPr>
              <a:t>heat.</a:t>
            </a:r>
            <a:endParaRPr sz="1800">
              <a:latin typeface="Calibri"/>
              <a:cs typeface="Calibri"/>
            </a:endParaRPr>
          </a:p>
        </p:txBody>
      </p:sp>
      <p:pic>
        <p:nvPicPr>
          <p:cNvPr id="3" name="object 3"/>
          <p:cNvPicPr/>
          <p:nvPr/>
        </p:nvPicPr>
        <p:blipFill>
          <a:blip r:embed="rId2" cstate="print"/>
          <a:stretch>
            <a:fillRect/>
          </a:stretch>
        </p:blipFill>
        <p:spPr>
          <a:xfrm>
            <a:off x="2828765" y="3276224"/>
            <a:ext cx="4552093" cy="3003031"/>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6837" y="300037"/>
          <a:ext cx="6110605" cy="1076960"/>
        </p:xfrm>
        <a:graphic>
          <a:graphicData uri="http://schemas.openxmlformats.org/drawingml/2006/table">
            <a:tbl>
              <a:tblPr firstRow="1" bandRow="1">
                <a:tableStyleId>{2D5ABB26-0587-4C30-8999-92F81FD0307C}</a:tableStyleId>
              </a:tblPr>
              <a:tblGrid>
                <a:gridCol w="3048000"/>
                <a:gridCol w="3048000"/>
              </a:tblGrid>
              <a:tr h="309943">
                <a:tc>
                  <a:txBody>
                    <a:bodyPr/>
                    <a:lstStyle/>
                    <a:p>
                      <a:pPr marL="69215">
                        <a:lnSpc>
                          <a:spcPct val="100000"/>
                        </a:lnSpc>
                        <a:spcBef>
                          <a:spcPts val="425"/>
                        </a:spcBef>
                      </a:pPr>
                      <a:r>
                        <a:rPr sz="1100" spc="-15" dirty="0">
                          <a:latin typeface="Times New Roman"/>
                          <a:cs typeface="Times New Roman"/>
                        </a:rPr>
                        <a:t>Section</a:t>
                      </a:r>
                      <a:r>
                        <a:rPr sz="1100" spc="-5" dirty="0">
                          <a:latin typeface="Times New Roman"/>
                          <a:cs typeface="Times New Roman"/>
                        </a:rPr>
                        <a:t> </a:t>
                      </a:r>
                      <a:r>
                        <a:rPr sz="1100" dirty="0">
                          <a:latin typeface="Times New Roman"/>
                          <a:cs typeface="Times New Roman"/>
                        </a:rPr>
                        <a:t>1</a:t>
                      </a:r>
                      <a:endParaRPr sz="1100">
                        <a:latin typeface="Times New Roman"/>
                        <a:cs typeface="Times New Roman"/>
                      </a:endParaRPr>
                    </a:p>
                  </a:txBody>
                  <a:tcPr marL="0" marR="0" marT="53975" marB="0">
                    <a:lnL w="9525">
                      <a:solidFill>
                        <a:srgbClr val="9047AC"/>
                      </a:solidFill>
                      <a:prstDash val="solid"/>
                    </a:lnL>
                    <a:lnR w="9525">
                      <a:solidFill>
                        <a:srgbClr val="9047AC"/>
                      </a:solidFill>
                      <a:prstDash val="solid"/>
                    </a:lnR>
                    <a:lnT w="9525">
                      <a:solidFill>
                        <a:srgbClr val="9047AC"/>
                      </a:solidFill>
                      <a:prstDash val="solid"/>
                    </a:lnT>
                    <a:solidFill>
                      <a:srgbClr val="C6CCBD"/>
                    </a:solidFill>
                  </a:tcPr>
                </a:tc>
                <a:tc>
                  <a:txBody>
                    <a:bodyPr/>
                    <a:lstStyle/>
                    <a:p>
                      <a:pPr marL="69850">
                        <a:lnSpc>
                          <a:spcPct val="100000"/>
                        </a:lnSpc>
                        <a:spcBef>
                          <a:spcPts val="425"/>
                        </a:spcBef>
                      </a:pPr>
                      <a:r>
                        <a:rPr sz="1100" spc="-15" dirty="0">
                          <a:latin typeface="Times New Roman"/>
                          <a:cs typeface="Times New Roman"/>
                        </a:rPr>
                        <a:t>Section</a:t>
                      </a:r>
                      <a:r>
                        <a:rPr sz="1100" spc="-5" dirty="0">
                          <a:latin typeface="Times New Roman"/>
                          <a:cs typeface="Times New Roman"/>
                        </a:rPr>
                        <a:t> </a:t>
                      </a:r>
                      <a:r>
                        <a:rPr sz="1100" dirty="0">
                          <a:latin typeface="Times New Roman"/>
                          <a:cs typeface="Times New Roman"/>
                        </a:rPr>
                        <a:t>2</a:t>
                      </a:r>
                      <a:endParaRPr sz="1100">
                        <a:latin typeface="Times New Roman"/>
                        <a:cs typeface="Times New Roman"/>
                      </a:endParaRPr>
                    </a:p>
                  </a:txBody>
                  <a:tcPr marL="0" marR="0" marT="53975" marB="0">
                    <a:lnL w="9525">
                      <a:solidFill>
                        <a:srgbClr val="9047AC"/>
                      </a:solidFill>
                      <a:prstDash val="solid"/>
                    </a:lnL>
                    <a:lnR w="9525">
                      <a:solidFill>
                        <a:srgbClr val="9047AC"/>
                      </a:solidFill>
                      <a:prstDash val="solid"/>
                    </a:lnR>
                    <a:lnT w="9525">
                      <a:solidFill>
                        <a:srgbClr val="9047AC"/>
                      </a:solidFill>
                      <a:prstDash val="solid"/>
                    </a:lnT>
                    <a:solidFill>
                      <a:srgbClr val="C6CCBD"/>
                    </a:solidFill>
                  </a:tcPr>
                </a:tc>
              </a:tr>
              <a:tr h="757491">
                <a:tc>
                  <a:txBody>
                    <a:bodyPr/>
                    <a:lstStyle/>
                    <a:p>
                      <a:pPr marL="274955" indent="-228600">
                        <a:lnSpc>
                          <a:spcPct val="100000"/>
                        </a:lnSpc>
                        <a:spcBef>
                          <a:spcPts val="234"/>
                        </a:spcBef>
                        <a:buAutoNum type="arabicPeriod"/>
                        <a:tabLst>
                          <a:tab pos="274955" algn="l"/>
                        </a:tabLst>
                      </a:pPr>
                      <a:r>
                        <a:rPr sz="1100" spc="5" dirty="0">
                          <a:solidFill>
                            <a:srgbClr val="333333"/>
                          </a:solidFill>
                          <a:latin typeface="Microsoft Sans Serif"/>
                          <a:cs typeface="Microsoft Sans Serif"/>
                        </a:rPr>
                        <a:t>Load</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Lock,</a:t>
                      </a:r>
                      <a:r>
                        <a:rPr sz="1100" spc="-60" dirty="0">
                          <a:solidFill>
                            <a:srgbClr val="333333"/>
                          </a:solidFill>
                          <a:latin typeface="Microsoft Sans Serif"/>
                          <a:cs typeface="Microsoft Sans Serif"/>
                        </a:rPr>
                        <a:t> </a:t>
                      </a:r>
                      <a:r>
                        <a:rPr sz="1100" spc="-5" dirty="0">
                          <a:solidFill>
                            <a:srgbClr val="333333"/>
                          </a:solidFill>
                          <a:latin typeface="Microsoft Sans Serif"/>
                          <a:cs typeface="Microsoft Sans Serif"/>
                        </a:rPr>
                        <a:t>R0</a:t>
                      </a:r>
                      <a:endParaRPr sz="1100">
                        <a:latin typeface="Microsoft Sans Serif"/>
                        <a:cs typeface="Microsoft Sans Serif"/>
                      </a:endParaRPr>
                    </a:p>
                    <a:p>
                      <a:pPr marL="274955" indent="-228600">
                        <a:lnSpc>
                          <a:spcPct val="100000"/>
                        </a:lnSpc>
                        <a:buAutoNum type="arabicPeriod"/>
                        <a:tabLst>
                          <a:tab pos="274955" algn="l"/>
                        </a:tabLst>
                      </a:pPr>
                      <a:r>
                        <a:rPr sz="1100" spc="-15" dirty="0">
                          <a:solidFill>
                            <a:srgbClr val="333333"/>
                          </a:solidFill>
                          <a:latin typeface="Microsoft Sans Serif"/>
                          <a:cs typeface="Microsoft Sans Serif"/>
                        </a:rPr>
                        <a:t>CMP</a:t>
                      </a:r>
                      <a:r>
                        <a:rPr sz="1100" spc="20" dirty="0">
                          <a:solidFill>
                            <a:srgbClr val="333333"/>
                          </a:solidFill>
                          <a:latin typeface="Microsoft Sans Serif"/>
                          <a:cs typeface="Microsoft Sans Serif"/>
                        </a:rPr>
                        <a:t> </a:t>
                      </a:r>
                      <a:r>
                        <a:rPr sz="1100" dirty="0">
                          <a:solidFill>
                            <a:srgbClr val="333333"/>
                          </a:solidFill>
                          <a:latin typeface="Microsoft Sans Serif"/>
                          <a:cs typeface="Microsoft Sans Serif"/>
                        </a:rPr>
                        <a:t>R0,</a:t>
                      </a:r>
                      <a:r>
                        <a:rPr sz="1100" spc="-50" dirty="0">
                          <a:solidFill>
                            <a:srgbClr val="333333"/>
                          </a:solidFill>
                          <a:latin typeface="Microsoft Sans Serif"/>
                          <a:cs typeface="Microsoft Sans Serif"/>
                        </a:rPr>
                        <a:t> </a:t>
                      </a:r>
                      <a:r>
                        <a:rPr sz="1100" spc="5" dirty="0">
                          <a:solidFill>
                            <a:srgbClr val="333333"/>
                          </a:solidFill>
                          <a:latin typeface="Microsoft Sans Serif"/>
                          <a:cs typeface="Microsoft Sans Serif"/>
                        </a:rPr>
                        <a:t>#0</a:t>
                      </a:r>
                      <a:endParaRPr sz="1100">
                        <a:latin typeface="Microsoft Sans Serif"/>
                        <a:cs typeface="Microsoft Sans Serif"/>
                      </a:endParaRPr>
                    </a:p>
                    <a:p>
                      <a:pPr marL="274955" indent="-228600">
                        <a:lnSpc>
                          <a:spcPct val="100000"/>
                        </a:lnSpc>
                        <a:buAutoNum type="arabicPeriod"/>
                        <a:tabLst>
                          <a:tab pos="274955" algn="l"/>
                        </a:tabLst>
                      </a:pPr>
                      <a:r>
                        <a:rPr sz="1100" dirty="0">
                          <a:solidFill>
                            <a:srgbClr val="333333"/>
                          </a:solidFill>
                          <a:latin typeface="Microsoft Sans Serif"/>
                          <a:cs typeface="Microsoft Sans Serif"/>
                        </a:rPr>
                        <a:t>JNZ</a:t>
                      </a:r>
                      <a:r>
                        <a:rPr sz="1100" spc="-30" dirty="0">
                          <a:solidFill>
                            <a:srgbClr val="333333"/>
                          </a:solidFill>
                          <a:latin typeface="Microsoft Sans Serif"/>
                          <a:cs typeface="Microsoft Sans Serif"/>
                        </a:rPr>
                        <a:t> </a:t>
                      </a:r>
                      <a:r>
                        <a:rPr sz="1100" spc="5" dirty="0">
                          <a:solidFill>
                            <a:srgbClr val="333333"/>
                          </a:solidFill>
                          <a:latin typeface="Microsoft Sans Serif"/>
                          <a:cs typeface="Microsoft Sans Serif"/>
                        </a:rPr>
                        <a:t>step1</a:t>
                      </a:r>
                      <a:endParaRPr sz="1100">
                        <a:latin typeface="Microsoft Sans Serif"/>
                        <a:cs typeface="Microsoft Sans Serif"/>
                      </a:endParaRPr>
                    </a:p>
                    <a:p>
                      <a:pPr marL="314325" indent="-268605">
                        <a:lnSpc>
                          <a:spcPct val="100000"/>
                        </a:lnSpc>
                        <a:buAutoNum type="arabicPeriod"/>
                        <a:tabLst>
                          <a:tab pos="314325" algn="l"/>
                          <a:tab pos="314960" algn="l"/>
                        </a:tabLst>
                      </a:pPr>
                      <a:r>
                        <a:rPr sz="1100" dirty="0">
                          <a:solidFill>
                            <a:srgbClr val="333333"/>
                          </a:solidFill>
                          <a:latin typeface="Microsoft Sans Serif"/>
                          <a:cs typeface="Microsoft Sans Serif"/>
                        </a:rPr>
                        <a:t>store</a:t>
                      </a:r>
                      <a:r>
                        <a:rPr sz="1100" spc="-40" dirty="0">
                          <a:solidFill>
                            <a:srgbClr val="333333"/>
                          </a:solidFill>
                          <a:latin typeface="Microsoft Sans Serif"/>
                          <a:cs typeface="Microsoft Sans Serif"/>
                        </a:rPr>
                        <a:t> </a:t>
                      </a:r>
                      <a:r>
                        <a:rPr sz="1100" spc="5" dirty="0">
                          <a:solidFill>
                            <a:srgbClr val="333333"/>
                          </a:solidFill>
                          <a:latin typeface="Microsoft Sans Serif"/>
                          <a:cs typeface="Microsoft Sans Serif"/>
                        </a:rPr>
                        <a:t>#1,</a:t>
                      </a:r>
                      <a:r>
                        <a:rPr sz="1100" spc="-45" dirty="0">
                          <a:solidFill>
                            <a:srgbClr val="333333"/>
                          </a:solidFill>
                          <a:latin typeface="Microsoft Sans Serif"/>
                          <a:cs typeface="Microsoft Sans Serif"/>
                        </a:rPr>
                        <a:t> </a:t>
                      </a:r>
                      <a:r>
                        <a:rPr sz="1100" dirty="0">
                          <a:solidFill>
                            <a:srgbClr val="333333"/>
                          </a:solidFill>
                          <a:latin typeface="Microsoft Sans Serif"/>
                          <a:cs typeface="Microsoft Sans Serif"/>
                        </a:rPr>
                        <a:t>Lock</a:t>
                      </a:r>
                      <a:endParaRPr sz="1100">
                        <a:latin typeface="Microsoft Sans Serif"/>
                        <a:cs typeface="Microsoft Sans Serif"/>
                      </a:endParaRPr>
                    </a:p>
                  </a:txBody>
                  <a:tcPr marL="0" marR="0" marT="29844"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275590" indent="-229235">
                        <a:lnSpc>
                          <a:spcPct val="100000"/>
                        </a:lnSpc>
                        <a:spcBef>
                          <a:spcPts val="234"/>
                        </a:spcBef>
                        <a:buAutoNum type="arabicPeriod"/>
                        <a:tabLst>
                          <a:tab pos="276225" algn="l"/>
                        </a:tabLst>
                      </a:pPr>
                      <a:r>
                        <a:rPr sz="1100" spc="5" dirty="0">
                          <a:solidFill>
                            <a:srgbClr val="333333"/>
                          </a:solidFill>
                          <a:latin typeface="Microsoft Sans Serif"/>
                          <a:cs typeface="Microsoft Sans Serif"/>
                        </a:rPr>
                        <a:t>Load</a:t>
                      </a:r>
                      <a:r>
                        <a:rPr sz="1100" spc="-55" dirty="0">
                          <a:solidFill>
                            <a:srgbClr val="333333"/>
                          </a:solidFill>
                          <a:latin typeface="Microsoft Sans Serif"/>
                          <a:cs typeface="Microsoft Sans Serif"/>
                        </a:rPr>
                        <a:t> </a:t>
                      </a:r>
                      <a:r>
                        <a:rPr sz="1100" dirty="0">
                          <a:solidFill>
                            <a:srgbClr val="333333"/>
                          </a:solidFill>
                          <a:latin typeface="Microsoft Sans Serif"/>
                          <a:cs typeface="Microsoft Sans Serif"/>
                        </a:rPr>
                        <a:t>Lock,</a:t>
                      </a:r>
                      <a:r>
                        <a:rPr sz="1100" spc="-70" dirty="0">
                          <a:solidFill>
                            <a:srgbClr val="333333"/>
                          </a:solidFill>
                          <a:latin typeface="Microsoft Sans Serif"/>
                          <a:cs typeface="Microsoft Sans Serif"/>
                        </a:rPr>
                        <a:t> </a:t>
                      </a:r>
                      <a:r>
                        <a:rPr sz="1100" spc="-5" dirty="0">
                          <a:solidFill>
                            <a:srgbClr val="333333"/>
                          </a:solidFill>
                          <a:latin typeface="Microsoft Sans Serif"/>
                          <a:cs typeface="Microsoft Sans Serif"/>
                        </a:rPr>
                        <a:t>R0</a:t>
                      </a:r>
                      <a:endParaRPr sz="1100">
                        <a:latin typeface="Microsoft Sans Serif"/>
                        <a:cs typeface="Microsoft Sans Serif"/>
                      </a:endParaRPr>
                    </a:p>
                    <a:p>
                      <a:pPr marL="275590" indent="-229235">
                        <a:lnSpc>
                          <a:spcPct val="100000"/>
                        </a:lnSpc>
                        <a:buAutoNum type="arabicPeriod"/>
                        <a:tabLst>
                          <a:tab pos="276225" algn="l"/>
                        </a:tabLst>
                      </a:pPr>
                      <a:r>
                        <a:rPr sz="1100" dirty="0">
                          <a:solidFill>
                            <a:srgbClr val="333333"/>
                          </a:solidFill>
                          <a:latin typeface="Microsoft Sans Serif"/>
                          <a:cs typeface="Microsoft Sans Serif"/>
                        </a:rPr>
                        <a:t>Store</a:t>
                      </a:r>
                      <a:r>
                        <a:rPr sz="1100" spc="-55" dirty="0">
                          <a:solidFill>
                            <a:srgbClr val="333333"/>
                          </a:solidFill>
                          <a:latin typeface="Microsoft Sans Serif"/>
                          <a:cs typeface="Microsoft Sans Serif"/>
                        </a:rPr>
                        <a:t> </a:t>
                      </a:r>
                      <a:r>
                        <a:rPr sz="1100" spc="5" dirty="0">
                          <a:solidFill>
                            <a:srgbClr val="333333"/>
                          </a:solidFill>
                          <a:latin typeface="Microsoft Sans Serif"/>
                          <a:cs typeface="Microsoft Sans Serif"/>
                        </a:rPr>
                        <a:t>#1,</a:t>
                      </a:r>
                      <a:r>
                        <a:rPr sz="1100" spc="-60" dirty="0">
                          <a:solidFill>
                            <a:srgbClr val="333333"/>
                          </a:solidFill>
                          <a:latin typeface="Microsoft Sans Serif"/>
                          <a:cs typeface="Microsoft Sans Serif"/>
                        </a:rPr>
                        <a:t> </a:t>
                      </a:r>
                      <a:r>
                        <a:rPr sz="1100" spc="5" dirty="0">
                          <a:solidFill>
                            <a:srgbClr val="333333"/>
                          </a:solidFill>
                          <a:latin typeface="Microsoft Sans Serif"/>
                          <a:cs typeface="Microsoft Sans Serif"/>
                        </a:rPr>
                        <a:t>Lock</a:t>
                      </a:r>
                      <a:endParaRPr sz="1100">
                        <a:latin typeface="Microsoft Sans Serif"/>
                        <a:cs typeface="Microsoft Sans Serif"/>
                      </a:endParaRPr>
                    </a:p>
                    <a:p>
                      <a:pPr marL="275590" indent="-229235">
                        <a:lnSpc>
                          <a:spcPct val="100000"/>
                        </a:lnSpc>
                        <a:buAutoNum type="arabicPeriod"/>
                        <a:tabLst>
                          <a:tab pos="276225" algn="l"/>
                        </a:tabLst>
                      </a:pPr>
                      <a:r>
                        <a:rPr sz="1100" spc="-15" dirty="0">
                          <a:solidFill>
                            <a:srgbClr val="333333"/>
                          </a:solidFill>
                          <a:latin typeface="Microsoft Sans Serif"/>
                          <a:cs typeface="Microsoft Sans Serif"/>
                        </a:rPr>
                        <a:t>CMP</a:t>
                      </a:r>
                      <a:r>
                        <a:rPr sz="1100" spc="15" dirty="0">
                          <a:solidFill>
                            <a:srgbClr val="333333"/>
                          </a:solidFill>
                          <a:latin typeface="Microsoft Sans Serif"/>
                          <a:cs typeface="Microsoft Sans Serif"/>
                        </a:rPr>
                        <a:t> </a:t>
                      </a:r>
                      <a:r>
                        <a:rPr sz="1100" dirty="0">
                          <a:solidFill>
                            <a:srgbClr val="333333"/>
                          </a:solidFill>
                          <a:latin typeface="Microsoft Sans Serif"/>
                          <a:cs typeface="Microsoft Sans Serif"/>
                        </a:rPr>
                        <a:t>R0,</a:t>
                      </a:r>
                      <a:r>
                        <a:rPr sz="1100" spc="-45" dirty="0">
                          <a:solidFill>
                            <a:srgbClr val="333333"/>
                          </a:solidFill>
                          <a:latin typeface="Microsoft Sans Serif"/>
                          <a:cs typeface="Microsoft Sans Serif"/>
                        </a:rPr>
                        <a:t> </a:t>
                      </a:r>
                      <a:r>
                        <a:rPr sz="1100" spc="5" dirty="0">
                          <a:solidFill>
                            <a:srgbClr val="333333"/>
                          </a:solidFill>
                          <a:latin typeface="Microsoft Sans Serif"/>
                          <a:cs typeface="Microsoft Sans Serif"/>
                        </a:rPr>
                        <a:t>#0</a:t>
                      </a:r>
                      <a:endParaRPr sz="1100">
                        <a:latin typeface="Microsoft Sans Serif"/>
                        <a:cs typeface="Microsoft Sans Serif"/>
                      </a:endParaRPr>
                    </a:p>
                    <a:p>
                      <a:pPr marL="275590" indent="-229235">
                        <a:lnSpc>
                          <a:spcPct val="100000"/>
                        </a:lnSpc>
                        <a:buAutoNum type="arabicPeriod"/>
                        <a:tabLst>
                          <a:tab pos="276225" algn="l"/>
                        </a:tabLst>
                      </a:pPr>
                      <a:r>
                        <a:rPr sz="1100" spc="-5" dirty="0">
                          <a:solidFill>
                            <a:srgbClr val="333333"/>
                          </a:solidFill>
                          <a:latin typeface="Microsoft Sans Serif"/>
                          <a:cs typeface="Microsoft Sans Serif"/>
                        </a:rPr>
                        <a:t>JNZ</a:t>
                      </a:r>
                      <a:r>
                        <a:rPr sz="1100" spc="-10" dirty="0">
                          <a:solidFill>
                            <a:srgbClr val="333333"/>
                          </a:solidFill>
                          <a:latin typeface="Microsoft Sans Serif"/>
                          <a:cs typeface="Microsoft Sans Serif"/>
                        </a:rPr>
                        <a:t> </a:t>
                      </a:r>
                      <a:r>
                        <a:rPr sz="1100" dirty="0">
                          <a:solidFill>
                            <a:srgbClr val="333333"/>
                          </a:solidFill>
                          <a:latin typeface="Microsoft Sans Serif"/>
                          <a:cs typeface="Microsoft Sans Serif"/>
                        </a:rPr>
                        <a:t>step</a:t>
                      </a:r>
                      <a:r>
                        <a:rPr sz="1100" spc="-40" dirty="0">
                          <a:solidFill>
                            <a:srgbClr val="333333"/>
                          </a:solidFill>
                          <a:latin typeface="Microsoft Sans Serif"/>
                          <a:cs typeface="Microsoft Sans Serif"/>
                        </a:rPr>
                        <a:t> </a:t>
                      </a:r>
                      <a:r>
                        <a:rPr sz="1100" dirty="0">
                          <a:solidFill>
                            <a:srgbClr val="333333"/>
                          </a:solidFill>
                          <a:latin typeface="Microsoft Sans Serif"/>
                          <a:cs typeface="Microsoft Sans Serif"/>
                        </a:rPr>
                        <a:t>1</a:t>
                      </a:r>
                      <a:endParaRPr sz="1100">
                        <a:latin typeface="Microsoft Sans Serif"/>
                        <a:cs typeface="Microsoft Sans Serif"/>
                      </a:endParaRPr>
                    </a:p>
                  </a:txBody>
                  <a:tcPr marL="0" marR="0" marT="29844" marB="0">
                    <a:lnL w="9525">
                      <a:solidFill>
                        <a:srgbClr val="C6CCBD"/>
                      </a:solidFill>
                      <a:prstDash val="solid"/>
                    </a:lnL>
                    <a:lnR w="9525">
                      <a:solidFill>
                        <a:srgbClr val="C6CCBD"/>
                      </a:solidFill>
                      <a:prstDash val="solid"/>
                    </a:lnR>
                    <a:lnB w="9525">
                      <a:solidFill>
                        <a:srgbClr val="C6CCBD"/>
                      </a:solidFill>
                      <a:prstDash val="solid"/>
                    </a:lnB>
                  </a:tcPr>
                </a:tc>
              </a:tr>
            </a:tbl>
          </a:graphicData>
        </a:graphic>
      </p:graphicFrame>
      <p:sp>
        <p:nvSpPr>
          <p:cNvPr id="3" name="object 3"/>
          <p:cNvSpPr txBox="1"/>
          <p:nvPr/>
        </p:nvSpPr>
        <p:spPr>
          <a:xfrm>
            <a:off x="764844" y="1395806"/>
            <a:ext cx="8152765" cy="4720590"/>
          </a:xfrm>
          <a:prstGeom prst="rect">
            <a:avLst/>
          </a:prstGeom>
        </p:spPr>
        <p:txBody>
          <a:bodyPr vert="horz" wrap="square" lIns="0" tIns="12065" rIns="0" bIns="0" rtlCol="0">
            <a:spAutoFit/>
          </a:bodyPr>
          <a:lstStyle/>
          <a:p>
            <a:pPr marL="12700" algn="just">
              <a:lnSpc>
                <a:spcPct val="100000"/>
              </a:lnSpc>
              <a:spcBef>
                <a:spcPts val="95"/>
              </a:spcBef>
            </a:pPr>
            <a:r>
              <a:rPr sz="1400" spc="-5" dirty="0">
                <a:solidFill>
                  <a:srgbClr val="00AF50"/>
                </a:solidFill>
                <a:latin typeface="Calibri"/>
                <a:cs typeface="Calibri"/>
              </a:rPr>
              <a:t>TSL</a:t>
            </a:r>
            <a:r>
              <a:rPr sz="1400" spc="-55" dirty="0">
                <a:solidFill>
                  <a:srgbClr val="00AF50"/>
                </a:solidFill>
                <a:latin typeface="Calibri"/>
                <a:cs typeface="Calibri"/>
              </a:rPr>
              <a:t> </a:t>
            </a:r>
            <a:r>
              <a:rPr sz="1400" spc="-10" dirty="0">
                <a:solidFill>
                  <a:srgbClr val="00AF50"/>
                </a:solidFill>
                <a:latin typeface="Calibri"/>
                <a:cs typeface="Calibri"/>
              </a:rPr>
              <a:t>Instruction</a:t>
            </a:r>
            <a:endParaRPr sz="1400">
              <a:latin typeface="Calibri"/>
              <a:cs typeface="Calibri"/>
            </a:endParaRPr>
          </a:p>
          <a:p>
            <a:pPr marL="12700" marR="6350" algn="just">
              <a:lnSpc>
                <a:spcPct val="100000"/>
              </a:lnSpc>
            </a:pPr>
            <a:r>
              <a:rPr sz="1400" spc="-25" dirty="0">
                <a:latin typeface="Calibri"/>
                <a:cs typeface="Calibri"/>
              </a:rPr>
              <a:t>However, </a:t>
            </a:r>
            <a:r>
              <a:rPr sz="1400" spc="-5" dirty="0">
                <a:latin typeface="Calibri"/>
                <a:cs typeface="Calibri"/>
              </a:rPr>
              <a:t>the solution </a:t>
            </a:r>
            <a:r>
              <a:rPr sz="1400" spc="-10" dirty="0">
                <a:latin typeface="Calibri"/>
                <a:cs typeface="Calibri"/>
              </a:rPr>
              <a:t>provided </a:t>
            </a:r>
            <a:r>
              <a:rPr sz="1400" dirty="0">
                <a:latin typeface="Calibri"/>
                <a:cs typeface="Calibri"/>
              </a:rPr>
              <a:t>in </a:t>
            </a:r>
            <a:r>
              <a:rPr sz="1400" spc="-10" dirty="0">
                <a:latin typeface="Calibri"/>
                <a:cs typeface="Calibri"/>
              </a:rPr>
              <a:t>the above </a:t>
            </a:r>
            <a:r>
              <a:rPr sz="1400" spc="-5" dirty="0">
                <a:latin typeface="Calibri"/>
                <a:cs typeface="Calibri"/>
              </a:rPr>
              <a:t>segment provides mutual </a:t>
            </a:r>
            <a:r>
              <a:rPr sz="1400" spc="-10" dirty="0">
                <a:latin typeface="Calibri"/>
                <a:cs typeface="Calibri"/>
              </a:rPr>
              <a:t>exclusion </a:t>
            </a:r>
            <a:r>
              <a:rPr sz="1400" spc="-25" dirty="0">
                <a:latin typeface="Calibri"/>
                <a:cs typeface="Calibri"/>
              </a:rPr>
              <a:t>to </a:t>
            </a:r>
            <a:r>
              <a:rPr sz="1400" spc="-5" dirty="0">
                <a:latin typeface="Calibri"/>
                <a:cs typeface="Calibri"/>
              </a:rPr>
              <a:t>some </a:t>
            </a:r>
            <a:r>
              <a:rPr sz="1400" spc="-10" dirty="0">
                <a:latin typeface="Calibri"/>
                <a:cs typeface="Calibri"/>
              </a:rPr>
              <a:t>extent </a:t>
            </a:r>
            <a:r>
              <a:rPr sz="1400" dirty="0">
                <a:latin typeface="Calibri"/>
                <a:cs typeface="Calibri"/>
              </a:rPr>
              <a:t>but </a:t>
            </a:r>
            <a:r>
              <a:rPr sz="1400" spc="5" dirty="0">
                <a:latin typeface="Calibri"/>
                <a:cs typeface="Calibri"/>
              </a:rPr>
              <a:t>it </a:t>
            </a:r>
            <a:r>
              <a:rPr sz="1400" dirty="0">
                <a:latin typeface="Calibri"/>
                <a:cs typeface="Calibri"/>
              </a:rPr>
              <a:t>doesn't </a:t>
            </a:r>
            <a:r>
              <a:rPr sz="1400" spc="5" dirty="0">
                <a:latin typeface="Calibri"/>
                <a:cs typeface="Calibri"/>
              </a:rPr>
              <a:t> </a:t>
            </a:r>
            <a:r>
              <a:rPr sz="1400" spc="-25" dirty="0">
                <a:latin typeface="Calibri"/>
                <a:cs typeface="Calibri"/>
              </a:rPr>
              <a:t>make</a:t>
            </a:r>
            <a:r>
              <a:rPr sz="1400" spc="45" dirty="0">
                <a:latin typeface="Calibri"/>
                <a:cs typeface="Calibri"/>
              </a:rPr>
              <a:t> </a:t>
            </a:r>
            <a:r>
              <a:rPr sz="1400" spc="-10" dirty="0">
                <a:latin typeface="Calibri"/>
                <a:cs typeface="Calibri"/>
              </a:rPr>
              <a:t>sure</a:t>
            </a:r>
            <a:r>
              <a:rPr sz="1400" spc="50" dirty="0">
                <a:latin typeface="Calibri"/>
                <a:cs typeface="Calibri"/>
              </a:rPr>
              <a:t> </a:t>
            </a:r>
            <a:r>
              <a:rPr sz="1400" spc="-5" dirty="0">
                <a:latin typeface="Calibri"/>
                <a:cs typeface="Calibri"/>
              </a:rPr>
              <a:t>that</a:t>
            </a:r>
            <a:r>
              <a:rPr sz="1400" spc="40" dirty="0">
                <a:latin typeface="Calibri"/>
                <a:cs typeface="Calibri"/>
              </a:rPr>
              <a:t> </a:t>
            </a:r>
            <a:r>
              <a:rPr sz="1400" spc="-10" dirty="0">
                <a:latin typeface="Calibri"/>
                <a:cs typeface="Calibri"/>
              </a:rPr>
              <a:t>the</a:t>
            </a:r>
            <a:r>
              <a:rPr sz="1400" spc="55" dirty="0">
                <a:latin typeface="Calibri"/>
                <a:cs typeface="Calibri"/>
              </a:rPr>
              <a:t> </a:t>
            </a:r>
            <a:r>
              <a:rPr sz="1400" spc="-5" dirty="0">
                <a:latin typeface="Calibri"/>
                <a:cs typeface="Calibri"/>
              </a:rPr>
              <a:t>mutual</a:t>
            </a:r>
            <a:r>
              <a:rPr sz="1400" spc="45" dirty="0">
                <a:latin typeface="Calibri"/>
                <a:cs typeface="Calibri"/>
              </a:rPr>
              <a:t> </a:t>
            </a:r>
            <a:r>
              <a:rPr sz="1400" spc="-10" dirty="0">
                <a:latin typeface="Calibri"/>
                <a:cs typeface="Calibri"/>
              </a:rPr>
              <a:t>exclusion</a:t>
            </a:r>
            <a:r>
              <a:rPr sz="1400" spc="70" dirty="0">
                <a:latin typeface="Calibri"/>
                <a:cs typeface="Calibri"/>
              </a:rPr>
              <a:t> </a:t>
            </a:r>
            <a:r>
              <a:rPr sz="1400" spc="-10" dirty="0">
                <a:latin typeface="Calibri"/>
                <a:cs typeface="Calibri"/>
              </a:rPr>
              <a:t>will</a:t>
            </a:r>
            <a:r>
              <a:rPr sz="1400" spc="40" dirty="0">
                <a:latin typeface="Calibri"/>
                <a:cs typeface="Calibri"/>
              </a:rPr>
              <a:t> </a:t>
            </a:r>
            <a:r>
              <a:rPr sz="1400" spc="-15" dirty="0">
                <a:latin typeface="Calibri"/>
                <a:cs typeface="Calibri"/>
              </a:rPr>
              <a:t>always</a:t>
            </a:r>
            <a:r>
              <a:rPr sz="1400" spc="60" dirty="0">
                <a:latin typeface="Calibri"/>
                <a:cs typeface="Calibri"/>
              </a:rPr>
              <a:t> </a:t>
            </a:r>
            <a:r>
              <a:rPr sz="1400" spc="-15" dirty="0">
                <a:latin typeface="Calibri"/>
                <a:cs typeface="Calibri"/>
              </a:rPr>
              <a:t>be</a:t>
            </a:r>
            <a:r>
              <a:rPr sz="1400" spc="45" dirty="0">
                <a:latin typeface="Calibri"/>
                <a:cs typeface="Calibri"/>
              </a:rPr>
              <a:t> </a:t>
            </a:r>
            <a:r>
              <a:rPr sz="1400" spc="-5" dirty="0">
                <a:latin typeface="Calibri"/>
                <a:cs typeface="Calibri"/>
              </a:rPr>
              <a:t>there.</a:t>
            </a:r>
            <a:r>
              <a:rPr sz="1400" spc="55" dirty="0">
                <a:latin typeface="Calibri"/>
                <a:cs typeface="Calibri"/>
              </a:rPr>
              <a:t> </a:t>
            </a:r>
            <a:r>
              <a:rPr sz="1400" spc="-10" dirty="0">
                <a:latin typeface="Calibri"/>
                <a:cs typeface="Calibri"/>
              </a:rPr>
              <a:t>There</a:t>
            </a:r>
            <a:r>
              <a:rPr sz="1400" spc="50" dirty="0">
                <a:latin typeface="Calibri"/>
                <a:cs typeface="Calibri"/>
              </a:rPr>
              <a:t> </a:t>
            </a:r>
            <a:r>
              <a:rPr sz="1400" spc="-10" dirty="0">
                <a:latin typeface="Calibri"/>
                <a:cs typeface="Calibri"/>
              </a:rPr>
              <a:t>is</a:t>
            </a:r>
            <a:r>
              <a:rPr sz="1400" spc="30" dirty="0">
                <a:latin typeface="Calibri"/>
                <a:cs typeface="Calibri"/>
              </a:rPr>
              <a:t> </a:t>
            </a:r>
            <a:r>
              <a:rPr sz="1400" spc="-5" dirty="0">
                <a:latin typeface="Calibri"/>
                <a:cs typeface="Calibri"/>
              </a:rPr>
              <a:t>a</a:t>
            </a:r>
            <a:r>
              <a:rPr sz="1400" spc="80" dirty="0">
                <a:latin typeface="Calibri"/>
                <a:cs typeface="Calibri"/>
              </a:rPr>
              <a:t> </a:t>
            </a:r>
            <a:r>
              <a:rPr sz="1400" spc="-5" dirty="0">
                <a:latin typeface="Calibri"/>
                <a:cs typeface="Calibri"/>
              </a:rPr>
              <a:t>possibility</a:t>
            </a:r>
            <a:r>
              <a:rPr sz="1400" spc="50" dirty="0">
                <a:latin typeface="Calibri"/>
                <a:cs typeface="Calibri"/>
              </a:rPr>
              <a:t> </a:t>
            </a:r>
            <a:r>
              <a:rPr sz="1400" dirty="0">
                <a:latin typeface="Calibri"/>
                <a:cs typeface="Calibri"/>
              </a:rPr>
              <a:t>of</a:t>
            </a:r>
            <a:r>
              <a:rPr sz="1400" spc="30" dirty="0">
                <a:latin typeface="Calibri"/>
                <a:cs typeface="Calibri"/>
              </a:rPr>
              <a:t> </a:t>
            </a:r>
            <a:r>
              <a:rPr sz="1400" spc="-5" dirty="0">
                <a:latin typeface="Calibri"/>
                <a:cs typeface="Calibri"/>
              </a:rPr>
              <a:t>having</a:t>
            </a:r>
            <a:r>
              <a:rPr sz="1400" spc="45" dirty="0">
                <a:latin typeface="Calibri"/>
                <a:cs typeface="Calibri"/>
              </a:rPr>
              <a:t> </a:t>
            </a:r>
            <a:r>
              <a:rPr sz="1400" spc="-15" dirty="0">
                <a:latin typeface="Calibri"/>
                <a:cs typeface="Calibri"/>
              </a:rPr>
              <a:t>more</a:t>
            </a:r>
            <a:r>
              <a:rPr sz="1400" spc="80" dirty="0">
                <a:latin typeface="Calibri"/>
                <a:cs typeface="Calibri"/>
              </a:rPr>
              <a:t> </a:t>
            </a:r>
            <a:r>
              <a:rPr sz="1400" spc="-5" dirty="0">
                <a:latin typeface="Calibri"/>
                <a:cs typeface="Calibri"/>
              </a:rPr>
              <a:t>than</a:t>
            </a:r>
            <a:r>
              <a:rPr sz="1400" spc="30" dirty="0">
                <a:latin typeface="Calibri"/>
                <a:cs typeface="Calibri"/>
              </a:rPr>
              <a:t> </a:t>
            </a:r>
            <a:r>
              <a:rPr sz="1400" spc="-10" dirty="0">
                <a:latin typeface="Calibri"/>
                <a:cs typeface="Calibri"/>
              </a:rPr>
              <a:t>one</a:t>
            </a:r>
            <a:r>
              <a:rPr sz="1400" spc="50" dirty="0">
                <a:latin typeface="Calibri"/>
                <a:cs typeface="Calibri"/>
              </a:rPr>
              <a:t> </a:t>
            </a:r>
            <a:r>
              <a:rPr sz="1400" spc="-5" dirty="0">
                <a:latin typeface="Calibri"/>
                <a:cs typeface="Calibri"/>
              </a:rPr>
              <a:t>process </a:t>
            </a:r>
            <a:r>
              <a:rPr sz="1400" spc="-305" dirty="0">
                <a:latin typeface="Calibri"/>
                <a:cs typeface="Calibri"/>
              </a:rPr>
              <a:t> </a:t>
            </a:r>
            <a:r>
              <a:rPr sz="1400" spc="-10" dirty="0">
                <a:latin typeface="Calibri"/>
                <a:cs typeface="Calibri"/>
              </a:rPr>
              <a:t>in</a:t>
            </a:r>
            <a:r>
              <a:rPr sz="1400" dirty="0">
                <a:latin typeface="Calibri"/>
                <a:cs typeface="Calibri"/>
              </a:rPr>
              <a:t> </a:t>
            </a:r>
            <a:r>
              <a:rPr sz="1400" spc="-15" dirty="0">
                <a:latin typeface="Calibri"/>
                <a:cs typeface="Calibri"/>
              </a:rPr>
              <a:t>the</a:t>
            </a:r>
            <a:r>
              <a:rPr sz="1400" spc="40" dirty="0">
                <a:latin typeface="Calibri"/>
                <a:cs typeface="Calibri"/>
              </a:rPr>
              <a:t> </a:t>
            </a:r>
            <a:r>
              <a:rPr sz="1400" spc="-10" dirty="0">
                <a:latin typeface="Calibri"/>
                <a:cs typeface="Calibri"/>
              </a:rPr>
              <a:t>critical</a:t>
            </a:r>
            <a:r>
              <a:rPr sz="1400" spc="15" dirty="0">
                <a:latin typeface="Calibri"/>
                <a:cs typeface="Calibri"/>
              </a:rPr>
              <a:t> </a:t>
            </a:r>
            <a:r>
              <a:rPr sz="1400" spc="-5" dirty="0">
                <a:latin typeface="Calibri"/>
                <a:cs typeface="Calibri"/>
              </a:rPr>
              <a:t>section.</a:t>
            </a:r>
            <a:endParaRPr sz="1400">
              <a:latin typeface="Calibri"/>
              <a:cs typeface="Calibri"/>
            </a:endParaRPr>
          </a:p>
          <a:p>
            <a:pPr marL="12700" marR="5715" algn="just">
              <a:lnSpc>
                <a:spcPct val="100000"/>
              </a:lnSpc>
              <a:spcBef>
                <a:spcPts val="5"/>
              </a:spcBef>
            </a:pPr>
            <a:r>
              <a:rPr sz="1400" spc="-10" dirty="0">
                <a:latin typeface="Calibri"/>
                <a:cs typeface="Calibri"/>
              </a:rPr>
              <a:t>What if the process gets preempted </a:t>
            </a:r>
            <a:r>
              <a:rPr sz="1400" dirty="0">
                <a:latin typeface="Calibri"/>
                <a:cs typeface="Calibri"/>
              </a:rPr>
              <a:t>just </a:t>
            </a:r>
            <a:r>
              <a:rPr sz="1400" spc="-10" dirty="0">
                <a:latin typeface="Calibri"/>
                <a:cs typeface="Calibri"/>
              </a:rPr>
              <a:t>after </a:t>
            </a:r>
            <a:r>
              <a:rPr sz="1400" spc="-5" dirty="0">
                <a:latin typeface="Calibri"/>
                <a:cs typeface="Calibri"/>
              </a:rPr>
              <a:t>executing </a:t>
            </a:r>
            <a:r>
              <a:rPr sz="1400" spc="-10" dirty="0">
                <a:latin typeface="Calibri"/>
                <a:cs typeface="Calibri"/>
              </a:rPr>
              <a:t>the </a:t>
            </a:r>
            <a:r>
              <a:rPr sz="1400" spc="-5" dirty="0">
                <a:latin typeface="Calibri"/>
                <a:cs typeface="Calibri"/>
              </a:rPr>
              <a:t>first </a:t>
            </a:r>
            <a:r>
              <a:rPr sz="1400" dirty="0">
                <a:latin typeface="Calibri"/>
                <a:cs typeface="Calibri"/>
              </a:rPr>
              <a:t>instruction of </a:t>
            </a:r>
            <a:r>
              <a:rPr sz="1400" spc="-10" dirty="0">
                <a:latin typeface="Calibri"/>
                <a:cs typeface="Calibri"/>
              </a:rPr>
              <a:t>the </a:t>
            </a:r>
            <a:r>
              <a:rPr sz="1400" spc="-5" dirty="0">
                <a:latin typeface="Calibri"/>
                <a:cs typeface="Calibri"/>
              </a:rPr>
              <a:t>assembly code written </a:t>
            </a:r>
            <a:r>
              <a:rPr sz="1400" spc="10" dirty="0">
                <a:latin typeface="Calibri"/>
                <a:cs typeface="Calibri"/>
              </a:rPr>
              <a:t>in </a:t>
            </a:r>
            <a:r>
              <a:rPr sz="1400" spc="15" dirty="0">
                <a:latin typeface="Calibri"/>
                <a:cs typeface="Calibri"/>
              </a:rPr>
              <a:t> </a:t>
            </a:r>
            <a:r>
              <a:rPr sz="1400" spc="-5" dirty="0">
                <a:latin typeface="Calibri"/>
                <a:cs typeface="Calibri"/>
              </a:rPr>
              <a:t>section </a:t>
            </a:r>
            <a:r>
              <a:rPr sz="1400" spc="-10" dirty="0">
                <a:latin typeface="Calibri"/>
                <a:cs typeface="Calibri"/>
              </a:rPr>
              <a:t>2? </a:t>
            </a:r>
            <a:r>
              <a:rPr sz="1400" spc="-5" dirty="0">
                <a:latin typeface="Calibri"/>
                <a:cs typeface="Calibri"/>
              </a:rPr>
              <a:t>In that </a:t>
            </a:r>
            <a:r>
              <a:rPr sz="1400" dirty="0">
                <a:latin typeface="Calibri"/>
                <a:cs typeface="Calibri"/>
              </a:rPr>
              <a:t>case, </a:t>
            </a:r>
            <a:r>
              <a:rPr sz="1400" spc="5" dirty="0">
                <a:latin typeface="Calibri"/>
                <a:cs typeface="Calibri"/>
              </a:rPr>
              <a:t>it </a:t>
            </a:r>
            <a:r>
              <a:rPr sz="1400" spc="-5" dirty="0">
                <a:latin typeface="Calibri"/>
                <a:cs typeface="Calibri"/>
              </a:rPr>
              <a:t>will carry </a:t>
            </a:r>
            <a:r>
              <a:rPr sz="1400" spc="-10" dirty="0">
                <a:latin typeface="Calibri"/>
                <a:cs typeface="Calibri"/>
              </a:rPr>
              <a:t>the </a:t>
            </a:r>
            <a:r>
              <a:rPr sz="1400" dirty="0">
                <a:latin typeface="Calibri"/>
                <a:cs typeface="Calibri"/>
              </a:rPr>
              <a:t>old </a:t>
            </a:r>
            <a:r>
              <a:rPr sz="1400" spc="-10" dirty="0">
                <a:latin typeface="Calibri"/>
                <a:cs typeface="Calibri"/>
              </a:rPr>
              <a:t>value </a:t>
            </a:r>
            <a:r>
              <a:rPr sz="1400" spc="-5" dirty="0">
                <a:latin typeface="Calibri"/>
                <a:cs typeface="Calibri"/>
              </a:rPr>
              <a:t>of lock </a:t>
            </a:r>
            <a:r>
              <a:rPr sz="1400" spc="-10" dirty="0">
                <a:latin typeface="Calibri"/>
                <a:cs typeface="Calibri"/>
              </a:rPr>
              <a:t>variable </a:t>
            </a:r>
            <a:r>
              <a:rPr sz="1400" spc="-5" dirty="0">
                <a:latin typeface="Calibri"/>
                <a:cs typeface="Calibri"/>
              </a:rPr>
              <a:t>with </a:t>
            </a:r>
            <a:r>
              <a:rPr sz="1400" spc="5" dirty="0">
                <a:latin typeface="Calibri"/>
                <a:cs typeface="Calibri"/>
              </a:rPr>
              <a:t>it </a:t>
            </a:r>
            <a:r>
              <a:rPr sz="1400" spc="-5" dirty="0">
                <a:latin typeface="Calibri"/>
                <a:cs typeface="Calibri"/>
              </a:rPr>
              <a:t>and </a:t>
            </a:r>
            <a:r>
              <a:rPr sz="1400" spc="5" dirty="0">
                <a:latin typeface="Calibri"/>
                <a:cs typeface="Calibri"/>
              </a:rPr>
              <a:t>it </a:t>
            </a:r>
            <a:r>
              <a:rPr sz="1400" spc="-10" dirty="0">
                <a:latin typeface="Calibri"/>
                <a:cs typeface="Calibri"/>
              </a:rPr>
              <a:t>will </a:t>
            </a:r>
            <a:r>
              <a:rPr sz="1400" spc="-5" dirty="0">
                <a:latin typeface="Calibri"/>
                <a:cs typeface="Calibri"/>
              </a:rPr>
              <a:t>enter </a:t>
            </a:r>
            <a:r>
              <a:rPr sz="1400" spc="-10" dirty="0">
                <a:latin typeface="Calibri"/>
                <a:cs typeface="Calibri"/>
              </a:rPr>
              <a:t>into </a:t>
            </a:r>
            <a:r>
              <a:rPr sz="1400" spc="-15" dirty="0">
                <a:latin typeface="Calibri"/>
                <a:cs typeface="Calibri"/>
              </a:rPr>
              <a:t>the </a:t>
            </a:r>
            <a:r>
              <a:rPr sz="1400" spc="-5" dirty="0">
                <a:latin typeface="Calibri"/>
                <a:cs typeface="Calibri"/>
              </a:rPr>
              <a:t>critical </a:t>
            </a:r>
            <a:r>
              <a:rPr sz="1400" dirty="0">
                <a:latin typeface="Calibri"/>
                <a:cs typeface="Calibri"/>
              </a:rPr>
              <a:t>section </a:t>
            </a:r>
            <a:r>
              <a:rPr sz="1400" spc="5" dirty="0">
                <a:latin typeface="Calibri"/>
                <a:cs typeface="Calibri"/>
              </a:rPr>
              <a:t> </a:t>
            </a:r>
            <a:r>
              <a:rPr sz="1400" spc="-10" dirty="0">
                <a:latin typeface="Calibri"/>
                <a:cs typeface="Calibri"/>
              </a:rPr>
              <a:t>regardless </a:t>
            </a:r>
            <a:r>
              <a:rPr sz="1400" dirty="0">
                <a:latin typeface="Calibri"/>
                <a:cs typeface="Calibri"/>
              </a:rPr>
              <a:t>of </a:t>
            </a:r>
            <a:r>
              <a:rPr sz="1400" spc="-5" dirty="0">
                <a:latin typeface="Calibri"/>
                <a:cs typeface="Calibri"/>
              </a:rPr>
              <a:t>knowing the </a:t>
            </a:r>
            <a:r>
              <a:rPr sz="1400" spc="-10" dirty="0">
                <a:latin typeface="Calibri"/>
                <a:cs typeface="Calibri"/>
              </a:rPr>
              <a:t>current value </a:t>
            </a:r>
            <a:r>
              <a:rPr sz="1400" dirty="0">
                <a:latin typeface="Calibri"/>
                <a:cs typeface="Calibri"/>
              </a:rPr>
              <a:t>of </a:t>
            </a:r>
            <a:r>
              <a:rPr sz="1400" spc="-5" dirty="0">
                <a:latin typeface="Calibri"/>
                <a:cs typeface="Calibri"/>
              </a:rPr>
              <a:t>lock variable. </a:t>
            </a:r>
            <a:r>
              <a:rPr sz="1400" spc="-10" dirty="0">
                <a:latin typeface="Calibri"/>
                <a:cs typeface="Calibri"/>
              </a:rPr>
              <a:t>This </a:t>
            </a:r>
            <a:r>
              <a:rPr sz="1400" spc="-15" dirty="0">
                <a:latin typeface="Calibri"/>
                <a:cs typeface="Calibri"/>
              </a:rPr>
              <a:t>may make </a:t>
            </a:r>
            <a:r>
              <a:rPr sz="1400" spc="-5" dirty="0">
                <a:latin typeface="Calibri"/>
                <a:cs typeface="Calibri"/>
              </a:rPr>
              <a:t>the </a:t>
            </a:r>
            <a:r>
              <a:rPr sz="1400" spc="-15" dirty="0">
                <a:latin typeface="Calibri"/>
                <a:cs typeface="Calibri"/>
              </a:rPr>
              <a:t>two </a:t>
            </a:r>
            <a:r>
              <a:rPr sz="1400" spc="-10" dirty="0">
                <a:latin typeface="Calibri"/>
                <a:cs typeface="Calibri"/>
              </a:rPr>
              <a:t>processes </a:t>
            </a:r>
            <a:r>
              <a:rPr sz="1400" spc="-5" dirty="0">
                <a:latin typeface="Calibri"/>
                <a:cs typeface="Calibri"/>
              </a:rPr>
              <a:t>present </a:t>
            </a:r>
            <a:r>
              <a:rPr sz="1400" spc="5" dirty="0">
                <a:latin typeface="Calibri"/>
                <a:cs typeface="Calibri"/>
              </a:rPr>
              <a:t>in </a:t>
            </a:r>
            <a:r>
              <a:rPr sz="1400" spc="-5" dirty="0">
                <a:latin typeface="Calibri"/>
                <a:cs typeface="Calibri"/>
              </a:rPr>
              <a:t>the critical </a:t>
            </a:r>
            <a:r>
              <a:rPr sz="1400" dirty="0">
                <a:latin typeface="Calibri"/>
                <a:cs typeface="Calibri"/>
              </a:rPr>
              <a:t> </a:t>
            </a:r>
            <a:r>
              <a:rPr sz="1400" spc="-5" dirty="0">
                <a:latin typeface="Calibri"/>
                <a:cs typeface="Calibri"/>
              </a:rPr>
              <a:t>section</a:t>
            </a:r>
            <a:r>
              <a:rPr sz="1400" spc="5" dirty="0">
                <a:latin typeface="Calibri"/>
                <a:cs typeface="Calibri"/>
              </a:rPr>
              <a:t> </a:t>
            </a:r>
            <a:r>
              <a:rPr sz="1400" spc="-15" dirty="0">
                <a:latin typeface="Calibri"/>
                <a:cs typeface="Calibri"/>
              </a:rPr>
              <a:t>at</a:t>
            </a:r>
            <a:r>
              <a:rPr sz="1400" spc="30" dirty="0">
                <a:latin typeface="Calibri"/>
                <a:cs typeface="Calibri"/>
              </a:rPr>
              <a:t> </a:t>
            </a:r>
            <a:r>
              <a:rPr sz="1400" spc="-15" dirty="0">
                <a:latin typeface="Calibri"/>
                <a:cs typeface="Calibri"/>
              </a:rPr>
              <a:t>the</a:t>
            </a:r>
            <a:r>
              <a:rPr sz="1400" spc="20" dirty="0">
                <a:latin typeface="Calibri"/>
                <a:cs typeface="Calibri"/>
              </a:rPr>
              <a:t> </a:t>
            </a:r>
            <a:r>
              <a:rPr sz="1400" spc="-10" dirty="0">
                <a:latin typeface="Calibri"/>
                <a:cs typeface="Calibri"/>
              </a:rPr>
              <a:t>same</a:t>
            </a:r>
            <a:r>
              <a:rPr sz="1400" spc="25" dirty="0">
                <a:latin typeface="Calibri"/>
                <a:cs typeface="Calibri"/>
              </a:rPr>
              <a:t> </a:t>
            </a:r>
            <a:r>
              <a:rPr sz="1400" spc="-10" dirty="0">
                <a:latin typeface="Calibri"/>
                <a:cs typeface="Calibri"/>
              </a:rPr>
              <a:t>time.</a:t>
            </a:r>
            <a:endParaRPr sz="1400">
              <a:latin typeface="Calibri"/>
              <a:cs typeface="Calibri"/>
            </a:endParaRPr>
          </a:p>
          <a:p>
            <a:pPr marL="12700" marR="9525" algn="just">
              <a:lnSpc>
                <a:spcPct val="100000"/>
              </a:lnSpc>
            </a:pPr>
            <a:r>
              <a:rPr sz="1400" spc="-70" dirty="0">
                <a:latin typeface="Calibri"/>
                <a:cs typeface="Calibri"/>
              </a:rPr>
              <a:t>To </a:t>
            </a:r>
            <a:r>
              <a:rPr sz="1400" spc="-10" dirty="0">
                <a:latin typeface="Calibri"/>
                <a:cs typeface="Calibri"/>
              </a:rPr>
              <a:t>get </a:t>
            </a:r>
            <a:r>
              <a:rPr sz="1400" dirty="0">
                <a:latin typeface="Calibri"/>
                <a:cs typeface="Calibri"/>
              </a:rPr>
              <a:t>rid </a:t>
            </a:r>
            <a:r>
              <a:rPr sz="1400" spc="-5" dirty="0">
                <a:latin typeface="Calibri"/>
                <a:cs typeface="Calibri"/>
              </a:rPr>
              <a:t>of </a:t>
            </a:r>
            <a:r>
              <a:rPr sz="1400" spc="-10" dirty="0">
                <a:latin typeface="Calibri"/>
                <a:cs typeface="Calibri"/>
              </a:rPr>
              <a:t>this </a:t>
            </a:r>
            <a:r>
              <a:rPr sz="1400" spc="-5" dirty="0">
                <a:latin typeface="Calibri"/>
                <a:cs typeface="Calibri"/>
              </a:rPr>
              <a:t>problem, </a:t>
            </a:r>
            <a:r>
              <a:rPr sz="1400" spc="-25" dirty="0">
                <a:latin typeface="Calibri"/>
                <a:cs typeface="Calibri"/>
              </a:rPr>
              <a:t>we </a:t>
            </a:r>
            <a:r>
              <a:rPr sz="1400" spc="-15" dirty="0">
                <a:latin typeface="Calibri"/>
                <a:cs typeface="Calibri"/>
              </a:rPr>
              <a:t>have </a:t>
            </a:r>
            <a:r>
              <a:rPr sz="1400" spc="-25" dirty="0">
                <a:latin typeface="Calibri"/>
                <a:cs typeface="Calibri"/>
              </a:rPr>
              <a:t>to </a:t>
            </a:r>
            <a:r>
              <a:rPr sz="1400" spc="-20" dirty="0">
                <a:latin typeface="Calibri"/>
                <a:cs typeface="Calibri"/>
              </a:rPr>
              <a:t>make </a:t>
            </a:r>
            <a:r>
              <a:rPr sz="1400" spc="-10" dirty="0">
                <a:latin typeface="Calibri"/>
                <a:cs typeface="Calibri"/>
              </a:rPr>
              <a:t>sure </a:t>
            </a:r>
            <a:r>
              <a:rPr sz="1400" spc="-5" dirty="0">
                <a:latin typeface="Calibri"/>
                <a:cs typeface="Calibri"/>
              </a:rPr>
              <a:t>that </a:t>
            </a:r>
            <a:r>
              <a:rPr sz="1400" spc="-10" dirty="0">
                <a:latin typeface="Calibri"/>
                <a:cs typeface="Calibri"/>
              </a:rPr>
              <a:t>the </a:t>
            </a:r>
            <a:r>
              <a:rPr sz="1400" spc="-5" dirty="0">
                <a:latin typeface="Calibri"/>
                <a:cs typeface="Calibri"/>
              </a:rPr>
              <a:t>preemption </a:t>
            </a:r>
            <a:r>
              <a:rPr sz="1400" spc="-10" dirty="0">
                <a:latin typeface="Calibri"/>
                <a:cs typeface="Calibri"/>
              </a:rPr>
              <a:t>must </a:t>
            </a:r>
            <a:r>
              <a:rPr sz="1400" dirty="0">
                <a:latin typeface="Calibri"/>
                <a:cs typeface="Calibri"/>
              </a:rPr>
              <a:t>not </a:t>
            </a:r>
            <a:r>
              <a:rPr sz="1400" spc="-20" dirty="0">
                <a:latin typeface="Calibri"/>
                <a:cs typeface="Calibri"/>
              </a:rPr>
              <a:t>take </a:t>
            </a:r>
            <a:r>
              <a:rPr sz="1400" spc="-10" dirty="0">
                <a:latin typeface="Calibri"/>
                <a:cs typeface="Calibri"/>
              </a:rPr>
              <a:t>place </a:t>
            </a:r>
            <a:r>
              <a:rPr sz="1400" dirty="0">
                <a:latin typeface="Calibri"/>
                <a:cs typeface="Calibri"/>
              </a:rPr>
              <a:t>just </a:t>
            </a:r>
            <a:r>
              <a:rPr sz="1400" spc="-5" dirty="0">
                <a:latin typeface="Calibri"/>
                <a:cs typeface="Calibri"/>
              </a:rPr>
              <a:t>after loading the </a:t>
            </a:r>
            <a:r>
              <a:rPr sz="1400" dirty="0">
                <a:latin typeface="Calibri"/>
                <a:cs typeface="Calibri"/>
              </a:rPr>
              <a:t> </a:t>
            </a:r>
            <a:r>
              <a:rPr sz="1400" spc="-10" dirty="0">
                <a:latin typeface="Calibri"/>
                <a:cs typeface="Calibri"/>
              </a:rPr>
              <a:t>previous value </a:t>
            </a:r>
            <a:r>
              <a:rPr sz="1400" dirty="0">
                <a:latin typeface="Calibri"/>
                <a:cs typeface="Calibri"/>
              </a:rPr>
              <a:t>of </a:t>
            </a:r>
            <a:r>
              <a:rPr sz="1400" spc="-5" dirty="0">
                <a:latin typeface="Calibri"/>
                <a:cs typeface="Calibri"/>
              </a:rPr>
              <a:t>lock variable </a:t>
            </a:r>
            <a:r>
              <a:rPr sz="1400" dirty="0">
                <a:latin typeface="Calibri"/>
                <a:cs typeface="Calibri"/>
              </a:rPr>
              <a:t>and </a:t>
            </a:r>
            <a:r>
              <a:rPr sz="1400" spc="-15" dirty="0">
                <a:latin typeface="Calibri"/>
                <a:cs typeface="Calibri"/>
              </a:rPr>
              <a:t>before</a:t>
            </a:r>
            <a:r>
              <a:rPr sz="1400" spc="-10" dirty="0">
                <a:latin typeface="Calibri"/>
                <a:cs typeface="Calibri"/>
              </a:rPr>
              <a:t> setting </a:t>
            </a:r>
            <a:r>
              <a:rPr sz="1400" spc="5" dirty="0">
                <a:latin typeface="Calibri"/>
                <a:cs typeface="Calibri"/>
              </a:rPr>
              <a:t>it </a:t>
            </a:r>
            <a:r>
              <a:rPr sz="1400" spc="-20" dirty="0">
                <a:latin typeface="Calibri"/>
                <a:cs typeface="Calibri"/>
              </a:rPr>
              <a:t>to</a:t>
            </a:r>
            <a:r>
              <a:rPr sz="1400" spc="275" dirty="0">
                <a:latin typeface="Calibri"/>
                <a:cs typeface="Calibri"/>
              </a:rPr>
              <a:t> </a:t>
            </a:r>
            <a:r>
              <a:rPr sz="1400" spc="-10" dirty="0">
                <a:latin typeface="Calibri"/>
                <a:cs typeface="Calibri"/>
              </a:rPr>
              <a:t>1. </a:t>
            </a:r>
            <a:r>
              <a:rPr sz="1400" spc="-5" dirty="0">
                <a:latin typeface="Calibri"/>
                <a:cs typeface="Calibri"/>
              </a:rPr>
              <a:t>The </a:t>
            </a:r>
            <a:r>
              <a:rPr sz="1400" spc="-10" dirty="0">
                <a:latin typeface="Calibri"/>
                <a:cs typeface="Calibri"/>
              </a:rPr>
              <a:t>problem </a:t>
            </a:r>
            <a:r>
              <a:rPr sz="1400" spc="-5" dirty="0">
                <a:latin typeface="Calibri"/>
                <a:cs typeface="Calibri"/>
              </a:rPr>
              <a:t>can </a:t>
            </a:r>
            <a:r>
              <a:rPr sz="1400" spc="-15" dirty="0">
                <a:latin typeface="Calibri"/>
                <a:cs typeface="Calibri"/>
              </a:rPr>
              <a:t>be </a:t>
            </a:r>
            <a:r>
              <a:rPr sz="1400" spc="-5" dirty="0">
                <a:latin typeface="Calibri"/>
                <a:cs typeface="Calibri"/>
              </a:rPr>
              <a:t>solved </a:t>
            </a:r>
            <a:r>
              <a:rPr sz="1400" spc="-10" dirty="0">
                <a:latin typeface="Calibri"/>
                <a:cs typeface="Calibri"/>
              </a:rPr>
              <a:t>if </a:t>
            </a:r>
            <a:r>
              <a:rPr sz="1400" spc="-25" dirty="0">
                <a:latin typeface="Calibri"/>
                <a:cs typeface="Calibri"/>
              </a:rPr>
              <a:t>we </a:t>
            </a:r>
            <a:r>
              <a:rPr sz="1400" spc="-5" dirty="0">
                <a:latin typeface="Calibri"/>
                <a:cs typeface="Calibri"/>
              </a:rPr>
              <a:t>can </a:t>
            </a:r>
            <a:r>
              <a:rPr sz="1400" spc="-15" dirty="0">
                <a:latin typeface="Calibri"/>
                <a:cs typeface="Calibri"/>
              </a:rPr>
              <a:t>be </a:t>
            </a:r>
            <a:r>
              <a:rPr sz="1400" dirty="0">
                <a:latin typeface="Calibri"/>
                <a:cs typeface="Calibri"/>
              </a:rPr>
              <a:t>able </a:t>
            </a:r>
            <a:r>
              <a:rPr sz="1400" spc="-20" dirty="0">
                <a:latin typeface="Calibri"/>
                <a:cs typeface="Calibri"/>
              </a:rPr>
              <a:t>to </a:t>
            </a:r>
            <a:r>
              <a:rPr sz="1400" spc="-10" dirty="0">
                <a:latin typeface="Calibri"/>
                <a:cs typeface="Calibri"/>
              </a:rPr>
              <a:t>merge </a:t>
            </a:r>
            <a:r>
              <a:rPr sz="1400" spc="-5" dirty="0">
                <a:latin typeface="Calibri"/>
                <a:cs typeface="Calibri"/>
              </a:rPr>
              <a:t> </a:t>
            </a:r>
            <a:r>
              <a:rPr sz="1400" spc="-15" dirty="0">
                <a:latin typeface="Calibri"/>
                <a:cs typeface="Calibri"/>
              </a:rPr>
              <a:t>the</a:t>
            </a:r>
            <a:r>
              <a:rPr sz="1400" spc="40" dirty="0">
                <a:latin typeface="Calibri"/>
                <a:cs typeface="Calibri"/>
              </a:rPr>
              <a:t> </a:t>
            </a:r>
            <a:r>
              <a:rPr sz="1400" spc="-15" dirty="0">
                <a:latin typeface="Calibri"/>
                <a:cs typeface="Calibri"/>
              </a:rPr>
              <a:t>first</a:t>
            </a:r>
            <a:r>
              <a:rPr sz="1400" spc="10" dirty="0">
                <a:latin typeface="Calibri"/>
                <a:cs typeface="Calibri"/>
              </a:rPr>
              <a:t> </a:t>
            </a:r>
            <a:r>
              <a:rPr sz="1400" spc="-20" dirty="0">
                <a:latin typeface="Calibri"/>
                <a:cs typeface="Calibri"/>
              </a:rPr>
              <a:t>two</a:t>
            </a:r>
            <a:r>
              <a:rPr sz="1400" spc="50" dirty="0">
                <a:latin typeface="Calibri"/>
                <a:cs typeface="Calibri"/>
              </a:rPr>
              <a:t> </a:t>
            </a:r>
            <a:r>
              <a:rPr sz="1400" spc="-10" dirty="0">
                <a:latin typeface="Calibri"/>
                <a:cs typeface="Calibri"/>
              </a:rPr>
              <a:t>instructions.</a:t>
            </a:r>
            <a:endParaRPr sz="1400">
              <a:latin typeface="Calibri"/>
              <a:cs typeface="Calibri"/>
            </a:endParaRPr>
          </a:p>
          <a:p>
            <a:pPr marL="12700" marR="7620" algn="just">
              <a:lnSpc>
                <a:spcPct val="100000"/>
              </a:lnSpc>
            </a:pPr>
            <a:r>
              <a:rPr sz="1400" spc="-5" dirty="0">
                <a:latin typeface="Calibri"/>
                <a:cs typeface="Calibri"/>
              </a:rPr>
              <a:t>In</a:t>
            </a:r>
            <a:r>
              <a:rPr sz="1400" dirty="0">
                <a:latin typeface="Calibri"/>
                <a:cs typeface="Calibri"/>
              </a:rPr>
              <a:t> </a:t>
            </a:r>
            <a:r>
              <a:rPr sz="1400" spc="-10" dirty="0">
                <a:latin typeface="Calibri"/>
                <a:cs typeface="Calibri"/>
              </a:rPr>
              <a:t>order</a:t>
            </a:r>
            <a:r>
              <a:rPr sz="1400" spc="-5" dirty="0">
                <a:latin typeface="Calibri"/>
                <a:cs typeface="Calibri"/>
              </a:rPr>
              <a:t> </a:t>
            </a:r>
            <a:r>
              <a:rPr sz="1400" spc="-25" dirty="0">
                <a:latin typeface="Calibri"/>
                <a:cs typeface="Calibri"/>
              </a:rPr>
              <a:t>to</a:t>
            </a:r>
            <a:r>
              <a:rPr sz="1400" spc="-20" dirty="0">
                <a:latin typeface="Calibri"/>
                <a:cs typeface="Calibri"/>
              </a:rPr>
              <a:t> </a:t>
            </a:r>
            <a:r>
              <a:rPr sz="1400" spc="-5" dirty="0">
                <a:latin typeface="Calibri"/>
                <a:cs typeface="Calibri"/>
              </a:rPr>
              <a:t>address</a:t>
            </a:r>
            <a:r>
              <a:rPr sz="1400" dirty="0">
                <a:latin typeface="Calibri"/>
                <a:cs typeface="Calibri"/>
              </a:rPr>
              <a:t> </a:t>
            </a:r>
            <a:r>
              <a:rPr sz="1400" spc="-10" dirty="0">
                <a:latin typeface="Calibri"/>
                <a:cs typeface="Calibri"/>
              </a:rPr>
              <a:t>the</a:t>
            </a:r>
            <a:r>
              <a:rPr sz="1400" spc="-5" dirty="0">
                <a:latin typeface="Calibri"/>
                <a:cs typeface="Calibri"/>
              </a:rPr>
              <a:t> problem,</a:t>
            </a:r>
            <a:r>
              <a:rPr sz="1400" dirty="0">
                <a:latin typeface="Calibri"/>
                <a:cs typeface="Calibri"/>
              </a:rPr>
              <a:t> </a:t>
            </a:r>
            <a:r>
              <a:rPr sz="1400" spc="-10" dirty="0">
                <a:latin typeface="Calibri"/>
                <a:cs typeface="Calibri"/>
              </a:rPr>
              <a:t>the</a:t>
            </a:r>
            <a:r>
              <a:rPr sz="1400" spc="295" dirty="0">
                <a:latin typeface="Calibri"/>
                <a:cs typeface="Calibri"/>
              </a:rPr>
              <a:t> </a:t>
            </a:r>
            <a:r>
              <a:rPr sz="1400" spc="-5" dirty="0">
                <a:latin typeface="Calibri"/>
                <a:cs typeface="Calibri"/>
              </a:rPr>
              <a:t>operating</a:t>
            </a:r>
            <a:r>
              <a:rPr sz="1400" spc="305" dirty="0">
                <a:latin typeface="Calibri"/>
                <a:cs typeface="Calibri"/>
              </a:rPr>
              <a:t> </a:t>
            </a:r>
            <a:r>
              <a:rPr sz="1400" spc="-10" dirty="0">
                <a:latin typeface="Calibri"/>
                <a:cs typeface="Calibri"/>
              </a:rPr>
              <a:t>system</a:t>
            </a:r>
            <a:r>
              <a:rPr sz="1400" spc="295" dirty="0">
                <a:latin typeface="Calibri"/>
                <a:cs typeface="Calibri"/>
              </a:rPr>
              <a:t> </a:t>
            </a:r>
            <a:r>
              <a:rPr sz="1400" spc="-10" dirty="0">
                <a:latin typeface="Calibri"/>
                <a:cs typeface="Calibri"/>
              </a:rPr>
              <a:t>provides</a:t>
            </a:r>
            <a:r>
              <a:rPr sz="1400" spc="300" dirty="0">
                <a:latin typeface="Calibri"/>
                <a:cs typeface="Calibri"/>
              </a:rPr>
              <a:t> </a:t>
            </a:r>
            <a:r>
              <a:rPr sz="1400" spc="-5" dirty="0">
                <a:latin typeface="Calibri"/>
                <a:cs typeface="Calibri"/>
              </a:rPr>
              <a:t>a</a:t>
            </a:r>
            <a:r>
              <a:rPr sz="1400" spc="305" dirty="0">
                <a:latin typeface="Calibri"/>
                <a:cs typeface="Calibri"/>
              </a:rPr>
              <a:t> </a:t>
            </a:r>
            <a:r>
              <a:rPr sz="1400" spc="-5" dirty="0">
                <a:latin typeface="Calibri"/>
                <a:cs typeface="Calibri"/>
              </a:rPr>
              <a:t>special</a:t>
            </a:r>
            <a:r>
              <a:rPr sz="1400" spc="305" dirty="0">
                <a:latin typeface="Calibri"/>
                <a:cs typeface="Calibri"/>
              </a:rPr>
              <a:t> </a:t>
            </a:r>
            <a:r>
              <a:rPr sz="1400" spc="-5" dirty="0">
                <a:latin typeface="Calibri"/>
                <a:cs typeface="Calibri"/>
              </a:rPr>
              <a:t>instruction</a:t>
            </a:r>
            <a:r>
              <a:rPr sz="1400" spc="310" dirty="0">
                <a:latin typeface="Calibri"/>
                <a:cs typeface="Calibri"/>
              </a:rPr>
              <a:t> </a:t>
            </a:r>
            <a:r>
              <a:rPr sz="1400" dirty="0">
                <a:latin typeface="Calibri"/>
                <a:cs typeface="Calibri"/>
              </a:rPr>
              <a:t>called</a:t>
            </a:r>
            <a:r>
              <a:rPr sz="1400" spc="315" dirty="0">
                <a:latin typeface="Calibri"/>
                <a:cs typeface="Calibri"/>
              </a:rPr>
              <a:t> </a:t>
            </a:r>
            <a:r>
              <a:rPr sz="1400" b="1" spc="-40" dirty="0">
                <a:latin typeface="Calibri"/>
                <a:cs typeface="Calibri"/>
              </a:rPr>
              <a:t>Test</a:t>
            </a:r>
            <a:r>
              <a:rPr sz="1400" b="1" spc="235" dirty="0">
                <a:latin typeface="Calibri"/>
                <a:cs typeface="Calibri"/>
              </a:rPr>
              <a:t> </a:t>
            </a:r>
            <a:r>
              <a:rPr sz="1400" b="1" spc="-10" dirty="0">
                <a:latin typeface="Calibri"/>
                <a:cs typeface="Calibri"/>
              </a:rPr>
              <a:t>Set</a:t>
            </a:r>
            <a:r>
              <a:rPr sz="1400" b="1" spc="300" dirty="0">
                <a:latin typeface="Calibri"/>
                <a:cs typeface="Calibri"/>
              </a:rPr>
              <a:t> </a:t>
            </a:r>
            <a:r>
              <a:rPr sz="1400" b="1" spc="-5" dirty="0">
                <a:latin typeface="Calibri"/>
                <a:cs typeface="Calibri"/>
              </a:rPr>
              <a:t>Lock </a:t>
            </a:r>
            <a:r>
              <a:rPr sz="1400" b="1" dirty="0">
                <a:latin typeface="Calibri"/>
                <a:cs typeface="Calibri"/>
              </a:rPr>
              <a:t> </a:t>
            </a:r>
            <a:r>
              <a:rPr sz="1400" b="1" spc="-5" dirty="0">
                <a:latin typeface="Calibri"/>
                <a:cs typeface="Calibri"/>
              </a:rPr>
              <a:t>(TSL)</a:t>
            </a:r>
            <a:r>
              <a:rPr sz="1400" b="1" dirty="0">
                <a:latin typeface="Calibri"/>
                <a:cs typeface="Calibri"/>
              </a:rPr>
              <a:t> </a:t>
            </a:r>
            <a:r>
              <a:rPr sz="1400" spc="-5" dirty="0">
                <a:latin typeface="Calibri"/>
                <a:cs typeface="Calibri"/>
              </a:rPr>
              <a:t>instruction</a:t>
            </a:r>
            <a:r>
              <a:rPr sz="1400" dirty="0">
                <a:latin typeface="Calibri"/>
                <a:cs typeface="Calibri"/>
              </a:rPr>
              <a:t> </a:t>
            </a:r>
            <a:r>
              <a:rPr sz="1400" spc="-5" dirty="0">
                <a:latin typeface="Calibri"/>
                <a:cs typeface="Calibri"/>
              </a:rPr>
              <a:t>which</a:t>
            </a:r>
            <a:r>
              <a:rPr sz="1400" dirty="0">
                <a:latin typeface="Calibri"/>
                <a:cs typeface="Calibri"/>
              </a:rPr>
              <a:t> </a:t>
            </a:r>
            <a:r>
              <a:rPr sz="1400" spc="-5" dirty="0">
                <a:latin typeface="Calibri"/>
                <a:cs typeface="Calibri"/>
              </a:rPr>
              <a:t>simply</a:t>
            </a:r>
            <a:r>
              <a:rPr sz="1400" dirty="0">
                <a:latin typeface="Calibri"/>
                <a:cs typeface="Calibri"/>
              </a:rPr>
              <a:t> </a:t>
            </a:r>
            <a:r>
              <a:rPr sz="1400" spc="-10" dirty="0">
                <a:latin typeface="Calibri"/>
                <a:cs typeface="Calibri"/>
              </a:rPr>
              <a:t>loads</a:t>
            </a:r>
            <a:r>
              <a:rPr sz="1400" spc="-5" dirty="0">
                <a:latin typeface="Calibri"/>
                <a:cs typeface="Calibri"/>
              </a:rPr>
              <a:t> the</a:t>
            </a:r>
            <a:r>
              <a:rPr sz="1400" dirty="0">
                <a:latin typeface="Calibri"/>
                <a:cs typeface="Calibri"/>
              </a:rPr>
              <a:t> </a:t>
            </a:r>
            <a:r>
              <a:rPr sz="1400" spc="-10" dirty="0">
                <a:latin typeface="Calibri"/>
                <a:cs typeface="Calibri"/>
              </a:rPr>
              <a:t>value</a:t>
            </a:r>
            <a:r>
              <a:rPr sz="1400" spc="-5" dirty="0">
                <a:latin typeface="Calibri"/>
                <a:cs typeface="Calibri"/>
              </a:rPr>
              <a:t> </a:t>
            </a:r>
            <a:r>
              <a:rPr sz="1400" dirty="0">
                <a:latin typeface="Calibri"/>
                <a:cs typeface="Calibri"/>
              </a:rPr>
              <a:t>of</a:t>
            </a:r>
            <a:r>
              <a:rPr sz="1400" spc="5" dirty="0">
                <a:latin typeface="Calibri"/>
                <a:cs typeface="Calibri"/>
              </a:rPr>
              <a:t> </a:t>
            </a:r>
            <a:r>
              <a:rPr sz="1400" spc="-5" dirty="0">
                <a:latin typeface="Calibri"/>
                <a:cs typeface="Calibri"/>
              </a:rPr>
              <a:t>lock</a:t>
            </a:r>
            <a:r>
              <a:rPr sz="1400" dirty="0">
                <a:latin typeface="Calibri"/>
                <a:cs typeface="Calibri"/>
              </a:rPr>
              <a:t> </a:t>
            </a:r>
            <a:r>
              <a:rPr sz="1400" spc="-10" dirty="0">
                <a:latin typeface="Calibri"/>
                <a:cs typeface="Calibri"/>
              </a:rPr>
              <a:t>variable</a:t>
            </a:r>
            <a:r>
              <a:rPr sz="1400" spc="-5" dirty="0">
                <a:latin typeface="Calibri"/>
                <a:cs typeface="Calibri"/>
              </a:rPr>
              <a:t> into</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local</a:t>
            </a:r>
            <a:r>
              <a:rPr sz="1400" dirty="0">
                <a:latin typeface="Calibri"/>
                <a:cs typeface="Calibri"/>
              </a:rPr>
              <a:t> </a:t>
            </a:r>
            <a:r>
              <a:rPr sz="1400" spc="-10" dirty="0">
                <a:latin typeface="Calibri"/>
                <a:cs typeface="Calibri"/>
              </a:rPr>
              <a:t>register</a:t>
            </a:r>
            <a:r>
              <a:rPr sz="1400" spc="-5" dirty="0">
                <a:latin typeface="Calibri"/>
                <a:cs typeface="Calibri"/>
              </a:rPr>
              <a:t> </a:t>
            </a:r>
            <a:r>
              <a:rPr sz="1400" dirty="0">
                <a:latin typeface="Calibri"/>
                <a:cs typeface="Calibri"/>
              </a:rPr>
              <a:t>R0</a:t>
            </a:r>
            <a:r>
              <a:rPr sz="1400" spc="5" dirty="0">
                <a:latin typeface="Calibri"/>
                <a:cs typeface="Calibri"/>
              </a:rPr>
              <a:t> and</a:t>
            </a:r>
            <a:r>
              <a:rPr sz="1400" spc="10" dirty="0">
                <a:latin typeface="Calibri"/>
                <a:cs typeface="Calibri"/>
              </a:rPr>
              <a:t> </a:t>
            </a:r>
            <a:r>
              <a:rPr sz="1400" spc="-5" dirty="0">
                <a:latin typeface="Calibri"/>
                <a:cs typeface="Calibri"/>
              </a:rPr>
              <a:t>sets</a:t>
            </a:r>
            <a:r>
              <a:rPr sz="1400" dirty="0">
                <a:latin typeface="Calibri"/>
                <a:cs typeface="Calibri"/>
              </a:rPr>
              <a:t> </a:t>
            </a:r>
            <a:r>
              <a:rPr sz="1400" spc="5" dirty="0">
                <a:latin typeface="Calibri"/>
                <a:cs typeface="Calibri"/>
              </a:rPr>
              <a:t>it</a:t>
            </a:r>
            <a:r>
              <a:rPr sz="1400" spc="10" dirty="0">
                <a:latin typeface="Calibri"/>
                <a:cs typeface="Calibri"/>
              </a:rPr>
              <a:t> </a:t>
            </a:r>
            <a:r>
              <a:rPr sz="1400" spc="-20" dirty="0">
                <a:latin typeface="Calibri"/>
                <a:cs typeface="Calibri"/>
              </a:rPr>
              <a:t>to</a:t>
            </a:r>
            <a:r>
              <a:rPr sz="1400" spc="-15" dirty="0">
                <a:latin typeface="Calibri"/>
                <a:cs typeface="Calibri"/>
              </a:rPr>
              <a:t> </a:t>
            </a:r>
            <a:r>
              <a:rPr sz="1400" spc="-5" dirty="0">
                <a:latin typeface="Calibri"/>
                <a:cs typeface="Calibri"/>
              </a:rPr>
              <a:t>1 </a:t>
            </a:r>
            <a:r>
              <a:rPr sz="1400" dirty="0">
                <a:latin typeface="Calibri"/>
                <a:cs typeface="Calibri"/>
              </a:rPr>
              <a:t> </a:t>
            </a:r>
            <a:r>
              <a:rPr sz="1400" spc="-10" dirty="0">
                <a:latin typeface="Calibri"/>
                <a:cs typeface="Calibri"/>
              </a:rPr>
              <a:t>simultaneously</a:t>
            </a:r>
            <a:endParaRPr sz="1400">
              <a:latin typeface="Calibri"/>
              <a:cs typeface="Calibri"/>
            </a:endParaRPr>
          </a:p>
          <a:p>
            <a:pPr marL="12700" marR="5080" algn="just">
              <a:lnSpc>
                <a:spcPct val="100000"/>
              </a:lnSpc>
              <a:spcBef>
                <a:spcPts val="5"/>
              </a:spcBef>
            </a:pPr>
            <a:r>
              <a:rPr sz="1400" spc="-5" dirty="0">
                <a:latin typeface="Calibri"/>
                <a:cs typeface="Calibri"/>
              </a:rPr>
              <a:t>The process which </a:t>
            </a:r>
            <a:r>
              <a:rPr sz="1400" spc="-15" dirty="0">
                <a:latin typeface="Calibri"/>
                <a:cs typeface="Calibri"/>
              </a:rPr>
              <a:t>executes </a:t>
            </a:r>
            <a:r>
              <a:rPr sz="1400" spc="-10" dirty="0">
                <a:latin typeface="Calibri"/>
                <a:cs typeface="Calibri"/>
              </a:rPr>
              <a:t>the TSL first will enter </a:t>
            </a:r>
            <a:r>
              <a:rPr sz="1400" spc="-15" dirty="0">
                <a:latin typeface="Calibri"/>
                <a:cs typeface="Calibri"/>
              </a:rPr>
              <a:t>into </a:t>
            </a:r>
            <a:r>
              <a:rPr sz="1400" spc="-10" dirty="0">
                <a:latin typeface="Calibri"/>
                <a:cs typeface="Calibri"/>
              </a:rPr>
              <a:t>the </a:t>
            </a:r>
            <a:r>
              <a:rPr sz="1400" dirty="0">
                <a:latin typeface="Calibri"/>
                <a:cs typeface="Calibri"/>
              </a:rPr>
              <a:t>critical section </a:t>
            </a:r>
            <a:r>
              <a:rPr sz="1400" spc="5" dirty="0">
                <a:latin typeface="Calibri"/>
                <a:cs typeface="Calibri"/>
              </a:rPr>
              <a:t>and </a:t>
            </a:r>
            <a:r>
              <a:rPr sz="1400" spc="-15" dirty="0">
                <a:latin typeface="Calibri"/>
                <a:cs typeface="Calibri"/>
              </a:rPr>
              <a:t>no </a:t>
            </a:r>
            <a:r>
              <a:rPr sz="1400" spc="-5" dirty="0">
                <a:latin typeface="Calibri"/>
                <a:cs typeface="Calibri"/>
              </a:rPr>
              <a:t>other </a:t>
            </a:r>
            <a:r>
              <a:rPr sz="1400" spc="-10" dirty="0">
                <a:latin typeface="Calibri"/>
                <a:cs typeface="Calibri"/>
              </a:rPr>
              <a:t>process after </a:t>
            </a:r>
            <a:r>
              <a:rPr sz="1400" dirty="0">
                <a:latin typeface="Calibri"/>
                <a:cs typeface="Calibri"/>
              </a:rPr>
              <a:t>that </a:t>
            </a:r>
            <a:r>
              <a:rPr sz="1400" spc="-5" dirty="0">
                <a:latin typeface="Calibri"/>
                <a:cs typeface="Calibri"/>
              </a:rPr>
              <a:t>can </a:t>
            </a:r>
            <a:r>
              <a:rPr sz="1400" dirty="0">
                <a:latin typeface="Calibri"/>
                <a:cs typeface="Calibri"/>
              </a:rPr>
              <a:t> </a:t>
            </a:r>
            <a:r>
              <a:rPr sz="1400" spc="-10" dirty="0">
                <a:latin typeface="Calibri"/>
                <a:cs typeface="Calibri"/>
              </a:rPr>
              <a:t>enter</a:t>
            </a:r>
            <a:r>
              <a:rPr sz="1400" spc="-5" dirty="0">
                <a:latin typeface="Calibri"/>
                <a:cs typeface="Calibri"/>
              </a:rPr>
              <a:t> until</a:t>
            </a:r>
            <a:r>
              <a:rPr sz="1400" dirty="0">
                <a:latin typeface="Calibri"/>
                <a:cs typeface="Calibri"/>
              </a:rPr>
              <a:t> </a:t>
            </a:r>
            <a:r>
              <a:rPr sz="1400" spc="-10" dirty="0">
                <a:latin typeface="Calibri"/>
                <a:cs typeface="Calibri"/>
              </a:rPr>
              <a:t>the</a:t>
            </a:r>
            <a:r>
              <a:rPr sz="1400" spc="-5" dirty="0">
                <a:latin typeface="Calibri"/>
                <a:cs typeface="Calibri"/>
              </a:rPr>
              <a:t> </a:t>
            </a:r>
            <a:r>
              <a:rPr sz="1400" spc="-10" dirty="0">
                <a:latin typeface="Calibri"/>
                <a:cs typeface="Calibri"/>
              </a:rPr>
              <a:t>first</a:t>
            </a:r>
            <a:r>
              <a:rPr sz="1400" spc="-5" dirty="0">
                <a:latin typeface="Calibri"/>
                <a:cs typeface="Calibri"/>
              </a:rPr>
              <a:t> process</a:t>
            </a:r>
            <a:r>
              <a:rPr sz="1400" dirty="0">
                <a:latin typeface="Calibri"/>
                <a:cs typeface="Calibri"/>
              </a:rPr>
              <a:t> </a:t>
            </a:r>
            <a:r>
              <a:rPr sz="1400" spc="-5" dirty="0">
                <a:latin typeface="Calibri"/>
                <a:cs typeface="Calibri"/>
              </a:rPr>
              <a:t>comes</a:t>
            </a:r>
            <a:r>
              <a:rPr sz="1400" dirty="0">
                <a:latin typeface="Calibri"/>
                <a:cs typeface="Calibri"/>
              </a:rPr>
              <a:t> </a:t>
            </a:r>
            <a:r>
              <a:rPr sz="1400" spc="-10" dirty="0">
                <a:latin typeface="Calibri"/>
                <a:cs typeface="Calibri"/>
              </a:rPr>
              <a:t>out.</a:t>
            </a:r>
            <a:r>
              <a:rPr sz="1400" spc="-5" dirty="0">
                <a:latin typeface="Calibri"/>
                <a:cs typeface="Calibri"/>
              </a:rPr>
              <a:t> </a:t>
            </a:r>
            <a:r>
              <a:rPr sz="1400" spc="-10" dirty="0">
                <a:latin typeface="Calibri"/>
                <a:cs typeface="Calibri"/>
              </a:rPr>
              <a:t>No</a:t>
            </a:r>
            <a:r>
              <a:rPr sz="1400" spc="-5" dirty="0">
                <a:latin typeface="Calibri"/>
                <a:cs typeface="Calibri"/>
              </a:rPr>
              <a:t> </a:t>
            </a:r>
            <a:r>
              <a:rPr sz="1400" spc="-10" dirty="0">
                <a:latin typeface="Calibri"/>
                <a:cs typeface="Calibri"/>
              </a:rPr>
              <a:t>process</a:t>
            </a:r>
            <a:r>
              <a:rPr sz="1400" spc="-5" dirty="0">
                <a:latin typeface="Calibri"/>
                <a:cs typeface="Calibri"/>
              </a:rPr>
              <a:t> can</a:t>
            </a:r>
            <a:r>
              <a:rPr sz="1400" dirty="0">
                <a:latin typeface="Calibri"/>
                <a:cs typeface="Calibri"/>
              </a:rPr>
              <a:t> </a:t>
            </a:r>
            <a:r>
              <a:rPr sz="1400" spc="-10" dirty="0">
                <a:latin typeface="Calibri"/>
                <a:cs typeface="Calibri"/>
              </a:rPr>
              <a:t>execute</a:t>
            </a:r>
            <a:r>
              <a:rPr sz="1400" spc="-5" dirty="0">
                <a:latin typeface="Calibri"/>
                <a:cs typeface="Calibri"/>
              </a:rPr>
              <a:t> </a:t>
            </a:r>
            <a:r>
              <a:rPr sz="1400" spc="-10" dirty="0">
                <a:latin typeface="Calibri"/>
                <a:cs typeface="Calibri"/>
              </a:rPr>
              <a:t>the</a:t>
            </a:r>
            <a:r>
              <a:rPr sz="1400" spc="-5" dirty="0">
                <a:latin typeface="Calibri"/>
                <a:cs typeface="Calibri"/>
              </a:rPr>
              <a:t> </a:t>
            </a:r>
            <a:r>
              <a:rPr sz="1400" dirty="0">
                <a:latin typeface="Calibri"/>
                <a:cs typeface="Calibri"/>
              </a:rPr>
              <a:t>critical</a:t>
            </a:r>
            <a:r>
              <a:rPr sz="1400" spc="5" dirty="0">
                <a:latin typeface="Calibri"/>
                <a:cs typeface="Calibri"/>
              </a:rPr>
              <a:t> </a:t>
            </a:r>
            <a:r>
              <a:rPr sz="1400" dirty="0">
                <a:latin typeface="Calibri"/>
                <a:cs typeface="Calibri"/>
              </a:rPr>
              <a:t>section</a:t>
            </a:r>
            <a:r>
              <a:rPr sz="1400" spc="5" dirty="0">
                <a:latin typeface="Calibri"/>
                <a:cs typeface="Calibri"/>
              </a:rPr>
              <a:t> </a:t>
            </a:r>
            <a:r>
              <a:rPr sz="1400" spc="-10" dirty="0">
                <a:latin typeface="Calibri"/>
                <a:cs typeface="Calibri"/>
              </a:rPr>
              <a:t>even</a:t>
            </a:r>
            <a:r>
              <a:rPr sz="1400" spc="-5" dirty="0">
                <a:latin typeface="Calibri"/>
                <a:cs typeface="Calibri"/>
              </a:rPr>
              <a:t> </a:t>
            </a:r>
            <a:r>
              <a:rPr sz="1400" dirty="0">
                <a:latin typeface="Calibri"/>
                <a:cs typeface="Calibri"/>
              </a:rPr>
              <a:t>in</a:t>
            </a:r>
            <a:r>
              <a:rPr sz="1400" spc="5" dirty="0">
                <a:latin typeface="Calibri"/>
                <a:cs typeface="Calibri"/>
              </a:rPr>
              <a:t> </a:t>
            </a:r>
            <a:r>
              <a:rPr sz="1400" spc="-10" dirty="0">
                <a:latin typeface="Calibri"/>
                <a:cs typeface="Calibri"/>
              </a:rPr>
              <a:t>the</a:t>
            </a:r>
            <a:r>
              <a:rPr sz="1400" spc="295" dirty="0">
                <a:latin typeface="Calibri"/>
                <a:cs typeface="Calibri"/>
              </a:rPr>
              <a:t> </a:t>
            </a:r>
            <a:r>
              <a:rPr sz="1400" dirty="0">
                <a:latin typeface="Calibri"/>
                <a:cs typeface="Calibri"/>
              </a:rPr>
              <a:t>case</a:t>
            </a:r>
            <a:r>
              <a:rPr sz="1400" spc="315" dirty="0">
                <a:latin typeface="Calibri"/>
                <a:cs typeface="Calibri"/>
              </a:rPr>
              <a:t> </a:t>
            </a:r>
            <a:r>
              <a:rPr sz="1400" dirty="0">
                <a:latin typeface="Calibri"/>
                <a:cs typeface="Calibri"/>
              </a:rPr>
              <a:t>of </a:t>
            </a:r>
            <a:r>
              <a:rPr sz="1400" spc="5" dirty="0">
                <a:latin typeface="Calibri"/>
                <a:cs typeface="Calibri"/>
              </a:rPr>
              <a:t> </a:t>
            </a:r>
            <a:r>
              <a:rPr sz="1400" spc="-15" dirty="0">
                <a:latin typeface="Calibri"/>
                <a:cs typeface="Calibri"/>
              </a:rPr>
              <a:t>preemption</a:t>
            </a:r>
            <a:r>
              <a:rPr sz="1400" spc="80"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the</a:t>
            </a:r>
            <a:r>
              <a:rPr sz="1400" spc="20" dirty="0">
                <a:latin typeface="Calibri"/>
                <a:cs typeface="Calibri"/>
              </a:rPr>
              <a:t> </a:t>
            </a:r>
            <a:r>
              <a:rPr sz="1400" spc="-15" dirty="0">
                <a:latin typeface="Calibri"/>
                <a:cs typeface="Calibri"/>
              </a:rPr>
              <a:t>first</a:t>
            </a:r>
            <a:r>
              <a:rPr sz="1400" spc="25" dirty="0">
                <a:latin typeface="Calibri"/>
                <a:cs typeface="Calibri"/>
              </a:rPr>
              <a:t> </a:t>
            </a:r>
            <a:r>
              <a:rPr sz="1400" spc="-5" dirty="0">
                <a:latin typeface="Calibri"/>
                <a:cs typeface="Calibri"/>
              </a:rPr>
              <a:t>process.</a:t>
            </a:r>
            <a:endParaRPr sz="1400">
              <a:latin typeface="Calibri"/>
              <a:cs typeface="Calibri"/>
            </a:endParaRPr>
          </a:p>
          <a:p>
            <a:pPr marL="12700" algn="just">
              <a:lnSpc>
                <a:spcPct val="100000"/>
              </a:lnSpc>
            </a:pPr>
            <a:r>
              <a:rPr sz="1400" spc="-15" dirty="0">
                <a:latin typeface="Calibri"/>
                <a:cs typeface="Calibri"/>
              </a:rPr>
              <a:t>The</a:t>
            </a:r>
            <a:r>
              <a:rPr sz="1400" spc="45" dirty="0">
                <a:latin typeface="Calibri"/>
                <a:cs typeface="Calibri"/>
              </a:rPr>
              <a:t> </a:t>
            </a:r>
            <a:r>
              <a:rPr sz="1400" spc="-10" dirty="0">
                <a:latin typeface="Calibri"/>
                <a:cs typeface="Calibri"/>
              </a:rPr>
              <a:t>assembly</a:t>
            </a:r>
            <a:r>
              <a:rPr sz="1400" spc="45" dirty="0">
                <a:latin typeface="Calibri"/>
                <a:cs typeface="Calibri"/>
              </a:rPr>
              <a:t> </a:t>
            </a:r>
            <a:r>
              <a:rPr sz="1400" spc="-5" dirty="0">
                <a:latin typeface="Calibri"/>
                <a:cs typeface="Calibri"/>
              </a:rPr>
              <a:t>code</a:t>
            </a:r>
            <a:r>
              <a:rPr sz="1400" spc="5" dirty="0">
                <a:latin typeface="Calibri"/>
                <a:cs typeface="Calibri"/>
              </a:rPr>
              <a:t> </a:t>
            </a:r>
            <a:r>
              <a:rPr sz="1400" spc="-5" dirty="0">
                <a:latin typeface="Calibri"/>
                <a:cs typeface="Calibri"/>
              </a:rPr>
              <a:t>of</a:t>
            </a:r>
            <a:r>
              <a:rPr sz="1400" spc="-20" dirty="0">
                <a:latin typeface="Calibri"/>
                <a:cs typeface="Calibri"/>
              </a:rPr>
              <a:t> </a:t>
            </a:r>
            <a:r>
              <a:rPr sz="1400" spc="-15" dirty="0">
                <a:latin typeface="Calibri"/>
                <a:cs typeface="Calibri"/>
              </a:rPr>
              <a:t>the</a:t>
            </a:r>
            <a:r>
              <a:rPr sz="1400" spc="50" dirty="0">
                <a:latin typeface="Calibri"/>
                <a:cs typeface="Calibri"/>
              </a:rPr>
              <a:t> </a:t>
            </a:r>
            <a:r>
              <a:rPr sz="1400" spc="-10" dirty="0">
                <a:latin typeface="Calibri"/>
                <a:cs typeface="Calibri"/>
              </a:rPr>
              <a:t>solution</a:t>
            </a:r>
            <a:r>
              <a:rPr sz="1400" spc="45" dirty="0">
                <a:latin typeface="Calibri"/>
                <a:cs typeface="Calibri"/>
              </a:rPr>
              <a:t> </a:t>
            </a:r>
            <a:r>
              <a:rPr sz="1400" spc="-15" dirty="0">
                <a:latin typeface="Calibri"/>
                <a:cs typeface="Calibri"/>
              </a:rPr>
              <a:t>will</a:t>
            </a:r>
            <a:r>
              <a:rPr sz="1400" spc="65" dirty="0">
                <a:latin typeface="Calibri"/>
                <a:cs typeface="Calibri"/>
              </a:rPr>
              <a:t> </a:t>
            </a:r>
            <a:r>
              <a:rPr sz="1400" spc="-5" dirty="0">
                <a:latin typeface="Calibri"/>
                <a:cs typeface="Calibri"/>
              </a:rPr>
              <a:t>look</a:t>
            </a:r>
            <a:r>
              <a:rPr sz="1400" spc="-10" dirty="0">
                <a:latin typeface="Calibri"/>
                <a:cs typeface="Calibri"/>
              </a:rPr>
              <a:t> </a:t>
            </a:r>
            <a:r>
              <a:rPr sz="1400" spc="-20" dirty="0">
                <a:latin typeface="Calibri"/>
                <a:cs typeface="Calibri"/>
              </a:rPr>
              <a:t>like</a:t>
            </a:r>
            <a:r>
              <a:rPr sz="1400" spc="45" dirty="0">
                <a:latin typeface="Calibri"/>
                <a:cs typeface="Calibri"/>
              </a:rPr>
              <a:t> </a:t>
            </a:r>
            <a:r>
              <a:rPr sz="1400" spc="-15" dirty="0">
                <a:latin typeface="Calibri"/>
                <a:cs typeface="Calibri"/>
              </a:rPr>
              <a:t>following.</a:t>
            </a:r>
            <a:endParaRPr sz="1400">
              <a:latin typeface="Calibri"/>
              <a:cs typeface="Calibri"/>
            </a:endParaRPr>
          </a:p>
          <a:p>
            <a:pPr marL="12700" marR="7255509">
              <a:lnSpc>
                <a:spcPct val="100000"/>
              </a:lnSpc>
            </a:pPr>
            <a:r>
              <a:rPr sz="1400" i="1" spc="-15" dirty="0">
                <a:latin typeface="Calibri"/>
                <a:cs typeface="Calibri"/>
              </a:rPr>
              <a:t>TSL</a:t>
            </a:r>
            <a:r>
              <a:rPr sz="1400" i="1" spc="-5" dirty="0">
                <a:latin typeface="Calibri"/>
                <a:cs typeface="Calibri"/>
              </a:rPr>
              <a:t> </a:t>
            </a:r>
            <a:r>
              <a:rPr sz="1400" i="1" spc="-10" dirty="0">
                <a:latin typeface="Calibri"/>
                <a:cs typeface="Calibri"/>
              </a:rPr>
              <a:t>Lock,</a:t>
            </a:r>
            <a:r>
              <a:rPr sz="1400" i="1" dirty="0">
                <a:latin typeface="Calibri"/>
                <a:cs typeface="Calibri"/>
              </a:rPr>
              <a:t> R0 </a:t>
            </a:r>
            <a:r>
              <a:rPr sz="1400" i="1" spc="-300" dirty="0">
                <a:latin typeface="Calibri"/>
                <a:cs typeface="Calibri"/>
              </a:rPr>
              <a:t> </a:t>
            </a:r>
            <a:r>
              <a:rPr sz="1400" i="1" spc="-10" dirty="0">
                <a:latin typeface="Calibri"/>
                <a:cs typeface="Calibri"/>
              </a:rPr>
              <a:t>CMP </a:t>
            </a:r>
            <a:r>
              <a:rPr sz="1400" i="1" spc="-5" dirty="0">
                <a:latin typeface="Calibri"/>
                <a:cs typeface="Calibri"/>
              </a:rPr>
              <a:t>R0,</a:t>
            </a:r>
            <a:r>
              <a:rPr sz="1400" i="1" spc="-20" dirty="0">
                <a:latin typeface="Calibri"/>
                <a:cs typeface="Calibri"/>
              </a:rPr>
              <a:t> </a:t>
            </a:r>
            <a:r>
              <a:rPr sz="1400" i="1" spc="-5" dirty="0">
                <a:latin typeface="Calibri"/>
                <a:cs typeface="Calibri"/>
              </a:rPr>
              <a:t>#0</a:t>
            </a:r>
            <a:endParaRPr sz="1400">
              <a:latin typeface="Calibri"/>
              <a:cs typeface="Calibri"/>
            </a:endParaRPr>
          </a:p>
          <a:p>
            <a:pPr marL="12700">
              <a:lnSpc>
                <a:spcPct val="100000"/>
              </a:lnSpc>
              <a:spcBef>
                <a:spcPts val="5"/>
              </a:spcBef>
            </a:pPr>
            <a:r>
              <a:rPr sz="1400" i="1" spc="-5" dirty="0">
                <a:latin typeface="Calibri"/>
                <a:cs typeface="Calibri"/>
              </a:rPr>
              <a:t>JNZ</a:t>
            </a:r>
            <a:r>
              <a:rPr sz="1400" i="1" spc="-40" dirty="0">
                <a:latin typeface="Calibri"/>
                <a:cs typeface="Calibri"/>
              </a:rPr>
              <a:t> </a:t>
            </a:r>
            <a:r>
              <a:rPr sz="1400" i="1" spc="-15" dirty="0">
                <a:latin typeface="Calibri"/>
                <a:cs typeface="Calibri"/>
              </a:rPr>
              <a:t>step</a:t>
            </a:r>
            <a:r>
              <a:rPr sz="1400" i="1" spc="20" dirty="0">
                <a:latin typeface="Calibri"/>
                <a:cs typeface="Calibri"/>
              </a:rPr>
              <a:t> </a:t>
            </a:r>
            <a:r>
              <a:rPr sz="1400" i="1" spc="-5" dirty="0">
                <a:latin typeface="Calibri"/>
                <a:cs typeface="Calibri"/>
              </a:rPr>
              <a:t>1</a:t>
            </a:r>
            <a:endParaRPr sz="1400">
              <a:latin typeface="Calibri"/>
              <a:cs typeface="Calibri"/>
            </a:endParaRPr>
          </a:p>
          <a:p>
            <a:pPr marL="12700" algn="just">
              <a:lnSpc>
                <a:spcPct val="100000"/>
              </a:lnSpc>
            </a:pPr>
            <a:r>
              <a:rPr sz="1400" spc="-10" dirty="0">
                <a:latin typeface="Calibri"/>
                <a:cs typeface="Calibri"/>
              </a:rPr>
              <a:t>Let's</a:t>
            </a:r>
            <a:r>
              <a:rPr sz="1400" spc="25" dirty="0">
                <a:latin typeface="Calibri"/>
                <a:cs typeface="Calibri"/>
              </a:rPr>
              <a:t> </a:t>
            </a:r>
            <a:r>
              <a:rPr sz="1400" spc="-20" dirty="0">
                <a:latin typeface="Calibri"/>
                <a:cs typeface="Calibri"/>
              </a:rPr>
              <a:t>examine</a:t>
            </a:r>
            <a:r>
              <a:rPr sz="1400" spc="75" dirty="0">
                <a:latin typeface="Calibri"/>
                <a:cs typeface="Calibri"/>
              </a:rPr>
              <a:t> </a:t>
            </a:r>
            <a:r>
              <a:rPr sz="1400" spc="-10" dirty="0">
                <a:latin typeface="Calibri"/>
                <a:cs typeface="Calibri"/>
              </a:rPr>
              <a:t>TSL</a:t>
            </a:r>
            <a:r>
              <a:rPr sz="1400" spc="-15" dirty="0">
                <a:latin typeface="Calibri"/>
                <a:cs typeface="Calibri"/>
              </a:rPr>
              <a:t> </a:t>
            </a:r>
            <a:r>
              <a:rPr sz="1400" dirty="0">
                <a:latin typeface="Calibri"/>
                <a:cs typeface="Calibri"/>
              </a:rPr>
              <a:t>on</a:t>
            </a:r>
            <a:r>
              <a:rPr sz="1400" spc="10" dirty="0">
                <a:latin typeface="Calibri"/>
                <a:cs typeface="Calibri"/>
              </a:rPr>
              <a:t> </a:t>
            </a:r>
            <a:r>
              <a:rPr sz="1400" spc="-15" dirty="0">
                <a:latin typeface="Calibri"/>
                <a:cs typeface="Calibri"/>
              </a:rPr>
              <a:t>the</a:t>
            </a:r>
            <a:r>
              <a:rPr sz="1400" spc="20" dirty="0">
                <a:latin typeface="Calibri"/>
                <a:cs typeface="Calibri"/>
              </a:rPr>
              <a:t> </a:t>
            </a:r>
            <a:r>
              <a:rPr sz="1400" spc="-10" dirty="0">
                <a:latin typeface="Calibri"/>
                <a:cs typeface="Calibri"/>
              </a:rPr>
              <a:t>basis</a:t>
            </a:r>
            <a:r>
              <a:rPr sz="1400" spc="55" dirty="0">
                <a:latin typeface="Calibri"/>
                <a:cs typeface="Calibri"/>
              </a:rPr>
              <a:t> </a:t>
            </a:r>
            <a:r>
              <a:rPr sz="1400" dirty="0">
                <a:latin typeface="Calibri"/>
                <a:cs typeface="Calibri"/>
              </a:rPr>
              <a:t>of</a:t>
            </a:r>
            <a:r>
              <a:rPr sz="1400" spc="-25" dirty="0">
                <a:latin typeface="Calibri"/>
                <a:cs typeface="Calibri"/>
              </a:rPr>
              <a:t> </a:t>
            </a:r>
            <a:r>
              <a:rPr sz="1400" spc="-15" dirty="0">
                <a:latin typeface="Calibri"/>
                <a:cs typeface="Calibri"/>
              </a:rPr>
              <a:t>the</a:t>
            </a:r>
            <a:r>
              <a:rPr sz="1400" spc="50" dirty="0">
                <a:latin typeface="Calibri"/>
                <a:cs typeface="Calibri"/>
              </a:rPr>
              <a:t> </a:t>
            </a:r>
            <a:r>
              <a:rPr sz="1400" spc="-15" dirty="0">
                <a:latin typeface="Calibri"/>
                <a:cs typeface="Calibri"/>
              </a:rPr>
              <a:t>four</a:t>
            </a:r>
            <a:r>
              <a:rPr sz="1400" spc="-5" dirty="0">
                <a:latin typeface="Calibri"/>
                <a:cs typeface="Calibri"/>
              </a:rPr>
              <a:t> </a:t>
            </a:r>
            <a:r>
              <a:rPr sz="1400" spc="-10" dirty="0">
                <a:latin typeface="Calibri"/>
                <a:cs typeface="Calibri"/>
              </a:rPr>
              <a:t>conditions.</a:t>
            </a:r>
            <a:endParaRPr sz="14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627329"/>
            <a:ext cx="8075930" cy="4965700"/>
          </a:xfrm>
          <a:prstGeom prst="rect">
            <a:avLst/>
          </a:prstGeom>
        </p:spPr>
        <p:txBody>
          <a:bodyPr vert="horz" wrap="square" lIns="0" tIns="12700" rIns="0" bIns="0" rtlCol="0">
            <a:spAutoFit/>
          </a:bodyPr>
          <a:lstStyle/>
          <a:p>
            <a:pPr marL="12700" algn="just">
              <a:lnSpc>
                <a:spcPct val="100000"/>
              </a:lnSpc>
              <a:spcBef>
                <a:spcPts val="100"/>
              </a:spcBef>
            </a:pPr>
            <a:r>
              <a:rPr sz="1800" b="1" dirty="0">
                <a:latin typeface="Calibri"/>
                <a:cs typeface="Calibri"/>
              </a:rPr>
              <a:t>Mutual</a:t>
            </a:r>
            <a:r>
              <a:rPr sz="1800" b="1" spc="-55" dirty="0">
                <a:latin typeface="Calibri"/>
                <a:cs typeface="Calibri"/>
              </a:rPr>
              <a:t> </a:t>
            </a:r>
            <a:r>
              <a:rPr sz="1800" b="1" spc="-15" dirty="0">
                <a:latin typeface="Calibri"/>
                <a:cs typeface="Calibri"/>
              </a:rPr>
              <a:t>Exclusion</a:t>
            </a:r>
            <a:endParaRPr sz="1800">
              <a:latin typeface="Calibri"/>
              <a:cs typeface="Calibri"/>
            </a:endParaRPr>
          </a:p>
          <a:p>
            <a:pPr marL="12700" marR="5715" algn="just">
              <a:lnSpc>
                <a:spcPct val="100000"/>
              </a:lnSpc>
              <a:spcBef>
                <a:spcPts val="5"/>
              </a:spcBef>
            </a:pPr>
            <a:r>
              <a:rPr sz="1800" spc="-5" dirty="0">
                <a:latin typeface="Calibri"/>
                <a:cs typeface="Calibri"/>
              </a:rPr>
              <a:t>Mutual</a:t>
            </a:r>
            <a:r>
              <a:rPr sz="1800" dirty="0">
                <a:latin typeface="Calibri"/>
                <a:cs typeface="Calibri"/>
              </a:rPr>
              <a:t> </a:t>
            </a:r>
            <a:r>
              <a:rPr sz="1800" spc="-10" dirty="0">
                <a:latin typeface="Calibri"/>
                <a:cs typeface="Calibri"/>
              </a:rPr>
              <a:t>Exclusion</a:t>
            </a:r>
            <a:r>
              <a:rPr sz="1800" spc="-5" dirty="0">
                <a:latin typeface="Calibri"/>
                <a:cs typeface="Calibri"/>
              </a:rPr>
              <a:t> is</a:t>
            </a:r>
            <a:r>
              <a:rPr sz="1800" dirty="0">
                <a:latin typeface="Calibri"/>
                <a:cs typeface="Calibri"/>
              </a:rPr>
              <a:t> </a:t>
            </a:r>
            <a:r>
              <a:rPr sz="1800" spc="-10" dirty="0">
                <a:latin typeface="Calibri"/>
                <a:cs typeface="Calibri"/>
              </a:rPr>
              <a:t>guaranteed</a:t>
            </a:r>
            <a:r>
              <a:rPr sz="1800" spc="-5" dirty="0">
                <a:latin typeface="Calibri"/>
                <a:cs typeface="Calibri"/>
              </a:rPr>
              <a:t> in</a:t>
            </a:r>
            <a:r>
              <a:rPr sz="1800" dirty="0">
                <a:latin typeface="Calibri"/>
                <a:cs typeface="Calibri"/>
              </a:rPr>
              <a:t> TSL</a:t>
            </a:r>
            <a:r>
              <a:rPr sz="1800" spc="5" dirty="0">
                <a:latin typeface="Calibri"/>
                <a:cs typeface="Calibri"/>
              </a:rPr>
              <a:t> </a:t>
            </a:r>
            <a:r>
              <a:rPr sz="1800" spc="-5" dirty="0">
                <a:latin typeface="Calibri"/>
                <a:cs typeface="Calibri"/>
              </a:rPr>
              <a:t>mechanism</a:t>
            </a:r>
            <a:r>
              <a:rPr sz="1800" dirty="0">
                <a:latin typeface="Calibri"/>
                <a:cs typeface="Calibri"/>
              </a:rPr>
              <a:t> </a:t>
            </a:r>
            <a:r>
              <a:rPr sz="1800" spc="-5" dirty="0">
                <a:latin typeface="Calibri"/>
                <a:cs typeface="Calibri"/>
              </a:rPr>
              <a:t>since</a:t>
            </a:r>
            <a:r>
              <a:rPr sz="1800" dirty="0">
                <a:latin typeface="Calibri"/>
                <a:cs typeface="Calibri"/>
              </a:rPr>
              <a:t> a</a:t>
            </a:r>
            <a:r>
              <a:rPr sz="1800" spc="5" dirty="0">
                <a:latin typeface="Calibri"/>
                <a:cs typeface="Calibri"/>
              </a:rPr>
              <a:t> </a:t>
            </a:r>
            <a:r>
              <a:rPr sz="1800" spc="-5" dirty="0">
                <a:latin typeface="Calibri"/>
                <a:cs typeface="Calibri"/>
              </a:rPr>
              <a:t>process</a:t>
            </a:r>
            <a:r>
              <a:rPr sz="1800" dirty="0">
                <a:latin typeface="Calibri"/>
                <a:cs typeface="Calibri"/>
              </a:rPr>
              <a:t> </a:t>
            </a:r>
            <a:r>
              <a:rPr sz="1800" spc="-10" dirty="0">
                <a:latin typeface="Calibri"/>
                <a:cs typeface="Calibri"/>
              </a:rPr>
              <a:t>can</a:t>
            </a:r>
            <a:r>
              <a:rPr sz="1800" spc="-5" dirty="0">
                <a:latin typeface="Calibri"/>
                <a:cs typeface="Calibri"/>
              </a:rPr>
              <a:t> never</a:t>
            </a:r>
            <a:r>
              <a:rPr sz="1800" dirty="0">
                <a:latin typeface="Calibri"/>
                <a:cs typeface="Calibri"/>
              </a:rPr>
              <a:t> </a:t>
            </a:r>
            <a:r>
              <a:rPr sz="1800" spc="-10" dirty="0">
                <a:latin typeface="Calibri"/>
                <a:cs typeface="Calibri"/>
              </a:rPr>
              <a:t>be </a:t>
            </a:r>
            <a:r>
              <a:rPr sz="1800" spc="-5" dirty="0">
                <a:latin typeface="Calibri"/>
                <a:cs typeface="Calibri"/>
              </a:rPr>
              <a:t> </a:t>
            </a:r>
            <a:r>
              <a:rPr sz="1800" spc="-10" dirty="0">
                <a:latin typeface="Calibri"/>
                <a:cs typeface="Calibri"/>
              </a:rPr>
              <a:t>preempted </a:t>
            </a:r>
            <a:r>
              <a:rPr sz="1800" spc="-15" dirty="0">
                <a:latin typeface="Calibri"/>
                <a:cs typeface="Calibri"/>
              </a:rPr>
              <a:t>just </a:t>
            </a:r>
            <a:r>
              <a:rPr sz="1800" spc="-20" dirty="0">
                <a:latin typeface="Calibri"/>
                <a:cs typeface="Calibri"/>
              </a:rPr>
              <a:t>before </a:t>
            </a:r>
            <a:r>
              <a:rPr sz="1800" spc="-10" dirty="0">
                <a:latin typeface="Calibri"/>
                <a:cs typeface="Calibri"/>
              </a:rPr>
              <a:t>setting </a:t>
            </a:r>
            <a:r>
              <a:rPr sz="1800" dirty="0">
                <a:latin typeface="Calibri"/>
                <a:cs typeface="Calibri"/>
              </a:rPr>
              <a:t>the </a:t>
            </a:r>
            <a:r>
              <a:rPr sz="1800" spc="-5" dirty="0">
                <a:latin typeface="Calibri"/>
                <a:cs typeface="Calibri"/>
              </a:rPr>
              <a:t>lock variable. </a:t>
            </a:r>
            <a:r>
              <a:rPr sz="1800" dirty="0">
                <a:latin typeface="Calibri"/>
                <a:cs typeface="Calibri"/>
              </a:rPr>
              <a:t>Only </a:t>
            </a:r>
            <a:r>
              <a:rPr sz="1800" spc="5" dirty="0">
                <a:latin typeface="Calibri"/>
                <a:cs typeface="Calibri"/>
              </a:rPr>
              <a:t>one </a:t>
            </a:r>
            <a:r>
              <a:rPr sz="1800" spc="-10" dirty="0">
                <a:latin typeface="Calibri"/>
                <a:cs typeface="Calibri"/>
              </a:rPr>
              <a:t>process can </a:t>
            </a:r>
            <a:r>
              <a:rPr sz="1800" dirty="0">
                <a:latin typeface="Calibri"/>
                <a:cs typeface="Calibri"/>
              </a:rPr>
              <a:t>see the </a:t>
            </a:r>
            <a:r>
              <a:rPr sz="1800" spc="-5" dirty="0">
                <a:latin typeface="Calibri"/>
                <a:cs typeface="Calibri"/>
              </a:rPr>
              <a:t>lock </a:t>
            </a:r>
            <a:r>
              <a:rPr sz="1800" dirty="0">
                <a:latin typeface="Calibri"/>
                <a:cs typeface="Calibri"/>
              </a:rPr>
              <a:t> </a:t>
            </a:r>
            <a:r>
              <a:rPr sz="1800" spc="-5" dirty="0">
                <a:latin typeface="Calibri"/>
                <a:cs typeface="Calibri"/>
              </a:rPr>
              <a:t>variable</a:t>
            </a:r>
            <a:r>
              <a:rPr sz="1800" spc="5" dirty="0">
                <a:latin typeface="Calibri"/>
                <a:cs typeface="Calibri"/>
              </a:rPr>
              <a:t> </a:t>
            </a:r>
            <a:r>
              <a:rPr sz="1800" dirty="0">
                <a:latin typeface="Calibri"/>
                <a:cs typeface="Calibri"/>
              </a:rPr>
              <a:t>as</a:t>
            </a:r>
            <a:r>
              <a:rPr sz="1800" spc="20" dirty="0">
                <a:latin typeface="Calibri"/>
                <a:cs typeface="Calibri"/>
              </a:rPr>
              <a:t> </a:t>
            </a:r>
            <a:r>
              <a:rPr sz="1800" dirty="0">
                <a:latin typeface="Calibri"/>
                <a:cs typeface="Calibri"/>
              </a:rPr>
              <a:t>0 </a:t>
            </a:r>
            <a:r>
              <a:rPr sz="1800" spc="-15" dirty="0">
                <a:latin typeface="Calibri"/>
                <a:cs typeface="Calibri"/>
              </a:rPr>
              <a:t>at</a:t>
            </a:r>
            <a:r>
              <a:rPr sz="1800" dirty="0">
                <a:latin typeface="Calibri"/>
                <a:cs typeface="Calibri"/>
              </a:rPr>
              <a:t> a </a:t>
            </a:r>
            <a:r>
              <a:rPr sz="1800" spc="-5" dirty="0">
                <a:latin typeface="Calibri"/>
                <a:cs typeface="Calibri"/>
              </a:rPr>
              <a:t>particular</a:t>
            </a:r>
            <a:r>
              <a:rPr sz="1800" spc="55" dirty="0">
                <a:latin typeface="Calibri"/>
                <a:cs typeface="Calibri"/>
              </a:rPr>
              <a:t> </a:t>
            </a:r>
            <a:r>
              <a:rPr sz="1800" spc="-5" dirty="0">
                <a:latin typeface="Calibri"/>
                <a:cs typeface="Calibri"/>
              </a:rPr>
              <a:t>time</a:t>
            </a:r>
            <a:r>
              <a:rPr sz="1800" spc="20" dirty="0">
                <a:latin typeface="Calibri"/>
                <a:cs typeface="Calibri"/>
              </a:rPr>
              <a:t> </a:t>
            </a:r>
            <a:r>
              <a:rPr sz="1800" spc="-5" dirty="0">
                <a:latin typeface="Calibri"/>
                <a:cs typeface="Calibri"/>
              </a:rPr>
              <a:t>and</a:t>
            </a:r>
            <a:r>
              <a:rPr sz="1800" spc="15" dirty="0">
                <a:latin typeface="Calibri"/>
                <a:cs typeface="Calibri"/>
              </a:rPr>
              <a:t> </a:t>
            </a:r>
            <a:r>
              <a:rPr sz="1800" spc="-10" dirty="0">
                <a:latin typeface="Calibri"/>
                <a:cs typeface="Calibri"/>
              </a:rPr>
              <a:t>that's</a:t>
            </a:r>
            <a:r>
              <a:rPr sz="1800" spc="25" dirty="0">
                <a:latin typeface="Calibri"/>
                <a:cs typeface="Calibri"/>
              </a:rPr>
              <a:t> </a:t>
            </a:r>
            <a:r>
              <a:rPr sz="1800" spc="-40" dirty="0">
                <a:latin typeface="Calibri"/>
                <a:cs typeface="Calibri"/>
              </a:rPr>
              <a:t>why,</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mutual</a:t>
            </a:r>
            <a:r>
              <a:rPr sz="1800" spc="45" dirty="0">
                <a:latin typeface="Calibri"/>
                <a:cs typeface="Calibri"/>
              </a:rPr>
              <a:t> </a:t>
            </a:r>
            <a:r>
              <a:rPr sz="1800" spc="-15" dirty="0">
                <a:latin typeface="Calibri"/>
                <a:cs typeface="Calibri"/>
              </a:rPr>
              <a:t>exclusion</a:t>
            </a:r>
            <a:r>
              <a:rPr sz="1800" spc="45" dirty="0">
                <a:latin typeface="Calibri"/>
                <a:cs typeface="Calibri"/>
              </a:rPr>
              <a:t> </a:t>
            </a:r>
            <a:r>
              <a:rPr sz="1800" spc="-5" dirty="0">
                <a:latin typeface="Calibri"/>
                <a:cs typeface="Calibri"/>
              </a:rPr>
              <a:t>is</a:t>
            </a:r>
            <a:r>
              <a:rPr sz="1800" spc="-10" dirty="0">
                <a:latin typeface="Calibri"/>
                <a:cs typeface="Calibri"/>
              </a:rPr>
              <a:t> </a:t>
            </a:r>
            <a:r>
              <a:rPr sz="1800" spc="-20" dirty="0">
                <a:latin typeface="Calibri"/>
                <a:cs typeface="Calibri"/>
              </a:rPr>
              <a:t>guaranteed.</a:t>
            </a:r>
            <a:endParaRPr sz="1800">
              <a:latin typeface="Calibri"/>
              <a:cs typeface="Calibri"/>
            </a:endParaRPr>
          </a:p>
          <a:p>
            <a:pPr marL="12700">
              <a:lnSpc>
                <a:spcPct val="100000"/>
              </a:lnSpc>
            </a:pPr>
            <a:r>
              <a:rPr sz="1800" b="1" spc="-5" dirty="0">
                <a:latin typeface="Calibri"/>
                <a:cs typeface="Calibri"/>
              </a:rPr>
              <a:t>Progress</a:t>
            </a:r>
            <a:endParaRPr sz="1800">
              <a:latin typeface="Calibri"/>
              <a:cs typeface="Calibri"/>
            </a:endParaRPr>
          </a:p>
          <a:p>
            <a:pPr marL="12700" marR="5080" algn="just">
              <a:lnSpc>
                <a:spcPct val="100000"/>
              </a:lnSpc>
            </a:pPr>
            <a:r>
              <a:rPr sz="1800" spc="-5" dirty="0">
                <a:latin typeface="Calibri"/>
                <a:cs typeface="Calibri"/>
              </a:rPr>
              <a:t>According </a:t>
            </a:r>
            <a:r>
              <a:rPr sz="1800" spc="-15" dirty="0">
                <a:latin typeface="Calibri"/>
                <a:cs typeface="Calibri"/>
              </a:rPr>
              <a:t>to </a:t>
            </a:r>
            <a:r>
              <a:rPr sz="1800" spc="-5" dirty="0">
                <a:latin typeface="Calibri"/>
                <a:cs typeface="Calibri"/>
              </a:rPr>
              <a:t>the definition </a:t>
            </a:r>
            <a:r>
              <a:rPr sz="1800" spc="5" dirty="0">
                <a:latin typeface="Calibri"/>
                <a:cs typeface="Calibri"/>
              </a:rPr>
              <a:t>of </a:t>
            </a:r>
            <a:r>
              <a:rPr sz="1800" dirty="0">
                <a:latin typeface="Calibri"/>
                <a:cs typeface="Calibri"/>
              </a:rPr>
              <a:t>the </a:t>
            </a:r>
            <a:r>
              <a:rPr sz="1800" spc="-10" dirty="0">
                <a:latin typeface="Calibri"/>
                <a:cs typeface="Calibri"/>
              </a:rPr>
              <a:t>progress, </a:t>
            </a:r>
            <a:r>
              <a:rPr sz="1800" dirty="0">
                <a:latin typeface="Calibri"/>
                <a:cs typeface="Calibri"/>
              </a:rPr>
              <a:t>a </a:t>
            </a:r>
            <a:r>
              <a:rPr sz="1800" spc="-10" dirty="0">
                <a:latin typeface="Calibri"/>
                <a:cs typeface="Calibri"/>
              </a:rPr>
              <a:t>process </a:t>
            </a:r>
            <a:r>
              <a:rPr sz="1800" spc="-5" dirty="0">
                <a:latin typeface="Calibri"/>
                <a:cs typeface="Calibri"/>
              </a:rPr>
              <a:t>which </a:t>
            </a:r>
            <a:r>
              <a:rPr sz="1800" dirty="0">
                <a:latin typeface="Calibri"/>
                <a:cs typeface="Calibri"/>
              </a:rPr>
              <a:t>doesn't </a:t>
            </a:r>
            <a:r>
              <a:rPr sz="1800" spc="-15" dirty="0">
                <a:latin typeface="Calibri"/>
                <a:cs typeface="Calibri"/>
              </a:rPr>
              <a:t>want to enter </a:t>
            </a:r>
            <a:r>
              <a:rPr sz="1800" spc="15" dirty="0">
                <a:latin typeface="Calibri"/>
                <a:cs typeface="Calibri"/>
              </a:rPr>
              <a:t>in </a:t>
            </a:r>
            <a:r>
              <a:rPr sz="1800" spc="20" dirty="0">
                <a:latin typeface="Calibri"/>
                <a:cs typeface="Calibri"/>
              </a:rPr>
              <a:t> </a:t>
            </a:r>
            <a:r>
              <a:rPr sz="1800" spc="-5" dirty="0">
                <a:latin typeface="Calibri"/>
                <a:cs typeface="Calibri"/>
              </a:rPr>
              <a:t>the critical </a:t>
            </a:r>
            <a:r>
              <a:rPr sz="1800" dirty="0">
                <a:latin typeface="Calibri"/>
                <a:cs typeface="Calibri"/>
              </a:rPr>
              <a:t>section should </a:t>
            </a:r>
            <a:r>
              <a:rPr sz="1800" spc="-5" dirty="0">
                <a:latin typeface="Calibri"/>
                <a:cs typeface="Calibri"/>
              </a:rPr>
              <a:t>not stop other </a:t>
            </a:r>
            <a:r>
              <a:rPr sz="1800" spc="-10" dirty="0">
                <a:latin typeface="Calibri"/>
                <a:cs typeface="Calibri"/>
              </a:rPr>
              <a:t>processes </a:t>
            </a:r>
            <a:r>
              <a:rPr sz="1800" spc="-15" dirty="0">
                <a:latin typeface="Calibri"/>
                <a:cs typeface="Calibri"/>
              </a:rPr>
              <a:t>to get into </a:t>
            </a:r>
            <a:r>
              <a:rPr sz="1800" spc="-5" dirty="0">
                <a:latin typeface="Calibri"/>
                <a:cs typeface="Calibri"/>
              </a:rPr>
              <a:t>it. </a:t>
            </a:r>
            <a:r>
              <a:rPr sz="1800" dirty="0">
                <a:latin typeface="Calibri"/>
                <a:cs typeface="Calibri"/>
              </a:rPr>
              <a:t>In </a:t>
            </a:r>
            <a:r>
              <a:rPr sz="1800" spc="-5" dirty="0">
                <a:latin typeface="Calibri"/>
                <a:cs typeface="Calibri"/>
              </a:rPr>
              <a:t>TSL mechanism, </a:t>
            </a:r>
            <a:r>
              <a:rPr sz="1800" dirty="0">
                <a:latin typeface="Calibri"/>
                <a:cs typeface="Calibri"/>
              </a:rPr>
              <a:t>a </a:t>
            </a:r>
            <a:r>
              <a:rPr sz="1800" spc="5" dirty="0">
                <a:latin typeface="Calibri"/>
                <a:cs typeface="Calibri"/>
              </a:rPr>
              <a:t> </a:t>
            </a:r>
            <a:r>
              <a:rPr sz="1800" spc="-10" dirty="0">
                <a:latin typeface="Calibri"/>
                <a:cs typeface="Calibri"/>
              </a:rPr>
              <a:t>process </a:t>
            </a:r>
            <a:r>
              <a:rPr sz="1800" spc="-5" dirty="0">
                <a:latin typeface="Calibri"/>
                <a:cs typeface="Calibri"/>
              </a:rPr>
              <a:t>will </a:t>
            </a:r>
            <a:r>
              <a:rPr sz="1800" spc="-15" dirty="0">
                <a:latin typeface="Calibri"/>
                <a:cs typeface="Calibri"/>
              </a:rPr>
              <a:t>execute </a:t>
            </a:r>
            <a:r>
              <a:rPr sz="1800" dirty="0">
                <a:latin typeface="Calibri"/>
                <a:cs typeface="Calibri"/>
              </a:rPr>
              <a:t>the </a:t>
            </a:r>
            <a:r>
              <a:rPr sz="1800" spc="-5" dirty="0">
                <a:latin typeface="Calibri"/>
                <a:cs typeface="Calibri"/>
              </a:rPr>
              <a:t>TSL instruction only </a:t>
            </a:r>
            <a:r>
              <a:rPr sz="1800" spc="10" dirty="0">
                <a:latin typeface="Calibri"/>
                <a:cs typeface="Calibri"/>
              </a:rPr>
              <a:t>when </a:t>
            </a:r>
            <a:r>
              <a:rPr sz="1800" spc="-5" dirty="0">
                <a:latin typeface="Calibri"/>
                <a:cs typeface="Calibri"/>
              </a:rPr>
              <a:t>it wants </a:t>
            </a:r>
            <a:r>
              <a:rPr sz="1800" spc="-15" dirty="0">
                <a:latin typeface="Calibri"/>
                <a:cs typeface="Calibri"/>
              </a:rPr>
              <a:t>to get </a:t>
            </a:r>
            <a:r>
              <a:rPr sz="1800" spc="-10" dirty="0">
                <a:latin typeface="Calibri"/>
                <a:cs typeface="Calibri"/>
              </a:rPr>
              <a:t>into </a:t>
            </a:r>
            <a:r>
              <a:rPr sz="1800" spc="-5" dirty="0">
                <a:latin typeface="Calibri"/>
                <a:cs typeface="Calibri"/>
              </a:rPr>
              <a:t>the </a:t>
            </a:r>
            <a:r>
              <a:rPr sz="1800" spc="-10" dirty="0">
                <a:latin typeface="Calibri"/>
                <a:cs typeface="Calibri"/>
              </a:rPr>
              <a:t>critical </a:t>
            </a:r>
            <a:r>
              <a:rPr sz="1800" spc="-5" dirty="0">
                <a:latin typeface="Calibri"/>
                <a:cs typeface="Calibri"/>
              </a:rPr>
              <a:t> section. The value </a:t>
            </a:r>
            <a:r>
              <a:rPr sz="1800" spc="5" dirty="0">
                <a:latin typeface="Calibri"/>
                <a:cs typeface="Calibri"/>
              </a:rPr>
              <a:t>of </a:t>
            </a:r>
            <a:r>
              <a:rPr sz="1800" spc="-5" dirty="0">
                <a:latin typeface="Calibri"/>
                <a:cs typeface="Calibri"/>
              </a:rPr>
              <a:t>the </a:t>
            </a:r>
            <a:r>
              <a:rPr sz="1800" dirty="0">
                <a:latin typeface="Calibri"/>
                <a:cs typeface="Calibri"/>
              </a:rPr>
              <a:t>lock </a:t>
            </a:r>
            <a:r>
              <a:rPr sz="1800" spc="-5" dirty="0">
                <a:latin typeface="Calibri"/>
                <a:cs typeface="Calibri"/>
              </a:rPr>
              <a:t>will </a:t>
            </a:r>
            <a:r>
              <a:rPr sz="1800" spc="-15" dirty="0">
                <a:latin typeface="Calibri"/>
                <a:cs typeface="Calibri"/>
              </a:rPr>
              <a:t>always </a:t>
            </a:r>
            <a:r>
              <a:rPr sz="1800" spc="-5" dirty="0">
                <a:latin typeface="Calibri"/>
                <a:cs typeface="Calibri"/>
              </a:rPr>
              <a:t>be </a:t>
            </a:r>
            <a:r>
              <a:rPr sz="1800" dirty="0">
                <a:latin typeface="Calibri"/>
                <a:cs typeface="Calibri"/>
              </a:rPr>
              <a:t>0 </a:t>
            </a:r>
            <a:r>
              <a:rPr sz="1800" spc="-5" dirty="0">
                <a:latin typeface="Calibri"/>
                <a:cs typeface="Calibri"/>
              </a:rPr>
              <a:t>if no </a:t>
            </a:r>
            <a:r>
              <a:rPr sz="1800" spc="-10" dirty="0">
                <a:latin typeface="Calibri"/>
                <a:cs typeface="Calibri"/>
              </a:rPr>
              <a:t>process </a:t>
            </a:r>
            <a:r>
              <a:rPr sz="1800" dirty="0">
                <a:latin typeface="Calibri"/>
                <a:cs typeface="Calibri"/>
              </a:rPr>
              <a:t>doesn't </a:t>
            </a:r>
            <a:r>
              <a:rPr sz="1800" spc="-15" dirty="0">
                <a:latin typeface="Calibri"/>
                <a:cs typeface="Calibri"/>
              </a:rPr>
              <a:t>want to enter into </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r>
              <a:rPr sz="1800" spc="15" dirty="0">
                <a:latin typeface="Calibri"/>
                <a:cs typeface="Calibri"/>
              </a:rPr>
              <a:t> </a:t>
            </a:r>
            <a:r>
              <a:rPr sz="1800" spc="-5" dirty="0">
                <a:latin typeface="Calibri"/>
                <a:cs typeface="Calibri"/>
              </a:rPr>
              <a:t>hence</a:t>
            </a:r>
            <a:r>
              <a:rPr sz="1800" spc="35" dirty="0">
                <a:latin typeface="Calibri"/>
                <a:cs typeface="Calibri"/>
              </a:rPr>
              <a:t> </a:t>
            </a:r>
            <a:r>
              <a:rPr sz="1800" spc="-5" dirty="0">
                <a:latin typeface="Calibri"/>
                <a:cs typeface="Calibri"/>
              </a:rPr>
              <a:t>the</a:t>
            </a:r>
            <a:r>
              <a:rPr sz="1800" spc="20" dirty="0">
                <a:latin typeface="Calibri"/>
                <a:cs typeface="Calibri"/>
              </a:rPr>
              <a:t> </a:t>
            </a:r>
            <a:r>
              <a:rPr sz="1800" spc="-15" dirty="0">
                <a:latin typeface="Calibri"/>
                <a:cs typeface="Calibri"/>
              </a:rPr>
              <a:t>progress</a:t>
            </a:r>
            <a:r>
              <a:rPr sz="1800" spc="4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always</a:t>
            </a:r>
            <a:r>
              <a:rPr sz="1800" spc="-5" dirty="0">
                <a:latin typeface="Calibri"/>
                <a:cs typeface="Calibri"/>
              </a:rPr>
              <a:t> </a:t>
            </a:r>
            <a:r>
              <a:rPr sz="1800" spc="-20" dirty="0">
                <a:latin typeface="Calibri"/>
                <a:cs typeface="Calibri"/>
              </a:rPr>
              <a:t>guaranteed</a:t>
            </a:r>
            <a:r>
              <a:rPr sz="1800" spc="11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TSL.</a:t>
            </a:r>
            <a:endParaRPr sz="1800">
              <a:latin typeface="Calibri"/>
              <a:cs typeface="Calibri"/>
            </a:endParaRPr>
          </a:p>
          <a:p>
            <a:pPr marL="12700" algn="just">
              <a:lnSpc>
                <a:spcPct val="100000"/>
              </a:lnSpc>
              <a:spcBef>
                <a:spcPts val="5"/>
              </a:spcBef>
            </a:pPr>
            <a:r>
              <a:rPr sz="1800" b="1" spc="-5" dirty="0">
                <a:latin typeface="Calibri"/>
                <a:cs typeface="Calibri"/>
              </a:rPr>
              <a:t>Bounded</a:t>
            </a:r>
            <a:r>
              <a:rPr sz="1800" b="1" spc="-35" dirty="0">
                <a:latin typeface="Calibri"/>
                <a:cs typeface="Calibri"/>
              </a:rPr>
              <a:t> </a:t>
            </a:r>
            <a:r>
              <a:rPr sz="1800" b="1" spc="-20" dirty="0">
                <a:latin typeface="Calibri"/>
                <a:cs typeface="Calibri"/>
              </a:rPr>
              <a:t>Waiting</a:t>
            </a:r>
            <a:endParaRPr sz="1800">
              <a:latin typeface="Calibri"/>
              <a:cs typeface="Calibri"/>
            </a:endParaRPr>
          </a:p>
          <a:p>
            <a:pPr marL="12700" marR="5080" algn="just">
              <a:lnSpc>
                <a:spcPct val="100000"/>
              </a:lnSpc>
              <a:spcBef>
                <a:spcPts val="5"/>
              </a:spcBef>
            </a:pPr>
            <a:r>
              <a:rPr sz="1800" dirty="0">
                <a:latin typeface="Calibri"/>
                <a:cs typeface="Calibri"/>
              </a:rPr>
              <a:t>Bounded </a:t>
            </a:r>
            <a:r>
              <a:rPr sz="1800" spc="-10" dirty="0">
                <a:latin typeface="Calibri"/>
                <a:cs typeface="Calibri"/>
              </a:rPr>
              <a:t>Waiting </a:t>
            </a:r>
            <a:r>
              <a:rPr sz="1800" spc="-5" dirty="0">
                <a:latin typeface="Calibri"/>
                <a:cs typeface="Calibri"/>
              </a:rPr>
              <a:t>is not </a:t>
            </a:r>
            <a:r>
              <a:rPr sz="1800" spc="-10" dirty="0">
                <a:latin typeface="Calibri"/>
                <a:cs typeface="Calibri"/>
              </a:rPr>
              <a:t>guaranteed </a:t>
            </a:r>
            <a:r>
              <a:rPr sz="1800" spc="-5" dirty="0">
                <a:latin typeface="Calibri"/>
                <a:cs typeface="Calibri"/>
              </a:rPr>
              <a:t>in </a:t>
            </a:r>
            <a:r>
              <a:rPr sz="1800" dirty="0">
                <a:latin typeface="Calibri"/>
                <a:cs typeface="Calibri"/>
              </a:rPr>
              <a:t>TSL. </a:t>
            </a:r>
            <a:r>
              <a:rPr sz="1800" spc="-5" dirty="0">
                <a:latin typeface="Calibri"/>
                <a:cs typeface="Calibri"/>
              </a:rPr>
              <a:t>Some </a:t>
            </a:r>
            <a:r>
              <a:rPr sz="1800" spc="-10" dirty="0">
                <a:latin typeface="Calibri"/>
                <a:cs typeface="Calibri"/>
              </a:rPr>
              <a:t>process </a:t>
            </a:r>
            <a:r>
              <a:rPr sz="1800" spc="-5" dirty="0">
                <a:latin typeface="Calibri"/>
                <a:cs typeface="Calibri"/>
              </a:rPr>
              <a:t>might </a:t>
            </a:r>
            <a:r>
              <a:rPr sz="1800" spc="5" dirty="0">
                <a:latin typeface="Calibri"/>
                <a:cs typeface="Calibri"/>
              </a:rPr>
              <a:t>not </a:t>
            </a:r>
            <a:r>
              <a:rPr sz="1800" spc="-15" dirty="0">
                <a:latin typeface="Calibri"/>
                <a:cs typeface="Calibri"/>
              </a:rPr>
              <a:t>get </a:t>
            </a:r>
            <a:r>
              <a:rPr sz="1800" dirty="0">
                <a:latin typeface="Calibri"/>
                <a:cs typeface="Calibri"/>
              </a:rPr>
              <a:t>a chance </a:t>
            </a:r>
            <a:r>
              <a:rPr sz="1800" spc="-15" dirty="0">
                <a:latin typeface="Calibri"/>
                <a:cs typeface="Calibri"/>
              </a:rPr>
              <a:t>for </a:t>
            </a:r>
            <a:r>
              <a:rPr sz="1800" spc="-10" dirty="0">
                <a:latin typeface="Calibri"/>
                <a:cs typeface="Calibri"/>
              </a:rPr>
              <a:t>so </a:t>
            </a:r>
            <a:r>
              <a:rPr sz="1800" spc="-5" dirty="0">
                <a:latin typeface="Calibri"/>
                <a:cs typeface="Calibri"/>
              </a:rPr>
              <a:t> long. </a:t>
            </a:r>
            <a:r>
              <a:rPr sz="1800" spc="-35" dirty="0">
                <a:latin typeface="Calibri"/>
                <a:cs typeface="Calibri"/>
              </a:rPr>
              <a:t>We </a:t>
            </a:r>
            <a:r>
              <a:rPr sz="1800" spc="-5" dirty="0">
                <a:latin typeface="Calibri"/>
                <a:cs typeface="Calibri"/>
              </a:rPr>
              <a:t>cannot </a:t>
            </a:r>
            <a:r>
              <a:rPr sz="1800" spc="-10" dirty="0">
                <a:latin typeface="Calibri"/>
                <a:cs typeface="Calibri"/>
              </a:rPr>
              <a:t>predict </a:t>
            </a:r>
            <a:r>
              <a:rPr sz="1800" spc="-15" dirty="0">
                <a:latin typeface="Calibri"/>
                <a:cs typeface="Calibri"/>
              </a:rPr>
              <a:t>for </a:t>
            </a:r>
            <a:r>
              <a:rPr sz="1800" dirty="0">
                <a:latin typeface="Calibri"/>
                <a:cs typeface="Calibri"/>
              </a:rPr>
              <a:t>a </a:t>
            </a:r>
            <a:r>
              <a:rPr sz="1800" spc="-5" dirty="0">
                <a:latin typeface="Calibri"/>
                <a:cs typeface="Calibri"/>
              </a:rPr>
              <a:t>process </a:t>
            </a:r>
            <a:r>
              <a:rPr sz="1800" spc="-10" dirty="0">
                <a:latin typeface="Calibri"/>
                <a:cs typeface="Calibri"/>
              </a:rPr>
              <a:t>that </a:t>
            </a:r>
            <a:r>
              <a:rPr sz="1800" spc="-5" dirty="0">
                <a:latin typeface="Calibri"/>
                <a:cs typeface="Calibri"/>
              </a:rPr>
              <a:t>it will </a:t>
            </a:r>
            <a:r>
              <a:rPr sz="1800" spc="-10" dirty="0">
                <a:latin typeface="Calibri"/>
                <a:cs typeface="Calibri"/>
              </a:rPr>
              <a:t>definitely </a:t>
            </a:r>
            <a:r>
              <a:rPr sz="1800" spc="-15" dirty="0">
                <a:latin typeface="Calibri"/>
                <a:cs typeface="Calibri"/>
              </a:rPr>
              <a:t>get </a:t>
            </a:r>
            <a:r>
              <a:rPr sz="1800" dirty="0">
                <a:latin typeface="Calibri"/>
                <a:cs typeface="Calibri"/>
              </a:rPr>
              <a:t>a </a:t>
            </a:r>
            <a:r>
              <a:rPr sz="1800" spc="-5" dirty="0">
                <a:latin typeface="Calibri"/>
                <a:cs typeface="Calibri"/>
              </a:rPr>
              <a:t>chance </a:t>
            </a:r>
            <a:r>
              <a:rPr sz="1800" spc="-15" dirty="0">
                <a:latin typeface="Calibri"/>
                <a:cs typeface="Calibri"/>
              </a:rPr>
              <a:t>to </a:t>
            </a:r>
            <a:r>
              <a:rPr sz="1800" spc="-10" dirty="0">
                <a:latin typeface="Calibri"/>
                <a:cs typeface="Calibri"/>
              </a:rPr>
              <a:t>enter </a:t>
            </a:r>
            <a:r>
              <a:rPr sz="1800" spc="15" dirty="0">
                <a:latin typeface="Calibri"/>
                <a:cs typeface="Calibri"/>
              </a:rPr>
              <a:t>in </a:t>
            </a:r>
            <a:r>
              <a:rPr sz="1800" spc="20" dirty="0">
                <a:latin typeface="Calibri"/>
                <a:cs typeface="Calibri"/>
              </a:rPr>
              <a:t> </a:t>
            </a:r>
            <a:r>
              <a:rPr sz="1800" spc="-5" dirty="0">
                <a:latin typeface="Calibri"/>
                <a:cs typeface="Calibri"/>
              </a:rPr>
              <a:t>critical</a:t>
            </a:r>
            <a:r>
              <a:rPr sz="1800" spc="5" dirty="0">
                <a:latin typeface="Calibri"/>
                <a:cs typeface="Calibri"/>
              </a:rPr>
              <a:t> </a:t>
            </a:r>
            <a:r>
              <a:rPr sz="1800" spc="-5" dirty="0">
                <a:latin typeface="Calibri"/>
                <a:cs typeface="Calibri"/>
              </a:rPr>
              <a:t>section</a:t>
            </a:r>
            <a:r>
              <a:rPr sz="1800" spc="20" dirty="0">
                <a:latin typeface="Calibri"/>
                <a:cs typeface="Calibri"/>
              </a:rPr>
              <a:t> </a:t>
            </a:r>
            <a:r>
              <a:rPr sz="1800" spc="-10" dirty="0">
                <a:latin typeface="Calibri"/>
                <a:cs typeface="Calibri"/>
              </a:rPr>
              <a:t>after</a:t>
            </a:r>
            <a:r>
              <a:rPr sz="1800" spc="-5" dirty="0">
                <a:latin typeface="Calibri"/>
                <a:cs typeface="Calibri"/>
              </a:rPr>
              <a:t> </a:t>
            </a:r>
            <a:r>
              <a:rPr sz="1800" dirty="0">
                <a:latin typeface="Calibri"/>
                <a:cs typeface="Calibri"/>
              </a:rPr>
              <a:t>a </a:t>
            </a:r>
            <a:r>
              <a:rPr sz="1800" spc="-5" dirty="0">
                <a:latin typeface="Calibri"/>
                <a:cs typeface="Calibri"/>
              </a:rPr>
              <a:t>certain</a:t>
            </a:r>
            <a:r>
              <a:rPr sz="1800" spc="15" dirty="0">
                <a:latin typeface="Calibri"/>
                <a:cs typeface="Calibri"/>
              </a:rPr>
              <a:t> </a:t>
            </a:r>
            <a:r>
              <a:rPr sz="1800" spc="-5" dirty="0">
                <a:latin typeface="Calibri"/>
                <a:cs typeface="Calibri"/>
              </a:rPr>
              <a:t>time.</a:t>
            </a:r>
            <a:endParaRPr sz="1800">
              <a:latin typeface="Calibri"/>
              <a:cs typeface="Calibri"/>
            </a:endParaRPr>
          </a:p>
          <a:p>
            <a:pPr marL="12700" algn="just">
              <a:lnSpc>
                <a:spcPct val="100000"/>
              </a:lnSpc>
            </a:pPr>
            <a:r>
              <a:rPr sz="1800" b="1" spc="-10" dirty="0">
                <a:latin typeface="Calibri"/>
                <a:cs typeface="Calibri"/>
              </a:rPr>
              <a:t>Architectural</a:t>
            </a:r>
            <a:r>
              <a:rPr sz="1800" b="1" spc="-45" dirty="0">
                <a:latin typeface="Calibri"/>
                <a:cs typeface="Calibri"/>
              </a:rPr>
              <a:t> </a:t>
            </a:r>
            <a:r>
              <a:rPr sz="1800" b="1" spc="-10" dirty="0">
                <a:latin typeface="Calibri"/>
                <a:cs typeface="Calibri"/>
              </a:rPr>
              <a:t>Neutrality</a:t>
            </a:r>
            <a:endParaRPr sz="1800">
              <a:latin typeface="Calibri"/>
              <a:cs typeface="Calibri"/>
            </a:endParaRPr>
          </a:p>
          <a:p>
            <a:pPr marL="12700" marR="8255" algn="just">
              <a:lnSpc>
                <a:spcPct val="100000"/>
              </a:lnSpc>
              <a:spcBef>
                <a:spcPts val="5"/>
              </a:spcBef>
            </a:pPr>
            <a:r>
              <a:rPr sz="1800" dirty="0">
                <a:latin typeface="Calibri"/>
                <a:cs typeface="Calibri"/>
              </a:rPr>
              <a:t>TSL </a:t>
            </a:r>
            <a:r>
              <a:rPr sz="1800" spc="-5" dirty="0">
                <a:latin typeface="Calibri"/>
                <a:cs typeface="Calibri"/>
              </a:rPr>
              <a:t>doesn't </a:t>
            </a:r>
            <a:r>
              <a:rPr sz="1800" spc="-10" dirty="0">
                <a:latin typeface="Calibri"/>
                <a:cs typeface="Calibri"/>
              </a:rPr>
              <a:t>provide Architectural </a:t>
            </a:r>
            <a:r>
              <a:rPr sz="1800" spc="-20" dirty="0">
                <a:latin typeface="Calibri"/>
                <a:cs typeface="Calibri"/>
              </a:rPr>
              <a:t>Neutrality. </a:t>
            </a:r>
            <a:r>
              <a:rPr sz="1800" dirty="0">
                <a:latin typeface="Calibri"/>
                <a:cs typeface="Calibri"/>
              </a:rPr>
              <a:t>It depends </a:t>
            </a:r>
            <a:r>
              <a:rPr sz="1800" spc="15" dirty="0">
                <a:latin typeface="Calibri"/>
                <a:cs typeface="Calibri"/>
              </a:rPr>
              <a:t>on </a:t>
            </a:r>
            <a:r>
              <a:rPr sz="1800" dirty="0">
                <a:latin typeface="Calibri"/>
                <a:cs typeface="Calibri"/>
              </a:rPr>
              <a:t>the </a:t>
            </a:r>
            <a:r>
              <a:rPr sz="1800" spc="-10" dirty="0">
                <a:latin typeface="Calibri"/>
                <a:cs typeface="Calibri"/>
              </a:rPr>
              <a:t>hardware platform. </a:t>
            </a:r>
            <a:r>
              <a:rPr sz="1800" spc="5" dirty="0">
                <a:latin typeface="Calibri"/>
                <a:cs typeface="Calibri"/>
              </a:rPr>
              <a:t>The </a:t>
            </a:r>
            <a:r>
              <a:rPr sz="1800" spc="-395" dirty="0">
                <a:latin typeface="Calibri"/>
                <a:cs typeface="Calibri"/>
              </a:rPr>
              <a:t> </a:t>
            </a:r>
            <a:r>
              <a:rPr sz="1800" dirty="0">
                <a:latin typeface="Calibri"/>
                <a:cs typeface="Calibri"/>
              </a:rPr>
              <a:t>TSL </a:t>
            </a:r>
            <a:r>
              <a:rPr sz="1800" spc="-10" dirty="0">
                <a:latin typeface="Calibri"/>
                <a:cs typeface="Calibri"/>
              </a:rPr>
              <a:t>instruction </a:t>
            </a:r>
            <a:r>
              <a:rPr sz="1800" spc="-5" dirty="0">
                <a:latin typeface="Calibri"/>
                <a:cs typeface="Calibri"/>
              </a:rPr>
              <a:t>is provided by </a:t>
            </a:r>
            <a:r>
              <a:rPr sz="1800" dirty="0">
                <a:latin typeface="Calibri"/>
                <a:cs typeface="Calibri"/>
              </a:rPr>
              <a:t>the </a:t>
            </a:r>
            <a:r>
              <a:rPr sz="1800" spc="-10" dirty="0">
                <a:latin typeface="Calibri"/>
                <a:cs typeface="Calibri"/>
              </a:rPr>
              <a:t>operating </a:t>
            </a:r>
            <a:r>
              <a:rPr sz="1800" spc="-15" dirty="0">
                <a:latin typeface="Calibri"/>
                <a:cs typeface="Calibri"/>
              </a:rPr>
              <a:t>system. </a:t>
            </a:r>
            <a:r>
              <a:rPr sz="1800" spc="-5" dirty="0">
                <a:latin typeface="Calibri"/>
                <a:cs typeface="Calibri"/>
              </a:rPr>
              <a:t>Some </a:t>
            </a:r>
            <a:r>
              <a:rPr sz="1800" spc="-10" dirty="0">
                <a:latin typeface="Calibri"/>
                <a:cs typeface="Calibri"/>
              </a:rPr>
              <a:t>platforms might </a:t>
            </a:r>
            <a:r>
              <a:rPr sz="1800" spc="-5" dirty="0">
                <a:latin typeface="Calibri"/>
                <a:cs typeface="Calibri"/>
              </a:rPr>
              <a:t>not </a:t>
            </a:r>
            <a:r>
              <a:rPr sz="1800" spc="-10" dirty="0">
                <a:latin typeface="Calibri"/>
                <a:cs typeface="Calibri"/>
              </a:rPr>
              <a:t>provide </a:t>
            </a:r>
            <a:r>
              <a:rPr sz="1800" spc="-5" dirty="0">
                <a:latin typeface="Calibri"/>
                <a:cs typeface="Calibri"/>
              </a:rPr>
              <a:t> </a:t>
            </a:r>
            <a:r>
              <a:rPr sz="1800" spc="-10" dirty="0">
                <a:latin typeface="Calibri"/>
                <a:cs typeface="Calibri"/>
              </a:rPr>
              <a:t>that.</a:t>
            </a:r>
            <a:r>
              <a:rPr sz="1800" spc="20" dirty="0">
                <a:latin typeface="Calibri"/>
                <a:cs typeface="Calibri"/>
              </a:rPr>
              <a:t> </a:t>
            </a:r>
            <a:r>
              <a:rPr sz="1800" spc="-5" dirty="0">
                <a:latin typeface="Calibri"/>
                <a:cs typeface="Calibri"/>
              </a:rPr>
              <a:t>Hence</a:t>
            </a:r>
            <a:r>
              <a:rPr sz="1800" spc="20" dirty="0">
                <a:latin typeface="Calibri"/>
                <a:cs typeface="Calibri"/>
              </a:rPr>
              <a:t> </a:t>
            </a:r>
            <a:r>
              <a:rPr sz="1800" spc="-5" dirty="0">
                <a:latin typeface="Calibri"/>
                <a:cs typeface="Calibri"/>
              </a:rPr>
              <a:t>it</a:t>
            </a:r>
            <a:r>
              <a:rPr sz="1800" spc="2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not</a:t>
            </a:r>
            <a:r>
              <a:rPr sz="1800" dirty="0">
                <a:latin typeface="Calibri"/>
                <a:cs typeface="Calibri"/>
              </a:rPr>
              <a:t> </a:t>
            </a:r>
            <a:r>
              <a:rPr sz="1800" spc="-15" dirty="0">
                <a:latin typeface="Calibri"/>
                <a:cs typeface="Calibri"/>
              </a:rPr>
              <a:t>Architectural</a:t>
            </a:r>
            <a:r>
              <a:rPr sz="1800" spc="70" dirty="0">
                <a:latin typeface="Calibri"/>
                <a:cs typeface="Calibri"/>
              </a:rPr>
              <a:t> </a:t>
            </a:r>
            <a:r>
              <a:rPr sz="1800" spc="-15" dirty="0">
                <a:latin typeface="Calibri"/>
                <a:cs typeface="Calibri"/>
              </a:rPr>
              <a:t>natural.</a:t>
            </a:r>
            <a:endParaRPr sz="18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52800" y="304800"/>
            <a:ext cx="2295144" cy="2295144"/>
          </a:xfrm>
          <a:prstGeom prst="rect">
            <a:avLst/>
          </a:prstGeom>
        </p:spPr>
      </p:pic>
      <p:sp>
        <p:nvSpPr>
          <p:cNvPr id="3" name="object 3"/>
          <p:cNvSpPr txBox="1"/>
          <p:nvPr/>
        </p:nvSpPr>
        <p:spPr>
          <a:xfrm>
            <a:off x="536244" y="2991103"/>
            <a:ext cx="8301990" cy="2495550"/>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00AF50"/>
                </a:solidFill>
                <a:latin typeface="Calibri"/>
                <a:cs typeface="Calibri"/>
              </a:rPr>
              <a:t>Priority</a:t>
            </a:r>
            <a:r>
              <a:rPr sz="1800" spc="-35" dirty="0">
                <a:solidFill>
                  <a:srgbClr val="00AF50"/>
                </a:solidFill>
                <a:latin typeface="Calibri"/>
                <a:cs typeface="Calibri"/>
              </a:rPr>
              <a:t> </a:t>
            </a:r>
            <a:r>
              <a:rPr sz="1800" spc="-10" dirty="0">
                <a:solidFill>
                  <a:srgbClr val="00AF50"/>
                </a:solidFill>
                <a:latin typeface="Calibri"/>
                <a:cs typeface="Calibri"/>
              </a:rPr>
              <a:t>Inversion</a:t>
            </a:r>
            <a:endParaRPr sz="1800">
              <a:latin typeface="Calibri"/>
              <a:cs typeface="Calibri"/>
            </a:endParaRPr>
          </a:p>
          <a:p>
            <a:pPr marL="12700" algn="just">
              <a:lnSpc>
                <a:spcPct val="100000"/>
              </a:lnSpc>
            </a:pPr>
            <a:r>
              <a:rPr sz="1800" dirty="0">
                <a:latin typeface="Calibri"/>
                <a:cs typeface="Calibri"/>
              </a:rPr>
              <a:t>In</a:t>
            </a:r>
            <a:r>
              <a:rPr sz="1800" spc="85" dirty="0">
                <a:latin typeface="Calibri"/>
                <a:cs typeface="Calibri"/>
              </a:rPr>
              <a:t> </a:t>
            </a:r>
            <a:r>
              <a:rPr sz="1800" spc="-5" dirty="0">
                <a:latin typeface="Calibri"/>
                <a:cs typeface="Calibri"/>
              </a:rPr>
              <a:t>TSL</a:t>
            </a:r>
            <a:r>
              <a:rPr sz="1800" spc="105" dirty="0">
                <a:latin typeface="Calibri"/>
                <a:cs typeface="Calibri"/>
              </a:rPr>
              <a:t> </a:t>
            </a:r>
            <a:r>
              <a:rPr sz="1800" spc="-5" dirty="0">
                <a:latin typeface="Calibri"/>
                <a:cs typeface="Calibri"/>
              </a:rPr>
              <a:t>mechanism,</a:t>
            </a:r>
            <a:r>
              <a:rPr sz="1800" spc="105" dirty="0">
                <a:latin typeface="Calibri"/>
                <a:cs typeface="Calibri"/>
              </a:rPr>
              <a:t> </a:t>
            </a:r>
            <a:r>
              <a:rPr sz="1800" spc="-5" dirty="0">
                <a:latin typeface="Calibri"/>
                <a:cs typeface="Calibri"/>
              </a:rPr>
              <a:t>there</a:t>
            </a:r>
            <a:r>
              <a:rPr sz="1800" spc="85" dirty="0">
                <a:latin typeface="Calibri"/>
                <a:cs typeface="Calibri"/>
              </a:rPr>
              <a:t> </a:t>
            </a:r>
            <a:r>
              <a:rPr sz="1800" dirty="0">
                <a:latin typeface="Calibri"/>
                <a:cs typeface="Calibri"/>
              </a:rPr>
              <a:t>can</a:t>
            </a:r>
            <a:r>
              <a:rPr sz="1800" spc="85" dirty="0">
                <a:latin typeface="Calibri"/>
                <a:cs typeface="Calibri"/>
              </a:rPr>
              <a:t> </a:t>
            </a:r>
            <a:r>
              <a:rPr sz="1800" spc="5" dirty="0">
                <a:latin typeface="Calibri"/>
                <a:cs typeface="Calibri"/>
              </a:rPr>
              <a:t>be</a:t>
            </a:r>
            <a:r>
              <a:rPr sz="1800" spc="110" dirty="0">
                <a:latin typeface="Calibri"/>
                <a:cs typeface="Calibri"/>
              </a:rPr>
              <a:t> </a:t>
            </a:r>
            <a:r>
              <a:rPr sz="1800" dirty="0">
                <a:latin typeface="Calibri"/>
                <a:cs typeface="Calibri"/>
              </a:rPr>
              <a:t>a</a:t>
            </a:r>
            <a:r>
              <a:rPr sz="1800" spc="95" dirty="0">
                <a:latin typeface="Calibri"/>
                <a:cs typeface="Calibri"/>
              </a:rPr>
              <a:t> </a:t>
            </a:r>
            <a:r>
              <a:rPr sz="1800" spc="-10" dirty="0">
                <a:latin typeface="Calibri"/>
                <a:cs typeface="Calibri"/>
              </a:rPr>
              <a:t>problem</a:t>
            </a:r>
            <a:r>
              <a:rPr sz="1800" spc="100" dirty="0">
                <a:latin typeface="Calibri"/>
                <a:cs typeface="Calibri"/>
              </a:rPr>
              <a:t> </a:t>
            </a:r>
            <a:r>
              <a:rPr sz="1800" dirty="0">
                <a:latin typeface="Calibri"/>
                <a:cs typeface="Calibri"/>
              </a:rPr>
              <a:t>of</a:t>
            </a:r>
            <a:r>
              <a:rPr sz="1800" spc="125" dirty="0">
                <a:latin typeface="Calibri"/>
                <a:cs typeface="Calibri"/>
              </a:rPr>
              <a:t> </a:t>
            </a:r>
            <a:r>
              <a:rPr sz="1800" spc="-5" dirty="0">
                <a:latin typeface="Calibri"/>
                <a:cs typeface="Calibri"/>
              </a:rPr>
              <a:t>priority</a:t>
            </a:r>
            <a:r>
              <a:rPr sz="1800" spc="90" dirty="0">
                <a:latin typeface="Calibri"/>
                <a:cs typeface="Calibri"/>
              </a:rPr>
              <a:t> </a:t>
            </a:r>
            <a:r>
              <a:rPr sz="1800" spc="-10" dirty="0">
                <a:latin typeface="Calibri"/>
                <a:cs typeface="Calibri"/>
              </a:rPr>
              <a:t>inversion.</a:t>
            </a:r>
            <a:r>
              <a:rPr sz="1800" spc="100" dirty="0">
                <a:latin typeface="Calibri"/>
                <a:cs typeface="Calibri"/>
              </a:rPr>
              <a:t> </a:t>
            </a:r>
            <a:r>
              <a:rPr sz="1800" spc="5" dirty="0">
                <a:latin typeface="Calibri"/>
                <a:cs typeface="Calibri"/>
              </a:rPr>
              <a:t>Let?s</a:t>
            </a:r>
            <a:r>
              <a:rPr sz="1800" spc="90" dirty="0">
                <a:latin typeface="Calibri"/>
                <a:cs typeface="Calibri"/>
              </a:rPr>
              <a:t> </a:t>
            </a:r>
            <a:r>
              <a:rPr sz="1800" spc="-15" dirty="0">
                <a:latin typeface="Calibri"/>
                <a:cs typeface="Calibri"/>
              </a:rPr>
              <a:t>say</a:t>
            </a:r>
            <a:r>
              <a:rPr sz="1800" spc="100" dirty="0">
                <a:latin typeface="Calibri"/>
                <a:cs typeface="Calibri"/>
              </a:rPr>
              <a:t> </a:t>
            </a:r>
            <a:r>
              <a:rPr sz="1800" spc="-10" dirty="0">
                <a:latin typeface="Calibri"/>
                <a:cs typeface="Calibri"/>
              </a:rPr>
              <a:t>that</a:t>
            </a:r>
            <a:r>
              <a:rPr sz="1800" spc="90" dirty="0">
                <a:latin typeface="Calibri"/>
                <a:cs typeface="Calibri"/>
              </a:rPr>
              <a:t> </a:t>
            </a:r>
            <a:r>
              <a:rPr sz="1800" spc="-5" dirty="0">
                <a:latin typeface="Calibri"/>
                <a:cs typeface="Calibri"/>
              </a:rPr>
              <a:t>there</a:t>
            </a:r>
            <a:r>
              <a:rPr sz="1800" spc="85" dirty="0">
                <a:latin typeface="Calibri"/>
                <a:cs typeface="Calibri"/>
              </a:rPr>
              <a:t> </a:t>
            </a:r>
            <a:r>
              <a:rPr sz="1800" spc="-10" dirty="0">
                <a:latin typeface="Calibri"/>
                <a:cs typeface="Calibri"/>
              </a:rPr>
              <a:t>are</a:t>
            </a:r>
            <a:endParaRPr sz="1800">
              <a:latin typeface="Calibri"/>
              <a:cs typeface="Calibri"/>
            </a:endParaRPr>
          </a:p>
          <a:p>
            <a:pPr marL="12700" algn="just">
              <a:lnSpc>
                <a:spcPct val="100000"/>
              </a:lnSpc>
            </a:pPr>
            <a:r>
              <a:rPr sz="1800" spc="-10" dirty="0">
                <a:latin typeface="Calibri"/>
                <a:cs typeface="Calibri"/>
              </a:rPr>
              <a:t>two</a:t>
            </a:r>
            <a:r>
              <a:rPr sz="1800" spc="5" dirty="0">
                <a:latin typeface="Calibri"/>
                <a:cs typeface="Calibri"/>
              </a:rPr>
              <a:t> </a:t>
            </a:r>
            <a:r>
              <a:rPr sz="1800" spc="-15" dirty="0">
                <a:latin typeface="Calibri"/>
                <a:cs typeface="Calibri"/>
              </a:rPr>
              <a:t>cooperative</a:t>
            </a:r>
            <a:r>
              <a:rPr sz="1800" spc="50" dirty="0">
                <a:latin typeface="Calibri"/>
                <a:cs typeface="Calibri"/>
              </a:rPr>
              <a:t> </a:t>
            </a:r>
            <a:r>
              <a:rPr sz="1800" spc="-10" dirty="0">
                <a:latin typeface="Calibri"/>
                <a:cs typeface="Calibri"/>
              </a:rPr>
              <a:t>processes,</a:t>
            </a:r>
            <a:r>
              <a:rPr sz="1800" spc="10" dirty="0">
                <a:latin typeface="Calibri"/>
                <a:cs typeface="Calibri"/>
              </a:rPr>
              <a:t> </a:t>
            </a:r>
            <a:r>
              <a:rPr sz="1800" dirty="0">
                <a:latin typeface="Calibri"/>
                <a:cs typeface="Calibri"/>
              </a:rPr>
              <a:t>P1 </a:t>
            </a:r>
            <a:r>
              <a:rPr sz="1800" spc="-5" dirty="0">
                <a:latin typeface="Calibri"/>
                <a:cs typeface="Calibri"/>
              </a:rPr>
              <a:t>and</a:t>
            </a:r>
            <a:r>
              <a:rPr sz="1800" spc="5" dirty="0">
                <a:latin typeface="Calibri"/>
                <a:cs typeface="Calibri"/>
              </a:rPr>
              <a:t> </a:t>
            </a:r>
            <a:r>
              <a:rPr sz="1800" dirty="0">
                <a:latin typeface="Calibri"/>
                <a:cs typeface="Calibri"/>
              </a:rPr>
              <a:t>P2.</a:t>
            </a:r>
            <a:endParaRPr sz="1800">
              <a:latin typeface="Calibri"/>
              <a:cs typeface="Calibri"/>
            </a:endParaRPr>
          </a:p>
          <a:p>
            <a:pPr marL="12700" marR="5080" algn="just">
              <a:lnSpc>
                <a:spcPct val="100000"/>
              </a:lnSpc>
            </a:pPr>
            <a:r>
              <a:rPr sz="1800" spc="-5" dirty="0">
                <a:latin typeface="Calibri"/>
                <a:cs typeface="Calibri"/>
              </a:rPr>
              <a:t>The priority </a:t>
            </a:r>
            <a:r>
              <a:rPr sz="1800" dirty="0">
                <a:latin typeface="Calibri"/>
                <a:cs typeface="Calibri"/>
              </a:rPr>
              <a:t>of P1 </a:t>
            </a:r>
            <a:r>
              <a:rPr sz="1800" spc="-5" dirty="0">
                <a:latin typeface="Calibri"/>
                <a:cs typeface="Calibri"/>
              </a:rPr>
              <a:t>is </a:t>
            </a:r>
            <a:r>
              <a:rPr sz="1800" dirty="0">
                <a:latin typeface="Calibri"/>
                <a:cs typeface="Calibri"/>
              </a:rPr>
              <a:t>2 while </a:t>
            </a:r>
            <a:r>
              <a:rPr sz="1800" spc="-10" dirty="0">
                <a:latin typeface="Calibri"/>
                <a:cs typeface="Calibri"/>
              </a:rPr>
              <a:t>that </a:t>
            </a:r>
            <a:r>
              <a:rPr sz="1800" dirty="0">
                <a:latin typeface="Calibri"/>
                <a:cs typeface="Calibri"/>
              </a:rPr>
              <a:t>of P2 </a:t>
            </a:r>
            <a:r>
              <a:rPr sz="1800" spc="-5" dirty="0">
                <a:latin typeface="Calibri"/>
                <a:cs typeface="Calibri"/>
              </a:rPr>
              <a:t>is 1. </a:t>
            </a:r>
            <a:r>
              <a:rPr sz="1800" dirty="0">
                <a:latin typeface="Calibri"/>
                <a:cs typeface="Calibri"/>
              </a:rPr>
              <a:t>P1 </a:t>
            </a:r>
            <a:r>
              <a:rPr sz="1800" spc="-10" dirty="0">
                <a:latin typeface="Calibri"/>
                <a:cs typeface="Calibri"/>
              </a:rPr>
              <a:t>arrives </a:t>
            </a:r>
            <a:r>
              <a:rPr sz="1800" spc="-5" dirty="0">
                <a:latin typeface="Calibri"/>
                <a:cs typeface="Calibri"/>
              </a:rPr>
              <a:t>earlier </a:t>
            </a:r>
            <a:r>
              <a:rPr sz="1800" dirty="0">
                <a:latin typeface="Calibri"/>
                <a:cs typeface="Calibri"/>
              </a:rPr>
              <a:t>and </a:t>
            </a:r>
            <a:r>
              <a:rPr sz="1800" spc="-10" dirty="0">
                <a:latin typeface="Calibri"/>
                <a:cs typeface="Calibri"/>
              </a:rPr>
              <a:t>got </a:t>
            </a:r>
            <a:r>
              <a:rPr sz="1800" spc="-5" dirty="0">
                <a:latin typeface="Calibri"/>
                <a:cs typeface="Calibri"/>
              </a:rPr>
              <a:t>scheduled </a:t>
            </a:r>
            <a:r>
              <a:rPr sz="1800" spc="-10" dirty="0">
                <a:latin typeface="Calibri"/>
                <a:cs typeface="Calibri"/>
              </a:rPr>
              <a:t>by </a:t>
            </a:r>
            <a:r>
              <a:rPr sz="1800" dirty="0">
                <a:latin typeface="Calibri"/>
                <a:cs typeface="Calibri"/>
              </a:rPr>
              <a:t>the </a:t>
            </a:r>
            <a:r>
              <a:rPr sz="1800" spc="5" dirty="0">
                <a:latin typeface="Calibri"/>
                <a:cs typeface="Calibri"/>
              </a:rPr>
              <a:t> </a:t>
            </a:r>
            <a:r>
              <a:rPr sz="1800" spc="-10" dirty="0">
                <a:latin typeface="Calibri"/>
                <a:cs typeface="Calibri"/>
              </a:rPr>
              <a:t>CPU. </a:t>
            </a:r>
            <a:r>
              <a:rPr sz="1800" spc="-5" dirty="0">
                <a:latin typeface="Calibri"/>
                <a:cs typeface="Calibri"/>
              </a:rPr>
              <a:t>Since it is </a:t>
            </a:r>
            <a:r>
              <a:rPr sz="1800" dirty="0">
                <a:latin typeface="Calibri"/>
                <a:cs typeface="Calibri"/>
              </a:rPr>
              <a:t>a </a:t>
            </a:r>
            <a:r>
              <a:rPr sz="1800" spc="-10" dirty="0">
                <a:latin typeface="Calibri"/>
                <a:cs typeface="Calibri"/>
              </a:rPr>
              <a:t>cooperative </a:t>
            </a:r>
            <a:r>
              <a:rPr sz="1800" spc="-5" dirty="0">
                <a:latin typeface="Calibri"/>
                <a:cs typeface="Calibri"/>
              </a:rPr>
              <a:t>process </a:t>
            </a:r>
            <a:r>
              <a:rPr sz="1800" dirty="0">
                <a:latin typeface="Calibri"/>
                <a:cs typeface="Calibri"/>
              </a:rPr>
              <a:t>and </a:t>
            </a:r>
            <a:r>
              <a:rPr sz="1800" spc="-10" dirty="0">
                <a:latin typeface="Calibri"/>
                <a:cs typeface="Calibri"/>
              </a:rPr>
              <a:t>wants </a:t>
            </a:r>
            <a:r>
              <a:rPr sz="1800" spc="-15" dirty="0">
                <a:latin typeface="Calibri"/>
                <a:cs typeface="Calibri"/>
              </a:rPr>
              <a:t>to execute </a:t>
            </a:r>
            <a:r>
              <a:rPr sz="1800" spc="-5" dirty="0">
                <a:latin typeface="Calibri"/>
                <a:cs typeface="Calibri"/>
              </a:rPr>
              <a:t>in </a:t>
            </a:r>
            <a:r>
              <a:rPr sz="1800" dirty="0">
                <a:latin typeface="Calibri"/>
                <a:cs typeface="Calibri"/>
              </a:rPr>
              <a:t>the </a:t>
            </a:r>
            <a:r>
              <a:rPr sz="1800" spc="-5" dirty="0">
                <a:latin typeface="Calibri"/>
                <a:cs typeface="Calibri"/>
              </a:rPr>
              <a:t>critical section </a:t>
            </a:r>
            <a:r>
              <a:rPr sz="1800" dirty="0">
                <a:latin typeface="Calibri"/>
                <a:cs typeface="Calibri"/>
              </a:rPr>
              <a:t>hence </a:t>
            </a:r>
            <a:r>
              <a:rPr sz="1800" spc="-10" dirty="0">
                <a:latin typeface="Calibri"/>
                <a:cs typeface="Calibri"/>
              </a:rPr>
              <a:t>it </a:t>
            </a:r>
            <a:r>
              <a:rPr sz="1800" spc="-5" dirty="0">
                <a:latin typeface="Calibri"/>
                <a:cs typeface="Calibri"/>
              </a:rPr>
              <a:t> will</a:t>
            </a:r>
            <a:r>
              <a:rPr sz="1800" spc="-10" dirty="0">
                <a:latin typeface="Calibri"/>
                <a:cs typeface="Calibri"/>
              </a:rPr>
              <a:t> </a:t>
            </a:r>
            <a:r>
              <a:rPr sz="1800" spc="-20" dirty="0">
                <a:latin typeface="Calibri"/>
                <a:cs typeface="Calibri"/>
              </a:rPr>
              <a:t>enter</a:t>
            </a:r>
            <a:r>
              <a:rPr sz="1800" spc="7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r>
              <a:rPr sz="1800" spc="20" dirty="0">
                <a:latin typeface="Calibri"/>
                <a:cs typeface="Calibri"/>
              </a:rPr>
              <a:t> </a:t>
            </a:r>
            <a:r>
              <a:rPr sz="1800" spc="-5" dirty="0">
                <a:latin typeface="Calibri"/>
                <a:cs typeface="Calibri"/>
              </a:rPr>
              <a:t>by</a:t>
            </a:r>
            <a:r>
              <a:rPr sz="1800" dirty="0">
                <a:latin typeface="Calibri"/>
                <a:cs typeface="Calibri"/>
              </a:rPr>
              <a:t> </a:t>
            </a:r>
            <a:r>
              <a:rPr sz="1800" spc="-10" dirty="0">
                <a:latin typeface="Calibri"/>
                <a:cs typeface="Calibri"/>
              </a:rPr>
              <a:t>setting</a:t>
            </a:r>
            <a:r>
              <a:rPr sz="1800" spc="20" dirty="0">
                <a:latin typeface="Calibri"/>
                <a:cs typeface="Calibri"/>
              </a:rPr>
              <a:t> </a:t>
            </a:r>
            <a:r>
              <a:rPr sz="1800" spc="-5" dirty="0">
                <a:latin typeface="Calibri"/>
                <a:cs typeface="Calibri"/>
              </a:rPr>
              <a:t>the</a:t>
            </a:r>
            <a:r>
              <a:rPr sz="1800" spc="40" dirty="0">
                <a:latin typeface="Calibri"/>
                <a:cs typeface="Calibri"/>
              </a:rPr>
              <a:t> </a:t>
            </a:r>
            <a:r>
              <a:rPr sz="1800" dirty="0">
                <a:latin typeface="Calibri"/>
                <a:cs typeface="Calibri"/>
              </a:rPr>
              <a:t>lock</a:t>
            </a:r>
            <a:r>
              <a:rPr sz="1800" spc="-30" dirty="0">
                <a:latin typeface="Calibri"/>
                <a:cs typeface="Calibri"/>
              </a:rPr>
              <a:t> </a:t>
            </a:r>
            <a:r>
              <a:rPr sz="1800" spc="-10" dirty="0">
                <a:latin typeface="Calibri"/>
                <a:cs typeface="Calibri"/>
              </a:rPr>
              <a:t>variable</a:t>
            </a:r>
            <a:r>
              <a:rPr sz="1800" spc="45"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1.</a:t>
            </a:r>
            <a:endParaRPr sz="1800">
              <a:latin typeface="Calibri"/>
              <a:cs typeface="Calibri"/>
            </a:endParaRPr>
          </a:p>
          <a:p>
            <a:pPr marL="12700" marR="5715" algn="just">
              <a:lnSpc>
                <a:spcPct val="100000"/>
              </a:lnSpc>
              <a:spcBef>
                <a:spcPts val="5"/>
              </a:spcBef>
            </a:pPr>
            <a:r>
              <a:rPr sz="1800" spc="-40" dirty="0">
                <a:latin typeface="Calibri"/>
                <a:cs typeface="Calibri"/>
              </a:rPr>
              <a:t>Now,</a:t>
            </a:r>
            <a:r>
              <a:rPr sz="1800" spc="60" dirty="0">
                <a:latin typeface="Calibri"/>
                <a:cs typeface="Calibri"/>
              </a:rPr>
              <a:t> </a:t>
            </a:r>
            <a:r>
              <a:rPr sz="1800" dirty="0">
                <a:latin typeface="Calibri"/>
                <a:cs typeface="Calibri"/>
              </a:rPr>
              <a:t>P2</a:t>
            </a:r>
            <a:r>
              <a:rPr sz="1800" spc="75" dirty="0">
                <a:latin typeface="Calibri"/>
                <a:cs typeface="Calibri"/>
              </a:rPr>
              <a:t> </a:t>
            </a:r>
            <a:r>
              <a:rPr sz="1800" spc="-10" dirty="0">
                <a:latin typeface="Calibri"/>
                <a:cs typeface="Calibri"/>
              </a:rPr>
              <a:t>arrives</a:t>
            </a:r>
            <a:r>
              <a:rPr sz="1800" spc="70" dirty="0">
                <a:latin typeface="Calibri"/>
                <a:cs typeface="Calibri"/>
              </a:rPr>
              <a:t> </a:t>
            </a:r>
            <a:r>
              <a:rPr sz="1800" spc="-5" dirty="0">
                <a:latin typeface="Calibri"/>
                <a:cs typeface="Calibri"/>
              </a:rPr>
              <a:t>in</a:t>
            </a:r>
            <a:r>
              <a:rPr sz="1800" spc="65" dirty="0">
                <a:latin typeface="Calibri"/>
                <a:cs typeface="Calibri"/>
              </a:rPr>
              <a:t> </a:t>
            </a:r>
            <a:r>
              <a:rPr sz="1800" dirty="0">
                <a:latin typeface="Calibri"/>
                <a:cs typeface="Calibri"/>
              </a:rPr>
              <a:t>the</a:t>
            </a:r>
            <a:r>
              <a:rPr sz="1800" spc="65" dirty="0">
                <a:latin typeface="Calibri"/>
                <a:cs typeface="Calibri"/>
              </a:rPr>
              <a:t> </a:t>
            </a:r>
            <a:r>
              <a:rPr sz="1800" spc="-10" dirty="0">
                <a:latin typeface="Calibri"/>
                <a:cs typeface="Calibri"/>
              </a:rPr>
              <a:t>ready</a:t>
            </a:r>
            <a:r>
              <a:rPr sz="1800" spc="80" dirty="0">
                <a:latin typeface="Calibri"/>
                <a:cs typeface="Calibri"/>
              </a:rPr>
              <a:t> </a:t>
            </a:r>
            <a:r>
              <a:rPr sz="1800" spc="-5" dirty="0">
                <a:latin typeface="Calibri"/>
                <a:cs typeface="Calibri"/>
              </a:rPr>
              <a:t>queue.</a:t>
            </a:r>
            <a:r>
              <a:rPr sz="1800" spc="80" dirty="0">
                <a:latin typeface="Calibri"/>
                <a:cs typeface="Calibri"/>
              </a:rPr>
              <a:t> </a:t>
            </a:r>
            <a:r>
              <a:rPr sz="1800" spc="-5" dirty="0">
                <a:latin typeface="Calibri"/>
                <a:cs typeface="Calibri"/>
              </a:rPr>
              <a:t>The</a:t>
            </a:r>
            <a:r>
              <a:rPr sz="1800" spc="95" dirty="0">
                <a:latin typeface="Calibri"/>
                <a:cs typeface="Calibri"/>
              </a:rPr>
              <a:t> </a:t>
            </a:r>
            <a:r>
              <a:rPr sz="1800" spc="-5" dirty="0">
                <a:latin typeface="Calibri"/>
                <a:cs typeface="Calibri"/>
              </a:rPr>
              <a:t>priority</a:t>
            </a:r>
            <a:r>
              <a:rPr sz="1800" spc="75" dirty="0">
                <a:latin typeface="Calibri"/>
                <a:cs typeface="Calibri"/>
              </a:rPr>
              <a:t> </a:t>
            </a:r>
            <a:r>
              <a:rPr sz="1800" dirty="0">
                <a:latin typeface="Calibri"/>
                <a:cs typeface="Calibri"/>
              </a:rPr>
              <a:t>of</a:t>
            </a:r>
            <a:r>
              <a:rPr sz="1800" spc="80" dirty="0">
                <a:latin typeface="Calibri"/>
                <a:cs typeface="Calibri"/>
              </a:rPr>
              <a:t> </a:t>
            </a:r>
            <a:r>
              <a:rPr sz="1800" dirty="0">
                <a:latin typeface="Calibri"/>
                <a:cs typeface="Calibri"/>
              </a:rPr>
              <a:t>P2</a:t>
            </a:r>
            <a:r>
              <a:rPr sz="1800" spc="75" dirty="0">
                <a:latin typeface="Calibri"/>
                <a:cs typeface="Calibri"/>
              </a:rPr>
              <a:t> </a:t>
            </a:r>
            <a:r>
              <a:rPr sz="1800" spc="-5" dirty="0">
                <a:latin typeface="Calibri"/>
                <a:cs typeface="Calibri"/>
              </a:rPr>
              <a:t>is</a:t>
            </a:r>
            <a:r>
              <a:rPr sz="1800" spc="70" dirty="0">
                <a:latin typeface="Calibri"/>
                <a:cs typeface="Calibri"/>
              </a:rPr>
              <a:t> </a:t>
            </a:r>
            <a:r>
              <a:rPr sz="1800" spc="-10" dirty="0">
                <a:latin typeface="Calibri"/>
                <a:cs typeface="Calibri"/>
              </a:rPr>
              <a:t>higher</a:t>
            </a:r>
            <a:r>
              <a:rPr sz="1800" spc="75" dirty="0">
                <a:latin typeface="Calibri"/>
                <a:cs typeface="Calibri"/>
              </a:rPr>
              <a:t> </a:t>
            </a:r>
            <a:r>
              <a:rPr sz="1800" spc="5" dirty="0">
                <a:latin typeface="Calibri"/>
                <a:cs typeface="Calibri"/>
              </a:rPr>
              <a:t>than</a:t>
            </a:r>
            <a:r>
              <a:rPr sz="1800" spc="70" dirty="0">
                <a:latin typeface="Calibri"/>
                <a:cs typeface="Calibri"/>
              </a:rPr>
              <a:t> </a:t>
            </a:r>
            <a:r>
              <a:rPr sz="1800" dirty="0">
                <a:latin typeface="Calibri"/>
                <a:cs typeface="Calibri"/>
              </a:rPr>
              <a:t>P1</a:t>
            </a:r>
            <a:r>
              <a:rPr sz="1800" spc="75" dirty="0">
                <a:latin typeface="Calibri"/>
                <a:cs typeface="Calibri"/>
              </a:rPr>
              <a:t> </a:t>
            </a:r>
            <a:r>
              <a:rPr sz="1800" spc="-5" dirty="0">
                <a:latin typeface="Calibri"/>
                <a:cs typeface="Calibri"/>
              </a:rPr>
              <a:t>hence</a:t>
            </a:r>
            <a:r>
              <a:rPr sz="1800" spc="75" dirty="0">
                <a:latin typeface="Calibri"/>
                <a:cs typeface="Calibri"/>
              </a:rPr>
              <a:t> </a:t>
            </a:r>
            <a:r>
              <a:rPr sz="1800" spc="-5" dirty="0">
                <a:latin typeface="Calibri"/>
                <a:cs typeface="Calibri"/>
              </a:rPr>
              <a:t>according </a:t>
            </a:r>
            <a:r>
              <a:rPr sz="1800" spc="-395" dirty="0">
                <a:latin typeface="Calibri"/>
                <a:cs typeface="Calibri"/>
              </a:rPr>
              <a:t> </a:t>
            </a:r>
            <a:r>
              <a:rPr sz="1800" spc="-15" dirty="0">
                <a:latin typeface="Calibri"/>
                <a:cs typeface="Calibri"/>
              </a:rPr>
              <a:t>to </a:t>
            </a:r>
            <a:r>
              <a:rPr sz="1800" spc="-5" dirty="0">
                <a:latin typeface="Calibri"/>
                <a:cs typeface="Calibri"/>
              </a:rPr>
              <a:t>priority </a:t>
            </a:r>
            <a:r>
              <a:rPr sz="1800" dirty="0">
                <a:latin typeface="Calibri"/>
                <a:cs typeface="Calibri"/>
              </a:rPr>
              <a:t>scheduling, P2 </a:t>
            </a:r>
            <a:r>
              <a:rPr sz="1800" spc="-5" dirty="0">
                <a:latin typeface="Calibri"/>
                <a:cs typeface="Calibri"/>
              </a:rPr>
              <a:t>is </a:t>
            </a:r>
            <a:r>
              <a:rPr sz="1800" dirty="0">
                <a:latin typeface="Calibri"/>
                <a:cs typeface="Calibri"/>
              </a:rPr>
              <a:t>scheduled and P1 </a:t>
            </a:r>
            <a:r>
              <a:rPr sz="1800" spc="-10" dirty="0">
                <a:latin typeface="Calibri"/>
                <a:cs typeface="Calibri"/>
              </a:rPr>
              <a:t>got preempted. </a:t>
            </a:r>
            <a:r>
              <a:rPr sz="1800" spc="15" dirty="0">
                <a:latin typeface="Calibri"/>
                <a:cs typeface="Calibri"/>
              </a:rPr>
              <a:t>P2 </a:t>
            </a:r>
            <a:r>
              <a:rPr sz="1800" spc="-5" dirty="0">
                <a:latin typeface="Calibri"/>
                <a:cs typeface="Calibri"/>
              </a:rPr>
              <a:t>is also </a:t>
            </a:r>
            <a:r>
              <a:rPr sz="1800" dirty="0">
                <a:latin typeface="Calibri"/>
                <a:cs typeface="Calibri"/>
              </a:rPr>
              <a:t>a </a:t>
            </a:r>
            <a:r>
              <a:rPr sz="1800" spc="-10" dirty="0">
                <a:latin typeface="Calibri"/>
                <a:cs typeface="Calibri"/>
              </a:rPr>
              <a:t>cooperative </a:t>
            </a:r>
            <a:r>
              <a:rPr sz="1800" spc="-5"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wants</a:t>
            </a:r>
            <a:r>
              <a:rPr sz="1800" spc="10" dirty="0">
                <a:latin typeface="Calibri"/>
                <a:cs typeface="Calibri"/>
              </a:rPr>
              <a:t> </a:t>
            </a:r>
            <a:r>
              <a:rPr sz="1800" spc="-15" dirty="0">
                <a:latin typeface="Calibri"/>
                <a:cs typeface="Calibri"/>
              </a:rPr>
              <a:t>to</a:t>
            </a:r>
            <a:r>
              <a:rPr sz="1800" spc="10" dirty="0">
                <a:latin typeface="Calibri"/>
                <a:cs typeface="Calibri"/>
              </a:rPr>
              <a:t> </a:t>
            </a:r>
            <a:r>
              <a:rPr sz="1800" spc="-25" dirty="0">
                <a:latin typeface="Calibri"/>
                <a:cs typeface="Calibri"/>
              </a:rPr>
              <a:t>execute</a:t>
            </a:r>
            <a:r>
              <a:rPr sz="1800" spc="65" dirty="0">
                <a:latin typeface="Calibri"/>
                <a:cs typeface="Calibri"/>
              </a:rPr>
              <a:t> </a:t>
            </a:r>
            <a:r>
              <a:rPr sz="1800" spc="-10" dirty="0">
                <a:latin typeface="Calibri"/>
                <a:cs typeface="Calibri"/>
              </a:rPr>
              <a:t>inside</a:t>
            </a:r>
            <a:r>
              <a:rPr sz="1800" spc="4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critical</a:t>
            </a:r>
            <a:r>
              <a:rPr sz="1800" spc="20" dirty="0">
                <a:latin typeface="Calibri"/>
                <a:cs typeface="Calibri"/>
              </a:rPr>
              <a:t> </a:t>
            </a:r>
            <a:r>
              <a:rPr sz="1800" spc="-5" dirty="0">
                <a:latin typeface="Calibri"/>
                <a:cs typeface="Calibri"/>
              </a:rPr>
              <a:t>section.</a:t>
            </a:r>
            <a:endParaRPr sz="1800">
              <a:latin typeface="Calibri"/>
              <a:cs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399034"/>
            <a:ext cx="8227695" cy="4965700"/>
          </a:xfrm>
          <a:prstGeom prst="rect">
            <a:avLst/>
          </a:prstGeom>
        </p:spPr>
        <p:txBody>
          <a:bodyPr vert="horz" wrap="square" lIns="0" tIns="12700" rIns="0" bIns="0" rtlCol="0">
            <a:spAutoFit/>
          </a:bodyPr>
          <a:lstStyle/>
          <a:p>
            <a:pPr marL="12700" algn="just">
              <a:lnSpc>
                <a:spcPct val="100000"/>
              </a:lnSpc>
              <a:spcBef>
                <a:spcPts val="100"/>
              </a:spcBef>
            </a:pPr>
            <a:r>
              <a:rPr sz="1800" spc="-5" dirty="0">
                <a:latin typeface="Calibri"/>
                <a:cs typeface="Calibri"/>
              </a:rPr>
              <a:t>Although,</a:t>
            </a:r>
            <a:r>
              <a:rPr sz="1800" spc="60" dirty="0">
                <a:latin typeface="Calibri"/>
                <a:cs typeface="Calibri"/>
              </a:rPr>
              <a:t> </a:t>
            </a:r>
            <a:r>
              <a:rPr sz="1800" dirty="0">
                <a:latin typeface="Calibri"/>
                <a:cs typeface="Calibri"/>
              </a:rPr>
              <a:t>P1</a:t>
            </a:r>
            <a:r>
              <a:rPr sz="1800" spc="45" dirty="0">
                <a:latin typeface="Calibri"/>
                <a:cs typeface="Calibri"/>
              </a:rPr>
              <a:t> </a:t>
            </a:r>
            <a:r>
              <a:rPr sz="1800" spc="-10" dirty="0">
                <a:latin typeface="Calibri"/>
                <a:cs typeface="Calibri"/>
              </a:rPr>
              <a:t>got</a:t>
            </a:r>
            <a:r>
              <a:rPr sz="1800" spc="45" dirty="0">
                <a:latin typeface="Calibri"/>
                <a:cs typeface="Calibri"/>
              </a:rPr>
              <a:t> </a:t>
            </a:r>
            <a:r>
              <a:rPr sz="1800" spc="-5" dirty="0">
                <a:latin typeface="Calibri"/>
                <a:cs typeface="Calibri"/>
              </a:rPr>
              <a:t>preempted</a:t>
            </a:r>
            <a:r>
              <a:rPr sz="1800" spc="50" dirty="0">
                <a:latin typeface="Calibri"/>
                <a:cs typeface="Calibri"/>
              </a:rPr>
              <a:t> </a:t>
            </a:r>
            <a:r>
              <a:rPr sz="1800" spc="-10" dirty="0">
                <a:latin typeface="Calibri"/>
                <a:cs typeface="Calibri"/>
              </a:rPr>
              <a:t>but</a:t>
            </a:r>
            <a:r>
              <a:rPr sz="1800" spc="70" dirty="0">
                <a:latin typeface="Calibri"/>
                <a:cs typeface="Calibri"/>
              </a:rPr>
              <a:t> </a:t>
            </a:r>
            <a:r>
              <a:rPr sz="1800" spc="-5" dirty="0">
                <a:latin typeface="Calibri"/>
                <a:cs typeface="Calibri"/>
              </a:rPr>
              <a:t>it</a:t>
            </a:r>
            <a:r>
              <a:rPr sz="1800" spc="45"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value</a:t>
            </a:r>
            <a:r>
              <a:rPr sz="1800" spc="40" dirty="0">
                <a:latin typeface="Calibri"/>
                <a:cs typeface="Calibri"/>
              </a:rPr>
              <a:t> </a:t>
            </a:r>
            <a:r>
              <a:rPr sz="1800" spc="5" dirty="0">
                <a:latin typeface="Calibri"/>
                <a:cs typeface="Calibri"/>
              </a:rPr>
              <a:t>of</a:t>
            </a:r>
            <a:r>
              <a:rPr sz="1800" spc="50" dirty="0">
                <a:latin typeface="Calibri"/>
                <a:cs typeface="Calibri"/>
              </a:rPr>
              <a:t> </a:t>
            </a:r>
            <a:r>
              <a:rPr sz="1800" dirty="0">
                <a:latin typeface="Calibri"/>
                <a:cs typeface="Calibri"/>
              </a:rPr>
              <a:t>lock</a:t>
            </a:r>
            <a:r>
              <a:rPr sz="1800" spc="45" dirty="0">
                <a:latin typeface="Calibri"/>
                <a:cs typeface="Calibri"/>
              </a:rPr>
              <a:t> </a:t>
            </a:r>
            <a:r>
              <a:rPr sz="1800" spc="-10" dirty="0">
                <a:latin typeface="Calibri"/>
                <a:cs typeface="Calibri"/>
              </a:rPr>
              <a:t>variable</a:t>
            </a:r>
            <a:r>
              <a:rPr sz="1800" spc="45" dirty="0">
                <a:latin typeface="Calibri"/>
                <a:cs typeface="Calibri"/>
              </a:rPr>
              <a:t> </a:t>
            </a:r>
            <a:r>
              <a:rPr sz="1800" spc="-5" dirty="0">
                <a:latin typeface="Calibri"/>
                <a:cs typeface="Calibri"/>
              </a:rPr>
              <a:t>will</a:t>
            </a:r>
            <a:r>
              <a:rPr sz="1800" spc="40" dirty="0">
                <a:latin typeface="Calibri"/>
                <a:cs typeface="Calibri"/>
              </a:rPr>
              <a:t> </a:t>
            </a:r>
            <a:r>
              <a:rPr sz="1800" spc="-5" dirty="0">
                <a:latin typeface="Calibri"/>
                <a:cs typeface="Calibri"/>
              </a:rPr>
              <a:t>be</a:t>
            </a:r>
            <a:r>
              <a:rPr sz="1800" spc="40" dirty="0">
                <a:latin typeface="Calibri"/>
                <a:cs typeface="Calibri"/>
              </a:rPr>
              <a:t> </a:t>
            </a:r>
            <a:r>
              <a:rPr sz="1800" spc="-5" dirty="0">
                <a:latin typeface="Calibri"/>
                <a:cs typeface="Calibri"/>
              </a:rPr>
              <a:t>shown</a:t>
            </a:r>
            <a:r>
              <a:rPr sz="1800" spc="40" dirty="0">
                <a:latin typeface="Calibri"/>
                <a:cs typeface="Calibri"/>
              </a:rPr>
              <a:t> </a:t>
            </a:r>
            <a:r>
              <a:rPr sz="1800" dirty="0">
                <a:latin typeface="Calibri"/>
                <a:cs typeface="Calibri"/>
              </a:rPr>
              <a:t>as</a:t>
            </a:r>
            <a:r>
              <a:rPr sz="1800" spc="40" dirty="0">
                <a:latin typeface="Calibri"/>
                <a:cs typeface="Calibri"/>
              </a:rPr>
              <a:t> </a:t>
            </a:r>
            <a:r>
              <a:rPr sz="1800" dirty="0">
                <a:latin typeface="Calibri"/>
                <a:cs typeface="Calibri"/>
              </a:rPr>
              <a:t>1</a:t>
            </a:r>
            <a:r>
              <a:rPr sz="1800" spc="45" dirty="0">
                <a:latin typeface="Calibri"/>
                <a:cs typeface="Calibri"/>
              </a:rPr>
              <a:t> </a:t>
            </a:r>
            <a:r>
              <a:rPr sz="1800" spc="-5" dirty="0">
                <a:latin typeface="Calibri"/>
                <a:cs typeface="Calibri"/>
              </a:rPr>
              <a:t>since</a:t>
            </a:r>
            <a:r>
              <a:rPr sz="1800" spc="40" dirty="0">
                <a:latin typeface="Calibri"/>
                <a:cs typeface="Calibri"/>
              </a:rPr>
              <a:t> </a:t>
            </a:r>
            <a:r>
              <a:rPr sz="1800" dirty="0">
                <a:latin typeface="Calibri"/>
                <a:cs typeface="Calibri"/>
              </a:rPr>
              <a:t>P1</a:t>
            </a:r>
            <a:endParaRPr sz="1800">
              <a:latin typeface="Calibri"/>
              <a:cs typeface="Calibri"/>
            </a:endParaRPr>
          </a:p>
          <a:p>
            <a:pPr marL="12700" algn="just">
              <a:lnSpc>
                <a:spcPct val="100000"/>
              </a:lnSpc>
            </a:pPr>
            <a:r>
              <a:rPr sz="1800" spc="-5" dirty="0">
                <a:latin typeface="Calibri"/>
                <a:cs typeface="Calibri"/>
              </a:rPr>
              <a:t>is</a:t>
            </a:r>
            <a:r>
              <a:rPr sz="1800" spc="15" dirty="0">
                <a:latin typeface="Calibri"/>
                <a:cs typeface="Calibri"/>
              </a:rPr>
              <a:t> </a:t>
            </a:r>
            <a:r>
              <a:rPr sz="1800" spc="-5" dirty="0">
                <a:latin typeface="Calibri"/>
                <a:cs typeface="Calibri"/>
              </a:rPr>
              <a:t>not </a:t>
            </a:r>
            <a:r>
              <a:rPr sz="1800" spc="-10" dirty="0">
                <a:latin typeface="Calibri"/>
                <a:cs typeface="Calibri"/>
              </a:rPr>
              <a:t>completed</a:t>
            </a:r>
            <a:r>
              <a:rPr sz="1800" spc="3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it</a:t>
            </a:r>
            <a:r>
              <a:rPr sz="1800" spc="25" dirty="0">
                <a:latin typeface="Calibri"/>
                <a:cs typeface="Calibri"/>
              </a:rPr>
              <a:t> </a:t>
            </a:r>
            <a:r>
              <a:rPr sz="1800" spc="-5" dirty="0">
                <a:latin typeface="Calibri"/>
                <a:cs typeface="Calibri"/>
              </a:rPr>
              <a:t>is</a:t>
            </a:r>
            <a:r>
              <a:rPr sz="1800" spc="-10" dirty="0">
                <a:latin typeface="Calibri"/>
                <a:cs typeface="Calibri"/>
              </a:rPr>
              <a:t> </a:t>
            </a:r>
            <a:r>
              <a:rPr sz="1800" spc="-15" dirty="0">
                <a:latin typeface="Calibri"/>
                <a:cs typeface="Calibri"/>
              </a:rPr>
              <a:t>yet</a:t>
            </a:r>
            <a:r>
              <a:rPr sz="1800" dirty="0">
                <a:latin typeface="Calibri"/>
                <a:cs typeface="Calibri"/>
              </a:rPr>
              <a:t> </a:t>
            </a:r>
            <a:r>
              <a:rPr sz="1800" spc="-15" dirty="0">
                <a:latin typeface="Calibri"/>
                <a:cs typeface="Calibri"/>
              </a:rPr>
              <a:t>to</a:t>
            </a:r>
            <a:r>
              <a:rPr sz="1800" spc="10" dirty="0">
                <a:latin typeface="Calibri"/>
                <a:cs typeface="Calibri"/>
              </a:rPr>
              <a:t> </a:t>
            </a:r>
            <a:r>
              <a:rPr sz="1800" spc="-10" dirty="0">
                <a:latin typeface="Calibri"/>
                <a:cs typeface="Calibri"/>
              </a:rPr>
              <a:t>finish</a:t>
            </a:r>
            <a:r>
              <a:rPr sz="1800" spc="40" dirty="0">
                <a:latin typeface="Calibri"/>
                <a:cs typeface="Calibri"/>
              </a:rPr>
              <a:t> </a:t>
            </a:r>
            <a:r>
              <a:rPr sz="1800" spc="-5" dirty="0">
                <a:latin typeface="Calibri"/>
                <a:cs typeface="Calibri"/>
              </a:rPr>
              <a:t>its</a:t>
            </a:r>
            <a:r>
              <a:rPr sz="1800" spc="15" dirty="0">
                <a:latin typeface="Calibri"/>
                <a:cs typeface="Calibri"/>
              </a:rPr>
              <a:t> </a:t>
            </a:r>
            <a:r>
              <a:rPr sz="1800" spc="-10" dirty="0">
                <a:latin typeface="Calibri"/>
                <a:cs typeface="Calibri"/>
              </a:rPr>
              <a:t>critical</a:t>
            </a:r>
            <a:r>
              <a:rPr sz="1800" dirty="0">
                <a:latin typeface="Calibri"/>
                <a:cs typeface="Calibri"/>
              </a:rPr>
              <a:t> </a:t>
            </a:r>
            <a:r>
              <a:rPr sz="1800" spc="-5" dirty="0">
                <a:latin typeface="Calibri"/>
                <a:cs typeface="Calibri"/>
              </a:rPr>
              <a:t>section.</a:t>
            </a:r>
            <a:endParaRPr sz="1800">
              <a:latin typeface="Calibri"/>
              <a:cs typeface="Calibri"/>
            </a:endParaRPr>
          </a:p>
          <a:p>
            <a:pPr marL="12700" marR="5080" algn="just">
              <a:lnSpc>
                <a:spcPct val="100000"/>
              </a:lnSpc>
            </a:pPr>
            <a:r>
              <a:rPr sz="1800" dirty="0">
                <a:latin typeface="Calibri"/>
                <a:cs typeface="Calibri"/>
              </a:rPr>
              <a:t>P1 </a:t>
            </a:r>
            <a:r>
              <a:rPr sz="1800" spc="-5" dirty="0">
                <a:latin typeface="Calibri"/>
                <a:cs typeface="Calibri"/>
              </a:rPr>
              <a:t>needs </a:t>
            </a:r>
            <a:r>
              <a:rPr sz="1800" spc="-15" dirty="0">
                <a:latin typeface="Calibri"/>
                <a:cs typeface="Calibri"/>
              </a:rPr>
              <a:t>to </a:t>
            </a:r>
            <a:r>
              <a:rPr sz="1800" spc="-5" dirty="0">
                <a:latin typeface="Calibri"/>
                <a:cs typeface="Calibri"/>
              </a:rPr>
              <a:t>finish </a:t>
            </a:r>
            <a:r>
              <a:rPr sz="1800" spc="5" dirty="0">
                <a:latin typeface="Calibri"/>
                <a:cs typeface="Calibri"/>
              </a:rPr>
              <a:t>the </a:t>
            </a:r>
            <a:r>
              <a:rPr sz="1800" spc="-5" dirty="0">
                <a:latin typeface="Calibri"/>
                <a:cs typeface="Calibri"/>
              </a:rPr>
              <a:t>critical </a:t>
            </a:r>
            <a:r>
              <a:rPr sz="1800" dirty="0">
                <a:latin typeface="Calibri"/>
                <a:cs typeface="Calibri"/>
              </a:rPr>
              <a:t>section but </a:t>
            </a:r>
            <a:r>
              <a:rPr sz="1800" spc="-5" dirty="0">
                <a:latin typeface="Calibri"/>
                <a:cs typeface="Calibri"/>
              </a:rPr>
              <a:t>according </a:t>
            </a:r>
            <a:r>
              <a:rPr sz="1800" spc="-15" dirty="0">
                <a:latin typeface="Calibri"/>
                <a:cs typeface="Calibri"/>
              </a:rPr>
              <a:t>to </a:t>
            </a:r>
            <a:r>
              <a:rPr sz="1800" dirty="0">
                <a:latin typeface="Calibri"/>
                <a:cs typeface="Calibri"/>
              </a:rPr>
              <a:t>the scheduling </a:t>
            </a:r>
            <a:r>
              <a:rPr sz="1800" spc="-5" dirty="0">
                <a:latin typeface="Calibri"/>
                <a:cs typeface="Calibri"/>
              </a:rPr>
              <a:t>algorithm, CPU </a:t>
            </a:r>
            <a:r>
              <a:rPr sz="1800" spc="15" dirty="0">
                <a:latin typeface="Calibri"/>
                <a:cs typeface="Calibri"/>
              </a:rPr>
              <a:t>is </a:t>
            </a:r>
            <a:r>
              <a:rPr sz="1800" spc="20" dirty="0">
                <a:latin typeface="Calibri"/>
                <a:cs typeface="Calibri"/>
              </a:rPr>
              <a:t> </a:t>
            </a:r>
            <a:r>
              <a:rPr sz="1800" spc="-5" dirty="0">
                <a:latin typeface="Calibri"/>
                <a:cs typeface="Calibri"/>
              </a:rPr>
              <a:t>with P2. </a:t>
            </a:r>
            <a:r>
              <a:rPr sz="1800" dirty="0">
                <a:latin typeface="Calibri"/>
                <a:cs typeface="Calibri"/>
              </a:rPr>
              <a:t>P2 </a:t>
            </a:r>
            <a:r>
              <a:rPr sz="1800" spc="-10" dirty="0">
                <a:latin typeface="Calibri"/>
                <a:cs typeface="Calibri"/>
              </a:rPr>
              <a:t>wants </a:t>
            </a:r>
            <a:r>
              <a:rPr sz="1800" spc="-15" dirty="0">
                <a:latin typeface="Calibri"/>
                <a:cs typeface="Calibri"/>
              </a:rPr>
              <a:t>to execute </a:t>
            </a:r>
            <a:r>
              <a:rPr sz="1800" spc="5" dirty="0">
                <a:latin typeface="Calibri"/>
                <a:cs typeface="Calibri"/>
              </a:rPr>
              <a:t>in </a:t>
            </a:r>
            <a:r>
              <a:rPr sz="1800" dirty="0">
                <a:latin typeface="Calibri"/>
                <a:cs typeface="Calibri"/>
              </a:rPr>
              <a:t>the </a:t>
            </a:r>
            <a:r>
              <a:rPr sz="1800" spc="-5" dirty="0">
                <a:latin typeface="Calibri"/>
                <a:cs typeface="Calibri"/>
              </a:rPr>
              <a:t>critical section, </a:t>
            </a:r>
            <a:r>
              <a:rPr sz="1800" spc="-10" dirty="0">
                <a:latin typeface="Calibri"/>
                <a:cs typeface="Calibri"/>
              </a:rPr>
              <a:t>but </a:t>
            </a:r>
            <a:r>
              <a:rPr sz="1800" spc="-5" dirty="0">
                <a:latin typeface="Calibri"/>
                <a:cs typeface="Calibri"/>
              </a:rPr>
              <a:t>according </a:t>
            </a:r>
            <a:r>
              <a:rPr sz="1800" spc="-15" dirty="0">
                <a:latin typeface="Calibri"/>
                <a:cs typeface="Calibri"/>
              </a:rPr>
              <a:t>to </a:t>
            </a:r>
            <a:r>
              <a:rPr sz="1800" spc="-5" dirty="0">
                <a:latin typeface="Calibri"/>
                <a:cs typeface="Calibri"/>
              </a:rPr>
              <a:t>the </a:t>
            </a:r>
            <a:r>
              <a:rPr sz="1800" spc="-15" dirty="0">
                <a:latin typeface="Calibri"/>
                <a:cs typeface="Calibri"/>
              </a:rPr>
              <a:t>synchronization </a:t>
            </a:r>
            <a:r>
              <a:rPr sz="1800" spc="-10" dirty="0">
                <a:latin typeface="Calibri"/>
                <a:cs typeface="Calibri"/>
              </a:rPr>
              <a:t> </a:t>
            </a:r>
            <a:r>
              <a:rPr sz="1800" spc="-5" dirty="0">
                <a:latin typeface="Calibri"/>
                <a:cs typeface="Calibri"/>
              </a:rPr>
              <a:t>mechanism,</a:t>
            </a:r>
            <a:r>
              <a:rPr sz="1800" spc="30"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r>
              <a:rPr sz="1800" spc="15" dirty="0">
                <a:latin typeface="Calibri"/>
                <a:cs typeface="Calibri"/>
              </a:rPr>
              <a:t> </a:t>
            </a:r>
            <a:r>
              <a:rPr sz="1800" spc="-5" dirty="0">
                <a:latin typeface="Calibri"/>
                <a:cs typeface="Calibri"/>
              </a:rPr>
              <a:t>is</a:t>
            </a:r>
            <a:r>
              <a:rPr sz="1800" spc="15" dirty="0">
                <a:latin typeface="Calibri"/>
                <a:cs typeface="Calibri"/>
              </a:rPr>
              <a:t> </a:t>
            </a:r>
            <a:r>
              <a:rPr sz="1800" dirty="0">
                <a:latin typeface="Calibri"/>
                <a:cs typeface="Calibri"/>
              </a:rPr>
              <a:t>with</a:t>
            </a:r>
            <a:r>
              <a:rPr sz="1800" spc="-15" dirty="0">
                <a:latin typeface="Calibri"/>
                <a:cs typeface="Calibri"/>
              </a:rPr>
              <a:t> </a:t>
            </a:r>
            <a:r>
              <a:rPr sz="1800" dirty="0">
                <a:latin typeface="Calibri"/>
                <a:cs typeface="Calibri"/>
              </a:rPr>
              <a:t>P1.</a:t>
            </a:r>
            <a:endParaRPr sz="1800">
              <a:latin typeface="Calibri"/>
              <a:cs typeface="Calibri"/>
            </a:endParaRPr>
          </a:p>
          <a:p>
            <a:pPr marL="12700" algn="just">
              <a:lnSpc>
                <a:spcPct val="100000"/>
              </a:lnSpc>
              <a:spcBef>
                <a:spcPts val="5"/>
              </a:spcBef>
            </a:pPr>
            <a:r>
              <a:rPr sz="1800" spc="-5" dirty="0">
                <a:latin typeface="Calibri"/>
                <a:cs typeface="Calibri"/>
              </a:rPr>
              <a:t>This</a:t>
            </a:r>
            <a:r>
              <a:rPr sz="1800" spc="160" dirty="0">
                <a:latin typeface="Calibri"/>
                <a:cs typeface="Calibri"/>
              </a:rPr>
              <a:t> </a:t>
            </a:r>
            <a:r>
              <a:rPr sz="1800" spc="-5" dirty="0">
                <a:latin typeface="Calibri"/>
                <a:cs typeface="Calibri"/>
              </a:rPr>
              <a:t>is</a:t>
            </a:r>
            <a:r>
              <a:rPr sz="1800" spc="160" dirty="0">
                <a:latin typeface="Calibri"/>
                <a:cs typeface="Calibri"/>
              </a:rPr>
              <a:t> </a:t>
            </a:r>
            <a:r>
              <a:rPr sz="1800" dirty="0">
                <a:latin typeface="Calibri"/>
                <a:cs typeface="Calibri"/>
              </a:rPr>
              <a:t>a</a:t>
            </a:r>
            <a:r>
              <a:rPr sz="1800" spc="170" dirty="0">
                <a:latin typeface="Calibri"/>
                <a:cs typeface="Calibri"/>
              </a:rPr>
              <a:t> </a:t>
            </a:r>
            <a:r>
              <a:rPr sz="1800" dirty="0">
                <a:latin typeface="Calibri"/>
                <a:cs typeface="Calibri"/>
              </a:rPr>
              <a:t>kind</a:t>
            </a:r>
            <a:r>
              <a:rPr sz="1800" spc="165" dirty="0">
                <a:latin typeface="Calibri"/>
                <a:cs typeface="Calibri"/>
              </a:rPr>
              <a:t> </a:t>
            </a:r>
            <a:r>
              <a:rPr sz="1800" spc="5" dirty="0">
                <a:latin typeface="Calibri"/>
                <a:cs typeface="Calibri"/>
              </a:rPr>
              <a:t>of</a:t>
            </a:r>
            <a:r>
              <a:rPr sz="1800" spc="170" dirty="0">
                <a:latin typeface="Calibri"/>
                <a:cs typeface="Calibri"/>
              </a:rPr>
              <a:t> </a:t>
            </a:r>
            <a:r>
              <a:rPr sz="1800" dirty="0">
                <a:latin typeface="Calibri"/>
                <a:cs typeface="Calibri"/>
              </a:rPr>
              <a:t>lock</a:t>
            </a:r>
            <a:r>
              <a:rPr sz="1800" spc="170" dirty="0">
                <a:latin typeface="Calibri"/>
                <a:cs typeface="Calibri"/>
              </a:rPr>
              <a:t> </a:t>
            </a:r>
            <a:r>
              <a:rPr sz="1800" spc="-5" dirty="0">
                <a:latin typeface="Calibri"/>
                <a:cs typeface="Calibri"/>
              </a:rPr>
              <a:t>where</a:t>
            </a:r>
            <a:r>
              <a:rPr sz="1800" spc="185" dirty="0">
                <a:latin typeface="Calibri"/>
                <a:cs typeface="Calibri"/>
              </a:rPr>
              <a:t> </a:t>
            </a:r>
            <a:r>
              <a:rPr sz="1800" spc="-5" dirty="0">
                <a:latin typeface="Calibri"/>
                <a:cs typeface="Calibri"/>
              </a:rPr>
              <a:t>each</a:t>
            </a:r>
            <a:r>
              <a:rPr sz="1800" spc="165" dirty="0">
                <a:latin typeface="Calibri"/>
                <a:cs typeface="Calibri"/>
              </a:rPr>
              <a:t> </a:t>
            </a:r>
            <a:r>
              <a:rPr sz="1800" spc="5" dirty="0">
                <a:latin typeface="Calibri"/>
                <a:cs typeface="Calibri"/>
              </a:rPr>
              <a:t>of</a:t>
            </a:r>
            <a:r>
              <a:rPr sz="1800" spc="170" dirty="0">
                <a:latin typeface="Calibri"/>
                <a:cs typeface="Calibri"/>
              </a:rPr>
              <a:t> </a:t>
            </a:r>
            <a:r>
              <a:rPr sz="1800" spc="-5" dirty="0">
                <a:latin typeface="Calibri"/>
                <a:cs typeface="Calibri"/>
              </a:rPr>
              <a:t>the</a:t>
            </a:r>
            <a:r>
              <a:rPr sz="1800" spc="180" dirty="0">
                <a:latin typeface="Calibri"/>
                <a:cs typeface="Calibri"/>
              </a:rPr>
              <a:t> </a:t>
            </a:r>
            <a:r>
              <a:rPr sz="1800" spc="-10" dirty="0">
                <a:latin typeface="Calibri"/>
                <a:cs typeface="Calibri"/>
              </a:rPr>
              <a:t>process</a:t>
            </a:r>
            <a:r>
              <a:rPr sz="1800" spc="190" dirty="0">
                <a:latin typeface="Calibri"/>
                <a:cs typeface="Calibri"/>
              </a:rPr>
              <a:t> </a:t>
            </a:r>
            <a:r>
              <a:rPr sz="1800" dirty="0">
                <a:latin typeface="Calibri"/>
                <a:cs typeface="Calibri"/>
              </a:rPr>
              <a:t>neither</a:t>
            </a:r>
            <a:r>
              <a:rPr sz="1800" spc="175" dirty="0">
                <a:latin typeface="Calibri"/>
                <a:cs typeface="Calibri"/>
              </a:rPr>
              <a:t> </a:t>
            </a:r>
            <a:r>
              <a:rPr sz="1800" spc="-10" dirty="0">
                <a:latin typeface="Calibri"/>
                <a:cs typeface="Calibri"/>
              </a:rPr>
              <a:t>executes</a:t>
            </a:r>
            <a:r>
              <a:rPr sz="1800" spc="165" dirty="0">
                <a:latin typeface="Calibri"/>
                <a:cs typeface="Calibri"/>
              </a:rPr>
              <a:t> </a:t>
            </a:r>
            <a:r>
              <a:rPr sz="1800" spc="-5" dirty="0">
                <a:latin typeface="Calibri"/>
                <a:cs typeface="Calibri"/>
              </a:rPr>
              <a:t>nor</a:t>
            </a:r>
            <a:r>
              <a:rPr sz="1800" spc="165" dirty="0">
                <a:latin typeface="Calibri"/>
                <a:cs typeface="Calibri"/>
              </a:rPr>
              <a:t> </a:t>
            </a:r>
            <a:r>
              <a:rPr sz="1800" spc="-10" dirty="0">
                <a:latin typeface="Calibri"/>
                <a:cs typeface="Calibri"/>
              </a:rPr>
              <a:t>completes.</a:t>
            </a:r>
            <a:r>
              <a:rPr sz="1800" spc="170" dirty="0">
                <a:latin typeface="Calibri"/>
                <a:cs typeface="Calibri"/>
              </a:rPr>
              <a:t> </a:t>
            </a:r>
            <a:r>
              <a:rPr sz="1800" spc="5" dirty="0">
                <a:latin typeface="Calibri"/>
                <a:cs typeface="Calibri"/>
              </a:rPr>
              <a:t>Such</a:t>
            </a:r>
            <a:endParaRPr sz="1800">
              <a:latin typeface="Calibri"/>
              <a:cs typeface="Calibri"/>
            </a:endParaRPr>
          </a:p>
          <a:p>
            <a:pPr marL="12700" algn="just">
              <a:lnSpc>
                <a:spcPct val="100000"/>
              </a:lnSpc>
            </a:pPr>
            <a:r>
              <a:rPr sz="1800" spc="-10" dirty="0">
                <a:latin typeface="Calibri"/>
                <a:cs typeface="Calibri"/>
              </a:rPr>
              <a:t>kind</a:t>
            </a:r>
            <a:r>
              <a:rPr sz="1800" spc="10" dirty="0">
                <a:latin typeface="Calibri"/>
                <a:cs typeface="Calibri"/>
              </a:rPr>
              <a:t> </a:t>
            </a:r>
            <a:r>
              <a:rPr sz="1800" dirty="0">
                <a:latin typeface="Calibri"/>
                <a:cs typeface="Calibri"/>
              </a:rPr>
              <a:t>of</a:t>
            </a:r>
            <a:r>
              <a:rPr sz="1800" spc="-5" dirty="0">
                <a:latin typeface="Calibri"/>
                <a:cs typeface="Calibri"/>
              </a:rPr>
              <a:t> lock is</a:t>
            </a:r>
            <a:r>
              <a:rPr sz="1800" spc="-10" dirty="0">
                <a:latin typeface="Calibri"/>
                <a:cs typeface="Calibri"/>
              </a:rPr>
              <a:t> called</a:t>
            </a:r>
            <a:r>
              <a:rPr sz="1800" spc="35" dirty="0">
                <a:latin typeface="Calibri"/>
                <a:cs typeface="Calibri"/>
              </a:rPr>
              <a:t> </a:t>
            </a:r>
            <a:r>
              <a:rPr sz="1800" b="1" spc="-10" dirty="0">
                <a:latin typeface="Calibri"/>
                <a:cs typeface="Calibri"/>
              </a:rPr>
              <a:t>Spin</a:t>
            </a:r>
            <a:r>
              <a:rPr sz="1800" b="1" spc="10" dirty="0">
                <a:latin typeface="Calibri"/>
                <a:cs typeface="Calibri"/>
              </a:rPr>
              <a:t> </a:t>
            </a:r>
            <a:r>
              <a:rPr sz="1800" b="1" spc="-5" dirty="0">
                <a:latin typeface="Calibri"/>
                <a:cs typeface="Calibri"/>
              </a:rPr>
              <a:t>Lock</a:t>
            </a:r>
            <a:r>
              <a:rPr sz="1800" spc="-5" dirty="0">
                <a:latin typeface="Calibri"/>
                <a:cs typeface="Calibri"/>
              </a:rPr>
              <a:t>.</a:t>
            </a:r>
            <a:endParaRPr sz="1800">
              <a:latin typeface="Calibri"/>
              <a:cs typeface="Calibri"/>
            </a:endParaRPr>
          </a:p>
          <a:p>
            <a:pPr marL="12700" algn="just">
              <a:lnSpc>
                <a:spcPct val="100000"/>
              </a:lnSpc>
            </a:pPr>
            <a:r>
              <a:rPr sz="1800" spc="-5" dirty="0">
                <a:latin typeface="Calibri"/>
                <a:cs typeface="Calibri"/>
              </a:rPr>
              <a:t>This</a:t>
            </a:r>
            <a:r>
              <a:rPr sz="1800" spc="65" dirty="0">
                <a:latin typeface="Calibri"/>
                <a:cs typeface="Calibri"/>
              </a:rPr>
              <a:t> </a:t>
            </a:r>
            <a:r>
              <a:rPr sz="1800" spc="-5" dirty="0">
                <a:latin typeface="Calibri"/>
                <a:cs typeface="Calibri"/>
              </a:rPr>
              <a:t>is</a:t>
            </a:r>
            <a:r>
              <a:rPr sz="1800" spc="90" dirty="0">
                <a:latin typeface="Calibri"/>
                <a:cs typeface="Calibri"/>
              </a:rPr>
              <a:t> </a:t>
            </a:r>
            <a:r>
              <a:rPr sz="1800" spc="-15" dirty="0">
                <a:latin typeface="Calibri"/>
                <a:cs typeface="Calibri"/>
              </a:rPr>
              <a:t>different</a:t>
            </a:r>
            <a:r>
              <a:rPr sz="1800" spc="75" dirty="0">
                <a:latin typeface="Calibri"/>
                <a:cs typeface="Calibri"/>
              </a:rPr>
              <a:t> </a:t>
            </a:r>
            <a:r>
              <a:rPr sz="1800" spc="-10" dirty="0">
                <a:latin typeface="Calibri"/>
                <a:cs typeface="Calibri"/>
              </a:rPr>
              <a:t>from</a:t>
            </a:r>
            <a:r>
              <a:rPr sz="1800" spc="105" dirty="0">
                <a:latin typeface="Calibri"/>
                <a:cs typeface="Calibri"/>
              </a:rPr>
              <a:t> </a:t>
            </a:r>
            <a:r>
              <a:rPr sz="1800" spc="-5" dirty="0">
                <a:latin typeface="Calibri"/>
                <a:cs typeface="Calibri"/>
              </a:rPr>
              <a:t>deadlock</a:t>
            </a:r>
            <a:r>
              <a:rPr sz="1800" spc="75" dirty="0">
                <a:latin typeface="Calibri"/>
                <a:cs typeface="Calibri"/>
              </a:rPr>
              <a:t> </a:t>
            </a:r>
            <a:r>
              <a:rPr sz="1800" dirty="0">
                <a:latin typeface="Calibri"/>
                <a:cs typeface="Calibri"/>
              </a:rPr>
              <a:t>since</a:t>
            </a:r>
            <a:r>
              <a:rPr sz="1800" spc="70" dirty="0">
                <a:latin typeface="Calibri"/>
                <a:cs typeface="Calibri"/>
              </a:rPr>
              <a:t> </a:t>
            </a:r>
            <a:r>
              <a:rPr sz="1800" dirty="0">
                <a:latin typeface="Calibri"/>
                <a:cs typeface="Calibri"/>
              </a:rPr>
              <a:t>they</a:t>
            </a:r>
            <a:r>
              <a:rPr sz="1800" spc="70" dirty="0">
                <a:latin typeface="Calibri"/>
                <a:cs typeface="Calibri"/>
              </a:rPr>
              <a:t> </a:t>
            </a:r>
            <a:r>
              <a:rPr sz="1800" dirty="0">
                <a:latin typeface="Calibri"/>
                <a:cs typeface="Calibri"/>
              </a:rPr>
              <a:t>are</a:t>
            </a:r>
            <a:r>
              <a:rPr sz="1800" spc="90" dirty="0">
                <a:latin typeface="Calibri"/>
                <a:cs typeface="Calibri"/>
              </a:rPr>
              <a:t> </a:t>
            </a:r>
            <a:r>
              <a:rPr sz="1800" dirty="0">
                <a:latin typeface="Calibri"/>
                <a:cs typeface="Calibri"/>
              </a:rPr>
              <a:t>not</a:t>
            </a:r>
            <a:r>
              <a:rPr sz="1800" spc="65" dirty="0">
                <a:latin typeface="Calibri"/>
                <a:cs typeface="Calibri"/>
              </a:rPr>
              <a:t> </a:t>
            </a:r>
            <a:r>
              <a:rPr sz="1800" spc="5" dirty="0">
                <a:latin typeface="Calibri"/>
                <a:cs typeface="Calibri"/>
              </a:rPr>
              <a:t>in</a:t>
            </a:r>
            <a:r>
              <a:rPr sz="1800" spc="90" dirty="0">
                <a:latin typeface="Calibri"/>
                <a:cs typeface="Calibri"/>
              </a:rPr>
              <a:t> </a:t>
            </a:r>
            <a:r>
              <a:rPr sz="1800" spc="-10" dirty="0">
                <a:latin typeface="Calibri"/>
                <a:cs typeface="Calibri"/>
              </a:rPr>
              <a:t>blocked</a:t>
            </a:r>
            <a:r>
              <a:rPr sz="1800" spc="90" dirty="0">
                <a:latin typeface="Calibri"/>
                <a:cs typeface="Calibri"/>
              </a:rPr>
              <a:t> </a:t>
            </a:r>
            <a:r>
              <a:rPr sz="1800" spc="-15" dirty="0">
                <a:latin typeface="Calibri"/>
                <a:cs typeface="Calibri"/>
              </a:rPr>
              <a:t>state.</a:t>
            </a:r>
            <a:r>
              <a:rPr sz="1800" spc="75" dirty="0">
                <a:latin typeface="Calibri"/>
                <a:cs typeface="Calibri"/>
              </a:rPr>
              <a:t> </a:t>
            </a:r>
            <a:r>
              <a:rPr sz="1800" spc="-5" dirty="0">
                <a:latin typeface="Calibri"/>
                <a:cs typeface="Calibri"/>
              </a:rPr>
              <a:t>One</a:t>
            </a:r>
            <a:r>
              <a:rPr sz="1800" spc="95" dirty="0">
                <a:latin typeface="Calibri"/>
                <a:cs typeface="Calibri"/>
              </a:rPr>
              <a:t> </a:t>
            </a:r>
            <a:r>
              <a:rPr sz="1800" spc="-5" dirty="0">
                <a:latin typeface="Calibri"/>
                <a:cs typeface="Calibri"/>
              </a:rPr>
              <a:t>is</a:t>
            </a:r>
            <a:r>
              <a:rPr sz="1800" spc="85" dirty="0">
                <a:latin typeface="Calibri"/>
                <a:cs typeface="Calibri"/>
              </a:rPr>
              <a:t> </a:t>
            </a:r>
            <a:r>
              <a:rPr sz="1800" spc="-5" dirty="0">
                <a:latin typeface="Calibri"/>
                <a:cs typeface="Calibri"/>
              </a:rPr>
              <a:t>in</a:t>
            </a:r>
            <a:r>
              <a:rPr sz="1800" spc="95" dirty="0">
                <a:latin typeface="Calibri"/>
                <a:cs typeface="Calibri"/>
              </a:rPr>
              <a:t> </a:t>
            </a:r>
            <a:r>
              <a:rPr sz="1800" spc="-10" dirty="0">
                <a:latin typeface="Calibri"/>
                <a:cs typeface="Calibri"/>
              </a:rPr>
              <a:t>ready</a:t>
            </a:r>
            <a:r>
              <a:rPr sz="1800" spc="100" dirty="0">
                <a:latin typeface="Calibri"/>
                <a:cs typeface="Calibri"/>
              </a:rPr>
              <a:t> </a:t>
            </a:r>
            <a:r>
              <a:rPr sz="1800" spc="-20" dirty="0">
                <a:latin typeface="Calibri"/>
                <a:cs typeface="Calibri"/>
              </a:rPr>
              <a:t>state</a:t>
            </a:r>
            <a:endParaRPr sz="1800">
              <a:latin typeface="Calibri"/>
              <a:cs typeface="Calibri"/>
            </a:endParaRPr>
          </a:p>
          <a:p>
            <a:pPr marL="12700" algn="just">
              <a:lnSpc>
                <a:spcPct val="100000"/>
              </a:lnSpc>
            </a:pPr>
            <a:r>
              <a:rPr sz="1800" spc="-5" dirty="0">
                <a:latin typeface="Calibri"/>
                <a:cs typeface="Calibri"/>
              </a:rPr>
              <a:t>and</a:t>
            </a:r>
            <a:r>
              <a:rPr sz="1800" spc="10" dirty="0">
                <a:latin typeface="Calibri"/>
                <a:cs typeface="Calibri"/>
              </a:rPr>
              <a:t> </a:t>
            </a:r>
            <a:r>
              <a:rPr sz="1800" spc="-5" dirty="0">
                <a:latin typeface="Calibri"/>
                <a:cs typeface="Calibri"/>
              </a:rPr>
              <a:t>the</a:t>
            </a:r>
            <a:r>
              <a:rPr sz="1800" spc="40" dirty="0">
                <a:latin typeface="Calibri"/>
                <a:cs typeface="Calibri"/>
              </a:rPr>
              <a:t> </a:t>
            </a:r>
            <a:r>
              <a:rPr sz="1800" spc="-5" dirty="0">
                <a:latin typeface="Calibri"/>
                <a:cs typeface="Calibri"/>
              </a:rPr>
              <a:t>other</a:t>
            </a:r>
            <a:r>
              <a:rPr sz="1800" spc="-10" dirty="0">
                <a:latin typeface="Calibri"/>
                <a:cs typeface="Calibri"/>
              </a:rPr>
              <a:t> </a:t>
            </a:r>
            <a:r>
              <a:rPr sz="1800" spc="-5" dirty="0">
                <a:latin typeface="Calibri"/>
                <a:cs typeface="Calibri"/>
              </a:rPr>
              <a:t>is</a:t>
            </a:r>
            <a:r>
              <a:rPr sz="1800" spc="20" dirty="0">
                <a:latin typeface="Calibri"/>
                <a:cs typeface="Calibri"/>
              </a:rPr>
              <a:t> </a:t>
            </a:r>
            <a:r>
              <a:rPr sz="1800" spc="-5" dirty="0">
                <a:latin typeface="Calibri"/>
                <a:cs typeface="Calibri"/>
              </a:rPr>
              <a:t>in</a:t>
            </a:r>
            <a:r>
              <a:rPr sz="1800" spc="20" dirty="0">
                <a:latin typeface="Calibri"/>
                <a:cs typeface="Calibri"/>
              </a:rPr>
              <a:t> </a:t>
            </a:r>
            <a:r>
              <a:rPr sz="1800" spc="-10" dirty="0">
                <a:latin typeface="Calibri"/>
                <a:cs typeface="Calibri"/>
              </a:rPr>
              <a:t>running</a:t>
            </a:r>
            <a:r>
              <a:rPr sz="1800" spc="60" dirty="0">
                <a:latin typeface="Calibri"/>
                <a:cs typeface="Calibri"/>
              </a:rPr>
              <a:t> </a:t>
            </a:r>
            <a:r>
              <a:rPr sz="1800" spc="-25" dirty="0">
                <a:latin typeface="Calibri"/>
                <a:cs typeface="Calibri"/>
              </a:rPr>
              <a:t>state,</a:t>
            </a:r>
            <a:r>
              <a:rPr sz="1800" spc="30" dirty="0">
                <a:latin typeface="Calibri"/>
                <a:cs typeface="Calibri"/>
              </a:rPr>
              <a:t> </a:t>
            </a:r>
            <a:r>
              <a:rPr sz="1800" spc="-10" dirty="0">
                <a:latin typeface="Calibri"/>
                <a:cs typeface="Calibri"/>
              </a:rPr>
              <a:t>but</a:t>
            </a:r>
            <a:r>
              <a:rPr sz="1800" spc="50" dirty="0">
                <a:latin typeface="Calibri"/>
                <a:cs typeface="Calibri"/>
              </a:rPr>
              <a:t> </a:t>
            </a:r>
            <a:r>
              <a:rPr sz="1800" spc="-10" dirty="0">
                <a:latin typeface="Calibri"/>
                <a:cs typeface="Calibri"/>
              </a:rPr>
              <a:t>neither</a:t>
            </a:r>
            <a:r>
              <a:rPr sz="1800" spc="30"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two</a:t>
            </a:r>
            <a:r>
              <a:rPr sz="1800" spc="10" dirty="0">
                <a:latin typeface="Calibri"/>
                <a:cs typeface="Calibri"/>
              </a:rPr>
              <a:t> </a:t>
            </a:r>
            <a:r>
              <a:rPr sz="1800" spc="-5" dirty="0">
                <a:latin typeface="Calibri"/>
                <a:cs typeface="Calibri"/>
              </a:rPr>
              <a:t>is</a:t>
            </a:r>
            <a:r>
              <a:rPr sz="1800" spc="20" dirty="0">
                <a:latin typeface="Calibri"/>
                <a:cs typeface="Calibri"/>
              </a:rPr>
              <a:t> </a:t>
            </a:r>
            <a:r>
              <a:rPr sz="1800" spc="-10" dirty="0">
                <a:latin typeface="Calibri"/>
                <a:cs typeface="Calibri"/>
              </a:rPr>
              <a:t>being</a:t>
            </a:r>
            <a:r>
              <a:rPr sz="1800" spc="40" dirty="0">
                <a:latin typeface="Calibri"/>
                <a:cs typeface="Calibri"/>
              </a:rPr>
              <a:t> </a:t>
            </a:r>
            <a:r>
              <a:rPr sz="1800" spc="-20" dirty="0">
                <a:latin typeface="Calibri"/>
                <a:cs typeface="Calibri"/>
              </a:rPr>
              <a:t>executed.</a:t>
            </a:r>
            <a:endParaRPr sz="1800">
              <a:latin typeface="Calibri"/>
              <a:cs typeface="Calibri"/>
            </a:endParaRPr>
          </a:p>
          <a:p>
            <a:pPr>
              <a:lnSpc>
                <a:spcPct val="100000"/>
              </a:lnSpc>
              <a:spcBef>
                <a:spcPts val="25"/>
              </a:spcBef>
            </a:pPr>
            <a:endParaRPr sz="1750">
              <a:latin typeface="Calibri"/>
              <a:cs typeface="Calibri"/>
            </a:endParaRPr>
          </a:p>
          <a:p>
            <a:pPr marL="165100" algn="just">
              <a:lnSpc>
                <a:spcPct val="100000"/>
              </a:lnSpc>
            </a:pPr>
            <a:r>
              <a:rPr sz="1800" spc="-35" dirty="0">
                <a:solidFill>
                  <a:srgbClr val="00AF50"/>
                </a:solidFill>
                <a:latin typeface="Calibri"/>
                <a:cs typeface="Calibri"/>
              </a:rPr>
              <a:t>Turn</a:t>
            </a:r>
            <a:r>
              <a:rPr sz="1800" dirty="0">
                <a:solidFill>
                  <a:srgbClr val="00AF50"/>
                </a:solidFill>
                <a:latin typeface="Calibri"/>
                <a:cs typeface="Calibri"/>
              </a:rPr>
              <a:t> </a:t>
            </a:r>
            <a:r>
              <a:rPr sz="1800" spc="-15" dirty="0">
                <a:solidFill>
                  <a:srgbClr val="00AF50"/>
                </a:solidFill>
                <a:latin typeface="Calibri"/>
                <a:cs typeface="Calibri"/>
              </a:rPr>
              <a:t>Variable</a:t>
            </a:r>
            <a:r>
              <a:rPr sz="1800" spc="15" dirty="0">
                <a:solidFill>
                  <a:srgbClr val="00AF50"/>
                </a:solidFill>
                <a:latin typeface="Calibri"/>
                <a:cs typeface="Calibri"/>
              </a:rPr>
              <a:t> </a:t>
            </a:r>
            <a:r>
              <a:rPr sz="1800" dirty="0">
                <a:solidFill>
                  <a:srgbClr val="00AF50"/>
                </a:solidFill>
                <a:latin typeface="Calibri"/>
                <a:cs typeface="Calibri"/>
              </a:rPr>
              <a:t>or</a:t>
            </a:r>
            <a:r>
              <a:rPr sz="1800" spc="-10" dirty="0">
                <a:solidFill>
                  <a:srgbClr val="00AF50"/>
                </a:solidFill>
                <a:latin typeface="Calibri"/>
                <a:cs typeface="Calibri"/>
              </a:rPr>
              <a:t> </a:t>
            </a:r>
            <a:r>
              <a:rPr sz="1800" spc="-5" dirty="0">
                <a:solidFill>
                  <a:srgbClr val="00AF50"/>
                </a:solidFill>
                <a:latin typeface="Calibri"/>
                <a:cs typeface="Calibri"/>
              </a:rPr>
              <a:t>Strict</a:t>
            </a:r>
            <a:r>
              <a:rPr sz="1800" spc="10" dirty="0">
                <a:solidFill>
                  <a:srgbClr val="00AF50"/>
                </a:solidFill>
                <a:latin typeface="Calibri"/>
                <a:cs typeface="Calibri"/>
              </a:rPr>
              <a:t> </a:t>
            </a:r>
            <a:r>
              <a:rPr sz="1800" spc="-10" dirty="0">
                <a:solidFill>
                  <a:srgbClr val="00AF50"/>
                </a:solidFill>
                <a:latin typeface="Calibri"/>
                <a:cs typeface="Calibri"/>
              </a:rPr>
              <a:t>Alternation</a:t>
            </a:r>
            <a:r>
              <a:rPr sz="1800" spc="30" dirty="0">
                <a:solidFill>
                  <a:srgbClr val="00AF50"/>
                </a:solidFill>
                <a:latin typeface="Calibri"/>
                <a:cs typeface="Calibri"/>
              </a:rPr>
              <a:t> </a:t>
            </a:r>
            <a:r>
              <a:rPr sz="1800" spc="-10" dirty="0">
                <a:solidFill>
                  <a:srgbClr val="00AF50"/>
                </a:solidFill>
                <a:latin typeface="Calibri"/>
                <a:cs typeface="Calibri"/>
              </a:rPr>
              <a:t>Approach</a:t>
            </a:r>
            <a:endParaRPr sz="1800">
              <a:latin typeface="Calibri"/>
              <a:cs typeface="Calibri"/>
            </a:endParaRPr>
          </a:p>
          <a:p>
            <a:pPr marL="165100" marR="159385" algn="just">
              <a:lnSpc>
                <a:spcPct val="100000"/>
              </a:lnSpc>
              <a:spcBef>
                <a:spcPts val="5"/>
              </a:spcBef>
            </a:pPr>
            <a:r>
              <a:rPr sz="1800" spc="-30" dirty="0">
                <a:latin typeface="Calibri"/>
                <a:cs typeface="Calibri"/>
              </a:rPr>
              <a:t>Turn</a:t>
            </a:r>
            <a:r>
              <a:rPr sz="1800" spc="-25" dirty="0">
                <a:latin typeface="Calibri"/>
                <a:cs typeface="Calibri"/>
              </a:rPr>
              <a:t> </a:t>
            </a:r>
            <a:r>
              <a:rPr sz="1800" spc="-15" dirty="0">
                <a:latin typeface="Calibri"/>
                <a:cs typeface="Calibri"/>
              </a:rPr>
              <a:t>Variable</a:t>
            </a:r>
            <a:r>
              <a:rPr sz="1800" spc="-10" dirty="0">
                <a:latin typeface="Calibri"/>
                <a:cs typeface="Calibri"/>
              </a:rPr>
              <a:t> </a:t>
            </a:r>
            <a:r>
              <a:rPr sz="1800" spc="5" dirty="0">
                <a:latin typeface="Calibri"/>
                <a:cs typeface="Calibri"/>
              </a:rPr>
              <a:t>or</a:t>
            </a:r>
            <a:r>
              <a:rPr sz="1800" spc="10" dirty="0">
                <a:latin typeface="Calibri"/>
                <a:cs typeface="Calibri"/>
              </a:rPr>
              <a:t> </a:t>
            </a:r>
            <a:r>
              <a:rPr sz="1800" spc="-5" dirty="0">
                <a:latin typeface="Calibri"/>
                <a:cs typeface="Calibri"/>
              </a:rPr>
              <a:t>Strict</a:t>
            </a:r>
            <a:r>
              <a:rPr sz="1800" dirty="0">
                <a:latin typeface="Calibri"/>
                <a:cs typeface="Calibri"/>
              </a:rPr>
              <a:t> </a:t>
            </a:r>
            <a:r>
              <a:rPr sz="1800" spc="-10" dirty="0">
                <a:latin typeface="Calibri"/>
                <a:cs typeface="Calibri"/>
              </a:rPr>
              <a:t>Alternation</a:t>
            </a:r>
            <a:r>
              <a:rPr sz="1800" spc="-5" dirty="0">
                <a:latin typeface="Calibri"/>
                <a:cs typeface="Calibri"/>
              </a:rPr>
              <a:t> Approach</a:t>
            </a:r>
            <a:r>
              <a:rPr sz="1800" dirty="0">
                <a:latin typeface="Calibri"/>
                <a:cs typeface="Calibri"/>
              </a:rPr>
              <a:t> </a:t>
            </a:r>
            <a:r>
              <a:rPr sz="1800" spc="-5" dirty="0">
                <a:latin typeface="Calibri"/>
                <a:cs typeface="Calibri"/>
              </a:rPr>
              <a:t>is</a:t>
            </a:r>
            <a:r>
              <a:rPr sz="1800" dirty="0">
                <a:latin typeface="Calibri"/>
                <a:cs typeface="Calibri"/>
              </a:rPr>
              <a:t> the</a:t>
            </a:r>
            <a:r>
              <a:rPr sz="1800" spc="409" dirty="0">
                <a:latin typeface="Calibri"/>
                <a:cs typeface="Calibri"/>
              </a:rPr>
              <a:t> </a:t>
            </a:r>
            <a:r>
              <a:rPr sz="1800" spc="-5" dirty="0">
                <a:latin typeface="Calibri"/>
                <a:cs typeface="Calibri"/>
              </a:rPr>
              <a:t>software</a:t>
            </a:r>
            <a:r>
              <a:rPr sz="1800" spc="400" dirty="0">
                <a:latin typeface="Calibri"/>
                <a:cs typeface="Calibri"/>
              </a:rPr>
              <a:t> </a:t>
            </a:r>
            <a:r>
              <a:rPr sz="1800" dirty="0">
                <a:latin typeface="Calibri"/>
                <a:cs typeface="Calibri"/>
              </a:rPr>
              <a:t>mechanism </a:t>
            </a:r>
            <a:r>
              <a:rPr sz="1800" spc="5" dirty="0">
                <a:latin typeface="Calibri"/>
                <a:cs typeface="Calibri"/>
              </a:rPr>
              <a:t> </a:t>
            </a:r>
            <a:r>
              <a:rPr sz="1800" spc="-5" dirty="0">
                <a:latin typeface="Calibri"/>
                <a:cs typeface="Calibri"/>
              </a:rPr>
              <a:t>implemented </a:t>
            </a:r>
            <a:r>
              <a:rPr sz="1800" spc="-15" dirty="0">
                <a:latin typeface="Calibri"/>
                <a:cs typeface="Calibri"/>
              </a:rPr>
              <a:t>at </a:t>
            </a:r>
            <a:r>
              <a:rPr sz="1800" spc="-5" dirty="0">
                <a:latin typeface="Calibri"/>
                <a:cs typeface="Calibri"/>
              </a:rPr>
              <a:t>user </a:t>
            </a:r>
            <a:r>
              <a:rPr sz="1800" dirty="0">
                <a:latin typeface="Calibri"/>
                <a:cs typeface="Calibri"/>
              </a:rPr>
              <a:t>mode. It </a:t>
            </a:r>
            <a:r>
              <a:rPr sz="1800" spc="-5" dirty="0">
                <a:latin typeface="Calibri"/>
                <a:cs typeface="Calibri"/>
              </a:rPr>
              <a:t>is </a:t>
            </a:r>
            <a:r>
              <a:rPr sz="1800" dirty="0">
                <a:latin typeface="Calibri"/>
                <a:cs typeface="Calibri"/>
              </a:rPr>
              <a:t>a </a:t>
            </a:r>
            <a:r>
              <a:rPr sz="1800" spc="-10" dirty="0">
                <a:latin typeface="Calibri"/>
                <a:cs typeface="Calibri"/>
              </a:rPr>
              <a:t>busy </a:t>
            </a:r>
            <a:r>
              <a:rPr sz="1800" spc="-5" dirty="0">
                <a:latin typeface="Calibri"/>
                <a:cs typeface="Calibri"/>
              </a:rPr>
              <a:t>waiting solution </a:t>
            </a:r>
            <a:r>
              <a:rPr sz="1800" dirty="0">
                <a:latin typeface="Calibri"/>
                <a:cs typeface="Calibri"/>
              </a:rPr>
              <a:t>which can </a:t>
            </a:r>
            <a:r>
              <a:rPr sz="1800" spc="-5" dirty="0">
                <a:latin typeface="Calibri"/>
                <a:cs typeface="Calibri"/>
              </a:rPr>
              <a:t>be implemented </a:t>
            </a:r>
            <a:r>
              <a:rPr sz="1800" dirty="0">
                <a:latin typeface="Calibri"/>
                <a:cs typeface="Calibri"/>
              </a:rPr>
              <a:t> </a:t>
            </a:r>
            <a:r>
              <a:rPr sz="1800" spc="-5" dirty="0">
                <a:latin typeface="Calibri"/>
                <a:cs typeface="Calibri"/>
              </a:rPr>
              <a:t>only </a:t>
            </a:r>
            <a:r>
              <a:rPr sz="1800" spc="-15" dirty="0">
                <a:latin typeface="Calibri"/>
                <a:cs typeface="Calibri"/>
              </a:rPr>
              <a:t>for </a:t>
            </a:r>
            <a:r>
              <a:rPr sz="1800" spc="-10" dirty="0">
                <a:latin typeface="Calibri"/>
                <a:cs typeface="Calibri"/>
              </a:rPr>
              <a:t>two processes. </a:t>
            </a:r>
            <a:r>
              <a:rPr sz="1800" spc="10" dirty="0">
                <a:latin typeface="Calibri"/>
                <a:cs typeface="Calibri"/>
              </a:rPr>
              <a:t>In </a:t>
            </a:r>
            <a:r>
              <a:rPr sz="1800" spc="-5" dirty="0">
                <a:latin typeface="Calibri"/>
                <a:cs typeface="Calibri"/>
              </a:rPr>
              <a:t>this approach, </a:t>
            </a:r>
            <a:r>
              <a:rPr sz="1800" dirty="0">
                <a:latin typeface="Calibri"/>
                <a:cs typeface="Calibri"/>
              </a:rPr>
              <a:t>A turn </a:t>
            </a:r>
            <a:r>
              <a:rPr sz="1800" spc="-5" dirty="0">
                <a:latin typeface="Calibri"/>
                <a:cs typeface="Calibri"/>
              </a:rPr>
              <a:t>variable is </a:t>
            </a:r>
            <a:r>
              <a:rPr sz="1800" dirty="0">
                <a:latin typeface="Calibri"/>
                <a:cs typeface="Calibri"/>
              </a:rPr>
              <a:t>used </a:t>
            </a:r>
            <a:r>
              <a:rPr sz="1800" spc="-5" dirty="0">
                <a:latin typeface="Calibri"/>
                <a:cs typeface="Calibri"/>
              </a:rPr>
              <a:t>which is actually </a:t>
            </a:r>
            <a:r>
              <a:rPr sz="1800" dirty="0">
                <a:latin typeface="Calibri"/>
                <a:cs typeface="Calibri"/>
              </a:rPr>
              <a:t>a </a:t>
            </a:r>
            <a:r>
              <a:rPr sz="1800" spc="5" dirty="0">
                <a:latin typeface="Calibri"/>
                <a:cs typeface="Calibri"/>
              </a:rPr>
              <a:t> </a:t>
            </a:r>
            <a:r>
              <a:rPr sz="1800" dirty="0">
                <a:latin typeface="Calibri"/>
                <a:cs typeface="Calibri"/>
              </a:rPr>
              <a:t>lock.</a:t>
            </a:r>
            <a:endParaRPr sz="1800">
              <a:latin typeface="Calibri"/>
              <a:cs typeface="Calibri"/>
            </a:endParaRPr>
          </a:p>
          <a:p>
            <a:pPr marL="165100" marR="158750" algn="just">
              <a:lnSpc>
                <a:spcPct val="100000"/>
              </a:lnSpc>
            </a:pPr>
            <a:r>
              <a:rPr sz="1800" spc="-5" dirty="0">
                <a:latin typeface="Calibri"/>
                <a:cs typeface="Calibri"/>
              </a:rPr>
              <a:t>This</a:t>
            </a:r>
            <a:r>
              <a:rPr sz="1800" dirty="0">
                <a:latin typeface="Calibri"/>
                <a:cs typeface="Calibri"/>
              </a:rPr>
              <a:t> </a:t>
            </a:r>
            <a:r>
              <a:rPr sz="1800" spc="-5" dirty="0">
                <a:latin typeface="Calibri"/>
                <a:cs typeface="Calibri"/>
              </a:rPr>
              <a:t>approach</a:t>
            </a:r>
            <a:r>
              <a:rPr sz="1800" dirty="0">
                <a:latin typeface="Calibri"/>
                <a:cs typeface="Calibri"/>
              </a:rPr>
              <a:t> </a:t>
            </a:r>
            <a:r>
              <a:rPr sz="1800" spc="-10" dirty="0">
                <a:latin typeface="Calibri"/>
                <a:cs typeface="Calibri"/>
              </a:rPr>
              <a:t>can</a:t>
            </a:r>
            <a:r>
              <a:rPr sz="1800" spc="-5" dirty="0">
                <a:latin typeface="Calibri"/>
                <a:cs typeface="Calibri"/>
              </a:rPr>
              <a:t> only</a:t>
            </a:r>
            <a:r>
              <a:rPr sz="1800" dirty="0">
                <a:latin typeface="Calibri"/>
                <a:cs typeface="Calibri"/>
              </a:rPr>
              <a:t> </a:t>
            </a:r>
            <a:r>
              <a:rPr sz="1800" spc="-5" dirty="0">
                <a:latin typeface="Calibri"/>
                <a:cs typeface="Calibri"/>
              </a:rPr>
              <a:t>be</a:t>
            </a:r>
            <a:r>
              <a:rPr sz="1800" dirty="0">
                <a:latin typeface="Calibri"/>
                <a:cs typeface="Calibri"/>
              </a:rPr>
              <a:t> used</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only</a:t>
            </a:r>
            <a:r>
              <a:rPr sz="1800" dirty="0">
                <a:latin typeface="Calibri"/>
                <a:cs typeface="Calibri"/>
              </a:rPr>
              <a:t> </a:t>
            </a:r>
            <a:r>
              <a:rPr sz="1800" spc="-10" dirty="0">
                <a:latin typeface="Calibri"/>
                <a:cs typeface="Calibri"/>
              </a:rPr>
              <a:t>two</a:t>
            </a:r>
            <a:r>
              <a:rPr sz="1800" spc="-5" dirty="0">
                <a:latin typeface="Calibri"/>
                <a:cs typeface="Calibri"/>
              </a:rPr>
              <a:t> </a:t>
            </a:r>
            <a:r>
              <a:rPr sz="1800" spc="-10" dirty="0">
                <a:latin typeface="Calibri"/>
                <a:cs typeface="Calibri"/>
              </a:rPr>
              <a:t>processes.</a:t>
            </a:r>
            <a:r>
              <a:rPr sz="1800" spc="-5" dirty="0">
                <a:latin typeface="Calibri"/>
                <a:cs typeface="Calibri"/>
              </a:rPr>
              <a:t> </a:t>
            </a:r>
            <a:r>
              <a:rPr sz="1800" dirty="0">
                <a:latin typeface="Calibri"/>
                <a:cs typeface="Calibri"/>
              </a:rPr>
              <a:t>In</a:t>
            </a:r>
            <a:r>
              <a:rPr sz="1800" spc="5" dirty="0">
                <a:latin typeface="Calibri"/>
                <a:cs typeface="Calibri"/>
              </a:rPr>
              <a:t> </a:t>
            </a:r>
            <a:r>
              <a:rPr sz="1800" spc="-5" dirty="0">
                <a:latin typeface="Calibri"/>
                <a:cs typeface="Calibri"/>
              </a:rPr>
              <a:t>general,</a:t>
            </a:r>
            <a:r>
              <a:rPr sz="1800" dirty="0">
                <a:latin typeface="Calibri"/>
                <a:cs typeface="Calibri"/>
              </a:rPr>
              <a:t> </a:t>
            </a:r>
            <a:r>
              <a:rPr sz="1800" spc="-10" dirty="0">
                <a:latin typeface="Calibri"/>
                <a:cs typeface="Calibri"/>
              </a:rPr>
              <a:t>let</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two </a:t>
            </a:r>
            <a:r>
              <a:rPr sz="1800" spc="-395" dirty="0">
                <a:latin typeface="Calibri"/>
                <a:cs typeface="Calibri"/>
              </a:rPr>
              <a:t> </a:t>
            </a:r>
            <a:r>
              <a:rPr sz="1800" spc="-10" dirty="0">
                <a:latin typeface="Calibri"/>
                <a:cs typeface="Calibri"/>
              </a:rPr>
              <a:t>processes </a:t>
            </a:r>
            <a:r>
              <a:rPr sz="1800" spc="5" dirty="0">
                <a:latin typeface="Calibri"/>
                <a:cs typeface="Calibri"/>
              </a:rPr>
              <a:t>be </a:t>
            </a:r>
            <a:r>
              <a:rPr sz="1800" dirty="0">
                <a:latin typeface="Calibri"/>
                <a:cs typeface="Calibri"/>
              </a:rPr>
              <a:t>Pi </a:t>
            </a:r>
            <a:r>
              <a:rPr sz="1800" spc="5" dirty="0">
                <a:latin typeface="Calibri"/>
                <a:cs typeface="Calibri"/>
              </a:rPr>
              <a:t>and </a:t>
            </a:r>
            <a:r>
              <a:rPr sz="1800" dirty="0">
                <a:latin typeface="Calibri"/>
                <a:cs typeface="Calibri"/>
              </a:rPr>
              <a:t>Pj. </a:t>
            </a:r>
            <a:r>
              <a:rPr sz="1800" spc="-5" dirty="0">
                <a:latin typeface="Calibri"/>
                <a:cs typeface="Calibri"/>
              </a:rPr>
              <a:t>They share </a:t>
            </a:r>
            <a:r>
              <a:rPr sz="1800" dirty="0">
                <a:latin typeface="Calibri"/>
                <a:cs typeface="Calibri"/>
              </a:rPr>
              <a:t>a </a:t>
            </a:r>
            <a:r>
              <a:rPr sz="1800" spc="-5" dirty="0">
                <a:latin typeface="Calibri"/>
                <a:cs typeface="Calibri"/>
              </a:rPr>
              <a:t>variable </a:t>
            </a:r>
            <a:r>
              <a:rPr sz="1800" dirty="0">
                <a:latin typeface="Calibri"/>
                <a:cs typeface="Calibri"/>
              </a:rPr>
              <a:t>called turn </a:t>
            </a:r>
            <a:r>
              <a:rPr sz="1800" spc="-5" dirty="0">
                <a:latin typeface="Calibri"/>
                <a:cs typeface="Calibri"/>
              </a:rPr>
              <a:t>variable. The pseudo </a:t>
            </a:r>
            <a:r>
              <a:rPr sz="1800" spc="-10" dirty="0">
                <a:latin typeface="Calibri"/>
                <a:cs typeface="Calibri"/>
              </a:rPr>
              <a:t>code </a:t>
            </a:r>
            <a:r>
              <a:rPr sz="1800" spc="10" dirty="0">
                <a:latin typeface="Calibri"/>
                <a:cs typeface="Calibri"/>
              </a:rPr>
              <a:t>of </a:t>
            </a:r>
            <a:r>
              <a:rPr sz="1800" spc="-39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program</a:t>
            </a:r>
            <a:r>
              <a:rPr sz="1800" spc="30"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given</a:t>
            </a:r>
            <a:r>
              <a:rPr sz="1800" spc="3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following.</a:t>
            </a:r>
            <a:endParaRPr sz="18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36775" y="475234"/>
            <a:ext cx="1581150" cy="331914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Calibri"/>
                <a:cs typeface="Calibri"/>
              </a:rPr>
              <a:t>For</a:t>
            </a:r>
            <a:r>
              <a:rPr sz="1800" b="1" spc="-20" dirty="0">
                <a:latin typeface="Calibri"/>
                <a:cs typeface="Calibri"/>
              </a:rPr>
              <a:t> </a:t>
            </a:r>
            <a:r>
              <a:rPr sz="1800" b="1" spc="-5" dirty="0">
                <a:latin typeface="Calibri"/>
                <a:cs typeface="Calibri"/>
              </a:rPr>
              <a:t>Process</a:t>
            </a:r>
            <a:r>
              <a:rPr sz="1800" b="1" spc="-40" dirty="0">
                <a:latin typeface="Calibri"/>
                <a:cs typeface="Calibri"/>
              </a:rPr>
              <a:t> </a:t>
            </a:r>
            <a:r>
              <a:rPr sz="1800" b="1" spc="-5" dirty="0">
                <a:latin typeface="Calibri"/>
                <a:cs typeface="Calibri"/>
              </a:rPr>
              <a:t>Pi</a:t>
            </a:r>
            <a:endParaRPr sz="1800">
              <a:latin typeface="Calibri"/>
              <a:cs typeface="Calibri"/>
            </a:endParaRPr>
          </a:p>
          <a:p>
            <a:pPr marL="12700">
              <a:lnSpc>
                <a:spcPct val="100000"/>
              </a:lnSpc>
            </a:pPr>
            <a:r>
              <a:rPr sz="1800" dirty="0">
                <a:latin typeface="Calibri"/>
                <a:cs typeface="Calibri"/>
              </a:rPr>
              <a:t>Non</a:t>
            </a:r>
            <a:r>
              <a:rPr sz="1800" spc="-20" dirty="0">
                <a:latin typeface="Calibri"/>
                <a:cs typeface="Calibri"/>
              </a:rPr>
              <a:t> </a:t>
            </a:r>
            <a:r>
              <a:rPr sz="1800" dirty="0">
                <a:latin typeface="Calibri"/>
                <a:cs typeface="Calibri"/>
              </a:rPr>
              <a:t>-</a:t>
            </a:r>
            <a:r>
              <a:rPr sz="1800" spc="-30" dirty="0">
                <a:latin typeface="Calibri"/>
                <a:cs typeface="Calibri"/>
              </a:rPr>
              <a:t> </a:t>
            </a:r>
            <a:r>
              <a:rPr sz="1800" dirty="0">
                <a:latin typeface="Calibri"/>
                <a:cs typeface="Calibri"/>
              </a:rPr>
              <a:t>CS</a:t>
            </a:r>
            <a:endParaRPr sz="1800">
              <a:latin typeface="Calibri"/>
              <a:cs typeface="Calibri"/>
            </a:endParaRPr>
          </a:p>
          <a:p>
            <a:pPr marL="12700" marR="6985">
              <a:lnSpc>
                <a:spcPct val="100000"/>
              </a:lnSpc>
            </a:pPr>
            <a:r>
              <a:rPr sz="1800" spc="-5" dirty="0">
                <a:latin typeface="Calibri"/>
                <a:cs typeface="Calibri"/>
              </a:rPr>
              <a:t>while (turn </a:t>
            </a:r>
            <a:r>
              <a:rPr sz="1800" dirty="0">
                <a:latin typeface="Calibri"/>
                <a:cs typeface="Calibri"/>
              </a:rPr>
              <a:t>! = i); </a:t>
            </a:r>
            <a:r>
              <a:rPr sz="1800" spc="-395" dirty="0">
                <a:latin typeface="Calibri"/>
                <a:cs typeface="Calibri"/>
              </a:rPr>
              <a:t> </a:t>
            </a:r>
            <a:r>
              <a:rPr sz="1800" spc="-5" dirty="0">
                <a:latin typeface="Calibri"/>
                <a:cs typeface="Calibri"/>
              </a:rPr>
              <a:t>Critical Section </a:t>
            </a:r>
            <a:r>
              <a:rPr sz="1800" dirty="0">
                <a:latin typeface="Calibri"/>
                <a:cs typeface="Calibri"/>
              </a:rPr>
              <a:t> </a:t>
            </a:r>
            <a:r>
              <a:rPr sz="1800" spc="-5" dirty="0">
                <a:latin typeface="Calibri"/>
                <a:cs typeface="Calibri"/>
              </a:rPr>
              <a:t>turn </a:t>
            </a:r>
            <a:r>
              <a:rPr sz="1800" dirty="0">
                <a:latin typeface="Calibri"/>
                <a:cs typeface="Calibri"/>
              </a:rPr>
              <a:t>=</a:t>
            </a:r>
            <a:r>
              <a:rPr sz="1800" spc="10" dirty="0">
                <a:latin typeface="Calibri"/>
                <a:cs typeface="Calibri"/>
              </a:rPr>
              <a:t> </a:t>
            </a:r>
            <a:r>
              <a:rPr sz="1800" dirty="0">
                <a:latin typeface="Calibri"/>
                <a:cs typeface="Calibri"/>
              </a:rPr>
              <a:t>j;</a:t>
            </a:r>
            <a:endParaRPr sz="1800">
              <a:latin typeface="Calibri"/>
              <a:cs typeface="Calibri"/>
            </a:endParaRPr>
          </a:p>
          <a:p>
            <a:pPr marL="12700">
              <a:lnSpc>
                <a:spcPct val="100000"/>
              </a:lnSpc>
              <a:spcBef>
                <a:spcPts val="5"/>
              </a:spcBef>
            </a:pPr>
            <a:r>
              <a:rPr sz="1800" dirty="0">
                <a:latin typeface="Calibri"/>
                <a:cs typeface="Calibri"/>
              </a:rPr>
              <a:t>Non</a:t>
            </a:r>
            <a:r>
              <a:rPr sz="1800" spc="-20" dirty="0">
                <a:latin typeface="Calibri"/>
                <a:cs typeface="Calibri"/>
              </a:rPr>
              <a:t> </a:t>
            </a:r>
            <a:r>
              <a:rPr sz="1800" dirty="0">
                <a:latin typeface="Calibri"/>
                <a:cs typeface="Calibri"/>
              </a:rPr>
              <a:t>-</a:t>
            </a:r>
            <a:r>
              <a:rPr sz="1800" spc="-25" dirty="0">
                <a:latin typeface="Calibri"/>
                <a:cs typeface="Calibri"/>
              </a:rPr>
              <a:t> </a:t>
            </a:r>
            <a:r>
              <a:rPr sz="1800" spc="-5" dirty="0">
                <a:latin typeface="Calibri"/>
                <a:cs typeface="Calibri"/>
              </a:rPr>
              <a:t>CS</a:t>
            </a:r>
            <a:endParaRPr sz="1800">
              <a:latin typeface="Calibri"/>
              <a:cs typeface="Calibri"/>
            </a:endParaRPr>
          </a:p>
          <a:p>
            <a:pPr marL="12700">
              <a:lnSpc>
                <a:spcPct val="100000"/>
              </a:lnSpc>
            </a:pPr>
            <a:r>
              <a:rPr sz="1800" b="1" spc="-15" dirty="0">
                <a:latin typeface="Calibri"/>
                <a:cs typeface="Calibri"/>
              </a:rPr>
              <a:t>For</a:t>
            </a:r>
            <a:r>
              <a:rPr sz="1800" b="1" spc="-20" dirty="0">
                <a:latin typeface="Calibri"/>
                <a:cs typeface="Calibri"/>
              </a:rPr>
              <a:t> </a:t>
            </a:r>
            <a:r>
              <a:rPr sz="1800" b="1" spc="-5" dirty="0">
                <a:latin typeface="Calibri"/>
                <a:cs typeface="Calibri"/>
              </a:rPr>
              <a:t>Process</a:t>
            </a:r>
            <a:r>
              <a:rPr sz="1800" b="1" spc="-60" dirty="0">
                <a:latin typeface="Calibri"/>
                <a:cs typeface="Calibri"/>
              </a:rPr>
              <a:t> </a:t>
            </a:r>
            <a:r>
              <a:rPr sz="1800" b="1" dirty="0">
                <a:latin typeface="Calibri"/>
                <a:cs typeface="Calibri"/>
              </a:rPr>
              <a:t>Pj</a:t>
            </a:r>
            <a:endParaRPr sz="1800">
              <a:latin typeface="Calibri"/>
              <a:cs typeface="Calibri"/>
            </a:endParaRPr>
          </a:p>
          <a:p>
            <a:pPr marL="12700">
              <a:lnSpc>
                <a:spcPct val="100000"/>
              </a:lnSpc>
            </a:pPr>
            <a:r>
              <a:rPr sz="1800" dirty="0">
                <a:latin typeface="Calibri"/>
                <a:cs typeface="Calibri"/>
              </a:rPr>
              <a:t>Non</a:t>
            </a:r>
            <a:r>
              <a:rPr sz="1800" spc="-45" dirty="0">
                <a:latin typeface="Calibri"/>
                <a:cs typeface="Calibri"/>
              </a:rPr>
              <a:t> </a:t>
            </a:r>
            <a:r>
              <a:rPr sz="1800" dirty="0">
                <a:latin typeface="Calibri"/>
                <a:cs typeface="Calibri"/>
              </a:rPr>
              <a:t>-</a:t>
            </a:r>
            <a:r>
              <a:rPr sz="1800" spc="-45" dirty="0">
                <a:latin typeface="Calibri"/>
                <a:cs typeface="Calibri"/>
              </a:rPr>
              <a:t> </a:t>
            </a:r>
            <a:r>
              <a:rPr sz="1800" dirty="0">
                <a:latin typeface="Calibri"/>
                <a:cs typeface="Calibri"/>
              </a:rPr>
              <a:t>CS</a:t>
            </a:r>
            <a:endParaRPr sz="1800">
              <a:latin typeface="Calibri"/>
              <a:cs typeface="Calibri"/>
            </a:endParaRPr>
          </a:p>
          <a:p>
            <a:pPr marL="12700" marR="5080">
              <a:lnSpc>
                <a:spcPct val="100000"/>
              </a:lnSpc>
            </a:pPr>
            <a:r>
              <a:rPr sz="1800" spc="-5" dirty="0">
                <a:latin typeface="Calibri"/>
                <a:cs typeface="Calibri"/>
              </a:rPr>
              <a:t>while (turn</a:t>
            </a:r>
            <a:r>
              <a:rPr sz="1800" spc="20" dirty="0">
                <a:latin typeface="Calibri"/>
                <a:cs typeface="Calibri"/>
              </a:rPr>
              <a:t> </a:t>
            </a:r>
            <a:r>
              <a:rPr sz="1800" dirty="0">
                <a:latin typeface="Calibri"/>
                <a:cs typeface="Calibri"/>
              </a:rPr>
              <a:t>!</a:t>
            </a:r>
            <a:r>
              <a:rPr sz="1800" spc="-25"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j); </a:t>
            </a:r>
            <a:r>
              <a:rPr sz="1800" spc="-395" dirty="0">
                <a:latin typeface="Calibri"/>
                <a:cs typeface="Calibri"/>
              </a:rPr>
              <a:t> </a:t>
            </a:r>
            <a:r>
              <a:rPr sz="1800" spc="-10" dirty="0">
                <a:latin typeface="Calibri"/>
                <a:cs typeface="Calibri"/>
              </a:rPr>
              <a:t>Critical</a:t>
            </a:r>
            <a:r>
              <a:rPr sz="1800" spc="-5" dirty="0">
                <a:latin typeface="Calibri"/>
                <a:cs typeface="Calibri"/>
              </a:rPr>
              <a:t> Section </a:t>
            </a:r>
            <a:r>
              <a:rPr sz="1800" dirty="0">
                <a:latin typeface="Calibri"/>
                <a:cs typeface="Calibri"/>
              </a:rPr>
              <a:t> </a:t>
            </a:r>
            <a:r>
              <a:rPr sz="1800" spc="-5" dirty="0">
                <a:latin typeface="Calibri"/>
                <a:cs typeface="Calibri"/>
              </a:rPr>
              <a:t>turn</a:t>
            </a:r>
            <a:r>
              <a:rPr sz="1800" dirty="0">
                <a:latin typeface="Calibri"/>
                <a:cs typeface="Calibri"/>
              </a:rPr>
              <a:t> =</a:t>
            </a:r>
            <a:r>
              <a:rPr sz="1800" spc="10" dirty="0">
                <a:latin typeface="Calibri"/>
                <a:cs typeface="Calibri"/>
              </a:rPr>
              <a:t> </a:t>
            </a:r>
            <a:r>
              <a:rPr sz="1800" dirty="0">
                <a:latin typeface="Calibri"/>
                <a:cs typeface="Calibri"/>
              </a:rPr>
              <a:t>i</a:t>
            </a:r>
            <a:r>
              <a:rPr sz="1800" spc="-10" dirty="0">
                <a:latin typeface="Calibri"/>
                <a:cs typeface="Calibri"/>
              </a:rPr>
              <a:t> </a:t>
            </a:r>
            <a:r>
              <a:rPr sz="1800" dirty="0">
                <a:latin typeface="Calibri"/>
                <a:cs typeface="Calibri"/>
              </a:rPr>
              <a:t>;</a:t>
            </a:r>
            <a:endParaRPr sz="1800">
              <a:latin typeface="Calibri"/>
              <a:cs typeface="Calibri"/>
            </a:endParaRPr>
          </a:p>
          <a:p>
            <a:pPr marL="12700">
              <a:lnSpc>
                <a:spcPct val="100000"/>
              </a:lnSpc>
              <a:spcBef>
                <a:spcPts val="5"/>
              </a:spcBef>
            </a:pPr>
            <a:r>
              <a:rPr sz="1800" dirty="0">
                <a:latin typeface="Calibri"/>
                <a:cs typeface="Calibri"/>
              </a:rPr>
              <a:t>Non</a:t>
            </a:r>
            <a:r>
              <a:rPr sz="1800" spc="-45" dirty="0">
                <a:latin typeface="Calibri"/>
                <a:cs typeface="Calibri"/>
              </a:rPr>
              <a:t> </a:t>
            </a:r>
            <a:r>
              <a:rPr sz="1800" dirty="0">
                <a:latin typeface="Calibri"/>
                <a:cs typeface="Calibri"/>
              </a:rPr>
              <a:t>-</a:t>
            </a:r>
            <a:r>
              <a:rPr sz="1800" spc="-45" dirty="0">
                <a:latin typeface="Calibri"/>
                <a:cs typeface="Calibri"/>
              </a:rPr>
              <a:t> </a:t>
            </a:r>
            <a:r>
              <a:rPr sz="1800" dirty="0">
                <a:latin typeface="Calibri"/>
                <a:cs typeface="Calibri"/>
              </a:rPr>
              <a:t>CS</a:t>
            </a:r>
            <a:endParaRPr sz="1800">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22834"/>
            <a:ext cx="8148955" cy="5224780"/>
          </a:xfrm>
          <a:prstGeom prst="rect">
            <a:avLst/>
          </a:prstGeom>
        </p:spPr>
        <p:txBody>
          <a:bodyPr vert="horz" wrap="square" lIns="0" tIns="12700" rIns="0" bIns="0" rtlCol="0">
            <a:spAutoFit/>
          </a:bodyPr>
          <a:lstStyle/>
          <a:p>
            <a:pPr marL="12700" algn="just">
              <a:lnSpc>
                <a:spcPct val="100000"/>
              </a:lnSpc>
              <a:spcBef>
                <a:spcPts val="100"/>
              </a:spcBef>
            </a:pPr>
            <a:r>
              <a:rPr sz="1800" spc="-10" dirty="0">
                <a:solidFill>
                  <a:srgbClr val="00AF50"/>
                </a:solidFill>
                <a:latin typeface="Calibri"/>
                <a:cs typeface="Calibri"/>
              </a:rPr>
              <a:t>Sleep</a:t>
            </a:r>
            <a:r>
              <a:rPr sz="1800" spc="10" dirty="0">
                <a:solidFill>
                  <a:srgbClr val="00AF50"/>
                </a:solidFill>
                <a:latin typeface="Calibri"/>
                <a:cs typeface="Calibri"/>
              </a:rPr>
              <a:t> </a:t>
            </a:r>
            <a:r>
              <a:rPr sz="1800" spc="-5" dirty="0">
                <a:solidFill>
                  <a:srgbClr val="00AF50"/>
                </a:solidFill>
                <a:latin typeface="Calibri"/>
                <a:cs typeface="Calibri"/>
              </a:rPr>
              <a:t>and</a:t>
            </a:r>
            <a:r>
              <a:rPr sz="1800" spc="15" dirty="0">
                <a:solidFill>
                  <a:srgbClr val="00AF50"/>
                </a:solidFill>
                <a:latin typeface="Calibri"/>
                <a:cs typeface="Calibri"/>
              </a:rPr>
              <a:t> </a:t>
            </a:r>
            <a:r>
              <a:rPr sz="1800" spc="-30" dirty="0">
                <a:solidFill>
                  <a:srgbClr val="00AF50"/>
                </a:solidFill>
                <a:latin typeface="Calibri"/>
                <a:cs typeface="Calibri"/>
              </a:rPr>
              <a:t>Wake</a:t>
            </a:r>
            <a:endParaRPr sz="1800">
              <a:latin typeface="Calibri"/>
              <a:cs typeface="Calibri"/>
            </a:endParaRPr>
          </a:p>
          <a:p>
            <a:pPr marL="12700" algn="just">
              <a:lnSpc>
                <a:spcPct val="100000"/>
              </a:lnSpc>
            </a:pPr>
            <a:r>
              <a:rPr sz="1800" spc="-10" dirty="0">
                <a:solidFill>
                  <a:srgbClr val="00AF50"/>
                </a:solidFill>
                <a:latin typeface="Calibri"/>
                <a:cs typeface="Calibri"/>
              </a:rPr>
              <a:t>(Producer</a:t>
            </a:r>
            <a:r>
              <a:rPr sz="1800" spc="10" dirty="0">
                <a:solidFill>
                  <a:srgbClr val="00AF50"/>
                </a:solidFill>
                <a:latin typeface="Calibri"/>
                <a:cs typeface="Calibri"/>
              </a:rPr>
              <a:t> </a:t>
            </a:r>
            <a:r>
              <a:rPr sz="1800" spc="-5" dirty="0">
                <a:solidFill>
                  <a:srgbClr val="00AF50"/>
                </a:solidFill>
                <a:latin typeface="Calibri"/>
                <a:cs typeface="Calibri"/>
              </a:rPr>
              <a:t>Consumer</a:t>
            </a:r>
            <a:r>
              <a:rPr sz="1800" spc="10" dirty="0">
                <a:solidFill>
                  <a:srgbClr val="00AF50"/>
                </a:solidFill>
                <a:latin typeface="Calibri"/>
                <a:cs typeface="Calibri"/>
              </a:rPr>
              <a:t> </a:t>
            </a:r>
            <a:r>
              <a:rPr sz="1800" spc="-10" dirty="0">
                <a:solidFill>
                  <a:srgbClr val="00AF50"/>
                </a:solidFill>
                <a:latin typeface="Calibri"/>
                <a:cs typeface="Calibri"/>
              </a:rPr>
              <a:t>problem)</a:t>
            </a:r>
            <a:endParaRPr sz="1800">
              <a:latin typeface="Calibri"/>
              <a:cs typeface="Calibri"/>
            </a:endParaRPr>
          </a:p>
          <a:p>
            <a:pPr marL="12700" marR="310515" algn="just">
              <a:lnSpc>
                <a:spcPct val="100000"/>
              </a:lnSpc>
            </a:pPr>
            <a:r>
              <a:rPr sz="1800" dirty="0">
                <a:latin typeface="Calibri"/>
                <a:cs typeface="Calibri"/>
              </a:rPr>
              <a:t>Let's </a:t>
            </a:r>
            <a:r>
              <a:rPr sz="1800" spc="-15" dirty="0">
                <a:latin typeface="Calibri"/>
                <a:cs typeface="Calibri"/>
              </a:rPr>
              <a:t>examine </a:t>
            </a:r>
            <a:r>
              <a:rPr sz="1800" dirty="0">
                <a:latin typeface="Calibri"/>
                <a:cs typeface="Calibri"/>
              </a:rPr>
              <a:t>the </a:t>
            </a:r>
            <a:r>
              <a:rPr sz="1800" spc="-5" dirty="0">
                <a:latin typeface="Calibri"/>
                <a:cs typeface="Calibri"/>
              </a:rPr>
              <a:t>basic </a:t>
            </a:r>
            <a:r>
              <a:rPr sz="1800" dirty="0">
                <a:latin typeface="Calibri"/>
                <a:cs typeface="Calibri"/>
              </a:rPr>
              <a:t>model </a:t>
            </a:r>
            <a:r>
              <a:rPr sz="1800" spc="-5" dirty="0">
                <a:latin typeface="Calibri"/>
                <a:cs typeface="Calibri"/>
              </a:rPr>
              <a:t>that is </a:t>
            </a:r>
            <a:r>
              <a:rPr sz="1800" dirty="0">
                <a:latin typeface="Calibri"/>
                <a:cs typeface="Calibri"/>
              </a:rPr>
              <a:t>sleep </a:t>
            </a:r>
            <a:r>
              <a:rPr sz="1800" spc="5" dirty="0">
                <a:latin typeface="Calibri"/>
                <a:cs typeface="Calibri"/>
              </a:rPr>
              <a:t>and </a:t>
            </a:r>
            <a:r>
              <a:rPr sz="1800" spc="-15" dirty="0">
                <a:latin typeface="Calibri"/>
                <a:cs typeface="Calibri"/>
              </a:rPr>
              <a:t>wake. </a:t>
            </a:r>
            <a:r>
              <a:rPr sz="1800" spc="-5" dirty="0">
                <a:latin typeface="Calibri"/>
                <a:cs typeface="Calibri"/>
              </a:rPr>
              <a:t>Assume </a:t>
            </a:r>
            <a:r>
              <a:rPr sz="1800" spc="-10" dirty="0">
                <a:latin typeface="Calibri"/>
                <a:cs typeface="Calibri"/>
              </a:rPr>
              <a:t>that we </a:t>
            </a:r>
            <a:r>
              <a:rPr sz="1800" spc="-15" dirty="0">
                <a:latin typeface="Calibri"/>
                <a:cs typeface="Calibri"/>
              </a:rPr>
              <a:t>have </a:t>
            </a:r>
            <a:r>
              <a:rPr sz="1800" spc="-10" dirty="0">
                <a:latin typeface="Calibri"/>
                <a:cs typeface="Calibri"/>
              </a:rPr>
              <a:t>two </a:t>
            </a:r>
            <a:r>
              <a:rPr sz="1800" spc="-5" dirty="0">
                <a:latin typeface="Calibri"/>
                <a:cs typeface="Calibri"/>
              </a:rPr>
              <a:t> </a:t>
            </a:r>
            <a:r>
              <a:rPr sz="1800" spc="-25" dirty="0">
                <a:latin typeface="Calibri"/>
                <a:cs typeface="Calibri"/>
              </a:rPr>
              <a:t>system </a:t>
            </a:r>
            <a:r>
              <a:rPr sz="1800" spc="-5" dirty="0">
                <a:latin typeface="Calibri"/>
                <a:cs typeface="Calibri"/>
              </a:rPr>
              <a:t>calls </a:t>
            </a:r>
            <a:r>
              <a:rPr sz="1800" dirty="0">
                <a:latin typeface="Calibri"/>
                <a:cs typeface="Calibri"/>
              </a:rPr>
              <a:t>as </a:t>
            </a:r>
            <a:r>
              <a:rPr sz="1800" b="1" spc="-5" dirty="0">
                <a:latin typeface="Calibri"/>
                <a:cs typeface="Calibri"/>
              </a:rPr>
              <a:t>sleep </a:t>
            </a:r>
            <a:r>
              <a:rPr sz="1800" spc="-5" dirty="0">
                <a:latin typeface="Calibri"/>
                <a:cs typeface="Calibri"/>
              </a:rPr>
              <a:t>and </a:t>
            </a:r>
            <a:r>
              <a:rPr sz="1800" b="1" spc="-15" dirty="0">
                <a:latin typeface="Calibri"/>
                <a:cs typeface="Calibri"/>
              </a:rPr>
              <a:t>wake</a:t>
            </a:r>
            <a:r>
              <a:rPr sz="1800" spc="-15" dirty="0">
                <a:latin typeface="Calibri"/>
                <a:cs typeface="Calibri"/>
              </a:rPr>
              <a:t>. </a:t>
            </a:r>
            <a:r>
              <a:rPr sz="1800" spc="-5" dirty="0">
                <a:latin typeface="Calibri"/>
                <a:cs typeface="Calibri"/>
              </a:rPr>
              <a:t>The </a:t>
            </a:r>
            <a:r>
              <a:rPr sz="1800" spc="-10" dirty="0">
                <a:latin typeface="Calibri"/>
                <a:cs typeface="Calibri"/>
              </a:rPr>
              <a:t>process </a:t>
            </a:r>
            <a:r>
              <a:rPr sz="1800" dirty="0">
                <a:latin typeface="Calibri"/>
                <a:cs typeface="Calibri"/>
              </a:rPr>
              <a:t>which </a:t>
            </a:r>
            <a:r>
              <a:rPr sz="1800" spc="-10" dirty="0">
                <a:latin typeface="Calibri"/>
                <a:cs typeface="Calibri"/>
              </a:rPr>
              <a:t>calls </a:t>
            </a:r>
            <a:r>
              <a:rPr sz="1800" dirty="0">
                <a:latin typeface="Calibri"/>
                <a:cs typeface="Calibri"/>
              </a:rPr>
              <a:t>sleep </a:t>
            </a:r>
            <a:r>
              <a:rPr sz="1800" spc="-5" dirty="0">
                <a:latin typeface="Calibri"/>
                <a:cs typeface="Calibri"/>
              </a:rPr>
              <a:t>will </a:t>
            </a:r>
            <a:r>
              <a:rPr sz="1800" spc="-15" dirty="0">
                <a:latin typeface="Calibri"/>
                <a:cs typeface="Calibri"/>
              </a:rPr>
              <a:t>get </a:t>
            </a:r>
            <a:r>
              <a:rPr sz="1800" spc="-10" dirty="0">
                <a:latin typeface="Calibri"/>
                <a:cs typeface="Calibri"/>
              </a:rPr>
              <a:t>blocked </a:t>
            </a:r>
            <a:r>
              <a:rPr sz="1800" spc="5" dirty="0">
                <a:latin typeface="Calibri"/>
                <a:cs typeface="Calibri"/>
              </a:rPr>
              <a:t>while </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process</a:t>
            </a:r>
            <a:r>
              <a:rPr sz="1800" spc="20" dirty="0">
                <a:latin typeface="Calibri"/>
                <a:cs typeface="Calibri"/>
              </a:rPr>
              <a:t> </a:t>
            </a:r>
            <a:r>
              <a:rPr sz="1800" spc="-5" dirty="0">
                <a:latin typeface="Calibri"/>
                <a:cs typeface="Calibri"/>
              </a:rPr>
              <a:t>which</a:t>
            </a:r>
            <a:r>
              <a:rPr sz="1800" spc="15" dirty="0">
                <a:latin typeface="Calibri"/>
                <a:cs typeface="Calibri"/>
              </a:rPr>
              <a:t> </a:t>
            </a:r>
            <a:r>
              <a:rPr sz="1800" spc="-10" dirty="0">
                <a:latin typeface="Calibri"/>
                <a:cs typeface="Calibri"/>
              </a:rPr>
              <a:t>calls</a:t>
            </a:r>
            <a:r>
              <a:rPr sz="1800" spc="20" dirty="0">
                <a:latin typeface="Calibri"/>
                <a:cs typeface="Calibri"/>
              </a:rPr>
              <a:t> </a:t>
            </a:r>
            <a:r>
              <a:rPr sz="1800" spc="-20" dirty="0">
                <a:latin typeface="Calibri"/>
                <a:cs typeface="Calibri"/>
              </a:rPr>
              <a:t>wake</a:t>
            </a:r>
            <a:r>
              <a:rPr sz="1800" spc="-5" dirty="0">
                <a:latin typeface="Calibri"/>
                <a:cs typeface="Calibri"/>
              </a:rPr>
              <a:t> will </a:t>
            </a:r>
            <a:r>
              <a:rPr sz="1800" spc="-15" dirty="0">
                <a:latin typeface="Calibri"/>
                <a:cs typeface="Calibri"/>
              </a:rPr>
              <a:t>get</a:t>
            </a:r>
            <a:r>
              <a:rPr sz="1800" spc="25" dirty="0">
                <a:latin typeface="Calibri"/>
                <a:cs typeface="Calibri"/>
              </a:rPr>
              <a:t> </a:t>
            </a:r>
            <a:r>
              <a:rPr sz="1800" spc="-15" dirty="0">
                <a:latin typeface="Calibri"/>
                <a:cs typeface="Calibri"/>
              </a:rPr>
              <a:t>waked</a:t>
            </a:r>
            <a:r>
              <a:rPr sz="1800" spc="15" dirty="0">
                <a:latin typeface="Calibri"/>
                <a:cs typeface="Calibri"/>
              </a:rPr>
              <a:t> </a:t>
            </a:r>
            <a:r>
              <a:rPr sz="1800" spc="-10" dirty="0">
                <a:latin typeface="Calibri"/>
                <a:cs typeface="Calibri"/>
              </a:rPr>
              <a:t>up.</a:t>
            </a:r>
            <a:endParaRPr sz="1800">
              <a:latin typeface="Calibri"/>
              <a:cs typeface="Calibri"/>
            </a:endParaRPr>
          </a:p>
          <a:p>
            <a:pPr>
              <a:lnSpc>
                <a:spcPct val="100000"/>
              </a:lnSpc>
            </a:pPr>
            <a:endParaRPr sz="1800">
              <a:latin typeface="Calibri"/>
              <a:cs typeface="Calibri"/>
            </a:endParaRPr>
          </a:p>
          <a:p>
            <a:pPr>
              <a:lnSpc>
                <a:spcPct val="100000"/>
              </a:lnSpc>
              <a:spcBef>
                <a:spcPts val="55"/>
              </a:spcBef>
            </a:pPr>
            <a:endParaRPr sz="1600">
              <a:latin typeface="Calibri"/>
              <a:cs typeface="Calibri"/>
            </a:endParaRPr>
          </a:p>
          <a:p>
            <a:pPr marL="88900" algn="just">
              <a:lnSpc>
                <a:spcPct val="100000"/>
              </a:lnSpc>
            </a:pPr>
            <a:r>
              <a:rPr sz="1800" spc="-10" dirty="0">
                <a:latin typeface="Calibri"/>
                <a:cs typeface="Calibri"/>
              </a:rPr>
              <a:t>There</a:t>
            </a:r>
            <a:r>
              <a:rPr sz="1800" spc="360" dirty="0">
                <a:latin typeface="Calibri"/>
                <a:cs typeface="Calibri"/>
              </a:rPr>
              <a:t> </a:t>
            </a:r>
            <a:r>
              <a:rPr sz="1800" spc="-5" dirty="0">
                <a:latin typeface="Calibri"/>
                <a:cs typeface="Calibri"/>
              </a:rPr>
              <a:t>is</a:t>
            </a:r>
            <a:r>
              <a:rPr sz="1800" spc="330" dirty="0">
                <a:latin typeface="Calibri"/>
                <a:cs typeface="Calibri"/>
              </a:rPr>
              <a:t> </a:t>
            </a:r>
            <a:r>
              <a:rPr sz="1800" dirty="0">
                <a:latin typeface="Calibri"/>
                <a:cs typeface="Calibri"/>
              </a:rPr>
              <a:t>a</a:t>
            </a:r>
            <a:r>
              <a:rPr sz="1800" spc="365" dirty="0">
                <a:latin typeface="Calibri"/>
                <a:cs typeface="Calibri"/>
              </a:rPr>
              <a:t> </a:t>
            </a:r>
            <a:r>
              <a:rPr sz="1800" spc="-5" dirty="0">
                <a:latin typeface="Calibri"/>
                <a:cs typeface="Calibri"/>
              </a:rPr>
              <a:t>popular</a:t>
            </a:r>
            <a:r>
              <a:rPr sz="1800" spc="340" dirty="0">
                <a:latin typeface="Calibri"/>
                <a:cs typeface="Calibri"/>
              </a:rPr>
              <a:t> </a:t>
            </a:r>
            <a:r>
              <a:rPr sz="1800" spc="-10" dirty="0">
                <a:latin typeface="Calibri"/>
                <a:cs typeface="Calibri"/>
              </a:rPr>
              <a:t>example</a:t>
            </a:r>
            <a:r>
              <a:rPr sz="1800" spc="365" dirty="0">
                <a:latin typeface="Calibri"/>
                <a:cs typeface="Calibri"/>
              </a:rPr>
              <a:t> </a:t>
            </a:r>
            <a:r>
              <a:rPr sz="1800" spc="-5" dirty="0">
                <a:latin typeface="Calibri"/>
                <a:cs typeface="Calibri"/>
              </a:rPr>
              <a:t>called</a:t>
            </a:r>
            <a:r>
              <a:rPr sz="1800" spc="335" dirty="0">
                <a:latin typeface="Calibri"/>
                <a:cs typeface="Calibri"/>
              </a:rPr>
              <a:t> </a:t>
            </a:r>
            <a:r>
              <a:rPr sz="1800" b="1" spc="-10" dirty="0">
                <a:latin typeface="Calibri"/>
                <a:cs typeface="Calibri"/>
              </a:rPr>
              <a:t>producer</a:t>
            </a:r>
            <a:r>
              <a:rPr sz="1800" b="1" spc="350" dirty="0">
                <a:latin typeface="Calibri"/>
                <a:cs typeface="Calibri"/>
              </a:rPr>
              <a:t> </a:t>
            </a:r>
            <a:r>
              <a:rPr sz="1800" b="1" spc="-5" dirty="0">
                <a:latin typeface="Calibri"/>
                <a:cs typeface="Calibri"/>
              </a:rPr>
              <a:t>consumer</a:t>
            </a:r>
            <a:r>
              <a:rPr sz="1800" b="1" spc="350" dirty="0">
                <a:latin typeface="Calibri"/>
                <a:cs typeface="Calibri"/>
              </a:rPr>
              <a:t> </a:t>
            </a:r>
            <a:r>
              <a:rPr sz="1800" b="1" spc="-10" dirty="0">
                <a:latin typeface="Calibri"/>
                <a:cs typeface="Calibri"/>
              </a:rPr>
              <a:t>problem</a:t>
            </a:r>
            <a:r>
              <a:rPr sz="1800" b="1" spc="320" dirty="0">
                <a:latin typeface="Calibri"/>
                <a:cs typeface="Calibri"/>
              </a:rPr>
              <a:t> </a:t>
            </a:r>
            <a:r>
              <a:rPr sz="1800" spc="-5" dirty="0">
                <a:latin typeface="Calibri"/>
                <a:cs typeface="Calibri"/>
              </a:rPr>
              <a:t>which</a:t>
            </a:r>
            <a:r>
              <a:rPr sz="1800" spc="340" dirty="0">
                <a:latin typeface="Calibri"/>
                <a:cs typeface="Calibri"/>
              </a:rPr>
              <a:t> </a:t>
            </a:r>
            <a:r>
              <a:rPr sz="1800" spc="5" dirty="0">
                <a:latin typeface="Calibri"/>
                <a:cs typeface="Calibri"/>
              </a:rPr>
              <a:t>is</a:t>
            </a:r>
            <a:r>
              <a:rPr sz="1800" spc="330" dirty="0">
                <a:latin typeface="Calibri"/>
                <a:cs typeface="Calibri"/>
              </a:rPr>
              <a:t> </a:t>
            </a:r>
            <a:r>
              <a:rPr sz="1800" dirty="0">
                <a:latin typeface="Calibri"/>
                <a:cs typeface="Calibri"/>
              </a:rPr>
              <a:t>the</a:t>
            </a:r>
            <a:r>
              <a:rPr sz="1800" spc="330" dirty="0">
                <a:latin typeface="Calibri"/>
                <a:cs typeface="Calibri"/>
              </a:rPr>
              <a:t> </a:t>
            </a:r>
            <a:r>
              <a:rPr sz="1800" spc="-10" dirty="0">
                <a:latin typeface="Calibri"/>
                <a:cs typeface="Calibri"/>
              </a:rPr>
              <a:t>most</a:t>
            </a:r>
            <a:endParaRPr sz="1800">
              <a:latin typeface="Calibri"/>
              <a:cs typeface="Calibri"/>
            </a:endParaRPr>
          </a:p>
          <a:p>
            <a:pPr marL="88900" algn="just">
              <a:lnSpc>
                <a:spcPct val="100000"/>
              </a:lnSpc>
            </a:pPr>
            <a:r>
              <a:rPr sz="1800" spc="-10" dirty="0">
                <a:latin typeface="Calibri"/>
                <a:cs typeface="Calibri"/>
              </a:rPr>
              <a:t>popular</a:t>
            </a:r>
            <a:r>
              <a:rPr sz="1800" spc="45" dirty="0">
                <a:latin typeface="Calibri"/>
                <a:cs typeface="Calibri"/>
              </a:rPr>
              <a:t> </a:t>
            </a:r>
            <a:r>
              <a:rPr sz="1800" spc="-10" dirty="0">
                <a:latin typeface="Calibri"/>
                <a:cs typeface="Calibri"/>
              </a:rPr>
              <a:t>problem</a:t>
            </a:r>
            <a:r>
              <a:rPr sz="1800" spc="20" dirty="0">
                <a:latin typeface="Calibri"/>
                <a:cs typeface="Calibri"/>
              </a:rPr>
              <a:t> </a:t>
            </a:r>
            <a:r>
              <a:rPr sz="1800" spc="-10" dirty="0">
                <a:latin typeface="Calibri"/>
                <a:cs typeface="Calibri"/>
              </a:rPr>
              <a:t>simulating</a:t>
            </a:r>
            <a:r>
              <a:rPr sz="1800" spc="70" dirty="0">
                <a:latin typeface="Calibri"/>
                <a:cs typeface="Calibri"/>
              </a:rPr>
              <a:t> </a:t>
            </a:r>
            <a:r>
              <a:rPr sz="1800" b="1" spc="-5" dirty="0">
                <a:latin typeface="Calibri"/>
                <a:cs typeface="Calibri"/>
              </a:rPr>
              <a:t>sleep</a:t>
            </a:r>
            <a:r>
              <a:rPr sz="1800" b="1" spc="-30" dirty="0">
                <a:latin typeface="Calibri"/>
                <a:cs typeface="Calibri"/>
              </a:rPr>
              <a:t> </a:t>
            </a:r>
            <a:r>
              <a:rPr sz="1800" b="1" spc="-5" dirty="0">
                <a:latin typeface="Calibri"/>
                <a:cs typeface="Calibri"/>
              </a:rPr>
              <a:t>and</a:t>
            </a:r>
            <a:r>
              <a:rPr sz="1800" b="1" spc="-10" dirty="0">
                <a:latin typeface="Calibri"/>
                <a:cs typeface="Calibri"/>
              </a:rPr>
              <a:t> </a:t>
            </a:r>
            <a:r>
              <a:rPr sz="1800" b="1" spc="-20" dirty="0">
                <a:latin typeface="Calibri"/>
                <a:cs typeface="Calibri"/>
              </a:rPr>
              <a:t>wake</a:t>
            </a:r>
            <a:r>
              <a:rPr sz="1800" b="1" spc="5" dirty="0">
                <a:latin typeface="Calibri"/>
                <a:cs typeface="Calibri"/>
              </a:rPr>
              <a:t> </a:t>
            </a:r>
            <a:r>
              <a:rPr sz="1800" spc="-5" dirty="0">
                <a:latin typeface="Calibri"/>
                <a:cs typeface="Calibri"/>
              </a:rPr>
              <a:t>mechanism.</a:t>
            </a:r>
            <a:endParaRPr sz="1800">
              <a:latin typeface="Calibri"/>
              <a:cs typeface="Calibri"/>
            </a:endParaRPr>
          </a:p>
          <a:p>
            <a:pPr marL="88900" marR="5080" algn="just">
              <a:lnSpc>
                <a:spcPct val="100000"/>
              </a:lnSpc>
              <a:spcBef>
                <a:spcPts val="5"/>
              </a:spcBef>
            </a:pPr>
            <a:r>
              <a:rPr sz="1800" spc="-5" dirty="0">
                <a:latin typeface="Calibri"/>
                <a:cs typeface="Calibri"/>
              </a:rPr>
              <a:t>The </a:t>
            </a:r>
            <a:r>
              <a:rPr sz="1800" spc="-10" dirty="0">
                <a:latin typeface="Calibri"/>
                <a:cs typeface="Calibri"/>
              </a:rPr>
              <a:t>concept </a:t>
            </a:r>
            <a:r>
              <a:rPr sz="1800" spc="5" dirty="0">
                <a:latin typeface="Calibri"/>
                <a:cs typeface="Calibri"/>
              </a:rPr>
              <a:t>of </a:t>
            </a:r>
            <a:r>
              <a:rPr sz="1800" dirty="0">
                <a:latin typeface="Calibri"/>
                <a:cs typeface="Calibri"/>
              </a:rPr>
              <a:t>sleep and </a:t>
            </a:r>
            <a:r>
              <a:rPr sz="1800" spc="-20" dirty="0">
                <a:latin typeface="Calibri"/>
                <a:cs typeface="Calibri"/>
              </a:rPr>
              <a:t>wake </a:t>
            </a:r>
            <a:r>
              <a:rPr sz="1800" spc="5" dirty="0">
                <a:latin typeface="Calibri"/>
                <a:cs typeface="Calibri"/>
              </a:rPr>
              <a:t>is </a:t>
            </a:r>
            <a:r>
              <a:rPr sz="1800" spc="-10" dirty="0">
                <a:latin typeface="Calibri"/>
                <a:cs typeface="Calibri"/>
              </a:rPr>
              <a:t>very </a:t>
            </a:r>
            <a:r>
              <a:rPr sz="1800" dirty="0">
                <a:latin typeface="Calibri"/>
                <a:cs typeface="Calibri"/>
              </a:rPr>
              <a:t>simple. If </a:t>
            </a:r>
            <a:r>
              <a:rPr sz="1800" spc="-5" dirty="0">
                <a:latin typeface="Calibri"/>
                <a:cs typeface="Calibri"/>
              </a:rPr>
              <a:t>the critical </a:t>
            </a:r>
            <a:r>
              <a:rPr sz="1800" dirty="0">
                <a:latin typeface="Calibri"/>
                <a:cs typeface="Calibri"/>
              </a:rPr>
              <a:t>section </a:t>
            </a:r>
            <a:r>
              <a:rPr sz="1800" spc="-5" dirty="0">
                <a:latin typeface="Calibri"/>
                <a:cs typeface="Calibri"/>
              </a:rPr>
              <a:t>is not </a:t>
            </a:r>
            <a:r>
              <a:rPr sz="1800" dirty="0">
                <a:latin typeface="Calibri"/>
                <a:cs typeface="Calibri"/>
              </a:rPr>
              <a:t>empty </a:t>
            </a:r>
            <a:r>
              <a:rPr sz="1800" spc="5" dirty="0">
                <a:latin typeface="Calibri"/>
                <a:cs typeface="Calibri"/>
              </a:rPr>
              <a:t>then </a:t>
            </a:r>
            <a:r>
              <a:rPr sz="1800" spc="1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process</a:t>
            </a:r>
            <a:r>
              <a:rPr sz="1800" spc="-5" dirty="0">
                <a:latin typeface="Calibri"/>
                <a:cs typeface="Calibri"/>
              </a:rPr>
              <a:t> will</a:t>
            </a:r>
            <a:r>
              <a:rPr sz="1800" dirty="0">
                <a:latin typeface="Calibri"/>
                <a:cs typeface="Calibri"/>
              </a:rPr>
              <a:t> </a:t>
            </a:r>
            <a:r>
              <a:rPr sz="1800" spc="-20" dirty="0">
                <a:latin typeface="Calibri"/>
                <a:cs typeface="Calibri"/>
              </a:rPr>
              <a:t>go</a:t>
            </a:r>
            <a:r>
              <a:rPr sz="1800" spc="-15" dirty="0">
                <a:latin typeface="Calibri"/>
                <a:cs typeface="Calibri"/>
              </a:rPr>
              <a:t> </a:t>
            </a:r>
            <a:r>
              <a:rPr sz="1800" dirty="0">
                <a:latin typeface="Calibri"/>
                <a:cs typeface="Calibri"/>
              </a:rPr>
              <a:t>and sleep.</a:t>
            </a:r>
            <a:r>
              <a:rPr sz="1800" spc="5" dirty="0">
                <a:latin typeface="Calibri"/>
                <a:cs typeface="Calibri"/>
              </a:rPr>
              <a:t> </a:t>
            </a:r>
            <a:r>
              <a:rPr sz="1800" dirty="0">
                <a:latin typeface="Calibri"/>
                <a:cs typeface="Calibri"/>
              </a:rPr>
              <a:t>It</a:t>
            </a:r>
            <a:r>
              <a:rPr sz="1800" spc="5" dirty="0">
                <a:latin typeface="Calibri"/>
                <a:cs typeface="Calibri"/>
              </a:rPr>
              <a:t> </a:t>
            </a:r>
            <a:r>
              <a:rPr sz="1800" spc="-5" dirty="0">
                <a:latin typeface="Calibri"/>
                <a:cs typeface="Calibri"/>
              </a:rPr>
              <a:t>will</a:t>
            </a:r>
            <a:r>
              <a:rPr sz="1800" dirty="0">
                <a:latin typeface="Calibri"/>
                <a:cs typeface="Calibri"/>
              </a:rPr>
              <a:t> </a:t>
            </a:r>
            <a:r>
              <a:rPr sz="1800" spc="-5" dirty="0">
                <a:latin typeface="Calibri"/>
                <a:cs typeface="Calibri"/>
              </a:rPr>
              <a:t>be</a:t>
            </a:r>
            <a:r>
              <a:rPr sz="1800" dirty="0">
                <a:latin typeface="Calibri"/>
                <a:cs typeface="Calibri"/>
              </a:rPr>
              <a:t> </a:t>
            </a:r>
            <a:r>
              <a:rPr sz="1800" spc="-15" dirty="0">
                <a:latin typeface="Calibri"/>
                <a:cs typeface="Calibri"/>
              </a:rPr>
              <a:t>waked</a:t>
            </a:r>
            <a:r>
              <a:rPr sz="1800" spc="-10" dirty="0">
                <a:latin typeface="Calibri"/>
                <a:cs typeface="Calibri"/>
              </a:rPr>
              <a:t> </a:t>
            </a:r>
            <a:r>
              <a:rPr sz="1800" spc="5" dirty="0">
                <a:latin typeface="Calibri"/>
                <a:cs typeface="Calibri"/>
              </a:rPr>
              <a:t>up </a:t>
            </a:r>
            <a:r>
              <a:rPr sz="1800" spc="-5" dirty="0">
                <a:latin typeface="Calibri"/>
                <a:cs typeface="Calibri"/>
              </a:rPr>
              <a:t>by</a:t>
            </a:r>
            <a:r>
              <a:rPr sz="1800" dirty="0">
                <a:latin typeface="Calibri"/>
                <a:cs typeface="Calibri"/>
              </a:rPr>
              <a:t> the other</a:t>
            </a:r>
            <a:r>
              <a:rPr sz="1800" spc="5"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which </a:t>
            </a:r>
            <a:r>
              <a:rPr sz="1800" spc="-10" dirty="0">
                <a:latin typeface="Calibri"/>
                <a:cs typeface="Calibri"/>
              </a:rPr>
              <a:t>is </a:t>
            </a:r>
            <a:r>
              <a:rPr sz="1800" spc="-5" dirty="0">
                <a:latin typeface="Calibri"/>
                <a:cs typeface="Calibri"/>
              </a:rPr>
              <a:t> </a:t>
            </a:r>
            <a:r>
              <a:rPr sz="1800" spc="-10" dirty="0">
                <a:latin typeface="Calibri"/>
                <a:cs typeface="Calibri"/>
              </a:rPr>
              <a:t>currently </a:t>
            </a:r>
            <a:r>
              <a:rPr sz="1800" spc="-15" dirty="0">
                <a:latin typeface="Calibri"/>
                <a:cs typeface="Calibri"/>
              </a:rPr>
              <a:t>executing </a:t>
            </a:r>
            <a:r>
              <a:rPr sz="1800" spc="-5" dirty="0">
                <a:latin typeface="Calibri"/>
                <a:cs typeface="Calibri"/>
              </a:rPr>
              <a:t>inside </a:t>
            </a:r>
            <a:r>
              <a:rPr sz="1800" dirty="0">
                <a:latin typeface="Calibri"/>
                <a:cs typeface="Calibri"/>
              </a:rPr>
              <a:t>the </a:t>
            </a:r>
            <a:r>
              <a:rPr sz="1800" spc="-5" dirty="0">
                <a:latin typeface="Calibri"/>
                <a:cs typeface="Calibri"/>
              </a:rPr>
              <a:t>critical section so </a:t>
            </a:r>
            <a:r>
              <a:rPr sz="1800" spc="-10" dirty="0">
                <a:latin typeface="Calibri"/>
                <a:cs typeface="Calibri"/>
              </a:rPr>
              <a:t>that </a:t>
            </a:r>
            <a:r>
              <a:rPr sz="1800" dirty="0">
                <a:latin typeface="Calibri"/>
                <a:cs typeface="Calibri"/>
              </a:rPr>
              <a:t>the </a:t>
            </a:r>
            <a:r>
              <a:rPr sz="1800" spc="-5" dirty="0">
                <a:latin typeface="Calibri"/>
                <a:cs typeface="Calibri"/>
              </a:rPr>
              <a:t>process </a:t>
            </a:r>
            <a:r>
              <a:rPr sz="1800" spc="-10" dirty="0">
                <a:latin typeface="Calibri"/>
                <a:cs typeface="Calibri"/>
              </a:rPr>
              <a:t>can </a:t>
            </a:r>
            <a:r>
              <a:rPr sz="1800" spc="-15" dirty="0">
                <a:latin typeface="Calibri"/>
                <a:cs typeface="Calibri"/>
              </a:rPr>
              <a:t>get </a:t>
            </a:r>
            <a:r>
              <a:rPr sz="1800" spc="-5" dirty="0">
                <a:latin typeface="Calibri"/>
                <a:cs typeface="Calibri"/>
              </a:rPr>
              <a:t>inside </a:t>
            </a:r>
            <a:r>
              <a:rPr sz="1800" dirty="0">
                <a:latin typeface="Calibri"/>
                <a:cs typeface="Calibri"/>
              </a:rPr>
              <a:t>the </a:t>
            </a:r>
            <a:r>
              <a:rPr sz="1800" spc="5" dirty="0">
                <a:latin typeface="Calibri"/>
                <a:cs typeface="Calibri"/>
              </a:rPr>
              <a:t> </a:t>
            </a:r>
            <a:r>
              <a:rPr sz="1800" spc="-5" dirty="0">
                <a:latin typeface="Calibri"/>
                <a:cs typeface="Calibri"/>
              </a:rPr>
              <a:t>critical</a:t>
            </a:r>
            <a:r>
              <a:rPr sz="1800" spc="15" dirty="0">
                <a:latin typeface="Calibri"/>
                <a:cs typeface="Calibri"/>
              </a:rPr>
              <a:t> </a:t>
            </a:r>
            <a:r>
              <a:rPr sz="1800" spc="-5" dirty="0">
                <a:latin typeface="Calibri"/>
                <a:cs typeface="Calibri"/>
              </a:rPr>
              <a:t>section.</a:t>
            </a:r>
            <a:endParaRPr sz="1800">
              <a:latin typeface="Calibri"/>
              <a:cs typeface="Calibri"/>
            </a:endParaRPr>
          </a:p>
          <a:p>
            <a:pPr marL="88900" marR="5080" algn="just">
              <a:lnSpc>
                <a:spcPct val="100000"/>
              </a:lnSpc>
            </a:pPr>
            <a:r>
              <a:rPr sz="1800" dirty="0">
                <a:latin typeface="Calibri"/>
                <a:cs typeface="Calibri"/>
              </a:rPr>
              <a:t>In </a:t>
            </a:r>
            <a:r>
              <a:rPr sz="1800" spc="-10" dirty="0">
                <a:latin typeface="Calibri"/>
                <a:cs typeface="Calibri"/>
              </a:rPr>
              <a:t>producer </a:t>
            </a:r>
            <a:r>
              <a:rPr sz="1800" spc="-5" dirty="0">
                <a:latin typeface="Calibri"/>
                <a:cs typeface="Calibri"/>
              </a:rPr>
              <a:t>consumer </a:t>
            </a:r>
            <a:r>
              <a:rPr sz="1800" spc="-10" dirty="0">
                <a:latin typeface="Calibri"/>
                <a:cs typeface="Calibri"/>
              </a:rPr>
              <a:t>problem, </a:t>
            </a:r>
            <a:r>
              <a:rPr sz="1800" dirty="0">
                <a:latin typeface="Calibri"/>
                <a:cs typeface="Calibri"/>
              </a:rPr>
              <a:t>let </a:t>
            </a:r>
            <a:r>
              <a:rPr sz="1800" spc="-10" dirty="0">
                <a:latin typeface="Calibri"/>
                <a:cs typeface="Calibri"/>
              </a:rPr>
              <a:t>us </a:t>
            </a:r>
            <a:r>
              <a:rPr sz="1800" spc="-15" dirty="0">
                <a:latin typeface="Calibri"/>
                <a:cs typeface="Calibri"/>
              </a:rPr>
              <a:t>say </a:t>
            </a:r>
            <a:r>
              <a:rPr sz="1800" spc="-10" dirty="0">
                <a:latin typeface="Calibri"/>
                <a:cs typeface="Calibri"/>
              </a:rPr>
              <a:t>there </a:t>
            </a:r>
            <a:r>
              <a:rPr sz="1800" dirty="0">
                <a:latin typeface="Calibri"/>
                <a:cs typeface="Calibri"/>
              </a:rPr>
              <a:t>are </a:t>
            </a:r>
            <a:r>
              <a:rPr sz="1800" spc="-10" dirty="0">
                <a:latin typeface="Calibri"/>
                <a:cs typeface="Calibri"/>
              </a:rPr>
              <a:t>two processes, </a:t>
            </a:r>
            <a:r>
              <a:rPr sz="1800" spc="-5" dirty="0">
                <a:latin typeface="Calibri"/>
                <a:cs typeface="Calibri"/>
              </a:rPr>
              <a:t>one </a:t>
            </a:r>
            <a:r>
              <a:rPr sz="1800" spc="-10" dirty="0">
                <a:latin typeface="Calibri"/>
                <a:cs typeface="Calibri"/>
              </a:rPr>
              <a:t>process writes </a:t>
            </a:r>
            <a:r>
              <a:rPr sz="1800" spc="-5" dirty="0">
                <a:latin typeface="Calibri"/>
                <a:cs typeface="Calibri"/>
              </a:rPr>
              <a:t> something </a:t>
            </a:r>
            <a:r>
              <a:rPr sz="1800" dirty="0">
                <a:latin typeface="Calibri"/>
                <a:cs typeface="Calibri"/>
              </a:rPr>
              <a:t>while the other </a:t>
            </a:r>
            <a:r>
              <a:rPr sz="1800" spc="-10" dirty="0">
                <a:latin typeface="Calibri"/>
                <a:cs typeface="Calibri"/>
              </a:rPr>
              <a:t>process </a:t>
            </a:r>
            <a:r>
              <a:rPr sz="1800" spc="-5" dirty="0">
                <a:latin typeface="Calibri"/>
                <a:cs typeface="Calibri"/>
              </a:rPr>
              <a:t>reads that. The </a:t>
            </a:r>
            <a:r>
              <a:rPr sz="1800" spc="-10" dirty="0">
                <a:latin typeface="Calibri"/>
                <a:cs typeface="Calibri"/>
              </a:rPr>
              <a:t>process </a:t>
            </a:r>
            <a:r>
              <a:rPr sz="1800" dirty="0">
                <a:latin typeface="Calibri"/>
                <a:cs typeface="Calibri"/>
              </a:rPr>
              <a:t>which </a:t>
            </a:r>
            <a:r>
              <a:rPr sz="1800" spc="-5" dirty="0">
                <a:latin typeface="Calibri"/>
                <a:cs typeface="Calibri"/>
              </a:rPr>
              <a:t>is writing something </a:t>
            </a:r>
            <a:r>
              <a:rPr sz="1800"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called</a:t>
            </a:r>
            <a:r>
              <a:rPr sz="1800" spc="20" dirty="0">
                <a:latin typeface="Calibri"/>
                <a:cs typeface="Calibri"/>
              </a:rPr>
              <a:t> </a:t>
            </a:r>
            <a:r>
              <a:rPr sz="1800" b="1" spc="-10" dirty="0">
                <a:latin typeface="Calibri"/>
                <a:cs typeface="Calibri"/>
              </a:rPr>
              <a:t>producer</a:t>
            </a:r>
            <a:r>
              <a:rPr sz="1800" b="1" spc="10" dirty="0">
                <a:latin typeface="Calibri"/>
                <a:cs typeface="Calibri"/>
              </a:rPr>
              <a:t> </a:t>
            </a:r>
            <a:r>
              <a:rPr sz="1800" spc="-5" dirty="0">
                <a:latin typeface="Calibri"/>
                <a:cs typeface="Calibri"/>
              </a:rPr>
              <a:t>while</a:t>
            </a:r>
            <a:r>
              <a:rPr sz="1800" spc="15" dirty="0">
                <a:latin typeface="Calibri"/>
                <a:cs typeface="Calibri"/>
              </a:rPr>
              <a:t> </a:t>
            </a:r>
            <a:r>
              <a:rPr sz="1800" spc="-5" dirty="0">
                <a:latin typeface="Calibri"/>
                <a:cs typeface="Calibri"/>
              </a:rPr>
              <a:t>the</a:t>
            </a:r>
            <a:r>
              <a:rPr sz="1800" spc="20" dirty="0">
                <a:latin typeface="Calibri"/>
                <a:cs typeface="Calibri"/>
              </a:rPr>
              <a:t> </a:t>
            </a:r>
            <a:r>
              <a:rPr sz="1800" spc="-10" dirty="0">
                <a:latin typeface="Calibri"/>
                <a:cs typeface="Calibri"/>
              </a:rPr>
              <a:t>process</a:t>
            </a:r>
            <a:r>
              <a:rPr sz="1800" spc="25" dirty="0">
                <a:latin typeface="Calibri"/>
                <a:cs typeface="Calibri"/>
              </a:rPr>
              <a:t> </a:t>
            </a:r>
            <a:r>
              <a:rPr sz="1800" spc="-5" dirty="0">
                <a:latin typeface="Calibri"/>
                <a:cs typeface="Calibri"/>
              </a:rPr>
              <a:t>which</a:t>
            </a:r>
            <a:r>
              <a:rPr sz="1800" spc="15" dirty="0">
                <a:latin typeface="Calibri"/>
                <a:cs typeface="Calibri"/>
              </a:rPr>
              <a:t> </a:t>
            </a:r>
            <a:r>
              <a:rPr sz="1800" spc="-5" dirty="0">
                <a:latin typeface="Calibri"/>
                <a:cs typeface="Calibri"/>
              </a:rPr>
              <a:t>is</a:t>
            </a:r>
            <a:r>
              <a:rPr sz="1800" spc="15" dirty="0">
                <a:latin typeface="Calibri"/>
                <a:cs typeface="Calibri"/>
              </a:rPr>
              <a:t> </a:t>
            </a:r>
            <a:r>
              <a:rPr sz="1800" spc="-10" dirty="0">
                <a:latin typeface="Calibri"/>
                <a:cs typeface="Calibri"/>
              </a:rPr>
              <a:t>reading</a:t>
            </a:r>
            <a:r>
              <a:rPr sz="1800" spc="25" dirty="0">
                <a:latin typeface="Calibri"/>
                <a:cs typeface="Calibri"/>
              </a:rPr>
              <a:t> </a:t>
            </a:r>
            <a:r>
              <a:rPr sz="1800" spc="-5" dirty="0">
                <a:latin typeface="Calibri"/>
                <a:cs typeface="Calibri"/>
              </a:rPr>
              <a:t>is</a:t>
            </a:r>
            <a:r>
              <a:rPr sz="1800" spc="20" dirty="0">
                <a:latin typeface="Calibri"/>
                <a:cs typeface="Calibri"/>
              </a:rPr>
              <a:t> </a:t>
            </a:r>
            <a:r>
              <a:rPr sz="1800" spc="-10" dirty="0">
                <a:latin typeface="Calibri"/>
                <a:cs typeface="Calibri"/>
              </a:rPr>
              <a:t>called</a:t>
            </a:r>
            <a:r>
              <a:rPr sz="1800" spc="20" dirty="0">
                <a:latin typeface="Calibri"/>
                <a:cs typeface="Calibri"/>
              </a:rPr>
              <a:t> </a:t>
            </a:r>
            <a:r>
              <a:rPr sz="1800" b="1" spc="-5" dirty="0">
                <a:latin typeface="Calibri"/>
                <a:cs typeface="Calibri"/>
              </a:rPr>
              <a:t>consumer</a:t>
            </a:r>
            <a:r>
              <a:rPr sz="1800" spc="-5" dirty="0">
                <a:latin typeface="Calibri"/>
                <a:cs typeface="Calibri"/>
              </a:rPr>
              <a:t>.</a:t>
            </a:r>
            <a:endParaRPr sz="1800">
              <a:latin typeface="Calibri"/>
              <a:cs typeface="Calibri"/>
            </a:endParaRPr>
          </a:p>
          <a:p>
            <a:pPr marL="88900" marR="5080" algn="just">
              <a:lnSpc>
                <a:spcPct val="100000"/>
              </a:lnSpc>
              <a:spcBef>
                <a:spcPts val="5"/>
              </a:spcBef>
            </a:pPr>
            <a:r>
              <a:rPr sz="1800" dirty="0">
                <a:latin typeface="Calibri"/>
                <a:cs typeface="Calibri"/>
              </a:rPr>
              <a:t>In </a:t>
            </a:r>
            <a:r>
              <a:rPr sz="1800" spc="-10" dirty="0">
                <a:latin typeface="Calibri"/>
                <a:cs typeface="Calibri"/>
              </a:rPr>
              <a:t>order </a:t>
            </a:r>
            <a:r>
              <a:rPr sz="1800" spc="-15" dirty="0">
                <a:latin typeface="Calibri"/>
                <a:cs typeface="Calibri"/>
              </a:rPr>
              <a:t>to </a:t>
            </a:r>
            <a:r>
              <a:rPr sz="1800" spc="-5" dirty="0">
                <a:latin typeface="Calibri"/>
                <a:cs typeface="Calibri"/>
              </a:rPr>
              <a:t>read </a:t>
            </a:r>
            <a:r>
              <a:rPr sz="1800" dirty="0">
                <a:latin typeface="Calibri"/>
                <a:cs typeface="Calibri"/>
              </a:rPr>
              <a:t>and </a:t>
            </a:r>
            <a:r>
              <a:rPr sz="1800" spc="-10" dirty="0">
                <a:latin typeface="Calibri"/>
                <a:cs typeface="Calibri"/>
              </a:rPr>
              <a:t>write,</a:t>
            </a:r>
            <a:r>
              <a:rPr sz="1800" spc="385" dirty="0">
                <a:latin typeface="Calibri"/>
                <a:cs typeface="Calibri"/>
              </a:rPr>
              <a:t> </a:t>
            </a:r>
            <a:r>
              <a:rPr sz="1800" spc="-5" dirty="0">
                <a:latin typeface="Calibri"/>
                <a:cs typeface="Calibri"/>
              </a:rPr>
              <a:t>both </a:t>
            </a:r>
            <a:r>
              <a:rPr sz="1800" dirty="0">
                <a:latin typeface="Calibri"/>
                <a:cs typeface="Calibri"/>
              </a:rPr>
              <a:t>of </a:t>
            </a:r>
            <a:r>
              <a:rPr sz="1800" spc="-5" dirty="0">
                <a:latin typeface="Calibri"/>
                <a:cs typeface="Calibri"/>
              </a:rPr>
              <a:t>them </a:t>
            </a:r>
            <a:r>
              <a:rPr sz="1800" spc="-10" dirty="0">
                <a:latin typeface="Calibri"/>
                <a:cs typeface="Calibri"/>
              </a:rPr>
              <a:t>are </a:t>
            </a:r>
            <a:r>
              <a:rPr sz="1800" dirty="0">
                <a:latin typeface="Calibri"/>
                <a:cs typeface="Calibri"/>
              </a:rPr>
              <a:t>using a </a:t>
            </a:r>
            <a:r>
              <a:rPr sz="1800" spc="-40" dirty="0">
                <a:latin typeface="Calibri"/>
                <a:cs typeface="Calibri"/>
              </a:rPr>
              <a:t>buffer.</a:t>
            </a:r>
            <a:r>
              <a:rPr sz="1800" spc="325" dirty="0">
                <a:latin typeface="Calibri"/>
                <a:cs typeface="Calibri"/>
              </a:rPr>
              <a:t> </a:t>
            </a:r>
            <a:r>
              <a:rPr sz="1800" spc="-5" dirty="0">
                <a:latin typeface="Calibri"/>
                <a:cs typeface="Calibri"/>
              </a:rPr>
              <a:t>The </a:t>
            </a:r>
            <a:r>
              <a:rPr sz="1800" spc="-10" dirty="0">
                <a:latin typeface="Calibri"/>
                <a:cs typeface="Calibri"/>
              </a:rPr>
              <a:t>code </a:t>
            </a:r>
            <a:r>
              <a:rPr sz="1800" spc="-5" dirty="0">
                <a:latin typeface="Calibri"/>
                <a:cs typeface="Calibri"/>
              </a:rPr>
              <a:t>that </a:t>
            </a:r>
            <a:r>
              <a:rPr sz="1800" spc="-10" dirty="0">
                <a:latin typeface="Calibri"/>
                <a:cs typeface="Calibri"/>
              </a:rPr>
              <a:t>simulates </a:t>
            </a:r>
            <a:r>
              <a:rPr sz="1800" spc="-5" dirty="0">
                <a:latin typeface="Calibri"/>
                <a:cs typeface="Calibri"/>
              </a:rPr>
              <a:t> the</a:t>
            </a:r>
            <a:r>
              <a:rPr sz="1800" dirty="0">
                <a:latin typeface="Calibri"/>
                <a:cs typeface="Calibri"/>
              </a:rPr>
              <a:t> sleep</a:t>
            </a:r>
            <a:r>
              <a:rPr sz="1800" spc="5" dirty="0">
                <a:latin typeface="Calibri"/>
                <a:cs typeface="Calibri"/>
              </a:rPr>
              <a:t> </a:t>
            </a:r>
            <a:r>
              <a:rPr sz="1800" dirty="0">
                <a:latin typeface="Calibri"/>
                <a:cs typeface="Calibri"/>
              </a:rPr>
              <a:t>and</a:t>
            </a:r>
            <a:r>
              <a:rPr sz="1800" spc="5" dirty="0">
                <a:latin typeface="Calibri"/>
                <a:cs typeface="Calibri"/>
              </a:rPr>
              <a:t> </a:t>
            </a:r>
            <a:r>
              <a:rPr sz="1800" spc="-15" dirty="0">
                <a:latin typeface="Calibri"/>
                <a:cs typeface="Calibri"/>
              </a:rPr>
              <a:t>wake</a:t>
            </a:r>
            <a:r>
              <a:rPr sz="1800" spc="-10" dirty="0">
                <a:latin typeface="Calibri"/>
                <a:cs typeface="Calibri"/>
              </a:rPr>
              <a:t> </a:t>
            </a:r>
            <a:r>
              <a:rPr sz="1800" dirty="0">
                <a:latin typeface="Calibri"/>
                <a:cs typeface="Calibri"/>
              </a:rPr>
              <a:t>mechanism</a:t>
            </a:r>
            <a:r>
              <a:rPr sz="1800" spc="5" dirty="0">
                <a:latin typeface="Calibri"/>
                <a:cs typeface="Calibri"/>
              </a:rPr>
              <a:t> </a:t>
            </a:r>
            <a:r>
              <a:rPr sz="1800" spc="-5" dirty="0">
                <a:latin typeface="Calibri"/>
                <a:cs typeface="Calibri"/>
              </a:rPr>
              <a:t>in</a:t>
            </a:r>
            <a:r>
              <a:rPr sz="1800" dirty="0">
                <a:latin typeface="Calibri"/>
                <a:cs typeface="Calibri"/>
              </a:rPr>
              <a:t> </a:t>
            </a:r>
            <a:r>
              <a:rPr sz="1800" spc="-10" dirty="0">
                <a:latin typeface="Calibri"/>
                <a:cs typeface="Calibri"/>
              </a:rPr>
              <a:t>terms</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providing</a:t>
            </a:r>
            <a:r>
              <a:rPr sz="1800" dirty="0">
                <a:latin typeface="Calibri"/>
                <a:cs typeface="Calibri"/>
              </a:rPr>
              <a:t> the</a:t>
            </a:r>
            <a:r>
              <a:rPr sz="1800" spc="5" dirty="0">
                <a:latin typeface="Calibri"/>
                <a:cs typeface="Calibri"/>
              </a:rPr>
              <a:t> </a:t>
            </a:r>
            <a:r>
              <a:rPr sz="1800" spc="-5" dirty="0">
                <a:latin typeface="Calibri"/>
                <a:cs typeface="Calibri"/>
              </a:rPr>
              <a:t>solution</a:t>
            </a:r>
            <a:r>
              <a:rPr sz="1800" dirty="0">
                <a:latin typeface="Calibri"/>
                <a:cs typeface="Calibri"/>
              </a:rPr>
              <a:t> </a:t>
            </a:r>
            <a:r>
              <a:rPr sz="1800" spc="-15" dirty="0">
                <a:latin typeface="Calibri"/>
                <a:cs typeface="Calibri"/>
              </a:rPr>
              <a:t>to</a:t>
            </a:r>
            <a:r>
              <a:rPr sz="1800" spc="-10" dirty="0">
                <a:latin typeface="Calibri"/>
                <a:cs typeface="Calibri"/>
              </a:rPr>
              <a:t> </a:t>
            </a:r>
            <a:r>
              <a:rPr sz="1800" spc="-5" dirty="0">
                <a:latin typeface="Calibri"/>
                <a:cs typeface="Calibri"/>
              </a:rPr>
              <a:t>producer </a:t>
            </a:r>
            <a:r>
              <a:rPr sz="1800" dirty="0">
                <a:latin typeface="Calibri"/>
                <a:cs typeface="Calibri"/>
              </a:rPr>
              <a:t> </a:t>
            </a:r>
            <a:r>
              <a:rPr sz="1800" spc="-10" dirty="0">
                <a:latin typeface="Calibri"/>
                <a:cs typeface="Calibri"/>
              </a:rPr>
              <a:t>consumer</a:t>
            </a:r>
            <a:r>
              <a:rPr sz="1800" spc="40" dirty="0">
                <a:latin typeface="Calibri"/>
                <a:cs typeface="Calibri"/>
              </a:rPr>
              <a:t> </a:t>
            </a:r>
            <a:r>
              <a:rPr sz="1800" spc="-10" dirty="0">
                <a:latin typeface="Calibri"/>
                <a:cs typeface="Calibri"/>
              </a:rPr>
              <a:t>problem</a:t>
            </a:r>
            <a:r>
              <a:rPr sz="1800" spc="25"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shown </a:t>
            </a:r>
            <a:r>
              <a:rPr sz="1800" spc="-25" dirty="0">
                <a:latin typeface="Calibri"/>
                <a:cs typeface="Calibri"/>
              </a:rPr>
              <a:t>below.</a:t>
            </a:r>
            <a:endParaRPr sz="18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229" y="322834"/>
            <a:ext cx="4088129"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00AF50"/>
                </a:solidFill>
              </a:rPr>
              <a:t>Turn</a:t>
            </a:r>
            <a:r>
              <a:rPr sz="1800" spc="-5" dirty="0">
                <a:solidFill>
                  <a:srgbClr val="00AF50"/>
                </a:solidFill>
              </a:rPr>
              <a:t> </a:t>
            </a:r>
            <a:r>
              <a:rPr sz="1800" spc="-15" dirty="0">
                <a:solidFill>
                  <a:srgbClr val="00AF50"/>
                </a:solidFill>
              </a:rPr>
              <a:t>Variable</a:t>
            </a:r>
            <a:r>
              <a:rPr sz="1800" spc="5" dirty="0">
                <a:solidFill>
                  <a:srgbClr val="00AF50"/>
                </a:solidFill>
              </a:rPr>
              <a:t> </a:t>
            </a:r>
            <a:r>
              <a:rPr sz="1800" dirty="0">
                <a:solidFill>
                  <a:srgbClr val="00AF50"/>
                </a:solidFill>
              </a:rPr>
              <a:t>or</a:t>
            </a:r>
            <a:r>
              <a:rPr sz="1800" spc="-10" dirty="0">
                <a:solidFill>
                  <a:srgbClr val="00AF50"/>
                </a:solidFill>
              </a:rPr>
              <a:t> </a:t>
            </a:r>
            <a:r>
              <a:rPr sz="1800" spc="-5" dirty="0">
                <a:solidFill>
                  <a:srgbClr val="00AF50"/>
                </a:solidFill>
              </a:rPr>
              <a:t>Strict</a:t>
            </a:r>
            <a:r>
              <a:rPr sz="1800" spc="5" dirty="0">
                <a:solidFill>
                  <a:srgbClr val="00AF50"/>
                </a:solidFill>
              </a:rPr>
              <a:t> </a:t>
            </a:r>
            <a:r>
              <a:rPr sz="1800" spc="-10" dirty="0">
                <a:solidFill>
                  <a:srgbClr val="00AF50"/>
                </a:solidFill>
              </a:rPr>
              <a:t>Alternation</a:t>
            </a:r>
            <a:r>
              <a:rPr sz="1800" spc="25" dirty="0">
                <a:solidFill>
                  <a:srgbClr val="00AF50"/>
                </a:solidFill>
              </a:rPr>
              <a:t> </a:t>
            </a:r>
            <a:r>
              <a:rPr sz="1800" spc="-10" dirty="0">
                <a:solidFill>
                  <a:srgbClr val="00AF50"/>
                </a:solidFill>
              </a:rPr>
              <a:t>Approach</a:t>
            </a:r>
            <a:endParaRPr sz="1800"/>
          </a:p>
        </p:txBody>
      </p:sp>
      <p:sp>
        <p:nvSpPr>
          <p:cNvPr id="3" name="object 3"/>
          <p:cNvSpPr txBox="1"/>
          <p:nvPr/>
        </p:nvSpPr>
        <p:spPr>
          <a:xfrm>
            <a:off x="841044" y="1161110"/>
            <a:ext cx="8074025" cy="4965700"/>
          </a:xfrm>
          <a:prstGeom prst="rect">
            <a:avLst/>
          </a:prstGeom>
        </p:spPr>
        <p:txBody>
          <a:bodyPr vert="horz" wrap="square" lIns="0" tIns="12700" rIns="0" bIns="0" rtlCol="0">
            <a:spAutoFit/>
          </a:bodyPr>
          <a:lstStyle/>
          <a:p>
            <a:pPr marL="12700" marR="6350" algn="just">
              <a:lnSpc>
                <a:spcPct val="100000"/>
              </a:lnSpc>
              <a:spcBef>
                <a:spcPts val="100"/>
              </a:spcBef>
            </a:pPr>
            <a:r>
              <a:rPr sz="1800" spc="-35" dirty="0">
                <a:latin typeface="Calibri"/>
                <a:cs typeface="Calibri"/>
              </a:rPr>
              <a:t>Turn </a:t>
            </a:r>
            <a:r>
              <a:rPr sz="1800" spc="-15" dirty="0">
                <a:latin typeface="Calibri"/>
                <a:cs typeface="Calibri"/>
              </a:rPr>
              <a:t>Variable </a:t>
            </a:r>
            <a:r>
              <a:rPr sz="1800" spc="5" dirty="0">
                <a:latin typeface="Calibri"/>
                <a:cs typeface="Calibri"/>
              </a:rPr>
              <a:t>or </a:t>
            </a:r>
            <a:r>
              <a:rPr sz="1800" spc="-5" dirty="0">
                <a:latin typeface="Calibri"/>
                <a:cs typeface="Calibri"/>
              </a:rPr>
              <a:t>Strict Alternation Approach is </a:t>
            </a:r>
            <a:r>
              <a:rPr sz="1800" dirty="0">
                <a:latin typeface="Calibri"/>
                <a:cs typeface="Calibri"/>
              </a:rPr>
              <a:t>the </a:t>
            </a:r>
            <a:r>
              <a:rPr sz="1800" spc="-10" dirty="0">
                <a:latin typeface="Calibri"/>
                <a:cs typeface="Calibri"/>
              </a:rPr>
              <a:t>software </a:t>
            </a:r>
            <a:r>
              <a:rPr sz="1800" dirty="0">
                <a:latin typeface="Calibri"/>
                <a:cs typeface="Calibri"/>
              </a:rPr>
              <a:t>mechanism </a:t>
            </a:r>
            <a:r>
              <a:rPr sz="1800" spc="-5" dirty="0">
                <a:latin typeface="Calibri"/>
                <a:cs typeface="Calibri"/>
              </a:rPr>
              <a:t>implemented </a:t>
            </a:r>
            <a:r>
              <a:rPr sz="1800" dirty="0">
                <a:latin typeface="Calibri"/>
                <a:cs typeface="Calibri"/>
              </a:rPr>
              <a:t> </a:t>
            </a:r>
            <a:r>
              <a:rPr sz="1800" spc="-15" dirty="0">
                <a:latin typeface="Calibri"/>
                <a:cs typeface="Calibri"/>
              </a:rPr>
              <a:t>at </a:t>
            </a:r>
            <a:r>
              <a:rPr sz="1800" spc="-5" dirty="0">
                <a:latin typeface="Calibri"/>
                <a:cs typeface="Calibri"/>
              </a:rPr>
              <a:t>user mode. </a:t>
            </a:r>
            <a:r>
              <a:rPr sz="1800" dirty="0">
                <a:latin typeface="Calibri"/>
                <a:cs typeface="Calibri"/>
              </a:rPr>
              <a:t>It </a:t>
            </a:r>
            <a:r>
              <a:rPr sz="1800" spc="-5" dirty="0">
                <a:latin typeface="Calibri"/>
                <a:cs typeface="Calibri"/>
              </a:rPr>
              <a:t>is </a:t>
            </a:r>
            <a:r>
              <a:rPr sz="1800" dirty="0">
                <a:latin typeface="Calibri"/>
                <a:cs typeface="Calibri"/>
              </a:rPr>
              <a:t>a </a:t>
            </a:r>
            <a:r>
              <a:rPr sz="1800" spc="-15" dirty="0">
                <a:latin typeface="Calibri"/>
                <a:cs typeface="Calibri"/>
              </a:rPr>
              <a:t>busy </a:t>
            </a:r>
            <a:r>
              <a:rPr sz="1800" spc="-5" dirty="0">
                <a:latin typeface="Calibri"/>
                <a:cs typeface="Calibri"/>
              </a:rPr>
              <a:t>waiting solution </a:t>
            </a:r>
            <a:r>
              <a:rPr sz="1800" dirty="0">
                <a:latin typeface="Calibri"/>
                <a:cs typeface="Calibri"/>
              </a:rPr>
              <a:t>which </a:t>
            </a:r>
            <a:r>
              <a:rPr sz="1800" spc="-5" dirty="0">
                <a:latin typeface="Calibri"/>
                <a:cs typeface="Calibri"/>
              </a:rPr>
              <a:t>can </a:t>
            </a:r>
            <a:r>
              <a:rPr sz="1800" spc="5" dirty="0">
                <a:latin typeface="Calibri"/>
                <a:cs typeface="Calibri"/>
              </a:rPr>
              <a:t>be </a:t>
            </a:r>
            <a:r>
              <a:rPr sz="1800" spc="-5" dirty="0">
                <a:latin typeface="Calibri"/>
                <a:cs typeface="Calibri"/>
              </a:rPr>
              <a:t>implemented only </a:t>
            </a:r>
            <a:r>
              <a:rPr sz="1800" spc="-15" dirty="0">
                <a:latin typeface="Calibri"/>
                <a:cs typeface="Calibri"/>
              </a:rPr>
              <a:t>for </a:t>
            </a:r>
            <a:r>
              <a:rPr sz="1800" spc="-10" dirty="0">
                <a:latin typeface="Calibri"/>
                <a:cs typeface="Calibri"/>
              </a:rPr>
              <a:t>two </a:t>
            </a:r>
            <a:r>
              <a:rPr sz="1800" spc="-5" dirty="0">
                <a:latin typeface="Calibri"/>
                <a:cs typeface="Calibri"/>
              </a:rPr>
              <a:t> </a:t>
            </a:r>
            <a:r>
              <a:rPr sz="1800" spc="-10" dirty="0">
                <a:latin typeface="Calibri"/>
                <a:cs typeface="Calibri"/>
              </a:rPr>
              <a:t>processes.</a:t>
            </a:r>
            <a:r>
              <a:rPr sz="1800" spc="25" dirty="0">
                <a:latin typeface="Calibri"/>
                <a:cs typeface="Calibri"/>
              </a:rPr>
              <a:t> </a:t>
            </a:r>
            <a:r>
              <a:rPr sz="1800" dirty="0">
                <a:latin typeface="Calibri"/>
                <a:cs typeface="Calibri"/>
              </a:rPr>
              <a:t>In</a:t>
            </a:r>
            <a:r>
              <a:rPr sz="1800" spc="15" dirty="0">
                <a:latin typeface="Calibri"/>
                <a:cs typeface="Calibri"/>
              </a:rPr>
              <a:t> </a:t>
            </a:r>
            <a:r>
              <a:rPr sz="1800" spc="-5" dirty="0">
                <a:latin typeface="Calibri"/>
                <a:cs typeface="Calibri"/>
              </a:rPr>
              <a:t>this</a:t>
            </a:r>
            <a:r>
              <a:rPr sz="1800" spc="10" dirty="0">
                <a:latin typeface="Calibri"/>
                <a:cs typeface="Calibri"/>
              </a:rPr>
              <a:t> </a:t>
            </a:r>
            <a:r>
              <a:rPr sz="1800" spc="-10" dirty="0">
                <a:latin typeface="Calibri"/>
                <a:cs typeface="Calibri"/>
              </a:rPr>
              <a:t>approach,</a:t>
            </a:r>
            <a:r>
              <a:rPr sz="1800" spc="40"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turn</a:t>
            </a:r>
            <a:r>
              <a:rPr sz="1800" spc="10" dirty="0">
                <a:latin typeface="Calibri"/>
                <a:cs typeface="Calibri"/>
              </a:rPr>
              <a:t> </a:t>
            </a:r>
            <a:r>
              <a:rPr sz="1800" spc="-10" dirty="0">
                <a:latin typeface="Calibri"/>
                <a:cs typeface="Calibri"/>
              </a:rPr>
              <a:t>variable</a:t>
            </a:r>
            <a:r>
              <a:rPr sz="1800" spc="45" dirty="0">
                <a:latin typeface="Calibri"/>
                <a:cs typeface="Calibri"/>
              </a:rPr>
              <a:t> </a:t>
            </a:r>
            <a:r>
              <a:rPr sz="1800" spc="-5" dirty="0">
                <a:latin typeface="Calibri"/>
                <a:cs typeface="Calibri"/>
              </a:rPr>
              <a:t>is</a:t>
            </a:r>
            <a:r>
              <a:rPr sz="1800" spc="-10" dirty="0">
                <a:latin typeface="Calibri"/>
                <a:cs typeface="Calibri"/>
              </a:rPr>
              <a:t> used</a:t>
            </a:r>
            <a:r>
              <a:rPr sz="1800" spc="35" dirty="0">
                <a:latin typeface="Calibri"/>
                <a:cs typeface="Calibri"/>
              </a:rPr>
              <a:t> </a:t>
            </a:r>
            <a:r>
              <a:rPr sz="1800" spc="-5" dirty="0">
                <a:latin typeface="Calibri"/>
                <a:cs typeface="Calibri"/>
              </a:rPr>
              <a:t>which</a:t>
            </a:r>
            <a:r>
              <a:rPr sz="1800" spc="2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actually</a:t>
            </a:r>
            <a:r>
              <a:rPr sz="1800" spc="5" dirty="0">
                <a:latin typeface="Calibri"/>
                <a:cs typeface="Calibri"/>
              </a:rPr>
              <a:t> </a:t>
            </a:r>
            <a:r>
              <a:rPr sz="1800" dirty="0">
                <a:latin typeface="Calibri"/>
                <a:cs typeface="Calibri"/>
              </a:rPr>
              <a:t>a</a:t>
            </a:r>
            <a:r>
              <a:rPr sz="1800" spc="30" dirty="0">
                <a:latin typeface="Calibri"/>
                <a:cs typeface="Calibri"/>
              </a:rPr>
              <a:t> </a:t>
            </a:r>
            <a:r>
              <a:rPr sz="1800" dirty="0">
                <a:latin typeface="Calibri"/>
                <a:cs typeface="Calibri"/>
              </a:rPr>
              <a:t>lock.</a:t>
            </a:r>
            <a:endParaRPr sz="1800">
              <a:latin typeface="Calibri"/>
              <a:cs typeface="Calibri"/>
            </a:endParaRPr>
          </a:p>
          <a:p>
            <a:pPr marL="12700" marR="5080" algn="just">
              <a:lnSpc>
                <a:spcPct val="100000"/>
              </a:lnSpc>
              <a:spcBef>
                <a:spcPts val="5"/>
              </a:spcBef>
            </a:pPr>
            <a:r>
              <a:rPr sz="1800" spc="-5" dirty="0">
                <a:latin typeface="Calibri"/>
                <a:cs typeface="Calibri"/>
              </a:rPr>
              <a:t>This</a:t>
            </a:r>
            <a:r>
              <a:rPr sz="1800" dirty="0">
                <a:latin typeface="Calibri"/>
                <a:cs typeface="Calibri"/>
              </a:rPr>
              <a:t> </a:t>
            </a:r>
            <a:r>
              <a:rPr sz="1800" spc="-10" dirty="0">
                <a:latin typeface="Calibri"/>
                <a:cs typeface="Calibri"/>
              </a:rPr>
              <a:t>approach</a:t>
            </a:r>
            <a:r>
              <a:rPr sz="1800" spc="-5" dirty="0">
                <a:latin typeface="Calibri"/>
                <a:cs typeface="Calibri"/>
              </a:rPr>
              <a:t> </a:t>
            </a:r>
            <a:r>
              <a:rPr sz="1800" dirty="0">
                <a:latin typeface="Calibri"/>
                <a:cs typeface="Calibri"/>
              </a:rPr>
              <a:t>can</a:t>
            </a:r>
            <a:r>
              <a:rPr sz="1800" spc="5" dirty="0">
                <a:latin typeface="Calibri"/>
                <a:cs typeface="Calibri"/>
              </a:rPr>
              <a:t> </a:t>
            </a:r>
            <a:r>
              <a:rPr sz="1800" spc="-5" dirty="0">
                <a:latin typeface="Calibri"/>
                <a:cs typeface="Calibri"/>
              </a:rPr>
              <a:t>only</a:t>
            </a:r>
            <a:r>
              <a:rPr sz="1800" dirty="0">
                <a:latin typeface="Calibri"/>
                <a:cs typeface="Calibri"/>
              </a:rPr>
              <a:t> </a:t>
            </a:r>
            <a:r>
              <a:rPr sz="1800" spc="5" dirty="0">
                <a:latin typeface="Calibri"/>
                <a:cs typeface="Calibri"/>
              </a:rPr>
              <a:t>be</a:t>
            </a:r>
            <a:r>
              <a:rPr sz="1800" spc="10" dirty="0">
                <a:latin typeface="Calibri"/>
                <a:cs typeface="Calibri"/>
              </a:rPr>
              <a:t> </a:t>
            </a:r>
            <a:r>
              <a:rPr sz="1800" dirty="0">
                <a:latin typeface="Calibri"/>
                <a:cs typeface="Calibri"/>
              </a:rPr>
              <a:t>used</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only</a:t>
            </a:r>
            <a:r>
              <a:rPr sz="1800" dirty="0">
                <a:latin typeface="Calibri"/>
                <a:cs typeface="Calibri"/>
              </a:rPr>
              <a:t> </a:t>
            </a:r>
            <a:r>
              <a:rPr sz="1800" spc="-10" dirty="0">
                <a:latin typeface="Calibri"/>
                <a:cs typeface="Calibri"/>
              </a:rPr>
              <a:t>two</a:t>
            </a:r>
            <a:r>
              <a:rPr sz="1800" spc="-5" dirty="0">
                <a:latin typeface="Calibri"/>
                <a:cs typeface="Calibri"/>
              </a:rPr>
              <a:t> </a:t>
            </a:r>
            <a:r>
              <a:rPr sz="1800" spc="-10" dirty="0">
                <a:latin typeface="Calibri"/>
                <a:cs typeface="Calibri"/>
              </a:rPr>
              <a:t>processes.</a:t>
            </a:r>
            <a:r>
              <a:rPr sz="1800" spc="-5" dirty="0">
                <a:latin typeface="Calibri"/>
                <a:cs typeface="Calibri"/>
              </a:rPr>
              <a:t> </a:t>
            </a:r>
            <a:r>
              <a:rPr sz="1800" dirty="0">
                <a:latin typeface="Calibri"/>
                <a:cs typeface="Calibri"/>
              </a:rPr>
              <a:t>In</a:t>
            </a:r>
            <a:r>
              <a:rPr sz="1800" spc="5" dirty="0">
                <a:latin typeface="Calibri"/>
                <a:cs typeface="Calibri"/>
              </a:rPr>
              <a:t> </a:t>
            </a:r>
            <a:r>
              <a:rPr sz="1800" spc="-10" dirty="0">
                <a:latin typeface="Calibri"/>
                <a:cs typeface="Calibri"/>
              </a:rPr>
              <a:t>general,</a:t>
            </a:r>
            <a:r>
              <a:rPr sz="1800" spc="-5" dirty="0">
                <a:latin typeface="Calibri"/>
                <a:cs typeface="Calibri"/>
              </a:rPr>
              <a:t> </a:t>
            </a:r>
            <a:r>
              <a:rPr sz="1800" spc="-10" dirty="0">
                <a:latin typeface="Calibri"/>
                <a:cs typeface="Calibri"/>
              </a:rPr>
              <a:t>let</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two </a:t>
            </a:r>
            <a:r>
              <a:rPr sz="1800" spc="-5" dirty="0">
                <a:latin typeface="Calibri"/>
                <a:cs typeface="Calibri"/>
              </a:rPr>
              <a:t> </a:t>
            </a:r>
            <a:r>
              <a:rPr sz="1800" spc="-10" dirty="0">
                <a:latin typeface="Calibri"/>
                <a:cs typeface="Calibri"/>
              </a:rPr>
              <a:t>processes </a:t>
            </a:r>
            <a:r>
              <a:rPr sz="1800" spc="5" dirty="0">
                <a:latin typeface="Calibri"/>
                <a:cs typeface="Calibri"/>
              </a:rPr>
              <a:t>be </a:t>
            </a:r>
            <a:r>
              <a:rPr sz="1800" dirty="0">
                <a:latin typeface="Calibri"/>
                <a:cs typeface="Calibri"/>
              </a:rPr>
              <a:t>Pi and Pj. </a:t>
            </a:r>
            <a:r>
              <a:rPr sz="1800" spc="-5" dirty="0">
                <a:latin typeface="Calibri"/>
                <a:cs typeface="Calibri"/>
              </a:rPr>
              <a:t>They </a:t>
            </a:r>
            <a:r>
              <a:rPr sz="1800" dirty="0">
                <a:latin typeface="Calibri"/>
                <a:cs typeface="Calibri"/>
              </a:rPr>
              <a:t>share a </a:t>
            </a:r>
            <a:r>
              <a:rPr sz="1800" spc="-5" dirty="0">
                <a:latin typeface="Calibri"/>
                <a:cs typeface="Calibri"/>
              </a:rPr>
              <a:t>variable </a:t>
            </a:r>
            <a:r>
              <a:rPr sz="1800" dirty="0">
                <a:latin typeface="Calibri"/>
                <a:cs typeface="Calibri"/>
              </a:rPr>
              <a:t>called turn </a:t>
            </a:r>
            <a:r>
              <a:rPr sz="1800" spc="-5" dirty="0">
                <a:latin typeface="Calibri"/>
                <a:cs typeface="Calibri"/>
              </a:rPr>
              <a:t>variable. The </a:t>
            </a:r>
            <a:r>
              <a:rPr sz="1800" dirty="0">
                <a:latin typeface="Calibri"/>
                <a:cs typeface="Calibri"/>
              </a:rPr>
              <a:t>pseudo code </a:t>
            </a:r>
            <a:r>
              <a:rPr sz="1800" spc="10" dirty="0">
                <a:latin typeface="Calibri"/>
                <a:cs typeface="Calibri"/>
              </a:rPr>
              <a:t>of </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program</a:t>
            </a:r>
            <a:r>
              <a:rPr sz="1800" spc="20" dirty="0">
                <a:latin typeface="Calibri"/>
                <a:cs typeface="Calibri"/>
              </a:rPr>
              <a:t> </a:t>
            </a:r>
            <a:r>
              <a:rPr sz="1800" spc="-10" dirty="0">
                <a:latin typeface="Calibri"/>
                <a:cs typeface="Calibri"/>
              </a:rPr>
              <a:t>can</a:t>
            </a:r>
            <a:r>
              <a:rPr sz="1800" spc="15" dirty="0">
                <a:latin typeface="Calibri"/>
                <a:cs typeface="Calibri"/>
              </a:rPr>
              <a:t> </a:t>
            </a:r>
            <a:r>
              <a:rPr sz="1800" spc="-10" dirty="0">
                <a:latin typeface="Calibri"/>
                <a:cs typeface="Calibri"/>
              </a:rPr>
              <a:t>be</a:t>
            </a:r>
            <a:r>
              <a:rPr sz="1800" spc="15" dirty="0">
                <a:latin typeface="Calibri"/>
                <a:cs typeface="Calibri"/>
              </a:rPr>
              <a:t> </a:t>
            </a:r>
            <a:r>
              <a:rPr sz="1800" spc="-10" dirty="0">
                <a:latin typeface="Calibri"/>
                <a:cs typeface="Calibri"/>
              </a:rPr>
              <a:t>given</a:t>
            </a:r>
            <a:r>
              <a:rPr sz="1800" spc="40"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following.</a:t>
            </a:r>
            <a:endParaRPr sz="1800">
              <a:latin typeface="Calibri"/>
              <a:cs typeface="Calibri"/>
            </a:endParaRPr>
          </a:p>
          <a:p>
            <a:pPr marL="12700" algn="just">
              <a:lnSpc>
                <a:spcPct val="100000"/>
              </a:lnSpc>
              <a:spcBef>
                <a:spcPts val="5"/>
              </a:spcBef>
            </a:pPr>
            <a:r>
              <a:rPr sz="1800" b="1" spc="-15" dirty="0">
                <a:latin typeface="Calibri"/>
                <a:cs typeface="Calibri"/>
              </a:rPr>
              <a:t>For</a:t>
            </a:r>
            <a:r>
              <a:rPr sz="1800" b="1" spc="-25" dirty="0">
                <a:latin typeface="Calibri"/>
                <a:cs typeface="Calibri"/>
              </a:rPr>
              <a:t> </a:t>
            </a:r>
            <a:r>
              <a:rPr sz="1800" b="1" spc="-5" dirty="0">
                <a:latin typeface="Calibri"/>
                <a:cs typeface="Calibri"/>
              </a:rPr>
              <a:t>Process</a:t>
            </a:r>
            <a:r>
              <a:rPr sz="1800" b="1" spc="-55" dirty="0">
                <a:latin typeface="Calibri"/>
                <a:cs typeface="Calibri"/>
              </a:rPr>
              <a:t> </a:t>
            </a:r>
            <a:r>
              <a:rPr sz="1800" b="1" dirty="0">
                <a:latin typeface="Calibri"/>
                <a:cs typeface="Calibri"/>
              </a:rPr>
              <a:t>Pi</a:t>
            </a:r>
            <a:endParaRPr sz="1800">
              <a:latin typeface="Calibri"/>
              <a:cs typeface="Calibri"/>
            </a:endParaRPr>
          </a:p>
          <a:p>
            <a:pPr marL="12700">
              <a:lnSpc>
                <a:spcPct val="100000"/>
              </a:lnSpc>
            </a:pPr>
            <a:r>
              <a:rPr sz="1800" spc="-5" dirty="0">
                <a:latin typeface="Calibri"/>
                <a:cs typeface="Calibri"/>
              </a:rPr>
              <a:t>Non</a:t>
            </a:r>
            <a:r>
              <a:rPr sz="1800" spc="-1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CS</a:t>
            </a:r>
            <a:endParaRPr sz="1800">
              <a:latin typeface="Calibri"/>
              <a:cs typeface="Calibri"/>
            </a:endParaRPr>
          </a:p>
          <a:p>
            <a:pPr marL="12700" marR="6500495">
              <a:lnSpc>
                <a:spcPct val="100000"/>
              </a:lnSpc>
            </a:pPr>
            <a:r>
              <a:rPr sz="1800" spc="-5" dirty="0">
                <a:latin typeface="Calibri"/>
                <a:cs typeface="Calibri"/>
              </a:rPr>
              <a:t>while (turn </a:t>
            </a:r>
            <a:r>
              <a:rPr sz="1800" dirty="0">
                <a:latin typeface="Calibri"/>
                <a:cs typeface="Calibri"/>
              </a:rPr>
              <a:t>! = </a:t>
            </a:r>
            <a:r>
              <a:rPr sz="1800" spc="-5" dirty="0">
                <a:latin typeface="Calibri"/>
                <a:cs typeface="Calibri"/>
              </a:rPr>
              <a:t>i); </a:t>
            </a:r>
            <a:r>
              <a:rPr sz="1800" spc="-395" dirty="0">
                <a:latin typeface="Calibri"/>
                <a:cs typeface="Calibri"/>
              </a:rPr>
              <a:t> </a:t>
            </a:r>
            <a:r>
              <a:rPr sz="1800" spc="-10" dirty="0">
                <a:latin typeface="Calibri"/>
                <a:cs typeface="Calibri"/>
              </a:rPr>
              <a:t>Critical</a:t>
            </a:r>
            <a:r>
              <a:rPr sz="1800" spc="10" dirty="0">
                <a:latin typeface="Calibri"/>
                <a:cs typeface="Calibri"/>
              </a:rPr>
              <a:t> </a:t>
            </a:r>
            <a:r>
              <a:rPr sz="1800" spc="-5" dirty="0">
                <a:latin typeface="Calibri"/>
                <a:cs typeface="Calibri"/>
              </a:rPr>
              <a:t>Section </a:t>
            </a:r>
            <a:r>
              <a:rPr sz="1800" dirty="0">
                <a:latin typeface="Calibri"/>
                <a:cs typeface="Calibri"/>
              </a:rPr>
              <a:t> </a:t>
            </a:r>
            <a:r>
              <a:rPr sz="1800" spc="-5" dirty="0">
                <a:latin typeface="Calibri"/>
                <a:cs typeface="Calibri"/>
              </a:rPr>
              <a:t>turn</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j;</a:t>
            </a:r>
            <a:endParaRPr sz="1800">
              <a:latin typeface="Calibri"/>
              <a:cs typeface="Calibri"/>
            </a:endParaRPr>
          </a:p>
          <a:p>
            <a:pPr marL="12700">
              <a:lnSpc>
                <a:spcPct val="100000"/>
              </a:lnSpc>
              <a:spcBef>
                <a:spcPts val="5"/>
              </a:spcBef>
            </a:pPr>
            <a:r>
              <a:rPr sz="1800" spc="-5" dirty="0">
                <a:latin typeface="Calibri"/>
                <a:cs typeface="Calibri"/>
              </a:rPr>
              <a:t>Non</a:t>
            </a:r>
            <a:r>
              <a:rPr sz="1800" spc="-1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CS</a:t>
            </a:r>
            <a:endParaRPr sz="1800">
              <a:latin typeface="Calibri"/>
              <a:cs typeface="Calibri"/>
            </a:endParaRPr>
          </a:p>
          <a:p>
            <a:pPr marL="12700">
              <a:lnSpc>
                <a:spcPct val="100000"/>
              </a:lnSpc>
            </a:pPr>
            <a:r>
              <a:rPr sz="1800" b="1" spc="-15" dirty="0">
                <a:latin typeface="Calibri"/>
                <a:cs typeface="Calibri"/>
              </a:rPr>
              <a:t>For</a:t>
            </a:r>
            <a:r>
              <a:rPr sz="1800" b="1" spc="-25" dirty="0">
                <a:latin typeface="Calibri"/>
                <a:cs typeface="Calibri"/>
              </a:rPr>
              <a:t> </a:t>
            </a:r>
            <a:r>
              <a:rPr sz="1800" b="1" spc="-5" dirty="0">
                <a:latin typeface="Calibri"/>
                <a:cs typeface="Calibri"/>
              </a:rPr>
              <a:t>Process</a:t>
            </a:r>
            <a:r>
              <a:rPr sz="1800" b="1" spc="-55" dirty="0">
                <a:latin typeface="Calibri"/>
                <a:cs typeface="Calibri"/>
              </a:rPr>
              <a:t> </a:t>
            </a:r>
            <a:r>
              <a:rPr sz="1800" b="1" dirty="0">
                <a:latin typeface="Calibri"/>
                <a:cs typeface="Calibri"/>
              </a:rPr>
              <a:t>Pj</a:t>
            </a:r>
            <a:endParaRPr sz="1800">
              <a:latin typeface="Calibri"/>
              <a:cs typeface="Calibri"/>
            </a:endParaRPr>
          </a:p>
          <a:p>
            <a:pPr marL="12700">
              <a:lnSpc>
                <a:spcPct val="100000"/>
              </a:lnSpc>
            </a:pPr>
            <a:r>
              <a:rPr sz="1800" spc="-5" dirty="0">
                <a:latin typeface="Calibri"/>
                <a:cs typeface="Calibri"/>
              </a:rPr>
              <a:t>Non</a:t>
            </a:r>
            <a:r>
              <a:rPr sz="1800" spc="-35" dirty="0">
                <a:latin typeface="Calibri"/>
                <a:cs typeface="Calibri"/>
              </a:rPr>
              <a:t> </a:t>
            </a:r>
            <a:r>
              <a:rPr sz="1800" dirty="0">
                <a:latin typeface="Calibri"/>
                <a:cs typeface="Calibri"/>
              </a:rPr>
              <a:t>-</a:t>
            </a:r>
            <a:r>
              <a:rPr sz="1800" spc="-35" dirty="0">
                <a:latin typeface="Calibri"/>
                <a:cs typeface="Calibri"/>
              </a:rPr>
              <a:t> </a:t>
            </a:r>
            <a:r>
              <a:rPr sz="1800" dirty="0">
                <a:latin typeface="Calibri"/>
                <a:cs typeface="Calibri"/>
              </a:rPr>
              <a:t>CS</a:t>
            </a:r>
            <a:endParaRPr sz="1800">
              <a:latin typeface="Calibri"/>
              <a:cs typeface="Calibri"/>
            </a:endParaRPr>
          </a:p>
          <a:p>
            <a:pPr marL="12700" marR="6497955">
              <a:lnSpc>
                <a:spcPct val="100000"/>
              </a:lnSpc>
            </a:pPr>
            <a:r>
              <a:rPr sz="1800" spc="-5" dirty="0">
                <a:latin typeface="Calibri"/>
                <a:cs typeface="Calibri"/>
              </a:rPr>
              <a:t>while</a:t>
            </a:r>
            <a:r>
              <a:rPr sz="1800" dirty="0">
                <a:latin typeface="Calibri"/>
                <a:cs typeface="Calibri"/>
              </a:rPr>
              <a:t> </a:t>
            </a:r>
            <a:r>
              <a:rPr sz="1800" spc="-5" dirty="0">
                <a:latin typeface="Calibri"/>
                <a:cs typeface="Calibri"/>
              </a:rPr>
              <a:t>(turn</a:t>
            </a:r>
            <a:r>
              <a:rPr sz="1800" spc="15" dirty="0">
                <a:latin typeface="Calibri"/>
                <a:cs typeface="Calibri"/>
              </a:rPr>
              <a:t> </a:t>
            </a:r>
            <a:r>
              <a:rPr sz="1800" dirty="0">
                <a:latin typeface="Calibri"/>
                <a:cs typeface="Calibri"/>
              </a:rPr>
              <a:t>!</a:t>
            </a:r>
            <a:r>
              <a:rPr sz="1800" spc="-25" dirty="0">
                <a:latin typeface="Calibri"/>
                <a:cs typeface="Calibri"/>
              </a:rPr>
              <a:t> </a:t>
            </a:r>
            <a:r>
              <a:rPr sz="1800" dirty="0">
                <a:latin typeface="Calibri"/>
                <a:cs typeface="Calibri"/>
              </a:rPr>
              <a:t>= j); </a:t>
            </a:r>
            <a:r>
              <a:rPr sz="1800" spc="-395" dirty="0">
                <a:latin typeface="Calibri"/>
                <a:cs typeface="Calibri"/>
              </a:rPr>
              <a:t> </a:t>
            </a:r>
            <a:r>
              <a:rPr sz="1800" spc="-10" dirty="0">
                <a:latin typeface="Calibri"/>
                <a:cs typeface="Calibri"/>
              </a:rPr>
              <a:t>Critical</a:t>
            </a:r>
            <a:r>
              <a:rPr sz="1800" spc="5" dirty="0">
                <a:latin typeface="Calibri"/>
                <a:cs typeface="Calibri"/>
              </a:rPr>
              <a:t> </a:t>
            </a:r>
            <a:r>
              <a:rPr sz="1800" spc="-5" dirty="0">
                <a:latin typeface="Calibri"/>
                <a:cs typeface="Calibri"/>
              </a:rPr>
              <a:t>Section </a:t>
            </a:r>
            <a:r>
              <a:rPr sz="1800" dirty="0">
                <a:latin typeface="Calibri"/>
                <a:cs typeface="Calibri"/>
              </a:rPr>
              <a:t> </a:t>
            </a:r>
            <a:r>
              <a:rPr sz="1800" spc="-5" dirty="0">
                <a:latin typeface="Calibri"/>
                <a:cs typeface="Calibri"/>
              </a:rPr>
              <a:t>turn</a:t>
            </a:r>
            <a:r>
              <a:rPr sz="1800" dirty="0">
                <a:latin typeface="Calibri"/>
                <a:cs typeface="Calibri"/>
              </a:rPr>
              <a:t> =</a:t>
            </a:r>
            <a:r>
              <a:rPr sz="1800" spc="10" dirty="0">
                <a:latin typeface="Calibri"/>
                <a:cs typeface="Calibri"/>
              </a:rPr>
              <a:t> </a:t>
            </a:r>
            <a:r>
              <a:rPr sz="1800" dirty="0">
                <a:latin typeface="Calibri"/>
                <a:cs typeface="Calibri"/>
              </a:rPr>
              <a:t>i</a:t>
            </a:r>
            <a:r>
              <a:rPr sz="1800" spc="-10" dirty="0">
                <a:latin typeface="Calibri"/>
                <a:cs typeface="Calibri"/>
              </a:rPr>
              <a:t> </a:t>
            </a:r>
            <a:r>
              <a:rPr sz="1800" dirty="0">
                <a:latin typeface="Calibri"/>
                <a:cs typeface="Calibri"/>
              </a:rPr>
              <a:t>;</a:t>
            </a:r>
            <a:endParaRPr sz="1800">
              <a:latin typeface="Calibri"/>
              <a:cs typeface="Calibri"/>
            </a:endParaRPr>
          </a:p>
          <a:p>
            <a:pPr marL="12700">
              <a:lnSpc>
                <a:spcPct val="100000"/>
              </a:lnSpc>
            </a:pPr>
            <a:r>
              <a:rPr sz="1800" spc="-5" dirty="0">
                <a:latin typeface="Calibri"/>
                <a:cs typeface="Calibri"/>
              </a:rPr>
              <a:t>Non</a:t>
            </a:r>
            <a:r>
              <a:rPr sz="1800" spc="-30" dirty="0">
                <a:latin typeface="Calibri"/>
                <a:cs typeface="Calibri"/>
              </a:rPr>
              <a:t> </a:t>
            </a:r>
            <a:r>
              <a:rPr sz="1800" dirty="0">
                <a:latin typeface="Calibri"/>
                <a:cs typeface="Calibri"/>
              </a:rPr>
              <a:t>-</a:t>
            </a:r>
            <a:r>
              <a:rPr sz="1800" spc="-45" dirty="0">
                <a:latin typeface="Calibri"/>
                <a:cs typeface="Calibri"/>
              </a:rPr>
              <a:t> </a:t>
            </a:r>
            <a:r>
              <a:rPr sz="1800" spc="-5" dirty="0">
                <a:latin typeface="Calibri"/>
                <a:cs typeface="Calibri"/>
              </a:rPr>
              <a:t>CS</a:t>
            </a:r>
            <a:endParaRPr sz="1800">
              <a:latin typeface="Calibri"/>
              <a:cs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644" y="492074"/>
            <a:ext cx="8225790" cy="3319145"/>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The actual </a:t>
            </a:r>
            <a:r>
              <a:rPr sz="1800" spc="-10" dirty="0">
                <a:latin typeface="Calibri"/>
                <a:cs typeface="Calibri"/>
              </a:rPr>
              <a:t>problem </a:t>
            </a:r>
            <a:r>
              <a:rPr sz="1800" dirty="0">
                <a:latin typeface="Calibri"/>
                <a:cs typeface="Calibri"/>
              </a:rPr>
              <a:t>of the </a:t>
            </a:r>
            <a:r>
              <a:rPr sz="1800" spc="-5" dirty="0">
                <a:latin typeface="Calibri"/>
                <a:cs typeface="Calibri"/>
              </a:rPr>
              <a:t>lock </a:t>
            </a:r>
            <a:r>
              <a:rPr sz="1800" spc="-10" dirty="0">
                <a:latin typeface="Calibri"/>
                <a:cs typeface="Calibri"/>
              </a:rPr>
              <a:t>variable </a:t>
            </a:r>
            <a:r>
              <a:rPr sz="1800" spc="-5" dirty="0">
                <a:latin typeface="Calibri"/>
                <a:cs typeface="Calibri"/>
              </a:rPr>
              <a:t>approach was </a:t>
            </a:r>
            <a:r>
              <a:rPr sz="1800" dirty="0">
                <a:latin typeface="Calibri"/>
                <a:cs typeface="Calibri"/>
              </a:rPr>
              <a:t>the </a:t>
            </a:r>
            <a:r>
              <a:rPr sz="1800" spc="-10" dirty="0">
                <a:latin typeface="Calibri"/>
                <a:cs typeface="Calibri"/>
              </a:rPr>
              <a:t>fact that </a:t>
            </a:r>
            <a:r>
              <a:rPr sz="1800" dirty="0">
                <a:latin typeface="Calibri"/>
                <a:cs typeface="Calibri"/>
              </a:rPr>
              <a:t>the </a:t>
            </a:r>
            <a:r>
              <a:rPr sz="1800" spc="-10" dirty="0">
                <a:latin typeface="Calibri"/>
                <a:cs typeface="Calibri"/>
              </a:rPr>
              <a:t>process was </a:t>
            </a:r>
            <a:r>
              <a:rPr sz="1800" spc="-5" dirty="0">
                <a:latin typeface="Calibri"/>
                <a:cs typeface="Calibri"/>
              </a:rPr>
              <a:t> </a:t>
            </a:r>
            <a:r>
              <a:rPr sz="1800" spc="-10" dirty="0">
                <a:latin typeface="Calibri"/>
                <a:cs typeface="Calibri"/>
              </a:rPr>
              <a:t>entering </a:t>
            </a:r>
            <a:r>
              <a:rPr sz="1800" spc="5" dirty="0">
                <a:latin typeface="Calibri"/>
                <a:cs typeface="Calibri"/>
              </a:rPr>
              <a:t>in </a:t>
            </a:r>
            <a:r>
              <a:rPr sz="1800" dirty="0">
                <a:latin typeface="Calibri"/>
                <a:cs typeface="Calibri"/>
              </a:rPr>
              <a:t>the </a:t>
            </a:r>
            <a:r>
              <a:rPr sz="1800" spc="-5" dirty="0">
                <a:latin typeface="Calibri"/>
                <a:cs typeface="Calibri"/>
              </a:rPr>
              <a:t>critical </a:t>
            </a:r>
            <a:r>
              <a:rPr sz="1800" dirty="0">
                <a:latin typeface="Calibri"/>
                <a:cs typeface="Calibri"/>
              </a:rPr>
              <a:t>section </a:t>
            </a:r>
            <a:r>
              <a:rPr sz="1800" spc="-5" dirty="0">
                <a:latin typeface="Calibri"/>
                <a:cs typeface="Calibri"/>
              </a:rPr>
              <a:t>only </a:t>
            </a:r>
            <a:r>
              <a:rPr sz="1800" dirty="0">
                <a:latin typeface="Calibri"/>
                <a:cs typeface="Calibri"/>
              </a:rPr>
              <a:t>when the lock </a:t>
            </a:r>
            <a:r>
              <a:rPr sz="1800" spc="-10" dirty="0">
                <a:latin typeface="Calibri"/>
                <a:cs typeface="Calibri"/>
              </a:rPr>
              <a:t>variable </a:t>
            </a:r>
            <a:r>
              <a:rPr sz="1800" spc="-5" dirty="0">
                <a:latin typeface="Calibri"/>
                <a:cs typeface="Calibri"/>
              </a:rPr>
              <a:t>is 1. </a:t>
            </a:r>
            <a:r>
              <a:rPr sz="1800" spc="-10" dirty="0">
                <a:latin typeface="Calibri"/>
                <a:cs typeface="Calibri"/>
              </a:rPr>
              <a:t>More </a:t>
            </a:r>
            <a:r>
              <a:rPr sz="1800" spc="-5" dirty="0">
                <a:latin typeface="Calibri"/>
                <a:cs typeface="Calibri"/>
              </a:rPr>
              <a:t>than </a:t>
            </a:r>
            <a:r>
              <a:rPr sz="1800" spc="5" dirty="0">
                <a:latin typeface="Calibri"/>
                <a:cs typeface="Calibri"/>
              </a:rPr>
              <a:t>one </a:t>
            </a:r>
            <a:r>
              <a:rPr sz="1800" spc="-5" dirty="0">
                <a:latin typeface="Calibri"/>
                <a:cs typeface="Calibri"/>
              </a:rPr>
              <a:t>process </a:t>
            </a:r>
            <a:r>
              <a:rPr sz="1800" dirty="0">
                <a:latin typeface="Calibri"/>
                <a:cs typeface="Calibri"/>
              </a:rPr>
              <a:t> </a:t>
            </a:r>
            <a:r>
              <a:rPr sz="1800" spc="-10" dirty="0">
                <a:latin typeface="Calibri"/>
                <a:cs typeface="Calibri"/>
              </a:rPr>
              <a:t>could </a:t>
            </a:r>
            <a:r>
              <a:rPr sz="1800" dirty="0">
                <a:latin typeface="Calibri"/>
                <a:cs typeface="Calibri"/>
              </a:rPr>
              <a:t>see the </a:t>
            </a:r>
            <a:r>
              <a:rPr sz="1800" spc="-5" dirty="0">
                <a:latin typeface="Calibri"/>
                <a:cs typeface="Calibri"/>
              </a:rPr>
              <a:t>lock variable </a:t>
            </a:r>
            <a:r>
              <a:rPr sz="1800" dirty="0">
                <a:latin typeface="Calibri"/>
                <a:cs typeface="Calibri"/>
              </a:rPr>
              <a:t>as 1 </a:t>
            </a:r>
            <a:r>
              <a:rPr sz="1800" spc="-15" dirty="0">
                <a:latin typeface="Calibri"/>
                <a:cs typeface="Calibri"/>
              </a:rPr>
              <a:t>at </a:t>
            </a:r>
            <a:r>
              <a:rPr sz="1800" dirty="0">
                <a:latin typeface="Calibri"/>
                <a:cs typeface="Calibri"/>
              </a:rPr>
              <a:t>the </a:t>
            </a:r>
            <a:r>
              <a:rPr sz="1800" spc="-5" dirty="0">
                <a:latin typeface="Calibri"/>
                <a:cs typeface="Calibri"/>
              </a:rPr>
              <a:t>same </a:t>
            </a:r>
            <a:r>
              <a:rPr sz="1800" dirty="0">
                <a:latin typeface="Calibri"/>
                <a:cs typeface="Calibri"/>
              </a:rPr>
              <a:t>time </a:t>
            </a:r>
            <a:r>
              <a:rPr sz="1800" spc="-5" dirty="0">
                <a:latin typeface="Calibri"/>
                <a:cs typeface="Calibri"/>
              </a:rPr>
              <a:t>hence </a:t>
            </a:r>
            <a:r>
              <a:rPr sz="1800" dirty="0">
                <a:latin typeface="Calibri"/>
                <a:cs typeface="Calibri"/>
              </a:rPr>
              <a:t>the mutual </a:t>
            </a:r>
            <a:r>
              <a:rPr sz="1800" spc="-15" dirty="0">
                <a:latin typeface="Calibri"/>
                <a:cs typeface="Calibri"/>
              </a:rPr>
              <a:t>exclusion </a:t>
            </a:r>
            <a:r>
              <a:rPr sz="1800" spc="-10" dirty="0">
                <a:latin typeface="Calibri"/>
                <a:cs typeface="Calibri"/>
              </a:rPr>
              <a:t>was </a:t>
            </a:r>
            <a:r>
              <a:rPr sz="1800" spc="-5" dirty="0">
                <a:latin typeface="Calibri"/>
                <a:cs typeface="Calibri"/>
              </a:rPr>
              <a:t>not </a:t>
            </a:r>
            <a:r>
              <a:rPr sz="1800" dirty="0">
                <a:latin typeface="Calibri"/>
                <a:cs typeface="Calibri"/>
              </a:rPr>
              <a:t> </a:t>
            </a:r>
            <a:r>
              <a:rPr sz="1800" spc="-20" dirty="0">
                <a:latin typeface="Calibri"/>
                <a:cs typeface="Calibri"/>
              </a:rPr>
              <a:t>guaranteed</a:t>
            </a:r>
            <a:r>
              <a:rPr sz="1800" spc="80" dirty="0">
                <a:latin typeface="Calibri"/>
                <a:cs typeface="Calibri"/>
              </a:rPr>
              <a:t> </a:t>
            </a:r>
            <a:r>
              <a:rPr sz="1800" spc="-10" dirty="0">
                <a:latin typeface="Calibri"/>
                <a:cs typeface="Calibri"/>
              </a:rPr>
              <a:t>there.</a:t>
            </a:r>
            <a:endParaRPr sz="1800">
              <a:latin typeface="Calibri"/>
              <a:cs typeface="Calibri"/>
            </a:endParaRPr>
          </a:p>
          <a:p>
            <a:pPr marL="12700" marR="5715" algn="just">
              <a:lnSpc>
                <a:spcPct val="100000"/>
              </a:lnSpc>
              <a:spcBef>
                <a:spcPts val="5"/>
              </a:spcBef>
            </a:pPr>
            <a:r>
              <a:rPr sz="1800" spc="-5" dirty="0">
                <a:latin typeface="Calibri"/>
                <a:cs typeface="Calibri"/>
              </a:rPr>
              <a:t>This </a:t>
            </a:r>
            <a:r>
              <a:rPr sz="1800" spc="-10" dirty="0">
                <a:latin typeface="Calibri"/>
                <a:cs typeface="Calibri"/>
              </a:rPr>
              <a:t>problem</a:t>
            </a:r>
            <a:r>
              <a:rPr sz="1800" spc="-5" dirty="0">
                <a:latin typeface="Calibri"/>
                <a:cs typeface="Calibri"/>
              </a:rPr>
              <a:t> is addressed </a:t>
            </a:r>
            <a:r>
              <a:rPr sz="1800" spc="5" dirty="0">
                <a:latin typeface="Calibri"/>
                <a:cs typeface="Calibri"/>
              </a:rPr>
              <a:t>in the </a:t>
            </a:r>
            <a:r>
              <a:rPr sz="1800" dirty="0">
                <a:latin typeface="Calibri"/>
                <a:cs typeface="Calibri"/>
              </a:rPr>
              <a:t>turn </a:t>
            </a:r>
            <a:r>
              <a:rPr sz="1800" spc="-5" dirty="0">
                <a:latin typeface="Calibri"/>
                <a:cs typeface="Calibri"/>
              </a:rPr>
              <a:t>variable approach. </a:t>
            </a:r>
            <a:r>
              <a:rPr sz="1800" spc="-35" dirty="0">
                <a:latin typeface="Calibri"/>
                <a:cs typeface="Calibri"/>
              </a:rPr>
              <a:t>Now,</a:t>
            </a:r>
            <a:r>
              <a:rPr sz="1800" spc="335" dirty="0">
                <a:latin typeface="Calibri"/>
                <a:cs typeface="Calibri"/>
              </a:rPr>
              <a:t> </a:t>
            </a:r>
            <a:r>
              <a:rPr sz="1800" dirty="0">
                <a:latin typeface="Calibri"/>
                <a:cs typeface="Calibri"/>
              </a:rPr>
              <a:t>A </a:t>
            </a:r>
            <a:r>
              <a:rPr sz="1800" spc="-10" dirty="0">
                <a:latin typeface="Calibri"/>
                <a:cs typeface="Calibri"/>
              </a:rPr>
              <a:t>process can enter</a:t>
            </a:r>
            <a:r>
              <a:rPr sz="1800" spc="385" dirty="0">
                <a:latin typeface="Calibri"/>
                <a:cs typeface="Calibri"/>
              </a:rPr>
              <a:t> </a:t>
            </a:r>
            <a:r>
              <a:rPr sz="1800" spc="-10" dirty="0">
                <a:latin typeface="Calibri"/>
                <a:cs typeface="Calibri"/>
              </a:rPr>
              <a:t>in </a:t>
            </a:r>
            <a:r>
              <a:rPr sz="1800" spc="-5" dirty="0">
                <a:latin typeface="Calibri"/>
                <a:cs typeface="Calibri"/>
              </a:rPr>
              <a:t> the </a:t>
            </a:r>
            <a:r>
              <a:rPr sz="1800" spc="-10" dirty="0">
                <a:latin typeface="Calibri"/>
                <a:cs typeface="Calibri"/>
              </a:rPr>
              <a:t>critical </a:t>
            </a:r>
            <a:r>
              <a:rPr sz="1800" spc="-5" dirty="0">
                <a:latin typeface="Calibri"/>
                <a:cs typeface="Calibri"/>
              </a:rPr>
              <a:t>section only in </a:t>
            </a:r>
            <a:r>
              <a:rPr sz="1800" dirty="0">
                <a:latin typeface="Calibri"/>
                <a:cs typeface="Calibri"/>
              </a:rPr>
              <a:t>the </a:t>
            </a:r>
            <a:r>
              <a:rPr sz="1800" spc="-5" dirty="0">
                <a:latin typeface="Calibri"/>
                <a:cs typeface="Calibri"/>
              </a:rPr>
              <a:t>case </a:t>
            </a:r>
            <a:r>
              <a:rPr sz="1800" spc="5" dirty="0">
                <a:latin typeface="Calibri"/>
                <a:cs typeface="Calibri"/>
              </a:rPr>
              <a:t>when </a:t>
            </a:r>
            <a:r>
              <a:rPr sz="1800" dirty="0">
                <a:latin typeface="Calibri"/>
                <a:cs typeface="Calibri"/>
              </a:rPr>
              <a:t>the </a:t>
            </a:r>
            <a:r>
              <a:rPr sz="1800" spc="-5" dirty="0">
                <a:latin typeface="Calibri"/>
                <a:cs typeface="Calibri"/>
              </a:rPr>
              <a:t>value </a:t>
            </a:r>
            <a:r>
              <a:rPr sz="1800" dirty="0">
                <a:latin typeface="Calibri"/>
                <a:cs typeface="Calibri"/>
              </a:rPr>
              <a:t>of the turn </a:t>
            </a:r>
            <a:r>
              <a:rPr sz="1800" spc="-5" dirty="0">
                <a:latin typeface="Calibri"/>
                <a:cs typeface="Calibri"/>
              </a:rPr>
              <a:t>variable </a:t>
            </a:r>
            <a:r>
              <a:rPr sz="1800" dirty="0">
                <a:latin typeface="Calibri"/>
                <a:cs typeface="Calibri"/>
              </a:rPr>
              <a:t>equal </a:t>
            </a:r>
            <a:r>
              <a:rPr sz="1800" spc="-15" dirty="0">
                <a:latin typeface="Calibri"/>
                <a:cs typeface="Calibri"/>
              </a:rPr>
              <a:t>to </a:t>
            </a:r>
            <a:r>
              <a:rPr sz="1800" dirty="0">
                <a:latin typeface="Calibri"/>
                <a:cs typeface="Calibri"/>
              </a:rPr>
              <a:t>the PID </a:t>
            </a:r>
            <a:r>
              <a:rPr sz="1800" spc="5" dirty="0">
                <a:latin typeface="Calibri"/>
                <a:cs typeface="Calibri"/>
              </a:rPr>
              <a:t> of</a:t>
            </a:r>
            <a:r>
              <a:rPr sz="1800" spc="-5" dirty="0">
                <a:latin typeface="Calibri"/>
                <a:cs typeface="Calibri"/>
              </a:rPr>
              <a:t> the</a:t>
            </a:r>
            <a:r>
              <a:rPr sz="1800" spc="15" dirty="0">
                <a:latin typeface="Calibri"/>
                <a:cs typeface="Calibri"/>
              </a:rPr>
              <a:t> </a:t>
            </a:r>
            <a:r>
              <a:rPr sz="1800" spc="-10" dirty="0">
                <a:latin typeface="Calibri"/>
                <a:cs typeface="Calibri"/>
              </a:rPr>
              <a:t>process.</a:t>
            </a:r>
            <a:endParaRPr sz="1800">
              <a:latin typeface="Calibri"/>
              <a:cs typeface="Calibri"/>
            </a:endParaRPr>
          </a:p>
          <a:p>
            <a:pPr marL="12700" algn="just">
              <a:lnSpc>
                <a:spcPct val="100000"/>
              </a:lnSpc>
              <a:spcBef>
                <a:spcPts val="5"/>
              </a:spcBef>
            </a:pPr>
            <a:r>
              <a:rPr sz="1800" spc="-10" dirty="0">
                <a:latin typeface="Calibri"/>
                <a:cs typeface="Calibri"/>
              </a:rPr>
              <a:t>There</a:t>
            </a:r>
            <a:r>
              <a:rPr sz="1800" spc="60" dirty="0">
                <a:latin typeface="Calibri"/>
                <a:cs typeface="Calibri"/>
              </a:rPr>
              <a:t> </a:t>
            </a:r>
            <a:r>
              <a:rPr sz="1800" spc="-10" dirty="0">
                <a:latin typeface="Calibri"/>
                <a:cs typeface="Calibri"/>
              </a:rPr>
              <a:t>are</a:t>
            </a:r>
            <a:r>
              <a:rPr sz="1800" spc="65" dirty="0">
                <a:latin typeface="Calibri"/>
                <a:cs typeface="Calibri"/>
              </a:rPr>
              <a:t> </a:t>
            </a:r>
            <a:r>
              <a:rPr sz="1800" dirty="0">
                <a:latin typeface="Calibri"/>
                <a:cs typeface="Calibri"/>
              </a:rPr>
              <a:t>only</a:t>
            </a:r>
            <a:r>
              <a:rPr sz="1800" spc="75" dirty="0">
                <a:latin typeface="Calibri"/>
                <a:cs typeface="Calibri"/>
              </a:rPr>
              <a:t> </a:t>
            </a:r>
            <a:r>
              <a:rPr sz="1800" spc="-10" dirty="0">
                <a:latin typeface="Calibri"/>
                <a:cs typeface="Calibri"/>
              </a:rPr>
              <a:t>two</a:t>
            </a:r>
            <a:r>
              <a:rPr sz="1800" spc="85" dirty="0">
                <a:latin typeface="Calibri"/>
                <a:cs typeface="Calibri"/>
              </a:rPr>
              <a:t> </a:t>
            </a:r>
            <a:r>
              <a:rPr sz="1800" spc="-10" dirty="0">
                <a:latin typeface="Calibri"/>
                <a:cs typeface="Calibri"/>
              </a:rPr>
              <a:t>values</a:t>
            </a:r>
            <a:r>
              <a:rPr sz="1800" spc="70" dirty="0">
                <a:latin typeface="Calibri"/>
                <a:cs typeface="Calibri"/>
              </a:rPr>
              <a:t> </a:t>
            </a:r>
            <a:r>
              <a:rPr sz="1800" spc="-5" dirty="0">
                <a:latin typeface="Calibri"/>
                <a:cs typeface="Calibri"/>
              </a:rPr>
              <a:t>possible</a:t>
            </a:r>
            <a:r>
              <a:rPr sz="1800" spc="75" dirty="0">
                <a:latin typeface="Calibri"/>
                <a:cs typeface="Calibri"/>
              </a:rPr>
              <a:t> </a:t>
            </a:r>
            <a:r>
              <a:rPr sz="1800" spc="-15" dirty="0">
                <a:latin typeface="Calibri"/>
                <a:cs typeface="Calibri"/>
              </a:rPr>
              <a:t>for</a:t>
            </a:r>
            <a:r>
              <a:rPr sz="1800" spc="65" dirty="0">
                <a:latin typeface="Calibri"/>
                <a:cs typeface="Calibri"/>
              </a:rPr>
              <a:t> </a:t>
            </a:r>
            <a:r>
              <a:rPr sz="1800" dirty="0">
                <a:latin typeface="Calibri"/>
                <a:cs typeface="Calibri"/>
              </a:rPr>
              <a:t>turn</a:t>
            </a:r>
            <a:r>
              <a:rPr sz="1800" spc="65" dirty="0">
                <a:latin typeface="Calibri"/>
                <a:cs typeface="Calibri"/>
              </a:rPr>
              <a:t> </a:t>
            </a:r>
            <a:r>
              <a:rPr sz="1800" spc="-5" dirty="0">
                <a:latin typeface="Calibri"/>
                <a:cs typeface="Calibri"/>
              </a:rPr>
              <a:t>variable,</a:t>
            </a:r>
            <a:r>
              <a:rPr sz="1800" spc="60" dirty="0">
                <a:latin typeface="Calibri"/>
                <a:cs typeface="Calibri"/>
              </a:rPr>
              <a:t> </a:t>
            </a:r>
            <a:r>
              <a:rPr sz="1800" dirty="0">
                <a:latin typeface="Calibri"/>
                <a:cs typeface="Calibri"/>
              </a:rPr>
              <a:t>i</a:t>
            </a:r>
            <a:r>
              <a:rPr sz="1800" spc="75" dirty="0">
                <a:latin typeface="Calibri"/>
                <a:cs typeface="Calibri"/>
              </a:rPr>
              <a:t> </a:t>
            </a:r>
            <a:r>
              <a:rPr sz="1800" dirty="0">
                <a:latin typeface="Calibri"/>
                <a:cs typeface="Calibri"/>
              </a:rPr>
              <a:t>or</a:t>
            </a:r>
            <a:r>
              <a:rPr sz="1800" spc="70" dirty="0">
                <a:latin typeface="Calibri"/>
                <a:cs typeface="Calibri"/>
              </a:rPr>
              <a:t> </a:t>
            </a:r>
            <a:r>
              <a:rPr sz="1800" dirty="0">
                <a:latin typeface="Calibri"/>
                <a:cs typeface="Calibri"/>
              </a:rPr>
              <a:t>j.</a:t>
            </a:r>
            <a:r>
              <a:rPr sz="1800" spc="70" dirty="0">
                <a:latin typeface="Calibri"/>
                <a:cs typeface="Calibri"/>
              </a:rPr>
              <a:t> </a:t>
            </a:r>
            <a:r>
              <a:rPr sz="1800" spc="-5" dirty="0">
                <a:latin typeface="Calibri"/>
                <a:cs typeface="Calibri"/>
              </a:rPr>
              <a:t>if</a:t>
            </a:r>
            <a:r>
              <a:rPr sz="1800" spc="80" dirty="0">
                <a:latin typeface="Calibri"/>
                <a:cs typeface="Calibri"/>
              </a:rPr>
              <a:t> </a:t>
            </a:r>
            <a:r>
              <a:rPr sz="1800" spc="-5" dirty="0">
                <a:latin typeface="Calibri"/>
                <a:cs typeface="Calibri"/>
              </a:rPr>
              <a:t>its</a:t>
            </a:r>
            <a:r>
              <a:rPr sz="1800" spc="65" dirty="0">
                <a:latin typeface="Calibri"/>
                <a:cs typeface="Calibri"/>
              </a:rPr>
              <a:t> </a:t>
            </a:r>
            <a:r>
              <a:rPr sz="1800" spc="-15" dirty="0">
                <a:latin typeface="Calibri"/>
                <a:cs typeface="Calibri"/>
              </a:rPr>
              <a:t>value</a:t>
            </a:r>
            <a:r>
              <a:rPr sz="1800" spc="65" dirty="0">
                <a:latin typeface="Calibri"/>
                <a:cs typeface="Calibri"/>
              </a:rPr>
              <a:t> </a:t>
            </a:r>
            <a:r>
              <a:rPr sz="1800" spc="5" dirty="0">
                <a:latin typeface="Calibri"/>
                <a:cs typeface="Calibri"/>
              </a:rPr>
              <a:t>is</a:t>
            </a:r>
            <a:r>
              <a:rPr sz="1800" spc="65" dirty="0">
                <a:latin typeface="Calibri"/>
                <a:cs typeface="Calibri"/>
              </a:rPr>
              <a:t> </a:t>
            </a:r>
            <a:r>
              <a:rPr sz="1800" dirty="0">
                <a:latin typeface="Calibri"/>
                <a:cs typeface="Calibri"/>
              </a:rPr>
              <a:t>not</a:t>
            </a:r>
            <a:r>
              <a:rPr sz="1800" spc="70" dirty="0">
                <a:latin typeface="Calibri"/>
                <a:cs typeface="Calibri"/>
              </a:rPr>
              <a:t> </a:t>
            </a:r>
            <a:r>
              <a:rPr sz="1800" dirty="0">
                <a:latin typeface="Calibri"/>
                <a:cs typeface="Calibri"/>
              </a:rPr>
              <a:t>i</a:t>
            </a:r>
            <a:r>
              <a:rPr sz="1800" spc="65" dirty="0">
                <a:latin typeface="Calibri"/>
                <a:cs typeface="Calibri"/>
              </a:rPr>
              <a:t> </a:t>
            </a:r>
            <a:r>
              <a:rPr sz="1800" spc="-5" dirty="0">
                <a:latin typeface="Calibri"/>
                <a:cs typeface="Calibri"/>
              </a:rPr>
              <a:t>then</a:t>
            </a:r>
            <a:r>
              <a:rPr sz="1800" spc="65" dirty="0">
                <a:latin typeface="Calibri"/>
                <a:cs typeface="Calibri"/>
              </a:rPr>
              <a:t> </a:t>
            </a:r>
            <a:r>
              <a:rPr sz="1800" spc="-5" dirty="0">
                <a:latin typeface="Calibri"/>
                <a:cs typeface="Calibri"/>
              </a:rPr>
              <a:t>it</a:t>
            </a:r>
            <a:r>
              <a:rPr sz="1800" spc="70" dirty="0">
                <a:latin typeface="Calibri"/>
                <a:cs typeface="Calibri"/>
              </a:rPr>
              <a:t> </a:t>
            </a:r>
            <a:r>
              <a:rPr sz="1800" spc="-5" dirty="0">
                <a:latin typeface="Calibri"/>
                <a:cs typeface="Calibri"/>
              </a:rPr>
              <a:t>will</a:t>
            </a:r>
            <a:endParaRPr sz="1800">
              <a:latin typeface="Calibri"/>
              <a:cs typeface="Calibri"/>
            </a:endParaRPr>
          </a:p>
          <a:p>
            <a:pPr marL="12700" algn="just">
              <a:lnSpc>
                <a:spcPct val="100000"/>
              </a:lnSpc>
            </a:pPr>
            <a:r>
              <a:rPr sz="1800" spc="-15" dirty="0">
                <a:latin typeface="Calibri"/>
                <a:cs typeface="Calibri"/>
              </a:rPr>
              <a:t>definitely</a:t>
            </a:r>
            <a:r>
              <a:rPr sz="1800" spc="65" dirty="0">
                <a:latin typeface="Calibri"/>
                <a:cs typeface="Calibri"/>
              </a:rPr>
              <a:t> </a:t>
            </a:r>
            <a:r>
              <a:rPr sz="1800" spc="-5" dirty="0">
                <a:latin typeface="Calibri"/>
                <a:cs typeface="Calibri"/>
              </a:rPr>
              <a:t>be</a:t>
            </a:r>
            <a:r>
              <a:rPr sz="1800" spc="5" dirty="0">
                <a:latin typeface="Calibri"/>
                <a:cs typeface="Calibri"/>
              </a:rPr>
              <a:t> </a:t>
            </a:r>
            <a:r>
              <a:rPr sz="1800" dirty="0">
                <a:latin typeface="Calibri"/>
                <a:cs typeface="Calibri"/>
              </a:rPr>
              <a:t>j</a:t>
            </a:r>
            <a:r>
              <a:rPr sz="1800" spc="-5" dirty="0">
                <a:latin typeface="Calibri"/>
                <a:cs typeface="Calibri"/>
              </a:rPr>
              <a:t> </a:t>
            </a:r>
            <a:r>
              <a:rPr sz="1800" spc="5" dirty="0">
                <a:latin typeface="Calibri"/>
                <a:cs typeface="Calibri"/>
              </a:rPr>
              <a:t>or</a:t>
            </a:r>
            <a:r>
              <a:rPr sz="1800" spc="-15" dirty="0">
                <a:latin typeface="Calibri"/>
                <a:cs typeface="Calibri"/>
              </a:rPr>
              <a:t> </a:t>
            </a:r>
            <a:r>
              <a:rPr sz="1800" dirty="0">
                <a:latin typeface="Calibri"/>
                <a:cs typeface="Calibri"/>
              </a:rPr>
              <a:t>vice</a:t>
            </a:r>
            <a:r>
              <a:rPr sz="1800" spc="15" dirty="0">
                <a:latin typeface="Calibri"/>
                <a:cs typeface="Calibri"/>
              </a:rPr>
              <a:t> </a:t>
            </a:r>
            <a:r>
              <a:rPr sz="1800" spc="-15" dirty="0">
                <a:latin typeface="Calibri"/>
                <a:cs typeface="Calibri"/>
              </a:rPr>
              <a:t>versa.</a:t>
            </a:r>
            <a:endParaRPr sz="1800">
              <a:latin typeface="Calibri"/>
              <a:cs typeface="Calibri"/>
            </a:endParaRPr>
          </a:p>
          <a:p>
            <a:pPr marL="12700" marR="5715" algn="just">
              <a:lnSpc>
                <a:spcPct val="100000"/>
              </a:lnSpc>
            </a:pPr>
            <a:r>
              <a:rPr sz="1800" dirty="0">
                <a:latin typeface="Calibri"/>
                <a:cs typeface="Calibri"/>
              </a:rPr>
              <a:t>In</a:t>
            </a:r>
            <a:r>
              <a:rPr sz="1800" spc="85" dirty="0">
                <a:latin typeface="Calibri"/>
                <a:cs typeface="Calibri"/>
              </a:rPr>
              <a:t> </a:t>
            </a:r>
            <a:r>
              <a:rPr sz="1800" dirty="0">
                <a:latin typeface="Calibri"/>
                <a:cs typeface="Calibri"/>
              </a:rPr>
              <a:t>the</a:t>
            </a:r>
            <a:r>
              <a:rPr sz="1800" spc="120" dirty="0">
                <a:latin typeface="Calibri"/>
                <a:cs typeface="Calibri"/>
              </a:rPr>
              <a:t> </a:t>
            </a:r>
            <a:r>
              <a:rPr sz="1800" spc="-10" dirty="0">
                <a:latin typeface="Calibri"/>
                <a:cs typeface="Calibri"/>
              </a:rPr>
              <a:t>entry</a:t>
            </a:r>
            <a:r>
              <a:rPr sz="1800" spc="125" dirty="0">
                <a:latin typeface="Calibri"/>
                <a:cs typeface="Calibri"/>
              </a:rPr>
              <a:t> </a:t>
            </a:r>
            <a:r>
              <a:rPr sz="1800" spc="-5" dirty="0">
                <a:latin typeface="Calibri"/>
                <a:cs typeface="Calibri"/>
              </a:rPr>
              <a:t>section,</a:t>
            </a:r>
            <a:r>
              <a:rPr sz="1800" spc="114" dirty="0">
                <a:latin typeface="Calibri"/>
                <a:cs typeface="Calibri"/>
              </a:rPr>
              <a:t> </a:t>
            </a:r>
            <a:r>
              <a:rPr sz="1800" spc="5" dirty="0">
                <a:latin typeface="Calibri"/>
                <a:cs typeface="Calibri"/>
              </a:rPr>
              <a:t>in</a:t>
            </a:r>
            <a:r>
              <a:rPr sz="1800" spc="114" dirty="0">
                <a:latin typeface="Calibri"/>
                <a:cs typeface="Calibri"/>
              </a:rPr>
              <a:t> </a:t>
            </a:r>
            <a:r>
              <a:rPr sz="1800" spc="-10" dirty="0">
                <a:latin typeface="Calibri"/>
                <a:cs typeface="Calibri"/>
              </a:rPr>
              <a:t>general,</a:t>
            </a:r>
            <a:r>
              <a:rPr sz="1800" spc="135" dirty="0">
                <a:latin typeface="Calibri"/>
                <a:cs typeface="Calibri"/>
              </a:rPr>
              <a:t> </a:t>
            </a:r>
            <a:r>
              <a:rPr sz="1800" dirty="0">
                <a:latin typeface="Calibri"/>
                <a:cs typeface="Calibri"/>
              </a:rPr>
              <a:t>the</a:t>
            </a:r>
            <a:r>
              <a:rPr sz="1800" spc="120" dirty="0">
                <a:latin typeface="Calibri"/>
                <a:cs typeface="Calibri"/>
              </a:rPr>
              <a:t> </a:t>
            </a:r>
            <a:r>
              <a:rPr sz="1800" spc="-10" dirty="0">
                <a:latin typeface="Calibri"/>
                <a:cs typeface="Calibri"/>
              </a:rPr>
              <a:t>process</a:t>
            </a:r>
            <a:r>
              <a:rPr sz="1800" spc="120" dirty="0">
                <a:latin typeface="Calibri"/>
                <a:cs typeface="Calibri"/>
              </a:rPr>
              <a:t> </a:t>
            </a:r>
            <a:r>
              <a:rPr sz="1800" dirty="0">
                <a:latin typeface="Calibri"/>
                <a:cs typeface="Calibri"/>
              </a:rPr>
              <a:t>Pi</a:t>
            </a:r>
            <a:r>
              <a:rPr sz="1800" spc="95" dirty="0">
                <a:latin typeface="Calibri"/>
                <a:cs typeface="Calibri"/>
              </a:rPr>
              <a:t> </a:t>
            </a:r>
            <a:r>
              <a:rPr sz="1800" spc="-5" dirty="0">
                <a:latin typeface="Calibri"/>
                <a:cs typeface="Calibri"/>
              </a:rPr>
              <a:t>will</a:t>
            </a:r>
            <a:r>
              <a:rPr sz="1800" spc="145" dirty="0">
                <a:latin typeface="Calibri"/>
                <a:cs typeface="Calibri"/>
              </a:rPr>
              <a:t> </a:t>
            </a:r>
            <a:r>
              <a:rPr sz="1800" spc="-5" dirty="0">
                <a:latin typeface="Calibri"/>
                <a:cs typeface="Calibri"/>
              </a:rPr>
              <a:t>not</a:t>
            </a:r>
            <a:r>
              <a:rPr sz="1800" spc="100" dirty="0">
                <a:latin typeface="Calibri"/>
                <a:cs typeface="Calibri"/>
              </a:rPr>
              <a:t> </a:t>
            </a:r>
            <a:r>
              <a:rPr sz="1800" spc="-10" dirty="0">
                <a:latin typeface="Calibri"/>
                <a:cs typeface="Calibri"/>
              </a:rPr>
              <a:t>enter</a:t>
            </a:r>
            <a:r>
              <a:rPr sz="1800" spc="120" dirty="0">
                <a:latin typeface="Calibri"/>
                <a:cs typeface="Calibri"/>
              </a:rPr>
              <a:t> </a:t>
            </a:r>
            <a:r>
              <a:rPr sz="1800" spc="-5" dirty="0">
                <a:latin typeface="Calibri"/>
                <a:cs typeface="Calibri"/>
              </a:rPr>
              <a:t>in</a:t>
            </a:r>
            <a:r>
              <a:rPr sz="1800" spc="114" dirty="0">
                <a:latin typeface="Calibri"/>
                <a:cs typeface="Calibri"/>
              </a:rPr>
              <a:t> </a:t>
            </a:r>
            <a:r>
              <a:rPr sz="1800" spc="5" dirty="0">
                <a:latin typeface="Calibri"/>
                <a:cs typeface="Calibri"/>
              </a:rPr>
              <a:t>the</a:t>
            </a:r>
            <a:r>
              <a:rPr sz="1800" spc="95" dirty="0">
                <a:latin typeface="Calibri"/>
                <a:cs typeface="Calibri"/>
              </a:rPr>
              <a:t> </a:t>
            </a:r>
            <a:r>
              <a:rPr sz="1800" spc="-5" dirty="0">
                <a:latin typeface="Calibri"/>
                <a:cs typeface="Calibri"/>
              </a:rPr>
              <a:t>critical</a:t>
            </a:r>
            <a:r>
              <a:rPr sz="1800" spc="105" dirty="0">
                <a:latin typeface="Calibri"/>
                <a:cs typeface="Calibri"/>
              </a:rPr>
              <a:t> </a:t>
            </a:r>
            <a:r>
              <a:rPr sz="1800" dirty="0">
                <a:latin typeface="Calibri"/>
                <a:cs typeface="Calibri"/>
              </a:rPr>
              <a:t>section</a:t>
            </a:r>
            <a:r>
              <a:rPr sz="1800" spc="125" dirty="0">
                <a:latin typeface="Calibri"/>
                <a:cs typeface="Calibri"/>
              </a:rPr>
              <a:t> </a:t>
            </a:r>
            <a:r>
              <a:rPr sz="1800" spc="-10" dirty="0">
                <a:latin typeface="Calibri"/>
                <a:cs typeface="Calibri"/>
              </a:rPr>
              <a:t>until </a:t>
            </a:r>
            <a:r>
              <a:rPr sz="1800" spc="-395" dirty="0">
                <a:latin typeface="Calibri"/>
                <a:cs typeface="Calibri"/>
              </a:rPr>
              <a:t> </a:t>
            </a:r>
            <a:r>
              <a:rPr sz="1800" spc="-5" dirty="0">
                <a:latin typeface="Calibri"/>
                <a:cs typeface="Calibri"/>
              </a:rPr>
              <a:t>its</a:t>
            </a:r>
            <a:r>
              <a:rPr sz="1800" spc="10"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is </a:t>
            </a:r>
            <a:r>
              <a:rPr sz="1800" dirty="0">
                <a:latin typeface="Calibri"/>
                <a:cs typeface="Calibri"/>
              </a:rPr>
              <a:t>j </a:t>
            </a:r>
            <a:r>
              <a:rPr sz="1800" spc="5" dirty="0">
                <a:latin typeface="Calibri"/>
                <a:cs typeface="Calibri"/>
              </a:rPr>
              <a:t>or</a:t>
            </a:r>
            <a:r>
              <a:rPr sz="1800" spc="-5" dirty="0">
                <a:latin typeface="Calibri"/>
                <a:cs typeface="Calibri"/>
              </a:rPr>
              <a:t> the</a:t>
            </a:r>
            <a:r>
              <a:rPr sz="1800" spc="20" dirty="0">
                <a:latin typeface="Calibri"/>
                <a:cs typeface="Calibri"/>
              </a:rPr>
              <a:t> </a:t>
            </a:r>
            <a:r>
              <a:rPr sz="1800" spc="-10" dirty="0">
                <a:latin typeface="Calibri"/>
                <a:cs typeface="Calibri"/>
              </a:rPr>
              <a:t>process</a:t>
            </a:r>
            <a:r>
              <a:rPr sz="1800" spc="20" dirty="0">
                <a:latin typeface="Calibri"/>
                <a:cs typeface="Calibri"/>
              </a:rPr>
              <a:t> </a:t>
            </a:r>
            <a:r>
              <a:rPr sz="1800" dirty="0">
                <a:latin typeface="Calibri"/>
                <a:cs typeface="Calibri"/>
              </a:rPr>
              <a:t>Pj</a:t>
            </a:r>
            <a:r>
              <a:rPr sz="1800" spc="-25" dirty="0">
                <a:latin typeface="Calibri"/>
                <a:cs typeface="Calibri"/>
              </a:rPr>
              <a:t> </a:t>
            </a:r>
            <a:r>
              <a:rPr sz="1800" spc="-5" dirty="0">
                <a:latin typeface="Calibri"/>
                <a:cs typeface="Calibri"/>
              </a:rPr>
              <a:t>will</a:t>
            </a:r>
            <a:r>
              <a:rPr sz="1800" spc="25" dirty="0">
                <a:latin typeface="Calibri"/>
                <a:cs typeface="Calibri"/>
              </a:rPr>
              <a:t> </a:t>
            </a:r>
            <a:r>
              <a:rPr sz="1800" spc="-5" dirty="0">
                <a:latin typeface="Calibri"/>
                <a:cs typeface="Calibri"/>
              </a:rPr>
              <a:t>not</a:t>
            </a:r>
            <a:r>
              <a:rPr sz="1800" dirty="0">
                <a:latin typeface="Calibri"/>
                <a:cs typeface="Calibri"/>
              </a:rPr>
              <a:t> </a:t>
            </a:r>
            <a:r>
              <a:rPr sz="1800" spc="-20" dirty="0">
                <a:latin typeface="Calibri"/>
                <a:cs typeface="Calibri"/>
              </a:rPr>
              <a:t>enter</a:t>
            </a:r>
            <a:r>
              <a:rPr sz="1800" spc="70" dirty="0">
                <a:latin typeface="Calibri"/>
                <a:cs typeface="Calibri"/>
              </a:rPr>
              <a:t> </a:t>
            </a:r>
            <a:r>
              <a:rPr sz="1800" spc="-5" dirty="0">
                <a:latin typeface="Calibri"/>
                <a:cs typeface="Calibri"/>
              </a:rPr>
              <a:t>in the</a:t>
            </a:r>
            <a:r>
              <a:rPr sz="1800" spc="40" dirty="0">
                <a:latin typeface="Calibri"/>
                <a:cs typeface="Calibri"/>
              </a:rPr>
              <a:t> </a:t>
            </a:r>
            <a:r>
              <a:rPr sz="1800" spc="-5" dirty="0">
                <a:latin typeface="Calibri"/>
                <a:cs typeface="Calibri"/>
              </a:rPr>
              <a:t>critical</a:t>
            </a:r>
            <a:r>
              <a:rPr sz="1800" dirty="0">
                <a:latin typeface="Calibri"/>
                <a:cs typeface="Calibri"/>
              </a:rPr>
              <a:t> </a:t>
            </a:r>
            <a:r>
              <a:rPr sz="1800" spc="-5" dirty="0">
                <a:latin typeface="Calibri"/>
                <a:cs typeface="Calibri"/>
              </a:rPr>
              <a:t>section</a:t>
            </a:r>
            <a:r>
              <a:rPr sz="1800" spc="25" dirty="0">
                <a:latin typeface="Calibri"/>
                <a:cs typeface="Calibri"/>
              </a:rPr>
              <a:t> </a:t>
            </a:r>
            <a:r>
              <a:rPr sz="1800" spc="-15" dirty="0">
                <a:latin typeface="Calibri"/>
                <a:cs typeface="Calibri"/>
              </a:rPr>
              <a:t>until</a:t>
            </a:r>
            <a:r>
              <a:rPr sz="1800" spc="40" dirty="0">
                <a:latin typeface="Calibri"/>
                <a:cs typeface="Calibri"/>
              </a:rPr>
              <a:t> </a:t>
            </a:r>
            <a:r>
              <a:rPr sz="1800" spc="-5" dirty="0">
                <a:latin typeface="Calibri"/>
                <a:cs typeface="Calibri"/>
              </a:rPr>
              <a:t>its</a:t>
            </a:r>
            <a:r>
              <a:rPr sz="1800" spc="15"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is</a:t>
            </a:r>
            <a:r>
              <a:rPr sz="1800" spc="15" dirty="0">
                <a:latin typeface="Calibri"/>
                <a:cs typeface="Calibri"/>
              </a:rPr>
              <a:t> </a:t>
            </a:r>
            <a:r>
              <a:rPr sz="1800" spc="-5" dirty="0">
                <a:latin typeface="Calibri"/>
                <a:cs typeface="Calibri"/>
              </a:rPr>
              <a:t>i.</a:t>
            </a:r>
            <a:endParaRPr sz="1800">
              <a:latin typeface="Calibri"/>
              <a:cs typeface="Calibri"/>
            </a:endParaRPr>
          </a:p>
          <a:p>
            <a:pPr marL="12700" algn="just">
              <a:lnSpc>
                <a:spcPct val="100000"/>
              </a:lnSpc>
              <a:spcBef>
                <a:spcPts val="5"/>
              </a:spcBef>
            </a:pPr>
            <a:r>
              <a:rPr sz="1800" spc="-20" dirty="0">
                <a:latin typeface="Calibri"/>
                <a:cs typeface="Calibri"/>
              </a:rPr>
              <a:t>Initially,</a:t>
            </a:r>
            <a:r>
              <a:rPr sz="1800" spc="10" dirty="0">
                <a:latin typeface="Calibri"/>
                <a:cs typeface="Calibri"/>
              </a:rPr>
              <a:t> </a:t>
            </a:r>
            <a:r>
              <a:rPr sz="1800" spc="-10" dirty="0">
                <a:latin typeface="Calibri"/>
                <a:cs typeface="Calibri"/>
              </a:rPr>
              <a:t>two</a:t>
            </a:r>
            <a:r>
              <a:rPr sz="1800" spc="10" dirty="0">
                <a:latin typeface="Calibri"/>
                <a:cs typeface="Calibri"/>
              </a:rPr>
              <a:t> </a:t>
            </a:r>
            <a:r>
              <a:rPr sz="1800" spc="-10" dirty="0">
                <a:latin typeface="Calibri"/>
                <a:cs typeface="Calibri"/>
              </a:rPr>
              <a:t>processes</a:t>
            </a:r>
            <a:r>
              <a:rPr sz="1800" spc="50" dirty="0">
                <a:latin typeface="Calibri"/>
                <a:cs typeface="Calibri"/>
              </a:rPr>
              <a:t> </a:t>
            </a:r>
            <a:r>
              <a:rPr sz="1800" dirty="0">
                <a:latin typeface="Calibri"/>
                <a:cs typeface="Calibri"/>
              </a:rPr>
              <a:t>Pi</a:t>
            </a:r>
            <a:r>
              <a:rPr sz="1800" spc="-5" dirty="0">
                <a:latin typeface="Calibri"/>
                <a:cs typeface="Calibri"/>
              </a:rPr>
              <a:t> and</a:t>
            </a:r>
            <a:r>
              <a:rPr sz="1800" spc="15" dirty="0">
                <a:latin typeface="Calibri"/>
                <a:cs typeface="Calibri"/>
              </a:rPr>
              <a:t> </a:t>
            </a:r>
            <a:r>
              <a:rPr sz="1800" dirty="0">
                <a:latin typeface="Calibri"/>
                <a:cs typeface="Calibri"/>
              </a:rPr>
              <a:t>Pj</a:t>
            </a:r>
            <a:r>
              <a:rPr sz="1800" spc="-25" dirty="0">
                <a:latin typeface="Calibri"/>
                <a:cs typeface="Calibri"/>
              </a:rPr>
              <a:t> </a:t>
            </a:r>
            <a:r>
              <a:rPr sz="1800" spc="-10" dirty="0">
                <a:latin typeface="Calibri"/>
                <a:cs typeface="Calibri"/>
              </a:rPr>
              <a:t>are</a:t>
            </a:r>
            <a:r>
              <a:rPr sz="1800" spc="25" dirty="0">
                <a:latin typeface="Calibri"/>
                <a:cs typeface="Calibri"/>
              </a:rPr>
              <a:t> </a:t>
            </a:r>
            <a:r>
              <a:rPr sz="1800" spc="-10" dirty="0">
                <a:latin typeface="Calibri"/>
                <a:cs typeface="Calibri"/>
              </a:rPr>
              <a:t>available</a:t>
            </a:r>
            <a:r>
              <a:rPr sz="1800" spc="20" dirty="0">
                <a:latin typeface="Calibri"/>
                <a:cs typeface="Calibri"/>
              </a:rPr>
              <a:t> </a:t>
            </a:r>
            <a:r>
              <a:rPr sz="1800" spc="-5" dirty="0">
                <a:latin typeface="Calibri"/>
                <a:cs typeface="Calibri"/>
              </a:rPr>
              <a:t>and</a:t>
            </a:r>
            <a:r>
              <a:rPr sz="1800" spc="15" dirty="0">
                <a:latin typeface="Calibri"/>
                <a:cs typeface="Calibri"/>
              </a:rPr>
              <a:t> </a:t>
            </a:r>
            <a:r>
              <a:rPr sz="1800" spc="-15" dirty="0">
                <a:latin typeface="Calibri"/>
                <a:cs typeface="Calibri"/>
              </a:rPr>
              <a:t>want</a:t>
            </a:r>
            <a:r>
              <a:rPr sz="1800" spc="20" dirty="0">
                <a:latin typeface="Calibri"/>
                <a:cs typeface="Calibri"/>
              </a:rPr>
              <a:t> </a:t>
            </a:r>
            <a:r>
              <a:rPr sz="1800" spc="-15" dirty="0">
                <a:latin typeface="Calibri"/>
                <a:cs typeface="Calibri"/>
              </a:rPr>
              <a:t>to</a:t>
            </a:r>
            <a:r>
              <a:rPr sz="1800" spc="10" dirty="0">
                <a:latin typeface="Calibri"/>
                <a:cs typeface="Calibri"/>
              </a:rPr>
              <a:t> </a:t>
            </a:r>
            <a:r>
              <a:rPr sz="1800" spc="-20" dirty="0">
                <a:latin typeface="Calibri"/>
                <a:cs typeface="Calibri"/>
              </a:rPr>
              <a:t>execute</a:t>
            </a:r>
            <a:r>
              <a:rPr sz="1800" spc="7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critical</a:t>
            </a:r>
            <a:r>
              <a:rPr sz="1800" spc="5" dirty="0">
                <a:latin typeface="Calibri"/>
                <a:cs typeface="Calibri"/>
              </a:rPr>
              <a:t> </a:t>
            </a:r>
            <a:r>
              <a:rPr sz="1800" spc="-5" dirty="0">
                <a:latin typeface="Calibri"/>
                <a:cs typeface="Calibri"/>
              </a:rPr>
              <a:t>section.</a:t>
            </a:r>
            <a:endParaRPr sz="1800">
              <a:latin typeface="Calibri"/>
              <a:cs typeface="Calibri"/>
            </a:endParaRPr>
          </a:p>
        </p:txBody>
      </p:sp>
      <p:pic>
        <p:nvPicPr>
          <p:cNvPr id="3" name="object 3"/>
          <p:cNvPicPr/>
          <p:nvPr/>
        </p:nvPicPr>
        <p:blipFill>
          <a:blip r:embed="rId2" cstate="print"/>
          <a:stretch>
            <a:fillRect/>
          </a:stretch>
        </p:blipFill>
        <p:spPr>
          <a:xfrm>
            <a:off x="3505200" y="4114800"/>
            <a:ext cx="1828800" cy="2181649"/>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399034"/>
            <a:ext cx="760730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The</a:t>
            </a:r>
            <a:r>
              <a:rPr sz="1800" spc="15" dirty="0">
                <a:latin typeface="Calibri"/>
                <a:cs typeface="Calibri"/>
              </a:rPr>
              <a:t> </a:t>
            </a:r>
            <a:r>
              <a:rPr sz="1800" spc="-5" dirty="0">
                <a:latin typeface="Calibri"/>
                <a:cs typeface="Calibri"/>
              </a:rPr>
              <a:t>turn</a:t>
            </a:r>
            <a:r>
              <a:rPr sz="1800" spc="15" dirty="0">
                <a:latin typeface="Calibri"/>
                <a:cs typeface="Calibri"/>
              </a:rPr>
              <a:t> </a:t>
            </a:r>
            <a:r>
              <a:rPr sz="1800" spc="-5" dirty="0">
                <a:latin typeface="Calibri"/>
                <a:cs typeface="Calibri"/>
              </a:rPr>
              <a:t>variable</a:t>
            </a:r>
            <a:r>
              <a:rPr sz="1800" spc="20" dirty="0">
                <a:latin typeface="Calibri"/>
                <a:cs typeface="Calibri"/>
              </a:rPr>
              <a:t> </a:t>
            </a:r>
            <a:r>
              <a:rPr sz="1800" dirty="0">
                <a:latin typeface="Calibri"/>
                <a:cs typeface="Calibri"/>
              </a:rPr>
              <a:t>is</a:t>
            </a:r>
            <a:r>
              <a:rPr sz="1800" spc="15" dirty="0">
                <a:latin typeface="Calibri"/>
                <a:cs typeface="Calibri"/>
              </a:rPr>
              <a:t> </a:t>
            </a:r>
            <a:r>
              <a:rPr sz="1800" spc="-5" dirty="0">
                <a:latin typeface="Calibri"/>
                <a:cs typeface="Calibri"/>
              </a:rPr>
              <a:t>equal</a:t>
            </a:r>
            <a:r>
              <a:rPr sz="1800" spc="45" dirty="0">
                <a:latin typeface="Calibri"/>
                <a:cs typeface="Calibri"/>
              </a:rPr>
              <a:t> </a:t>
            </a:r>
            <a:r>
              <a:rPr sz="1800" spc="-15" dirty="0">
                <a:latin typeface="Calibri"/>
                <a:cs typeface="Calibri"/>
              </a:rPr>
              <a:t>to</a:t>
            </a:r>
            <a:r>
              <a:rPr sz="1800" spc="-35" dirty="0">
                <a:latin typeface="Calibri"/>
                <a:cs typeface="Calibri"/>
              </a:rPr>
              <a:t> </a:t>
            </a:r>
            <a:r>
              <a:rPr sz="1800" dirty="0">
                <a:latin typeface="Calibri"/>
                <a:cs typeface="Calibri"/>
              </a:rPr>
              <a:t>i</a:t>
            </a:r>
            <a:r>
              <a:rPr sz="1800" spc="-5" dirty="0">
                <a:latin typeface="Calibri"/>
                <a:cs typeface="Calibri"/>
              </a:rPr>
              <a:t> hence</a:t>
            </a:r>
            <a:r>
              <a:rPr sz="1800" spc="60" dirty="0">
                <a:latin typeface="Calibri"/>
                <a:cs typeface="Calibri"/>
              </a:rPr>
              <a:t> </a:t>
            </a:r>
            <a:r>
              <a:rPr sz="1800" dirty="0">
                <a:latin typeface="Calibri"/>
                <a:cs typeface="Calibri"/>
              </a:rPr>
              <a:t>Pi</a:t>
            </a:r>
            <a:r>
              <a:rPr sz="1800" spc="-30" dirty="0">
                <a:latin typeface="Calibri"/>
                <a:cs typeface="Calibri"/>
              </a:rPr>
              <a:t> </a:t>
            </a:r>
            <a:r>
              <a:rPr sz="1800" spc="-5" dirty="0">
                <a:latin typeface="Calibri"/>
                <a:cs typeface="Calibri"/>
              </a:rPr>
              <a:t>will</a:t>
            </a:r>
            <a:r>
              <a:rPr sz="1800" spc="15" dirty="0">
                <a:latin typeface="Calibri"/>
                <a:cs typeface="Calibri"/>
              </a:rPr>
              <a:t> </a:t>
            </a:r>
            <a:r>
              <a:rPr sz="1800" spc="-15" dirty="0">
                <a:latin typeface="Calibri"/>
                <a:cs typeface="Calibri"/>
              </a:rPr>
              <a:t>get</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chance</a:t>
            </a:r>
            <a:r>
              <a:rPr sz="1800" spc="35" dirty="0">
                <a:latin typeface="Calibri"/>
                <a:cs typeface="Calibri"/>
              </a:rPr>
              <a:t> </a:t>
            </a:r>
            <a:r>
              <a:rPr sz="1800" spc="-15" dirty="0">
                <a:latin typeface="Calibri"/>
                <a:cs typeface="Calibri"/>
              </a:rPr>
              <a:t>to</a:t>
            </a:r>
            <a:r>
              <a:rPr sz="1800" dirty="0">
                <a:latin typeface="Calibri"/>
                <a:cs typeface="Calibri"/>
              </a:rPr>
              <a:t> </a:t>
            </a:r>
            <a:r>
              <a:rPr sz="1800" spc="-20" dirty="0">
                <a:latin typeface="Calibri"/>
                <a:cs typeface="Calibri"/>
              </a:rPr>
              <a:t>enter</a:t>
            </a:r>
            <a:r>
              <a:rPr sz="1800" spc="40" dirty="0">
                <a:latin typeface="Calibri"/>
                <a:cs typeface="Calibri"/>
              </a:rPr>
              <a:t> </a:t>
            </a:r>
            <a:r>
              <a:rPr sz="1800" spc="-20" dirty="0">
                <a:latin typeface="Calibri"/>
                <a:cs typeface="Calibri"/>
              </a:rPr>
              <a:t>into</a:t>
            </a:r>
            <a:r>
              <a:rPr sz="1800" spc="3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critical</a:t>
            </a:r>
            <a:endParaRPr sz="1800">
              <a:latin typeface="Calibri"/>
              <a:cs typeface="Calibri"/>
            </a:endParaRPr>
          </a:p>
          <a:p>
            <a:pPr marL="12700">
              <a:lnSpc>
                <a:spcPct val="100000"/>
              </a:lnSpc>
            </a:pPr>
            <a:r>
              <a:rPr sz="1800" spc="-5" dirty="0">
                <a:latin typeface="Calibri"/>
                <a:cs typeface="Calibri"/>
              </a:rPr>
              <a:t>section.</a:t>
            </a:r>
            <a:r>
              <a:rPr sz="1800" spc="30" dirty="0">
                <a:latin typeface="Calibri"/>
                <a:cs typeface="Calibri"/>
              </a:rPr>
              <a:t> </a:t>
            </a:r>
            <a:r>
              <a:rPr sz="1800" dirty="0">
                <a:latin typeface="Calibri"/>
                <a:cs typeface="Calibri"/>
              </a:rPr>
              <a:t>The</a:t>
            </a:r>
            <a:r>
              <a:rPr sz="1800" spc="-5" dirty="0">
                <a:latin typeface="Calibri"/>
                <a:cs typeface="Calibri"/>
              </a:rPr>
              <a:t> value</a:t>
            </a:r>
            <a:r>
              <a:rPr sz="1800" spc="4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Pi</a:t>
            </a:r>
            <a:r>
              <a:rPr sz="1800" spc="5" dirty="0">
                <a:latin typeface="Calibri"/>
                <a:cs typeface="Calibri"/>
              </a:rPr>
              <a:t> </a:t>
            </a:r>
            <a:r>
              <a:rPr sz="1800" spc="-10" dirty="0">
                <a:latin typeface="Calibri"/>
                <a:cs typeface="Calibri"/>
              </a:rPr>
              <a:t>remains</a:t>
            </a:r>
            <a:r>
              <a:rPr sz="1800" spc="45" dirty="0">
                <a:latin typeface="Calibri"/>
                <a:cs typeface="Calibri"/>
              </a:rPr>
              <a:t> </a:t>
            </a:r>
            <a:r>
              <a:rPr sz="1800" dirty="0">
                <a:latin typeface="Calibri"/>
                <a:cs typeface="Calibri"/>
              </a:rPr>
              <a:t>I</a:t>
            </a:r>
            <a:r>
              <a:rPr sz="1800" spc="10" dirty="0">
                <a:latin typeface="Calibri"/>
                <a:cs typeface="Calibri"/>
              </a:rPr>
              <a:t> </a:t>
            </a:r>
            <a:r>
              <a:rPr sz="1800" spc="-15" dirty="0">
                <a:latin typeface="Calibri"/>
                <a:cs typeface="Calibri"/>
              </a:rPr>
              <a:t>until</a:t>
            </a:r>
            <a:r>
              <a:rPr sz="1800" spc="50" dirty="0">
                <a:latin typeface="Calibri"/>
                <a:cs typeface="Calibri"/>
              </a:rPr>
              <a:t> </a:t>
            </a:r>
            <a:r>
              <a:rPr sz="1800" dirty="0">
                <a:latin typeface="Calibri"/>
                <a:cs typeface="Calibri"/>
              </a:rPr>
              <a:t>Pi</a:t>
            </a:r>
            <a:r>
              <a:rPr sz="1800" spc="5" dirty="0">
                <a:latin typeface="Calibri"/>
                <a:cs typeface="Calibri"/>
              </a:rPr>
              <a:t> </a:t>
            </a:r>
            <a:r>
              <a:rPr sz="1800" spc="-10" dirty="0">
                <a:latin typeface="Calibri"/>
                <a:cs typeface="Calibri"/>
              </a:rPr>
              <a:t>finishes</a:t>
            </a:r>
            <a:r>
              <a:rPr sz="1800" spc="45" dirty="0">
                <a:latin typeface="Calibri"/>
                <a:cs typeface="Calibri"/>
              </a:rPr>
              <a:t> </a:t>
            </a:r>
            <a:r>
              <a:rPr sz="1800" spc="-5" dirty="0">
                <a:latin typeface="Calibri"/>
                <a:cs typeface="Calibri"/>
              </a:rPr>
              <a:t>critical</a:t>
            </a:r>
            <a:r>
              <a:rPr sz="1800" spc="25" dirty="0">
                <a:latin typeface="Calibri"/>
                <a:cs typeface="Calibri"/>
              </a:rPr>
              <a:t> </a:t>
            </a:r>
            <a:r>
              <a:rPr sz="1800" spc="-5" dirty="0">
                <a:latin typeface="Calibri"/>
                <a:cs typeface="Calibri"/>
              </a:rPr>
              <a:t>section.</a:t>
            </a:r>
            <a:endParaRPr sz="1800">
              <a:latin typeface="Calibri"/>
              <a:cs typeface="Calibri"/>
            </a:endParaRPr>
          </a:p>
        </p:txBody>
      </p:sp>
      <p:pic>
        <p:nvPicPr>
          <p:cNvPr id="3" name="object 3"/>
          <p:cNvPicPr/>
          <p:nvPr/>
        </p:nvPicPr>
        <p:blipFill>
          <a:blip r:embed="rId2" cstate="print"/>
          <a:stretch>
            <a:fillRect/>
          </a:stretch>
        </p:blipFill>
        <p:spPr>
          <a:xfrm>
            <a:off x="2590800" y="1267967"/>
            <a:ext cx="1600200" cy="1857779"/>
          </a:xfrm>
          <a:prstGeom prst="rect">
            <a:avLst/>
          </a:prstGeom>
        </p:spPr>
      </p:pic>
      <p:sp>
        <p:nvSpPr>
          <p:cNvPr id="4" name="object 4"/>
          <p:cNvSpPr txBox="1"/>
          <p:nvPr/>
        </p:nvSpPr>
        <p:spPr>
          <a:xfrm>
            <a:off x="612444" y="3295599"/>
            <a:ext cx="7689850" cy="848994"/>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Calibri"/>
                <a:cs typeface="Calibri"/>
              </a:rPr>
              <a:t>Pi </a:t>
            </a:r>
            <a:r>
              <a:rPr sz="1800" spc="-10" dirty="0">
                <a:latin typeface="Calibri"/>
                <a:cs typeface="Calibri"/>
              </a:rPr>
              <a:t>finishes </a:t>
            </a:r>
            <a:r>
              <a:rPr sz="1800" spc="-5" dirty="0">
                <a:latin typeface="Calibri"/>
                <a:cs typeface="Calibri"/>
              </a:rPr>
              <a:t>its </a:t>
            </a:r>
            <a:r>
              <a:rPr sz="1800" spc="-10" dirty="0">
                <a:latin typeface="Calibri"/>
                <a:cs typeface="Calibri"/>
              </a:rPr>
              <a:t>critical </a:t>
            </a:r>
            <a:r>
              <a:rPr sz="1800" spc="-5" dirty="0">
                <a:latin typeface="Calibri"/>
                <a:cs typeface="Calibri"/>
              </a:rPr>
              <a:t>section and </a:t>
            </a:r>
            <a:r>
              <a:rPr sz="1800" spc="-10" dirty="0">
                <a:latin typeface="Calibri"/>
                <a:cs typeface="Calibri"/>
              </a:rPr>
              <a:t>assigns </a:t>
            </a:r>
            <a:r>
              <a:rPr sz="1800" dirty="0">
                <a:latin typeface="Calibri"/>
                <a:cs typeface="Calibri"/>
              </a:rPr>
              <a:t>j </a:t>
            </a:r>
            <a:r>
              <a:rPr sz="1800" spc="-15" dirty="0">
                <a:latin typeface="Calibri"/>
                <a:cs typeface="Calibri"/>
              </a:rPr>
              <a:t>to </a:t>
            </a:r>
            <a:r>
              <a:rPr sz="1800" spc="-5" dirty="0">
                <a:latin typeface="Calibri"/>
                <a:cs typeface="Calibri"/>
              </a:rPr>
              <a:t>turn </a:t>
            </a:r>
            <a:r>
              <a:rPr sz="1800" spc="-10" dirty="0">
                <a:latin typeface="Calibri"/>
                <a:cs typeface="Calibri"/>
              </a:rPr>
              <a:t>variable. </a:t>
            </a:r>
            <a:r>
              <a:rPr sz="1800" dirty="0">
                <a:latin typeface="Calibri"/>
                <a:cs typeface="Calibri"/>
              </a:rPr>
              <a:t>Pj </a:t>
            </a:r>
            <a:r>
              <a:rPr sz="1800" spc="-5" dirty="0">
                <a:latin typeface="Calibri"/>
                <a:cs typeface="Calibri"/>
              </a:rPr>
              <a:t>will </a:t>
            </a:r>
            <a:r>
              <a:rPr sz="1800" spc="-15" dirty="0">
                <a:latin typeface="Calibri"/>
                <a:cs typeface="Calibri"/>
              </a:rPr>
              <a:t>get </a:t>
            </a:r>
            <a:r>
              <a:rPr sz="1800" spc="-5" dirty="0">
                <a:latin typeface="Calibri"/>
                <a:cs typeface="Calibri"/>
              </a:rPr>
              <a:t>the chance </a:t>
            </a:r>
            <a:r>
              <a:rPr sz="1800" spc="-15" dirty="0">
                <a:latin typeface="Calibri"/>
                <a:cs typeface="Calibri"/>
              </a:rPr>
              <a:t>to </a:t>
            </a:r>
            <a:r>
              <a:rPr sz="1800" spc="-10" dirty="0">
                <a:latin typeface="Calibri"/>
                <a:cs typeface="Calibri"/>
              </a:rPr>
              <a:t> </a:t>
            </a:r>
            <a:r>
              <a:rPr sz="1800" spc="-20" dirty="0">
                <a:latin typeface="Calibri"/>
                <a:cs typeface="Calibri"/>
              </a:rPr>
              <a:t>enter into </a:t>
            </a:r>
            <a:r>
              <a:rPr sz="1800" spc="-5" dirty="0">
                <a:latin typeface="Calibri"/>
                <a:cs typeface="Calibri"/>
              </a:rPr>
              <a:t>the critical section. The </a:t>
            </a:r>
            <a:r>
              <a:rPr sz="1800" spc="-10" dirty="0">
                <a:latin typeface="Calibri"/>
                <a:cs typeface="Calibri"/>
              </a:rPr>
              <a:t>value </a:t>
            </a:r>
            <a:r>
              <a:rPr sz="1800" dirty="0">
                <a:latin typeface="Calibri"/>
                <a:cs typeface="Calibri"/>
              </a:rPr>
              <a:t>of </a:t>
            </a:r>
            <a:r>
              <a:rPr sz="1800" spc="-5" dirty="0">
                <a:latin typeface="Calibri"/>
                <a:cs typeface="Calibri"/>
              </a:rPr>
              <a:t>turn </a:t>
            </a:r>
            <a:r>
              <a:rPr sz="1800" spc="-10" dirty="0">
                <a:latin typeface="Calibri"/>
                <a:cs typeface="Calibri"/>
              </a:rPr>
              <a:t>remains </a:t>
            </a:r>
            <a:r>
              <a:rPr sz="1800" dirty="0">
                <a:latin typeface="Calibri"/>
                <a:cs typeface="Calibri"/>
              </a:rPr>
              <a:t>j </a:t>
            </a:r>
            <a:r>
              <a:rPr sz="1800" spc="-15" dirty="0">
                <a:latin typeface="Calibri"/>
                <a:cs typeface="Calibri"/>
              </a:rPr>
              <a:t>until </a:t>
            </a:r>
            <a:r>
              <a:rPr sz="1800" dirty="0">
                <a:latin typeface="Calibri"/>
                <a:cs typeface="Calibri"/>
              </a:rPr>
              <a:t>Pj </a:t>
            </a:r>
            <a:r>
              <a:rPr sz="1800" spc="-10" dirty="0">
                <a:latin typeface="Calibri"/>
                <a:cs typeface="Calibri"/>
              </a:rPr>
              <a:t>finishes </a:t>
            </a:r>
            <a:r>
              <a:rPr sz="1800" spc="-5" dirty="0">
                <a:latin typeface="Calibri"/>
                <a:cs typeface="Calibri"/>
              </a:rPr>
              <a:t>its critical </a:t>
            </a:r>
            <a:r>
              <a:rPr sz="1800" dirty="0">
                <a:latin typeface="Calibri"/>
                <a:cs typeface="Calibri"/>
              </a:rPr>
              <a:t> </a:t>
            </a:r>
            <a:r>
              <a:rPr sz="1800" spc="-5" dirty="0">
                <a:latin typeface="Calibri"/>
                <a:cs typeface="Calibri"/>
              </a:rPr>
              <a:t>section.</a:t>
            </a:r>
            <a:endParaRPr sz="1800">
              <a:latin typeface="Calibri"/>
              <a:cs typeface="Calibri"/>
            </a:endParaRPr>
          </a:p>
        </p:txBody>
      </p:sp>
      <p:pic>
        <p:nvPicPr>
          <p:cNvPr id="5" name="object 5"/>
          <p:cNvPicPr/>
          <p:nvPr/>
        </p:nvPicPr>
        <p:blipFill>
          <a:blip r:embed="rId3" cstate="print"/>
          <a:stretch>
            <a:fillRect/>
          </a:stretch>
        </p:blipFill>
        <p:spPr>
          <a:xfrm>
            <a:off x="3200400" y="4114800"/>
            <a:ext cx="1792224" cy="20788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TotalTime>
  <Words>34431</Words>
  <Application>Microsoft Office PowerPoint</Application>
  <PresentationFormat>On-screen Show (4:3)</PresentationFormat>
  <Paragraphs>2886</Paragraphs>
  <Slides>250</Slides>
  <Notes>0</Notes>
  <HiddenSlides>0</HiddenSlides>
  <MMClips>0</MMClips>
  <ScaleCrop>false</ScaleCrop>
  <HeadingPairs>
    <vt:vector size="4" baseType="variant">
      <vt:variant>
        <vt:lpstr>Theme</vt:lpstr>
      </vt:variant>
      <vt:variant>
        <vt:i4>1</vt:i4>
      </vt:variant>
      <vt:variant>
        <vt:lpstr>Slide Titles</vt:lpstr>
      </vt:variant>
      <vt:variant>
        <vt:i4>250</vt:i4>
      </vt:variant>
    </vt:vector>
  </HeadingPairs>
  <TitlesOfParts>
    <vt:vector size="251" baseType="lpstr">
      <vt:lpstr>Office Theme</vt:lpstr>
      <vt:lpstr>Operating System Definition and Function</vt:lpstr>
      <vt:lpstr>What does an Operating system do?</vt:lpstr>
      <vt:lpstr>Slide 3</vt:lpstr>
      <vt:lpstr>Slide 4</vt:lpstr>
      <vt:lpstr>Slide 5</vt:lpstr>
      <vt:lpstr>Slide 6</vt:lpstr>
      <vt:lpstr>Multiprocessing Operating System</vt:lpstr>
      <vt:lpstr>Slide 8</vt:lpstr>
      <vt:lpstr>Slide 9</vt:lpstr>
      <vt:lpstr>Network Operating System</vt:lpstr>
      <vt:lpstr>Slide 11</vt:lpstr>
      <vt:lpstr>Slide 12</vt:lpstr>
      <vt:lpstr>Time-Sharing Operating System</vt:lpstr>
      <vt:lpstr>Advantages of Time Sharing Operating System</vt:lpstr>
      <vt:lpstr>Advantages of Distributed Operating System The distributed operating system provides sharing of resources.</vt:lpstr>
      <vt:lpstr>Attributes of a process</vt:lpstr>
      <vt:lpstr>Slide 17</vt:lpstr>
      <vt:lpstr>Slide 18</vt:lpstr>
      <vt:lpstr>Slide 19</vt:lpstr>
      <vt:lpstr>Slide 20</vt:lpstr>
      <vt:lpstr>Process Scheduling in OS (Operating System) Operating system uses various schedulers for the process scheduling described below.</vt:lpstr>
      <vt:lpstr>Slide 22</vt:lpstr>
      <vt:lpstr>There are the following queues maintained by the Operating system.</vt:lpstr>
      <vt:lpstr>Slide 24</vt:lpstr>
      <vt:lpstr>Slide 25</vt:lpstr>
      <vt:lpstr>Slide 26</vt:lpstr>
      <vt:lpstr>Slide 27</vt:lpstr>
      <vt:lpstr>Slide 28</vt:lpstr>
      <vt:lpstr>Slide 29</vt:lpstr>
      <vt:lpstr>Slide 30</vt:lpstr>
      <vt:lpstr>Slide 31</vt:lpstr>
      <vt:lpstr>Slide 32</vt:lpstr>
      <vt:lpstr>Slide 33</vt:lpstr>
      <vt:lpstr>Slide 34</vt:lpstr>
      <vt:lpstr>The process will begin with P4 which has least arrival time 0</vt:lpstr>
      <vt:lpstr>Step No 2</vt:lpstr>
      <vt:lpstr>Step No 3</vt:lpstr>
      <vt:lpstr>At Time = 3, P4 process completes its execution</vt:lpstr>
      <vt:lpstr>Step No 5</vt:lpstr>
      <vt:lpstr>At Time = 5, P2 arrives and it is kept in waiting queue</vt:lpstr>
      <vt:lpstr>At Time = 13, P3 completes its execution</vt:lpstr>
      <vt:lpstr>At Time = 19, P1 starts execution. Its burst time was 6. Execution completed at interval 19</vt:lpstr>
      <vt:lpstr>At Time = 19, P5 starts execution. Burst time was 4 and execution completed at interval 23</vt:lpstr>
      <vt:lpstr>At Time = 23, P2 starts execution. Burst time was 2 and execution completed at interval 25</vt:lpstr>
      <vt:lpstr>Problems in the First Come First Serve CPU Scheduling Algorithm</vt:lpstr>
      <vt:lpstr>Slide 46</vt:lpstr>
      <vt:lpstr>Slide 47</vt:lpstr>
      <vt:lpstr>Slide 48</vt:lpstr>
      <vt:lpstr>Slide 49</vt:lpstr>
      <vt:lpstr>Slide 50</vt:lpstr>
      <vt:lpstr>Slide 51</vt:lpstr>
      <vt:lpstr>Slide 52</vt:lpstr>
      <vt:lpstr>Slide 53</vt:lpstr>
      <vt:lpstr>Slide 54</vt:lpstr>
      <vt:lpstr>Slide 55</vt:lpstr>
      <vt:lpstr>Problem-</vt:lpstr>
      <vt:lpstr>Slide 57</vt:lpstr>
      <vt:lpstr>Slide 58</vt:lpstr>
      <vt:lpstr>Slide 59</vt:lpstr>
      <vt:lpstr>Slide 60</vt:lpstr>
      <vt:lpstr>Slide 61</vt:lpstr>
      <vt:lpstr>Slide 62</vt:lpstr>
      <vt:lpstr>Slide 63</vt:lpstr>
      <vt:lpstr>Slide 64</vt:lpstr>
      <vt:lpstr>Slide 65</vt:lpstr>
      <vt:lpstr>Slide 66</vt:lpstr>
      <vt:lpstr>Slide 67</vt:lpstr>
      <vt:lpstr>The Gantt chart will look like this:</vt:lpstr>
      <vt:lpstr>Slide 69</vt:lpstr>
      <vt:lpstr>Slide 70</vt:lpstr>
      <vt:lpstr>Slide 71</vt:lpstr>
      <vt:lpstr>Slide 72</vt:lpstr>
      <vt:lpstr>Gantt chart:</vt:lpstr>
      <vt:lpstr>Thread in Operating System</vt:lpstr>
      <vt:lpstr>Slide 75</vt:lpstr>
      <vt:lpstr>Slide 76</vt:lpstr>
      <vt:lpstr>Slide 77</vt:lpstr>
      <vt:lpstr>Slide 78</vt:lpstr>
      <vt:lpstr>Slide 79</vt:lpstr>
      <vt:lpstr>Slide 80</vt:lpstr>
      <vt:lpstr>Slide 81</vt:lpstr>
      <vt:lpstr>Slide 82</vt:lpstr>
      <vt:lpstr>Slide 83</vt:lpstr>
      <vt:lpstr>Slide 84</vt:lpstr>
      <vt:lpstr>Slide 85</vt:lpstr>
      <vt:lpstr>Entry Section →  While (lock! = 0);  Lock = 1; //Critical Section  Exit Section →  Lock =0;</vt:lpstr>
      <vt:lpstr>Mutual Exclusion The lock variable mechanism doesn't provide Mutual Exclusion in some of the cases.  This can be better described by looking at the pseudo code by the Operating System  point of view i.e. Assembly code of the program. Let's convert the Code into the  assembly language.</vt:lpstr>
      <vt:lpstr>Slide 88</vt:lpstr>
      <vt:lpstr>Slide 89</vt:lpstr>
      <vt:lpstr>Slide 90</vt:lpstr>
      <vt:lpstr>Slide 91</vt:lpstr>
      <vt:lpstr>Slide 92</vt:lpstr>
      <vt:lpstr>Slide 93</vt:lpstr>
      <vt:lpstr>Slide 94</vt:lpstr>
      <vt:lpstr>Slide 95</vt:lpstr>
      <vt:lpstr>Slide 96</vt:lpstr>
      <vt:lpstr>Turn Variable or Strict Alternation Approach</vt:lpstr>
      <vt:lpstr>Slide 98</vt:lpstr>
      <vt:lpstr>Slide 99</vt:lpstr>
      <vt:lpstr>Slide 100</vt:lpstr>
      <vt:lpstr>Slide 101</vt:lpstr>
      <vt:lpstr>Slide 102</vt:lpstr>
      <vt:lpstr>Slide 103</vt:lpstr>
      <vt:lpstr>Slide 104</vt:lpstr>
      <vt:lpstr>Slide 105</vt:lpstr>
      <vt:lpstr>Slide 106</vt:lpstr>
      <vt:lpstr>Slide 107</vt:lpstr>
      <vt:lpstr>Basic Algorithm of P Function or Wait Operation P (Semaphore value)</vt:lpstr>
      <vt:lpstr>Basic Algorithm of V Function or Signal Operation V (Semaphore value)</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What is Deadlock in Operating System (OS)?</vt:lpstr>
      <vt:lpstr>Slide 127</vt:lpstr>
      <vt:lpstr>Slide 128</vt:lpstr>
      <vt:lpstr>Slide 129</vt:lpstr>
      <vt:lpstr>Slide 130</vt:lpstr>
      <vt:lpstr>Slide 131</vt:lpstr>
      <vt:lpstr>Slide 132</vt:lpstr>
      <vt:lpstr>Slide 133</vt:lpstr>
      <vt:lpstr>Slide 134</vt:lpstr>
      <vt:lpstr>Slide 135</vt:lpstr>
      <vt:lpstr>Slide 136</vt:lpstr>
      <vt:lpstr>Slide 137</vt:lpstr>
      <vt:lpstr>Resources still needed</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Bit Map for Dynamic Partitioning</vt:lpstr>
      <vt:lpstr>Slide 162</vt:lpstr>
      <vt:lpstr>Slide 163</vt:lpstr>
      <vt:lpstr>Conclusion:</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Using First Fit algorithm</vt:lpstr>
      <vt:lpstr>Slide 184</vt:lpstr>
      <vt:lpstr>Slide 185</vt:lpstr>
      <vt:lpstr>Slide 186</vt:lpstr>
      <vt:lpstr>Slide 187</vt:lpstr>
      <vt:lpstr>Slide 188</vt:lpstr>
      <vt:lpstr>Slide 189</vt:lpstr>
      <vt:lpstr>Slide 190</vt:lpstr>
      <vt:lpstr>Slide 191</vt:lpstr>
      <vt:lpstr>Slide 192</vt:lpstr>
      <vt:lpstr>Slide 193</vt:lpstr>
      <vt:lpstr>The purpose of Memory Management Unit (MMU) is to convert the logical address into the  physical address. The logical address is the address generated by the CPU for every page while the  physical address is the actual address of the frame where each page will be stored.</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Definition and Function</dc:title>
  <dc:creator>DELL</dc:creator>
  <cp:lastModifiedBy>cse7</cp:lastModifiedBy>
  <cp:revision>47</cp:revision>
  <dcterms:created xsi:type="dcterms:W3CDTF">2023-09-11T07:28:20Z</dcterms:created>
  <dcterms:modified xsi:type="dcterms:W3CDTF">2023-10-04T21:41:12Z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2023-09-11T00:00:00Z</vt:filetime>
  </property>
  <property fmtid="{D5CDD505-2E9C-101B-9397-08002B2CF9AE}" pid="3" name="Creator">
    <vt:lpwstr>Microsoft® PowerPoint® 2016</vt:lpwstr>
  </property>
  <property fmtid="{D5CDD505-2E9C-101B-9397-08002B2CF9AE}" pid="4" name="LastSaved">
    <vt:filetime>2023-09-11T00:00:00Z</vt:filetime>
  </property>
</Properties>
</file>