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305" r:id="rId4"/>
    <p:sldId id="306" r:id="rId5"/>
    <p:sldId id="276" r:id="rId6"/>
    <p:sldId id="277" r:id="rId7"/>
    <p:sldId id="279" r:id="rId8"/>
    <p:sldId id="280" r:id="rId9"/>
    <p:sldId id="278" r:id="rId10"/>
    <p:sldId id="281" r:id="rId11"/>
    <p:sldId id="282" r:id="rId12"/>
    <p:sldId id="283" r:id="rId13"/>
    <p:sldId id="284" r:id="rId14"/>
    <p:sldId id="308" r:id="rId15"/>
    <p:sldId id="285" r:id="rId16"/>
    <p:sldId id="286" r:id="rId17"/>
    <p:sldId id="307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8" r:id="rId27"/>
    <p:sldId id="317" r:id="rId28"/>
    <p:sldId id="320" r:id="rId29"/>
    <p:sldId id="321" r:id="rId30"/>
    <p:sldId id="325" r:id="rId31"/>
    <p:sldId id="324" r:id="rId32"/>
    <p:sldId id="326" r:id="rId33"/>
    <p:sldId id="327" r:id="rId34"/>
    <p:sldId id="328" r:id="rId35"/>
    <p:sldId id="329" r:id="rId36"/>
    <p:sldId id="330" r:id="rId37"/>
    <p:sldId id="331" r:id="rId38"/>
    <p:sldId id="287" r:id="rId39"/>
    <p:sldId id="288" r:id="rId40"/>
    <p:sldId id="289" r:id="rId41"/>
    <p:sldId id="304" r:id="rId42"/>
    <p:sldId id="263" r:id="rId43"/>
    <p:sldId id="290" r:id="rId44"/>
    <p:sldId id="269" r:id="rId45"/>
    <p:sldId id="275" r:id="rId46"/>
    <p:sldId id="303" r:id="rId47"/>
    <p:sldId id="332" r:id="rId48"/>
    <p:sldId id="291" r:id="rId49"/>
    <p:sldId id="292" r:id="rId50"/>
    <p:sldId id="293" r:id="rId51"/>
    <p:sldId id="294" r:id="rId52"/>
    <p:sldId id="295" r:id="rId53"/>
    <p:sldId id="296" r:id="rId54"/>
    <p:sldId id="297" r:id="rId55"/>
    <p:sldId id="298" r:id="rId56"/>
    <p:sldId id="299" r:id="rId57"/>
    <p:sldId id="300" r:id="rId58"/>
    <p:sldId id="301" r:id="rId59"/>
    <p:sldId id="302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7"/>
    <p:restoredTop sz="96199"/>
  </p:normalViewPr>
  <p:slideViewPr>
    <p:cSldViewPr snapToGrid="0" snapToObjects="1">
      <p:cViewPr>
        <p:scale>
          <a:sx n="110" d="100"/>
          <a:sy n="110" d="100"/>
        </p:scale>
        <p:origin x="792" y="1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notesMaster" Target="notesMasters/notesMaster1.xml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8C25E-C856-544A-9C9F-07795C5C4BCB}" type="datetimeFigureOut">
              <a:rPr lang="en-US" smtClean="0"/>
              <a:t>10/7/16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5BA19-AED3-8049-A8AB-2107299A1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24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5BA19-AED3-8049-A8AB-2107299A1E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71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Century Gothic" charset="0"/>
                <a:ea typeface="Century Gothic" charset="0"/>
                <a:cs typeface="Century Gothic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8495-2781-184D-82D1-BD1C9AFA20C0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C7731-2649-D542-8143-253E5397D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0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8495-2781-184D-82D1-BD1C9AFA20C0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C7731-2649-D542-8143-253E5397D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8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8495-2781-184D-82D1-BD1C9AFA20C0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C7731-2649-D542-8143-253E5397D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0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charset="0"/>
                <a:ea typeface="Century Gothic" charset="0"/>
                <a:cs typeface="Century Gothic" charset="0"/>
              </a:defRPr>
            </a:lvl1pPr>
            <a:lvl2pPr>
              <a:defRPr>
                <a:latin typeface="Century Gothic" charset="0"/>
                <a:ea typeface="Century Gothic" charset="0"/>
                <a:cs typeface="Century Gothic" charset="0"/>
              </a:defRPr>
            </a:lvl2pPr>
            <a:lvl3pPr>
              <a:defRPr>
                <a:latin typeface="Century Gothic" charset="0"/>
                <a:ea typeface="Century Gothic" charset="0"/>
                <a:cs typeface="Century Gothic" charset="0"/>
              </a:defRPr>
            </a:lvl3pPr>
            <a:lvl4pPr>
              <a:defRPr>
                <a:latin typeface="Century Gothic" charset="0"/>
                <a:ea typeface="Century Gothic" charset="0"/>
                <a:cs typeface="Century Gothic" charset="0"/>
              </a:defRPr>
            </a:lvl4pPr>
            <a:lvl5pPr>
              <a:defRPr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8495-2781-184D-82D1-BD1C9AFA20C0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C7731-2649-D542-8143-253E5397D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93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8495-2781-184D-82D1-BD1C9AFA20C0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C7731-2649-D542-8143-253E5397D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5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Century Gothic" charset="0"/>
                <a:ea typeface="Century Gothic" charset="0"/>
                <a:cs typeface="Century Gothic" charset="0"/>
              </a:defRPr>
            </a:lvl1pPr>
            <a:lvl2pPr>
              <a:defRPr>
                <a:latin typeface="Century Gothic" charset="0"/>
                <a:ea typeface="Century Gothic" charset="0"/>
                <a:cs typeface="Century Gothic" charset="0"/>
              </a:defRPr>
            </a:lvl2pPr>
            <a:lvl3pPr>
              <a:defRPr>
                <a:latin typeface="Century Gothic" charset="0"/>
                <a:ea typeface="Century Gothic" charset="0"/>
                <a:cs typeface="Century Gothic" charset="0"/>
              </a:defRPr>
            </a:lvl3pPr>
            <a:lvl4pPr>
              <a:defRPr>
                <a:latin typeface="Century Gothic" charset="0"/>
                <a:ea typeface="Century Gothic" charset="0"/>
                <a:cs typeface="Century Gothic" charset="0"/>
              </a:defRPr>
            </a:lvl4pPr>
            <a:lvl5pPr>
              <a:defRPr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Century Gothic" charset="0"/>
                <a:ea typeface="Century Gothic" charset="0"/>
                <a:cs typeface="Century Gothic" charset="0"/>
              </a:defRPr>
            </a:lvl1pPr>
            <a:lvl2pPr>
              <a:defRPr>
                <a:latin typeface="Century Gothic" charset="0"/>
                <a:ea typeface="Century Gothic" charset="0"/>
                <a:cs typeface="Century Gothic" charset="0"/>
              </a:defRPr>
            </a:lvl2pPr>
            <a:lvl3pPr>
              <a:defRPr>
                <a:latin typeface="Century Gothic" charset="0"/>
                <a:ea typeface="Century Gothic" charset="0"/>
                <a:cs typeface="Century Gothic" charset="0"/>
              </a:defRPr>
            </a:lvl3pPr>
            <a:lvl4pPr>
              <a:defRPr>
                <a:latin typeface="Century Gothic" charset="0"/>
                <a:ea typeface="Century Gothic" charset="0"/>
                <a:cs typeface="Century Gothic" charset="0"/>
              </a:defRPr>
            </a:lvl4pPr>
            <a:lvl5pPr>
              <a:defRPr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8495-2781-184D-82D1-BD1C9AFA20C0}" type="datetimeFigureOut">
              <a:rPr lang="en-US" smtClean="0"/>
              <a:t>10/7/16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C7731-2649-D542-8143-253E5397D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1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8495-2781-184D-82D1-BD1C9AFA20C0}" type="datetimeFigureOut">
              <a:rPr lang="en-US" smtClean="0"/>
              <a:t>10/7/16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C7731-2649-D542-8143-253E5397D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1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8495-2781-184D-82D1-BD1C9AFA20C0}" type="datetimeFigureOut">
              <a:rPr lang="en-US" smtClean="0"/>
              <a:t>10/7/16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C7731-2649-D542-8143-253E5397D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17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8495-2781-184D-82D1-BD1C9AFA20C0}" type="datetimeFigureOut">
              <a:rPr lang="en-US" smtClean="0"/>
              <a:t>10/7/16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C7731-2649-D542-8143-253E5397D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8495-2781-184D-82D1-BD1C9AFA20C0}" type="datetimeFigureOut">
              <a:rPr lang="en-US" smtClean="0"/>
              <a:t>10/7/16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C7731-2649-D542-8143-253E5397D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0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8495-2781-184D-82D1-BD1C9AFA20C0}" type="datetimeFigureOut">
              <a:rPr lang="en-US" smtClean="0"/>
              <a:t>10/7/16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C7731-2649-D542-8143-253E5397D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68495-2781-184D-82D1-BD1C9AFA20C0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C7731-2649-D542-8143-253E5397D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3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Relationship Id="rId3" Type="http://schemas.openxmlformats.org/officeDocument/2006/relationships/image" Target="../media/image15.e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Relationship Id="rId3" Type="http://schemas.openxmlformats.org/officeDocument/2006/relationships/image" Target="../media/image17.e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13342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</a:t>
            </a:r>
            <a:r>
              <a:rPr lang="en-US" sz="4400" dirty="0" smtClean="0"/>
              <a:t>ausal inference:</a:t>
            </a:r>
            <a:br>
              <a:rPr lang="en-US" sz="4400" dirty="0" smtClean="0"/>
            </a:br>
            <a:r>
              <a:rPr lang="en-US" sz="4400" dirty="0" smtClean="0"/>
              <a:t>an introduction and some results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4441" y="4019132"/>
            <a:ext cx="5085348" cy="1655762"/>
          </a:xfrm>
        </p:spPr>
        <p:txBody>
          <a:bodyPr>
            <a:noAutofit/>
          </a:bodyPr>
          <a:lstStyle/>
          <a:p>
            <a:pPr algn="r"/>
            <a:r>
              <a:rPr lang="en-US" dirty="0" smtClean="0"/>
              <a:t>Alex </a:t>
            </a:r>
            <a:r>
              <a:rPr lang="en-US" dirty="0" err="1" smtClean="0"/>
              <a:t>Dimakis</a:t>
            </a:r>
            <a:endParaRPr lang="en-US" dirty="0" smtClean="0"/>
          </a:p>
          <a:p>
            <a:pPr algn="r"/>
            <a:r>
              <a:rPr lang="en-US" dirty="0" smtClean="0"/>
              <a:t>UT Austin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860634" y="4019132"/>
            <a:ext cx="3609471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b="0" i="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j</a:t>
            </a:r>
            <a:r>
              <a:rPr lang="en-US" dirty="0" smtClean="0"/>
              <a:t>oint work with </a:t>
            </a:r>
          </a:p>
          <a:p>
            <a:pPr algn="l"/>
            <a:r>
              <a:rPr lang="en-US" dirty="0" smtClean="0"/>
              <a:t>Murat </a:t>
            </a:r>
            <a:r>
              <a:rPr lang="en-US" dirty="0" err="1" smtClean="0"/>
              <a:t>Kocaoglu</a:t>
            </a:r>
            <a:r>
              <a:rPr lang="en-US" dirty="0" smtClean="0"/>
              <a:t>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Karthik</a:t>
            </a:r>
            <a:r>
              <a:rPr lang="en-US" dirty="0" smtClean="0"/>
              <a:t> </a:t>
            </a:r>
            <a:r>
              <a:rPr lang="en-US" dirty="0" err="1" smtClean="0"/>
              <a:t>Shanmugam</a:t>
            </a:r>
            <a:endParaRPr lang="en-US" dirty="0" smtClean="0"/>
          </a:p>
          <a:p>
            <a:pPr algn="l"/>
            <a:r>
              <a:rPr lang="en-US" dirty="0" err="1" smtClean="0"/>
              <a:t>Sriram</a:t>
            </a:r>
            <a:r>
              <a:rPr lang="en-US" dirty="0" smtClean="0"/>
              <a:t> </a:t>
            </a:r>
            <a:r>
              <a:rPr lang="en-US" dirty="0" err="1" smtClean="0"/>
              <a:t>Vishwanath</a:t>
            </a:r>
            <a:r>
              <a:rPr lang="en-US" dirty="0" smtClean="0"/>
              <a:t>, </a:t>
            </a:r>
            <a:r>
              <a:rPr lang="en-US" dirty="0" err="1" smtClean="0"/>
              <a:t>Babak</a:t>
            </a:r>
            <a:r>
              <a:rPr lang="en-US" dirty="0" smtClean="0"/>
              <a:t> </a:t>
            </a:r>
            <a:r>
              <a:rPr lang="en-US" dirty="0" err="1" smtClean="0"/>
              <a:t>Hassibi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7700211" y="3994484"/>
            <a:ext cx="0" cy="203734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28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Universe 2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38200" y="5259793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entury Gothic" charset="0"/>
                <a:ea typeface="Century Gothic" charset="0"/>
                <a:cs typeface="Century Gothic" charset="0"/>
              </a:rPr>
              <a:t>S</a:t>
            </a:r>
          </a:p>
        </p:txBody>
      </p:sp>
      <p:sp>
        <p:nvSpPr>
          <p:cNvPr id="5" name="Oval 4"/>
          <p:cNvSpPr/>
          <p:nvPr/>
        </p:nvSpPr>
        <p:spPr>
          <a:xfrm>
            <a:off x="2939329" y="5259793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entury Gothic" charset="0"/>
                <a:ea typeface="Century Gothic" charset="0"/>
                <a:cs typeface="Century Gothic" charset="0"/>
              </a:rPr>
              <a:t>C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769146" y="5685678"/>
            <a:ext cx="1104187" cy="2508"/>
          </a:xfrm>
          <a:prstGeom prst="straightConnector1">
            <a:avLst/>
          </a:prstGeom>
          <a:ln w="76200">
            <a:solidFill>
              <a:srgbClr val="FF0000"/>
            </a:solidFill>
            <a:headEnd w="lg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78" y="1325563"/>
            <a:ext cx="1176558" cy="1608217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926089"/>
              </p:ext>
            </p:extLst>
          </p:nvPr>
        </p:nvGraphicFramePr>
        <p:xfrm>
          <a:off x="2601022" y="1407956"/>
          <a:ext cx="1440406" cy="15258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0203"/>
                <a:gridCol w="720203"/>
              </a:tblGrid>
              <a:tr h="762912">
                <a:tc>
                  <a:txBody>
                    <a:bodyPr/>
                    <a:lstStyle/>
                    <a:p>
                      <a:r>
                        <a:rPr lang="en-US" dirty="0" smtClean="0"/>
                        <a:t>C=0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</a:tr>
              <a:tr h="762912">
                <a:tc>
                  <a:txBody>
                    <a:bodyPr/>
                    <a:lstStyle/>
                    <a:p>
                      <a:r>
                        <a:rPr lang="en-US" dirty="0" smtClean="0"/>
                        <a:t>C=1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44593" y="3536055"/>
            <a:ext cx="1675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entury Gothic" charset="0"/>
                <a:ea typeface="Century Gothic" charset="0"/>
                <a:cs typeface="Century Gothic" charset="0"/>
              </a:rPr>
              <a:t>Pr</a:t>
            </a:r>
            <a:r>
              <a:rPr lang="en-US" sz="2800" dirty="0" smtClean="0">
                <a:latin typeface="Century Gothic" charset="0"/>
                <a:ea typeface="Century Gothic" charset="0"/>
                <a:cs typeface="Century Gothic" charset="0"/>
              </a:rPr>
              <a:t>(C)</a:t>
            </a:r>
            <a:endParaRPr lang="en-US" sz="28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917184"/>
              </p:ext>
            </p:extLst>
          </p:nvPr>
        </p:nvGraphicFramePr>
        <p:xfrm>
          <a:off x="4906244" y="1325563"/>
          <a:ext cx="6136003" cy="176984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1600"/>
                <a:gridCol w="2090652"/>
                <a:gridCol w="2673751"/>
              </a:tblGrid>
              <a:tr h="5899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C=1</a:t>
                      </a:r>
                      <a:endParaRPr lang="en-US" dirty="0"/>
                    </a:p>
                  </a:txBody>
                  <a:tcPr/>
                </a:tc>
              </a:tr>
              <a:tr h="589947">
                <a:tc>
                  <a:txBody>
                    <a:bodyPr/>
                    <a:lstStyle/>
                    <a:p>
                      <a:r>
                        <a:rPr lang="en-US" dirty="0" smtClean="0"/>
                        <a:t>S=0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30/(100*0.4) = 0.75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20/(100*0.6) = 0.33</a:t>
                      </a:r>
                    </a:p>
                  </a:txBody>
                  <a:tcPr/>
                </a:tc>
              </a:tr>
              <a:tr h="589947">
                <a:tc>
                  <a:txBody>
                    <a:bodyPr/>
                    <a:lstStyle/>
                    <a:p>
                      <a:r>
                        <a:rPr lang="en-US" dirty="0" smtClean="0"/>
                        <a:t>S=1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10/(100*0.4) = 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40/(100*0.6) = 0.66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906245" y="3536055"/>
            <a:ext cx="1675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entury Gothic" charset="0"/>
                <a:ea typeface="Century Gothic" charset="0"/>
                <a:cs typeface="Century Gothic" charset="0"/>
              </a:rPr>
              <a:t>Pr</a:t>
            </a:r>
            <a:r>
              <a:rPr lang="en-US" sz="2800" dirty="0" smtClean="0">
                <a:latin typeface="Century Gothic" charset="0"/>
                <a:ea typeface="Century Gothic" charset="0"/>
                <a:cs typeface="Century Gothic" charset="0"/>
              </a:rPr>
              <a:t>(S/C)</a:t>
            </a:r>
            <a:endParaRPr lang="en-US" sz="28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19862" y="5305896"/>
            <a:ext cx="1675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entury Gothic" charset="0"/>
                <a:ea typeface="Century Gothic" charset="0"/>
                <a:cs typeface="Century Gothic" charset="0"/>
              </a:rPr>
              <a:t>Pr</a:t>
            </a:r>
            <a:r>
              <a:rPr lang="en-US" sz="2800" dirty="0" smtClean="0">
                <a:latin typeface="Century Gothic" charset="0"/>
                <a:ea typeface="Century Gothic" charset="0"/>
                <a:cs typeface="Century Gothic" charset="0"/>
              </a:rPr>
              <a:t>(S,C)</a:t>
            </a:r>
            <a:endParaRPr lang="en-US" sz="28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75" y="2933780"/>
            <a:ext cx="1195408" cy="1253924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54642" y="1172432"/>
            <a:ext cx="11099158" cy="3937920"/>
            <a:chOff x="254642" y="1172432"/>
            <a:chExt cx="8565266" cy="3937920"/>
          </a:xfrm>
        </p:grpSpPr>
        <p:sp>
          <p:nvSpPr>
            <p:cNvPr id="16" name="Round Diagonal Corner Rectangle 15"/>
            <p:cNvSpPr/>
            <p:nvPr/>
          </p:nvSpPr>
          <p:spPr>
            <a:xfrm>
              <a:off x="254642" y="1172432"/>
              <a:ext cx="8565266" cy="3430715"/>
            </a:xfrm>
            <a:prstGeom prst="round2DiagRect">
              <a:avLst/>
            </a:prstGeom>
            <a:noFill/>
            <a:ln w="571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2384385" y="4385584"/>
              <a:ext cx="14080" cy="724768"/>
            </a:xfrm>
            <a:prstGeom prst="straightConnector1">
              <a:avLst/>
            </a:prstGeom>
            <a:ln w="76200">
              <a:solidFill>
                <a:schemeClr val="bg1">
                  <a:lumMod val="65000"/>
                </a:schemeClr>
              </a:solidFill>
              <a:headEnd w="lg" len="med"/>
              <a:tailEnd type="triangle" w="lg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8291908" y="5157456"/>
            <a:ext cx="1675269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65000"/>
              </a:schemeClr>
            </a:solidFill>
          </a:ln>
          <a:effectLst>
            <a:outerShdw blurRad="241300" dist="1143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entury Gothic" charset="0"/>
                <a:ea typeface="Century Gothic" charset="0"/>
                <a:cs typeface="Century Gothic" charset="0"/>
              </a:rPr>
              <a:t>S=F(C,E)</a:t>
            </a:r>
          </a:p>
          <a:p>
            <a:r>
              <a:rPr lang="en-US" sz="2800" dirty="0" smtClean="0">
                <a:latin typeface="Century Gothic" charset="0"/>
                <a:ea typeface="Century Gothic" charset="0"/>
                <a:cs typeface="Century Gothic" charset="0"/>
              </a:rPr>
              <a:t>E ⫫ C</a:t>
            </a:r>
            <a:endParaRPr lang="en-US" sz="28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52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find the causal direction?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95366" y="2053410"/>
            <a:ext cx="1675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entury Gothic" charset="0"/>
                <a:ea typeface="Century Gothic" charset="0"/>
                <a:cs typeface="Century Gothic" charset="0"/>
              </a:rPr>
              <a:t>Pr</a:t>
            </a:r>
            <a:r>
              <a:rPr lang="en-US" sz="2800" dirty="0" smtClean="0">
                <a:latin typeface="Century Gothic" charset="0"/>
                <a:ea typeface="Century Gothic" charset="0"/>
                <a:cs typeface="Century Gothic" charset="0"/>
              </a:rPr>
              <a:t>(S,C)</a:t>
            </a:r>
            <a:endParaRPr lang="en-US" sz="28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072053" y="2576630"/>
            <a:ext cx="1023313" cy="1266165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24696" y="3809993"/>
            <a:ext cx="1675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entury Gothic" charset="0"/>
                <a:ea typeface="Century Gothic" charset="0"/>
                <a:cs typeface="Century Gothic" charset="0"/>
              </a:rPr>
              <a:t>Pr</a:t>
            </a:r>
            <a:r>
              <a:rPr lang="en-US" sz="2800" dirty="0" smtClean="0">
                <a:latin typeface="Century Gothic" charset="0"/>
                <a:ea typeface="Century Gothic" charset="0"/>
                <a:cs typeface="Century Gothic" charset="0"/>
              </a:rPr>
              <a:t>(S)</a:t>
            </a:r>
            <a:endParaRPr lang="en-US" sz="28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75625" y="3804216"/>
            <a:ext cx="1675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entury Gothic" charset="0"/>
                <a:ea typeface="Century Gothic" charset="0"/>
                <a:cs typeface="Century Gothic" charset="0"/>
              </a:rPr>
              <a:t>Pr</a:t>
            </a:r>
            <a:r>
              <a:rPr lang="en-US" sz="2800" dirty="0" smtClean="0">
                <a:latin typeface="Century Gothic" charset="0"/>
                <a:ea typeface="Century Gothic" charset="0"/>
                <a:cs typeface="Century Gothic" charset="0"/>
              </a:rPr>
              <a:t>(C/S)</a:t>
            </a:r>
            <a:endParaRPr lang="en-US" sz="28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860425" y="4532517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entury Gothic" charset="0"/>
                <a:ea typeface="Century Gothic" charset="0"/>
                <a:cs typeface="Century Gothic" charset="0"/>
              </a:rPr>
              <a:t>S</a:t>
            </a:r>
          </a:p>
        </p:txBody>
      </p:sp>
      <p:sp>
        <p:nvSpPr>
          <p:cNvPr id="17" name="Oval 16"/>
          <p:cNvSpPr/>
          <p:nvPr/>
        </p:nvSpPr>
        <p:spPr>
          <a:xfrm>
            <a:off x="3961554" y="4532517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entury Gothic" charset="0"/>
                <a:ea typeface="Century Gothic" charset="0"/>
                <a:cs typeface="Century Gothic" charset="0"/>
              </a:rPr>
              <a:t>C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737247" y="4958402"/>
            <a:ext cx="1110031" cy="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860425" y="5583591"/>
            <a:ext cx="13048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C=F(S,E)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E ⫫ S</a:t>
            </a:r>
          </a:p>
        </p:txBody>
      </p:sp>
    </p:spTree>
    <p:extLst>
      <p:ext uri="{BB962C8B-B14F-4D97-AF65-F5344CB8AC3E}">
        <p14:creationId xmlns:p14="http://schemas.microsoft.com/office/powerpoint/2010/main" val="328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find the causal direction?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648690" y="4532517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entury Gothic" charset="0"/>
                <a:ea typeface="Century Gothic" charset="0"/>
                <a:cs typeface="Century Gothic" charset="0"/>
              </a:rPr>
              <a:t>S</a:t>
            </a:r>
          </a:p>
        </p:txBody>
      </p:sp>
      <p:sp>
        <p:nvSpPr>
          <p:cNvPr id="5" name="Oval 4"/>
          <p:cNvSpPr/>
          <p:nvPr/>
        </p:nvSpPr>
        <p:spPr>
          <a:xfrm>
            <a:off x="8749819" y="4532517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entury Gothic" charset="0"/>
                <a:ea typeface="Century Gothic" charset="0"/>
                <a:cs typeface="Century Gothic" charset="0"/>
              </a:rPr>
              <a:t>C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579636" y="4958402"/>
            <a:ext cx="1104187" cy="2508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95366" y="2053410"/>
            <a:ext cx="1675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entury Gothic" charset="0"/>
                <a:ea typeface="Century Gothic" charset="0"/>
                <a:cs typeface="Century Gothic" charset="0"/>
              </a:rPr>
              <a:t>Pr</a:t>
            </a:r>
            <a:r>
              <a:rPr lang="en-US" sz="2800" dirty="0" smtClean="0">
                <a:latin typeface="Century Gothic" charset="0"/>
                <a:ea typeface="Century Gothic" charset="0"/>
                <a:cs typeface="Century Gothic" charset="0"/>
              </a:rPr>
              <a:t>(S,C)</a:t>
            </a:r>
            <a:endParaRPr lang="en-US" sz="28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072053" y="2576630"/>
            <a:ext cx="1023313" cy="1266165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241849" y="2576630"/>
            <a:ext cx="1057571" cy="1305624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48491" y="3893808"/>
            <a:ext cx="1675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entury Gothic" charset="0"/>
                <a:ea typeface="Century Gothic" charset="0"/>
                <a:cs typeface="Century Gothic" charset="0"/>
              </a:rPr>
              <a:t>Pr</a:t>
            </a:r>
            <a:r>
              <a:rPr lang="en-US" sz="2800" dirty="0" smtClean="0">
                <a:latin typeface="Century Gothic" charset="0"/>
                <a:ea typeface="Century Gothic" charset="0"/>
                <a:cs typeface="Century Gothic" charset="0"/>
              </a:rPr>
              <a:t>(C)</a:t>
            </a:r>
            <a:endParaRPr lang="en-US" sz="28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99420" y="3888031"/>
            <a:ext cx="1675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entury Gothic" charset="0"/>
                <a:ea typeface="Century Gothic" charset="0"/>
                <a:cs typeface="Century Gothic" charset="0"/>
              </a:rPr>
              <a:t>Pr</a:t>
            </a:r>
            <a:r>
              <a:rPr lang="en-US" sz="2800" dirty="0" smtClean="0">
                <a:latin typeface="Century Gothic" charset="0"/>
                <a:ea typeface="Century Gothic" charset="0"/>
                <a:cs typeface="Century Gothic" charset="0"/>
              </a:rPr>
              <a:t>(S/C)</a:t>
            </a:r>
            <a:endParaRPr lang="en-US" sz="28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24696" y="3809993"/>
            <a:ext cx="1675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entury Gothic" charset="0"/>
                <a:ea typeface="Century Gothic" charset="0"/>
                <a:cs typeface="Century Gothic" charset="0"/>
              </a:rPr>
              <a:t>Pr</a:t>
            </a:r>
            <a:r>
              <a:rPr lang="en-US" sz="2800" dirty="0" smtClean="0">
                <a:latin typeface="Century Gothic" charset="0"/>
                <a:ea typeface="Century Gothic" charset="0"/>
                <a:cs typeface="Century Gothic" charset="0"/>
              </a:rPr>
              <a:t>(S)</a:t>
            </a:r>
            <a:endParaRPr lang="en-US" sz="28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75625" y="3804216"/>
            <a:ext cx="1675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entury Gothic" charset="0"/>
                <a:ea typeface="Century Gothic" charset="0"/>
                <a:cs typeface="Century Gothic" charset="0"/>
              </a:rPr>
              <a:t>Pr</a:t>
            </a:r>
            <a:r>
              <a:rPr lang="en-US" sz="2800" dirty="0" smtClean="0">
                <a:latin typeface="Century Gothic" charset="0"/>
                <a:ea typeface="Century Gothic" charset="0"/>
                <a:cs typeface="Century Gothic" charset="0"/>
              </a:rPr>
              <a:t>(C/S)</a:t>
            </a:r>
            <a:endParaRPr lang="en-US" sz="28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860425" y="4532517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entury Gothic" charset="0"/>
                <a:ea typeface="Century Gothic" charset="0"/>
                <a:cs typeface="Century Gothic" charset="0"/>
              </a:rPr>
              <a:t>S</a:t>
            </a:r>
          </a:p>
        </p:txBody>
      </p:sp>
      <p:sp>
        <p:nvSpPr>
          <p:cNvPr id="17" name="Oval 16"/>
          <p:cNvSpPr/>
          <p:nvPr/>
        </p:nvSpPr>
        <p:spPr>
          <a:xfrm>
            <a:off x="3961554" y="4532517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entury Gothic" charset="0"/>
                <a:ea typeface="Century Gothic" charset="0"/>
                <a:cs typeface="Century Gothic" charset="0"/>
              </a:rPr>
              <a:t>C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737247" y="4958402"/>
            <a:ext cx="1110031" cy="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860425" y="5583591"/>
            <a:ext cx="13048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C=F(S,E)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E ⫫ 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533707" y="5701397"/>
            <a:ext cx="13048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S=F’(C,E’)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E’ 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⫫ S</a:t>
            </a:r>
          </a:p>
        </p:txBody>
      </p:sp>
    </p:spTree>
    <p:extLst>
      <p:ext uri="{BB962C8B-B14F-4D97-AF65-F5344CB8AC3E}">
        <p14:creationId xmlns:p14="http://schemas.microsoft.com/office/powerpoint/2010/main" val="16919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find the causal direction?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648690" y="4532517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entury Gothic" charset="0"/>
                <a:ea typeface="Century Gothic" charset="0"/>
                <a:cs typeface="Century Gothic" charset="0"/>
              </a:rPr>
              <a:t>S</a:t>
            </a:r>
          </a:p>
        </p:txBody>
      </p:sp>
      <p:sp>
        <p:nvSpPr>
          <p:cNvPr id="5" name="Oval 4"/>
          <p:cNvSpPr/>
          <p:nvPr/>
        </p:nvSpPr>
        <p:spPr>
          <a:xfrm>
            <a:off x="8749819" y="4532517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entury Gothic" charset="0"/>
                <a:ea typeface="Century Gothic" charset="0"/>
                <a:cs typeface="Century Gothic" charset="0"/>
              </a:rPr>
              <a:t>C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579636" y="4958402"/>
            <a:ext cx="1104187" cy="2508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95366" y="2053410"/>
            <a:ext cx="1675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entury Gothic" charset="0"/>
                <a:ea typeface="Century Gothic" charset="0"/>
                <a:cs typeface="Century Gothic" charset="0"/>
              </a:rPr>
              <a:t>Pr</a:t>
            </a:r>
            <a:r>
              <a:rPr lang="en-US" sz="2800" dirty="0" smtClean="0">
                <a:latin typeface="Century Gothic" charset="0"/>
                <a:ea typeface="Century Gothic" charset="0"/>
                <a:cs typeface="Century Gothic" charset="0"/>
              </a:rPr>
              <a:t>(S,C)</a:t>
            </a:r>
            <a:endParaRPr lang="en-US" sz="28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072053" y="2576630"/>
            <a:ext cx="1023313" cy="1266165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241849" y="2576630"/>
            <a:ext cx="1057571" cy="1305624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48491" y="3893808"/>
            <a:ext cx="1675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entury Gothic" charset="0"/>
                <a:ea typeface="Century Gothic" charset="0"/>
                <a:cs typeface="Century Gothic" charset="0"/>
              </a:rPr>
              <a:t>Pr</a:t>
            </a:r>
            <a:r>
              <a:rPr lang="en-US" sz="2800" dirty="0" smtClean="0">
                <a:latin typeface="Century Gothic" charset="0"/>
                <a:ea typeface="Century Gothic" charset="0"/>
                <a:cs typeface="Century Gothic" charset="0"/>
              </a:rPr>
              <a:t>(C)</a:t>
            </a:r>
            <a:endParaRPr lang="en-US" sz="28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99420" y="3888031"/>
            <a:ext cx="1675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entury Gothic" charset="0"/>
                <a:ea typeface="Century Gothic" charset="0"/>
                <a:cs typeface="Century Gothic" charset="0"/>
              </a:rPr>
              <a:t>Pr</a:t>
            </a:r>
            <a:r>
              <a:rPr lang="en-US" sz="2800" dirty="0" smtClean="0">
                <a:latin typeface="Century Gothic" charset="0"/>
                <a:ea typeface="Century Gothic" charset="0"/>
                <a:cs typeface="Century Gothic" charset="0"/>
              </a:rPr>
              <a:t>(S/C)</a:t>
            </a:r>
            <a:endParaRPr lang="en-US" sz="28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24696" y="3809993"/>
            <a:ext cx="1675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entury Gothic" charset="0"/>
                <a:ea typeface="Century Gothic" charset="0"/>
                <a:cs typeface="Century Gothic" charset="0"/>
              </a:rPr>
              <a:t>Pr</a:t>
            </a:r>
            <a:r>
              <a:rPr lang="en-US" sz="2800" dirty="0" smtClean="0">
                <a:latin typeface="Century Gothic" charset="0"/>
                <a:ea typeface="Century Gothic" charset="0"/>
                <a:cs typeface="Century Gothic" charset="0"/>
              </a:rPr>
              <a:t>(S)</a:t>
            </a:r>
            <a:endParaRPr lang="en-US" sz="28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75625" y="3804216"/>
            <a:ext cx="1675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entury Gothic" charset="0"/>
                <a:ea typeface="Century Gothic" charset="0"/>
                <a:cs typeface="Century Gothic" charset="0"/>
              </a:rPr>
              <a:t>Pr</a:t>
            </a:r>
            <a:r>
              <a:rPr lang="en-US" sz="2800" dirty="0" smtClean="0">
                <a:latin typeface="Century Gothic" charset="0"/>
                <a:ea typeface="Century Gothic" charset="0"/>
                <a:cs typeface="Century Gothic" charset="0"/>
              </a:rPr>
              <a:t>(C/S)</a:t>
            </a:r>
            <a:endParaRPr lang="en-US" sz="28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860425" y="4532517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entury Gothic" charset="0"/>
                <a:ea typeface="Century Gothic" charset="0"/>
                <a:cs typeface="Century Gothic" charset="0"/>
              </a:rPr>
              <a:t>S</a:t>
            </a:r>
          </a:p>
        </p:txBody>
      </p:sp>
      <p:sp>
        <p:nvSpPr>
          <p:cNvPr id="17" name="Oval 16"/>
          <p:cNvSpPr/>
          <p:nvPr/>
        </p:nvSpPr>
        <p:spPr>
          <a:xfrm>
            <a:off x="3961554" y="4532517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entury Gothic" charset="0"/>
                <a:ea typeface="Century Gothic" charset="0"/>
                <a:cs typeface="Century Gothic" charset="0"/>
              </a:rPr>
              <a:t>C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737247" y="4958402"/>
            <a:ext cx="1110031" cy="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860425" y="5583591"/>
            <a:ext cx="13048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C=F(S,E)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E ⫫ 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533707" y="5701397"/>
            <a:ext cx="13048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S=F’(C,E’)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E’ 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⫫ S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653" y="1412111"/>
            <a:ext cx="8728091" cy="29666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60425" y="1702242"/>
            <a:ext cx="77662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It is impossible to find the true causal direction from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observational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data for two random 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variables. </a:t>
            </a:r>
          </a:p>
          <a:p>
            <a:pPr marL="285750" indent="-285750">
              <a:buFont typeface="Arial" charset="0"/>
              <a:buChar char="•"/>
            </a:pPr>
            <a:r>
              <a:rPr lang="en-US" i="1" dirty="0" smtClean="0">
                <a:latin typeface="Century Gothic" charset="0"/>
                <a:ea typeface="Century Gothic" charset="0"/>
                <a:cs typeface="Century Gothic" charset="0"/>
              </a:rPr>
              <a:t>(Unless we make more assumptions)</a:t>
            </a:r>
            <a:endParaRPr lang="en-US" i="1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You need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interventions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, i.e. messing with the mechanism.</a:t>
            </a: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For more than two </a:t>
            </a:r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r.v.s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there is a rich theory and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some directions 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can be learned without interventions. (</a:t>
            </a:r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Spirtes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et al.)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97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3463" y="2315720"/>
            <a:ext cx="11945073" cy="10293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05727"/>
          </a:xfrm>
        </p:spPr>
        <p:txBody>
          <a:bodyPr>
            <a:normAutofit/>
          </a:bodyPr>
          <a:lstStyle/>
          <a:p>
            <a:r>
              <a:rPr lang="en-US" dirty="0" smtClean="0"/>
              <a:t>Discovering causal directions </a:t>
            </a:r>
            <a:endParaRPr lang="en-US" dirty="0" smtClean="0"/>
          </a:p>
          <a:p>
            <a:r>
              <a:rPr lang="en-US" dirty="0" smtClean="0"/>
              <a:t>Part 1: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Interventions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/>
              <a:t>and how to design them</a:t>
            </a:r>
            <a:endParaRPr lang="en-US" dirty="0" smtClean="0"/>
          </a:p>
          <a:p>
            <a:pPr lvl="1"/>
            <a:r>
              <a:rPr lang="en-US" dirty="0" err="1" smtClean="0"/>
              <a:t>Chordal</a:t>
            </a:r>
            <a:r>
              <a:rPr lang="en-US" dirty="0" smtClean="0"/>
              <a:t> graphs and </a:t>
            </a:r>
            <a:r>
              <a:rPr lang="en-US" dirty="0" err="1" smtClean="0"/>
              <a:t>combinatorics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Part 2: A </a:t>
            </a:r>
            <a:r>
              <a:rPr lang="en-US" dirty="0" smtClean="0"/>
              <a:t>new model: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entropic causality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A theorem of </a:t>
            </a:r>
            <a:r>
              <a:rPr lang="en-US" dirty="0" err="1" smtClean="0"/>
              <a:t>identifiability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 smtClean="0"/>
              <a:t>practical </a:t>
            </a:r>
            <a:r>
              <a:rPr lang="en-US" dirty="0" smtClean="0"/>
              <a:t>algorithm </a:t>
            </a:r>
            <a:r>
              <a:rPr lang="en-US" dirty="0" smtClean="0"/>
              <a:t>for Shannon entropy causal inference</a:t>
            </a:r>
          </a:p>
          <a:p>
            <a:pPr lvl="1"/>
            <a:r>
              <a:rPr lang="en-US" dirty="0" smtClean="0"/>
              <a:t>Good empirical performance on standard </a:t>
            </a:r>
            <a:r>
              <a:rPr lang="en-US" dirty="0" smtClean="0"/>
              <a:t>benchmark</a:t>
            </a:r>
          </a:p>
          <a:p>
            <a:pPr lvl="1"/>
            <a:r>
              <a:rPr lang="en-US" dirty="0" smtClean="0"/>
              <a:t>Many open problems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79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585" y="0"/>
            <a:ext cx="10798215" cy="1325563"/>
          </a:xfrm>
        </p:spPr>
        <p:txBody>
          <a:bodyPr/>
          <a:lstStyle/>
          <a:p>
            <a:r>
              <a:rPr lang="en-US" dirty="0" smtClean="0"/>
              <a:t>Intervention: force people to smoke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146020" y="5259793"/>
            <a:ext cx="876822" cy="85177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S</a:t>
            </a:r>
          </a:p>
        </p:txBody>
      </p:sp>
      <p:sp>
        <p:nvSpPr>
          <p:cNvPr id="5" name="Oval 4"/>
          <p:cNvSpPr/>
          <p:nvPr/>
        </p:nvSpPr>
        <p:spPr>
          <a:xfrm>
            <a:off x="2939329" y="5259793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entury Gothic" charset="0"/>
                <a:ea typeface="Century Gothic" charset="0"/>
                <a:cs typeface="Century Gothic" charset="0"/>
              </a:rPr>
              <a:t>C</a:t>
            </a:r>
          </a:p>
        </p:txBody>
      </p:sp>
      <p:cxnSp>
        <p:nvCxnSpPr>
          <p:cNvPr id="6" name="Straight Arrow Connector 5"/>
          <p:cNvCxnSpPr>
            <a:stCxn id="6" idx="6"/>
          </p:cNvCxnSpPr>
          <p:nvPr/>
        </p:nvCxnSpPr>
        <p:spPr>
          <a:xfrm>
            <a:off x="2022841" y="5685678"/>
            <a:ext cx="914400" cy="0"/>
          </a:xfrm>
          <a:prstGeom prst="straightConnector1">
            <a:avLst/>
          </a:prstGeom>
          <a:ln w="76200">
            <a:headEnd w="lg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78" y="1325563"/>
            <a:ext cx="1176558" cy="1608217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01022" y="1407956"/>
          <a:ext cx="1440406" cy="15258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0203"/>
                <a:gridCol w="720203"/>
              </a:tblGrid>
              <a:tr h="762912">
                <a:tc>
                  <a:txBody>
                    <a:bodyPr/>
                    <a:lstStyle/>
                    <a:p>
                      <a:r>
                        <a:rPr lang="en-US" dirty="0" smtClean="0"/>
                        <a:t>S=0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  <a:tr h="762912">
                <a:tc>
                  <a:txBody>
                    <a:bodyPr/>
                    <a:lstStyle/>
                    <a:p>
                      <a:r>
                        <a:rPr lang="en-US" dirty="0" smtClean="0"/>
                        <a:t>S=1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44593" y="3536055"/>
            <a:ext cx="1675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entury Gothic" charset="0"/>
                <a:ea typeface="Century Gothic" charset="0"/>
                <a:cs typeface="Century Gothic" charset="0"/>
              </a:rPr>
              <a:t>Pr</a:t>
            </a:r>
            <a:r>
              <a:rPr lang="en-US" sz="2800" dirty="0" smtClean="0">
                <a:latin typeface="Century Gothic" charset="0"/>
                <a:ea typeface="Century Gothic" charset="0"/>
                <a:cs typeface="Century Gothic" charset="0"/>
              </a:rPr>
              <a:t>(S)</a:t>
            </a:r>
            <a:endParaRPr lang="en-US" sz="28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906245" y="1325563"/>
          <a:ext cx="2976114" cy="176984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2038"/>
                <a:gridCol w="992038"/>
                <a:gridCol w="992038"/>
              </a:tblGrid>
              <a:tr h="5899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S=1</a:t>
                      </a:r>
                      <a:endParaRPr lang="en-US" dirty="0"/>
                    </a:p>
                  </a:txBody>
                  <a:tcPr/>
                </a:tc>
              </a:tr>
              <a:tr h="589947">
                <a:tc>
                  <a:txBody>
                    <a:bodyPr/>
                    <a:lstStyle/>
                    <a:p>
                      <a:r>
                        <a:rPr lang="en-US" dirty="0" smtClean="0"/>
                        <a:t>C=0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30/50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10/50</a:t>
                      </a:r>
                      <a:endParaRPr lang="en-US" dirty="0"/>
                    </a:p>
                  </a:txBody>
                  <a:tcPr/>
                </a:tc>
              </a:tr>
              <a:tr h="589947">
                <a:tc>
                  <a:txBody>
                    <a:bodyPr/>
                    <a:lstStyle/>
                    <a:p>
                      <a:r>
                        <a:rPr lang="en-US" dirty="0" smtClean="0"/>
                        <a:t>C=1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20/50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40/50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906245" y="3536055"/>
            <a:ext cx="1675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entury Gothic" charset="0"/>
                <a:ea typeface="Century Gothic" charset="0"/>
                <a:cs typeface="Century Gothic" charset="0"/>
              </a:rPr>
              <a:t>Pr</a:t>
            </a:r>
            <a:r>
              <a:rPr lang="en-US" sz="2800" dirty="0" smtClean="0">
                <a:latin typeface="Century Gothic" charset="0"/>
                <a:ea typeface="Century Gothic" charset="0"/>
                <a:cs typeface="Century Gothic" charset="0"/>
              </a:rPr>
              <a:t>(C/S)</a:t>
            </a:r>
            <a:endParaRPr lang="en-US" sz="28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75" y="2933780"/>
            <a:ext cx="1195408" cy="1253924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254642" y="1172432"/>
            <a:ext cx="8565266" cy="3937920"/>
            <a:chOff x="254642" y="1172432"/>
            <a:chExt cx="8565266" cy="3937920"/>
          </a:xfrm>
        </p:grpSpPr>
        <p:sp>
          <p:nvSpPr>
            <p:cNvPr id="17" name="Round Diagonal Corner Rectangle 16"/>
            <p:cNvSpPr/>
            <p:nvPr/>
          </p:nvSpPr>
          <p:spPr>
            <a:xfrm>
              <a:off x="254642" y="1172432"/>
              <a:ext cx="8565266" cy="3430715"/>
            </a:xfrm>
            <a:prstGeom prst="round2DiagRect">
              <a:avLst/>
            </a:prstGeom>
            <a:noFill/>
            <a:ln w="571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>
              <a:off x="2384385" y="4385584"/>
              <a:ext cx="14080" cy="724768"/>
            </a:xfrm>
            <a:prstGeom prst="straightConnector1">
              <a:avLst/>
            </a:prstGeom>
            <a:ln w="76200">
              <a:solidFill>
                <a:schemeClr val="bg1">
                  <a:lumMod val="65000"/>
                </a:schemeClr>
              </a:solidFill>
              <a:headEnd w="lg" len="med"/>
              <a:tailEnd type="triangle" w="lg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&quot;No&quot; Symbol 7"/>
          <p:cNvSpPr/>
          <p:nvPr/>
        </p:nvSpPr>
        <p:spPr>
          <a:xfrm>
            <a:off x="2720372" y="1751448"/>
            <a:ext cx="1892682" cy="1853118"/>
          </a:xfrm>
          <a:prstGeom prst="noSmoking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52585" y="4946639"/>
            <a:ext cx="65725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Flip coin and force each person to smoke or not, with </a:t>
            </a:r>
            <a:r>
              <a:rPr lang="en-US" dirty="0" err="1" smtClean="0"/>
              <a:t>prob</a:t>
            </a:r>
            <a:r>
              <a:rPr lang="en-US" dirty="0" smtClean="0"/>
              <a:t> ½.</a:t>
            </a:r>
          </a:p>
          <a:p>
            <a:r>
              <a:rPr lang="en-US" dirty="0" smtClean="0"/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 Universe1 (i.e. </a:t>
            </a:r>
            <a:r>
              <a:rPr lang="en-US" dirty="0" smtClean="0"/>
              <a:t>Under </a:t>
            </a:r>
            <a:r>
              <a:rPr lang="en-US" dirty="0" smtClean="0"/>
              <a:t>S→</a:t>
            </a:r>
            <a:r>
              <a:rPr lang="en-US" dirty="0" smtClean="0"/>
              <a:t>C) </a:t>
            </a:r>
            <a:r>
              <a:rPr lang="en-US" dirty="0" smtClean="0"/>
              <a:t>,  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new joint pdf stays same as before intervention. 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699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585" y="0"/>
            <a:ext cx="10798215" cy="1325563"/>
          </a:xfrm>
        </p:spPr>
        <p:txBody>
          <a:bodyPr/>
          <a:lstStyle/>
          <a:p>
            <a:r>
              <a:rPr lang="en-US" dirty="0" smtClean="0"/>
              <a:t>Intervention: force people to smoke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52585" y="4946639"/>
            <a:ext cx="65725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Flip coin and force each person to smoke or not, with </a:t>
            </a:r>
            <a:r>
              <a:rPr lang="en-US" dirty="0" err="1" smtClean="0"/>
              <a:t>prob</a:t>
            </a:r>
            <a:r>
              <a:rPr lang="en-US" dirty="0" smtClean="0"/>
              <a:t> ½.</a:t>
            </a:r>
          </a:p>
          <a:p>
            <a:r>
              <a:rPr lang="en-US" dirty="0" smtClean="0"/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 Universe 2 (Under </a:t>
            </a:r>
            <a:r>
              <a:rPr lang="en-US" dirty="0" smtClean="0"/>
              <a:t>C→</a:t>
            </a:r>
            <a:r>
              <a:rPr lang="en-US" dirty="0" smtClean="0"/>
              <a:t>S) 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S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, C will become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independent after intervention. </a:t>
            </a:r>
            <a:endParaRPr lang="en-US" b="1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 smtClean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78" y="1325563"/>
            <a:ext cx="1176558" cy="1608217"/>
          </a:xfrm>
          <a:prstGeom prst="rect">
            <a:avLst/>
          </a:prstGeom>
        </p:spPr>
      </p:pic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490617"/>
              </p:ext>
            </p:extLst>
          </p:nvPr>
        </p:nvGraphicFramePr>
        <p:xfrm>
          <a:off x="2601022" y="1407956"/>
          <a:ext cx="1440406" cy="15258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0203"/>
                <a:gridCol w="720203"/>
              </a:tblGrid>
              <a:tr h="762912">
                <a:tc>
                  <a:txBody>
                    <a:bodyPr/>
                    <a:lstStyle/>
                    <a:p>
                      <a:r>
                        <a:rPr lang="en-US" dirty="0" smtClean="0"/>
                        <a:t>C=0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</a:tr>
              <a:tr h="762912">
                <a:tc>
                  <a:txBody>
                    <a:bodyPr/>
                    <a:lstStyle/>
                    <a:p>
                      <a:r>
                        <a:rPr lang="en-US" dirty="0" smtClean="0"/>
                        <a:t>C=1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644593" y="3536055"/>
            <a:ext cx="1675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entury Gothic" charset="0"/>
                <a:ea typeface="Century Gothic" charset="0"/>
                <a:cs typeface="Century Gothic" charset="0"/>
              </a:rPr>
              <a:t>Pr</a:t>
            </a:r>
            <a:r>
              <a:rPr lang="en-US" sz="2800" dirty="0" smtClean="0">
                <a:latin typeface="Century Gothic" charset="0"/>
                <a:ea typeface="Century Gothic" charset="0"/>
                <a:cs typeface="Century Gothic" charset="0"/>
              </a:rPr>
              <a:t>(C)</a:t>
            </a:r>
            <a:endParaRPr lang="en-US" sz="28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662621"/>
              </p:ext>
            </p:extLst>
          </p:nvPr>
        </p:nvGraphicFramePr>
        <p:xfrm>
          <a:off x="4906244" y="1325563"/>
          <a:ext cx="6136003" cy="176984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1600"/>
                <a:gridCol w="2090652"/>
                <a:gridCol w="2673751"/>
              </a:tblGrid>
              <a:tr h="5899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C=1</a:t>
                      </a:r>
                      <a:endParaRPr lang="en-US" dirty="0"/>
                    </a:p>
                  </a:txBody>
                  <a:tcPr/>
                </a:tc>
              </a:tr>
              <a:tr h="589947">
                <a:tc>
                  <a:txBody>
                    <a:bodyPr/>
                    <a:lstStyle/>
                    <a:p>
                      <a:r>
                        <a:rPr lang="en-US" dirty="0" smtClean="0"/>
                        <a:t>S=0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30/(100*0.4) = 0.75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20/(100*0.6) = 0.33</a:t>
                      </a:r>
                    </a:p>
                  </a:txBody>
                  <a:tcPr/>
                </a:tc>
              </a:tr>
              <a:tr h="589947">
                <a:tc>
                  <a:txBody>
                    <a:bodyPr/>
                    <a:lstStyle/>
                    <a:p>
                      <a:r>
                        <a:rPr lang="en-US" dirty="0" smtClean="0"/>
                        <a:t>S=1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10/(100*0.4) = 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40/(100*0.6) = 0.66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906245" y="3536055"/>
            <a:ext cx="1675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entury Gothic" charset="0"/>
                <a:ea typeface="Century Gothic" charset="0"/>
                <a:cs typeface="Century Gothic" charset="0"/>
              </a:rPr>
              <a:t>Pr</a:t>
            </a:r>
            <a:r>
              <a:rPr lang="en-US" sz="2800" dirty="0" smtClean="0">
                <a:latin typeface="Century Gothic" charset="0"/>
                <a:ea typeface="Century Gothic" charset="0"/>
                <a:cs typeface="Century Gothic" charset="0"/>
              </a:rPr>
              <a:t>(S/C)</a:t>
            </a:r>
            <a:endParaRPr lang="en-US" sz="28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75" y="2933780"/>
            <a:ext cx="1195408" cy="1253924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254642" y="1172432"/>
            <a:ext cx="11099158" cy="3937920"/>
            <a:chOff x="254642" y="1172432"/>
            <a:chExt cx="8565266" cy="3937920"/>
          </a:xfrm>
        </p:grpSpPr>
        <p:sp>
          <p:nvSpPr>
            <p:cNvPr id="28" name="Round Diagonal Corner Rectangle 27"/>
            <p:cNvSpPr/>
            <p:nvPr/>
          </p:nvSpPr>
          <p:spPr>
            <a:xfrm>
              <a:off x="254642" y="1172432"/>
              <a:ext cx="8565266" cy="3430715"/>
            </a:xfrm>
            <a:prstGeom prst="round2DiagRect">
              <a:avLst/>
            </a:prstGeom>
            <a:noFill/>
            <a:ln w="571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>
              <a:off x="2384385" y="4385584"/>
              <a:ext cx="14080" cy="724768"/>
            </a:xfrm>
            <a:prstGeom prst="straightConnector1">
              <a:avLst/>
            </a:prstGeom>
            <a:ln w="76200">
              <a:solidFill>
                <a:schemeClr val="bg1">
                  <a:lumMod val="65000"/>
                </a:schemeClr>
              </a:solidFill>
              <a:headEnd w="lg" len="med"/>
              <a:tailEnd type="triangle" w="lg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&quot;No&quot; Symbol 29"/>
          <p:cNvSpPr/>
          <p:nvPr/>
        </p:nvSpPr>
        <p:spPr>
          <a:xfrm>
            <a:off x="5790950" y="1771599"/>
            <a:ext cx="1892682" cy="1853118"/>
          </a:xfrm>
          <a:prstGeom prst="noSmoking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146020" y="5259793"/>
            <a:ext cx="876822" cy="85177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entury Gothic" charset="0"/>
                <a:ea typeface="Century Gothic" charset="0"/>
                <a:cs typeface="Century Gothic" charset="0"/>
              </a:rPr>
              <a:t>S</a:t>
            </a:r>
          </a:p>
        </p:txBody>
      </p:sp>
      <p:sp>
        <p:nvSpPr>
          <p:cNvPr id="32" name="Oval 31"/>
          <p:cNvSpPr/>
          <p:nvPr/>
        </p:nvSpPr>
        <p:spPr>
          <a:xfrm>
            <a:off x="2939329" y="5259793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entury Gothic" charset="0"/>
                <a:ea typeface="Century Gothic" charset="0"/>
                <a:cs typeface="Century Gothic" charset="0"/>
              </a:rPr>
              <a:t>C</a:t>
            </a:r>
          </a:p>
        </p:txBody>
      </p:sp>
      <p:cxnSp>
        <p:nvCxnSpPr>
          <p:cNvPr id="33" name="Straight Arrow Connector 32"/>
          <p:cNvCxnSpPr>
            <a:stCxn id="32" idx="2"/>
          </p:cNvCxnSpPr>
          <p:nvPr/>
        </p:nvCxnSpPr>
        <p:spPr>
          <a:xfrm flipH="1">
            <a:off x="2014971" y="5685678"/>
            <a:ext cx="924358" cy="9945"/>
          </a:xfrm>
          <a:prstGeom prst="straightConnector1">
            <a:avLst/>
          </a:prstGeom>
          <a:ln w="76200">
            <a:headEnd w="lg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&quot;No&quot; Symbol 33"/>
          <p:cNvSpPr/>
          <p:nvPr/>
        </p:nvSpPr>
        <p:spPr>
          <a:xfrm>
            <a:off x="2287868" y="5494033"/>
            <a:ext cx="434945" cy="403179"/>
          </a:xfrm>
          <a:prstGeom prst="noSmoking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18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585" y="0"/>
            <a:ext cx="10798215" cy="1325563"/>
          </a:xfrm>
        </p:spPr>
        <p:txBody>
          <a:bodyPr/>
          <a:lstStyle/>
          <a:p>
            <a:r>
              <a:rPr lang="en-US" dirty="0" smtClean="0"/>
              <a:t>Intervention: force people to smoke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52585" y="4946639"/>
            <a:ext cx="65725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Flip coin and force each person to smoke or not, with </a:t>
            </a:r>
            <a:r>
              <a:rPr lang="en-US" dirty="0" err="1" smtClean="0"/>
              <a:t>prob</a:t>
            </a:r>
            <a:r>
              <a:rPr lang="en-US" dirty="0" smtClean="0"/>
              <a:t> ½.</a:t>
            </a:r>
          </a:p>
          <a:p>
            <a:r>
              <a:rPr lang="en-US" dirty="0" smtClean="0"/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 Universe 2 (Under </a:t>
            </a:r>
            <a:r>
              <a:rPr lang="en-US" dirty="0" smtClean="0"/>
              <a:t>C→</a:t>
            </a:r>
            <a:r>
              <a:rPr lang="en-US" dirty="0" smtClean="0"/>
              <a:t>S) 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S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, C will become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independent after intervention. </a:t>
            </a:r>
            <a:endParaRPr lang="en-US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So check correlation </a:t>
            </a:r>
            <a:r>
              <a:rPr lang="en-US" dirty="0" smtClean="0"/>
              <a:t>on data after </a:t>
            </a:r>
            <a:r>
              <a:rPr lang="en-US" dirty="0" smtClean="0"/>
              <a:t>intervention and find true direction!</a:t>
            </a:r>
          </a:p>
          <a:p>
            <a:endParaRPr lang="en-US" dirty="0" smtClean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78" y="1325563"/>
            <a:ext cx="1176558" cy="1608217"/>
          </a:xfrm>
          <a:prstGeom prst="rect">
            <a:avLst/>
          </a:prstGeom>
        </p:spPr>
      </p:pic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490617"/>
              </p:ext>
            </p:extLst>
          </p:nvPr>
        </p:nvGraphicFramePr>
        <p:xfrm>
          <a:off x="2601022" y="1407956"/>
          <a:ext cx="1440406" cy="15258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0203"/>
                <a:gridCol w="720203"/>
              </a:tblGrid>
              <a:tr h="762912">
                <a:tc>
                  <a:txBody>
                    <a:bodyPr/>
                    <a:lstStyle/>
                    <a:p>
                      <a:r>
                        <a:rPr lang="en-US" dirty="0" smtClean="0"/>
                        <a:t>C=0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</a:tr>
              <a:tr h="762912">
                <a:tc>
                  <a:txBody>
                    <a:bodyPr/>
                    <a:lstStyle/>
                    <a:p>
                      <a:r>
                        <a:rPr lang="en-US" dirty="0" smtClean="0"/>
                        <a:t>C=1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644593" y="3536055"/>
            <a:ext cx="1675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entury Gothic" charset="0"/>
                <a:ea typeface="Century Gothic" charset="0"/>
                <a:cs typeface="Century Gothic" charset="0"/>
              </a:rPr>
              <a:t>Pr</a:t>
            </a:r>
            <a:r>
              <a:rPr lang="en-US" sz="2800" dirty="0" smtClean="0">
                <a:latin typeface="Century Gothic" charset="0"/>
                <a:ea typeface="Century Gothic" charset="0"/>
                <a:cs typeface="Century Gothic" charset="0"/>
              </a:rPr>
              <a:t>(C)</a:t>
            </a:r>
            <a:endParaRPr lang="en-US" sz="28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662621"/>
              </p:ext>
            </p:extLst>
          </p:nvPr>
        </p:nvGraphicFramePr>
        <p:xfrm>
          <a:off x="4906244" y="1325563"/>
          <a:ext cx="6136003" cy="176984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1600"/>
                <a:gridCol w="2090652"/>
                <a:gridCol w="2673751"/>
              </a:tblGrid>
              <a:tr h="5899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C=1</a:t>
                      </a:r>
                      <a:endParaRPr lang="en-US" dirty="0"/>
                    </a:p>
                  </a:txBody>
                  <a:tcPr/>
                </a:tc>
              </a:tr>
              <a:tr h="589947">
                <a:tc>
                  <a:txBody>
                    <a:bodyPr/>
                    <a:lstStyle/>
                    <a:p>
                      <a:r>
                        <a:rPr lang="en-US" dirty="0" smtClean="0"/>
                        <a:t>S=0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30/(100*0.4) = 0.75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20/(100*0.6) = 0.33</a:t>
                      </a:r>
                    </a:p>
                  </a:txBody>
                  <a:tcPr/>
                </a:tc>
              </a:tr>
              <a:tr h="589947">
                <a:tc>
                  <a:txBody>
                    <a:bodyPr/>
                    <a:lstStyle/>
                    <a:p>
                      <a:r>
                        <a:rPr lang="en-US" dirty="0" smtClean="0"/>
                        <a:t>S=1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10/(100*0.4) = 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40/(100*0.6) = 0.66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906245" y="3536055"/>
            <a:ext cx="1675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entury Gothic" charset="0"/>
                <a:ea typeface="Century Gothic" charset="0"/>
                <a:cs typeface="Century Gothic" charset="0"/>
              </a:rPr>
              <a:t>Pr</a:t>
            </a:r>
            <a:r>
              <a:rPr lang="en-US" sz="2800" dirty="0" smtClean="0">
                <a:latin typeface="Century Gothic" charset="0"/>
                <a:ea typeface="Century Gothic" charset="0"/>
                <a:cs typeface="Century Gothic" charset="0"/>
              </a:rPr>
              <a:t>(S/C)</a:t>
            </a:r>
            <a:endParaRPr lang="en-US" sz="28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75" y="2933780"/>
            <a:ext cx="1195408" cy="1253924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254642" y="1172432"/>
            <a:ext cx="11099158" cy="3937920"/>
            <a:chOff x="254642" y="1172432"/>
            <a:chExt cx="8565266" cy="3937920"/>
          </a:xfrm>
        </p:grpSpPr>
        <p:sp>
          <p:nvSpPr>
            <p:cNvPr id="28" name="Round Diagonal Corner Rectangle 27"/>
            <p:cNvSpPr/>
            <p:nvPr/>
          </p:nvSpPr>
          <p:spPr>
            <a:xfrm>
              <a:off x="254642" y="1172432"/>
              <a:ext cx="8565266" cy="3430715"/>
            </a:xfrm>
            <a:prstGeom prst="round2DiagRect">
              <a:avLst/>
            </a:prstGeom>
            <a:noFill/>
            <a:ln w="571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>
              <a:off x="2384385" y="4385584"/>
              <a:ext cx="14080" cy="724768"/>
            </a:xfrm>
            <a:prstGeom prst="straightConnector1">
              <a:avLst/>
            </a:prstGeom>
            <a:ln w="76200">
              <a:solidFill>
                <a:schemeClr val="bg1">
                  <a:lumMod val="65000"/>
                </a:schemeClr>
              </a:solidFill>
              <a:headEnd w="lg" len="med"/>
              <a:tailEnd type="triangle" w="lg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&quot;No&quot; Symbol 29"/>
          <p:cNvSpPr/>
          <p:nvPr/>
        </p:nvSpPr>
        <p:spPr>
          <a:xfrm>
            <a:off x="5790950" y="1771599"/>
            <a:ext cx="1892682" cy="1853118"/>
          </a:xfrm>
          <a:prstGeom prst="noSmoking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146020" y="5259793"/>
            <a:ext cx="876822" cy="85177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entury Gothic" charset="0"/>
                <a:ea typeface="Century Gothic" charset="0"/>
                <a:cs typeface="Century Gothic" charset="0"/>
              </a:rPr>
              <a:t>S</a:t>
            </a:r>
          </a:p>
        </p:txBody>
      </p:sp>
      <p:sp>
        <p:nvSpPr>
          <p:cNvPr id="32" name="Oval 31"/>
          <p:cNvSpPr/>
          <p:nvPr/>
        </p:nvSpPr>
        <p:spPr>
          <a:xfrm>
            <a:off x="2939329" y="5259793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entury Gothic" charset="0"/>
                <a:ea typeface="Century Gothic" charset="0"/>
                <a:cs typeface="Century Gothic" charset="0"/>
              </a:rPr>
              <a:t>C</a:t>
            </a:r>
          </a:p>
        </p:txBody>
      </p:sp>
      <p:cxnSp>
        <p:nvCxnSpPr>
          <p:cNvPr id="33" name="Straight Arrow Connector 32"/>
          <p:cNvCxnSpPr>
            <a:stCxn id="32" idx="2"/>
          </p:cNvCxnSpPr>
          <p:nvPr/>
        </p:nvCxnSpPr>
        <p:spPr>
          <a:xfrm flipH="1">
            <a:off x="2014971" y="5685678"/>
            <a:ext cx="924358" cy="9945"/>
          </a:xfrm>
          <a:prstGeom prst="straightConnector1">
            <a:avLst/>
          </a:prstGeom>
          <a:ln w="76200">
            <a:headEnd w="lg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&quot;No&quot; Symbol 33"/>
          <p:cNvSpPr/>
          <p:nvPr/>
        </p:nvSpPr>
        <p:spPr>
          <a:xfrm>
            <a:off x="2287868" y="5494033"/>
            <a:ext cx="434945" cy="403179"/>
          </a:xfrm>
          <a:prstGeom prst="noSmoking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71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variables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03898" y="4755959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>
                <a:latin typeface="Century Gothic" charset="0"/>
                <a:ea typeface="Century Gothic" charset="0"/>
                <a:cs typeface="Century Gothic" charset="0"/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2770788" y="4755959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 smtClean="0">
                <a:latin typeface="Century Gothic" charset="0"/>
                <a:ea typeface="Century Gothic" charset="0"/>
                <a:cs typeface="Century Gothic" charset="0"/>
              </a:rPr>
              <a:t>7</a:t>
            </a:r>
            <a:endParaRPr lang="en-US" sz="3200" baseline="-25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7" name="Straight Arrow Connector 6"/>
          <p:cNvCxnSpPr>
            <a:stCxn id="5" idx="6"/>
            <a:endCxn id="6" idx="2"/>
          </p:cNvCxnSpPr>
          <p:nvPr/>
        </p:nvCxnSpPr>
        <p:spPr>
          <a:xfrm>
            <a:off x="1880720" y="5181844"/>
            <a:ext cx="890068" cy="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50282" y="3214932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 smtClean="0">
                <a:latin typeface="Century Gothic" charset="0"/>
                <a:ea typeface="Century Gothic" charset="0"/>
                <a:cs typeface="Century Gothic" charset="0"/>
              </a:rPr>
              <a:t>1</a:t>
            </a:r>
            <a:endParaRPr lang="en-US" sz="3200" baseline="-25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376539" y="3265362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 smtClean="0">
                <a:latin typeface="Century Gothic" charset="0"/>
                <a:ea typeface="Century Gothic" charset="0"/>
                <a:cs typeface="Century Gothic" charset="0"/>
              </a:rPr>
              <a:t>3</a:t>
            </a:r>
            <a:endParaRPr lang="en-US" sz="3200" baseline="-25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668137" y="2075827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>
                <a:latin typeface="Century Gothic" charset="0"/>
                <a:ea typeface="Century Gothic" charset="0"/>
                <a:cs typeface="Century Gothic" charset="0"/>
              </a:rPr>
              <a:t>4</a:t>
            </a:r>
          </a:p>
        </p:txBody>
      </p:sp>
      <p:sp>
        <p:nvSpPr>
          <p:cNvPr id="11" name="Oval 10"/>
          <p:cNvSpPr/>
          <p:nvPr/>
        </p:nvSpPr>
        <p:spPr>
          <a:xfrm>
            <a:off x="3749180" y="3265362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 smtClean="0">
                <a:latin typeface="Century Gothic" charset="0"/>
                <a:ea typeface="Century Gothic" charset="0"/>
                <a:cs typeface="Century Gothic" charset="0"/>
              </a:rPr>
              <a:t>6</a:t>
            </a:r>
            <a:endParaRPr lang="en-US" sz="3200" baseline="-25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209199" y="2116572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>
                <a:latin typeface="Century Gothic" charset="0"/>
                <a:ea typeface="Century Gothic" charset="0"/>
                <a:cs typeface="Century Gothic" charset="0"/>
              </a:rPr>
              <a:t>5</a:t>
            </a:r>
          </a:p>
        </p:txBody>
      </p:sp>
      <p:cxnSp>
        <p:nvCxnSpPr>
          <p:cNvPr id="18" name="Straight Arrow Connector 17"/>
          <p:cNvCxnSpPr>
            <a:stCxn id="5" idx="1"/>
            <a:endCxn id="8" idx="4"/>
          </p:cNvCxnSpPr>
          <p:nvPr/>
        </p:nvCxnSpPr>
        <p:spPr>
          <a:xfrm flipH="1" flipV="1">
            <a:off x="888693" y="4066702"/>
            <a:ext cx="243613" cy="813996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7"/>
            <a:endCxn id="10" idx="3"/>
          </p:cNvCxnSpPr>
          <p:nvPr/>
        </p:nvCxnSpPr>
        <p:spPr>
          <a:xfrm flipV="1">
            <a:off x="1198696" y="2802858"/>
            <a:ext cx="597849" cy="536813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4"/>
            <a:endCxn id="9" idx="1"/>
          </p:cNvCxnSpPr>
          <p:nvPr/>
        </p:nvCxnSpPr>
        <p:spPr>
          <a:xfrm>
            <a:off x="2106548" y="2927597"/>
            <a:ext cx="398399" cy="462504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6"/>
            <a:endCxn id="9" idx="2"/>
          </p:cNvCxnSpPr>
          <p:nvPr/>
        </p:nvCxnSpPr>
        <p:spPr>
          <a:xfrm>
            <a:off x="1327104" y="3640817"/>
            <a:ext cx="1049435" cy="5043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6"/>
            <a:endCxn id="12" idx="2"/>
          </p:cNvCxnSpPr>
          <p:nvPr/>
        </p:nvCxnSpPr>
        <p:spPr>
          <a:xfrm>
            <a:off x="2544959" y="2501712"/>
            <a:ext cx="664240" cy="40745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6"/>
            <a:endCxn id="11" idx="2"/>
          </p:cNvCxnSpPr>
          <p:nvPr/>
        </p:nvCxnSpPr>
        <p:spPr>
          <a:xfrm>
            <a:off x="3253361" y="3691247"/>
            <a:ext cx="495819" cy="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198696" y="5848948"/>
            <a:ext cx="278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True Causal DAG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87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variables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03898" y="4755959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>
                <a:latin typeface="Century Gothic" charset="0"/>
                <a:ea typeface="Century Gothic" charset="0"/>
                <a:cs typeface="Century Gothic" charset="0"/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2770788" y="4755959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 smtClean="0">
                <a:latin typeface="Century Gothic" charset="0"/>
                <a:ea typeface="Century Gothic" charset="0"/>
                <a:cs typeface="Century Gothic" charset="0"/>
              </a:rPr>
              <a:t>7</a:t>
            </a:r>
            <a:endParaRPr lang="en-US" sz="3200" baseline="-25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7" name="Straight Arrow Connector 6"/>
          <p:cNvCxnSpPr>
            <a:stCxn id="5" idx="6"/>
            <a:endCxn id="6" idx="2"/>
          </p:cNvCxnSpPr>
          <p:nvPr/>
        </p:nvCxnSpPr>
        <p:spPr>
          <a:xfrm>
            <a:off x="1880720" y="5181844"/>
            <a:ext cx="890068" cy="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50282" y="3214932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 smtClean="0">
                <a:latin typeface="Century Gothic" charset="0"/>
                <a:ea typeface="Century Gothic" charset="0"/>
                <a:cs typeface="Century Gothic" charset="0"/>
              </a:rPr>
              <a:t>1</a:t>
            </a:r>
            <a:endParaRPr lang="en-US" sz="3200" baseline="-25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376539" y="3265362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 smtClean="0">
                <a:latin typeface="Century Gothic" charset="0"/>
                <a:ea typeface="Century Gothic" charset="0"/>
                <a:cs typeface="Century Gothic" charset="0"/>
              </a:rPr>
              <a:t>3</a:t>
            </a:r>
            <a:endParaRPr lang="en-US" sz="3200" baseline="-25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668137" y="2075827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>
                <a:latin typeface="Century Gothic" charset="0"/>
                <a:ea typeface="Century Gothic" charset="0"/>
                <a:cs typeface="Century Gothic" charset="0"/>
              </a:rPr>
              <a:t>4</a:t>
            </a:r>
          </a:p>
        </p:txBody>
      </p:sp>
      <p:sp>
        <p:nvSpPr>
          <p:cNvPr id="11" name="Oval 10"/>
          <p:cNvSpPr/>
          <p:nvPr/>
        </p:nvSpPr>
        <p:spPr>
          <a:xfrm>
            <a:off x="3749180" y="3265362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 smtClean="0">
                <a:latin typeface="Century Gothic" charset="0"/>
                <a:ea typeface="Century Gothic" charset="0"/>
                <a:cs typeface="Century Gothic" charset="0"/>
              </a:rPr>
              <a:t>6</a:t>
            </a:r>
            <a:endParaRPr lang="en-US" sz="3200" baseline="-25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209199" y="2116572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>
                <a:latin typeface="Century Gothic" charset="0"/>
                <a:ea typeface="Century Gothic" charset="0"/>
                <a:cs typeface="Century Gothic" charset="0"/>
              </a:rPr>
              <a:t>5</a:t>
            </a:r>
          </a:p>
        </p:txBody>
      </p:sp>
      <p:cxnSp>
        <p:nvCxnSpPr>
          <p:cNvPr id="18" name="Straight Arrow Connector 17"/>
          <p:cNvCxnSpPr>
            <a:stCxn id="5" idx="1"/>
            <a:endCxn id="8" idx="4"/>
          </p:cNvCxnSpPr>
          <p:nvPr/>
        </p:nvCxnSpPr>
        <p:spPr>
          <a:xfrm flipH="1" flipV="1">
            <a:off x="888693" y="4066702"/>
            <a:ext cx="243613" cy="813996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7"/>
            <a:endCxn id="10" idx="3"/>
          </p:cNvCxnSpPr>
          <p:nvPr/>
        </p:nvCxnSpPr>
        <p:spPr>
          <a:xfrm flipV="1">
            <a:off x="1198696" y="2802858"/>
            <a:ext cx="597849" cy="536813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4"/>
            <a:endCxn id="9" idx="1"/>
          </p:cNvCxnSpPr>
          <p:nvPr/>
        </p:nvCxnSpPr>
        <p:spPr>
          <a:xfrm>
            <a:off x="2106548" y="2927597"/>
            <a:ext cx="398399" cy="462504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6"/>
            <a:endCxn id="9" idx="2"/>
          </p:cNvCxnSpPr>
          <p:nvPr/>
        </p:nvCxnSpPr>
        <p:spPr>
          <a:xfrm>
            <a:off x="1327104" y="3640817"/>
            <a:ext cx="1049435" cy="5043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6"/>
            <a:endCxn id="12" idx="2"/>
          </p:cNvCxnSpPr>
          <p:nvPr/>
        </p:nvCxnSpPr>
        <p:spPr>
          <a:xfrm>
            <a:off x="2544959" y="2501712"/>
            <a:ext cx="664240" cy="40745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6"/>
            <a:endCxn id="11" idx="2"/>
          </p:cNvCxnSpPr>
          <p:nvPr/>
        </p:nvCxnSpPr>
        <p:spPr>
          <a:xfrm>
            <a:off x="3253361" y="3691247"/>
            <a:ext cx="495819" cy="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198696" y="5848948"/>
            <a:ext cx="278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True Causal DAG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60" name="Right Arrow 59"/>
          <p:cNvSpPr/>
          <p:nvPr/>
        </p:nvSpPr>
        <p:spPr>
          <a:xfrm>
            <a:off x="4713666" y="2694867"/>
            <a:ext cx="1759352" cy="20610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537678" y="4750142"/>
            <a:ext cx="27824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From observational</a:t>
            </a: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Data we can learn</a:t>
            </a: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Conditional independencies. </a:t>
            </a: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Obtain Skeleton </a:t>
            </a: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(lose directions)  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96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05727"/>
          </a:xfrm>
        </p:spPr>
        <p:txBody>
          <a:bodyPr>
            <a:normAutofit/>
          </a:bodyPr>
          <a:lstStyle/>
          <a:p>
            <a:r>
              <a:rPr lang="en-US" dirty="0" smtClean="0"/>
              <a:t>Discovering causal directions </a:t>
            </a:r>
            <a:endParaRPr lang="en-US" dirty="0" smtClean="0"/>
          </a:p>
          <a:p>
            <a:r>
              <a:rPr lang="en-US" dirty="0" smtClean="0"/>
              <a:t>Part 1: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Interventions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/>
              <a:t>and how to design them</a:t>
            </a:r>
            <a:endParaRPr lang="en-US" dirty="0" smtClean="0"/>
          </a:p>
          <a:p>
            <a:pPr lvl="1"/>
            <a:r>
              <a:rPr lang="en-US" dirty="0" err="1" smtClean="0"/>
              <a:t>Chordal</a:t>
            </a:r>
            <a:r>
              <a:rPr lang="en-US" dirty="0" smtClean="0"/>
              <a:t> graphs and </a:t>
            </a:r>
            <a:r>
              <a:rPr lang="en-US" dirty="0" err="1" smtClean="0"/>
              <a:t>combinatorics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Part 2: If you cannot intervene: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entropic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causality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A theorem of </a:t>
            </a:r>
            <a:r>
              <a:rPr lang="en-US" dirty="0" err="1" smtClean="0"/>
              <a:t>identifiability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 smtClean="0"/>
              <a:t>practical </a:t>
            </a:r>
            <a:r>
              <a:rPr lang="en-US" dirty="0" smtClean="0"/>
              <a:t>algorithm </a:t>
            </a:r>
            <a:r>
              <a:rPr lang="en-US" dirty="0" smtClean="0"/>
              <a:t>for Shannon entropy causal inference</a:t>
            </a:r>
          </a:p>
          <a:p>
            <a:pPr lvl="1"/>
            <a:r>
              <a:rPr lang="en-US" dirty="0" smtClean="0"/>
              <a:t>Good empirical performance on standard </a:t>
            </a:r>
            <a:r>
              <a:rPr lang="en-US" dirty="0" smtClean="0"/>
              <a:t>benchmark</a:t>
            </a:r>
          </a:p>
          <a:p>
            <a:pPr lvl="1"/>
            <a:r>
              <a:rPr lang="en-US" dirty="0" smtClean="0"/>
              <a:t>Many open problems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4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variables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03898" y="4755959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>
                <a:latin typeface="Century Gothic" charset="0"/>
                <a:ea typeface="Century Gothic" charset="0"/>
                <a:cs typeface="Century Gothic" charset="0"/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2770788" y="4755959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 smtClean="0">
                <a:latin typeface="Century Gothic" charset="0"/>
                <a:ea typeface="Century Gothic" charset="0"/>
                <a:cs typeface="Century Gothic" charset="0"/>
              </a:rPr>
              <a:t>7</a:t>
            </a:r>
            <a:endParaRPr lang="en-US" sz="3200" baseline="-25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7" name="Straight Arrow Connector 6"/>
          <p:cNvCxnSpPr>
            <a:stCxn id="5" idx="6"/>
            <a:endCxn id="6" idx="2"/>
          </p:cNvCxnSpPr>
          <p:nvPr/>
        </p:nvCxnSpPr>
        <p:spPr>
          <a:xfrm>
            <a:off x="1880720" y="5181844"/>
            <a:ext cx="890068" cy="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50282" y="3214932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 smtClean="0">
                <a:latin typeface="Century Gothic" charset="0"/>
                <a:ea typeface="Century Gothic" charset="0"/>
                <a:cs typeface="Century Gothic" charset="0"/>
              </a:rPr>
              <a:t>1</a:t>
            </a:r>
            <a:endParaRPr lang="en-US" sz="3200" baseline="-25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376539" y="3265362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 smtClean="0">
                <a:latin typeface="Century Gothic" charset="0"/>
                <a:ea typeface="Century Gothic" charset="0"/>
                <a:cs typeface="Century Gothic" charset="0"/>
              </a:rPr>
              <a:t>3</a:t>
            </a:r>
            <a:endParaRPr lang="en-US" sz="3200" baseline="-25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668137" y="2075827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>
                <a:latin typeface="Century Gothic" charset="0"/>
                <a:ea typeface="Century Gothic" charset="0"/>
                <a:cs typeface="Century Gothic" charset="0"/>
              </a:rPr>
              <a:t>4</a:t>
            </a:r>
          </a:p>
        </p:txBody>
      </p:sp>
      <p:sp>
        <p:nvSpPr>
          <p:cNvPr id="11" name="Oval 10"/>
          <p:cNvSpPr/>
          <p:nvPr/>
        </p:nvSpPr>
        <p:spPr>
          <a:xfrm>
            <a:off x="3749180" y="3265362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 smtClean="0">
                <a:latin typeface="Century Gothic" charset="0"/>
                <a:ea typeface="Century Gothic" charset="0"/>
                <a:cs typeface="Century Gothic" charset="0"/>
              </a:rPr>
              <a:t>6</a:t>
            </a:r>
            <a:endParaRPr lang="en-US" sz="3200" baseline="-25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209199" y="2116572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>
                <a:latin typeface="Century Gothic" charset="0"/>
                <a:ea typeface="Century Gothic" charset="0"/>
                <a:cs typeface="Century Gothic" charset="0"/>
              </a:rPr>
              <a:t>5</a:t>
            </a:r>
          </a:p>
        </p:txBody>
      </p:sp>
      <p:cxnSp>
        <p:nvCxnSpPr>
          <p:cNvPr id="18" name="Straight Arrow Connector 17"/>
          <p:cNvCxnSpPr>
            <a:stCxn id="5" idx="1"/>
            <a:endCxn id="8" idx="4"/>
          </p:cNvCxnSpPr>
          <p:nvPr/>
        </p:nvCxnSpPr>
        <p:spPr>
          <a:xfrm flipH="1" flipV="1">
            <a:off x="888693" y="4066702"/>
            <a:ext cx="243613" cy="813996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7"/>
            <a:endCxn id="10" idx="3"/>
          </p:cNvCxnSpPr>
          <p:nvPr/>
        </p:nvCxnSpPr>
        <p:spPr>
          <a:xfrm flipV="1">
            <a:off x="1198696" y="2802858"/>
            <a:ext cx="597849" cy="536813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4"/>
            <a:endCxn id="9" idx="1"/>
          </p:cNvCxnSpPr>
          <p:nvPr/>
        </p:nvCxnSpPr>
        <p:spPr>
          <a:xfrm>
            <a:off x="2106548" y="2927597"/>
            <a:ext cx="398399" cy="462504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6"/>
            <a:endCxn id="9" idx="2"/>
          </p:cNvCxnSpPr>
          <p:nvPr/>
        </p:nvCxnSpPr>
        <p:spPr>
          <a:xfrm>
            <a:off x="1327104" y="3640817"/>
            <a:ext cx="1049435" cy="5043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6"/>
            <a:endCxn id="12" idx="2"/>
          </p:cNvCxnSpPr>
          <p:nvPr/>
        </p:nvCxnSpPr>
        <p:spPr>
          <a:xfrm>
            <a:off x="2544959" y="2501712"/>
            <a:ext cx="664240" cy="40745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6"/>
            <a:endCxn id="11" idx="2"/>
          </p:cNvCxnSpPr>
          <p:nvPr/>
        </p:nvCxnSpPr>
        <p:spPr>
          <a:xfrm>
            <a:off x="3253361" y="3691247"/>
            <a:ext cx="495819" cy="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221432" y="4755959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>
                <a:latin typeface="Century Gothic" charset="0"/>
                <a:ea typeface="Century Gothic" charset="0"/>
                <a:cs typeface="Century Gothic" charset="0"/>
              </a:rPr>
              <a:t>2</a:t>
            </a:r>
          </a:p>
        </p:txBody>
      </p:sp>
      <p:sp>
        <p:nvSpPr>
          <p:cNvPr id="45" name="Oval 44"/>
          <p:cNvSpPr/>
          <p:nvPr/>
        </p:nvSpPr>
        <p:spPr>
          <a:xfrm>
            <a:off x="8988322" y="4755959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 smtClean="0">
                <a:latin typeface="Century Gothic" charset="0"/>
                <a:ea typeface="Century Gothic" charset="0"/>
                <a:cs typeface="Century Gothic" charset="0"/>
              </a:rPr>
              <a:t>7</a:t>
            </a:r>
            <a:endParaRPr lang="en-US" sz="3200" baseline="-25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46" name="Straight Arrow Connector 45"/>
          <p:cNvCxnSpPr>
            <a:stCxn id="47" idx="6"/>
            <a:endCxn id="48" idx="2"/>
          </p:cNvCxnSpPr>
          <p:nvPr/>
        </p:nvCxnSpPr>
        <p:spPr>
          <a:xfrm>
            <a:off x="8098254" y="5181844"/>
            <a:ext cx="890068" cy="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667816" y="3214932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 smtClean="0">
                <a:latin typeface="Century Gothic" charset="0"/>
                <a:ea typeface="Century Gothic" charset="0"/>
                <a:cs typeface="Century Gothic" charset="0"/>
              </a:rPr>
              <a:t>1</a:t>
            </a:r>
            <a:endParaRPr lang="en-US" sz="3200" baseline="-25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8594073" y="3265362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 smtClean="0">
                <a:latin typeface="Century Gothic" charset="0"/>
                <a:ea typeface="Century Gothic" charset="0"/>
                <a:cs typeface="Century Gothic" charset="0"/>
              </a:rPr>
              <a:t>3</a:t>
            </a:r>
            <a:endParaRPr lang="en-US" sz="3200" baseline="-25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7885671" y="2075827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>
                <a:latin typeface="Century Gothic" charset="0"/>
                <a:ea typeface="Century Gothic" charset="0"/>
                <a:cs typeface="Century Gothic" charset="0"/>
              </a:rPr>
              <a:t>4</a:t>
            </a:r>
          </a:p>
        </p:txBody>
      </p:sp>
      <p:sp>
        <p:nvSpPr>
          <p:cNvPr id="50" name="Oval 49"/>
          <p:cNvSpPr/>
          <p:nvPr/>
        </p:nvSpPr>
        <p:spPr>
          <a:xfrm>
            <a:off x="9966714" y="3265362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 smtClean="0">
                <a:latin typeface="Century Gothic" charset="0"/>
                <a:ea typeface="Century Gothic" charset="0"/>
                <a:cs typeface="Century Gothic" charset="0"/>
              </a:rPr>
              <a:t>6</a:t>
            </a:r>
            <a:endParaRPr lang="en-US" sz="3200" baseline="-25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9426733" y="2116572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>
                <a:latin typeface="Century Gothic" charset="0"/>
                <a:ea typeface="Century Gothic" charset="0"/>
                <a:cs typeface="Century Gothic" charset="0"/>
              </a:rPr>
              <a:t>5</a:t>
            </a:r>
          </a:p>
        </p:txBody>
      </p:sp>
      <p:cxnSp>
        <p:nvCxnSpPr>
          <p:cNvPr id="52" name="Straight Arrow Connector 51"/>
          <p:cNvCxnSpPr>
            <a:stCxn id="47" idx="1"/>
            <a:endCxn id="50" idx="4"/>
          </p:cNvCxnSpPr>
          <p:nvPr/>
        </p:nvCxnSpPr>
        <p:spPr>
          <a:xfrm flipH="1" flipV="1">
            <a:off x="7106227" y="4066702"/>
            <a:ext cx="243613" cy="813996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0" idx="7"/>
            <a:endCxn id="52" idx="3"/>
          </p:cNvCxnSpPr>
          <p:nvPr/>
        </p:nvCxnSpPr>
        <p:spPr>
          <a:xfrm flipV="1">
            <a:off x="7416230" y="2802858"/>
            <a:ext cx="597849" cy="536813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2" idx="4"/>
            <a:endCxn id="51" idx="1"/>
          </p:cNvCxnSpPr>
          <p:nvPr/>
        </p:nvCxnSpPr>
        <p:spPr>
          <a:xfrm>
            <a:off x="8324082" y="2927597"/>
            <a:ext cx="398399" cy="462504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0" idx="6"/>
            <a:endCxn id="51" idx="2"/>
          </p:cNvCxnSpPr>
          <p:nvPr/>
        </p:nvCxnSpPr>
        <p:spPr>
          <a:xfrm>
            <a:off x="7544638" y="3640817"/>
            <a:ext cx="1049435" cy="5043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6"/>
            <a:endCxn id="54" idx="2"/>
          </p:cNvCxnSpPr>
          <p:nvPr/>
        </p:nvCxnSpPr>
        <p:spPr>
          <a:xfrm>
            <a:off x="8762493" y="2501712"/>
            <a:ext cx="664240" cy="40745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1" idx="6"/>
            <a:endCxn id="53" idx="2"/>
          </p:cNvCxnSpPr>
          <p:nvPr/>
        </p:nvCxnSpPr>
        <p:spPr>
          <a:xfrm>
            <a:off x="9470895" y="3691247"/>
            <a:ext cx="495819" cy="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198696" y="5848948"/>
            <a:ext cx="278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True Causal DAG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349840" y="5762080"/>
            <a:ext cx="278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Skeleton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60" name="Right Arrow 59"/>
          <p:cNvSpPr/>
          <p:nvPr/>
        </p:nvSpPr>
        <p:spPr>
          <a:xfrm>
            <a:off x="4713666" y="2694867"/>
            <a:ext cx="1759352" cy="20610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537678" y="4750142"/>
            <a:ext cx="27824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From observational</a:t>
            </a: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Data we can learn</a:t>
            </a: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Conditional independencies. </a:t>
            </a: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Obtain Skeleton </a:t>
            </a: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(lose directions)  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47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879" y="-13302"/>
            <a:ext cx="10515600" cy="1325563"/>
          </a:xfrm>
        </p:spPr>
        <p:txBody>
          <a:bodyPr/>
          <a:lstStyle/>
          <a:p>
            <a:r>
              <a:rPr lang="en-US" dirty="0" smtClean="0"/>
              <a:t>PC Algorithm (</a:t>
            </a:r>
            <a:r>
              <a:rPr lang="en-US" dirty="0" err="1" smtClean="0"/>
              <a:t>Spirtes</a:t>
            </a:r>
            <a:r>
              <a:rPr lang="en-US" dirty="0" smtClean="0"/>
              <a:t> et al. Meek)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1885503" y="4200375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>
                <a:latin typeface="Century Gothic" charset="0"/>
                <a:ea typeface="Century Gothic" charset="0"/>
                <a:cs typeface="Century Gothic" charset="0"/>
              </a:rPr>
              <a:t>2</a:t>
            </a:r>
          </a:p>
        </p:txBody>
      </p:sp>
      <p:sp>
        <p:nvSpPr>
          <p:cNvPr id="45" name="Oval 44"/>
          <p:cNvSpPr/>
          <p:nvPr/>
        </p:nvSpPr>
        <p:spPr>
          <a:xfrm>
            <a:off x="3652393" y="4200375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 smtClean="0">
                <a:latin typeface="Century Gothic" charset="0"/>
                <a:ea typeface="Century Gothic" charset="0"/>
                <a:cs typeface="Century Gothic" charset="0"/>
              </a:rPr>
              <a:t>7</a:t>
            </a:r>
            <a:endParaRPr lang="en-US" sz="3200" baseline="-25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46" name="Straight Arrow Connector 45"/>
          <p:cNvCxnSpPr>
            <a:stCxn id="47" idx="6"/>
            <a:endCxn id="48" idx="2"/>
          </p:cNvCxnSpPr>
          <p:nvPr/>
        </p:nvCxnSpPr>
        <p:spPr>
          <a:xfrm>
            <a:off x="2762325" y="4626260"/>
            <a:ext cx="890068" cy="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1331887" y="2659348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 smtClean="0">
                <a:latin typeface="Century Gothic" charset="0"/>
                <a:ea typeface="Century Gothic" charset="0"/>
                <a:cs typeface="Century Gothic" charset="0"/>
              </a:rPr>
              <a:t>1</a:t>
            </a:r>
            <a:endParaRPr lang="en-US" sz="3200" baseline="-25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3258144" y="2709778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 smtClean="0">
                <a:latin typeface="Century Gothic" charset="0"/>
                <a:ea typeface="Century Gothic" charset="0"/>
                <a:cs typeface="Century Gothic" charset="0"/>
              </a:rPr>
              <a:t>3</a:t>
            </a:r>
            <a:endParaRPr lang="en-US" sz="3200" baseline="-25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2549742" y="1520243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>
                <a:latin typeface="Century Gothic" charset="0"/>
                <a:ea typeface="Century Gothic" charset="0"/>
                <a:cs typeface="Century Gothic" charset="0"/>
              </a:rPr>
              <a:t>4</a:t>
            </a:r>
          </a:p>
        </p:txBody>
      </p:sp>
      <p:sp>
        <p:nvSpPr>
          <p:cNvPr id="50" name="Oval 49"/>
          <p:cNvSpPr/>
          <p:nvPr/>
        </p:nvSpPr>
        <p:spPr>
          <a:xfrm>
            <a:off x="4630785" y="2709778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 smtClean="0">
                <a:latin typeface="Century Gothic" charset="0"/>
                <a:ea typeface="Century Gothic" charset="0"/>
                <a:cs typeface="Century Gothic" charset="0"/>
              </a:rPr>
              <a:t>6</a:t>
            </a:r>
            <a:endParaRPr lang="en-US" sz="3200" baseline="-25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4090804" y="1560988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>
                <a:latin typeface="Century Gothic" charset="0"/>
                <a:ea typeface="Century Gothic" charset="0"/>
                <a:cs typeface="Century Gothic" charset="0"/>
              </a:rPr>
              <a:t>5</a:t>
            </a:r>
          </a:p>
        </p:txBody>
      </p:sp>
      <p:cxnSp>
        <p:nvCxnSpPr>
          <p:cNvPr id="52" name="Straight Arrow Connector 51"/>
          <p:cNvCxnSpPr>
            <a:stCxn id="47" idx="1"/>
            <a:endCxn id="50" idx="4"/>
          </p:cNvCxnSpPr>
          <p:nvPr/>
        </p:nvCxnSpPr>
        <p:spPr>
          <a:xfrm flipH="1" flipV="1">
            <a:off x="1770298" y="3511118"/>
            <a:ext cx="243613" cy="813996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0" idx="7"/>
            <a:endCxn id="52" idx="3"/>
          </p:cNvCxnSpPr>
          <p:nvPr/>
        </p:nvCxnSpPr>
        <p:spPr>
          <a:xfrm flipV="1">
            <a:off x="2080301" y="2247274"/>
            <a:ext cx="597849" cy="536813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2" idx="4"/>
            <a:endCxn id="51" idx="1"/>
          </p:cNvCxnSpPr>
          <p:nvPr/>
        </p:nvCxnSpPr>
        <p:spPr>
          <a:xfrm>
            <a:off x="2988153" y="2372013"/>
            <a:ext cx="398399" cy="462504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0" idx="6"/>
            <a:endCxn id="51" idx="2"/>
          </p:cNvCxnSpPr>
          <p:nvPr/>
        </p:nvCxnSpPr>
        <p:spPr>
          <a:xfrm>
            <a:off x="2208709" y="3085233"/>
            <a:ext cx="1049435" cy="5043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6"/>
            <a:endCxn id="54" idx="2"/>
          </p:cNvCxnSpPr>
          <p:nvPr/>
        </p:nvCxnSpPr>
        <p:spPr>
          <a:xfrm>
            <a:off x="3426564" y="1946128"/>
            <a:ext cx="664240" cy="40745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1" idx="6"/>
            <a:endCxn id="53" idx="2"/>
          </p:cNvCxnSpPr>
          <p:nvPr/>
        </p:nvCxnSpPr>
        <p:spPr>
          <a:xfrm>
            <a:off x="4134966" y="3135663"/>
            <a:ext cx="495819" cy="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013911" y="5206496"/>
            <a:ext cx="278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Skeleton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253519" y="1381337"/>
            <a:ext cx="5587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There are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a few directions 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we can learn from observational Data</a:t>
            </a: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(Immoralities, Meek Rules)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53519" y="3080948"/>
            <a:ext cx="5587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Spirtes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Glymour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Scheines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2001, PC Algorithm </a:t>
            </a: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C. Meek , 1995. </a:t>
            </a:r>
          </a:p>
          <a:p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Andersson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, Madigan, Perlman, 1997</a:t>
            </a:r>
          </a:p>
          <a:p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6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879" y="-13302"/>
            <a:ext cx="10515600" cy="1325563"/>
          </a:xfrm>
        </p:spPr>
        <p:txBody>
          <a:bodyPr/>
          <a:lstStyle/>
          <a:p>
            <a:r>
              <a:rPr lang="en-US" dirty="0" smtClean="0"/>
              <a:t>PC Algorithm (</a:t>
            </a:r>
            <a:r>
              <a:rPr lang="en-US" dirty="0" err="1" smtClean="0"/>
              <a:t>Spirtes</a:t>
            </a:r>
            <a:r>
              <a:rPr lang="en-US" dirty="0" smtClean="0"/>
              <a:t> et al. Meek)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1885503" y="4200375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>
                <a:latin typeface="Century Gothic" charset="0"/>
                <a:ea typeface="Century Gothic" charset="0"/>
                <a:cs typeface="Century Gothic" charset="0"/>
              </a:rPr>
              <a:t>2</a:t>
            </a:r>
          </a:p>
        </p:txBody>
      </p:sp>
      <p:sp>
        <p:nvSpPr>
          <p:cNvPr id="45" name="Oval 44"/>
          <p:cNvSpPr/>
          <p:nvPr/>
        </p:nvSpPr>
        <p:spPr>
          <a:xfrm>
            <a:off x="3652393" y="4200375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 smtClean="0">
                <a:latin typeface="Century Gothic" charset="0"/>
                <a:ea typeface="Century Gothic" charset="0"/>
                <a:cs typeface="Century Gothic" charset="0"/>
              </a:rPr>
              <a:t>7</a:t>
            </a:r>
            <a:endParaRPr lang="en-US" sz="3200" baseline="-25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1331887" y="2659348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 smtClean="0">
                <a:latin typeface="Century Gothic" charset="0"/>
                <a:ea typeface="Century Gothic" charset="0"/>
                <a:cs typeface="Century Gothic" charset="0"/>
              </a:rPr>
              <a:t>1</a:t>
            </a:r>
            <a:endParaRPr lang="en-US" sz="3200" baseline="-25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3258144" y="2709778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 smtClean="0">
                <a:latin typeface="Century Gothic" charset="0"/>
                <a:ea typeface="Century Gothic" charset="0"/>
                <a:cs typeface="Century Gothic" charset="0"/>
              </a:rPr>
              <a:t>3</a:t>
            </a:r>
            <a:endParaRPr lang="en-US" sz="3200" baseline="-25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2549742" y="1520243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>
                <a:latin typeface="Century Gothic" charset="0"/>
                <a:ea typeface="Century Gothic" charset="0"/>
                <a:cs typeface="Century Gothic" charset="0"/>
              </a:rPr>
              <a:t>4</a:t>
            </a:r>
          </a:p>
        </p:txBody>
      </p:sp>
      <p:sp>
        <p:nvSpPr>
          <p:cNvPr id="50" name="Oval 49"/>
          <p:cNvSpPr/>
          <p:nvPr/>
        </p:nvSpPr>
        <p:spPr>
          <a:xfrm>
            <a:off x="4630785" y="2709778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 smtClean="0">
                <a:latin typeface="Century Gothic" charset="0"/>
                <a:ea typeface="Century Gothic" charset="0"/>
                <a:cs typeface="Century Gothic" charset="0"/>
              </a:rPr>
              <a:t>6</a:t>
            </a:r>
            <a:endParaRPr lang="en-US" sz="3200" baseline="-25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4090804" y="1560988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>
                <a:latin typeface="Century Gothic" charset="0"/>
                <a:ea typeface="Century Gothic" charset="0"/>
                <a:cs typeface="Century Gothic" charset="0"/>
              </a:rPr>
              <a:t>5</a:t>
            </a:r>
          </a:p>
        </p:txBody>
      </p:sp>
      <p:cxnSp>
        <p:nvCxnSpPr>
          <p:cNvPr id="53" name="Straight Arrow Connector 52"/>
          <p:cNvCxnSpPr>
            <a:stCxn id="50" idx="7"/>
          </p:cNvCxnSpPr>
          <p:nvPr/>
        </p:nvCxnSpPr>
        <p:spPr>
          <a:xfrm flipV="1">
            <a:off x="2080301" y="2247274"/>
            <a:ext cx="597849" cy="536813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1" idx="1"/>
          </p:cNvCxnSpPr>
          <p:nvPr/>
        </p:nvCxnSpPr>
        <p:spPr>
          <a:xfrm>
            <a:off x="2988153" y="2372013"/>
            <a:ext cx="398399" cy="462504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0" idx="6"/>
            <a:endCxn id="51" idx="2"/>
          </p:cNvCxnSpPr>
          <p:nvPr/>
        </p:nvCxnSpPr>
        <p:spPr>
          <a:xfrm>
            <a:off x="2208709" y="3085233"/>
            <a:ext cx="1049435" cy="5043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4" idx="2"/>
          </p:cNvCxnSpPr>
          <p:nvPr/>
        </p:nvCxnSpPr>
        <p:spPr>
          <a:xfrm>
            <a:off x="3426564" y="1946128"/>
            <a:ext cx="664240" cy="40745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1" idx="6"/>
            <a:endCxn id="53" idx="2"/>
          </p:cNvCxnSpPr>
          <p:nvPr/>
        </p:nvCxnSpPr>
        <p:spPr>
          <a:xfrm>
            <a:off x="4134966" y="3135663"/>
            <a:ext cx="495819" cy="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013911" y="5206496"/>
            <a:ext cx="278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Skeleton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253519" y="1381337"/>
            <a:ext cx="5587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There are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a few directions 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we can learn from observational Data</a:t>
            </a: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(Immoralities, Meek Rules)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53519" y="3080948"/>
            <a:ext cx="55873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Spirtes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Glymour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Scheines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2001, PC Algorithm </a:t>
            </a: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C. Meek , 1995. </a:t>
            </a:r>
          </a:p>
          <a:p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Andersson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, Madigan, Perlman, 1997</a:t>
            </a:r>
          </a:p>
          <a:p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377" name="Straight Arrow Connector 376"/>
          <p:cNvCxnSpPr>
            <a:endCxn id="47" idx="4"/>
          </p:cNvCxnSpPr>
          <p:nvPr/>
        </p:nvCxnSpPr>
        <p:spPr>
          <a:xfrm flipH="1" flipV="1">
            <a:off x="1770298" y="3511118"/>
            <a:ext cx="384372" cy="770159"/>
          </a:xfrm>
          <a:prstGeom prst="straightConnector1">
            <a:avLst/>
          </a:prstGeom>
          <a:ln w="76200">
            <a:solidFill>
              <a:srgbClr val="FF0000"/>
            </a:solidFill>
            <a:headEnd type="stealth"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/>
          <p:cNvCxnSpPr>
            <a:stCxn id="44" idx="6"/>
            <a:endCxn id="45" idx="2"/>
          </p:cNvCxnSpPr>
          <p:nvPr/>
        </p:nvCxnSpPr>
        <p:spPr>
          <a:xfrm>
            <a:off x="2762325" y="4626260"/>
            <a:ext cx="890068" cy="0"/>
          </a:xfrm>
          <a:prstGeom prst="straightConnector1">
            <a:avLst/>
          </a:prstGeom>
          <a:ln w="76200">
            <a:solidFill>
              <a:srgbClr val="FF0000"/>
            </a:solidFill>
            <a:headEnd type="stealth"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53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914400" y="1192192"/>
            <a:ext cx="2963119" cy="4062714"/>
          </a:xfrm>
          <a:custGeom>
            <a:avLst/>
            <a:gdLst>
              <a:gd name="connsiteX0" fmla="*/ 2176041 w 2963119"/>
              <a:gd name="connsiteY0" fmla="*/ 0 h 4062714"/>
              <a:gd name="connsiteX1" fmla="*/ 462987 w 2963119"/>
              <a:gd name="connsiteY1" fmla="*/ 1064871 h 4062714"/>
              <a:gd name="connsiteX2" fmla="*/ 0 w 2963119"/>
              <a:gd name="connsiteY2" fmla="*/ 2222340 h 4062714"/>
              <a:gd name="connsiteX3" fmla="*/ 451413 w 2963119"/>
              <a:gd name="connsiteY3" fmla="*/ 3495555 h 4062714"/>
              <a:gd name="connsiteX4" fmla="*/ 1041722 w 2963119"/>
              <a:gd name="connsiteY4" fmla="*/ 4062714 h 4062714"/>
              <a:gd name="connsiteX5" fmla="*/ 2210765 w 2963119"/>
              <a:gd name="connsiteY5" fmla="*/ 3970117 h 4062714"/>
              <a:gd name="connsiteX6" fmla="*/ 2372810 w 2963119"/>
              <a:gd name="connsiteY6" fmla="*/ 3102016 h 4062714"/>
              <a:gd name="connsiteX7" fmla="*/ 1770927 w 2963119"/>
              <a:gd name="connsiteY7" fmla="*/ 1655180 h 4062714"/>
              <a:gd name="connsiteX8" fmla="*/ 1840375 w 2963119"/>
              <a:gd name="connsiteY8" fmla="*/ 1423686 h 4062714"/>
              <a:gd name="connsiteX9" fmla="*/ 2685327 w 2963119"/>
              <a:gd name="connsiteY9" fmla="*/ 1145894 h 4062714"/>
              <a:gd name="connsiteX10" fmla="*/ 2870522 w 2963119"/>
              <a:gd name="connsiteY10" fmla="*/ 925975 h 4062714"/>
              <a:gd name="connsiteX11" fmla="*/ 2963119 w 2963119"/>
              <a:gd name="connsiteY11" fmla="*/ 497712 h 4062714"/>
              <a:gd name="connsiteX12" fmla="*/ 2673752 w 2963119"/>
              <a:gd name="connsiteY12" fmla="*/ 138897 h 4062714"/>
              <a:gd name="connsiteX13" fmla="*/ 2176041 w 2963119"/>
              <a:gd name="connsiteY13" fmla="*/ 0 h 406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63119" h="4062714">
                <a:moveTo>
                  <a:pt x="2176041" y="0"/>
                </a:moveTo>
                <a:lnTo>
                  <a:pt x="462987" y="1064871"/>
                </a:lnTo>
                <a:lnTo>
                  <a:pt x="0" y="2222340"/>
                </a:lnTo>
                <a:lnTo>
                  <a:pt x="451413" y="3495555"/>
                </a:lnTo>
                <a:lnTo>
                  <a:pt x="1041722" y="4062714"/>
                </a:lnTo>
                <a:lnTo>
                  <a:pt x="2210765" y="3970117"/>
                </a:lnTo>
                <a:lnTo>
                  <a:pt x="2372810" y="3102016"/>
                </a:lnTo>
                <a:lnTo>
                  <a:pt x="1770927" y="1655180"/>
                </a:lnTo>
                <a:lnTo>
                  <a:pt x="1840375" y="1423686"/>
                </a:lnTo>
                <a:lnTo>
                  <a:pt x="2685327" y="1145894"/>
                </a:lnTo>
                <a:lnTo>
                  <a:pt x="2870522" y="925975"/>
                </a:lnTo>
                <a:lnTo>
                  <a:pt x="2963119" y="497712"/>
                </a:lnTo>
                <a:lnTo>
                  <a:pt x="2673752" y="138897"/>
                </a:lnTo>
                <a:lnTo>
                  <a:pt x="2176041" y="0"/>
                </a:lnTo>
                <a:close/>
              </a:path>
            </a:pathLst>
          </a:custGeom>
          <a:noFill/>
          <a:ln w="66675">
            <a:solidFill>
              <a:schemeClr val="accent6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879" y="-13302"/>
            <a:ext cx="10515600" cy="1325563"/>
          </a:xfrm>
        </p:spPr>
        <p:txBody>
          <a:bodyPr/>
          <a:lstStyle/>
          <a:p>
            <a:r>
              <a:rPr lang="en-US" dirty="0" smtClean="0"/>
              <a:t>How interventions reveal directions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1885503" y="4200375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>
                <a:latin typeface="Century Gothic" charset="0"/>
                <a:ea typeface="Century Gothic" charset="0"/>
                <a:cs typeface="Century Gothic" charset="0"/>
              </a:rPr>
              <a:t>2</a:t>
            </a:r>
          </a:p>
        </p:txBody>
      </p:sp>
      <p:sp>
        <p:nvSpPr>
          <p:cNvPr id="45" name="Oval 44"/>
          <p:cNvSpPr/>
          <p:nvPr/>
        </p:nvSpPr>
        <p:spPr>
          <a:xfrm>
            <a:off x="3652393" y="4200375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 smtClean="0">
                <a:latin typeface="Century Gothic" charset="0"/>
                <a:ea typeface="Century Gothic" charset="0"/>
                <a:cs typeface="Century Gothic" charset="0"/>
              </a:rPr>
              <a:t>7</a:t>
            </a:r>
            <a:endParaRPr lang="en-US" sz="3200" baseline="-25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46" name="Straight Arrow Connector 45"/>
          <p:cNvCxnSpPr>
            <a:stCxn id="47" idx="6"/>
            <a:endCxn id="48" idx="2"/>
          </p:cNvCxnSpPr>
          <p:nvPr/>
        </p:nvCxnSpPr>
        <p:spPr>
          <a:xfrm>
            <a:off x="2762325" y="4626260"/>
            <a:ext cx="890068" cy="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1331887" y="2659348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 smtClean="0">
                <a:latin typeface="Century Gothic" charset="0"/>
                <a:ea typeface="Century Gothic" charset="0"/>
                <a:cs typeface="Century Gothic" charset="0"/>
              </a:rPr>
              <a:t>1</a:t>
            </a:r>
            <a:endParaRPr lang="en-US" sz="3200" baseline="-25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3258144" y="2709778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 smtClean="0">
                <a:latin typeface="Century Gothic" charset="0"/>
                <a:ea typeface="Century Gothic" charset="0"/>
                <a:cs typeface="Century Gothic" charset="0"/>
              </a:rPr>
              <a:t>3</a:t>
            </a:r>
            <a:endParaRPr lang="en-US" sz="3200" baseline="-25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2549742" y="1520243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>
                <a:latin typeface="Century Gothic" charset="0"/>
                <a:ea typeface="Century Gothic" charset="0"/>
                <a:cs typeface="Century Gothic" charset="0"/>
              </a:rPr>
              <a:t>4</a:t>
            </a:r>
          </a:p>
        </p:txBody>
      </p:sp>
      <p:sp>
        <p:nvSpPr>
          <p:cNvPr id="50" name="Oval 49"/>
          <p:cNvSpPr/>
          <p:nvPr/>
        </p:nvSpPr>
        <p:spPr>
          <a:xfrm>
            <a:off x="4630785" y="2709778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 smtClean="0">
                <a:latin typeface="Century Gothic" charset="0"/>
                <a:ea typeface="Century Gothic" charset="0"/>
                <a:cs typeface="Century Gothic" charset="0"/>
              </a:rPr>
              <a:t>6</a:t>
            </a:r>
            <a:endParaRPr lang="en-US" sz="3200" baseline="-25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4090804" y="1560988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>
                <a:latin typeface="Century Gothic" charset="0"/>
                <a:ea typeface="Century Gothic" charset="0"/>
                <a:cs typeface="Century Gothic" charset="0"/>
              </a:rPr>
              <a:t>5</a:t>
            </a:r>
          </a:p>
        </p:txBody>
      </p:sp>
      <p:cxnSp>
        <p:nvCxnSpPr>
          <p:cNvPr id="52" name="Straight Arrow Connector 51"/>
          <p:cNvCxnSpPr>
            <a:stCxn id="47" idx="1"/>
            <a:endCxn id="50" idx="4"/>
          </p:cNvCxnSpPr>
          <p:nvPr/>
        </p:nvCxnSpPr>
        <p:spPr>
          <a:xfrm flipH="1" flipV="1">
            <a:off x="1770298" y="3511118"/>
            <a:ext cx="243613" cy="813996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0" idx="7"/>
            <a:endCxn id="52" idx="3"/>
          </p:cNvCxnSpPr>
          <p:nvPr/>
        </p:nvCxnSpPr>
        <p:spPr>
          <a:xfrm flipV="1">
            <a:off x="2080301" y="2247274"/>
            <a:ext cx="597849" cy="536813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2" idx="4"/>
            <a:endCxn id="51" idx="1"/>
          </p:cNvCxnSpPr>
          <p:nvPr/>
        </p:nvCxnSpPr>
        <p:spPr>
          <a:xfrm>
            <a:off x="2988153" y="2372013"/>
            <a:ext cx="398399" cy="462504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0" idx="6"/>
            <a:endCxn id="51" idx="2"/>
          </p:cNvCxnSpPr>
          <p:nvPr/>
        </p:nvCxnSpPr>
        <p:spPr>
          <a:xfrm>
            <a:off x="2208709" y="3085233"/>
            <a:ext cx="1049435" cy="5043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6"/>
            <a:endCxn id="54" idx="2"/>
          </p:cNvCxnSpPr>
          <p:nvPr/>
        </p:nvCxnSpPr>
        <p:spPr>
          <a:xfrm>
            <a:off x="3426564" y="1946128"/>
            <a:ext cx="664240" cy="40745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1" idx="6"/>
            <a:endCxn id="53" idx="2"/>
          </p:cNvCxnSpPr>
          <p:nvPr/>
        </p:nvCxnSpPr>
        <p:spPr>
          <a:xfrm>
            <a:off x="4134966" y="3135663"/>
            <a:ext cx="495819" cy="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99457" y="5311459"/>
            <a:ext cx="244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Intervened </a:t>
            </a:r>
            <a:r>
              <a:rPr lang="en-US" b="1" dirty="0" smtClean="0">
                <a:solidFill>
                  <a:schemeClr val="accent6"/>
                </a:solidFill>
                <a:latin typeface="Century Gothic" charset="0"/>
                <a:ea typeface="Century Gothic" charset="0"/>
                <a:cs typeface="Century Gothic" charset="0"/>
              </a:rPr>
              <a:t>Set S</a:t>
            </a:r>
          </a:p>
          <a:p>
            <a:r>
              <a:rPr lang="en-US" b="1" dirty="0" smtClean="0">
                <a:solidFill>
                  <a:schemeClr val="accent6"/>
                </a:solidFill>
                <a:latin typeface="Century Gothic" charset="0"/>
                <a:ea typeface="Century Gothic" charset="0"/>
                <a:cs typeface="Century Gothic" charset="0"/>
              </a:rPr>
              <a:t>={S</a:t>
            </a:r>
            <a:r>
              <a:rPr lang="en-US" b="1" baseline="-25000" dirty="0" smtClean="0">
                <a:solidFill>
                  <a:schemeClr val="accent6"/>
                </a:solidFill>
                <a:latin typeface="Century Gothic" charset="0"/>
                <a:ea typeface="Century Gothic" charset="0"/>
                <a:cs typeface="Century Gothic" charset="0"/>
              </a:rPr>
              <a:t>1</a:t>
            </a:r>
            <a:r>
              <a:rPr lang="en-US" b="1" dirty="0" smtClean="0">
                <a:solidFill>
                  <a:schemeClr val="accent6"/>
                </a:solidFill>
                <a:latin typeface="Century Gothic" charset="0"/>
                <a:ea typeface="Century Gothic" charset="0"/>
                <a:cs typeface="Century Gothic" charset="0"/>
              </a:rPr>
              <a:t>,S</a:t>
            </a:r>
            <a:r>
              <a:rPr lang="en-US" b="1" baseline="-25000" dirty="0" smtClean="0">
                <a:solidFill>
                  <a:schemeClr val="accent6"/>
                </a:solidFill>
                <a:latin typeface="Century Gothic" charset="0"/>
                <a:ea typeface="Century Gothic" charset="0"/>
                <a:cs typeface="Century Gothic" charset="0"/>
              </a:rPr>
              <a:t>2</a:t>
            </a:r>
            <a:r>
              <a:rPr lang="en-US" b="1" dirty="0" smtClean="0">
                <a:solidFill>
                  <a:schemeClr val="accent6"/>
                </a:solidFill>
                <a:latin typeface="Century Gothic" charset="0"/>
                <a:ea typeface="Century Gothic" charset="0"/>
                <a:cs typeface="Century Gothic" charset="0"/>
              </a:rPr>
              <a:t>,S</a:t>
            </a:r>
            <a:r>
              <a:rPr lang="en-US" b="1" baseline="-25000" dirty="0" smtClean="0">
                <a:solidFill>
                  <a:schemeClr val="accent6"/>
                </a:solidFill>
                <a:latin typeface="Century Gothic" charset="0"/>
                <a:ea typeface="Century Gothic" charset="0"/>
                <a:cs typeface="Century Gothic" charset="0"/>
              </a:rPr>
              <a:t>4</a:t>
            </a:r>
            <a:r>
              <a:rPr lang="en-US" b="1" dirty="0" smtClean="0">
                <a:solidFill>
                  <a:schemeClr val="accent6"/>
                </a:solidFill>
                <a:latin typeface="Century Gothic" charset="0"/>
                <a:ea typeface="Century Gothic" charset="0"/>
                <a:cs typeface="Century Gothic" charset="0"/>
              </a:rPr>
              <a:t>}</a:t>
            </a:r>
            <a:endParaRPr lang="en-US" b="1" dirty="0">
              <a:solidFill>
                <a:schemeClr val="accent6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253519" y="1381337"/>
            <a:ext cx="5587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We choose a subset of the variables S and </a:t>
            </a: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Intervene (i.e. force random values ) 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914400" y="1192192"/>
            <a:ext cx="2963119" cy="4062714"/>
          </a:xfrm>
          <a:custGeom>
            <a:avLst/>
            <a:gdLst>
              <a:gd name="connsiteX0" fmla="*/ 2176041 w 2963119"/>
              <a:gd name="connsiteY0" fmla="*/ 0 h 4062714"/>
              <a:gd name="connsiteX1" fmla="*/ 462987 w 2963119"/>
              <a:gd name="connsiteY1" fmla="*/ 1064871 h 4062714"/>
              <a:gd name="connsiteX2" fmla="*/ 0 w 2963119"/>
              <a:gd name="connsiteY2" fmla="*/ 2222340 h 4062714"/>
              <a:gd name="connsiteX3" fmla="*/ 451413 w 2963119"/>
              <a:gd name="connsiteY3" fmla="*/ 3495555 h 4062714"/>
              <a:gd name="connsiteX4" fmla="*/ 1041722 w 2963119"/>
              <a:gd name="connsiteY4" fmla="*/ 4062714 h 4062714"/>
              <a:gd name="connsiteX5" fmla="*/ 2210765 w 2963119"/>
              <a:gd name="connsiteY5" fmla="*/ 3970117 h 4062714"/>
              <a:gd name="connsiteX6" fmla="*/ 2372810 w 2963119"/>
              <a:gd name="connsiteY6" fmla="*/ 3102016 h 4062714"/>
              <a:gd name="connsiteX7" fmla="*/ 1770927 w 2963119"/>
              <a:gd name="connsiteY7" fmla="*/ 1655180 h 4062714"/>
              <a:gd name="connsiteX8" fmla="*/ 1840375 w 2963119"/>
              <a:gd name="connsiteY8" fmla="*/ 1423686 h 4062714"/>
              <a:gd name="connsiteX9" fmla="*/ 2685327 w 2963119"/>
              <a:gd name="connsiteY9" fmla="*/ 1145894 h 4062714"/>
              <a:gd name="connsiteX10" fmla="*/ 2870522 w 2963119"/>
              <a:gd name="connsiteY10" fmla="*/ 925975 h 4062714"/>
              <a:gd name="connsiteX11" fmla="*/ 2963119 w 2963119"/>
              <a:gd name="connsiteY11" fmla="*/ 497712 h 4062714"/>
              <a:gd name="connsiteX12" fmla="*/ 2673752 w 2963119"/>
              <a:gd name="connsiteY12" fmla="*/ 138897 h 4062714"/>
              <a:gd name="connsiteX13" fmla="*/ 2176041 w 2963119"/>
              <a:gd name="connsiteY13" fmla="*/ 0 h 406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63119" h="4062714">
                <a:moveTo>
                  <a:pt x="2176041" y="0"/>
                </a:moveTo>
                <a:lnTo>
                  <a:pt x="462987" y="1064871"/>
                </a:lnTo>
                <a:lnTo>
                  <a:pt x="0" y="2222340"/>
                </a:lnTo>
                <a:lnTo>
                  <a:pt x="451413" y="3495555"/>
                </a:lnTo>
                <a:lnTo>
                  <a:pt x="1041722" y="4062714"/>
                </a:lnTo>
                <a:lnTo>
                  <a:pt x="2210765" y="3970117"/>
                </a:lnTo>
                <a:lnTo>
                  <a:pt x="2372810" y="3102016"/>
                </a:lnTo>
                <a:lnTo>
                  <a:pt x="1770927" y="1655180"/>
                </a:lnTo>
                <a:lnTo>
                  <a:pt x="1840375" y="1423686"/>
                </a:lnTo>
                <a:lnTo>
                  <a:pt x="2685327" y="1145894"/>
                </a:lnTo>
                <a:lnTo>
                  <a:pt x="2870522" y="925975"/>
                </a:lnTo>
                <a:lnTo>
                  <a:pt x="2963119" y="497712"/>
                </a:lnTo>
                <a:lnTo>
                  <a:pt x="2673752" y="138897"/>
                </a:lnTo>
                <a:lnTo>
                  <a:pt x="2176041" y="0"/>
                </a:lnTo>
                <a:close/>
              </a:path>
            </a:pathLst>
          </a:custGeom>
          <a:noFill/>
          <a:ln w="66675">
            <a:solidFill>
              <a:schemeClr val="accent6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879" y="-13302"/>
            <a:ext cx="10515600" cy="1325563"/>
          </a:xfrm>
        </p:spPr>
        <p:txBody>
          <a:bodyPr/>
          <a:lstStyle/>
          <a:p>
            <a:r>
              <a:rPr lang="en-US" dirty="0" smtClean="0"/>
              <a:t>How interventions reveal directions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1885503" y="4200375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>
                <a:latin typeface="Century Gothic" charset="0"/>
                <a:ea typeface="Century Gothic" charset="0"/>
                <a:cs typeface="Century Gothic" charset="0"/>
              </a:rPr>
              <a:t>2</a:t>
            </a:r>
          </a:p>
        </p:txBody>
      </p:sp>
      <p:sp>
        <p:nvSpPr>
          <p:cNvPr id="45" name="Oval 44"/>
          <p:cNvSpPr/>
          <p:nvPr/>
        </p:nvSpPr>
        <p:spPr>
          <a:xfrm>
            <a:off x="3652393" y="4200375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 smtClean="0">
                <a:latin typeface="Century Gothic" charset="0"/>
                <a:ea typeface="Century Gothic" charset="0"/>
                <a:cs typeface="Century Gothic" charset="0"/>
              </a:rPr>
              <a:t>7</a:t>
            </a:r>
            <a:endParaRPr lang="en-US" sz="3200" baseline="-25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46" name="Straight Arrow Connector 45"/>
          <p:cNvCxnSpPr>
            <a:stCxn id="47" idx="6"/>
            <a:endCxn id="48" idx="2"/>
          </p:cNvCxnSpPr>
          <p:nvPr/>
        </p:nvCxnSpPr>
        <p:spPr>
          <a:xfrm>
            <a:off x="2762325" y="4626260"/>
            <a:ext cx="890068" cy="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1331887" y="2659348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 smtClean="0">
                <a:latin typeface="Century Gothic" charset="0"/>
                <a:ea typeface="Century Gothic" charset="0"/>
                <a:cs typeface="Century Gothic" charset="0"/>
              </a:rPr>
              <a:t>1</a:t>
            </a:r>
            <a:endParaRPr lang="en-US" sz="3200" baseline="-25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3258144" y="2709778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 smtClean="0">
                <a:latin typeface="Century Gothic" charset="0"/>
                <a:ea typeface="Century Gothic" charset="0"/>
                <a:cs typeface="Century Gothic" charset="0"/>
              </a:rPr>
              <a:t>3</a:t>
            </a:r>
            <a:endParaRPr lang="en-US" sz="3200" baseline="-25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2549742" y="1520243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>
                <a:latin typeface="Century Gothic" charset="0"/>
                <a:ea typeface="Century Gothic" charset="0"/>
                <a:cs typeface="Century Gothic" charset="0"/>
              </a:rPr>
              <a:t>4</a:t>
            </a:r>
          </a:p>
        </p:txBody>
      </p:sp>
      <p:sp>
        <p:nvSpPr>
          <p:cNvPr id="50" name="Oval 49"/>
          <p:cNvSpPr/>
          <p:nvPr/>
        </p:nvSpPr>
        <p:spPr>
          <a:xfrm>
            <a:off x="4630785" y="2709778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 smtClean="0">
                <a:latin typeface="Century Gothic" charset="0"/>
                <a:ea typeface="Century Gothic" charset="0"/>
                <a:cs typeface="Century Gothic" charset="0"/>
              </a:rPr>
              <a:t>6</a:t>
            </a:r>
            <a:endParaRPr lang="en-US" sz="3200" baseline="-25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4090804" y="1560988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>
                <a:latin typeface="Century Gothic" charset="0"/>
                <a:ea typeface="Century Gothic" charset="0"/>
                <a:cs typeface="Century Gothic" charset="0"/>
              </a:rPr>
              <a:t>5</a:t>
            </a:r>
          </a:p>
        </p:txBody>
      </p:sp>
      <p:cxnSp>
        <p:nvCxnSpPr>
          <p:cNvPr id="52" name="Straight Arrow Connector 51"/>
          <p:cNvCxnSpPr>
            <a:stCxn id="47" idx="1"/>
            <a:endCxn id="50" idx="4"/>
          </p:cNvCxnSpPr>
          <p:nvPr/>
        </p:nvCxnSpPr>
        <p:spPr>
          <a:xfrm flipH="1" flipV="1">
            <a:off x="1770298" y="3511118"/>
            <a:ext cx="243613" cy="813996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0" idx="7"/>
            <a:endCxn id="52" idx="3"/>
          </p:cNvCxnSpPr>
          <p:nvPr/>
        </p:nvCxnSpPr>
        <p:spPr>
          <a:xfrm flipV="1">
            <a:off x="2080301" y="2247274"/>
            <a:ext cx="597849" cy="536813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2" idx="4"/>
            <a:endCxn id="51" idx="1"/>
          </p:cNvCxnSpPr>
          <p:nvPr/>
        </p:nvCxnSpPr>
        <p:spPr>
          <a:xfrm>
            <a:off x="2988153" y="2372013"/>
            <a:ext cx="398399" cy="462504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0" idx="6"/>
            <a:endCxn id="51" idx="2"/>
          </p:cNvCxnSpPr>
          <p:nvPr/>
        </p:nvCxnSpPr>
        <p:spPr>
          <a:xfrm>
            <a:off x="2208709" y="3085233"/>
            <a:ext cx="1049435" cy="5043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6"/>
            <a:endCxn id="54" idx="2"/>
          </p:cNvCxnSpPr>
          <p:nvPr/>
        </p:nvCxnSpPr>
        <p:spPr>
          <a:xfrm>
            <a:off x="3426564" y="1946128"/>
            <a:ext cx="664240" cy="40745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1" idx="6"/>
            <a:endCxn id="53" idx="2"/>
          </p:cNvCxnSpPr>
          <p:nvPr/>
        </p:nvCxnSpPr>
        <p:spPr>
          <a:xfrm>
            <a:off x="4134966" y="3135663"/>
            <a:ext cx="495819" cy="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99457" y="5311459"/>
            <a:ext cx="244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Intervened </a:t>
            </a:r>
            <a:r>
              <a:rPr lang="en-US" b="1" dirty="0" smtClean="0">
                <a:solidFill>
                  <a:schemeClr val="accent6"/>
                </a:solidFill>
                <a:latin typeface="Century Gothic" charset="0"/>
                <a:ea typeface="Century Gothic" charset="0"/>
                <a:cs typeface="Century Gothic" charset="0"/>
              </a:rPr>
              <a:t>Set S</a:t>
            </a:r>
          </a:p>
          <a:p>
            <a:r>
              <a:rPr lang="en-US" b="1" dirty="0" smtClean="0">
                <a:solidFill>
                  <a:schemeClr val="accent6"/>
                </a:solidFill>
                <a:latin typeface="Century Gothic" charset="0"/>
                <a:ea typeface="Century Gothic" charset="0"/>
                <a:cs typeface="Century Gothic" charset="0"/>
              </a:rPr>
              <a:t>={S</a:t>
            </a:r>
            <a:r>
              <a:rPr lang="en-US" b="1" baseline="-25000" dirty="0" smtClean="0">
                <a:solidFill>
                  <a:schemeClr val="accent6"/>
                </a:solidFill>
                <a:latin typeface="Century Gothic" charset="0"/>
                <a:ea typeface="Century Gothic" charset="0"/>
                <a:cs typeface="Century Gothic" charset="0"/>
              </a:rPr>
              <a:t>1</a:t>
            </a:r>
            <a:r>
              <a:rPr lang="en-US" b="1" dirty="0" smtClean="0">
                <a:solidFill>
                  <a:schemeClr val="accent6"/>
                </a:solidFill>
                <a:latin typeface="Century Gothic" charset="0"/>
                <a:ea typeface="Century Gothic" charset="0"/>
                <a:cs typeface="Century Gothic" charset="0"/>
              </a:rPr>
              <a:t>,S</a:t>
            </a:r>
            <a:r>
              <a:rPr lang="en-US" b="1" baseline="-25000" dirty="0" smtClean="0">
                <a:solidFill>
                  <a:schemeClr val="accent6"/>
                </a:solidFill>
                <a:latin typeface="Century Gothic" charset="0"/>
                <a:ea typeface="Century Gothic" charset="0"/>
                <a:cs typeface="Century Gothic" charset="0"/>
              </a:rPr>
              <a:t>2</a:t>
            </a:r>
            <a:r>
              <a:rPr lang="en-US" b="1" dirty="0" smtClean="0">
                <a:solidFill>
                  <a:schemeClr val="accent6"/>
                </a:solidFill>
                <a:latin typeface="Century Gothic" charset="0"/>
                <a:ea typeface="Century Gothic" charset="0"/>
                <a:cs typeface="Century Gothic" charset="0"/>
              </a:rPr>
              <a:t>,S</a:t>
            </a:r>
            <a:r>
              <a:rPr lang="en-US" b="1" baseline="-25000" dirty="0" smtClean="0">
                <a:solidFill>
                  <a:schemeClr val="accent6"/>
                </a:solidFill>
                <a:latin typeface="Century Gothic" charset="0"/>
                <a:ea typeface="Century Gothic" charset="0"/>
                <a:cs typeface="Century Gothic" charset="0"/>
              </a:rPr>
              <a:t>4</a:t>
            </a:r>
            <a:r>
              <a:rPr lang="en-US" b="1" dirty="0" smtClean="0">
                <a:solidFill>
                  <a:schemeClr val="accent6"/>
                </a:solidFill>
                <a:latin typeface="Century Gothic" charset="0"/>
                <a:ea typeface="Century Gothic" charset="0"/>
                <a:cs typeface="Century Gothic" charset="0"/>
              </a:rPr>
              <a:t>}</a:t>
            </a:r>
            <a:endParaRPr lang="en-US" b="1" dirty="0">
              <a:solidFill>
                <a:schemeClr val="accent6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253519" y="1381337"/>
            <a:ext cx="55873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We choose a subset of the variables S and </a:t>
            </a: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Intervene (i.e. force random values ) </a:t>
            </a:r>
          </a:p>
          <a:p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Directions of edges from S to </a:t>
            </a:r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baseline="30000" dirty="0" err="1" smtClean="0">
                <a:latin typeface="Century Gothic" charset="0"/>
                <a:ea typeface="Century Gothic" charset="0"/>
                <a:cs typeface="Century Gothic" charset="0"/>
              </a:rPr>
              <a:t>c</a:t>
            </a:r>
            <a:r>
              <a:rPr lang="en-US" baseline="300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are revealed to me. </a:t>
            </a:r>
            <a:endParaRPr lang="en-US" baseline="30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20" name="Straight Arrow Connector 19"/>
          <p:cNvCxnSpPr>
            <a:stCxn id="45" idx="2"/>
          </p:cNvCxnSpPr>
          <p:nvPr/>
        </p:nvCxnSpPr>
        <p:spPr>
          <a:xfrm flipH="1" flipV="1">
            <a:off x="2822987" y="4610106"/>
            <a:ext cx="829406" cy="16154"/>
          </a:xfrm>
          <a:prstGeom prst="straightConnector1">
            <a:avLst/>
          </a:prstGeom>
          <a:ln w="76200">
            <a:solidFill>
              <a:srgbClr val="FF0000"/>
            </a:solidFill>
            <a:headEnd type="stealth"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8" idx="2"/>
          </p:cNvCxnSpPr>
          <p:nvPr/>
        </p:nvCxnSpPr>
        <p:spPr>
          <a:xfrm flipH="1" flipV="1">
            <a:off x="2224066" y="3109234"/>
            <a:ext cx="1034078" cy="26429"/>
          </a:xfrm>
          <a:prstGeom prst="straightConnector1">
            <a:avLst/>
          </a:prstGeom>
          <a:ln w="76200">
            <a:solidFill>
              <a:srgbClr val="FF0000"/>
            </a:solidFill>
            <a:headEnd type="stealth"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8" idx="1"/>
          </p:cNvCxnSpPr>
          <p:nvPr/>
        </p:nvCxnSpPr>
        <p:spPr>
          <a:xfrm flipH="1" flipV="1">
            <a:off x="2988153" y="2416574"/>
            <a:ext cx="398399" cy="417943"/>
          </a:xfrm>
          <a:prstGeom prst="straightConnector1">
            <a:avLst/>
          </a:prstGeom>
          <a:ln w="76200">
            <a:solidFill>
              <a:srgbClr val="FF0000"/>
            </a:solidFill>
            <a:headEnd type="stealth"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1" idx="2"/>
          </p:cNvCxnSpPr>
          <p:nvPr/>
        </p:nvCxnSpPr>
        <p:spPr>
          <a:xfrm flipH="1" flipV="1">
            <a:off x="3426564" y="1929280"/>
            <a:ext cx="664240" cy="57593"/>
          </a:xfrm>
          <a:prstGeom prst="straightConnector1">
            <a:avLst/>
          </a:prstGeom>
          <a:ln w="76200">
            <a:solidFill>
              <a:srgbClr val="FF0000"/>
            </a:solidFill>
            <a:headEnd type="stealth"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14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914400" y="1192192"/>
            <a:ext cx="2963119" cy="4062714"/>
          </a:xfrm>
          <a:custGeom>
            <a:avLst/>
            <a:gdLst>
              <a:gd name="connsiteX0" fmla="*/ 2176041 w 2963119"/>
              <a:gd name="connsiteY0" fmla="*/ 0 h 4062714"/>
              <a:gd name="connsiteX1" fmla="*/ 462987 w 2963119"/>
              <a:gd name="connsiteY1" fmla="*/ 1064871 h 4062714"/>
              <a:gd name="connsiteX2" fmla="*/ 0 w 2963119"/>
              <a:gd name="connsiteY2" fmla="*/ 2222340 h 4062714"/>
              <a:gd name="connsiteX3" fmla="*/ 451413 w 2963119"/>
              <a:gd name="connsiteY3" fmla="*/ 3495555 h 4062714"/>
              <a:gd name="connsiteX4" fmla="*/ 1041722 w 2963119"/>
              <a:gd name="connsiteY4" fmla="*/ 4062714 h 4062714"/>
              <a:gd name="connsiteX5" fmla="*/ 2210765 w 2963119"/>
              <a:gd name="connsiteY5" fmla="*/ 3970117 h 4062714"/>
              <a:gd name="connsiteX6" fmla="*/ 2372810 w 2963119"/>
              <a:gd name="connsiteY6" fmla="*/ 3102016 h 4062714"/>
              <a:gd name="connsiteX7" fmla="*/ 1770927 w 2963119"/>
              <a:gd name="connsiteY7" fmla="*/ 1655180 h 4062714"/>
              <a:gd name="connsiteX8" fmla="*/ 1840375 w 2963119"/>
              <a:gd name="connsiteY8" fmla="*/ 1423686 h 4062714"/>
              <a:gd name="connsiteX9" fmla="*/ 2685327 w 2963119"/>
              <a:gd name="connsiteY9" fmla="*/ 1145894 h 4062714"/>
              <a:gd name="connsiteX10" fmla="*/ 2870522 w 2963119"/>
              <a:gd name="connsiteY10" fmla="*/ 925975 h 4062714"/>
              <a:gd name="connsiteX11" fmla="*/ 2963119 w 2963119"/>
              <a:gd name="connsiteY11" fmla="*/ 497712 h 4062714"/>
              <a:gd name="connsiteX12" fmla="*/ 2673752 w 2963119"/>
              <a:gd name="connsiteY12" fmla="*/ 138897 h 4062714"/>
              <a:gd name="connsiteX13" fmla="*/ 2176041 w 2963119"/>
              <a:gd name="connsiteY13" fmla="*/ 0 h 406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63119" h="4062714">
                <a:moveTo>
                  <a:pt x="2176041" y="0"/>
                </a:moveTo>
                <a:lnTo>
                  <a:pt x="462987" y="1064871"/>
                </a:lnTo>
                <a:lnTo>
                  <a:pt x="0" y="2222340"/>
                </a:lnTo>
                <a:lnTo>
                  <a:pt x="451413" y="3495555"/>
                </a:lnTo>
                <a:lnTo>
                  <a:pt x="1041722" y="4062714"/>
                </a:lnTo>
                <a:lnTo>
                  <a:pt x="2210765" y="3970117"/>
                </a:lnTo>
                <a:lnTo>
                  <a:pt x="2372810" y="3102016"/>
                </a:lnTo>
                <a:lnTo>
                  <a:pt x="1770927" y="1655180"/>
                </a:lnTo>
                <a:lnTo>
                  <a:pt x="1840375" y="1423686"/>
                </a:lnTo>
                <a:lnTo>
                  <a:pt x="2685327" y="1145894"/>
                </a:lnTo>
                <a:lnTo>
                  <a:pt x="2870522" y="925975"/>
                </a:lnTo>
                <a:lnTo>
                  <a:pt x="2963119" y="497712"/>
                </a:lnTo>
                <a:lnTo>
                  <a:pt x="2673752" y="138897"/>
                </a:lnTo>
                <a:lnTo>
                  <a:pt x="2176041" y="0"/>
                </a:lnTo>
                <a:close/>
              </a:path>
            </a:pathLst>
          </a:custGeom>
          <a:noFill/>
          <a:ln w="66675">
            <a:solidFill>
              <a:schemeClr val="accent6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879" y="-13302"/>
            <a:ext cx="10515600" cy="1325563"/>
          </a:xfrm>
        </p:spPr>
        <p:txBody>
          <a:bodyPr/>
          <a:lstStyle/>
          <a:p>
            <a:r>
              <a:rPr lang="en-US" dirty="0" smtClean="0"/>
              <a:t>How interventions reveal directions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1885503" y="4200375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>
                <a:latin typeface="Century Gothic" charset="0"/>
                <a:ea typeface="Century Gothic" charset="0"/>
                <a:cs typeface="Century Gothic" charset="0"/>
              </a:rPr>
              <a:t>2</a:t>
            </a:r>
          </a:p>
        </p:txBody>
      </p:sp>
      <p:sp>
        <p:nvSpPr>
          <p:cNvPr id="45" name="Oval 44"/>
          <p:cNvSpPr/>
          <p:nvPr/>
        </p:nvSpPr>
        <p:spPr>
          <a:xfrm>
            <a:off x="3652393" y="4200375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 smtClean="0">
                <a:latin typeface="Century Gothic" charset="0"/>
                <a:ea typeface="Century Gothic" charset="0"/>
                <a:cs typeface="Century Gothic" charset="0"/>
              </a:rPr>
              <a:t>7</a:t>
            </a:r>
            <a:endParaRPr lang="en-US" sz="3200" baseline="-25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46" name="Straight Arrow Connector 45"/>
          <p:cNvCxnSpPr>
            <a:stCxn id="47" idx="6"/>
            <a:endCxn id="48" idx="2"/>
          </p:cNvCxnSpPr>
          <p:nvPr/>
        </p:nvCxnSpPr>
        <p:spPr>
          <a:xfrm>
            <a:off x="2762325" y="4626260"/>
            <a:ext cx="890068" cy="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1331887" y="2659348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 smtClean="0">
                <a:latin typeface="Century Gothic" charset="0"/>
                <a:ea typeface="Century Gothic" charset="0"/>
                <a:cs typeface="Century Gothic" charset="0"/>
              </a:rPr>
              <a:t>1</a:t>
            </a:r>
            <a:endParaRPr lang="en-US" sz="3200" baseline="-25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3258144" y="2709778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 smtClean="0">
                <a:latin typeface="Century Gothic" charset="0"/>
                <a:ea typeface="Century Gothic" charset="0"/>
                <a:cs typeface="Century Gothic" charset="0"/>
              </a:rPr>
              <a:t>3</a:t>
            </a:r>
            <a:endParaRPr lang="en-US" sz="3200" baseline="-25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2549742" y="1520243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>
                <a:latin typeface="Century Gothic" charset="0"/>
                <a:ea typeface="Century Gothic" charset="0"/>
                <a:cs typeface="Century Gothic" charset="0"/>
              </a:rPr>
              <a:t>4</a:t>
            </a:r>
          </a:p>
        </p:txBody>
      </p:sp>
      <p:sp>
        <p:nvSpPr>
          <p:cNvPr id="50" name="Oval 49"/>
          <p:cNvSpPr/>
          <p:nvPr/>
        </p:nvSpPr>
        <p:spPr>
          <a:xfrm>
            <a:off x="4630785" y="2709778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 smtClean="0">
                <a:latin typeface="Century Gothic" charset="0"/>
                <a:ea typeface="Century Gothic" charset="0"/>
                <a:cs typeface="Century Gothic" charset="0"/>
              </a:rPr>
              <a:t>6</a:t>
            </a:r>
            <a:endParaRPr lang="en-US" sz="3200" baseline="-25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4090804" y="1560988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>
                <a:latin typeface="Century Gothic" charset="0"/>
                <a:ea typeface="Century Gothic" charset="0"/>
                <a:cs typeface="Century Gothic" charset="0"/>
              </a:rPr>
              <a:t>5</a:t>
            </a:r>
          </a:p>
        </p:txBody>
      </p:sp>
      <p:cxnSp>
        <p:nvCxnSpPr>
          <p:cNvPr id="52" name="Straight Arrow Connector 51"/>
          <p:cNvCxnSpPr>
            <a:stCxn id="47" idx="1"/>
            <a:endCxn id="50" idx="4"/>
          </p:cNvCxnSpPr>
          <p:nvPr/>
        </p:nvCxnSpPr>
        <p:spPr>
          <a:xfrm flipH="1" flipV="1">
            <a:off x="1770298" y="3511118"/>
            <a:ext cx="243613" cy="813996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0" idx="7"/>
            <a:endCxn id="52" idx="3"/>
          </p:cNvCxnSpPr>
          <p:nvPr/>
        </p:nvCxnSpPr>
        <p:spPr>
          <a:xfrm flipV="1">
            <a:off x="2080301" y="2247274"/>
            <a:ext cx="597849" cy="536813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2" idx="4"/>
            <a:endCxn id="51" idx="1"/>
          </p:cNvCxnSpPr>
          <p:nvPr/>
        </p:nvCxnSpPr>
        <p:spPr>
          <a:xfrm>
            <a:off x="2988153" y="2372013"/>
            <a:ext cx="398399" cy="462504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0" idx="6"/>
            <a:endCxn id="51" idx="2"/>
          </p:cNvCxnSpPr>
          <p:nvPr/>
        </p:nvCxnSpPr>
        <p:spPr>
          <a:xfrm>
            <a:off x="2208709" y="3085233"/>
            <a:ext cx="1049435" cy="5043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6"/>
            <a:endCxn id="54" idx="2"/>
          </p:cNvCxnSpPr>
          <p:nvPr/>
        </p:nvCxnSpPr>
        <p:spPr>
          <a:xfrm>
            <a:off x="3426564" y="1946128"/>
            <a:ext cx="664240" cy="40745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1" idx="6"/>
            <a:endCxn id="53" idx="2"/>
          </p:cNvCxnSpPr>
          <p:nvPr/>
        </p:nvCxnSpPr>
        <p:spPr>
          <a:xfrm>
            <a:off x="4134966" y="3135663"/>
            <a:ext cx="495819" cy="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99457" y="5311459"/>
            <a:ext cx="244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Intervened </a:t>
            </a:r>
            <a:r>
              <a:rPr lang="en-US" b="1" dirty="0" smtClean="0">
                <a:solidFill>
                  <a:schemeClr val="accent6"/>
                </a:solidFill>
                <a:latin typeface="Century Gothic" charset="0"/>
                <a:ea typeface="Century Gothic" charset="0"/>
                <a:cs typeface="Century Gothic" charset="0"/>
              </a:rPr>
              <a:t>Set S</a:t>
            </a:r>
          </a:p>
          <a:p>
            <a:r>
              <a:rPr lang="en-US" b="1" dirty="0" smtClean="0">
                <a:solidFill>
                  <a:schemeClr val="accent6"/>
                </a:solidFill>
                <a:latin typeface="Century Gothic" charset="0"/>
                <a:ea typeface="Century Gothic" charset="0"/>
                <a:cs typeface="Century Gothic" charset="0"/>
              </a:rPr>
              <a:t>={S</a:t>
            </a:r>
            <a:r>
              <a:rPr lang="en-US" b="1" baseline="-25000" dirty="0" smtClean="0">
                <a:solidFill>
                  <a:schemeClr val="accent6"/>
                </a:solidFill>
                <a:latin typeface="Century Gothic" charset="0"/>
                <a:ea typeface="Century Gothic" charset="0"/>
                <a:cs typeface="Century Gothic" charset="0"/>
              </a:rPr>
              <a:t>1</a:t>
            </a:r>
            <a:r>
              <a:rPr lang="en-US" b="1" dirty="0" smtClean="0">
                <a:solidFill>
                  <a:schemeClr val="accent6"/>
                </a:solidFill>
                <a:latin typeface="Century Gothic" charset="0"/>
                <a:ea typeface="Century Gothic" charset="0"/>
                <a:cs typeface="Century Gothic" charset="0"/>
              </a:rPr>
              <a:t>,S</a:t>
            </a:r>
            <a:r>
              <a:rPr lang="en-US" b="1" baseline="-25000" dirty="0" smtClean="0">
                <a:solidFill>
                  <a:schemeClr val="accent6"/>
                </a:solidFill>
                <a:latin typeface="Century Gothic" charset="0"/>
                <a:ea typeface="Century Gothic" charset="0"/>
                <a:cs typeface="Century Gothic" charset="0"/>
              </a:rPr>
              <a:t>2</a:t>
            </a:r>
            <a:r>
              <a:rPr lang="en-US" b="1" dirty="0" smtClean="0">
                <a:solidFill>
                  <a:schemeClr val="accent6"/>
                </a:solidFill>
                <a:latin typeface="Century Gothic" charset="0"/>
                <a:ea typeface="Century Gothic" charset="0"/>
                <a:cs typeface="Century Gothic" charset="0"/>
              </a:rPr>
              <a:t>,S</a:t>
            </a:r>
            <a:r>
              <a:rPr lang="en-US" b="1" baseline="-25000" dirty="0" smtClean="0">
                <a:solidFill>
                  <a:schemeClr val="accent6"/>
                </a:solidFill>
                <a:latin typeface="Century Gothic" charset="0"/>
                <a:ea typeface="Century Gothic" charset="0"/>
                <a:cs typeface="Century Gothic" charset="0"/>
              </a:rPr>
              <a:t>4</a:t>
            </a:r>
            <a:r>
              <a:rPr lang="en-US" b="1" dirty="0" smtClean="0">
                <a:solidFill>
                  <a:schemeClr val="accent6"/>
                </a:solidFill>
                <a:latin typeface="Century Gothic" charset="0"/>
                <a:ea typeface="Century Gothic" charset="0"/>
                <a:cs typeface="Century Gothic" charset="0"/>
              </a:rPr>
              <a:t>}</a:t>
            </a:r>
            <a:endParaRPr lang="en-US" b="1" dirty="0">
              <a:solidFill>
                <a:schemeClr val="accent6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253519" y="1381337"/>
            <a:ext cx="55873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We choose a subset of the variables S and </a:t>
            </a: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Intervene (i.e. force random values ) </a:t>
            </a:r>
          </a:p>
          <a:p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Directions of edges from S to </a:t>
            </a:r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baseline="30000" dirty="0" err="1" smtClean="0">
                <a:latin typeface="Century Gothic" charset="0"/>
                <a:ea typeface="Century Gothic" charset="0"/>
                <a:cs typeface="Century Gothic" charset="0"/>
              </a:rPr>
              <a:t>c</a:t>
            </a:r>
            <a:r>
              <a:rPr lang="en-US" baseline="30000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are revealed to me.</a:t>
            </a:r>
          </a:p>
          <a:p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Re-apply PC </a:t>
            </a:r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Algorithm+Meek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rules to learn a few more edges possibly </a:t>
            </a:r>
            <a:endParaRPr lang="en-US" baseline="30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20" name="Straight Arrow Connector 19"/>
          <p:cNvCxnSpPr>
            <a:stCxn id="45" idx="2"/>
          </p:cNvCxnSpPr>
          <p:nvPr/>
        </p:nvCxnSpPr>
        <p:spPr>
          <a:xfrm flipH="1" flipV="1">
            <a:off x="2822987" y="4610106"/>
            <a:ext cx="829406" cy="16154"/>
          </a:xfrm>
          <a:prstGeom prst="straightConnector1">
            <a:avLst/>
          </a:prstGeom>
          <a:ln w="76200">
            <a:solidFill>
              <a:srgbClr val="FF0000"/>
            </a:solidFill>
            <a:headEnd type="stealth"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8" idx="2"/>
          </p:cNvCxnSpPr>
          <p:nvPr/>
        </p:nvCxnSpPr>
        <p:spPr>
          <a:xfrm flipH="1" flipV="1">
            <a:off x="2224066" y="3109234"/>
            <a:ext cx="1034078" cy="26429"/>
          </a:xfrm>
          <a:prstGeom prst="straightConnector1">
            <a:avLst/>
          </a:prstGeom>
          <a:ln w="76200">
            <a:solidFill>
              <a:srgbClr val="FF0000"/>
            </a:solidFill>
            <a:headEnd type="stealth"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8" idx="1"/>
          </p:cNvCxnSpPr>
          <p:nvPr/>
        </p:nvCxnSpPr>
        <p:spPr>
          <a:xfrm flipH="1" flipV="1">
            <a:off x="2988153" y="2416574"/>
            <a:ext cx="398399" cy="417943"/>
          </a:xfrm>
          <a:prstGeom prst="straightConnector1">
            <a:avLst/>
          </a:prstGeom>
          <a:ln w="76200">
            <a:solidFill>
              <a:srgbClr val="FF0000"/>
            </a:solidFill>
            <a:headEnd type="stealth"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1" idx="2"/>
          </p:cNvCxnSpPr>
          <p:nvPr/>
        </p:nvCxnSpPr>
        <p:spPr>
          <a:xfrm flipH="1" flipV="1">
            <a:off x="3426564" y="1929280"/>
            <a:ext cx="664240" cy="57593"/>
          </a:xfrm>
          <a:prstGeom prst="straightConnector1">
            <a:avLst/>
          </a:prstGeom>
          <a:ln w="76200">
            <a:solidFill>
              <a:srgbClr val="FF0000"/>
            </a:solidFill>
            <a:headEnd type="stealth"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123849" y="3135663"/>
            <a:ext cx="506936" cy="0"/>
          </a:xfrm>
          <a:prstGeom prst="straightConnector1">
            <a:avLst/>
          </a:prstGeom>
          <a:ln w="76200">
            <a:solidFill>
              <a:srgbClr val="FF0000"/>
            </a:solidFill>
            <a:headEnd type="stealth"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54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879" y="-13302"/>
            <a:ext cx="10515600" cy="1325563"/>
          </a:xfrm>
        </p:spPr>
        <p:txBody>
          <a:bodyPr/>
          <a:lstStyle/>
          <a:p>
            <a:r>
              <a:rPr lang="en-US" dirty="0" smtClean="0"/>
              <a:t>Learning Causal DAGs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1885503" y="4200375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>
                <a:latin typeface="Century Gothic" charset="0"/>
                <a:ea typeface="Century Gothic" charset="0"/>
                <a:cs typeface="Century Gothic" charset="0"/>
              </a:rPr>
              <a:t>2</a:t>
            </a:r>
          </a:p>
        </p:txBody>
      </p:sp>
      <p:sp>
        <p:nvSpPr>
          <p:cNvPr id="45" name="Oval 44"/>
          <p:cNvSpPr/>
          <p:nvPr/>
        </p:nvSpPr>
        <p:spPr>
          <a:xfrm>
            <a:off x="3652393" y="4200375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 smtClean="0">
                <a:latin typeface="Century Gothic" charset="0"/>
                <a:ea typeface="Century Gothic" charset="0"/>
                <a:cs typeface="Century Gothic" charset="0"/>
              </a:rPr>
              <a:t>7</a:t>
            </a:r>
            <a:endParaRPr lang="en-US" sz="3200" baseline="-25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46" name="Straight Arrow Connector 45"/>
          <p:cNvCxnSpPr>
            <a:stCxn id="47" idx="6"/>
            <a:endCxn id="48" idx="2"/>
          </p:cNvCxnSpPr>
          <p:nvPr/>
        </p:nvCxnSpPr>
        <p:spPr>
          <a:xfrm>
            <a:off x="2762325" y="4626260"/>
            <a:ext cx="890068" cy="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1331887" y="2659348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 smtClean="0">
                <a:latin typeface="Century Gothic" charset="0"/>
                <a:ea typeface="Century Gothic" charset="0"/>
                <a:cs typeface="Century Gothic" charset="0"/>
              </a:rPr>
              <a:t>1</a:t>
            </a:r>
            <a:endParaRPr lang="en-US" sz="3200" baseline="-25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3258144" y="2709778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 smtClean="0">
                <a:latin typeface="Century Gothic" charset="0"/>
                <a:ea typeface="Century Gothic" charset="0"/>
                <a:cs typeface="Century Gothic" charset="0"/>
              </a:rPr>
              <a:t>3</a:t>
            </a:r>
            <a:endParaRPr lang="en-US" sz="3200" baseline="-25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2549742" y="1520243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>
                <a:latin typeface="Century Gothic" charset="0"/>
                <a:ea typeface="Century Gothic" charset="0"/>
                <a:cs typeface="Century Gothic" charset="0"/>
              </a:rPr>
              <a:t>4</a:t>
            </a:r>
          </a:p>
        </p:txBody>
      </p:sp>
      <p:sp>
        <p:nvSpPr>
          <p:cNvPr id="50" name="Oval 49"/>
          <p:cNvSpPr/>
          <p:nvPr/>
        </p:nvSpPr>
        <p:spPr>
          <a:xfrm>
            <a:off x="4630785" y="2709778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 smtClean="0">
                <a:latin typeface="Century Gothic" charset="0"/>
                <a:ea typeface="Century Gothic" charset="0"/>
                <a:cs typeface="Century Gothic" charset="0"/>
              </a:rPr>
              <a:t>6</a:t>
            </a:r>
            <a:endParaRPr lang="en-US" sz="3200" baseline="-25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4090804" y="1560988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>
                <a:latin typeface="Century Gothic" charset="0"/>
                <a:ea typeface="Century Gothic" charset="0"/>
                <a:cs typeface="Century Gothic" charset="0"/>
              </a:rPr>
              <a:t>5</a:t>
            </a:r>
          </a:p>
        </p:txBody>
      </p:sp>
      <p:cxnSp>
        <p:nvCxnSpPr>
          <p:cNvPr id="52" name="Straight Arrow Connector 51"/>
          <p:cNvCxnSpPr>
            <a:stCxn id="47" idx="1"/>
            <a:endCxn id="50" idx="4"/>
          </p:cNvCxnSpPr>
          <p:nvPr/>
        </p:nvCxnSpPr>
        <p:spPr>
          <a:xfrm flipH="1" flipV="1">
            <a:off x="1770298" y="3511118"/>
            <a:ext cx="243613" cy="813996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0" idx="7"/>
            <a:endCxn id="52" idx="3"/>
          </p:cNvCxnSpPr>
          <p:nvPr/>
        </p:nvCxnSpPr>
        <p:spPr>
          <a:xfrm flipV="1">
            <a:off x="2080301" y="2247274"/>
            <a:ext cx="597849" cy="536813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2" idx="4"/>
            <a:endCxn id="51" idx="1"/>
          </p:cNvCxnSpPr>
          <p:nvPr/>
        </p:nvCxnSpPr>
        <p:spPr>
          <a:xfrm>
            <a:off x="2988153" y="2372013"/>
            <a:ext cx="398399" cy="462504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0" idx="6"/>
            <a:endCxn id="51" idx="2"/>
          </p:cNvCxnSpPr>
          <p:nvPr/>
        </p:nvCxnSpPr>
        <p:spPr>
          <a:xfrm>
            <a:off x="2208709" y="3085233"/>
            <a:ext cx="1049435" cy="5043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6"/>
            <a:endCxn id="54" idx="2"/>
          </p:cNvCxnSpPr>
          <p:nvPr/>
        </p:nvCxnSpPr>
        <p:spPr>
          <a:xfrm>
            <a:off x="3426564" y="1946128"/>
            <a:ext cx="664240" cy="40745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1" idx="6"/>
            <a:endCxn id="53" idx="2"/>
          </p:cNvCxnSpPr>
          <p:nvPr/>
        </p:nvCxnSpPr>
        <p:spPr>
          <a:xfrm>
            <a:off x="4134966" y="3135663"/>
            <a:ext cx="495819" cy="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013911" y="5206496"/>
            <a:ext cx="278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Skeleton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253519" y="1381337"/>
            <a:ext cx="58188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Given a skeleton graph, how many interventions are needed to learn all directions ?</a:t>
            </a:r>
          </a:p>
          <a:p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A-priori fixed set of interventions (non-Adaptive)</a:t>
            </a:r>
          </a:p>
          <a:p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8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879" y="-13302"/>
            <a:ext cx="10515600" cy="1325563"/>
          </a:xfrm>
        </p:spPr>
        <p:txBody>
          <a:bodyPr/>
          <a:lstStyle/>
          <a:p>
            <a:r>
              <a:rPr lang="en-US" dirty="0" smtClean="0"/>
              <a:t>Learning Causal DAGs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1885503" y="4200375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>
                <a:latin typeface="Century Gothic" charset="0"/>
                <a:ea typeface="Century Gothic" charset="0"/>
                <a:cs typeface="Century Gothic" charset="0"/>
              </a:rPr>
              <a:t>2</a:t>
            </a:r>
          </a:p>
        </p:txBody>
      </p:sp>
      <p:sp>
        <p:nvSpPr>
          <p:cNvPr id="45" name="Oval 44"/>
          <p:cNvSpPr/>
          <p:nvPr/>
        </p:nvSpPr>
        <p:spPr>
          <a:xfrm>
            <a:off x="3652393" y="4200375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 smtClean="0">
                <a:latin typeface="Century Gothic" charset="0"/>
                <a:ea typeface="Century Gothic" charset="0"/>
                <a:cs typeface="Century Gothic" charset="0"/>
              </a:rPr>
              <a:t>7</a:t>
            </a:r>
            <a:endParaRPr lang="en-US" sz="3200" baseline="-25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46" name="Straight Arrow Connector 45"/>
          <p:cNvCxnSpPr>
            <a:stCxn id="47" idx="6"/>
            <a:endCxn id="48" idx="2"/>
          </p:cNvCxnSpPr>
          <p:nvPr/>
        </p:nvCxnSpPr>
        <p:spPr>
          <a:xfrm>
            <a:off x="2762325" y="4626260"/>
            <a:ext cx="890068" cy="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1331887" y="2659348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 smtClean="0">
                <a:latin typeface="Century Gothic" charset="0"/>
                <a:ea typeface="Century Gothic" charset="0"/>
                <a:cs typeface="Century Gothic" charset="0"/>
              </a:rPr>
              <a:t>1</a:t>
            </a:r>
            <a:endParaRPr lang="en-US" sz="3200" baseline="-25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3258144" y="2709778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 smtClean="0">
                <a:latin typeface="Century Gothic" charset="0"/>
                <a:ea typeface="Century Gothic" charset="0"/>
                <a:cs typeface="Century Gothic" charset="0"/>
              </a:rPr>
              <a:t>3</a:t>
            </a:r>
            <a:endParaRPr lang="en-US" sz="3200" baseline="-25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2549742" y="1520243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>
                <a:latin typeface="Century Gothic" charset="0"/>
                <a:ea typeface="Century Gothic" charset="0"/>
                <a:cs typeface="Century Gothic" charset="0"/>
              </a:rPr>
              <a:t>4</a:t>
            </a:r>
          </a:p>
        </p:txBody>
      </p:sp>
      <p:sp>
        <p:nvSpPr>
          <p:cNvPr id="50" name="Oval 49"/>
          <p:cNvSpPr/>
          <p:nvPr/>
        </p:nvSpPr>
        <p:spPr>
          <a:xfrm>
            <a:off x="4630785" y="2709778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 smtClean="0">
                <a:latin typeface="Century Gothic" charset="0"/>
                <a:ea typeface="Century Gothic" charset="0"/>
                <a:cs typeface="Century Gothic" charset="0"/>
              </a:rPr>
              <a:t>6</a:t>
            </a:r>
            <a:endParaRPr lang="en-US" sz="3200" baseline="-25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4090804" y="1560988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>
                <a:latin typeface="Century Gothic" charset="0"/>
                <a:ea typeface="Century Gothic" charset="0"/>
                <a:cs typeface="Century Gothic" charset="0"/>
              </a:rPr>
              <a:t>5</a:t>
            </a:r>
          </a:p>
        </p:txBody>
      </p:sp>
      <p:cxnSp>
        <p:nvCxnSpPr>
          <p:cNvPr id="52" name="Straight Arrow Connector 51"/>
          <p:cNvCxnSpPr>
            <a:stCxn id="47" idx="1"/>
            <a:endCxn id="50" idx="4"/>
          </p:cNvCxnSpPr>
          <p:nvPr/>
        </p:nvCxnSpPr>
        <p:spPr>
          <a:xfrm flipH="1" flipV="1">
            <a:off x="1770298" y="3511118"/>
            <a:ext cx="243613" cy="813996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0" idx="7"/>
            <a:endCxn id="52" idx="3"/>
          </p:cNvCxnSpPr>
          <p:nvPr/>
        </p:nvCxnSpPr>
        <p:spPr>
          <a:xfrm flipV="1">
            <a:off x="2080301" y="2247274"/>
            <a:ext cx="597849" cy="536813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2" idx="4"/>
            <a:endCxn id="51" idx="1"/>
          </p:cNvCxnSpPr>
          <p:nvPr/>
        </p:nvCxnSpPr>
        <p:spPr>
          <a:xfrm>
            <a:off x="2988153" y="2372013"/>
            <a:ext cx="398399" cy="462504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0" idx="6"/>
            <a:endCxn id="51" idx="2"/>
          </p:cNvCxnSpPr>
          <p:nvPr/>
        </p:nvCxnSpPr>
        <p:spPr>
          <a:xfrm>
            <a:off x="2208709" y="3085233"/>
            <a:ext cx="1049435" cy="5043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6"/>
            <a:endCxn id="54" idx="2"/>
          </p:cNvCxnSpPr>
          <p:nvPr/>
        </p:nvCxnSpPr>
        <p:spPr>
          <a:xfrm>
            <a:off x="3426564" y="1946128"/>
            <a:ext cx="664240" cy="40745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1" idx="6"/>
            <a:endCxn id="53" idx="2"/>
          </p:cNvCxnSpPr>
          <p:nvPr/>
        </p:nvCxnSpPr>
        <p:spPr>
          <a:xfrm>
            <a:off x="4134966" y="3135663"/>
            <a:ext cx="495819" cy="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013911" y="5206496"/>
            <a:ext cx="278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Skeleton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253519" y="1381337"/>
            <a:ext cx="58188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Given a skeleton graph, how many interventions are needed to learn all directions ?</a:t>
            </a:r>
          </a:p>
          <a:p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A-priori fixed set of interventions (non-Adaptive)</a:t>
            </a:r>
          </a:p>
          <a:p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Adaptive </a:t>
            </a:r>
          </a:p>
          <a:p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Randomized Adaptive </a:t>
            </a: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48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879" y="-13302"/>
            <a:ext cx="10515600" cy="1325563"/>
          </a:xfrm>
        </p:spPr>
        <p:txBody>
          <a:bodyPr/>
          <a:lstStyle/>
          <a:p>
            <a:r>
              <a:rPr lang="en-US" dirty="0" smtClean="0"/>
              <a:t>Learning Causal DAGs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1885503" y="4200375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>
                <a:latin typeface="Century Gothic" charset="0"/>
                <a:ea typeface="Century Gothic" charset="0"/>
                <a:cs typeface="Century Gothic" charset="0"/>
              </a:rPr>
              <a:t>2</a:t>
            </a:r>
          </a:p>
        </p:txBody>
      </p:sp>
      <p:sp>
        <p:nvSpPr>
          <p:cNvPr id="45" name="Oval 44"/>
          <p:cNvSpPr/>
          <p:nvPr/>
        </p:nvSpPr>
        <p:spPr>
          <a:xfrm>
            <a:off x="3652393" y="4200375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 smtClean="0">
                <a:latin typeface="Century Gothic" charset="0"/>
                <a:ea typeface="Century Gothic" charset="0"/>
                <a:cs typeface="Century Gothic" charset="0"/>
              </a:rPr>
              <a:t>7</a:t>
            </a:r>
            <a:endParaRPr lang="en-US" sz="3200" baseline="-25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46" name="Straight Arrow Connector 45"/>
          <p:cNvCxnSpPr>
            <a:stCxn id="47" idx="6"/>
            <a:endCxn id="48" idx="2"/>
          </p:cNvCxnSpPr>
          <p:nvPr/>
        </p:nvCxnSpPr>
        <p:spPr>
          <a:xfrm>
            <a:off x="2762325" y="4626260"/>
            <a:ext cx="890068" cy="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1331887" y="2659348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 smtClean="0">
                <a:latin typeface="Century Gothic" charset="0"/>
                <a:ea typeface="Century Gothic" charset="0"/>
                <a:cs typeface="Century Gothic" charset="0"/>
              </a:rPr>
              <a:t>1</a:t>
            </a:r>
            <a:endParaRPr lang="en-US" sz="3200" baseline="-25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3258144" y="2709778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 smtClean="0">
                <a:latin typeface="Century Gothic" charset="0"/>
                <a:ea typeface="Century Gothic" charset="0"/>
                <a:cs typeface="Century Gothic" charset="0"/>
              </a:rPr>
              <a:t>3</a:t>
            </a:r>
            <a:endParaRPr lang="en-US" sz="3200" baseline="-25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2549742" y="1520243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>
                <a:latin typeface="Century Gothic" charset="0"/>
                <a:ea typeface="Century Gothic" charset="0"/>
                <a:cs typeface="Century Gothic" charset="0"/>
              </a:rPr>
              <a:t>4</a:t>
            </a:r>
          </a:p>
        </p:txBody>
      </p:sp>
      <p:sp>
        <p:nvSpPr>
          <p:cNvPr id="50" name="Oval 49"/>
          <p:cNvSpPr/>
          <p:nvPr/>
        </p:nvSpPr>
        <p:spPr>
          <a:xfrm>
            <a:off x="4630785" y="2709778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 smtClean="0">
                <a:latin typeface="Century Gothic" charset="0"/>
                <a:ea typeface="Century Gothic" charset="0"/>
                <a:cs typeface="Century Gothic" charset="0"/>
              </a:rPr>
              <a:t>6</a:t>
            </a:r>
            <a:endParaRPr lang="en-US" sz="3200" baseline="-25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4090804" y="1560988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>
                <a:latin typeface="Century Gothic" charset="0"/>
                <a:ea typeface="Century Gothic" charset="0"/>
                <a:cs typeface="Century Gothic" charset="0"/>
              </a:rPr>
              <a:t>5</a:t>
            </a:r>
          </a:p>
        </p:txBody>
      </p:sp>
      <p:cxnSp>
        <p:nvCxnSpPr>
          <p:cNvPr id="52" name="Straight Arrow Connector 51"/>
          <p:cNvCxnSpPr>
            <a:stCxn id="47" idx="1"/>
            <a:endCxn id="50" idx="4"/>
          </p:cNvCxnSpPr>
          <p:nvPr/>
        </p:nvCxnSpPr>
        <p:spPr>
          <a:xfrm flipH="1" flipV="1">
            <a:off x="1770298" y="3511118"/>
            <a:ext cx="243613" cy="813996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0" idx="7"/>
            <a:endCxn id="52" idx="3"/>
          </p:cNvCxnSpPr>
          <p:nvPr/>
        </p:nvCxnSpPr>
        <p:spPr>
          <a:xfrm flipV="1">
            <a:off x="2080301" y="2247274"/>
            <a:ext cx="597849" cy="536813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2" idx="4"/>
            <a:endCxn id="51" idx="1"/>
          </p:cNvCxnSpPr>
          <p:nvPr/>
        </p:nvCxnSpPr>
        <p:spPr>
          <a:xfrm>
            <a:off x="2988153" y="2372013"/>
            <a:ext cx="398399" cy="462504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0" idx="6"/>
            <a:endCxn id="51" idx="2"/>
          </p:cNvCxnSpPr>
          <p:nvPr/>
        </p:nvCxnSpPr>
        <p:spPr>
          <a:xfrm>
            <a:off x="2208709" y="3085233"/>
            <a:ext cx="1049435" cy="5043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6"/>
            <a:endCxn id="54" idx="2"/>
          </p:cNvCxnSpPr>
          <p:nvPr/>
        </p:nvCxnSpPr>
        <p:spPr>
          <a:xfrm>
            <a:off x="3426564" y="1946128"/>
            <a:ext cx="664240" cy="40745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1" idx="6"/>
            <a:endCxn id="53" idx="2"/>
          </p:cNvCxnSpPr>
          <p:nvPr/>
        </p:nvCxnSpPr>
        <p:spPr>
          <a:xfrm>
            <a:off x="4134966" y="3135663"/>
            <a:ext cx="495819" cy="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013911" y="5206496"/>
            <a:ext cx="278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Skeleton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253519" y="1381337"/>
            <a:ext cx="58188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Given a skeleton graph, how many interventions are needed to learn all directions ?</a:t>
            </a:r>
          </a:p>
          <a:p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A-priori fixed set of interventions (non-Adaptive)</a:t>
            </a: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Theorem (Hauser &amp; </a:t>
            </a:r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Buhlmann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2014): </a:t>
            </a: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Log(</a:t>
            </a:r>
            <a:r>
              <a:rPr lang="el-GR" dirty="0" smtClean="0">
                <a:latin typeface="Century Gothic" charset="0"/>
                <a:ea typeface="Century Gothic" charset="0"/>
                <a:cs typeface="Century Gothic" charset="0"/>
              </a:rPr>
              <a:t>χ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) interventions suffice   </a:t>
            </a: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(</a:t>
            </a:r>
            <a:r>
              <a:rPr lang="el-GR" dirty="0" smtClean="0">
                <a:latin typeface="Century Gothic" charset="0"/>
                <a:ea typeface="Century Gothic" charset="0"/>
                <a:cs typeface="Century Gothic" charset="0"/>
              </a:rPr>
              <a:t>χ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= chromatic number of skeleton) 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879" y="-13302"/>
            <a:ext cx="10515600" cy="1325563"/>
          </a:xfrm>
        </p:spPr>
        <p:txBody>
          <a:bodyPr/>
          <a:lstStyle/>
          <a:p>
            <a:r>
              <a:rPr lang="en-US" dirty="0" smtClean="0"/>
              <a:t>Learning Causal DAGs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253519" y="1381337"/>
            <a:ext cx="5818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Thm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: Log(</a:t>
            </a:r>
            <a:r>
              <a:rPr lang="el-GR" dirty="0" smtClean="0">
                <a:latin typeface="Century Gothic" charset="0"/>
                <a:ea typeface="Century Gothic" charset="0"/>
                <a:cs typeface="Century Gothic" charset="0"/>
              </a:rPr>
              <a:t>χ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) interventions suffice   </a:t>
            </a: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Proof: </a:t>
            </a: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1.Color the vertices.  (legal coloring)</a:t>
            </a:r>
          </a:p>
          <a:p>
            <a:endParaRPr lang="en-US" dirty="0" smtClean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885503" y="4200375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>
                <a:latin typeface="Century Gothic" charset="0"/>
                <a:ea typeface="Century Gothic" charset="0"/>
                <a:cs typeface="Century Gothic" charset="0"/>
              </a:rPr>
              <a:t>2</a:t>
            </a:r>
          </a:p>
        </p:txBody>
      </p:sp>
      <p:sp>
        <p:nvSpPr>
          <p:cNvPr id="21" name="Oval 20"/>
          <p:cNvSpPr/>
          <p:nvPr/>
        </p:nvSpPr>
        <p:spPr>
          <a:xfrm>
            <a:off x="3652393" y="4200375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 smtClean="0">
                <a:latin typeface="Century Gothic" charset="0"/>
                <a:ea typeface="Century Gothic" charset="0"/>
                <a:cs typeface="Century Gothic" charset="0"/>
              </a:rPr>
              <a:t>7</a:t>
            </a:r>
            <a:endParaRPr lang="en-US" sz="3200" baseline="-25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762325" y="4626260"/>
            <a:ext cx="890068" cy="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331887" y="2659348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 smtClean="0">
                <a:latin typeface="Century Gothic" charset="0"/>
                <a:ea typeface="Century Gothic" charset="0"/>
                <a:cs typeface="Century Gothic" charset="0"/>
              </a:rPr>
              <a:t>1</a:t>
            </a:r>
            <a:endParaRPr lang="en-US" sz="3200" baseline="-25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258144" y="2709778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 smtClean="0">
                <a:latin typeface="Century Gothic" charset="0"/>
                <a:ea typeface="Century Gothic" charset="0"/>
                <a:cs typeface="Century Gothic" charset="0"/>
              </a:rPr>
              <a:t>3</a:t>
            </a:r>
            <a:endParaRPr lang="en-US" sz="3200" baseline="-25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2549742" y="1520243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>
                <a:latin typeface="Century Gothic" charset="0"/>
                <a:ea typeface="Century Gothic" charset="0"/>
                <a:cs typeface="Century Gothic" charset="0"/>
              </a:rPr>
              <a:t>4</a:t>
            </a:r>
          </a:p>
        </p:txBody>
      </p:sp>
      <p:sp>
        <p:nvSpPr>
          <p:cNvPr id="26" name="Oval 25"/>
          <p:cNvSpPr/>
          <p:nvPr/>
        </p:nvSpPr>
        <p:spPr>
          <a:xfrm>
            <a:off x="4630785" y="2709778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 smtClean="0">
                <a:latin typeface="Century Gothic" charset="0"/>
                <a:ea typeface="Century Gothic" charset="0"/>
                <a:cs typeface="Century Gothic" charset="0"/>
              </a:rPr>
              <a:t>6</a:t>
            </a:r>
            <a:endParaRPr lang="en-US" sz="3200" baseline="-25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090804" y="1560988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>
                <a:latin typeface="Century Gothic" charset="0"/>
                <a:ea typeface="Century Gothic" charset="0"/>
                <a:cs typeface="Century Gothic" charset="0"/>
              </a:rPr>
              <a:t>5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1770298" y="3511118"/>
            <a:ext cx="243613" cy="813996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2080301" y="2247274"/>
            <a:ext cx="597849" cy="536813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988153" y="2372013"/>
            <a:ext cx="398399" cy="462504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208709" y="3085233"/>
            <a:ext cx="1049435" cy="5043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426564" y="1946128"/>
            <a:ext cx="664240" cy="40745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134966" y="3135663"/>
            <a:ext cx="495819" cy="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013911" y="5206496"/>
            <a:ext cx="278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Skeleton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25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023" y="4236334"/>
            <a:ext cx="11945073" cy="82180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0572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There are many frameworks of causality</a:t>
            </a:r>
          </a:p>
          <a:p>
            <a:endParaRPr lang="en-US" dirty="0" smtClean="0"/>
          </a:p>
          <a:p>
            <a:r>
              <a:rPr lang="en-US" dirty="0" smtClean="0"/>
              <a:t>For time-series: Granger causality </a:t>
            </a:r>
          </a:p>
          <a:p>
            <a:endParaRPr lang="en-US" dirty="0" smtClean="0"/>
          </a:p>
          <a:p>
            <a:r>
              <a:rPr lang="en-US" dirty="0" smtClean="0"/>
              <a:t>Potential Outcomes / </a:t>
            </a:r>
            <a:r>
              <a:rPr lang="en-US" dirty="0" err="1" smtClean="0"/>
              <a:t>CounterFactuals</a:t>
            </a:r>
            <a:r>
              <a:rPr lang="en-US" dirty="0" smtClean="0"/>
              <a:t> framework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Imbens</a:t>
            </a:r>
            <a:r>
              <a:rPr lang="en-US" dirty="0" smtClean="0"/>
              <a:t> &amp; Rubin) </a:t>
            </a:r>
          </a:p>
          <a:p>
            <a:endParaRPr lang="en-US" dirty="0" smtClean="0"/>
          </a:p>
          <a:p>
            <a:r>
              <a:rPr lang="en-US" dirty="0" smtClean="0"/>
              <a:t>Pearl’s structural equation models with independent errors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Additive models, </a:t>
            </a:r>
            <a:r>
              <a:rPr lang="en-US" dirty="0" err="1" smtClean="0"/>
              <a:t>Dawid’s</a:t>
            </a:r>
            <a:r>
              <a:rPr lang="en-US" dirty="0" smtClean="0"/>
              <a:t> decision-oriented approach,  Information Geometry, many others… </a:t>
            </a:r>
          </a:p>
        </p:txBody>
      </p:sp>
    </p:spTree>
    <p:extLst>
      <p:ext uri="{BB962C8B-B14F-4D97-AF65-F5344CB8AC3E}">
        <p14:creationId xmlns:p14="http://schemas.microsoft.com/office/powerpoint/2010/main" val="27227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879" y="-13302"/>
            <a:ext cx="10515600" cy="1325563"/>
          </a:xfrm>
        </p:spPr>
        <p:txBody>
          <a:bodyPr/>
          <a:lstStyle/>
          <a:p>
            <a:r>
              <a:rPr lang="en-US" dirty="0" smtClean="0"/>
              <a:t>Learning Causal DAGs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1885503" y="4200375"/>
            <a:ext cx="876822" cy="85177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>
                <a:latin typeface="Century Gothic" charset="0"/>
                <a:ea typeface="Century Gothic" charset="0"/>
                <a:cs typeface="Century Gothic" charset="0"/>
              </a:rPr>
              <a:t>2</a:t>
            </a:r>
          </a:p>
        </p:txBody>
      </p:sp>
      <p:sp>
        <p:nvSpPr>
          <p:cNvPr id="45" name="Oval 44"/>
          <p:cNvSpPr/>
          <p:nvPr/>
        </p:nvSpPr>
        <p:spPr>
          <a:xfrm>
            <a:off x="3652393" y="4200375"/>
            <a:ext cx="876822" cy="85177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 smtClean="0">
                <a:latin typeface="Century Gothic" charset="0"/>
                <a:ea typeface="Century Gothic" charset="0"/>
                <a:cs typeface="Century Gothic" charset="0"/>
              </a:rPr>
              <a:t>7</a:t>
            </a:r>
            <a:endParaRPr lang="en-US" sz="3200" baseline="-25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46" name="Straight Arrow Connector 45"/>
          <p:cNvCxnSpPr>
            <a:stCxn id="47" idx="6"/>
            <a:endCxn id="48" idx="2"/>
          </p:cNvCxnSpPr>
          <p:nvPr/>
        </p:nvCxnSpPr>
        <p:spPr>
          <a:xfrm>
            <a:off x="2762325" y="4626260"/>
            <a:ext cx="890068" cy="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1331887" y="2659348"/>
            <a:ext cx="876822" cy="8517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 smtClean="0">
                <a:latin typeface="Century Gothic" charset="0"/>
                <a:ea typeface="Century Gothic" charset="0"/>
                <a:cs typeface="Century Gothic" charset="0"/>
              </a:rPr>
              <a:t>1</a:t>
            </a:r>
            <a:endParaRPr lang="en-US" sz="3200" baseline="-25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3258144" y="2709778"/>
            <a:ext cx="876822" cy="85177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 smtClean="0">
                <a:latin typeface="Century Gothic" charset="0"/>
                <a:ea typeface="Century Gothic" charset="0"/>
                <a:cs typeface="Century Gothic" charset="0"/>
              </a:rPr>
              <a:t>3</a:t>
            </a:r>
            <a:endParaRPr lang="en-US" sz="3200" baseline="-25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2549742" y="1520243"/>
            <a:ext cx="876822" cy="85177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>
                <a:latin typeface="Century Gothic" charset="0"/>
                <a:ea typeface="Century Gothic" charset="0"/>
                <a:cs typeface="Century Gothic" charset="0"/>
              </a:rPr>
              <a:t>4</a:t>
            </a:r>
          </a:p>
        </p:txBody>
      </p:sp>
      <p:sp>
        <p:nvSpPr>
          <p:cNvPr id="50" name="Oval 49"/>
          <p:cNvSpPr/>
          <p:nvPr/>
        </p:nvSpPr>
        <p:spPr>
          <a:xfrm>
            <a:off x="4630785" y="2709778"/>
            <a:ext cx="876822" cy="85177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 smtClean="0">
                <a:latin typeface="Century Gothic" charset="0"/>
                <a:ea typeface="Century Gothic" charset="0"/>
                <a:cs typeface="Century Gothic" charset="0"/>
              </a:rPr>
              <a:t>6</a:t>
            </a:r>
            <a:endParaRPr lang="en-US" sz="3200" baseline="-25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4090804" y="1560988"/>
            <a:ext cx="876822" cy="85177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>
                <a:latin typeface="Century Gothic" charset="0"/>
                <a:ea typeface="Century Gothic" charset="0"/>
                <a:cs typeface="Century Gothic" charset="0"/>
              </a:rPr>
              <a:t>5</a:t>
            </a:r>
          </a:p>
        </p:txBody>
      </p:sp>
      <p:cxnSp>
        <p:nvCxnSpPr>
          <p:cNvPr id="52" name="Straight Arrow Connector 51"/>
          <p:cNvCxnSpPr>
            <a:stCxn id="47" idx="1"/>
            <a:endCxn id="50" idx="4"/>
          </p:cNvCxnSpPr>
          <p:nvPr/>
        </p:nvCxnSpPr>
        <p:spPr>
          <a:xfrm flipH="1" flipV="1">
            <a:off x="1770298" y="3511118"/>
            <a:ext cx="243613" cy="813996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0" idx="7"/>
            <a:endCxn id="52" idx="3"/>
          </p:cNvCxnSpPr>
          <p:nvPr/>
        </p:nvCxnSpPr>
        <p:spPr>
          <a:xfrm flipV="1">
            <a:off x="2080301" y="2247274"/>
            <a:ext cx="597849" cy="536813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2" idx="4"/>
            <a:endCxn id="51" idx="1"/>
          </p:cNvCxnSpPr>
          <p:nvPr/>
        </p:nvCxnSpPr>
        <p:spPr>
          <a:xfrm>
            <a:off x="2988153" y="2372013"/>
            <a:ext cx="398399" cy="462504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0" idx="6"/>
            <a:endCxn id="51" idx="2"/>
          </p:cNvCxnSpPr>
          <p:nvPr/>
        </p:nvCxnSpPr>
        <p:spPr>
          <a:xfrm>
            <a:off x="2208709" y="3085233"/>
            <a:ext cx="1049435" cy="5043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6"/>
            <a:endCxn id="54" idx="2"/>
          </p:cNvCxnSpPr>
          <p:nvPr/>
        </p:nvCxnSpPr>
        <p:spPr>
          <a:xfrm>
            <a:off x="3426564" y="1946128"/>
            <a:ext cx="664240" cy="40745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1" idx="6"/>
            <a:endCxn id="53" idx="2"/>
          </p:cNvCxnSpPr>
          <p:nvPr/>
        </p:nvCxnSpPr>
        <p:spPr>
          <a:xfrm>
            <a:off x="4134966" y="3135663"/>
            <a:ext cx="495819" cy="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013911" y="5206496"/>
            <a:ext cx="278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Skeleton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253519" y="1381337"/>
            <a:ext cx="58188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Thm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: Log(</a:t>
            </a:r>
            <a:r>
              <a:rPr lang="el-GR" dirty="0" smtClean="0">
                <a:latin typeface="Century Gothic" charset="0"/>
                <a:ea typeface="Century Gothic" charset="0"/>
                <a:cs typeface="Century Gothic" charset="0"/>
              </a:rPr>
              <a:t>χ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) interventions suffice   </a:t>
            </a: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Proof: </a:t>
            </a: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1.Color the vertices. </a:t>
            </a:r>
          </a:p>
          <a:p>
            <a:endParaRPr lang="en-US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2. Form table with binary representations of colors</a:t>
            </a:r>
          </a:p>
          <a:p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Red:     0 0 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Green: 0 1 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Blue:    1 0 </a:t>
            </a: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</a:t>
            </a:r>
          </a:p>
          <a:p>
            <a:endParaRPr lang="en-US" dirty="0" smtClean="0">
              <a:latin typeface="Century Gothic" charset="0"/>
              <a:ea typeface="Century Gothic" charset="0"/>
              <a:cs typeface="Century Gothic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74993"/>
              </p:ext>
            </p:extLst>
          </p:nvPr>
        </p:nvGraphicFramePr>
        <p:xfrm>
          <a:off x="9609377" y="3511118"/>
          <a:ext cx="1311627" cy="2660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209"/>
                <a:gridCol w="437209"/>
                <a:gridCol w="43720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2426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82426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3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2426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4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82426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5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2426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6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82426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7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39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879" y="-13302"/>
            <a:ext cx="10515600" cy="1325563"/>
          </a:xfrm>
        </p:spPr>
        <p:txBody>
          <a:bodyPr/>
          <a:lstStyle/>
          <a:p>
            <a:r>
              <a:rPr lang="en-US" dirty="0" smtClean="0"/>
              <a:t>Learning Causal DAGs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1885503" y="4200375"/>
            <a:ext cx="876822" cy="85177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>
                <a:latin typeface="Century Gothic" charset="0"/>
                <a:ea typeface="Century Gothic" charset="0"/>
                <a:cs typeface="Century Gothic" charset="0"/>
              </a:rPr>
              <a:t>2</a:t>
            </a:r>
          </a:p>
        </p:txBody>
      </p:sp>
      <p:sp>
        <p:nvSpPr>
          <p:cNvPr id="45" name="Oval 44"/>
          <p:cNvSpPr/>
          <p:nvPr/>
        </p:nvSpPr>
        <p:spPr>
          <a:xfrm>
            <a:off x="3652393" y="4200375"/>
            <a:ext cx="876822" cy="85177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 smtClean="0">
                <a:latin typeface="Century Gothic" charset="0"/>
                <a:ea typeface="Century Gothic" charset="0"/>
                <a:cs typeface="Century Gothic" charset="0"/>
              </a:rPr>
              <a:t>7</a:t>
            </a:r>
            <a:endParaRPr lang="en-US" sz="3200" baseline="-25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46" name="Straight Arrow Connector 45"/>
          <p:cNvCxnSpPr>
            <a:stCxn id="47" idx="6"/>
            <a:endCxn id="48" idx="2"/>
          </p:cNvCxnSpPr>
          <p:nvPr/>
        </p:nvCxnSpPr>
        <p:spPr>
          <a:xfrm>
            <a:off x="2762325" y="4626260"/>
            <a:ext cx="890068" cy="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1331887" y="2659348"/>
            <a:ext cx="876822" cy="8517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 smtClean="0">
                <a:latin typeface="Century Gothic" charset="0"/>
                <a:ea typeface="Century Gothic" charset="0"/>
                <a:cs typeface="Century Gothic" charset="0"/>
              </a:rPr>
              <a:t>1</a:t>
            </a:r>
            <a:endParaRPr lang="en-US" sz="3200" baseline="-25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3258144" y="2709778"/>
            <a:ext cx="876822" cy="85177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 smtClean="0">
                <a:latin typeface="Century Gothic" charset="0"/>
                <a:ea typeface="Century Gothic" charset="0"/>
                <a:cs typeface="Century Gothic" charset="0"/>
              </a:rPr>
              <a:t>3</a:t>
            </a:r>
            <a:endParaRPr lang="en-US" sz="3200" baseline="-25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2549742" y="1520243"/>
            <a:ext cx="876822" cy="85177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>
                <a:latin typeface="Century Gothic" charset="0"/>
                <a:ea typeface="Century Gothic" charset="0"/>
                <a:cs typeface="Century Gothic" charset="0"/>
              </a:rPr>
              <a:t>4</a:t>
            </a:r>
          </a:p>
        </p:txBody>
      </p:sp>
      <p:sp>
        <p:nvSpPr>
          <p:cNvPr id="50" name="Oval 49"/>
          <p:cNvSpPr/>
          <p:nvPr/>
        </p:nvSpPr>
        <p:spPr>
          <a:xfrm>
            <a:off x="4630785" y="2709778"/>
            <a:ext cx="876822" cy="85177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 smtClean="0">
                <a:latin typeface="Century Gothic" charset="0"/>
                <a:ea typeface="Century Gothic" charset="0"/>
                <a:cs typeface="Century Gothic" charset="0"/>
              </a:rPr>
              <a:t>6</a:t>
            </a:r>
            <a:endParaRPr lang="en-US" sz="3200" baseline="-25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4090804" y="1560988"/>
            <a:ext cx="876822" cy="85177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>
                <a:latin typeface="Century Gothic" charset="0"/>
                <a:ea typeface="Century Gothic" charset="0"/>
                <a:cs typeface="Century Gothic" charset="0"/>
              </a:rPr>
              <a:t>5</a:t>
            </a:r>
          </a:p>
        </p:txBody>
      </p:sp>
      <p:cxnSp>
        <p:nvCxnSpPr>
          <p:cNvPr id="52" name="Straight Arrow Connector 51"/>
          <p:cNvCxnSpPr>
            <a:stCxn id="47" idx="1"/>
            <a:endCxn id="50" idx="4"/>
          </p:cNvCxnSpPr>
          <p:nvPr/>
        </p:nvCxnSpPr>
        <p:spPr>
          <a:xfrm flipH="1" flipV="1">
            <a:off x="1770298" y="3511118"/>
            <a:ext cx="243613" cy="813996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0" idx="7"/>
            <a:endCxn id="52" idx="3"/>
          </p:cNvCxnSpPr>
          <p:nvPr/>
        </p:nvCxnSpPr>
        <p:spPr>
          <a:xfrm flipV="1">
            <a:off x="2080301" y="2247274"/>
            <a:ext cx="597849" cy="536813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2" idx="4"/>
            <a:endCxn id="51" idx="1"/>
          </p:cNvCxnSpPr>
          <p:nvPr/>
        </p:nvCxnSpPr>
        <p:spPr>
          <a:xfrm>
            <a:off x="2988153" y="2372013"/>
            <a:ext cx="398399" cy="462504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0" idx="6"/>
            <a:endCxn id="51" idx="2"/>
          </p:cNvCxnSpPr>
          <p:nvPr/>
        </p:nvCxnSpPr>
        <p:spPr>
          <a:xfrm>
            <a:off x="2208709" y="3085233"/>
            <a:ext cx="1049435" cy="5043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6"/>
            <a:endCxn id="54" idx="2"/>
          </p:cNvCxnSpPr>
          <p:nvPr/>
        </p:nvCxnSpPr>
        <p:spPr>
          <a:xfrm>
            <a:off x="3426564" y="1946128"/>
            <a:ext cx="664240" cy="40745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1" idx="6"/>
            <a:endCxn id="53" idx="2"/>
          </p:cNvCxnSpPr>
          <p:nvPr/>
        </p:nvCxnSpPr>
        <p:spPr>
          <a:xfrm>
            <a:off x="4134966" y="3135663"/>
            <a:ext cx="495819" cy="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013911" y="5206496"/>
            <a:ext cx="278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Skeleton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253519" y="1381337"/>
            <a:ext cx="58188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Thm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: Log(</a:t>
            </a:r>
            <a:r>
              <a:rPr lang="el-GR" dirty="0" smtClean="0">
                <a:latin typeface="Century Gothic" charset="0"/>
                <a:ea typeface="Century Gothic" charset="0"/>
                <a:cs typeface="Century Gothic" charset="0"/>
              </a:rPr>
              <a:t>χ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) interventions suffice   </a:t>
            </a: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Proof: </a:t>
            </a: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1.Color the vertices. </a:t>
            </a:r>
          </a:p>
          <a:p>
            <a:endParaRPr lang="en-US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2. Form table with binary representations of colors</a:t>
            </a:r>
          </a:p>
          <a:p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Red:     0 0 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Green: 0 1 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Blue:    1 0 </a:t>
            </a:r>
          </a:p>
          <a:p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3. </a:t>
            </a:r>
            <a:r>
              <a:rPr lang="en-US" b="1" dirty="0" smtClean="0">
                <a:latin typeface="Century Gothic" charset="0"/>
                <a:ea typeface="Century Gothic" charset="0"/>
                <a:cs typeface="Century Gothic" charset="0"/>
              </a:rPr>
              <a:t>Each intervention</a:t>
            </a:r>
          </a:p>
          <a:p>
            <a:r>
              <a:rPr lang="en-US" b="1" dirty="0" smtClean="0">
                <a:latin typeface="Century Gothic" charset="0"/>
                <a:ea typeface="Century Gothic" charset="0"/>
                <a:cs typeface="Century Gothic" charset="0"/>
              </a:rPr>
              <a:t>is indexed by a column</a:t>
            </a:r>
          </a:p>
          <a:p>
            <a:r>
              <a:rPr lang="en-US" b="1" dirty="0">
                <a:latin typeface="Century Gothic" charset="0"/>
                <a:ea typeface="Century Gothic" charset="0"/>
                <a:cs typeface="Century Gothic" charset="0"/>
              </a:rPr>
              <a:t>o</a:t>
            </a:r>
            <a:r>
              <a:rPr lang="en-US" b="1" dirty="0" smtClean="0">
                <a:latin typeface="Century Gothic" charset="0"/>
                <a:ea typeface="Century Gothic" charset="0"/>
                <a:cs typeface="Century Gothic" charset="0"/>
              </a:rPr>
              <a:t>f this table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. </a:t>
            </a:r>
          </a:p>
          <a:p>
            <a:endParaRPr lang="en-US" dirty="0" smtClean="0">
              <a:latin typeface="Century Gothic" charset="0"/>
              <a:ea typeface="Century Gothic" charset="0"/>
              <a:cs typeface="Century Gothic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74993"/>
              </p:ext>
            </p:extLst>
          </p:nvPr>
        </p:nvGraphicFramePr>
        <p:xfrm>
          <a:off x="9609377" y="3511118"/>
          <a:ext cx="1311627" cy="2660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209"/>
                <a:gridCol w="437209"/>
                <a:gridCol w="43720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2426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82426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3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2426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4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82426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5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2426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6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82426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7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9988952" y="3426106"/>
            <a:ext cx="509286" cy="285894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386105" y="6256446"/>
            <a:ext cx="184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Intervention 1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43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unched Tape 3"/>
          <p:cNvSpPr/>
          <p:nvPr/>
        </p:nvSpPr>
        <p:spPr>
          <a:xfrm>
            <a:off x="212407" y="4791351"/>
            <a:ext cx="6091473" cy="2265638"/>
          </a:xfrm>
          <a:prstGeom prst="flowChartPunchedTap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879" y="-13302"/>
            <a:ext cx="10515600" cy="1325563"/>
          </a:xfrm>
        </p:spPr>
        <p:txBody>
          <a:bodyPr/>
          <a:lstStyle/>
          <a:p>
            <a:r>
              <a:rPr lang="en-US" dirty="0" smtClean="0"/>
              <a:t>Learning Causal DAGs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1885503" y="4200375"/>
            <a:ext cx="876822" cy="85177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>
                <a:latin typeface="Century Gothic" charset="0"/>
                <a:ea typeface="Century Gothic" charset="0"/>
                <a:cs typeface="Century Gothic" charset="0"/>
              </a:rPr>
              <a:t>2</a:t>
            </a:r>
          </a:p>
        </p:txBody>
      </p:sp>
      <p:sp>
        <p:nvSpPr>
          <p:cNvPr id="45" name="Oval 44"/>
          <p:cNvSpPr/>
          <p:nvPr/>
        </p:nvSpPr>
        <p:spPr>
          <a:xfrm>
            <a:off x="3652393" y="4200375"/>
            <a:ext cx="876822" cy="85177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 smtClean="0">
                <a:latin typeface="Century Gothic" charset="0"/>
                <a:ea typeface="Century Gothic" charset="0"/>
                <a:cs typeface="Century Gothic" charset="0"/>
              </a:rPr>
              <a:t>7</a:t>
            </a:r>
            <a:endParaRPr lang="en-US" sz="3200" baseline="-25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46" name="Straight Arrow Connector 45"/>
          <p:cNvCxnSpPr>
            <a:stCxn id="47" idx="6"/>
            <a:endCxn id="48" idx="2"/>
          </p:cNvCxnSpPr>
          <p:nvPr/>
        </p:nvCxnSpPr>
        <p:spPr>
          <a:xfrm>
            <a:off x="2762325" y="4626260"/>
            <a:ext cx="890068" cy="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1331887" y="2659348"/>
            <a:ext cx="876822" cy="8517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 smtClean="0">
                <a:latin typeface="Century Gothic" charset="0"/>
                <a:ea typeface="Century Gothic" charset="0"/>
                <a:cs typeface="Century Gothic" charset="0"/>
              </a:rPr>
              <a:t>1</a:t>
            </a:r>
            <a:endParaRPr lang="en-US" sz="3200" baseline="-25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3258144" y="2709778"/>
            <a:ext cx="876822" cy="85177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 smtClean="0">
                <a:latin typeface="Century Gothic" charset="0"/>
                <a:ea typeface="Century Gothic" charset="0"/>
                <a:cs typeface="Century Gothic" charset="0"/>
              </a:rPr>
              <a:t>3</a:t>
            </a:r>
            <a:endParaRPr lang="en-US" sz="3200" baseline="-25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2549742" y="1520243"/>
            <a:ext cx="876822" cy="85177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>
                <a:latin typeface="Century Gothic" charset="0"/>
                <a:ea typeface="Century Gothic" charset="0"/>
                <a:cs typeface="Century Gothic" charset="0"/>
              </a:rPr>
              <a:t>4</a:t>
            </a:r>
          </a:p>
        </p:txBody>
      </p:sp>
      <p:sp>
        <p:nvSpPr>
          <p:cNvPr id="50" name="Oval 49"/>
          <p:cNvSpPr/>
          <p:nvPr/>
        </p:nvSpPr>
        <p:spPr>
          <a:xfrm>
            <a:off x="4630785" y="2709778"/>
            <a:ext cx="876822" cy="85177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 smtClean="0">
                <a:latin typeface="Century Gothic" charset="0"/>
                <a:ea typeface="Century Gothic" charset="0"/>
                <a:cs typeface="Century Gothic" charset="0"/>
              </a:rPr>
              <a:t>6</a:t>
            </a:r>
            <a:endParaRPr lang="en-US" sz="3200" baseline="-25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4090804" y="1560988"/>
            <a:ext cx="876822" cy="85177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>
                <a:latin typeface="Century Gothic" charset="0"/>
                <a:ea typeface="Century Gothic" charset="0"/>
                <a:cs typeface="Century Gothic" charset="0"/>
              </a:rPr>
              <a:t>5</a:t>
            </a:r>
          </a:p>
        </p:txBody>
      </p:sp>
      <p:cxnSp>
        <p:nvCxnSpPr>
          <p:cNvPr id="52" name="Straight Arrow Connector 51"/>
          <p:cNvCxnSpPr>
            <a:stCxn id="47" idx="1"/>
            <a:endCxn id="50" idx="4"/>
          </p:cNvCxnSpPr>
          <p:nvPr/>
        </p:nvCxnSpPr>
        <p:spPr>
          <a:xfrm flipH="1" flipV="1">
            <a:off x="1770298" y="3511118"/>
            <a:ext cx="243613" cy="813996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0" idx="7"/>
            <a:endCxn id="52" idx="3"/>
          </p:cNvCxnSpPr>
          <p:nvPr/>
        </p:nvCxnSpPr>
        <p:spPr>
          <a:xfrm flipV="1">
            <a:off x="2080301" y="2247274"/>
            <a:ext cx="597849" cy="536813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2" idx="4"/>
            <a:endCxn id="51" idx="1"/>
          </p:cNvCxnSpPr>
          <p:nvPr/>
        </p:nvCxnSpPr>
        <p:spPr>
          <a:xfrm>
            <a:off x="2988153" y="2372013"/>
            <a:ext cx="398399" cy="462504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0" idx="6"/>
            <a:endCxn id="51" idx="2"/>
          </p:cNvCxnSpPr>
          <p:nvPr/>
        </p:nvCxnSpPr>
        <p:spPr>
          <a:xfrm>
            <a:off x="2208709" y="3085233"/>
            <a:ext cx="1049435" cy="50430"/>
          </a:xfrm>
          <a:prstGeom prst="straightConnector1">
            <a:avLst/>
          </a:prstGeom>
          <a:ln w="88900">
            <a:solidFill>
              <a:schemeClr val="accent4"/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6"/>
            <a:endCxn id="54" idx="2"/>
          </p:cNvCxnSpPr>
          <p:nvPr/>
        </p:nvCxnSpPr>
        <p:spPr>
          <a:xfrm>
            <a:off x="3426564" y="1946128"/>
            <a:ext cx="664240" cy="40745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1" idx="6"/>
            <a:endCxn id="53" idx="2"/>
          </p:cNvCxnSpPr>
          <p:nvPr/>
        </p:nvCxnSpPr>
        <p:spPr>
          <a:xfrm>
            <a:off x="4134966" y="3135663"/>
            <a:ext cx="495819" cy="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85032" y="5361094"/>
            <a:ext cx="53836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For any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edge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, its two vertices have different colors. Their binary reps are different in 1 bit.</a:t>
            </a: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So for some intervention, one is in set and other is not. So I will learn its direction.  </a:t>
            </a:r>
            <a:r>
              <a:rPr lang="el-GR" dirty="0" smtClean="0">
                <a:latin typeface="Century Gothic" charset="0"/>
                <a:ea typeface="Century Gothic" charset="0"/>
                <a:cs typeface="Century Gothic" charset="0"/>
              </a:rPr>
              <a:t>ΟΕΔ.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 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253519" y="1381337"/>
            <a:ext cx="58188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Thm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: Log(</a:t>
            </a:r>
            <a:r>
              <a:rPr lang="el-GR" dirty="0" smtClean="0">
                <a:latin typeface="Century Gothic" charset="0"/>
                <a:ea typeface="Century Gothic" charset="0"/>
                <a:cs typeface="Century Gothic" charset="0"/>
              </a:rPr>
              <a:t>χ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) interventions suffice   </a:t>
            </a: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Proof: </a:t>
            </a: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1.Color the vertices. </a:t>
            </a:r>
          </a:p>
          <a:p>
            <a:endParaRPr lang="en-US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2. Form table with binary representations of colors</a:t>
            </a:r>
          </a:p>
          <a:p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Red:     0 0 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Green: 0 1 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Blue:    1 0 </a:t>
            </a:r>
          </a:p>
          <a:p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3. </a:t>
            </a:r>
            <a:r>
              <a:rPr lang="en-US" b="1" dirty="0" smtClean="0">
                <a:latin typeface="Century Gothic" charset="0"/>
                <a:ea typeface="Century Gothic" charset="0"/>
                <a:cs typeface="Century Gothic" charset="0"/>
              </a:rPr>
              <a:t>Each intervention</a:t>
            </a:r>
          </a:p>
          <a:p>
            <a:r>
              <a:rPr lang="en-US" b="1" dirty="0" smtClean="0">
                <a:latin typeface="Century Gothic" charset="0"/>
                <a:ea typeface="Century Gothic" charset="0"/>
                <a:cs typeface="Century Gothic" charset="0"/>
              </a:rPr>
              <a:t>is indexed by a column</a:t>
            </a:r>
          </a:p>
          <a:p>
            <a:r>
              <a:rPr lang="en-US" b="1" dirty="0">
                <a:latin typeface="Century Gothic" charset="0"/>
                <a:ea typeface="Century Gothic" charset="0"/>
                <a:cs typeface="Century Gothic" charset="0"/>
              </a:rPr>
              <a:t>o</a:t>
            </a:r>
            <a:r>
              <a:rPr lang="en-US" b="1" dirty="0" smtClean="0">
                <a:latin typeface="Century Gothic" charset="0"/>
                <a:ea typeface="Century Gothic" charset="0"/>
                <a:cs typeface="Century Gothic" charset="0"/>
              </a:rPr>
              <a:t>f this table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. </a:t>
            </a:r>
          </a:p>
          <a:p>
            <a:endParaRPr lang="en-US" dirty="0" smtClean="0">
              <a:latin typeface="Century Gothic" charset="0"/>
              <a:ea typeface="Century Gothic" charset="0"/>
              <a:cs typeface="Century Gothic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74993"/>
              </p:ext>
            </p:extLst>
          </p:nvPr>
        </p:nvGraphicFramePr>
        <p:xfrm>
          <a:off x="9609377" y="3511118"/>
          <a:ext cx="1311627" cy="2660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209"/>
                <a:gridCol w="437209"/>
                <a:gridCol w="43720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2426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82426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3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2426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4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82426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5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2426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6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82426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7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9988952" y="3426106"/>
            <a:ext cx="509286" cy="285894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386105" y="6256446"/>
            <a:ext cx="184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Intervention 1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76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879" y="-13302"/>
            <a:ext cx="10515600" cy="1325563"/>
          </a:xfrm>
        </p:spPr>
        <p:txBody>
          <a:bodyPr/>
          <a:lstStyle/>
          <a:p>
            <a:r>
              <a:rPr lang="en-US" dirty="0" smtClean="0"/>
              <a:t>Learning Causal DAGs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1885503" y="4200375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>
                <a:latin typeface="Century Gothic" charset="0"/>
                <a:ea typeface="Century Gothic" charset="0"/>
                <a:cs typeface="Century Gothic" charset="0"/>
              </a:rPr>
              <a:t>2</a:t>
            </a:r>
          </a:p>
        </p:txBody>
      </p:sp>
      <p:sp>
        <p:nvSpPr>
          <p:cNvPr id="45" name="Oval 44"/>
          <p:cNvSpPr/>
          <p:nvPr/>
        </p:nvSpPr>
        <p:spPr>
          <a:xfrm>
            <a:off x="3652393" y="4200375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 smtClean="0">
                <a:latin typeface="Century Gothic" charset="0"/>
                <a:ea typeface="Century Gothic" charset="0"/>
                <a:cs typeface="Century Gothic" charset="0"/>
              </a:rPr>
              <a:t>7</a:t>
            </a:r>
            <a:endParaRPr lang="en-US" sz="3200" baseline="-25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46" name="Straight Arrow Connector 45"/>
          <p:cNvCxnSpPr>
            <a:stCxn id="47" idx="6"/>
            <a:endCxn id="48" idx="2"/>
          </p:cNvCxnSpPr>
          <p:nvPr/>
        </p:nvCxnSpPr>
        <p:spPr>
          <a:xfrm>
            <a:off x="2762325" y="4626260"/>
            <a:ext cx="890068" cy="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1331887" y="2659348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 smtClean="0">
                <a:latin typeface="Century Gothic" charset="0"/>
                <a:ea typeface="Century Gothic" charset="0"/>
                <a:cs typeface="Century Gothic" charset="0"/>
              </a:rPr>
              <a:t>1</a:t>
            </a:r>
            <a:endParaRPr lang="en-US" sz="3200" baseline="-25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3258144" y="2709778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 smtClean="0">
                <a:latin typeface="Century Gothic" charset="0"/>
                <a:ea typeface="Century Gothic" charset="0"/>
                <a:cs typeface="Century Gothic" charset="0"/>
              </a:rPr>
              <a:t>3</a:t>
            </a:r>
            <a:endParaRPr lang="en-US" sz="3200" baseline="-25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2549742" y="1520243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>
                <a:latin typeface="Century Gothic" charset="0"/>
                <a:ea typeface="Century Gothic" charset="0"/>
                <a:cs typeface="Century Gothic" charset="0"/>
              </a:rPr>
              <a:t>4</a:t>
            </a:r>
          </a:p>
        </p:txBody>
      </p:sp>
      <p:sp>
        <p:nvSpPr>
          <p:cNvPr id="50" name="Oval 49"/>
          <p:cNvSpPr/>
          <p:nvPr/>
        </p:nvSpPr>
        <p:spPr>
          <a:xfrm>
            <a:off x="4630785" y="2709778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 smtClean="0">
                <a:latin typeface="Century Gothic" charset="0"/>
                <a:ea typeface="Century Gothic" charset="0"/>
                <a:cs typeface="Century Gothic" charset="0"/>
              </a:rPr>
              <a:t>6</a:t>
            </a:r>
            <a:endParaRPr lang="en-US" sz="3200" baseline="-25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4090804" y="1560988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>
                <a:latin typeface="Century Gothic" charset="0"/>
                <a:ea typeface="Century Gothic" charset="0"/>
                <a:cs typeface="Century Gothic" charset="0"/>
              </a:rPr>
              <a:t>5</a:t>
            </a:r>
          </a:p>
        </p:txBody>
      </p:sp>
      <p:cxnSp>
        <p:nvCxnSpPr>
          <p:cNvPr id="52" name="Straight Arrow Connector 51"/>
          <p:cNvCxnSpPr>
            <a:stCxn id="47" idx="1"/>
            <a:endCxn id="50" idx="4"/>
          </p:cNvCxnSpPr>
          <p:nvPr/>
        </p:nvCxnSpPr>
        <p:spPr>
          <a:xfrm flipH="1" flipV="1">
            <a:off x="1770298" y="3511118"/>
            <a:ext cx="243613" cy="813996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0" idx="7"/>
            <a:endCxn id="52" idx="3"/>
          </p:cNvCxnSpPr>
          <p:nvPr/>
        </p:nvCxnSpPr>
        <p:spPr>
          <a:xfrm flipV="1">
            <a:off x="2080301" y="2247274"/>
            <a:ext cx="597849" cy="536813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2" idx="4"/>
            <a:endCxn id="51" idx="1"/>
          </p:cNvCxnSpPr>
          <p:nvPr/>
        </p:nvCxnSpPr>
        <p:spPr>
          <a:xfrm>
            <a:off x="2988153" y="2372013"/>
            <a:ext cx="398399" cy="462504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0" idx="6"/>
            <a:endCxn id="51" idx="2"/>
          </p:cNvCxnSpPr>
          <p:nvPr/>
        </p:nvCxnSpPr>
        <p:spPr>
          <a:xfrm>
            <a:off x="2208709" y="3085233"/>
            <a:ext cx="1049435" cy="5043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6"/>
            <a:endCxn id="54" idx="2"/>
          </p:cNvCxnSpPr>
          <p:nvPr/>
        </p:nvCxnSpPr>
        <p:spPr>
          <a:xfrm>
            <a:off x="3426564" y="1946128"/>
            <a:ext cx="664240" cy="40745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1" idx="6"/>
            <a:endCxn id="53" idx="2"/>
          </p:cNvCxnSpPr>
          <p:nvPr/>
        </p:nvCxnSpPr>
        <p:spPr>
          <a:xfrm>
            <a:off x="4134966" y="3135663"/>
            <a:ext cx="495819" cy="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013911" y="5206496"/>
            <a:ext cx="278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Skeleton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253519" y="1381337"/>
            <a:ext cx="58188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Given a skeleton graph, how many interventions are needed to learn all directions ?</a:t>
            </a:r>
          </a:p>
          <a:p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A-priori fixed set of interventions (non-Adaptive)</a:t>
            </a:r>
            <a:endParaRPr lang="el-GR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Log(</a:t>
            </a:r>
            <a:r>
              <a:rPr lang="el-GR" dirty="0">
                <a:latin typeface="Century Gothic" charset="0"/>
                <a:ea typeface="Century Gothic" charset="0"/>
                <a:cs typeface="Century Gothic" charset="0"/>
              </a:rPr>
              <a:t>χ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)</a:t>
            </a:r>
            <a:endParaRPr lang="en-US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Adaptive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(NIPS15): Adaptive cannot improve for all graphs. </a:t>
            </a:r>
          </a:p>
          <a:p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Randomized Adaptive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(</a:t>
            </a:r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Li,Vetta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, NIPS14):  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l</a:t>
            </a:r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oglog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(n) interventions with high probability suffice for complete skeleton.</a:t>
            </a:r>
          </a:p>
          <a:p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24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914400" y="1192192"/>
            <a:ext cx="2963119" cy="4062714"/>
          </a:xfrm>
          <a:custGeom>
            <a:avLst/>
            <a:gdLst>
              <a:gd name="connsiteX0" fmla="*/ 2176041 w 2963119"/>
              <a:gd name="connsiteY0" fmla="*/ 0 h 4062714"/>
              <a:gd name="connsiteX1" fmla="*/ 462987 w 2963119"/>
              <a:gd name="connsiteY1" fmla="*/ 1064871 h 4062714"/>
              <a:gd name="connsiteX2" fmla="*/ 0 w 2963119"/>
              <a:gd name="connsiteY2" fmla="*/ 2222340 h 4062714"/>
              <a:gd name="connsiteX3" fmla="*/ 451413 w 2963119"/>
              <a:gd name="connsiteY3" fmla="*/ 3495555 h 4062714"/>
              <a:gd name="connsiteX4" fmla="*/ 1041722 w 2963119"/>
              <a:gd name="connsiteY4" fmla="*/ 4062714 h 4062714"/>
              <a:gd name="connsiteX5" fmla="*/ 2210765 w 2963119"/>
              <a:gd name="connsiteY5" fmla="*/ 3970117 h 4062714"/>
              <a:gd name="connsiteX6" fmla="*/ 2372810 w 2963119"/>
              <a:gd name="connsiteY6" fmla="*/ 3102016 h 4062714"/>
              <a:gd name="connsiteX7" fmla="*/ 1770927 w 2963119"/>
              <a:gd name="connsiteY7" fmla="*/ 1655180 h 4062714"/>
              <a:gd name="connsiteX8" fmla="*/ 1840375 w 2963119"/>
              <a:gd name="connsiteY8" fmla="*/ 1423686 h 4062714"/>
              <a:gd name="connsiteX9" fmla="*/ 2685327 w 2963119"/>
              <a:gd name="connsiteY9" fmla="*/ 1145894 h 4062714"/>
              <a:gd name="connsiteX10" fmla="*/ 2870522 w 2963119"/>
              <a:gd name="connsiteY10" fmla="*/ 925975 h 4062714"/>
              <a:gd name="connsiteX11" fmla="*/ 2963119 w 2963119"/>
              <a:gd name="connsiteY11" fmla="*/ 497712 h 4062714"/>
              <a:gd name="connsiteX12" fmla="*/ 2673752 w 2963119"/>
              <a:gd name="connsiteY12" fmla="*/ 138897 h 4062714"/>
              <a:gd name="connsiteX13" fmla="*/ 2176041 w 2963119"/>
              <a:gd name="connsiteY13" fmla="*/ 0 h 406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63119" h="4062714">
                <a:moveTo>
                  <a:pt x="2176041" y="0"/>
                </a:moveTo>
                <a:lnTo>
                  <a:pt x="462987" y="1064871"/>
                </a:lnTo>
                <a:lnTo>
                  <a:pt x="0" y="2222340"/>
                </a:lnTo>
                <a:lnTo>
                  <a:pt x="451413" y="3495555"/>
                </a:lnTo>
                <a:lnTo>
                  <a:pt x="1041722" y="4062714"/>
                </a:lnTo>
                <a:lnTo>
                  <a:pt x="2210765" y="3970117"/>
                </a:lnTo>
                <a:lnTo>
                  <a:pt x="2372810" y="3102016"/>
                </a:lnTo>
                <a:lnTo>
                  <a:pt x="1770927" y="1655180"/>
                </a:lnTo>
                <a:lnTo>
                  <a:pt x="1840375" y="1423686"/>
                </a:lnTo>
                <a:lnTo>
                  <a:pt x="2685327" y="1145894"/>
                </a:lnTo>
                <a:lnTo>
                  <a:pt x="2870522" y="925975"/>
                </a:lnTo>
                <a:lnTo>
                  <a:pt x="2963119" y="497712"/>
                </a:lnTo>
                <a:lnTo>
                  <a:pt x="2673752" y="138897"/>
                </a:lnTo>
                <a:lnTo>
                  <a:pt x="2176041" y="0"/>
                </a:lnTo>
                <a:close/>
              </a:path>
            </a:pathLst>
          </a:custGeom>
          <a:noFill/>
          <a:ln w="66675">
            <a:solidFill>
              <a:schemeClr val="accent6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879" y="-13302"/>
            <a:ext cx="10515600" cy="1325563"/>
          </a:xfrm>
        </p:spPr>
        <p:txBody>
          <a:bodyPr/>
          <a:lstStyle/>
          <a:p>
            <a:r>
              <a:rPr lang="en-US" dirty="0" smtClean="0"/>
              <a:t>Major problem: Size of interventions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1885503" y="4200375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>
                <a:latin typeface="Century Gothic" charset="0"/>
                <a:ea typeface="Century Gothic" charset="0"/>
                <a:cs typeface="Century Gothic" charset="0"/>
              </a:rPr>
              <a:t>2</a:t>
            </a:r>
          </a:p>
        </p:txBody>
      </p:sp>
      <p:sp>
        <p:nvSpPr>
          <p:cNvPr id="45" name="Oval 44"/>
          <p:cNvSpPr/>
          <p:nvPr/>
        </p:nvSpPr>
        <p:spPr>
          <a:xfrm>
            <a:off x="3652393" y="4200375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 smtClean="0">
                <a:latin typeface="Century Gothic" charset="0"/>
                <a:ea typeface="Century Gothic" charset="0"/>
                <a:cs typeface="Century Gothic" charset="0"/>
              </a:rPr>
              <a:t>7</a:t>
            </a:r>
            <a:endParaRPr lang="en-US" sz="3200" baseline="-25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46" name="Straight Arrow Connector 45"/>
          <p:cNvCxnSpPr>
            <a:stCxn id="47" idx="6"/>
            <a:endCxn id="48" idx="2"/>
          </p:cNvCxnSpPr>
          <p:nvPr/>
        </p:nvCxnSpPr>
        <p:spPr>
          <a:xfrm>
            <a:off x="2762325" y="4626260"/>
            <a:ext cx="890068" cy="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1331887" y="2659348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 smtClean="0">
                <a:latin typeface="Century Gothic" charset="0"/>
                <a:ea typeface="Century Gothic" charset="0"/>
                <a:cs typeface="Century Gothic" charset="0"/>
              </a:rPr>
              <a:t>1</a:t>
            </a:r>
            <a:endParaRPr lang="en-US" sz="3200" baseline="-25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3258144" y="2709778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 smtClean="0">
                <a:latin typeface="Century Gothic" charset="0"/>
                <a:ea typeface="Century Gothic" charset="0"/>
                <a:cs typeface="Century Gothic" charset="0"/>
              </a:rPr>
              <a:t>3</a:t>
            </a:r>
            <a:endParaRPr lang="en-US" sz="3200" baseline="-25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2549742" y="1520243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>
                <a:latin typeface="Century Gothic" charset="0"/>
                <a:ea typeface="Century Gothic" charset="0"/>
                <a:cs typeface="Century Gothic" charset="0"/>
              </a:rPr>
              <a:t>4</a:t>
            </a:r>
          </a:p>
        </p:txBody>
      </p:sp>
      <p:sp>
        <p:nvSpPr>
          <p:cNvPr id="50" name="Oval 49"/>
          <p:cNvSpPr/>
          <p:nvPr/>
        </p:nvSpPr>
        <p:spPr>
          <a:xfrm>
            <a:off x="4630785" y="2709778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 smtClean="0">
                <a:latin typeface="Century Gothic" charset="0"/>
                <a:ea typeface="Century Gothic" charset="0"/>
                <a:cs typeface="Century Gothic" charset="0"/>
              </a:rPr>
              <a:t>6</a:t>
            </a:r>
            <a:endParaRPr lang="en-US" sz="3200" baseline="-25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4090804" y="1560988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>
                <a:latin typeface="Century Gothic" charset="0"/>
                <a:ea typeface="Century Gothic" charset="0"/>
                <a:cs typeface="Century Gothic" charset="0"/>
              </a:rPr>
              <a:t>5</a:t>
            </a:r>
          </a:p>
        </p:txBody>
      </p:sp>
      <p:cxnSp>
        <p:nvCxnSpPr>
          <p:cNvPr id="52" name="Straight Arrow Connector 51"/>
          <p:cNvCxnSpPr>
            <a:stCxn id="47" idx="1"/>
            <a:endCxn id="50" idx="4"/>
          </p:cNvCxnSpPr>
          <p:nvPr/>
        </p:nvCxnSpPr>
        <p:spPr>
          <a:xfrm flipH="1" flipV="1">
            <a:off x="1770298" y="3511118"/>
            <a:ext cx="243613" cy="813996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0" idx="7"/>
            <a:endCxn id="52" idx="3"/>
          </p:cNvCxnSpPr>
          <p:nvPr/>
        </p:nvCxnSpPr>
        <p:spPr>
          <a:xfrm flipV="1">
            <a:off x="2080301" y="2247274"/>
            <a:ext cx="597849" cy="536813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2" idx="4"/>
            <a:endCxn id="51" idx="1"/>
          </p:cNvCxnSpPr>
          <p:nvPr/>
        </p:nvCxnSpPr>
        <p:spPr>
          <a:xfrm>
            <a:off x="2988153" y="2372013"/>
            <a:ext cx="398399" cy="462504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0" idx="6"/>
            <a:endCxn id="51" idx="2"/>
          </p:cNvCxnSpPr>
          <p:nvPr/>
        </p:nvCxnSpPr>
        <p:spPr>
          <a:xfrm>
            <a:off x="2208709" y="3085233"/>
            <a:ext cx="1049435" cy="5043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6"/>
            <a:endCxn id="54" idx="2"/>
          </p:cNvCxnSpPr>
          <p:nvPr/>
        </p:nvCxnSpPr>
        <p:spPr>
          <a:xfrm>
            <a:off x="3426564" y="1946128"/>
            <a:ext cx="664240" cy="40745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1" idx="6"/>
            <a:endCxn id="53" idx="2"/>
          </p:cNvCxnSpPr>
          <p:nvPr/>
        </p:nvCxnSpPr>
        <p:spPr>
          <a:xfrm>
            <a:off x="4134966" y="3135663"/>
            <a:ext cx="495819" cy="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99457" y="5311459"/>
            <a:ext cx="244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Intervened </a:t>
            </a:r>
            <a:r>
              <a:rPr lang="en-US" b="1" dirty="0" smtClean="0">
                <a:solidFill>
                  <a:schemeClr val="accent6"/>
                </a:solidFill>
                <a:latin typeface="Century Gothic" charset="0"/>
                <a:ea typeface="Century Gothic" charset="0"/>
                <a:cs typeface="Century Gothic" charset="0"/>
              </a:rPr>
              <a:t>Set S</a:t>
            </a:r>
          </a:p>
          <a:p>
            <a:r>
              <a:rPr lang="en-US" b="1" dirty="0" smtClean="0">
                <a:solidFill>
                  <a:schemeClr val="accent6"/>
                </a:solidFill>
                <a:latin typeface="Century Gothic" charset="0"/>
                <a:ea typeface="Century Gothic" charset="0"/>
                <a:cs typeface="Century Gothic" charset="0"/>
              </a:rPr>
              <a:t>={S</a:t>
            </a:r>
            <a:r>
              <a:rPr lang="en-US" b="1" baseline="-25000" dirty="0" smtClean="0">
                <a:solidFill>
                  <a:schemeClr val="accent6"/>
                </a:solidFill>
                <a:latin typeface="Century Gothic" charset="0"/>
                <a:ea typeface="Century Gothic" charset="0"/>
                <a:cs typeface="Century Gothic" charset="0"/>
              </a:rPr>
              <a:t>1</a:t>
            </a:r>
            <a:r>
              <a:rPr lang="en-US" b="1" dirty="0" smtClean="0">
                <a:solidFill>
                  <a:schemeClr val="accent6"/>
                </a:solidFill>
                <a:latin typeface="Century Gothic" charset="0"/>
                <a:ea typeface="Century Gothic" charset="0"/>
                <a:cs typeface="Century Gothic" charset="0"/>
              </a:rPr>
              <a:t>,S</a:t>
            </a:r>
            <a:r>
              <a:rPr lang="en-US" b="1" baseline="-25000" dirty="0" smtClean="0">
                <a:solidFill>
                  <a:schemeClr val="accent6"/>
                </a:solidFill>
                <a:latin typeface="Century Gothic" charset="0"/>
                <a:ea typeface="Century Gothic" charset="0"/>
                <a:cs typeface="Century Gothic" charset="0"/>
              </a:rPr>
              <a:t>2</a:t>
            </a:r>
            <a:r>
              <a:rPr lang="en-US" b="1" dirty="0" smtClean="0">
                <a:solidFill>
                  <a:schemeClr val="accent6"/>
                </a:solidFill>
                <a:latin typeface="Century Gothic" charset="0"/>
                <a:ea typeface="Century Gothic" charset="0"/>
                <a:cs typeface="Century Gothic" charset="0"/>
              </a:rPr>
              <a:t>,S</a:t>
            </a:r>
            <a:r>
              <a:rPr lang="en-US" b="1" baseline="-25000" dirty="0" smtClean="0">
                <a:solidFill>
                  <a:schemeClr val="accent6"/>
                </a:solidFill>
                <a:latin typeface="Century Gothic" charset="0"/>
                <a:ea typeface="Century Gothic" charset="0"/>
                <a:cs typeface="Century Gothic" charset="0"/>
              </a:rPr>
              <a:t>4</a:t>
            </a:r>
            <a:r>
              <a:rPr lang="en-US" b="1" dirty="0" smtClean="0">
                <a:solidFill>
                  <a:schemeClr val="accent6"/>
                </a:solidFill>
                <a:latin typeface="Century Gothic" charset="0"/>
                <a:ea typeface="Century Gothic" charset="0"/>
                <a:cs typeface="Century Gothic" charset="0"/>
              </a:rPr>
              <a:t>}</a:t>
            </a:r>
            <a:endParaRPr lang="en-US" b="1" dirty="0">
              <a:solidFill>
                <a:schemeClr val="accent6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028819" y="1127066"/>
            <a:ext cx="55873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We choose a subset of the variables S and </a:t>
            </a:r>
          </a:p>
          <a:p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Intervene (i.e. force random values )</a:t>
            </a:r>
          </a:p>
          <a:p>
            <a:endParaRPr lang="en-US" sz="1600" dirty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We need exponentially many samples in the size of the intervention set S. </a:t>
            </a:r>
          </a:p>
          <a:p>
            <a:endParaRPr lang="en-US" sz="1600" dirty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Question: If each intervention has size up to k, how many interventions do we need ?</a:t>
            </a:r>
          </a:p>
          <a:p>
            <a:endParaRPr lang="en-US" sz="1600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sz="1600" dirty="0" err="1" smtClean="0">
                <a:latin typeface="Century Gothic" charset="0"/>
                <a:ea typeface="Century Gothic" charset="0"/>
                <a:cs typeface="Century Gothic" charset="0"/>
              </a:rPr>
              <a:t>Eberhardt</a:t>
            </a:r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: A separating system on </a:t>
            </a:r>
            <a:r>
              <a:rPr lang="el-GR" sz="1600" dirty="0" smtClean="0">
                <a:latin typeface="Century Gothic" charset="0"/>
                <a:ea typeface="Century Gothic" charset="0"/>
                <a:cs typeface="Century Gothic" charset="0"/>
              </a:rPr>
              <a:t>χ </a:t>
            </a:r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elements with weight k is sufficient to produce a non-adaptive causal inference algorithm</a:t>
            </a:r>
          </a:p>
          <a:p>
            <a:endParaRPr lang="en-US" sz="1600" dirty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A separating system on n elements with weight k is a {0,1} matrix with n distinct columns and each row having weight at most k. </a:t>
            </a:r>
          </a:p>
          <a:p>
            <a:r>
              <a:rPr lang="en-US" sz="1600" dirty="0" err="1" smtClean="0">
                <a:latin typeface="Century Gothic" charset="0"/>
                <a:ea typeface="Century Gothic" charset="0"/>
                <a:cs typeface="Century Gothic" charset="0"/>
              </a:rPr>
              <a:t>Reyni</a:t>
            </a:r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n-US" sz="1600" dirty="0" err="1" smtClean="0">
                <a:latin typeface="Century Gothic" charset="0"/>
                <a:ea typeface="Century Gothic" charset="0"/>
                <a:cs typeface="Century Gothic" charset="0"/>
              </a:rPr>
              <a:t>Kantona</a:t>
            </a:r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, Wegener: (</a:t>
            </a:r>
            <a:r>
              <a:rPr lang="en-US" sz="1600" dirty="0" err="1" smtClean="0">
                <a:latin typeface="Century Gothic" charset="0"/>
                <a:ea typeface="Century Gothic" charset="0"/>
                <a:cs typeface="Century Gothic" charset="0"/>
              </a:rPr>
              <a:t>n,k</a:t>
            </a:r>
            <a:r>
              <a:rPr lang="en-US" sz="1600" dirty="0" smtClean="0">
                <a:latin typeface="Century Gothic" charset="0"/>
                <a:ea typeface="Century Gothic" charset="0"/>
                <a:cs typeface="Century Gothic" charset="0"/>
              </a:rPr>
              <a:t>) separating  systems have size </a:t>
            </a:r>
            <a:endParaRPr lang="en-US" sz="16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923" y="5573530"/>
            <a:ext cx="2861117" cy="76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6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914400" y="1192192"/>
            <a:ext cx="2963119" cy="4062714"/>
          </a:xfrm>
          <a:custGeom>
            <a:avLst/>
            <a:gdLst>
              <a:gd name="connsiteX0" fmla="*/ 2176041 w 2963119"/>
              <a:gd name="connsiteY0" fmla="*/ 0 h 4062714"/>
              <a:gd name="connsiteX1" fmla="*/ 462987 w 2963119"/>
              <a:gd name="connsiteY1" fmla="*/ 1064871 h 4062714"/>
              <a:gd name="connsiteX2" fmla="*/ 0 w 2963119"/>
              <a:gd name="connsiteY2" fmla="*/ 2222340 h 4062714"/>
              <a:gd name="connsiteX3" fmla="*/ 451413 w 2963119"/>
              <a:gd name="connsiteY3" fmla="*/ 3495555 h 4062714"/>
              <a:gd name="connsiteX4" fmla="*/ 1041722 w 2963119"/>
              <a:gd name="connsiteY4" fmla="*/ 4062714 h 4062714"/>
              <a:gd name="connsiteX5" fmla="*/ 2210765 w 2963119"/>
              <a:gd name="connsiteY5" fmla="*/ 3970117 h 4062714"/>
              <a:gd name="connsiteX6" fmla="*/ 2372810 w 2963119"/>
              <a:gd name="connsiteY6" fmla="*/ 3102016 h 4062714"/>
              <a:gd name="connsiteX7" fmla="*/ 1770927 w 2963119"/>
              <a:gd name="connsiteY7" fmla="*/ 1655180 h 4062714"/>
              <a:gd name="connsiteX8" fmla="*/ 1840375 w 2963119"/>
              <a:gd name="connsiteY8" fmla="*/ 1423686 h 4062714"/>
              <a:gd name="connsiteX9" fmla="*/ 2685327 w 2963119"/>
              <a:gd name="connsiteY9" fmla="*/ 1145894 h 4062714"/>
              <a:gd name="connsiteX10" fmla="*/ 2870522 w 2963119"/>
              <a:gd name="connsiteY10" fmla="*/ 925975 h 4062714"/>
              <a:gd name="connsiteX11" fmla="*/ 2963119 w 2963119"/>
              <a:gd name="connsiteY11" fmla="*/ 497712 h 4062714"/>
              <a:gd name="connsiteX12" fmla="*/ 2673752 w 2963119"/>
              <a:gd name="connsiteY12" fmla="*/ 138897 h 4062714"/>
              <a:gd name="connsiteX13" fmla="*/ 2176041 w 2963119"/>
              <a:gd name="connsiteY13" fmla="*/ 0 h 406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63119" h="4062714">
                <a:moveTo>
                  <a:pt x="2176041" y="0"/>
                </a:moveTo>
                <a:lnTo>
                  <a:pt x="462987" y="1064871"/>
                </a:lnTo>
                <a:lnTo>
                  <a:pt x="0" y="2222340"/>
                </a:lnTo>
                <a:lnTo>
                  <a:pt x="451413" y="3495555"/>
                </a:lnTo>
                <a:lnTo>
                  <a:pt x="1041722" y="4062714"/>
                </a:lnTo>
                <a:lnTo>
                  <a:pt x="2210765" y="3970117"/>
                </a:lnTo>
                <a:lnTo>
                  <a:pt x="2372810" y="3102016"/>
                </a:lnTo>
                <a:lnTo>
                  <a:pt x="1770927" y="1655180"/>
                </a:lnTo>
                <a:lnTo>
                  <a:pt x="1840375" y="1423686"/>
                </a:lnTo>
                <a:lnTo>
                  <a:pt x="2685327" y="1145894"/>
                </a:lnTo>
                <a:lnTo>
                  <a:pt x="2870522" y="925975"/>
                </a:lnTo>
                <a:lnTo>
                  <a:pt x="2963119" y="497712"/>
                </a:lnTo>
                <a:lnTo>
                  <a:pt x="2673752" y="138897"/>
                </a:lnTo>
                <a:lnTo>
                  <a:pt x="2176041" y="0"/>
                </a:lnTo>
                <a:close/>
              </a:path>
            </a:pathLst>
          </a:custGeom>
          <a:noFill/>
          <a:ln w="66675">
            <a:solidFill>
              <a:schemeClr val="accent6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879" y="-13302"/>
            <a:ext cx="10515600" cy="1325563"/>
          </a:xfrm>
        </p:spPr>
        <p:txBody>
          <a:bodyPr/>
          <a:lstStyle/>
          <a:p>
            <a:r>
              <a:rPr lang="en-US" dirty="0" smtClean="0"/>
              <a:t>Major problem: Size of interventions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1885503" y="4200375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>
                <a:latin typeface="Century Gothic" charset="0"/>
                <a:ea typeface="Century Gothic" charset="0"/>
                <a:cs typeface="Century Gothic" charset="0"/>
              </a:rPr>
              <a:t>2</a:t>
            </a:r>
          </a:p>
        </p:txBody>
      </p:sp>
      <p:sp>
        <p:nvSpPr>
          <p:cNvPr id="45" name="Oval 44"/>
          <p:cNvSpPr/>
          <p:nvPr/>
        </p:nvSpPr>
        <p:spPr>
          <a:xfrm>
            <a:off x="3652393" y="4200375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 smtClean="0">
                <a:latin typeface="Century Gothic" charset="0"/>
                <a:ea typeface="Century Gothic" charset="0"/>
                <a:cs typeface="Century Gothic" charset="0"/>
              </a:rPr>
              <a:t>7</a:t>
            </a:r>
            <a:endParaRPr lang="en-US" sz="3200" baseline="-25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46" name="Straight Arrow Connector 45"/>
          <p:cNvCxnSpPr>
            <a:stCxn id="47" idx="6"/>
            <a:endCxn id="48" idx="2"/>
          </p:cNvCxnSpPr>
          <p:nvPr/>
        </p:nvCxnSpPr>
        <p:spPr>
          <a:xfrm>
            <a:off x="2762325" y="4626260"/>
            <a:ext cx="890068" cy="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1331887" y="2659348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 smtClean="0">
                <a:latin typeface="Century Gothic" charset="0"/>
                <a:ea typeface="Century Gothic" charset="0"/>
                <a:cs typeface="Century Gothic" charset="0"/>
              </a:rPr>
              <a:t>1</a:t>
            </a:r>
            <a:endParaRPr lang="en-US" sz="3200" baseline="-25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3258144" y="2709778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 smtClean="0">
                <a:latin typeface="Century Gothic" charset="0"/>
                <a:ea typeface="Century Gothic" charset="0"/>
                <a:cs typeface="Century Gothic" charset="0"/>
              </a:rPr>
              <a:t>3</a:t>
            </a:r>
            <a:endParaRPr lang="en-US" sz="3200" baseline="-25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2549742" y="1520243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>
                <a:latin typeface="Century Gothic" charset="0"/>
                <a:ea typeface="Century Gothic" charset="0"/>
                <a:cs typeface="Century Gothic" charset="0"/>
              </a:rPr>
              <a:t>4</a:t>
            </a:r>
          </a:p>
        </p:txBody>
      </p:sp>
      <p:sp>
        <p:nvSpPr>
          <p:cNvPr id="50" name="Oval 49"/>
          <p:cNvSpPr/>
          <p:nvPr/>
        </p:nvSpPr>
        <p:spPr>
          <a:xfrm>
            <a:off x="4630785" y="2709778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 smtClean="0">
                <a:latin typeface="Century Gothic" charset="0"/>
                <a:ea typeface="Century Gothic" charset="0"/>
                <a:cs typeface="Century Gothic" charset="0"/>
              </a:rPr>
              <a:t>6</a:t>
            </a:r>
            <a:endParaRPr lang="en-US" sz="3200" baseline="-25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4090804" y="1560988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3200" baseline="-25000" dirty="0">
                <a:latin typeface="Century Gothic" charset="0"/>
                <a:ea typeface="Century Gothic" charset="0"/>
                <a:cs typeface="Century Gothic" charset="0"/>
              </a:rPr>
              <a:t>5</a:t>
            </a:r>
          </a:p>
        </p:txBody>
      </p:sp>
      <p:cxnSp>
        <p:nvCxnSpPr>
          <p:cNvPr id="52" name="Straight Arrow Connector 51"/>
          <p:cNvCxnSpPr>
            <a:stCxn id="47" idx="1"/>
            <a:endCxn id="50" idx="4"/>
          </p:cNvCxnSpPr>
          <p:nvPr/>
        </p:nvCxnSpPr>
        <p:spPr>
          <a:xfrm flipH="1" flipV="1">
            <a:off x="1770298" y="3511118"/>
            <a:ext cx="243613" cy="813996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0" idx="7"/>
            <a:endCxn id="52" idx="3"/>
          </p:cNvCxnSpPr>
          <p:nvPr/>
        </p:nvCxnSpPr>
        <p:spPr>
          <a:xfrm flipV="1">
            <a:off x="2080301" y="2247274"/>
            <a:ext cx="597849" cy="536813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2" idx="4"/>
            <a:endCxn id="51" idx="1"/>
          </p:cNvCxnSpPr>
          <p:nvPr/>
        </p:nvCxnSpPr>
        <p:spPr>
          <a:xfrm>
            <a:off x="2988153" y="2372013"/>
            <a:ext cx="398399" cy="462504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0" idx="6"/>
            <a:endCxn id="51" idx="2"/>
          </p:cNvCxnSpPr>
          <p:nvPr/>
        </p:nvCxnSpPr>
        <p:spPr>
          <a:xfrm>
            <a:off x="2208709" y="3085233"/>
            <a:ext cx="1049435" cy="5043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6"/>
            <a:endCxn id="54" idx="2"/>
          </p:cNvCxnSpPr>
          <p:nvPr/>
        </p:nvCxnSpPr>
        <p:spPr>
          <a:xfrm>
            <a:off x="3426564" y="1946128"/>
            <a:ext cx="664240" cy="40745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1" idx="6"/>
            <a:endCxn id="53" idx="2"/>
          </p:cNvCxnSpPr>
          <p:nvPr/>
        </p:nvCxnSpPr>
        <p:spPr>
          <a:xfrm>
            <a:off x="4134966" y="3135663"/>
            <a:ext cx="495819" cy="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w="lg" len="med"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99457" y="5311459"/>
            <a:ext cx="244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Intervened </a:t>
            </a:r>
            <a:r>
              <a:rPr lang="en-US" b="1" dirty="0" smtClean="0">
                <a:solidFill>
                  <a:schemeClr val="accent6"/>
                </a:solidFill>
                <a:latin typeface="Century Gothic" charset="0"/>
                <a:ea typeface="Century Gothic" charset="0"/>
                <a:cs typeface="Century Gothic" charset="0"/>
              </a:rPr>
              <a:t>Set S</a:t>
            </a:r>
          </a:p>
          <a:p>
            <a:r>
              <a:rPr lang="en-US" b="1" dirty="0" smtClean="0">
                <a:solidFill>
                  <a:schemeClr val="accent6"/>
                </a:solidFill>
                <a:latin typeface="Century Gothic" charset="0"/>
                <a:ea typeface="Century Gothic" charset="0"/>
                <a:cs typeface="Century Gothic" charset="0"/>
              </a:rPr>
              <a:t>={S</a:t>
            </a:r>
            <a:r>
              <a:rPr lang="en-US" b="1" baseline="-25000" dirty="0" smtClean="0">
                <a:solidFill>
                  <a:schemeClr val="accent6"/>
                </a:solidFill>
                <a:latin typeface="Century Gothic" charset="0"/>
                <a:ea typeface="Century Gothic" charset="0"/>
                <a:cs typeface="Century Gothic" charset="0"/>
              </a:rPr>
              <a:t>1</a:t>
            </a:r>
            <a:r>
              <a:rPr lang="en-US" b="1" dirty="0" smtClean="0">
                <a:solidFill>
                  <a:schemeClr val="accent6"/>
                </a:solidFill>
                <a:latin typeface="Century Gothic" charset="0"/>
                <a:ea typeface="Century Gothic" charset="0"/>
                <a:cs typeface="Century Gothic" charset="0"/>
              </a:rPr>
              <a:t>,S</a:t>
            </a:r>
            <a:r>
              <a:rPr lang="en-US" b="1" baseline="-25000" dirty="0" smtClean="0">
                <a:solidFill>
                  <a:schemeClr val="accent6"/>
                </a:solidFill>
                <a:latin typeface="Century Gothic" charset="0"/>
                <a:ea typeface="Century Gothic" charset="0"/>
                <a:cs typeface="Century Gothic" charset="0"/>
              </a:rPr>
              <a:t>2</a:t>
            </a:r>
            <a:r>
              <a:rPr lang="en-US" b="1" dirty="0" smtClean="0">
                <a:solidFill>
                  <a:schemeClr val="accent6"/>
                </a:solidFill>
                <a:latin typeface="Century Gothic" charset="0"/>
                <a:ea typeface="Century Gothic" charset="0"/>
                <a:cs typeface="Century Gothic" charset="0"/>
              </a:rPr>
              <a:t>,S</a:t>
            </a:r>
            <a:r>
              <a:rPr lang="en-US" b="1" baseline="-25000" dirty="0" smtClean="0">
                <a:solidFill>
                  <a:schemeClr val="accent6"/>
                </a:solidFill>
                <a:latin typeface="Century Gothic" charset="0"/>
                <a:ea typeface="Century Gothic" charset="0"/>
                <a:cs typeface="Century Gothic" charset="0"/>
              </a:rPr>
              <a:t>4</a:t>
            </a:r>
            <a:r>
              <a:rPr lang="en-US" b="1" dirty="0" smtClean="0">
                <a:solidFill>
                  <a:schemeClr val="accent6"/>
                </a:solidFill>
                <a:latin typeface="Century Gothic" charset="0"/>
                <a:ea typeface="Century Gothic" charset="0"/>
                <a:cs typeface="Century Gothic" charset="0"/>
              </a:rPr>
              <a:t>}</a:t>
            </a:r>
            <a:endParaRPr lang="en-US" b="1" dirty="0">
              <a:solidFill>
                <a:schemeClr val="accent6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028819" y="1127066"/>
            <a:ext cx="55873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Open problem: Is a separating system necessary or can adaptive algorithms do better ?</a:t>
            </a:r>
          </a:p>
          <a:p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(NIPS15): For complete graph skeletons, separating systems are necessary.</a:t>
            </a: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Even for adaptive algorithms. </a:t>
            </a:r>
          </a:p>
          <a:p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We can use lower bounds on size of separating systems to get lower bounds on the number of interventions. </a:t>
            </a:r>
          </a:p>
          <a:p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Randomized adaptive: </a:t>
            </a:r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loglogn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interventions</a:t>
            </a:r>
          </a:p>
          <a:p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Our result: n/k </a:t>
            </a:r>
            <a:r>
              <a:rPr lang="en-US" dirty="0" err="1" smtClean="0">
                <a:latin typeface="Century Gothic" charset="0"/>
                <a:ea typeface="Century Gothic" charset="0"/>
                <a:cs typeface="Century Gothic" charset="0"/>
              </a:rPr>
              <a:t>loglog</a:t>
            </a: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 k interventions suffice , each of size up to k. </a:t>
            </a:r>
          </a:p>
          <a:p>
            <a:endParaRPr lang="en-US" dirty="0" smtClean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18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good algorithm for general graphs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683" y="1690688"/>
            <a:ext cx="6883635" cy="502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6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3463" y="3563804"/>
            <a:ext cx="11945073" cy="23971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05727"/>
          </a:xfrm>
        </p:spPr>
        <p:txBody>
          <a:bodyPr>
            <a:normAutofit/>
          </a:bodyPr>
          <a:lstStyle/>
          <a:p>
            <a:r>
              <a:rPr lang="en-US" dirty="0" smtClean="0"/>
              <a:t>Discovering causal directions </a:t>
            </a:r>
            <a:endParaRPr lang="en-US" dirty="0" smtClean="0"/>
          </a:p>
          <a:p>
            <a:r>
              <a:rPr lang="en-US" dirty="0" smtClean="0"/>
              <a:t>Part 1: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Interventions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/>
              <a:t>and how to design them</a:t>
            </a:r>
            <a:endParaRPr lang="en-US" dirty="0" smtClean="0"/>
          </a:p>
          <a:p>
            <a:pPr lvl="1"/>
            <a:r>
              <a:rPr lang="en-US" dirty="0" err="1" smtClean="0"/>
              <a:t>Chordal</a:t>
            </a:r>
            <a:r>
              <a:rPr lang="en-US" dirty="0" smtClean="0"/>
              <a:t> graphs and </a:t>
            </a:r>
            <a:r>
              <a:rPr lang="en-US" dirty="0" err="1" smtClean="0"/>
              <a:t>combinatorics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Part 2: A </a:t>
            </a:r>
            <a:r>
              <a:rPr lang="en-US" dirty="0" smtClean="0"/>
              <a:t>new model: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entropic causality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A theorem of </a:t>
            </a:r>
            <a:r>
              <a:rPr lang="en-US" dirty="0" err="1" smtClean="0"/>
              <a:t>identifiability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 smtClean="0"/>
              <a:t>practical </a:t>
            </a:r>
            <a:r>
              <a:rPr lang="en-US" dirty="0" smtClean="0"/>
              <a:t>algorithm </a:t>
            </a:r>
            <a:r>
              <a:rPr lang="en-US" dirty="0" smtClean="0"/>
              <a:t>for Shannon entropy causal inference</a:t>
            </a:r>
          </a:p>
          <a:p>
            <a:pPr lvl="1"/>
            <a:r>
              <a:rPr lang="en-US" dirty="0" smtClean="0"/>
              <a:t>Good empirical performance on standard </a:t>
            </a:r>
            <a:r>
              <a:rPr lang="en-US" dirty="0" smtClean="0"/>
              <a:t>benchmark</a:t>
            </a:r>
          </a:p>
          <a:p>
            <a:pPr lvl="1"/>
            <a:r>
              <a:rPr lang="en-US" dirty="0" smtClean="0"/>
              <a:t>Many open problems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47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Data-driven causality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to find causal direction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without interventions</a:t>
            </a:r>
          </a:p>
          <a:p>
            <a:endParaRPr lang="en-US" dirty="0" smtClean="0"/>
          </a:p>
          <a:p>
            <a:r>
              <a:rPr lang="en-US" dirty="0" smtClean="0"/>
              <a:t>Impossible for two variables. Possible under assumptions.</a:t>
            </a:r>
          </a:p>
          <a:p>
            <a:endParaRPr lang="en-US" dirty="0" smtClean="0"/>
          </a:p>
          <a:p>
            <a:r>
              <a:rPr lang="en-US" dirty="0" smtClean="0"/>
              <a:t>Popular assumption Y= F(X) + E,   (E </a:t>
            </a:r>
            <a:r>
              <a:rPr lang="en-US" dirty="0"/>
              <a:t>⫫ </a:t>
            </a:r>
            <a:r>
              <a:rPr lang="en-US" dirty="0" smtClean="0"/>
              <a:t>X) </a:t>
            </a:r>
            <a:br>
              <a:rPr lang="en-US" dirty="0" smtClean="0"/>
            </a:br>
            <a:r>
              <a:rPr lang="en-US" sz="1800" dirty="0" smtClean="0"/>
              <a:t>(Additive models)(Shimizu et al., Hoyer et al., Peters et al. Chen et al., </a:t>
            </a:r>
            <a:r>
              <a:rPr lang="en-US" sz="1800" dirty="0" err="1" smtClean="0"/>
              <a:t>Mooij</a:t>
            </a:r>
            <a:r>
              <a:rPr lang="en-US" sz="1800" dirty="0" smtClean="0"/>
              <a:t> et al.) 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dirty="0" smtClean="0"/>
              <a:t>This work: Use information theory for general data-driven causality. </a:t>
            </a:r>
            <a:r>
              <a:rPr lang="en-US" dirty="0"/>
              <a:t>Y= </a:t>
            </a:r>
            <a:r>
              <a:rPr lang="en-US" dirty="0" smtClean="0"/>
              <a:t>F(X,E),   </a:t>
            </a:r>
            <a:r>
              <a:rPr lang="en-US" dirty="0"/>
              <a:t>(E ⫫ X) </a:t>
            </a:r>
            <a:endParaRPr lang="en-US" dirty="0"/>
          </a:p>
          <a:p>
            <a:r>
              <a:rPr lang="en-US" sz="1700" dirty="0" smtClean="0"/>
              <a:t>(related work: </a:t>
            </a:r>
            <a:r>
              <a:rPr lang="en-US" sz="1700" dirty="0" err="1"/>
              <a:t>Janzing</a:t>
            </a:r>
            <a:r>
              <a:rPr lang="en-US" sz="1700" dirty="0"/>
              <a:t>, </a:t>
            </a:r>
            <a:r>
              <a:rPr lang="en-US" sz="1700" dirty="0" err="1"/>
              <a:t>Mooij</a:t>
            </a:r>
            <a:r>
              <a:rPr lang="en-US" sz="1700" dirty="0"/>
              <a:t>, Zhang, </a:t>
            </a:r>
            <a:r>
              <a:rPr lang="en-US" sz="1700" dirty="0" err="1" smtClean="0"/>
              <a:t>Lemeire</a:t>
            </a:r>
            <a:r>
              <a:rPr lang="en-US" sz="1700" dirty="0" smtClean="0"/>
              <a:t>: not additive assumption but no noise. Y=F(X) ) </a:t>
            </a:r>
            <a:endParaRPr lang="en-US" sz="1700" dirty="0" smtClean="0"/>
          </a:p>
          <a:p>
            <a:pPr marL="0" indent="0">
              <a:buNone/>
            </a:pPr>
            <a:endParaRPr lang="en-US" sz="1800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253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Entropic Causality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Given data </a:t>
            </a:r>
            <a:r>
              <a:rPr lang="en-US" dirty="0" err="1" smtClean="0"/>
              <a:t>Xi,Yi</a:t>
            </a:r>
            <a:r>
              <a:rPr lang="en-US" dirty="0" smtClean="0"/>
              <a:t>. </a:t>
            </a:r>
          </a:p>
          <a:p>
            <a:r>
              <a:rPr lang="en-US" dirty="0" smtClean="0"/>
              <a:t>Search over explanations assuming X→Y</a:t>
            </a:r>
          </a:p>
          <a:p>
            <a:r>
              <a:rPr lang="en-US" dirty="0" smtClean="0"/>
              <a:t>Y= F(X,E) , (</a:t>
            </a:r>
            <a:r>
              <a:rPr lang="en-US" dirty="0"/>
              <a:t>E ⫫ X</a:t>
            </a:r>
            <a:r>
              <a:rPr lang="en-US" dirty="0" smtClean="0"/>
              <a:t>)</a:t>
            </a:r>
          </a:p>
          <a:p>
            <a:r>
              <a:rPr lang="en-US" dirty="0" smtClean="0"/>
              <a:t>Simplest explanation: One that minimizes H(E).</a:t>
            </a:r>
          </a:p>
          <a:p>
            <a:endParaRPr lang="en-US" dirty="0"/>
          </a:p>
          <a:p>
            <a:r>
              <a:rPr lang="en-US" dirty="0" smtClean="0"/>
              <a:t>Search in the other direction, </a:t>
            </a:r>
            <a:r>
              <a:rPr lang="en-US" dirty="0"/>
              <a:t>assuming </a:t>
            </a:r>
            <a:r>
              <a:rPr lang="en-US" dirty="0" smtClean="0"/>
              <a:t>Y→X </a:t>
            </a:r>
          </a:p>
          <a:p>
            <a:r>
              <a:rPr lang="en-US" dirty="0" smtClean="0"/>
              <a:t> X= F’(Y,E’) </a:t>
            </a:r>
            <a:r>
              <a:rPr lang="en-US" dirty="0"/>
              <a:t>, (</a:t>
            </a:r>
            <a:r>
              <a:rPr lang="en-US" dirty="0" smtClean="0"/>
              <a:t>E’ </a:t>
            </a:r>
            <a:r>
              <a:rPr lang="en-US" dirty="0"/>
              <a:t>⫫ </a:t>
            </a:r>
            <a:r>
              <a:rPr lang="en-US" dirty="0" smtClean="0"/>
              <a:t>Y)</a:t>
            </a:r>
            <a:endParaRPr lang="en-US" dirty="0"/>
          </a:p>
          <a:p>
            <a:r>
              <a:rPr lang="en-US" dirty="0" smtClean="0"/>
              <a:t>If H(E’) &lt;&lt; H(E) decide </a:t>
            </a:r>
            <a:r>
              <a:rPr lang="en-US" dirty="0"/>
              <a:t>Y→X </a:t>
            </a:r>
          </a:p>
          <a:p>
            <a:r>
              <a:rPr lang="en-US" dirty="0" smtClean="0"/>
              <a:t>If H(E) &lt;&lt;H(E’) decide X→Y</a:t>
            </a:r>
          </a:p>
          <a:p>
            <a:r>
              <a:rPr lang="en-US" dirty="0" smtClean="0"/>
              <a:t>If H(E), H(E’) close, say ‘don’t know’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72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5037" y="1690687"/>
            <a:ext cx="11945073" cy="68212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05727"/>
          </a:xfrm>
        </p:spPr>
        <p:txBody>
          <a:bodyPr>
            <a:normAutofit/>
          </a:bodyPr>
          <a:lstStyle/>
          <a:p>
            <a:r>
              <a:rPr lang="en-US" dirty="0" smtClean="0"/>
              <a:t>Discovering causal directions </a:t>
            </a:r>
            <a:endParaRPr lang="en-US" dirty="0" smtClean="0"/>
          </a:p>
          <a:p>
            <a:r>
              <a:rPr lang="en-US" dirty="0" smtClean="0"/>
              <a:t>Part 1: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Interventions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/>
              <a:t>and how to design them</a:t>
            </a:r>
            <a:endParaRPr lang="en-US" dirty="0" smtClean="0"/>
          </a:p>
          <a:p>
            <a:pPr lvl="1"/>
            <a:r>
              <a:rPr lang="en-US" dirty="0" err="1" smtClean="0"/>
              <a:t>Chordal</a:t>
            </a:r>
            <a:r>
              <a:rPr lang="en-US" dirty="0" smtClean="0"/>
              <a:t> graphs and </a:t>
            </a:r>
            <a:r>
              <a:rPr lang="en-US" dirty="0" err="1" smtClean="0"/>
              <a:t>combinatorics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Part 2: A </a:t>
            </a:r>
            <a:r>
              <a:rPr lang="en-US" dirty="0" smtClean="0"/>
              <a:t>new model: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entropic causality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A theorem of </a:t>
            </a:r>
            <a:r>
              <a:rPr lang="en-US" dirty="0" err="1" smtClean="0"/>
              <a:t>identifiability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 smtClean="0"/>
              <a:t>practical </a:t>
            </a:r>
            <a:r>
              <a:rPr lang="en-US" dirty="0" smtClean="0"/>
              <a:t>algorithm </a:t>
            </a:r>
            <a:r>
              <a:rPr lang="en-US" dirty="0" smtClean="0"/>
              <a:t>for Shannon entropy causal inference</a:t>
            </a:r>
          </a:p>
          <a:p>
            <a:pPr lvl="1"/>
            <a:r>
              <a:rPr lang="en-US" dirty="0" smtClean="0"/>
              <a:t>Good empirical performance on standard </a:t>
            </a:r>
            <a:r>
              <a:rPr lang="en-US" dirty="0" smtClean="0"/>
              <a:t>benchmark</a:t>
            </a:r>
          </a:p>
          <a:p>
            <a:pPr lvl="1"/>
            <a:r>
              <a:rPr lang="en-US" dirty="0" smtClean="0"/>
              <a:t>Many open problems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54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190" y="0"/>
            <a:ext cx="10515600" cy="1325563"/>
          </a:xfrm>
        </p:spPr>
        <p:txBody>
          <a:bodyPr/>
          <a:lstStyle/>
          <a:p>
            <a:r>
              <a:rPr lang="en-US" dirty="0" smtClean="0"/>
              <a:t>Entropic Causality in pictures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237573" y="1547277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entury Gothic" charset="0"/>
                <a:ea typeface="Century Gothic" charset="0"/>
                <a:cs typeface="Century Gothic" charset="0"/>
              </a:rPr>
              <a:t>S</a:t>
            </a:r>
          </a:p>
        </p:txBody>
      </p:sp>
      <p:sp>
        <p:nvSpPr>
          <p:cNvPr id="19" name="Oval 18"/>
          <p:cNvSpPr/>
          <p:nvPr/>
        </p:nvSpPr>
        <p:spPr>
          <a:xfrm>
            <a:off x="3031927" y="1547277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entury Gothic" charset="0"/>
                <a:ea typeface="Century Gothic" charset="0"/>
                <a:cs typeface="Century Gothic" charset="0"/>
              </a:rPr>
              <a:t>C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115439" y="1973162"/>
            <a:ext cx="914400" cy="0"/>
          </a:xfrm>
          <a:prstGeom prst="straightConnector1">
            <a:avLst/>
          </a:prstGeom>
          <a:ln w="76200">
            <a:headEnd w="lg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99" y="3007007"/>
            <a:ext cx="5149824" cy="207428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858" y="3007007"/>
            <a:ext cx="5962939" cy="1946958"/>
          </a:xfrm>
          <a:prstGeom prst="rect">
            <a:avLst/>
          </a:prstGeom>
        </p:spPr>
      </p:pic>
      <p:sp>
        <p:nvSpPr>
          <p:cNvPr id="38" name="Oval 37"/>
          <p:cNvSpPr/>
          <p:nvPr/>
        </p:nvSpPr>
        <p:spPr>
          <a:xfrm>
            <a:off x="7680765" y="1654390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endParaRPr lang="en-US" sz="32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9475119" y="1654390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entury Gothic" charset="0"/>
                <a:ea typeface="Century Gothic" charset="0"/>
                <a:cs typeface="Century Gothic" charset="0"/>
              </a:rPr>
              <a:t>C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8557340" y="2080275"/>
            <a:ext cx="1047973" cy="0"/>
          </a:xfrm>
          <a:prstGeom prst="straightConnector1">
            <a:avLst/>
          </a:prstGeom>
          <a:ln w="76200">
            <a:headEnd w="lg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268" y="4684952"/>
            <a:ext cx="723620" cy="75904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488" y="5224075"/>
            <a:ext cx="723620" cy="759042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1435584" y="5259328"/>
            <a:ext cx="17796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C= F(S,E</a:t>
            </a:r>
            <a:r>
              <a:rPr lang="en-US" dirty="0"/>
              <a:t>) , (E ⫫ </a:t>
            </a:r>
            <a:r>
              <a:rPr lang="en-US" dirty="0" smtClean="0"/>
              <a:t>S)</a:t>
            </a:r>
          </a:p>
          <a:p>
            <a:r>
              <a:rPr lang="en-US" dirty="0" smtClean="0"/>
              <a:t>H(E) small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8312876" y="5131646"/>
            <a:ext cx="19697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= F’(C,E’) </a:t>
            </a:r>
            <a:r>
              <a:rPr lang="en-US" dirty="0"/>
              <a:t>, (</a:t>
            </a:r>
            <a:r>
              <a:rPr lang="en-US" dirty="0" smtClean="0"/>
              <a:t>E’ </a:t>
            </a:r>
            <a:r>
              <a:rPr lang="en-US" dirty="0"/>
              <a:t>⫫ C</a:t>
            </a:r>
            <a:r>
              <a:rPr lang="en-US" dirty="0" smtClean="0"/>
              <a:t>)</a:t>
            </a:r>
          </a:p>
          <a:p>
            <a:r>
              <a:rPr lang="en-US" dirty="0" smtClean="0"/>
              <a:t>H(E’) big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0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190" y="0"/>
            <a:ext cx="10515600" cy="1325563"/>
          </a:xfrm>
        </p:spPr>
        <p:txBody>
          <a:bodyPr/>
          <a:lstStyle/>
          <a:p>
            <a:r>
              <a:rPr lang="en-US" dirty="0" smtClean="0"/>
              <a:t>Entropic Causality in pictures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237573" y="1547277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entury Gothic" charset="0"/>
                <a:ea typeface="Century Gothic" charset="0"/>
                <a:cs typeface="Century Gothic" charset="0"/>
              </a:rPr>
              <a:t>S</a:t>
            </a:r>
          </a:p>
        </p:txBody>
      </p:sp>
      <p:sp>
        <p:nvSpPr>
          <p:cNvPr id="19" name="Oval 18"/>
          <p:cNvSpPr/>
          <p:nvPr/>
        </p:nvSpPr>
        <p:spPr>
          <a:xfrm>
            <a:off x="3031927" y="1547277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entury Gothic" charset="0"/>
                <a:ea typeface="Century Gothic" charset="0"/>
                <a:cs typeface="Century Gothic" charset="0"/>
              </a:rPr>
              <a:t>C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115439" y="1973162"/>
            <a:ext cx="914400" cy="0"/>
          </a:xfrm>
          <a:prstGeom prst="straightConnector1">
            <a:avLst/>
          </a:prstGeom>
          <a:ln w="76200">
            <a:headEnd w="lg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99" y="3007007"/>
            <a:ext cx="5149824" cy="207428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858" y="3007007"/>
            <a:ext cx="5962939" cy="1946958"/>
          </a:xfrm>
          <a:prstGeom prst="rect">
            <a:avLst/>
          </a:prstGeom>
        </p:spPr>
      </p:pic>
      <p:sp>
        <p:nvSpPr>
          <p:cNvPr id="38" name="Oval 37"/>
          <p:cNvSpPr/>
          <p:nvPr/>
        </p:nvSpPr>
        <p:spPr>
          <a:xfrm>
            <a:off x="7680765" y="1654390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endParaRPr lang="en-US" sz="32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9475119" y="1654390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entury Gothic" charset="0"/>
                <a:ea typeface="Century Gothic" charset="0"/>
                <a:cs typeface="Century Gothic" charset="0"/>
              </a:rPr>
              <a:t>C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8557340" y="2080275"/>
            <a:ext cx="1047973" cy="0"/>
          </a:xfrm>
          <a:prstGeom prst="straightConnector1">
            <a:avLst/>
          </a:prstGeom>
          <a:ln w="76200">
            <a:headEnd w="lg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268" y="4684952"/>
            <a:ext cx="723620" cy="75904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488" y="5224075"/>
            <a:ext cx="723620" cy="759042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1435584" y="5259328"/>
            <a:ext cx="17796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C= F(S,E</a:t>
            </a:r>
            <a:r>
              <a:rPr lang="en-US" dirty="0"/>
              <a:t>) , (E ⫫ </a:t>
            </a:r>
            <a:r>
              <a:rPr lang="en-US" dirty="0" smtClean="0"/>
              <a:t>S)</a:t>
            </a:r>
          </a:p>
          <a:p>
            <a:r>
              <a:rPr lang="en-US" dirty="0" smtClean="0"/>
              <a:t>H(E) small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8312876" y="5131646"/>
            <a:ext cx="19697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= F’(C,E’) </a:t>
            </a:r>
            <a:r>
              <a:rPr lang="en-US" dirty="0"/>
              <a:t>, (</a:t>
            </a:r>
            <a:r>
              <a:rPr lang="en-US" dirty="0" smtClean="0"/>
              <a:t>E’ </a:t>
            </a:r>
            <a:r>
              <a:rPr lang="en-US" dirty="0"/>
              <a:t>⫫ C</a:t>
            </a:r>
            <a:r>
              <a:rPr lang="en-US" dirty="0" smtClean="0"/>
              <a:t>)</a:t>
            </a:r>
          </a:p>
          <a:p>
            <a:r>
              <a:rPr lang="en-US" dirty="0" smtClean="0"/>
              <a:t>H(E’) big</a:t>
            </a:r>
            <a:endParaRPr lang="en-US" dirty="0"/>
          </a:p>
        </p:txBody>
      </p:sp>
      <p:sp>
        <p:nvSpPr>
          <p:cNvPr id="3" name="Hexagon 2"/>
          <p:cNvSpPr/>
          <p:nvPr/>
        </p:nvSpPr>
        <p:spPr>
          <a:xfrm>
            <a:off x="4371011" y="1099595"/>
            <a:ext cx="5752441" cy="4159733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You may be thinking that min H(E) is like minimizing H(C/S). </a:t>
            </a:r>
          </a:p>
          <a:p>
            <a:pPr algn="ctr"/>
            <a:endParaRPr lang="en-US" sz="2400" dirty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marL="285750" indent="-285750" algn="ctr">
              <a:buFont typeface="Arial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But it is fundamentally different </a:t>
            </a:r>
          </a:p>
          <a:p>
            <a:pPr algn="ctr"/>
            <a:endParaRPr lang="en-US" sz="2400" dirty="0" smtClean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marL="285750" indent="-285750" algn="ctr">
              <a:buFont typeface="Arial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(we’ll prove its NP-hard to compute)</a:t>
            </a:r>
            <a:endParaRPr lang="en-US" sz="2400" dirty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74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1: </a:t>
            </a:r>
            <a:r>
              <a:rPr lang="en-US" dirty="0" err="1" smtClean="0"/>
              <a:t>Identifiability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729" y="169068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If data is generated from X→</a:t>
            </a:r>
            <a:r>
              <a:rPr lang="en-US" dirty="0"/>
              <a:t>Y</a:t>
            </a:r>
            <a:r>
              <a:rPr lang="en-US" dirty="0" smtClean="0"/>
              <a:t> ,</a:t>
            </a:r>
            <a:br>
              <a:rPr lang="en-US" dirty="0" smtClean="0"/>
            </a:br>
            <a:r>
              <a:rPr lang="en-US" dirty="0" smtClean="0"/>
              <a:t>i.e. Y= f(X,E), </a:t>
            </a:r>
            <a:r>
              <a:rPr lang="en-US" dirty="0"/>
              <a:t>(</a:t>
            </a:r>
            <a:r>
              <a:rPr lang="en-US" dirty="0" smtClean="0"/>
              <a:t>E </a:t>
            </a:r>
            <a:r>
              <a:rPr lang="en-US" dirty="0"/>
              <a:t>⫫ </a:t>
            </a:r>
            <a:r>
              <a:rPr lang="en-US" dirty="0" smtClean="0"/>
              <a:t>X) 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and H(E) is small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Is it true that all possible reverse explanations  </a:t>
            </a:r>
            <a:endParaRPr lang="en-US" dirty="0"/>
          </a:p>
          <a:p>
            <a:r>
              <a:rPr lang="en-US" dirty="0"/>
              <a:t> X= </a:t>
            </a:r>
            <a:r>
              <a:rPr lang="en-US" dirty="0" smtClean="0"/>
              <a:t>f’(</a:t>
            </a:r>
            <a:r>
              <a:rPr lang="en-US" dirty="0"/>
              <a:t>Y,E’) , (E’ ⫫ Y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must have H(E</a:t>
            </a:r>
            <a:r>
              <a:rPr lang="en-US" dirty="0"/>
              <a:t>’) </a:t>
            </a:r>
            <a:r>
              <a:rPr lang="en-US" dirty="0" smtClean="0"/>
              <a:t>big, for all </a:t>
            </a:r>
            <a:r>
              <a:rPr lang="en-US" dirty="0" err="1" smtClean="0"/>
              <a:t>f’,E</a:t>
            </a:r>
            <a:r>
              <a:rPr lang="en-US" dirty="0" smtClean="0"/>
              <a:t>’ ?</a:t>
            </a:r>
          </a:p>
          <a:p>
            <a:endParaRPr lang="en-US" dirty="0"/>
          </a:p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Theorem 1</a:t>
            </a:r>
            <a:r>
              <a:rPr lang="en-US" dirty="0" smtClean="0"/>
              <a:t>: If  </a:t>
            </a:r>
            <a:r>
              <a:rPr lang="en-US" dirty="0" err="1" smtClean="0"/>
              <a:t>X,E,f</a:t>
            </a:r>
            <a:r>
              <a:rPr lang="en-US" dirty="0" smtClean="0"/>
              <a:t> are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generic,</a:t>
            </a:r>
            <a:r>
              <a:rPr lang="en-US" dirty="0" smtClean="0"/>
              <a:t> then </a:t>
            </a:r>
            <a:r>
              <a:rPr lang="en-US" dirty="0" err="1" smtClean="0"/>
              <a:t>identifiability</a:t>
            </a:r>
            <a:r>
              <a:rPr lang="en-US" dirty="0" smtClean="0"/>
              <a:t> holds for H</a:t>
            </a:r>
            <a:r>
              <a:rPr lang="en-US" baseline="-25000" dirty="0" smtClean="0"/>
              <a:t>0  </a:t>
            </a:r>
            <a:r>
              <a:rPr lang="en-US" dirty="0" smtClean="0"/>
              <a:t>(support of distribution of E’ must be large). </a:t>
            </a:r>
          </a:p>
          <a:p>
            <a:endParaRPr lang="en-US" dirty="0" smtClean="0"/>
          </a:p>
          <a:p>
            <a:r>
              <a:rPr lang="en-US" dirty="0" smtClean="0"/>
              <a:t>Conjecture 1: Same result holds for H</a:t>
            </a:r>
            <a:r>
              <a:rPr lang="en-US" baseline="-25000" dirty="0" smtClean="0"/>
              <a:t>1</a:t>
            </a:r>
            <a:r>
              <a:rPr lang="en-US" dirty="0" smtClean="0"/>
              <a:t> (Shannon entropy).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22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2: How to find simplest explanation?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Minimum entropy coupling problem: </a:t>
            </a:r>
            <a:r>
              <a:rPr lang="en-US" dirty="0"/>
              <a:t>Given some marginal distributions U</a:t>
            </a:r>
            <a:r>
              <a:rPr lang="en-US" baseline="-25000" dirty="0"/>
              <a:t>1</a:t>
            </a:r>
            <a:r>
              <a:rPr lang="en-US" dirty="0"/>
              <a:t>,U</a:t>
            </a:r>
            <a:r>
              <a:rPr lang="en-US" baseline="-25000" dirty="0"/>
              <a:t>2</a:t>
            </a:r>
            <a:r>
              <a:rPr lang="en-US" dirty="0"/>
              <a:t>, .. U</a:t>
            </a:r>
            <a:r>
              <a:rPr lang="en-US" baseline="-25000" dirty="0"/>
              <a:t>n</a:t>
            </a:r>
            <a:r>
              <a:rPr lang="en-US" dirty="0"/>
              <a:t> , find the joint distribution that has these as </a:t>
            </a:r>
            <a:r>
              <a:rPr lang="en-US" dirty="0" err="1"/>
              <a:t>marginals</a:t>
            </a:r>
            <a:r>
              <a:rPr lang="en-US" dirty="0"/>
              <a:t> and has minimal entropy.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NP-Hard, </a:t>
            </a:r>
            <a:r>
              <a:rPr lang="en-US" dirty="0" err="1" smtClean="0"/>
              <a:t>Kovacevic</a:t>
            </a:r>
            <a:r>
              <a:rPr lang="en-US" dirty="0" smtClean="0"/>
              <a:t> et al. 2012). </a:t>
            </a:r>
            <a:endParaRPr lang="en-US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Theorem 2: </a:t>
            </a:r>
            <a:r>
              <a:rPr lang="en-US" dirty="0" smtClean="0"/>
              <a:t>Finding the simplest data explanation </a:t>
            </a:r>
            <a:r>
              <a:rPr lang="en-US" dirty="0" err="1" smtClean="0"/>
              <a:t>f,E</a:t>
            </a:r>
            <a:r>
              <a:rPr lang="en-US" dirty="0" smtClean="0"/>
              <a:t>, is equivalent to solving the minimum entropy coupling problem. </a:t>
            </a:r>
          </a:p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How to use</a:t>
            </a:r>
            <a:r>
              <a:rPr lang="en-US" dirty="0" smtClean="0"/>
              <a:t>: We propose a greedy algorithm that empirically performs reasonably well </a:t>
            </a:r>
          </a:p>
        </p:txBody>
      </p:sp>
    </p:spTree>
    <p:extLst>
      <p:ext uri="{BB962C8B-B14F-4D97-AF65-F5344CB8AC3E}">
        <p14:creationId xmlns:p14="http://schemas.microsoft.com/office/powerpoint/2010/main" val="174576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407" y="5909"/>
            <a:ext cx="10515600" cy="1325563"/>
          </a:xfrm>
        </p:spPr>
        <p:txBody>
          <a:bodyPr/>
          <a:lstStyle/>
          <a:p>
            <a:r>
              <a:rPr lang="en-US" dirty="0" smtClean="0"/>
              <a:t>Proof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810" y="1118287"/>
            <a:ext cx="10515600" cy="47813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Consider Y = f(X, E).  (X,Y over n sized alphabet.) </a:t>
            </a:r>
          </a:p>
          <a:p>
            <a:r>
              <a:rPr lang="en-US" sz="2400" dirty="0" err="1" smtClean="0"/>
              <a:t>p</a:t>
            </a:r>
            <a:r>
              <a:rPr lang="en-US" sz="2400" baseline="-25000" dirty="0" err="1" smtClean="0"/>
              <a:t>i,j</a:t>
            </a:r>
            <a:r>
              <a:rPr lang="en-US" sz="2400" dirty="0" smtClean="0"/>
              <a:t> =P(Y = </a:t>
            </a:r>
            <a:r>
              <a:rPr lang="en-US" sz="2400" dirty="0" err="1" smtClean="0"/>
              <a:t>i|X</a:t>
            </a:r>
            <a:r>
              <a:rPr lang="en-US" sz="2400" dirty="0" smtClean="0"/>
              <a:t>=j) = P(f(X,E) = </a:t>
            </a:r>
            <a:r>
              <a:rPr lang="en-US" sz="2400" dirty="0" err="1" smtClean="0"/>
              <a:t>i</a:t>
            </a:r>
            <a:r>
              <a:rPr lang="en-US" sz="2400" dirty="0" smtClean="0"/>
              <a:t> | X = j) = P( </a:t>
            </a:r>
            <a:r>
              <a:rPr lang="en-US" sz="2400" dirty="0" err="1" smtClean="0"/>
              <a:t>f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(E) = </a:t>
            </a:r>
            <a:r>
              <a:rPr lang="en-US" sz="2400" dirty="0" err="1" smtClean="0"/>
              <a:t>i</a:t>
            </a:r>
            <a:r>
              <a:rPr lang="en-US" sz="2400" dirty="0"/>
              <a:t> </a:t>
            </a:r>
            <a:r>
              <a:rPr lang="en-US" sz="2400" dirty="0" smtClean="0"/>
              <a:t>)   since    E ⫫ X</a:t>
            </a: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1458831" y="2358189"/>
            <a:ext cx="1555081" cy="41791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 smtClean="0">
                <a:solidFill>
                  <a:schemeClr val="tx1"/>
                </a:solidFill>
              </a:rPr>
              <a:t>e</a:t>
            </a:r>
            <a:r>
              <a:rPr lang="is-IS" sz="2400" baseline="-250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is-IS" sz="2400" dirty="0" smtClean="0">
                <a:solidFill>
                  <a:schemeClr val="tx1"/>
                </a:solidFill>
              </a:rPr>
              <a:t>e</a:t>
            </a:r>
            <a:r>
              <a:rPr lang="is-IS" sz="2400" baseline="-25000" dirty="0" smtClean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is-IS" sz="2400" dirty="0" smtClean="0">
                <a:solidFill>
                  <a:schemeClr val="tx1"/>
                </a:solidFill>
              </a:rPr>
              <a:t>e</a:t>
            </a:r>
            <a:r>
              <a:rPr lang="is-IS" sz="2400" baseline="-25000" dirty="0" smtClean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e</a:t>
            </a:r>
            <a:r>
              <a:rPr lang="is-IS" sz="2400" baseline="-25000" dirty="0" smtClean="0">
                <a:solidFill>
                  <a:schemeClr val="tx1"/>
                </a:solidFill>
              </a:rPr>
              <a:t>4</a:t>
            </a:r>
          </a:p>
          <a:p>
            <a:pPr algn="ctr"/>
            <a:r>
              <a:rPr lang="is-IS" sz="2400" dirty="0" smtClean="0">
                <a:solidFill>
                  <a:schemeClr val="tx1"/>
                </a:solidFill>
              </a:rPr>
              <a:t>e</a:t>
            </a:r>
            <a:r>
              <a:rPr lang="is-IS" sz="2400" baseline="-25000" dirty="0" smtClean="0">
                <a:solidFill>
                  <a:schemeClr val="tx1"/>
                </a:solidFill>
              </a:rPr>
              <a:t>5</a:t>
            </a:r>
          </a:p>
          <a:p>
            <a:pPr algn="ctr"/>
            <a:r>
              <a:rPr lang="is-IS" sz="2400" dirty="0" smtClean="0">
                <a:solidFill>
                  <a:schemeClr val="tx1"/>
                </a:solidFill>
              </a:rPr>
              <a:t>e</a:t>
            </a:r>
            <a:r>
              <a:rPr lang="is-IS" sz="2400" baseline="-25000" dirty="0" smtClean="0">
                <a:solidFill>
                  <a:schemeClr val="tx1"/>
                </a:solidFill>
              </a:rPr>
              <a:t>6</a:t>
            </a:r>
          </a:p>
          <a:p>
            <a:pPr algn="ctr"/>
            <a:r>
              <a:rPr lang="is-IS" sz="24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is-IS" sz="2400" dirty="0">
                <a:solidFill>
                  <a:schemeClr val="tx1"/>
                </a:solidFill>
              </a:rPr>
              <a:t>.</a:t>
            </a:r>
            <a:endParaRPr lang="is-IS" sz="2400" dirty="0" smtClean="0">
              <a:solidFill>
                <a:schemeClr val="tx1"/>
              </a:solidFill>
            </a:endParaRPr>
          </a:p>
          <a:p>
            <a:pPr algn="ctr"/>
            <a:r>
              <a:rPr lang="is-IS" sz="24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is-IS" sz="2400" dirty="0" smtClean="0">
                <a:solidFill>
                  <a:schemeClr val="tx1"/>
                </a:solidFill>
              </a:rPr>
              <a:t>e</a:t>
            </a:r>
            <a:r>
              <a:rPr lang="is-IS" sz="2400" baseline="-25000" dirty="0" smtClean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3054" y="6480819"/>
            <a:ext cx="2662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entury Gothic" charset="0"/>
                <a:ea typeface="Century Gothic" charset="0"/>
                <a:cs typeface="Century Gothic" charset="0"/>
              </a:rPr>
              <a:t>Distribution of E</a:t>
            </a:r>
            <a:endParaRPr lang="en-US" sz="2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924300" y="2759244"/>
            <a:ext cx="1546058" cy="27592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</a:t>
            </a:r>
            <a:r>
              <a:rPr lang="en-US" sz="2400" baseline="-25000" dirty="0" smtClean="0">
                <a:solidFill>
                  <a:schemeClr val="tx1"/>
                </a:solidFill>
              </a:rPr>
              <a:t>1,1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  <a:r>
              <a:rPr lang="en-US" sz="2400" baseline="-25000" dirty="0" smtClean="0">
                <a:solidFill>
                  <a:schemeClr val="tx1"/>
                </a:solidFill>
              </a:rPr>
              <a:t>,1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  <a:r>
              <a:rPr lang="en-US" sz="2400" baseline="-25000" dirty="0" smtClean="0">
                <a:solidFill>
                  <a:schemeClr val="tx1"/>
                </a:solidFill>
              </a:rPr>
              <a:t>,1</a:t>
            </a:r>
          </a:p>
          <a:p>
            <a:pPr algn="ctr"/>
            <a:r>
              <a:rPr lang="en-US" sz="2400" baseline="-250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2400" baseline="-250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2400" baseline="-250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</a:t>
            </a:r>
            <a:r>
              <a:rPr lang="en-US" sz="2400" baseline="-25000" dirty="0">
                <a:solidFill>
                  <a:schemeClr val="tx1"/>
                </a:solidFill>
              </a:rPr>
              <a:t>n</a:t>
            </a:r>
            <a:r>
              <a:rPr lang="en-US" sz="2400" baseline="-25000" dirty="0" smtClean="0">
                <a:solidFill>
                  <a:schemeClr val="tx1"/>
                </a:solidFill>
              </a:rPr>
              <a:t>,1</a:t>
            </a:r>
          </a:p>
          <a:p>
            <a:pPr algn="ctr"/>
            <a:endParaRPr lang="en-US" sz="2400" baseline="-25000" dirty="0" smtClean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440907" y="2853535"/>
            <a:ext cx="2015539" cy="308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440907" y="3161817"/>
            <a:ext cx="2015539" cy="86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337135" y="3529469"/>
            <a:ext cx="2119311" cy="435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319088" y="4995067"/>
            <a:ext cx="2137358" cy="1057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369219" y="3153796"/>
            <a:ext cx="2087227" cy="389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369219" y="3881583"/>
            <a:ext cx="2087227" cy="379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369219" y="3912355"/>
            <a:ext cx="2087227" cy="736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87716" y="5540216"/>
            <a:ext cx="3084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entury Gothic" charset="0"/>
                <a:ea typeface="Century Gothic" charset="0"/>
                <a:cs typeface="Century Gothic" charset="0"/>
              </a:rPr>
              <a:t>Distribution of Y conditioned on X = 1</a:t>
            </a:r>
            <a:endParaRPr lang="en-US" sz="2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90386" y="2449668"/>
            <a:ext cx="465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endParaRPr lang="en-US" sz="2400" i="1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6413579" y="2457896"/>
            <a:ext cx="51089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latin typeface="Century Gothic" charset="0"/>
                <a:ea typeface="Century Gothic" charset="0"/>
                <a:cs typeface="Century Gothic" charset="0"/>
              </a:rPr>
              <a:t>Each conditional probability is a subset sum of distribution of 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err="1" smtClean="0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2000" baseline="-25000" dirty="0" err="1" smtClean="0">
                <a:latin typeface="Century Gothic" charset="0"/>
                <a:ea typeface="Century Gothic" charset="0"/>
                <a:cs typeface="Century Gothic" charset="0"/>
              </a:rPr>
              <a:t>i,j</a:t>
            </a:r>
            <a:r>
              <a:rPr lang="en-US" sz="2000" dirty="0" smtClean="0">
                <a:latin typeface="Century Gothic" charset="0"/>
                <a:ea typeface="Century Gothic" charset="0"/>
                <a:cs typeface="Century Gothic" charset="0"/>
              </a:rPr>
              <a:t>: index set for </a:t>
            </a:r>
            <a:r>
              <a:rPr lang="en-US" sz="2000" dirty="0" err="1" smtClean="0">
                <a:latin typeface="Century Gothic" charset="0"/>
                <a:ea typeface="Century Gothic" charset="0"/>
                <a:cs typeface="Century Gothic" charset="0"/>
              </a:rPr>
              <a:t>p</a:t>
            </a:r>
            <a:r>
              <a:rPr lang="en-US" sz="2000" baseline="-25000" dirty="0" err="1" smtClean="0">
                <a:latin typeface="Century Gothic" charset="0"/>
                <a:ea typeface="Century Gothic" charset="0"/>
                <a:cs typeface="Century Gothic" charset="0"/>
              </a:rPr>
              <a:t>i,j</a:t>
            </a:r>
            <a:endParaRPr lang="en-US" sz="2000" baseline="-25000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2000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2000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2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330" y="3571459"/>
            <a:ext cx="2062460" cy="78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30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638" y="0"/>
            <a:ext cx="10515600" cy="1325563"/>
          </a:xfrm>
        </p:spPr>
        <p:txBody>
          <a:bodyPr/>
          <a:lstStyle/>
          <a:p>
            <a:r>
              <a:rPr lang="en-US" sz="4000" i="1" dirty="0" smtClean="0"/>
              <a:t>Performance on Tubingen dataset</a:t>
            </a:r>
            <a:endParaRPr lang="en-US" sz="4000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2910"/>
            <a:ext cx="6208295" cy="5321396"/>
          </a:xfrm>
        </p:spPr>
      </p:pic>
      <p:sp>
        <p:nvSpPr>
          <p:cNvPr id="5" name="TextBox 4"/>
          <p:cNvSpPr txBox="1"/>
          <p:nvPr/>
        </p:nvSpPr>
        <p:spPr>
          <a:xfrm>
            <a:off x="5903494" y="1690688"/>
            <a:ext cx="62885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000" dirty="0" smtClean="0">
                <a:latin typeface="Century Gothic" charset="0"/>
                <a:ea typeface="Century Gothic" charset="0"/>
                <a:cs typeface="Century Gothic" charset="0"/>
              </a:rPr>
              <a:t>Decision rate: 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000" dirty="0" smtClean="0">
                <a:latin typeface="Century Gothic" charset="0"/>
                <a:ea typeface="Century Gothic" charset="0"/>
                <a:cs typeface="Century Gothic" charset="0"/>
              </a:rPr>
              <a:t>Fraction </a:t>
            </a:r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of </a:t>
            </a:r>
            <a:r>
              <a:rPr lang="en-US" sz="2000" dirty="0" smtClean="0">
                <a:latin typeface="Century Gothic" charset="0"/>
                <a:ea typeface="Century Gothic" charset="0"/>
                <a:cs typeface="Century Gothic" charset="0"/>
              </a:rPr>
              <a:t>pairs that algorithm </a:t>
            </a:r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makes a </a:t>
            </a:r>
            <a:r>
              <a:rPr lang="en-US" sz="2000" dirty="0" smtClean="0">
                <a:latin typeface="Century Gothic" charset="0"/>
                <a:ea typeface="Century Gothic" charset="0"/>
                <a:cs typeface="Century Gothic" charset="0"/>
              </a:rPr>
              <a:t>decision. </a:t>
            </a:r>
          </a:p>
          <a:p>
            <a:pPr marL="457200" indent="-457200">
              <a:buFont typeface="Arial" charset="0"/>
              <a:buChar char="•"/>
            </a:pPr>
            <a:endParaRPr lang="en-US" sz="2000" dirty="0">
              <a:latin typeface="Century Gothic" charset="0"/>
              <a:ea typeface="Century Gothic" charset="0"/>
              <a:cs typeface="Century Gothic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000" dirty="0" smtClean="0">
                <a:latin typeface="Century Gothic" charset="0"/>
                <a:ea typeface="Century Gothic" charset="0"/>
                <a:cs typeface="Century Gothic" charset="0"/>
              </a:rPr>
              <a:t>Decision made </a:t>
            </a:r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when </a:t>
            </a:r>
            <a:endParaRPr lang="en-US" sz="2000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sz="2000" dirty="0" smtClean="0">
                <a:latin typeface="Century Gothic" charset="0"/>
                <a:ea typeface="Century Gothic" charset="0"/>
                <a:cs typeface="Century Gothic" charset="0"/>
              </a:rPr>
              <a:t>|</a:t>
            </a:r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H(X,E)-</a:t>
            </a:r>
            <a:r>
              <a:rPr lang="en-US" sz="2000" dirty="0" smtClean="0">
                <a:latin typeface="Century Gothic" charset="0"/>
                <a:ea typeface="Century Gothic" charset="0"/>
                <a:cs typeface="Century Gothic" charset="0"/>
              </a:rPr>
              <a:t>H(Y,E’)|&gt; t</a:t>
            </a:r>
          </a:p>
          <a:p>
            <a:r>
              <a:rPr lang="en-US" sz="2000" dirty="0" smtClean="0">
                <a:latin typeface="Century Gothic" charset="0"/>
                <a:ea typeface="Century Gothic" charset="0"/>
                <a:cs typeface="Century Gothic" charset="0"/>
              </a:rPr>
              <a:t>(t </a:t>
            </a:r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determines the decision </a:t>
            </a:r>
            <a:r>
              <a:rPr lang="en-US" sz="2000" dirty="0" smtClean="0">
                <a:latin typeface="Century Gothic" charset="0"/>
                <a:ea typeface="Century Gothic" charset="0"/>
                <a:cs typeface="Century Gothic" charset="0"/>
              </a:rPr>
              <a:t>rate)</a:t>
            </a:r>
          </a:p>
          <a:p>
            <a:endParaRPr lang="en-US" sz="2000" dirty="0">
              <a:latin typeface="Century Gothic" charset="0"/>
              <a:ea typeface="Century Gothic" charset="0"/>
              <a:cs typeface="Century Gothic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000" dirty="0" smtClean="0">
                <a:latin typeface="Century Gothic" charset="0"/>
                <a:ea typeface="Century Gothic" charset="0"/>
                <a:cs typeface="Century Gothic" charset="0"/>
              </a:rPr>
              <a:t>Confidence </a:t>
            </a:r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intervals </a:t>
            </a:r>
            <a:r>
              <a:rPr lang="en-US" sz="2000" dirty="0" smtClean="0">
                <a:latin typeface="Century Gothic" charset="0"/>
                <a:ea typeface="Century Gothic" charset="0"/>
                <a:cs typeface="Century Gothic" charset="0"/>
              </a:rPr>
              <a:t>based </a:t>
            </a:r>
          </a:p>
          <a:p>
            <a:r>
              <a:rPr lang="en-US" sz="2000" dirty="0" smtClean="0">
                <a:latin typeface="Century Gothic" charset="0"/>
                <a:ea typeface="Century Gothic" charset="0"/>
                <a:cs typeface="Century Gothic" charset="0"/>
              </a:rPr>
              <a:t>on number of </a:t>
            </a:r>
            <a:r>
              <a:rPr lang="en-US" sz="2000" dirty="0" err="1" smtClean="0">
                <a:latin typeface="Century Gothic" charset="0"/>
                <a:ea typeface="Century Gothic" charset="0"/>
                <a:cs typeface="Century Gothic" charset="0"/>
              </a:rPr>
              <a:t>datapoints</a:t>
            </a:r>
            <a:endParaRPr lang="en-US" sz="2000" dirty="0">
              <a:latin typeface="Century Gothic" charset="0"/>
              <a:ea typeface="Century Gothic" charset="0"/>
              <a:cs typeface="Century Gothic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2000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000" dirty="0" smtClean="0">
                <a:latin typeface="Century Gothic" charset="0"/>
                <a:ea typeface="Century Gothic" charset="0"/>
                <a:cs typeface="Century Gothic" charset="0"/>
              </a:rPr>
              <a:t>Slightly better than ANMs</a:t>
            </a:r>
            <a:endParaRPr lang="en-US" sz="2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33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Learning causal graphs with interventions is a fun graph theory problem </a:t>
            </a:r>
          </a:p>
          <a:p>
            <a:endParaRPr lang="en-US" sz="2400" dirty="0" smtClean="0"/>
          </a:p>
          <a:p>
            <a:r>
              <a:rPr lang="en-US" sz="2400" dirty="0" smtClean="0"/>
              <a:t>The landscape when the sizes of interventions is bounded is quite open, especially for general graphs</a:t>
            </a:r>
            <a:r>
              <a:rPr lang="en-US" sz="2400" smtClean="0"/>
              <a:t>. </a:t>
            </a:r>
          </a:p>
          <a:p>
            <a:endParaRPr lang="en-US" sz="2400" dirty="0" smtClean="0"/>
          </a:p>
          <a:p>
            <a:r>
              <a:rPr lang="en-US" sz="2400" dirty="0" smtClean="0"/>
              <a:t>Good combinatorial algorithms with provable guarantees?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352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Introduced a </a:t>
            </a:r>
            <a:r>
              <a:rPr lang="en-US" dirty="0" smtClean="0"/>
              <a:t>new </a:t>
            </a:r>
            <a:r>
              <a:rPr lang="en-US" dirty="0" smtClean="0"/>
              <a:t>framework for data-driven causality </a:t>
            </a:r>
            <a:r>
              <a:rPr lang="en-US" b="1" dirty="0" smtClean="0"/>
              <a:t>for two variables </a:t>
            </a:r>
          </a:p>
          <a:p>
            <a:endParaRPr lang="en-US" dirty="0" smtClean="0"/>
          </a:p>
          <a:p>
            <a:r>
              <a:rPr lang="en-US" dirty="0" smtClean="0"/>
              <a:t>Established </a:t>
            </a:r>
            <a:r>
              <a:rPr lang="en-US" dirty="0" err="1" smtClean="0"/>
              <a:t>Identifiability</a:t>
            </a:r>
            <a:r>
              <a:rPr lang="en-US" dirty="0" smtClean="0"/>
              <a:t> for generic distributions for H</a:t>
            </a:r>
            <a:r>
              <a:rPr lang="en-US" baseline="-25000" dirty="0" smtClean="0"/>
              <a:t>0</a:t>
            </a:r>
            <a:r>
              <a:rPr lang="en-US" dirty="0" smtClean="0"/>
              <a:t> entropy. Conjectured it holds for Shannon entropy. </a:t>
            </a:r>
          </a:p>
          <a:p>
            <a:endParaRPr lang="en-US" dirty="0" smtClean="0"/>
          </a:p>
          <a:p>
            <a:r>
              <a:rPr lang="en-US" dirty="0" smtClean="0"/>
              <a:t>Inspired </a:t>
            </a:r>
            <a:r>
              <a:rPr lang="en-US" dirty="0"/>
              <a:t>by Occam’s razor. Natural and different from prior works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Natural for categorical variables (Additive models do not work there)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Proposed practical greedy algorithm using Shannon entropy. </a:t>
            </a:r>
          </a:p>
          <a:p>
            <a:endParaRPr lang="en-US" dirty="0" smtClean="0"/>
          </a:p>
          <a:p>
            <a:r>
              <a:rPr lang="en-US" dirty="0" smtClean="0"/>
              <a:t>Empirically performs very well for artificial and real causal datasets.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06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0200" y="2309672"/>
            <a:ext cx="1036899" cy="1325563"/>
          </a:xfrm>
        </p:spPr>
        <p:txBody>
          <a:bodyPr/>
          <a:lstStyle/>
          <a:p>
            <a:r>
              <a:rPr lang="en-US" dirty="0" smtClean="0"/>
              <a:t>fin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29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Theory: Additive Noise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Y = f(X)+E, X⫫E</a:t>
            </a:r>
          </a:p>
          <a:p>
            <a:r>
              <a:rPr lang="en-US" dirty="0" err="1" smtClean="0"/>
              <a:t>Identifiability</a:t>
            </a:r>
            <a:r>
              <a:rPr lang="en-US" dirty="0" smtClean="0"/>
              <a:t> 1: </a:t>
            </a:r>
          </a:p>
          <a:p>
            <a:pPr lvl="1"/>
            <a:r>
              <a:rPr lang="en-US" dirty="0" smtClean="0"/>
              <a:t>If f nonlinear, then ∄ g, N ⫫Y such that X = g(Y)+N (almost surely)</a:t>
            </a:r>
          </a:p>
          <a:p>
            <a:pPr lvl="1"/>
            <a:r>
              <a:rPr lang="en-US" dirty="0" smtClean="0"/>
              <a:t>If E non-Gaussian, ∄ g, N ⫫Y such that X = g(Y)+N</a:t>
            </a:r>
          </a:p>
          <a:p>
            <a:r>
              <a:rPr lang="en-US" dirty="0" smtClean="0"/>
              <a:t>Performs 63% on real data*</a:t>
            </a:r>
          </a:p>
          <a:p>
            <a:r>
              <a:rPr lang="en-US" dirty="0" smtClean="0"/>
              <a:t>Drawback: </a:t>
            </a:r>
            <a:r>
              <a:rPr lang="en-US" dirty="0" err="1" smtClean="0"/>
              <a:t>Additivity</a:t>
            </a:r>
            <a:r>
              <a:rPr lang="en-US" dirty="0" smtClean="0"/>
              <a:t> is a restrictive functional assumption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7030" y="6325644"/>
            <a:ext cx="1027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Cause Effect Pairs Dataset: https://</a:t>
            </a:r>
            <a:r>
              <a:rPr lang="en-US" dirty="0" err="1" smtClean="0"/>
              <a:t>webdav.tuebingen.mpg.de</a:t>
            </a:r>
            <a:r>
              <a:rPr lang="en-US" dirty="0" smtClean="0"/>
              <a:t>/cause-effect/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19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Smoking causes cancer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370010"/>
              </p:ext>
            </p:extLst>
          </p:nvPr>
        </p:nvGraphicFramePr>
        <p:xfrm>
          <a:off x="517357" y="2438399"/>
          <a:ext cx="4936958" cy="27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479"/>
                <a:gridCol w="2468479"/>
              </a:tblGrid>
              <a:tr h="213182">
                <a:tc>
                  <a:txBody>
                    <a:bodyPr/>
                    <a:lstStyle/>
                    <a:p>
                      <a:r>
                        <a:rPr lang="en-US" dirty="0" smtClean="0"/>
                        <a:t>S: Heavy</a:t>
                      </a:r>
                      <a:r>
                        <a:rPr lang="en-US" baseline="0" dirty="0" smtClean="0"/>
                        <a:t> smoker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C: Lung</a:t>
                      </a:r>
                      <a:r>
                        <a:rPr lang="en-US" baseline="0" dirty="0" smtClean="0"/>
                        <a:t> cancer before 60</a:t>
                      </a:r>
                      <a:endParaRPr lang="en-US" dirty="0"/>
                    </a:p>
                  </a:txBody>
                  <a:tcPr/>
                </a:tc>
              </a:tr>
              <a:tr h="52021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52021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52021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520210">
                <a:tc>
                  <a:txBody>
                    <a:bodyPr/>
                    <a:lstStyle/>
                    <a:p>
                      <a:r>
                        <a:rPr lang="en-US" dirty="0" smtClean="0"/>
                        <a:t>1 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….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89022" y="1969666"/>
            <a:ext cx="374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Observational data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678905" y="3304674"/>
            <a:ext cx="866274" cy="0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204711"/>
              </p:ext>
            </p:extLst>
          </p:nvPr>
        </p:nvGraphicFramePr>
        <p:xfrm>
          <a:off x="6769769" y="2438399"/>
          <a:ext cx="4584030" cy="27209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8010"/>
                <a:gridCol w="1528010"/>
                <a:gridCol w="1528010"/>
              </a:tblGrid>
              <a:tr h="9069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S=1</a:t>
                      </a:r>
                      <a:endParaRPr lang="en-US" dirty="0"/>
                    </a:p>
                  </a:txBody>
                  <a:tcPr/>
                </a:tc>
              </a:tr>
              <a:tr h="906973">
                <a:tc>
                  <a:txBody>
                    <a:bodyPr/>
                    <a:lstStyle/>
                    <a:p>
                      <a:r>
                        <a:rPr lang="en-US" dirty="0" smtClean="0"/>
                        <a:t>C=0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30/100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10/100</a:t>
                      </a:r>
                      <a:endParaRPr lang="en-US" dirty="0"/>
                    </a:p>
                  </a:txBody>
                  <a:tcPr/>
                </a:tc>
              </a:tr>
              <a:tr h="906973">
                <a:tc>
                  <a:txBody>
                    <a:bodyPr/>
                    <a:lstStyle/>
                    <a:p>
                      <a:r>
                        <a:rPr lang="en-US" dirty="0" smtClean="0"/>
                        <a:t>C=1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20/100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40/100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769769" y="1898146"/>
            <a:ext cx="374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Joint pdf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2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Theory: Independence of Cause </a:t>
            </a:r>
            <a:r>
              <a:rPr lang="en-US" dirty="0"/>
              <a:t>a</a:t>
            </a:r>
            <a:r>
              <a:rPr lang="en-US" dirty="0" smtClean="0"/>
              <a:t>nd 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20663" cy="4351338"/>
          </a:xfrm>
        </p:spPr>
        <p:txBody>
          <a:bodyPr/>
          <a:lstStyle/>
          <a:p>
            <a:r>
              <a:rPr lang="en-US" dirty="0" smtClean="0"/>
              <a:t>Function f chosen “independently” from distribution of X by nature</a:t>
            </a:r>
          </a:p>
          <a:p>
            <a:r>
              <a:rPr lang="en-US" dirty="0" smtClean="0"/>
              <a:t>Notion of independence: Assign a variable to f, check log-slope integral</a:t>
            </a:r>
          </a:p>
          <a:p>
            <a:r>
              <a:rPr lang="en-US" dirty="0" smtClean="0"/>
              <a:t>Boils down to: X causes Y if h(Y) &lt; h(X) 		[h: differential entropy]</a:t>
            </a:r>
          </a:p>
          <a:p>
            <a:r>
              <a:rPr lang="en-US" dirty="0" smtClean="0"/>
              <a:t>Drawback: </a:t>
            </a:r>
          </a:p>
          <a:p>
            <a:pPr lvl="1"/>
            <a:r>
              <a:rPr lang="en-US" dirty="0" smtClean="0"/>
              <a:t>No exogenous variable assumption (deterministic X-Y relation)</a:t>
            </a:r>
          </a:p>
          <a:p>
            <a:pPr lvl="1"/>
            <a:r>
              <a:rPr lang="en-US" dirty="0" smtClean="0"/>
              <a:t>Continuous variables only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50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in most general functional form Y = f(X,E)</a:t>
            </a:r>
          </a:p>
          <a:p>
            <a:r>
              <a:rPr lang="en-US" dirty="0" smtClean="0"/>
              <a:t>Handle ordinal as well as categorical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62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discrete variables X, Y, E.</a:t>
            </a:r>
          </a:p>
          <a:p>
            <a:r>
              <a:rPr lang="en-US" dirty="0" smtClean="0"/>
              <a:t>Use total input (</a:t>
            </a:r>
            <a:r>
              <a:rPr lang="en-US" dirty="0" err="1" smtClean="0"/>
              <a:t>Renyi</a:t>
            </a:r>
            <a:r>
              <a:rPr lang="en-US" dirty="0" smtClean="0"/>
              <a:t>) entropy as a measure of complexity</a:t>
            </a:r>
          </a:p>
          <a:p>
            <a:r>
              <a:rPr lang="en-US" dirty="0" smtClean="0"/>
              <a:t>Choose the simpler model</a:t>
            </a:r>
          </a:p>
          <a:p>
            <a:r>
              <a:rPr lang="en-US" dirty="0" smtClean="0"/>
              <a:t>Assumption: (</a:t>
            </a:r>
            <a:r>
              <a:rPr lang="en-US" dirty="0" err="1" smtClean="0"/>
              <a:t>Renyi</a:t>
            </a:r>
            <a:r>
              <a:rPr lang="en-US" dirty="0" smtClean="0"/>
              <a:t>) entropy of exogenous variable E is </a:t>
            </a:r>
            <a:r>
              <a:rPr lang="en-US" i="1" dirty="0" smtClean="0"/>
              <a:t>small</a:t>
            </a:r>
            <a:endParaRPr lang="en-US" dirty="0" smtClean="0"/>
          </a:p>
          <a:p>
            <a:r>
              <a:rPr lang="en-US" dirty="0" smtClean="0"/>
              <a:t>Theoretical guarantees for H</a:t>
            </a:r>
            <a:r>
              <a:rPr lang="en-US" baseline="-25000" dirty="0" smtClean="0"/>
              <a:t>0 </a:t>
            </a:r>
            <a:r>
              <a:rPr lang="en-US" dirty="0" err="1" smtClean="0"/>
              <a:t>Renyi</a:t>
            </a:r>
            <a:r>
              <a:rPr lang="en-US" dirty="0" smtClean="0"/>
              <a:t> entropy (cardinality)</a:t>
            </a:r>
            <a:endParaRPr lang="en-US" baseline="-25000" dirty="0"/>
          </a:p>
        </p:txBody>
      </p:sp>
      <p:sp>
        <p:nvSpPr>
          <p:cNvPr id="4" name="TextBox 3"/>
          <p:cNvSpPr txBox="1"/>
          <p:nvPr/>
        </p:nvSpPr>
        <p:spPr>
          <a:xfrm>
            <a:off x="1226646" y="4665190"/>
            <a:ext cx="10319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rgbClr val="FF0000"/>
                </a:solidFill>
              </a:rPr>
              <a:t>Causal direction (almost surely) identifiable if E has small cardinality</a:t>
            </a:r>
            <a:endParaRPr lang="en-US" sz="28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80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i="1" dirty="0" smtClean="0"/>
              <a:t>Performance of Greedy Joint Entropy Minimization</a:t>
            </a:r>
            <a:endParaRPr lang="en-US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91" y="1984319"/>
            <a:ext cx="5114155" cy="4383561"/>
          </a:xfrm>
        </p:spPr>
      </p:pic>
      <p:sp>
        <p:nvSpPr>
          <p:cNvPr id="5" name="TextBox 4"/>
          <p:cNvSpPr txBox="1"/>
          <p:nvPr/>
        </p:nvSpPr>
        <p:spPr>
          <a:xfrm>
            <a:off x="7122694" y="1690688"/>
            <a:ext cx="49570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n marginal distributions </a:t>
            </a:r>
            <a:r>
              <a:rPr lang="en-US" sz="2800" dirty="0"/>
              <a:t>each with </a:t>
            </a:r>
            <a:r>
              <a:rPr lang="en-US" sz="2800" dirty="0" smtClean="0"/>
              <a:t>n </a:t>
            </a:r>
            <a:r>
              <a:rPr lang="en-US" sz="2800" dirty="0"/>
              <a:t>states are randomly generated for each </a:t>
            </a:r>
            <a:r>
              <a:rPr lang="en-US" sz="2800" dirty="0" smtClean="0"/>
              <a:t>n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The </a:t>
            </a:r>
            <a:r>
              <a:rPr lang="en-US" sz="2800" dirty="0"/>
              <a:t>minimum joint entropy obtained by the greedy algorithm is at most 1 bit away from the largest marginal </a:t>
            </a:r>
            <a:r>
              <a:rPr lang="en-US" sz="2800" dirty="0" err="1" smtClean="0"/>
              <a:t>max</a:t>
            </a:r>
            <a:r>
              <a:rPr lang="en-US" sz="2800" baseline="-25000" dirty="0" err="1" smtClean="0"/>
              <a:t>i</a:t>
            </a:r>
            <a:r>
              <a:rPr lang="en-US" sz="2800" dirty="0" err="1" smtClean="0"/>
              <a:t>H</a:t>
            </a:r>
            <a:r>
              <a:rPr lang="en-US" sz="2800" dirty="0" smtClean="0"/>
              <a:t>(X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0678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br>
              <a:rPr lang="en-US" dirty="0" smtClean="0"/>
            </a:br>
            <a:r>
              <a:rPr lang="en-US" sz="4000" i="1" dirty="0" smtClean="0"/>
              <a:t>Shannon Entropy-based </a:t>
            </a:r>
            <a:r>
              <a:rPr lang="en-US" sz="4000" i="1" dirty="0" err="1" smtClean="0"/>
              <a:t>Identifiability</a:t>
            </a:r>
            <a:endParaRPr lang="en-US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13" y="1514224"/>
            <a:ext cx="6000457" cy="5143249"/>
          </a:xfrm>
        </p:spPr>
      </p:pic>
      <p:sp>
        <p:nvSpPr>
          <p:cNvPr id="5" name="TextBox 4"/>
          <p:cNvSpPr txBox="1"/>
          <p:nvPr/>
        </p:nvSpPr>
        <p:spPr>
          <a:xfrm>
            <a:off x="5935578" y="1812758"/>
            <a:ext cx="625642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/>
              <a:t>G</a:t>
            </a:r>
            <a:r>
              <a:rPr lang="en-US" sz="2800" dirty="0" smtClean="0"/>
              <a:t>enerate </a:t>
            </a:r>
            <a:r>
              <a:rPr lang="en-US" sz="2800" dirty="0"/>
              <a:t>distributions of </a:t>
            </a:r>
            <a:r>
              <a:rPr lang="en-US" sz="2800" dirty="0" smtClean="0"/>
              <a:t>X,Y </a:t>
            </a:r>
            <a:r>
              <a:rPr lang="en-US" sz="2800" dirty="0"/>
              <a:t>by randomly selecting </a:t>
            </a:r>
            <a:r>
              <a:rPr lang="en-US" sz="2800" dirty="0" smtClean="0"/>
              <a:t>f, X, E.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Probability </a:t>
            </a:r>
            <a:r>
              <a:rPr lang="en-US" sz="2800" dirty="0"/>
              <a:t>of success is the fraction of points </a:t>
            </a:r>
            <a:r>
              <a:rPr lang="en-US" sz="2800" dirty="0" smtClean="0"/>
              <a:t>where H(X,E) &lt; H(Y,N). 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Larger n </a:t>
            </a:r>
            <a:r>
              <a:rPr lang="en-US" sz="2800" dirty="0"/>
              <a:t>drives probability of success to 1 when $</a:t>
            </a:r>
            <a:r>
              <a:rPr lang="en-US" sz="2800" dirty="0" smtClean="0"/>
              <a:t>H(E) &lt; log(n), </a:t>
            </a:r>
            <a:r>
              <a:rPr lang="en-US" sz="2800" dirty="0"/>
              <a:t>supporting </a:t>
            </a:r>
            <a:r>
              <a:rPr lang="en-US" sz="2800" dirty="0" smtClean="0"/>
              <a:t>the conjecture.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9309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Characterization of 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29211" cy="4351338"/>
          </a:xfrm>
        </p:spPr>
        <p:txBody>
          <a:bodyPr/>
          <a:lstStyle/>
          <a:p>
            <a:r>
              <a:rPr lang="en-US" dirty="0" smtClean="0"/>
              <a:t>Define </a:t>
            </a:r>
            <a:r>
              <a:rPr lang="en-US" smtClean="0"/>
              <a:t>conditional distribution</a:t>
            </a:r>
            <a:endParaRPr lang="en-US" baseline="-25000" dirty="0" smtClean="0"/>
          </a:p>
          <a:p>
            <a:r>
              <a:rPr lang="en-US" dirty="0" smtClean="0"/>
              <a:t>Let p = [p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T</a:t>
            </a:r>
            <a:r>
              <a:rPr lang="en-US" dirty="0" smtClean="0"/>
              <a:t>, p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T</a:t>
            </a:r>
            <a:r>
              <a:rPr lang="en-US" dirty="0" smtClean="0"/>
              <a:t>, </a:t>
            </a:r>
            <a:r>
              <a:rPr lang="is-IS" dirty="0" smtClean="0"/>
              <a:t>…, p</a:t>
            </a:r>
            <a:r>
              <a:rPr lang="is-IS" baseline="-25000" dirty="0" smtClean="0"/>
              <a:t>n</a:t>
            </a:r>
            <a:r>
              <a:rPr lang="is-IS" baseline="30000" dirty="0" smtClean="0"/>
              <a:t>T</a:t>
            </a:r>
            <a:r>
              <a:rPr lang="en-US" dirty="0" smtClean="0"/>
              <a:t>]</a:t>
            </a:r>
            <a:r>
              <a:rPr lang="en-US" baseline="30000" dirty="0" smtClean="0"/>
              <a:t>T</a:t>
            </a:r>
            <a:r>
              <a:rPr lang="en-US" dirty="0" smtClean="0"/>
              <a:t>. Then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i="1" dirty="0" smtClean="0"/>
              <a:t>Ex.: </a:t>
            </a:r>
            <a:endParaRPr lang="en-US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831" y="3001544"/>
            <a:ext cx="4114800" cy="469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929" y="3750721"/>
            <a:ext cx="4472071" cy="29762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402804" y="3606381"/>
            <a:ext cx="5676901" cy="1383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prstClr val="black"/>
                </a:solidFill>
              </a:rPr>
              <a:t>where M is a </a:t>
            </a:r>
            <a:r>
              <a:rPr lang="en-US" sz="2800" i="1" dirty="0">
                <a:solidFill>
                  <a:prstClr val="black"/>
                </a:solidFill>
              </a:rPr>
              <a:t>block partition matrix: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800" i="1" dirty="0" smtClean="0">
                <a:solidFill>
                  <a:prstClr val="black"/>
                </a:solidFill>
              </a:rPr>
              <a:t>Each </a:t>
            </a:r>
            <a:r>
              <a:rPr lang="en-US" sz="2800" i="1" dirty="0">
                <a:solidFill>
                  <a:prstClr val="black"/>
                </a:solidFill>
              </a:rPr>
              <a:t>block of length n </a:t>
            </a:r>
            <a:r>
              <a:rPr lang="en-US" sz="2800" i="1" dirty="0" smtClean="0">
                <a:solidFill>
                  <a:prstClr val="black"/>
                </a:solidFill>
              </a:rPr>
              <a:t>is a partitioning of columns</a:t>
            </a:r>
            <a:endParaRPr lang="en-US" sz="2800" i="1" dirty="0">
              <a:solidFill>
                <a:prstClr val="black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8041" y="1848830"/>
            <a:ext cx="3643180" cy="38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11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Position Argument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83368"/>
            <a:ext cx="10904621" cy="585536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Suppose Y|X = j are uniform over simplex (not realistic, toy example)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ote: Let x</a:t>
            </a:r>
            <a:r>
              <a:rPr lang="en-US" baseline="-25000" dirty="0" smtClean="0"/>
              <a:t>i</a:t>
            </a:r>
            <a:r>
              <a:rPr lang="en-US" dirty="0" smtClean="0"/>
              <a:t> ∼ </a:t>
            </a:r>
            <a:r>
              <a:rPr lang="en-US" dirty="0" err="1" smtClean="0"/>
              <a:t>exp</a:t>
            </a:r>
            <a:r>
              <a:rPr lang="en-US" dirty="0" smtClean="0"/>
              <a:t>(1). Then following is a uniform random vector over the simplex: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 					Drop n rows of p to make it (almost) </a:t>
            </a:r>
            <a:r>
              <a:rPr lang="en-US" dirty="0" err="1" smtClean="0"/>
              <a:t>i.i.d</a:t>
            </a:r>
            <a:r>
              <a:rPr lang="en-US" dirty="0" smtClean="0"/>
              <a:t>.</a:t>
            </a:r>
          </a:p>
          <a:p>
            <a:r>
              <a:rPr lang="en-US" dirty="0" smtClean="0"/>
              <a:t>Claim: There does not exist an e with H0 &lt; n(n-1)</a:t>
            </a:r>
          </a:p>
          <a:p>
            <a:r>
              <a:rPr lang="en-US" dirty="0" smtClean="0"/>
              <a:t>Proof: Assume otherwise.</a:t>
            </a:r>
          </a:p>
          <a:p>
            <a:pPr lvl="1"/>
            <a:r>
              <a:rPr lang="en-US" dirty="0" smtClean="0"/>
              <a:t>Rows of M are linearly dependent.</a:t>
            </a:r>
          </a:p>
          <a:p>
            <a:pPr lvl="1"/>
            <a:r>
              <a:rPr lang="en-US" dirty="0" smtClean="0"/>
              <a:t>∃ a such that </a:t>
            </a:r>
            <a:r>
              <a:rPr lang="en-US" dirty="0" err="1" smtClean="0"/>
              <a:t>a</a:t>
            </a:r>
            <a:r>
              <a:rPr lang="en-US" baseline="30000" dirty="0" err="1" smtClean="0"/>
              <a:t>T</a:t>
            </a:r>
            <a:r>
              <a:rPr lang="en-US" baseline="30000" dirty="0" smtClean="0"/>
              <a:t> </a:t>
            </a:r>
            <a:r>
              <a:rPr lang="en-US" dirty="0" smtClean="0"/>
              <a:t>M = 0</a:t>
            </a:r>
          </a:p>
          <a:p>
            <a:pPr lvl="1"/>
            <a:r>
              <a:rPr lang="en-US" dirty="0" smtClean="0"/>
              <a:t>Then </a:t>
            </a:r>
            <a:r>
              <a:rPr lang="en-US" dirty="0" err="1" smtClean="0"/>
              <a:t>a</a:t>
            </a:r>
            <a:r>
              <a:rPr lang="en-US" baseline="30000" dirty="0" err="1" smtClean="0"/>
              <a:t>T</a:t>
            </a:r>
            <a:r>
              <a:rPr lang="en-US" dirty="0" err="1" smtClean="0"/>
              <a:t>p</a:t>
            </a:r>
            <a:r>
              <a:rPr lang="en-US" dirty="0" smtClean="0"/>
              <a:t> = 0</a:t>
            </a:r>
          </a:p>
          <a:p>
            <a:pPr lvl="1"/>
            <a:r>
              <a:rPr lang="en-US" dirty="0" smtClean="0"/>
              <a:t>Implies a random </a:t>
            </a:r>
            <a:r>
              <a:rPr lang="en-US" dirty="0" err="1" smtClean="0"/>
              <a:t>hyperplane</a:t>
            </a:r>
            <a:r>
              <a:rPr lang="en-US" dirty="0" smtClean="0"/>
              <a:t> being orthogonal to a vector, has probability 0.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430" y="3073975"/>
            <a:ext cx="3521242" cy="4021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168" y="2132634"/>
            <a:ext cx="2546685" cy="58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9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Nature chooses X, E, f. Joint distribution over X, Y implied</a:t>
            </a:r>
          </a:p>
          <a:p>
            <a:r>
              <a:rPr lang="en-US" dirty="0" smtClean="0"/>
              <a:t>Choose X, E randomly over simplex. </a:t>
            </a:r>
          </a:p>
          <a:p>
            <a:r>
              <a:rPr lang="en-US" dirty="0" smtClean="0"/>
              <a:t>Derive X|Y from induced joint</a:t>
            </a:r>
          </a:p>
          <a:p>
            <a:r>
              <a:rPr lang="en-US" dirty="0" smtClean="0"/>
              <a:t>Any    ⫫ Y for which X = g(Y,    ) implies </a:t>
            </a:r>
          </a:p>
          <a:p>
            <a:endParaRPr lang="en-US" dirty="0"/>
          </a:p>
          <a:p>
            <a:r>
              <a:rPr lang="en-US" dirty="0" smtClean="0"/>
              <a:t>Corresponds to a non-zero polynomial being zero, has probability 0.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310" y="3799950"/>
            <a:ext cx="1387127" cy="4347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187" y="3399069"/>
            <a:ext cx="246175" cy="3099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263" y="3380386"/>
            <a:ext cx="267703" cy="33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3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20400" cy="4351338"/>
          </a:xfrm>
        </p:spPr>
        <p:txBody>
          <a:bodyPr/>
          <a:lstStyle/>
          <a:p>
            <a:r>
              <a:rPr lang="en-US" dirty="0" smtClean="0"/>
              <a:t>X, Y discrete </a:t>
            </a:r>
            <a:r>
              <a:rPr lang="en-US" dirty="0" err="1" smtClean="0"/>
              <a:t>r.v.’s</a:t>
            </a:r>
            <a:r>
              <a:rPr lang="en-US" dirty="0" smtClean="0"/>
              <a:t> with cardinality n</a:t>
            </a:r>
          </a:p>
          <a:p>
            <a:r>
              <a:rPr lang="en-US" dirty="0" smtClean="0"/>
              <a:t>Y = f(X,E) where E ⫫ X is also discrete</a:t>
            </a:r>
          </a:p>
          <a:p>
            <a:r>
              <a:rPr lang="en-US" dirty="0" smtClean="0"/>
              <a:t>f is generic (technical condition to avoid edge cases, true in real data)</a:t>
            </a:r>
          </a:p>
          <a:p>
            <a:r>
              <a:rPr lang="en-US" dirty="0" smtClean="0"/>
              <a:t>Distribution vectors of X, E uniformly randomly sampled from simplex</a:t>
            </a:r>
          </a:p>
          <a:p>
            <a:r>
              <a:rPr lang="en-US" i="1" dirty="0" smtClean="0"/>
              <a:t>Then with probability 1, there does not exist N </a:t>
            </a:r>
            <a:r>
              <a:rPr lang="en-US" dirty="0" smtClean="0"/>
              <a:t>⫫ </a:t>
            </a:r>
            <a:r>
              <a:rPr lang="en-US" i="1" dirty="0" smtClean="0"/>
              <a:t>Y such that there exist g that satisfies X = g(Y, 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82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Shannon Entropy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Y|X, finding E with minimum Shannon entropy such that there is f that satisfies Y = f(X,E) is equivalent to </a:t>
            </a:r>
          </a:p>
          <a:p>
            <a:r>
              <a:rPr lang="en-US" dirty="0" smtClean="0"/>
              <a:t>Given marginal distributions of n variables X</a:t>
            </a:r>
            <a:r>
              <a:rPr lang="en-US" baseline="-25000" dirty="0" smtClean="0"/>
              <a:t>i</a:t>
            </a:r>
            <a:r>
              <a:rPr lang="en-US" dirty="0" smtClean="0"/>
              <a:t>, find the joint distribution with minimum entropy</a:t>
            </a:r>
          </a:p>
          <a:p>
            <a:r>
              <a:rPr lang="en-US" dirty="0" smtClean="0"/>
              <a:t>NP hard problem.</a:t>
            </a:r>
          </a:p>
          <a:p>
            <a:r>
              <a:rPr lang="en-US" dirty="0" smtClean="0"/>
              <a:t>We propose a greedy algorithm (that produces a local optimum)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8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Causality= mechanism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146020" y="5259793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entury Gothic" charset="0"/>
                <a:ea typeface="Century Gothic" charset="0"/>
                <a:cs typeface="Century Gothic" charset="0"/>
              </a:rPr>
              <a:t>S</a:t>
            </a:r>
          </a:p>
        </p:txBody>
      </p:sp>
      <p:sp>
        <p:nvSpPr>
          <p:cNvPr id="5" name="Oval 4"/>
          <p:cNvSpPr/>
          <p:nvPr/>
        </p:nvSpPr>
        <p:spPr>
          <a:xfrm>
            <a:off x="2939329" y="5259793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entury Gothic" charset="0"/>
                <a:ea typeface="Century Gothic" charset="0"/>
                <a:cs typeface="Century Gothic" charset="0"/>
              </a:rPr>
              <a:t>C</a:t>
            </a:r>
          </a:p>
        </p:txBody>
      </p:sp>
      <p:cxnSp>
        <p:nvCxnSpPr>
          <p:cNvPr id="6" name="Straight Arrow Connector 5"/>
          <p:cNvCxnSpPr>
            <a:stCxn id="6" idx="6"/>
          </p:cNvCxnSpPr>
          <p:nvPr/>
        </p:nvCxnSpPr>
        <p:spPr>
          <a:xfrm>
            <a:off x="2022841" y="5685678"/>
            <a:ext cx="914400" cy="0"/>
          </a:xfrm>
          <a:prstGeom prst="straightConnector1">
            <a:avLst/>
          </a:prstGeom>
          <a:ln w="76200">
            <a:headEnd w="lg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19862" y="5305896"/>
            <a:ext cx="1675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entury Gothic" charset="0"/>
                <a:ea typeface="Century Gothic" charset="0"/>
                <a:cs typeface="Century Gothic" charset="0"/>
              </a:rPr>
              <a:t>Pr</a:t>
            </a:r>
            <a:r>
              <a:rPr lang="en-US" sz="2800" dirty="0" smtClean="0">
                <a:latin typeface="Century Gothic" charset="0"/>
                <a:ea typeface="Century Gothic" charset="0"/>
                <a:cs typeface="Century Gothic" charset="0"/>
              </a:rPr>
              <a:t>(S,C)</a:t>
            </a:r>
            <a:endParaRPr lang="en-US" sz="28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2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Causality= mechanism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146020" y="5259793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entury Gothic" charset="0"/>
                <a:ea typeface="Century Gothic" charset="0"/>
                <a:cs typeface="Century Gothic" charset="0"/>
              </a:rPr>
              <a:t>S</a:t>
            </a:r>
          </a:p>
        </p:txBody>
      </p:sp>
      <p:sp>
        <p:nvSpPr>
          <p:cNvPr id="5" name="Oval 4"/>
          <p:cNvSpPr/>
          <p:nvPr/>
        </p:nvSpPr>
        <p:spPr>
          <a:xfrm>
            <a:off x="2939329" y="5259793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entury Gothic" charset="0"/>
                <a:ea typeface="Century Gothic" charset="0"/>
                <a:cs typeface="Century Gothic" charset="0"/>
              </a:rPr>
              <a:t>C</a:t>
            </a:r>
          </a:p>
        </p:txBody>
      </p:sp>
      <p:cxnSp>
        <p:nvCxnSpPr>
          <p:cNvPr id="6" name="Straight Arrow Connector 5"/>
          <p:cNvCxnSpPr>
            <a:stCxn id="6" idx="6"/>
          </p:cNvCxnSpPr>
          <p:nvPr/>
        </p:nvCxnSpPr>
        <p:spPr>
          <a:xfrm>
            <a:off x="2022841" y="5685678"/>
            <a:ext cx="914400" cy="0"/>
          </a:xfrm>
          <a:prstGeom prst="straightConnector1">
            <a:avLst/>
          </a:prstGeom>
          <a:ln w="76200">
            <a:headEnd w="lg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78" y="1325563"/>
            <a:ext cx="1176558" cy="1608217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609952"/>
              </p:ext>
            </p:extLst>
          </p:nvPr>
        </p:nvGraphicFramePr>
        <p:xfrm>
          <a:off x="2601022" y="1407956"/>
          <a:ext cx="1440406" cy="15258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0203"/>
                <a:gridCol w="720203"/>
              </a:tblGrid>
              <a:tr h="762912">
                <a:tc>
                  <a:txBody>
                    <a:bodyPr/>
                    <a:lstStyle/>
                    <a:p>
                      <a:r>
                        <a:rPr lang="en-US" dirty="0" smtClean="0"/>
                        <a:t>S=0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  <a:tr h="762912">
                <a:tc>
                  <a:txBody>
                    <a:bodyPr/>
                    <a:lstStyle/>
                    <a:p>
                      <a:r>
                        <a:rPr lang="en-US" dirty="0" smtClean="0"/>
                        <a:t>S=1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44593" y="3536055"/>
            <a:ext cx="1675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entury Gothic" charset="0"/>
                <a:ea typeface="Century Gothic" charset="0"/>
                <a:cs typeface="Century Gothic" charset="0"/>
              </a:rPr>
              <a:t>Pr</a:t>
            </a:r>
            <a:r>
              <a:rPr lang="en-US" sz="2800" dirty="0" smtClean="0">
                <a:latin typeface="Century Gothic" charset="0"/>
                <a:ea typeface="Century Gothic" charset="0"/>
                <a:cs typeface="Century Gothic" charset="0"/>
              </a:rPr>
              <a:t>(S)</a:t>
            </a:r>
            <a:endParaRPr lang="en-US" sz="28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90589"/>
              </p:ext>
            </p:extLst>
          </p:nvPr>
        </p:nvGraphicFramePr>
        <p:xfrm>
          <a:off x="4906245" y="1325563"/>
          <a:ext cx="2976114" cy="176984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2038"/>
                <a:gridCol w="992038"/>
                <a:gridCol w="992038"/>
              </a:tblGrid>
              <a:tr h="5899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S=1</a:t>
                      </a:r>
                      <a:endParaRPr lang="en-US" dirty="0"/>
                    </a:p>
                  </a:txBody>
                  <a:tcPr/>
                </a:tc>
              </a:tr>
              <a:tr h="589947">
                <a:tc>
                  <a:txBody>
                    <a:bodyPr/>
                    <a:lstStyle/>
                    <a:p>
                      <a:r>
                        <a:rPr lang="en-US" dirty="0" smtClean="0"/>
                        <a:t>C=0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30/50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10/50</a:t>
                      </a:r>
                      <a:endParaRPr lang="en-US" dirty="0"/>
                    </a:p>
                  </a:txBody>
                  <a:tcPr/>
                </a:tc>
              </a:tr>
              <a:tr h="589947">
                <a:tc>
                  <a:txBody>
                    <a:bodyPr/>
                    <a:lstStyle/>
                    <a:p>
                      <a:r>
                        <a:rPr lang="en-US" dirty="0" smtClean="0"/>
                        <a:t>C=1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20/50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40/50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906245" y="3536055"/>
            <a:ext cx="1675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entury Gothic" charset="0"/>
                <a:ea typeface="Century Gothic" charset="0"/>
                <a:cs typeface="Century Gothic" charset="0"/>
              </a:rPr>
              <a:t>Pr</a:t>
            </a:r>
            <a:r>
              <a:rPr lang="en-US" sz="2800" dirty="0" smtClean="0">
                <a:latin typeface="Century Gothic" charset="0"/>
                <a:ea typeface="Century Gothic" charset="0"/>
                <a:cs typeface="Century Gothic" charset="0"/>
              </a:rPr>
              <a:t>(C/S)</a:t>
            </a:r>
            <a:endParaRPr lang="en-US" sz="28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19862" y="5305896"/>
            <a:ext cx="1675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entury Gothic" charset="0"/>
                <a:ea typeface="Century Gothic" charset="0"/>
                <a:cs typeface="Century Gothic" charset="0"/>
              </a:rPr>
              <a:t>Pr</a:t>
            </a:r>
            <a:r>
              <a:rPr lang="en-US" sz="2800" dirty="0" smtClean="0">
                <a:latin typeface="Century Gothic" charset="0"/>
                <a:ea typeface="Century Gothic" charset="0"/>
                <a:cs typeface="Century Gothic" charset="0"/>
              </a:rPr>
              <a:t>(S,C)</a:t>
            </a:r>
            <a:endParaRPr lang="en-US" sz="28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75" y="2933780"/>
            <a:ext cx="1195408" cy="1253924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254642" y="1172432"/>
            <a:ext cx="8565266" cy="3937920"/>
            <a:chOff x="254642" y="1172432"/>
            <a:chExt cx="8565266" cy="3937920"/>
          </a:xfrm>
        </p:grpSpPr>
        <p:sp>
          <p:nvSpPr>
            <p:cNvPr id="17" name="Round Diagonal Corner Rectangle 16"/>
            <p:cNvSpPr/>
            <p:nvPr/>
          </p:nvSpPr>
          <p:spPr>
            <a:xfrm>
              <a:off x="254642" y="1172432"/>
              <a:ext cx="8565266" cy="3430715"/>
            </a:xfrm>
            <a:prstGeom prst="round2DiagRect">
              <a:avLst/>
            </a:prstGeom>
            <a:noFill/>
            <a:ln w="571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>
              <a:off x="2384385" y="4385584"/>
              <a:ext cx="14080" cy="724768"/>
            </a:xfrm>
            <a:prstGeom prst="straightConnector1">
              <a:avLst/>
            </a:prstGeom>
            <a:ln w="76200">
              <a:solidFill>
                <a:schemeClr val="bg1">
                  <a:lumMod val="65000"/>
                </a:schemeClr>
              </a:solidFill>
              <a:headEnd w="lg" len="med"/>
              <a:tailEnd type="triangle" w="lg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694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Universe 1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146020" y="5259793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entury Gothic" charset="0"/>
                <a:ea typeface="Century Gothic" charset="0"/>
                <a:cs typeface="Century Gothic" charset="0"/>
              </a:rPr>
              <a:t>S</a:t>
            </a:r>
          </a:p>
        </p:txBody>
      </p:sp>
      <p:sp>
        <p:nvSpPr>
          <p:cNvPr id="5" name="Oval 4"/>
          <p:cNvSpPr/>
          <p:nvPr/>
        </p:nvSpPr>
        <p:spPr>
          <a:xfrm>
            <a:off x="2939329" y="5259793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entury Gothic" charset="0"/>
                <a:ea typeface="Century Gothic" charset="0"/>
                <a:cs typeface="Century Gothic" charset="0"/>
              </a:rPr>
              <a:t>C</a:t>
            </a:r>
          </a:p>
        </p:txBody>
      </p:sp>
      <p:cxnSp>
        <p:nvCxnSpPr>
          <p:cNvPr id="6" name="Straight Arrow Connector 5"/>
          <p:cNvCxnSpPr>
            <a:stCxn id="6" idx="6"/>
          </p:cNvCxnSpPr>
          <p:nvPr/>
        </p:nvCxnSpPr>
        <p:spPr>
          <a:xfrm>
            <a:off x="2022841" y="5685678"/>
            <a:ext cx="914400" cy="0"/>
          </a:xfrm>
          <a:prstGeom prst="straightConnector1">
            <a:avLst/>
          </a:prstGeom>
          <a:ln w="76200">
            <a:headEnd w="lg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78" y="1325563"/>
            <a:ext cx="1176558" cy="1608217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609952"/>
              </p:ext>
            </p:extLst>
          </p:nvPr>
        </p:nvGraphicFramePr>
        <p:xfrm>
          <a:off x="2601022" y="1407956"/>
          <a:ext cx="1440406" cy="15258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0203"/>
                <a:gridCol w="720203"/>
              </a:tblGrid>
              <a:tr h="762912">
                <a:tc>
                  <a:txBody>
                    <a:bodyPr/>
                    <a:lstStyle/>
                    <a:p>
                      <a:r>
                        <a:rPr lang="en-US" dirty="0" smtClean="0"/>
                        <a:t>S=0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  <a:tr h="762912">
                <a:tc>
                  <a:txBody>
                    <a:bodyPr/>
                    <a:lstStyle/>
                    <a:p>
                      <a:r>
                        <a:rPr lang="en-US" dirty="0" smtClean="0"/>
                        <a:t>S=1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44593" y="3536055"/>
            <a:ext cx="1675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entury Gothic" charset="0"/>
                <a:ea typeface="Century Gothic" charset="0"/>
                <a:cs typeface="Century Gothic" charset="0"/>
              </a:rPr>
              <a:t>Pr</a:t>
            </a:r>
            <a:r>
              <a:rPr lang="en-US" sz="2800" dirty="0" smtClean="0">
                <a:latin typeface="Century Gothic" charset="0"/>
                <a:ea typeface="Century Gothic" charset="0"/>
                <a:cs typeface="Century Gothic" charset="0"/>
              </a:rPr>
              <a:t>(S)</a:t>
            </a:r>
            <a:endParaRPr lang="en-US" sz="28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90589"/>
              </p:ext>
            </p:extLst>
          </p:nvPr>
        </p:nvGraphicFramePr>
        <p:xfrm>
          <a:off x="4906245" y="1325563"/>
          <a:ext cx="2976114" cy="176984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2038"/>
                <a:gridCol w="992038"/>
                <a:gridCol w="992038"/>
              </a:tblGrid>
              <a:tr h="5899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S=1</a:t>
                      </a:r>
                      <a:endParaRPr lang="en-US" dirty="0"/>
                    </a:p>
                  </a:txBody>
                  <a:tcPr/>
                </a:tc>
              </a:tr>
              <a:tr h="589947">
                <a:tc>
                  <a:txBody>
                    <a:bodyPr/>
                    <a:lstStyle/>
                    <a:p>
                      <a:r>
                        <a:rPr lang="en-US" dirty="0" smtClean="0"/>
                        <a:t>C=0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30/50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10/50</a:t>
                      </a:r>
                      <a:endParaRPr lang="en-US" dirty="0"/>
                    </a:p>
                  </a:txBody>
                  <a:tcPr/>
                </a:tc>
              </a:tr>
              <a:tr h="589947">
                <a:tc>
                  <a:txBody>
                    <a:bodyPr/>
                    <a:lstStyle/>
                    <a:p>
                      <a:r>
                        <a:rPr lang="en-US" dirty="0" smtClean="0"/>
                        <a:t>C=1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20/50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40/50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906245" y="3536055"/>
            <a:ext cx="1675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entury Gothic" charset="0"/>
                <a:ea typeface="Century Gothic" charset="0"/>
                <a:cs typeface="Century Gothic" charset="0"/>
              </a:rPr>
              <a:t>Pr</a:t>
            </a:r>
            <a:r>
              <a:rPr lang="en-US" sz="2800" dirty="0" smtClean="0">
                <a:latin typeface="Century Gothic" charset="0"/>
                <a:ea typeface="Century Gothic" charset="0"/>
                <a:cs typeface="Century Gothic" charset="0"/>
              </a:rPr>
              <a:t>(C/S)</a:t>
            </a:r>
            <a:endParaRPr lang="en-US" sz="28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19862" y="5305896"/>
            <a:ext cx="1675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entury Gothic" charset="0"/>
                <a:ea typeface="Century Gothic" charset="0"/>
                <a:cs typeface="Century Gothic" charset="0"/>
              </a:rPr>
              <a:t>Pr</a:t>
            </a:r>
            <a:r>
              <a:rPr lang="en-US" sz="2800" dirty="0" smtClean="0">
                <a:latin typeface="Century Gothic" charset="0"/>
                <a:ea typeface="Century Gothic" charset="0"/>
                <a:cs typeface="Century Gothic" charset="0"/>
              </a:rPr>
              <a:t>(S,C)</a:t>
            </a:r>
            <a:endParaRPr lang="en-US" sz="28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75" y="2933780"/>
            <a:ext cx="1195408" cy="125392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291908" y="5157456"/>
            <a:ext cx="1675269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65000"/>
              </a:schemeClr>
            </a:solidFill>
          </a:ln>
          <a:effectLst>
            <a:outerShdw blurRad="241300" dist="1143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entury Gothic" charset="0"/>
                <a:ea typeface="Century Gothic" charset="0"/>
                <a:cs typeface="Century Gothic" charset="0"/>
              </a:rPr>
              <a:t>C=F(S,E)</a:t>
            </a:r>
          </a:p>
          <a:p>
            <a:r>
              <a:rPr lang="en-US" sz="2800" dirty="0" smtClean="0">
                <a:latin typeface="Century Gothic" charset="0"/>
                <a:ea typeface="Century Gothic" charset="0"/>
                <a:cs typeface="Century Gothic" charset="0"/>
              </a:rPr>
              <a:t>E ⫫ S</a:t>
            </a:r>
            <a:endParaRPr lang="en-US" sz="28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54642" y="1172432"/>
            <a:ext cx="8565266" cy="3937920"/>
            <a:chOff x="254642" y="1172432"/>
            <a:chExt cx="8565266" cy="3937920"/>
          </a:xfrm>
        </p:grpSpPr>
        <p:sp>
          <p:nvSpPr>
            <p:cNvPr id="17" name="Round Diagonal Corner Rectangle 16"/>
            <p:cNvSpPr/>
            <p:nvPr/>
          </p:nvSpPr>
          <p:spPr>
            <a:xfrm>
              <a:off x="254642" y="1172432"/>
              <a:ext cx="8565266" cy="3430715"/>
            </a:xfrm>
            <a:prstGeom prst="round2DiagRect">
              <a:avLst/>
            </a:prstGeom>
            <a:noFill/>
            <a:ln w="571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>
              <a:off x="2384385" y="4385584"/>
              <a:ext cx="14080" cy="724768"/>
            </a:xfrm>
            <a:prstGeom prst="straightConnector1">
              <a:avLst/>
            </a:prstGeom>
            <a:ln w="76200">
              <a:solidFill>
                <a:schemeClr val="bg1">
                  <a:lumMod val="65000"/>
                </a:schemeClr>
              </a:solidFill>
              <a:headEnd w="lg" len="med"/>
              <a:tailEnd type="triangle" w="lg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425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Universe 2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38200" y="5259793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entury Gothic" charset="0"/>
                <a:ea typeface="Century Gothic" charset="0"/>
                <a:cs typeface="Century Gothic" charset="0"/>
              </a:rPr>
              <a:t>S</a:t>
            </a:r>
          </a:p>
        </p:txBody>
      </p:sp>
      <p:sp>
        <p:nvSpPr>
          <p:cNvPr id="5" name="Oval 4"/>
          <p:cNvSpPr/>
          <p:nvPr/>
        </p:nvSpPr>
        <p:spPr>
          <a:xfrm>
            <a:off x="2939329" y="5259793"/>
            <a:ext cx="876822" cy="851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entury Gothic" charset="0"/>
                <a:ea typeface="Century Gothic" charset="0"/>
                <a:cs typeface="Century Gothic" charset="0"/>
              </a:rPr>
              <a:t>C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769146" y="5685678"/>
            <a:ext cx="1104187" cy="2508"/>
          </a:xfrm>
          <a:prstGeom prst="straightConnector1">
            <a:avLst/>
          </a:prstGeom>
          <a:ln w="76200">
            <a:solidFill>
              <a:srgbClr val="FF0000"/>
            </a:solidFill>
            <a:headEnd w="lg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9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</TotalTime>
  <Words>2892</Words>
  <Application>Microsoft Macintosh PowerPoint</Application>
  <PresentationFormat>Widescreen</PresentationFormat>
  <Paragraphs>797</Paragraphs>
  <Slides>59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Calibri</vt:lpstr>
      <vt:lpstr>Calibri Light</vt:lpstr>
      <vt:lpstr>Century Gothic</vt:lpstr>
      <vt:lpstr>Arial</vt:lpstr>
      <vt:lpstr>Office Theme</vt:lpstr>
      <vt:lpstr>causal inference: an introduction and some results</vt:lpstr>
      <vt:lpstr>Overview</vt:lpstr>
      <vt:lpstr>Disclaimer</vt:lpstr>
      <vt:lpstr>Overview</vt:lpstr>
      <vt:lpstr>Smoking causes cancer</vt:lpstr>
      <vt:lpstr>Causality= mechanism</vt:lpstr>
      <vt:lpstr>Causality= mechanism</vt:lpstr>
      <vt:lpstr>Universe 1 </vt:lpstr>
      <vt:lpstr>Universe 2</vt:lpstr>
      <vt:lpstr>Universe 2</vt:lpstr>
      <vt:lpstr>How to find the causal direction?</vt:lpstr>
      <vt:lpstr>How to find the causal direction?</vt:lpstr>
      <vt:lpstr>How to find the causal direction?</vt:lpstr>
      <vt:lpstr>Overview</vt:lpstr>
      <vt:lpstr>Intervention: force people to smoke</vt:lpstr>
      <vt:lpstr>Intervention: force people to smoke</vt:lpstr>
      <vt:lpstr>Intervention: force people to smoke</vt:lpstr>
      <vt:lpstr>More variables</vt:lpstr>
      <vt:lpstr>More variables</vt:lpstr>
      <vt:lpstr>More variables</vt:lpstr>
      <vt:lpstr>PC Algorithm (Spirtes et al. Meek)</vt:lpstr>
      <vt:lpstr>PC Algorithm (Spirtes et al. Meek)</vt:lpstr>
      <vt:lpstr>How interventions reveal directions</vt:lpstr>
      <vt:lpstr>How interventions reveal directions</vt:lpstr>
      <vt:lpstr>How interventions reveal directions</vt:lpstr>
      <vt:lpstr>Learning Causal DAGs</vt:lpstr>
      <vt:lpstr>Learning Causal DAGs</vt:lpstr>
      <vt:lpstr>Learning Causal DAGs</vt:lpstr>
      <vt:lpstr>Learning Causal DAGs</vt:lpstr>
      <vt:lpstr>Learning Causal DAGs</vt:lpstr>
      <vt:lpstr>Learning Causal DAGs</vt:lpstr>
      <vt:lpstr>Learning Causal DAGs</vt:lpstr>
      <vt:lpstr>Learning Causal DAGs</vt:lpstr>
      <vt:lpstr>Major problem: Size of interventions</vt:lpstr>
      <vt:lpstr>Major problem: Size of interventions</vt:lpstr>
      <vt:lpstr>A good algorithm for general graphs</vt:lpstr>
      <vt:lpstr>Overview</vt:lpstr>
      <vt:lpstr>Data-driven causality</vt:lpstr>
      <vt:lpstr>Entropic Causality </vt:lpstr>
      <vt:lpstr>Entropic Causality in pictures</vt:lpstr>
      <vt:lpstr>Entropic Causality in pictures</vt:lpstr>
      <vt:lpstr>Question 1: Identifiability?</vt:lpstr>
      <vt:lpstr>Question 2: How to find simplest explanation?</vt:lpstr>
      <vt:lpstr>Proof idea</vt:lpstr>
      <vt:lpstr>Performance on Tubingen dataset</vt:lpstr>
      <vt:lpstr>Conclusions 1</vt:lpstr>
      <vt:lpstr>Conclusions 2</vt:lpstr>
      <vt:lpstr>fin</vt:lpstr>
      <vt:lpstr>Existing Theory: Additive Noise Models</vt:lpstr>
      <vt:lpstr>Existing Theory: Independence of Cause and Mechanism</vt:lpstr>
      <vt:lpstr>Open Problem</vt:lpstr>
      <vt:lpstr>Our Approach</vt:lpstr>
      <vt:lpstr>Performance of Greedy Joint Entropy Minimization</vt:lpstr>
      <vt:lpstr>Results Shannon Entropy-based Identifiability</vt:lpstr>
      <vt:lpstr>Characterization of Conditionals</vt:lpstr>
      <vt:lpstr>General Position Argument</vt:lpstr>
      <vt:lpstr>Our contribution</vt:lpstr>
      <vt:lpstr>Formal Result</vt:lpstr>
      <vt:lpstr>Working with Shannon Entropy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Entropic Causal Inference</dc:title>
  <dc:creator>Microsoft Office User</dc:creator>
  <cp:lastModifiedBy>Dimakis, Georgios-Alex</cp:lastModifiedBy>
  <cp:revision>230</cp:revision>
  <dcterms:created xsi:type="dcterms:W3CDTF">2016-09-26T20:07:11Z</dcterms:created>
  <dcterms:modified xsi:type="dcterms:W3CDTF">2016-10-07T11:27:02Z</dcterms:modified>
</cp:coreProperties>
</file>