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1"/>
  </p:notesMasterIdLst>
  <p:sldIdLst>
    <p:sldId id="256" r:id="rId4"/>
    <p:sldId id="309" r:id="rId5"/>
    <p:sldId id="311" r:id="rId6"/>
    <p:sldId id="327" r:id="rId7"/>
    <p:sldId id="316" r:id="rId8"/>
    <p:sldId id="318" r:id="rId9"/>
    <p:sldId id="326" r:id="rId10"/>
    <p:sldId id="290" r:id="rId11"/>
    <p:sldId id="280" r:id="rId12"/>
    <p:sldId id="329" r:id="rId13"/>
    <p:sldId id="330" r:id="rId14"/>
    <p:sldId id="328" r:id="rId15"/>
    <p:sldId id="321" r:id="rId16"/>
    <p:sldId id="322" r:id="rId17"/>
    <p:sldId id="323" r:id="rId18"/>
    <p:sldId id="324" r:id="rId19"/>
    <p:sldId id="32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7CCCAA-8F56-4D1F-9012-1435661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2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141BD4-8C7D-410A-9A6A-62F02ACB917B}" type="slidenum">
              <a:rPr 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94856-34C3-439B-B3AF-27CC37CF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1DE-76B7-4238-8942-9DA310D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1594-DE6B-4611-AC7B-31768BC63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0643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5490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158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9188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178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696516"/>
            <a:ext cx="7773293" cy="4446984"/>
          </a:xfrm>
        </p:spPr>
        <p:txBody>
          <a:bodyPr/>
          <a:lstStyle>
            <a:lvl1pPr algn="just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797" y="5197078"/>
            <a:ext cx="7822406" cy="1393031"/>
          </a:xfrm>
        </p:spPr>
        <p:txBody>
          <a:bodyPr/>
          <a:lstStyle>
            <a:lvl1pPr marL="0" indent="0" algn="just">
              <a:buNone/>
              <a:defRPr b="1" cap="all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139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3000"/>
              <a:buFontTx/>
              <a:buBlip>
                <a:blip r:embed="rId2"/>
              </a:buBlip>
              <a:defRPr/>
            </a:lvl1pPr>
            <a:lvl2pPr>
              <a:buSzPct val="93000"/>
              <a:buFontTx/>
              <a:buBlip>
                <a:blip r:embed="rId2"/>
              </a:buBlip>
              <a:defRPr/>
            </a:lvl2pPr>
            <a:lvl3pPr>
              <a:buSzPct val="93000"/>
              <a:buFontTx/>
              <a:buBlip>
                <a:blip r:embed="rId2"/>
              </a:buBlip>
              <a:defRPr/>
            </a:lvl3pPr>
            <a:lvl4pPr>
              <a:buSzPct val="93000"/>
              <a:buFontTx/>
              <a:buBlip>
                <a:blip r:embed="rId2"/>
              </a:buBlip>
              <a:defRPr/>
            </a:lvl4pPr>
            <a:lvl5pPr>
              <a:buSzPct val="93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0927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2357437"/>
            <a:ext cx="7772176" cy="3411141"/>
          </a:xfrm>
        </p:spPr>
        <p:txBody>
          <a:bodyPr anchor="t"/>
          <a:lstStyle>
            <a:lvl1pPr algn="l">
              <a:defRPr sz="8400" b="1" cap="all">
                <a:solidFill>
                  <a:srgbClr val="3E5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535781"/>
            <a:ext cx="7772176" cy="1660922"/>
          </a:xfrm>
        </p:spPr>
        <p:txBody>
          <a:bodyPr anchor="b"/>
          <a:lstStyle>
            <a:lvl1pPr marL="0" indent="0">
              <a:buNone/>
              <a:defRPr sz="4200" b="1" cap="all">
                <a:solidFill>
                  <a:srgbClr val="9CA6B0"/>
                </a:solidFill>
              </a:defRPr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09584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88D1-3E3B-46BB-A175-034DA3BAA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64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395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439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960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387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54981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007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82175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162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168" y="178594"/>
            <a:ext cx="2201168" cy="61882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64" y="178594"/>
            <a:ext cx="6496348" cy="61882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606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5E030-A522-41C6-A1BB-5ABFD52A4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419B-13F6-4A3E-BCAD-A1B28299B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D1D7-871F-4834-9DD1-C50C8C893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7D8E-97D3-4A30-83BE-14AB55F87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BF7A-D2CB-40DB-9CFD-A8B7FE675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DCA-82C9-4A45-A065-B11502CAA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8C3C-EE1C-4D8E-B8F3-15A1CBAD3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851D07C-985D-4D1F-BC4C-5453C19E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1313" indent="-341313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pitchFamily="2" charset="2"/>
        <a:buChar char="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pitchFamily="2" charset="2"/>
        <a:buChar char="l"/>
        <a:defRPr sz="2000">
          <a:solidFill>
            <a:schemeClr val="bg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bg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bg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179388"/>
            <a:ext cx="8804275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-108" charset="0"/>
              </a:rPr>
              <a:t>Click to edit Master title style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946275"/>
            <a:ext cx="87249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3076" name="Rectangle 3"/>
          <p:cNvSpPr>
            <a:spLocks noChangeArrowheads="1"/>
          </p:cNvSpPr>
          <p:nvPr userDrawn="1"/>
        </p:nvSpPr>
        <p:spPr bwMode="auto">
          <a:xfrm>
            <a:off x="82550" y="95250"/>
            <a:ext cx="8978900" cy="6664325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tabLst>
                <a:tab pos="1066800" algn="l"/>
              </a:tabLst>
            </a:pPr>
            <a:endParaRPr lang="en-US" sz="420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5100" b="1" cap="all">
          <a:solidFill>
            <a:srgbClr val="406342"/>
          </a:solidFill>
          <a:latin typeface="+mj-lt"/>
          <a:ea typeface="+mj-ea"/>
          <a:cs typeface="+mj-cs"/>
          <a:sym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321457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642915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964372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285829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42950" indent="-5556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4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1pPr>
      <a:lvl2pPr marL="962025" indent="-461963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34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2pPr>
      <a:lvl3pPr marL="1165225" indent="-3524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2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3pPr>
      <a:lvl4pPr marL="144303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4pPr>
      <a:lvl5pPr marL="175418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5pPr>
      <a:lvl6pPr marL="2077195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6pPr>
      <a:lvl7pPr marL="2398652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7pPr>
      <a:lvl8pPr marL="2720110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8pPr>
      <a:lvl9pPr marL="3041567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://www.flickr.com/photos/kevinkemmerer/2807722862/" TargetMode="External"/><Relationship Id="rId7" Type="http://schemas.openxmlformats.org/officeDocument/2006/relationships/image" Target="../media/image7.jpeg"/><Relationship Id="rId8" Type="http://schemas.openxmlformats.org/officeDocument/2006/relationships/hyperlink" Target="http://www.flickr.com/photos/gorillaradio/2363124133/" TargetMode="External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CPS 516: Data-intensive Computing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Instructor: Shivnath Babu</a:t>
            </a:r>
          </a:p>
          <a:p>
            <a:pPr eaLnBrk="1" hangingPunct="1"/>
            <a:r>
              <a:rPr lang="en-US" dirty="0" smtClean="0"/>
              <a:t>TA: </a:t>
            </a:r>
            <a:r>
              <a:rPr lang="en-US" dirty="0" err="1" smtClean="0"/>
              <a:t>Zilong</a:t>
            </a:r>
            <a:r>
              <a:rPr lang="en-US" dirty="0" smtClean="0"/>
              <a:t> (Eric) Tan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Project Part 0: Due in 2 Weeks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For every single system listed </a:t>
            </a:r>
            <a:r>
              <a:rPr lang="en-US" sz="2400" dirty="0"/>
              <a:t>in the “</a:t>
            </a:r>
            <a:r>
              <a:rPr lang="en-US" sz="2400" dirty="0" smtClean="0"/>
              <a:t>Data Platforms Map”, give as a list of succinct points: </a:t>
            </a:r>
          </a:p>
          <a:p>
            <a:pPr lvl="1" eaLnBrk="1" hangingPunct="1"/>
            <a:r>
              <a:rPr lang="en-US" sz="2000" dirty="0" smtClean="0"/>
              <a:t>Strengths (with numbered references)</a:t>
            </a:r>
          </a:p>
          <a:p>
            <a:pPr lvl="1" eaLnBrk="1" hangingPunct="1"/>
            <a:r>
              <a:rPr lang="en-US" sz="2000" dirty="0" smtClean="0"/>
              <a:t>Weaknesses (</a:t>
            </a:r>
            <a:r>
              <a:rPr lang="en-US" sz="2000" dirty="0"/>
              <a:t>with numbered references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References (can be articles, blog posts, research papers, white papers, your own assessment, …)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 smtClean="0"/>
              <a:t>Your own thoughts only. Don’t plagiarize. List every source of help. We will enforce honor code strictly.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Submit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(md format) into repository given by </a:t>
            </a:r>
            <a:r>
              <a:rPr lang="en-US" sz="2400" dirty="0" err="1" smtClean="0"/>
              <a:t>Zilong</a:t>
            </a:r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Outcomes: (a) Score out of 10; (b) Project leader selection.  </a:t>
            </a:r>
          </a:p>
        </p:txBody>
      </p:sp>
    </p:spTree>
    <p:extLst>
      <p:ext uri="{BB962C8B-B14F-4D97-AF65-F5344CB8AC3E}">
        <p14:creationId xmlns:p14="http://schemas.microsoft.com/office/powerpoint/2010/main" val="277655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Project Parts 1, 2, 3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Shivnath/</a:t>
            </a:r>
            <a:r>
              <a:rPr lang="en-US" sz="2000" dirty="0" err="1" smtClean="0"/>
              <a:t>Zilong</a:t>
            </a:r>
            <a:r>
              <a:rPr lang="en-US" sz="2000" dirty="0" smtClean="0"/>
              <a:t> will work with project leaders to assign one system per project. Will also try to have one mentor per project</a:t>
            </a:r>
          </a:p>
          <a:p>
            <a:pPr eaLnBrk="1" hangingPunct="1"/>
            <a:r>
              <a:rPr lang="en-US" sz="2000" dirty="0" smtClean="0"/>
              <a:t>Each student will join one project. Project starts Feb 1</a:t>
            </a:r>
          </a:p>
          <a:p>
            <a:pPr eaLnBrk="1" hangingPunct="1"/>
            <a:r>
              <a:rPr lang="en-US" sz="2400" dirty="0" smtClean="0"/>
              <a:t>Part 1: Feb 1 – Feb 21</a:t>
            </a:r>
          </a:p>
          <a:p>
            <a:pPr lvl="1" eaLnBrk="1" hangingPunct="1"/>
            <a:r>
              <a:rPr lang="en-US" sz="2000" dirty="0" smtClean="0"/>
              <a:t>Install system</a:t>
            </a:r>
          </a:p>
          <a:p>
            <a:pPr lvl="1" eaLnBrk="1" hangingPunct="1"/>
            <a:r>
              <a:rPr lang="en-US" sz="2000" dirty="0" smtClean="0"/>
              <a:t>Develop an application workload to exercise the system</a:t>
            </a:r>
          </a:p>
          <a:p>
            <a:pPr lvl="1" eaLnBrk="1" hangingPunct="1"/>
            <a:r>
              <a:rPr lang="en-US" sz="2000" dirty="0" smtClean="0"/>
              <a:t>Run workload and give demo and report </a:t>
            </a:r>
          </a:p>
          <a:p>
            <a:pPr eaLnBrk="1" hangingPunct="1"/>
            <a:r>
              <a:rPr lang="en-US" sz="2400" dirty="0" smtClean="0"/>
              <a:t>Part 2: Feb 22 – March 15</a:t>
            </a:r>
          </a:p>
          <a:p>
            <a:pPr lvl="1" eaLnBrk="1" hangingPunct="1"/>
            <a:r>
              <a:rPr lang="en-US" sz="2000" dirty="0" smtClean="0"/>
              <a:t>Identify system logs/metrics and other data that will help you understand deeply how the system is running the workload</a:t>
            </a:r>
          </a:p>
          <a:p>
            <a:pPr lvl="1" eaLnBrk="1" hangingPunct="1"/>
            <a:r>
              <a:rPr lang="en-US" sz="2000" dirty="0" smtClean="0"/>
              <a:t>Collect and send the data to a Kafka/MySQL/</a:t>
            </a:r>
            <a:r>
              <a:rPr lang="en-US" sz="2000" dirty="0" err="1" smtClean="0"/>
              <a:t>ElasticSearch</a:t>
            </a:r>
            <a:r>
              <a:rPr lang="en-US" sz="2000" dirty="0" smtClean="0"/>
              <a:t> routing and storage system set up by Shivnath/</a:t>
            </a:r>
            <a:r>
              <a:rPr lang="en-US" sz="2000" dirty="0" err="1" smtClean="0"/>
              <a:t>Zilong</a:t>
            </a:r>
            <a:r>
              <a:rPr lang="en-US" sz="2000" dirty="0" smtClean="0"/>
              <a:t>. Give </a:t>
            </a:r>
            <a:r>
              <a:rPr lang="en-US" sz="2000" dirty="0"/>
              <a:t>demo and </a:t>
            </a:r>
            <a:r>
              <a:rPr lang="en-US" sz="2000" dirty="0" smtClean="0"/>
              <a:t>report</a:t>
            </a:r>
            <a:endParaRPr lang="en-US" sz="2000" dirty="0"/>
          </a:p>
          <a:p>
            <a:pPr eaLnBrk="1" hangingPunct="1"/>
            <a:r>
              <a:rPr lang="en-US" sz="2400" dirty="0" smtClean="0"/>
              <a:t> Part 3: March 16 to April 15</a:t>
            </a:r>
          </a:p>
          <a:p>
            <a:pPr lvl="1" eaLnBrk="1" hangingPunct="1"/>
            <a:r>
              <a:rPr lang="en-US" sz="2000" dirty="0" smtClean="0"/>
              <a:t>Analyze and visualize the data to bring out some nontrivial aspects of the system related to what we learn in class. Give demo and report</a:t>
            </a:r>
          </a:p>
        </p:txBody>
      </p:sp>
    </p:spTree>
    <p:extLst>
      <p:ext uri="{BB962C8B-B14F-4D97-AF65-F5344CB8AC3E}">
        <p14:creationId xmlns:p14="http://schemas.microsoft.com/office/powerpoint/2010/main" val="12051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Primer on DBMS and 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73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Data Management</a:t>
            </a:r>
          </a:p>
        </p:txBody>
      </p:sp>
      <p:grpSp>
        <p:nvGrpSpPr>
          <p:cNvPr id="7171" name="Group 17"/>
          <p:cNvGrpSpPr>
            <a:grpSpLocks/>
          </p:cNvGrpSpPr>
          <p:nvPr/>
        </p:nvGrpSpPr>
        <p:grpSpPr bwMode="auto">
          <a:xfrm>
            <a:off x="3276600" y="3657600"/>
            <a:ext cx="3048000" cy="1371600"/>
            <a:chOff x="1776" y="2640"/>
            <a:chExt cx="1920" cy="864"/>
          </a:xfrm>
        </p:grpSpPr>
        <p:sp>
          <p:nvSpPr>
            <p:cNvPr id="7185" name="Rectangle 4"/>
            <p:cNvSpPr>
              <a:spLocks noChangeArrowheads="1"/>
            </p:cNvSpPr>
            <p:nvPr/>
          </p:nvSpPr>
          <p:spPr bwMode="auto">
            <a:xfrm>
              <a:off x="1776" y="2640"/>
              <a:ext cx="192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5"/>
            <p:cNvSpPr txBox="1">
              <a:spLocks noChangeArrowheads="1"/>
            </p:cNvSpPr>
            <p:nvPr/>
          </p:nvSpPr>
          <p:spPr bwMode="auto">
            <a:xfrm>
              <a:off x="2448" y="292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/>
                <a:t>Data</a:t>
              </a:r>
            </a:p>
          </p:txBody>
        </p:sp>
      </p:grp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3886200" y="19050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319588" y="21336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sp>
        <p:nvSpPr>
          <p:cNvPr id="7174" name="Oval 11"/>
          <p:cNvSpPr>
            <a:spLocks noChangeArrowheads="1"/>
          </p:cNvSpPr>
          <p:nvPr/>
        </p:nvSpPr>
        <p:spPr bwMode="auto">
          <a:xfrm>
            <a:off x="1752600" y="19050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185988" y="21336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sp>
        <p:nvSpPr>
          <p:cNvPr id="7176" name="Oval 14"/>
          <p:cNvSpPr>
            <a:spLocks noChangeArrowheads="1"/>
          </p:cNvSpPr>
          <p:nvPr/>
        </p:nvSpPr>
        <p:spPr bwMode="auto">
          <a:xfrm>
            <a:off x="6096000" y="19812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6605588" y="22098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685800" y="1717675"/>
            <a:ext cx="1066800" cy="3006725"/>
            <a:chOff x="432" y="1082"/>
            <a:chExt cx="672" cy="1894"/>
          </a:xfrm>
        </p:grpSpPr>
        <p:sp>
          <p:nvSpPr>
            <p:cNvPr id="7183" name="AutoShape 18"/>
            <p:cNvSpPr>
              <a:spLocks/>
            </p:cNvSpPr>
            <p:nvPr/>
          </p:nvSpPr>
          <p:spPr bwMode="auto">
            <a:xfrm>
              <a:off x="816" y="1104"/>
              <a:ext cx="288" cy="18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9"/>
            <p:cNvSpPr txBox="1">
              <a:spLocks noChangeArrowheads="1"/>
            </p:cNvSpPr>
            <p:nvPr/>
          </p:nvSpPr>
          <p:spPr bwMode="auto">
            <a:xfrm rot="-5400000">
              <a:off x="-279" y="1793"/>
              <a:ext cx="1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/>
                <a:t>User/Application</a:t>
              </a:r>
            </a:p>
          </p:txBody>
        </p:sp>
      </p:grp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425575" y="5283200"/>
            <a:ext cx="657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D</a:t>
            </a:r>
            <a:r>
              <a:rPr lang="en-US" sz="2800"/>
              <a:t>ata</a:t>
            </a:r>
            <a:r>
              <a:rPr lang="en-US" sz="2800">
                <a:solidFill>
                  <a:srgbClr val="FF0000"/>
                </a:solidFill>
              </a:rPr>
              <a:t>B</a:t>
            </a:r>
            <a:r>
              <a:rPr lang="en-US" sz="2800"/>
              <a:t>ase </a:t>
            </a:r>
            <a:r>
              <a:rPr lang="en-US" sz="2800">
                <a:solidFill>
                  <a:srgbClr val="FF0000"/>
                </a:solidFill>
              </a:rPr>
              <a:t>M</a:t>
            </a:r>
            <a:r>
              <a:rPr lang="en-US" sz="2800"/>
              <a:t>anagement </a:t>
            </a:r>
            <a:r>
              <a:rPr lang="en-US" sz="2800">
                <a:solidFill>
                  <a:srgbClr val="FF0000"/>
                </a:solidFill>
              </a:rPr>
              <a:t>S</a:t>
            </a:r>
            <a:r>
              <a:rPr lang="en-US" sz="2800"/>
              <a:t>ystem </a:t>
            </a:r>
            <a:r>
              <a:rPr lang="en-US" sz="280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7180" name="Line 23"/>
          <p:cNvSpPr>
            <a:spLocks noChangeShapeType="1"/>
          </p:cNvSpPr>
          <p:nvPr/>
        </p:nvSpPr>
        <p:spPr bwMode="auto">
          <a:xfrm>
            <a:off x="3200400" y="28194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24"/>
          <p:cNvSpPr>
            <a:spLocks noChangeShapeType="1"/>
          </p:cNvSpPr>
          <p:nvPr/>
        </p:nvSpPr>
        <p:spPr bwMode="auto">
          <a:xfrm>
            <a:off x="4876800" y="2971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5"/>
          <p:cNvSpPr>
            <a:spLocks noChangeShapeType="1"/>
          </p:cNvSpPr>
          <p:nvPr/>
        </p:nvSpPr>
        <p:spPr bwMode="auto">
          <a:xfrm flipH="1">
            <a:off x="5410200" y="2895600"/>
            <a:ext cx="1447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Example: At a Company</a:t>
            </a:r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>
            <p:ph sz="half" idx="2"/>
          </p:nvPr>
        </p:nvGraphicFramePr>
        <p:xfrm>
          <a:off x="304800" y="3800475"/>
          <a:ext cx="5181600" cy="2378076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  <a:gridCol w="1066800"/>
                <a:gridCol w="1143000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43" name="Group 131"/>
          <p:cNvGraphicFramePr>
            <a:graphicFrameLocks noGrp="1"/>
          </p:cNvGraphicFramePr>
          <p:nvPr>
            <p:ph sz="half" idx="1"/>
          </p:nvPr>
        </p:nvGraphicFramePr>
        <p:xfrm>
          <a:off x="5867400" y="3800475"/>
          <a:ext cx="29718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485900"/>
                <a:gridCol w="5715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609600" y="3333750"/>
            <a:ext cx="15414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Employee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5851525" y="3333750"/>
            <a:ext cx="1778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Department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533400" y="838200"/>
            <a:ext cx="657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1: Is there an employee named “Nemo”?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533400" y="1219200"/>
            <a:ext cx="48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2: What is “Nemo’s” salary?</a:t>
            </a:r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533400" y="16002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3: How many departments are there in the company?</a:t>
            </a:r>
          </a:p>
        </p:txBody>
      </p:sp>
      <p:sp>
        <p:nvSpPr>
          <p:cNvPr id="13453" name="Text Box 141"/>
          <p:cNvSpPr txBox="1">
            <a:spLocks noChangeArrowheads="1"/>
          </p:cNvSpPr>
          <p:nvPr/>
        </p:nvSpPr>
        <p:spPr bwMode="auto">
          <a:xfrm>
            <a:off x="533400" y="1981200"/>
            <a:ext cx="726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4: What is the name of “Nemo’s” department?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533400" y="2362200"/>
            <a:ext cx="665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5: How many employees are there in the </a:t>
            </a:r>
          </a:p>
          <a:p>
            <a:pPr eaLnBrk="1" hangingPunct="1"/>
            <a:r>
              <a:rPr lang="en-US" sz="2400"/>
              <a:t>              “Accounts” department?</a:t>
            </a:r>
          </a:p>
        </p:txBody>
      </p:sp>
    </p:spTree>
    <p:extLst>
      <p:ext uri="{BB962C8B-B14F-4D97-AF65-F5344CB8AC3E}">
        <p14:creationId xmlns:p14="http://schemas.microsoft.com/office/powerpoint/2010/main" val="252254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0" grpId="0"/>
      <p:bldP spid="13451" grpId="0"/>
      <p:bldP spid="13452" grpId="0"/>
      <p:bldP spid="13453" grpId="0"/>
      <p:bldP spid="134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D</a:t>
            </a:r>
            <a:r>
              <a:rPr lang="en-US" sz="3600" smtClean="0"/>
              <a:t>ata</a:t>
            </a:r>
            <a:r>
              <a:rPr lang="en-US" sz="3600" smtClean="0">
                <a:solidFill>
                  <a:srgbClr val="FF0000"/>
                </a:solidFill>
              </a:rPr>
              <a:t>B</a:t>
            </a:r>
            <a:r>
              <a:rPr lang="en-US" sz="3600" smtClean="0"/>
              <a:t>ase </a:t>
            </a:r>
            <a:r>
              <a:rPr lang="en-US" sz="3600" smtClean="0">
                <a:solidFill>
                  <a:srgbClr val="FF0000"/>
                </a:solidFill>
              </a:rPr>
              <a:t>M</a:t>
            </a:r>
            <a:r>
              <a:rPr lang="en-US" sz="3600" smtClean="0"/>
              <a:t>anagement </a:t>
            </a:r>
            <a:r>
              <a:rPr lang="en-US" sz="3600" smtClean="0">
                <a:solidFill>
                  <a:srgbClr val="FF0000"/>
                </a:solidFill>
              </a:rPr>
              <a:t>S</a:t>
            </a:r>
            <a:r>
              <a:rPr lang="en-US" sz="3600" smtClean="0"/>
              <a:t>ystem </a:t>
            </a:r>
            <a:r>
              <a:rPr lang="en-US" sz="3600" smtClean="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4290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57400" y="1676400"/>
            <a:ext cx="1676400" cy="1143000"/>
            <a:chOff x="1296" y="1056"/>
            <a:chExt cx="1056" cy="720"/>
          </a:xfrm>
        </p:grpSpPr>
        <p:sp>
          <p:nvSpPr>
            <p:cNvPr id="9243" name="Line 5"/>
            <p:cNvSpPr>
              <a:spLocks noChangeShapeType="1"/>
            </p:cNvSpPr>
            <p:nvPr/>
          </p:nvSpPr>
          <p:spPr bwMode="auto">
            <a:xfrm>
              <a:off x="2352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296" y="1104"/>
              <a:ext cx="9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High-level</a:t>
              </a:r>
            </a:p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Query Q</a:t>
              </a:r>
            </a:p>
          </p:txBody>
        </p:sp>
      </p:grpSp>
      <p:pic>
        <p:nvPicPr>
          <p:cNvPr id="9221" name="Picture 7" descr="j029231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895600" y="2895600"/>
            <a:ext cx="2743200" cy="1524000"/>
          </a:xfrm>
          <a:prstGeom prst="rect">
            <a:avLst/>
          </a:prstGeom>
          <a:solidFill>
            <a:srgbClr val="FFCC99">
              <a:alpha val="89018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3584575" y="3365500"/>
            <a:ext cx="1358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>
                <a:solidFill>
                  <a:srgbClr val="333399"/>
                </a:solidFill>
              </a:rPr>
              <a:t>DBMS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733800" y="52578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/>
              <a:t>Data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4724400" y="1676400"/>
            <a:ext cx="1430338" cy="1143000"/>
            <a:chOff x="2976" y="1056"/>
            <a:chExt cx="901" cy="720"/>
          </a:xfrm>
        </p:grpSpPr>
        <p:sp>
          <p:nvSpPr>
            <p:cNvPr id="9241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2" name="Text Box 13"/>
            <p:cNvSpPr txBox="1">
              <a:spLocks noChangeArrowheads="1"/>
            </p:cNvSpPr>
            <p:nvPr/>
          </p:nvSpPr>
          <p:spPr bwMode="auto">
            <a:xfrm>
              <a:off x="3120" y="1344"/>
              <a:ext cx="75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Answer</a:t>
              </a:r>
            </a:p>
          </p:txBody>
        </p:sp>
      </p:grpSp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5029200" y="2895600"/>
            <a:ext cx="3887788" cy="1516063"/>
            <a:chOff x="3168" y="1824"/>
            <a:chExt cx="2449" cy="955"/>
          </a:xfrm>
        </p:grpSpPr>
        <p:sp>
          <p:nvSpPr>
            <p:cNvPr id="9239" name="Text Box 15"/>
            <p:cNvSpPr txBox="1">
              <a:spLocks noChangeArrowheads="1"/>
            </p:cNvSpPr>
            <p:nvPr/>
          </p:nvSpPr>
          <p:spPr bwMode="auto">
            <a:xfrm>
              <a:off x="3654" y="1824"/>
              <a:ext cx="196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Translates Q into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best </a:t>
              </a:r>
              <a:r>
                <a:rPr lang="en-US" sz="2400">
                  <a:solidFill>
                    <a:schemeClr val="tx2"/>
                  </a:solidFill>
                </a:rPr>
                <a:t>execution plan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for </a:t>
              </a:r>
              <a:r>
                <a:rPr lang="en-US" sz="2400">
                  <a:solidFill>
                    <a:schemeClr val="tx2"/>
                  </a:solidFill>
                </a:rPr>
                <a:t>current conditions,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runs plan</a:t>
              </a:r>
            </a:p>
          </p:txBody>
        </p:sp>
        <p:sp>
          <p:nvSpPr>
            <p:cNvPr id="9240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52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27" name="Group 18"/>
          <p:cNvGrpSpPr>
            <a:grpSpLocks/>
          </p:cNvGrpSpPr>
          <p:nvPr/>
        </p:nvGrpSpPr>
        <p:grpSpPr bwMode="auto">
          <a:xfrm>
            <a:off x="3810000" y="5715000"/>
            <a:ext cx="762000" cy="242888"/>
            <a:chOff x="3024" y="2592"/>
            <a:chExt cx="1056" cy="144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9228" name="Rectangle 24"/>
          <p:cNvSpPr>
            <a:spLocks noChangeArrowheads="1"/>
          </p:cNvSpPr>
          <p:nvPr/>
        </p:nvSpPr>
        <p:spPr bwMode="auto">
          <a:xfrm>
            <a:off x="3810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25"/>
          <p:cNvSpPr>
            <a:spLocks noChangeArrowheads="1"/>
          </p:cNvSpPr>
          <p:nvPr/>
        </p:nvSpPr>
        <p:spPr bwMode="auto">
          <a:xfrm>
            <a:off x="4191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>
            <a:off x="38100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1" name="Line 27"/>
          <p:cNvSpPr>
            <a:spLocks noChangeShapeType="1"/>
          </p:cNvSpPr>
          <p:nvPr/>
        </p:nvSpPr>
        <p:spPr bwMode="auto">
          <a:xfrm>
            <a:off x="38100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3962400" y="4343400"/>
            <a:ext cx="457200" cy="685800"/>
            <a:chOff x="2496" y="2736"/>
            <a:chExt cx="288" cy="432"/>
          </a:xfrm>
        </p:grpSpPr>
        <p:sp>
          <p:nvSpPr>
            <p:cNvPr id="9233" name="Line 29"/>
            <p:cNvSpPr>
              <a:spLocks noChangeShapeType="1"/>
            </p:cNvSpPr>
            <p:nvPr/>
          </p:nvSpPr>
          <p:spPr bwMode="auto">
            <a:xfrm>
              <a:off x="2496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4" name="Line 30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20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Example: Store that Sells Cars</a:t>
            </a:r>
          </a:p>
        </p:txBody>
      </p:sp>
      <p:graphicFrame>
        <p:nvGraphicFramePr>
          <p:cNvPr id="12446" name="Group 158"/>
          <p:cNvGraphicFramePr>
            <a:graphicFrameLocks noGrp="1"/>
          </p:cNvGraphicFramePr>
          <p:nvPr>
            <p:ph sz="half" idx="2"/>
          </p:nvPr>
        </p:nvGraphicFramePr>
        <p:xfrm>
          <a:off x="736600" y="4191000"/>
          <a:ext cx="3321050" cy="2378076"/>
        </p:xfrm>
        <a:graphic>
          <a:graphicData uri="http://schemas.openxmlformats.org/drawingml/2006/table">
            <a:tbl>
              <a:tblPr/>
              <a:tblGrid>
                <a:gridCol w="976313"/>
                <a:gridCol w="1106487"/>
                <a:gridCol w="123825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Cooper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62" name="Group 174"/>
          <p:cNvGraphicFramePr>
            <a:graphicFrameLocks noGrp="1"/>
          </p:cNvGraphicFramePr>
          <p:nvPr>
            <p:ph sz="half" idx="1"/>
          </p:nvPr>
        </p:nvGraphicFramePr>
        <p:xfrm>
          <a:off x="5730875" y="4191000"/>
          <a:ext cx="28956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  <a:gridCol w="762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303" name="Text Box 77"/>
          <p:cNvSpPr txBox="1">
            <a:spLocks noChangeArrowheads="1"/>
          </p:cNvSpPr>
          <p:nvPr/>
        </p:nvSpPr>
        <p:spPr bwMode="auto">
          <a:xfrm>
            <a:off x="771525" y="36576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Cars</a:t>
            </a:r>
          </a:p>
        </p:txBody>
      </p:sp>
      <p:sp>
        <p:nvSpPr>
          <p:cNvPr id="10304" name="Text Box 78"/>
          <p:cNvSpPr txBox="1">
            <a:spLocks noChangeArrowheads="1"/>
          </p:cNvSpPr>
          <p:nvPr/>
        </p:nvSpPr>
        <p:spPr bwMode="auto">
          <a:xfrm>
            <a:off x="5622925" y="3733800"/>
            <a:ext cx="1235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Owners</a:t>
            </a:r>
          </a:p>
        </p:txBody>
      </p:sp>
      <p:grpSp>
        <p:nvGrpSpPr>
          <p:cNvPr id="12463" name="Group 175"/>
          <p:cNvGrpSpPr>
            <a:grpSpLocks/>
          </p:cNvGrpSpPr>
          <p:nvPr/>
        </p:nvGrpSpPr>
        <p:grpSpPr bwMode="auto">
          <a:xfrm>
            <a:off x="1371600" y="2971800"/>
            <a:ext cx="3054350" cy="1295400"/>
            <a:chOff x="864" y="1872"/>
            <a:chExt cx="1924" cy="816"/>
          </a:xfrm>
        </p:grpSpPr>
        <p:sp>
          <p:nvSpPr>
            <p:cNvPr id="10344" name="Text Box 80"/>
            <p:cNvSpPr txBox="1">
              <a:spLocks noChangeArrowheads="1"/>
            </p:cNvSpPr>
            <p:nvPr/>
          </p:nvSpPr>
          <p:spPr bwMode="auto">
            <a:xfrm>
              <a:off x="864" y="1872"/>
              <a:ext cx="1924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Filter (Make = Honda and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Model = Accord)</a:t>
              </a:r>
            </a:p>
          </p:txBody>
        </p:sp>
        <p:sp>
          <p:nvSpPr>
            <p:cNvPr id="10345" name="Line 81"/>
            <p:cNvSpPr>
              <a:spLocks noChangeShapeType="1"/>
            </p:cNvSpPr>
            <p:nvPr/>
          </p:nvSpPr>
          <p:spPr bwMode="auto">
            <a:xfrm flipV="1">
              <a:off x="1776" y="225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65" name="Group 177"/>
          <p:cNvGrpSpPr>
            <a:grpSpLocks/>
          </p:cNvGrpSpPr>
          <p:nvPr/>
        </p:nvGrpSpPr>
        <p:grpSpPr bwMode="auto">
          <a:xfrm>
            <a:off x="2590800" y="2224088"/>
            <a:ext cx="4648200" cy="747712"/>
            <a:chOff x="1632" y="1401"/>
            <a:chExt cx="2928" cy="471"/>
          </a:xfrm>
        </p:grpSpPr>
        <p:sp>
          <p:nvSpPr>
            <p:cNvPr id="10341" name="Text Box 83"/>
            <p:cNvSpPr txBox="1">
              <a:spLocks noChangeArrowheads="1"/>
            </p:cNvSpPr>
            <p:nvPr/>
          </p:nvSpPr>
          <p:spPr bwMode="auto">
            <a:xfrm>
              <a:off x="1632" y="1401"/>
              <a:ext cx="25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Join (Cars.OwnerID = Owners.ID)</a:t>
              </a:r>
            </a:p>
          </p:txBody>
        </p:sp>
        <p:sp>
          <p:nvSpPr>
            <p:cNvPr id="10342" name="Line 84"/>
            <p:cNvSpPr>
              <a:spLocks noChangeShapeType="1"/>
            </p:cNvSpPr>
            <p:nvPr/>
          </p:nvSpPr>
          <p:spPr bwMode="auto">
            <a:xfrm flipV="1">
              <a:off x="2064" y="1632"/>
              <a:ext cx="72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3" name="Line 85"/>
            <p:cNvSpPr>
              <a:spLocks noChangeShapeType="1"/>
            </p:cNvSpPr>
            <p:nvPr/>
          </p:nvSpPr>
          <p:spPr bwMode="auto">
            <a:xfrm flipH="1" flipV="1">
              <a:off x="2880" y="1632"/>
              <a:ext cx="168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431" name="Group 143"/>
          <p:cNvGraphicFramePr>
            <a:graphicFrameLocks noGrp="1"/>
          </p:cNvGraphicFramePr>
          <p:nvPr/>
        </p:nvGraphicFramePr>
        <p:xfrm>
          <a:off x="2079625" y="990600"/>
          <a:ext cx="6149975" cy="1189038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411288"/>
                <a:gridCol w="692150"/>
                <a:gridCol w="911225"/>
                <a:gridCol w="8874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212725" y="1109663"/>
            <a:ext cx="1920875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Owners of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Honda Accords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who are &lt;=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23 years old</a:t>
            </a:r>
          </a:p>
        </p:txBody>
      </p:sp>
      <p:grpSp>
        <p:nvGrpSpPr>
          <p:cNvPr id="12464" name="Group 176"/>
          <p:cNvGrpSpPr>
            <a:grpSpLocks/>
          </p:cNvGrpSpPr>
          <p:nvPr/>
        </p:nvGrpSpPr>
        <p:grpSpPr bwMode="auto">
          <a:xfrm>
            <a:off x="6400800" y="3048000"/>
            <a:ext cx="2286000" cy="1219200"/>
            <a:chOff x="4032" y="1920"/>
            <a:chExt cx="1440" cy="768"/>
          </a:xfrm>
        </p:grpSpPr>
        <p:sp>
          <p:nvSpPr>
            <p:cNvPr id="10339" name="Text Box 138"/>
            <p:cNvSpPr txBox="1">
              <a:spLocks noChangeArrowheads="1"/>
            </p:cNvSpPr>
            <p:nvPr/>
          </p:nvSpPr>
          <p:spPr bwMode="auto">
            <a:xfrm>
              <a:off x="4032" y="192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chemeClr val="accent2"/>
                  </a:solidFill>
                </a:rPr>
                <a:t>Filter (Age &lt;= 23)</a:t>
              </a:r>
            </a:p>
          </p:txBody>
        </p:sp>
        <p:sp>
          <p:nvSpPr>
            <p:cNvPr id="10340" name="Line 13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22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D</a:t>
            </a:r>
            <a:r>
              <a:rPr lang="en-US" sz="3600" smtClean="0"/>
              <a:t>ata</a:t>
            </a:r>
            <a:r>
              <a:rPr lang="en-US" sz="3600" smtClean="0">
                <a:solidFill>
                  <a:srgbClr val="FF0000"/>
                </a:solidFill>
              </a:rPr>
              <a:t>B</a:t>
            </a:r>
            <a:r>
              <a:rPr lang="en-US" sz="3600" smtClean="0"/>
              <a:t>ase </a:t>
            </a:r>
            <a:r>
              <a:rPr lang="en-US" sz="3600" smtClean="0">
                <a:solidFill>
                  <a:srgbClr val="FF0000"/>
                </a:solidFill>
              </a:rPr>
              <a:t>M</a:t>
            </a:r>
            <a:r>
              <a:rPr lang="en-US" sz="3600" smtClean="0"/>
              <a:t>anagement </a:t>
            </a:r>
            <a:r>
              <a:rPr lang="en-US" sz="3600" smtClean="0">
                <a:solidFill>
                  <a:srgbClr val="FF0000"/>
                </a:solidFill>
              </a:rPr>
              <a:t>S</a:t>
            </a:r>
            <a:r>
              <a:rPr lang="en-US" sz="3600" smtClean="0"/>
              <a:t>ystem </a:t>
            </a:r>
            <a:r>
              <a:rPr lang="en-US" sz="3600" smtClean="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4290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057400" y="1676400"/>
            <a:ext cx="1676400" cy="1143000"/>
            <a:chOff x="1296" y="1056"/>
            <a:chExt cx="1056" cy="720"/>
          </a:xfrm>
        </p:grpSpPr>
        <p:sp>
          <p:nvSpPr>
            <p:cNvPr id="11294" name="Line 5"/>
            <p:cNvSpPr>
              <a:spLocks noChangeShapeType="1"/>
            </p:cNvSpPr>
            <p:nvPr/>
          </p:nvSpPr>
          <p:spPr bwMode="auto">
            <a:xfrm>
              <a:off x="2352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296" y="1104"/>
              <a:ext cx="9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High-level</a:t>
              </a:r>
            </a:p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Query Q</a:t>
              </a:r>
            </a:p>
          </p:txBody>
        </p:sp>
      </p:grpSp>
      <p:pic>
        <p:nvPicPr>
          <p:cNvPr id="11269" name="Picture 7" descr="j029231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895600" y="2895600"/>
            <a:ext cx="2743200" cy="1524000"/>
          </a:xfrm>
          <a:prstGeom prst="rect">
            <a:avLst/>
          </a:prstGeom>
          <a:solidFill>
            <a:srgbClr val="FFCC99">
              <a:alpha val="89018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3584575" y="3365500"/>
            <a:ext cx="1358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>
                <a:solidFill>
                  <a:srgbClr val="333399"/>
                </a:solidFill>
              </a:rPr>
              <a:t>DBMS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733800" y="52578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/>
              <a:t>Data</a:t>
            </a:r>
          </a:p>
        </p:txBody>
      </p: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4724400" y="1676400"/>
            <a:ext cx="1430338" cy="1143000"/>
            <a:chOff x="2976" y="1056"/>
            <a:chExt cx="901" cy="720"/>
          </a:xfrm>
        </p:grpSpPr>
        <p:sp>
          <p:nvSpPr>
            <p:cNvPr id="11292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3120" y="1344"/>
              <a:ext cx="75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Answer</a:t>
              </a:r>
            </a:p>
          </p:txBody>
        </p:sp>
      </p:grpSp>
      <p:grpSp>
        <p:nvGrpSpPr>
          <p:cNvPr id="11274" name="Group 14"/>
          <p:cNvGrpSpPr>
            <a:grpSpLocks/>
          </p:cNvGrpSpPr>
          <p:nvPr/>
        </p:nvGrpSpPr>
        <p:grpSpPr bwMode="auto">
          <a:xfrm>
            <a:off x="5029200" y="2895600"/>
            <a:ext cx="3887788" cy="1516063"/>
            <a:chOff x="3168" y="1824"/>
            <a:chExt cx="2449" cy="955"/>
          </a:xfrm>
        </p:grpSpPr>
        <p:sp>
          <p:nvSpPr>
            <p:cNvPr id="11290" name="Text Box 15"/>
            <p:cNvSpPr txBox="1">
              <a:spLocks noChangeArrowheads="1"/>
            </p:cNvSpPr>
            <p:nvPr/>
          </p:nvSpPr>
          <p:spPr bwMode="auto">
            <a:xfrm>
              <a:off x="3654" y="1824"/>
              <a:ext cx="196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Translates Q into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best </a:t>
              </a:r>
              <a:r>
                <a:rPr lang="en-US" sz="2400">
                  <a:solidFill>
                    <a:schemeClr val="tx2"/>
                  </a:solidFill>
                </a:rPr>
                <a:t>execution plan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for </a:t>
              </a:r>
              <a:r>
                <a:rPr lang="en-US" sz="2400">
                  <a:solidFill>
                    <a:schemeClr val="tx2"/>
                  </a:solidFill>
                </a:rPr>
                <a:t>current conditions,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runs plan</a:t>
              </a:r>
            </a:p>
          </p:txBody>
        </p:sp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52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5" name="Group 17"/>
          <p:cNvGrpSpPr>
            <a:grpSpLocks/>
          </p:cNvGrpSpPr>
          <p:nvPr/>
        </p:nvGrpSpPr>
        <p:grpSpPr bwMode="auto">
          <a:xfrm>
            <a:off x="3810000" y="5715000"/>
            <a:ext cx="762000" cy="242888"/>
            <a:chOff x="3024" y="2592"/>
            <a:chExt cx="1056" cy="144"/>
          </a:xfrm>
        </p:grpSpPr>
        <p:sp>
          <p:nvSpPr>
            <p:cNvPr id="1128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276" name="Rectangle 22"/>
          <p:cNvSpPr>
            <a:spLocks noChangeArrowheads="1"/>
          </p:cNvSpPr>
          <p:nvPr/>
        </p:nvSpPr>
        <p:spPr bwMode="auto">
          <a:xfrm>
            <a:off x="3810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3"/>
          <p:cNvSpPr>
            <a:spLocks noChangeArrowheads="1"/>
          </p:cNvSpPr>
          <p:nvPr/>
        </p:nvSpPr>
        <p:spPr bwMode="auto">
          <a:xfrm>
            <a:off x="4191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>
            <a:off x="38100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9" name="Line 25"/>
          <p:cNvSpPr>
            <a:spLocks noChangeShapeType="1"/>
          </p:cNvSpPr>
          <p:nvPr/>
        </p:nvSpPr>
        <p:spPr bwMode="auto">
          <a:xfrm>
            <a:off x="38100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1280" name="Group 26"/>
          <p:cNvGrpSpPr>
            <a:grpSpLocks/>
          </p:cNvGrpSpPr>
          <p:nvPr/>
        </p:nvGrpSpPr>
        <p:grpSpPr bwMode="auto">
          <a:xfrm>
            <a:off x="3962400" y="4343400"/>
            <a:ext cx="457200" cy="685800"/>
            <a:chOff x="2496" y="2736"/>
            <a:chExt cx="288" cy="432"/>
          </a:xfrm>
        </p:grpSpPr>
        <p:sp>
          <p:nvSpPr>
            <p:cNvPr id="11284" name="Line 27"/>
            <p:cNvSpPr>
              <a:spLocks noChangeShapeType="1"/>
            </p:cNvSpPr>
            <p:nvPr/>
          </p:nvSpPr>
          <p:spPr bwMode="auto">
            <a:xfrm>
              <a:off x="2496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Line 28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52400" y="4191000"/>
            <a:ext cx="3200400" cy="2100263"/>
            <a:chOff x="96" y="2640"/>
            <a:chExt cx="2016" cy="1323"/>
          </a:xfrm>
        </p:grpSpPr>
        <p:sp>
          <p:nvSpPr>
            <p:cNvPr id="11282" name="Text Box 30"/>
            <p:cNvSpPr txBox="1">
              <a:spLocks noChangeArrowheads="1"/>
            </p:cNvSpPr>
            <p:nvPr/>
          </p:nvSpPr>
          <p:spPr bwMode="auto">
            <a:xfrm>
              <a:off x="96" y="2640"/>
              <a:ext cx="1728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Keeps data safe and correct despite failures, 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concurrent updates, online processing, etc.</a:t>
              </a:r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 flipH="1">
              <a:off x="1488" y="3408"/>
              <a:ext cx="624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1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of Big Data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eBay </a:t>
            </a:r>
            <a:r>
              <a:rPr lang="en-US" dirty="0" smtClean="0"/>
              <a:t>had </a:t>
            </a:r>
            <a:r>
              <a:rPr lang="en-US" dirty="0"/>
              <a:t>6.5 PB of user data + 50 TB/day </a:t>
            </a:r>
            <a:r>
              <a:rPr lang="en-US" dirty="0" smtClean="0"/>
              <a:t>in 2009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152400" y="6505575"/>
            <a:ext cx="2971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From http://www.umiacs.umd.edu/~jimmylin/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http://www.cs.duke.edu/smdb10/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of Big Data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eBay </a:t>
            </a:r>
            <a:r>
              <a:rPr lang="en-US" dirty="0" smtClean="0"/>
              <a:t>had </a:t>
            </a:r>
            <a:r>
              <a:rPr lang="en-US" dirty="0"/>
              <a:t>6.5 PB of user data + 50 TB/day </a:t>
            </a:r>
            <a:r>
              <a:rPr lang="en-US" dirty="0" smtClean="0"/>
              <a:t>in 2009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How much do they have now?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          See http://en.wikipedia.org/wiki/</a:t>
            </a:r>
            <a:r>
              <a:rPr lang="en-US" dirty="0" err="1" smtClean="0"/>
              <a:t>Big_data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Also </a:t>
            </a:r>
            <a:r>
              <a:rPr lang="en-US" dirty="0"/>
              <a:t>see: http://</a:t>
            </a:r>
            <a:r>
              <a:rPr lang="en-US" dirty="0" err="1"/>
              <a:t>wikibon.org</a:t>
            </a:r>
            <a:r>
              <a:rPr lang="en-US" dirty="0"/>
              <a:t>/blog/big-data-statistics/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152400" y="6505575"/>
            <a:ext cx="2971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From http://www.umiacs.umd.edu/~jimmylin/</a:t>
            </a:r>
          </a:p>
        </p:txBody>
      </p:sp>
    </p:spTree>
    <p:extLst>
      <p:ext uri="{BB962C8B-B14F-4D97-AF65-F5344CB8AC3E}">
        <p14:creationId xmlns:p14="http://schemas.microsoft.com/office/powerpoint/2010/main" val="342976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pitchFamily="-108" charset="0"/>
              </a:rPr>
              <a:t>Fox Audience </a:t>
            </a:r>
            <a:r>
              <a:rPr lang="en-US" dirty="0" smtClean="0">
                <a:sym typeface="Arial" pitchFamily="-108" charset="0"/>
              </a:rPr>
              <a:t>Network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554538" cy="4419600"/>
          </a:xfrm>
        </p:spPr>
        <p:txBody>
          <a:bodyPr anchor="t"/>
          <a:lstStyle/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Greenplum parallel DB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42 Sun X4500s (“Thumper”) </a:t>
            </a:r>
            <a:r>
              <a:rPr lang="en-US" sz="1800" i="1" smtClean="0"/>
              <a:t>each </a:t>
            </a:r>
            <a:r>
              <a:rPr lang="en-US" sz="1800" smtClean="0"/>
              <a:t>with: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48 500GB drives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16GB RAM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2 dual-core Opterons</a:t>
            </a:r>
          </a:p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Big and growing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200 TB data (mirrored)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Fact table of 1.5 trillion rows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Growing 5TB per day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600" smtClean="0"/>
              <a:t>4-7 Billion rows per day</a:t>
            </a:r>
            <a:endParaRPr lang="en-US" sz="1500" smtClean="0"/>
          </a:p>
          <a:p>
            <a:pPr eaLnBrk="1" hangingPunct="1"/>
            <a:endParaRPr lang="en-US" sz="1800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981200"/>
            <a:ext cx="4540250" cy="4419600"/>
          </a:xfrm>
        </p:spPr>
        <p:txBody>
          <a:bodyPr anchor="t"/>
          <a:lstStyle/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Also extensive use of R and Hadoop</a:t>
            </a:r>
          </a:p>
          <a:p>
            <a:pPr eaLnBrk="1" hangingPunct="1">
              <a:spcBef>
                <a:spcPts val="488"/>
              </a:spcBef>
            </a:pPr>
            <a:endParaRPr lang="en-US" sz="2800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715000" y="6411913"/>
            <a:ext cx="3379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>
                <a:solidFill>
                  <a:srgbClr val="000000"/>
                </a:solidFill>
              </a:rPr>
              <a:t>As reported by FAN, Feb, 2009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477000"/>
            <a:ext cx="2971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64063" y="3124200"/>
            <a:ext cx="41227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C00000"/>
                </a:solidFill>
              </a:rPr>
              <a:t>Yahoo! runs a 4000 node Hadoop cluster (probably the largest). Overall, there are 38,000 nodes running Hadoop at Yahoo!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3" y="6051550"/>
            <a:ext cx="4649787" cy="963613"/>
          </a:xfrm>
        </p:spPr>
        <p:txBody>
          <a:bodyPr>
            <a:normAutofit lnSpcReduction="10000"/>
          </a:bodyPr>
          <a:lstStyle/>
          <a:p>
            <a:pPr marL="962140" lvl="1" indent="-462095" algn="r" eaLnBrk="1" hangingPunct="1">
              <a:spcBef>
                <a:spcPts val="1687"/>
              </a:spcBef>
              <a:buFontTx/>
              <a:buNone/>
              <a:defRPr/>
            </a:pPr>
            <a:r>
              <a:rPr lang="en-US" sz="2000" dirty="0" smtClean="0">
                <a:sym typeface="Arial" pitchFamily="-108" charset="0"/>
              </a:rPr>
              <a:t>Open-ended question about statistical </a:t>
            </a:r>
            <a:r>
              <a:rPr lang="en-US" sz="2000" i="1" dirty="0" smtClean="0">
                <a:sym typeface="Arial" pitchFamily="-108" charset="0"/>
              </a:rPr>
              <a:t>densities (distributions)</a:t>
            </a:r>
          </a:p>
          <a:p>
            <a:pPr marL="744487" indent="-556970" eaLnBrk="1" hangingPunct="1">
              <a:spcBef>
                <a:spcPts val="1687"/>
              </a:spcBef>
              <a:defRPr/>
            </a:pPr>
            <a:endParaRPr lang="en-US" sz="2400" dirty="0" smtClean="0">
              <a:sym typeface="Arial" pitchFamily="-108" charset="0"/>
            </a:endParaRPr>
          </a:p>
        </p:txBody>
      </p:sp>
      <p:pic>
        <p:nvPicPr>
          <p:cNvPr id="19460" name="Picture 6" descr="Graphic2.jpeg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2" t="15985" r="8220" b="9116"/>
          <a:stretch>
            <a:fillRect/>
          </a:stretch>
        </p:blipFill>
        <p:spPr bwMode="auto">
          <a:xfrm>
            <a:off x="5056188" y="3233738"/>
            <a:ext cx="35845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mat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12282"/>
          <a:stretch>
            <a:fillRect/>
          </a:stretch>
        </p:blipFill>
        <p:spPr bwMode="auto">
          <a:xfrm>
            <a:off x="5160963" y="3355975"/>
            <a:ext cx="3121025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2047875" y="3925888"/>
            <a:ext cx="1920875" cy="1654175"/>
            <a:chOff x="5860143" y="1433286"/>
            <a:chExt cx="2739571" cy="2358571"/>
          </a:xfrm>
        </p:grpSpPr>
        <p:pic>
          <p:nvPicPr>
            <p:cNvPr id="6" name="Picture 5" descr="cubes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11540" t="15234" r="11237" b="9007"/>
            <a:stretch>
              <a:fillRect/>
            </a:stretch>
          </p:blipFill>
          <p:spPr>
            <a:xfrm>
              <a:off x="6059715" y="1560285"/>
              <a:ext cx="2155371" cy="2155370"/>
            </a:xfrm>
            <a:prstGeom prst="rect">
              <a:avLst/>
            </a:prstGeom>
          </p:spPr>
        </p:pic>
        <p:sp>
          <p:nvSpPr>
            <p:cNvPr id="19470" name="Freeform 8"/>
            <p:cNvSpPr>
              <a:spLocks/>
            </p:cNvSpPr>
            <p:nvPr/>
          </p:nvSpPr>
          <p:spPr bwMode="auto">
            <a:xfrm>
              <a:off x="7456714" y="1433286"/>
              <a:ext cx="1143000" cy="739359"/>
            </a:xfrm>
            <a:custGeom>
              <a:avLst/>
              <a:gdLst>
                <a:gd name="T0" fmla="*/ 0 w 1143000"/>
                <a:gd name="T1" fmla="*/ 0 h 739359"/>
                <a:gd name="T2" fmla="*/ 18143 w 1143000"/>
                <a:gd name="T3" fmla="*/ 181428 h 739359"/>
                <a:gd name="T4" fmla="*/ 798286 w 1143000"/>
                <a:gd name="T5" fmla="*/ 508000 h 739359"/>
                <a:gd name="T6" fmla="*/ 1143000 w 1143000"/>
                <a:gd name="T7" fmla="*/ 272143 h 739359"/>
                <a:gd name="T8" fmla="*/ 925286 w 1143000"/>
                <a:gd name="T9" fmla="*/ 108857 h 739359"/>
                <a:gd name="T10" fmla="*/ 0 w 1143000"/>
                <a:gd name="T11" fmla="*/ 0 h 7393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3000" h="739359">
                  <a:moveTo>
                    <a:pt x="0" y="0"/>
                  </a:moveTo>
                  <a:lnTo>
                    <a:pt x="18143" y="181428"/>
                  </a:lnTo>
                  <a:cubicBezTo>
                    <a:pt x="777374" y="551784"/>
                    <a:pt x="566921" y="739359"/>
                    <a:pt x="798286" y="508000"/>
                  </a:cubicBezTo>
                  <a:lnTo>
                    <a:pt x="1143000" y="272143"/>
                  </a:lnTo>
                  <a:cubicBezTo>
                    <a:pt x="952582" y="100766"/>
                    <a:pt x="1042934" y="108857"/>
                    <a:pt x="925286" y="1088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9"/>
            <p:cNvSpPr>
              <a:spLocks/>
            </p:cNvSpPr>
            <p:nvPr/>
          </p:nvSpPr>
          <p:spPr bwMode="auto">
            <a:xfrm>
              <a:off x="7436115" y="3309876"/>
              <a:ext cx="982171" cy="445695"/>
            </a:xfrm>
            <a:custGeom>
              <a:avLst/>
              <a:gdLst>
                <a:gd name="T0" fmla="*/ 38742 w 982171"/>
                <a:gd name="T1" fmla="*/ 155410 h 445695"/>
                <a:gd name="T2" fmla="*/ 982171 w 982171"/>
                <a:gd name="T3" fmla="*/ 100981 h 445695"/>
                <a:gd name="T4" fmla="*/ 927742 w 982171"/>
                <a:gd name="T5" fmla="*/ 354981 h 445695"/>
                <a:gd name="T6" fmla="*/ 147599 w 982171"/>
                <a:gd name="T7" fmla="*/ 445695 h 445695"/>
                <a:gd name="T8" fmla="*/ 38742 w 982171"/>
                <a:gd name="T9" fmla="*/ 155410 h 4456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171" h="445695">
                  <a:moveTo>
                    <a:pt x="38742" y="155410"/>
                  </a:moveTo>
                  <a:lnTo>
                    <a:pt x="982171" y="100981"/>
                  </a:lnTo>
                  <a:lnTo>
                    <a:pt x="927742" y="354981"/>
                  </a:lnTo>
                  <a:lnTo>
                    <a:pt x="147599" y="445695"/>
                  </a:lnTo>
                  <a:cubicBezTo>
                    <a:pt x="0" y="113598"/>
                    <a:pt x="2456" y="0"/>
                    <a:pt x="38742" y="155410"/>
                  </a:cubicBez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0"/>
            <p:cNvSpPr>
              <a:spLocks/>
            </p:cNvSpPr>
            <p:nvPr/>
          </p:nvSpPr>
          <p:spPr bwMode="auto">
            <a:xfrm>
              <a:off x="5878286" y="3175000"/>
              <a:ext cx="529669" cy="290286"/>
            </a:xfrm>
            <a:custGeom>
              <a:avLst/>
              <a:gdLst>
                <a:gd name="T0" fmla="*/ 489857 w 529669"/>
                <a:gd name="T1" fmla="*/ 290286 h 290286"/>
                <a:gd name="T2" fmla="*/ 526143 w 529669"/>
                <a:gd name="T3" fmla="*/ 235857 h 290286"/>
                <a:gd name="T4" fmla="*/ 508000 w 529669"/>
                <a:gd name="T5" fmla="*/ 163286 h 290286"/>
                <a:gd name="T6" fmla="*/ 308428 w 529669"/>
                <a:gd name="T7" fmla="*/ 0 h 290286"/>
                <a:gd name="T8" fmla="*/ 0 w 529669"/>
                <a:gd name="T9" fmla="*/ 18143 h 290286"/>
                <a:gd name="T10" fmla="*/ 54428 w 529669"/>
                <a:gd name="T11" fmla="*/ 235857 h 290286"/>
                <a:gd name="T12" fmla="*/ 489857 w 529669"/>
                <a:gd name="T13" fmla="*/ 290286 h 2902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9669" h="290286">
                  <a:moveTo>
                    <a:pt x="489857" y="290286"/>
                  </a:moveTo>
                  <a:cubicBezTo>
                    <a:pt x="501952" y="272143"/>
                    <a:pt x="523059" y="257443"/>
                    <a:pt x="526143" y="235857"/>
                  </a:cubicBezTo>
                  <a:cubicBezTo>
                    <a:pt x="529669" y="211173"/>
                    <a:pt x="508000" y="163286"/>
                    <a:pt x="508000" y="163286"/>
                  </a:cubicBezTo>
                  <a:lnTo>
                    <a:pt x="308428" y="0"/>
                  </a:lnTo>
                  <a:cubicBezTo>
                    <a:pt x="12107" y="18520"/>
                    <a:pt x="115093" y="18143"/>
                    <a:pt x="0" y="18143"/>
                  </a:cubicBezTo>
                  <a:lnTo>
                    <a:pt x="54428" y="235857"/>
                  </a:lnTo>
                  <a:lnTo>
                    <a:pt x="489857" y="290286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1"/>
            <p:cNvSpPr>
              <a:spLocks/>
            </p:cNvSpPr>
            <p:nvPr/>
          </p:nvSpPr>
          <p:spPr bwMode="auto">
            <a:xfrm>
              <a:off x="6404429" y="2939143"/>
              <a:ext cx="598714" cy="852714"/>
            </a:xfrm>
            <a:custGeom>
              <a:avLst/>
              <a:gdLst>
                <a:gd name="T0" fmla="*/ 290285 w 598714"/>
                <a:gd name="T1" fmla="*/ 852714 h 852714"/>
                <a:gd name="T2" fmla="*/ 0 w 598714"/>
                <a:gd name="T3" fmla="*/ 725714 h 852714"/>
                <a:gd name="T4" fmla="*/ 272142 w 598714"/>
                <a:gd name="T5" fmla="*/ 381000 h 852714"/>
                <a:gd name="T6" fmla="*/ 435428 w 598714"/>
                <a:gd name="T7" fmla="*/ 0 h 852714"/>
                <a:gd name="T8" fmla="*/ 598714 w 598714"/>
                <a:gd name="T9" fmla="*/ 108857 h 852714"/>
                <a:gd name="T10" fmla="*/ 290285 w 598714"/>
                <a:gd name="T11" fmla="*/ 852714 h 852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714" h="852714">
                  <a:moveTo>
                    <a:pt x="290285" y="852714"/>
                  </a:moveTo>
                  <a:lnTo>
                    <a:pt x="0" y="725714"/>
                  </a:lnTo>
                  <a:lnTo>
                    <a:pt x="272142" y="381000"/>
                  </a:lnTo>
                  <a:lnTo>
                    <a:pt x="435428" y="0"/>
                  </a:lnTo>
                  <a:lnTo>
                    <a:pt x="598714" y="108857"/>
                  </a:lnTo>
                  <a:lnTo>
                    <a:pt x="290285" y="852714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2"/>
            <p:cNvSpPr>
              <a:spLocks/>
            </p:cNvSpPr>
            <p:nvPr/>
          </p:nvSpPr>
          <p:spPr bwMode="auto">
            <a:xfrm>
              <a:off x="6168571" y="1723571"/>
              <a:ext cx="707572" cy="308429"/>
            </a:xfrm>
            <a:custGeom>
              <a:avLst/>
              <a:gdLst>
                <a:gd name="T0" fmla="*/ 72572 w 707572"/>
                <a:gd name="T1" fmla="*/ 0 h 308429"/>
                <a:gd name="T2" fmla="*/ 127000 w 707572"/>
                <a:gd name="T3" fmla="*/ 217715 h 308429"/>
                <a:gd name="T4" fmla="*/ 399143 w 707572"/>
                <a:gd name="T5" fmla="*/ 308429 h 308429"/>
                <a:gd name="T6" fmla="*/ 707572 w 707572"/>
                <a:gd name="T7" fmla="*/ 235858 h 308429"/>
                <a:gd name="T8" fmla="*/ 616858 w 707572"/>
                <a:gd name="T9" fmla="*/ 108858 h 308429"/>
                <a:gd name="T10" fmla="*/ 290286 w 707572"/>
                <a:gd name="T11" fmla="*/ 0 h 308429"/>
                <a:gd name="T12" fmla="*/ 0 w 707572"/>
                <a:gd name="T13" fmla="*/ 0 h 3084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7572" h="308429">
                  <a:moveTo>
                    <a:pt x="72572" y="0"/>
                  </a:moveTo>
                  <a:lnTo>
                    <a:pt x="127000" y="217715"/>
                  </a:lnTo>
                  <a:lnTo>
                    <a:pt x="399143" y="308429"/>
                  </a:lnTo>
                  <a:lnTo>
                    <a:pt x="707572" y="235858"/>
                  </a:lnTo>
                  <a:cubicBezTo>
                    <a:pt x="648379" y="97741"/>
                    <a:pt x="699200" y="108858"/>
                    <a:pt x="616858" y="108858"/>
                  </a:cubicBezTo>
                  <a:lnTo>
                    <a:pt x="290286" y="0"/>
                  </a:lnTo>
                  <a:lnTo>
                    <a:pt x="0" y="0"/>
                  </a:lnTo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3"/>
            <p:cNvSpPr>
              <a:spLocks/>
            </p:cNvSpPr>
            <p:nvPr/>
          </p:nvSpPr>
          <p:spPr bwMode="auto">
            <a:xfrm>
              <a:off x="5860143" y="1905000"/>
              <a:ext cx="381000" cy="290286"/>
            </a:xfrm>
            <a:custGeom>
              <a:avLst/>
              <a:gdLst>
                <a:gd name="T0" fmla="*/ 199571 w 381000"/>
                <a:gd name="T1" fmla="*/ 290286 h 290286"/>
                <a:gd name="T2" fmla="*/ 381000 w 381000"/>
                <a:gd name="T3" fmla="*/ 90714 h 290286"/>
                <a:gd name="T4" fmla="*/ 217714 w 381000"/>
                <a:gd name="T5" fmla="*/ 0 h 290286"/>
                <a:gd name="T6" fmla="*/ 0 w 381000"/>
                <a:gd name="T7" fmla="*/ 90714 h 290286"/>
                <a:gd name="T8" fmla="*/ 199571 w 381000"/>
                <a:gd name="T9" fmla="*/ 290286 h 290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0" h="290286">
                  <a:moveTo>
                    <a:pt x="199571" y="290286"/>
                  </a:moveTo>
                  <a:lnTo>
                    <a:pt x="381000" y="90714"/>
                  </a:lnTo>
                  <a:lnTo>
                    <a:pt x="217714" y="0"/>
                  </a:lnTo>
                  <a:cubicBezTo>
                    <a:pt x="19902" y="59344"/>
                    <a:pt x="80933" y="9784"/>
                    <a:pt x="0" y="90714"/>
                  </a:cubicBezTo>
                  <a:cubicBezTo>
                    <a:pt x="222360" y="276015"/>
                    <a:pt x="312181" y="272143"/>
                    <a:pt x="199571" y="290286"/>
                  </a:cubicBez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63" name="Picture 17" descr="sil2.2.jpg">
            <a:hlinkClick r:id="rId6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r="47046"/>
          <a:stretch>
            <a:fillRect/>
          </a:stretch>
        </p:blipFill>
        <p:spPr bwMode="auto">
          <a:xfrm>
            <a:off x="92075" y="4156075"/>
            <a:ext cx="20193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sil3.jpg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9999FB"/>
              </a:clrFrom>
              <a:clrTo>
                <a:srgbClr val="9999FB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30000"/>
          </a:blip>
          <a:srcRect r="41812" b="12028"/>
          <a:stretch>
            <a:fillRect/>
          </a:stretch>
        </p:blipFill>
        <p:spPr>
          <a:xfrm flipH="1">
            <a:off x="7296542" y="4091571"/>
            <a:ext cx="1757839" cy="2657620"/>
          </a:xfrm>
          <a:prstGeom prst="round2SameRect">
            <a:avLst>
              <a:gd name="adj1" fmla="val 39889"/>
              <a:gd name="adj2" fmla="val 0"/>
            </a:avLst>
          </a:prstGeom>
        </p:spPr>
      </p:pic>
      <p:sp>
        <p:nvSpPr>
          <p:cNvPr id="19465" name="Cloud Callout 20"/>
          <p:cNvSpPr>
            <a:spLocks noChangeArrowheads="1"/>
          </p:cNvSpPr>
          <p:nvPr/>
        </p:nvSpPr>
        <p:spPr bwMode="auto">
          <a:xfrm>
            <a:off x="252413" y="1412875"/>
            <a:ext cx="4714875" cy="2489200"/>
          </a:xfrm>
          <a:prstGeom prst="cloudCallout">
            <a:avLst>
              <a:gd name="adj1" fmla="val -27421"/>
              <a:gd name="adj2" fmla="val 60102"/>
            </a:avLst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tabLst>
                <a:tab pos="1066800" algn="l"/>
              </a:tabLst>
            </a:pPr>
            <a:r>
              <a:rPr lang="en-US" i="1" dirty="0">
                <a:solidFill>
                  <a:srgbClr val="000000"/>
                </a:solidFill>
              </a:rPr>
              <a:t>How many female WWF fans under the age of 30 visited the Toyota community over the last 4 days and saw a Class A ad?</a:t>
            </a:r>
            <a:endParaRPr lang="en-US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19466" name="Cloud Callout 21"/>
          <p:cNvSpPr>
            <a:spLocks noChangeArrowheads="1"/>
          </p:cNvSpPr>
          <p:nvPr/>
        </p:nvSpPr>
        <p:spPr bwMode="auto">
          <a:xfrm>
            <a:off x="4894263" y="1452563"/>
            <a:ext cx="3708400" cy="1824037"/>
          </a:xfrm>
          <a:prstGeom prst="cloudCallout">
            <a:avLst>
              <a:gd name="adj1" fmla="val 33032"/>
              <a:gd name="adj2" fmla="val 93644"/>
            </a:avLst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tabLst>
                <a:tab pos="1066800" algn="l"/>
              </a:tabLst>
            </a:pPr>
            <a:r>
              <a:rPr lang="en-US" i="1">
                <a:solidFill>
                  <a:srgbClr val="000000"/>
                </a:solidFill>
              </a:rPr>
              <a:t>How are these people similar to those that visited Nissan?</a:t>
            </a:r>
            <a:endParaRPr lang="en-US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cxnSp>
        <p:nvCxnSpPr>
          <p:cNvPr id="19467" name="Straight Connector 22"/>
          <p:cNvCxnSpPr>
            <a:cxnSpLocks noChangeShapeType="1"/>
          </p:cNvCxnSpPr>
          <p:nvPr/>
        </p:nvCxnSpPr>
        <p:spPr bwMode="auto">
          <a:xfrm rot="5400000" flipH="1" flipV="1">
            <a:off x="7944644" y="6490494"/>
            <a:ext cx="292100" cy="211138"/>
          </a:xfrm>
          <a:prstGeom prst="line">
            <a:avLst/>
          </a:prstGeom>
          <a:noFill/>
          <a:ln w="76200" algn="ctr">
            <a:solidFill>
              <a:srgbClr val="F5F1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057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25400" y="6400800"/>
            <a:ext cx="881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extension of the figure given in http://blogs.the451group.com/information_management/2012/11/02/updated-database-landscape-graphic</a:t>
            </a:r>
          </a:p>
        </p:txBody>
      </p:sp>
      <p:grpSp>
        <p:nvGrpSpPr>
          <p:cNvPr id="354" name="Group 353"/>
          <p:cNvGrpSpPr/>
          <p:nvPr/>
        </p:nvGrpSpPr>
        <p:grpSpPr>
          <a:xfrm>
            <a:off x="45772" y="1295400"/>
            <a:ext cx="9035417" cy="4682180"/>
            <a:chOff x="26512" y="14226"/>
            <a:chExt cx="6838513" cy="3992965"/>
          </a:xfrm>
        </p:grpSpPr>
        <p:sp>
          <p:nvSpPr>
            <p:cNvPr id="355" name="Rounded Rectangle 354"/>
            <p:cNvSpPr/>
            <p:nvPr/>
          </p:nvSpPr>
          <p:spPr>
            <a:xfrm>
              <a:off x="3460542" y="37484"/>
              <a:ext cx="3402353" cy="396970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26512" y="37484"/>
              <a:ext cx="3396743" cy="396970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4879402" y="37484"/>
              <a:ext cx="69785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Relational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161028" y="14226"/>
              <a:ext cx="96962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Non-relational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1604418" y="309679"/>
              <a:ext cx="5156678" cy="1253194"/>
            </a:xfrm>
            <a:prstGeom prst="roundRect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633186" y="271959"/>
              <a:ext cx="58866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Analytic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208985" y="294705"/>
              <a:ext cx="57896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Hadoop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84671" y="432982"/>
              <a:ext cx="47219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Dryad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648205" y="592696"/>
              <a:ext cx="78521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MapReduce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2724725" y="294880"/>
              <a:ext cx="424878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Mapr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2660818" y="600872"/>
              <a:ext cx="41517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Brisk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3081659" y="325780"/>
              <a:ext cx="965984" cy="55119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Hadapt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Teradata Aster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RainStor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957220" y="303224"/>
              <a:ext cx="104120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EMC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Greenplum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28073" y="548806"/>
              <a:ext cx="71605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HP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Vertica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4917134" y="309678"/>
              <a:ext cx="92958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SAP Sybase IQ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832467" y="321832"/>
              <a:ext cx="83374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IBM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Netezza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5013313" y="525537"/>
              <a:ext cx="70392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Infobright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944677" y="534056"/>
              <a:ext cx="57896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Calpont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Rounded Rectangle 372"/>
            <p:cNvSpPr/>
            <p:nvPr/>
          </p:nvSpPr>
          <p:spPr>
            <a:xfrm>
              <a:off x="102244" y="1012795"/>
              <a:ext cx="6701745" cy="2947345"/>
            </a:xfrm>
            <a:prstGeom prst="round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268049" y="1017497"/>
              <a:ext cx="800983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Operational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603379" y="1025803"/>
              <a:ext cx="71605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SAP HANA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363261" y="1146912"/>
              <a:ext cx="50009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Oracle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091860" y="1146912"/>
              <a:ext cx="60565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IBM DB2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874145" y="1149022"/>
              <a:ext cx="73910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SQL Server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548977" y="1298558"/>
              <a:ext cx="51708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MySQL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4519029" y="1291734"/>
              <a:ext cx="77914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PostgreSQL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Rounded Rectangle 380"/>
            <p:cNvSpPr/>
            <p:nvPr/>
          </p:nvSpPr>
          <p:spPr>
            <a:xfrm>
              <a:off x="1633186" y="1339408"/>
              <a:ext cx="1013002" cy="769496"/>
            </a:xfrm>
            <a:prstGeom prst="roundRect">
              <a:avLst/>
            </a:pr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2702288" y="1359974"/>
              <a:ext cx="613132" cy="757418"/>
            </a:xfrm>
            <a:prstGeom prst="roundRect">
              <a:avLst/>
            </a:prstGeom>
            <a:noFill/>
            <a:ln w="25400" cap="flat" cmpd="sng" algn="ctr">
              <a:solidFill>
                <a:srgbClr val="F79646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564327" y="1806779"/>
              <a:ext cx="68936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Big tables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2635765" y="1841680"/>
              <a:ext cx="48068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Graph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2793312" y="1311593"/>
              <a:ext cx="47219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Neo4J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Rounded Rectangle 385"/>
            <p:cNvSpPr/>
            <p:nvPr/>
          </p:nvSpPr>
          <p:spPr>
            <a:xfrm>
              <a:off x="441862" y="1244558"/>
              <a:ext cx="2947733" cy="1750692"/>
            </a:xfrm>
            <a:prstGeom prst="round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77496" y="1223494"/>
              <a:ext cx="51344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NoSQL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Rounded Rectangle 387"/>
            <p:cNvSpPr/>
            <p:nvPr/>
          </p:nvSpPr>
          <p:spPr>
            <a:xfrm>
              <a:off x="908568" y="1347895"/>
              <a:ext cx="679020" cy="1615653"/>
            </a:xfrm>
            <a:prstGeom prst="roundRect">
              <a:avLst/>
            </a:prstGeom>
            <a:noFill/>
            <a:ln w="25400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1104928" y="1364337"/>
              <a:ext cx="1247456" cy="236225"/>
              <a:chOff x="1363010" y="2992393"/>
              <a:chExt cx="1247456" cy="236225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1446648" y="3057321"/>
                <a:ext cx="888417" cy="10097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TextBox 526"/>
              <p:cNvSpPr txBox="1"/>
              <p:nvPr/>
            </p:nvSpPr>
            <p:spPr>
              <a:xfrm>
                <a:off x="1363010" y="2992393"/>
                <a:ext cx="1247456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DataStax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Enterprise</a:t>
                </a:r>
              </a:p>
            </p:txBody>
          </p:sp>
        </p:grpSp>
        <p:sp>
          <p:nvSpPr>
            <p:cNvPr id="390" name="TextBox 389"/>
            <p:cNvSpPr txBox="1"/>
            <p:nvPr/>
          </p:nvSpPr>
          <p:spPr>
            <a:xfrm>
              <a:off x="2678456" y="1549626"/>
              <a:ext cx="646901" cy="39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DEX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OrientDB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1806042" y="1544274"/>
              <a:ext cx="895616" cy="39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Hypertable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HBase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1903977" y="1924892"/>
              <a:ext cx="745174" cy="39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AppEngine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Datastore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1291496" y="1670164"/>
              <a:ext cx="724549" cy="236225"/>
              <a:chOff x="3125267" y="2992393"/>
              <a:chExt cx="724549" cy="236225"/>
            </a:xfrm>
          </p:grpSpPr>
          <p:sp>
            <p:nvSpPr>
              <p:cNvPr id="524" name="Rectangle 523"/>
              <p:cNvSpPr/>
              <p:nvPr/>
            </p:nvSpPr>
            <p:spPr>
              <a:xfrm>
                <a:off x="3213159" y="3079774"/>
                <a:ext cx="478100" cy="56069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>
                <a:off x="3125267" y="2992393"/>
                <a:ext cx="724549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Cassandra</a:t>
                </a:r>
              </a:p>
            </p:txBody>
          </p:sp>
        </p:grpSp>
        <p:sp>
          <p:nvSpPr>
            <p:cNvPr id="394" name="Rounded Rectangle 393"/>
            <p:cNvSpPr/>
            <p:nvPr/>
          </p:nvSpPr>
          <p:spPr>
            <a:xfrm>
              <a:off x="1633186" y="2117392"/>
              <a:ext cx="1682234" cy="371409"/>
            </a:xfrm>
            <a:prstGeom prst="roundRect">
              <a:avLst/>
            </a:prstGeom>
            <a:noFill/>
            <a:ln w="254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2628863" y="1992551"/>
              <a:ext cx="783998" cy="236225"/>
              <a:chOff x="2322551" y="3008308"/>
              <a:chExt cx="783998" cy="236225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412823" y="3088662"/>
                <a:ext cx="564535" cy="7012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>
                <a:off x="2322551" y="3008308"/>
                <a:ext cx="783998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NuvolaBase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6" name="TextBox 395"/>
            <p:cNvSpPr txBox="1"/>
            <p:nvPr/>
          </p:nvSpPr>
          <p:spPr>
            <a:xfrm>
              <a:off x="874908" y="2643707"/>
              <a:ext cx="67601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Key value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80571" y="1562872"/>
              <a:ext cx="83374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LevelDB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75656" y="1912829"/>
              <a:ext cx="63476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Riak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775503" y="2142553"/>
              <a:ext cx="66267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Redis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770684" y="2373385"/>
              <a:ext cx="87620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Voldemort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2031282" y="2243435"/>
              <a:ext cx="92716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-as-a-Service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1271549" y="2212468"/>
              <a:ext cx="759733" cy="236225"/>
              <a:chOff x="2999339" y="2985523"/>
              <a:chExt cx="759733" cy="236225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3099005" y="3047552"/>
                <a:ext cx="491277" cy="1154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>
                <a:off x="2999339" y="2985523"/>
                <a:ext cx="759733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DynamoDB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1305900" y="2089342"/>
              <a:ext cx="671165" cy="236225"/>
              <a:chOff x="1797996" y="3002104"/>
              <a:chExt cx="671165" cy="236225"/>
            </a:xfrm>
          </p:grpSpPr>
          <p:sp>
            <p:nvSpPr>
              <p:cNvPr id="518" name="Rectangle 517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TextBox 518"/>
              <p:cNvSpPr txBox="1"/>
              <p:nvPr/>
            </p:nvSpPr>
            <p:spPr>
              <a:xfrm>
                <a:off x="1797996" y="3002104"/>
                <a:ext cx="671165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SimpleDB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>
            <a:xfrm>
              <a:off x="6032279" y="1629190"/>
              <a:ext cx="797344" cy="39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Sap Sybase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200" kern="0" dirty="0" smtClean="0">
                  <a:solidFill>
                    <a:sysClr val="windowText" lastClr="000000"/>
                  </a:solidFill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6002166" y="1957489"/>
              <a:ext cx="86285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EnterpriseDB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1636460" y="2534522"/>
              <a:ext cx="1628456" cy="654047"/>
            </a:xfrm>
            <a:prstGeom prst="roundRect">
              <a:avLst/>
            </a:prstGeom>
            <a:noFill/>
            <a:ln w="25400" cap="flat" cmpd="sng" algn="ctr">
              <a:solidFill>
                <a:srgbClr val="8064A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1590388" y="2722399"/>
              <a:ext cx="72212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Document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2408768" y="2957738"/>
              <a:ext cx="956278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Lotus Notes</a:t>
              </a:r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2618935" y="2389913"/>
              <a:ext cx="651754" cy="236225"/>
              <a:chOff x="3125267" y="2992393"/>
              <a:chExt cx="651754" cy="236225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3218769" y="3067514"/>
                <a:ext cx="478100" cy="101989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>
                <a:off x="3125267" y="2992393"/>
                <a:ext cx="651754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Cloudant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>
              <a:off x="1984112" y="2402065"/>
              <a:ext cx="706350" cy="236225"/>
              <a:chOff x="3125267" y="2992393"/>
              <a:chExt cx="706350" cy="236225"/>
            </a:xfrm>
          </p:grpSpPr>
          <p:sp>
            <p:nvSpPr>
              <p:cNvPr id="514" name="Rectangle 513"/>
              <p:cNvSpPr/>
              <p:nvPr/>
            </p:nvSpPr>
            <p:spPr>
              <a:xfrm>
                <a:off x="3218769" y="3067514"/>
                <a:ext cx="478100" cy="101989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>
                <a:off x="3125267" y="2992393"/>
                <a:ext cx="70635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MongoHQ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>
              <a:off x="1358215" y="2516756"/>
              <a:ext cx="751240" cy="236225"/>
              <a:chOff x="1797996" y="3002104"/>
              <a:chExt cx="751240" cy="236225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TextBox 512"/>
              <p:cNvSpPr txBox="1"/>
              <p:nvPr/>
            </p:nvSpPr>
            <p:spPr>
              <a:xfrm>
                <a:off x="1797996" y="3002104"/>
                <a:ext cx="75124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CouchBase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2" name="TextBox 411"/>
            <p:cNvSpPr txBox="1"/>
            <p:nvPr/>
          </p:nvSpPr>
          <p:spPr>
            <a:xfrm>
              <a:off x="2072219" y="2595687"/>
              <a:ext cx="828888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MongoDB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635765" y="2747588"/>
              <a:ext cx="62991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RavenDB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3561412" y="1618745"/>
              <a:ext cx="2502449" cy="569576"/>
            </a:xfrm>
            <a:prstGeom prst="roundRect">
              <a:avLst/>
            </a:prstGeom>
            <a:noFill/>
            <a:ln w="25400" cap="flat" cmpd="sng" algn="ctr">
              <a:solidFill>
                <a:srgbClr val="EEECE1">
                  <a:lumMod val="2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497981" y="1593075"/>
              <a:ext cx="92716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-as-a-Service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525377" y="1696855"/>
              <a:ext cx="1558047" cy="55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Amazon 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Google Cloud SQL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SQL Azure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4704144" y="1692244"/>
              <a:ext cx="1226832" cy="55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ClearDB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FathomDB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Database.com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Rounded Rectangle 417"/>
            <p:cNvSpPr/>
            <p:nvPr/>
          </p:nvSpPr>
          <p:spPr>
            <a:xfrm>
              <a:off x="3562342" y="2236775"/>
              <a:ext cx="3198754" cy="957596"/>
            </a:xfrm>
            <a:prstGeom prst="roundRect">
              <a:avLst/>
            </a:prstGeom>
            <a:noFill/>
            <a:ln w="25400" cap="flat" cmpd="sng" algn="ctr">
              <a:solidFill>
                <a:srgbClr val="EEECE1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552487" y="2226033"/>
              <a:ext cx="59715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NewSQL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Rounded Rectangle 419"/>
            <p:cNvSpPr/>
            <p:nvPr/>
          </p:nvSpPr>
          <p:spPr>
            <a:xfrm>
              <a:off x="490206" y="3034520"/>
              <a:ext cx="1137623" cy="413864"/>
            </a:xfrm>
            <a:prstGeom prst="roundRect">
              <a:avLst/>
            </a:prstGeom>
            <a:noFill/>
            <a:ln w="25400" cap="flat" cmpd="sng" algn="ctr">
              <a:solidFill>
                <a:srgbClr val="4BACC6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490206" y="3092140"/>
              <a:ext cx="51223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Search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564838" y="2854526"/>
              <a:ext cx="355723" cy="236225"/>
              <a:chOff x="1797996" y="3002104"/>
              <a:chExt cx="355723" cy="23622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1888952" y="3068102"/>
                <a:ext cx="194255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1797996" y="3002104"/>
                <a:ext cx="355723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Solr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496182" y="2949891"/>
              <a:ext cx="535283" cy="236225"/>
              <a:chOff x="2999339" y="2985523"/>
              <a:chExt cx="535283" cy="236225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3099005" y="3047552"/>
                <a:ext cx="321147" cy="1019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TextBox 508"/>
              <p:cNvSpPr txBox="1"/>
              <p:nvPr/>
            </p:nvSpPr>
            <p:spPr>
              <a:xfrm>
                <a:off x="2999339" y="2985523"/>
                <a:ext cx="535283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Lucene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1393925" y="2992031"/>
              <a:ext cx="590943" cy="236225"/>
              <a:chOff x="2999339" y="2985523"/>
              <a:chExt cx="590943" cy="236225"/>
            </a:xfrm>
          </p:grpSpPr>
          <p:sp>
            <p:nvSpPr>
              <p:cNvPr id="506" name="Rectangle 505"/>
              <p:cNvSpPr/>
              <p:nvPr/>
            </p:nvSpPr>
            <p:spPr>
              <a:xfrm>
                <a:off x="3099005" y="3047552"/>
                <a:ext cx="491277" cy="1154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TextBox 506"/>
              <p:cNvSpPr txBox="1"/>
              <p:nvPr/>
            </p:nvSpPr>
            <p:spPr>
              <a:xfrm>
                <a:off x="2999339" y="2985523"/>
                <a:ext cx="520724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Xapian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441862" y="3217552"/>
              <a:ext cx="86892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ElasticSearch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112973" y="3171431"/>
              <a:ext cx="52679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Sphinx</a:t>
              </a:r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3618184" y="2442972"/>
              <a:ext cx="900846" cy="322278"/>
            </a:xfrm>
            <a:prstGeom prst="roundRect">
              <a:avLst/>
            </a:prstGeom>
            <a:noFill/>
            <a:ln w="25400" cap="flat" cmpd="sng" algn="ctr">
              <a:solidFill>
                <a:srgbClr val="EEECE1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8" name="Rounded Rectangle 427"/>
            <p:cNvSpPr/>
            <p:nvPr/>
          </p:nvSpPr>
          <p:spPr>
            <a:xfrm>
              <a:off x="3641554" y="2786112"/>
              <a:ext cx="900846" cy="354872"/>
            </a:xfrm>
            <a:prstGeom prst="roundRect">
              <a:avLst/>
            </a:prstGeom>
            <a:noFill/>
            <a:ln w="25400" cap="flat" cmpd="sng" algn="ctr">
              <a:solidFill>
                <a:srgbClr val="F7964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584524" y="2399701"/>
              <a:ext cx="92716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-as-a-Service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782518" y="2514255"/>
              <a:ext cx="628703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StormDB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3791497" y="2658460"/>
              <a:ext cx="614144" cy="236225"/>
              <a:chOff x="1797996" y="3002104"/>
              <a:chExt cx="614144" cy="236225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TextBox 504"/>
              <p:cNvSpPr txBox="1"/>
              <p:nvPr/>
            </p:nvSpPr>
            <p:spPr>
              <a:xfrm>
                <a:off x="1797996" y="3002104"/>
                <a:ext cx="614144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Xeround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2" name="Rounded Rectangle 431"/>
            <p:cNvSpPr/>
            <p:nvPr/>
          </p:nvSpPr>
          <p:spPr>
            <a:xfrm>
              <a:off x="4536812" y="2294224"/>
              <a:ext cx="2068624" cy="475506"/>
            </a:xfrm>
            <a:prstGeom prst="round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4496983" y="2267772"/>
              <a:ext cx="984183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 databases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544766" y="2396666"/>
              <a:ext cx="62991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MemSQL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5380651" y="2318654"/>
              <a:ext cx="56318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SQLFire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5891993" y="2320174"/>
              <a:ext cx="51951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VoltDB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5617504" y="2466732"/>
              <a:ext cx="52436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NuoDB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4552393" y="2800736"/>
              <a:ext cx="2068624" cy="342006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5015084" y="2648669"/>
              <a:ext cx="582600" cy="236225"/>
              <a:chOff x="1797996" y="3002104"/>
              <a:chExt cx="582600" cy="236225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1888953" y="3068102"/>
                <a:ext cx="361309" cy="9808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1797996" y="3002104"/>
                <a:ext cx="58260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Clustrix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5762237" y="2645249"/>
              <a:ext cx="878631" cy="236225"/>
              <a:chOff x="1797996" y="3002104"/>
              <a:chExt cx="878631" cy="236225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1888952" y="3068102"/>
                <a:ext cx="627695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TextBox 500"/>
              <p:cNvSpPr txBox="1"/>
              <p:nvPr/>
            </p:nvSpPr>
            <p:spPr>
              <a:xfrm>
                <a:off x="1797996" y="3002104"/>
                <a:ext cx="878631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SchoonerSQL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4292739" y="2659782"/>
              <a:ext cx="612930" cy="236225"/>
              <a:chOff x="1797996" y="3002104"/>
              <a:chExt cx="612930" cy="236225"/>
            </a:xfrm>
          </p:grpSpPr>
          <p:sp>
            <p:nvSpPr>
              <p:cNvPr id="498" name="Rectangle 497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TextBox 498"/>
              <p:cNvSpPr txBox="1"/>
              <p:nvPr/>
            </p:nvSpPr>
            <p:spPr>
              <a:xfrm>
                <a:off x="1797996" y="3002104"/>
                <a:ext cx="61293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GenieDB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TextBox 441"/>
            <p:cNvSpPr txBox="1"/>
            <p:nvPr/>
          </p:nvSpPr>
          <p:spPr>
            <a:xfrm>
              <a:off x="5152774" y="2478076"/>
              <a:ext cx="54013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Drizzle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3596674" y="2755367"/>
              <a:ext cx="104727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Storage engines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4316109" y="2845842"/>
              <a:ext cx="578960" cy="236225"/>
              <a:chOff x="1797996" y="3002104"/>
              <a:chExt cx="578960" cy="236225"/>
            </a:xfrm>
          </p:grpSpPr>
          <p:sp>
            <p:nvSpPr>
              <p:cNvPr id="496" name="Rectangle 495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1797996" y="3002104"/>
                <a:ext cx="57896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ScaleDB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45" name="Group 444"/>
            <p:cNvGrpSpPr/>
            <p:nvPr/>
          </p:nvGrpSpPr>
          <p:grpSpPr>
            <a:xfrm>
              <a:off x="4266279" y="2952539"/>
              <a:ext cx="955065" cy="236225"/>
              <a:chOff x="1797996" y="3002104"/>
              <a:chExt cx="955065" cy="236225"/>
            </a:xfrm>
          </p:grpSpPr>
          <p:sp>
            <p:nvSpPr>
              <p:cNvPr id="494" name="Rectangle 493"/>
              <p:cNvSpPr/>
              <p:nvPr/>
            </p:nvSpPr>
            <p:spPr>
              <a:xfrm>
                <a:off x="1888952" y="3068102"/>
                <a:ext cx="627695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TextBox 494"/>
              <p:cNvSpPr txBox="1"/>
              <p:nvPr/>
            </p:nvSpPr>
            <p:spPr>
              <a:xfrm>
                <a:off x="1797996" y="3002104"/>
                <a:ext cx="955065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MySQL Cluster</a:t>
                </a:r>
              </a:p>
            </p:txBody>
          </p:sp>
        </p:grpSp>
        <p:sp>
          <p:nvSpPr>
            <p:cNvPr id="446" name="TextBox 445"/>
            <p:cNvSpPr txBox="1"/>
            <p:nvPr/>
          </p:nvSpPr>
          <p:spPr>
            <a:xfrm>
              <a:off x="3727321" y="2896664"/>
              <a:ext cx="60201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Tokutek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4760340" y="2812747"/>
              <a:ext cx="127900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Clustering/</a:t>
              </a:r>
              <a:r>
                <a:rPr kumimoji="0" 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sharding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5965105" y="2780612"/>
              <a:ext cx="611718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ScaleArc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198282" y="2934672"/>
              <a:ext cx="67965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ScaleBase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5864431" y="2940698"/>
              <a:ext cx="76822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Continuent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679090" y="3223073"/>
              <a:ext cx="3305840" cy="654047"/>
            </a:xfrm>
            <a:prstGeom prst="roundRect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712429" y="3241452"/>
              <a:ext cx="71241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Streaming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30343" y="3417850"/>
              <a:ext cx="47462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Storm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899573" y="3587080"/>
              <a:ext cx="56682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Muppet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2301703" y="3275721"/>
              <a:ext cx="44671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Esper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2277716" y="3480252"/>
              <a:ext cx="58138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Borealis</a:t>
              </a: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2724725" y="3280220"/>
              <a:ext cx="72212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Gigascope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58" name="Group 457"/>
            <p:cNvGrpSpPr/>
            <p:nvPr/>
          </p:nvGrpSpPr>
          <p:grpSpPr>
            <a:xfrm>
              <a:off x="3857449" y="3445878"/>
              <a:ext cx="611718" cy="236225"/>
              <a:chOff x="1797996" y="3002104"/>
              <a:chExt cx="611718" cy="236225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TextBox 492"/>
              <p:cNvSpPr txBox="1"/>
              <p:nvPr/>
            </p:nvSpPr>
            <p:spPr>
              <a:xfrm>
                <a:off x="1797996" y="3002104"/>
                <a:ext cx="611718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DataCell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722481" y="3629936"/>
              <a:ext cx="559548" cy="236225"/>
              <a:chOff x="1797996" y="3002104"/>
              <a:chExt cx="559548" cy="236225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TextBox 490"/>
              <p:cNvSpPr txBox="1"/>
              <p:nvPr/>
            </p:nvSpPr>
            <p:spPr>
              <a:xfrm>
                <a:off x="1797996" y="3002104"/>
                <a:ext cx="559548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Truviso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0" name="TextBox 459"/>
            <p:cNvSpPr txBox="1"/>
            <p:nvPr/>
          </p:nvSpPr>
          <p:spPr>
            <a:xfrm>
              <a:off x="3676826" y="3270976"/>
              <a:ext cx="59473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STREAM</a:t>
              </a: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2860846" y="3565651"/>
              <a:ext cx="276863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S4</a:t>
              </a:r>
            </a:p>
          </p:txBody>
        </p:sp>
        <p:grpSp>
          <p:nvGrpSpPr>
            <p:cNvPr id="462" name="Group 461"/>
            <p:cNvGrpSpPr/>
            <p:nvPr/>
          </p:nvGrpSpPr>
          <p:grpSpPr>
            <a:xfrm>
              <a:off x="3128498" y="3434680"/>
              <a:ext cx="743960" cy="236225"/>
              <a:chOff x="1797996" y="3002104"/>
              <a:chExt cx="743960" cy="236225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9" name="TextBox 488"/>
              <p:cNvSpPr txBox="1"/>
              <p:nvPr/>
            </p:nvSpPr>
            <p:spPr>
              <a:xfrm>
                <a:off x="1797996" y="3002104"/>
                <a:ext cx="74396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Oracle CEP</a:t>
                </a:r>
              </a:p>
            </p:txBody>
          </p:sp>
        </p:grpSp>
        <p:sp>
          <p:nvSpPr>
            <p:cNvPr id="463" name="TextBox 462"/>
            <p:cNvSpPr txBox="1"/>
            <p:nvPr/>
          </p:nvSpPr>
          <p:spPr>
            <a:xfrm>
              <a:off x="4281751" y="3269730"/>
              <a:ext cx="54013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DejaVu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4" name="Group 463"/>
            <p:cNvGrpSpPr/>
            <p:nvPr/>
          </p:nvGrpSpPr>
          <p:grpSpPr>
            <a:xfrm>
              <a:off x="4357235" y="3500562"/>
              <a:ext cx="747600" cy="236225"/>
              <a:chOff x="1797996" y="3002104"/>
              <a:chExt cx="747600" cy="236225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7" name="TextBox 486"/>
              <p:cNvSpPr txBox="1"/>
              <p:nvPr/>
            </p:nvSpPr>
            <p:spPr>
              <a:xfrm>
                <a:off x="1797996" y="3002104"/>
                <a:ext cx="747600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SQLStream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3084548" y="3587080"/>
              <a:ext cx="786424" cy="236225"/>
              <a:chOff x="1797996" y="3002104"/>
              <a:chExt cx="786424" cy="236225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1888952" y="3068102"/>
                <a:ext cx="459839" cy="9054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1797996" y="3002104"/>
                <a:ext cx="786424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StreamBase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6" name="TextBox 465"/>
            <p:cNvSpPr txBox="1"/>
            <p:nvPr/>
          </p:nvSpPr>
          <p:spPr>
            <a:xfrm>
              <a:off x="2016346" y="462279"/>
              <a:ext cx="119043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MapReduce Online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4585316" y="739609"/>
              <a:ext cx="546202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Dremel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512307" y="737231"/>
              <a:ext cx="51829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Impala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Rounded Rectangle 468"/>
            <p:cNvSpPr/>
            <p:nvPr/>
          </p:nvSpPr>
          <p:spPr>
            <a:xfrm>
              <a:off x="1641482" y="823528"/>
              <a:ext cx="2624797" cy="399401"/>
            </a:xfrm>
            <a:prstGeom prst="roundRect">
              <a:avLst/>
            </a:prstGeom>
            <a:noFill/>
            <a:ln w="25400" cap="flat" cmpd="sng" algn="ctr">
              <a:solidFill>
                <a:srgbClr val="9BBB59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1764386" y="1003858"/>
              <a:ext cx="777931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In-memory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2661664" y="797194"/>
              <a:ext cx="45520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Spark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3035799" y="796232"/>
              <a:ext cx="45520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Shark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195252" y="794971"/>
              <a:ext cx="57168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Platfora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604708" y="797584"/>
              <a:ext cx="679659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GridGrain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75" name="Group 474"/>
            <p:cNvGrpSpPr/>
            <p:nvPr/>
          </p:nvGrpSpPr>
          <p:grpSpPr>
            <a:xfrm>
              <a:off x="911693" y="2871471"/>
              <a:ext cx="694218" cy="236225"/>
              <a:chOff x="2999339" y="2985523"/>
              <a:chExt cx="694218" cy="236225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3099005" y="3047552"/>
                <a:ext cx="491277" cy="1154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2999339" y="2985523"/>
                <a:ext cx="694218" cy="23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HyperDex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6" name="TextBox 475"/>
            <p:cNvSpPr txBox="1"/>
            <p:nvPr/>
          </p:nvSpPr>
          <p:spPr>
            <a:xfrm>
              <a:off x="102244" y="3430534"/>
              <a:ext cx="828888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MarkLogic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</a:t>
              </a: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790860" y="3439308"/>
              <a:ext cx="861645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InterSystems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185796" y="3619004"/>
              <a:ext cx="568040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Versant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817679" y="3594090"/>
              <a:ext cx="790064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Starcounter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499223" y="3746490"/>
              <a:ext cx="626277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Progress</a:t>
              </a: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2514085" y="1010118"/>
              <a:ext cx="453996" cy="23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Druid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09970" y="358170"/>
            <a:ext cx="79958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dirty="0" smtClean="0">
                <a:solidFill>
                  <a:schemeClr val="tx2"/>
                </a:solidFill>
                <a:latin typeface="+mj-lt"/>
                <a:ea typeface="SimHei" pitchFamily="49" charset="-122"/>
              </a:rPr>
              <a:t> “No One Size Fits All” Philosophy</a:t>
            </a:r>
            <a:endParaRPr lang="en-US" sz="4500" dirty="0">
              <a:solidFill>
                <a:schemeClr val="tx2"/>
              </a:solidFill>
              <a:latin typeface="+mj-lt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060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What we will </a:t>
            </a:r>
            <a:r>
              <a:rPr lang="en-US" sz="3600" dirty="0" smtClean="0"/>
              <a:t>cover in class</a:t>
            </a:r>
            <a:endParaRPr 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Scalable data </a:t>
            </a:r>
            <a:r>
              <a:rPr lang="en-US" sz="2000" dirty="0" smtClean="0"/>
              <a:t>processing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Parallel query plans and operators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Systems based on </a:t>
            </a:r>
            <a:r>
              <a:rPr lang="en-US" sz="2000" dirty="0" err="1"/>
              <a:t>MapReduce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Scalable key-value stores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Processing rapid, high-speed data </a:t>
            </a:r>
            <a:r>
              <a:rPr lang="en-US" sz="2000" dirty="0" smtClean="0"/>
              <a:t>streams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Principles of query processing 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Indexes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Query execution plans and operators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Query optimization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Data </a:t>
            </a:r>
            <a:r>
              <a:rPr lang="en-US" sz="2000" dirty="0" smtClean="0"/>
              <a:t>storage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Databases Vs. </a:t>
            </a:r>
            <a:r>
              <a:rPr lang="en-US" sz="2000" dirty="0" err="1"/>
              <a:t>F</a:t>
            </a:r>
            <a:r>
              <a:rPr lang="en-US" sz="2000" dirty="0" err="1" smtClean="0"/>
              <a:t>ilesystems</a:t>
            </a:r>
            <a:r>
              <a:rPr lang="en-US" sz="2000" dirty="0" smtClean="0"/>
              <a:t> (Google/</a:t>
            </a:r>
            <a:r>
              <a:rPr lang="en-US" sz="2000" dirty="0" err="1" smtClean="0"/>
              <a:t>Hadoop</a:t>
            </a:r>
            <a:r>
              <a:rPr lang="en-US" sz="2000" dirty="0" smtClean="0"/>
              <a:t> Distributed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 layouts (row-stores, column-stores, partitioning, compression)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Concurrency control and </a:t>
            </a:r>
            <a:r>
              <a:rPr lang="en-US" sz="2000" dirty="0" smtClean="0"/>
              <a:t>fault tolerance/recovery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Consistency models for data (ACID, BASE, </a:t>
            </a:r>
            <a:r>
              <a:rPr lang="en-US" sz="2000" dirty="0" err="1" smtClean="0"/>
              <a:t>Serializability</a:t>
            </a:r>
            <a:r>
              <a:rPr lang="en-US" sz="2000" dirty="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Write-ahead logging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Logistics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Web pages: Course home page will be at Duke, and everything else will be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Grading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400" dirty="0" smtClean="0"/>
              <a:t>Three exams: 10 (Feb) + 15 (March) + 25 (April) = 50%</a:t>
            </a:r>
          </a:p>
          <a:p>
            <a:pPr lvl="1" eaLnBrk="1" hangingPunct="1"/>
            <a:r>
              <a:rPr lang="en-US" sz="2400" dirty="0" smtClean="0"/>
              <a:t>Project: 10 (Jan 21) + 10 (Feb 1 – Feb 21) + 10 (Feb 22 – March 10) + 20 (March 11 – April 15) = 50% </a:t>
            </a:r>
          </a:p>
          <a:p>
            <a:pPr eaLnBrk="1" hangingPunct="1"/>
            <a:r>
              <a:rPr lang="en-US" sz="2400" dirty="0"/>
              <a:t>Books: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No one single book</a:t>
            </a:r>
            <a:endParaRPr lang="en-US" sz="2400" dirty="0"/>
          </a:p>
          <a:p>
            <a:pPr lvl="1" eaLnBrk="1" hangingPunct="1"/>
            <a:r>
              <a:rPr lang="en-US" sz="2400" i="1" dirty="0" err="1"/>
              <a:t>Hadoop</a:t>
            </a:r>
            <a:r>
              <a:rPr lang="en-US" sz="2400" i="1" dirty="0"/>
              <a:t>: The Definitive Guide</a:t>
            </a:r>
            <a:r>
              <a:rPr lang="en-US" sz="2400" dirty="0"/>
              <a:t>, by Tom White</a:t>
            </a:r>
          </a:p>
          <a:p>
            <a:pPr lvl="1" eaLnBrk="1" hangingPunct="1"/>
            <a:r>
              <a:rPr lang="en-US" sz="2400" i="1" dirty="0"/>
              <a:t>Database Systems: The Complete Book</a:t>
            </a:r>
            <a:r>
              <a:rPr lang="en-US" sz="2400" dirty="0"/>
              <a:t>, by H. Garcia-Molina, J. D. Ullman, and J. </a:t>
            </a:r>
            <a:r>
              <a:rPr lang="en-US" sz="2400" dirty="0" err="1"/>
              <a:t>Widom</a:t>
            </a:r>
            <a:r>
              <a:rPr lang="en-US" sz="2000" dirty="0"/>
              <a:t>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DFF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1281</Words>
  <Application>Microsoft Macintosh PowerPoint</Application>
  <PresentationFormat>On-screen Show (4:3)</PresentationFormat>
  <Paragraphs>357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1_Default Design</vt:lpstr>
      <vt:lpstr>1_Title &amp; Bullets</vt:lpstr>
      <vt:lpstr>CPS 516: Data-intensive Computing Systems</vt:lpstr>
      <vt:lpstr>The World of Big Data</vt:lpstr>
      <vt:lpstr>PowerPoint Presentation</vt:lpstr>
      <vt:lpstr>The World of Big Data</vt:lpstr>
      <vt:lpstr>Fox Audience Network</vt:lpstr>
      <vt:lpstr>PowerPoint Presentation</vt:lpstr>
      <vt:lpstr>PowerPoint Presentation</vt:lpstr>
      <vt:lpstr>What we will cover in class</vt:lpstr>
      <vt:lpstr>Course Logistics</vt:lpstr>
      <vt:lpstr>Project Part 0: Due in 2 Weeks</vt:lpstr>
      <vt:lpstr>Project Parts 1, 2, 3</vt:lpstr>
      <vt:lpstr>Primer on DBMS and SQL</vt:lpstr>
      <vt:lpstr>Data Management</vt:lpstr>
      <vt:lpstr>Example: At a Company</vt:lpstr>
      <vt:lpstr>DataBase Management System (DBMS)</vt:lpstr>
      <vt:lpstr>Example: Store that Sells Cars</vt:lpstr>
      <vt:lpstr>DataBase Management System (DBMS)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216: Advanced Database Systems</dc:title>
  <dc:creator>Shivnath Babu</dc:creator>
  <cp:lastModifiedBy>Shivnath Babu</cp:lastModifiedBy>
  <cp:revision>419</cp:revision>
  <dcterms:created xsi:type="dcterms:W3CDTF">2006-08-27T00:21:58Z</dcterms:created>
  <dcterms:modified xsi:type="dcterms:W3CDTF">2015-01-07T07:24:06Z</dcterms:modified>
</cp:coreProperties>
</file>